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36"/>
  </p:notesMasterIdLst>
  <p:sldIdLst>
    <p:sldId id="256" r:id="rId2"/>
    <p:sldId id="304" r:id="rId3"/>
    <p:sldId id="257" r:id="rId4"/>
    <p:sldId id="270" r:id="rId5"/>
    <p:sldId id="307" r:id="rId6"/>
    <p:sldId id="308" r:id="rId7"/>
    <p:sldId id="258" r:id="rId8"/>
    <p:sldId id="259" r:id="rId9"/>
    <p:sldId id="260" r:id="rId10"/>
    <p:sldId id="272" r:id="rId11"/>
    <p:sldId id="305" r:id="rId12"/>
    <p:sldId id="261" r:id="rId13"/>
    <p:sldId id="262" r:id="rId14"/>
    <p:sldId id="263" r:id="rId15"/>
    <p:sldId id="265" r:id="rId16"/>
    <p:sldId id="266" r:id="rId17"/>
    <p:sldId id="271" r:id="rId18"/>
    <p:sldId id="267" r:id="rId19"/>
    <p:sldId id="306" r:id="rId20"/>
    <p:sldId id="268" r:id="rId21"/>
    <p:sldId id="269" r:id="rId22"/>
    <p:sldId id="274" r:id="rId23"/>
    <p:sldId id="275" r:id="rId24"/>
    <p:sldId id="276" r:id="rId25"/>
    <p:sldId id="277" r:id="rId26"/>
    <p:sldId id="278" r:id="rId27"/>
    <p:sldId id="287" r:id="rId28"/>
    <p:sldId id="288" r:id="rId29"/>
    <p:sldId id="289" r:id="rId30"/>
    <p:sldId id="303" r:id="rId31"/>
    <p:sldId id="281" r:id="rId32"/>
    <p:sldId id="290" r:id="rId33"/>
    <p:sldId id="280" r:id="rId34"/>
    <p:sldId id="282" r:id="rId35"/>
    <p:sldId id="283" r:id="rId36"/>
    <p:sldId id="284" r:id="rId37"/>
    <p:sldId id="286" r:id="rId38"/>
    <p:sldId id="310" r:id="rId39"/>
    <p:sldId id="295" r:id="rId40"/>
    <p:sldId id="296" r:id="rId41"/>
    <p:sldId id="312" r:id="rId42"/>
    <p:sldId id="299" r:id="rId43"/>
    <p:sldId id="313" r:id="rId44"/>
    <p:sldId id="314" r:id="rId45"/>
    <p:sldId id="315" r:id="rId46"/>
    <p:sldId id="316" r:id="rId47"/>
    <p:sldId id="317" r:id="rId48"/>
    <p:sldId id="318" r:id="rId49"/>
    <p:sldId id="319" r:id="rId50"/>
    <p:sldId id="320" r:id="rId51"/>
    <p:sldId id="321" r:id="rId52"/>
    <p:sldId id="322" r:id="rId53"/>
    <p:sldId id="323" r:id="rId54"/>
    <p:sldId id="324" r:id="rId55"/>
    <p:sldId id="325" r:id="rId56"/>
    <p:sldId id="326" r:id="rId57"/>
    <p:sldId id="327" r:id="rId58"/>
    <p:sldId id="328" r:id="rId59"/>
    <p:sldId id="329" r:id="rId60"/>
    <p:sldId id="330" r:id="rId61"/>
    <p:sldId id="331" r:id="rId62"/>
    <p:sldId id="332" r:id="rId63"/>
    <p:sldId id="334" r:id="rId64"/>
    <p:sldId id="335" r:id="rId65"/>
    <p:sldId id="336" r:id="rId66"/>
    <p:sldId id="337" r:id="rId67"/>
    <p:sldId id="338" r:id="rId68"/>
    <p:sldId id="339" r:id="rId69"/>
    <p:sldId id="340" r:id="rId70"/>
    <p:sldId id="341" r:id="rId71"/>
    <p:sldId id="342" r:id="rId72"/>
    <p:sldId id="343" r:id="rId73"/>
    <p:sldId id="344" r:id="rId74"/>
    <p:sldId id="345" r:id="rId75"/>
    <p:sldId id="346" r:id="rId76"/>
    <p:sldId id="347" r:id="rId77"/>
    <p:sldId id="348" r:id="rId78"/>
    <p:sldId id="349" r:id="rId79"/>
    <p:sldId id="350" r:id="rId80"/>
    <p:sldId id="351" r:id="rId81"/>
    <p:sldId id="352" r:id="rId82"/>
    <p:sldId id="353" r:id="rId83"/>
    <p:sldId id="354" r:id="rId84"/>
    <p:sldId id="355" r:id="rId85"/>
    <p:sldId id="356" r:id="rId86"/>
    <p:sldId id="357" r:id="rId87"/>
    <p:sldId id="358" r:id="rId88"/>
    <p:sldId id="359" r:id="rId89"/>
    <p:sldId id="360" r:id="rId90"/>
    <p:sldId id="361" r:id="rId91"/>
    <p:sldId id="362" r:id="rId92"/>
    <p:sldId id="363" r:id="rId93"/>
    <p:sldId id="364" r:id="rId94"/>
    <p:sldId id="365" r:id="rId95"/>
    <p:sldId id="366" r:id="rId96"/>
    <p:sldId id="367" r:id="rId97"/>
    <p:sldId id="368" r:id="rId98"/>
    <p:sldId id="369" r:id="rId99"/>
    <p:sldId id="370" r:id="rId100"/>
    <p:sldId id="371" r:id="rId101"/>
    <p:sldId id="372" r:id="rId102"/>
    <p:sldId id="373" r:id="rId103"/>
    <p:sldId id="374" r:id="rId104"/>
    <p:sldId id="375" r:id="rId105"/>
    <p:sldId id="376" r:id="rId106"/>
    <p:sldId id="377" r:id="rId107"/>
    <p:sldId id="378" r:id="rId108"/>
    <p:sldId id="379" r:id="rId109"/>
    <p:sldId id="380" r:id="rId110"/>
    <p:sldId id="381" r:id="rId111"/>
    <p:sldId id="382" r:id="rId112"/>
    <p:sldId id="383" r:id="rId113"/>
    <p:sldId id="384" r:id="rId114"/>
    <p:sldId id="407" r:id="rId115"/>
    <p:sldId id="387" r:id="rId116"/>
    <p:sldId id="388" r:id="rId117"/>
    <p:sldId id="389" r:id="rId118"/>
    <p:sldId id="390" r:id="rId119"/>
    <p:sldId id="391" r:id="rId120"/>
    <p:sldId id="392" r:id="rId121"/>
    <p:sldId id="393" r:id="rId122"/>
    <p:sldId id="394" r:id="rId123"/>
    <p:sldId id="395" r:id="rId124"/>
    <p:sldId id="396" r:id="rId125"/>
    <p:sldId id="397" r:id="rId126"/>
    <p:sldId id="398" r:id="rId127"/>
    <p:sldId id="400" r:id="rId128"/>
    <p:sldId id="399" r:id="rId129"/>
    <p:sldId id="401" r:id="rId130"/>
    <p:sldId id="402" r:id="rId131"/>
    <p:sldId id="403" r:id="rId132"/>
    <p:sldId id="404" r:id="rId133"/>
    <p:sldId id="405" r:id="rId134"/>
    <p:sldId id="406" r:id="rId13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2" autoAdjust="0"/>
    <p:restoredTop sz="94712" autoAdjust="0"/>
  </p:normalViewPr>
  <p:slideViewPr>
    <p:cSldViewPr>
      <p:cViewPr>
        <p:scale>
          <a:sx n="80" d="100"/>
          <a:sy n="80" d="100"/>
        </p:scale>
        <p:origin x="-1512" y="-163"/>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23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E83B267-1768-475B-B690-B1C66D07FC8D}" type="datetimeFigureOut">
              <a:rPr lang="ar-SA" smtClean="0"/>
              <a:pPr/>
              <a:t>2/19/1441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4DBA7D0-EE13-4205-94EC-45179BAAC777}" type="slidenum">
              <a:rPr lang="ar-SA" smtClean="0"/>
              <a:pPr/>
              <a:t>‹#›</a:t>
            </a:fld>
            <a:endParaRPr lang="ar-SA"/>
          </a:p>
        </p:txBody>
      </p:sp>
    </p:spTree>
    <p:extLst>
      <p:ext uri="{BB962C8B-B14F-4D97-AF65-F5344CB8AC3E}">
        <p14:creationId xmlns:p14="http://schemas.microsoft.com/office/powerpoint/2010/main" val="11727490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74DBA7D0-EE13-4205-94EC-45179BAAC777}" type="slidenum">
              <a:rPr lang="ar-SA" smtClean="0"/>
              <a:pPr/>
              <a:t>3</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ar-SA" dirty="0" smtClean="0"/>
              <a:t>ذ</a:t>
            </a:r>
          </a:p>
          <a:p>
            <a:endParaRPr lang="ar-SA" smtClean="0"/>
          </a:p>
          <a:p>
            <a:endParaRPr lang="ar-SA"/>
          </a:p>
        </p:txBody>
      </p:sp>
      <p:sp>
        <p:nvSpPr>
          <p:cNvPr id="4" name="عنصر نائب لرقم الشريحة 3"/>
          <p:cNvSpPr>
            <a:spLocks noGrp="1"/>
          </p:cNvSpPr>
          <p:nvPr>
            <p:ph type="sldNum" sz="quarter" idx="10"/>
          </p:nvPr>
        </p:nvSpPr>
        <p:spPr/>
        <p:txBody>
          <a:bodyPr/>
          <a:lstStyle/>
          <a:p>
            <a:fld id="{74DBA7D0-EE13-4205-94EC-45179BAAC777}" type="slidenum">
              <a:rPr lang="ar-SA" smtClean="0"/>
              <a:pPr/>
              <a:t>23</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p:spPr>
        <p:txBody>
          <a:bodyPr/>
          <a:lstStyle/>
          <a:p>
            <a:fld id="{607BE220-0C42-4135-95C4-EBD2EFD1E495}" type="slidenum">
              <a:rPr lang="ar-SA"/>
              <a:pPr/>
              <a:t>30</a:t>
            </a:fld>
            <a:endParaRPr lang="en-US" dirty="0"/>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a:ln/>
        </p:spPr>
        <p:txBody>
          <a:bodyPr/>
          <a:lstStyle/>
          <a:p>
            <a:pPr eaLnBrk="1" hangingPunct="1"/>
            <a:endParaRPr lang="en-US" dirty="0" smtClean="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SA" dirty="0" smtClean="0"/>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2ACC0C3-E84D-4187-BA20-A0AB33C2B39A}" type="slidenum">
              <a:rPr lang="en-US" smtClean="0"/>
              <a:pPr fontAlgn="base">
                <a:spcBef>
                  <a:spcPct val="0"/>
                </a:spcBef>
                <a:spcAft>
                  <a:spcPct val="0"/>
                </a:spcAft>
                <a:defRPr/>
              </a:pPr>
              <a:t>106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2/19/1441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2/19/1441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2/19/1441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2/19/1441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2/19/1441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2/19/1441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2/19/1441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2/19/1441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notesSlide" Target="../notesSlides/notesSlide4.xml"/><Relationship Id="rId7" Type="http://schemas.openxmlformats.org/officeDocument/2006/relationships/image" Target="../media/image3.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5.bin"/><Relationship Id="rId11" Type="http://schemas.openxmlformats.org/officeDocument/2006/relationships/image" Target="../media/image5.wmf"/><Relationship Id="rId5" Type="http://schemas.openxmlformats.org/officeDocument/2006/relationships/image" Target="../media/image2.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4.wmf"/></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wmf"/></Relationships>
</file>

<file path=ppt/slides/_rels/slide8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wmf"/></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dirty="0"/>
          </a:p>
        </p:txBody>
      </p:sp>
      <p:sp>
        <p:nvSpPr>
          <p:cNvPr id="3" name="عنوان فرعي 2"/>
          <p:cNvSpPr>
            <a:spLocks noGrp="1"/>
          </p:cNvSpPr>
          <p:nvPr>
            <p:ph type="subTitle" idx="1"/>
          </p:nvPr>
        </p:nvSpPr>
        <p:spPr/>
        <p:txBody>
          <a:bodyPr/>
          <a:lstStyle/>
          <a:p>
            <a:endParaRPr lang="ar-S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دراسة الجدوى القانونية</a:t>
            </a:r>
            <a:endParaRPr lang="ar-SA" dirty="0"/>
          </a:p>
        </p:txBody>
      </p:sp>
      <p:sp>
        <p:nvSpPr>
          <p:cNvPr id="3" name="عنصر نائب للمحتوى 2"/>
          <p:cNvSpPr>
            <a:spLocks noGrp="1"/>
          </p:cNvSpPr>
          <p:nvPr>
            <p:ph idx="1"/>
          </p:nvPr>
        </p:nvSpPr>
        <p:spPr/>
        <p:txBody>
          <a:bodyPr>
            <a:normAutofit fontScale="77500" lnSpcReduction="20000"/>
          </a:bodyPr>
          <a:lstStyle/>
          <a:p>
            <a:r>
              <a:rPr lang="ar-SA" dirty="0" smtClean="0"/>
              <a:t>موقف الدولة من المشروع </a:t>
            </a:r>
          </a:p>
          <a:p>
            <a:r>
              <a:rPr lang="ar-SA" dirty="0" smtClean="0"/>
              <a:t>ا – التسهيلات التى تقدمها الدولة – </a:t>
            </a:r>
          </a:p>
          <a:p>
            <a:r>
              <a:rPr lang="ar-SA" dirty="0" smtClean="0"/>
              <a:t>1-اعفاءات من الضرائب  </a:t>
            </a:r>
          </a:p>
          <a:p>
            <a:r>
              <a:rPr lang="ar-SA" dirty="0" smtClean="0"/>
              <a:t>2-0 اعفاءات من الجمارك </a:t>
            </a:r>
          </a:p>
          <a:p>
            <a:r>
              <a:rPr lang="ar-SA" dirty="0" smtClean="0"/>
              <a:t>3- اعانات الانتاج واعانات على المبيعات في الخارج بهدف فتح اسواق جديدة وزيادة حصيلة البلد من النقد الاجنبي و تنشيط الصادرات </a:t>
            </a:r>
          </a:p>
          <a:p>
            <a:r>
              <a:rPr lang="ar-SA" dirty="0" smtClean="0"/>
              <a:t>4- فروض رسوم على الواردات لحماية الصناعة المحلية </a:t>
            </a:r>
          </a:p>
          <a:p>
            <a:r>
              <a:rPr lang="ar-SA" dirty="0" smtClean="0"/>
              <a:t>5- منح عينية تتمثل في منح الااضي </a:t>
            </a:r>
          </a:p>
          <a:p>
            <a:r>
              <a:rPr lang="ar-SA" dirty="0" smtClean="0"/>
              <a:t>6- شبكة مواصلات </a:t>
            </a:r>
          </a:p>
          <a:p>
            <a:r>
              <a:rPr lang="ar-SA" dirty="0" smtClean="0"/>
              <a:t>7- تدريب للعمال الجدد </a:t>
            </a:r>
          </a:p>
          <a:p>
            <a:r>
              <a:rPr lang="ar-SA" dirty="0" smtClean="0"/>
              <a:t>9-مزاكز للبحوث واعانة التنمية للصناعات </a:t>
            </a:r>
          </a:p>
          <a:p>
            <a:r>
              <a:rPr lang="ar-SA" dirty="0" smtClean="0"/>
              <a:t>10- دعم المشروع الجديد – مثل شراء جز من انتاجه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ar-SA" b="1" dirty="0" err="1" smtClean="0"/>
              <a:t>ماهو</a:t>
            </a:r>
            <a:r>
              <a:rPr lang="ar-SA" b="1" dirty="0" smtClean="0"/>
              <a:t> </a:t>
            </a:r>
            <a:r>
              <a:rPr lang="ar-EG" b="1" dirty="0" smtClean="0"/>
              <a:t>معدل العائد الداخلي</a:t>
            </a:r>
            <a:endParaRPr lang="ar-SA" dirty="0" smtClean="0"/>
          </a:p>
        </p:txBody>
      </p:sp>
      <p:sp>
        <p:nvSpPr>
          <p:cNvPr id="1028" name="Content Placeholder 2"/>
          <p:cNvSpPr>
            <a:spLocks noGrp="1"/>
          </p:cNvSpPr>
          <p:nvPr>
            <p:ph idx="1"/>
          </p:nvPr>
        </p:nvSpPr>
        <p:spPr/>
        <p:txBody>
          <a:bodyPr>
            <a:normAutofit/>
          </a:bodyPr>
          <a:lstStyle/>
          <a:p>
            <a:r>
              <a:rPr lang="ar-SA" b="1" dirty="0" smtClean="0"/>
              <a:t>عبارة عن </a:t>
            </a:r>
            <a:r>
              <a:rPr lang="ar-EG" b="1" dirty="0" smtClean="0"/>
              <a:t>سعر الخصم الذي يجعل القيمة الحالية الصافية للمشروع مساوية للصفر </a:t>
            </a:r>
            <a:r>
              <a:rPr lang="en-US" b="1" dirty="0" smtClean="0"/>
              <a:t>NPV = 0</a:t>
            </a:r>
            <a:endParaRPr lang="ar-SA" b="1" dirty="0" smtClean="0"/>
          </a:p>
          <a:p>
            <a:r>
              <a:rPr lang="ar-SA" b="1" dirty="0" smtClean="0"/>
              <a:t>تستخدمه موسسات التمويل الدلية مثل البنك الدولي </a:t>
            </a:r>
          </a:p>
          <a:p>
            <a:endParaRPr lang="en-US" b="1" dirty="0" smtClean="0"/>
          </a:p>
          <a:p>
            <a:pPr algn="r" rtl="1" eaLnBrk="1" hangingPunct="1"/>
            <a:endParaRPr lang="en-US" dirty="0" smtClean="0"/>
          </a:p>
        </p:txBody>
      </p:sp>
    </p:spTree>
    <p:extLst>
      <p:ext uri="{BB962C8B-B14F-4D97-AF65-F5344CB8AC3E}">
        <p14:creationId xmlns:p14="http://schemas.microsoft.com/office/powerpoint/2010/main" val="1824513873"/>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endParaRPr lang="en-US" dirty="0" smtClean="0"/>
          </a:p>
        </p:txBody>
      </p:sp>
      <p:sp>
        <p:nvSpPr>
          <p:cNvPr id="7171" name="Content Placeholder 2"/>
          <p:cNvSpPr>
            <a:spLocks noGrp="1"/>
          </p:cNvSpPr>
          <p:nvPr>
            <p:ph idx="1"/>
          </p:nvPr>
        </p:nvSpPr>
        <p:spPr/>
        <p:txBody>
          <a:bodyPr/>
          <a:lstStyle/>
          <a:p>
            <a:r>
              <a:rPr lang="ar-SA" sz="3600" b="1" dirty="0" smtClean="0"/>
              <a:t>وهو</a:t>
            </a:r>
            <a:r>
              <a:rPr lang="ar-EG" sz="3600" b="1" dirty="0" smtClean="0"/>
              <a:t>يعبر عن الحد الأدنى من العائد على رأس المال الذي يجعل القيمة الحالية الصافية للتدفقات </a:t>
            </a:r>
            <a:r>
              <a:rPr lang="ar-SA" sz="3600" b="1" dirty="0" smtClean="0"/>
              <a:t>النقدية السنوية </a:t>
            </a:r>
            <a:r>
              <a:rPr lang="ar-EG" sz="3600" b="1" dirty="0" smtClean="0"/>
              <a:t> مساوية لتكلفة المشروع الاستثمارية </a:t>
            </a:r>
            <a:endParaRPr lang="ar-SA" sz="3600" b="1" dirty="0" smtClean="0"/>
          </a:p>
          <a:p>
            <a:r>
              <a:rPr lang="ar-EG" sz="3600" b="1" dirty="0" smtClean="0"/>
              <a:t>وهو الحد الأدنى من العائد على رأس المال الذي تقبل </a:t>
            </a:r>
            <a:r>
              <a:rPr lang="ar-EG" sz="3600" b="1" dirty="0" err="1" smtClean="0"/>
              <a:t>به</a:t>
            </a:r>
            <a:r>
              <a:rPr lang="ar-EG" sz="3600" b="1" dirty="0" smtClean="0"/>
              <a:t> المنشأة من أجل القيام بالاستثمار.</a:t>
            </a:r>
            <a:endParaRPr lang="ar-SA" sz="3600" b="1" dirty="0" smtClean="0"/>
          </a:p>
          <a:p>
            <a:r>
              <a:rPr lang="ar-SA" sz="3600" b="1" dirty="0" smtClean="0"/>
              <a:t>وهو </a:t>
            </a:r>
            <a:r>
              <a:rPr lang="ar-SA" sz="3600" b="1" dirty="0" err="1" smtClean="0"/>
              <a:t>اعلى</a:t>
            </a:r>
            <a:r>
              <a:rPr lang="ar-SA" sz="3600" b="1" dirty="0" smtClean="0"/>
              <a:t> قيمة لسعر الفائدة يدفعه المستثمر </a:t>
            </a:r>
            <a:r>
              <a:rPr lang="ar-SA" sz="3600" b="1" dirty="0" err="1" smtClean="0"/>
              <a:t>فى</a:t>
            </a:r>
            <a:r>
              <a:rPr lang="ar-SA" sz="3600" b="1" dirty="0" smtClean="0"/>
              <a:t> حالة الاقتراض دون الوقوع </a:t>
            </a:r>
            <a:r>
              <a:rPr lang="ar-SA" sz="3600" b="1" dirty="0" err="1" smtClean="0"/>
              <a:t>فى</a:t>
            </a:r>
            <a:r>
              <a:rPr lang="ar-SA" sz="3600" b="1" dirty="0" smtClean="0"/>
              <a:t> خسارة </a:t>
            </a:r>
            <a:endParaRPr lang="en-US" sz="3600" b="1" dirty="0" smtClean="0"/>
          </a:p>
          <a:p>
            <a:pPr algn="r" rtl="1" eaLnBrk="1" hangingPunct="1"/>
            <a:endParaRPr lang="en-US" sz="3600" b="1" dirty="0" smtClean="0"/>
          </a:p>
        </p:txBody>
      </p:sp>
    </p:spTree>
    <p:extLst>
      <p:ext uri="{BB962C8B-B14F-4D97-AF65-F5344CB8AC3E}">
        <p14:creationId xmlns:p14="http://schemas.microsoft.com/office/powerpoint/2010/main" val="1889654114"/>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5" name="عنصر نائب للمحتوى 4"/>
          <p:cNvSpPr>
            <a:spLocks noGrp="1"/>
          </p:cNvSpPr>
          <p:nvPr>
            <p:ph idx="1"/>
          </p:nvPr>
        </p:nvSpPr>
        <p:spPr/>
        <p:txBody>
          <a:bodyPr/>
          <a:lstStyle/>
          <a:p>
            <a:r>
              <a:rPr lang="ar-SA" b="1" dirty="0" smtClean="0"/>
              <a:t>متى يكون المشروع مربحا </a:t>
            </a:r>
          </a:p>
          <a:p>
            <a:r>
              <a:rPr lang="ar-SA" b="1" dirty="0" smtClean="0"/>
              <a:t>اذا كان معدل العائد الداخلى اعلى من سعر الفائدة فى السوق يكون مربح واذا كان اقل خسارة </a:t>
            </a:r>
          </a:p>
          <a:p>
            <a:r>
              <a:rPr lang="ar-SA" b="1" dirty="0" smtClean="0"/>
              <a:t>اذا كان معدل الفائدة الداخلى = سعر الفائدة فى السوق </a:t>
            </a:r>
          </a:p>
          <a:p>
            <a:r>
              <a:rPr lang="ar-SA" b="1" dirty="0" smtClean="0"/>
              <a:t>يعتبر المشروع لا خسارة و لا ربح</a:t>
            </a:r>
          </a:p>
          <a:p>
            <a:endParaRPr lang="ar-SA" dirty="0" smtClean="0"/>
          </a:p>
          <a:p>
            <a:endParaRPr lang="ar-SA" dirty="0"/>
          </a:p>
        </p:txBody>
      </p:sp>
    </p:spTree>
    <p:extLst>
      <p:ext uri="{BB962C8B-B14F-4D97-AF65-F5344CB8AC3E}">
        <p14:creationId xmlns:p14="http://schemas.microsoft.com/office/powerpoint/2010/main" val="409637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ar-EG" b="1" u="sng" dirty="0" smtClean="0"/>
              <a:t>كيفية حساب معدل العائد الداخلي :</a:t>
            </a:r>
            <a:r>
              <a:rPr lang="en-US" dirty="0" smtClean="0"/>
              <a:t/>
            </a:r>
            <a:br>
              <a:rPr lang="en-US" dirty="0" smtClean="0"/>
            </a:br>
            <a:endParaRPr lang="en-US" dirty="0" smtClean="0"/>
          </a:p>
        </p:txBody>
      </p:sp>
      <p:sp>
        <p:nvSpPr>
          <p:cNvPr id="3" name="Content Placeholder 2"/>
          <p:cNvSpPr>
            <a:spLocks noGrp="1"/>
          </p:cNvSpPr>
          <p:nvPr>
            <p:ph idx="1"/>
          </p:nvPr>
        </p:nvSpPr>
        <p:spPr/>
        <p:txBody>
          <a:bodyPr rtlCol="0">
            <a:normAutofit/>
          </a:bodyPr>
          <a:lstStyle/>
          <a:p>
            <a:pPr>
              <a:buNone/>
              <a:defRPr/>
            </a:pPr>
            <a:r>
              <a:rPr lang="ar-SA" sz="3900" b="1" dirty="0" err="1" smtClean="0"/>
              <a:t>ان</a:t>
            </a:r>
            <a:r>
              <a:rPr lang="ar-SA" sz="3900" b="1" dirty="0" smtClean="0"/>
              <a:t> احتساب معدل العائد </a:t>
            </a:r>
            <a:r>
              <a:rPr lang="ar-SA" sz="3900" b="1" dirty="0" err="1" smtClean="0"/>
              <a:t>الداخلى</a:t>
            </a:r>
            <a:r>
              <a:rPr lang="ar-SA" sz="3900" b="1" dirty="0" smtClean="0"/>
              <a:t> يتطلب </a:t>
            </a:r>
            <a:r>
              <a:rPr lang="ar-SA" sz="3900" b="1" dirty="0" err="1" smtClean="0"/>
              <a:t>ان</a:t>
            </a:r>
            <a:r>
              <a:rPr lang="ar-SA" sz="3900" b="1" dirty="0" smtClean="0"/>
              <a:t> </a:t>
            </a:r>
            <a:r>
              <a:rPr lang="ar-EG" sz="3900" b="1" dirty="0" smtClean="0"/>
              <a:t>ت</a:t>
            </a:r>
            <a:r>
              <a:rPr lang="ar-SA" sz="3900" b="1" dirty="0" smtClean="0"/>
              <a:t>ت</a:t>
            </a:r>
            <a:r>
              <a:rPr lang="ar-EG" sz="3900" b="1" dirty="0" smtClean="0"/>
              <a:t>ساوي </a:t>
            </a:r>
            <a:r>
              <a:rPr lang="ar-SA" sz="3900" b="1" dirty="0" smtClean="0"/>
              <a:t>القيمة الحالية </a:t>
            </a:r>
            <a:r>
              <a:rPr lang="ar-SA" sz="3900" b="1" dirty="0" err="1" smtClean="0"/>
              <a:t>ل</a:t>
            </a:r>
            <a:r>
              <a:rPr lang="ar-EG" sz="3900" b="1" dirty="0" smtClean="0"/>
              <a:t>صافي التدفقات النقدية السنوية </a:t>
            </a:r>
            <a:r>
              <a:rPr lang="ar-SA" sz="3900" b="1" dirty="0" smtClean="0"/>
              <a:t>مع القيم الحالية للتدفقات الاستثمارية </a:t>
            </a:r>
          </a:p>
          <a:p>
            <a:pPr>
              <a:buNone/>
              <a:defRPr/>
            </a:pPr>
            <a:r>
              <a:rPr lang="ar-SA" sz="3900" b="1" dirty="0" smtClean="0"/>
              <a:t>ومن اجل الوصول لذلك لابد من اعتماد </a:t>
            </a:r>
            <a:r>
              <a:rPr lang="ar-SA" sz="3900" b="1" dirty="0" err="1" smtClean="0"/>
              <a:t>اسلوب</a:t>
            </a:r>
            <a:r>
              <a:rPr lang="ar-SA" sz="3900" b="1" dirty="0" smtClean="0"/>
              <a:t> التجربة </a:t>
            </a:r>
            <a:r>
              <a:rPr lang="ar-SA" sz="3900" b="1" dirty="0" err="1" smtClean="0"/>
              <a:t>و</a:t>
            </a:r>
            <a:r>
              <a:rPr lang="ar-SA" sz="3900" b="1" dirty="0" smtClean="0"/>
              <a:t> </a:t>
            </a:r>
            <a:r>
              <a:rPr lang="ar-SA" sz="3900" b="1" dirty="0" err="1" smtClean="0"/>
              <a:t>الخطا</a:t>
            </a:r>
            <a:r>
              <a:rPr lang="ar-SA" sz="3900" b="1" dirty="0" smtClean="0"/>
              <a:t> وذلك باستخدام </a:t>
            </a:r>
            <a:r>
              <a:rPr lang="ar-SA" sz="3900" b="1" dirty="0" err="1" smtClean="0"/>
              <a:t>اكثر</a:t>
            </a:r>
            <a:r>
              <a:rPr lang="ar-SA" sz="3900" b="1" dirty="0" smtClean="0"/>
              <a:t> من معدل خصم </a:t>
            </a:r>
          </a:p>
          <a:p>
            <a:pPr>
              <a:buNone/>
              <a:defRPr/>
            </a:pPr>
            <a:endParaRPr lang="ar-SA" sz="3900" b="1" dirty="0" smtClean="0"/>
          </a:p>
          <a:p>
            <a:pPr>
              <a:buNone/>
              <a:defRPr/>
            </a:pPr>
            <a:endParaRPr lang="ar-SA" sz="3900" b="1" dirty="0" smtClean="0"/>
          </a:p>
          <a:p>
            <a:pPr>
              <a:buNone/>
              <a:defRPr/>
            </a:pPr>
            <a:endParaRPr lang="ar-SA" sz="3900" b="1" dirty="0" smtClean="0"/>
          </a:p>
          <a:p>
            <a:pPr>
              <a:buNone/>
              <a:defRPr/>
            </a:pPr>
            <a:endParaRPr lang="ar-SA" sz="3900" b="1" dirty="0" smtClean="0"/>
          </a:p>
        </p:txBody>
      </p:sp>
    </p:spTree>
    <p:extLst>
      <p:ext uri="{BB962C8B-B14F-4D97-AF65-F5344CB8AC3E}">
        <p14:creationId xmlns:p14="http://schemas.microsoft.com/office/powerpoint/2010/main" val="1112799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حساب معدل العائد الداخلي</a:t>
            </a:r>
            <a:endParaRPr lang="ar-SA" dirty="0"/>
          </a:p>
        </p:txBody>
      </p:sp>
      <p:sp>
        <p:nvSpPr>
          <p:cNvPr id="3" name="عنصر نائب للمحتوى 2"/>
          <p:cNvSpPr>
            <a:spLocks noGrp="1"/>
          </p:cNvSpPr>
          <p:nvPr>
            <p:ph idx="1"/>
          </p:nvPr>
        </p:nvSpPr>
        <p:spPr/>
        <p:txBody>
          <a:bodyPr/>
          <a:lstStyle/>
          <a:p>
            <a:r>
              <a:rPr lang="ar-SA" b="1" dirty="0" smtClean="0"/>
              <a:t>نقوم بتجربة اكثر من معدل خصم او معدلين خصم ادنى و اكبر باستخدام الصيغة التالية </a:t>
            </a:r>
            <a:endParaRPr lang="ar-SA" dirty="0" smtClean="0"/>
          </a:p>
          <a:p>
            <a:endParaRPr lang="ar-SA" dirty="0"/>
          </a:p>
        </p:txBody>
      </p:sp>
    </p:spTree>
    <p:extLst>
      <p:ext uri="{BB962C8B-B14F-4D97-AF65-F5344CB8AC3E}">
        <p14:creationId xmlns:p14="http://schemas.microsoft.com/office/powerpoint/2010/main" val="256128650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en-US" dirty="0" smtClean="0"/>
              <a:t>R =     </a:t>
            </a:r>
            <a:r>
              <a:rPr lang="en-US" sz="6000" dirty="0" smtClean="0"/>
              <a:t>r</a:t>
            </a:r>
            <a:r>
              <a:rPr lang="en-US" sz="2000" dirty="0" smtClean="0"/>
              <a:t>1</a:t>
            </a:r>
            <a:r>
              <a:rPr lang="en-US" dirty="0" smtClean="0"/>
              <a:t> +  ( </a:t>
            </a:r>
            <a:r>
              <a:rPr lang="en-US" sz="5400" dirty="0" smtClean="0"/>
              <a:t>r</a:t>
            </a:r>
            <a:r>
              <a:rPr lang="en-US" sz="2000" dirty="0" smtClean="0"/>
              <a:t>2</a:t>
            </a:r>
            <a:r>
              <a:rPr lang="en-US" dirty="0" smtClean="0"/>
              <a:t>-</a:t>
            </a:r>
            <a:r>
              <a:rPr lang="en-US" sz="6000" dirty="0" smtClean="0"/>
              <a:t>r</a:t>
            </a:r>
            <a:r>
              <a:rPr lang="en-US" sz="2000" dirty="0" smtClean="0"/>
              <a:t>1</a:t>
            </a:r>
            <a:r>
              <a:rPr lang="en-US" sz="2800" dirty="0" smtClean="0"/>
              <a:t>)</a:t>
            </a:r>
            <a:r>
              <a:rPr lang="en-US" sz="4000" dirty="0" smtClean="0"/>
              <a:t> </a:t>
            </a:r>
            <a:r>
              <a:rPr lang="en-US" dirty="0" smtClean="0"/>
              <a:t>*NPV</a:t>
            </a:r>
            <a:r>
              <a:rPr lang="en-US" sz="2000" dirty="0" smtClean="0"/>
              <a:t>1</a:t>
            </a:r>
            <a:r>
              <a:rPr lang="en-US" dirty="0" smtClean="0"/>
              <a:t> - D                                            </a:t>
            </a:r>
            <a:r>
              <a:rPr lang="ar-SA" dirty="0" smtClean="0"/>
              <a:t>                </a:t>
            </a:r>
          </a:p>
          <a:p>
            <a:r>
              <a:rPr lang="en-US" dirty="0" smtClean="0"/>
              <a:t>NPV</a:t>
            </a:r>
            <a:r>
              <a:rPr lang="en-US" sz="2000" dirty="0" smtClean="0"/>
              <a:t>2 </a:t>
            </a:r>
            <a:r>
              <a:rPr lang="en-US" dirty="0" smtClean="0"/>
              <a:t>- NPV</a:t>
            </a:r>
            <a:r>
              <a:rPr lang="en-US" sz="2000" dirty="0" smtClean="0"/>
              <a:t>1</a:t>
            </a:r>
            <a:r>
              <a:rPr lang="en-US" dirty="0" smtClean="0"/>
              <a:t>                                       </a:t>
            </a:r>
            <a:r>
              <a:rPr lang="ar-SA" dirty="0" smtClean="0"/>
              <a:t>       </a:t>
            </a:r>
            <a:endParaRPr lang="ar-SA" dirty="0"/>
          </a:p>
        </p:txBody>
      </p:sp>
      <p:cxnSp>
        <p:nvCxnSpPr>
          <p:cNvPr id="5" name="رابط مستقيم 4"/>
          <p:cNvCxnSpPr/>
          <p:nvPr/>
        </p:nvCxnSpPr>
        <p:spPr>
          <a:xfrm>
            <a:off x="2500298" y="2786058"/>
            <a:ext cx="2357454" cy="1588"/>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9025208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533400"/>
            <a:ext cx="8610600" cy="5592763"/>
          </a:xfrm>
        </p:spPr>
        <p:txBody>
          <a:bodyPr rtlCol="0">
            <a:normAutofit fontScale="70000" lnSpcReduction="20000"/>
          </a:bodyPr>
          <a:lstStyle/>
          <a:p>
            <a:pPr algn="r" rtl="1" eaLnBrk="1" fontAlgn="auto" hangingPunct="1">
              <a:spcAft>
                <a:spcPts val="0"/>
              </a:spcAft>
              <a:buFont typeface="Arial" pitchFamily="34" charset="0"/>
              <a:buNone/>
              <a:defRPr/>
            </a:pPr>
            <a:r>
              <a:rPr lang="ar-SA" sz="3600" b="1" dirty="0" smtClean="0"/>
              <a:t>حيث</a:t>
            </a:r>
            <a:r>
              <a:rPr lang="en-US" sz="3600" b="1" dirty="0" smtClean="0"/>
              <a:t>             </a:t>
            </a:r>
            <a:r>
              <a:rPr lang="ar-SA" sz="3600" b="1" dirty="0" smtClean="0"/>
              <a:t>هو سعر الخصم المنخفض </a:t>
            </a:r>
          </a:p>
          <a:p>
            <a:pPr algn="r" rtl="1" eaLnBrk="1" fontAlgn="auto" hangingPunct="1">
              <a:spcAft>
                <a:spcPts val="0"/>
              </a:spcAft>
              <a:buFont typeface="Arial" pitchFamily="34" charset="0"/>
              <a:buNone/>
              <a:defRPr/>
            </a:pPr>
            <a:endParaRPr lang="ar-SA" sz="3600" b="1" dirty="0" smtClean="0"/>
          </a:p>
          <a:p>
            <a:pPr algn="r" rtl="1" eaLnBrk="1" fontAlgn="auto" hangingPunct="1">
              <a:spcAft>
                <a:spcPts val="0"/>
              </a:spcAft>
              <a:buFont typeface="Arial" pitchFamily="34" charset="0"/>
              <a:buNone/>
              <a:defRPr/>
            </a:pPr>
            <a:r>
              <a:rPr lang="ar-SA" sz="3600" b="1" dirty="0" smtClean="0"/>
              <a:t>           </a:t>
            </a:r>
            <a:r>
              <a:rPr lang="en-US" sz="3600" b="1" dirty="0" smtClean="0"/>
              <a:t>  </a:t>
            </a:r>
            <a:r>
              <a:rPr lang="ar-SA" sz="3600" b="1" dirty="0" smtClean="0"/>
              <a:t>    هو سعر الخصم المرتفع </a:t>
            </a:r>
          </a:p>
          <a:p>
            <a:pPr algn="r" rtl="1" eaLnBrk="1" fontAlgn="auto" hangingPunct="1">
              <a:spcAft>
                <a:spcPts val="0"/>
              </a:spcAft>
              <a:buFont typeface="Arial" pitchFamily="34" charset="0"/>
              <a:buNone/>
              <a:defRPr/>
            </a:pPr>
            <a:r>
              <a:rPr lang="ar-SA" sz="3600" b="1" dirty="0" smtClean="0"/>
              <a:t>            </a:t>
            </a:r>
          </a:p>
          <a:p>
            <a:pPr algn="r" rtl="1" eaLnBrk="1" fontAlgn="auto" hangingPunct="1">
              <a:spcAft>
                <a:spcPts val="0"/>
              </a:spcAft>
              <a:buFont typeface="Arial" pitchFamily="34" charset="0"/>
              <a:buNone/>
              <a:defRPr/>
            </a:pPr>
            <a:endParaRPr lang="ar-SA" sz="3600" b="1" dirty="0" smtClean="0"/>
          </a:p>
          <a:p>
            <a:pPr algn="r" rtl="1" eaLnBrk="1" fontAlgn="auto" hangingPunct="1">
              <a:spcAft>
                <a:spcPts val="0"/>
              </a:spcAft>
              <a:buFont typeface="Arial" pitchFamily="34" charset="0"/>
              <a:buNone/>
              <a:defRPr/>
            </a:pPr>
            <a:r>
              <a:rPr lang="ar-SA" sz="3600" b="1" dirty="0" smtClean="0"/>
              <a:t>                  القيمة الحالية للتدفقات النقدية الصافية عند سعر الخصم المنخفض</a:t>
            </a:r>
          </a:p>
          <a:p>
            <a:pPr algn="r" rtl="1" eaLnBrk="1" fontAlgn="auto" hangingPunct="1">
              <a:spcAft>
                <a:spcPts val="0"/>
              </a:spcAft>
              <a:buFont typeface="Arial" pitchFamily="34" charset="0"/>
              <a:buNone/>
              <a:defRPr/>
            </a:pPr>
            <a:endParaRPr lang="ar-SA" sz="3600" b="1" dirty="0" smtClean="0"/>
          </a:p>
          <a:p>
            <a:pPr algn="r" rtl="1" eaLnBrk="1" fontAlgn="auto" hangingPunct="1">
              <a:spcAft>
                <a:spcPts val="0"/>
              </a:spcAft>
              <a:buFont typeface="Arial" pitchFamily="34" charset="0"/>
              <a:buNone/>
              <a:defRPr/>
            </a:pPr>
            <a:endParaRPr lang="ar-SA" sz="3600" b="1" dirty="0" smtClean="0"/>
          </a:p>
          <a:p>
            <a:pPr>
              <a:buNone/>
              <a:defRPr/>
            </a:pPr>
            <a:r>
              <a:rPr lang="ar-SA" sz="3600" b="1" dirty="0" smtClean="0"/>
              <a:t>                   القيمة الحالية للتدفقات النقدية الصافية عند سعر الخصم المرتفع</a:t>
            </a:r>
          </a:p>
          <a:p>
            <a:pPr algn="r" rtl="1" eaLnBrk="1" fontAlgn="auto" hangingPunct="1">
              <a:spcAft>
                <a:spcPts val="0"/>
              </a:spcAft>
              <a:buFont typeface="Arial" pitchFamily="34" charset="0"/>
              <a:buNone/>
              <a:defRPr/>
            </a:pPr>
            <a:endParaRPr lang="ar-SA" sz="3600" b="1" dirty="0" smtClean="0"/>
          </a:p>
          <a:p>
            <a:pPr>
              <a:defRPr/>
            </a:pPr>
            <a:r>
              <a:rPr lang="en-US" sz="5200" b="1" dirty="0" smtClean="0"/>
              <a:t>D</a:t>
            </a:r>
            <a:r>
              <a:rPr lang="en-US" sz="3600" b="1" dirty="0" smtClean="0"/>
              <a:t>    </a:t>
            </a:r>
            <a:r>
              <a:rPr lang="ar-SA" sz="3600" b="1" dirty="0" smtClean="0"/>
              <a:t>    =    القيمة الحالية للتدفقات </a:t>
            </a:r>
            <a:r>
              <a:rPr lang="ar-SA" sz="3600" b="1" dirty="0" smtClean="0"/>
              <a:t>الاستثمارية</a:t>
            </a:r>
            <a:endParaRPr lang="ar-SA" sz="3600" b="1" dirty="0" smtClean="0"/>
          </a:p>
          <a:p>
            <a:pPr algn="r" rtl="1" eaLnBrk="1" fontAlgn="auto" hangingPunct="1">
              <a:spcAft>
                <a:spcPts val="0"/>
              </a:spcAft>
              <a:buFont typeface="Arial" pitchFamily="34" charset="0"/>
              <a:buNone/>
              <a:defRPr/>
            </a:pPr>
            <a:r>
              <a:rPr lang="en-US" sz="6200" b="1" dirty="0" smtClean="0"/>
              <a:t>R</a:t>
            </a:r>
            <a:r>
              <a:rPr lang="en-US" sz="3600" b="1" dirty="0" smtClean="0"/>
              <a:t>          </a:t>
            </a:r>
            <a:r>
              <a:rPr lang="ar-SA" sz="3600" b="1" dirty="0" smtClean="0"/>
              <a:t>  =     معدل العائد </a:t>
            </a:r>
            <a:r>
              <a:rPr lang="ar-SA" sz="3600" b="1" dirty="0" smtClean="0"/>
              <a:t>الداخلي </a:t>
            </a:r>
            <a:endParaRPr lang="en-US" sz="3600" b="1" dirty="0" smtClean="0"/>
          </a:p>
        </p:txBody>
      </p:sp>
      <p:graphicFrame>
        <p:nvGraphicFramePr>
          <p:cNvPr id="3074" name="Object 2"/>
          <p:cNvGraphicFramePr>
            <a:graphicFrameLocks noChangeAspect="1"/>
          </p:cNvGraphicFramePr>
          <p:nvPr/>
        </p:nvGraphicFramePr>
        <p:xfrm>
          <a:off x="7086600" y="304800"/>
          <a:ext cx="762000" cy="762000"/>
        </p:xfrm>
        <a:graphic>
          <a:graphicData uri="http://schemas.openxmlformats.org/presentationml/2006/ole">
            <mc:AlternateContent xmlns:mc="http://schemas.openxmlformats.org/markup-compatibility/2006">
              <mc:Choice xmlns:v="urn:schemas-microsoft-com:vml" Requires="v">
                <p:oleObj spid="_x0000_s4182" name="Equation" r:id="rId4" imgW="152280" imgH="291960" progId="Equation.3">
                  <p:embed/>
                </p:oleObj>
              </mc:Choice>
              <mc:Fallback>
                <p:oleObj name="Equation" r:id="rId4" imgW="152280" imgH="29196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304800"/>
                        <a:ext cx="762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3"/>
          <p:cNvGraphicFramePr>
            <a:graphicFrameLocks noChangeAspect="1"/>
          </p:cNvGraphicFramePr>
          <p:nvPr/>
        </p:nvGraphicFramePr>
        <p:xfrm>
          <a:off x="7086600" y="1066800"/>
          <a:ext cx="762000" cy="838200"/>
        </p:xfrm>
        <a:graphic>
          <a:graphicData uri="http://schemas.openxmlformats.org/presentationml/2006/ole">
            <mc:AlternateContent xmlns:mc="http://schemas.openxmlformats.org/markup-compatibility/2006">
              <mc:Choice xmlns:v="urn:schemas-microsoft-com:vml" Requires="v">
                <p:oleObj spid="_x0000_s4183" name="Equation" r:id="rId6" imgW="164880" imgH="291960" progId="Equation.3">
                  <p:embed/>
                </p:oleObj>
              </mc:Choice>
              <mc:Fallback>
                <p:oleObj name="Equation" r:id="rId6" imgW="164880" imgH="29196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86600" y="10668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7086600" y="2362200"/>
          <a:ext cx="1524000" cy="914400"/>
        </p:xfrm>
        <a:graphic>
          <a:graphicData uri="http://schemas.openxmlformats.org/presentationml/2006/ole">
            <mc:AlternateContent xmlns:mc="http://schemas.openxmlformats.org/markup-compatibility/2006">
              <mc:Choice xmlns:v="urn:schemas-microsoft-com:vml" Requires="v">
                <p:oleObj spid="_x0000_s4184" name="Equation" r:id="rId8" imgW="520560" imgH="291960" progId="Equation.3">
                  <p:embed/>
                </p:oleObj>
              </mc:Choice>
              <mc:Fallback>
                <p:oleObj name="Equation" r:id="rId8" imgW="520560" imgH="29196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86600" y="2362200"/>
                        <a:ext cx="1524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7010400" y="3581400"/>
          <a:ext cx="1676400" cy="977900"/>
        </p:xfrm>
        <a:graphic>
          <a:graphicData uri="http://schemas.openxmlformats.org/presentationml/2006/ole">
            <mc:AlternateContent xmlns:mc="http://schemas.openxmlformats.org/markup-compatibility/2006">
              <mc:Choice xmlns:v="urn:schemas-microsoft-com:vml" Requires="v">
                <p:oleObj spid="_x0000_s4185" name="Equation" r:id="rId10" imgW="533160" imgH="291960" progId="Equation.3">
                  <p:embed/>
                </p:oleObj>
              </mc:Choice>
              <mc:Fallback>
                <p:oleObj name="Equation" r:id="rId10" imgW="533160" imgH="29196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010400" y="3581400"/>
                        <a:ext cx="1676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878560981"/>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مثال لتدفقات نقدية متساوية</a:t>
            </a:r>
            <a:endParaRPr lang="ar-SA" dirty="0"/>
          </a:p>
        </p:txBody>
      </p:sp>
      <p:sp>
        <p:nvSpPr>
          <p:cNvPr id="3" name="عنصر نائب للمحتوى 2"/>
          <p:cNvSpPr>
            <a:spLocks noGrp="1"/>
          </p:cNvSpPr>
          <p:nvPr>
            <p:ph idx="1"/>
          </p:nvPr>
        </p:nvSpPr>
        <p:spPr/>
        <p:txBody>
          <a:bodyPr>
            <a:normAutofit/>
          </a:bodyPr>
          <a:lstStyle/>
          <a:p>
            <a:r>
              <a:rPr lang="ar-SA" b="1" dirty="0" err="1" smtClean="0"/>
              <a:t>اذا</a:t>
            </a:r>
            <a:r>
              <a:rPr lang="ar-SA" b="1" dirty="0" smtClean="0"/>
              <a:t> كان لدينا مشروع مقترح </a:t>
            </a:r>
            <a:r>
              <a:rPr lang="ar-SA" b="1" dirty="0" err="1" smtClean="0"/>
              <a:t>و</a:t>
            </a:r>
            <a:r>
              <a:rPr lang="ar-SA" b="1" dirty="0" smtClean="0"/>
              <a:t> كانت القيم الحالية للتدفقات النقدية الاستثمارية </a:t>
            </a:r>
            <a:r>
              <a:rPr lang="en-US" b="1" dirty="0" smtClean="0"/>
              <a:t>55000</a:t>
            </a:r>
            <a:r>
              <a:rPr lang="ar-SA" b="1" dirty="0" smtClean="0"/>
              <a:t>ريال وكانت التدفقات النقدية  السنوية الجارية الصافية </a:t>
            </a:r>
            <a:r>
              <a:rPr lang="ar-SA" b="1" dirty="0" err="1" smtClean="0"/>
              <a:t>هى</a:t>
            </a:r>
            <a:r>
              <a:rPr lang="ar-SA" b="1" dirty="0" smtClean="0"/>
              <a:t> </a:t>
            </a:r>
            <a:r>
              <a:rPr lang="en-US" b="1" dirty="0" smtClean="0"/>
              <a:t>20000</a:t>
            </a:r>
            <a:r>
              <a:rPr lang="ar-SA" b="1" dirty="0" smtClean="0"/>
              <a:t> ريال تتحقق سنويا  لمدة اربعة سنوات </a:t>
            </a:r>
          </a:p>
          <a:p>
            <a:r>
              <a:rPr lang="ar-SA" b="1" dirty="0" smtClean="0"/>
              <a:t>المطلوب احسب معدل العائد </a:t>
            </a:r>
            <a:r>
              <a:rPr lang="ar-SA" b="1" dirty="0" smtClean="0"/>
              <a:t>الداخلي </a:t>
            </a:r>
            <a:endParaRPr lang="ar-SA" b="1" dirty="0" smtClean="0"/>
          </a:p>
        </p:txBody>
      </p:sp>
    </p:spTree>
    <p:extLst>
      <p:ext uri="{BB962C8B-B14F-4D97-AF65-F5344CB8AC3E}">
        <p14:creationId xmlns:p14="http://schemas.microsoft.com/office/powerpoint/2010/main" val="330316062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جرب معدل خصم 16%  و  18%</a:t>
            </a:r>
          </a:p>
          <a:p>
            <a:endParaRPr lang="ar-SA" dirty="0"/>
          </a:p>
          <a:p>
            <a:endParaRPr lang="ar-SA" dirty="0"/>
          </a:p>
        </p:txBody>
      </p:sp>
      <p:graphicFrame>
        <p:nvGraphicFramePr>
          <p:cNvPr id="6" name="جدول 5"/>
          <p:cNvGraphicFramePr>
            <a:graphicFrameLocks noGrp="1"/>
          </p:cNvGraphicFramePr>
          <p:nvPr>
            <p:extLst>
              <p:ext uri="{D42A27DB-BD31-4B8C-83A1-F6EECF244321}">
                <p14:modId xmlns:p14="http://schemas.microsoft.com/office/powerpoint/2010/main" val="2800701708"/>
              </p:ext>
            </p:extLst>
          </p:nvPr>
        </p:nvGraphicFramePr>
        <p:xfrm>
          <a:off x="3594100" y="3495135"/>
          <a:ext cx="2490068" cy="841248"/>
        </p:xfrm>
        <a:graphic>
          <a:graphicData uri="http://schemas.openxmlformats.org/drawingml/2006/table">
            <a:tbl>
              <a:tblPr rtl="1" firstRow="1" firstCol="1" bandRow="1"/>
              <a:tblGrid>
                <a:gridCol w="1186825"/>
                <a:gridCol w="1303243"/>
              </a:tblGrid>
              <a:tr h="0">
                <a:tc>
                  <a:txBody>
                    <a:bodyPr/>
                    <a:lstStyle/>
                    <a:p>
                      <a:pPr algn="r" rtl="1">
                        <a:lnSpc>
                          <a:spcPct val="115000"/>
                        </a:lnSpc>
                        <a:spcAft>
                          <a:spcPts val="0"/>
                        </a:spcAft>
                      </a:pPr>
                      <a:r>
                        <a:rPr lang="ar-SA" sz="1600" dirty="0" smtClean="0">
                          <a:effectLst/>
                          <a:latin typeface="Calibri"/>
                          <a:ea typeface="Calibri"/>
                          <a:cs typeface="Arial"/>
                        </a:rPr>
                        <a:t>سعر الخصم</a:t>
                      </a:r>
                      <a:endParaRPr lang="en-US" sz="16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ar-SA" sz="1600" dirty="0" smtClean="0">
                          <a:effectLst/>
                          <a:latin typeface="Calibri"/>
                          <a:ea typeface="Calibri"/>
                          <a:cs typeface="Arial"/>
                        </a:rPr>
                        <a:t>معامل</a:t>
                      </a:r>
                      <a:r>
                        <a:rPr lang="ar-SA" sz="1600" baseline="0" dirty="0" smtClean="0">
                          <a:effectLst/>
                          <a:latin typeface="Calibri"/>
                          <a:ea typeface="Calibri"/>
                          <a:cs typeface="Arial"/>
                        </a:rPr>
                        <a:t> الخصم</a:t>
                      </a:r>
                      <a:endParaRPr lang="en-US" sz="16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en-US" sz="1600" dirty="0" smtClean="0">
                          <a:effectLst/>
                          <a:latin typeface="Calibri"/>
                          <a:ea typeface="Calibri"/>
                          <a:cs typeface="Arial"/>
                        </a:rPr>
                        <a:t>16</a:t>
                      </a:r>
                      <a:r>
                        <a:rPr lang="ar-SA" sz="1600" dirty="0" smtClean="0">
                          <a:effectLst/>
                          <a:latin typeface="Calibri"/>
                          <a:ea typeface="Calibri"/>
                          <a:cs typeface="Arial"/>
                        </a:rPr>
                        <a:t>%</a:t>
                      </a:r>
                      <a:endParaRPr lang="en-US" sz="16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600" dirty="0" smtClean="0">
                          <a:effectLst/>
                          <a:latin typeface="Calibri"/>
                          <a:ea typeface="Calibri"/>
                          <a:cs typeface="Arial"/>
                        </a:rPr>
                        <a:t>2.798</a:t>
                      </a:r>
                      <a:endParaRPr lang="en-US" sz="16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en-US" sz="1600" dirty="0" smtClean="0">
                          <a:effectLst/>
                          <a:latin typeface="Calibri"/>
                          <a:ea typeface="Calibri"/>
                          <a:cs typeface="Arial"/>
                        </a:rPr>
                        <a:t>18</a:t>
                      </a:r>
                      <a:r>
                        <a:rPr lang="ar-SA" sz="1600" dirty="0" smtClean="0">
                          <a:effectLst/>
                          <a:latin typeface="Calibri"/>
                          <a:ea typeface="Calibri"/>
                          <a:cs typeface="Arial"/>
                        </a:rPr>
                        <a:t>%</a:t>
                      </a:r>
                      <a:endParaRPr lang="en-US" sz="16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600" dirty="0" smtClean="0">
                          <a:effectLst/>
                          <a:latin typeface="Calibri"/>
                          <a:ea typeface="Calibri"/>
                          <a:cs typeface="Arial"/>
                        </a:rPr>
                        <a:t>2.69</a:t>
                      </a:r>
                      <a:endParaRPr lang="en-US" sz="16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959497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b="1" dirty="0" smtClean="0"/>
              <a:t>اولا نجرب معدل خصم 16% </a:t>
            </a:r>
            <a:r>
              <a:rPr lang="ar-SA" b="1" dirty="0" smtClean="0"/>
              <a:t>. </a:t>
            </a:r>
            <a:r>
              <a:rPr lang="ar-SA" b="1" dirty="0" smtClean="0"/>
              <a:t>القيمة الحالية للتدفقات النقدية 2000 ريال تتحقق سنويا باستخدام الجدول</a:t>
            </a:r>
          </a:p>
          <a:p>
            <a:r>
              <a:rPr lang="ar-SA" b="1" dirty="0" smtClean="0"/>
              <a:t>  </a:t>
            </a:r>
            <a:r>
              <a:rPr lang="en-US" b="1" dirty="0" smtClean="0"/>
              <a:t>20000* 2.798 = 55960 </a:t>
            </a:r>
            <a:r>
              <a:rPr lang="ar-SA" b="1" dirty="0" smtClean="0"/>
              <a:t>ريال =  </a:t>
            </a:r>
            <a:r>
              <a:rPr lang="en-US" b="1" dirty="0" smtClean="0"/>
              <a:t>NPV</a:t>
            </a:r>
            <a:r>
              <a:rPr lang="en-US" sz="2000" b="1" dirty="0" smtClean="0"/>
              <a:t>1</a:t>
            </a:r>
            <a:endParaRPr lang="ar-SA" b="1" dirty="0" smtClean="0"/>
          </a:p>
          <a:p>
            <a:r>
              <a:rPr lang="ar-SA" b="1" dirty="0" smtClean="0"/>
              <a:t>ثانيا نجرب معدل خصم 18% </a:t>
            </a:r>
            <a:r>
              <a:rPr lang="ar-SA" b="1" dirty="0" smtClean="0"/>
              <a:t>. </a:t>
            </a:r>
            <a:r>
              <a:rPr lang="ar-SA" b="1" dirty="0" smtClean="0"/>
              <a:t>القيمة الحالية </a:t>
            </a:r>
            <a:r>
              <a:rPr lang="ar-SA" b="1" dirty="0"/>
              <a:t>للتدفقات النقدية </a:t>
            </a:r>
            <a:r>
              <a:rPr lang="ar-SA" b="1" dirty="0" smtClean="0"/>
              <a:t>20000 ريال تتحقق سنويا باستخدام الجدول</a:t>
            </a:r>
          </a:p>
          <a:p>
            <a:r>
              <a:rPr lang="ar-SA" b="1" dirty="0" smtClean="0"/>
              <a:t>  </a:t>
            </a:r>
            <a:r>
              <a:rPr lang="en-US" b="1" dirty="0" smtClean="0"/>
              <a:t>20000* 2.69 = 53800 </a:t>
            </a:r>
            <a:r>
              <a:rPr lang="ar-SA" b="1" dirty="0" smtClean="0"/>
              <a:t>ريال = </a:t>
            </a:r>
            <a:r>
              <a:rPr lang="en-US" b="1" dirty="0" smtClean="0"/>
              <a:t>NPV</a:t>
            </a:r>
            <a:r>
              <a:rPr lang="en-US" sz="2000" b="1" dirty="0" smtClean="0"/>
              <a:t>2</a:t>
            </a:r>
            <a:r>
              <a:rPr lang="ar-SA" sz="2000" b="1" dirty="0" smtClean="0"/>
              <a:t> </a:t>
            </a:r>
            <a:endParaRPr lang="ar-SA" b="1" dirty="0" smtClean="0"/>
          </a:p>
          <a:p>
            <a:r>
              <a:rPr lang="ar-SA" b="1" dirty="0" smtClean="0"/>
              <a:t>الخطوة التالية </a:t>
            </a:r>
          </a:p>
          <a:p>
            <a:r>
              <a:rPr lang="en-US" b="1" dirty="0" smtClean="0"/>
              <a:t>-1 </a:t>
            </a:r>
            <a:r>
              <a:rPr lang="ar-SA" b="1" dirty="0" smtClean="0"/>
              <a:t>الفرق بين المعدلين  </a:t>
            </a:r>
          </a:p>
          <a:p>
            <a:r>
              <a:rPr lang="en-US" sz="4000" b="1" dirty="0" smtClean="0"/>
              <a:t>r</a:t>
            </a:r>
            <a:r>
              <a:rPr lang="en-US" sz="2000" b="1" dirty="0" smtClean="0"/>
              <a:t>2</a:t>
            </a:r>
            <a:r>
              <a:rPr lang="en-US" b="1" dirty="0" smtClean="0"/>
              <a:t> – </a:t>
            </a:r>
            <a:r>
              <a:rPr lang="en-US" sz="4400" b="1" dirty="0" smtClean="0"/>
              <a:t>r</a:t>
            </a:r>
            <a:r>
              <a:rPr lang="en-US" sz="1800" b="1" dirty="0" smtClean="0"/>
              <a:t>1</a:t>
            </a:r>
            <a:r>
              <a:rPr lang="en-US" b="1" dirty="0" smtClean="0"/>
              <a:t> =0.18 - 0.16 = 0.02</a:t>
            </a:r>
          </a:p>
          <a:p>
            <a:endParaRPr lang="ar-SA" dirty="0" smtClean="0"/>
          </a:p>
          <a:p>
            <a:endParaRPr lang="ar-SA" dirty="0" smtClean="0"/>
          </a:p>
          <a:p>
            <a:endParaRPr lang="ar-SA" dirty="0"/>
          </a:p>
        </p:txBody>
      </p:sp>
    </p:spTree>
    <p:extLst>
      <p:ext uri="{BB962C8B-B14F-4D97-AF65-F5344CB8AC3E}">
        <p14:creationId xmlns:p14="http://schemas.microsoft.com/office/powerpoint/2010/main" val="2013878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ar-SA" dirty="0"/>
              <a:t>ب – القيود </a:t>
            </a:r>
            <a:r>
              <a:rPr lang="ar-SA" dirty="0" smtClean="0"/>
              <a:t>التي تفرضها الدوله </a:t>
            </a:r>
          </a:p>
          <a:p>
            <a:r>
              <a:rPr lang="ar-SA" dirty="0" smtClean="0"/>
              <a:t>1- تفرض قيود قيود على اماكن بناء المشروع </a:t>
            </a:r>
          </a:p>
          <a:p>
            <a:r>
              <a:rPr lang="ar-SA" dirty="0" smtClean="0"/>
              <a:t>2- تحديد مواصفات البناءومواصفات المواد الاولية </a:t>
            </a:r>
          </a:p>
          <a:p>
            <a:r>
              <a:rPr lang="ar-SA" dirty="0" smtClean="0"/>
              <a:t>3- وضع قيود على ساعات العمل و قوانين العمل </a:t>
            </a:r>
          </a:p>
          <a:p>
            <a:r>
              <a:rPr lang="ar-SA" dirty="0" smtClean="0"/>
              <a:t>4- شروط التامين الصحي </a:t>
            </a:r>
          </a:p>
          <a:p>
            <a:r>
              <a:rPr lang="ar-SA" dirty="0" smtClean="0"/>
              <a:t>5- تحديد اسعار المنتج </a:t>
            </a:r>
            <a:endParaRPr lang="ar-SA" dirty="0"/>
          </a:p>
          <a:p>
            <a:endParaRPr lang="en-US" dirty="0"/>
          </a:p>
        </p:txBody>
      </p:sp>
    </p:spTree>
    <p:extLst>
      <p:ext uri="{BB962C8B-B14F-4D97-AF65-F5344CB8AC3E}">
        <p14:creationId xmlns:p14="http://schemas.microsoft.com/office/powerpoint/2010/main" val="132502757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endParaRPr lang="en-US" sz="4000" b="1" dirty="0" smtClean="0"/>
          </a:p>
          <a:p>
            <a:r>
              <a:rPr lang="ar-SA" b="1" dirty="0" smtClean="0"/>
              <a:t>2– الفرق بين </a:t>
            </a:r>
            <a:r>
              <a:rPr lang="en-US" b="1" dirty="0" smtClean="0"/>
              <a:t>NPV</a:t>
            </a:r>
            <a:r>
              <a:rPr lang="en-US" sz="2000" b="1" dirty="0" smtClean="0"/>
              <a:t>2</a:t>
            </a:r>
            <a:r>
              <a:rPr lang="en-US" b="1" dirty="0" smtClean="0"/>
              <a:t> - NPV</a:t>
            </a:r>
            <a:r>
              <a:rPr lang="en-US" sz="2000" b="1" dirty="0" smtClean="0"/>
              <a:t>1</a:t>
            </a:r>
            <a:r>
              <a:rPr lang="ar-SA" sz="2000" b="1" dirty="0" smtClean="0"/>
              <a:t> </a:t>
            </a:r>
            <a:endParaRPr lang="ar-SA" b="1" dirty="0" smtClean="0"/>
          </a:p>
          <a:p>
            <a:r>
              <a:rPr lang="en-US" b="1" dirty="0" smtClean="0"/>
              <a:t>=55960- 53800 =2160     NPV</a:t>
            </a:r>
            <a:r>
              <a:rPr lang="en-US" sz="2000" b="1" dirty="0" smtClean="0"/>
              <a:t>2</a:t>
            </a:r>
            <a:r>
              <a:rPr lang="en-US" b="1" dirty="0" smtClean="0"/>
              <a:t> - NPV</a:t>
            </a:r>
            <a:r>
              <a:rPr lang="en-US" sz="2000" b="1" dirty="0" smtClean="0"/>
              <a:t>1</a:t>
            </a:r>
            <a:r>
              <a:rPr lang="ar-SA" sz="2000" b="1" dirty="0" smtClean="0"/>
              <a:t> </a:t>
            </a:r>
            <a:endParaRPr lang="en-US" b="1" dirty="0" smtClean="0"/>
          </a:p>
          <a:p>
            <a:r>
              <a:rPr lang="ar-SA" b="1" dirty="0" smtClean="0"/>
              <a:t>3 – الفرق بين </a:t>
            </a:r>
            <a:r>
              <a:rPr lang="en-US" b="1" dirty="0" smtClean="0"/>
              <a:t>NPV</a:t>
            </a:r>
            <a:r>
              <a:rPr lang="en-US" sz="2400" b="1" dirty="0" smtClean="0"/>
              <a:t>1</a:t>
            </a:r>
            <a:r>
              <a:rPr lang="en-US" b="1" dirty="0" smtClean="0"/>
              <a:t> – D </a:t>
            </a:r>
          </a:p>
          <a:p>
            <a:r>
              <a:rPr lang="en-US" b="1" dirty="0" smtClean="0"/>
              <a:t>55960 – 55000  = 960</a:t>
            </a:r>
          </a:p>
          <a:p>
            <a:pPr>
              <a:buNone/>
            </a:pPr>
            <a:r>
              <a:rPr lang="ar-SA" b="1" dirty="0" smtClean="0"/>
              <a:t>معدل العائد </a:t>
            </a:r>
            <a:r>
              <a:rPr lang="ar-SA" b="1" dirty="0" err="1" smtClean="0"/>
              <a:t>الداخلى</a:t>
            </a:r>
            <a:endParaRPr lang="en-US" b="1" dirty="0" smtClean="0"/>
          </a:p>
          <a:p>
            <a:r>
              <a:rPr lang="en-US" b="1" dirty="0" smtClean="0"/>
              <a:t>0.16 + .02 * 960  =  0.1688 = </a:t>
            </a:r>
            <a:r>
              <a:rPr lang="en-US" dirty="0" smtClean="0"/>
              <a:t>16.88</a:t>
            </a:r>
            <a:endParaRPr lang="ar-SA" b="1" dirty="0" smtClean="0"/>
          </a:p>
          <a:p>
            <a:r>
              <a:rPr lang="en-US" b="1" dirty="0" smtClean="0"/>
              <a:t>2160                                </a:t>
            </a:r>
          </a:p>
          <a:p>
            <a:endParaRPr lang="en-US" b="1" dirty="0" smtClean="0"/>
          </a:p>
          <a:p>
            <a:endParaRPr lang="ar-SA" dirty="0"/>
          </a:p>
        </p:txBody>
      </p:sp>
      <p:cxnSp>
        <p:nvCxnSpPr>
          <p:cNvPr id="5" name="رابط مستقيم 4"/>
          <p:cNvCxnSpPr/>
          <p:nvPr/>
        </p:nvCxnSpPr>
        <p:spPr>
          <a:xfrm>
            <a:off x="3786182" y="5429264"/>
            <a:ext cx="1500198" cy="1588"/>
          </a:xfrm>
          <a:prstGeom prst="line">
            <a:avLst/>
          </a:prstGeom>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39605769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pPr algn="ctr"/>
            <a:r>
              <a:rPr lang="ar-SA" b="1" dirty="0" smtClean="0"/>
              <a:t>معيار فترة الاسترداد</a:t>
            </a:r>
          </a:p>
          <a:p>
            <a:pPr algn="ctr"/>
            <a:r>
              <a:rPr lang="en-US" b="1" dirty="0" smtClean="0"/>
              <a:t>Payback period</a:t>
            </a:r>
            <a:endParaRPr lang="ar-SA" dirty="0"/>
          </a:p>
        </p:txBody>
      </p:sp>
    </p:spTree>
    <p:extLst>
      <p:ext uri="{BB962C8B-B14F-4D97-AF65-F5344CB8AC3E}">
        <p14:creationId xmlns:p14="http://schemas.microsoft.com/office/powerpoint/2010/main" val="3493836952"/>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AE" b="1" dirty="0" smtClean="0"/>
              <a:t>المقصود بفترة الاسترداد المدة الزمنية اللازمة لاسترجاع قيمة الاستثمار المبدئية (التكلفة الرأسمالية) للمشروع.</a:t>
            </a:r>
            <a:r>
              <a:rPr lang="ar-AE" dirty="0" smtClean="0"/>
              <a:t> </a:t>
            </a:r>
            <a:endParaRPr lang="en-US" dirty="0" smtClean="0"/>
          </a:p>
          <a:p>
            <a:r>
              <a:rPr lang="ar-SA" b="1" dirty="0" smtClean="0"/>
              <a:t>عادة يحدد اقصى حد للاسترداد وتسمى فترة القطع او فترة الاسترداد القصوى </a:t>
            </a:r>
          </a:p>
          <a:p>
            <a:r>
              <a:rPr lang="ar-SA" b="1" dirty="0" smtClean="0"/>
              <a:t>واذا كان فترة الاسترداد اكبر من فترة القطع يعتبر المشروع مرفوض</a:t>
            </a:r>
          </a:p>
          <a:p>
            <a:r>
              <a:rPr lang="ar-SA" b="1" dirty="0" smtClean="0"/>
              <a:t> وفي حالة المفاضلة بين المشاريع الافضلية للمشروع ذو فترة الاسترداد الاقل </a:t>
            </a:r>
          </a:p>
          <a:p>
            <a:r>
              <a:rPr lang="ar-SA" b="1" dirty="0" smtClean="0"/>
              <a:t>يتميزالميار بسهوله حسابه وخاصة في حالة اتخاذ عدد كبير من القرارات الاستثمارية صغيرة الحجم </a:t>
            </a:r>
            <a:endParaRPr lang="en-US" b="1" dirty="0" smtClean="0"/>
          </a:p>
          <a:p>
            <a:endParaRPr lang="ar-SA" dirty="0"/>
          </a:p>
        </p:txBody>
      </p:sp>
    </p:spTree>
    <p:extLst>
      <p:ext uri="{BB962C8B-B14F-4D97-AF65-F5344CB8AC3E}">
        <p14:creationId xmlns:p14="http://schemas.microsoft.com/office/powerpoint/2010/main" val="2861416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b="1" u="sng" dirty="0" smtClean="0"/>
              <a:t>طرق احتساب معيار فترة الاسترداد</a:t>
            </a:r>
            <a:endParaRPr lang="en-US" dirty="0" smtClean="0"/>
          </a:p>
          <a:p>
            <a:r>
              <a:rPr lang="ar-SA" b="1" dirty="0" smtClean="0"/>
              <a:t>1- طريقة المجموع التراكمى للتدفقات النقدية السنوية.</a:t>
            </a:r>
            <a:endParaRPr lang="en-US" dirty="0" smtClean="0"/>
          </a:p>
          <a:p>
            <a:r>
              <a:rPr lang="ar-SA" b="1" dirty="0" err="1" smtClean="0"/>
              <a:t>فى</a:t>
            </a:r>
            <a:r>
              <a:rPr lang="ar-SA" b="1" dirty="0" smtClean="0"/>
              <a:t> هذا الطريقة  تكون فترة السداد مساوية لعدد السنوات </a:t>
            </a:r>
            <a:r>
              <a:rPr lang="ar-SA" b="1" dirty="0" err="1" smtClean="0"/>
              <a:t>التى</a:t>
            </a:r>
            <a:r>
              <a:rPr lang="ar-SA" b="1" dirty="0" smtClean="0"/>
              <a:t> تتساوى فيها المجموع </a:t>
            </a:r>
            <a:r>
              <a:rPr lang="ar-SA" b="1" dirty="0" err="1" smtClean="0"/>
              <a:t>التراكمى</a:t>
            </a:r>
            <a:r>
              <a:rPr lang="ar-SA" b="1" dirty="0" smtClean="0"/>
              <a:t> للتدفقات النقدية السنوية الجارية الصافية مع التدفقات النقدية الاستثمارية </a:t>
            </a:r>
            <a:endParaRPr lang="en-US" dirty="0" smtClean="0"/>
          </a:p>
          <a:p>
            <a:r>
              <a:rPr lang="ar-SA" b="1" dirty="0" smtClean="0"/>
              <a:t>مثال </a:t>
            </a:r>
            <a:r>
              <a:rPr lang="ar-SA" b="1" dirty="0" err="1" smtClean="0"/>
              <a:t>اذا</a:t>
            </a:r>
            <a:r>
              <a:rPr lang="ar-SA" b="1" dirty="0" smtClean="0"/>
              <a:t> قدرت التكاليف الاستثمارية  لمشروع ما  </a:t>
            </a:r>
            <a:r>
              <a:rPr lang="ar-SA" b="1" dirty="0" err="1" smtClean="0"/>
              <a:t>ب</a:t>
            </a:r>
            <a:r>
              <a:rPr lang="ar-SA" b="1" dirty="0" smtClean="0"/>
              <a:t> </a:t>
            </a:r>
            <a:r>
              <a:rPr lang="en-US" b="1" dirty="0" smtClean="0"/>
              <a:t>500000</a:t>
            </a:r>
            <a:r>
              <a:rPr lang="ar-SA" b="1" dirty="0" smtClean="0"/>
              <a:t> ريال وقدره عمره </a:t>
            </a:r>
            <a:r>
              <a:rPr lang="ar-SA" b="1" dirty="0" err="1" smtClean="0"/>
              <a:t>الانتاجى</a:t>
            </a:r>
            <a:r>
              <a:rPr lang="ar-SA" b="1" dirty="0" smtClean="0"/>
              <a:t> ب 5 سنوات</a:t>
            </a:r>
            <a:endParaRPr lang="en-US" dirty="0" smtClean="0"/>
          </a:p>
          <a:p>
            <a:endParaRPr lang="ar-SA" dirty="0"/>
          </a:p>
        </p:txBody>
      </p:sp>
    </p:spTree>
    <p:extLst>
      <p:ext uri="{BB962C8B-B14F-4D97-AF65-F5344CB8AC3E}">
        <p14:creationId xmlns:p14="http://schemas.microsoft.com/office/powerpoint/2010/main" val="2574643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graphicFrame>
        <p:nvGraphicFramePr>
          <p:cNvPr id="4" name="عنصر نائب للمحتوى 3"/>
          <p:cNvGraphicFramePr>
            <a:graphicFrameLocks noGrp="1"/>
          </p:cNvGraphicFramePr>
          <p:nvPr>
            <p:ph idx="1"/>
          </p:nvPr>
        </p:nvGraphicFramePr>
        <p:xfrm>
          <a:off x="2215833" y="2513679"/>
          <a:ext cx="4712335" cy="2699004"/>
        </p:xfrm>
        <a:graphic>
          <a:graphicData uri="http://schemas.openxmlformats.org/drawingml/2006/table">
            <a:tbl>
              <a:tblPr rtl="1" firstRow="1" firstCol="1" bandRow="1"/>
              <a:tblGrid>
                <a:gridCol w="771525"/>
                <a:gridCol w="781685"/>
                <a:gridCol w="1449070"/>
                <a:gridCol w="1710055"/>
              </a:tblGrid>
              <a:tr h="0">
                <a:tc>
                  <a:txBody>
                    <a:bodyPr/>
                    <a:lstStyle/>
                    <a:p>
                      <a:pPr algn="r" rtl="1">
                        <a:lnSpc>
                          <a:spcPct val="115000"/>
                        </a:lnSpc>
                        <a:spcAft>
                          <a:spcPts val="0"/>
                        </a:spcAft>
                      </a:pPr>
                      <a:r>
                        <a:rPr lang="ar-SA" sz="1400" b="1">
                          <a:effectLst/>
                          <a:latin typeface="Calibri"/>
                          <a:ea typeface="Times New Roman"/>
                          <a:cs typeface="Arial"/>
                        </a:rPr>
                        <a:t>السنة</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التدفقات الاستثمارية</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التدفقات النقدية السنوية الجارية الصافية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المجموع التراكمى للتدفقات النقدية السنوية الجارية الصافية</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1400" b="1">
                          <a:effectLst/>
                          <a:latin typeface="Calibri"/>
                          <a:ea typeface="Times New Roman"/>
                          <a:cs typeface="Arial"/>
                        </a:rPr>
                        <a:t>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500000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1400" b="1">
                          <a:effectLst/>
                          <a:latin typeface="Calibri"/>
                          <a:ea typeface="Times New Roman"/>
                          <a:cs typeface="Arial"/>
                        </a:rPr>
                        <a:t>1</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70000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400" b="1">
                          <a:effectLst/>
                          <a:latin typeface="Calibri"/>
                          <a:ea typeface="Times New Roman"/>
                          <a:cs typeface="Arial"/>
                        </a:rPr>
                        <a:t>70000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1400" b="1">
                          <a:effectLst/>
                          <a:latin typeface="Calibri"/>
                          <a:ea typeface="Times New Roman"/>
                          <a:cs typeface="Arial"/>
                        </a:rPr>
                        <a:t>2</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100000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400" b="1">
                          <a:effectLst/>
                          <a:latin typeface="Calibri"/>
                          <a:ea typeface="Times New Roman"/>
                          <a:cs typeface="Arial"/>
                        </a:rPr>
                        <a:t>170000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1400" b="1">
                          <a:effectLst/>
                          <a:latin typeface="Calibri"/>
                          <a:ea typeface="Times New Roman"/>
                          <a:cs typeface="Arial"/>
                        </a:rPr>
                        <a:t>3</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160000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330000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1400" b="1">
                          <a:effectLst/>
                          <a:latin typeface="Calibri"/>
                          <a:ea typeface="Times New Roman"/>
                          <a:cs typeface="Arial"/>
                        </a:rPr>
                        <a:t>4</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170000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500000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1400" b="1">
                          <a:effectLst/>
                          <a:latin typeface="Calibri"/>
                          <a:ea typeface="Times New Roman"/>
                          <a:cs typeface="Arial"/>
                        </a:rPr>
                        <a:t>5</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180000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680000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1400" b="1">
                          <a:effectLst/>
                          <a:latin typeface="Calibri"/>
                          <a:ea typeface="Times New Roman"/>
                          <a:cs typeface="Arial"/>
                        </a:rPr>
                        <a:t>المجموع</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0">
                        <a:lnSpc>
                          <a:spcPct val="115000"/>
                        </a:lnSpc>
                        <a:spcAft>
                          <a:spcPts val="0"/>
                        </a:spcAft>
                      </a:pPr>
                      <a:r>
                        <a:rPr lang="en-US" sz="1400" b="1">
                          <a:effectLst/>
                          <a:latin typeface="Calibri"/>
                          <a:ea typeface="Times New Roman"/>
                          <a:cs typeface="Arial"/>
                        </a:rPr>
                        <a:t>500000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400" b="1">
                          <a:effectLst/>
                          <a:latin typeface="Calibri"/>
                          <a:ea typeface="Times New Roman"/>
                          <a:cs typeface="Arial"/>
                        </a:rPr>
                        <a:t>680000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1400" b="1">
                          <a:effectLst/>
                          <a:latin typeface="Calibri"/>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a:effectLst/>
                          <a:latin typeface="Calibri"/>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400" b="1">
                          <a:effectLst/>
                          <a:latin typeface="Calibri"/>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SA" sz="1400" b="1" dirty="0">
                          <a:effectLst/>
                          <a:latin typeface="Calibri"/>
                          <a:ea typeface="Times New Roman"/>
                          <a:cs typeface="Arial"/>
                        </a:rPr>
                        <a:t> </a:t>
                      </a:r>
                      <a:endParaRPr lang="en-US" sz="11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6859007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b="1" dirty="0" smtClean="0"/>
              <a:t>وفقا لهذا الطريقة يحتاج  المشروع </a:t>
            </a:r>
            <a:r>
              <a:rPr lang="ar-SA" b="1" dirty="0" err="1" smtClean="0"/>
              <a:t>الى</a:t>
            </a:r>
            <a:r>
              <a:rPr lang="ar-SA" b="1" dirty="0" smtClean="0"/>
              <a:t> 4 سنوات</a:t>
            </a:r>
            <a:endParaRPr lang="en-US" dirty="0" smtClean="0"/>
          </a:p>
          <a:p>
            <a:r>
              <a:rPr lang="ar-SA" b="1" u="sng" dirty="0" smtClean="0"/>
              <a:t>الطريقة الثانية </a:t>
            </a:r>
            <a:endParaRPr lang="en-US" dirty="0" smtClean="0"/>
          </a:p>
          <a:p>
            <a:r>
              <a:rPr lang="ar-SA" b="1" dirty="0" smtClean="0"/>
              <a:t>تعتمد هذه الطريقة على حساب الوسط </a:t>
            </a:r>
            <a:r>
              <a:rPr lang="ar-SA" b="1" dirty="0" err="1" smtClean="0"/>
              <a:t>الحسابى</a:t>
            </a:r>
            <a:r>
              <a:rPr lang="ar-SA" b="1" dirty="0" smtClean="0"/>
              <a:t> للتدفقات السنوية الجارية الصافية </a:t>
            </a:r>
            <a:endParaRPr lang="en-US" dirty="0" smtClean="0"/>
          </a:p>
          <a:p>
            <a:r>
              <a:rPr lang="ar-SA" b="1" dirty="0" smtClean="0"/>
              <a:t>                              </a:t>
            </a:r>
            <a:r>
              <a:rPr lang="ar-SA" sz="2000" b="1" dirty="0" smtClean="0"/>
              <a:t>قيمة الاستثمار المبدئي </a:t>
            </a:r>
            <a:endParaRPr lang="en-US" sz="2000" b="1" dirty="0" smtClean="0"/>
          </a:p>
          <a:p>
            <a:r>
              <a:rPr lang="ar-SA" sz="2000" b="1" dirty="0" smtClean="0"/>
              <a:t>فترة الاسترداد   =            ــــــــــــــــــــــــــــــــــــــــــــــــــــــــــــــــ </a:t>
            </a:r>
            <a:endParaRPr lang="en-US" sz="2000" b="1" dirty="0" smtClean="0"/>
          </a:p>
          <a:p>
            <a:r>
              <a:rPr lang="ar-SA" sz="2000" b="1" dirty="0" smtClean="0"/>
              <a:t>                         متوسط (العائد السنوي)صافي التدفقات النقدية السنوية                                       </a:t>
            </a:r>
            <a:endParaRPr lang="en-US" sz="2000" b="1" dirty="0" smtClean="0"/>
          </a:p>
          <a:p>
            <a:r>
              <a:rPr lang="ar-SA" dirty="0" smtClean="0"/>
              <a:t>متوسط صافي التدفقات النقدية = مجموع التدفقات النقدية السنوية الصافية مقسوما على عدد سنوات عمر المشروع</a:t>
            </a:r>
            <a:endParaRPr lang="ar-SA" dirty="0"/>
          </a:p>
        </p:txBody>
      </p:sp>
    </p:spTree>
    <p:extLst>
      <p:ext uri="{BB962C8B-B14F-4D97-AF65-F5344CB8AC3E}">
        <p14:creationId xmlns:p14="http://schemas.microsoft.com/office/powerpoint/2010/main" val="3878157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sz="2400" b="1" dirty="0" smtClean="0"/>
              <a:t>الوسط الحسابى للتدفقات السنوية الجارية الصافية =   مجموع التدفقات النقدية الصافية السنوية الجارية الصافية مقسوما على العمر الانتاجى للمشروع </a:t>
            </a:r>
            <a:endParaRPr lang="en-US" sz="2400" dirty="0" smtClean="0"/>
          </a:p>
          <a:p>
            <a:r>
              <a:rPr lang="en-US" b="1" dirty="0" smtClean="0"/>
              <a:t> </a:t>
            </a:r>
            <a:endParaRPr lang="en-US" dirty="0" smtClean="0"/>
          </a:p>
          <a:p>
            <a:r>
              <a:rPr lang="ar-AE" b="1" dirty="0" smtClean="0"/>
              <a:t> </a:t>
            </a:r>
            <a:r>
              <a:rPr lang="ar-AE" dirty="0" smtClean="0"/>
              <a:t> </a:t>
            </a:r>
            <a:endParaRPr lang="en-US" sz="2200" dirty="0" smtClean="0"/>
          </a:p>
          <a:p>
            <a:r>
              <a:rPr lang="ar-SA" sz="2200" dirty="0" smtClean="0"/>
              <a:t>                                                              </a:t>
            </a:r>
            <a:r>
              <a:rPr lang="en-US" sz="2200" dirty="0" smtClean="0"/>
              <a:t>500000</a:t>
            </a:r>
          </a:p>
          <a:p>
            <a:r>
              <a:rPr lang="ar-SA" sz="2200" dirty="0" smtClean="0"/>
              <a:t>                        </a:t>
            </a:r>
            <a:r>
              <a:rPr lang="ar-SA" sz="2200" b="1" dirty="0" smtClean="0"/>
              <a:t>فترة الاسترداد</a:t>
            </a:r>
            <a:r>
              <a:rPr lang="ar-SA" sz="2200" dirty="0" smtClean="0"/>
              <a:t>    =    ـــــــــــــــــــــــــــــــــ      =      </a:t>
            </a:r>
            <a:r>
              <a:rPr lang="en-US" sz="2200" dirty="0" smtClean="0"/>
              <a:t>3.674</a:t>
            </a:r>
          </a:p>
          <a:p>
            <a:r>
              <a:rPr lang="en-US" sz="2200" dirty="0" smtClean="0"/>
              <a:t>680000                                                                              </a:t>
            </a:r>
          </a:p>
          <a:p>
            <a:r>
              <a:rPr lang="ar-SA" sz="2200" dirty="0" smtClean="0"/>
              <a:t>                                                     ـــــــــــــــــــــــــــــــ     </a:t>
            </a:r>
            <a:endParaRPr lang="en-US" sz="2200" dirty="0" smtClean="0"/>
          </a:p>
          <a:p>
            <a:r>
              <a:rPr lang="ar-SA" sz="2200" dirty="0" smtClean="0"/>
              <a:t>                                                               </a:t>
            </a:r>
            <a:r>
              <a:rPr lang="en-US" sz="2200" dirty="0" smtClean="0"/>
              <a:t>5</a:t>
            </a:r>
          </a:p>
          <a:p>
            <a:r>
              <a:rPr lang="ar-SA" dirty="0" smtClean="0"/>
              <a:t>فترة الاسترداد 3سنوات و 8 اشهر وهى ادق من الاولى </a:t>
            </a:r>
            <a:endParaRPr lang="ar-SA" dirty="0"/>
          </a:p>
        </p:txBody>
      </p:sp>
    </p:spTree>
    <p:extLst>
      <p:ext uri="{BB962C8B-B14F-4D97-AF65-F5344CB8AC3E}">
        <p14:creationId xmlns:p14="http://schemas.microsoft.com/office/powerpoint/2010/main" val="422405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مثال</a:t>
            </a:r>
            <a:endParaRPr lang="ar-SA" dirty="0"/>
          </a:p>
        </p:txBody>
      </p:sp>
      <p:sp>
        <p:nvSpPr>
          <p:cNvPr id="3" name="عنصر نائب للمحتوى 2"/>
          <p:cNvSpPr>
            <a:spLocks noGrp="1"/>
          </p:cNvSpPr>
          <p:nvPr>
            <p:ph idx="1"/>
          </p:nvPr>
        </p:nvSpPr>
        <p:spPr/>
        <p:txBody>
          <a:bodyPr/>
          <a:lstStyle/>
          <a:p>
            <a:r>
              <a:rPr lang="ar-DZ" dirty="0" smtClean="0"/>
              <a:t>لاقتناء آلة جديدة للمصنع، تحصلت المؤسسة على 3 عروض مختلفة وكانت العروض تحمل المعلومات المدونة في الجدول التالي: </a:t>
            </a:r>
            <a:endParaRPr lang="en-US" dirty="0" smtClean="0"/>
          </a:p>
          <a:p>
            <a:endParaRPr lang="ar-SA" dirty="0"/>
          </a:p>
        </p:txBody>
      </p:sp>
    </p:spTree>
    <p:extLst>
      <p:ext uri="{BB962C8B-B14F-4D97-AF65-F5344CB8AC3E}">
        <p14:creationId xmlns:p14="http://schemas.microsoft.com/office/powerpoint/2010/main" val="635993466"/>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19131075"/>
              </p:ext>
            </p:extLst>
          </p:nvPr>
        </p:nvGraphicFramePr>
        <p:xfrm>
          <a:off x="923702" y="1916832"/>
          <a:ext cx="7009636" cy="4612414"/>
        </p:xfrm>
        <a:graphic>
          <a:graphicData uri="http://schemas.openxmlformats.org/drawingml/2006/table">
            <a:tbl>
              <a:tblPr rtl="1" firstRow="1" firstCol="1" bandRow="1">
                <a:tableStyleId>{5C22544A-7EE6-4342-B048-85BDC9FD1C3A}</a:tableStyleId>
              </a:tblPr>
              <a:tblGrid>
                <a:gridCol w="2580640"/>
                <a:gridCol w="856615"/>
                <a:gridCol w="997585"/>
                <a:gridCol w="2574796"/>
              </a:tblGrid>
              <a:tr h="553124">
                <a:tc>
                  <a:txBody>
                    <a:bodyPr/>
                    <a:lstStyle/>
                    <a:p>
                      <a:pPr marL="0" marR="0" algn="r" rtl="1">
                        <a:lnSpc>
                          <a:spcPct val="115000"/>
                        </a:lnSpc>
                        <a:spcBef>
                          <a:spcPts val="0"/>
                        </a:spcBef>
                        <a:spcAft>
                          <a:spcPts val="1000"/>
                        </a:spcAft>
                      </a:pPr>
                      <a:r>
                        <a:rPr lang="ar-DZ" sz="2000" dirty="0">
                          <a:effectLst/>
                        </a:rPr>
                        <a:t>البيان</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a:effectLst/>
                        </a:rPr>
                        <a:t>البديل (أ)</a:t>
                      </a:r>
                      <a:endParaRPr lang="en-US" sz="200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a:effectLst/>
                        </a:rPr>
                        <a:t>البديل (ب)</a:t>
                      </a:r>
                      <a:endParaRPr lang="en-US" sz="200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a:effectLst/>
                        </a:rPr>
                        <a:t>البديل (ج)</a:t>
                      </a:r>
                      <a:endParaRPr lang="en-US" sz="2000">
                        <a:effectLst/>
                        <a:latin typeface="Calibri"/>
                        <a:ea typeface="Times New Roman"/>
                        <a:cs typeface="Arial"/>
                      </a:endParaRPr>
                    </a:p>
                  </a:txBody>
                  <a:tcPr marL="68580" marR="68580" marT="0" marB="0"/>
                </a:tc>
              </a:tr>
              <a:tr h="711159">
                <a:tc>
                  <a:txBody>
                    <a:bodyPr/>
                    <a:lstStyle/>
                    <a:p>
                      <a:pPr marL="0" marR="0" algn="r" rtl="1">
                        <a:lnSpc>
                          <a:spcPct val="115000"/>
                        </a:lnSpc>
                        <a:spcBef>
                          <a:spcPts val="0"/>
                        </a:spcBef>
                        <a:spcAft>
                          <a:spcPts val="1000"/>
                        </a:spcAft>
                      </a:pPr>
                      <a:r>
                        <a:rPr lang="ar-DZ" sz="2000" dirty="0">
                          <a:effectLst/>
                        </a:rPr>
                        <a:t>- التكلفة الاستثمارية </a:t>
                      </a:r>
                      <a:r>
                        <a:rPr lang="ar-SA" sz="2000" smtClean="0">
                          <a:effectLst/>
                        </a:rPr>
                        <a:t>+ تكاليف</a:t>
                      </a:r>
                      <a:r>
                        <a:rPr lang="ar-SA" sz="2000" baseline="0" smtClean="0">
                          <a:effectLst/>
                        </a:rPr>
                        <a:t> لاحقة </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7000</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5000</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a:effectLst/>
                        </a:rPr>
                        <a:t>3000</a:t>
                      </a:r>
                      <a:endParaRPr lang="en-US" sz="2000">
                        <a:effectLst/>
                        <a:latin typeface="Calibri"/>
                        <a:ea typeface="Times New Roman"/>
                        <a:cs typeface="Arial"/>
                      </a:endParaRPr>
                    </a:p>
                  </a:txBody>
                  <a:tcPr marL="68580" marR="68580" marT="0" marB="0"/>
                </a:tc>
              </a:tr>
              <a:tr h="1066738">
                <a:tc>
                  <a:txBody>
                    <a:bodyPr/>
                    <a:lstStyle/>
                    <a:p>
                      <a:pPr marL="0" marR="0" algn="r" rtl="1">
                        <a:lnSpc>
                          <a:spcPct val="115000"/>
                        </a:lnSpc>
                        <a:spcBef>
                          <a:spcPts val="0"/>
                        </a:spcBef>
                        <a:spcAft>
                          <a:spcPts val="0"/>
                        </a:spcAft>
                      </a:pPr>
                      <a:r>
                        <a:rPr lang="ar-SA" sz="2000" dirty="0">
                          <a:effectLst/>
                        </a:rPr>
                        <a:t>القيـــمة المتبقيـــــة للاستثمــــــــــار(التصفوية)</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1500</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1000</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0</a:t>
                      </a:r>
                      <a:endParaRPr lang="en-US" sz="2000" dirty="0">
                        <a:effectLst/>
                        <a:latin typeface="Calibri"/>
                        <a:ea typeface="Times New Roman"/>
                        <a:cs typeface="Arial"/>
                      </a:endParaRPr>
                    </a:p>
                  </a:txBody>
                  <a:tcPr marL="68580" marR="68580" marT="0" marB="0"/>
                </a:tc>
              </a:tr>
              <a:tr h="711159">
                <a:tc>
                  <a:txBody>
                    <a:bodyPr/>
                    <a:lstStyle/>
                    <a:p>
                      <a:pPr marL="0" marR="0" algn="r" rtl="1">
                        <a:lnSpc>
                          <a:spcPct val="115000"/>
                        </a:lnSpc>
                        <a:spcBef>
                          <a:spcPts val="0"/>
                        </a:spcBef>
                        <a:spcAft>
                          <a:spcPts val="1000"/>
                        </a:spcAft>
                      </a:pPr>
                      <a:r>
                        <a:rPr lang="ar-DZ" sz="2000" dirty="0">
                          <a:effectLst/>
                        </a:rPr>
                        <a:t>العمر الانتاجي </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5</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4</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3</a:t>
                      </a:r>
                      <a:endParaRPr lang="en-US" sz="2000" dirty="0">
                        <a:effectLst/>
                        <a:latin typeface="Calibri"/>
                        <a:ea typeface="Times New Roman"/>
                        <a:cs typeface="Arial"/>
                      </a:endParaRPr>
                    </a:p>
                  </a:txBody>
                  <a:tcPr marL="68580" marR="68580" marT="0" marB="0"/>
                </a:tc>
              </a:tr>
              <a:tr h="1422318">
                <a:tc>
                  <a:txBody>
                    <a:bodyPr/>
                    <a:lstStyle/>
                    <a:p>
                      <a:pPr marL="0" marR="0" algn="r" rtl="1">
                        <a:lnSpc>
                          <a:spcPct val="115000"/>
                        </a:lnSpc>
                        <a:spcBef>
                          <a:spcPts val="0"/>
                        </a:spcBef>
                        <a:spcAft>
                          <a:spcPts val="1000"/>
                        </a:spcAft>
                      </a:pPr>
                      <a:r>
                        <a:rPr lang="ar-DZ" sz="2000" dirty="0">
                          <a:effectLst/>
                        </a:rPr>
                        <a:t>العائد السنوي قبل </a:t>
                      </a:r>
                      <a:r>
                        <a:rPr lang="ar-SA" sz="2000" smtClean="0">
                          <a:effectLst/>
                        </a:rPr>
                        <a:t>ال</a:t>
                      </a:r>
                      <a:r>
                        <a:rPr lang="ar-DZ" sz="2000" smtClean="0">
                          <a:effectLst/>
                        </a:rPr>
                        <a:t>ضريبة </a:t>
                      </a:r>
                      <a:r>
                        <a:rPr lang="ar-DZ" sz="2000" dirty="0">
                          <a:effectLst/>
                        </a:rPr>
                        <a:t>و الاهلاك </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1500</a:t>
                      </a:r>
                      <a:endParaRPr lang="en-US" sz="2000" dirty="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a:effectLst/>
                        </a:rPr>
                        <a:t>1200</a:t>
                      </a:r>
                      <a:endParaRPr lang="en-US" sz="2000">
                        <a:effectLst/>
                        <a:latin typeface="Calibri"/>
                        <a:ea typeface="Times New Roman"/>
                        <a:cs typeface="Arial"/>
                      </a:endParaRPr>
                    </a:p>
                  </a:txBody>
                  <a:tcPr marL="68580" marR="68580" marT="0" marB="0"/>
                </a:tc>
                <a:tc>
                  <a:txBody>
                    <a:bodyPr/>
                    <a:lstStyle/>
                    <a:p>
                      <a:pPr marL="0" marR="0" algn="r" rtl="1">
                        <a:lnSpc>
                          <a:spcPct val="115000"/>
                        </a:lnSpc>
                        <a:spcBef>
                          <a:spcPts val="0"/>
                        </a:spcBef>
                        <a:spcAft>
                          <a:spcPts val="1000"/>
                        </a:spcAft>
                      </a:pPr>
                      <a:r>
                        <a:rPr lang="ar-DZ" sz="2000" dirty="0">
                          <a:effectLst/>
                        </a:rPr>
                        <a:t>1100</a:t>
                      </a:r>
                      <a:endParaRPr lang="en-US" sz="2000" dirty="0">
                        <a:effectLst/>
                        <a:latin typeface="Calibri"/>
                        <a:ea typeface="Times New Roman"/>
                        <a:cs typeface="Arial"/>
                      </a:endParaRPr>
                    </a:p>
                  </a:txBody>
                  <a:tcPr marL="68580" marR="68580" marT="0" marB="0"/>
                </a:tc>
              </a:tr>
            </a:tbl>
          </a:graphicData>
        </a:graphic>
      </p:graphicFrame>
    </p:spTree>
    <p:extLst>
      <p:ext uri="{BB962C8B-B14F-4D97-AF65-F5344CB8AC3E}">
        <p14:creationId xmlns:p14="http://schemas.microsoft.com/office/powerpoint/2010/main" val="3010171880"/>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a:xfrm>
            <a:off x="539552" y="1556792"/>
            <a:ext cx="8229600" cy="4525963"/>
          </a:xfrm>
        </p:spPr>
        <p:txBody>
          <a:bodyPr/>
          <a:lstStyle/>
          <a:p>
            <a:r>
              <a:rPr lang="ar-DZ" dirty="0" smtClean="0"/>
              <a:t>- </a:t>
            </a:r>
            <a:r>
              <a:rPr lang="ar-DZ" b="1" dirty="0" smtClean="0"/>
              <a:t>ما هي فترة الاسترداد لكل بديل ؟ وما هو البديل الأفضل إذا كانت الضريبة على الدخل 15 </a:t>
            </a:r>
            <a:r>
              <a:rPr lang="en-US" b="1" dirty="0" smtClean="0"/>
              <a:t>%</a:t>
            </a:r>
            <a:r>
              <a:rPr lang="ar-DZ" b="1" dirty="0" smtClean="0"/>
              <a:t>؟ </a:t>
            </a:r>
            <a:endParaRPr lang="ar-SA" b="1" dirty="0" smtClean="0"/>
          </a:p>
          <a:p>
            <a:r>
              <a:rPr lang="ar-SA" b="1" dirty="0" smtClean="0"/>
              <a:t>طريقة الاهلاك هي طريقة القسط الثابت</a:t>
            </a:r>
            <a:endParaRPr lang="en-US" b="1" dirty="0" smtClean="0"/>
          </a:p>
          <a:p>
            <a:r>
              <a:rPr lang="ar-DZ" b="1" u="sng" dirty="0" smtClean="0"/>
              <a:t>الحل</a:t>
            </a:r>
            <a:r>
              <a:rPr lang="ar-DZ" b="1" dirty="0" smtClean="0"/>
              <a:t>: حساب فترة الاسترداد</a:t>
            </a:r>
            <a:endParaRPr lang="ar-SA" b="1" dirty="0" smtClean="0"/>
          </a:p>
          <a:p>
            <a:r>
              <a:rPr lang="ar-SA" b="1" dirty="0" smtClean="0"/>
              <a:t>الاهلاك = التكاليف الاستثمارية – القيمة التصفوية </a:t>
            </a:r>
          </a:p>
          <a:p>
            <a:r>
              <a:rPr lang="ar-SA" b="1" dirty="0"/>
              <a:t> </a:t>
            </a:r>
            <a:r>
              <a:rPr lang="ar-SA" b="1" dirty="0" smtClean="0"/>
              <a:t>                           العمر الانتاجي</a:t>
            </a:r>
          </a:p>
        </p:txBody>
      </p:sp>
      <p:cxnSp>
        <p:nvCxnSpPr>
          <p:cNvPr id="5" name="Straight Connector 4"/>
          <p:cNvCxnSpPr/>
          <p:nvPr/>
        </p:nvCxnSpPr>
        <p:spPr>
          <a:xfrm flipH="1">
            <a:off x="2123728" y="4365104"/>
            <a:ext cx="4752528"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116453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الجدوى التسويقية </a:t>
            </a:r>
            <a:r>
              <a:rPr lang="ar-SA" dirty="0" smtClean="0"/>
              <a:t>:</a:t>
            </a:r>
            <a:endParaRPr lang="ar-SA" dirty="0"/>
          </a:p>
        </p:txBody>
      </p:sp>
      <p:sp>
        <p:nvSpPr>
          <p:cNvPr id="3" name="عنصر نائب للمحتوى 2"/>
          <p:cNvSpPr>
            <a:spLocks noGrp="1"/>
          </p:cNvSpPr>
          <p:nvPr>
            <p:ph idx="1"/>
          </p:nvPr>
        </p:nvSpPr>
        <p:spPr/>
        <p:txBody>
          <a:bodyPr/>
          <a:lstStyle/>
          <a:p>
            <a:r>
              <a:rPr lang="ar-SA" sz="3600" b="1" dirty="0" smtClean="0"/>
              <a:t>الجدوى التسويقية </a:t>
            </a:r>
            <a:r>
              <a:rPr lang="ar-SA" dirty="0" smtClean="0"/>
              <a:t>:</a:t>
            </a:r>
            <a:br>
              <a:rPr lang="ar-SA" dirty="0" smtClean="0"/>
            </a:br>
            <a:r>
              <a:rPr lang="ar-SA" dirty="0" smtClean="0"/>
              <a:t/>
            </a:r>
            <a:br>
              <a:rPr lang="ar-SA" dirty="0" smtClean="0"/>
            </a:br>
            <a:r>
              <a:rPr lang="ar-SA" dirty="0" smtClean="0"/>
              <a:t>أهم مرحلة في دراسة جدوى </a:t>
            </a:r>
            <a:r>
              <a:rPr lang="ar-SA" dirty="0" err="1" smtClean="0"/>
              <a:t>أى</a:t>
            </a:r>
            <a:r>
              <a:rPr lang="ar-SA" dirty="0" smtClean="0"/>
              <a:t> مشروع هي تتعلق  بالسوق الحالية </a:t>
            </a:r>
            <a:r>
              <a:rPr lang="ar-SA" dirty="0" err="1" smtClean="0"/>
              <a:t>و</a:t>
            </a:r>
            <a:r>
              <a:rPr lang="ar-SA" dirty="0" smtClean="0"/>
              <a:t> المتوقعة  ينجم عنها قدر من البيانات  </a:t>
            </a:r>
            <a:r>
              <a:rPr lang="ar-SA" dirty="0" err="1" smtClean="0"/>
              <a:t>و</a:t>
            </a:r>
            <a:r>
              <a:rPr lang="ar-SA" dirty="0" smtClean="0"/>
              <a:t> المعلومات التسويقية تسمح بالتنبؤ بحجم المبيعات </a:t>
            </a:r>
            <a:br>
              <a:rPr lang="ar-SA" dirty="0" smtClean="0"/>
            </a:b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الاهلاك للبديل الاول </a:t>
            </a:r>
            <a:endParaRPr lang="en-US" dirty="0"/>
          </a:p>
        </p:txBody>
      </p:sp>
      <p:sp>
        <p:nvSpPr>
          <p:cNvPr id="3" name="Content Placeholder 2"/>
          <p:cNvSpPr>
            <a:spLocks noGrp="1"/>
          </p:cNvSpPr>
          <p:nvPr>
            <p:ph idx="1"/>
          </p:nvPr>
        </p:nvSpPr>
        <p:spPr/>
        <p:txBody>
          <a:bodyPr/>
          <a:lstStyle/>
          <a:p>
            <a:r>
              <a:rPr lang="ar-SA" dirty="0"/>
              <a:t>الاهلاك </a:t>
            </a:r>
            <a:r>
              <a:rPr lang="ar-SA" dirty="0" smtClean="0"/>
              <a:t>= 7000  – 1500</a:t>
            </a:r>
          </a:p>
          <a:p>
            <a:pPr marL="0" indent="0">
              <a:buNone/>
            </a:pPr>
            <a:endParaRPr lang="ar-SA" dirty="0"/>
          </a:p>
          <a:p>
            <a:r>
              <a:rPr lang="ar-SA" dirty="0" smtClean="0"/>
              <a:t>                      5</a:t>
            </a:r>
          </a:p>
          <a:p>
            <a:endParaRPr lang="ar-SA" dirty="0"/>
          </a:p>
          <a:p>
            <a:pPr marL="0" indent="0">
              <a:buNone/>
            </a:pPr>
            <a:r>
              <a:rPr lang="ar-SA" dirty="0" smtClean="0"/>
              <a:t>=    1100</a:t>
            </a:r>
          </a:p>
          <a:p>
            <a:pPr marL="0" indent="0">
              <a:buNone/>
            </a:pPr>
            <a:r>
              <a:rPr lang="ar-SA" dirty="0" smtClean="0"/>
              <a:t>البديل الثاني = 1000  و الثالث 1000</a:t>
            </a:r>
          </a:p>
        </p:txBody>
      </p:sp>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2420888"/>
            <a:ext cx="4840287" cy="109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535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6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graphicFrame>
        <p:nvGraphicFramePr>
          <p:cNvPr id="4" name="عنصر نائب للمحتوى 3"/>
          <p:cNvGraphicFramePr>
            <a:graphicFrameLocks noGrp="1"/>
          </p:cNvGraphicFramePr>
          <p:nvPr>
            <p:ph idx="1"/>
          </p:nvPr>
        </p:nvGraphicFramePr>
        <p:xfrm>
          <a:off x="1813878" y="2226024"/>
          <a:ext cx="5516245" cy="3274314"/>
        </p:xfrm>
        <a:graphic>
          <a:graphicData uri="http://schemas.openxmlformats.org/drawingml/2006/table">
            <a:tbl>
              <a:tblPr rtl="1" firstRow="1" firstCol="1" bandRow="1"/>
              <a:tblGrid>
                <a:gridCol w="2064385"/>
                <a:gridCol w="1082040"/>
                <a:gridCol w="1272540"/>
                <a:gridCol w="1097280"/>
              </a:tblGrid>
              <a:tr h="0">
                <a:tc>
                  <a:txBody>
                    <a:bodyPr/>
                    <a:lstStyle/>
                    <a:p>
                      <a:pPr algn="r" rtl="1">
                        <a:lnSpc>
                          <a:spcPct val="115000"/>
                        </a:lnSpc>
                        <a:spcAft>
                          <a:spcPts val="1000"/>
                        </a:spcAft>
                      </a:pPr>
                      <a:r>
                        <a:rPr lang="ar-DZ" sz="1400" b="1" dirty="0">
                          <a:effectLst/>
                          <a:latin typeface="Calibri"/>
                          <a:ea typeface="Times New Roman"/>
                          <a:cs typeface="Arial"/>
                        </a:rPr>
                        <a:t>البيان</a:t>
                      </a:r>
                      <a:endParaRPr lang="en-US" sz="11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400" b="1">
                          <a:effectLst/>
                          <a:latin typeface="Calibri"/>
                          <a:ea typeface="Times New Roman"/>
                          <a:cs typeface="Arial"/>
                        </a:rPr>
                        <a:t>البديل (أ)</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400" b="1">
                          <a:effectLst/>
                          <a:latin typeface="Calibri"/>
                          <a:ea typeface="Times New Roman"/>
                          <a:cs typeface="Arial"/>
                        </a:rPr>
                        <a:t>البديل (ب)</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400" b="1">
                          <a:effectLst/>
                          <a:latin typeface="Calibri"/>
                          <a:ea typeface="Times New Roman"/>
                          <a:cs typeface="Arial"/>
                        </a:rPr>
                        <a:t>البديل (ج)</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r>
              <a:tr h="0">
                <a:tc>
                  <a:txBody>
                    <a:bodyPr/>
                    <a:lstStyle/>
                    <a:p>
                      <a:pPr algn="r" rtl="1">
                        <a:lnSpc>
                          <a:spcPct val="115000"/>
                        </a:lnSpc>
                        <a:spcAft>
                          <a:spcPts val="1000"/>
                        </a:spcAft>
                      </a:pPr>
                      <a:r>
                        <a:rPr lang="ar-DZ" sz="1400" b="1">
                          <a:effectLst/>
                          <a:latin typeface="Calibri"/>
                          <a:ea typeface="Times New Roman"/>
                          <a:cs typeface="Arial"/>
                        </a:rPr>
                        <a:t>الاهلاك السنوي</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400" b="1">
                          <a:effectLst/>
                          <a:latin typeface="Calibri"/>
                          <a:ea typeface="Times New Roman"/>
                          <a:cs typeface="Arial"/>
                        </a:rPr>
                        <a:t>1100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400" b="1">
                          <a:effectLst/>
                          <a:latin typeface="Calibri"/>
                          <a:ea typeface="Times New Roman"/>
                          <a:cs typeface="Arial"/>
                        </a:rPr>
                        <a:t>1000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400" b="1">
                          <a:effectLst/>
                          <a:latin typeface="Calibri"/>
                          <a:ea typeface="Times New Roman"/>
                          <a:cs typeface="Arial"/>
                        </a:rPr>
                        <a:t>1000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r>
              <a:tr h="0">
                <a:tc>
                  <a:txBody>
                    <a:bodyPr/>
                    <a:lstStyle/>
                    <a:p>
                      <a:pPr algn="r" rtl="1">
                        <a:lnSpc>
                          <a:spcPct val="115000"/>
                        </a:lnSpc>
                        <a:spcAft>
                          <a:spcPts val="1000"/>
                        </a:spcAft>
                      </a:pPr>
                      <a:r>
                        <a:rPr lang="ar-DZ" sz="1200" b="1" dirty="0">
                          <a:effectLst/>
                          <a:latin typeface="Calibri"/>
                          <a:ea typeface="Times New Roman"/>
                          <a:cs typeface="Arial"/>
                        </a:rPr>
                        <a:t>العائد السنوي الخاضع للضريبة</a:t>
                      </a:r>
                      <a:endParaRPr lang="en-US" sz="1100" dirty="0">
                        <a:effectLst/>
                        <a:latin typeface="Calibri"/>
                        <a:ea typeface="Times New Roman"/>
                        <a:cs typeface="Arial"/>
                      </a:endParaRPr>
                    </a:p>
                    <a:p>
                      <a:pPr algn="r" rtl="1">
                        <a:lnSpc>
                          <a:spcPct val="115000"/>
                        </a:lnSpc>
                        <a:spcAft>
                          <a:spcPts val="1000"/>
                        </a:spcAft>
                      </a:pPr>
                      <a:r>
                        <a:rPr lang="ar-DZ" sz="1200" b="1" dirty="0">
                          <a:effectLst/>
                          <a:latin typeface="Calibri"/>
                          <a:ea typeface="Times New Roman"/>
                          <a:cs typeface="Arial"/>
                        </a:rPr>
                        <a:t> = العائد السنوي – </a:t>
                      </a:r>
                      <a:r>
                        <a:rPr lang="ar-DZ" sz="1200" b="1" dirty="0" err="1">
                          <a:effectLst/>
                          <a:latin typeface="Calibri"/>
                          <a:ea typeface="Times New Roman"/>
                          <a:cs typeface="Arial"/>
                        </a:rPr>
                        <a:t>الإهتلاك</a:t>
                      </a:r>
                      <a:r>
                        <a:rPr lang="ar-DZ" sz="1200" b="1" dirty="0">
                          <a:effectLst/>
                          <a:latin typeface="Calibri"/>
                          <a:ea typeface="Times New Roman"/>
                          <a:cs typeface="Arial"/>
                        </a:rPr>
                        <a:t> </a:t>
                      </a:r>
                      <a:endParaRPr lang="en-US" sz="11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200" b="1">
                          <a:effectLst/>
                          <a:latin typeface="Calibri"/>
                          <a:ea typeface="Times New Roman"/>
                          <a:cs typeface="Arial"/>
                        </a:rPr>
                        <a:t>1500-1100</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 400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DZ" sz="1200" b="1">
                          <a:effectLst/>
                          <a:latin typeface="Calibri"/>
                          <a:ea typeface="Times New Roman"/>
                          <a:cs typeface="Arial"/>
                        </a:rPr>
                        <a:t>1200-1000</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 200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DZ" sz="1200" b="1">
                          <a:effectLst/>
                          <a:latin typeface="Calibri"/>
                          <a:ea typeface="Times New Roman"/>
                          <a:cs typeface="Arial"/>
                        </a:rPr>
                        <a:t>1100-1000</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=100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3090">
                <a:tc>
                  <a:txBody>
                    <a:bodyPr/>
                    <a:lstStyle/>
                    <a:p>
                      <a:pPr algn="r" rtl="1">
                        <a:lnSpc>
                          <a:spcPct val="115000"/>
                        </a:lnSpc>
                        <a:spcAft>
                          <a:spcPts val="1000"/>
                        </a:spcAft>
                      </a:pPr>
                      <a:r>
                        <a:rPr lang="ar-DZ" sz="1200" b="1">
                          <a:effectLst/>
                          <a:latin typeface="Calibri"/>
                          <a:ea typeface="Times New Roman"/>
                          <a:cs typeface="Arial"/>
                        </a:rPr>
                        <a:t>العائد السنوي الخاضع للضريبة  </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 الضريبة 15 </a:t>
                      </a:r>
                      <a:r>
                        <a:rPr lang="en-US" sz="1200" b="1">
                          <a:effectLst/>
                          <a:latin typeface="Times New Roman"/>
                          <a:ea typeface="Times New Roman"/>
                          <a:cs typeface="Arial"/>
                        </a:rPr>
                        <a:t>%</a:t>
                      </a:r>
                      <a:r>
                        <a:rPr lang="en-US" sz="1200" b="1">
                          <a:effectLst/>
                          <a:latin typeface="Arial"/>
                          <a:ea typeface="Times New Roman"/>
                          <a:cs typeface="Arial"/>
                        </a:rPr>
                        <a:t> </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200" b="1">
                          <a:effectLst/>
                          <a:latin typeface="Calibri"/>
                          <a:ea typeface="Times New Roman"/>
                          <a:cs typeface="Arial"/>
                        </a:rPr>
                        <a:t>400</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60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DZ" sz="1200" b="1">
                          <a:effectLst/>
                          <a:latin typeface="Calibri"/>
                          <a:ea typeface="Times New Roman"/>
                          <a:cs typeface="Arial"/>
                        </a:rPr>
                        <a:t>200</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30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DZ" sz="1200" b="1">
                          <a:effectLst/>
                          <a:latin typeface="Calibri"/>
                          <a:ea typeface="Times New Roman"/>
                          <a:cs typeface="Arial"/>
                        </a:rPr>
                        <a:t>100</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15</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1000"/>
                        </a:spcAft>
                      </a:pPr>
                      <a:r>
                        <a:rPr lang="ar-DZ" sz="1200" b="1" dirty="0">
                          <a:effectLst/>
                          <a:latin typeface="Calibri"/>
                          <a:ea typeface="Times New Roman"/>
                          <a:cs typeface="Arial"/>
                        </a:rPr>
                        <a:t>العائد السنوي بعد الضريبة + </a:t>
                      </a:r>
                      <a:r>
                        <a:rPr lang="ar-DZ" sz="1200" b="1" dirty="0" err="1">
                          <a:effectLst/>
                          <a:latin typeface="Calibri"/>
                          <a:ea typeface="Times New Roman"/>
                          <a:cs typeface="Arial"/>
                        </a:rPr>
                        <a:t>الإهتلاك</a:t>
                      </a:r>
                      <a:r>
                        <a:rPr lang="ar-DZ" sz="1200" b="1" dirty="0">
                          <a:effectLst/>
                          <a:latin typeface="Calibri"/>
                          <a:ea typeface="Times New Roman"/>
                          <a:cs typeface="Arial"/>
                        </a:rPr>
                        <a:t> </a:t>
                      </a:r>
                      <a:endParaRPr lang="en-US" sz="11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200" b="1">
                          <a:effectLst/>
                          <a:latin typeface="Calibri"/>
                          <a:ea typeface="Times New Roman"/>
                          <a:cs typeface="Arial"/>
                        </a:rPr>
                        <a:t>340</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1100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DZ" sz="1200" b="1">
                          <a:effectLst/>
                          <a:latin typeface="Calibri"/>
                          <a:ea typeface="Times New Roman"/>
                          <a:cs typeface="Arial"/>
                        </a:rPr>
                        <a:t>170</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1000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DZ" sz="1200" b="1">
                          <a:effectLst/>
                          <a:latin typeface="Calibri"/>
                          <a:ea typeface="Times New Roman"/>
                          <a:cs typeface="Arial"/>
                        </a:rPr>
                        <a:t>85</a:t>
                      </a:r>
                      <a:endParaRPr lang="en-US" sz="1100">
                        <a:effectLst/>
                        <a:latin typeface="Calibri"/>
                        <a:ea typeface="Times New Roman"/>
                        <a:cs typeface="Arial"/>
                      </a:endParaRPr>
                    </a:p>
                    <a:p>
                      <a:pPr algn="r" rtl="1">
                        <a:lnSpc>
                          <a:spcPct val="115000"/>
                        </a:lnSpc>
                        <a:spcAft>
                          <a:spcPts val="1000"/>
                        </a:spcAft>
                      </a:pPr>
                      <a:r>
                        <a:rPr lang="ar-DZ" sz="1200" b="1">
                          <a:effectLst/>
                          <a:latin typeface="Calibri"/>
                          <a:ea typeface="Times New Roman"/>
                          <a:cs typeface="Arial"/>
                        </a:rPr>
                        <a:t>1000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1000"/>
                        </a:spcAft>
                      </a:pPr>
                      <a:r>
                        <a:rPr lang="ar-DZ" sz="1200" b="1" dirty="0">
                          <a:effectLst/>
                          <a:latin typeface="Calibri"/>
                          <a:ea typeface="Times New Roman"/>
                          <a:cs typeface="Arial"/>
                        </a:rPr>
                        <a:t>العائد السنوي الصافي </a:t>
                      </a:r>
                      <a:endParaRPr lang="en-US" sz="11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1000"/>
                        </a:spcAft>
                      </a:pPr>
                      <a:r>
                        <a:rPr lang="ar-DZ" sz="1200" b="1">
                          <a:effectLst/>
                          <a:latin typeface="Calibri"/>
                          <a:ea typeface="Times New Roman"/>
                          <a:cs typeface="Arial"/>
                        </a:rPr>
                        <a:t>1440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DZ" sz="1200" b="1">
                          <a:effectLst/>
                          <a:latin typeface="Calibri"/>
                          <a:ea typeface="Times New Roman"/>
                          <a:cs typeface="Arial"/>
                        </a:rPr>
                        <a:t>1170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1000"/>
                        </a:spcAft>
                      </a:pPr>
                      <a:r>
                        <a:rPr lang="ar-DZ" sz="1200" b="1">
                          <a:effectLst/>
                          <a:latin typeface="Calibri"/>
                          <a:ea typeface="Times New Roman"/>
                          <a:cs typeface="Arial"/>
                        </a:rPr>
                        <a:t>1085</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9775">
                <a:tc>
                  <a:txBody>
                    <a:bodyPr/>
                    <a:lstStyle/>
                    <a:p>
                      <a:pPr algn="r" rtl="1">
                        <a:lnSpc>
                          <a:spcPct val="115000"/>
                        </a:lnSpc>
                        <a:spcAft>
                          <a:spcPts val="1000"/>
                        </a:spcAft>
                      </a:pPr>
                      <a:r>
                        <a:rPr lang="ar-DZ" sz="1200" b="1" dirty="0">
                          <a:effectLst/>
                          <a:latin typeface="Calibri"/>
                          <a:ea typeface="Times New Roman"/>
                          <a:cs typeface="Arial"/>
                        </a:rPr>
                        <a:t>                     الاستثمار المبدئي </a:t>
                      </a:r>
                      <a:endParaRPr lang="en-US" sz="1100" dirty="0">
                        <a:effectLst/>
                        <a:latin typeface="Calibri"/>
                        <a:ea typeface="Times New Roman"/>
                        <a:cs typeface="Arial"/>
                      </a:endParaRPr>
                    </a:p>
                    <a:p>
                      <a:pPr algn="r" rtl="1">
                        <a:lnSpc>
                          <a:spcPct val="115000"/>
                        </a:lnSpc>
                        <a:spcAft>
                          <a:spcPts val="1000"/>
                        </a:spcAft>
                      </a:pPr>
                      <a:r>
                        <a:rPr lang="ar-DZ" sz="1200" b="1" dirty="0">
                          <a:effectLst/>
                          <a:latin typeface="Calibri"/>
                          <a:ea typeface="Times New Roman"/>
                          <a:cs typeface="Arial"/>
                        </a:rPr>
                        <a:t>فترة الاسترداد= ـــــــــــــــــــــــــــــــــ</a:t>
                      </a:r>
                      <a:endParaRPr lang="en-US" sz="1100" dirty="0">
                        <a:effectLst/>
                        <a:latin typeface="Calibri"/>
                        <a:ea typeface="Times New Roman"/>
                        <a:cs typeface="Arial"/>
                      </a:endParaRPr>
                    </a:p>
                    <a:p>
                      <a:pPr algn="r" rtl="1">
                        <a:lnSpc>
                          <a:spcPct val="115000"/>
                        </a:lnSpc>
                        <a:spcAft>
                          <a:spcPts val="1000"/>
                        </a:spcAft>
                      </a:pPr>
                      <a:r>
                        <a:rPr lang="ar-DZ" sz="1200" b="1" dirty="0">
                          <a:effectLst/>
                          <a:latin typeface="Calibri"/>
                          <a:ea typeface="Times New Roman"/>
                          <a:cs typeface="Arial"/>
                        </a:rPr>
                        <a:t>                    صافي التدفق النقدي </a:t>
                      </a:r>
                      <a:endParaRPr lang="en-US" sz="11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rtl="1">
                        <a:lnSpc>
                          <a:spcPct val="115000"/>
                        </a:lnSpc>
                        <a:spcAft>
                          <a:spcPts val="0"/>
                        </a:spcAft>
                      </a:pPr>
                      <a:r>
                        <a:rPr lang="ar-DZ" sz="1100">
                          <a:effectLst/>
                          <a:latin typeface="Calibri"/>
                          <a:ea typeface="Times New Roman"/>
                          <a:cs typeface="Arial"/>
                        </a:rPr>
                        <a:t>7000</a:t>
                      </a:r>
                      <a:endParaRPr lang="en-US" sz="1100">
                        <a:effectLst/>
                        <a:latin typeface="Calibri"/>
                        <a:ea typeface="Times New Roman"/>
                        <a:cs typeface="Arial"/>
                      </a:endParaRPr>
                    </a:p>
                    <a:p>
                      <a:pPr algn="r" rtl="1">
                        <a:lnSpc>
                          <a:spcPct val="115000"/>
                        </a:lnSpc>
                        <a:spcAft>
                          <a:spcPts val="0"/>
                        </a:spcAft>
                      </a:pPr>
                      <a:r>
                        <a:rPr lang="ar-DZ" sz="1100">
                          <a:effectLst/>
                          <a:latin typeface="Calibri"/>
                          <a:ea typeface="Times New Roman"/>
                          <a:cs typeface="Arial"/>
                        </a:rPr>
                        <a:t>ــــــــ = 4.86 سنة </a:t>
                      </a:r>
                      <a:endParaRPr lang="en-US" sz="1100">
                        <a:effectLst/>
                        <a:latin typeface="Calibri"/>
                        <a:ea typeface="Times New Roman"/>
                        <a:cs typeface="Arial"/>
                      </a:endParaRPr>
                    </a:p>
                    <a:p>
                      <a:pPr algn="r" rtl="1">
                        <a:lnSpc>
                          <a:spcPct val="115000"/>
                        </a:lnSpc>
                        <a:spcAft>
                          <a:spcPts val="0"/>
                        </a:spcAft>
                      </a:pPr>
                      <a:r>
                        <a:rPr lang="ar-DZ" sz="1100">
                          <a:effectLst/>
                          <a:latin typeface="Calibri"/>
                          <a:ea typeface="Times New Roman"/>
                          <a:cs typeface="Arial"/>
                        </a:rPr>
                        <a:t>1440</a:t>
                      </a:r>
                      <a:endParaRPr lang="en-US" sz="110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DZ" sz="1100" dirty="0">
                          <a:effectLst/>
                          <a:latin typeface="Calibri"/>
                          <a:ea typeface="Times New Roman"/>
                          <a:cs typeface="Arial"/>
                        </a:rPr>
                        <a:t>5000</a:t>
                      </a:r>
                      <a:endParaRPr lang="en-US" sz="1100" dirty="0">
                        <a:effectLst/>
                        <a:latin typeface="Calibri"/>
                        <a:ea typeface="Times New Roman"/>
                        <a:cs typeface="Arial"/>
                      </a:endParaRPr>
                    </a:p>
                    <a:p>
                      <a:pPr algn="r" rtl="1">
                        <a:lnSpc>
                          <a:spcPct val="115000"/>
                        </a:lnSpc>
                        <a:spcAft>
                          <a:spcPts val="0"/>
                        </a:spcAft>
                      </a:pPr>
                      <a:r>
                        <a:rPr lang="ar-DZ" sz="1100" dirty="0">
                          <a:effectLst/>
                          <a:latin typeface="Calibri"/>
                          <a:ea typeface="Times New Roman"/>
                          <a:cs typeface="Arial"/>
                        </a:rPr>
                        <a:t>ــــــــــ = 4.27 سنة</a:t>
                      </a:r>
                      <a:endParaRPr lang="en-US" sz="1100" dirty="0">
                        <a:effectLst/>
                        <a:latin typeface="Calibri"/>
                        <a:ea typeface="Times New Roman"/>
                        <a:cs typeface="Arial"/>
                      </a:endParaRPr>
                    </a:p>
                    <a:p>
                      <a:pPr algn="r" rtl="1">
                        <a:lnSpc>
                          <a:spcPct val="115000"/>
                        </a:lnSpc>
                        <a:spcAft>
                          <a:spcPts val="0"/>
                        </a:spcAft>
                      </a:pPr>
                      <a:r>
                        <a:rPr lang="ar-DZ" sz="1100" dirty="0">
                          <a:effectLst/>
                          <a:latin typeface="Calibri"/>
                          <a:ea typeface="Times New Roman"/>
                          <a:cs typeface="Arial"/>
                        </a:rPr>
                        <a:t>1170</a:t>
                      </a:r>
                      <a:endParaRPr lang="en-US" sz="11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ar-DZ" sz="1100" dirty="0">
                          <a:effectLst/>
                          <a:latin typeface="Calibri"/>
                          <a:ea typeface="Times New Roman"/>
                          <a:cs typeface="Arial"/>
                        </a:rPr>
                        <a:t>3000</a:t>
                      </a:r>
                      <a:endParaRPr lang="en-US" sz="1100" dirty="0">
                        <a:effectLst/>
                        <a:latin typeface="Calibri"/>
                        <a:ea typeface="Times New Roman"/>
                        <a:cs typeface="Arial"/>
                      </a:endParaRPr>
                    </a:p>
                    <a:p>
                      <a:pPr algn="r" rtl="1">
                        <a:lnSpc>
                          <a:spcPct val="115000"/>
                        </a:lnSpc>
                        <a:spcAft>
                          <a:spcPts val="0"/>
                        </a:spcAft>
                      </a:pPr>
                      <a:r>
                        <a:rPr lang="ar-DZ" sz="1100" dirty="0">
                          <a:effectLst/>
                          <a:latin typeface="Calibri"/>
                          <a:ea typeface="Times New Roman"/>
                          <a:cs typeface="Arial"/>
                        </a:rPr>
                        <a:t>ــــــــــ = 2.76 سنة</a:t>
                      </a:r>
                      <a:endParaRPr lang="en-US" sz="1100" dirty="0">
                        <a:effectLst/>
                        <a:latin typeface="Calibri"/>
                        <a:ea typeface="Times New Roman"/>
                        <a:cs typeface="Arial"/>
                      </a:endParaRPr>
                    </a:p>
                    <a:p>
                      <a:pPr algn="r" rtl="1">
                        <a:lnSpc>
                          <a:spcPct val="115000"/>
                        </a:lnSpc>
                        <a:spcAft>
                          <a:spcPts val="0"/>
                        </a:spcAft>
                      </a:pPr>
                      <a:r>
                        <a:rPr lang="ar-DZ" sz="1100" dirty="0">
                          <a:effectLst/>
                          <a:latin typeface="Calibri"/>
                          <a:ea typeface="Times New Roman"/>
                          <a:cs typeface="Arial"/>
                        </a:rPr>
                        <a:t>1085</a:t>
                      </a:r>
                      <a:endParaRPr lang="en-US" sz="11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9900673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DZ" dirty="0"/>
              <a:t>و منه فالبديل الأفضل هو العرض (3) وذلك لأن فترة استرداده أقل من فترة الاسترداد لدى العرضين </a:t>
            </a:r>
            <a:r>
              <a:rPr lang="ar-DZ" b="1" dirty="0"/>
              <a:t>(1)</a:t>
            </a:r>
            <a:r>
              <a:rPr lang="ar-DZ" dirty="0"/>
              <a:t> و </a:t>
            </a:r>
            <a:r>
              <a:rPr lang="ar-DZ" b="1" dirty="0"/>
              <a:t>(2)</a:t>
            </a:r>
            <a:r>
              <a:rPr lang="ar-DZ" dirty="0"/>
              <a:t>.</a:t>
            </a:r>
            <a:endParaRPr lang="en-US" dirty="0"/>
          </a:p>
          <a:p>
            <a:endParaRPr lang="ar-SA" dirty="0"/>
          </a:p>
          <a:p>
            <a:endParaRPr lang="ar-SA" dirty="0"/>
          </a:p>
        </p:txBody>
      </p:sp>
    </p:spTree>
    <p:extLst>
      <p:ext uri="{BB962C8B-B14F-4D97-AF65-F5344CB8AC3E}">
        <p14:creationId xmlns:p14="http://schemas.microsoft.com/office/powerpoint/2010/main" val="118301456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ar-SA" b="1" dirty="0" smtClean="0"/>
              <a:t>تقييم المشاريع </a:t>
            </a:r>
            <a:r>
              <a:rPr lang="ar-SA" b="1" dirty="0" err="1" smtClean="0"/>
              <a:t>فى</a:t>
            </a:r>
            <a:r>
              <a:rPr lang="ar-SA" b="1" dirty="0" smtClean="0"/>
              <a:t> ظل  الخطر وعدم </a:t>
            </a:r>
            <a:r>
              <a:rPr lang="ar-SA" b="1" dirty="0" smtClean="0"/>
              <a:t>التأكد </a:t>
            </a:r>
            <a:r>
              <a:rPr lang="ar-SA" dirty="0" smtClean="0"/>
              <a:t/>
            </a:r>
            <a:br>
              <a:rPr lang="ar-SA" dirty="0" smtClean="0"/>
            </a:br>
            <a:endParaRPr lang="ar-SA" dirty="0"/>
          </a:p>
        </p:txBody>
      </p:sp>
      <p:sp>
        <p:nvSpPr>
          <p:cNvPr id="3" name="عنوان فرعي 2"/>
          <p:cNvSpPr>
            <a:spLocks noGrp="1"/>
          </p:cNvSpPr>
          <p:nvPr>
            <p:ph type="subTitle" idx="1"/>
          </p:nvPr>
        </p:nvSpPr>
        <p:spPr/>
        <p:txBody>
          <a:bodyPr/>
          <a:lstStyle/>
          <a:p>
            <a:r>
              <a:rPr lang="ar-SA" b="1" dirty="0" smtClean="0"/>
              <a:t>معيار تحليل الحساسية </a:t>
            </a:r>
            <a:r>
              <a:rPr lang="ar-SA" dirty="0" smtClean="0"/>
              <a:t/>
            </a:r>
            <a:br>
              <a:rPr lang="ar-SA" dirty="0" smtClean="0"/>
            </a:br>
            <a:endParaRPr lang="ar-SA" dirty="0"/>
          </a:p>
        </p:txBody>
      </p:sp>
    </p:spTree>
    <p:extLst>
      <p:ext uri="{BB962C8B-B14F-4D97-AF65-F5344CB8AC3E}">
        <p14:creationId xmlns:p14="http://schemas.microsoft.com/office/powerpoint/2010/main" val="747868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fontScale="92500"/>
          </a:bodyPr>
          <a:lstStyle/>
          <a:p>
            <a:r>
              <a:rPr lang="ar-JO" b="1" dirty="0" smtClean="0"/>
              <a:t>ﻓﻲ ﺍﻟﻭﺍﻗﻊ ﺍﻥ ﻗﺭﺍﺭ ﺍﻻﺴﺘﺜﻤﺎﺭ ﻴﺘﻌﻠﻕ ﺒﺎﻟﻤﺴﺘﻘﺒل   ﺍﻟﻤﻤﻠﺅ ﺒﺎﻻﺤﺩﺍﺙ ﻭﺍﻟﻤﺘﻐﻴﺭﺍﺕ ﺍﻟﻐﻴﺭ ﻤﺘﻭﻗﻌﺔ، ﻭﺍﻟﺘـﻲ ﺒﻁﺒﻴﻌﺔ ﺍﻟﺤﺎل ﺴﺘﺅﺜﺭ ﻋﻠﻰ ﺩﻗﺔ  ﺍﻟﺘﻨﺒﺅ ﺒﻤﺼﺎﺭﻴﻑ ﻭﻋﻭﺍﺌﺩ   ﺍﻟﻤﺸﺭﻭﻉ ﺍﻻﺴﺘﺜﻤﺎﺭﻱ، ﺃﻱ ﻴﻔﺘﺭﺽ ﺍﻥ ﻴﺘﻡ ﺍﻻﺨﺫ    ﺒﻨﻅﺭ ﺍﻻﻋﺘﺒﺎﺭ ﻋﺎﻤل ﺍﻟﻤﺨﺎﻁﺭﺓ ﻭﺍﻟﻼﺘﺎﻜﺩ </a:t>
            </a:r>
            <a:endParaRPr lang="en-US" b="1" dirty="0" smtClean="0"/>
          </a:p>
          <a:p>
            <a:r>
              <a:rPr lang="ar-JO" b="1" dirty="0" smtClean="0"/>
              <a:t> </a:t>
            </a:r>
            <a:r>
              <a:rPr lang="ar-SA" b="1" dirty="0" smtClean="0"/>
              <a:t>عدم </a:t>
            </a:r>
            <a:r>
              <a:rPr lang="ar-SA" b="1" dirty="0" err="1" smtClean="0"/>
              <a:t>التاكد</a:t>
            </a:r>
            <a:r>
              <a:rPr lang="ar-SA" b="1" dirty="0" smtClean="0"/>
              <a:t> </a:t>
            </a:r>
            <a:r>
              <a:rPr lang="ar-SA" b="1" dirty="0" smtClean="0"/>
              <a:t>هو عدم تقدير التدفقات النقدية بشكل جيد</a:t>
            </a:r>
          </a:p>
          <a:p>
            <a:r>
              <a:rPr lang="ar-SA" b="1" dirty="0" smtClean="0"/>
              <a:t>الخطر هو زيادة عدم التاكد التي تودي الى اتخاذ قرار خطا بقبول المشروع </a:t>
            </a:r>
          </a:p>
          <a:p>
            <a:r>
              <a:rPr lang="ar-SA" b="1" dirty="0" smtClean="0"/>
              <a:t>هنالك عدة اساليب تستخدم لتقييم المشاريع </a:t>
            </a:r>
            <a:r>
              <a:rPr lang="ar-SA" b="1" dirty="0" err="1" smtClean="0"/>
              <a:t>فى</a:t>
            </a:r>
            <a:r>
              <a:rPr lang="ar-SA" b="1" dirty="0" smtClean="0"/>
              <a:t> ظل  الخطر وعدم </a:t>
            </a:r>
            <a:r>
              <a:rPr lang="ar-SA" b="1" dirty="0" smtClean="0"/>
              <a:t>التأكد</a:t>
            </a:r>
            <a:endParaRPr lang="en-US" dirty="0" smtClean="0"/>
          </a:p>
          <a:p>
            <a:endParaRPr lang="ar-SA" dirty="0"/>
          </a:p>
        </p:txBody>
      </p:sp>
    </p:spTree>
    <p:extLst>
      <p:ext uri="{BB962C8B-B14F-4D97-AF65-F5344CB8AC3E}">
        <p14:creationId xmlns:p14="http://schemas.microsoft.com/office/powerpoint/2010/main" val="3578263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mph" presetSubtype="0" fill="hold" nodeType="clickEffect">
                                  <p:stCondLst>
                                    <p:cond delay="0"/>
                                  </p:stCondLst>
                                  <p:childTnLst>
                                    <p:animScale>
                                      <p:cBhvr>
                                        <p:cTn id="26" dur="2000" fill="hold"/>
                                        <p:tgtEl>
                                          <p:spTgt spid="3">
                                            <p:txEl>
                                              <p:pRg st="0" end="0"/>
                                            </p:txEl>
                                          </p:spTgt>
                                        </p:tgtEl>
                                      </p:cBhvr>
                                      <p:by x="150000" y="150000"/>
                                    </p:animScale>
                                  </p:childTnLst>
                                </p:cTn>
                              </p:par>
                            </p:childTnLst>
                          </p:cTn>
                        </p:par>
                      </p:childTnLst>
                    </p:cTn>
                  </p:par>
                  <p:par>
                    <p:cTn id="27" fill="hold">
                      <p:stCondLst>
                        <p:cond delay="indefinite"/>
                      </p:stCondLst>
                      <p:childTnLst>
                        <p:par>
                          <p:cTn id="28" fill="hold">
                            <p:stCondLst>
                              <p:cond delay="0"/>
                            </p:stCondLst>
                            <p:childTnLst>
                              <p:par>
                                <p:cTn id="29" presetID="6" presetClass="emph" presetSubtype="0" fill="hold" nodeType="clickEffect">
                                  <p:stCondLst>
                                    <p:cond delay="0"/>
                                  </p:stCondLst>
                                  <p:childTnLst>
                                    <p:animScale>
                                      <p:cBhvr>
                                        <p:cTn id="30" dur="2000" fill="hold"/>
                                        <p:tgtEl>
                                          <p:spTgt spid="3">
                                            <p:txEl>
                                              <p:pRg st="1" end="1"/>
                                            </p:txEl>
                                          </p:spTgt>
                                        </p:tgtEl>
                                      </p:cBhvr>
                                      <p:by x="150000" y="150000"/>
                                    </p:animScale>
                                  </p:childTnLst>
                                </p:cTn>
                              </p:par>
                            </p:childTnLst>
                          </p:cTn>
                        </p:par>
                      </p:childTnLst>
                    </p:cTn>
                  </p:par>
                  <p:par>
                    <p:cTn id="31" fill="hold">
                      <p:stCondLst>
                        <p:cond delay="indefinite"/>
                      </p:stCondLst>
                      <p:childTnLst>
                        <p:par>
                          <p:cTn id="32" fill="hold">
                            <p:stCondLst>
                              <p:cond delay="0"/>
                            </p:stCondLst>
                            <p:childTnLst>
                              <p:par>
                                <p:cTn id="33" presetID="6" presetClass="emph" presetSubtype="0" fill="hold" nodeType="clickEffect">
                                  <p:stCondLst>
                                    <p:cond delay="0"/>
                                  </p:stCondLst>
                                  <p:childTnLst>
                                    <p:animScale>
                                      <p:cBhvr>
                                        <p:cTn id="34" dur="2000" fill="hold"/>
                                        <p:tgtEl>
                                          <p:spTgt spid="3">
                                            <p:txEl>
                                              <p:pRg st="2" end="2"/>
                                            </p:txEl>
                                          </p:spTgt>
                                        </p:tgtEl>
                                      </p:cBhvr>
                                      <p:by x="150000" y="150000"/>
                                    </p:animScale>
                                  </p:childTnLst>
                                </p:cTn>
                              </p:par>
                              <p:par>
                                <p:cTn id="35" presetID="6" presetClass="emph" presetSubtype="0" fill="hold" nodeType="withEffect">
                                  <p:stCondLst>
                                    <p:cond delay="0"/>
                                  </p:stCondLst>
                                  <p:childTnLst>
                                    <p:animScale>
                                      <p:cBhvr>
                                        <p:cTn id="36" dur="2000" fill="hold"/>
                                        <p:tgtEl>
                                          <p:spTgt spid="3">
                                            <p:txEl>
                                              <p:pRg st="3" end="3"/>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JO" b="1" dirty="0" err="1" smtClean="0"/>
              <a:t>اسلوب</a:t>
            </a:r>
            <a:r>
              <a:rPr lang="ar-JO" b="1" dirty="0" smtClean="0"/>
              <a:t> تحليل الحساسية        </a:t>
            </a:r>
            <a:endParaRPr lang="en-US" dirty="0" smtClean="0"/>
          </a:p>
          <a:p>
            <a:r>
              <a:rPr lang="ar-SA" b="1" dirty="0" smtClean="0"/>
              <a:t>من الاكثر الاساليب استخدانا في ظروف المخاطرة وعدم </a:t>
            </a:r>
            <a:r>
              <a:rPr lang="ar-SA" b="1" dirty="0" smtClean="0"/>
              <a:t>التأكد </a:t>
            </a:r>
            <a:r>
              <a:rPr lang="ar-SA" b="1" dirty="0" smtClean="0"/>
              <a:t>و يقصد بتحليل الحساسية مدى استجابة المشروع للتغيرات التي تحدث مثل التغير في التكاليف الاستثمارية ومن بين الطرق الممستخدمة هي طريقة تحديد قيمة المتغرات التي توثر في التعادل </a:t>
            </a:r>
            <a:endParaRPr lang="en-US" dirty="0" smtClean="0"/>
          </a:p>
          <a:p>
            <a:endParaRPr lang="ar-SA" dirty="0"/>
          </a:p>
        </p:txBody>
      </p:sp>
    </p:spTree>
    <p:extLst>
      <p:ext uri="{BB962C8B-B14F-4D97-AF65-F5344CB8AC3E}">
        <p14:creationId xmlns:p14="http://schemas.microsoft.com/office/powerpoint/2010/main" val="1983746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dirty="0" smtClean="0"/>
              <a:t>لذا كان لدينا مشروع </a:t>
            </a:r>
            <a:r>
              <a:rPr lang="ar-SA" dirty="0" err="1" smtClean="0"/>
              <a:t>كالاتى</a:t>
            </a:r>
            <a:r>
              <a:rPr lang="ar-SA" dirty="0" smtClean="0"/>
              <a:t> </a:t>
            </a:r>
          </a:p>
          <a:p>
            <a:r>
              <a:rPr lang="ar-SA" dirty="0" smtClean="0"/>
              <a:t>التكاليف الاستثمارية = 8500</a:t>
            </a:r>
          </a:p>
          <a:p>
            <a:r>
              <a:rPr lang="ar-SA" dirty="0" smtClean="0"/>
              <a:t>العائد </a:t>
            </a:r>
            <a:r>
              <a:rPr lang="ar-SA" dirty="0" err="1" smtClean="0"/>
              <a:t>الصافى</a:t>
            </a:r>
            <a:r>
              <a:rPr lang="ar-SA" dirty="0" smtClean="0"/>
              <a:t> </a:t>
            </a:r>
            <a:r>
              <a:rPr lang="ar-SA" dirty="0" err="1" smtClean="0"/>
              <a:t>السنوى</a:t>
            </a:r>
            <a:r>
              <a:rPr lang="ar-SA" dirty="0" smtClean="0"/>
              <a:t> المتوقع =3000</a:t>
            </a:r>
          </a:p>
          <a:p>
            <a:r>
              <a:rPr lang="ar-SA" dirty="0" smtClean="0"/>
              <a:t>العمر الانتاجى = 5 سنوات </a:t>
            </a:r>
          </a:p>
          <a:p>
            <a:r>
              <a:rPr lang="ar-SA" dirty="0" smtClean="0"/>
              <a:t>سعر الخصم 12%</a:t>
            </a:r>
          </a:p>
          <a:p>
            <a:endParaRPr lang="ar-SA" dirty="0" smtClean="0"/>
          </a:p>
        </p:txBody>
      </p:sp>
      <p:graphicFrame>
        <p:nvGraphicFramePr>
          <p:cNvPr id="4" name="جدول 3"/>
          <p:cNvGraphicFramePr>
            <a:graphicFrameLocks noGrp="1"/>
          </p:cNvGraphicFramePr>
          <p:nvPr>
            <p:extLst>
              <p:ext uri="{D42A27DB-BD31-4B8C-83A1-F6EECF244321}">
                <p14:modId xmlns:p14="http://schemas.microsoft.com/office/powerpoint/2010/main" val="3544541990"/>
              </p:ext>
            </p:extLst>
          </p:nvPr>
        </p:nvGraphicFramePr>
        <p:xfrm>
          <a:off x="3419872" y="4293096"/>
          <a:ext cx="2107580" cy="2103120"/>
        </p:xfrm>
        <a:graphic>
          <a:graphicData uri="http://schemas.openxmlformats.org/drawingml/2006/table">
            <a:tbl>
              <a:tblPr rtl="1" firstRow="1" firstCol="1" bandRow="1"/>
              <a:tblGrid>
                <a:gridCol w="932180"/>
                <a:gridCol w="1175400"/>
              </a:tblGrid>
              <a:tr h="0">
                <a:tc>
                  <a:txBody>
                    <a:bodyPr/>
                    <a:lstStyle/>
                    <a:p>
                      <a:pPr algn="r" rtl="1">
                        <a:lnSpc>
                          <a:spcPct val="115000"/>
                        </a:lnSpc>
                        <a:spcAft>
                          <a:spcPts val="0"/>
                        </a:spcAft>
                      </a:pPr>
                      <a:r>
                        <a:rPr lang="ar-SA" sz="2000" b="0" dirty="0">
                          <a:effectLst/>
                          <a:latin typeface="Calibri"/>
                          <a:ea typeface="Calibri"/>
                          <a:cs typeface="Arial"/>
                        </a:rPr>
                        <a:t>الزمن</a:t>
                      </a:r>
                      <a:endParaRPr lang="en-US" sz="2000" b="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ar-SA" sz="2000" b="0" dirty="0" smtClean="0">
                          <a:effectLst/>
                          <a:latin typeface="Calibri"/>
                          <a:ea typeface="Calibri"/>
                          <a:cs typeface="Arial"/>
                        </a:rPr>
                        <a:t>12%</a:t>
                      </a:r>
                      <a:endParaRPr lang="en-US" sz="2000" b="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2000" b="0" dirty="0">
                          <a:effectLst/>
                          <a:latin typeface="Calibri"/>
                          <a:ea typeface="Calibri"/>
                          <a:cs typeface="Arial"/>
                        </a:rPr>
                        <a:t>1</a:t>
                      </a:r>
                      <a:endParaRPr lang="en-US" sz="2000" b="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endParaRPr lang="en-US" sz="2000" b="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2000" b="0" dirty="0">
                          <a:effectLst/>
                          <a:latin typeface="Calibri"/>
                          <a:ea typeface="Calibri"/>
                          <a:cs typeface="Arial"/>
                        </a:rPr>
                        <a:t>2</a:t>
                      </a:r>
                      <a:endParaRPr lang="en-US" sz="2000" b="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endParaRPr lang="en-US" sz="2000" b="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2000" b="0">
                          <a:effectLst/>
                          <a:latin typeface="Calibri"/>
                          <a:ea typeface="Calibri"/>
                          <a:cs typeface="Arial"/>
                        </a:rPr>
                        <a:t>3</a:t>
                      </a:r>
                      <a:endParaRPr lang="en-US" sz="2000" b="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endParaRPr lang="en-US" sz="2000" b="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2000" b="0">
                          <a:effectLst/>
                          <a:latin typeface="Calibri"/>
                          <a:ea typeface="Calibri"/>
                          <a:cs typeface="Arial"/>
                        </a:rPr>
                        <a:t>4</a:t>
                      </a:r>
                      <a:endParaRPr lang="en-US" sz="2000" b="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endParaRPr lang="en-US" sz="2000" b="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0"/>
                        </a:spcAft>
                      </a:pPr>
                      <a:r>
                        <a:rPr lang="ar-SA" sz="2000" b="0">
                          <a:effectLst/>
                          <a:latin typeface="Calibri"/>
                          <a:ea typeface="Calibri"/>
                          <a:cs typeface="Arial"/>
                        </a:rPr>
                        <a:t>5</a:t>
                      </a:r>
                      <a:endParaRPr lang="en-US" sz="2000" b="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kumimoji="0" lang="ar-SA" sz="2000" b="0" i="0" u="none" strike="noStrike" kern="1200" cap="none" spc="0" normalizeH="0" baseline="0" noProof="0" dirty="0" smtClean="0">
                          <a:ln>
                            <a:noFill/>
                          </a:ln>
                          <a:solidFill>
                            <a:prstClr val="black"/>
                          </a:solidFill>
                          <a:effectLst/>
                          <a:uLnTx/>
                          <a:uFillTx/>
                          <a:latin typeface="+mn-lt"/>
                          <a:ea typeface="+mn-ea"/>
                          <a:cs typeface="+mn-cs"/>
                        </a:rPr>
                        <a:t>3,605</a:t>
                      </a:r>
                      <a:endParaRPr lang="en-US" sz="2000" b="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38536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a:t>المطلوب تحديد الحساسية ازاء التغيرات في الانفاق الاستثماري</a:t>
            </a:r>
          </a:p>
          <a:p>
            <a:pPr>
              <a:buNone/>
            </a:pPr>
            <a:r>
              <a:rPr lang="ar-SA" dirty="0"/>
              <a:t>الحل </a:t>
            </a:r>
          </a:p>
          <a:p>
            <a:r>
              <a:rPr lang="ar-SA" sz="2400" dirty="0"/>
              <a:t>القيمة الحالية للعائد </a:t>
            </a:r>
            <a:r>
              <a:rPr lang="ar-SA" sz="2400" dirty="0" err="1"/>
              <a:t>الصافى</a:t>
            </a:r>
            <a:r>
              <a:rPr lang="ar-SA" sz="2400" dirty="0"/>
              <a:t> </a:t>
            </a:r>
            <a:r>
              <a:rPr lang="ar-SA" dirty="0"/>
              <a:t>= 3000</a:t>
            </a:r>
            <a:r>
              <a:rPr lang="ar-SA" b="1" dirty="0"/>
              <a:t> × 3,605= 10815</a:t>
            </a:r>
          </a:p>
          <a:p>
            <a:r>
              <a:rPr lang="ar-SA" b="1" dirty="0"/>
              <a:t>القيمة الحالية الصافية للمشروع  </a:t>
            </a:r>
            <a:r>
              <a:rPr lang="en-US" b="1" dirty="0"/>
              <a:t>NPV</a:t>
            </a:r>
            <a:r>
              <a:rPr lang="ar-SA" b="1" dirty="0"/>
              <a:t>= 10815-</a:t>
            </a:r>
            <a:r>
              <a:rPr lang="ar-SA" dirty="0"/>
              <a:t> 8500= </a:t>
            </a:r>
            <a:r>
              <a:rPr lang="ar-SA" u="sng" dirty="0"/>
              <a:t>2315</a:t>
            </a:r>
          </a:p>
          <a:p>
            <a:endParaRPr lang="ar-SA" dirty="0"/>
          </a:p>
        </p:txBody>
      </p:sp>
    </p:spTree>
    <p:extLst>
      <p:ext uri="{BB962C8B-B14F-4D97-AF65-F5344CB8AC3E}">
        <p14:creationId xmlns:p14="http://schemas.microsoft.com/office/powerpoint/2010/main" val="64299379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b="1" dirty="0" err="1" smtClean="0"/>
              <a:t>فى</a:t>
            </a:r>
            <a:r>
              <a:rPr lang="ar-SA" b="1" dirty="0" smtClean="0"/>
              <a:t> حالة الظروف الغير عادية مثلا لو حدثت هنالك زيادة </a:t>
            </a:r>
            <a:r>
              <a:rPr lang="ar-SA" b="1" dirty="0" err="1" smtClean="0"/>
              <a:t>فى</a:t>
            </a:r>
            <a:r>
              <a:rPr lang="ar-SA" b="1" dirty="0" smtClean="0"/>
              <a:t> التكاليف </a:t>
            </a:r>
            <a:r>
              <a:rPr lang="ar-SA" b="1" dirty="0" smtClean="0"/>
              <a:t>الاستثمارية </a:t>
            </a:r>
            <a:r>
              <a:rPr lang="ar-SA" dirty="0" smtClean="0"/>
              <a:t>. </a:t>
            </a:r>
          </a:p>
          <a:p>
            <a:r>
              <a:rPr lang="ar-SA" dirty="0" err="1" smtClean="0"/>
              <a:t>ماهو</a:t>
            </a:r>
            <a:r>
              <a:rPr lang="ar-SA" dirty="0" smtClean="0"/>
              <a:t> الحد </a:t>
            </a:r>
            <a:r>
              <a:rPr lang="ar-SA" dirty="0" smtClean="0"/>
              <a:t>الذي </a:t>
            </a:r>
            <a:r>
              <a:rPr lang="ar-SA" dirty="0" smtClean="0"/>
              <a:t>يجب ان تزيد به التكاليف الاستثمارية دون ان تصبح صافى القيمة الحالية سالبة </a:t>
            </a:r>
            <a:r>
              <a:rPr lang="ar-SA" dirty="0" err="1" smtClean="0"/>
              <a:t>اى</a:t>
            </a:r>
            <a:r>
              <a:rPr lang="ar-SA" dirty="0" smtClean="0"/>
              <a:t> تصبح صفرا ( تحقق التعادل) لا ربح لا خسارة</a:t>
            </a:r>
          </a:p>
          <a:p>
            <a:r>
              <a:rPr lang="ar-SA" dirty="0" smtClean="0"/>
              <a:t>اى ان التكاليف الاستثمارية يجب ان تزيد من </a:t>
            </a:r>
            <a:r>
              <a:rPr lang="ar-SA" dirty="0"/>
              <a:t>8500 الى </a:t>
            </a:r>
            <a:r>
              <a:rPr lang="ar-SA" dirty="0" smtClean="0"/>
              <a:t>10815 بزيادة قدرها 2315 بنسبة 27.2%  دون ان تتحول القيمة الحالية الى صفر </a:t>
            </a:r>
            <a:endParaRPr lang="ar-SA" dirty="0"/>
          </a:p>
        </p:txBody>
      </p:sp>
    </p:spTree>
    <p:extLst>
      <p:ext uri="{BB962C8B-B14F-4D97-AF65-F5344CB8AC3E}">
        <p14:creationId xmlns:p14="http://schemas.microsoft.com/office/powerpoint/2010/main" val="2156486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b="1" dirty="0" smtClean="0"/>
              <a:t>معيار الربحية القومية </a:t>
            </a:r>
            <a:r>
              <a:rPr lang="ar-SA" b="1" dirty="0" smtClean="0"/>
              <a:t>والاجتماعية</a:t>
            </a:r>
            <a:endParaRPr lang="ar-SA" dirty="0"/>
          </a:p>
        </p:txBody>
      </p:sp>
      <p:sp>
        <p:nvSpPr>
          <p:cNvPr id="3" name="عنوان فرعي 2"/>
          <p:cNvSpPr>
            <a:spLocks noGrp="1"/>
          </p:cNvSpPr>
          <p:nvPr>
            <p:ph type="subTitle" idx="1"/>
          </p:nvPr>
        </p:nvSpPr>
        <p:spPr/>
        <p:txBody>
          <a:bodyPr/>
          <a:lstStyle/>
          <a:p>
            <a:endParaRPr lang="ar-SA"/>
          </a:p>
        </p:txBody>
      </p:sp>
    </p:spTree>
    <p:extLst>
      <p:ext uri="{BB962C8B-B14F-4D97-AF65-F5344CB8AC3E}">
        <p14:creationId xmlns:p14="http://schemas.microsoft.com/office/powerpoint/2010/main" val="271526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err="1" smtClean="0"/>
              <a:t>اهمية</a:t>
            </a:r>
            <a:r>
              <a:rPr lang="ar-SA" dirty="0" smtClean="0"/>
              <a:t> دراسة السوق</a:t>
            </a:r>
            <a:endParaRPr lang="ar-SA" dirty="0"/>
          </a:p>
        </p:txBody>
      </p:sp>
      <p:sp>
        <p:nvSpPr>
          <p:cNvPr id="3" name="عنصر نائب للمحتوى 2"/>
          <p:cNvSpPr>
            <a:spLocks noGrp="1"/>
          </p:cNvSpPr>
          <p:nvPr>
            <p:ph idx="1"/>
          </p:nvPr>
        </p:nvSpPr>
        <p:spPr/>
        <p:txBody>
          <a:bodyPr/>
          <a:lstStyle/>
          <a:p>
            <a:r>
              <a:rPr lang="ar-SA" dirty="0" smtClean="0"/>
              <a:t>1 - الاساس </a:t>
            </a:r>
            <a:r>
              <a:rPr lang="ar-SA" dirty="0" err="1" smtClean="0"/>
              <a:t>فى</a:t>
            </a:r>
            <a:r>
              <a:rPr lang="ar-SA" dirty="0" smtClean="0"/>
              <a:t> القرار للاستمرار </a:t>
            </a:r>
            <a:r>
              <a:rPr lang="ar-SA" dirty="0" err="1" smtClean="0"/>
              <a:t>فى</a:t>
            </a:r>
            <a:r>
              <a:rPr lang="ar-SA" dirty="0" smtClean="0"/>
              <a:t> المشروع او </a:t>
            </a:r>
            <a:r>
              <a:rPr lang="ar-SA" dirty="0" smtClean="0"/>
              <a:t>التخلي </a:t>
            </a:r>
            <a:r>
              <a:rPr lang="ar-SA" dirty="0" smtClean="0"/>
              <a:t>عنه</a:t>
            </a:r>
          </a:p>
          <a:p>
            <a:r>
              <a:rPr lang="ar-SA" dirty="0" smtClean="0"/>
              <a:t>2- توجيه المشروع لانتاج الاشكال و المواصفات حسب رغبة المستهلك</a:t>
            </a:r>
          </a:p>
          <a:p>
            <a:r>
              <a:rPr lang="ar-SA" dirty="0" smtClean="0"/>
              <a:t>3- تحديد حجم الطاقة المشروع </a:t>
            </a:r>
          </a:p>
          <a:p>
            <a:r>
              <a:rPr lang="ar-SA" dirty="0" smtClean="0"/>
              <a:t>4- هى الاساس لاعداد الدراسة الفنية</a:t>
            </a:r>
          </a:p>
          <a:p>
            <a:r>
              <a:rPr lang="ar-SA" dirty="0" smtClean="0"/>
              <a:t>5 – تحديد حجم الكمية المنتظر بيعها وسعر البيع المتوقع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9" presetClass="path" presetSubtype="0" accel="50000" decel="50000" fill="hold" nodeType="clickEffect">
                                  <p:stCondLst>
                                    <p:cond delay="0"/>
                                  </p:stCondLst>
                                  <p:childTnLst>
                                    <p:animMotion origin="layout" path="M 0 0  L 0.25 0.33302  E" pathEditMode="relative" ptsTypes="">
                                      <p:cBhvr>
                                        <p:cTn id="31" dur="2000" fill="hold"/>
                                        <p:tgtEl>
                                          <p:spTgt spid="3">
                                            <p:txEl>
                                              <p:pRg st="0" end="0"/>
                                            </p:txEl>
                                          </p:spTgt>
                                        </p:tgtEl>
                                        <p:attrNameLst>
                                          <p:attrName>ppt_x</p:attrName>
                                          <p:attrName>ppt_y</p:attrName>
                                        </p:attrNameLst>
                                      </p:cBhvr>
                                    </p:animMotion>
                                  </p:childTnLst>
                                </p:cTn>
                              </p:par>
                              <p:par>
                                <p:cTn id="32" presetID="49" presetClass="path" presetSubtype="0" accel="50000" decel="50000" fill="hold" nodeType="withEffect">
                                  <p:stCondLst>
                                    <p:cond delay="0"/>
                                  </p:stCondLst>
                                  <p:childTnLst>
                                    <p:animMotion origin="layout" path="M 0 0  L 0.25 0.33302  E" pathEditMode="relative" ptsTypes="">
                                      <p:cBhvr>
                                        <p:cTn id="33" dur="2000" fill="hold"/>
                                        <p:tgtEl>
                                          <p:spTgt spid="3">
                                            <p:txEl>
                                              <p:pRg st="1" end="1"/>
                                            </p:txEl>
                                          </p:spTgt>
                                        </p:tgtEl>
                                        <p:attrNameLst>
                                          <p:attrName>ppt_x</p:attrName>
                                          <p:attrName>ppt_y</p:attrName>
                                        </p:attrNameLst>
                                      </p:cBhvr>
                                    </p:animMotion>
                                  </p:childTnLst>
                                </p:cTn>
                              </p:par>
                              <p:par>
                                <p:cTn id="34" presetID="49" presetClass="path" presetSubtype="0" accel="50000" decel="50000" fill="hold" nodeType="withEffect">
                                  <p:stCondLst>
                                    <p:cond delay="0"/>
                                  </p:stCondLst>
                                  <p:childTnLst>
                                    <p:animMotion origin="layout" path="M 0 0  L 0.25 0.33302  E" pathEditMode="relative" ptsTypes="">
                                      <p:cBhvr>
                                        <p:cTn id="35" dur="2000" fill="hold"/>
                                        <p:tgtEl>
                                          <p:spTgt spid="3">
                                            <p:txEl>
                                              <p:pRg st="2" end="2"/>
                                            </p:txEl>
                                          </p:spTgt>
                                        </p:tgtEl>
                                        <p:attrNameLst>
                                          <p:attrName>ppt_x</p:attrName>
                                          <p:attrName>ppt_y</p:attrName>
                                        </p:attrNameLst>
                                      </p:cBhvr>
                                    </p:animMotion>
                                  </p:childTnLst>
                                </p:cTn>
                              </p:par>
                              <p:par>
                                <p:cTn id="36" presetID="49" presetClass="path" presetSubtype="0" accel="50000" decel="50000" fill="hold" nodeType="withEffect">
                                  <p:stCondLst>
                                    <p:cond delay="0"/>
                                  </p:stCondLst>
                                  <p:childTnLst>
                                    <p:animMotion origin="layout" path="M 0 0  L 0.25 0.33302  E" pathEditMode="relative" ptsTypes="">
                                      <p:cBhvr>
                                        <p:cTn id="37" dur="2000" fill="hold"/>
                                        <p:tgtEl>
                                          <p:spTgt spid="3">
                                            <p:txEl>
                                              <p:pRg st="3" end="3"/>
                                            </p:txEl>
                                          </p:spTgt>
                                        </p:tgtEl>
                                        <p:attrNameLst>
                                          <p:attrName>ppt_x</p:attrName>
                                          <p:attrName>ppt_y</p:attrName>
                                        </p:attrNameLst>
                                      </p:cBhvr>
                                    </p:animMotion>
                                  </p:childTnLst>
                                </p:cTn>
                              </p:par>
                              <p:par>
                                <p:cTn id="38" presetID="49" presetClass="path" presetSubtype="0" accel="50000" decel="50000" fill="hold" nodeType="withEffect">
                                  <p:stCondLst>
                                    <p:cond delay="0"/>
                                  </p:stCondLst>
                                  <p:childTnLst>
                                    <p:animMotion origin="layout" path="M 0 0  L 0.25 0.33302  E" pathEditMode="relative" ptsTypes="">
                                      <p:cBhvr>
                                        <p:cTn id="39" dur="2000" fill="hold"/>
                                        <p:tgtEl>
                                          <p:spTgt spid="3">
                                            <p:txEl>
                                              <p:pRg st="4" end="4"/>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b="1" dirty="0" smtClean="0"/>
              <a:t>معايير قياس الربحية القومية </a:t>
            </a:r>
            <a:r>
              <a:rPr lang="ar-SA" b="1" dirty="0" smtClean="0"/>
              <a:t>والاجتماعية</a:t>
            </a:r>
            <a:endParaRPr lang="en-US" b="1" dirty="0" smtClean="0"/>
          </a:p>
          <a:p>
            <a:r>
              <a:rPr lang="ar-SA" b="1" dirty="0" smtClean="0"/>
              <a:t> </a:t>
            </a:r>
            <a:endParaRPr lang="en-US" dirty="0" smtClean="0"/>
          </a:p>
          <a:p>
            <a:r>
              <a:rPr lang="ar-JO" b="1" dirty="0" err="1" smtClean="0"/>
              <a:t>اولاً</a:t>
            </a:r>
            <a:r>
              <a:rPr lang="ar-JO" b="1" dirty="0" smtClean="0"/>
              <a:t>: مدى مساهمة المشروع في توفير فرص العمل</a:t>
            </a:r>
            <a:endParaRPr lang="en-US" dirty="0" smtClean="0"/>
          </a:p>
          <a:p>
            <a:r>
              <a:rPr lang="ar-SA" b="1" dirty="0" smtClean="0"/>
              <a:t> </a:t>
            </a:r>
            <a:endParaRPr lang="en-US" dirty="0" smtClean="0"/>
          </a:p>
          <a:p>
            <a:r>
              <a:rPr lang="ar-JO" dirty="0" smtClean="0"/>
              <a:t>يهتم هذا المعيار بمعرفة عدد العمال المحليين الذين سوف يتم تشغيلهم ونسبتهم إلى إجمالي العمالة في المشروع،  كما يهتم ايضاً بمعرفة متوسط أجر العامل المحلي مقارنةً بمتوسط أجور العامل الاجنبي.</a:t>
            </a:r>
            <a:endParaRPr lang="en-US" dirty="0" smtClean="0"/>
          </a:p>
          <a:p>
            <a:endParaRPr lang="ar-SA" dirty="0"/>
          </a:p>
        </p:txBody>
      </p:sp>
    </p:spTree>
    <p:extLst>
      <p:ext uri="{BB962C8B-B14F-4D97-AF65-F5344CB8AC3E}">
        <p14:creationId xmlns:p14="http://schemas.microsoft.com/office/powerpoint/2010/main" val="1696057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JO" dirty="0" smtClean="0"/>
              <a:t>يتطلب تطبيق هذا المعيار توافر البيانات التالية: </a:t>
            </a:r>
            <a:endParaRPr lang="en-US" dirty="0" smtClean="0"/>
          </a:p>
          <a:p>
            <a:r>
              <a:rPr lang="ar-JO" dirty="0" smtClean="0"/>
              <a:t> </a:t>
            </a:r>
            <a:endParaRPr lang="en-US" dirty="0" smtClean="0"/>
          </a:p>
          <a:p>
            <a:pPr lvl="0"/>
            <a:r>
              <a:rPr lang="ar-JO" dirty="0" smtClean="0"/>
              <a:t>العدد الإجمالي للعاملين في المشروع.</a:t>
            </a:r>
            <a:endParaRPr lang="en-US" dirty="0" smtClean="0"/>
          </a:p>
          <a:p>
            <a:pPr lvl="0"/>
            <a:r>
              <a:rPr lang="ar-JO" dirty="0" smtClean="0"/>
              <a:t>عدد العمال المحليين في المشروع.</a:t>
            </a:r>
            <a:endParaRPr lang="en-US" dirty="0" smtClean="0"/>
          </a:p>
          <a:p>
            <a:pPr lvl="0"/>
            <a:r>
              <a:rPr lang="ar-JO" dirty="0" smtClean="0"/>
              <a:t>عدد العمال الأجانب في المشروع.</a:t>
            </a:r>
            <a:endParaRPr lang="en-US" dirty="0" smtClean="0"/>
          </a:p>
          <a:p>
            <a:pPr lvl="0"/>
            <a:r>
              <a:rPr lang="ar-JO" dirty="0" smtClean="0"/>
              <a:t>نسبة العمالة المحلية إلى إجمالي العاملين في المشروع.</a:t>
            </a:r>
            <a:endParaRPr lang="en-US" dirty="0" smtClean="0"/>
          </a:p>
        </p:txBody>
      </p:sp>
    </p:spTree>
    <p:extLst>
      <p:ext uri="{BB962C8B-B14F-4D97-AF65-F5344CB8AC3E}">
        <p14:creationId xmlns:p14="http://schemas.microsoft.com/office/powerpoint/2010/main" val="346821325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lvl="0"/>
            <a:r>
              <a:rPr lang="ar-JO" dirty="0" smtClean="0"/>
              <a:t>نسبة العمالة الأجنبية إلى إجمالي العاملين في المشروع.</a:t>
            </a:r>
            <a:endParaRPr lang="en-US" dirty="0" smtClean="0"/>
          </a:p>
          <a:p>
            <a:pPr lvl="0"/>
            <a:r>
              <a:rPr lang="ar-JO" dirty="0" smtClean="0"/>
              <a:t>إجمالي قيمة الأجور المدفوعة للعاملين في المشروع.</a:t>
            </a:r>
            <a:endParaRPr lang="en-US" dirty="0" smtClean="0"/>
          </a:p>
          <a:p>
            <a:pPr lvl="0"/>
            <a:r>
              <a:rPr lang="ar-JO" dirty="0" smtClean="0"/>
              <a:t>متوسط نصيب العامل المحلي من الأجور الكلية في السنة.</a:t>
            </a:r>
            <a:endParaRPr lang="en-US" dirty="0" smtClean="0"/>
          </a:p>
          <a:p>
            <a:pPr lvl="0"/>
            <a:r>
              <a:rPr lang="ar-JO" dirty="0" smtClean="0"/>
              <a:t>متوسط نصيب العامل الأجنبي من الأجور الكلية في السنة.</a:t>
            </a:r>
            <a:endParaRPr lang="en-US" dirty="0" smtClean="0"/>
          </a:p>
          <a:p>
            <a:endParaRPr lang="ar-SA" dirty="0" smtClean="0"/>
          </a:p>
          <a:p>
            <a:r>
              <a:rPr lang="ar-SA" dirty="0" smtClean="0"/>
              <a:t>كلما ارتفعت نسبة العمالة المحلية الى اجمالى العمالة الكلية للمشروع وكلما ارتفعت متوسط نصيب العامل المحلى من</a:t>
            </a:r>
            <a:r>
              <a:rPr lang="en-US" dirty="0" smtClean="0"/>
              <a:t> </a:t>
            </a:r>
            <a:r>
              <a:rPr lang="ar-SA" dirty="0" smtClean="0"/>
              <a:t>الاجور الكلية كلما ارتفعت الربحية القومية </a:t>
            </a:r>
            <a:endParaRPr lang="ar-SA" dirty="0"/>
          </a:p>
        </p:txBody>
      </p:sp>
    </p:spTree>
    <p:extLst>
      <p:ext uri="{BB962C8B-B14F-4D97-AF65-F5344CB8AC3E}">
        <p14:creationId xmlns:p14="http://schemas.microsoft.com/office/powerpoint/2010/main" val="550454114"/>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dirty="0" smtClean="0"/>
              <a:t>مثال </a:t>
            </a:r>
          </a:p>
          <a:p>
            <a:r>
              <a:rPr lang="ar-SA" dirty="0" err="1" smtClean="0"/>
              <a:t>اظهرت</a:t>
            </a:r>
            <a:r>
              <a:rPr lang="ar-SA" dirty="0" smtClean="0"/>
              <a:t> دراسة جدوى لمشروع المعطيات </a:t>
            </a:r>
            <a:r>
              <a:rPr lang="ar-SA" dirty="0" err="1" smtClean="0"/>
              <a:t>الاتية</a:t>
            </a:r>
            <a:r>
              <a:rPr lang="ar-SA" dirty="0" smtClean="0"/>
              <a:t> </a:t>
            </a:r>
          </a:p>
          <a:p>
            <a:r>
              <a:rPr lang="ar-SA" dirty="0" smtClean="0"/>
              <a:t>مجموع العاملين </a:t>
            </a:r>
            <a:r>
              <a:rPr lang="ar-SA" dirty="0" err="1" smtClean="0"/>
              <a:t>فى</a:t>
            </a:r>
            <a:r>
              <a:rPr lang="ar-SA" dirty="0" smtClean="0"/>
              <a:t> المشروع = 600 عامل </a:t>
            </a:r>
          </a:p>
          <a:p>
            <a:r>
              <a:rPr lang="ar-SA" dirty="0" smtClean="0"/>
              <a:t>عدد العمال الاجانب = 200</a:t>
            </a:r>
          </a:p>
          <a:p>
            <a:r>
              <a:rPr lang="ar-SA" dirty="0" err="1" smtClean="0"/>
              <a:t>اجمالى</a:t>
            </a:r>
            <a:r>
              <a:rPr lang="ar-SA" dirty="0" smtClean="0"/>
              <a:t> </a:t>
            </a:r>
            <a:r>
              <a:rPr lang="ar-SA" dirty="0" err="1" smtClean="0"/>
              <a:t>الاجور</a:t>
            </a:r>
            <a:r>
              <a:rPr lang="ar-SA" dirty="0" smtClean="0"/>
              <a:t> </a:t>
            </a:r>
            <a:r>
              <a:rPr lang="ar-SA" dirty="0" err="1" smtClean="0"/>
              <a:t>فى</a:t>
            </a:r>
            <a:r>
              <a:rPr lang="ar-SA" dirty="0" smtClean="0"/>
              <a:t> السنة = 3000000ريال</a:t>
            </a:r>
          </a:p>
          <a:p>
            <a:r>
              <a:rPr lang="ar-SA" dirty="0" smtClean="0"/>
              <a:t>المطلوب </a:t>
            </a:r>
          </a:p>
          <a:p>
            <a:r>
              <a:rPr lang="ar-SA" dirty="0" smtClean="0"/>
              <a:t>ما هو نصيب العمالة المحلية </a:t>
            </a:r>
            <a:r>
              <a:rPr lang="ar-SA" dirty="0" smtClean="0"/>
              <a:t>السنوي </a:t>
            </a:r>
            <a:r>
              <a:rPr lang="ar-SA" dirty="0" smtClean="0"/>
              <a:t>من الاجور المدفوعة سنويا</a:t>
            </a:r>
          </a:p>
          <a:p>
            <a:endParaRPr lang="ar-SA" dirty="0"/>
          </a:p>
        </p:txBody>
      </p:sp>
    </p:spTree>
    <p:extLst>
      <p:ext uri="{BB962C8B-B14F-4D97-AF65-F5344CB8AC3E}">
        <p14:creationId xmlns:p14="http://schemas.microsoft.com/office/powerpoint/2010/main" val="75493478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نصيب العامل </a:t>
            </a:r>
            <a:r>
              <a:rPr lang="ar-SA" dirty="0" smtClean="0"/>
              <a:t>السنوي </a:t>
            </a:r>
            <a:r>
              <a:rPr lang="ar-SA" dirty="0" smtClean="0"/>
              <a:t>من الاجور= 3000000/600= 5000ريال </a:t>
            </a:r>
          </a:p>
          <a:p>
            <a:r>
              <a:rPr lang="ar-SA" dirty="0" smtClean="0"/>
              <a:t>نصيب العمالة المحليين من </a:t>
            </a:r>
            <a:r>
              <a:rPr lang="ar-SA" dirty="0" err="1" smtClean="0"/>
              <a:t>الاجور</a:t>
            </a:r>
            <a:r>
              <a:rPr lang="ar-SA" dirty="0" smtClean="0"/>
              <a:t> </a:t>
            </a:r>
          </a:p>
          <a:p>
            <a:r>
              <a:rPr lang="ar-SA" dirty="0" smtClean="0"/>
              <a:t>5000*400 = 2000000 ريال</a:t>
            </a:r>
          </a:p>
          <a:p>
            <a:r>
              <a:rPr lang="ar-SA" dirty="0" smtClean="0"/>
              <a:t>نسبة نصيب العمالة المحلية </a:t>
            </a:r>
            <a:r>
              <a:rPr lang="ar-SA" dirty="0" smtClean="0"/>
              <a:t>السنوي </a:t>
            </a:r>
            <a:r>
              <a:rPr lang="ar-SA" dirty="0" smtClean="0"/>
              <a:t>من </a:t>
            </a:r>
            <a:r>
              <a:rPr lang="ar-SA" dirty="0" smtClean="0"/>
              <a:t>الاجور الاجمالية </a:t>
            </a:r>
            <a:r>
              <a:rPr lang="ar-SA" dirty="0" smtClean="0"/>
              <a:t>= 2000000/3000000= 66.6%</a:t>
            </a:r>
            <a:endParaRPr lang="en-US" dirty="0" smtClean="0"/>
          </a:p>
          <a:p>
            <a:endParaRPr lang="ar-SA" dirty="0" smtClean="0"/>
          </a:p>
          <a:p>
            <a:endParaRPr lang="ar-SA" dirty="0"/>
          </a:p>
        </p:txBody>
      </p:sp>
    </p:spTree>
    <p:extLst>
      <p:ext uri="{BB962C8B-B14F-4D97-AF65-F5344CB8AC3E}">
        <p14:creationId xmlns:p14="http://schemas.microsoft.com/office/powerpoint/2010/main" val="26844143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خطوات إعداد </a:t>
            </a:r>
            <a:r>
              <a:rPr lang="ar-SA" dirty="0" err="1" smtClean="0"/>
              <a:t>و</a:t>
            </a:r>
            <a:r>
              <a:rPr lang="ar-SA" dirty="0" smtClean="0"/>
              <a:t> تنفيذ دراسة السوق </a:t>
            </a:r>
            <a:endParaRPr lang="ar-SA" dirty="0"/>
          </a:p>
        </p:txBody>
      </p:sp>
      <p:sp>
        <p:nvSpPr>
          <p:cNvPr id="3" name="عنصر نائب للمحتوى 2"/>
          <p:cNvSpPr>
            <a:spLocks noGrp="1"/>
          </p:cNvSpPr>
          <p:nvPr>
            <p:ph idx="1"/>
          </p:nvPr>
        </p:nvSpPr>
        <p:spPr/>
        <p:txBody>
          <a:bodyPr>
            <a:normAutofit fontScale="92500" lnSpcReduction="10000"/>
          </a:bodyPr>
          <a:lstStyle/>
          <a:p>
            <a:r>
              <a:rPr lang="ar-SA" dirty="0" smtClean="0"/>
              <a:t>1 - وضع توصيف كامل للسلعة – الحجم- الشكل- الجودة – التغليف -</a:t>
            </a:r>
          </a:p>
          <a:p>
            <a:r>
              <a:rPr lang="ar-SA" dirty="0" smtClean="0"/>
              <a:t>2 – تحديد طبيعة السوق ( داخلية </a:t>
            </a:r>
            <a:r>
              <a:rPr lang="ar-SA" dirty="0" err="1" smtClean="0"/>
              <a:t>او</a:t>
            </a:r>
            <a:r>
              <a:rPr lang="ar-SA" dirty="0" smtClean="0"/>
              <a:t> خارجية) مع توصيف المجتمع </a:t>
            </a:r>
            <a:r>
              <a:rPr lang="ar-SA" dirty="0" err="1" smtClean="0"/>
              <a:t>الذى</a:t>
            </a:r>
            <a:r>
              <a:rPr lang="ar-SA" dirty="0" smtClean="0"/>
              <a:t> توجه </a:t>
            </a:r>
            <a:r>
              <a:rPr lang="ar-SA" dirty="0" err="1" smtClean="0"/>
              <a:t>اليه</a:t>
            </a:r>
            <a:r>
              <a:rPr lang="ar-SA" dirty="0" smtClean="0"/>
              <a:t> السلعة من حيث العدد </a:t>
            </a:r>
            <a:r>
              <a:rPr lang="ar-SA" dirty="0" err="1" smtClean="0"/>
              <a:t>و</a:t>
            </a:r>
            <a:r>
              <a:rPr lang="ar-SA" dirty="0" smtClean="0"/>
              <a:t> الجنس </a:t>
            </a:r>
            <a:r>
              <a:rPr lang="ar-SA" dirty="0" err="1" smtClean="0"/>
              <a:t>و</a:t>
            </a:r>
            <a:r>
              <a:rPr lang="ar-SA" dirty="0" smtClean="0"/>
              <a:t> العادات  </a:t>
            </a:r>
            <a:r>
              <a:rPr lang="ar-SA" dirty="0" err="1" smtClean="0"/>
              <a:t>و</a:t>
            </a:r>
            <a:r>
              <a:rPr lang="ar-SA" dirty="0" smtClean="0"/>
              <a:t> الدخل </a:t>
            </a:r>
          </a:p>
          <a:p>
            <a:r>
              <a:rPr lang="ar-SA" dirty="0" smtClean="0"/>
              <a:t>3 – تحديد القدرة الاستيعابية  للسوق الحالية </a:t>
            </a:r>
            <a:r>
              <a:rPr lang="ar-SA" dirty="0" err="1" smtClean="0"/>
              <a:t>و</a:t>
            </a:r>
            <a:r>
              <a:rPr lang="ar-SA" dirty="0" smtClean="0"/>
              <a:t> المتوقعة </a:t>
            </a:r>
          </a:p>
          <a:p>
            <a:r>
              <a:rPr lang="ar-SA" dirty="0" smtClean="0"/>
              <a:t>هذا يتطلب </a:t>
            </a:r>
            <a:endParaRPr lang="en-US" dirty="0" smtClean="0"/>
          </a:p>
          <a:p>
            <a:r>
              <a:rPr lang="en-US" dirty="0"/>
              <a:t>-</a:t>
            </a:r>
            <a:r>
              <a:rPr lang="ar-SA" dirty="0" smtClean="0"/>
              <a:t>تحديد حجم السوق الحالى و المتوقع </a:t>
            </a:r>
          </a:p>
          <a:p>
            <a:r>
              <a:rPr lang="ar-SA" dirty="0" smtClean="0"/>
              <a:t>- حصة المشروع الجديد فى السوق الحالى و المتوقع</a:t>
            </a:r>
            <a:r>
              <a:rPr lang="ar-SA" dirty="0"/>
              <a:t>ة</a:t>
            </a:r>
            <a:endParaRPr lang="ar-SA" dirty="0" smtClean="0"/>
          </a:p>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3200" b="1" dirty="0" smtClean="0"/>
              <a:t>عموما دراسة السوق تطلب الخطوات الاتية  </a:t>
            </a:r>
            <a:r>
              <a:rPr lang="ar-SA" sz="3200" dirty="0" smtClean="0"/>
              <a:t/>
            </a:r>
            <a:br>
              <a:rPr lang="ar-SA" sz="3200" dirty="0" smtClean="0"/>
            </a:br>
            <a:endParaRPr lang="ar-SA" sz="3200" dirty="0"/>
          </a:p>
        </p:txBody>
      </p:sp>
      <p:sp>
        <p:nvSpPr>
          <p:cNvPr id="3" name="عنصر نائب للمحتوى 2"/>
          <p:cNvSpPr>
            <a:spLocks noGrp="1"/>
          </p:cNvSpPr>
          <p:nvPr>
            <p:ph idx="1"/>
          </p:nvPr>
        </p:nvSpPr>
        <p:spPr/>
        <p:txBody>
          <a:bodyPr/>
          <a:lstStyle/>
          <a:p>
            <a:r>
              <a:rPr lang="ar-SA" dirty="0"/>
              <a:t>اولا تحديد الملامح العامة للسوق الحالية و المتوقع</a:t>
            </a:r>
            <a:endParaRPr lang="ar-SA" dirty="0" smtClean="0"/>
          </a:p>
          <a:p>
            <a:r>
              <a:rPr lang="ar-SA" dirty="0" smtClean="0"/>
              <a:t>وهذا يتطلب </a:t>
            </a:r>
          </a:p>
          <a:p>
            <a:r>
              <a:rPr lang="ar-SA" dirty="0" smtClean="0"/>
              <a:t>ا – درجة المنافسة هل توجد منافسة </a:t>
            </a:r>
            <a:r>
              <a:rPr lang="ar-SA" dirty="0" err="1" smtClean="0"/>
              <a:t>ام</a:t>
            </a:r>
            <a:r>
              <a:rPr lang="ar-SA" dirty="0" smtClean="0"/>
              <a:t> احتكار</a:t>
            </a:r>
          </a:p>
          <a:p>
            <a:r>
              <a:rPr lang="ar-SA" dirty="0" smtClean="0"/>
              <a:t>2 – تحديد محددات الطلب</a:t>
            </a:r>
          </a:p>
          <a:p>
            <a:endParaRPr lang="ar-SA" dirty="0" smtClean="0"/>
          </a:p>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ثانيا مرحلة جمع البيانات التسويقية</a:t>
            </a:r>
            <a:endParaRPr lang="ar-SA" dirty="0"/>
          </a:p>
        </p:txBody>
      </p:sp>
      <p:sp>
        <p:nvSpPr>
          <p:cNvPr id="3" name="عنصر نائب للمحتوى 2"/>
          <p:cNvSpPr>
            <a:spLocks noGrp="1"/>
          </p:cNvSpPr>
          <p:nvPr>
            <p:ph idx="1"/>
          </p:nvPr>
        </p:nvSpPr>
        <p:spPr/>
        <p:txBody>
          <a:bodyPr>
            <a:normAutofit fontScale="85000" lnSpcReduction="20000"/>
          </a:bodyPr>
          <a:lstStyle/>
          <a:p>
            <a:r>
              <a:rPr lang="ar-SA" dirty="0" smtClean="0"/>
              <a:t>البيانات  نوعان </a:t>
            </a:r>
            <a:r>
              <a:rPr lang="ar-SA" dirty="0" err="1" smtClean="0"/>
              <a:t>اساسية</a:t>
            </a:r>
            <a:r>
              <a:rPr lang="ar-SA" dirty="0" smtClean="0"/>
              <a:t> و ثانوية</a:t>
            </a:r>
          </a:p>
          <a:p>
            <a:r>
              <a:rPr lang="ar-SA" dirty="0" smtClean="0"/>
              <a:t>- البيانات  الثانوية </a:t>
            </a:r>
            <a:r>
              <a:rPr lang="ar-SA" dirty="0" err="1" smtClean="0"/>
              <a:t>هى</a:t>
            </a:r>
            <a:r>
              <a:rPr lang="ar-SA" dirty="0" smtClean="0"/>
              <a:t> البيانات الجاهزة </a:t>
            </a:r>
          </a:p>
          <a:p>
            <a:endParaRPr lang="ar-SA" dirty="0" smtClean="0"/>
          </a:p>
          <a:p>
            <a:r>
              <a:rPr lang="ar-SA" dirty="0" smtClean="0"/>
              <a:t>- البيانات </a:t>
            </a:r>
            <a:r>
              <a:rPr lang="ar-SA" dirty="0" err="1" smtClean="0"/>
              <a:t>الاساسية</a:t>
            </a:r>
            <a:r>
              <a:rPr lang="ar-SA" dirty="0" smtClean="0"/>
              <a:t> يقوم </a:t>
            </a:r>
            <a:r>
              <a:rPr lang="ar-SA" dirty="0" err="1" smtClean="0"/>
              <a:t>بها</a:t>
            </a:r>
            <a:r>
              <a:rPr lang="ar-SA" dirty="0" smtClean="0"/>
              <a:t> الباحث بنفسه عن طريق </a:t>
            </a:r>
          </a:p>
          <a:p>
            <a:r>
              <a:rPr lang="ar-SA" dirty="0" smtClean="0"/>
              <a:t>1- الاستقصاء - عبارة عن مجموعة من </a:t>
            </a:r>
            <a:r>
              <a:rPr lang="ar-SA" dirty="0" err="1" smtClean="0"/>
              <a:t>الاسئلة</a:t>
            </a:r>
            <a:r>
              <a:rPr lang="ar-SA" dirty="0" smtClean="0"/>
              <a:t> لاستقصاء </a:t>
            </a:r>
            <a:r>
              <a:rPr lang="ar-SA" dirty="0" err="1" smtClean="0"/>
              <a:t>اراء</a:t>
            </a:r>
            <a:r>
              <a:rPr lang="ar-SA" dirty="0" smtClean="0"/>
              <a:t> المستهلكين </a:t>
            </a:r>
          </a:p>
          <a:p>
            <a:r>
              <a:rPr lang="ar-SA" dirty="0" smtClean="0"/>
              <a:t>2 – الملاحظة – مراقبة متغيرات السوق </a:t>
            </a:r>
          </a:p>
          <a:p>
            <a:r>
              <a:rPr lang="ar-SA" dirty="0" smtClean="0"/>
              <a:t>هذا يتطلب تحديد </a:t>
            </a:r>
            <a:r>
              <a:rPr lang="ar-SA" dirty="0" err="1" smtClean="0"/>
              <a:t>الاتى</a:t>
            </a:r>
            <a:r>
              <a:rPr lang="ar-SA" dirty="0" smtClean="0"/>
              <a:t> </a:t>
            </a:r>
          </a:p>
          <a:p>
            <a:r>
              <a:rPr lang="ar-SA" dirty="0" smtClean="0"/>
              <a:t>- مجتمع الدراسة </a:t>
            </a:r>
          </a:p>
          <a:p>
            <a:r>
              <a:rPr lang="ar-SA" dirty="0" smtClean="0"/>
              <a:t>– اعداداستمارة الاقصاء </a:t>
            </a:r>
          </a:p>
          <a:p>
            <a:r>
              <a:rPr lang="ar-SA" dirty="0" smtClean="0"/>
              <a:t>– تحديد اسلوب الدراسة عن طريق الحصر الشامل او اخذ العينات </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3" presetClass="path" presetSubtype="0" accel="50000" decel="50000" fill="hold" nodeType="clickEffect">
                                  <p:stCondLst>
                                    <p:cond delay="0"/>
                                  </p:stCondLst>
                                  <p:childTnLst>
                                    <p:animMotion origin="layout" path="M 0 0  L 0.25 0  E" pathEditMode="relative" ptsTypes="">
                                      <p:cBhvr>
                                        <p:cTn id="51" dur="2000" fill="hold"/>
                                        <p:tgtEl>
                                          <p:spTgt spid="3">
                                            <p:txEl>
                                              <p:pRg st="0" end="0"/>
                                            </p:txEl>
                                          </p:spTgt>
                                        </p:tgtEl>
                                        <p:attrNameLst>
                                          <p:attrName>ppt_x</p:attrName>
                                          <p:attrName>ppt_y</p:attrName>
                                        </p:attrNameLst>
                                      </p:cBhvr>
                                    </p:animMotion>
                                  </p:childTnLst>
                                </p:cTn>
                              </p:par>
                            </p:childTnLst>
                          </p:cTn>
                        </p:par>
                      </p:childTnLst>
                    </p:cTn>
                  </p:par>
                  <p:par>
                    <p:cTn id="52" fill="hold">
                      <p:stCondLst>
                        <p:cond delay="indefinite"/>
                      </p:stCondLst>
                      <p:childTnLst>
                        <p:par>
                          <p:cTn id="53" fill="hold">
                            <p:stCondLst>
                              <p:cond delay="0"/>
                            </p:stCondLst>
                            <p:childTnLst>
                              <p:par>
                                <p:cTn id="54" presetID="63" presetClass="path" presetSubtype="0" accel="50000" decel="50000" fill="hold" nodeType="clickEffect">
                                  <p:stCondLst>
                                    <p:cond delay="0"/>
                                  </p:stCondLst>
                                  <p:childTnLst>
                                    <p:animMotion origin="layout" path="M 0 0  L 0.25 0  E" pathEditMode="relative" ptsTypes="">
                                      <p:cBhvr>
                                        <p:cTn id="55" dur="2000" fill="hold"/>
                                        <p:tgtEl>
                                          <p:spTgt spid="3">
                                            <p:txEl>
                                              <p:pRg st="1" end="1"/>
                                            </p:txEl>
                                          </p:spTgt>
                                        </p:tgtEl>
                                        <p:attrNameLst>
                                          <p:attrName>ppt_x</p:attrName>
                                          <p:attrName>ppt_y</p:attrName>
                                        </p:attrNameLst>
                                      </p:cBhvr>
                                    </p:animMotion>
                                  </p:childTnLst>
                                </p:cTn>
                              </p:par>
                              <p:par>
                                <p:cTn id="56" presetID="63" presetClass="path" presetSubtype="0" accel="50000" decel="50000" fill="hold" nodeType="withEffect">
                                  <p:stCondLst>
                                    <p:cond delay="0"/>
                                  </p:stCondLst>
                                  <p:childTnLst>
                                    <p:animMotion origin="layout" path="M 0 0  L 0.25 0  E" pathEditMode="relative" ptsTypes="">
                                      <p:cBhvr>
                                        <p:cTn id="57" dur="2000" fill="hold"/>
                                        <p:tgtEl>
                                          <p:spTgt spid="3">
                                            <p:txEl>
                                              <p:pRg st="3" end="3"/>
                                            </p:txEl>
                                          </p:spTgt>
                                        </p:tgtEl>
                                        <p:attrNameLst>
                                          <p:attrName>ppt_x</p:attrName>
                                          <p:attrName>ppt_y</p:attrName>
                                        </p:attrNameLst>
                                      </p:cBhvr>
                                    </p:animMotion>
                                  </p:childTnLst>
                                </p:cTn>
                              </p:par>
                              <p:par>
                                <p:cTn id="58" presetID="63" presetClass="path" presetSubtype="0" accel="50000" decel="50000" fill="hold" nodeType="withEffect">
                                  <p:stCondLst>
                                    <p:cond delay="0"/>
                                  </p:stCondLst>
                                  <p:childTnLst>
                                    <p:animMotion origin="layout" path="M 0 0  L 0.25 0  E" pathEditMode="relative" ptsTypes="">
                                      <p:cBhvr>
                                        <p:cTn id="59" dur="2000" fill="hold"/>
                                        <p:tgtEl>
                                          <p:spTgt spid="3">
                                            <p:txEl>
                                              <p:pRg st="4" end="4"/>
                                            </p:txEl>
                                          </p:spTgt>
                                        </p:tgtEl>
                                        <p:attrNameLst>
                                          <p:attrName>ppt_x</p:attrName>
                                          <p:attrName>ppt_y</p:attrName>
                                        </p:attrNameLst>
                                      </p:cBhvr>
                                    </p:animMotion>
                                  </p:childTnLst>
                                </p:cTn>
                              </p:par>
                              <p:par>
                                <p:cTn id="60" presetID="63" presetClass="path" presetSubtype="0" accel="50000" decel="50000" fill="hold" nodeType="withEffect">
                                  <p:stCondLst>
                                    <p:cond delay="0"/>
                                  </p:stCondLst>
                                  <p:childTnLst>
                                    <p:animMotion origin="layout" path="M 0 0  L 0.25 0  E" pathEditMode="relative" ptsTypes="">
                                      <p:cBhvr>
                                        <p:cTn id="61" dur="2000" fill="hold"/>
                                        <p:tgtEl>
                                          <p:spTgt spid="3">
                                            <p:txEl>
                                              <p:pRg st="5" end="5"/>
                                            </p:txEl>
                                          </p:spTgt>
                                        </p:tgtEl>
                                        <p:attrNameLst>
                                          <p:attrName>ppt_x</p:attrName>
                                          <p:attrName>ppt_y</p:attrName>
                                        </p:attrNameLst>
                                      </p:cBhvr>
                                    </p:animMotion>
                                  </p:childTnLst>
                                </p:cTn>
                              </p:par>
                              <p:par>
                                <p:cTn id="62" presetID="63" presetClass="path" presetSubtype="0" accel="50000" decel="50000" fill="hold" nodeType="withEffect">
                                  <p:stCondLst>
                                    <p:cond delay="0"/>
                                  </p:stCondLst>
                                  <p:childTnLst>
                                    <p:animMotion origin="layout" path="M 0 0  L 0.25 0  E" pathEditMode="relative" ptsTypes="">
                                      <p:cBhvr>
                                        <p:cTn id="63" dur="2000" fill="hold"/>
                                        <p:tgtEl>
                                          <p:spTgt spid="3">
                                            <p:txEl>
                                              <p:pRg st="6" end="6"/>
                                            </p:txEl>
                                          </p:spTgt>
                                        </p:tgtEl>
                                        <p:attrNameLst>
                                          <p:attrName>ppt_x</p:attrName>
                                          <p:attrName>ppt_y</p:attrName>
                                        </p:attrNameLst>
                                      </p:cBhvr>
                                    </p:animMotion>
                                  </p:childTnLst>
                                </p:cTn>
                              </p:par>
                              <p:par>
                                <p:cTn id="64" presetID="63" presetClass="path" presetSubtype="0" accel="50000" decel="50000" fill="hold" nodeType="withEffect">
                                  <p:stCondLst>
                                    <p:cond delay="0"/>
                                  </p:stCondLst>
                                  <p:childTnLst>
                                    <p:animMotion origin="layout" path="M 0 0  L 0.25 0  E" pathEditMode="relative" ptsTypes="">
                                      <p:cBhvr>
                                        <p:cTn id="65" dur="2000" fill="hold"/>
                                        <p:tgtEl>
                                          <p:spTgt spid="3">
                                            <p:txEl>
                                              <p:pRg st="7" end="7"/>
                                            </p:txEl>
                                          </p:spTgt>
                                        </p:tgtEl>
                                        <p:attrNameLst>
                                          <p:attrName>ppt_x</p:attrName>
                                          <p:attrName>ppt_y</p:attrName>
                                        </p:attrNameLst>
                                      </p:cBhvr>
                                    </p:animMotion>
                                  </p:childTnLst>
                                </p:cTn>
                              </p:par>
                              <p:par>
                                <p:cTn id="66" presetID="63" presetClass="path" presetSubtype="0" accel="50000" decel="50000" fill="hold" nodeType="withEffect">
                                  <p:stCondLst>
                                    <p:cond delay="0"/>
                                  </p:stCondLst>
                                  <p:childTnLst>
                                    <p:animMotion origin="layout" path="M 0 0  L 0.25 0  E" pathEditMode="relative" ptsTypes="">
                                      <p:cBhvr>
                                        <p:cTn id="67" dur="2000" fill="hold"/>
                                        <p:tgtEl>
                                          <p:spTgt spid="3">
                                            <p:txEl>
                                              <p:pRg st="8" end="8"/>
                                            </p:txEl>
                                          </p:spTgt>
                                        </p:tgtEl>
                                        <p:attrNameLst>
                                          <p:attrName>ppt_x</p:attrName>
                                          <p:attrName>ppt_y</p:attrName>
                                        </p:attrNameLst>
                                      </p:cBhvr>
                                    </p:animMotion>
                                  </p:childTnLst>
                                </p:cTn>
                              </p:par>
                              <p:par>
                                <p:cTn id="68" presetID="63" presetClass="path" presetSubtype="0" accel="50000" decel="50000" fill="hold" nodeType="withEffect">
                                  <p:stCondLst>
                                    <p:cond delay="0"/>
                                  </p:stCondLst>
                                  <p:childTnLst>
                                    <p:animMotion origin="layout" path="M 0 0  L 0.25 0  E" pathEditMode="relative" ptsTypes="">
                                      <p:cBhvr>
                                        <p:cTn id="69" dur="2000" fill="hold"/>
                                        <p:tgtEl>
                                          <p:spTgt spid="3">
                                            <p:txEl>
                                              <p:pRg st="9" end="9"/>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pPr marL="2743200" lvl="6" indent="0" algn="l" rtl="0">
              <a:buNone/>
            </a:pPr>
            <a:r>
              <a:rPr lang="ar-SA" sz="2800" b="1" dirty="0" smtClean="0"/>
              <a:t>الاسلوب الاكثرر انتشارا هو اسلوب العينات </a:t>
            </a:r>
          </a:p>
          <a:p>
            <a:pPr marL="2743200" lvl="6" indent="0" rtl="0">
              <a:buNone/>
            </a:pPr>
            <a:r>
              <a:rPr lang="ar-SA" sz="2800" b="1" dirty="0" smtClean="0"/>
              <a:t>العينات نوعان </a:t>
            </a:r>
          </a:p>
          <a:p>
            <a:r>
              <a:rPr lang="ar-SA" b="1" dirty="0" smtClean="0"/>
              <a:t>1- العينة العشوائية  او الاحتمالية وتنقسم هذه الى نوعان </a:t>
            </a:r>
          </a:p>
          <a:p>
            <a:r>
              <a:rPr lang="ar-SA" b="1" dirty="0" smtClean="0"/>
              <a:t>ا- العينة العشوائية البسيطة تستخدم هذه الطريقة عندما تكزن مفردات المجتمع متجانسة </a:t>
            </a:r>
          </a:p>
          <a:p>
            <a:r>
              <a:rPr lang="ar-SA" b="1" dirty="0" smtClean="0"/>
              <a:t>ب- العينة الطبقية – تستخدم عندما تكون مفردات المجتمع غير متجانسة </a:t>
            </a:r>
          </a:p>
          <a:p>
            <a:r>
              <a:rPr lang="ar-SA" b="1" dirty="0" smtClean="0"/>
              <a:t> 2- العينة الاحتمالية  تتسم هذه بالتحيز يتم اختيار مفردات المجتمع اعتمادا على الراي الشخصي </a:t>
            </a:r>
          </a:p>
          <a:p>
            <a:endParaRPr lang="ar-SA" b="1" dirty="0" smtClean="0"/>
          </a:p>
          <a:p>
            <a:endParaRPr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endParaRPr lang="ar-SA" dirty="0"/>
          </a:p>
        </p:txBody>
      </p:sp>
      <p:sp>
        <p:nvSpPr>
          <p:cNvPr id="3" name="عنصر نائب للمحتوى 2"/>
          <p:cNvSpPr>
            <a:spLocks noGrp="1"/>
          </p:cNvSpPr>
          <p:nvPr>
            <p:ph idx="1"/>
          </p:nvPr>
        </p:nvSpPr>
        <p:spPr/>
        <p:txBody>
          <a:bodyPr/>
          <a:lstStyle/>
          <a:p>
            <a:r>
              <a:rPr lang="ar-SA" b="1" u="sng" dirty="0" smtClean="0"/>
              <a:t>ثالثا مرحلة </a:t>
            </a:r>
            <a:r>
              <a:rPr lang="ar-SA" b="1" dirty="0" smtClean="0"/>
              <a:t>معالجة </a:t>
            </a:r>
            <a:r>
              <a:rPr lang="ar-SA" b="1" dirty="0" err="1" smtClean="0"/>
              <a:t>و</a:t>
            </a:r>
            <a:r>
              <a:rPr lang="ar-SA" b="1" dirty="0" smtClean="0"/>
              <a:t> تحليل البيانات – تصنيف  وتبويب </a:t>
            </a:r>
            <a:r>
              <a:rPr lang="ar-SA" b="1" dirty="0" err="1" smtClean="0"/>
              <a:t>و</a:t>
            </a:r>
            <a:r>
              <a:rPr lang="ar-SA" b="1" dirty="0" smtClean="0"/>
              <a:t> جدولة البيانات – الحاسوب </a:t>
            </a:r>
          </a:p>
          <a:p>
            <a:r>
              <a:rPr lang="ar-SA" dirty="0" smtClean="0"/>
              <a:t/>
            </a:r>
            <a:br>
              <a:rPr lang="ar-SA" dirty="0" smtClean="0"/>
            </a:br>
            <a:r>
              <a:rPr lang="ar-SA" b="1" u="sng" dirty="0" smtClean="0"/>
              <a:t>رابعا مرحلة </a:t>
            </a:r>
            <a:r>
              <a:rPr lang="ar-SA" b="1" dirty="0" err="1" smtClean="0"/>
              <a:t>تقديرالطلب</a:t>
            </a:r>
            <a:r>
              <a:rPr lang="ar-SA" b="1" dirty="0" smtClean="0"/>
              <a:t> على السلعة موضوع  الدراسة</a:t>
            </a:r>
          </a:p>
          <a:p>
            <a:r>
              <a:rPr lang="ar-SA" b="1" dirty="0" smtClean="0"/>
              <a:t>تقدير حجم الطلب يساعد </a:t>
            </a:r>
            <a:r>
              <a:rPr lang="ar-SA" b="1" dirty="0" err="1" smtClean="0"/>
              <a:t>فى</a:t>
            </a:r>
            <a:r>
              <a:rPr lang="ar-SA" b="1" dirty="0" smtClean="0"/>
              <a:t> تقدير احتياجات المشروع من </a:t>
            </a:r>
            <a:r>
              <a:rPr lang="ar-SA" b="1" dirty="0" err="1" smtClean="0"/>
              <a:t>الالات</a:t>
            </a:r>
            <a:r>
              <a:rPr lang="ar-SA" b="1" dirty="0" smtClean="0"/>
              <a:t> و المادة الخامة </a:t>
            </a:r>
            <a:r>
              <a:rPr lang="ar-SA" b="1" dirty="0" err="1" smtClean="0"/>
              <a:t>و</a:t>
            </a:r>
            <a:r>
              <a:rPr lang="ar-SA" b="1" dirty="0" smtClean="0"/>
              <a:t> غيرها</a:t>
            </a:r>
            <a:endParaRPr lang="ar-SA"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النماذج الاقتصادية لتحليل الطلب المتوقع </a:t>
            </a:r>
            <a:endParaRPr lang="en-US"/>
          </a:p>
        </p:txBody>
      </p:sp>
      <p:sp>
        <p:nvSpPr>
          <p:cNvPr id="3" name="Content Placeholder 2"/>
          <p:cNvSpPr>
            <a:spLocks noGrp="1"/>
          </p:cNvSpPr>
          <p:nvPr>
            <p:ph idx="1"/>
          </p:nvPr>
        </p:nvSpPr>
        <p:spPr/>
        <p:txBody>
          <a:bodyPr>
            <a:normAutofit/>
          </a:bodyPr>
          <a:lstStyle/>
          <a:p>
            <a:pPr marL="0" indent="0">
              <a:buNone/>
            </a:pPr>
            <a:r>
              <a:rPr lang="ar-SA" dirty="0" smtClean="0"/>
              <a:t>1- نموذج متوسط استهلاك الفرد </a:t>
            </a:r>
          </a:p>
          <a:p>
            <a:pPr marL="0" indent="0">
              <a:buNone/>
            </a:pPr>
            <a:r>
              <a:rPr lang="ar-SA" dirty="0" smtClean="0"/>
              <a:t>قسمة الاستهلاك الفعلي على عدد السكان </a:t>
            </a:r>
          </a:p>
          <a:p>
            <a:pPr marL="0" indent="0">
              <a:buNone/>
            </a:pPr>
            <a:r>
              <a:rPr lang="ar-SA" dirty="0" smtClean="0"/>
              <a:t>2- المرونات </a:t>
            </a:r>
          </a:p>
          <a:p>
            <a:pPr marL="514350" indent="-514350">
              <a:buAutoNum type="arabic1Minus"/>
            </a:pPr>
            <a:r>
              <a:rPr lang="ar-SA" dirty="0" smtClean="0"/>
              <a:t>مرونة الطلب السعرية  </a:t>
            </a:r>
          </a:p>
          <a:p>
            <a:pPr marL="0" indent="0">
              <a:buNone/>
            </a:pPr>
            <a:r>
              <a:rPr lang="ar-SA" dirty="0" smtClean="0"/>
              <a:t>=التغير النسبي  في حجم الطلب مقسوما على التغير النسبي في السعر </a:t>
            </a:r>
          </a:p>
          <a:p>
            <a:pPr>
              <a:buNone/>
            </a:pPr>
            <a:r>
              <a:rPr lang="ar-SA" dirty="0" smtClean="0"/>
              <a:t>مرونة القوس </a:t>
            </a:r>
            <a:endParaRPr lang="en-US" dirty="0"/>
          </a:p>
        </p:txBody>
      </p:sp>
    </p:spTree>
    <p:extLst>
      <p:ext uri="{BB962C8B-B14F-4D97-AF65-F5344CB8AC3E}">
        <p14:creationId xmlns:p14="http://schemas.microsoft.com/office/powerpoint/2010/main" val="31773852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dirty="0" smtClean="0"/>
              <a:t>- مقدمة </a:t>
            </a:r>
          </a:p>
          <a:p>
            <a:r>
              <a:rPr lang="ar-SA" dirty="0" smtClean="0"/>
              <a:t>- </a:t>
            </a:r>
            <a:r>
              <a:rPr lang="ar-SA" dirty="0" err="1" smtClean="0"/>
              <a:t>دراسه</a:t>
            </a:r>
            <a:r>
              <a:rPr lang="ar-SA" dirty="0" smtClean="0"/>
              <a:t> الجدوى التسويقية</a:t>
            </a:r>
          </a:p>
          <a:p>
            <a:r>
              <a:rPr lang="ar-SA" dirty="0" smtClean="0"/>
              <a:t>- </a:t>
            </a:r>
            <a:r>
              <a:rPr lang="ar-SA" dirty="0" err="1" smtClean="0"/>
              <a:t>دراسه</a:t>
            </a:r>
            <a:r>
              <a:rPr lang="ar-SA" dirty="0" smtClean="0"/>
              <a:t> الجدوى الفنية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دراسة الجدوى الفنية</a:t>
            </a:r>
            <a:endParaRPr lang="ar-SA" dirty="0"/>
          </a:p>
        </p:txBody>
      </p:sp>
      <p:sp>
        <p:nvSpPr>
          <p:cNvPr id="3" name="عنصر نائب للمحتوى 2"/>
          <p:cNvSpPr>
            <a:spLocks noGrp="1"/>
          </p:cNvSpPr>
          <p:nvPr>
            <p:ph idx="1"/>
          </p:nvPr>
        </p:nvSpPr>
        <p:spPr/>
        <p:txBody>
          <a:bodyPr/>
          <a:lstStyle/>
          <a:p>
            <a:r>
              <a:rPr lang="ar-SA" dirty="0" smtClean="0"/>
              <a:t>هي تلك الدراسة المتعلقة بتحديد مدى قابلية المشروع موضع الدراسة للتنفيذ من عدمه , مأخوذا في الاعتبار النتائج  الايجابية للدراسة البيئية والتسويقية التي أعدت للمشروع من قبل </a:t>
            </a:r>
            <a:endParaRPr lang="en-US" dirty="0" smtClean="0"/>
          </a:p>
          <a:p>
            <a:endParaRPr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err="1" smtClean="0"/>
              <a:t>اهمية</a:t>
            </a:r>
            <a:r>
              <a:rPr lang="ar-SA" dirty="0" smtClean="0"/>
              <a:t> دراسة الجدوى الفنية</a:t>
            </a:r>
            <a:endParaRPr lang="ar-SA" dirty="0"/>
          </a:p>
        </p:txBody>
      </p:sp>
      <p:sp>
        <p:nvSpPr>
          <p:cNvPr id="3" name="عنصر نائب للمحتوى 2"/>
          <p:cNvSpPr>
            <a:spLocks noGrp="1"/>
          </p:cNvSpPr>
          <p:nvPr>
            <p:ph idx="1"/>
          </p:nvPr>
        </p:nvSpPr>
        <p:spPr/>
        <p:txBody>
          <a:bodyPr/>
          <a:lstStyle/>
          <a:p>
            <a:r>
              <a:rPr lang="ar-SA" dirty="0" smtClean="0"/>
              <a:t>1 – تقدير </a:t>
            </a:r>
            <a:r>
              <a:rPr lang="ar-SA" dirty="0" err="1" smtClean="0"/>
              <a:t>راس</a:t>
            </a:r>
            <a:r>
              <a:rPr lang="ar-SA" dirty="0" smtClean="0"/>
              <a:t> المال – ارض – </a:t>
            </a:r>
            <a:r>
              <a:rPr lang="ar-SA" dirty="0" err="1" smtClean="0"/>
              <a:t>مبانى</a:t>
            </a:r>
            <a:r>
              <a:rPr lang="ar-SA" dirty="0" smtClean="0"/>
              <a:t> – معدات - وقود</a:t>
            </a:r>
          </a:p>
          <a:p>
            <a:r>
              <a:rPr lang="ar-SA" dirty="0" smtClean="0"/>
              <a:t>2 – تحديد المواقع البديلة للمشروع – المكان </a:t>
            </a:r>
            <a:r>
              <a:rPr lang="ar-SA" dirty="0" err="1" smtClean="0"/>
              <a:t>الانسب</a:t>
            </a:r>
            <a:r>
              <a:rPr lang="ar-SA" dirty="0" smtClean="0"/>
              <a:t> </a:t>
            </a:r>
          </a:p>
          <a:p>
            <a:r>
              <a:rPr lang="ar-SA" dirty="0" smtClean="0"/>
              <a:t>3 – حجم المشروع – الطاقة </a:t>
            </a:r>
            <a:r>
              <a:rPr lang="ar-SA" dirty="0" err="1" smtClean="0"/>
              <a:t>الانتاجية</a:t>
            </a:r>
            <a:r>
              <a:rPr lang="ar-SA" dirty="0" smtClean="0"/>
              <a:t> </a:t>
            </a:r>
          </a:p>
          <a:p>
            <a:r>
              <a:rPr lang="ar-SA" dirty="0" smtClean="0"/>
              <a:t>4 – تحديد مصادر الحصول على الاحتياجات</a:t>
            </a:r>
          </a:p>
          <a:p>
            <a:r>
              <a:rPr lang="ar-SA" dirty="0" smtClean="0"/>
              <a:t>5- تحدد الحصول على حق التصنيع </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err="1" smtClean="0"/>
              <a:t>الاثار</a:t>
            </a:r>
            <a:r>
              <a:rPr lang="ar-SA" dirty="0" smtClean="0"/>
              <a:t> السالبة لضعف دراسة الجدوى الفنية</a:t>
            </a:r>
            <a:endParaRPr lang="ar-SA" dirty="0"/>
          </a:p>
        </p:txBody>
      </p:sp>
      <p:sp>
        <p:nvSpPr>
          <p:cNvPr id="3" name="عنصر نائب للمحتوى 2"/>
          <p:cNvSpPr>
            <a:spLocks noGrp="1"/>
          </p:cNvSpPr>
          <p:nvPr>
            <p:ph idx="1"/>
          </p:nvPr>
        </p:nvSpPr>
        <p:spPr/>
        <p:txBody>
          <a:bodyPr/>
          <a:lstStyle/>
          <a:p>
            <a:r>
              <a:rPr lang="ar-SA" dirty="0" smtClean="0"/>
              <a:t>1 – ظهور اختناق  بين خطوط الانتاج – عدم التناسق بين مراحل الانتاج ( وجود  خط معطل واخر بطاقة زائدة )</a:t>
            </a:r>
          </a:p>
          <a:p>
            <a:r>
              <a:rPr lang="ar-SA" dirty="0" smtClean="0"/>
              <a:t>2 – اختيار </a:t>
            </a:r>
            <a:r>
              <a:rPr lang="ar-SA" dirty="0" err="1" smtClean="0"/>
              <a:t>اساليب</a:t>
            </a:r>
            <a:r>
              <a:rPr lang="ar-SA" dirty="0" smtClean="0"/>
              <a:t> فنية  غير ملائمة – طرق </a:t>
            </a:r>
            <a:r>
              <a:rPr lang="ar-SA" dirty="0" err="1" smtClean="0"/>
              <a:t>انتاج</a:t>
            </a:r>
            <a:r>
              <a:rPr lang="ar-SA" dirty="0" smtClean="0"/>
              <a:t> غير مناسبة  </a:t>
            </a:r>
          </a:p>
          <a:p>
            <a:r>
              <a:rPr lang="ar-SA" dirty="0" smtClean="0"/>
              <a:t>3 – ارتفاع تكاليف الحصول على التكنولوجيا</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مكونات دراسة الجدوى الفنية</a:t>
            </a:r>
            <a:endParaRPr lang="ar-SA" dirty="0"/>
          </a:p>
        </p:txBody>
      </p:sp>
      <p:sp>
        <p:nvSpPr>
          <p:cNvPr id="3" name="عنصر نائب للمحتوى 2"/>
          <p:cNvSpPr>
            <a:spLocks noGrp="1"/>
          </p:cNvSpPr>
          <p:nvPr>
            <p:ph idx="1"/>
          </p:nvPr>
        </p:nvSpPr>
        <p:spPr/>
        <p:txBody>
          <a:bodyPr/>
          <a:lstStyle/>
          <a:p>
            <a:r>
              <a:rPr lang="ar-SA" b="1" dirty="0" smtClean="0">
                <a:solidFill>
                  <a:srgbClr val="FF0000"/>
                </a:solidFill>
              </a:rPr>
              <a:t>1- اختيار حجم المشروع -دراسة </a:t>
            </a:r>
            <a:r>
              <a:rPr lang="ar-SA" b="1" dirty="0">
                <a:solidFill>
                  <a:srgbClr val="FF0000"/>
                </a:solidFill>
              </a:rPr>
              <a:t>الطاقة الانتاجية </a:t>
            </a:r>
            <a:endParaRPr lang="ar-SA" b="1" dirty="0" smtClean="0">
              <a:solidFill>
                <a:srgbClr val="FF0000"/>
              </a:solidFill>
            </a:endParaRPr>
          </a:p>
          <a:p>
            <a:r>
              <a:rPr lang="ar-SA" b="1" dirty="0" smtClean="0">
                <a:solidFill>
                  <a:srgbClr val="FF0000"/>
                </a:solidFill>
              </a:rPr>
              <a:t>2- اختيار </a:t>
            </a:r>
            <a:r>
              <a:rPr lang="ar-SA" b="1" dirty="0">
                <a:solidFill>
                  <a:srgbClr val="FF0000"/>
                </a:solidFill>
              </a:rPr>
              <a:t>موقع  المشروع</a:t>
            </a:r>
          </a:p>
          <a:p>
            <a:r>
              <a:rPr lang="ar-SA" b="1" dirty="0" smtClean="0">
                <a:solidFill>
                  <a:srgbClr val="FF0000"/>
                </a:solidFill>
              </a:rPr>
              <a:t>3-  اختيار الاساليب الانتاجية الملائمة </a:t>
            </a:r>
          </a:p>
          <a:p>
            <a:pPr marL="0" indent="0">
              <a:buNone/>
            </a:pPr>
            <a:endParaRPr lang="ar-SA"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SA" sz="2800" b="1" dirty="0" err="1" smtClean="0">
                <a:solidFill>
                  <a:srgbClr val="FF0000"/>
                </a:solidFill>
              </a:rPr>
              <a:t>اولا</a:t>
            </a:r>
            <a:r>
              <a:rPr lang="ar-SA" sz="2800" b="1" dirty="0" smtClean="0">
                <a:solidFill>
                  <a:srgbClr val="FF0000"/>
                </a:solidFill>
              </a:rPr>
              <a:t> دراسة الطاقة </a:t>
            </a:r>
            <a:r>
              <a:rPr lang="ar-SA" sz="2800" b="1" dirty="0" err="1" smtClean="0">
                <a:solidFill>
                  <a:srgbClr val="FF0000"/>
                </a:solidFill>
              </a:rPr>
              <a:t>الانتاجية</a:t>
            </a:r>
            <a:r>
              <a:rPr lang="ar-SA" sz="2800" b="1" dirty="0" smtClean="0">
                <a:solidFill>
                  <a:srgbClr val="FF0000"/>
                </a:solidFill>
              </a:rPr>
              <a:t>  واختيار الحجم الملائم للمشروع</a:t>
            </a:r>
            <a:endParaRPr lang="ar-SA" sz="2800" b="1" dirty="0">
              <a:solidFill>
                <a:srgbClr val="FF0000"/>
              </a:solidFill>
            </a:endParaRPr>
          </a:p>
        </p:txBody>
      </p:sp>
      <p:sp>
        <p:nvSpPr>
          <p:cNvPr id="3" name="عنصر نائب للمحتوى 2"/>
          <p:cNvSpPr>
            <a:spLocks noGrp="1"/>
          </p:cNvSpPr>
          <p:nvPr>
            <p:ph idx="1"/>
          </p:nvPr>
        </p:nvSpPr>
        <p:spPr/>
        <p:txBody>
          <a:bodyPr/>
          <a:lstStyle/>
          <a:p>
            <a:r>
              <a:rPr lang="ar-SA" dirty="0" smtClean="0"/>
              <a:t>العوامل </a:t>
            </a:r>
            <a:r>
              <a:rPr lang="ar-SA" dirty="0" err="1" smtClean="0"/>
              <a:t>الموثرة</a:t>
            </a:r>
            <a:r>
              <a:rPr lang="ar-SA" dirty="0" smtClean="0"/>
              <a:t> </a:t>
            </a:r>
            <a:r>
              <a:rPr lang="ar-SA" dirty="0" err="1" smtClean="0"/>
              <a:t>فى</a:t>
            </a:r>
            <a:r>
              <a:rPr lang="ar-SA" dirty="0" smtClean="0"/>
              <a:t> اختيار حجم المشروع</a:t>
            </a:r>
          </a:p>
          <a:p>
            <a:r>
              <a:rPr lang="ar-SA" dirty="0" smtClean="0"/>
              <a:t>1- حجم الموارد الاقتصادية المتاحة</a:t>
            </a:r>
          </a:p>
          <a:p>
            <a:r>
              <a:rPr lang="ar-SA" dirty="0" smtClean="0"/>
              <a:t> 2 - حجم السوق </a:t>
            </a:r>
            <a:r>
              <a:rPr lang="ar-SA" dirty="0" err="1" smtClean="0"/>
              <a:t>الفعلى</a:t>
            </a:r>
            <a:r>
              <a:rPr lang="ar-SA" dirty="0" smtClean="0"/>
              <a:t> والمتوقع</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295399"/>
          </a:xfrm>
        </p:spPr>
        <p:txBody>
          <a:bodyPr>
            <a:normAutofit fontScale="90000"/>
          </a:bodyPr>
          <a:lstStyle/>
          <a:p>
            <a:pPr algn="r"/>
            <a:r>
              <a:rPr lang="ar-SA" dirty="0" smtClean="0"/>
              <a:t>الطرق المستخدمة فى تحديد حجم المشروع</a:t>
            </a:r>
            <a:br>
              <a:rPr lang="ar-SA" dirty="0" smtClean="0"/>
            </a:br>
            <a:endParaRPr lang="en-US" dirty="0"/>
          </a:p>
        </p:txBody>
      </p:sp>
      <p:sp>
        <p:nvSpPr>
          <p:cNvPr id="3" name="Subtitle 2"/>
          <p:cNvSpPr>
            <a:spLocks noGrp="1"/>
          </p:cNvSpPr>
          <p:nvPr>
            <p:ph type="subTitle" idx="1"/>
          </p:nvPr>
        </p:nvSpPr>
        <p:spPr>
          <a:xfrm>
            <a:off x="857224" y="2071678"/>
            <a:ext cx="8077200" cy="4191000"/>
          </a:xfrm>
        </p:spPr>
        <p:txBody>
          <a:bodyPr>
            <a:normAutofit/>
          </a:bodyPr>
          <a:lstStyle/>
          <a:p>
            <a:pPr algn="r"/>
            <a:r>
              <a:rPr lang="ar-SA" dirty="0" smtClean="0">
                <a:solidFill>
                  <a:schemeClr val="tx1"/>
                </a:solidFill>
              </a:rPr>
              <a:t>1 - </a:t>
            </a:r>
            <a:r>
              <a:rPr lang="ar-SA" b="1" dirty="0" err="1" smtClean="0">
                <a:solidFill>
                  <a:schemeClr val="tx1"/>
                </a:solidFill>
              </a:rPr>
              <a:t>اسلوب</a:t>
            </a:r>
            <a:r>
              <a:rPr lang="ar-SA" b="1" dirty="0" smtClean="0">
                <a:solidFill>
                  <a:schemeClr val="tx1"/>
                </a:solidFill>
              </a:rPr>
              <a:t> تحليل التعادل</a:t>
            </a:r>
            <a:endParaRPr lang="ar-SA" b="1" u="sng" dirty="0" smtClean="0">
              <a:solidFill>
                <a:schemeClr val="tx1"/>
              </a:solidFill>
            </a:endParaRPr>
          </a:p>
          <a:p>
            <a:pPr algn="r" rtl="1"/>
            <a:r>
              <a:rPr lang="ar-SA" u="sng" dirty="0" smtClean="0">
                <a:solidFill>
                  <a:schemeClr val="tx1"/>
                </a:solidFill>
              </a:rPr>
              <a:t>تعريف نقطة التعادل :</a:t>
            </a:r>
            <a:endParaRPr lang="en-US" u="sng" dirty="0" smtClean="0">
              <a:solidFill>
                <a:schemeClr val="tx1"/>
              </a:solidFill>
            </a:endParaRPr>
          </a:p>
          <a:p>
            <a:pPr algn="r" rtl="1"/>
            <a:r>
              <a:rPr lang="ar-SA" dirty="0" smtClean="0">
                <a:solidFill>
                  <a:schemeClr val="tx1"/>
                </a:solidFill>
              </a:rPr>
              <a:t>نقطة التعادل تساعد فى تحديد اقل مستوى من الانتاج دون الوقوع فى خسائر </a:t>
            </a:r>
          </a:p>
          <a:p>
            <a:pPr algn="r"/>
            <a:r>
              <a:rPr lang="ar-SA" b="1" dirty="0" smtClean="0"/>
              <a:t> </a:t>
            </a:r>
            <a:r>
              <a:rPr lang="ar-SA" dirty="0" smtClean="0"/>
              <a:t>نقطة التعادل = </a:t>
            </a:r>
            <a:r>
              <a:rPr lang="ar-SA" b="1" dirty="0" smtClean="0"/>
              <a:t>الإيراد الكلي = التكاليف الكلية</a:t>
            </a:r>
          </a:p>
          <a:p>
            <a:pPr algn="r"/>
            <a:r>
              <a:rPr lang="ar-SA" b="1" dirty="0" smtClean="0"/>
              <a:t>الايراد الكلي = حجم المبيعات  مضروبا في السعر </a:t>
            </a:r>
          </a:p>
          <a:p>
            <a:pPr algn="r"/>
            <a:r>
              <a:rPr lang="ar-SA" b="1" dirty="0" smtClean="0">
                <a:solidFill>
                  <a:schemeClr val="tx1"/>
                </a:solidFill>
              </a:rPr>
              <a:t>التكاليف الكلية = التكلفة الثابتة + التكلفة المتغيرة </a:t>
            </a:r>
            <a:endParaRPr lang="ar-SA" dirty="0" smtClean="0">
              <a:solidFill>
                <a:schemeClr val="tx1"/>
              </a:solidFill>
            </a:endParaRPr>
          </a:p>
          <a:p>
            <a:endParaRPr lang="en-US"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7543800" cy="2123658"/>
          </a:xfrm>
          <a:prstGeom prst="rect">
            <a:avLst/>
          </a:prstGeom>
        </p:spPr>
        <p:txBody>
          <a:bodyPr wrap="square">
            <a:spAutoFit/>
          </a:bodyPr>
          <a:lstStyle/>
          <a:p>
            <a:pPr algn="r"/>
            <a:endParaRPr lang="ar-SA" sz="2400" b="1" u="sng" dirty="0" smtClean="0"/>
          </a:p>
          <a:p>
            <a:pPr algn="r"/>
            <a:endParaRPr lang="ar-SA" b="1" u="sng" dirty="0" smtClean="0"/>
          </a:p>
          <a:p>
            <a:r>
              <a:rPr lang="ar-SA" b="1" dirty="0" smtClean="0"/>
              <a:t>حجم التعادل =                   </a:t>
            </a:r>
            <a:r>
              <a:rPr lang="ar-SA" b="1" u="sng" dirty="0" smtClean="0"/>
              <a:t>التلكاليف    الثابتة               </a:t>
            </a:r>
            <a:r>
              <a:rPr lang="ar-SA" dirty="0" smtClean="0"/>
              <a:t/>
            </a:r>
            <a:br>
              <a:rPr lang="ar-SA" dirty="0" smtClean="0"/>
            </a:br>
            <a:r>
              <a:rPr lang="ar-SA" dirty="0" smtClean="0"/>
              <a:t>                  (الايراد المتوسط)سعر بيع الوحدة – التكاليف المتوسطة المتغيرة</a:t>
            </a:r>
            <a:r>
              <a:rPr lang="ar-SA" u="sng" dirty="0" smtClean="0"/>
              <a:t>:</a:t>
            </a:r>
            <a:r>
              <a:rPr lang="ar-SA" dirty="0" smtClean="0"/>
              <a:t> </a:t>
            </a:r>
            <a:r>
              <a:rPr lang="ar-SA" b="1" dirty="0" smtClean="0"/>
              <a:t/>
            </a:r>
            <a:br>
              <a:rPr lang="ar-SA" b="1" dirty="0" smtClean="0"/>
            </a:br>
            <a:r>
              <a:rPr lang="ar-SA" dirty="0" smtClean="0"/>
              <a:t/>
            </a:r>
            <a:br>
              <a:rPr lang="ar-SA" dirty="0" smtClean="0"/>
            </a:br>
            <a:r>
              <a:rPr lang="ar-SA" dirty="0" smtClean="0"/>
              <a:t/>
            </a:r>
            <a:br>
              <a:rPr lang="ar-SA" dirty="0" smtClean="0"/>
            </a:br>
            <a:r>
              <a:rPr lang="ar-SA" dirty="0" smtClean="0"/>
              <a:t>التكاليف المتوسطة المتغيرة  = التكاليف المتغيرة الكلية مقسوما على عدد الوحدات المنتجة </a:t>
            </a:r>
            <a:endParaRPr lang="en-US" dirty="0"/>
          </a:p>
        </p:txBody>
      </p:sp>
      <p:cxnSp>
        <p:nvCxnSpPr>
          <p:cNvPr id="6" name="Straight Connector 5"/>
          <p:cNvCxnSpPr/>
          <p:nvPr/>
        </p:nvCxnSpPr>
        <p:spPr>
          <a:xfrm flipH="1" flipV="1">
            <a:off x="2771800" y="1412776"/>
            <a:ext cx="3960440" cy="72008"/>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20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grpId="1" nodeType="clickEffect">
                                  <p:stCondLst>
                                    <p:cond delay="0"/>
                                  </p:stCondLst>
                                  <p:childTnLst>
                                    <p:animRot by="120000">
                                      <p:cBhvr>
                                        <p:cTn id="11" dur="100" fill="hold">
                                          <p:stCondLst>
                                            <p:cond delay="0"/>
                                          </p:stCondLst>
                                        </p:cTn>
                                        <p:tgtEl>
                                          <p:spTgt spid="2">
                                            <p:txEl>
                                              <p:pRg st="2" end="2"/>
                                            </p:txEl>
                                          </p:spTgt>
                                        </p:tgtEl>
                                        <p:attrNameLst>
                                          <p:attrName>r</p:attrName>
                                        </p:attrNameLst>
                                      </p:cBhvr>
                                    </p:animRot>
                                    <p:animRot by="-240000">
                                      <p:cBhvr>
                                        <p:cTn id="12" dur="200" fill="hold">
                                          <p:stCondLst>
                                            <p:cond delay="200"/>
                                          </p:stCondLst>
                                        </p:cTn>
                                        <p:tgtEl>
                                          <p:spTgt spid="2">
                                            <p:txEl>
                                              <p:pRg st="2" end="2"/>
                                            </p:txEl>
                                          </p:spTgt>
                                        </p:tgtEl>
                                        <p:attrNameLst>
                                          <p:attrName>r</p:attrName>
                                        </p:attrNameLst>
                                      </p:cBhvr>
                                    </p:animRot>
                                    <p:animRot by="240000">
                                      <p:cBhvr>
                                        <p:cTn id="13" dur="200" fill="hold">
                                          <p:stCondLst>
                                            <p:cond delay="400"/>
                                          </p:stCondLst>
                                        </p:cTn>
                                        <p:tgtEl>
                                          <p:spTgt spid="2">
                                            <p:txEl>
                                              <p:pRg st="2" end="2"/>
                                            </p:txEl>
                                          </p:spTgt>
                                        </p:tgtEl>
                                        <p:attrNameLst>
                                          <p:attrName>r</p:attrName>
                                        </p:attrNameLst>
                                      </p:cBhvr>
                                    </p:animRot>
                                    <p:animRot by="-240000">
                                      <p:cBhvr>
                                        <p:cTn id="14" dur="200" fill="hold">
                                          <p:stCondLst>
                                            <p:cond delay="600"/>
                                          </p:stCondLst>
                                        </p:cTn>
                                        <p:tgtEl>
                                          <p:spTgt spid="2">
                                            <p:txEl>
                                              <p:pRg st="2" end="2"/>
                                            </p:txEl>
                                          </p:spTgt>
                                        </p:tgtEl>
                                        <p:attrNameLst>
                                          <p:attrName>r</p:attrName>
                                        </p:attrNameLst>
                                      </p:cBhvr>
                                    </p:animRot>
                                    <p:animRot by="120000">
                                      <p:cBhvr>
                                        <p:cTn id="15" dur="200" fill="hold">
                                          <p:stCondLst>
                                            <p:cond delay="800"/>
                                          </p:stCondLst>
                                        </p:cTn>
                                        <p:tgtEl>
                                          <p:spTgt spid="2">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 grpId="1" build="allAtOnce"/>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ب - حجم التعادل كنسبة من الطاقة الانتاجية       </a:t>
            </a:r>
            <a:br>
              <a:rPr lang="ar-SA" dirty="0" smtClean="0"/>
            </a:br>
            <a:endParaRPr lang="ar-SA" dirty="0"/>
          </a:p>
        </p:txBody>
      </p:sp>
      <p:sp>
        <p:nvSpPr>
          <p:cNvPr id="3" name="عنصر نائب للمحتوى 2"/>
          <p:cNvSpPr>
            <a:spLocks noGrp="1"/>
          </p:cNvSpPr>
          <p:nvPr>
            <p:ph idx="1"/>
          </p:nvPr>
        </p:nvSpPr>
        <p:spPr/>
        <p:txBody>
          <a:bodyPr>
            <a:normAutofit/>
          </a:bodyPr>
          <a:lstStyle/>
          <a:p>
            <a:endParaRPr lang="ar-SA" dirty="0" smtClean="0"/>
          </a:p>
          <a:p>
            <a:r>
              <a:rPr lang="ar-SA" sz="2400" dirty="0" smtClean="0"/>
              <a:t>حجم التعادل كنسبة من الطاقة الانتاجية       =    حجم التعادل                                                       -                                                         ------------   *100</a:t>
            </a:r>
          </a:p>
          <a:p>
            <a:r>
              <a:rPr lang="ar-SA" sz="2400" dirty="0" smtClean="0"/>
              <a:t>                                                           الطاقة الكلية</a:t>
            </a:r>
          </a:p>
          <a:p>
            <a:pPr marL="0" indent="0">
              <a:buNone/>
            </a:pPr>
            <a:r>
              <a:rPr lang="ar-SA" dirty="0" smtClean="0"/>
              <a:t>                                </a:t>
            </a:r>
          </a:p>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solidFill>
                  <a:schemeClr val="tx2"/>
                </a:solidFill>
              </a:rPr>
              <a:t>ج - قيمة التعادل النقدي</a:t>
            </a:r>
            <a:endParaRPr lang="ar-SA" dirty="0"/>
          </a:p>
        </p:txBody>
      </p:sp>
      <p:sp>
        <p:nvSpPr>
          <p:cNvPr id="3" name="عنصر نائب للمحتوى 2"/>
          <p:cNvSpPr>
            <a:spLocks noGrp="1"/>
          </p:cNvSpPr>
          <p:nvPr>
            <p:ph idx="1"/>
          </p:nvPr>
        </p:nvSpPr>
        <p:spPr/>
        <p:txBody>
          <a:bodyPr/>
          <a:lstStyle/>
          <a:p>
            <a:pPr algn="ctr"/>
            <a:endParaRPr lang="ar-SA" sz="2800" b="1" dirty="0" smtClean="0"/>
          </a:p>
          <a:p>
            <a:pPr algn="ctr">
              <a:buNone/>
            </a:pPr>
            <a:r>
              <a:rPr lang="ar-SA" sz="2400" b="1" dirty="0" smtClean="0">
                <a:solidFill>
                  <a:schemeClr val="tx2"/>
                </a:solidFill>
              </a:rPr>
              <a:t>                    التكاليف الثابتة</a:t>
            </a:r>
          </a:p>
          <a:p>
            <a:pPr algn="ctr"/>
            <a:r>
              <a:rPr lang="ar-SA" sz="2400" b="1" dirty="0" smtClean="0">
                <a:solidFill>
                  <a:schemeClr val="tx2"/>
                </a:solidFill>
              </a:rPr>
              <a:t>قيمة التعادل النقدي  =    ــــــــــــــــــــــــــــــــــــــــــــــــــــــــــــــــ </a:t>
            </a:r>
          </a:p>
          <a:p>
            <a:r>
              <a:rPr lang="en-US" sz="2400" b="1" dirty="0" smtClean="0">
                <a:solidFill>
                  <a:schemeClr val="tx2"/>
                </a:solidFill>
              </a:rPr>
              <a:t>        </a:t>
            </a:r>
            <a:r>
              <a:rPr lang="ar-SA" sz="2400" b="1" dirty="0" smtClean="0">
                <a:solidFill>
                  <a:schemeClr val="tx2"/>
                </a:solidFill>
              </a:rPr>
              <a:t>                             1  -   تكلفة الوحدة المتغيرة </a:t>
            </a:r>
          </a:p>
          <a:p>
            <a:pPr algn="ctr">
              <a:buNone/>
            </a:pPr>
            <a:r>
              <a:rPr lang="ar-SA" sz="2400" b="1" dirty="0" smtClean="0">
                <a:solidFill>
                  <a:schemeClr val="tx2"/>
                </a:solidFill>
              </a:rPr>
              <a:t>                             ـــــــــــــــــــــــــــــــــــــــ</a:t>
            </a:r>
          </a:p>
          <a:p>
            <a:pPr algn="ctr">
              <a:buNone/>
            </a:pPr>
            <a:r>
              <a:rPr lang="ar-SA" sz="2400" b="1" dirty="0" smtClean="0">
                <a:solidFill>
                  <a:schemeClr val="tx2"/>
                </a:solidFill>
              </a:rPr>
              <a:t>                 سعر بيع الوحدة</a:t>
            </a:r>
            <a:endParaRPr lang="ar-SA"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dirty="0" smtClean="0">
                <a:solidFill>
                  <a:schemeClr val="tx2"/>
                </a:solidFill>
              </a:rPr>
              <a:t>د- قيمة التعادل النقدي كنسبة من الطاقة </a:t>
            </a:r>
            <a:r>
              <a:rPr lang="ar-SA" b="1" dirty="0" err="1" smtClean="0">
                <a:solidFill>
                  <a:schemeClr val="tx2"/>
                </a:solidFill>
              </a:rPr>
              <a:t>الانتاجية</a:t>
            </a:r>
            <a:endParaRPr lang="ar-SA" dirty="0"/>
          </a:p>
        </p:txBody>
      </p:sp>
      <p:sp>
        <p:nvSpPr>
          <p:cNvPr id="3" name="عنصر نائب للمحتوى 2"/>
          <p:cNvSpPr>
            <a:spLocks noGrp="1"/>
          </p:cNvSpPr>
          <p:nvPr>
            <p:ph idx="1"/>
          </p:nvPr>
        </p:nvSpPr>
        <p:spPr/>
        <p:txBody>
          <a:bodyPr/>
          <a:lstStyle/>
          <a:p>
            <a:pPr algn="ctr"/>
            <a:endParaRPr lang="ar-SA" sz="2000" b="1" dirty="0" smtClean="0"/>
          </a:p>
          <a:p>
            <a:r>
              <a:rPr lang="ar-SA" sz="2000" b="1" dirty="0" smtClean="0">
                <a:solidFill>
                  <a:schemeClr val="tx2"/>
                </a:solidFill>
              </a:rPr>
              <a:t>                                                                  </a:t>
            </a:r>
            <a:r>
              <a:rPr lang="ar-SA" sz="2000" b="1" u="sng" dirty="0" smtClean="0">
                <a:solidFill>
                  <a:schemeClr val="tx2"/>
                </a:solidFill>
              </a:rPr>
              <a:t>قيمة التعادل النقدي   </a:t>
            </a:r>
            <a:r>
              <a:rPr lang="ar-SA" sz="2000" b="1" dirty="0" smtClean="0">
                <a:solidFill>
                  <a:schemeClr val="tx2"/>
                </a:solidFill>
              </a:rPr>
              <a:t>    * 100</a:t>
            </a:r>
            <a:endParaRPr lang="ar-SA" sz="2000" b="1" spc="300" dirty="0" smtClean="0">
              <a:solidFill>
                <a:schemeClr val="tx2"/>
              </a:solidFill>
            </a:endParaRPr>
          </a:p>
          <a:p>
            <a:r>
              <a:rPr lang="ar-SA" sz="2000" b="1" dirty="0" smtClean="0">
                <a:solidFill>
                  <a:schemeClr val="tx2"/>
                </a:solidFill>
              </a:rPr>
              <a:t>قيمة التعادل النقدي كنسبة من الطاقة </a:t>
            </a:r>
            <a:r>
              <a:rPr lang="ar-SA" sz="2000" b="1" dirty="0" err="1" smtClean="0">
                <a:solidFill>
                  <a:schemeClr val="tx2"/>
                </a:solidFill>
              </a:rPr>
              <a:t>الانتاجية</a:t>
            </a:r>
            <a:r>
              <a:rPr lang="ar-SA" sz="2000" b="1" dirty="0" smtClean="0">
                <a:solidFill>
                  <a:schemeClr val="tx2"/>
                </a:solidFill>
              </a:rPr>
              <a:t>  =    الطاقة </a:t>
            </a:r>
            <a:r>
              <a:rPr lang="ar-SA" sz="2000" b="1" dirty="0" err="1" smtClean="0">
                <a:solidFill>
                  <a:schemeClr val="tx2"/>
                </a:solidFill>
              </a:rPr>
              <a:t>الانتاجية</a:t>
            </a:r>
            <a:r>
              <a:rPr lang="ar-SA" sz="2000" b="1" dirty="0" smtClean="0">
                <a:solidFill>
                  <a:schemeClr val="tx2"/>
                </a:solidFill>
              </a:rPr>
              <a:t> الكلية *سعر البيع</a:t>
            </a:r>
          </a:p>
          <a:p>
            <a:endParaRPr lang="ar-SA" sz="2000" b="1" dirty="0" smtClean="0">
              <a:solidFill>
                <a:schemeClr val="tx2"/>
              </a:solidFill>
            </a:endParaRPr>
          </a:p>
          <a:p>
            <a:endParaRPr lang="ar-SA" sz="2000" b="1" dirty="0" smtClean="0">
              <a:solidFill>
                <a:schemeClr val="tx2"/>
              </a:solidFill>
            </a:endParaRPr>
          </a:p>
          <a:p>
            <a:pPr>
              <a:buNone/>
            </a:pPr>
            <a:r>
              <a:rPr lang="ar-SA" sz="2000" b="1" dirty="0" smtClean="0">
                <a:solidFill>
                  <a:schemeClr val="tx2"/>
                </a:solidFill>
              </a:rPr>
              <a:t> </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ar-SA" b="1" dirty="0" smtClean="0"/>
              <a:t>تعريف دراسة الجدوى</a:t>
            </a:r>
            <a:endParaRPr lang="en-US" dirty="0" smtClean="0"/>
          </a:p>
        </p:txBody>
      </p:sp>
      <p:sp>
        <p:nvSpPr>
          <p:cNvPr id="3075" name="Rectangle 3"/>
          <p:cNvSpPr>
            <a:spLocks noGrp="1" noChangeArrowheads="1"/>
          </p:cNvSpPr>
          <p:nvPr>
            <p:ph type="body" idx="1"/>
          </p:nvPr>
        </p:nvSpPr>
        <p:spPr/>
        <p:txBody>
          <a:bodyPr>
            <a:normAutofit fontScale="92500" lnSpcReduction="10000"/>
          </a:bodyPr>
          <a:lstStyle/>
          <a:p>
            <a:pPr eaLnBrk="1" hangingPunct="1"/>
            <a:r>
              <a:rPr lang="en-US" b="1" dirty="0" smtClean="0"/>
              <a:t>-1-</a:t>
            </a:r>
            <a:r>
              <a:rPr lang="ar-SA" b="1" dirty="0" smtClean="0"/>
              <a:t>هي عبارة عن دراسات علميّة شاملة لكافة جوانب المشروع أو المشروعات المقترحة، والتي قد تكون إمّا بشكل دراسات أوليّة تفصيلية، والتي من خلالها يمكن التوصّل إلى اختيار بديل أوفرصة استثمارية من بين عدة بدائل أوفرص استثمارية مقترحة</a:t>
            </a:r>
            <a:endParaRPr lang="en-US" b="1" dirty="0" smtClean="0"/>
          </a:p>
          <a:p>
            <a:pPr eaLnBrk="1" hangingPunct="1"/>
            <a:r>
              <a:rPr lang="ar-SA" dirty="0" smtClean="0"/>
              <a:t/>
            </a:r>
            <a:br>
              <a:rPr lang="ar-SA" dirty="0" smtClean="0"/>
            </a:br>
            <a:r>
              <a:rPr lang="en-US" dirty="0" smtClean="0"/>
              <a:t> -2-</a:t>
            </a:r>
            <a:r>
              <a:rPr lang="ar-SA" dirty="0" smtClean="0"/>
              <a:t>تعرف دراسة الجدوى على أنها مجموعة الدراسات العلمية ( اختبارات – تقديرات ) </a:t>
            </a:r>
            <a:r>
              <a:rPr lang="ar-SA" dirty="0" err="1" smtClean="0"/>
              <a:t>و</a:t>
            </a:r>
            <a:r>
              <a:rPr lang="ar-SA" dirty="0" smtClean="0"/>
              <a:t> </a:t>
            </a:r>
            <a:r>
              <a:rPr lang="ar-SA" dirty="0" err="1" smtClean="0"/>
              <a:t>التى</a:t>
            </a:r>
            <a:r>
              <a:rPr lang="ar-SA" dirty="0" smtClean="0"/>
              <a:t> يتم إعدادها بدقة، لتقرير مدى صلاحية الاستثمار في مشروع معين وتفضيله عن أوجه أخرى للاستثمار</a:t>
            </a: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reeform 2"/>
          <p:cNvSpPr>
            <a:spLocks/>
          </p:cNvSpPr>
          <p:nvPr/>
        </p:nvSpPr>
        <p:spPr bwMode="auto">
          <a:xfrm>
            <a:off x="3962400" y="1295400"/>
            <a:ext cx="3276600" cy="1752600"/>
          </a:xfrm>
          <a:custGeom>
            <a:avLst/>
            <a:gdLst>
              <a:gd name="T0" fmla="*/ 0 w 2064"/>
              <a:gd name="T1" fmla="*/ 1104 h 1104"/>
              <a:gd name="T2" fmla="*/ 2064 w 2064"/>
              <a:gd name="T3" fmla="*/ 0 h 1104"/>
              <a:gd name="T4" fmla="*/ 1056 w 2064"/>
              <a:gd name="T5" fmla="*/ 0 h 1104"/>
              <a:gd name="T6" fmla="*/ 0 w 2064"/>
              <a:gd name="T7" fmla="*/ 1104 h 1104"/>
              <a:gd name="T8" fmla="*/ 0 60000 65536"/>
              <a:gd name="T9" fmla="*/ 0 60000 65536"/>
              <a:gd name="T10" fmla="*/ 0 60000 65536"/>
              <a:gd name="T11" fmla="*/ 0 60000 65536"/>
              <a:gd name="T12" fmla="*/ 0 w 2064"/>
              <a:gd name="T13" fmla="*/ 0 h 1104"/>
              <a:gd name="T14" fmla="*/ 2064 w 2064"/>
              <a:gd name="T15" fmla="*/ 1104 h 1104"/>
            </a:gdLst>
            <a:ahLst/>
            <a:cxnLst>
              <a:cxn ang="T8">
                <a:pos x="T0" y="T1"/>
              </a:cxn>
              <a:cxn ang="T9">
                <a:pos x="T2" y="T3"/>
              </a:cxn>
              <a:cxn ang="T10">
                <a:pos x="T4" y="T5"/>
              </a:cxn>
              <a:cxn ang="T11">
                <a:pos x="T6" y="T7"/>
              </a:cxn>
            </a:cxnLst>
            <a:rect l="T12" t="T13" r="T14" b="T15"/>
            <a:pathLst>
              <a:path w="2064" h="1104">
                <a:moveTo>
                  <a:pt x="0" y="1104"/>
                </a:moveTo>
                <a:lnTo>
                  <a:pt x="2064" y="0"/>
                </a:lnTo>
                <a:lnTo>
                  <a:pt x="1056" y="0"/>
                </a:lnTo>
                <a:lnTo>
                  <a:pt x="0" y="1104"/>
                </a:lnTo>
                <a:close/>
              </a:path>
            </a:pathLst>
          </a:custGeom>
          <a:solidFill>
            <a:srgbClr val="00FF00"/>
          </a:solidFill>
          <a:ln w="9525">
            <a:solidFill>
              <a:schemeClr val="tx1"/>
            </a:solidFill>
            <a:round/>
            <a:headEnd/>
            <a:tailEnd/>
          </a:ln>
        </p:spPr>
        <p:txBody>
          <a:bodyPr wrap="none" anchor="ctr"/>
          <a:lstStyle/>
          <a:p>
            <a:endParaRPr lang="en-US" dirty="0"/>
          </a:p>
        </p:txBody>
      </p:sp>
      <p:sp>
        <p:nvSpPr>
          <p:cNvPr id="49155" name="Freeform 3"/>
          <p:cNvSpPr>
            <a:spLocks/>
          </p:cNvSpPr>
          <p:nvPr/>
        </p:nvSpPr>
        <p:spPr bwMode="auto">
          <a:xfrm>
            <a:off x="1612900" y="3124200"/>
            <a:ext cx="2286000" cy="2362200"/>
          </a:xfrm>
          <a:custGeom>
            <a:avLst/>
            <a:gdLst>
              <a:gd name="T0" fmla="*/ 0 w 1440"/>
              <a:gd name="T1" fmla="*/ 1488 h 1488"/>
              <a:gd name="T2" fmla="*/ 0 w 1440"/>
              <a:gd name="T3" fmla="*/ 768 h 1488"/>
              <a:gd name="T4" fmla="*/ 1440 w 1440"/>
              <a:gd name="T5" fmla="*/ 0 h 1488"/>
              <a:gd name="T6" fmla="*/ 0 w 1440"/>
              <a:gd name="T7" fmla="*/ 1488 h 1488"/>
              <a:gd name="T8" fmla="*/ 0 60000 65536"/>
              <a:gd name="T9" fmla="*/ 0 60000 65536"/>
              <a:gd name="T10" fmla="*/ 0 60000 65536"/>
              <a:gd name="T11" fmla="*/ 0 60000 65536"/>
              <a:gd name="T12" fmla="*/ 0 w 1440"/>
              <a:gd name="T13" fmla="*/ 0 h 1488"/>
              <a:gd name="T14" fmla="*/ 1440 w 1440"/>
              <a:gd name="T15" fmla="*/ 1488 h 1488"/>
            </a:gdLst>
            <a:ahLst/>
            <a:cxnLst>
              <a:cxn ang="T8">
                <a:pos x="T0" y="T1"/>
              </a:cxn>
              <a:cxn ang="T9">
                <a:pos x="T2" y="T3"/>
              </a:cxn>
              <a:cxn ang="T10">
                <a:pos x="T4" y="T5"/>
              </a:cxn>
              <a:cxn ang="T11">
                <a:pos x="T6" y="T7"/>
              </a:cxn>
            </a:cxnLst>
            <a:rect l="T12" t="T13" r="T14" b="T15"/>
            <a:pathLst>
              <a:path w="1440" h="1488">
                <a:moveTo>
                  <a:pt x="0" y="1488"/>
                </a:moveTo>
                <a:lnTo>
                  <a:pt x="0" y="768"/>
                </a:lnTo>
                <a:lnTo>
                  <a:pt x="1440" y="0"/>
                </a:lnTo>
                <a:lnTo>
                  <a:pt x="0" y="1488"/>
                </a:lnTo>
                <a:close/>
              </a:path>
            </a:pathLst>
          </a:custGeom>
          <a:solidFill>
            <a:srgbClr val="FF0000"/>
          </a:solidFill>
          <a:ln w="9525">
            <a:miter lim="800000"/>
            <a:headEnd/>
            <a:tailEnd/>
          </a:ln>
          <a:scene3d>
            <a:camera prst="legacyPerspectiveTopRight"/>
            <a:lightRig rig="legacyFlat3" dir="b"/>
          </a:scene3d>
          <a:sp3d extrusionH="887400" prstMaterial="legacyMatte">
            <a:bevelT w="13500" h="13500" prst="angle"/>
            <a:bevelB w="13500" h="13500" prst="angle"/>
            <a:extrusionClr>
              <a:srgbClr val="FF0000"/>
            </a:extrusionClr>
          </a:sp3d>
        </p:spPr>
        <p:txBody>
          <a:bodyPr wrap="none" anchor="ctr">
            <a:flatTx/>
          </a:bodyPr>
          <a:lstStyle/>
          <a:p>
            <a:endParaRPr lang="en-US" dirty="0"/>
          </a:p>
        </p:txBody>
      </p:sp>
      <p:sp>
        <p:nvSpPr>
          <p:cNvPr id="49156" name="Line 4"/>
          <p:cNvSpPr>
            <a:spLocks noChangeShapeType="1"/>
          </p:cNvSpPr>
          <p:nvPr/>
        </p:nvSpPr>
        <p:spPr bwMode="auto">
          <a:xfrm>
            <a:off x="1616075" y="1052513"/>
            <a:ext cx="0" cy="4419600"/>
          </a:xfrm>
          <a:prstGeom prst="line">
            <a:avLst/>
          </a:prstGeom>
          <a:noFill/>
          <a:ln w="76200">
            <a:solidFill>
              <a:schemeClr val="tx1"/>
            </a:solidFill>
            <a:round/>
            <a:headEnd type="triangle" w="med" len="med"/>
            <a:tailEnd/>
          </a:ln>
        </p:spPr>
        <p:txBody>
          <a:bodyPr/>
          <a:lstStyle/>
          <a:p>
            <a:endParaRPr lang="ar-SA"/>
          </a:p>
        </p:txBody>
      </p:sp>
      <p:sp>
        <p:nvSpPr>
          <p:cNvPr id="49157" name="Line 5"/>
          <p:cNvSpPr>
            <a:spLocks noChangeShapeType="1"/>
          </p:cNvSpPr>
          <p:nvPr/>
        </p:nvSpPr>
        <p:spPr bwMode="auto">
          <a:xfrm>
            <a:off x="1612900" y="5472113"/>
            <a:ext cx="6280150" cy="0"/>
          </a:xfrm>
          <a:prstGeom prst="line">
            <a:avLst/>
          </a:prstGeom>
          <a:noFill/>
          <a:ln w="76200">
            <a:solidFill>
              <a:schemeClr val="tx1"/>
            </a:solidFill>
            <a:round/>
            <a:headEnd/>
            <a:tailEnd type="triangle" w="med" len="med"/>
          </a:ln>
        </p:spPr>
        <p:txBody>
          <a:bodyPr/>
          <a:lstStyle/>
          <a:p>
            <a:endParaRPr lang="ar-SA"/>
          </a:p>
        </p:txBody>
      </p:sp>
      <p:sp>
        <p:nvSpPr>
          <p:cNvPr id="49158" name="Line 6"/>
          <p:cNvSpPr>
            <a:spLocks noChangeShapeType="1"/>
          </p:cNvSpPr>
          <p:nvPr/>
        </p:nvSpPr>
        <p:spPr bwMode="auto">
          <a:xfrm flipV="1">
            <a:off x="1612900" y="1330325"/>
            <a:ext cx="5638800" cy="3013075"/>
          </a:xfrm>
          <a:prstGeom prst="line">
            <a:avLst/>
          </a:prstGeom>
          <a:noFill/>
          <a:ln w="76200">
            <a:solidFill>
              <a:srgbClr val="00FFFF"/>
            </a:solidFill>
            <a:round/>
            <a:headEnd/>
            <a:tailEnd type="arrow" w="med" len="med"/>
          </a:ln>
        </p:spPr>
        <p:txBody>
          <a:bodyPr/>
          <a:lstStyle/>
          <a:p>
            <a:endParaRPr lang="ar-SA"/>
          </a:p>
        </p:txBody>
      </p:sp>
      <p:sp>
        <p:nvSpPr>
          <p:cNvPr id="49159" name="Line 7"/>
          <p:cNvSpPr>
            <a:spLocks noChangeShapeType="1"/>
          </p:cNvSpPr>
          <p:nvPr/>
        </p:nvSpPr>
        <p:spPr bwMode="auto">
          <a:xfrm flipV="1">
            <a:off x="1612900" y="838200"/>
            <a:ext cx="4495800" cy="4648200"/>
          </a:xfrm>
          <a:prstGeom prst="line">
            <a:avLst/>
          </a:prstGeom>
          <a:noFill/>
          <a:ln w="76200">
            <a:solidFill>
              <a:srgbClr val="FFFF00"/>
            </a:solidFill>
            <a:round/>
            <a:headEnd/>
            <a:tailEnd type="arrow" w="med" len="med"/>
          </a:ln>
        </p:spPr>
        <p:txBody>
          <a:bodyPr/>
          <a:lstStyle/>
          <a:p>
            <a:endParaRPr lang="ar-SA"/>
          </a:p>
        </p:txBody>
      </p:sp>
      <p:sp>
        <p:nvSpPr>
          <p:cNvPr id="49160" name="Text Box 8"/>
          <p:cNvSpPr txBox="1">
            <a:spLocks noChangeArrowheads="1"/>
          </p:cNvSpPr>
          <p:nvPr/>
        </p:nvSpPr>
        <p:spPr bwMode="auto">
          <a:xfrm rot="-5400000">
            <a:off x="-154781" y="2832894"/>
            <a:ext cx="1828800" cy="579438"/>
          </a:xfrm>
          <a:prstGeom prst="rect">
            <a:avLst/>
          </a:prstGeom>
          <a:solidFill>
            <a:schemeClr val="tx1"/>
          </a:solidFill>
          <a:ln w="19050">
            <a:noFill/>
            <a:miter lim="800000"/>
            <a:headEnd/>
            <a:tailEnd/>
          </a:ln>
        </p:spPr>
        <p:txBody>
          <a:bodyPr>
            <a:spAutoFit/>
          </a:bodyPr>
          <a:lstStyle/>
          <a:p>
            <a:pPr algn="ctr">
              <a:spcBef>
                <a:spcPct val="50000"/>
              </a:spcBef>
            </a:pPr>
            <a:r>
              <a:rPr lang="ar-SA" sz="3200" b="1">
                <a:solidFill>
                  <a:srgbClr val="000000"/>
                </a:solidFill>
                <a:latin typeface="Times New Roman" pitchFamily="18" charset="0"/>
              </a:rPr>
              <a:t>ريال</a:t>
            </a:r>
            <a:endParaRPr lang="en-US" sz="3200" b="1" dirty="0">
              <a:solidFill>
                <a:srgbClr val="000000"/>
              </a:solidFill>
              <a:latin typeface="Times New Roman" pitchFamily="18" charset="0"/>
            </a:endParaRPr>
          </a:p>
        </p:txBody>
      </p:sp>
      <p:sp>
        <p:nvSpPr>
          <p:cNvPr id="49161" name="Text Box 9"/>
          <p:cNvSpPr txBox="1">
            <a:spLocks noChangeArrowheads="1"/>
          </p:cNvSpPr>
          <p:nvPr/>
        </p:nvSpPr>
        <p:spPr bwMode="auto">
          <a:xfrm>
            <a:off x="1612900" y="6019800"/>
            <a:ext cx="5257800" cy="823913"/>
          </a:xfrm>
          <a:prstGeom prst="rect">
            <a:avLst/>
          </a:prstGeom>
          <a:noFill/>
          <a:ln w="76200">
            <a:noFill/>
            <a:miter lim="800000"/>
            <a:headEnd/>
            <a:tailEnd/>
          </a:ln>
        </p:spPr>
        <p:txBody>
          <a:bodyPr>
            <a:spAutoFit/>
          </a:bodyPr>
          <a:lstStyle/>
          <a:p>
            <a:pPr algn="ctr">
              <a:spcBef>
                <a:spcPct val="50000"/>
              </a:spcBef>
            </a:pPr>
            <a:endParaRPr lang="en-US" sz="4800" b="1" dirty="0">
              <a:latin typeface="Times New Roman" pitchFamily="18" charset="0"/>
            </a:endParaRPr>
          </a:p>
        </p:txBody>
      </p:sp>
      <p:sp>
        <p:nvSpPr>
          <p:cNvPr id="49162" name="Text Box 10"/>
          <p:cNvSpPr txBox="1">
            <a:spLocks noChangeArrowheads="1"/>
          </p:cNvSpPr>
          <p:nvPr/>
        </p:nvSpPr>
        <p:spPr bwMode="auto">
          <a:xfrm>
            <a:off x="1978025" y="5791200"/>
            <a:ext cx="5181600" cy="579438"/>
          </a:xfrm>
          <a:prstGeom prst="rect">
            <a:avLst/>
          </a:prstGeom>
          <a:solidFill>
            <a:schemeClr val="tx1"/>
          </a:solidFill>
          <a:ln w="12700">
            <a:noFill/>
            <a:miter lim="800000"/>
            <a:headEnd/>
            <a:tailEnd/>
          </a:ln>
        </p:spPr>
        <p:txBody>
          <a:bodyPr>
            <a:spAutoFit/>
          </a:bodyPr>
          <a:lstStyle/>
          <a:p>
            <a:pPr algn="ctr">
              <a:spcBef>
                <a:spcPct val="50000"/>
              </a:spcBef>
            </a:pPr>
            <a:r>
              <a:rPr lang="ar-SA" sz="3200" b="1">
                <a:solidFill>
                  <a:srgbClr val="000000"/>
                </a:solidFill>
                <a:latin typeface="Times New Roman" pitchFamily="18" charset="0"/>
              </a:rPr>
              <a:t>حجم الإنتاج أو مستوى النشاط</a:t>
            </a:r>
            <a:endParaRPr lang="en-US" sz="3200" b="1" dirty="0">
              <a:solidFill>
                <a:srgbClr val="000000"/>
              </a:solidFill>
              <a:latin typeface="Times New Roman" pitchFamily="18" charset="0"/>
            </a:endParaRPr>
          </a:p>
        </p:txBody>
      </p:sp>
      <p:sp>
        <p:nvSpPr>
          <p:cNvPr id="49164" name="Text Box 12"/>
          <p:cNvSpPr txBox="1">
            <a:spLocks noChangeArrowheads="1"/>
          </p:cNvSpPr>
          <p:nvPr/>
        </p:nvSpPr>
        <p:spPr bwMode="auto">
          <a:xfrm>
            <a:off x="7375525" y="685800"/>
            <a:ext cx="1476375" cy="831850"/>
          </a:xfrm>
          <a:prstGeom prst="rect">
            <a:avLst/>
          </a:prstGeom>
          <a:solidFill>
            <a:srgbClr val="FFCCFF"/>
          </a:solidFill>
          <a:ln w="12700">
            <a:solidFill>
              <a:srgbClr val="000000"/>
            </a:solidFill>
            <a:miter lim="800000"/>
            <a:headEnd/>
            <a:tailEnd/>
          </a:ln>
        </p:spPr>
        <p:txBody>
          <a:bodyPr>
            <a:spAutoFit/>
          </a:bodyPr>
          <a:lstStyle/>
          <a:p>
            <a:pPr algn="ctr">
              <a:spcBef>
                <a:spcPct val="50000"/>
              </a:spcBef>
            </a:pPr>
            <a:r>
              <a:rPr lang="ar-SA" sz="2800" b="1">
                <a:solidFill>
                  <a:srgbClr val="000000"/>
                </a:solidFill>
                <a:latin typeface="Times New Roman" pitchFamily="18" charset="0"/>
              </a:rPr>
              <a:t>إجمالى</a:t>
            </a:r>
          </a:p>
          <a:p>
            <a:pPr algn="ctr">
              <a:lnSpc>
                <a:spcPct val="20000"/>
              </a:lnSpc>
              <a:spcBef>
                <a:spcPct val="50000"/>
              </a:spcBef>
            </a:pPr>
            <a:r>
              <a:rPr lang="ar-SA" sz="2800" b="1">
                <a:solidFill>
                  <a:srgbClr val="000000"/>
                </a:solidFill>
                <a:latin typeface="Times New Roman" pitchFamily="18" charset="0"/>
              </a:rPr>
              <a:t>التكاليف</a:t>
            </a:r>
            <a:endParaRPr lang="en-US" sz="2800" b="1" dirty="0">
              <a:solidFill>
                <a:srgbClr val="000000"/>
              </a:solidFill>
              <a:latin typeface="Times New Roman" pitchFamily="18" charset="0"/>
            </a:endParaRPr>
          </a:p>
        </p:txBody>
      </p:sp>
      <p:sp>
        <p:nvSpPr>
          <p:cNvPr id="49165" name="Text Box 13"/>
          <p:cNvSpPr txBox="1">
            <a:spLocks noChangeArrowheads="1"/>
          </p:cNvSpPr>
          <p:nvPr/>
        </p:nvSpPr>
        <p:spPr bwMode="auto">
          <a:xfrm>
            <a:off x="4737100" y="228600"/>
            <a:ext cx="2133600" cy="531813"/>
          </a:xfrm>
          <a:prstGeom prst="rect">
            <a:avLst/>
          </a:prstGeom>
          <a:solidFill>
            <a:srgbClr val="FFCCCC"/>
          </a:solidFill>
          <a:ln w="12700">
            <a:solidFill>
              <a:srgbClr val="000000"/>
            </a:solidFill>
            <a:miter lim="800000"/>
            <a:headEnd/>
            <a:tailEnd/>
          </a:ln>
        </p:spPr>
        <p:txBody>
          <a:bodyPr>
            <a:spAutoFit/>
          </a:bodyPr>
          <a:lstStyle/>
          <a:p>
            <a:pPr algn="ctr">
              <a:spcBef>
                <a:spcPct val="50000"/>
              </a:spcBef>
            </a:pPr>
            <a:r>
              <a:rPr lang="ar-SA" sz="2800" b="1">
                <a:solidFill>
                  <a:srgbClr val="000000"/>
                </a:solidFill>
                <a:latin typeface="Times New Roman" pitchFamily="18" charset="0"/>
              </a:rPr>
              <a:t>إحمالى الإيرادات</a:t>
            </a:r>
            <a:endParaRPr lang="en-US" sz="2800" b="1" dirty="0">
              <a:solidFill>
                <a:srgbClr val="000000"/>
              </a:solidFill>
              <a:latin typeface="Times New Roman" pitchFamily="18" charset="0"/>
            </a:endParaRPr>
          </a:p>
        </p:txBody>
      </p:sp>
      <p:sp>
        <p:nvSpPr>
          <p:cNvPr id="49166" name="Line 14"/>
          <p:cNvSpPr>
            <a:spLocks noChangeShapeType="1"/>
          </p:cNvSpPr>
          <p:nvPr/>
        </p:nvSpPr>
        <p:spPr bwMode="auto">
          <a:xfrm>
            <a:off x="3746500" y="2438400"/>
            <a:ext cx="0" cy="533400"/>
          </a:xfrm>
          <a:prstGeom prst="line">
            <a:avLst/>
          </a:prstGeom>
          <a:noFill/>
          <a:ln w="76200">
            <a:solidFill>
              <a:srgbClr val="FF9900"/>
            </a:solidFill>
            <a:round/>
            <a:headEnd/>
            <a:tailEnd type="triangle" w="med" len="med"/>
          </a:ln>
        </p:spPr>
        <p:txBody>
          <a:bodyPr/>
          <a:lstStyle/>
          <a:p>
            <a:endParaRPr lang="ar-SA"/>
          </a:p>
        </p:txBody>
      </p:sp>
      <p:sp>
        <p:nvSpPr>
          <p:cNvPr id="49167" name="Text Box 15"/>
          <p:cNvSpPr txBox="1">
            <a:spLocks noChangeArrowheads="1"/>
          </p:cNvSpPr>
          <p:nvPr/>
        </p:nvSpPr>
        <p:spPr bwMode="auto">
          <a:xfrm>
            <a:off x="3149600" y="1511300"/>
            <a:ext cx="1165225" cy="958850"/>
          </a:xfrm>
          <a:prstGeom prst="rect">
            <a:avLst/>
          </a:prstGeom>
          <a:solidFill>
            <a:srgbClr val="FF9900"/>
          </a:solidFill>
          <a:ln w="12700">
            <a:solidFill>
              <a:srgbClr val="000000"/>
            </a:solidFill>
            <a:miter lim="800000"/>
            <a:headEnd/>
            <a:tailEnd/>
          </a:ln>
        </p:spPr>
        <p:txBody>
          <a:bodyPr>
            <a:spAutoFit/>
          </a:bodyPr>
          <a:lstStyle/>
          <a:p>
            <a:pPr algn="ctr">
              <a:spcBef>
                <a:spcPct val="50000"/>
              </a:spcBef>
            </a:pPr>
            <a:r>
              <a:rPr lang="ar-SA" sz="2800" b="1">
                <a:solidFill>
                  <a:srgbClr val="000000"/>
                </a:solidFill>
                <a:latin typeface="Times New Roman" pitchFamily="18" charset="0"/>
              </a:rPr>
              <a:t>نقطة التعادل</a:t>
            </a:r>
            <a:endParaRPr lang="en-US" sz="2800" b="1" dirty="0">
              <a:solidFill>
                <a:srgbClr val="000000"/>
              </a:solidFill>
              <a:latin typeface="Times New Roman" pitchFamily="18" charset="0"/>
            </a:endParaRPr>
          </a:p>
        </p:txBody>
      </p:sp>
      <p:sp>
        <p:nvSpPr>
          <p:cNvPr id="49169" name="Text Box 17"/>
          <p:cNvSpPr txBox="1">
            <a:spLocks noChangeArrowheads="1"/>
          </p:cNvSpPr>
          <p:nvPr/>
        </p:nvSpPr>
        <p:spPr bwMode="auto">
          <a:xfrm>
            <a:off x="608013" y="5157788"/>
            <a:ext cx="990600" cy="579437"/>
          </a:xfrm>
          <a:prstGeom prst="rect">
            <a:avLst/>
          </a:prstGeom>
          <a:noFill/>
          <a:ln w="76200">
            <a:noFill/>
            <a:miter lim="800000"/>
            <a:headEnd/>
            <a:tailEnd/>
          </a:ln>
        </p:spPr>
        <p:txBody>
          <a:bodyPr>
            <a:spAutoFit/>
          </a:bodyPr>
          <a:lstStyle/>
          <a:p>
            <a:pPr algn="ctr">
              <a:spcBef>
                <a:spcPct val="50000"/>
              </a:spcBef>
            </a:pPr>
            <a:r>
              <a:rPr lang="ar-SA" sz="3200" b="1">
                <a:latin typeface="Times New Roman" pitchFamily="18" charset="0"/>
                <a:cs typeface="Times New Roman" pitchFamily="18" charset="0"/>
              </a:rPr>
              <a:t>صفر</a:t>
            </a:r>
            <a:endParaRPr lang="en-US" sz="3200" b="1" dirty="0">
              <a:latin typeface="Times New Roman" pitchFamily="18" charset="0"/>
              <a:cs typeface="Times New Roman" pitchFamily="18" charset="0"/>
            </a:endParaRPr>
          </a:p>
        </p:txBody>
      </p:sp>
      <p:sp>
        <p:nvSpPr>
          <p:cNvPr id="49170" name="Line 18"/>
          <p:cNvSpPr>
            <a:spLocks noChangeShapeType="1"/>
          </p:cNvSpPr>
          <p:nvPr/>
        </p:nvSpPr>
        <p:spPr bwMode="auto">
          <a:xfrm>
            <a:off x="1612900" y="4343400"/>
            <a:ext cx="5943600" cy="0"/>
          </a:xfrm>
          <a:prstGeom prst="line">
            <a:avLst/>
          </a:prstGeom>
          <a:noFill/>
          <a:ln w="76200">
            <a:solidFill>
              <a:schemeClr val="hlink"/>
            </a:solidFill>
            <a:round/>
            <a:headEnd/>
            <a:tailEnd type="arrow" w="med" len="med"/>
          </a:ln>
        </p:spPr>
        <p:txBody>
          <a:bodyPr/>
          <a:lstStyle/>
          <a:p>
            <a:endParaRPr lang="ar-SA"/>
          </a:p>
        </p:txBody>
      </p:sp>
      <p:sp>
        <p:nvSpPr>
          <p:cNvPr id="49171" name="Line 19"/>
          <p:cNvSpPr>
            <a:spLocks noChangeShapeType="1"/>
          </p:cNvSpPr>
          <p:nvPr/>
        </p:nvSpPr>
        <p:spPr bwMode="auto">
          <a:xfrm flipV="1">
            <a:off x="5651500" y="4343400"/>
            <a:ext cx="0" cy="1143000"/>
          </a:xfrm>
          <a:prstGeom prst="line">
            <a:avLst/>
          </a:prstGeom>
          <a:noFill/>
          <a:ln w="57150">
            <a:solidFill>
              <a:srgbClr val="FF0000"/>
            </a:solidFill>
            <a:round/>
            <a:headEnd type="triangle" w="med" len="med"/>
            <a:tailEnd type="triangle" w="med" len="med"/>
          </a:ln>
        </p:spPr>
        <p:txBody>
          <a:bodyPr wrap="none" anchor="ctr"/>
          <a:lstStyle/>
          <a:p>
            <a:endParaRPr lang="ar-SA"/>
          </a:p>
        </p:txBody>
      </p:sp>
      <p:sp>
        <p:nvSpPr>
          <p:cNvPr id="49172" name="Text Box 20"/>
          <p:cNvSpPr txBox="1">
            <a:spLocks noChangeArrowheads="1"/>
          </p:cNvSpPr>
          <p:nvPr/>
        </p:nvSpPr>
        <p:spPr bwMode="auto">
          <a:xfrm>
            <a:off x="6043613" y="4652963"/>
            <a:ext cx="2052637" cy="519112"/>
          </a:xfrm>
          <a:prstGeom prst="rect">
            <a:avLst/>
          </a:prstGeom>
          <a:solidFill>
            <a:srgbClr val="FF0000"/>
          </a:solidFill>
          <a:ln w="9525">
            <a:noFill/>
            <a:miter lim="800000"/>
            <a:headEnd/>
            <a:tailEnd/>
          </a:ln>
        </p:spPr>
        <p:txBody>
          <a:bodyPr>
            <a:spAutoFit/>
          </a:bodyPr>
          <a:lstStyle/>
          <a:p>
            <a:pPr algn="ctr">
              <a:spcBef>
                <a:spcPct val="50000"/>
              </a:spcBef>
            </a:pPr>
            <a:r>
              <a:rPr lang="ar-SA" sz="2800" b="1">
                <a:latin typeface="Times New Roman" pitchFamily="18" charset="0"/>
              </a:rPr>
              <a:t>تكاليف ثابتة</a:t>
            </a:r>
            <a:endParaRPr lang="en-US" sz="2800" b="1" dirty="0">
              <a:latin typeface="Times New Roman" pitchFamily="18" charset="0"/>
            </a:endParaRPr>
          </a:p>
        </p:txBody>
      </p:sp>
      <p:sp>
        <p:nvSpPr>
          <p:cNvPr id="49173" name="Line 21"/>
          <p:cNvSpPr>
            <a:spLocks noChangeShapeType="1"/>
          </p:cNvSpPr>
          <p:nvPr/>
        </p:nvSpPr>
        <p:spPr bwMode="auto">
          <a:xfrm flipV="1">
            <a:off x="5651500" y="2209800"/>
            <a:ext cx="0" cy="2057400"/>
          </a:xfrm>
          <a:prstGeom prst="line">
            <a:avLst/>
          </a:prstGeom>
          <a:noFill/>
          <a:ln w="57150">
            <a:solidFill>
              <a:srgbClr val="00FFFF"/>
            </a:solidFill>
            <a:round/>
            <a:headEnd type="triangle" w="med" len="med"/>
            <a:tailEnd type="triangle" w="med" len="med"/>
          </a:ln>
        </p:spPr>
        <p:txBody>
          <a:bodyPr wrap="none" anchor="ctr"/>
          <a:lstStyle/>
          <a:p>
            <a:endParaRPr lang="ar-SA"/>
          </a:p>
        </p:txBody>
      </p:sp>
      <p:sp>
        <p:nvSpPr>
          <p:cNvPr id="49174" name="Line 22"/>
          <p:cNvSpPr>
            <a:spLocks noChangeShapeType="1"/>
          </p:cNvSpPr>
          <p:nvPr/>
        </p:nvSpPr>
        <p:spPr bwMode="auto">
          <a:xfrm flipV="1">
            <a:off x="5651500" y="1295400"/>
            <a:ext cx="0" cy="838200"/>
          </a:xfrm>
          <a:prstGeom prst="line">
            <a:avLst/>
          </a:prstGeom>
          <a:noFill/>
          <a:ln w="38100">
            <a:solidFill>
              <a:srgbClr val="000000"/>
            </a:solidFill>
            <a:round/>
            <a:headEnd type="arrow" w="med" len="med"/>
            <a:tailEnd type="arrow" w="med" len="med"/>
          </a:ln>
        </p:spPr>
        <p:txBody>
          <a:bodyPr wrap="none" anchor="ctr"/>
          <a:lstStyle/>
          <a:p>
            <a:endParaRPr lang="ar-SA"/>
          </a:p>
        </p:txBody>
      </p:sp>
      <p:sp>
        <p:nvSpPr>
          <p:cNvPr id="49175" name="Text Box 23"/>
          <p:cNvSpPr txBox="1">
            <a:spLocks noChangeArrowheads="1"/>
          </p:cNvSpPr>
          <p:nvPr/>
        </p:nvSpPr>
        <p:spPr bwMode="auto">
          <a:xfrm>
            <a:off x="6008688" y="3068638"/>
            <a:ext cx="1943100" cy="519112"/>
          </a:xfrm>
          <a:prstGeom prst="rect">
            <a:avLst/>
          </a:prstGeom>
          <a:solidFill>
            <a:srgbClr val="00FFFF"/>
          </a:solidFill>
          <a:ln w="9525">
            <a:noFill/>
            <a:miter lim="800000"/>
            <a:headEnd/>
            <a:tailEnd/>
          </a:ln>
        </p:spPr>
        <p:txBody>
          <a:bodyPr>
            <a:spAutoFit/>
          </a:bodyPr>
          <a:lstStyle/>
          <a:p>
            <a:pPr algn="ctr">
              <a:spcBef>
                <a:spcPct val="50000"/>
              </a:spcBef>
            </a:pPr>
            <a:r>
              <a:rPr lang="ar-SA" sz="2800" b="1">
                <a:solidFill>
                  <a:srgbClr val="000000"/>
                </a:solidFill>
                <a:latin typeface="Times New Roman" pitchFamily="18" charset="0"/>
              </a:rPr>
              <a:t>تكاليف متغيرة</a:t>
            </a:r>
            <a:endParaRPr lang="en-US" sz="2800" b="1" dirty="0">
              <a:solidFill>
                <a:srgbClr val="000000"/>
              </a:solidFill>
              <a:latin typeface="Times New Roman" pitchFamily="18" charset="0"/>
            </a:endParaRPr>
          </a:p>
        </p:txBody>
      </p:sp>
      <p:sp>
        <p:nvSpPr>
          <p:cNvPr id="49176" name="Text Box 24"/>
          <p:cNvSpPr txBox="1">
            <a:spLocks noChangeArrowheads="1"/>
          </p:cNvSpPr>
          <p:nvPr/>
        </p:nvSpPr>
        <p:spPr bwMode="auto">
          <a:xfrm>
            <a:off x="5727700" y="1219200"/>
            <a:ext cx="990600" cy="519113"/>
          </a:xfrm>
          <a:prstGeom prst="rect">
            <a:avLst/>
          </a:prstGeom>
          <a:noFill/>
          <a:ln w="9525">
            <a:noFill/>
            <a:miter lim="800000"/>
            <a:headEnd/>
            <a:tailEnd/>
          </a:ln>
        </p:spPr>
        <p:txBody>
          <a:bodyPr>
            <a:spAutoFit/>
          </a:bodyPr>
          <a:lstStyle/>
          <a:p>
            <a:pPr algn="ctr"/>
            <a:r>
              <a:rPr lang="ar-SA" sz="2800" b="1">
                <a:solidFill>
                  <a:srgbClr val="000000"/>
                </a:solidFill>
                <a:latin typeface="Times New Roman" pitchFamily="18" charset="0"/>
              </a:rPr>
              <a:t>ربح</a:t>
            </a:r>
            <a:endParaRPr lang="en-US" sz="2800" b="1" dirty="0">
              <a:solidFill>
                <a:srgbClr val="000000"/>
              </a:solidFill>
              <a:latin typeface="Times New Roman" pitchFamily="18" charset="0"/>
            </a:endParaRPr>
          </a:p>
        </p:txBody>
      </p:sp>
      <p:sp>
        <p:nvSpPr>
          <p:cNvPr id="49177" name="Text Box 25"/>
          <p:cNvSpPr txBox="1">
            <a:spLocks noChangeArrowheads="1"/>
          </p:cNvSpPr>
          <p:nvPr/>
        </p:nvSpPr>
        <p:spPr bwMode="auto">
          <a:xfrm rot="-2473444">
            <a:off x="1624013" y="4133850"/>
            <a:ext cx="1143000" cy="519113"/>
          </a:xfrm>
          <a:prstGeom prst="rect">
            <a:avLst/>
          </a:prstGeom>
          <a:noFill/>
          <a:ln w="9525">
            <a:noFill/>
            <a:miter lim="800000"/>
            <a:headEnd/>
            <a:tailEnd/>
          </a:ln>
        </p:spPr>
        <p:txBody>
          <a:bodyPr>
            <a:spAutoFit/>
          </a:bodyPr>
          <a:lstStyle/>
          <a:p>
            <a:pPr algn="ctr">
              <a:spcBef>
                <a:spcPct val="50000"/>
              </a:spcBef>
            </a:pPr>
            <a:r>
              <a:rPr lang="ar-SA" sz="2800" b="1">
                <a:solidFill>
                  <a:srgbClr val="FFFF00"/>
                </a:solidFill>
                <a:latin typeface="Times New Roman" pitchFamily="18" charset="0"/>
              </a:rPr>
              <a:t>خسارة</a:t>
            </a:r>
            <a:endParaRPr lang="en-US" sz="2800" b="1" dirty="0">
              <a:solidFill>
                <a:srgbClr val="FFFF00"/>
              </a:solidFill>
              <a:latin typeface="Times New Roman"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9156"/>
                                        </p:tgtEl>
                                        <p:attrNameLst>
                                          <p:attrName>style.visibility</p:attrName>
                                        </p:attrNameLst>
                                      </p:cBhvr>
                                      <p:to>
                                        <p:strVal val="visible"/>
                                      </p:to>
                                    </p:set>
                                    <p:animEffect transition="in" filter="wipe(down)">
                                      <p:cBhvr>
                                        <p:cTn id="7" dur="500"/>
                                        <p:tgtEl>
                                          <p:spTgt spid="49156"/>
                                        </p:tgtEl>
                                      </p:cBhvr>
                                    </p:animEffect>
                                  </p:childTnLst>
                                </p:cTn>
                              </p:par>
                            </p:childTnLst>
                          </p:cTn>
                        </p:par>
                        <p:par>
                          <p:cTn id="8" fill="hold">
                            <p:stCondLst>
                              <p:cond delay="500"/>
                            </p:stCondLst>
                            <p:childTnLst>
                              <p:par>
                                <p:cTn id="9" presetID="2" presetClass="entr" presetSubtype="12" fill="hold" grpId="0" nodeType="afterEffect">
                                  <p:stCondLst>
                                    <p:cond delay="0"/>
                                  </p:stCondLst>
                                  <p:childTnLst>
                                    <p:set>
                                      <p:cBhvr>
                                        <p:cTn id="10" dur="1" fill="hold">
                                          <p:stCondLst>
                                            <p:cond delay="0"/>
                                          </p:stCondLst>
                                        </p:cTn>
                                        <p:tgtEl>
                                          <p:spTgt spid="49160"/>
                                        </p:tgtEl>
                                        <p:attrNameLst>
                                          <p:attrName>style.visibility</p:attrName>
                                        </p:attrNameLst>
                                      </p:cBhvr>
                                      <p:to>
                                        <p:strVal val="visible"/>
                                      </p:to>
                                    </p:set>
                                    <p:anim calcmode="lin" valueType="num">
                                      <p:cBhvr additive="base">
                                        <p:cTn id="11" dur="500" fill="hold"/>
                                        <p:tgtEl>
                                          <p:spTgt spid="49160"/>
                                        </p:tgtEl>
                                        <p:attrNameLst>
                                          <p:attrName>ppt_x</p:attrName>
                                        </p:attrNameLst>
                                      </p:cBhvr>
                                      <p:tavLst>
                                        <p:tav tm="0">
                                          <p:val>
                                            <p:strVal val="0-#ppt_w/2"/>
                                          </p:val>
                                        </p:tav>
                                        <p:tav tm="100000">
                                          <p:val>
                                            <p:strVal val="#ppt_x"/>
                                          </p:val>
                                        </p:tav>
                                      </p:tavLst>
                                    </p:anim>
                                    <p:anim calcmode="lin" valueType="num">
                                      <p:cBhvr additive="base">
                                        <p:cTn id="12" dur="500" fill="hold"/>
                                        <p:tgtEl>
                                          <p:spTgt spid="4916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157"/>
                                        </p:tgtEl>
                                        <p:attrNameLst>
                                          <p:attrName>style.visibility</p:attrName>
                                        </p:attrNameLst>
                                      </p:cBhvr>
                                      <p:to>
                                        <p:strVal val="visible"/>
                                      </p:to>
                                    </p:set>
                                    <p:animEffect transition="in" filter="wipe(left)">
                                      <p:cBhvr>
                                        <p:cTn id="17" dur="500"/>
                                        <p:tgtEl>
                                          <p:spTgt spid="49157"/>
                                        </p:tgtEl>
                                      </p:cBhvr>
                                    </p:animEffect>
                                  </p:childTnLst>
                                </p:cTn>
                              </p:par>
                            </p:childTnLst>
                          </p:cTn>
                        </p:par>
                        <p:par>
                          <p:cTn id="18" fill="hold">
                            <p:stCondLst>
                              <p:cond delay="500"/>
                            </p:stCondLst>
                            <p:childTnLst>
                              <p:par>
                                <p:cTn id="19" presetID="2" presetClass="entr" presetSubtype="8" fill="hold" grpId="0" nodeType="afterEffect" nodePh="1">
                                  <p:stCondLst>
                                    <p:cond delay="0"/>
                                  </p:stCondLst>
                                  <p:endCondLst>
                                    <p:cond evt="begin" delay="0">
                                      <p:tn val="19"/>
                                    </p:cond>
                                  </p:endCondLst>
                                  <p:childTnLst>
                                    <p:set>
                                      <p:cBhvr>
                                        <p:cTn id="20" dur="1" fill="hold">
                                          <p:stCondLst>
                                            <p:cond delay="0"/>
                                          </p:stCondLst>
                                        </p:cTn>
                                        <p:tgtEl>
                                          <p:spTgt spid="49161"/>
                                        </p:tgtEl>
                                        <p:attrNameLst>
                                          <p:attrName>style.visibility</p:attrName>
                                        </p:attrNameLst>
                                      </p:cBhvr>
                                      <p:to>
                                        <p:strVal val="visible"/>
                                      </p:to>
                                    </p:set>
                                    <p:anim calcmode="lin" valueType="num">
                                      <p:cBhvr additive="base">
                                        <p:cTn id="21" dur="500" fill="hold"/>
                                        <p:tgtEl>
                                          <p:spTgt spid="49161"/>
                                        </p:tgtEl>
                                        <p:attrNameLst>
                                          <p:attrName>ppt_x</p:attrName>
                                        </p:attrNameLst>
                                      </p:cBhvr>
                                      <p:tavLst>
                                        <p:tav tm="0">
                                          <p:val>
                                            <p:strVal val="0-#ppt_w/2"/>
                                          </p:val>
                                        </p:tav>
                                        <p:tav tm="100000">
                                          <p:val>
                                            <p:strVal val="#ppt_x"/>
                                          </p:val>
                                        </p:tav>
                                      </p:tavLst>
                                    </p:anim>
                                    <p:anim calcmode="lin" valueType="num">
                                      <p:cBhvr additive="base">
                                        <p:cTn id="22" dur="500" fill="hold"/>
                                        <p:tgtEl>
                                          <p:spTgt spid="49161"/>
                                        </p:tgtEl>
                                        <p:attrNameLst>
                                          <p:attrName>ppt_y</p:attrName>
                                        </p:attrNameLst>
                                      </p:cBhvr>
                                      <p:tavLst>
                                        <p:tav tm="0">
                                          <p:val>
                                            <p:strVal val="#ppt_y"/>
                                          </p:val>
                                        </p:tav>
                                        <p:tav tm="100000">
                                          <p:val>
                                            <p:strVal val="#ppt_y"/>
                                          </p:val>
                                        </p:tav>
                                      </p:tavLst>
                                    </p:anim>
                                  </p:childTnLst>
                                </p:cTn>
                              </p:par>
                            </p:childTnLst>
                          </p:cTn>
                        </p:par>
                        <p:par>
                          <p:cTn id="23" fill="hold">
                            <p:stCondLst>
                              <p:cond delay="1000"/>
                            </p:stCondLst>
                            <p:childTnLst>
                              <p:par>
                                <p:cTn id="24" presetID="2" presetClass="entr" presetSubtype="8" fill="hold" grpId="0" nodeType="afterEffect">
                                  <p:stCondLst>
                                    <p:cond delay="0"/>
                                  </p:stCondLst>
                                  <p:childTnLst>
                                    <p:set>
                                      <p:cBhvr>
                                        <p:cTn id="25" dur="1" fill="hold">
                                          <p:stCondLst>
                                            <p:cond delay="0"/>
                                          </p:stCondLst>
                                        </p:cTn>
                                        <p:tgtEl>
                                          <p:spTgt spid="49162"/>
                                        </p:tgtEl>
                                        <p:attrNameLst>
                                          <p:attrName>style.visibility</p:attrName>
                                        </p:attrNameLst>
                                      </p:cBhvr>
                                      <p:to>
                                        <p:strVal val="visible"/>
                                      </p:to>
                                    </p:set>
                                    <p:anim calcmode="lin" valueType="num">
                                      <p:cBhvr additive="base">
                                        <p:cTn id="26" dur="500" fill="hold"/>
                                        <p:tgtEl>
                                          <p:spTgt spid="49162"/>
                                        </p:tgtEl>
                                        <p:attrNameLst>
                                          <p:attrName>ppt_x</p:attrName>
                                        </p:attrNameLst>
                                      </p:cBhvr>
                                      <p:tavLst>
                                        <p:tav tm="0">
                                          <p:val>
                                            <p:strVal val="0-#ppt_w/2"/>
                                          </p:val>
                                        </p:tav>
                                        <p:tav tm="100000">
                                          <p:val>
                                            <p:strVal val="#ppt_x"/>
                                          </p:val>
                                        </p:tav>
                                      </p:tavLst>
                                    </p:anim>
                                    <p:anim calcmode="lin" valueType="num">
                                      <p:cBhvr additive="base">
                                        <p:cTn id="27" dur="500" fill="hold"/>
                                        <p:tgtEl>
                                          <p:spTgt spid="49162"/>
                                        </p:tgtEl>
                                        <p:attrNameLst>
                                          <p:attrName>ppt_y</p:attrName>
                                        </p:attrNameLst>
                                      </p:cBhvr>
                                      <p:tavLst>
                                        <p:tav tm="0">
                                          <p:val>
                                            <p:strVal val="#ppt_y"/>
                                          </p:val>
                                        </p:tav>
                                        <p:tav tm="100000">
                                          <p:val>
                                            <p:strVal val="#ppt_y"/>
                                          </p:val>
                                        </p:tav>
                                      </p:tavLst>
                                    </p:anim>
                                  </p:childTnLst>
                                </p:cTn>
                              </p:par>
                            </p:childTnLst>
                          </p:cTn>
                        </p:par>
                        <p:par>
                          <p:cTn id="28" fill="hold">
                            <p:stCondLst>
                              <p:cond delay="1500"/>
                            </p:stCondLst>
                            <p:childTnLst>
                              <p:par>
                                <p:cTn id="29" presetID="1" presetClass="entr" presetSubtype="0" fill="hold" grpId="0" nodeType="afterEffect">
                                  <p:stCondLst>
                                    <p:cond delay="0"/>
                                  </p:stCondLst>
                                  <p:childTnLst>
                                    <p:set>
                                      <p:cBhvr>
                                        <p:cTn id="30" dur="1" fill="hold">
                                          <p:stCondLst>
                                            <p:cond delay="499"/>
                                          </p:stCondLst>
                                        </p:cTn>
                                        <p:tgtEl>
                                          <p:spTgt spid="4916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49170"/>
                                        </p:tgtEl>
                                        <p:attrNameLst>
                                          <p:attrName>style.visibility</p:attrName>
                                        </p:attrNameLst>
                                      </p:cBhvr>
                                      <p:to>
                                        <p:strVal val="visible"/>
                                      </p:to>
                                    </p:set>
                                    <p:animEffect transition="in" filter="wipe(left)">
                                      <p:cBhvr>
                                        <p:cTn id="35" dur="500"/>
                                        <p:tgtEl>
                                          <p:spTgt spid="49170"/>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3" fill="hold" grpId="0" nodeType="clickEffect">
                                  <p:stCondLst>
                                    <p:cond delay="0"/>
                                  </p:stCondLst>
                                  <p:childTnLst>
                                    <p:set>
                                      <p:cBhvr>
                                        <p:cTn id="39" dur="1" fill="hold">
                                          <p:stCondLst>
                                            <p:cond delay="0"/>
                                          </p:stCondLst>
                                        </p:cTn>
                                        <p:tgtEl>
                                          <p:spTgt spid="49158"/>
                                        </p:tgtEl>
                                        <p:attrNameLst>
                                          <p:attrName>style.visibility</p:attrName>
                                        </p:attrNameLst>
                                      </p:cBhvr>
                                      <p:to>
                                        <p:strVal val="visible"/>
                                      </p:to>
                                    </p:set>
                                    <p:animEffect transition="in" filter="strips(upRight)">
                                      <p:cBhvr>
                                        <p:cTn id="40" dur="500"/>
                                        <p:tgtEl>
                                          <p:spTgt spid="49158"/>
                                        </p:tgtEl>
                                      </p:cBhvr>
                                    </p:animEffect>
                                  </p:childTnLst>
                                </p:cTn>
                              </p:par>
                            </p:childTnLst>
                          </p:cTn>
                        </p:par>
                        <p:par>
                          <p:cTn id="41" fill="hold">
                            <p:stCondLst>
                              <p:cond delay="500"/>
                            </p:stCondLst>
                            <p:childTnLst>
                              <p:par>
                                <p:cTn id="42" presetID="1" presetClass="entr" presetSubtype="0" fill="hold" grpId="0" nodeType="afterEffect">
                                  <p:stCondLst>
                                    <p:cond delay="0"/>
                                  </p:stCondLst>
                                  <p:childTnLst>
                                    <p:set>
                                      <p:cBhvr>
                                        <p:cTn id="43" dur="1" fill="hold">
                                          <p:stCondLst>
                                            <p:cond delay="499"/>
                                          </p:stCondLst>
                                        </p:cTn>
                                        <p:tgtEl>
                                          <p:spTgt spid="49164"/>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8" presetClass="entr" presetSubtype="3" fill="hold" grpId="0" nodeType="clickEffect">
                                  <p:stCondLst>
                                    <p:cond delay="0"/>
                                  </p:stCondLst>
                                  <p:childTnLst>
                                    <p:set>
                                      <p:cBhvr>
                                        <p:cTn id="47" dur="1" fill="hold">
                                          <p:stCondLst>
                                            <p:cond delay="0"/>
                                          </p:stCondLst>
                                        </p:cTn>
                                        <p:tgtEl>
                                          <p:spTgt spid="49159"/>
                                        </p:tgtEl>
                                        <p:attrNameLst>
                                          <p:attrName>style.visibility</p:attrName>
                                        </p:attrNameLst>
                                      </p:cBhvr>
                                      <p:to>
                                        <p:strVal val="visible"/>
                                      </p:to>
                                    </p:set>
                                    <p:animEffect transition="in" filter="strips(upRight)">
                                      <p:cBhvr>
                                        <p:cTn id="48" dur="500"/>
                                        <p:tgtEl>
                                          <p:spTgt spid="49159"/>
                                        </p:tgtEl>
                                      </p:cBhvr>
                                    </p:animEffect>
                                  </p:childTnLst>
                                </p:cTn>
                              </p:par>
                            </p:childTnLst>
                          </p:cTn>
                        </p:par>
                        <p:par>
                          <p:cTn id="49" fill="hold">
                            <p:stCondLst>
                              <p:cond delay="500"/>
                            </p:stCondLst>
                            <p:childTnLst>
                              <p:par>
                                <p:cTn id="50" presetID="1" presetClass="entr" presetSubtype="0" fill="hold" grpId="0" nodeType="afterEffect">
                                  <p:stCondLst>
                                    <p:cond delay="0"/>
                                  </p:stCondLst>
                                  <p:childTnLst>
                                    <p:set>
                                      <p:cBhvr>
                                        <p:cTn id="51" dur="1" fill="hold">
                                          <p:stCondLst>
                                            <p:cond delay="499"/>
                                          </p:stCondLst>
                                        </p:cTn>
                                        <p:tgtEl>
                                          <p:spTgt spid="49165"/>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 presetClass="entr" presetSubtype="1" fill="hold" grpId="0" nodeType="clickEffect">
                                  <p:stCondLst>
                                    <p:cond delay="0"/>
                                  </p:stCondLst>
                                  <p:childTnLst>
                                    <p:set>
                                      <p:cBhvr>
                                        <p:cTn id="55" dur="1" fill="hold">
                                          <p:stCondLst>
                                            <p:cond delay="0"/>
                                          </p:stCondLst>
                                        </p:cTn>
                                        <p:tgtEl>
                                          <p:spTgt spid="49166"/>
                                        </p:tgtEl>
                                        <p:attrNameLst>
                                          <p:attrName>style.visibility</p:attrName>
                                        </p:attrNameLst>
                                      </p:cBhvr>
                                      <p:to>
                                        <p:strVal val="visible"/>
                                      </p:to>
                                    </p:set>
                                    <p:anim calcmode="lin" valueType="num">
                                      <p:cBhvr additive="base">
                                        <p:cTn id="56" dur="500" fill="hold"/>
                                        <p:tgtEl>
                                          <p:spTgt spid="49166"/>
                                        </p:tgtEl>
                                        <p:attrNameLst>
                                          <p:attrName>ppt_x</p:attrName>
                                        </p:attrNameLst>
                                      </p:cBhvr>
                                      <p:tavLst>
                                        <p:tav tm="0">
                                          <p:val>
                                            <p:strVal val="#ppt_x"/>
                                          </p:val>
                                        </p:tav>
                                        <p:tav tm="100000">
                                          <p:val>
                                            <p:strVal val="#ppt_x"/>
                                          </p:val>
                                        </p:tav>
                                      </p:tavLst>
                                    </p:anim>
                                    <p:anim calcmode="lin" valueType="num">
                                      <p:cBhvr additive="base">
                                        <p:cTn id="57" dur="500" fill="hold"/>
                                        <p:tgtEl>
                                          <p:spTgt spid="49166"/>
                                        </p:tgtEl>
                                        <p:attrNameLst>
                                          <p:attrName>ppt_y</p:attrName>
                                        </p:attrNameLst>
                                      </p:cBhvr>
                                      <p:tavLst>
                                        <p:tav tm="0">
                                          <p:val>
                                            <p:strVal val="0-#ppt_h/2"/>
                                          </p:val>
                                        </p:tav>
                                        <p:tav tm="100000">
                                          <p:val>
                                            <p:strVal val="#ppt_y"/>
                                          </p:val>
                                        </p:tav>
                                      </p:tavLst>
                                    </p:anim>
                                  </p:childTnLst>
                                </p:cTn>
                              </p:par>
                            </p:childTnLst>
                          </p:cTn>
                        </p:par>
                        <p:par>
                          <p:cTn id="58" fill="hold">
                            <p:stCondLst>
                              <p:cond delay="500"/>
                            </p:stCondLst>
                            <p:childTnLst>
                              <p:par>
                                <p:cTn id="59" presetID="17" presetClass="entr" presetSubtype="10" fill="hold" grpId="0" nodeType="afterEffect">
                                  <p:stCondLst>
                                    <p:cond delay="0"/>
                                  </p:stCondLst>
                                  <p:childTnLst>
                                    <p:set>
                                      <p:cBhvr>
                                        <p:cTn id="60" dur="1" fill="hold">
                                          <p:stCondLst>
                                            <p:cond delay="0"/>
                                          </p:stCondLst>
                                        </p:cTn>
                                        <p:tgtEl>
                                          <p:spTgt spid="49167"/>
                                        </p:tgtEl>
                                        <p:attrNameLst>
                                          <p:attrName>style.visibility</p:attrName>
                                        </p:attrNameLst>
                                      </p:cBhvr>
                                      <p:to>
                                        <p:strVal val="visible"/>
                                      </p:to>
                                    </p:set>
                                    <p:anim calcmode="lin" valueType="num">
                                      <p:cBhvr>
                                        <p:cTn id="61" dur="500" fill="hold"/>
                                        <p:tgtEl>
                                          <p:spTgt spid="49167"/>
                                        </p:tgtEl>
                                        <p:attrNameLst>
                                          <p:attrName>ppt_w</p:attrName>
                                        </p:attrNameLst>
                                      </p:cBhvr>
                                      <p:tavLst>
                                        <p:tav tm="0">
                                          <p:val>
                                            <p:fltVal val="0"/>
                                          </p:val>
                                        </p:tav>
                                        <p:tav tm="100000">
                                          <p:val>
                                            <p:strVal val="#ppt_w"/>
                                          </p:val>
                                        </p:tav>
                                      </p:tavLst>
                                    </p:anim>
                                    <p:anim calcmode="lin" valueType="num">
                                      <p:cBhvr>
                                        <p:cTn id="62" dur="500" fill="hold"/>
                                        <p:tgtEl>
                                          <p:spTgt spid="49167"/>
                                        </p:tgtEl>
                                        <p:attrNameLst>
                                          <p:attrName>ppt_h</p:attrName>
                                        </p:attrNameLst>
                                      </p:cBhvr>
                                      <p:tavLst>
                                        <p:tav tm="0">
                                          <p:val>
                                            <p:strVal val="#ppt_h"/>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499"/>
                                          </p:stCondLst>
                                        </p:cTn>
                                        <p:tgtEl>
                                          <p:spTgt spid="49155"/>
                                        </p:tgtEl>
                                        <p:attrNameLst>
                                          <p:attrName>style.visibility</p:attrName>
                                        </p:attrNameLst>
                                      </p:cBhvr>
                                      <p:to>
                                        <p:strVal val="visible"/>
                                      </p:to>
                                    </p:set>
                                  </p:childTnLst>
                                </p:cTn>
                              </p:par>
                            </p:childTnLst>
                          </p:cTn>
                        </p:par>
                        <p:par>
                          <p:cTn id="67" fill="hold">
                            <p:stCondLst>
                              <p:cond delay="500"/>
                            </p:stCondLst>
                            <p:childTnLst>
                              <p:par>
                                <p:cTn id="68" presetID="2" presetClass="entr" presetSubtype="8" fill="hold" grpId="0" nodeType="afterEffect">
                                  <p:stCondLst>
                                    <p:cond delay="0"/>
                                  </p:stCondLst>
                                  <p:childTnLst>
                                    <p:set>
                                      <p:cBhvr>
                                        <p:cTn id="69" dur="1" fill="hold">
                                          <p:stCondLst>
                                            <p:cond delay="0"/>
                                          </p:stCondLst>
                                        </p:cTn>
                                        <p:tgtEl>
                                          <p:spTgt spid="49177"/>
                                        </p:tgtEl>
                                        <p:attrNameLst>
                                          <p:attrName>style.visibility</p:attrName>
                                        </p:attrNameLst>
                                      </p:cBhvr>
                                      <p:to>
                                        <p:strVal val="visible"/>
                                      </p:to>
                                    </p:set>
                                    <p:anim calcmode="lin" valueType="num">
                                      <p:cBhvr additive="base">
                                        <p:cTn id="70" dur="500" fill="hold"/>
                                        <p:tgtEl>
                                          <p:spTgt spid="49177"/>
                                        </p:tgtEl>
                                        <p:attrNameLst>
                                          <p:attrName>ppt_x</p:attrName>
                                        </p:attrNameLst>
                                      </p:cBhvr>
                                      <p:tavLst>
                                        <p:tav tm="0">
                                          <p:val>
                                            <p:strVal val="0-#ppt_w/2"/>
                                          </p:val>
                                        </p:tav>
                                        <p:tav tm="100000">
                                          <p:val>
                                            <p:strVal val="#ppt_x"/>
                                          </p:val>
                                        </p:tav>
                                      </p:tavLst>
                                    </p:anim>
                                    <p:anim calcmode="lin" valueType="num">
                                      <p:cBhvr additive="base">
                                        <p:cTn id="71" dur="500" fill="hold"/>
                                        <p:tgtEl>
                                          <p:spTgt spid="49177"/>
                                        </p:tgtEl>
                                        <p:attrNameLst>
                                          <p:attrName>ppt_y</p:attrName>
                                        </p:attrNameLst>
                                      </p:cBhvr>
                                      <p:tavLst>
                                        <p:tav tm="0">
                                          <p:val>
                                            <p:strVal val="#ppt_y"/>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499"/>
                                          </p:stCondLst>
                                        </p:cTn>
                                        <p:tgtEl>
                                          <p:spTgt spid="49154"/>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grpId="0" nodeType="clickEffect">
                                  <p:stCondLst>
                                    <p:cond delay="0"/>
                                  </p:stCondLst>
                                  <p:childTnLst>
                                    <p:set>
                                      <p:cBhvr>
                                        <p:cTn id="79" dur="1" fill="hold">
                                          <p:stCondLst>
                                            <p:cond delay="0"/>
                                          </p:stCondLst>
                                        </p:cTn>
                                        <p:tgtEl>
                                          <p:spTgt spid="49171"/>
                                        </p:tgtEl>
                                        <p:attrNameLst>
                                          <p:attrName>style.visibility</p:attrName>
                                        </p:attrNameLst>
                                      </p:cBhvr>
                                      <p:to>
                                        <p:strVal val="visible"/>
                                      </p:to>
                                    </p:set>
                                    <p:animEffect transition="in" filter="wipe(down)">
                                      <p:cBhvr>
                                        <p:cTn id="80" dur="500"/>
                                        <p:tgtEl>
                                          <p:spTgt spid="49171"/>
                                        </p:tgtEl>
                                      </p:cBhvr>
                                    </p:animEffect>
                                  </p:childTnLst>
                                </p:cTn>
                              </p:par>
                            </p:childTnLst>
                          </p:cTn>
                        </p:par>
                        <p:par>
                          <p:cTn id="81" fill="hold">
                            <p:stCondLst>
                              <p:cond delay="500"/>
                            </p:stCondLst>
                            <p:childTnLst>
                              <p:par>
                                <p:cTn id="82" presetID="1" presetClass="entr" presetSubtype="0" fill="hold" grpId="0" nodeType="afterEffect">
                                  <p:stCondLst>
                                    <p:cond delay="0"/>
                                  </p:stCondLst>
                                  <p:childTnLst>
                                    <p:set>
                                      <p:cBhvr>
                                        <p:cTn id="83" dur="1" fill="hold">
                                          <p:stCondLst>
                                            <p:cond delay="499"/>
                                          </p:stCondLst>
                                        </p:cTn>
                                        <p:tgtEl>
                                          <p:spTgt spid="49172"/>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1" presetClass="entr" presetSubtype="0" fill="hold" grpId="0" nodeType="clickEffect">
                                  <p:stCondLst>
                                    <p:cond delay="0"/>
                                  </p:stCondLst>
                                  <p:childTnLst>
                                    <p:set>
                                      <p:cBhvr>
                                        <p:cTn id="87" dur="1" fill="hold">
                                          <p:stCondLst>
                                            <p:cond delay="499"/>
                                          </p:stCondLst>
                                        </p:cTn>
                                        <p:tgtEl>
                                          <p:spTgt spid="49173"/>
                                        </p:tgtEl>
                                        <p:attrNameLst>
                                          <p:attrName>style.visibility</p:attrName>
                                        </p:attrNameLst>
                                      </p:cBhvr>
                                      <p:to>
                                        <p:strVal val="visible"/>
                                      </p:to>
                                    </p:set>
                                  </p:childTnLst>
                                </p:cTn>
                              </p:par>
                            </p:childTnLst>
                          </p:cTn>
                        </p:par>
                        <p:par>
                          <p:cTn id="88" fill="hold">
                            <p:stCondLst>
                              <p:cond delay="500"/>
                            </p:stCondLst>
                            <p:childTnLst>
                              <p:par>
                                <p:cTn id="89" presetID="1" presetClass="entr" presetSubtype="0" fill="hold" grpId="0" nodeType="afterEffect">
                                  <p:stCondLst>
                                    <p:cond delay="0"/>
                                  </p:stCondLst>
                                  <p:childTnLst>
                                    <p:set>
                                      <p:cBhvr>
                                        <p:cTn id="90" dur="1" fill="hold">
                                          <p:stCondLst>
                                            <p:cond delay="499"/>
                                          </p:stCondLst>
                                        </p:cTn>
                                        <p:tgtEl>
                                          <p:spTgt spid="4917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49174"/>
                                        </p:tgtEl>
                                        <p:attrNameLst>
                                          <p:attrName>style.visibility</p:attrName>
                                        </p:attrNameLst>
                                      </p:cBhvr>
                                      <p:to>
                                        <p:strVal val="visible"/>
                                      </p:to>
                                    </p:set>
                                    <p:animEffect transition="in" filter="wipe(down)">
                                      <p:cBhvr>
                                        <p:cTn id="95" dur="500"/>
                                        <p:tgtEl>
                                          <p:spTgt spid="49174"/>
                                        </p:tgtEl>
                                      </p:cBhvr>
                                    </p:animEffect>
                                  </p:childTnLst>
                                </p:cTn>
                              </p:par>
                            </p:childTnLst>
                          </p:cTn>
                        </p:par>
                        <p:par>
                          <p:cTn id="96" fill="hold">
                            <p:stCondLst>
                              <p:cond delay="500"/>
                            </p:stCondLst>
                            <p:childTnLst>
                              <p:par>
                                <p:cTn id="97" presetID="1" presetClass="entr" presetSubtype="0" fill="hold" grpId="0" nodeType="afterEffect">
                                  <p:stCondLst>
                                    <p:cond delay="0"/>
                                  </p:stCondLst>
                                  <p:childTnLst>
                                    <p:set>
                                      <p:cBhvr>
                                        <p:cTn id="98" dur="1" fill="hold">
                                          <p:stCondLst>
                                            <p:cond delay="499"/>
                                          </p:stCondLst>
                                        </p:cTn>
                                        <p:tgtEl>
                                          <p:spTgt spid="49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animBg="1"/>
      <p:bldP spid="49155" grpId="0" animBg="1"/>
      <p:bldP spid="49156" grpId="0" animBg="1"/>
      <p:bldP spid="49157" grpId="0" animBg="1"/>
      <p:bldP spid="49158" grpId="0" animBg="1"/>
      <p:bldP spid="49159" grpId="0" animBg="1"/>
      <p:bldP spid="49160" grpId="0" animBg="1" autoUpdateAnimBg="0"/>
      <p:bldP spid="49161" grpId="0" autoUpdateAnimBg="0"/>
      <p:bldP spid="49162" grpId="0" animBg="1" autoUpdateAnimBg="0"/>
      <p:bldP spid="49164" grpId="0" animBg="1" autoUpdateAnimBg="0"/>
      <p:bldP spid="49165" grpId="0" animBg="1" autoUpdateAnimBg="0"/>
      <p:bldP spid="49166" grpId="0" animBg="1"/>
      <p:bldP spid="49167" grpId="0" animBg="1" autoUpdateAnimBg="0"/>
      <p:bldP spid="49169" grpId="0" autoUpdateAnimBg="0"/>
      <p:bldP spid="49170" grpId="0" animBg="1"/>
      <p:bldP spid="49171" grpId="0" animBg="1"/>
      <p:bldP spid="49172" grpId="0" animBg="1" autoUpdateAnimBg="0"/>
      <p:bldP spid="49173" grpId="0" animBg="1"/>
      <p:bldP spid="49174" grpId="0" animBg="1"/>
      <p:bldP spid="49175" grpId="0" animBg="1" autoUpdateAnimBg="0"/>
      <p:bldP spid="49176" grpId="0" autoUpdateAnimBg="0"/>
      <p:bldP spid="49177"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85795"/>
            <a:ext cx="7772400" cy="1571635"/>
          </a:xfrm>
        </p:spPr>
        <p:txBody>
          <a:bodyPr/>
          <a:lstStyle/>
          <a:p>
            <a:r>
              <a:rPr lang="ar-SA" smtClean="0">
                <a:solidFill>
                  <a:schemeClr val="tx2"/>
                </a:solidFill>
              </a:rPr>
              <a:t>نموذج </a:t>
            </a:r>
            <a:r>
              <a:rPr lang="ar-SA" dirty="0" smtClean="0">
                <a:solidFill>
                  <a:schemeClr val="tx2"/>
                </a:solidFill>
              </a:rPr>
              <a:t>عملى</a:t>
            </a:r>
            <a:r>
              <a:rPr lang="en-US" dirty="0" smtClean="0">
                <a:solidFill>
                  <a:schemeClr val="tx2"/>
                </a:solidFill>
              </a:rPr>
              <a:t/>
            </a:r>
            <a:br>
              <a:rPr lang="en-US" dirty="0" smtClean="0">
                <a:solidFill>
                  <a:schemeClr val="tx2"/>
                </a:solidFill>
              </a:rPr>
            </a:br>
            <a:endParaRPr lang="en-US" dirty="0"/>
          </a:p>
        </p:txBody>
      </p:sp>
      <p:sp>
        <p:nvSpPr>
          <p:cNvPr id="3" name="Subtitle 2"/>
          <p:cNvSpPr>
            <a:spLocks noGrp="1"/>
          </p:cNvSpPr>
          <p:nvPr>
            <p:ph type="subTitle" idx="1"/>
          </p:nvPr>
        </p:nvSpPr>
        <p:spPr>
          <a:xfrm>
            <a:off x="1371600" y="2214554"/>
            <a:ext cx="7343804" cy="3429024"/>
          </a:xfrm>
        </p:spPr>
        <p:txBody>
          <a:bodyPr>
            <a:normAutofit/>
          </a:bodyPr>
          <a:lstStyle/>
          <a:p>
            <a:pPr algn="r" rtl="1"/>
            <a:r>
              <a:rPr lang="ar-SA" dirty="0" smtClean="0">
                <a:solidFill>
                  <a:schemeClr val="tx2"/>
                </a:solidFill>
              </a:rPr>
              <a:t>توفرت لدينا البيانات التالية عن مشروع تدرس جدواه الاقتصادية ولسنة تشغيل عادية ( السنة الرابعة مثلا):</a:t>
            </a:r>
          </a:p>
          <a:p>
            <a:pPr algn="r" rtl="1">
              <a:buFontTx/>
              <a:buChar char="•"/>
            </a:pPr>
            <a:r>
              <a:rPr lang="ar-SA" dirty="0" smtClean="0">
                <a:solidFill>
                  <a:schemeClr val="tx2"/>
                </a:solidFill>
              </a:rPr>
              <a:t>سعر بيع الوحدة = 25 جنية </a:t>
            </a:r>
          </a:p>
          <a:p>
            <a:pPr algn="r" rtl="1">
              <a:buFontTx/>
              <a:buChar char="•"/>
            </a:pPr>
            <a:r>
              <a:rPr lang="ar-SA" dirty="0" smtClean="0">
                <a:solidFill>
                  <a:schemeClr val="tx2"/>
                </a:solidFill>
              </a:rPr>
              <a:t>التكاليف الثابتة = 100000 جنية</a:t>
            </a:r>
          </a:p>
          <a:p>
            <a:pPr algn="r" rtl="1">
              <a:buFontTx/>
              <a:buChar char="•"/>
            </a:pPr>
            <a:r>
              <a:rPr lang="ar-SA" dirty="0" smtClean="0">
                <a:solidFill>
                  <a:schemeClr val="tx2"/>
                </a:solidFill>
              </a:rPr>
              <a:t>تكلفة الوحدة المتغيرة = 15 جنية</a:t>
            </a:r>
          </a:p>
          <a:p>
            <a:pPr algn="r" rtl="1">
              <a:buFontTx/>
              <a:buChar char="•"/>
            </a:pPr>
            <a:r>
              <a:rPr lang="ar-SA" dirty="0" smtClean="0">
                <a:solidFill>
                  <a:schemeClr val="tx2"/>
                </a:solidFill>
              </a:rPr>
              <a:t>طاقة المشروع الكلية = 20000 وحدة </a:t>
            </a:r>
            <a:endParaRPr lang="en-US" dirty="0" smtClean="0">
              <a:solidFill>
                <a:schemeClr val="tx2"/>
              </a:solidFill>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smtClean="0"/>
          </a:p>
          <a:p>
            <a:r>
              <a:rPr lang="ar-SA" dirty="0" smtClean="0"/>
              <a:t>المطلوب</a:t>
            </a:r>
          </a:p>
          <a:p>
            <a:r>
              <a:rPr lang="ar-SA" dirty="0" smtClean="0"/>
              <a:t>1 - </a:t>
            </a:r>
            <a:r>
              <a:rPr lang="ar-SA" b="1" dirty="0" smtClean="0"/>
              <a:t>حجم التعادل كنسبة من الطاقة </a:t>
            </a:r>
            <a:r>
              <a:rPr lang="ar-SA" b="1" dirty="0" err="1" smtClean="0"/>
              <a:t>الانتاجية</a:t>
            </a:r>
            <a:r>
              <a:rPr lang="ar-SA" b="1" dirty="0" smtClean="0"/>
              <a:t>       </a:t>
            </a:r>
          </a:p>
          <a:p>
            <a:r>
              <a:rPr lang="ar-SA" b="1" dirty="0" smtClean="0"/>
              <a:t>2 - قيمة التعادل النقدي كنسبة من الطاقة </a:t>
            </a:r>
            <a:r>
              <a:rPr lang="ar-SA" b="1" dirty="0" err="1" smtClean="0"/>
              <a:t>الانتاجية</a:t>
            </a:r>
            <a:r>
              <a:rPr lang="ar-SA" b="1" dirty="0" smtClean="0"/>
              <a:t> </a:t>
            </a:r>
            <a:endParaRPr lang="ar-SA"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r>
              <a:rPr lang="ar-SA" b="1" dirty="0" smtClean="0"/>
              <a:t>                            التكاليف الثابتة</a:t>
            </a:r>
          </a:p>
          <a:p>
            <a:r>
              <a:rPr lang="ar-SA" b="1" dirty="0" smtClean="0"/>
              <a:t>حجم التعادل    = ـــــــــــــــــــــــــــــــــــــــــــــــــــــــــــــ         </a:t>
            </a:r>
          </a:p>
          <a:p>
            <a:r>
              <a:rPr lang="ar-SA" b="1" dirty="0" smtClean="0"/>
              <a:t>        سعر بيع الوحدة  -  تكلفة الوحدة المتغيرة.</a:t>
            </a:r>
          </a:p>
          <a:p>
            <a:r>
              <a:rPr lang="en-US" dirty="0" smtClean="0">
                <a:solidFill>
                  <a:schemeClr val="tx2"/>
                </a:solidFill>
              </a:rPr>
              <a:t>  </a:t>
            </a:r>
          </a:p>
          <a:p>
            <a:r>
              <a:rPr lang="en-US" dirty="0" smtClean="0">
                <a:solidFill>
                  <a:schemeClr val="tx2"/>
                </a:solidFill>
              </a:rPr>
              <a:t>      =            100000=  </a:t>
            </a:r>
            <a:r>
              <a:rPr lang="ar-SA" dirty="0" smtClean="0">
                <a:solidFill>
                  <a:schemeClr val="tx2"/>
                </a:solidFill>
              </a:rPr>
              <a:t>وحدة</a:t>
            </a:r>
            <a:r>
              <a:rPr lang="en-US" dirty="0" smtClean="0">
                <a:solidFill>
                  <a:schemeClr val="tx2"/>
                </a:solidFill>
              </a:rPr>
              <a:t>10000</a:t>
            </a:r>
          </a:p>
          <a:p>
            <a:r>
              <a:rPr lang="en-US" dirty="0" smtClean="0">
                <a:solidFill>
                  <a:schemeClr val="tx2"/>
                </a:solidFill>
              </a:rPr>
              <a:t>----------   </a:t>
            </a:r>
          </a:p>
          <a:p>
            <a:r>
              <a:rPr lang="en-US" dirty="0" smtClean="0">
                <a:solidFill>
                  <a:schemeClr val="tx2"/>
                </a:solidFill>
              </a:rPr>
              <a:t>15-25</a:t>
            </a:r>
            <a:endParaRPr lang="ar-SA" dirty="0" smtClean="0">
              <a:solidFill>
                <a:schemeClr val="tx2"/>
              </a:solidFill>
            </a:endParaRPr>
          </a:p>
          <a:p>
            <a:r>
              <a:rPr lang="ar-SA" dirty="0" smtClean="0">
                <a:solidFill>
                  <a:schemeClr val="tx2"/>
                </a:solidFill>
              </a:rPr>
              <a:t>هذا المستوى من </a:t>
            </a:r>
            <a:r>
              <a:rPr lang="ar-SA" dirty="0" err="1" smtClean="0">
                <a:solidFill>
                  <a:schemeClr val="tx2"/>
                </a:solidFill>
              </a:rPr>
              <a:t>الانتاج</a:t>
            </a:r>
            <a:r>
              <a:rPr lang="ar-SA" dirty="0" smtClean="0">
                <a:solidFill>
                  <a:schemeClr val="tx2"/>
                </a:solidFill>
              </a:rPr>
              <a:t> </a:t>
            </a:r>
            <a:r>
              <a:rPr lang="ar-SA" dirty="0" err="1" smtClean="0">
                <a:solidFill>
                  <a:schemeClr val="tx2"/>
                </a:solidFill>
              </a:rPr>
              <a:t>لايحقق</a:t>
            </a:r>
            <a:r>
              <a:rPr lang="ar-SA" dirty="0" smtClean="0">
                <a:solidFill>
                  <a:schemeClr val="tx2"/>
                </a:solidFill>
              </a:rPr>
              <a:t> ربح </a:t>
            </a:r>
            <a:r>
              <a:rPr lang="ar-SA" dirty="0" err="1" smtClean="0">
                <a:solidFill>
                  <a:schemeClr val="tx2"/>
                </a:solidFill>
              </a:rPr>
              <a:t>و</a:t>
            </a:r>
            <a:r>
              <a:rPr lang="ar-SA" dirty="0" smtClean="0">
                <a:solidFill>
                  <a:schemeClr val="tx2"/>
                </a:solidFill>
              </a:rPr>
              <a:t> لا خسارة</a:t>
            </a:r>
          </a:p>
          <a:p>
            <a:endParaRPr lang="ar-SA" dirty="0" smtClean="0">
              <a:solidFill>
                <a:schemeClr val="tx2"/>
              </a:solidFill>
            </a:endParaRPr>
          </a:p>
          <a:p>
            <a:endParaRPr lang="ar-SA"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endParaRPr lang="ar-SA" dirty="0" smtClean="0"/>
          </a:p>
          <a:p>
            <a:r>
              <a:rPr lang="ar-SA" dirty="0" smtClean="0"/>
              <a:t>حجم التعادل كنسبة من الطاقة </a:t>
            </a:r>
            <a:r>
              <a:rPr lang="ar-SA" dirty="0" err="1" smtClean="0"/>
              <a:t>الانتاجية</a:t>
            </a:r>
            <a:r>
              <a:rPr lang="ar-SA" dirty="0" smtClean="0"/>
              <a:t>       </a:t>
            </a:r>
          </a:p>
          <a:p>
            <a:endParaRPr lang="ar-SA" dirty="0" smtClean="0"/>
          </a:p>
          <a:p>
            <a:r>
              <a:rPr lang="ar-SA" dirty="0" smtClean="0"/>
              <a:t>=    حجم التعادل                                               </a:t>
            </a:r>
          </a:p>
          <a:p>
            <a:r>
              <a:rPr lang="ar-SA" dirty="0" smtClean="0"/>
              <a:t>     -------------  *100    =     10000  </a:t>
            </a:r>
          </a:p>
          <a:p>
            <a:r>
              <a:rPr lang="ar-SA" dirty="0" smtClean="0"/>
              <a:t>     الطاقة الكلية                --------   * 100  = 50%</a:t>
            </a:r>
          </a:p>
          <a:p>
            <a:r>
              <a:rPr lang="ar-SA" dirty="0" smtClean="0"/>
              <a:t>                                  20000</a:t>
            </a:r>
            <a:endParaRPr lang="en-US" dirty="0" smtClean="0"/>
          </a:p>
          <a:p>
            <a:endParaRPr lang="ar-SA" dirty="0" smtClean="0"/>
          </a:p>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dirty="0" smtClean="0"/>
              <a:t>هذا يعنى </a:t>
            </a:r>
            <a:r>
              <a:rPr lang="ar-SA" dirty="0" err="1" smtClean="0"/>
              <a:t>ان</a:t>
            </a:r>
            <a:r>
              <a:rPr lang="ar-SA" dirty="0" smtClean="0"/>
              <a:t> نقطة التعادل للمشروع كنسبة من الطاقة </a:t>
            </a:r>
            <a:r>
              <a:rPr lang="ar-SA" dirty="0" err="1" smtClean="0"/>
              <a:t>الانتاجية</a:t>
            </a:r>
            <a:r>
              <a:rPr lang="ar-SA" dirty="0" smtClean="0"/>
              <a:t> تتحقق عندما  يشتغل المشروع </a:t>
            </a:r>
            <a:r>
              <a:rPr lang="ar-SA" dirty="0" err="1" smtClean="0"/>
              <a:t>ب</a:t>
            </a:r>
            <a:r>
              <a:rPr lang="ar-SA" dirty="0" smtClean="0"/>
              <a:t> 50% من طاقته </a:t>
            </a:r>
            <a:r>
              <a:rPr lang="ar-SA" dirty="0" err="1" smtClean="0"/>
              <a:t>الانتاجية</a:t>
            </a:r>
            <a:r>
              <a:rPr lang="ar-SA" dirty="0" smtClean="0"/>
              <a:t> و لا يحقق المشروع ربح </a:t>
            </a:r>
            <a:r>
              <a:rPr lang="ar-SA" dirty="0" err="1" smtClean="0"/>
              <a:t>و</a:t>
            </a:r>
            <a:r>
              <a:rPr lang="ar-SA" dirty="0" smtClean="0"/>
              <a:t> لا خسارة</a:t>
            </a:r>
            <a:endParaRPr lang="ar-SA"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1674674"/>
            <a:ext cx="6400800" cy="3508653"/>
          </a:xfrm>
          <a:prstGeom prst="rect">
            <a:avLst/>
          </a:prstGeom>
        </p:spPr>
        <p:txBody>
          <a:bodyPr wrap="square">
            <a:spAutoFit/>
          </a:bodyPr>
          <a:lstStyle/>
          <a:p>
            <a:pPr algn="ctr"/>
            <a:endParaRPr lang="ar-SA" sz="1600" b="1" dirty="0" smtClean="0"/>
          </a:p>
          <a:p>
            <a:pPr algn="ctr"/>
            <a:r>
              <a:rPr lang="ar-SA" b="1" dirty="0" smtClean="0">
                <a:solidFill>
                  <a:schemeClr val="tx2"/>
                </a:solidFill>
              </a:rPr>
              <a:t>      التكاليف الثابتة</a:t>
            </a:r>
          </a:p>
          <a:p>
            <a:pPr algn="ctr"/>
            <a:r>
              <a:rPr lang="ar-SA" b="1" dirty="0" smtClean="0">
                <a:solidFill>
                  <a:schemeClr val="tx2"/>
                </a:solidFill>
              </a:rPr>
              <a:t>قيمة التعادل النقدي  =    ــــــــــــــــــــــــــــــــــــــــــــــــــــــــــــــــ</a:t>
            </a:r>
          </a:p>
          <a:p>
            <a:r>
              <a:rPr lang="en-US" b="1" dirty="0" smtClean="0">
                <a:solidFill>
                  <a:schemeClr val="tx2"/>
                </a:solidFill>
              </a:rPr>
              <a:t>        </a:t>
            </a:r>
            <a:r>
              <a:rPr lang="ar-SA" b="1" dirty="0" smtClean="0">
                <a:solidFill>
                  <a:schemeClr val="tx2"/>
                </a:solidFill>
              </a:rPr>
              <a:t>                             1  -   تكلفة الوحدة المتغيرة</a:t>
            </a:r>
          </a:p>
          <a:p>
            <a:pPr algn="ctr"/>
            <a:r>
              <a:rPr lang="ar-SA" b="1" dirty="0" smtClean="0">
                <a:solidFill>
                  <a:schemeClr val="tx2"/>
                </a:solidFill>
              </a:rPr>
              <a:t>               ـــــــــــــــــــــــــــــــــــــــ</a:t>
            </a:r>
          </a:p>
          <a:p>
            <a:pPr algn="ctr"/>
            <a:r>
              <a:rPr lang="ar-SA" b="1" dirty="0" smtClean="0">
                <a:solidFill>
                  <a:schemeClr val="tx2"/>
                </a:solidFill>
              </a:rPr>
              <a:t>        سعر بيع الوحدة</a:t>
            </a:r>
          </a:p>
          <a:p>
            <a:pPr algn="ctr"/>
            <a:endParaRPr lang="ar-SA" b="1" dirty="0">
              <a:solidFill>
                <a:schemeClr val="tx2"/>
              </a:solidFill>
            </a:endParaRPr>
          </a:p>
          <a:p>
            <a:pPr algn="ctr"/>
            <a:endParaRPr lang="ar-SA" b="1" dirty="0" smtClean="0">
              <a:solidFill>
                <a:schemeClr val="tx2"/>
              </a:solidFill>
            </a:endParaRPr>
          </a:p>
          <a:p>
            <a:pPr algn="ctr"/>
            <a:r>
              <a:rPr lang="ar-SA" sz="1600" b="1" dirty="0" smtClean="0">
                <a:solidFill>
                  <a:schemeClr val="tx2"/>
                </a:solidFill>
              </a:rPr>
              <a:t>  </a:t>
            </a:r>
            <a:r>
              <a:rPr lang="ar-SA" sz="1600" b="1" u="sng" dirty="0" smtClean="0">
                <a:solidFill>
                  <a:schemeClr val="tx2"/>
                </a:solidFill>
              </a:rPr>
              <a:t>100000</a:t>
            </a:r>
          </a:p>
          <a:p>
            <a:r>
              <a:rPr lang="ar-SA" sz="1600" b="1" dirty="0" smtClean="0">
                <a:solidFill>
                  <a:schemeClr val="tx2"/>
                </a:solidFill>
              </a:rPr>
              <a:t>             =                                                     =             250000$</a:t>
            </a:r>
          </a:p>
          <a:p>
            <a:pPr algn="ctr"/>
            <a:r>
              <a:rPr lang="ar-SA" sz="1600" b="1" dirty="0" smtClean="0">
                <a:solidFill>
                  <a:schemeClr val="tx2"/>
                </a:solidFill>
              </a:rPr>
              <a:t> 1-  15  </a:t>
            </a:r>
          </a:p>
          <a:p>
            <a:pPr algn="ctr"/>
            <a:r>
              <a:rPr lang="ar-SA" sz="1600" b="1" dirty="0" smtClean="0">
                <a:solidFill>
                  <a:schemeClr val="tx2"/>
                </a:solidFill>
              </a:rPr>
              <a:t>       -----</a:t>
            </a:r>
          </a:p>
          <a:p>
            <a:pPr algn="ctr"/>
            <a:r>
              <a:rPr lang="en-US" sz="1600" b="1" dirty="0" smtClean="0">
                <a:solidFill>
                  <a:schemeClr val="tx2"/>
                </a:solidFill>
              </a:rPr>
              <a:t>25      </a:t>
            </a:r>
            <a:endParaRPr lang="ar-SA" sz="1600" b="1" dirty="0">
              <a:solidFill>
                <a:schemeClr val="tx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20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20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20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8" end="8"/>
                                            </p:txEl>
                                          </p:spTgt>
                                        </p:tgtEl>
                                        <p:attrNameLst>
                                          <p:attrName>style.visibility</p:attrName>
                                        </p:attrNameLst>
                                      </p:cBhvr>
                                      <p:to>
                                        <p:strVal val="visible"/>
                                      </p:to>
                                    </p:set>
                                    <p:animEffect transition="in" filter="fade">
                                      <p:cBhvr>
                                        <p:cTn id="32" dur="2000"/>
                                        <p:tgtEl>
                                          <p:spTgt spid="2">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Effect transition="in" filter="fade">
                                      <p:cBhvr>
                                        <p:cTn id="37" dur="2000"/>
                                        <p:tgtEl>
                                          <p:spTgt spid="2">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10" end="10"/>
                                            </p:txEl>
                                          </p:spTgt>
                                        </p:tgtEl>
                                        <p:attrNameLst>
                                          <p:attrName>style.visibility</p:attrName>
                                        </p:attrNameLst>
                                      </p:cBhvr>
                                      <p:to>
                                        <p:strVal val="visible"/>
                                      </p:to>
                                    </p:set>
                                    <p:animEffect transition="in" filter="fade">
                                      <p:cBhvr>
                                        <p:cTn id="42" dur="2000"/>
                                        <p:tgtEl>
                                          <p:spTgt spid="2">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animEffect transition="in" filter="fade">
                                      <p:cBhvr>
                                        <p:cTn id="47" dur="2000"/>
                                        <p:tgtEl>
                                          <p:spTgt spid="2">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12" end="12"/>
                                            </p:txEl>
                                          </p:spTgt>
                                        </p:tgtEl>
                                        <p:attrNameLst>
                                          <p:attrName>style.visibility</p:attrName>
                                        </p:attrNameLst>
                                      </p:cBhvr>
                                      <p:to>
                                        <p:strVal val="visible"/>
                                      </p:to>
                                    </p:set>
                                    <p:animEffect transition="in" filter="fade">
                                      <p:cBhvr>
                                        <p:cTn id="52" dur="20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pPr algn="ctr"/>
            <a:endParaRPr lang="ar-SA" sz="2000" b="1" dirty="0" smtClean="0"/>
          </a:p>
          <a:p>
            <a:r>
              <a:rPr lang="ar-SA" sz="2000" b="1" dirty="0" smtClean="0">
                <a:solidFill>
                  <a:schemeClr val="tx2"/>
                </a:solidFill>
              </a:rPr>
              <a:t>                                                                  </a:t>
            </a:r>
            <a:r>
              <a:rPr lang="ar-SA" sz="2000" b="1" u="sng" dirty="0" smtClean="0">
                <a:solidFill>
                  <a:schemeClr val="tx2"/>
                </a:solidFill>
              </a:rPr>
              <a:t>قيمة التعادل النقدي</a:t>
            </a:r>
          </a:p>
          <a:p>
            <a:r>
              <a:rPr lang="ar-SA" sz="2000" b="1" dirty="0" smtClean="0">
                <a:solidFill>
                  <a:schemeClr val="tx2"/>
                </a:solidFill>
              </a:rPr>
              <a:t>قيمة التعادل النقدي كنسبة من الطاقة </a:t>
            </a:r>
            <a:r>
              <a:rPr lang="ar-SA" sz="2000" b="1" dirty="0" err="1" smtClean="0">
                <a:solidFill>
                  <a:schemeClr val="tx2"/>
                </a:solidFill>
              </a:rPr>
              <a:t>الانتاجية</a:t>
            </a:r>
            <a:r>
              <a:rPr lang="ar-SA" sz="2000" b="1" dirty="0" smtClean="0">
                <a:solidFill>
                  <a:schemeClr val="tx2"/>
                </a:solidFill>
              </a:rPr>
              <a:t>  =    الطاقة </a:t>
            </a:r>
            <a:r>
              <a:rPr lang="ar-SA" sz="2000" b="1" dirty="0" err="1" smtClean="0">
                <a:solidFill>
                  <a:schemeClr val="tx2"/>
                </a:solidFill>
              </a:rPr>
              <a:t>الانتاجية</a:t>
            </a:r>
            <a:r>
              <a:rPr lang="ar-SA" sz="2000" b="1" dirty="0" smtClean="0">
                <a:solidFill>
                  <a:schemeClr val="tx2"/>
                </a:solidFill>
              </a:rPr>
              <a:t> الكلية *سعر البيع</a:t>
            </a:r>
          </a:p>
          <a:p>
            <a:endParaRPr lang="ar-SA" sz="2000" b="1" dirty="0" smtClean="0">
              <a:solidFill>
                <a:schemeClr val="tx2"/>
              </a:solidFill>
            </a:endParaRPr>
          </a:p>
          <a:p>
            <a:endParaRPr lang="ar-SA" sz="2000" b="1" dirty="0" smtClean="0">
              <a:solidFill>
                <a:schemeClr val="tx2"/>
              </a:solidFill>
            </a:endParaRPr>
          </a:p>
          <a:p>
            <a:pPr>
              <a:buNone/>
            </a:pPr>
            <a:r>
              <a:rPr lang="ar-SA" sz="2000" b="1" dirty="0" smtClean="0">
                <a:solidFill>
                  <a:schemeClr val="tx2"/>
                </a:solidFill>
              </a:rPr>
              <a:t> =   </a:t>
            </a:r>
            <a:r>
              <a:rPr lang="ar-SA" sz="2000" b="1" u="sng" dirty="0" smtClean="0">
                <a:solidFill>
                  <a:schemeClr val="tx2"/>
                </a:solidFill>
              </a:rPr>
              <a:t>250000          </a:t>
            </a:r>
            <a:r>
              <a:rPr lang="ar-SA" sz="2000" b="1" dirty="0" smtClean="0">
                <a:solidFill>
                  <a:schemeClr val="tx2"/>
                </a:solidFill>
              </a:rPr>
              <a:t>* 100     =   50%</a:t>
            </a:r>
          </a:p>
          <a:p>
            <a:pPr>
              <a:buNone/>
            </a:pPr>
            <a:r>
              <a:rPr lang="ar-SA" sz="2000" b="1" dirty="0" smtClean="0">
                <a:solidFill>
                  <a:schemeClr val="tx2"/>
                </a:solidFill>
              </a:rPr>
              <a:t>       20000*25</a:t>
            </a:r>
          </a:p>
          <a:p>
            <a:pPr>
              <a:buNone/>
            </a:pPr>
            <a:r>
              <a:rPr lang="ar-SA" sz="2800" dirty="0" smtClean="0"/>
              <a:t>هذا يعنى </a:t>
            </a:r>
            <a:r>
              <a:rPr lang="ar-SA" sz="2800" dirty="0" err="1" smtClean="0"/>
              <a:t>ان</a:t>
            </a:r>
            <a:r>
              <a:rPr lang="ar-SA" sz="2800" dirty="0" smtClean="0"/>
              <a:t> المشروع يحقق  تعادله عندما  يشتغل المشروع </a:t>
            </a:r>
            <a:r>
              <a:rPr lang="ar-SA" sz="2800" dirty="0" err="1" smtClean="0"/>
              <a:t>ب</a:t>
            </a:r>
            <a:r>
              <a:rPr lang="ar-SA" sz="2800" dirty="0" smtClean="0"/>
              <a:t> 50% من طاقته </a:t>
            </a:r>
            <a:r>
              <a:rPr lang="ar-SA" sz="2800" dirty="0" err="1" smtClean="0"/>
              <a:t>الانتاجية</a:t>
            </a:r>
            <a:r>
              <a:rPr lang="ar-SA" sz="2800" dirty="0" smtClean="0"/>
              <a:t> و لا يحقق المشروع ربح </a:t>
            </a:r>
            <a:r>
              <a:rPr lang="ar-SA" sz="2800" dirty="0" err="1" smtClean="0"/>
              <a:t>و</a:t>
            </a:r>
            <a:r>
              <a:rPr lang="ar-SA" sz="2800" dirty="0" smtClean="0"/>
              <a:t> لا خسارة</a:t>
            </a:r>
          </a:p>
          <a:p>
            <a:pPr>
              <a:buNone/>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ar-SA" dirty="0" smtClean="0"/>
              <a:t>2- </a:t>
            </a:r>
            <a:r>
              <a:rPr lang="ar-SA" b="1" dirty="0" smtClean="0"/>
              <a:t>العوامل المؤثرة في اختيار حجم او طاقة المشروع</a:t>
            </a:r>
            <a:r>
              <a:rPr lang="ar-SA" dirty="0" smtClean="0"/>
              <a:t> </a:t>
            </a:r>
          </a:p>
          <a:p>
            <a:r>
              <a:rPr lang="ar-SA" dirty="0" smtClean="0"/>
              <a:t>ا- حجم الموارد الاقتصادية المتاحة </a:t>
            </a:r>
          </a:p>
          <a:p>
            <a:r>
              <a:rPr lang="ar-SA" dirty="0" smtClean="0"/>
              <a:t>ب- حجم السوق الفعلي و المتوقع</a:t>
            </a:r>
          </a:p>
          <a:p>
            <a:r>
              <a:rPr lang="ar-SA" dirty="0" smtClean="0"/>
              <a:t>- اذا كان توجد منافسة  كاملة  السوق لا يشكل عامل مؤثرا في اختيار حجم المشروع </a:t>
            </a:r>
          </a:p>
          <a:p>
            <a:r>
              <a:rPr lang="ar-SA" dirty="0" smtClean="0"/>
              <a:t>- اذا حجم السوق محدود  فان حجم الطاقة الصغيرة هي المفضلة </a:t>
            </a:r>
          </a:p>
          <a:p>
            <a:r>
              <a:rPr lang="ar-SA" dirty="0" smtClean="0"/>
              <a:t>-ج- قيود فنية على حجم الطاقة : قيود فنية توثر على حجم الطاقة مثل تحديد حد معين للانتاج لا يمكن تجاوزه</a:t>
            </a:r>
          </a:p>
          <a:p>
            <a:endParaRPr lang="en-US" dirty="0"/>
          </a:p>
        </p:txBody>
      </p:sp>
    </p:spTree>
    <p:extLst>
      <p:ext uri="{BB962C8B-B14F-4D97-AF65-F5344CB8AC3E}">
        <p14:creationId xmlns:p14="http://schemas.microsoft.com/office/powerpoint/2010/main" val="40642712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FF0000"/>
                </a:solidFill>
              </a:rPr>
              <a:t>ثانيا اختيار </a:t>
            </a:r>
            <a:r>
              <a:rPr lang="ar-SA" dirty="0" err="1" smtClean="0">
                <a:solidFill>
                  <a:srgbClr val="FF0000"/>
                </a:solidFill>
              </a:rPr>
              <a:t>الاساليب</a:t>
            </a:r>
            <a:r>
              <a:rPr lang="ar-SA" dirty="0" smtClean="0">
                <a:solidFill>
                  <a:srgbClr val="FF0000"/>
                </a:solidFill>
              </a:rPr>
              <a:t> </a:t>
            </a:r>
            <a:r>
              <a:rPr lang="ar-SA" dirty="0" err="1" smtClean="0">
                <a:solidFill>
                  <a:srgbClr val="FF0000"/>
                </a:solidFill>
              </a:rPr>
              <a:t>الانتاجية</a:t>
            </a:r>
            <a:r>
              <a:rPr lang="ar-SA" dirty="0" smtClean="0">
                <a:solidFill>
                  <a:srgbClr val="FF0000"/>
                </a:solidFill>
              </a:rPr>
              <a:t> الملائمة </a:t>
            </a:r>
            <a:endParaRPr lang="ar-SA" dirty="0">
              <a:solidFill>
                <a:srgbClr val="FF0000"/>
              </a:solidFill>
            </a:endParaRPr>
          </a:p>
        </p:txBody>
      </p:sp>
      <p:sp>
        <p:nvSpPr>
          <p:cNvPr id="3" name="عنصر نائب للمحتوى 2"/>
          <p:cNvSpPr>
            <a:spLocks noGrp="1"/>
          </p:cNvSpPr>
          <p:nvPr>
            <p:ph idx="1"/>
          </p:nvPr>
        </p:nvSpPr>
        <p:spPr/>
        <p:txBody>
          <a:bodyPr/>
          <a:lstStyle/>
          <a:p>
            <a:r>
              <a:rPr lang="ar-SA" dirty="0" smtClean="0"/>
              <a:t>وهذا يشمل </a:t>
            </a:r>
          </a:p>
          <a:p>
            <a:r>
              <a:rPr lang="ar-SA" dirty="0" smtClean="0"/>
              <a:t>- المفاضلة بين المستويات المختلفة للتكنولوجيا( اختيار التكنولوجيا </a:t>
            </a:r>
            <a:r>
              <a:rPr lang="ar-SA" dirty="0" err="1" smtClean="0"/>
              <a:t>التى</a:t>
            </a:r>
            <a:r>
              <a:rPr lang="ar-SA" dirty="0" smtClean="0"/>
              <a:t> تتناسب مع توفر </a:t>
            </a:r>
            <a:r>
              <a:rPr lang="ar-SA" dirty="0" err="1" smtClean="0"/>
              <a:t>الايدى</a:t>
            </a:r>
            <a:r>
              <a:rPr lang="ar-SA" dirty="0" smtClean="0"/>
              <a:t>  العاملة المهرة </a:t>
            </a:r>
            <a:r>
              <a:rPr lang="ar-SA" dirty="0" err="1" smtClean="0"/>
              <a:t>و</a:t>
            </a:r>
            <a:r>
              <a:rPr lang="ar-SA" dirty="0" smtClean="0"/>
              <a:t> توفر مستلزمات </a:t>
            </a:r>
            <a:r>
              <a:rPr lang="ar-SA" dirty="0" err="1" smtClean="0"/>
              <a:t>الانتاج</a:t>
            </a:r>
            <a:r>
              <a:rPr lang="ar-SA" dirty="0" smtClean="0"/>
              <a:t> المحلية</a:t>
            </a:r>
          </a:p>
          <a:p>
            <a:r>
              <a:rPr lang="ar-SA" dirty="0" smtClean="0"/>
              <a:t>- الطاقة </a:t>
            </a:r>
            <a:r>
              <a:rPr lang="ar-SA" dirty="0" err="1" smtClean="0"/>
              <a:t>الانتاجية</a:t>
            </a:r>
            <a:r>
              <a:rPr lang="ar-SA" dirty="0" smtClean="0"/>
              <a:t> لكل بديل </a:t>
            </a:r>
          </a:p>
          <a:p>
            <a:r>
              <a:rPr lang="ar-SA" dirty="0" smtClean="0"/>
              <a:t>- تكاليف التركيب  </a:t>
            </a:r>
            <a:r>
              <a:rPr lang="ar-SA" dirty="0" err="1" smtClean="0"/>
              <a:t>و</a:t>
            </a:r>
            <a:r>
              <a:rPr lang="ar-SA" dirty="0" smtClean="0"/>
              <a:t> التشغيل </a:t>
            </a:r>
          </a:p>
          <a:p>
            <a:r>
              <a:rPr lang="ar-SA" dirty="0" smtClean="0"/>
              <a:t>- العمر الانتاجي  للبديل الذى تم اختياره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b="1" dirty="0" smtClean="0"/>
              <a:t>مفاهيم أساسية حول طبيعة الاستثمار</a:t>
            </a:r>
            <a:br>
              <a:rPr lang="ar-SA" b="1" dirty="0" smtClean="0"/>
            </a:br>
            <a:r>
              <a:rPr lang="ar-SA" b="1" dirty="0" smtClean="0"/>
              <a:t/>
            </a:r>
            <a:br>
              <a:rPr lang="ar-SA" b="1" dirty="0" smtClean="0"/>
            </a:br>
            <a:r>
              <a:rPr lang="ar-SA" b="1" dirty="0" smtClean="0"/>
              <a:t>تحظى عملية الاستثمار من بين العديد من الفعاليات الاقتصادية بأهمية كبيرة كون الاستثمار يمثل العنصر الحيوي والفعال لتحقيق عملية التنمية الاقتصادية والاجتماعية،</a:t>
            </a:r>
            <a:endParaRPr lang="ar-SA" dirty="0" smtClean="0"/>
          </a:p>
          <a:p>
            <a:endParaRPr lang="ar-SA"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lnSpcReduction="10000"/>
          </a:bodyPr>
          <a:lstStyle/>
          <a:p>
            <a:r>
              <a:rPr lang="ar-SA" dirty="0" smtClean="0"/>
              <a:t>- متى توفر القوى العاملة لتشغيل </a:t>
            </a:r>
            <a:r>
              <a:rPr lang="ar-SA" dirty="0" err="1" smtClean="0"/>
              <a:t>الالة</a:t>
            </a:r>
            <a:r>
              <a:rPr lang="ar-SA" dirty="0" smtClean="0"/>
              <a:t> </a:t>
            </a:r>
          </a:p>
          <a:p>
            <a:r>
              <a:rPr lang="ar-SA" dirty="0" smtClean="0"/>
              <a:t>- مستوى جودة المنتج </a:t>
            </a:r>
            <a:r>
              <a:rPr lang="ar-SA" dirty="0" err="1" smtClean="0"/>
              <a:t>فى</a:t>
            </a:r>
            <a:r>
              <a:rPr lang="ar-SA" dirty="0" smtClean="0"/>
              <a:t> نطاق استخدام كل بديل</a:t>
            </a:r>
          </a:p>
          <a:p>
            <a:r>
              <a:rPr lang="ar-SA" dirty="0" smtClean="0"/>
              <a:t>- سهولة الاستخدام </a:t>
            </a:r>
            <a:r>
              <a:rPr lang="ar-SA" dirty="0" err="1" smtClean="0"/>
              <a:t>و</a:t>
            </a:r>
            <a:r>
              <a:rPr lang="ar-SA" dirty="0" smtClean="0"/>
              <a:t> متى توفر قطع الغيار </a:t>
            </a:r>
          </a:p>
          <a:p>
            <a:r>
              <a:rPr lang="ar-SA" dirty="0" smtClean="0"/>
              <a:t>- متى توفر الطاقة </a:t>
            </a:r>
            <a:r>
              <a:rPr lang="ar-SA" dirty="0" err="1" smtClean="0"/>
              <a:t>و</a:t>
            </a:r>
            <a:r>
              <a:rPr lang="ar-SA" dirty="0" smtClean="0"/>
              <a:t> نوعها</a:t>
            </a:r>
          </a:p>
          <a:p>
            <a:r>
              <a:rPr lang="ar-SA" dirty="0" smtClean="0"/>
              <a:t> - درجة الامان في التشغيل </a:t>
            </a:r>
          </a:p>
          <a:p>
            <a:r>
              <a:rPr lang="ar-SA" dirty="0" smtClean="0"/>
              <a:t>علي ضؤ اختيار الاسلوب الانتاجي الملائم يجري </a:t>
            </a:r>
          </a:p>
          <a:p>
            <a:r>
              <a:rPr lang="ar-SA" dirty="0" smtClean="0"/>
              <a:t>1- تحديد تفصيلي للسلع المراد انتاجها </a:t>
            </a:r>
          </a:p>
          <a:p>
            <a:r>
              <a:rPr lang="ar-SA" dirty="0" smtClean="0"/>
              <a:t>2- تحديد التجهيزات و المستلزمات تمطلوبة لكل مرحلة </a:t>
            </a:r>
          </a:p>
          <a:p>
            <a:pPr marL="0" indent="0">
              <a:buNone/>
            </a:pP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ar-SA" dirty="0" smtClean="0"/>
              <a:t>وهذا يتطلب نوع الالات  و العدد ووسائل النقل و نوع المواد الخامة </a:t>
            </a:r>
          </a:p>
          <a:p>
            <a:r>
              <a:rPr lang="ar-SA" dirty="0" smtClean="0"/>
              <a:t>3-</a:t>
            </a:r>
            <a:r>
              <a:rPr lang="ar-SA" dirty="0"/>
              <a:t>تقدير احتياجات المشروع من القوى العاملة </a:t>
            </a:r>
            <a:endParaRPr lang="ar-SA" dirty="0" smtClean="0"/>
          </a:p>
          <a:p>
            <a:r>
              <a:rPr lang="ar-SA" dirty="0" smtClean="0"/>
              <a:t>4- تجهيز الاحتياجات المطلوبة للوظائف </a:t>
            </a:r>
          </a:p>
          <a:p>
            <a:r>
              <a:rPr lang="ar-SA" dirty="0" smtClean="0"/>
              <a:t>5- تحديدالمساحة المطلوبة للمشروع</a:t>
            </a:r>
          </a:p>
          <a:p>
            <a:endParaRPr lang="ar-SA" dirty="0" smtClean="0"/>
          </a:p>
          <a:p>
            <a:endParaRPr lang="en-US" dirty="0"/>
          </a:p>
        </p:txBody>
      </p:sp>
    </p:spTree>
    <p:extLst>
      <p:ext uri="{BB962C8B-B14F-4D97-AF65-F5344CB8AC3E}">
        <p14:creationId xmlns:p14="http://schemas.microsoft.com/office/powerpoint/2010/main" val="31686919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solidFill>
                  <a:srgbClr val="FF0000"/>
                </a:solidFill>
              </a:rPr>
              <a:t>ثالثا دراسة و اختيار موقع  المشروع</a:t>
            </a:r>
            <a:r>
              <a:rPr lang="ar-SA" dirty="0" smtClean="0">
                <a:solidFill>
                  <a:schemeClr val="accent1"/>
                </a:solidFill>
              </a:rPr>
              <a:t/>
            </a:r>
            <a:br>
              <a:rPr lang="ar-SA" dirty="0" smtClean="0">
                <a:solidFill>
                  <a:schemeClr val="accent1"/>
                </a:solidFill>
              </a:rPr>
            </a:br>
            <a:endParaRPr lang="ar-SA" dirty="0">
              <a:solidFill>
                <a:schemeClr val="accent1"/>
              </a:solidFill>
            </a:endParaRPr>
          </a:p>
        </p:txBody>
      </p:sp>
      <p:sp>
        <p:nvSpPr>
          <p:cNvPr id="3" name="عنصر نائب للمحتوى 2"/>
          <p:cNvSpPr>
            <a:spLocks noGrp="1"/>
          </p:cNvSpPr>
          <p:nvPr>
            <p:ph idx="1"/>
          </p:nvPr>
        </p:nvSpPr>
        <p:spPr/>
        <p:txBody>
          <a:bodyPr>
            <a:normAutofit fontScale="92500" lnSpcReduction="20000"/>
          </a:bodyPr>
          <a:lstStyle/>
          <a:p>
            <a:pPr>
              <a:buNone/>
            </a:pPr>
            <a:r>
              <a:rPr lang="ar-SA" dirty="0" smtClean="0"/>
              <a:t>1 – الخصائص الفنية </a:t>
            </a:r>
            <a:r>
              <a:rPr lang="ar-SA" dirty="0" err="1" smtClean="0"/>
              <a:t>و</a:t>
            </a:r>
            <a:r>
              <a:rPr lang="ar-SA" dirty="0" smtClean="0"/>
              <a:t> الطبيعية للمنطقة – خاصة المشاريع الزراعية – التربة – المناخ </a:t>
            </a:r>
          </a:p>
          <a:p>
            <a:pPr>
              <a:buNone/>
            </a:pPr>
            <a:r>
              <a:rPr lang="ar-SA" dirty="0" smtClean="0"/>
              <a:t>2 - كلفة الحصول على </a:t>
            </a:r>
            <a:r>
              <a:rPr lang="ar-SA" dirty="0" err="1" smtClean="0"/>
              <a:t>الارض</a:t>
            </a:r>
            <a:endParaRPr lang="ar-SA" dirty="0" smtClean="0"/>
          </a:p>
          <a:p>
            <a:pPr>
              <a:buNone/>
            </a:pPr>
            <a:r>
              <a:rPr lang="ar-SA" dirty="0" smtClean="0"/>
              <a:t>3 – قوانين الاستثمار السائدة </a:t>
            </a:r>
          </a:p>
          <a:p>
            <a:pPr>
              <a:buNone/>
            </a:pPr>
            <a:r>
              <a:rPr lang="ar-SA" dirty="0" smtClean="0"/>
              <a:t>4 – مدى توفر الوقود   القوى المحركة </a:t>
            </a:r>
            <a:r>
              <a:rPr lang="ar-SA" dirty="0" err="1" smtClean="0"/>
              <a:t>و</a:t>
            </a:r>
            <a:r>
              <a:rPr lang="ar-SA" dirty="0" smtClean="0"/>
              <a:t> </a:t>
            </a:r>
            <a:r>
              <a:rPr lang="ar-SA" dirty="0" err="1" smtClean="0"/>
              <a:t>المياة</a:t>
            </a:r>
            <a:r>
              <a:rPr lang="ar-SA" dirty="0" smtClean="0"/>
              <a:t> – يقلل التكاليف </a:t>
            </a:r>
          </a:p>
          <a:p>
            <a:pPr>
              <a:buNone/>
            </a:pPr>
            <a:r>
              <a:rPr lang="ar-SA" dirty="0" smtClean="0"/>
              <a:t>5 – مدى قرب الموقع من مستلزمات </a:t>
            </a:r>
            <a:r>
              <a:rPr lang="ar-SA" dirty="0" err="1" smtClean="0"/>
              <a:t>الانتاج</a:t>
            </a:r>
            <a:r>
              <a:rPr lang="ar-SA" dirty="0" smtClean="0"/>
              <a:t> و </a:t>
            </a:r>
            <a:r>
              <a:rPr lang="ar-SA" dirty="0" err="1" smtClean="0"/>
              <a:t>اسواق</a:t>
            </a:r>
            <a:r>
              <a:rPr lang="ar-SA" dirty="0" smtClean="0"/>
              <a:t> التصريف </a:t>
            </a:r>
          </a:p>
          <a:p>
            <a:pPr>
              <a:buNone/>
            </a:pPr>
            <a:r>
              <a:rPr lang="ar-SA" dirty="0" smtClean="0"/>
              <a:t>يقلل التكاليف بعض المستلزمات قد تكون كبيرة او سريعة التلف </a:t>
            </a:r>
          </a:p>
          <a:p>
            <a:pPr>
              <a:buNone/>
            </a:pPr>
            <a:r>
              <a:rPr lang="ar-SA" dirty="0" smtClean="0"/>
              <a:t>يفضل اختيار الموقع قرب اسواق التصريف يسهل النقل و يقلل التكاليف ويسمح </a:t>
            </a:r>
            <a:r>
              <a:rPr lang="ar-SA" smtClean="0"/>
              <a:t>تقديم خدمةة افضل </a:t>
            </a:r>
            <a:endParaRPr lang="ar-SA" dirty="0" smtClean="0"/>
          </a:p>
          <a:p>
            <a:pPr>
              <a:buNone/>
            </a:pPr>
            <a:r>
              <a:rPr lang="ar-SA" dirty="0" smtClean="0"/>
              <a:t>6 –القرب من الطرق الرئيسية  </a:t>
            </a:r>
            <a:r>
              <a:rPr lang="ar-SA" dirty="0" err="1" smtClean="0"/>
              <a:t>و</a:t>
            </a:r>
            <a:r>
              <a:rPr lang="ar-SA" dirty="0" smtClean="0"/>
              <a:t> مكان النقل </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الجدوى الاقتصادية</a:t>
            </a:r>
            <a:endParaRPr lang="ar-SA" dirty="0"/>
          </a:p>
        </p:txBody>
      </p:sp>
      <p:sp>
        <p:nvSpPr>
          <p:cNvPr id="3" name="عنوان فرعي 2"/>
          <p:cNvSpPr>
            <a:spLocks noGrp="1"/>
          </p:cNvSpPr>
          <p:nvPr>
            <p:ph type="subTitle" idx="1"/>
          </p:nvPr>
        </p:nvSpPr>
        <p:spPr/>
        <p:txBody>
          <a:bodyPr/>
          <a:lstStyle/>
          <a:p>
            <a:endParaRPr lang="ar-SA"/>
          </a:p>
        </p:txBody>
      </p:sp>
    </p:spTree>
    <p:extLst>
      <p:ext uri="{BB962C8B-B14F-4D97-AF65-F5344CB8AC3E}">
        <p14:creationId xmlns:p14="http://schemas.microsoft.com/office/powerpoint/2010/main" val="133480620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الجدوى الاقتصادية:</a:t>
            </a:r>
            <a:endParaRPr lang="ar-SA" dirty="0"/>
          </a:p>
        </p:txBody>
      </p:sp>
      <p:sp>
        <p:nvSpPr>
          <p:cNvPr id="3" name="عنصر نائب للمحتوى 2"/>
          <p:cNvSpPr>
            <a:spLocks noGrp="1"/>
          </p:cNvSpPr>
          <p:nvPr>
            <p:ph idx="1"/>
          </p:nvPr>
        </p:nvSpPr>
        <p:spPr/>
        <p:txBody>
          <a:bodyPr>
            <a:normAutofit/>
          </a:bodyPr>
          <a:lstStyle/>
          <a:p>
            <a:r>
              <a:rPr lang="ar-SA" dirty="0" smtClean="0"/>
              <a:t>الجدوى الاقتصادية: </a:t>
            </a:r>
          </a:p>
          <a:p>
            <a:r>
              <a:rPr lang="ar-SA" dirty="0" err="1" smtClean="0"/>
              <a:t>هى</a:t>
            </a:r>
            <a:r>
              <a:rPr lang="ar-SA" dirty="0" smtClean="0"/>
              <a:t> عبارة عن  تقدير التكاليف الموقعة للمشروع</a:t>
            </a:r>
          </a:p>
          <a:p>
            <a:r>
              <a:rPr lang="ar-SA" dirty="0" smtClean="0"/>
              <a:t>التكاليف نوعان </a:t>
            </a:r>
          </a:p>
          <a:p>
            <a:r>
              <a:rPr lang="ar-SA" dirty="0" smtClean="0">
                <a:solidFill>
                  <a:srgbClr val="FF0000"/>
                </a:solidFill>
              </a:rPr>
              <a:t>ا – التكاليف الاستثمارية </a:t>
            </a:r>
          </a:p>
          <a:p>
            <a:r>
              <a:rPr lang="ar-SA" dirty="0" smtClean="0">
                <a:solidFill>
                  <a:srgbClr val="FF0000"/>
                </a:solidFill>
              </a:rPr>
              <a:t>ب – تكاليف التشغيل </a:t>
            </a:r>
            <a:r>
              <a:rPr lang="ar-SA" dirty="0" smtClean="0"/>
              <a:t/>
            </a:r>
            <a:br>
              <a:rPr lang="ar-SA" dirty="0" smtClean="0"/>
            </a:br>
            <a:endParaRPr lang="ar-SA" dirty="0"/>
          </a:p>
        </p:txBody>
      </p:sp>
    </p:spTree>
    <p:extLst>
      <p:ext uri="{BB962C8B-B14F-4D97-AF65-F5344CB8AC3E}">
        <p14:creationId xmlns:p14="http://schemas.microsoft.com/office/powerpoint/2010/main" val="3208022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err="1" smtClean="0">
                <a:solidFill>
                  <a:srgbClr val="FF0000"/>
                </a:solidFill>
              </a:rPr>
              <a:t>اولا</a:t>
            </a:r>
            <a:r>
              <a:rPr lang="ar-SA" dirty="0" smtClean="0">
                <a:solidFill>
                  <a:srgbClr val="FF0000"/>
                </a:solidFill>
              </a:rPr>
              <a:t> التكاليف الاستثمارية : تشمل </a:t>
            </a:r>
          </a:p>
          <a:p>
            <a:r>
              <a:rPr lang="ar-SA" b="1" dirty="0" smtClean="0">
                <a:solidFill>
                  <a:schemeClr val="accent1"/>
                </a:solidFill>
              </a:rPr>
              <a:t>1 - الاستثمار </a:t>
            </a:r>
            <a:r>
              <a:rPr lang="ar-SA" b="1" dirty="0" err="1" smtClean="0">
                <a:solidFill>
                  <a:schemeClr val="accent1"/>
                </a:solidFill>
              </a:rPr>
              <a:t>المبدئى</a:t>
            </a:r>
            <a:endParaRPr lang="ar-SA" dirty="0" smtClean="0"/>
          </a:p>
          <a:p>
            <a:r>
              <a:rPr lang="ar-SA" b="1" dirty="0" smtClean="0">
                <a:solidFill>
                  <a:srgbClr val="0070C0"/>
                </a:solidFill>
              </a:rPr>
              <a:t>2 </a:t>
            </a:r>
            <a:r>
              <a:rPr lang="ar-SA" b="1" dirty="0" smtClean="0">
                <a:solidFill>
                  <a:schemeClr val="accent1"/>
                </a:solidFill>
              </a:rPr>
              <a:t>– </a:t>
            </a:r>
            <a:r>
              <a:rPr lang="ar-SA" b="1" dirty="0" err="1" smtClean="0">
                <a:solidFill>
                  <a:schemeClr val="accent1"/>
                </a:solidFill>
              </a:rPr>
              <a:t>راس</a:t>
            </a:r>
            <a:r>
              <a:rPr lang="ar-SA" b="1" dirty="0" smtClean="0">
                <a:solidFill>
                  <a:schemeClr val="accent1"/>
                </a:solidFill>
              </a:rPr>
              <a:t> المال العامل لفترة التشغيل </a:t>
            </a:r>
            <a:r>
              <a:rPr lang="ar-SA" b="1" dirty="0" err="1" smtClean="0">
                <a:solidFill>
                  <a:schemeClr val="accent1"/>
                </a:solidFill>
              </a:rPr>
              <a:t>الاولى</a:t>
            </a:r>
            <a:endParaRPr lang="ar-SA" b="1" dirty="0" smtClean="0">
              <a:solidFill>
                <a:schemeClr val="accent1"/>
              </a:solidFill>
            </a:endParaRPr>
          </a:p>
          <a:p>
            <a:r>
              <a:rPr lang="ar-SA" b="1" dirty="0" smtClean="0">
                <a:solidFill>
                  <a:srgbClr val="0070C0"/>
                </a:solidFill>
              </a:rPr>
              <a:t>3 – التكاليف الاستثمارية اللاحقة </a:t>
            </a:r>
          </a:p>
          <a:p>
            <a:r>
              <a:rPr lang="ar-SA" b="1" dirty="0" smtClean="0">
                <a:solidFill>
                  <a:schemeClr val="accent1"/>
                </a:solidFill>
              </a:rPr>
              <a:t>1 - الاستثمار </a:t>
            </a:r>
            <a:r>
              <a:rPr lang="ar-SA" b="1" dirty="0" err="1" smtClean="0">
                <a:solidFill>
                  <a:schemeClr val="accent1"/>
                </a:solidFill>
              </a:rPr>
              <a:t>المبدئى</a:t>
            </a:r>
            <a:r>
              <a:rPr lang="ar-SA" b="1" dirty="0" smtClean="0">
                <a:solidFill>
                  <a:schemeClr val="accent1"/>
                </a:solidFill>
              </a:rPr>
              <a:t>  </a:t>
            </a:r>
            <a:r>
              <a:rPr lang="ar-SA" dirty="0" smtClean="0"/>
              <a:t>هو عبارة عن </a:t>
            </a:r>
            <a:r>
              <a:rPr lang="ar-SA" dirty="0" err="1" smtClean="0"/>
              <a:t>الانفاق</a:t>
            </a:r>
            <a:r>
              <a:rPr lang="ar-SA" dirty="0" smtClean="0"/>
              <a:t> </a:t>
            </a:r>
            <a:r>
              <a:rPr lang="ar-SA" dirty="0" err="1" smtClean="0"/>
              <a:t>الاستثمارى</a:t>
            </a:r>
            <a:r>
              <a:rPr lang="ar-SA" dirty="0" smtClean="0"/>
              <a:t> اللازم </a:t>
            </a:r>
            <a:r>
              <a:rPr lang="ar-SA" dirty="0" err="1" smtClean="0"/>
              <a:t>لاقامة</a:t>
            </a:r>
            <a:r>
              <a:rPr lang="ar-SA" dirty="0" smtClean="0"/>
              <a:t> المشروع </a:t>
            </a:r>
            <a:r>
              <a:rPr lang="ar-SA" dirty="0" err="1" smtClean="0"/>
              <a:t>و</a:t>
            </a:r>
            <a:r>
              <a:rPr lang="ar-SA" dirty="0" smtClean="0"/>
              <a:t> تجهيزه</a:t>
            </a:r>
          </a:p>
          <a:p>
            <a:r>
              <a:rPr lang="ar-SA" dirty="0" smtClean="0"/>
              <a:t>يتكون الاستثمار </a:t>
            </a:r>
            <a:r>
              <a:rPr lang="ar-SA" dirty="0" err="1" smtClean="0"/>
              <a:t>المبدئى</a:t>
            </a:r>
            <a:r>
              <a:rPr lang="ar-SA" dirty="0" smtClean="0"/>
              <a:t> من </a:t>
            </a:r>
          </a:p>
          <a:p>
            <a:r>
              <a:rPr lang="ar-SA" dirty="0" smtClean="0">
                <a:solidFill>
                  <a:srgbClr val="7030A0"/>
                </a:solidFill>
              </a:rPr>
              <a:t>ا – تكاليف </a:t>
            </a:r>
            <a:r>
              <a:rPr lang="ar-SA" dirty="0" err="1" smtClean="0">
                <a:solidFill>
                  <a:srgbClr val="7030A0"/>
                </a:solidFill>
              </a:rPr>
              <a:t>التاسيس</a:t>
            </a:r>
            <a:r>
              <a:rPr lang="ar-SA" dirty="0" smtClean="0">
                <a:solidFill>
                  <a:srgbClr val="7030A0"/>
                </a:solidFill>
              </a:rPr>
              <a:t> </a:t>
            </a:r>
            <a:r>
              <a:rPr lang="ar-SA" dirty="0" smtClean="0"/>
              <a:t>( الاستثمارات الثابتة غير الملموسة </a:t>
            </a:r>
            <a:endParaRPr lang="ar-SA" dirty="0" smtClean="0">
              <a:solidFill>
                <a:srgbClr val="7030A0"/>
              </a:solidFill>
            </a:endParaRPr>
          </a:p>
          <a:p>
            <a:r>
              <a:rPr lang="ar-SA" dirty="0" smtClean="0">
                <a:solidFill>
                  <a:srgbClr val="7030A0"/>
                </a:solidFill>
              </a:rPr>
              <a:t>ب – تكاليف </a:t>
            </a:r>
            <a:r>
              <a:rPr lang="ar-SA" dirty="0" err="1" smtClean="0">
                <a:solidFill>
                  <a:srgbClr val="7030A0"/>
                </a:solidFill>
              </a:rPr>
              <a:t>الانشاء</a:t>
            </a:r>
            <a:r>
              <a:rPr lang="ar-SA" dirty="0" smtClean="0">
                <a:solidFill>
                  <a:srgbClr val="7030A0"/>
                </a:solidFill>
              </a:rPr>
              <a:t> </a:t>
            </a:r>
            <a:r>
              <a:rPr lang="ar-SA" dirty="0" smtClean="0"/>
              <a:t>(الاستثمارات الثابتة الملموسة </a:t>
            </a:r>
          </a:p>
        </p:txBody>
      </p:sp>
    </p:spTree>
    <p:extLst>
      <p:ext uri="{BB962C8B-B14F-4D97-AF65-F5344CB8AC3E}">
        <p14:creationId xmlns:p14="http://schemas.microsoft.com/office/powerpoint/2010/main" val="4175834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b="1" dirty="0" smtClean="0">
                <a:solidFill>
                  <a:srgbClr val="7030A0"/>
                </a:solidFill>
              </a:rPr>
              <a:t>ا-  تكاليف </a:t>
            </a:r>
            <a:r>
              <a:rPr lang="ar-SA" b="1" dirty="0" err="1" smtClean="0">
                <a:solidFill>
                  <a:srgbClr val="7030A0"/>
                </a:solidFill>
              </a:rPr>
              <a:t>التاسيس</a:t>
            </a:r>
            <a:r>
              <a:rPr lang="ar-SA" b="1" dirty="0" smtClean="0">
                <a:solidFill>
                  <a:srgbClr val="7030A0"/>
                </a:solidFill>
              </a:rPr>
              <a:t> </a:t>
            </a:r>
            <a:r>
              <a:rPr lang="ar-SA" dirty="0" smtClean="0"/>
              <a:t>( الاستثمارات الثابتة غير الملموسة ) </a:t>
            </a:r>
          </a:p>
          <a:p>
            <a:r>
              <a:rPr lang="ar-SA" dirty="0" smtClean="0"/>
              <a:t>عبارة عن كل </a:t>
            </a:r>
            <a:r>
              <a:rPr lang="ar-SA" dirty="0" err="1" smtClean="0"/>
              <a:t>الانفاق</a:t>
            </a:r>
            <a:r>
              <a:rPr lang="ar-SA" dirty="0" smtClean="0"/>
              <a:t> </a:t>
            </a:r>
            <a:r>
              <a:rPr lang="ar-SA" dirty="0" err="1" smtClean="0"/>
              <a:t>الاستثمارى</a:t>
            </a:r>
            <a:r>
              <a:rPr lang="ar-SA" dirty="0" smtClean="0"/>
              <a:t> الخاص </a:t>
            </a:r>
            <a:r>
              <a:rPr lang="ar-SA" dirty="0" err="1" smtClean="0"/>
              <a:t>بانشاء</a:t>
            </a:r>
            <a:r>
              <a:rPr lang="ar-SA" dirty="0" smtClean="0"/>
              <a:t> المشروع  ما عدا  </a:t>
            </a:r>
            <a:r>
              <a:rPr lang="ar-SA" dirty="0" err="1" smtClean="0"/>
              <a:t>الانفاق</a:t>
            </a:r>
            <a:r>
              <a:rPr lang="ar-SA" dirty="0" smtClean="0"/>
              <a:t>  على </a:t>
            </a:r>
            <a:r>
              <a:rPr lang="ar-SA" dirty="0" err="1" smtClean="0"/>
              <a:t>الاصول</a:t>
            </a:r>
            <a:r>
              <a:rPr lang="ar-SA" dirty="0" smtClean="0"/>
              <a:t> الثابتة وهى تشمل </a:t>
            </a:r>
          </a:p>
          <a:p>
            <a:r>
              <a:rPr lang="ar-SA" dirty="0" smtClean="0"/>
              <a:t>- تكاليف الدراسات السابقة </a:t>
            </a:r>
            <a:r>
              <a:rPr lang="ar-SA" dirty="0" err="1" smtClean="0"/>
              <a:t>لانشاء</a:t>
            </a:r>
            <a:r>
              <a:rPr lang="ar-SA" dirty="0" smtClean="0"/>
              <a:t> المشروع </a:t>
            </a:r>
          </a:p>
          <a:p>
            <a:r>
              <a:rPr lang="ar-SA" dirty="0" smtClean="0"/>
              <a:t>- </a:t>
            </a:r>
            <a:r>
              <a:rPr lang="ar-SA" dirty="0" err="1" smtClean="0"/>
              <a:t>تكايف</a:t>
            </a:r>
            <a:r>
              <a:rPr lang="ar-SA" dirty="0" smtClean="0"/>
              <a:t> التسجيل  </a:t>
            </a:r>
            <a:r>
              <a:rPr lang="ar-SA" dirty="0" err="1" smtClean="0"/>
              <a:t>و</a:t>
            </a:r>
            <a:r>
              <a:rPr lang="ar-SA" dirty="0" smtClean="0"/>
              <a:t> الحصول على البيانات( التراخيص)</a:t>
            </a:r>
          </a:p>
          <a:p>
            <a:r>
              <a:rPr lang="ar-SA" dirty="0" smtClean="0"/>
              <a:t>- المصروفات </a:t>
            </a:r>
            <a:r>
              <a:rPr lang="ar-SA" dirty="0" err="1" smtClean="0"/>
              <a:t>الادارية</a:t>
            </a:r>
            <a:r>
              <a:rPr lang="ar-SA" dirty="0" smtClean="0"/>
              <a:t> حتى بدء التشغيل – </a:t>
            </a:r>
            <a:r>
              <a:rPr lang="ar-SA" dirty="0" err="1" smtClean="0"/>
              <a:t>الاجارات</a:t>
            </a:r>
            <a:r>
              <a:rPr lang="ar-SA" dirty="0" smtClean="0"/>
              <a:t> و </a:t>
            </a:r>
            <a:r>
              <a:rPr lang="ar-SA" dirty="0" err="1" smtClean="0"/>
              <a:t>اجور</a:t>
            </a:r>
            <a:r>
              <a:rPr lang="ar-SA" dirty="0" smtClean="0"/>
              <a:t> العاملين </a:t>
            </a:r>
            <a:r>
              <a:rPr lang="ar-SA" dirty="0" err="1" smtClean="0"/>
              <a:t>و</a:t>
            </a:r>
            <a:r>
              <a:rPr lang="ar-SA" dirty="0" smtClean="0"/>
              <a:t> البريد </a:t>
            </a:r>
            <a:r>
              <a:rPr lang="ar-SA" dirty="0" err="1" smtClean="0"/>
              <a:t>و</a:t>
            </a:r>
            <a:r>
              <a:rPr lang="ar-SA" dirty="0" smtClean="0"/>
              <a:t> الهاتف </a:t>
            </a:r>
          </a:p>
          <a:p>
            <a:r>
              <a:rPr lang="ar-SA" dirty="0" smtClean="0"/>
              <a:t>- نفقات تنظيم المشروع الجديد- نظم داخلية كنظام التخزين والبيع </a:t>
            </a:r>
            <a:r>
              <a:rPr lang="ar-SA" dirty="0" err="1" smtClean="0"/>
              <a:t>و</a:t>
            </a:r>
            <a:r>
              <a:rPr lang="ar-SA" dirty="0" smtClean="0"/>
              <a:t> المحاسبة </a:t>
            </a:r>
            <a:r>
              <a:rPr lang="ar-SA" dirty="0" err="1" smtClean="0"/>
              <a:t>و</a:t>
            </a:r>
            <a:r>
              <a:rPr lang="ar-SA" dirty="0" smtClean="0"/>
              <a:t> السكرتارية </a:t>
            </a:r>
            <a:r>
              <a:rPr lang="ar-SA" dirty="0" err="1" smtClean="0"/>
              <a:t>و</a:t>
            </a:r>
            <a:r>
              <a:rPr lang="ar-SA" dirty="0" smtClean="0"/>
              <a:t> السجلات </a:t>
            </a:r>
            <a:r>
              <a:rPr lang="ar-SA" dirty="0" err="1" smtClean="0"/>
              <a:t>و</a:t>
            </a:r>
            <a:r>
              <a:rPr lang="ar-SA" dirty="0" smtClean="0"/>
              <a:t> </a:t>
            </a:r>
            <a:r>
              <a:rPr lang="ar-SA" dirty="0" err="1" smtClean="0"/>
              <a:t>الارشيف</a:t>
            </a:r>
            <a:r>
              <a:rPr lang="ar-SA" dirty="0" smtClean="0"/>
              <a:t> </a:t>
            </a:r>
          </a:p>
          <a:p>
            <a:endParaRPr lang="ar-SA" dirty="0" smtClean="0"/>
          </a:p>
          <a:p>
            <a:endParaRPr lang="ar-SA" dirty="0" smtClean="0"/>
          </a:p>
          <a:p>
            <a:pPr>
              <a:buNone/>
            </a:pPr>
            <a:endParaRPr lang="ar-SA" dirty="0"/>
          </a:p>
        </p:txBody>
      </p:sp>
    </p:spTree>
    <p:extLst>
      <p:ext uri="{BB962C8B-B14F-4D97-AF65-F5344CB8AC3E}">
        <p14:creationId xmlns:p14="http://schemas.microsoft.com/office/powerpoint/2010/main" val="78910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b="1" dirty="0" smtClean="0">
                <a:solidFill>
                  <a:srgbClr val="7030A0"/>
                </a:solidFill>
              </a:rPr>
              <a:t>ا-  تكاليف </a:t>
            </a:r>
            <a:r>
              <a:rPr lang="ar-SA" b="1" dirty="0" err="1" smtClean="0">
                <a:solidFill>
                  <a:srgbClr val="7030A0"/>
                </a:solidFill>
              </a:rPr>
              <a:t>التاسيس</a:t>
            </a:r>
            <a:r>
              <a:rPr lang="ar-SA" b="1" dirty="0" smtClean="0">
                <a:solidFill>
                  <a:srgbClr val="7030A0"/>
                </a:solidFill>
              </a:rPr>
              <a:t> </a:t>
            </a:r>
            <a:r>
              <a:rPr lang="ar-SA" dirty="0" smtClean="0"/>
              <a:t>( الاستثمارات الثابتة غير الملموسة ) </a:t>
            </a:r>
          </a:p>
          <a:p>
            <a:r>
              <a:rPr lang="ar-SA" dirty="0" smtClean="0"/>
              <a:t>عبارة عن كل </a:t>
            </a:r>
            <a:r>
              <a:rPr lang="ar-SA" dirty="0" err="1" smtClean="0"/>
              <a:t>الانفاق</a:t>
            </a:r>
            <a:r>
              <a:rPr lang="ar-SA" dirty="0" smtClean="0"/>
              <a:t> </a:t>
            </a:r>
            <a:r>
              <a:rPr lang="ar-SA" dirty="0" err="1" smtClean="0"/>
              <a:t>الاستثمارى</a:t>
            </a:r>
            <a:r>
              <a:rPr lang="ar-SA" dirty="0" smtClean="0"/>
              <a:t> الخاص </a:t>
            </a:r>
            <a:r>
              <a:rPr lang="ar-SA" dirty="0" err="1" smtClean="0"/>
              <a:t>بانشاء</a:t>
            </a:r>
            <a:r>
              <a:rPr lang="ar-SA" dirty="0" smtClean="0"/>
              <a:t> المشروع  ما عدا  </a:t>
            </a:r>
            <a:r>
              <a:rPr lang="ar-SA" dirty="0" err="1" smtClean="0"/>
              <a:t>الانفاق</a:t>
            </a:r>
            <a:r>
              <a:rPr lang="ar-SA" dirty="0" smtClean="0"/>
              <a:t>  على </a:t>
            </a:r>
            <a:r>
              <a:rPr lang="ar-SA" dirty="0" err="1" smtClean="0"/>
              <a:t>الاصول</a:t>
            </a:r>
            <a:r>
              <a:rPr lang="ar-SA" dirty="0" smtClean="0"/>
              <a:t> الثابتة وهى تشمل </a:t>
            </a:r>
          </a:p>
          <a:p>
            <a:r>
              <a:rPr lang="ar-SA" dirty="0" smtClean="0"/>
              <a:t>- تكاليف الدراسات السابقة </a:t>
            </a:r>
            <a:r>
              <a:rPr lang="ar-SA" dirty="0" err="1" smtClean="0"/>
              <a:t>لانشاء</a:t>
            </a:r>
            <a:r>
              <a:rPr lang="ar-SA" dirty="0" smtClean="0"/>
              <a:t> المشروع </a:t>
            </a:r>
          </a:p>
          <a:p>
            <a:r>
              <a:rPr lang="ar-SA" dirty="0" smtClean="0"/>
              <a:t>- </a:t>
            </a:r>
            <a:r>
              <a:rPr lang="ar-SA" dirty="0" err="1" smtClean="0"/>
              <a:t>تكايف</a:t>
            </a:r>
            <a:r>
              <a:rPr lang="ar-SA" dirty="0" smtClean="0"/>
              <a:t> التسجيل  </a:t>
            </a:r>
            <a:r>
              <a:rPr lang="ar-SA" dirty="0" err="1" smtClean="0"/>
              <a:t>و</a:t>
            </a:r>
            <a:r>
              <a:rPr lang="ar-SA" dirty="0" smtClean="0"/>
              <a:t> الحصول على البيانات( التراخيص)</a:t>
            </a:r>
          </a:p>
          <a:p>
            <a:r>
              <a:rPr lang="ar-SA" dirty="0" smtClean="0"/>
              <a:t>- المصروفات </a:t>
            </a:r>
            <a:r>
              <a:rPr lang="ar-SA" dirty="0" err="1" smtClean="0"/>
              <a:t>الادارية</a:t>
            </a:r>
            <a:r>
              <a:rPr lang="ar-SA" dirty="0" smtClean="0"/>
              <a:t> حتى بدء التشغيل – </a:t>
            </a:r>
            <a:r>
              <a:rPr lang="ar-SA" dirty="0" err="1" smtClean="0"/>
              <a:t>الاجارات</a:t>
            </a:r>
            <a:r>
              <a:rPr lang="ar-SA" dirty="0" smtClean="0"/>
              <a:t> و </a:t>
            </a:r>
            <a:r>
              <a:rPr lang="ar-SA" dirty="0" err="1" smtClean="0"/>
              <a:t>اجور</a:t>
            </a:r>
            <a:r>
              <a:rPr lang="ar-SA" dirty="0" smtClean="0"/>
              <a:t> العاملين </a:t>
            </a:r>
            <a:r>
              <a:rPr lang="ar-SA" dirty="0" err="1" smtClean="0"/>
              <a:t>و</a:t>
            </a:r>
            <a:r>
              <a:rPr lang="ar-SA" dirty="0" smtClean="0"/>
              <a:t> البريد </a:t>
            </a:r>
            <a:r>
              <a:rPr lang="ar-SA" dirty="0" err="1" smtClean="0"/>
              <a:t>و</a:t>
            </a:r>
            <a:r>
              <a:rPr lang="ar-SA" dirty="0" smtClean="0"/>
              <a:t> الهاتف </a:t>
            </a:r>
          </a:p>
          <a:p>
            <a:r>
              <a:rPr lang="ar-SA" dirty="0" smtClean="0"/>
              <a:t>- نفقات تنظيم المشروع الجديد- نظم داخلية كنظام التخزين والبيع </a:t>
            </a:r>
            <a:r>
              <a:rPr lang="ar-SA" dirty="0" err="1" smtClean="0"/>
              <a:t>و</a:t>
            </a:r>
            <a:r>
              <a:rPr lang="ar-SA" dirty="0" smtClean="0"/>
              <a:t> المحاسبة </a:t>
            </a:r>
            <a:r>
              <a:rPr lang="ar-SA" dirty="0" err="1" smtClean="0"/>
              <a:t>و</a:t>
            </a:r>
            <a:r>
              <a:rPr lang="ar-SA" dirty="0" smtClean="0"/>
              <a:t> السكرتارية </a:t>
            </a:r>
            <a:r>
              <a:rPr lang="ar-SA" dirty="0" err="1" smtClean="0"/>
              <a:t>و</a:t>
            </a:r>
            <a:r>
              <a:rPr lang="ar-SA" dirty="0" smtClean="0"/>
              <a:t> السجلات </a:t>
            </a:r>
            <a:r>
              <a:rPr lang="ar-SA" dirty="0" err="1" smtClean="0"/>
              <a:t>و</a:t>
            </a:r>
            <a:r>
              <a:rPr lang="ar-SA" dirty="0" smtClean="0"/>
              <a:t> </a:t>
            </a:r>
            <a:r>
              <a:rPr lang="ar-SA" dirty="0" err="1" smtClean="0"/>
              <a:t>الارشيف</a:t>
            </a:r>
            <a:r>
              <a:rPr lang="ar-SA" dirty="0" smtClean="0"/>
              <a:t> </a:t>
            </a:r>
          </a:p>
          <a:p>
            <a:endParaRPr lang="ar-SA" dirty="0" smtClean="0"/>
          </a:p>
          <a:p>
            <a:endParaRPr lang="ar-SA" dirty="0" smtClean="0"/>
          </a:p>
          <a:p>
            <a:pPr>
              <a:buNone/>
            </a:pPr>
            <a:endParaRPr lang="ar-SA" dirty="0"/>
          </a:p>
        </p:txBody>
      </p:sp>
    </p:spTree>
    <p:extLst>
      <p:ext uri="{BB962C8B-B14F-4D97-AF65-F5344CB8AC3E}">
        <p14:creationId xmlns:p14="http://schemas.microsoft.com/office/powerpoint/2010/main" val="2649650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 تكاليف المكاتب الاستشارية – بيوت الخبرة </a:t>
            </a:r>
          </a:p>
          <a:p>
            <a:r>
              <a:rPr lang="ar-SA" dirty="0" smtClean="0"/>
              <a:t>-نفقات التمويل </a:t>
            </a:r>
            <a:r>
              <a:rPr lang="ar-SA" dirty="0" err="1" smtClean="0"/>
              <a:t>فى</a:t>
            </a:r>
            <a:r>
              <a:rPr lang="ar-SA" dirty="0" smtClean="0"/>
              <a:t> فترة </a:t>
            </a:r>
            <a:r>
              <a:rPr lang="ar-SA" dirty="0" err="1" smtClean="0"/>
              <a:t>الانشاء</a:t>
            </a:r>
            <a:r>
              <a:rPr lang="ar-SA" dirty="0" smtClean="0"/>
              <a:t> – فوائد القرض </a:t>
            </a:r>
            <a:r>
              <a:rPr lang="ar-SA" dirty="0" err="1" smtClean="0"/>
              <a:t>و</a:t>
            </a:r>
            <a:r>
              <a:rPr lang="ar-SA" dirty="0" smtClean="0"/>
              <a:t> شراء المعدات</a:t>
            </a:r>
          </a:p>
          <a:p>
            <a:r>
              <a:rPr lang="ar-SA" dirty="0" smtClean="0"/>
              <a:t>تكاليف شراء حقوق التصنيع (كالعلامة التجارية )</a:t>
            </a:r>
          </a:p>
          <a:p>
            <a:r>
              <a:rPr lang="ar-SA" dirty="0" smtClean="0"/>
              <a:t>تكاليف الدعاية </a:t>
            </a:r>
            <a:r>
              <a:rPr lang="ar-SA" dirty="0" err="1" smtClean="0"/>
              <a:t>و</a:t>
            </a:r>
            <a:r>
              <a:rPr lang="ar-SA" dirty="0" smtClean="0"/>
              <a:t> </a:t>
            </a:r>
            <a:r>
              <a:rPr lang="ar-SA" dirty="0" err="1" smtClean="0"/>
              <a:t>الاعلان</a:t>
            </a:r>
            <a:r>
              <a:rPr lang="ar-SA" dirty="0" smtClean="0"/>
              <a:t> </a:t>
            </a:r>
          </a:p>
          <a:p>
            <a:r>
              <a:rPr lang="ar-SA" dirty="0" smtClean="0"/>
              <a:t>تكاليف السفر </a:t>
            </a:r>
            <a:r>
              <a:rPr lang="ar-SA" dirty="0" err="1" smtClean="0"/>
              <a:t>و</a:t>
            </a:r>
            <a:r>
              <a:rPr lang="ar-SA" dirty="0" smtClean="0"/>
              <a:t> التنقل </a:t>
            </a:r>
            <a:r>
              <a:rPr lang="ar-SA" dirty="0" err="1" smtClean="0"/>
              <a:t>و</a:t>
            </a:r>
            <a:r>
              <a:rPr lang="ar-SA" dirty="0" smtClean="0"/>
              <a:t> الاستيراد </a:t>
            </a:r>
          </a:p>
          <a:p>
            <a:endParaRPr lang="ar-SA" dirty="0" smtClean="0"/>
          </a:p>
          <a:p>
            <a:endParaRPr lang="ar-SA" dirty="0"/>
          </a:p>
        </p:txBody>
      </p:sp>
    </p:spTree>
    <p:extLst>
      <p:ext uri="{BB962C8B-B14F-4D97-AF65-F5344CB8AC3E}">
        <p14:creationId xmlns:p14="http://schemas.microsoft.com/office/powerpoint/2010/main" val="341498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dirty="0" smtClean="0">
                <a:solidFill>
                  <a:srgbClr val="7030A0"/>
                </a:solidFill>
              </a:rPr>
              <a:t>ب- تكاليف </a:t>
            </a:r>
            <a:r>
              <a:rPr lang="ar-SA" dirty="0" err="1" smtClean="0">
                <a:solidFill>
                  <a:srgbClr val="7030A0"/>
                </a:solidFill>
              </a:rPr>
              <a:t>الانشاء</a:t>
            </a:r>
            <a:r>
              <a:rPr lang="ar-SA" dirty="0" smtClean="0">
                <a:solidFill>
                  <a:srgbClr val="7030A0"/>
                </a:solidFill>
              </a:rPr>
              <a:t> </a:t>
            </a:r>
            <a:r>
              <a:rPr lang="ar-SA" dirty="0" smtClean="0"/>
              <a:t>(الاستثمارات الثابتة الملموسة )</a:t>
            </a:r>
          </a:p>
          <a:p>
            <a:r>
              <a:rPr lang="ar-SA" dirty="0" smtClean="0"/>
              <a:t> تكاليف </a:t>
            </a:r>
            <a:r>
              <a:rPr lang="ar-SA" dirty="0" err="1" smtClean="0"/>
              <a:t>الاراضى</a:t>
            </a:r>
            <a:r>
              <a:rPr lang="ar-SA" dirty="0" smtClean="0"/>
              <a:t> و تجهيزاتها </a:t>
            </a:r>
          </a:p>
          <a:p>
            <a:r>
              <a:rPr lang="ar-SA" dirty="0" smtClean="0"/>
              <a:t>تكاليف </a:t>
            </a:r>
            <a:r>
              <a:rPr lang="ar-SA" dirty="0" err="1" smtClean="0"/>
              <a:t>المبانى</a:t>
            </a:r>
            <a:r>
              <a:rPr lang="ar-SA" dirty="0" smtClean="0"/>
              <a:t> و </a:t>
            </a:r>
            <a:r>
              <a:rPr lang="ar-SA" dirty="0" err="1" smtClean="0"/>
              <a:t>الانشاءات</a:t>
            </a:r>
            <a:r>
              <a:rPr lang="ar-SA" dirty="0" smtClean="0"/>
              <a:t> – </a:t>
            </a:r>
            <a:r>
              <a:rPr lang="ar-SA" dirty="0" err="1" smtClean="0"/>
              <a:t>مبانى</a:t>
            </a:r>
            <a:r>
              <a:rPr lang="ar-SA" dirty="0" smtClean="0"/>
              <a:t> – خزانات – طرق داخل المشروع </a:t>
            </a:r>
          </a:p>
          <a:p>
            <a:r>
              <a:rPr lang="ar-SA" dirty="0" smtClean="0"/>
              <a:t> تكاليف </a:t>
            </a:r>
            <a:r>
              <a:rPr lang="ar-SA" dirty="0" err="1" smtClean="0"/>
              <a:t>الالات</a:t>
            </a:r>
            <a:r>
              <a:rPr lang="ar-SA" dirty="0" smtClean="0"/>
              <a:t> و المعدات – شراء </a:t>
            </a:r>
            <a:r>
              <a:rPr lang="ar-SA" dirty="0" err="1" smtClean="0"/>
              <a:t>الات</a:t>
            </a:r>
            <a:r>
              <a:rPr lang="ar-SA" dirty="0" smtClean="0"/>
              <a:t> – كمبيوتر </a:t>
            </a:r>
          </a:p>
          <a:p>
            <a:r>
              <a:rPr lang="ar-SA" dirty="0" smtClean="0"/>
              <a:t> تكاليف </a:t>
            </a:r>
            <a:r>
              <a:rPr lang="ar-SA" dirty="0" err="1" smtClean="0"/>
              <a:t>الاثاث</a:t>
            </a:r>
            <a:r>
              <a:rPr lang="ar-SA" dirty="0" smtClean="0"/>
              <a:t> و المفروشات </a:t>
            </a:r>
          </a:p>
          <a:p>
            <a:r>
              <a:rPr lang="ar-SA" dirty="0" smtClean="0"/>
              <a:t>تكاليف قطع الغيار </a:t>
            </a:r>
          </a:p>
          <a:p>
            <a:endParaRPr lang="ar-SA" dirty="0"/>
          </a:p>
        </p:txBody>
      </p:sp>
    </p:spTree>
    <p:extLst>
      <p:ext uri="{BB962C8B-B14F-4D97-AF65-F5344CB8AC3E}">
        <p14:creationId xmlns:p14="http://schemas.microsoft.com/office/powerpoint/2010/main" val="2895748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ar-SA" dirty="0" smtClean="0"/>
              <a:t>اي زيادة في الاستثمار تودي الى زيادة مضاعفة في الدخل ما يسمي بمضاعف الاستثمار و كذلك زيادة الدخل تودي الى زيادة الاستثمار ما يسمى بمعجل الاستثمار </a:t>
            </a:r>
          </a:p>
          <a:p>
            <a:pPr marL="0" indent="0">
              <a:buNone/>
            </a:pPr>
            <a:r>
              <a:rPr lang="ar-SA" dirty="0" smtClean="0"/>
              <a:t>العوامل المحددة للاستثمار </a:t>
            </a:r>
          </a:p>
          <a:p>
            <a:pPr marL="0" indent="0">
              <a:buNone/>
            </a:pPr>
            <a:r>
              <a:rPr lang="ar-SA" dirty="0" smtClean="0"/>
              <a:t>1- العائد </a:t>
            </a:r>
          </a:p>
          <a:p>
            <a:pPr marL="0" indent="0">
              <a:buNone/>
            </a:pPr>
            <a:r>
              <a:rPr lang="ar-SA" dirty="0" smtClean="0"/>
              <a:t>2- التكلفة وفي حال الاقتراض فان سعر الفائدة يمثل تكلفة الاقراض </a:t>
            </a:r>
          </a:p>
          <a:p>
            <a:pPr marL="0" indent="0">
              <a:buNone/>
            </a:pPr>
            <a:r>
              <a:rPr lang="ar-SA" dirty="0" smtClean="0"/>
              <a:t>3- التوقعات لتقليل المخاطر بالمستقبل </a:t>
            </a:r>
            <a:endParaRPr lang="en-US" dirty="0"/>
          </a:p>
        </p:txBody>
      </p:sp>
    </p:spTree>
    <p:extLst>
      <p:ext uri="{BB962C8B-B14F-4D97-AF65-F5344CB8AC3E}">
        <p14:creationId xmlns:p14="http://schemas.microsoft.com/office/powerpoint/2010/main" val="3665978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dirty="0" smtClean="0">
                <a:solidFill>
                  <a:srgbClr val="0070C0"/>
                </a:solidFill>
              </a:rPr>
              <a:t>2 </a:t>
            </a:r>
            <a:r>
              <a:rPr lang="ar-SA" dirty="0" smtClean="0">
                <a:solidFill>
                  <a:schemeClr val="accent1"/>
                </a:solidFill>
              </a:rPr>
              <a:t>– </a:t>
            </a:r>
            <a:r>
              <a:rPr lang="ar-SA" dirty="0" err="1" smtClean="0">
                <a:solidFill>
                  <a:schemeClr val="accent1"/>
                </a:solidFill>
              </a:rPr>
              <a:t>راس</a:t>
            </a:r>
            <a:r>
              <a:rPr lang="ar-SA" dirty="0" smtClean="0">
                <a:solidFill>
                  <a:schemeClr val="accent1"/>
                </a:solidFill>
              </a:rPr>
              <a:t> المال العامل لفترة التشغيل </a:t>
            </a:r>
            <a:r>
              <a:rPr lang="ar-SA" dirty="0" err="1" smtClean="0">
                <a:solidFill>
                  <a:schemeClr val="accent1"/>
                </a:solidFill>
              </a:rPr>
              <a:t>الاولى</a:t>
            </a:r>
            <a:endParaRPr lang="ar-SA" dirty="0" smtClean="0">
              <a:solidFill>
                <a:schemeClr val="accent1"/>
              </a:solidFill>
            </a:endParaRPr>
          </a:p>
          <a:p>
            <a:r>
              <a:rPr lang="ar-SA" dirty="0" smtClean="0"/>
              <a:t>هو عبارة عن </a:t>
            </a:r>
            <a:r>
              <a:rPr lang="ar-SA" dirty="0" err="1" smtClean="0"/>
              <a:t>الاصول</a:t>
            </a:r>
            <a:r>
              <a:rPr lang="ar-SA" dirty="0" smtClean="0"/>
              <a:t> قصيرة </a:t>
            </a:r>
            <a:r>
              <a:rPr lang="ar-SA" dirty="0" err="1" smtClean="0"/>
              <a:t>الاجل</a:t>
            </a:r>
            <a:r>
              <a:rPr lang="ar-SA" dirty="0" smtClean="0"/>
              <a:t> ويتكون من </a:t>
            </a:r>
          </a:p>
          <a:p>
            <a:r>
              <a:rPr lang="ar-SA" dirty="0" smtClean="0"/>
              <a:t> - قيمة المخزون –( المادة الخامة – قطع الغيار )</a:t>
            </a:r>
          </a:p>
          <a:p>
            <a:r>
              <a:rPr lang="ar-SA" dirty="0" smtClean="0"/>
              <a:t>- مجموعة </a:t>
            </a:r>
            <a:r>
              <a:rPr lang="ar-SA" dirty="0" err="1" smtClean="0"/>
              <a:t>الاصول</a:t>
            </a:r>
            <a:r>
              <a:rPr lang="ar-SA" dirty="0" smtClean="0"/>
              <a:t> النقدية ( نفقات </a:t>
            </a:r>
            <a:r>
              <a:rPr lang="ar-SA" dirty="0" err="1" smtClean="0"/>
              <a:t>ادارية</a:t>
            </a:r>
            <a:r>
              <a:rPr lang="ar-SA" dirty="0" smtClean="0"/>
              <a:t> </a:t>
            </a:r>
            <a:r>
              <a:rPr lang="ar-SA" dirty="0" err="1" smtClean="0"/>
              <a:t>وانتاجية</a:t>
            </a:r>
            <a:r>
              <a:rPr lang="ar-SA" dirty="0" smtClean="0"/>
              <a:t> و تسويقية </a:t>
            </a:r>
          </a:p>
          <a:p>
            <a:r>
              <a:rPr lang="ar-SA" dirty="0" smtClean="0">
                <a:solidFill>
                  <a:schemeClr val="accent1"/>
                </a:solidFill>
              </a:rPr>
              <a:t>3– التكاليف الاستثمارية اللاحقة </a:t>
            </a:r>
          </a:p>
          <a:p>
            <a:r>
              <a:rPr lang="ar-SA" dirty="0" smtClean="0"/>
              <a:t>تشمل تكاليف المعدات </a:t>
            </a:r>
            <a:r>
              <a:rPr lang="ar-SA" dirty="0" err="1" smtClean="0"/>
              <a:t>و</a:t>
            </a:r>
            <a:r>
              <a:rPr lang="ar-SA" dirty="0" smtClean="0"/>
              <a:t> التجهيزات </a:t>
            </a:r>
            <a:r>
              <a:rPr lang="ar-SA" dirty="0" err="1" smtClean="0"/>
              <a:t>التى</a:t>
            </a:r>
            <a:r>
              <a:rPr lang="ar-SA" dirty="0" smtClean="0"/>
              <a:t> يحتاج لها المشروع لاحقا + تكاليف التوسيع المحتملة </a:t>
            </a:r>
          </a:p>
          <a:p>
            <a:endParaRPr lang="ar-SA" dirty="0"/>
          </a:p>
        </p:txBody>
      </p:sp>
    </p:spTree>
    <p:extLst>
      <p:ext uri="{BB962C8B-B14F-4D97-AF65-F5344CB8AC3E}">
        <p14:creationId xmlns:p14="http://schemas.microsoft.com/office/powerpoint/2010/main" val="142333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a:buNone/>
            </a:pPr>
            <a:r>
              <a:rPr lang="ar-SA" dirty="0" smtClean="0">
                <a:solidFill>
                  <a:srgbClr val="FF0000"/>
                </a:solidFill>
              </a:rPr>
              <a:t>ثانيا – تكاليف التشغيل</a:t>
            </a:r>
          </a:p>
          <a:p>
            <a:pPr>
              <a:buNone/>
            </a:pPr>
            <a:r>
              <a:rPr lang="ar-SA" dirty="0" smtClean="0"/>
              <a:t>وتشمل </a:t>
            </a:r>
          </a:p>
          <a:p>
            <a:pPr>
              <a:buFontTx/>
              <a:buChar char="-"/>
            </a:pPr>
            <a:r>
              <a:rPr lang="ar-SA" dirty="0" smtClean="0"/>
              <a:t>المستلزمات السلعية (المادة الخامة –</a:t>
            </a:r>
            <a:r>
              <a:rPr lang="ar-SA" dirty="0" err="1" smtClean="0"/>
              <a:t>القود</a:t>
            </a:r>
            <a:r>
              <a:rPr lang="ar-SA" dirty="0" smtClean="0"/>
              <a:t> و الزيوت –قطع الغيار- </a:t>
            </a:r>
            <a:r>
              <a:rPr lang="ar-SA" dirty="0" err="1" smtClean="0"/>
              <a:t>التعبية</a:t>
            </a:r>
            <a:r>
              <a:rPr lang="ar-SA" dirty="0" smtClean="0"/>
              <a:t> و التغليف – </a:t>
            </a:r>
            <a:r>
              <a:rPr lang="ar-SA" dirty="0" err="1" smtClean="0"/>
              <a:t>المياة</a:t>
            </a:r>
            <a:r>
              <a:rPr lang="ar-SA" dirty="0" smtClean="0"/>
              <a:t> و </a:t>
            </a:r>
            <a:r>
              <a:rPr lang="ar-SA" dirty="0" err="1" smtClean="0"/>
              <a:t>الانارة</a:t>
            </a:r>
            <a:r>
              <a:rPr lang="ar-SA" dirty="0" smtClean="0"/>
              <a:t> )</a:t>
            </a:r>
          </a:p>
          <a:p>
            <a:pPr>
              <a:buFontTx/>
              <a:buChar char="-"/>
            </a:pPr>
            <a:r>
              <a:rPr lang="ar-SA" dirty="0" smtClean="0"/>
              <a:t> </a:t>
            </a:r>
            <a:r>
              <a:rPr lang="ar-SA" dirty="0" err="1" smtClean="0"/>
              <a:t>اجور</a:t>
            </a:r>
            <a:r>
              <a:rPr lang="ar-SA" dirty="0" smtClean="0"/>
              <a:t> القوى العاملة </a:t>
            </a:r>
          </a:p>
          <a:p>
            <a:pPr>
              <a:buFontTx/>
              <a:buChar char="-"/>
            </a:pPr>
            <a:r>
              <a:rPr lang="ar-SA" dirty="0" smtClean="0"/>
              <a:t> المستلزمات الخدمية (الصيانة – خدمات الابحاث – الدعاية و الاعلان – النقل و المواصلات – استئجار الالات – الهاتف</a:t>
            </a:r>
            <a:r>
              <a:rPr lang="en-US" dirty="0" smtClean="0"/>
              <a:t>-</a:t>
            </a:r>
          </a:p>
          <a:p>
            <a:pPr>
              <a:buFontTx/>
              <a:buChar char="-"/>
            </a:pPr>
            <a:endParaRPr lang="ar-SA" dirty="0"/>
          </a:p>
        </p:txBody>
      </p:sp>
    </p:spTree>
    <p:extLst>
      <p:ext uri="{BB962C8B-B14F-4D97-AF65-F5344CB8AC3E}">
        <p14:creationId xmlns:p14="http://schemas.microsoft.com/office/powerpoint/2010/main" val="1110275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ar-SA" dirty="0" smtClean="0"/>
              <a:t>التكاليف نوعان ثابتة و متغيرة – الفرق بينهما </a:t>
            </a:r>
          </a:p>
          <a:p>
            <a:pPr marL="0" indent="0">
              <a:buNone/>
            </a:pPr>
            <a:r>
              <a:rPr lang="ar-SA" dirty="0" smtClean="0"/>
              <a:t>الطاقة المرتبطة بتشغيل الالات تكا</a:t>
            </a:r>
            <a:r>
              <a:rPr lang="ar-SA" dirty="0"/>
              <a:t>ل</a:t>
            </a:r>
            <a:r>
              <a:rPr lang="ar-SA" dirty="0" smtClean="0"/>
              <a:t>يف متغيرة اما الطاقة للتبريد و التدفئة تعتبر ثابتة </a:t>
            </a:r>
            <a:endParaRPr lang="en-US" dirty="0"/>
          </a:p>
        </p:txBody>
      </p:sp>
    </p:spTree>
    <p:extLst>
      <p:ext uri="{BB962C8B-B14F-4D97-AF65-F5344CB8AC3E}">
        <p14:creationId xmlns:p14="http://schemas.microsoft.com/office/powerpoint/2010/main" val="160391024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تقدير بنود</a:t>
            </a:r>
            <a:r>
              <a:rPr lang="ar-SA" dirty="0" smtClean="0">
                <a:solidFill>
                  <a:srgbClr val="FF3300"/>
                </a:solidFill>
              </a:rPr>
              <a:t> </a:t>
            </a:r>
            <a:r>
              <a:rPr lang="ar-SA" dirty="0" smtClean="0"/>
              <a:t>التكاليف الاستثمارية </a:t>
            </a:r>
            <a:endParaRPr lang="ar-SA" dirty="0"/>
          </a:p>
        </p:txBody>
      </p:sp>
      <p:sp>
        <p:nvSpPr>
          <p:cNvPr id="3" name="عنصر نائب للمحتوى 2"/>
          <p:cNvSpPr>
            <a:spLocks noGrp="1"/>
          </p:cNvSpPr>
          <p:nvPr>
            <p:ph idx="1"/>
          </p:nvPr>
        </p:nvSpPr>
        <p:spPr/>
        <p:txBody>
          <a:bodyPr/>
          <a:lstStyle/>
          <a:p>
            <a:pPr algn="just"/>
            <a:r>
              <a:rPr lang="ar-SA" dirty="0" smtClean="0"/>
              <a:t>تحليل التكاليف الاستثمارية:</a:t>
            </a:r>
          </a:p>
          <a:p>
            <a:pPr algn="just"/>
            <a:r>
              <a:rPr lang="ar-SA" dirty="0" smtClean="0"/>
              <a:t>غالبا ما تتطلب دراسات الجدوى تحليل التكاليف الاستثمارية وفقاً لمعايير معينة مثل حساب الأهمية النسبية:</a:t>
            </a:r>
          </a:p>
          <a:p>
            <a:pPr algn="just"/>
            <a:r>
              <a:rPr lang="ar-SA" dirty="0" smtClean="0"/>
              <a:t>حيث يتم تحليل نسبة كل بند إلى إجمالي التكاليف</a:t>
            </a:r>
          </a:p>
          <a:p>
            <a:r>
              <a:rPr lang="ar-SA" dirty="0" smtClean="0">
                <a:solidFill>
                  <a:schemeClr val="accent1"/>
                </a:solidFill>
              </a:rPr>
              <a:t>حساب الأهمية النسبية = </a:t>
            </a:r>
            <a:r>
              <a:rPr lang="ar-SA" u="sng" dirty="0" smtClean="0">
                <a:solidFill>
                  <a:schemeClr val="accent1"/>
                </a:solidFill>
              </a:rPr>
              <a:t>تكلفة البند </a:t>
            </a:r>
          </a:p>
          <a:p>
            <a:pPr lvl="4"/>
            <a:r>
              <a:rPr lang="ar-SA" dirty="0" smtClean="0">
                <a:solidFill>
                  <a:schemeClr val="accent1"/>
                </a:solidFill>
              </a:rPr>
              <a:t>                </a:t>
            </a:r>
            <a:r>
              <a:rPr lang="ar-SA" sz="3200" dirty="0" err="1" smtClean="0">
                <a:solidFill>
                  <a:schemeClr val="accent1"/>
                </a:solidFill>
              </a:rPr>
              <a:t>اجمالى</a:t>
            </a:r>
            <a:r>
              <a:rPr lang="ar-SA" sz="3200" dirty="0" smtClean="0">
                <a:solidFill>
                  <a:schemeClr val="accent1"/>
                </a:solidFill>
              </a:rPr>
              <a:t> التكاليف الاستثمارية </a:t>
            </a:r>
            <a:endParaRPr lang="ar-SA" sz="3200" dirty="0">
              <a:solidFill>
                <a:schemeClr val="accent1"/>
              </a:solidFill>
            </a:endParaRPr>
          </a:p>
        </p:txBody>
      </p:sp>
    </p:spTree>
    <p:extLst>
      <p:ext uri="{BB962C8B-B14F-4D97-AF65-F5344CB8AC3E}">
        <p14:creationId xmlns:p14="http://schemas.microsoft.com/office/powerpoint/2010/main" val="203990680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684213" y="188913"/>
            <a:ext cx="8135937" cy="946150"/>
          </a:xfrm>
          <a:prstGeom prst="rect">
            <a:avLst/>
          </a:prstGeom>
          <a:noFill/>
          <a:ln w="9525">
            <a:noFill/>
            <a:miter lim="800000"/>
            <a:headEnd/>
            <a:tailEnd/>
          </a:ln>
        </p:spPr>
        <p:txBody>
          <a:bodyPr>
            <a:spAutoFit/>
          </a:bodyPr>
          <a:lstStyle/>
          <a:p>
            <a:pPr marL="342900" indent="-342900" algn="justLow"/>
            <a:r>
              <a:rPr lang="ar-SA" sz="2800" dirty="0">
                <a:solidFill>
                  <a:srgbClr val="0000FF"/>
                </a:solidFill>
              </a:rPr>
              <a:t>حالة تطبيقية </a:t>
            </a:r>
            <a:r>
              <a:rPr lang="ar-SA" sz="2800" dirty="0" smtClean="0">
                <a:solidFill>
                  <a:srgbClr val="FF3300"/>
                </a:solidFill>
              </a:rPr>
              <a:t>فيما </a:t>
            </a:r>
            <a:r>
              <a:rPr lang="ar-SA" sz="2800" dirty="0">
                <a:solidFill>
                  <a:srgbClr val="FF3300"/>
                </a:solidFill>
              </a:rPr>
              <a:t>يلي بيان ببنود التكاليف الاستثمارية المقدرة بالعملة المحلية </a:t>
            </a:r>
            <a:r>
              <a:rPr lang="ar-SA" sz="2800" dirty="0" smtClean="0">
                <a:solidFill>
                  <a:srgbClr val="FF3300"/>
                </a:solidFill>
              </a:rPr>
              <a:t>(الريال) </a:t>
            </a:r>
            <a:r>
              <a:rPr lang="ar-SA" sz="2800" dirty="0">
                <a:solidFill>
                  <a:srgbClr val="FF3300"/>
                </a:solidFill>
              </a:rPr>
              <a:t>لأحد المشروعات:</a:t>
            </a:r>
            <a:endParaRPr lang="en-US" sz="2800" dirty="0">
              <a:solidFill>
                <a:srgbClr val="FF3300"/>
              </a:solidFill>
            </a:endParaRPr>
          </a:p>
        </p:txBody>
      </p:sp>
      <p:graphicFrame>
        <p:nvGraphicFramePr>
          <p:cNvPr id="139392" name="Group 128"/>
          <p:cNvGraphicFramePr>
            <a:graphicFrameLocks noGrp="1"/>
          </p:cNvGraphicFramePr>
          <p:nvPr/>
        </p:nvGraphicFramePr>
        <p:xfrm>
          <a:off x="862013" y="1268413"/>
          <a:ext cx="7886700" cy="2865120"/>
        </p:xfrm>
        <a:graphic>
          <a:graphicData uri="http://schemas.openxmlformats.org/drawingml/2006/table">
            <a:tbl>
              <a:tblPr rtl="1"/>
              <a:tblGrid>
                <a:gridCol w="792163"/>
                <a:gridCol w="4537075"/>
                <a:gridCol w="2557462"/>
              </a:tblGrid>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م</a:t>
                      </a:r>
                      <a:endParaRPr kumimoji="0" lang="ar-SA" sz="3200" b="1" i="0" u="none" strike="noStrike" cap="none" normalizeH="0" baseline="0" dirty="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البند</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القيمة بالآلاف</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1</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أراضي</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200</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2</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مباني وتجهيزات</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150</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3</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آلات ومعدات</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300</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56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4</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تكاليف استثمارية أخرى</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150</a:t>
                      </a:r>
                      <a:endParaRPr kumimoji="0" lang="ar-SA" sz="3200" b="1"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gridSpan="2">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chemeClr val="tx1"/>
                          </a:solidFill>
                          <a:effectLst/>
                          <a:latin typeface="Arial" pitchFamily="34" charset="0"/>
                          <a:cs typeface="Arial" pitchFamily="34" charset="0"/>
                        </a:rPr>
                        <a:t>الإجمالي</a:t>
                      </a: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hMerge="1">
                  <a:txBody>
                    <a:bodyPr/>
                    <a:lstStyle/>
                    <a:p>
                      <a:pPr rtl="1"/>
                      <a:endParaRPr lang="ar-SA"/>
                    </a:p>
                  </a:txBody>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Arial" pitchFamily="34" charset="0"/>
                          <a:cs typeface="Arial" pitchFamily="34" charset="0"/>
                        </a:rPr>
                        <a:t>800</a:t>
                      </a: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9488" name="Line 101"/>
          <p:cNvSpPr>
            <a:spLocks noChangeShapeType="1"/>
          </p:cNvSpPr>
          <p:nvPr/>
        </p:nvSpPr>
        <p:spPr bwMode="auto">
          <a:xfrm>
            <a:off x="8929688" y="3298825"/>
            <a:ext cx="0" cy="0"/>
          </a:xfrm>
          <a:prstGeom prst="line">
            <a:avLst/>
          </a:prstGeom>
          <a:noFill/>
          <a:ln w="25400" cap="rnd">
            <a:solidFill>
              <a:srgbClr val="000000"/>
            </a:solidFill>
            <a:round/>
            <a:headEnd/>
            <a:tailEnd/>
          </a:ln>
        </p:spPr>
        <p:txBody>
          <a:bodyPr/>
          <a:lstStyle/>
          <a:p>
            <a:endParaRPr lang="ar-SA"/>
          </a:p>
        </p:txBody>
      </p:sp>
      <p:sp>
        <p:nvSpPr>
          <p:cNvPr id="19489" name="Line 104"/>
          <p:cNvSpPr>
            <a:spLocks noChangeShapeType="1"/>
          </p:cNvSpPr>
          <p:nvPr/>
        </p:nvSpPr>
        <p:spPr bwMode="auto">
          <a:xfrm>
            <a:off x="8929688" y="3298825"/>
            <a:ext cx="0" cy="0"/>
          </a:xfrm>
          <a:prstGeom prst="line">
            <a:avLst/>
          </a:prstGeom>
          <a:noFill/>
          <a:ln w="25400" cap="rnd">
            <a:solidFill>
              <a:srgbClr val="000000"/>
            </a:solidFill>
            <a:round/>
            <a:headEnd/>
            <a:tailEnd/>
          </a:ln>
        </p:spPr>
        <p:txBody>
          <a:bodyPr/>
          <a:lstStyle/>
          <a:p>
            <a:endParaRPr lang="ar-SA"/>
          </a:p>
        </p:txBody>
      </p:sp>
      <p:sp>
        <p:nvSpPr>
          <p:cNvPr id="19490" name="Rectangle 129"/>
          <p:cNvSpPr>
            <a:spLocks noChangeArrowheads="1"/>
          </p:cNvSpPr>
          <p:nvPr/>
        </p:nvSpPr>
        <p:spPr bwMode="auto">
          <a:xfrm>
            <a:off x="395288" y="4332288"/>
            <a:ext cx="8353425" cy="461665"/>
          </a:xfrm>
          <a:prstGeom prst="rect">
            <a:avLst/>
          </a:prstGeom>
          <a:noFill/>
          <a:ln w="9525">
            <a:noFill/>
            <a:miter lim="800000"/>
            <a:headEnd/>
            <a:tailEnd/>
          </a:ln>
        </p:spPr>
        <p:txBody>
          <a:bodyPr anchor="ctr">
            <a:spAutoFit/>
          </a:bodyPr>
          <a:lstStyle/>
          <a:p>
            <a:pPr algn="just">
              <a:tabLst>
                <a:tab pos="457200" algn="l"/>
              </a:tabLst>
            </a:pPr>
            <a:r>
              <a:rPr lang="ar-SA" sz="2400" dirty="0" smtClean="0">
                <a:solidFill>
                  <a:srgbClr val="A50021"/>
                </a:solidFill>
              </a:rPr>
              <a:t>المطلوب</a:t>
            </a:r>
            <a:r>
              <a:rPr lang="ar-SA" sz="2400" dirty="0">
                <a:solidFill>
                  <a:srgbClr val="A50021"/>
                </a:solidFill>
              </a:rPr>
              <a:t>/ تحليل التكاليف الاستثمارية حسب </a:t>
            </a:r>
            <a:r>
              <a:rPr lang="ar-SA" sz="2400" dirty="0" err="1" smtClean="0">
                <a:solidFill>
                  <a:srgbClr val="A50021"/>
                </a:solidFill>
              </a:rPr>
              <a:t>الاهمية</a:t>
            </a:r>
            <a:r>
              <a:rPr lang="ar-SA" sz="2400" dirty="0" smtClean="0">
                <a:solidFill>
                  <a:srgbClr val="A50021"/>
                </a:solidFill>
              </a:rPr>
              <a:t> النسبية لكل بند </a:t>
            </a:r>
            <a:endParaRPr lang="ar-SA" sz="2400" dirty="0">
              <a:solidFill>
                <a:srgbClr val="A50021"/>
              </a:solidFill>
            </a:endParaRPr>
          </a:p>
        </p:txBody>
      </p:sp>
    </p:spTree>
    <p:extLst>
      <p:ext uri="{BB962C8B-B14F-4D97-AF65-F5344CB8AC3E}">
        <p14:creationId xmlns:p14="http://schemas.microsoft.com/office/powerpoint/2010/main" val="212785983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78" name="Group 50"/>
          <p:cNvGraphicFramePr>
            <a:graphicFrameLocks noGrp="1"/>
          </p:cNvGraphicFramePr>
          <p:nvPr/>
        </p:nvGraphicFramePr>
        <p:xfrm>
          <a:off x="1116013" y="2492375"/>
          <a:ext cx="7777162" cy="3809365"/>
        </p:xfrm>
        <a:graphic>
          <a:graphicData uri="http://schemas.openxmlformats.org/drawingml/2006/table">
            <a:tbl>
              <a:tblPr rtl="1"/>
              <a:tblGrid>
                <a:gridCol w="576262"/>
                <a:gridCol w="3384550"/>
                <a:gridCol w="1511300"/>
                <a:gridCol w="2305050"/>
              </a:tblGrid>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م</a:t>
                      </a:r>
                      <a:endParaRPr kumimoji="0" lang="ar-SA" sz="3200" b="0" i="0" u="none" strike="noStrike" cap="none" normalizeH="0" baseline="0" dirty="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البند</a:t>
                      </a:r>
                      <a:endParaRPr kumimoji="0" lang="ar-SA" sz="3200" b="0" i="0" u="none" strike="noStrike" cap="none" normalizeH="0" baseline="0" dirty="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القيمة بالآلاف</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الأهمية النسبية</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1</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أراضي</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200</a:t>
                      </a:r>
                      <a:endParaRPr kumimoji="0" lang="ar-SA" sz="40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25%</a:t>
                      </a:r>
                      <a:endParaRPr kumimoji="0" lang="ar-SA" sz="40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2</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مباني وتجهيزات</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150</a:t>
                      </a:r>
                      <a:endParaRPr kumimoji="0" lang="ar-SA" sz="40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18.75%</a:t>
                      </a:r>
                      <a:endParaRPr kumimoji="0" lang="ar-SA" sz="40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3</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آلات ومعدات</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300</a:t>
                      </a:r>
                      <a:endParaRPr kumimoji="0" lang="ar-SA" sz="40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37.5%</a:t>
                      </a:r>
                      <a:endParaRPr kumimoji="0" lang="ar-SA" sz="40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4</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تكاليف استثمارية أخرى</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150</a:t>
                      </a:r>
                      <a:endParaRPr kumimoji="0" lang="ar-SA" sz="40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18.75%</a:t>
                      </a:r>
                      <a:endParaRPr kumimoji="0" lang="ar-SA" sz="40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9925">
                <a:tc gridSpan="2">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الإجمالي</a:t>
                      </a:r>
                      <a:endParaRPr kumimoji="0" lang="ar-SA" sz="24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hMerge="1">
                  <a:txBody>
                    <a:bodyPr/>
                    <a:lstStyle/>
                    <a:p>
                      <a:pPr rtl="1"/>
                      <a:endParaRPr lang="ar-JO"/>
                    </a:p>
                  </a:txBody>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rPr>
                        <a:t>800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rPr>
                        <a:t>100%</a:t>
                      </a:r>
                      <a:endParaRPr kumimoji="0" lang="ar-SA" sz="3200" b="0" i="0" u="none" strike="noStrike" cap="none" normalizeH="0" baseline="0" smtClean="0">
                        <a:ln>
                          <a:noFill/>
                        </a:ln>
                        <a:solidFill>
                          <a:schemeClr val="tx1"/>
                        </a:solidFill>
                        <a:effectLst/>
                        <a:latin typeface="Arial" pitchFamily="34" charset="0"/>
                        <a:ea typeface="Times New Roman" pitchFamily="18" charset="0"/>
                        <a:cs typeface="Simplified Arabic" pitchFamily="18" charset="-7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sp>
        <p:nvSpPr>
          <p:cNvPr id="22567" name="Line 149"/>
          <p:cNvSpPr>
            <a:spLocks noChangeShapeType="1"/>
          </p:cNvSpPr>
          <p:nvPr/>
        </p:nvSpPr>
        <p:spPr bwMode="auto">
          <a:xfrm>
            <a:off x="8872538" y="3297238"/>
            <a:ext cx="0" cy="0"/>
          </a:xfrm>
          <a:prstGeom prst="line">
            <a:avLst/>
          </a:prstGeom>
          <a:noFill/>
          <a:ln w="12700" cap="rnd">
            <a:solidFill>
              <a:srgbClr val="000000"/>
            </a:solidFill>
            <a:round/>
            <a:headEnd/>
            <a:tailEnd/>
          </a:ln>
        </p:spPr>
        <p:txBody>
          <a:bodyPr/>
          <a:lstStyle/>
          <a:p>
            <a:endParaRPr lang="ar-SA"/>
          </a:p>
        </p:txBody>
      </p:sp>
      <p:sp>
        <p:nvSpPr>
          <p:cNvPr id="22568" name="Line 152"/>
          <p:cNvSpPr>
            <a:spLocks noChangeShapeType="1"/>
          </p:cNvSpPr>
          <p:nvPr/>
        </p:nvSpPr>
        <p:spPr bwMode="auto">
          <a:xfrm>
            <a:off x="8872538" y="3297238"/>
            <a:ext cx="0" cy="0"/>
          </a:xfrm>
          <a:prstGeom prst="line">
            <a:avLst/>
          </a:prstGeom>
          <a:noFill/>
          <a:ln w="12700" cap="rnd">
            <a:solidFill>
              <a:srgbClr val="000000"/>
            </a:solidFill>
            <a:round/>
            <a:headEnd/>
            <a:tailEnd/>
          </a:ln>
        </p:spPr>
        <p:txBody>
          <a:bodyPr/>
          <a:lstStyle/>
          <a:p>
            <a:endParaRPr lang="ar-SA"/>
          </a:p>
        </p:txBody>
      </p:sp>
    </p:spTree>
    <p:extLst>
      <p:ext uri="{BB962C8B-B14F-4D97-AF65-F5344CB8AC3E}">
        <p14:creationId xmlns:p14="http://schemas.microsoft.com/office/powerpoint/2010/main" val="156296742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اهم بند هو الآلات و المعدات </a:t>
            </a:r>
            <a:endParaRPr lang="ar-SA" dirty="0"/>
          </a:p>
        </p:txBody>
      </p:sp>
    </p:spTree>
    <p:extLst>
      <p:ext uri="{BB962C8B-B14F-4D97-AF65-F5344CB8AC3E}">
        <p14:creationId xmlns:p14="http://schemas.microsoft.com/office/powerpoint/2010/main" val="389243073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مصادر التمويل  </a:t>
            </a:r>
            <a:r>
              <a:rPr lang="en-US" dirty="0" smtClean="0"/>
              <a:t>Financing Resources</a:t>
            </a:r>
            <a:endParaRPr lang="ar-SA" dirty="0"/>
          </a:p>
        </p:txBody>
      </p:sp>
      <p:sp>
        <p:nvSpPr>
          <p:cNvPr id="3" name="عنوان فرعي 2"/>
          <p:cNvSpPr>
            <a:spLocks noGrp="1"/>
          </p:cNvSpPr>
          <p:nvPr>
            <p:ph type="subTitle" idx="1"/>
          </p:nvPr>
        </p:nvSpPr>
        <p:spPr/>
        <p:txBody>
          <a:bodyPr/>
          <a:lstStyle/>
          <a:p>
            <a:endParaRPr lang="ar-SA" dirty="0"/>
          </a:p>
        </p:txBody>
      </p:sp>
    </p:spTree>
    <p:extLst>
      <p:ext uri="{BB962C8B-B14F-4D97-AF65-F5344CB8AC3E}">
        <p14:creationId xmlns:p14="http://schemas.microsoft.com/office/powerpoint/2010/main" val="312083414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تمويل الاستثمار</a:t>
            </a:r>
            <a:endParaRPr lang="ar-SA" dirty="0"/>
          </a:p>
        </p:txBody>
      </p:sp>
      <p:sp>
        <p:nvSpPr>
          <p:cNvPr id="3" name="عنصر نائب للمحتوى 2"/>
          <p:cNvSpPr>
            <a:spLocks noGrp="1"/>
          </p:cNvSpPr>
          <p:nvPr>
            <p:ph idx="1"/>
          </p:nvPr>
        </p:nvSpPr>
        <p:spPr/>
        <p:txBody>
          <a:bodyPr/>
          <a:lstStyle/>
          <a:p>
            <a:r>
              <a:rPr lang="ar-SA" b="1" dirty="0" smtClean="0"/>
              <a:t>ﻴﺤﺘﺎﺝ ﺍﻟﻤﺸﺭﻭﻉ ﺇﻟﻰ ﺘﻤﻭﻴل ﻟﺸﺭﺍﺀ ﺍﻟﻤﻌﺩﺍﺕ ﻭﺍﻵﻻﺕ ﻭﺘﺠﻬﻴﺯ ﻤﻜﺎﻥ ﺍﻟﻌﻤل ﻭﺸﺭﺍﺀ ﺍﻟﻤﻭﺍﺩ ﺍﻟﺨﺎﻡ ﻤﺼ ، ﻭﺘﻐﻁﻴﺔ ﺍﻟﻤﺼﺭﻭﻓﺎﺕ ﺍﻟﺘﺸﻐﻴﻠﻴﺔ </a:t>
            </a:r>
            <a:r>
              <a:rPr lang="ar-SA" b="1" dirty="0" err="1" smtClean="0"/>
              <a:t>ﺍ</a:t>
            </a:r>
            <a:r>
              <a:rPr lang="ar-SA" b="1" dirty="0" smtClean="0"/>
              <a:t>ﻷ</a:t>
            </a:r>
            <a:r>
              <a:rPr lang="ar-SA" b="1" dirty="0" err="1" smtClean="0"/>
              <a:t>ﺨﺭﻯ</a:t>
            </a:r>
            <a:r>
              <a:rPr lang="ar-SA" b="1" dirty="0" smtClean="0"/>
              <a:t> </a:t>
            </a:r>
          </a:p>
          <a:p>
            <a:r>
              <a:rPr lang="ar-SA" b="1" dirty="0" smtClean="0"/>
              <a:t>ﻴﺘﻤﻴﺯ ﺍﻟﻌﺼﺭ ﺍﻟﺤﺎﻟﻲ ﺒﺘﻭﺍﻓﺭ ﺍﻟﻌﺩﻴﺩ ﻤﻥ  مصادرﺎ ﺍﻟﺘﻤﻭﻴل  ، ﺍﻟﺘﻘﻠﻴﺩﻴﺔ ﻭﺍﻟﻤﺴﺘﺤﺩﺜﺔ ﻭﺍﻷﺭﺒـاح ﺍﻟﻤﺤجوﺯﺓ بدﺀﹰﺍ ﺒﺎﻟﻤﺼﺎﺩﺭ ﺍﻟﺫﺍﺘﻴﺔ ﻜﺭﺃﺱ ﺍﻟﻤﺎل ﻭﺍﻨﺘﻬﺎًﺀ ﺒﺎﻟﻤﺼﺎﺩﺭ ﺍﻟﺨﺎﺭﺠﻴﺔ ﻜﺎﻻﻗﺘﺭﺍﺽ ﺍﻟﺒﻨﻜﻲ ، ﻭﺇﺼﺩﺍﺭ ﺍﻟﺴﻨﺩﺍﺕ</a:t>
            </a:r>
            <a:endParaRPr lang="ar-SA" b="1" dirty="0"/>
          </a:p>
        </p:txBody>
      </p:sp>
    </p:spTree>
    <p:extLst>
      <p:ext uri="{BB962C8B-B14F-4D97-AF65-F5344CB8AC3E}">
        <p14:creationId xmlns:p14="http://schemas.microsoft.com/office/powerpoint/2010/main" val="804164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b="1" dirty="0" smtClean="0"/>
              <a:t>ﺃﻭﹰﻻ  : ﺍﻟﺘﻤﻭﻴل ﻗﺼﻴﺭ ﺍﻷﺠل </a:t>
            </a:r>
            <a:r>
              <a:rPr lang="en-US" b="1" dirty="0" smtClean="0"/>
              <a:t>Short Term Financing   </a:t>
            </a:r>
            <a:r>
              <a:rPr lang="ar-SA" b="1" dirty="0" smtClean="0"/>
              <a:t>  </a:t>
            </a:r>
            <a:r>
              <a:rPr lang="ar-SA" dirty="0" smtClean="0"/>
              <a:t>ﻴﻘﺼﺩ ﺒﺎﻟﺘﻤﻭﻴل ﻗﺼﻴﺭ ﺍﻷﺠل ﺘﻠﻙ ﺍﻷﻤﻭﺍل ﺍﻟﺘﻲ ﺘﺤﺼل ﻋﻠﻴﻬﺎ ﺍﻟﺸﺭﻜﺔ ﻤﻥ ﺍﻟﻐﻴﺭ ﻭﺘﻠﺘﺯﻡ ﺒﺴﺩﺍﺩﻫﺎ ﻓﻲ ﻤﺩﺓ ﻻ ﺘﺘﺠﺎﻭﺯ ﻭﺍﺤﺩﺍ ﻋﺎﻤﺎ  </a:t>
            </a:r>
          </a:p>
          <a:p>
            <a:r>
              <a:rPr lang="ar-SA" dirty="0" smtClean="0"/>
              <a:t>ﻴﻤﻜﻥ ﺤﺼﺭ ﻫﺫﻩ ﺍﻟﻤﺼﺎﺩﺭ ﻓﻲ مجموعتين، ، </a:t>
            </a:r>
          </a:p>
          <a:p>
            <a:r>
              <a:rPr lang="ar-SA" dirty="0" smtClean="0"/>
              <a:t>- </a:t>
            </a:r>
            <a:r>
              <a:rPr lang="ar-SA" dirty="0" err="1" smtClean="0"/>
              <a:t>ﺍ</a:t>
            </a:r>
            <a:r>
              <a:rPr lang="ar-SA" dirty="0" smtClean="0"/>
              <a:t>ﻻ</a:t>
            </a:r>
            <a:r>
              <a:rPr lang="ar-SA" dirty="0" err="1" smtClean="0"/>
              <a:t>ﺌﺘﻤﺎﻥ</a:t>
            </a:r>
            <a:r>
              <a:rPr lang="ar-SA" dirty="0" smtClean="0"/>
              <a:t> ﺍﻟﺘﺠﺎﺭﻱ</a:t>
            </a:r>
          </a:p>
          <a:p>
            <a:r>
              <a:rPr lang="ar-SA" dirty="0" smtClean="0"/>
              <a:t>- </a:t>
            </a:r>
            <a:r>
              <a:rPr lang="ar-SA" dirty="0" err="1" smtClean="0"/>
              <a:t>ﺍ</a:t>
            </a:r>
            <a:r>
              <a:rPr lang="ar-SA" dirty="0" smtClean="0"/>
              <a:t>ﻻ</a:t>
            </a:r>
            <a:r>
              <a:rPr lang="ar-SA" dirty="0" err="1" smtClean="0"/>
              <a:t>ﺌﺘﻤﺎﻥ</a:t>
            </a:r>
            <a:r>
              <a:rPr lang="ar-SA" dirty="0" smtClean="0"/>
              <a:t> ﺍﻟﻤﺼﺭﻓﻲ</a:t>
            </a:r>
            <a:endParaRPr lang="ar-SA" dirty="0"/>
          </a:p>
        </p:txBody>
      </p:sp>
    </p:spTree>
    <p:extLst>
      <p:ext uri="{BB962C8B-B14F-4D97-AF65-F5344CB8AC3E}">
        <p14:creationId xmlns:p14="http://schemas.microsoft.com/office/powerpoint/2010/main" val="392329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ar-SA" dirty="0" smtClean="0"/>
              <a:t>الاسس و المبادي العلمية في اتخاذ القرار الاستثماري</a:t>
            </a:r>
          </a:p>
          <a:p>
            <a:r>
              <a:rPr lang="ar-SA" dirty="0" smtClean="0"/>
              <a:t>1-يقوم الاستثمار على اسس علمية تتمثل في تحديد الهدف وجمع المعلومات وتقييم العائد واختيار افضل الفرص </a:t>
            </a:r>
          </a:p>
          <a:p>
            <a:r>
              <a:rPr lang="ar-SA" dirty="0" smtClean="0"/>
              <a:t>2- مبدا تعدد الخيارات </a:t>
            </a:r>
          </a:p>
          <a:p>
            <a:r>
              <a:rPr lang="ar-SA" dirty="0" smtClean="0"/>
              <a:t>3- مبدا الخبرة و التاهيل </a:t>
            </a:r>
          </a:p>
          <a:p>
            <a:r>
              <a:rPr lang="ar-SA" dirty="0" smtClean="0"/>
              <a:t>4- مبدا </a:t>
            </a:r>
            <a:r>
              <a:rPr lang="ar-SA" smtClean="0"/>
              <a:t>الملاءمة – تفضيل الاستثمار حسب العائد ودرجة المخاطرة ودرجة الامان </a:t>
            </a:r>
            <a:endParaRPr lang="ar-SA" dirty="0" smtClean="0"/>
          </a:p>
          <a:p>
            <a:r>
              <a:rPr lang="ar-SA" dirty="0" smtClean="0"/>
              <a:t>5- مبدا تنوع المخاطر </a:t>
            </a:r>
            <a:endParaRPr lang="en-US" dirty="0"/>
          </a:p>
        </p:txBody>
      </p:sp>
    </p:spTree>
    <p:extLst>
      <p:ext uri="{BB962C8B-B14F-4D97-AF65-F5344CB8AC3E}">
        <p14:creationId xmlns:p14="http://schemas.microsoft.com/office/powerpoint/2010/main" val="15179944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lnSpcReduction="10000"/>
          </a:bodyPr>
          <a:lstStyle/>
          <a:p>
            <a:r>
              <a:rPr lang="en-US" b="1" dirty="0" smtClean="0"/>
              <a:t>١  . </a:t>
            </a:r>
            <a:r>
              <a:rPr lang="ar-SA" b="1" dirty="0" smtClean="0"/>
              <a:t>ﺍﻻ</a:t>
            </a:r>
            <a:r>
              <a:rPr lang="ar-SA" b="1" dirty="0" err="1" smtClean="0"/>
              <a:t>ﺌﺘﻤﺎﻥ</a:t>
            </a:r>
            <a:r>
              <a:rPr lang="ar-SA" b="1" dirty="0" smtClean="0"/>
              <a:t> ﺍﻟﺘﺠﺎﺭﻱ </a:t>
            </a:r>
            <a:r>
              <a:rPr lang="en-US" b="1" dirty="0" smtClean="0"/>
              <a:t>Trade Credit </a:t>
            </a:r>
            <a:endParaRPr lang="ar-SA" b="1" dirty="0" smtClean="0"/>
          </a:p>
          <a:p>
            <a:r>
              <a:rPr lang="ar-SA" dirty="0" smtClean="0"/>
              <a:t>ﻴﺤﺘل </a:t>
            </a:r>
            <a:r>
              <a:rPr lang="ar-SA" dirty="0" err="1" smtClean="0"/>
              <a:t>ﺍ</a:t>
            </a:r>
            <a:r>
              <a:rPr lang="ar-SA" dirty="0" smtClean="0"/>
              <a:t>ﻻ</a:t>
            </a:r>
            <a:r>
              <a:rPr lang="ar-SA" dirty="0" err="1" smtClean="0"/>
              <a:t>ﺌﺘﻤﺎﻥ</a:t>
            </a:r>
            <a:r>
              <a:rPr lang="ar-SA" dirty="0" smtClean="0"/>
              <a:t> ﺍﻟﺘﺠﺎﺭﻱ ﺍﻟﻤﺭﺘﺒﺔ </a:t>
            </a:r>
            <a:r>
              <a:rPr lang="ar-SA" dirty="0" err="1" smtClean="0"/>
              <a:t>ﺍ</a:t>
            </a:r>
            <a:r>
              <a:rPr lang="ar-SA" dirty="0" smtClean="0"/>
              <a:t>ﻷﻭﻟﻰ ﻤﻥ ﺤﻴﺙ </a:t>
            </a:r>
            <a:r>
              <a:rPr lang="ar-SA" dirty="0" err="1" smtClean="0"/>
              <a:t>ﺍ</a:t>
            </a:r>
            <a:r>
              <a:rPr lang="ar-SA" dirty="0" smtClean="0"/>
              <a:t>ﻷ</a:t>
            </a:r>
            <a:r>
              <a:rPr lang="ar-SA" dirty="0" err="1" smtClean="0"/>
              <a:t>ﻫﻤﻴﺔ</a:t>
            </a:r>
            <a:r>
              <a:rPr lang="ar-SA" dirty="0" smtClean="0"/>
              <a:t> ﻓﻲ ﺍﻟﻤﺯﻴﺞ ﺍﻟﺘﻤـﻭﻴﻠﻲ ﻗﺼـﻴﺭ </a:t>
            </a:r>
            <a:r>
              <a:rPr lang="ar-SA" dirty="0" err="1" smtClean="0"/>
              <a:t>ﺍ</a:t>
            </a:r>
            <a:r>
              <a:rPr lang="ar-SA" dirty="0" smtClean="0"/>
              <a:t>ﻷﺠـل </a:t>
            </a:r>
          </a:p>
          <a:p>
            <a:r>
              <a:rPr lang="ar-SA" dirty="0" smtClean="0"/>
              <a:t>ﺘﺯﺩﺍﺩ ﺃﻫﻤﻴﺔ ﻫﺫﺍ ﺍﻟﻨﻭﻉ ﻤﻥ ﺍﻟﺘﻤﻭﻴل ﺨﺎﺼﺔ ﻓﻲ ﺍﻟﺸﺭﻜﺎﺕ ﺍﻟﺼﻐﻴﺭﺓ ﻭﺍﻟﺤﺩﻴﺜﺔ ﺍﻟﺘﻜـﻭﻴﻥ؛  ﻨﻅـﺭﹰﺍ ﻟﺼـﻌﻭﺒﺔ  ﺤﺼﻭﻟﻬﺎ  ﻋﻠﻰ ﻗﺭﻭﺽ ﺃﻭ ﺘﺴﻬﻴﻼﺕ ﻤﺼﺭﻓﻴﺔ،</a:t>
            </a:r>
          </a:p>
          <a:p>
            <a:r>
              <a:rPr lang="ar-SA" dirty="0" smtClean="0"/>
              <a:t>ﻴﻨﺸﺄ ﻫﺫﺍ ﺍﻟﻤﺼﺩﺭ ﺍﻟﺘﻤﻭﻴﻠﻲ ﻋﻥ ﺴﻴﺎﺴﺔ  ﺍﻟﺸـﺭﺍﺀ </a:t>
            </a:r>
            <a:r>
              <a:rPr lang="ar-SA" dirty="0" err="1" smtClean="0"/>
              <a:t>ﺍ</a:t>
            </a:r>
            <a:r>
              <a:rPr lang="ar-SA" dirty="0" smtClean="0"/>
              <a:t>ﻵﺠـل  ﺍﻟﺘﻲ  ﺘﻤﻜﻥ ﺍﻟﻤﺸﺘﺭﻱ ﻤﻥ ﺍﻟﺤﺼﻭل ﻋﻠﻰ ﺍﻟﺒﻀﺎﺌﻊ ﻤﻥ ﺍﻟﺒﺎﺌﻊ ﻤﺒﺎﺸﺭﺓ،  ﻤﻘﺎﺒل ﻭﻋﺩ ﺒﺴﺩﺍﺩ ﻗﻴﻤﺘﻬﺎ ﻓـﻲ ﻭﻗـﺕ  ﻻﺤﻕ ﻓﻲ ﺍﻟﻤﺴﺘﻘﺒل ،</a:t>
            </a:r>
            <a:endParaRPr lang="ar-SA" dirty="0"/>
          </a:p>
        </p:txBody>
      </p:sp>
    </p:spTree>
    <p:extLst>
      <p:ext uri="{BB962C8B-B14F-4D97-AF65-F5344CB8AC3E}">
        <p14:creationId xmlns:p14="http://schemas.microsoft.com/office/powerpoint/2010/main" val="383144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en-US" b="1" dirty="0" smtClean="0"/>
              <a:t>٢  . </a:t>
            </a:r>
            <a:r>
              <a:rPr lang="ar-SA" b="1" dirty="0" smtClean="0"/>
              <a:t>ﺍﻻ</a:t>
            </a:r>
            <a:r>
              <a:rPr lang="ar-SA" b="1" dirty="0" err="1" smtClean="0"/>
              <a:t>ﺌﺘﻤﺎﻥ</a:t>
            </a:r>
            <a:r>
              <a:rPr lang="ar-SA" b="1" dirty="0" smtClean="0"/>
              <a:t> ﺍﻟﻤﺼﺭﻓﻲ </a:t>
            </a:r>
            <a:r>
              <a:rPr lang="en-US" b="1" dirty="0" smtClean="0"/>
              <a:t>Short- Term Bank Loans</a:t>
            </a:r>
            <a:r>
              <a:rPr lang="ar-SA" dirty="0" smtClean="0"/>
              <a:t>  ﻴﻘﺼﺩ </a:t>
            </a:r>
            <a:r>
              <a:rPr lang="ar-SA" dirty="0" err="1" smtClean="0"/>
              <a:t>ﺒﺎ</a:t>
            </a:r>
            <a:r>
              <a:rPr lang="ar-SA" dirty="0" smtClean="0"/>
              <a:t>ﻻ</a:t>
            </a:r>
            <a:r>
              <a:rPr lang="ar-SA" dirty="0" err="1" smtClean="0"/>
              <a:t>ﺌﺘﻤﺎﻥ</a:t>
            </a:r>
            <a:r>
              <a:rPr lang="ar-SA" dirty="0" smtClean="0"/>
              <a:t>  اﻟﻤﺼﺭﻓﻲ ﺍﻟﻘﺭﻭﺽ ﺃﻭ </a:t>
            </a:r>
            <a:r>
              <a:rPr lang="ar-SA" dirty="0" err="1" smtClean="0"/>
              <a:t>ﺍﻟﺘﺴﻬﻴ</a:t>
            </a:r>
            <a:r>
              <a:rPr lang="ar-SA" dirty="0" smtClean="0"/>
              <a:t>ﻼﺕ ﺍﻟﻤﺼﺭﻓﻴﺔ ﺍﻟﺘﻲ ﺘﺤﺼل ﻋﻠﻴﻬـﺎ ﺍﻟﺸـﺭﻜﺔ ﻤـﻥ ﺍﻟﻤﺼﺎﺭﻑ ﻭﺍﻟﻤﺅﺴﺴﺎﺕ ﺍﻟﻤﺎﻟﻴﺔ، </a:t>
            </a:r>
          </a:p>
          <a:p>
            <a:r>
              <a:rPr lang="ar-SA" dirty="0" smtClean="0"/>
              <a:t>ﻴﺤﺘل ﻫﺫﺍ ﺍﻟﻨﻭﻉ ﻤﻥ </a:t>
            </a:r>
            <a:r>
              <a:rPr lang="ar-SA" dirty="0" err="1" smtClean="0"/>
              <a:t>ﺍ</a:t>
            </a:r>
            <a:r>
              <a:rPr lang="ar-SA" dirty="0" smtClean="0"/>
              <a:t>ﻻ</a:t>
            </a:r>
            <a:r>
              <a:rPr lang="ar-SA" dirty="0" err="1" smtClean="0"/>
              <a:t>ﺌﺘﻤﺎﻥ</a:t>
            </a:r>
            <a:r>
              <a:rPr lang="ar-SA" dirty="0" smtClean="0"/>
              <a:t> ﺍﻟﻤﺭﺘﺒﺔ ﺍﻟﺜﺎﻨﻴﺔ ﺒﻴﻥ ﻤﺼﺎﺩﺭ ﺍﻟﺘﻤﻭﻴـل ﺍﻟﺘـﻲ  </a:t>
            </a:r>
          </a:p>
          <a:p>
            <a:r>
              <a:rPr lang="ar-SA" dirty="0" smtClean="0"/>
              <a:t>ﻴﺘﻤﻴﺯ ﻫﺫﺍ ﺍﻟﻨﻭﻉ ﻤﻥ ﺍﻟﺘﻤﻭﻴل ﺒﺎﻟﻤﺭﻭﻨـﺔ</a:t>
            </a:r>
          </a:p>
        </p:txBody>
      </p:sp>
    </p:spTree>
    <p:extLst>
      <p:ext uri="{BB962C8B-B14F-4D97-AF65-F5344CB8AC3E}">
        <p14:creationId xmlns:p14="http://schemas.microsoft.com/office/powerpoint/2010/main" val="167834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10000"/>
          </a:bodyPr>
          <a:lstStyle/>
          <a:p>
            <a:r>
              <a:rPr lang="ar-SA" dirty="0" smtClean="0"/>
              <a:t>ﻴﻜﻭﻥ </a:t>
            </a:r>
            <a:r>
              <a:rPr lang="ar-SA" dirty="0" err="1" smtClean="0"/>
              <a:t>ﺍﻻﺌﺘﻤـﺎﻥ</a:t>
            </a:r>
            <a:r>
              <a:rPr lang="ar-SA" dirty="0" smtClean="0"/>
              <a:t>   ﺍﻟﻤﺼﺭﻓﻲ ﻋﻠﻰ ﺼﻭﺭﺓ  ﻨﻘﺩﻴﺔ ﺘﻤﻜﻥ ﺍﻟﻌﻤﻴل ﺍﻟﻤﻘﺘﺭﺽ   ﻤﻥ ﺍﺴﺘﺨﺩﺍﻡ ﺤﺼـﻴﻠﺔ ﺍﻟﻘـﺭﺽ ﺃﻭ </a:t>
            </a:r>
            <a:r>
              <a:rPr lang="ar-SA" dirty="0" err="1" smtClean="0"/>
              <a:t>ﺍﻟﺘﺴ</a:t>
            </a:r>
            <a:r>
              <a:rPr lang="ar-SA" dirty="0" smtClean="0"/>
              <a:t>ـ ﻬﻴﻼﺕ ﺍﻟﻤﺼﺭﻓﻴﺔ ﺍﻟﻤﻤﻨﻭﺤﺔ ﻓﻲ </a:t>
            </a:r>
            <a:r>
              <a:rPr lang="ar-SA" dirty="0" err="1" smtClean="0"/>
              <a:t>ﺍﻟﻤﺠﺎﻻﺕ</a:t>
            </a:r>
            <a:r>
              <a:rPr lang="ar-SA" dirty="0" smtClean="0"/>
              <a:t> ﺍﻟﺘﻲ </a:t>
            </a:r>
            <a:r>
              <a:rPr lang="ar-SA" dirty="0" err="1" smtClean="0"/>
              <a:t>ﻴﺭﻴﺩﻫﺎ</a:t>
            </a:r>
            <a:r>
              <a:rPr lang="ar-SA" dirty="0" smtClean="0"/>
              <a:t> </a:t>
            </a:r>
            <a:r>
              <a:rPr lang="ar-SA" dirty="0" smtClean="0"/>
              <a:t>.</a:t>
            </a:r>
          </a:p>
          <a:p>
            <a:r>
              <a:rPr lang="ar-SA" b="1" dirty="0" err="1"/>
              <a:t>ﺘﻜﻠﻔﺔ</a:t>
            </a:r>
            <a:r>
              <a:rPr lang="ar-SA" b="1" dirty="0"/>
              <a:t> </a:t>
            </a:r>
            <a:r>
              <a:rPr lang="ar-SA" b="1" dirty="0" err="1"/>
              <a:t>ﺍﻻﺌﺘﻤﺎﻥ</a:t>
            </a:r>
            <a:r>
              <a:rPr lang="ar-SA" b="1" dirty="0"/>
              <a:t> </a:t>
            </a:r>
            <a:r>
              <a:rPr lang="ar-SA" b="1" dirty="0" err="1"/>
              <a:t>ﺍﻟﻤﺼﺭﻓﻲ</a:t>
            </a:r>
            <a:endParaRPr lang="ar-SA" dirty="0"/>
          </a:p>
          <a:p>
            <a:r>
              <a:rPr lang="ar-SA" dirty="0" err="1"/>
              <a:t>ﺘﺘﺄﺜﺭ</a:t>
            </a:r>
            <a:r>
              <a:rPr lang="ar-SA" dirty="0"/>
              <a:t> </a:t>
            </a:r>
            <a:r>
              <a:rPr lang="ar-SA" dirty="0" err="1"/>
              <a:t>ﺘﻜﻠﻔﺔ</a:t>
            </a:r>
            <a:r>
              <a:rPr lang="ar-SA" dirty="0"/>
              <a:t> </a:t>
            </a:r>
            <a:r>
              <a:rPr lang="ar-SA" dirty="0" err="1"/>
              <a:t>ﺍﻻﺌﺘﻤﺎﻥ</a:t>
            </a:r>
            <a:r>
              <a:rPr lang="ar-SA" dirty="0"/>
              <a:t> </a:t>
            </a:r>
            <a:r>
              <a:rPr lang="ar-SA" dirty="0" err="1"/>
              <a:t>ﺍﻟﻤﺼﺭﻓﻲ</a:t>
            </a:r>
            <a:r>
              <a:rPr lang="ar-SA" dirty="0"/>
              <a:t> </a:t>
            </a:r>
            <a:r>
              <a:rPr lang="ar-SA" dirty="0" err="1"/>
              <a:t>ﺒﺎﻟﻌﺩﻴﺩ</a:t>
            </a:r>
            <a:r>
              <a:rPr lang="ar-SA" dirty="0"/>
              <a:t> </a:t>
            </a:r>
            <a:r>
              <a:rPr lang="ar-SA" dirty="0" err="1"/>
              <a:t>ﻤﻥ</a:t>
            </a:r>
            <a:r>
              <a:rPr lang="ar-SA" dirty="0"/>
              <a:t>  العوامل اهمها </a:t>
            </a:r>
          </a:p>
          <a:p>
            <a:r>
              <a:rPr lang="ar-SA" dirty="0"/>
              <a:t>- الشروط  </a:t>
            </a:r>
            <a:r>
              <a:rPr lang="ar-SA" dirty="0" err="1"/>
              <a:t>التى</a:t>
            </a:r>
            <a:r>
              <a:rPr lang="ar-SA" dirty="0"/>
              <a:t> تفرضها البنوك على المستثمر مثل الرهونات و الضمانات الشخصية و طريقة السداد</a:t>
            </a:r>
          </a:p>
          <a:p>
            <a:r>
              <a:rPr lang="ar-SA" dirty="0"/>
              <a:t>- </a:t>
            </a:r>
            <a:r>
              <a:rPr lang="ar-SA" dirty="0" err="1"/>
              <a:t>ﺍﻟﻭﻀﻊ</a:t>
            </a:r>
            <a:r>
              <a:rPr lang="ar-SA" dirty="0"/>
              <a:t> </a:t>
            </a:r>
            <a:r>
              <a:rPr lang="ar-SA" dirty="0" err="1"/>
              <a:t>ﺍﻻﻗﺘﺼﺎﺩﻱ</a:t>
            </a:r>
            <a:r>
              <a:rPr lang="ar-SA" dirty="0"/>
              <a:t> </a:t>
            </a:r>
            <a:r>
              <a:rPr lang="ar-SA" dirty="0" err="1"/>
              <a:t>ﺍﻟﺴـﺎﺌﺩ</a:t>
            </a:r>
            <a:r>
              <a:rPr lang="ar-SA" dirty="0"/>
              <a:t>، </a:t>
            </a:r>
          </a:p>
          <a:p>
            <a:r>
              <a:rPr lang="ar-SA" dirty="0"/>
              <a:t>- </a:t>
            </a:r>
            <a:r>
              <a:rPr lang="ar-SA" dirty="0" err="1"/>
              <a:t>ﻤﻌـﺩﻻﺕ</a:t>
            </a:r>
            <a:r>
              <a:rPr lang="ar-SA" dirty="0"/>
              <a:t> </a:t>
            </a:r>
            <a:r>
              <a:rPr lang="ar-SA" dirty="0" err="1"/>
              <a:t>ﺍﻟﻔﺎﺌـﺩﺓ</a:t>
            </a:r>
            <a:r>
              <a:rPr lang="ar-SA" dirty="0"/>
              <a:t>  </a:t>
            </a:r>
            <a:r>
              <a:rPr lang="ar-SA" dirty="0" err="1"/>
              <a:t>ﺍﻟﺴﺎﺌﺩﺓ</a:t>
            </a:r>
            <a:r>
              <a:rPr lang="ar-SA" dirty="0"/>
              <a:t> </a:t>
            </a:r>
            <a:r>
              <a:rPr lang="ar-SA" dirty="0" err="1"/>
              <a:t>ﻓﻲ</a:t>
            </a:r>
            <a:r>
              <a:rPr lang="ar-SA" dirty="0"/>
              <a:t> </a:t>
            </a:r>
            <a:r>
              <a:rPr lang="ar-SA" dirty="0" err="1"/>
              <a:t>ﺍﻟﺴﻭﻕ</a:t>
            </a:r>
            <a:r>
              <a:rPr lang="ar-SA" dirty="0"/>
              <a:t> ...</a:t>
            </a:r>
            <a:r>
              <a:rPr lang="ar-SA" dirty="0" err="1"/>
              <a:t>ﺍﻟﺦ</a:t>
            </a:r>
            <a:r>
              <a:rPr lang="ar-SA" dirty="0"/>
              <a:t> .</a:t>
            </a:r>
          </a:p>
          <a:p>
            <a:endParaRPr lang="ar-SA" dirty="0"/>
          </a:p>
          <a:p>
            <a:endParaRPr lang="ar-SA" dirty="0" smtClean="0"/>
          </a:p>
        </p:txBody>
      </p:sp>
    </p:spTree>
    <p:extLst>
      <p:ext uri="{BB962C8B-B14F-4D97-AF65-F5344CB8AC3E}">
        <p14:creationId xmlns:p14="http://schemas.microsoft.com/office/powerpoint/2010/main" val="2030228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b="1" dirty="0" smtClean="0"/>
              <a:t>ثانيا مصادر  ﺍﻟﺘﻤﻭﻴل ﻁﻭﻴل اﻷﺠل  </a:t>
            </a:r>
            <a:r>
              <a:rPr lang="en-US" b="1" dirty="0" smtClean="0"/>
              <a:t>Long Term Financing </a:t>
            </a:r>
            <a:endParaRPr lang="ar-SA" b="1" dirty="0" smtClean="0"/>
          </a:p>
          <a:p>
            <a:r>
              <a:rPr lang="ar-SA" dirty="0" smtClean="0"/>
              <a:t>ﺍﻻ</a:t>
            </a:r>
            <a:r>
              <a:rPr lang="ar-SA" dirty="0" err="1" smtClean="0"/>
              <a:t>ﻋﺘﻤﺎﺩ</a:t>
            </a:r>
            <a:r>
              <a:rPr lang="ar-SA" dirty="0" smtClean="0"/>
              <a:t> ﻋﻠيه ﻓﻲ ﺘﻤﻭﻴـل ﻋﻤﻠﻴـﺎﺕ  ﺍﻟﺘﻭﺴﻊ ﻭﺍﻟﺘﺤﺴﻴﻨﺎﺕ ﺍﻟﺘﻲ ﺘﻨﻭﻱ ﺍﻟﺸﺭﻜﺔ ﺍﻟﻘﻴﺎﻡ </a:t>
            </a:r>
            <a:r>
              <a:rPr lang="ar-SA" dirty="0" err="1" smtClean="0"/>
              <a:t>ﺒﻬﺎ</a:t>
            </a:r>
            <a:r>
              <a:rPr lang="ar-SA" dirty="0" smtClean="0"/>
              <a:t> ﻭﺍﻟﻤﺘﻤﺜﻠﺔ ﺒﺸﺭ </a:t>
            </a:r>
            <a:r>
              <a:rPr lang="ar-SA" dirty="0" err="1" smtClean="0"/>
              <a:t>ﺍﺀ</a:t>
            </a:r>
            <a:r>
              <a:rPr lang="ar-SA" dirty="0" smtClean="0"/>
              <a:t> ﺍﻵﻻﺕ ﻭﺍﻟﻤﻌﺩﺍﺕ ﻭﺍﻟﻤﺒﺎﻨﻲ </a:t>
            </a:r>
            <a:r>
              <a:rPr lang="ar-SA" dirty="0" err="1" smtClean="0"/>
              <a:t>ﻭﺍ</a:t>
            </a:r>
            <a:r>
              <a:rPr lang="ar-SA" dirty="0" smtClean="0"/>
              <a:t>ﻷﺼﻭل ﻁﻭﻴﻠﺔ </a:t>
            </a:r>
            <a:r>
              <a:rPr lang="ar-SA" dirty="0" err="1" smtClean="0"/>
              <a:t>ﺍ</a:t>
            </a:r>
            <a:r>
              <a:rPr lang="ar-SA" dirty="0" smtClean="0"/>
              <a:t>ﻷﺠل ﺍﻟﻤﺨﺘﻠﻔﺔ</a:t>
            </a:r>
            <a:endParaRPr lang="ar-SA" dirty="0"/>
          </a:p>
        </p:txBody>
      </p:sp>
    </p:spTree>
    <p:extLst>
      <p:ext uri="{BB962C8B-B14F-4D97-AF65-F5344CB8AC3E}">
        <p14:creationId xmlns:p14="http://schemas.microsoft.com/office/powerpoint/2010/main" val="2689117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smtClean="0"/>
              <a:t>يتكون ﺍﻟﺘﻤﻭﻴل ﻁﻭﻴل </a:t>
            </a:r>
            <a:r>
              <a:rPr lang="ar-SA" b="1" dirty="0" err="1" smtClean="0"/>
              <a:t>ﺍ</a:t>
            </a:r>
            <a:r>
              <a:rPr lang="ar-SA" b="1" dirty="0" smtClean="0"/>
              <a:t>ﻷﺠل من </a:t>
            </a:r>
            <a:endParaRPr lang="ar-SA" dirty="0"/>
          </a:p>
        </p:txBody>
      </p:sp>
      <p:sp>
        <p:nvSpPr>
          <p:cNvPr id="3" name="عنصر نائب للمحتوى 2"/>
          <p:cNvSpPr>
            <a:spLocks noGrp="1"/>
          </p:cNvSpPr>
          <p:nvPr>
            <p:ph idx="1"/>
          </p:nvPr>
        </p:nvSpPr>
        <p:spPr/>
        <p:txBody>
          <a:bodyPr>
            <a:normAutofit/>
          </a:bodyPr>
          <a:lstStyle/>
          <a:p>
            <a:r>
              <a:rPr lang="ar-SA" b="1" dirty="0" smtClean="0"/>
              <a:t>1 - </a:t>
            </a:r>
            <a:r>
              <a:rPr lang="ar-SA" b="1" dirty="0" err="1" smtClean="0"/>
              <a:t>ﺍ</a:t>
            </a:r>
            <a:r>
              <a:rPr lang="ar-SA" b="1" dirty="0" smtClean="0"/>
              <a:t>ﻷﺴﻬﻡ ﺍﻟﻌﺎﺩﻴﺔ </a:t>
            </a:r>
          </a:p>
          <a:p>
            <a:r>
              <a:rPr lang="ar-SA" b="1" dirty="0" smtClean="0"/>
              <a:t>ﺘﻤﺜل ﺍﻷﺴﻬﻡ ﺍﻟﻌﺎﺩﻴﺔ قرض دائم لا يعاد دفعه ﺭﺃﺱ ﺍﻟﻤﺎل ﺍﻷﺴﺎﺴﻲ ﻟﻠﺸﺭﻜﺔ ﺍﻟﻤﺴﺎﻫﻤﺔ، ﻭﻫﻲ ﻜﺫﻟﻙ ﺍﻟﻤﺼـﺩﺭ ﺍﻟﺭﺌﻴﺴـﻲ   ﻟﺘﻤﻭﻴل ﺍﻟﺸﺭﻜﺔ ﻭﺘﻜﻭﻴﻥ ﺭﺃﺴﻤﺎﻟﻬﺎ </a:t>
            </a:r>
          </a:p>
          <a:p>
            <a:r>
              <a:rPr lang="ar-SA" b="1" dirty="0" smtClean="0"/>
              <a:t>المساهمين يعتيرون مالكون وله حق التصويت و التداول و حق المشاركة في الارباح و الخسائر </a:t>
            </a:r>
            <a:endParaRPr lang="ar-SA" dirty="0"/>
          </a:p>
        </p:txBody>
      </p:sp>
    </p:spTree>
    <p:extLst>
      <p:ext uri="{BB962C8B-B14F-4D97-AF65-F5344CB8AC3E}">
        <p14:creationId xmlns:p14="http://schemas.microsoft.com/office/powerpoint/2010/main" val="334835415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b="1" dirty="0" smtClean="0"/>
              <a:t>2 - </a:t>
            </a:r>
            <a:r>
              <a:rPr lang="ar-SA" b="1" dirty="0" err="1" smtClean="0"/>
              <a:t>ﺍ</a:t>
            </a:r>
            <a:r>
              <a:rPr lang="ar-SA" b="1" dirty="0" smtClean="0"/>
              <a:t>ﻷﺴﻬﻡ ﺍﻟﻤﻤﺘﺎﺯﺓ     </a:t>
            </a:r>
          </a:p>
          <a:p>
            <a:r>
              <a:rPr lang="ar-SA" b="1" dirty="0" smtClean="0"/>
              <a:t>ﻴﻤﺜل ﺍﻟﺴﻬﻡ ﺍﻟﻤﻤﺘﺎﺯ ﻤﺴﺘﻨﺩ ﺤﺼﺔ ﻓﻲ ﻤﻠﻜﻴﺔ وتكلفة لاسهم الممتاز عبارة عن العائد المحقق من الاستثمارات </a:t>
            </a:r>
          </a:p>
          <a:p>
            <a:r>
              <a:rPr lang="ar-SA" b="1" dirty="0" smtClean="0"/>
              <a:t>يتميز ﺤﺎﻤﻠـﻪ بكل حقوق الاسهم العادية ولا يصوتون في الجمعية العمومية و الاولوية في الارباح و في التصفية  الابالاتى  </a:t>
            </a:r>
          </a:p>
          <a:p>
            <a:endParaRPr lang="ar-SA" b="1" dirty="0"/>
          </a:p>
        </p:txBody>
      </p:sp>
    </p:spTree>
    <p:extLst>
      <p:ext uri="{BB962C8B-B14F-4D97-AF65-F5344CB8AC3E}">
        <p14:creationId xmlns:p14="http://schemas.microsoft.com/office/powerpoint/2010/main" val="64143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b="1" dirty="0" smtClean="0"/>
              <a:t>3 - الأرباح المحتجزة</a:t>
            </a:r>
            <a:r>
              <a:rPr lang="ar-SA" dirty="0" smtClean="0"/>
              <a:t/>
            </a:r>
            <a:br>
              <a:rPr lang="ar-SA" dirty="0" smtClean="0"/>
            </a:br>
            <a:r>
              <a:rPr lang="ar-SA" dirty="0" smtClean="0"/>
              <a:t>من مصادر التمويل طويل الأجل الأرباح المحتجزة وهى جزء من أرباح الأسهم يتم خصمه واضافته إلى رأس المال سياسة تبرير احتجاز الارباح </a:t>
            </a:r>
          </a:p>
          <a:p>
            <a:r>
              <a:rPr lang="ar-SA" dirty="0" smtClean="0"/>
              <a:t>- تعزيز قوة الموسسة لتمويل الفرص الجديدة </a:t>
            </a:r>
          </a:p>
          <a:p>
            <a:r>
              <a:rPr lang="ar-SA" dirty="0" smtClean="0"/>
              <a:t>- تفضل عند ما يكون العائد اعلى من عائد حملة </a:t>
            </a:r>
            <a:r>
              <a:rPr lang="ar-SA" dirty="0"/>
              <a:t>ا</a:t>
            </a:r>
            <a:r>
              <a:rPr lang="ar-SA" dirty="0" smtClean="0"/>
              <a:t>لاسهم العادية </a:t>
            </a:r>
          </a:p>
          <a:p>
            <a:r>
              <a:rPr lang="ar-SA" dirty="0" smtClean="0"/>
              <a:t>-تكون عنصر تمويل ارخص اذا تم خصمها من الضريبة </a:t>
            </a:r>
          </a:p>
          <a:p>
            <a:endParaRPr lang="ar-SA" dirty="0"/>
          </a:p>
        </p:txBody>
      </p:sp>
    </p:spTree>
    <p:extLst>
      <p:ext uri="{BB962C8B-B14F-4D97-AF65-F5344CB8AC3E}">
        <p14:creationId xmlns:p14="http://schemas.microsoft.com/office/powerpoint/2010/main" val="1588376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b="1" dirty="0" smtClean="0"/>
              <a:t>4 - القروض طويلة </a:t>
            </a:r>
            <a:r>
              <a:rPr lang="ar-SA" b="1" dirty="0" err="1" smtClean="0"/>
              <a:t>الاجل</a:t>
            </a:r>
            <a:r>
              <a:rPr lang="ar-SA" b="1" dirty="0" smtClean="0"/>
              <a:t> :</a:t>
            </a:r>
            <a:endParaRPr lang="en-US" b="1" dirty="0" smtClean="0"/>
          </a:p>
          <a:p>
            <a:r>
              <a:rPr lang="ar-SA" dirty="0" smtClean="0"/>
              <a:t>مديونية على الشركة تحصل عليها لتلبية متطلبتها التوسعية و تحصل عليها من الجهات الاقراضية كالبنوك .</a:t>
            </a:r>
          </a:p>
          <a:p>
            <a:r>
              <a:rPr lang="ar-SA" b="1" dirty="0" smtClean="0"/>
              <a:t>5- السندات </a:t>
            </a:r>
          </a:p>
          <a:p>
            <a:r>
              <a:rPr lang="ar-SA" b="1" dirty="0" smtClean="0"/>
              <a:t>تشكل التزام على الموسسة ولها تاريخ استحقاق </a:t>
            </a:r>
          </a:p>
          <a:p>
            <a:r>
              <a:rPr lang="ar-SA" b="1" dirty="0" smtClean="0"/>
              <a:t>الاقتراض كمصدر تمويل ارخص نسبيا واقل مخاطر </a:t>
            </a:r>
            <a:endParaRPr lang="en-US" b="1" dirty="0" smtClean="0"/>
          </a:p>
        </p:txBody>
      </p:sp>
    </p:spTree>
    <p:extLst>
      <p:ext uri="{BB962C8B-B14F-4D97-AF65-F5344CB8AC3E}">
        <p14:creationId xmlns:p14="http://schemas.microsoft.com/office/powerpoint/2010/main" val="1460817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معايير تقييم المشاريع</a:t>
            </a:r>
            <a:endParaRPr lang="ar-SA" dirty="0"/>
          </a:p>
        </p:txBody>
      </p:sp>
      <p:sp>
        <p:nvSpPr>
          <p:cNvPr id="3" name="عنصر نائب للمحتوى 2"/>
          <p:cNvSpPr>
            <a:spLocks noGrp="1"/>
          </p:cNvSpPr>
          <p:nvPr>
            <p:ph idx="1"/>
          </p:nvPr>
        </p:nvSpPr>
        <p:spPr/>
        <p:txBody>
          <a:bodyPr/>
          <a:lstStyle/>
          <a:p>
            <a:r>
              <a:rPr lang="ar-IQ" b="1" dirty="0"/>
              <a:t>يقصد بها دراسة وتحليل المشروعات </a:t>
            </a:r>
            <a:r>
              <a:rPr lang="ar-SA" b="1" dirty="0" smtClean="0"/>
              <a:t>بهدف قبول تحديد المشروع الافضل </a:t>
            </a:r>
            <a:endParaRPr lang="ar-IQ" b="1" dirty="0"/>
          </a:p>
          <a:p>
            <a:endParaRPr lang="ar-SA" dirty="0"/>
          </a:p>
        </p:txBody>
      </p:sp>
    </p:spTree>
    <p:extLst>
      <p:ext uri="{BB962C8B-B14F-4D97-AF65-F5344CB8AC3E}">
        <p14:creationId xmlns:p14="http://schemas.microsoft.com/office/powerpoint/2010/main" val="3875043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مبادى و مفاهيم اساسية </a:t>
            </a:r>
            <a:endParaRPr lang="ar-SA" dirty="0"/>
          </a:p>
        </p:txBody>
      </p:sp>
      <p:sp>
        <p:nvSpPr>
          <p:cNvPr id="3" name="عنصر نائب للمحتوى 2"/>
          <p:cNvSpPr>
            <a:spLocks noGrp="1"/>
          </p:cNvSpPr>
          <p:nvPr>
            <p:ph idx="1"/>
          </p:nvPr>
        </p:nvSpPr>
        <p:spPr/>
        <p:txBody>
          <a:bodyPr/>
          <a:lstStyle/>
          <a:p>
            <a:r>
              <a:rPr lang="ar-SA" dirty="0" smtClean="0">
                <a:solidFill>
                  <a:srgbClr val="FF0000"/>
                </a:solidFill>
              </a:rPr>
              <a:t>معايير التقييم الجزئية </a:t>
            </a:r>
            <a:r>
              <a:rPr lang="ar-SA" dirty="0" smtClean="0"/>
              <a:t>: تتعلق </a:t>
            </a:r>
            <a:r>
              <a:rPr lang="ar-SA" dirty="0" err="1" smtClean="0"/>
              <a:t>بانتاجية</a:t>
            </a:r>
            <a:r>
              <a:rPr lang="ar-SA" dirty="0" smtClean="0"/>
              <a:t> عنصر واحد للتقييم مثلا انتاجية العامل او عنصر راس المال </a:t>
            </a:r>
          </a:p>
          <a:p>
            <a:r>
              <a:rPr lang="ar-SA" dirty="0">
                <a:solidFill>
                  <a:srgbClr val="FF0000"/>
                </a:solidFill>
              </a:rPr>
              <a:t>معايير التقييم </a:t>
            </a:r>
            <a:r>
              <a:rPr lang="ar-SA" dirty="0" smtClean="0">
                <a:solidFill>
                  <a:srgbClr val="FF0000"/>
                </a:solidFill>
              </a:rPr>
              <a:t>الشاملة : </a:t>
            </a:r>
            <a:r>
              <a:rPr lang="ar-SA" dirty="0"/>
              <a:t>: تتعلق </a:t>
            </a:r>
            <a:r>
              <a:rPr lang="ar-SA" dirty="0" err="1"/>
              <a:t>بانتاجية</a:t>
            </a:r>
            <a:r>
              <a:rPr lang="ar-SA" dirty="0"/>
              <a:t> </a:t>
            </a:r>
            <a:r>
              <a:rPr lang="ar-SA" dirty="0" smtClean="0"/>
              <a:t>كل عناصر الانتاج مثل معيار معدل العائد </a:t>
            </a:r>
            <a:r>
              <a:rPr lang="ar-SA" dirty="0" err="1" smtClean="0"/>
              <a:t>الداخلى</a:t>
            </a:r>
            <a:r>
              <a:rPr lang="ar-SA" dirty="0" smtClean="0"/>
              <a:t> وفترة الاسترداد و صافي القيمة الحالية </a:t>
            </a:r>
          </a:p>
          <a:p>
            <a:r>
              <a:rPr lang="ar-SA" dirty="0" smtClean="0">
                <a:solidFill>
                  <a:srgbClr val="FF0000"/>
                </a:solidFill>
              </a:rPr>
              <a:t>المشاريع المستقلة و الغير مستقلة </a:t>
            </a:r>
          </a:p>
          <a:p>
            <a:r>
              <a:rPr lang="ar-SA" dirty="0" smtClean="0"/>
              <a:t>المشاريع المستقلة لا تتأثر ارباحها بإقامة مشاريع اخرى على عكس الغير مستقلة </a:t>
            </a:r>
            <a:r>
              <a:rPr lang="ar-SA" dirty="0" err="1" smtClean="0"/>
              <a:t>التى</a:t>
            </a:r>
            <a:r>
              <a:rPr lang="ar-SA" dirty="0" smtClean="0"/>
              <a:t> </a:t>
            </a:r>
            <a:r>
              <a:rPr lang="ar-SA" dirty="0" err="1" smtClean="0"/>
              <a:t>تتاثر</a:t>
            </a:r>
            <a:r>
              <a:rPr lang="ar-SA" dirty="0" smtClean="0"/>
              <a:t> </a:t>
            </a:r>
            <a:r>
              <a:rPr lang="ar-SA" dirty="0" smtClean="0"/>
              <a:t>بإقامة </a:t>
            </a:r>
            <a:r>
              <a:rPr lang="ar-SA" dirty="0" smtClean="0"/>
              <a:t>مشاريع اخرى </a:t>
            </a:r>
            <a:endParaRPr lang="ar-SA" dirty="0"/>
          </a:p>
        </p:txBody>
      </p:sp>
    </p:spTree>
    <p:extLst>
      <p:ext uri="{BB962C8B-B14F-4D97-AF65-F5344CB8AC3E}">
        <p14:creationId xmlns:p14="http://schemas.microsoft.com/office/powerpoint/2010/main" val="3192604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dirty="0" smtClean="0"/>
              <a:t>أهمية دراسات الجدوى الاقتصادية</a:t>
            </a:r>
            <a:br>
              <a:rPr lang="ar-SA" b="1" dirty="0" smtClean="0"/>
            </a:br>
            <a:endParaRPr lang="ar-SA" dirty="0"/>
          </a:p>
        </p:txBody>
      </p:sp>
      <p:sp>
        <p:nvSpPr>
          <p:cNvPr id="3" name="عنصر نائب للمحتوى 2"/>
          <p:cNvSpPr>
            <a:spLocks noGrp="1"/>
          </p:cNvSpPr>
          <p:nvPr>
            <p:ph idx="1"/>
          </p:nvPr>
        </p:nvSpPr>
        <p:spPr/>
        <p:txBody>
          <a:bodyPr/>
          <a:lstStyle/>
          <a:p>
            <a:r>
              <a:rPr lang="ar-SA" dirty="0" smtClean="0"/>
              <a:t>1 – تحديد </a:t>
            </a:r>
            <a:r>
              <a:rPr lang="ar-SA" dirty="0" err="1" smtClean="0"/>
              <a:t>الافضلية</a:t>
            </a:r>
            <a:r>
              <a:rPr lang="ar-SA" dirty="0" smtClean="0"/>
              <a:t> النسبية للفرص الاستثمارية </a:t>
            </a:r>
          </a:p>
          <a:p>
            <a:r>
              <a:rPr lang="ar-SA" dirty="0" smtClean="0"/>
              <a:t>2 – تحقيق التخصيص </a:t>
            </a:r>
            <a:r>
              <a:rPr lang="ar-SA" dirty="0" err="1" smtClean="0"/>
              <a:t>الامثل</a:t>
            </a:r>
            <a:r>
              <a:rPr lang="ar-SA" dirty="0" smtClean="0"/>
              <a:t> للموارد </a:t>
            </a:r>
          </a:p>
          <a:p>
            <a:r>
              <a:rPr lang="ar-SA" dirty="0" smtClean="0"/>
              <a:t> 3- تساعد </a:t>
            </a:r>
            <a:r>
              <a:rPr lang="ar-SA" dirty="0" err="1" smtClean="0"/>
              <a:t>فى</a:t>
            </a:r>
            <a:r>
              <a:rPr lang="ar-SA" dirty="0" smtClean="0"/>
              <a:t> الكشف عن التعارض </a:t>
            </a:r>
            <a:r>
              <a:rPr lang="ar-SA" dirty="0" err="1" smtClean="0"/>
              <a:t>الذى</a:t>
            </a:r>
            <a:r>
              <a:rPr lang="ar-SA" dirty="0" smtClean="0"/>
              <a:t> يمكن </a:t>
            </a:r>
            <a:r>
              <a:rPr lang="ar-SA" dirty="0" err="1" smtClean="0"/>
              <a:t>ان</a:t>
            </a:r>
            <a:r>
              <a:rPr lang="ar-SA" dirty="0" smtClean="0"/>
              <a:t> ينشا بين فائدة </a:t>
            </a:r>
            <a:r>
              <a:rPr lang="ar-SA" dirty="0" err="1" smtClean="0"/>
              <a:t>المشرروع</a:t>
            </a:r>
            <a:r>
              <a:rPr lang="ar-SA" dirty="0" smtClean="0"/>
              <a:t> على المستوى الخاص </a:t>
            </a:r>
            <a:r>
              <a:rPr lang="ar-SA" dirty="0" err="1" smtClean="0"/>
              <a:t>و</a:t>
            </a:r>
            <a:r>
              <a:rPr lang="ar-SA" dirty="0" smtClean="0"/>
              <a:t> المستوى </a:t>
            </a:r>
            <a:r>
              <a:rPr lang="ar-SA" dirty="0" err="1" smtClean="0"/>
              <a:t>الوطنى</a:t>
            </a:r>
            <a:endParaRPr lang="ar-SA" dirty="0" smtClean="0"/>
          </a:p>
          <a:p>
            <a:r>
              <a:rPr lang="ar-SA" dirty="0" smtClean="0"/>
              <a:t>4 – تساعد المستثمر لاتخاذ القرار المناسب بشان الاستثمار </a:t>
            </a:r>
            <a:r>
              <a:rPr lang="ar-SA" dirty="0" err="1" smtClean="0"/>
              <a:t>فى</a:t>
            </a:r>
            <a:r>
              <a:rPr lang="ar-SA" dirty="0" smtClean="0"/>
              <a:t> مشروع معين </a:t>
            </a:r>
          </a:p>
          <a:p>
            <a:r>
              <a:rPr lang="ar-SA" dirty="0" smtClean="0"/>
              <a:t>5 – وسيلة عملية </a:t>
            </a:r>
            <a:r>
              <a:rPr lang="ar-SA" dirty="0" err="1" smtClean="0"/>
              <a:t>لاقناع</a:t>
            </a:r>
            <a:r>
              <a:rPr lang="ar-SA" dirty="0" smtClean="0"/>
              <a:t> مراكز </a:t>
            </a:r>
            <a:r>
              <a:rPr lang="ar-SA" dirty="0" err="1" smtClean="0"/>
              <a:t>التويل</a:t>
            </a:r>
            <a:r>
              <a:rPr lang="ar-SA" dirty="0" smtClean="0"/>
              <a:t> لتقديم التمويل المناسب </a:t>
            </a:r>
          </a:p>
          <a:p>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solidFill>
                  <a:srgbClr val="FF0000"/>
                </a:solidFill>
              </a:rPr>
              <a:t>التدفقات النقدية للمشروع </a:t>
            </a:r>
            <a:r>
              <a:rPr lang="en-US" dirty="0" smtClean="0">
                <a:solidFill>
                  <a:srgbClr val="FF0000"/>
                </a:solidFill>
              </a:rPr>
              <a:t>cash flow</a:t>
            </a:r>
            <a:endParaRPr lang="ar-SA" dirty="0" smtClean="0">
              <a:solidFill>
                <a:srgbClr val="FF0000"/>
              </a:solidFill>
            </a:endParaRPr>
          </a:p>
          <a:p>
            <a:r>
              <a:rPr lang="ar-SA" dirty="0" err="1" smtClean="0"/>
              <a:t>هى</a:t>
            </a:r>
            <a:r>
              <a:rPr lang="ar-SA" dirty="0" smtClean="0"/>
              <a:t> الايرادات و النفقات </a:t>
            </a:r>
          </a:p>
          <a:p>
            <a:r>
              <a:rPr lang="ar-SA" dirty="0" smtClean="0">
                <a:solidFill>
                  <a:srgbClr val="0070C0"/>
                </a:solidFill>
              </a:rPr>
              <a:t>الايراد تدفق نقدي داخلي </a:t>
            </a:r>
          </a:p>
          <a:p>
            <a:r>
              <a:rPr lang="ar-SA" dirty="0">
                <a:solidFill>
                  <a:srgbClr val="0070C0"/>
                </a:solidFill>
              </a:rPr>
              <a:t>الانفاق تدفق نقدى </a:t>
            </a:r>
            <a:r>
              <a:rPr lang="ar-SA" dirty="0" smtClean="0">
                <a:solidFill>
                  <a:srgbClr val="0070C0"/>
                </a:solidFill>
              </a:rPr>
              <a:t>خارجي : الانفاق يتمثل في </a:t>
            </a:r>
          </a:p>
          <a:p>
            <a:r>
              <a:rPr lang="ar-SA" dirty="0" smtClean="0">
                <a:solidFill>
                  <a:srgbClr val="0070C0"/>
                </a:solidFill>
              </a:rPr>
              <a:t>1-الانفاق </a:t>
            </a:r>
            <a:r>
              <a:rPr lang="ar-SA" dirty="0">
                <a:solidFill>
                  <a:srgbClr val="0070C0"/>
                </a:solidFill>
              </a:rPr>
              <a:t>الاستثماري </a:t>
            </a:r>
            <a:r>
              <a:rPr lang="ar-SA" dirty="0" smtClean="0">
                <a:solidFill>
                  <a:srgbClr val="0070C0"/>
                </a:solidFill>
              </a:rPr>
              <a:t>مثل الاستثمار </a:t>
            </a:r>
            <a:r>
              <a:rPr lang="ar-SA" dirty="0">
                <a:solidFill>
                  <a:srgbClr val="0070C0"/>
                </a:solidFill>
              </a:rPr>
              <a:t>المبدئي او راس المال العامل و الاستثمار اللاحق  )</a:t>
            </a:r>
          </a:p>
          <a:p>
            <a:r>
              <a:rPr lang="ar-SA" dirty="0" smtClean="0">
                <a:solidFill>
                  <a:srgbClr val="0070C0"/>
                </a:solidFill>
              </a:rPr>
              <a:t>2- الانفاق التشغيلي هو التدفقات النقدية السنوية الجارية </a:t>
            </a:r>
          </a:p>
          <a:p>
            <a:r>
              <a:rPr lang="ar-SA" dirty="0" smtClean="0">
                <a:solidFill>
                  <a:srgbClr val="FF0000"/>
                </a:solidFill>
              </a:rPr>
              <a:t>صافى التدفقات النقدية السنوية الجارية </a:t>
            </a:r>
            <a:r>
              <a:rPr lang="ar-SA" dirty="0" smtClean="0"/>
              <a:t>: وهى عبارة </a:t>
            </a:r>
            <a:r>
              <a:rPr lang="ar-SA" dirty="0"/>
              <a:t>التدفقات النقدية السنوية الجارية </a:t>
            </a:r>
            <a:r>
              <a:rPr lang="ar-SA" dirty="0" smtClean="0"/>
              <a:t>الداخلة - </a:t>
            </a:r>
            <a:r>
              <a:rPr lang="ar-SA" dirty="0"/>
              <a:t>التدفقات النقدية السنوية </a:t>
            </a:r>
            <a:r>
              <a:rPr lang="ar-SA" dirty="0" smtClean="0"/>
              <a:t>الجارية الخارجية  </a:t>
            </a:r>
          </a:p>
          <a:p>
            <a:endParaRPr lang="ar-SA" dirty="0"/>
          </a:p>
        </p:txBody>
      </p:sp>
    </p:spTree>
    <p:extLst>
      <p:ext uri="{BB962C8B-B14F-4D97-AF65-F5344CB8AC3E}">
        <p14:creationId xmlns:p14="http://schemas.microsoft.com/office/powerpoint/2010/main" val="4159655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92500" lnSpcReduction="20000"/>
          </a:bodyPr>
          <a:lstStyle/>
          <a:p>
            <a:r>
              <a:rPr lang="ar-SA" dirty="0" smtClean="0">
                <a:solidFill>
                  <a:srgbClr val="FF0000"/>
                </a:solidFill>
              </a:rPr>
              <a:t>اهلاك الاصول الثابتة لا تحسب تدفق نقدي </a:t>
            </a:r>
          </a:p>
          <a:p>
            <a:r>
              <a:rPr lang="ar-SA" dirty="0" smtClean="0"/>
              <a:t>شراء الاصول يحسب تدفق نقدي ولكن اهتلاك الاصول الثابتة  لا يعتبر تدفق </a:t>
            </a:r>
          </a:p>
          <a:p>
            <a:r>
              <a:rPr lang="ar-SA" dirty="0" smtClean="0"/>
              <a:t>اذا حسبنا الاهلاك تدفق نقدي هذا يعني تكاليف الاصول الثابتة تم حسابها مرتين تدفق نقدي مرة عند شراء الاصل ومرة عند تسجيل اعباء الاهلاك</a:t>
            </a:r>
          </a:p>
          <a:p>
            <a:r>
              <a:rPr lang="ar-SA" dirty="0" smtClean="0">
                <a:solidFill>
                  <a:srgbClr val="FF0000"/>
                </a:solidFill>
              </a:rPr>
              <a:t>تسديد الاعباء المالية للقرض و الفائدة عليه لا تعتبر تدفق نقدي لان هذه الاعباء تمثل جزء او كل التكاليف الاستثمارية </a:t>
            </a:r>
          </a:p>
          <a:p>
            <a:r>
              <a:rPr lang="ar-SA" dirty="0" smtClean="0">
                <a:solidFill>
                  <a:srgbClr val="FF0000"/>
                </a:solidFill>
              </a:rPr>
              <a:t>والتكاليف الاستثمارية تعتبر تدفق نقدي فلا نحسب الاعباء منعا للازدواجية </a:t>
            </a:r>
            <a:endParaRPr lang="ar-SA" dirty="0">
              <a:solidFill>
                <a:srgbClr val="FF0000"/>
              </a:solidFill>
            </a:endParaRPr>
          </a:p>
        </p:txBody>
      </p:sp>
    </p:spTree>
    <p:extLst>
      <p:ext uri="{BB962C8B-B14F-4D97-AF65-F5344CB8AC3E}">
        <p14:creationId xmlns:p14="http://schemas.microsoft.com/office/powerpoint/2010/main" val="310155070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endParaRPr lang="ar-SA" dirty="0"/>
          </a:p>
        </p:txBody>
      </p:sp>
      <mc:AlternateContent xmlns:mc="http://schemas.openxmlformats.org/markup-compatibility/2006" xmlns:a14="http://schemas.microsoft.com/office/drawing/2010/main">
        <mc:Choice Requires="a14">
          <p:sp>
            <p:nvSpPr>
              <p:cNvPr id="3" name="عنصر نائب للمحتوى 2"/>
              <p:cNvSpPr>
                <a:spLocks noGrp="1"/>
              </p:cNvSpPr>
              <p:nvPr>
                <p:ph idx="1"/>
              </p:nvPr>
            </p:nvSpPr>
            <p:spPr>
              <a:xfrm>
                <a:off x="457200" y="1166019"/>
                <a:ext cx="8229600" cy="4525963"/>
              </a:xfrm>
            </p:spPr>
            <p:txBody>
              <a:bodyPr anchor="ctr">
                <a:normAutofit lnSpcReduction="10000"/>
              </a:bodyPr>
              <a:lstStyle/>
              <a:p>
                <a:r>
                  <a:rPr lang="ar-SA" dirty="0" smtClean="0">
                    <a:solidFill>
                      <a:srgbClr val="FF0000"/>
                    </a:solidFill>
                  </a:rPr>
                  <a:t>القيمة الزمنية للنقود</a:t>
                </a:r>
              </a:p>
              <a:p>
                <a:r>
                  <a:rPr lang="ar-SA" dirty="0" smtClean="0"/>
                  <a:t>تختلف القيمة الزمنية للنقود باختلاف الزمن </a:t>
                </a:r>
              </a:p>
              <a:p>
                <a:r>
                  <a:rPr lang="ar-SA" dirty="0" smtClean="0"/>
                  <a:t>قيمة المبلغ </a:t>
                </a:r>
                <a:r>
                  <a:rPr lang="en-US" dirty="0" smtClean="0"/>
                  <a:t>p </a:t>
                </a:r>
                <a:r>
                  <a:rPr lang="ar-SA" dirty="0" smtClean="0"/>
                  <a:t> الذي نحصل عليه بعد سنتين وبسعر فائدة </a:t>
                </a:r>
                <a:r>
                  <a:rPr lang="en-US" dirty="0" smtClean="0"/>
                  <a:t>r</a:t>
                </a:r>
              </a:p>
              <a:p>
                <a:pPr algn="l" rtl="0"/>
                <a:r>
                  <a:rPr lang="ar-SA" dirty="0"/>
                  <a:t> </a:t>
                </a:r>
                <a:r>
                  <a:rPr lang="en-US" dirty="0"/>
                  <a:t>S= </a:t>
                </a:r>
                <a:r>
                  <a:rPr lang="ar-SA" dirty="0"/>
                  <a:t> </a:t>
                </a:r>
                <a14:m>
                  <m:oMath xmlns:m="http://schemas.openxmlformats.org/officeDocument/2006/math">
                    <m:sSup>
                      <m:sSupPr>
                        <m:ctrlPr>
                          <a:rPr lang="pt-BR" i="1">
                            <a:latin typeface="Cambria Math"/>
                          </a:rPr>
                        </m:ctrlPr>
                      </m:sSupPr>
                      <m:e>
                        <m:r>
                          <a:rPr lang="en-US" i="1">
                            <a:latin typeface="Cambria Math"/>
                          </a:rPr>
                          <m:t>𝑃</m:t>
                        </m:r>
                        <m:d>
                          <m:dPr>
                            <m:ctrlPr>
                              <a:rPr lang="pt-BR" i="1">
                                <a:latin typeface="Cambria Math"/>
                              </a:rPr>
                            </m:ctrlPr>
                          </m:dPr>
                          <m:e>
                            <m:r>
                              <a:rPr lang="ar-SA" i="1">
                                <a:latin typeface="Cambria Math"/>
                              </a:rPr>
                              <m:t>1</m:t>
                            </m:r>
                            <m:r>
                              <a:rPr lang="pt-BR" i="1">
                                <a:latin typeface="Cambria Math"/>
                              </a:rPr>
                              <m:t>+</m:t>
                            </m:r>
                            <m:r>
                              <a:rPr lang="en-US" i="1">
                                <a:latin typeface="Cambria Math"/>
                              </a:rPr>
                              <m:t>𝑟</m:t>
                            </m:r>
                          </m:e>
                        </m:d>
                      </m:e>
                      <m:sup>
                        <m:r>
                          <a:rPr lang="en-US" i="1">
                            <a:latin typeface="Cambria Math"/>
                          </a:rPr>
                          <m:t>𝑡</m:t>
                        </m:r>
                        <m:r>
                          <a:rPr lang="en-US" i="1">
                            <a:latin typeface="Cambria Math"/>
                          </a:rPr>
                          <m:t>             </m:t>
                        </m:r>
                      </m:sup>
                    </m:sSup>
                  </m:oMath>
                </a14:m>
                <a:r>
                  <a:rPr lang="ar-SA" dirty="0" smtClean="0"/>
                  <a:t>  </a:t>
                </a:r>
              </a:p>
              <a:p>
                <a:r>
                  <a:rPr lang="ar-SA" dirty="0" smtClean="0">
                    <a:solidFill>
                      <a:srgbClr val="FF0000"/>
                    </a:solidFill>
                  </a:rPr>
                  <a:t>احتساب القيمة الحالية للتدفقات النقدية </a:t>
                </a:r>
              </a:p>
              <a:p>
                <a:pPr marL="0" indent="0" algn="l" rtl="0">
                  <a:lnSpc>
                    <a:spcPct val="120000"/>
                  </a:lnSpc>
                  <a:buNone/>
                </a:pPr>
                <a:r>
                  <a:rPr lang="en-US" dirty="0" smtClean="0"/>
                  <a:t>            P = </a:t>
                </a:r>
                <a:r>
                  <a:rPr lang="fr-FR" dirty="0" smtClean="0"/>
                  <a:t>          </a:t>
                </a:r>
                <a:r>
                  <a:rPr lang="en-US" dirty="0" smtClean="0"/>
                  <a:t>    </a:t>
                </a:r>
                <a:r>
                  <a:rPr lang="en-US" b="1" dirty="0" smtClean="0"/>
                  <a:t>S</a:t>
                </a:r>
                <a:endParaRPr lang="en-US" dirty="0"/>
              </a:p>
              <a:p>
                <a:pPr marL="0" indent="0" algn="l" rtl="0">
                  <a:lnSpc>
                    <a:spcPct val="120000"/>
                  </a:lnSpc>
                  <a:buNone/>
                </a:pPr>
                <a:r>
                  <a:rPr lang="fr-FR" dirty="0" smtClean="0"/>
                  <a:t>                          </a:t>
                </a:r>
                <a:r>
                  <a:rPr lang="ar-SA" dirty="0" smtClean="0"/>
                  <a:t> </a:t>
                </a:r>
                <a:r>
                  <a:rPr lang="fr-FR" dirty="0" smtClean="0"/>
                  <a:t> </a:t>
                </a:r>
                <a:r>
                  <a:rPr lang="en-US" dirty="0" smtClean="0"/>
                  <a:t>( </a:t>
                </a:r>
                <a:r>
                  <a:rPr lang="en-US" dirty="0"/>
                  <a:t>1+r)t </a:t>
                </a:r>
                <a:r>
                  <a:rPr lang="en-US" dirty="0" smtClean="0"/>
                  <a:t>              </a:t>
                </a:r>
                <a:endParaRPr lang="en-US" u="sng" dirty="0" smtClean="0">
                  <a:solidFill>
                    <a:srgbClr val="FF0000"/>
                  </a:solidFill>
                </a:endParaRPr>
              </a:p>
              <a:p>
                <a:r>
                  <a:rPr lang="en-US" u="sng" dirty="0" smtClean="0">
                    <a:solidFill>
                      <a:srgbClr val="FF0000"/>
                    </a:solidFill>
                  </a:rPr>
                  <a:t> </a:t>
                </a:r>
                <a:r>
                  <a:rPr lang="en-US" dirty="0" smtClean="0">
                    <a:solidFill>
                      <a:srgbClr val="FF0000"/>
                    </a:solidFill>
                  </a:rPr>
                  <a:t>                                                      </a:t>
                </a:r>
                <a:endParaRPr lang="ar-SA" u="sng" dirty="0">
                  <a:solidFill>
                    <a:srgbClr val="FF0000"/>
                  </a:solidFill>
                </a:endParaRPr>
              </a:p>
            </p:txBody>
          </p:sp>
        </mc:Choice>
        <mc:Fallback xmlns="">
          <p:sp>
            <p:nvSpPr>
              <p:cNvPr id="3" name="عنصر نائب للمحتوى 2"/>
              <p:cNvSpPr>
                <a:spLocks noGrp="1" noRot="1" noChangeAspect="1" noMove="1" noResize="1" noEditPoints="1" noAdjustHandles="1" noChangeArrowheads="1" noChangeShapeType="1" noTextEdit="1"/>
              </p:cNvSpPr>
              <p:nvPr>
                <p:ph idx="1"/>
              </p:nvPr>
            </p:nvSpPr>
            <p:spPr>
              <a:xfrm>
                <a:off x="457200" y="1166019"/>
                <a:ext cx="8229600" cy="4525963"/>
              </a:xfrm>
              <a:blipFill rotWithShape="1">
                <a:blip r:embed="rId2"/>
                <a:stretch>
                  <a:fillRect l="-1630" t="-2288" r="-1778" b="-3096"/>
                </a:stretch>
              </a:blipFill>
            </p:spPr>
            <p:txBody>
              <a:bodyPr/>
              <a:lstStyle/>
              <a:p>
                <a:r>
                  <a:rPr lang="ar-SA">
                    <a:noFill/>
                  </a:rPr>
                  <a:t> </a:t>
                </a:r>
              </a:p>
            </p:txBody>
          </p:sp>
        </mc:Fallback>
      </mc:AlternateContent>
      <p:cxnSp>
        <p:nvCxnSpPr>
          <p:cNvPr id="5" name="رابط مستقيم 4"/>
          <p:cNvCxnSpPr/>
          <p:nvPr/>
        </p:nvCxnSpPr>
        <p:spPr>
          <a:xfrm>
            <a:off x="3131840" y="4365104"/>
            <a:ext cx="108012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00822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endParaRPr lang="ar-SA" dirty="0" smtClean="0"/>
          </a:p>
          <a:p>
            <a:r>
              <a:rPr lang="ar-SA" b="1" dirty="0" smtClean="0"/>
              <a:t>القيمة  </a:t>
            </a:r>
            <a:r>
              <a:rPr lang="ar-SA" b="1" dirty="0"/>
              <a:t>الحالية </a:t>
            </a:r>
            <a:r>
              <a:rPr lang="ar-SA" b="1" dirty="0" smtClean="0"/>
              <a:t>    </a:t>
            </a:r>
            <a:r>
              <a:rPr lang="en-US" b="1" dirty="0" smtClean="0"/>
              <a:t>P=</a:t>
            </a:r>
            <a:endParaRPr lang="ar-SA" b="1" dirty="0" smtClean="0"/>
          </a:p>
          <a:p>
            <a:r>
              <a:rPr lang="ar-SA" b="1" dirty="0" smtClean="0"/>
              <a:t>المبلغ المستقبلي </a:t>
            </a:r>
            <a:r>
              <a:rPr lang="en-US" b="1" dirty="0" smtClean="0"/>
              <a:t>S</a:t>
            </a:r>
            <a:endParaRPr lang="ar-SA" b="1" dirty="0" smtClean="0"/>
          </a:p>
          <a:p>
            <a:r>
              <a:rPr lang="ar-SA" b="1" dirty="0" smtClean="0"/>
              <a:t>سعر </a:t>
            </a:r>
            <a:r>
              <a:rPr lang="ar-SA" b="1" dirty="0"/>
              <a:t>الفائدة</a:t>
            </a:r>
            <a:r>
              <a:rPr lang="en-US" b="1" dirty="0" smtClean="0"/>
              <a:t> r  </a:t>
            </a:r>
            <a:r>
              <a:rPr lang="en-US" b="1" dirty="0"/>
              <a:t>=</a:t>
            </a:r>
            <a:r>
              <a:rPr lang="en-US" b="1" dirty="0" smtClean="0"/>
              <a:t>       </a:t>
            </a:r>
            <a:endParaRPr lang="ar-SA" b="1" dirty="0" smtClean="0"/>
          </a:p>
          <a:p>
            <a:r>
              <a:rPr lang="ar-SA" b="1" dirty="0" smtClean="0"/>
              <a:t>الزمن       </a:t>
            </a:r>
            <a:r>
              <a:rPr lang="en-US" b="1" dirty="0" smtClean="0"/>
              <a:t>t  =       </a:t>
            </a:r>
            <a:endParaRPr lang="ar-SA" b="1" dirty="0" smtClean="0"/>
          </a:p>
          <a:p>
            <a:pPr marL="0" indent="0" rtl="0">
              <a:lnSpc>
                <a:spcPct val="120000"/>
              </a:lnSpc>
              <a:buNone/>
            </a:pPr>
            <a:r>
              <a:rPr lang="fr-FR" dirty="0" smtClean="0"/>
              <a:t>                          </a:t>
            </a:r>
            <a:r>
              <a:rPr lang="ar-SA" dirty="0" smtClean="0"/>
              <a:t> </a:t>
            </a:r>
            <a:r>
              <a:rPr lang="fr-FR" dirty="0" smtClean="0"/>
              <a:t> </a:t>
            </a:r>
            <a:endParaRPr lang="ar-SA" dirty="0"/>
          </a:p>
        </p:txBody>
      </p:sp>
    </p:spTree>
    <p:extLst>
      <p:ext uri="{BB962C8B-B14F-4D97-AF65-F5344CB8AC3E}">
        <p14:creationId xmlns:p14="http://schemas.microsoft.com/office/powerpoint/2010/main" val="2537727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mc:AlternateContent xmlns:mc="http://schemas.openxmlformats.org/markup-compatibility/2006" xmlns:a14="http://schemas.microsoft.com/office/drawing/2010/main">
        <mc:Choice Requires="a14">
          <p:sp>
            <p:nvSpPr>
              <p:cNvPr id="3" name="عنصر نائب للمحتوى 2"/>
              <p:cNvSpPr>
                <a:spLocks noGrp="1"/>
              </p:cNvSpPr>
              <p:nvPr>
                <p:ph idx="1"/>
              </p:nvPr>
            </p:nvSpPr>
            <p:spPr/>
            <p:txBody>
              <a:bodyPr>
                <a:normAutofit/>
              </a:bodyPr>
              <a:lstStyle/>
              <a:p>
                <a:pPr marL="0" indent="0">
                  <a:buNone/>
                </a:pPr>
                <a:r>
                  <a:rPr lang="ar-SA" dirty="0" smtClean="0"/>
                  <a:t>القيمة المستقبلية لمبلغ جار هو</a:t>
                </a:r>
              </a:p>
              <a:p>
                <a:pPr marL="0" indent="0" algn="l" rtl="0">
                  <a:buNone/>
                </a:pPr>
                <a:r>
                  <a:rPr lang="ar-SA" dirty="0" smtClean="0"/>
                  <a:t> </a:t>
                </a:r>
                <a:r>
                  <a:rPr lang="en-US" dirty="0" smtClean="0"/>
                  <a:t>S= </a:t>
                </a:r>
                <a:r>
                  <a:rPr lang="ar-SA" dirty="0" smtClean="0"/>
                  <a:t> </a:t>
                </a:r>
                <a14:m>
                  <m:oMath xmlns:m="http://schemas.openxmlformats.org/officeDocument/2006/math">
                    <m:sSup>
                      <m:sSupPr>
                        <m:ctrlPr>
                          <a:rPr lang="pt-BR" i="1">
                            <a:latin typeface="Cambria Math"/>
                          </a:rPr>
                        </m:ctrlPr>
                      </m:sSupPr>
                      <m:e>
                        <m:r>
                          <a:rPr lang="en-US" b="0" i="1" smtClean="0">
                            <a:latin typeface="Cambria Math"/>
                          </a:rPr>
                          <m:t>𝑃</m:t>
                        </m:r>
                        <m:d>
                          <m:dPr>
                            <m:ctrlPr>
                              <a:rPr lang="pt-BR" i="1">
                                <a:latin typeface="Cambria Math"/>
                              </a:rPr>
                            </m:ctrlPr>
                          </m:dPr>
                          <m:e>
                            <m:r>
                              <a:rPr lang="ar-SA" b="0" i="1" smtClean="0">
                                <a:latin typeface="Cambria Math"/>
                              </a:rPr>
                              <m:t>1</m:t>
                            </m:r>
                            <m:r>
                              <a:rPr lang="pt-BR" i="1">
                                <a:latin typeface="Cambria Math"/>
                              </a:rPr>
                              <m:t>+</m:t>
                            </m:r>
                            <m:r>
                              <a:rPr lang="en-US" b="0" i="1" smtClean="0">
                                <a:latin typeface="Cambria Math"/>
                              </a:rPr>
                              <m:t>𝑟</m:t>
                            </m:r>
                          </m:e>
                        </m:d>
                      </m:e>
                      <m:sup>
                        <m:r>
                          <a:rPr lang="en-US" b="0" i="1" smtClean="0">
                            <a:latin typeface="Cambria Math"/>
                          </a:rPr>
                          <m:t>𝑡</m:t>
                        </m:r>
                        <m:r>
                          <a:rPr lang="en-US" b="0" i="1" smtClean="0">
                            <a:latin typeface="Cambria Math"/>
                          </a:rPr>
                          <m:t>             </m:t>
                        </m:r>
                      </m:sup>
                    </m:sSup>
                  </m:oMath>
                </a14:m>
                <a:endParaRPr lang="ar-SA" dirty="0" smtClean="0"/>
              </a:p>
              <a:p>
                <a:pPr marL="0" indent="0" algn="l" rtl="0">
                  <a:buNone/>
                </a:pPr>
                <a:endParaRPr lang="ar-SA" dirty="0"/>
              </a:p>
              <a:p>
                <a:pPr marL="0" indent="0">
                  <a:buNone/>
                </a:pPr>
                <a:r>
                  <a:rPr lang="ar-SA" dirty="0" smtClean="0"/>
                  <a:t>القيم الحالية لمبلغ بعد خمسة  سنوات </a:t>
                </a:r>
              </a:p>
              <a:p>
                <a:pPr marL="0" indent="0">
                  <a:buNone/>
                </a:pPr>
                <a:endParaRPr lang="ar-SA" dirty="0">
                  <a:solidFill>
                    <a:srgbClr val="FF0000"/>
                  </a:solidFill>
                </a:endParaRPr>
              </a:p>
              <a:p>
                <a:pPr marL="0" indent="0" algn="l" rtl="0">
                  <a:lnSpc>
                    <a:spcPct val="120000"/>
                  </a:lnSpc>
                  <a:buNone/>
                </a:pPr>
                <a:r>
                  <a:rPr lang="en-US" dirty="0" smtClean="0"/>
                  <a:t>P   =           S</a:t>
                </a:r>
              </a:p>
              <a:p>
                <a:pPr marL="0" indent="0" algn="l" rtl="0">
                  <a:lnSpc>
                    <a:spcPct val="120000"/>
                  </a:lnSpc>
                  <a:buNone/>
                </a:pPr>
                <a:r>
                  <a:rPr lang="en-US" dirty="0"/>
                  <a:t> </a:t>
                </a:r>
                <a14:m>
                  <m:oMath xmlns:m="http://schemas.openxmlformats.org/officeDocument/2006/math">
                    <m:sSup>
                      <m:sSupPr>
                        <m:ctrlPr>
                          <a:rPr lang="pt-BR" i="1">
                            <a:latin typeface="Cambria Math"/>
                          </a:rPr>
                        </m:ctrlPr>
                      </m:sSupPr>
                      <m:e>
                        <m:r>
                          <a:rPr lang="en-US" b="0" i="1" smtClean="0">
                            <a:latin typeface="Cambria Math"/>
                          </a:rPr>
                          <m:t>            </m:t>
                        </m:r>
                        <m:d>
                          <m:dPr>
                            <m:ctrlPr>
                              <a:rPr lang="pt-BR" i="1">
                                <a:latin typeface="Cambria Math"/>
                              </a:rPr>
                            </m:ctrlPr>
                          </m:dPr>
                          <m:e>
                            <m:r>
                              <a:rPr lang="en-US" i="1">
                                <a:latin typeface="Cambria Math"/>
                              </a:rPr>
                              <m:t>1</m:t>
                            </m:r>
                            <m:r>
                              <a:rPr lang="pt-BR" i="1">
                                <a:latin typeface="Cambria Math"/>
                              </a:rPr>
                              <m:t>+</m:t>
                            </m:r>
                            <m:r>
                              <a:rPr lang="en-US" i="1">
                                <a:latin typeface="Cambria Math"/>
                              </a:rPr>
                              <m:t>𝑟</m:t>
                            </m:r>
                          </m:e>
                        </m:d>
                      </m:e>
                      <m:sup>
                        <m:r>
                          <a:rPr lang="en-US" b="0" i="1" smtClean="0">
                            <a:latin typeface="Cambria Math"/>
                          </a:rPr>
                          <m:t>5</m:t>
                        </m:r>
                      </m:sup>
                    </m:sSup>
                  </m:oMath>
                </a14:m>
                <a:endParaRPr lang="ar-SA" dirty="0"/>
              </a:p>
            </p:txBody>
          </p:sp>
        </mc:Choice>
        <mc:Fallback xmlns="">
          <p:sp>
            <p:nvSpPr>
              <p:cNvPr id="3" name="عنصر نائب للمحتوى 2"/>
              <p:cNvSpPr>
                <a:spLocks noGrp="1" noRot="1" noChangeAspect="1" noMove="1" noResize="1" noEditPoints="1" noAdjustHandles="1" noChangeArrowheads="1" noChangeShapeType="1" noTextEdit="1"/>
              </p:cNvSpPr>
              <p:nvPr>
                <p:ph idx="1"/>
              </p:nvPr>
            </p:nvSpPr>
            <p:spPr>
              <a:blipFill rotWithShape="1">
                <a:blip r:embed="rId2"/>
                <a:stretch>
                  <a:fillRect l="-1926" t="-1752" r="-1852"/>
                </a:stretch>
              </a:blipFill>
            </p:spPr>
            <p:txBody>
              <a:bodyPr/>
              <a:lstStyle/>
              <a:p>
                <a:r>
                  <a:rPr lang="ar-SA">
                    <a:noFill/>
                  </a:rPr>
                  <a:t> </a:t>
                </a:r>
              </a:p>
            </p:txBody>
          </p:sp>
        </mc:Fallback>
      </mc:AlternateContent>
      <p:cxnSp>
        <p:nvCxnSpPr>
          <p:cNvPr id="7" name="رابط مستقيم 6"/>
          <p:cNvCxnSpPr/>
          <p:nvPr/>
        </p:nvCxnSpPr>
        <p:spPr>
          <a:xfrm>
            <a:off x="1979712" y="5174502"/>
            <a:ext cx="864096"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01679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mc:AlternateContent xmlns:mc="http://schemas.openxmlformats.org/markup-compatibility/2006" xmlns:a14="http://schemas.microsoft.com/office/drawing/2010/main">
        <mc:Choice Requires="a14">
          <p:sp>
            <p:nvSpPr>
              <p:cNvPr id="3" name="عنصر نائب للمحتوى 2"/>
              <p:cNvSpPr>
                <a:spLocks noGrp="1"/>
              </p:cNvSpPr>
              <p:nvPr>
                <p:ph idx="1"/>
              </p:nvPr>
            </p:nvSpPr>
            <p:spPr/>
            <p:txBody>
              <a:bodyPr/>
              <a:lstStyle/>
              <a:p>
                <a:r>
                  <a:rPr lang="ar-SA" dirty="0" smtClean="0"/>
                  <a:t>مثال ما </a:t>
                </a:r>
                <a:r>
                  <a:rPr lang="ar-SA" dirty="0" err="1" smtClean="0"/>
                  <a:t>هى</a:t>
                </a:r>
                <a:r>
                  <a:rPr lang="ar-SA" dirty="0" smtClean="0"/>
                  <a:t> القيمة لمبلغ 100دولار نحصل عليها بعد سنتين اذا كان معدل الخصم </a:t>
                </a:r>
                <a:r>
                  <a:rPr lang="en-US" dirty="0" smtClean="0"/>
                  <a:t>0.06</a:t>
                </a:r>
                <a:endParaRPr lang="ar-SA" dirty="0" smtClean="0"/>
              </a:p>
              <a:p>
                <a:pPr algn="l" rtl="0"/>
                <a:r>
                  <a:rPr lang="ar-SA" dirty="0"/>
                  <a:t> </a:t>
                </a:r>
                <a:r>
                  <a:rPr lang="en-US" dirty="0" smtClean="0"/>
                  <a:t>S</a:t>
                </a:r>
                <a:r>
                  <a:rPr lang="en-US" dirty="0"/>
                  <a:t>= </a:t>
                </a:r>
                <a:r>
                  <a:rPr lang="ar-SA" dirty="0"/>
                  <a:t> </a:t>
                </a:r>
                <a14:m>
                  <m:oMath xmlns:m="http://schemas.openxmlformats.org/officeDocument/2006/math">
                    <m:sSup>
                      <m:sSupPr>
                        <m:ctrlPr>
                          <a:rPr lang="pt-BR" i="1">
                            <a:latin typeface="Cambria Math"/>
                          </a:rPr>
                        </m:ctrlPr>
                      </m:sSupPr>
                      <m:e>
                        <m:r>
                          <a:rPr lang="en-US" b="0" i="1" smtClean="0">
                            <a:latin typeface="Cambria Math"/>
                          </a:rPr>
                          <m:t>100</m:t>
                        </m:r>
                        <m:d>
                          <m:dPr>
                            <m:ctrlPr>
                              <a:rPr lang="pt-BR" i="1">
                                <a:latin typeface="Cambria Math"/>
                              </a:rPr>
                            </m:ctrlPr>
                          </m:dPr>
                          <m:e>
                            <m:r>
                              <m:rPr>
                                <m:nor/>
                              </m:rPr>
                              <a:rPr lang="en-US" dirty="0"/>
                              <m:t>1</m:t>
                            </m:r>
                            <m:r>
                              <m:rPr>
                                <m:nor/>
                              </m:rPr>
                              <a:rPr lang="en-US" dirty="0"/>
                              <m:t>+</m:t>
                            </m:r>
                            <m:r>
                              <m:rPr>
                                <m:nor/>
                              </m:rPr>
                              <a:rPr lang="en-US" dirty="0"/>
                              <m:t>O</m:t>
                            </m:r>
                            <m:r>
                              <m:rPr>
                                <m:nor/>
                              </m:rPr>
                              <a:rPr lang="en-US" dirty="0"/>
                              <m:t>.</m:t>
                            </m:r>
                            <m:r>
                              <m:rPr>
                                <m:nor/>
                              </m:rPr>
                              <a:rPr lang="en-US" dirty="0"/>
                              <m:t>06</m:t>
                            </m:r>
                          </m:e>
                        </m:d>
                      </m:e>
                      <m:sup>
                        <m:r>
                          <a:rPr lang="en-US" b="0" i="1" smtClean="0">
                            <a:latin typeface="Cambria Math"/>
                          </a:rPr>
                          <m:t>2</m:t>
                        </m:r>
                        <m:r>
                          <a:rPr lang="en-US" i="1">
                            <a:latin typeface="Cambria Math"/>
                          </a:rPr>
                          <m:t>             </m:t>
                        </m:r>
                      </m:sup>
                    </m:sSup>
                    <m:r>
                      <a:rPr lang="en-US" b="0" i="1" smtClean="0">
                        <a:latin typeface="Cambria Math"/>
                      </a:rPr>
                      <m:t>  </m:t>
                    </m:r>
                  </m:oMath>
                </a14:m>
                <a:r>
                  <a:rPr lang="en-US" dirty="0" smtClean="0"/>
                  <a:t>= 112.3</a:t>
                </a:r>
                <a:endParaRPr lang="en-US" dirty="0"/>
              </a:p>
              <a:p>
                <a:pPr rtl="0"/>
                <a:r>
                  <a:rPr lang="ar-SA" dirty="0" smtClean="0"/>
                  <a:t>مثال ما </a:t>
                </a:r>
                <a:r>
                  <a:rPr lang="ar-SA" dirty="0" err="1" smtClean="0"/>
                  <a:t>هى</a:t>
                </a:r>
                <a:r>
                  <a:rPr lang="ar-SA" dirty="0" smtClean="0"/>
                  <a:t> القيمة الحالية لمبلغ 100دولار نحصل عليها بعد </a:t>
                </a:r>
                <a:r>
                  <a:rPr lang="en-US" dirty="0" smtClean="0"/>
                  <a:t>0.06 </a:t>
                </a:r>
                <a:r>
                  <a:rPr lang="ar-SA" dirty="0" smtClean="0"/>
                  <a:t>خمسة سنوات اذا كان معدل الخصم</a:t>
                </a:r>
              </a:p>
            </p:txBody>
          </p:sp>
        </mc:Choice>
        <mc:Fallback xmlns="">
          <p:sp>
            <p:nvSpPr>
              <p:cNvPr id="3" name="عنصر نائب للمحتوى 2"/>
              <p:cNvSpPr>
                <a:spLocks noGrp="1" noRot="1" noChangeAspect="1" noMove="1" noResize="1" noEditPoints="1" noAdjustHandles="1" noChangeArrowheads="1" noChangeShapeType="1" noTextEdit="1"/>
              </p:cNvSpPr>
              <p:nvPr>
                <p:ph idx="1"/>
              </p:nvPr>
            </p:nvSpPr>
            <p:spPr>
              <a:blipFill rotWithShape="1">
                <a:blip r:embed="rId2"/>
                <a:stretch>
                  <a:fillRect l="-1630" t="-1752" r="-1778"/>
                </a:stretch>
              </a:blipFill>
            </p:spPr>
            <p:txBody>
              <a:bodyPr/>
              <a:lstStyle/>
              <a:p>
                <a:r>
                  <a:rPr lang="ar-SA">
                    <a:noFill/>
                  </a:rPr>
                  <a:t> </a:t>
                </a:r>
              </a:p>
            </p:txBody>
          </p:sp>
        </mc:Fallback>
      </mc:AlternateContent>
    </p:spTree>
    <p:extLst>
      <p:ext uri="{BB962C8B-B14F-4D97-AF65-F5344CB8AC3E}">
        <p14:creationId xmlns:p14="http://schemas.microsoft.com/office/powerpoint/2010/main" val="2278126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mc:AlternateContent xmlns:mc="http://schemas.openxmlformats.org/markup-compatibility/2006" xmlns:a14="http://schemas.microsoft.com/office/drawing/2010/main">
        <mc:Choice Requires="a14">
          <p:sp>
            <p:nvSpPr>
              <p:cNvPr id="3" name="عنصر نائب للمحتوى 2"/>
              <p:cNvSpPr>
                <a:spLocks noGrp="1"/>
              </p:cNvSpPr>
              <p:nvPr>
                <p:ph idx="1"/>
              </p:nvPr>
            </p:nvSpPr>
            <p:spPr/>
            <p:txBody>
              <a:bodyPr/>
              <a:lstStyle/>
              <a:p>
                <a:r>
                  <a:rPr lang="en-US" dirty="0" smtClean="0"/>
                  <a:t>P     =       100            </a:t>
                </a:r>
              </a:p>
              <a:p>
                <a14:m>
                  <m:oMath xmlns:m="http://schemas.openxmlformats.org/officeDocument/2006/math">
                    <m:sSup>
                      <m:sSupPr>
                        <m:ctrlPr>
                          <a:rPr lang="pt-BR" i="1">
                            <a:latin typeface="Cambria Math"/>
                          </a:rPr>
                        </m:ctrlPr>
                      </m:sSupPr>
                      <m:e>
                        <m:r>
                          <a:rPr lang="en-US" i="1">
                            <a:latin typeface="Cambria Math"/>
                          </a:rPr>
                          <m:t>           </m:t>
                        </m:r>
                        <m:r>
                          <a:rPr lang="en-US" b="0" i="1" smtClean="0">
                            <a:latin typeface="Cambria Math"/>
                          </a:rPr>
                          <m:t>   </m:t>
                        </m:r>
                        <m:r>
                          <a:rPr lang="en-US" i="1">
                            <a:latin typeface="Cambria Math"/>
                          </a:rPr>
                          <m:t> </m:t>
                        </m:r>
                        <m:d>
                          <m:dPr>
                            <m:ctrlPr>
                              <a:rPr lang="pt-BR" i="1">
                                <a:latin typeface="Cambria Math"/>
                              </a:rPr>
                            </m:ctrlPr>
                          </m:dPr>
                          <m:e>
                            <m:r>
                              <a:rPr lang="en-US" i="1">
                                <a:latin typeface="Cambria Math"/>
                              </a:rPr>
                              <m:t>1</m:t>
                            </m:r>
                            <m:r>
                              <a:rPr lang="pt-BR" i="1">
                                <a:latin typeface="Cambria Math"/>
                              </a:rPr>
                              <m:t>+</m:t>
                            </m:r>
                            <m:r>
                              <a:rPr lang="en-US" b="0" i="1" smtClean="0">
                                <a:latin typeface="Cambria Math"/>
                              </a:rPr>
                              <m:t>0</m:t>
                            </m:r>
                            <m:r>
                              <a:rPr lang="en-US" b="0" i="1" smtClean="0">
                                <a:latin typeface="Cambria Math"/>
                              </a:rPr>
                              <m:t>.</m:t>
                            </m:r>
                            <m:r>
                              <a:rPr lang="en-US" b="0" i="1" smtClean="0">
                                <a:latin typeface="Cambria Math"/>
                              </a:rPr>
                              <m:t>06</m:t>
                            </m:r>
                          </m:e>
                        </m:d>
                      </m:e>
                      <m:sup>
                        <m:r>
                          <a:rPr lang="en-US" i="1">
                            <a:latin typeface="Cambria Math"/>
                          </a:rPr>
                          <m:t>5</m:t>
                        </m:r>
                      </m:sup>
                    </m:sSup>
                  </m:oMath>
                </a14:m>
                <a:r>
                  <a:rPr lang="en-US" dirty="0" smtClean="0"/>
                  <a:t>      </a:t>
                </a:r>
                <a:r>
                  <a:rPr lang="ar-SA" dirty="0" smtClean="0"/>
                  <a:t>  </a:t>
                </a:r>
              </a:p>
              <a:p>
                <a:endParaRPr lang="ar-SA" dirty="0"/>
              </a:p>
              <a:p>
                <a:endParaRPr lang="ar-SA" dirty="0" smtClean="0"/>
              </a:p>
              <a:p>
                <a:r>
                  <a:rPr lang="ar-SA" dirty="0" smtClean="0"/>
                  <a:t>=   </a:t>
                </a:r>
                <a:r>
                  <a:rPr lang="en-US" dirty="0" smtClean="0"/>
                  <a:t>74.7</a:t>
                </a:r>
                <a:endParaRPr lang="ar-SA" dirty="0" smtClean="0"/>
              </a:p>
              <a:p>
                <a:pPr marL="0" indent="0" algn="l" rtl="0">
                  <a:lnSpc>
                    <a:spcPct val="120000"/>
                  </a:lnSpc>
                  <a:buNone/>
                </a:pPr>
                <a:r>
                  <a:rPr lang="ar-SA" dirty="0" smtClean="0"/>
                  <a:t> </a:t>
                </a:r>
                <a:endParaRPr lang="ar-SA" dirty="0"/>
              </a:p>
            </p:txBody>
          </p:sp>
        </mc:Choice>
        <mc:Fallback xmlns="">
          <p:sp>
            <p:nvSpPr>
              <p:cNvPr id="3" name="عنصر نائب للمحتوى 2"/>
              <p:cNvSpPr>
                <a:spLocks noGrp="1" noRot="1" noChangeAspect="1" noMove="1" noResize="1" noEditPoints="1" noAdjustHandles="1" noChangeArrowheads="1" noChangeShapeType="1" noTextEdit="1"/>
              </p:cNvSpPr>
              <p:nvPr>
                <p:ph idx="1"/>
              </p:nvPr>
            </p:nvSpPr>
            <p:spPr>
              <a:blipFill rotWithShape="1">
                <a:blip r:embed="rId2"/>
                <a:stretch>
                  <a:fillRect l="-1926" t="-1752" r="-1778"/>
                </a:stretch>
              </a:blipFill>
            </p:spPr>
            <p:txBody>
              <a:bodyPr/>
              <a:lstStyle/>
              <a:p>
                <a:r>
                  <a:rPr lang="ar-SA">
                    <a:noFill/>
                  </a:rPr>
                  <a:t> </a:t>
                </a:r>
              </a:p>
            </p:txBody>
          </p:sp>
        </mc:Fallback>
      </mc:AlternateContent>
      <p:cxnSp>
        <p:nvCxnSpPr>
          <p:cNvPr id="6" name="رابط مستقيم 5"/>
          <p:cNvCxnSpPr/>
          <p:nvPr/>
        </p:nvCxnSpPr>
        <p:spPr>
          <a:xfrm flipH="1">
            <a:off x="6156176" y="2132856"/>
            <a:ext cx="1656184"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20543370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معيار القيمة الحالية الصافية للمشروع </a:t>
            </a:r>
            <a:r>
              <a:rPr lang="en-US" dirty="0" smtClean="0"/>
              <a:t>NPV</a:t>
            </a:r>
            <a:endParaRPr lang="ar-SA" dirty="0"/>
          </a:p>
        </p:txBody>
      </p:sp>
      <p:sp>
        <p:nvSpPr>
          <p:cNvPr id="3" name="عنوان فرعي 2"/>
          <p:cNvSpPr>
            <a:spLocks noGrp="1"/>
          </p:cNvSpPr>
          <p:nvPr>
            <p:ph type="subTitle" idx="1"/>
          </p:nvPr>
        </p:nvSpPr>
        <p:spPr/>
        <p:txBody>
          <a:bodyPr/>
          <a:lstStyle/>
          <a:p>
            <a:endParaRPr lang="ar-SA" dirty="0"/>
          </a:p>
        </p:txBody>
      </p:sp>
    </p:spTree>
    <p:extLst>
      <p:ext uri="{BB962C8B-B14F-4D97-AF65-F5344CB8AC3E}">
        <p14:creationId xmlns:p14="http://schemas.microsoft.com/office/powerpoint/2010/main" val="19708769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t>الفصل الثامن</a:t>
            </a:r>
            <a:r>
              <a:rPr lang="en-US" dirty="0" smtClean="0"/>
              <a:t/>
            </a:r>
            <a:br>
              <a:rPr lang="en-US" dirty="0" smtClean="0"/>
            </a:br>
            <a:endParaRPr lang="ar-SA" dirty="0"/>
          </a:p>
        </p:txBody>
      </p:sp>
      <p:sp>
        <p:nvSpPr>
          <p:cNvPr id="3" name="عنصر نائب للمحتوى 2"/>
          <p:cNvSpPr>
            <a:spLocks noGrp="1"/>
          </p:cNvSpPr>
          <p:nvPr>
            <p:ph idx="1"/>
          </p:nvPr>
        </p:nvSpPr>
        <p:spPr/>
        <p:txBody>
          <a:bodyPr/>
          <a:lstStyle/>
          <a:p>
            <a:r>
              <a:rPr lang="ar-SA" dirty="0" smtClean="0"/>
              <a:t>احتساب القيمة الحالية الصافية للمشروع </a:t>
            </a:r>
            <a:r>
              <a:rPr lang="en-US" dirty="0" smtClean="0"/>
              <a:t>NPV </a:t>
            </a:r>
          </a:p>
          <a:p>
            <a:r>
              <a:rPr lang="ar-SA" b="1" dirty="0" smtClean="0"/>
              <a:t>يحسب هذا المعيار القيمة الزمنية للتدفقات النقدية الصافية</a:t>
            </a:r>
            <a:endParaRPr lang="en-US" dirty="0" smtClean="0"/>
          </a:p>
          <a:p>
            <a:r>
              <a:rPr lang="ar-SA" dirty="0" smtClean="0"/>
              <a:t>وهو عبارة عن </a:t>
            </a:r>
            <a:r>
              <a:rPr lang="ar-SA" b="1" dirty="0" smtClean="0"/>
              <a:t>طرح القيمة الحالية للتدفقات النقدية الاستثمارية من مجموع القيمة الحالية لصافي التدفقات النقدية السنوية الجارية </a:t>
            </a:r>
            <a:r>
              <a:rPr lang="ar-SA" b="1" dirty="0" err="1" smtClean="0"/>
              <a:t>كالاتى</a:t>
            </a:r>
            <a:endParaRPr lang="ar-SA" dirty="0"/>
          </a:p>
        </p:txBody>
      </p:sp>
    </p:spTree>
    <p:extLst>
      <p:ext uri="{BB962C8B-B14F-4D97-AF65-F5344CB8AC3E}">
        <p14:creationId xmlns:p14="http://schemas.microsoft.com/office/powerpoint/2010/main" val="165087184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p:txBody>
          <a:bodyPr/>
          <a:lstStyle/>
          <a:p>
            <a:pPr eaLnBrk="1" hangingPunct="1"/>
            <a:r>
              <a:rPr lang="ar-EG" sz="4000" b="1" dirty="0" smtClean="0"/>
              <a:t>معيار القيمة الحالية الصافية</a:t>
            </a:r>
            <a:endParaRPr lang="en-US" sz="4000" b="1" dirty="0" smtClean="0"/>
          </a:p>
        </p:txBody>
      </p:sp>
      <p:sp>
        <p:nvSpPr>
          <p:cNvPr id="1029" name="Content Placeholder 2"/>
          <p:cNvSpPr>
            <a:spLocks noGrp="1"/>
          </p:cNvSpPr>
          <p:nvPr>
            <p:ph idx="1"/>
          </p:nvPr>
        </p:nvSpPr>
        <p:spPr/>
        <p:txBody>
          <a:bodyPr>
            <a:normAutofit/>
          </a:bodyPr>
          <a:lstStyle/>
          <a:p>
            <a:pPr algn="r" rtl="1" eaLnBrk="1" hangingPunct="1">
              <a:buFont typeface="Arial" charset="0"/>
              <a:buNone/>
            </a:pPr>
            <a:r>
              <a:rPr lang="ar-SA" dirty="0" smtClean="0"/>
              <a:t>                        </a:t>
            </a:r>
            <a:r>
              <a:rPr lang="en-US" dirty="0" smtClean="0"/>
              <a:t>t=n</a:t>
            </a:r>
            <a:r>
              <a:rPr lang="ar-SA" dirty="0" smtClean="0"/>
              <a:t>                   </a:t>
            </a:r>
            <a:r>
              <a:rPr lang="en-US" dirty="0" smtClean="0"/>
              <a:t>                 t=n  </a:t>
            </a:r>
          </a:p>
          <a:p>
            <a:pPr algn="l" rtl="0">
              <a:lnSpc>
                <a:spcPct val="120000"/>
              </a:lnSpc>
            </a:pPr>
            <a:r>
              <a:rPr lang="fr-FR" dirty="0" smtClean="0"/>
              <a:t>NPV =      </a:t>
            </a:r>
            <a:r>
              <a:rPr lang="nl-NL" b="1" dirty="0" smtClean="0"/>
              <a:t>∑</a:t>
            </a:r>
            <a:r>
              <a:rPr lang="fr-FR" dirty="0" smtClean="0"/>
              <a:t>    (  </a:t>
            </a:r>
            <a:r>
              <a:rPr lang="fr-FR" u="sng" dirty="0" err="1" smtClean="0"/>
              <a:t>Rt</a:t>
            </a:r>
            <a:r>
              <a:rPr lang="fr-FR" u="sng" dirty="0" smtClean="0"/>
              <a:t>  - Ct</a:t>
            </a:r>
            <a:r>
              <a:rPr lang="ar-SA" u="sng" dirty="0" smtClean="0"/>
              <a:t> </a:t>
            </a:r>
            <a:r>
              <a:rPr lang="en-US" u="sng" dirty="0" smtClean="0"/>
              <a:t>)</a:t>
            </a:r>
            <a:r>
              <a:rPr lang="fr-FR" u="sng" dirty="0" smtClean="0"/>
              <a:t>   </a:t>
            </a:r>
            <a:r>
              <a:rPr lang="fr-FR" dirty="0" smtClean="0"/>
              <a:t>-     </a:t>
            </a:r>
            <a:r>
              <a:rPr lang="nl-NL" b="1" dirty="0" smtClean="0"/>
              <a:t>∑</a:t>
            </a:r>
            <a:r>
              <a:rPr lang="fr-FR" dirty="0" smtClean="0"/>
              <a:t>        </a:t>
            </a:r>
            <a:r>
              <a:rPr lang="en-US" b="1" u="sng" dirty="0" err="1" smtClean="0"/>
              <a:t>Dt</a:t>
            </a:r>
            <a:r>
              <a:rPr lang="en-US" b="1" u="sng" dirty="0" smtClean="0"/>
              <a:t>___  </a:t>
            </a:r>
            <a:endParaRPr lang="en-US" u="sng" dirty="0" smtClean="0"/>
          </a:p>
          <a:p>
            <a:pPr algn="l" rtl="0">
              <a:lnSpc>
                <a:spcPct val="120000"/>
              </a:lnSpc>
            </a:pPr>
            <a:r>
              <a:rPr lang="en-US" dirty="0" smtClean="0"/>
              <a:t>                t=0       ( 1+r)t</a:t>
            </a:r>
            <a:r>
              <a:rPr lang="fr-FR" dirty="0" smtClean="0"/>
              <a:t>         t=0  </a:t>
            </a:r>
            <a:r>
              <a:rPr lang="en-US" dirty="0" smtClean="0"/>
              <a:t>( 1+r)t               </a:t>
            </a:r>
          </a:p>
          <a:p>
            <a:pPr algn="l" rtl="1" eaLnBrk="1" hangingPunct="1">
              <a:buFont typeface="Arial" charset="0"/>
              <a:buNone/>
            </a:pPr>
            <a:r>
              <a:rPr lang="ar-SA" dirty="0" smtClean="0"/>
              <a:t>                                  </a:t>
            </a:r>
            <a:endParaRPr lang="en-US" dirty="0" smtClean="0"/>
          </a:p>
          <a:p>
            <a:pPr algn="r" rtl="1" eaLnBrk="1" hangingPunct="1">
              <a:buFont typeface="Arial" charset="0"/>
              <a:buNone/>
            </a:pPr>
            <a:endParaRPr lang="en-US" dirty="0" smtClean="0"/>
          </a:p>
        </p:txBody>
      </p:sp>
      <p:graphicFrame>
        <p:nvGraphicFramePr>
          <p:cNvPr id="1026" name="Object 2"/>
          <p:cNvGraphicFramePr>
            <a:graphicFrameLocks noChangeAspect="1"/>
          </p:cNvGraphicFramePr>
          <p:nvPr/>
        </p:nvGraphicFramePr>
        <p:xfrm>
          <a:off x="4502150" y="3282950"/>
          <a:ext cx="139700" cy="292100"/>
        </p:xfrm>
        <a:graphic>
          <a:graphicData uri="http://schemas.openxmlformats.org/presentationml/2006/ole">
            <mc:AlternateContent xmlns:mc="http://schemas.openxmlformats.org/markup-compatibility/2006">
              <mc:Choice xmlns:v="urn:schemas-microsoft-com:vml" Requires="v">
                <p:oleObj spid="_x0000_s1056" name="Equation" r:id="rId3" imgW="139680" imgH="291960" progId="Equation.3">
                  <p:embed/>
                </p:oleObj>
              </mc:Choice>
              <mc:Fallback>
                <p:oleObj name="Equation" r:id="rId3" imgW="139680" imgH="2919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2150" y="3282950"/>
                        <a:ext cx="139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986281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9">
                                            <p:txEl>
                                              <p:pRg st="0" end="0"/>
                                            </p:txEl>
                                          </p:spTgt>
                                        </p:tgtEl>
                                        <p:attrNameLst>
                                          <p:attrName>style.visibility</p:attrName>
                                        </p:attrNameLst>
                                      </p:cBhvr>
                                      <p:to>
                                        <p:strVal val="visible"/>
                                      </p:to>
                                    </p:set>
                                    <p:animEffect transition="in" filter="fade">
                                      <p:cBhvr>
                                        <p:cTn id="7" dur="2000"/>
                                        <p:tgtEl>
                                          <p:spTgt spid="10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9">
                                            <p:txEl>
                                              <p:pRg st="1" end="1"/>
                                            </p:txEl>
                                          </p:spTgt>
                                        </p:tgtEl>
                                        <p:attrNameLst>
                                          <p:attrName>style.visibility</p:attrName>
                                        </p:attrNameLst>
                                      </p:cBhvr>
                                      <p:to>
                                        <p:strVal val="visible"/>
                                      </p:to>
                                    </p:set>
                                    <p:animEffect transition="in" filter="fade">
                                      <p:cBhvr>
                                        <p:cTn id="12" dur="2000"/>
                                        <p:tgtEl>
                                          <p:spTgt spid="102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9">
                                            <p:txEl>
                                              <p:pRg st="2" end="2"/>
                                            </p:txEl>
                                          </p:spTgt>
                                        </p:tgtEl>
                                        <p:attrNameLst>
                                          <p:attrName>style.visibility</p:attrName>
                                        </p:attrNameLst>
                                      </p:cBhvr>
                                      <p:to>
                                        <p:strVal val="visible"/>
                                      </p:to>
                                    </p:set>
                                    <p:animEffect transition="in" filter="fade">
                                      <p:cBhvr>
                                        <p:cTn id="17" dur="2000"/>
                                        <p:tgtEl>
                                          <p:spTgt spid="102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9">
                                            <p:txEl>
                                              <p:pRg st="3" end="3"/>
                                            </p:txEl>
                                          </p:spTgt>
                                        </p:tgtEl>
                                        <p:attrNameLst>
                                          <p:attrName>style.visibility</p:attrName>
                                        </p:attrNameLst>
                                      </p:cBhvr>
                                      <p:to>
                                        <p:strVal val="visible"/>
                                      </p:to>
                                    </p:set>
                                    <p:animEffect transition="in" filter="fade">
                                      <p:cBhvr>
                                        <p:cTn id="22" dur="2000"/>
                                        <p:tgtEl>
                                          <p:spTgt spid="102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6 – وسيلة علمية لتقيم المشرع  المقترح  بموضوعية </a:t>
            </a:r>
          </a:p>
          <a:p>
            <a:r>
              <a:rPr lang="ar-SA" dirty="0" smtClean="0"/>
              <a:t>7 – تساعد المستثمر على المفاضلة بين فرص الاستثمار </a:t>
            </a:r>
          </a:p>
          <a:p>
            <a:r>
              <a:rPr lang="ar-SA" dirty="0" smtClean="0"/>
              <a:t>8 – تساعد </a:t>
            </a:r>
            <a:r>
              <a:rPr lang="ar-SA" dirty="0" err="1" smtClean="0"/>
              <a:t>فى</a:t>
            </a:r>
            <a:r>
              <a:rPr lang="ar-SA" dirty="0" smtClean="0"/>
              <a:t> تعديل خطط </a:t>
            </a:r>
            <a:r>
              <a:rPr lang="ar-SA" dirty="0" err="1" smtClean="0"/>
              <a:t>الانتاج</a:t>
            </a:r>
            <a:r>
              <a:rPr lang="ar-SA" dirty="0" smtClean="0"/>
              <a:t> </a:t>
            </a:r>
            <a:r>
              <a:rPr lang="ar-SA" dirty="0" err="1" smtClean="0"/>
              <a:t>اذا</a:t>
            </a:r>
            <a:r>
              <a:rPr lang="ar-SA" dirty="0" smtClean="0"/>
              <a:t> حدثت متغيرات  طارئة اثنا التنفيذ</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pPr>
              <a:buNone/>
              <a:defRPr/>
            </a:pPr>
            <a:r>
              <a:rPr lang="ar-AE" b="1" dirty="0" smtClean="0"/>
              <a:t>: </a:t>
            </a:r>
            <a:r>
              <a:rPr lang="fr-FR" dirty="0" smtClean="0"/>
              <a:t>NPV</a:t>
            </a:r>
            <a:r>
              <a:rPr lang="ar-AE" b="1" dirty="0" smtClean="0"/>
              <a:t>  القيمة الحالية الصافية للمشروع.</a:t>
            </a:r>
            <a:endParaRPr lang="en-US" b="1" dirty="0" smtClean="0"/>
          </a:p>
          <a:p>
            <a:pPr>
              <a:buNone/>
              <a:defRPr/>
            </a:pPr>
            <a:r>
              <a:rPr lang="en-US" b="1" dirty="0" smtClean="0"/>
              <a:t>t</a:t>
            </a:r>
            <a:r>
              <a:rPr lang="ar-AE" b="1" dirty="0" smtClean="0"/>
              <a:t>          :   عدد سنوات التشغيل.</a:t>
            </a:r>
            <a:endParaRPr lang="en-US" b="1" dirty="0" smtClean="0"/>
          </a:p>
          <a:p>
            <a:pPr>
              <a:buNone/>
              <a:defRPr/>
            </a:pPr>
            <a:r>
              <a:rPr lang="en-US" b="1" dirty="0" err="1" smtClean="0"/>
              <a:t>Rt</a:t>
            </a:r>
            <a:r>
              <a:rPr lang="ar-AE" b="1" baseline="-25000" dirty="0" smtClean="0"/>
              <a:t> </a:t>
            </a:r>
            <a:r>
              <a:rPr lang="ar-AE" b="1" dirty="0" smtClean="0"/>
              <a:t>         :  	التدفقات النقدية </a:t>
            </a:r>
            <a:r>
              <a:rPr lang="ar-SA" b="1" dirty="0" smtClean="0"/>
              <a:t>السنوية </a:t>
            </a:r>
            <a:r>
              <a:rPr lang="ar-AE" b="1" dirty="0" smtClean="0"/>
              <a:t>الداخلة.</a:t>
            </a:r>
            <a:endParaRPr lang="en-US" b="1" dirty="0" smtClean="0"/>
          </a:p>
          <a:p>
            <a:pPr>
              <a:buNone/>
              <a:defRPr/>
            </a:pPr>
            <a:r>
              <a:rPr lang="en-US" b="1" dirty="0" smtClean="0"/>
              <a:t>Ct</a:t>
            </a:r>
            <a:r>
              <a:rPr lang="ar-AE" b="1" dirty="0" smtClean="0"/>
              <a:t>        :  	التدفقات النقدية </a:t>
            </a:r>
            <a:r>
              <a:rPr lang="ar-SA" b="1" dirty="0" smtClean="0"/>
              <a:t>السنوية </a:t>
            </a:r>
            <a:r>
              <a:rPr lang="ar-AE" b="1" dirty="0" smtClean="0"/>
              <a:t>الخارجة من المشروع.</a:t>
            </a:r>
            <a:endParaRPr lang="en-US" b="1" dirty="0" smtClean="0"/>
          </a:p>
          <a:p>
            <a:pPr>
              <a:buNone/>
              <a:defRPr/>
            </a:pPr>
            <a:r>
              <a:rPr lang="en-US" b="1" dirty="0" smtClean="0"/>
              <a:t>r</a:t>
            </a:r>
            <a:r>
              <a:rPr lang="ar-AE" b="1" baseline="-25000" dirty="0" smtClean="0"/>
              <a:t> </a:t>
            </a:r>
            <a:r>
              <a:rPr lang="ar-AE" b="1" dirty="0" smtClean="0"/>
              <a:t>        :      سعر الخصم.</a:t>
            </a:r>
            <a:endParaRPr lang="en-US" b="1" dirty="0" smtClean="0"/>
          </a:p>
          <a:p>
            <a:pPr>
              <a:buNone/>
              <a:defRPr/>
            </a:pPr>
            <a:r>
              <a:rPr lang="en-US" b="1" dirty="0" err="1" smtClean="0"/>
              <a:t>Dt</a:t>
            </a:r>
            <a:r>
              <a:rPr lang="ar-AE" b="1" dirty="0" smtClean="0"/>
              <a:t>      :	</a:t>
            </a:r>
            <a:r>
              <a:rPr lang="ar-SA" b="1" dirty="0" smtClean="0"/>
              <a:t>التدفقات النقدية </a:t>
            </a:r>
            <a:r>
              <a:rPr lang="ar-AE" b="1" dirty="0" smtClean="0"/>
              <a:t> الاستثمار</a:t>
            </a:r>
            <a:r>
              <a:rPr lang="ar-SA" b="1" dirty="0" err="1" smtClean="0"/>
              <a:t>ية</a:t>
            </a:r>
            <a:r>
              <a:rPr lang="ar-SA" b="1" dirty="0" smtClean="0"/>
              <a:t> ( الاستثمار </a:t>
            </a:r>
            <a:r>
              <a:rPr lang="ar-SA" b="1" dirty="0" err="1" smtClean="0"/>
              <a:t>المبدئى</a:t>
            </a:r>
            <a:r>
              <a:rPr lang="ar-SA" b="1" dirty="0" smtClean="0"/>
              <a:t> </a:t>
            </a:r>
            <a:r>
              <a:rPr lang="ar-SA" b="1" dirty="0" err="1" smtClean="0"/>
              <a:t>وراس</a:t>
            </a:r>
            <a:r>
              <a:rPr lang="ar-SA" b="1" dirty="0" smtClean="0"/>
              <a:t> المال العامل</a:t>
            </a:r>
            <a:endParaRPr lang="en-US" b="1" dirty="0" smtClean="0"/>
          </a:p>
          <a:p>
            <a:pPr>
              <a:buNone/>
              <a:defRPr/>
            </a:pPr>
            <a:r>
              <a:rPr lang="ar-SA" b="1" dirty="0" smtClean="0"/>
              <a:t>                                </a:t>
            </a:r>
            <a:endParaRPr lang="en-US" b="1" dirty="0" smtClean="0"/>
          </a:p>
          <a:p>
            <a:endParaRPr lang="ar-SA" dirty="0"/>
          </a:p>
        </p:txBody>
      </p:sp>
    </p:spTree>
    <p:extLst>
      <p:ext uri="{BB962C8B-B14F-4D97-AF65-F5344CB8AC3E}">
        <p14:creationId xmlns:p14="http://schemas.microsoft.com/office/powerpoint/2010/main" val="2614816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p:txBody>
          <a:bodyPr/>
          <a:lstStyle/>
          <a:p>
            <a:pPr eaLnBrk="1" hangingPunct="1"/>
            <a:endParaRPr lang="en-US" sz="4000" b="1" dirty="0" smtClean="0"/>
          </a:p>
        </p:txBody>
      </p:sp>
      <p:sp>
        <p:nvSpPr>
          <p:cNvPr id="1029" name="Content Placeholder 2"/>
          <p:cNvSpPr>
            <a:spLocks noGrp="1"/>
          </p:cNvSpPr>
          <p:nvPr>
            <p:ph idx="1"/>
          </p:nvPr>
        </p:nvSpPr>
        <p:spPr/>
        <p:txBody>
          <a:bodyPr>
            <a:normAutofit/>
          </a:bodyPr>
          <a:lstStyle/>
          <a:p>
            <a:pPr algn="r" rtl="1" eaLnBrk="1" hangingPunct="1">
              <a:buFont typeface="Arial" charset="0"/>
              <a:buNone/>
            </a:pPr>
            <a:r>
              <a:rPr lang="ar-SA" dirty="0" smtClean="0"/>
              <a:t>                                      </a:t>
            </a:r>
            <a:r>
              <a:rPr lang="en-US" dirty="0" smtClean="0"/>
              <a:t>                 t=n               </a:t>
            </a:r>
          </a:p>
          <a:p>
            <a:pPr algn="l" rtl="0">
              <a:lnSpc>
                <a:spcPct val="120000"/>
              </a:lnSpc>
            </a:pPr>
            <a:r>
              <a:rPr lang="fr-FR" dirty="0" smtClean="0"/>
              <a:t>NPV =      </a:t>
            </a:r>
            <a:r>
              <a:rPr lang="nl-NL" b="1" dirty="0" smtClean="0"/>
              <a:t>∑</a:t>
            </a:r>
            <a:r>
              <a:rPr lang="fr-FR" dirty="0" smtClean="0"/>
              <a:t>    (  </a:t>
            </a:r>
            <a:r>
              <a:rPr lang="fr-FR" u="sng" dirty="0" err="1" smtClean="0"/>
              <a:t>Rt</a:t>
            </a:r>
            <a:r>
              <a:rPr lang="fr-FR" u="sng" dirty="0" smtClean="0"/>
              <a:t>  - Ct</a:t>
            </a:r>
            <a:r>
              <a:rPr lang="ar-SA" u="sng" dirty="0" smtClean="0"/>
              <a:t> </a:t>
            </a:r>
            <a:r>
              <a:rPr lang="en-US" u="sng" dirty="0" smtClean="0"/>
              <a:t>)</a:t>
            </a:r>
            <a:r>
              <a:rPr lang="fr-FR" u="sng" dirty="0" smtClean="0"/>
              <a:t>  </a:t>
            </a:r>
            <a:r>
              <a:rPr lang="en-US" b="1" u="sng" dirty="0" smtClean="0"/>
              <a:t> </a:t>
            </a:r>
            <a:endParaRPr lang="en-US" u="sng" dirty="0" smtClean="0"/>
          </a:p>
          <a:p>
            <a:pPr algn="l" rtl="0">
              <a:lnSpc>
                <a:spcPct val="120000"/>
              </a:lnSpc>
            </a:pPr>
            <a:r>
              <a:rPr lang="en-US" dirty="0" smtClean="0"/>
              <a:t>                t=0       ( 1+r)t</a:t>
            </a:r>
            <a:r>
              <a:rPr lang="fr-FR" dirty="0" smtClean="0"/>
              <a:t>         </a:t>
            </a:r>
            <a:r>
              <a:rPr lang="en-US" dirty="0" smtClean="0"/>
              <a:t>               </a:t>
            </a:r>
          </a:p>
          <a:p>
            <a:pPr rtl="1" eaLnBrk="1" hangingPunct="1">
              <a:buFont typeface="Arial" charset="0"/>
              <a:buNone/>
            </a:pPr>
            <a:r>
              <a:rPr lang="ar-SA" dirty="0" smtClean="0"/>
              <a:t>هذه المعادلة توضح مجموع القيم الحالية الصافية للتدفقات النقدية السنوية الجارية بداء من السنة صفر الى السنة </a:t>
            </a:r>
            <a:r>
              <a:rPr lang="en-US" dirty="0" smtClean="0"/>
              <a:t>n</a:t>
            </a:r>
            <a:r>
              <a:rPr lang="ar-SA" dirty="0" smtClean="0"/>
              <a:t>                            </a:t>
            </a:r>
            <a:endParaRPr lang="en-US" dirty="0" smtClean="0"/>
          </a:p>
          <a:p>
            <a:pPr algn="r" rtl="1" eaLnBrk="1" hangingPunct="1">
              <a:buFont typeface="Arial" charset="0"/>
              <a:buNone/>
            </a:pPr>
            <a:endParaRPr lang="en-US" dirty="0" smtClean="0"/>
          </a:p>
        </p:txBody>
      </p:sp>
      <p:graphicFrame>
        <p:nvGraphicFramePr>
          <p:cNvPr id="1026" name="Object 2"/>
          <p:cNvGraphicFramePr>
            <a:graphicFrameLocks noChangeAspect="1"/>
          </p:cNvGraphicFramePr>
          <p:nvPr/>
        </p:nvGraphicFramePr>
        <p:xfrm>
          <a:off x="4502150" y="3282950"/>
          <a:ext cx="139700" cy="292100"/>
        </p:xfrm>
        <a:graphic>
          <a:graphicData uri="http://schemas.openxmlformats.org/presentationml/2006/ole">
            <mc:AlternateContent xmlns:mc="http://schemas.openxmlformats.org/markup-compatibility/2006">
              <mc:Choice xmlns:v="urn:schemas-microsoft-com:vml" Requires="v">
                <p:oleObj spid="_x0000_s2080" name="Equation" r:id="rId3" imgW="139680" imgH="291960" progId="Equation.3">
                  <p:embed/>
                </p:oleObj>
              </mc:Choice>
              <mc:Fallback>
                <p:oleObj name="Equation" r:id="rId3" imgW="139680" imgH="2919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2150" y="3282950"/>
                        <a:ext cx="139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12053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9">
                                            <p:txEl>
                                              <p:pRg st="0" end="0"/>
                                            </p:txEl>
                                          </p:spTgt>
                                        </p:tgtEl>
                                        <p:attrNameLst>
                                          <p:attrName>style.visibility</p:attrName>
                                        </p:attrNameLst>
                                      </p:cBhvr>
                                      <p:to>
                                        <p:strVal val="visible"/>
                                      </p:to>
                                    </p:set>
                                    <p:animEffect transition="in" filter="fade">
                                      <p:cBhvr>
                                        <p:cTn id="7" dur="2000"/>
                                        <p:tgtEl>
                                          <p:spTgt spid="10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9">
                                            <p:txEl>
                                              <p:pRg st="1" end="1"/>
                                            </p:txEl>
                                          </p:spTgt>
                                        </p:tgtEl>
                                        <p:attrNameLst>
                                          <p:attrName>style.visibility</p:attrName>
                                        </p:attrNameLst>
                                      </p:cBhvr>
                                      <p:to>
                                        <p:strVal val="visible"/>
                                      </p:to>
                                    </p:set>
                                    <p:animEffect transition="in" filter="fade">
                                      <p:cBhvr>
                                        <p:cTn id="12" dur="2000"/>
                                        <p:tgtEl>
                                          <p:spTgt spid="102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9">
                                            <p:txEl>
                                              <p:pRg st="2" end="2"/>
                                            </p:txEl>
                                          </p:spTgt>
                                        </p:tgtEl>
                                        <p:attrNameLst>
                                          <p:attrName>style.visibility</p:attrName>
                                        </p:attrNameLst>
                                      </p:cBhvr>
                                      <p:to>
                                        <p:strVal val="visible"/>
                                      </p:to>
                                    </p:set>
                                    <p:animEffect transition="in" filter="fade">
                                      <p:cBhvr>
                                        <p:cTn id="17" dur="2000"/>
                                        <p:tgtEl>
                                          <p:spTgt spid="102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9">
                                            <p:txEl>
                                              <p:pRg st="3" end="3"/>
                                            </p:txEl>
                                          </p:spTgt>
                                        </p:tgtEl>
                                        <p:attrNameLst>
                                          <p:attrName>style.visibility</p:attrName>
                                        </p:attrNameLst>
                                      </p:cBhvr>
                                      <p:to>
                                        <p:strVal val="visible"/>
                                      </p:to>
                                    </p:set>
                                    <p:animEffect transition="in" filter="fade">
                                      <p:cBhvr>
                                        <p:cTn id="22" dur="2000"/>
                                        <p:tgtEl>
                                          <p:spTgt spid="102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p:txBody>
          <a:bodyPr/>
          <a:lstStyle/>
          <a:p>
            <a:pPr eaLnBrk="1" hangingPunct="1"/>
            <a:endParaRPr lang="en-US" sz="4000" b="1" dirty="0" smtClean="0"/>
          </a:p>
        </p:txBody>
      </p:sp>
      <p:sp>
        <p:nvSpPr>
          <p:cNvPr id="1029" name="Content Placeholder 2"/>
          <p:cNvSpPr>
            <a:spLocks noGrp="1"/>
          </p:cNvSpPr>
          <p:nvPr>
            <p:ph idx="1"/>
          </p:nvPr>
        </p:nvSpPr>
        <p:spPr/>
        <p:txBody>
          <a:bodyPr>
            <a:normAutofit/>
          </a:bodyPr>
          <a:lstStyle/>
          <a:p>
            <a:pPr algn="l" rtl="1" eaLnBrk="1" hangingPunct="1">
              <a:buFont typeface="Arial" charset="0"/>
              <a:buNone/>
            </a:pPr>
            <a:r>
              <a:rPr lang="ar-SA" dirty="0" smtClean="0"/>
              <a:t>                        </a:t>
            </a:r>
            <a:r>
              <a:rPr lang="en-US" dirty="0" smtClean="0"/>
              <a:t>t=n</a:t>
            </a:r>
          </a:p>
          <a:p>
            <a:pPr marL="0" indent="0" algn="l" rtl="0">
              <a:lnSpc>
                <a:spcPct val="120000"/>
              </a:lnSpc>
              <a:buNone/>
            </a:pPr>
            <a:r>
              <a:rPr lang="nl-NL" b="1" dirty="0" smtClean="0"/>
              <a:t>∑</a:t>
            </a:r>
            <a:r>
              <a:rPr lang="fr-FR" dirty="0" smtClean="0"/>
              <a:t>          </a:t>
            </a:r>
            <a:r>
              <a:rPr lang="en-US" b="1" u="sng" dirty="0" err="1" smtClean="0"/>
              <a:t>Dt</a:t>
            </a:r>
            <a:r>
              <a:rPr lang="en-US" b="1" u="sng" dirty="0" smtClean="0"/>
              <a:t>___           </a:t>
            </a:r>
            <a:endParaRPr lang="en-US" u="sng" dirty="0" smtClean="0"/>
          </a:p>
          <a:p>
            <a:pPr marL="0" indent="0" algn="l" rtl="0">
              <a:lnSpc>
                <a:spcPct val="120000"/>
              </a:lnSpc>
              <a:buNone/>
            </a:pPr>
            <a:r>
              <a:rPr lang="fr-FR" dirty="0" smtClean="0"/>
              <a:t>t=0   </a:t>
            </a:r>
            <a:r>
              <a:rPr lang="en-US" dirty="0" smtClean="0"/>
              <a:t>( 1+r)t               </a:t>
            </a:r>
          </a:p>
          <a:p>
            <a:pPr>
              <a:buNone/>
            </a:pPr>
            <a:r>
              <a:rPr lang="ar-SA" dirty="0" smtClean="0"/>
              <a:t>هذه المعادلة توضح مجموع القيم الحالية للتدفقات النقدية الاستثمارية بداء من السنة صفر </a:t>
            </a:r>
            <a:r>
              <a:rPr lang="ar-SA" dirty="0" err="1" smtClean="0"/>
              <a:t>الى</a:t>
            </a:r>
            <a:r>
              <a:rPr lang="ar-SA" dirty="0" smtClean="0"/>
              <a:t> السنة </a:t>
            </a:r>
            <a:r>
              <a:rPr lang="en-US" dirty="0" smtClean="0"/>
              <a:t>n</a:t>
            </a:r>
            <a:r>
              <a:rPr lang="ar-SA" dirty="0" smtClean="0"/>
              <a:t>                                  </a:t>
            </a:r>
            <a:endParaRPr lang="en-US" dirty="0" smtClean="0"/>
          </a:p>
          <a:p>
            <a:pPr algn="r" rtl="1" eaLnBrk="1" hangingPunct="1">
              <a:buFont typeface="Arial" charset="0"/>
              <a:buNone/>
            </a:pPr>
            <a:endParaRPr lang="en-US" dirty="0" smtClean="0"/>
          </a:p>
        </p:txBody>
      </p:sp>
      <p:graphicFrame>
        <p:nvGraphicFramePr>
          <p:cNvPr id="1026" name="Object 2"/>
          <p:cNvGraphicFramePr>
            <a:graphicFrameLocks noChangeAspect="1"/>
          </p:cNvGraphicFramePr>
          <p:nvPr/>
        </p:nvGraphicFramePr>
        <p:xfrm>
          <a:off x="4502150" y="3282950"/>
          <a:ext cx="139700" cy="292100"/>
        </p:xfrm>
        <a:graphic>
          <a:graphicData uri="http://schemas.openxmlformats.org/presentationml/2006/ole">
            <mc:AlternateContent xmlns:mc="http://schemas.openxmlformats.org/markup-compatibility/2006">
              <mc:Choice xmlns:v="urn:schemas-microsoft-com:vml" Requires="v">
                <p:oleObj spid="_x0000_s3104" name="Equation" r:id="rId3" imgW="139680" imgH="291960" progId="Equation.3">
                  <p:embed/>
                </p:oleObj>
              </mc:Choice>
              <mc:Fallback>
                <p:oleObj name="Equation" r:id="rId3" imgW="139680" imgH="2919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2150" y="3282950"/>
                        <a:ext cx="1397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68545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9">
                                            <p:txEl>
                                              <p:pRg st="0" end="0"/>
                                            </p:txEl>
                                          </p:spTgt>
                                        </p:tgtEl>
                                        <p:attrNameLst>
                                          <p:attrName>style.visibility</p:attrName>
                                        </p:attrNameLst>
                                      </p:cBhvr>
                                      <p:to>
                                        <p:strVal val="visible"/>
                                      </p:to>
                                    </p:set>
                                    <p:animEffect transition="in" filter="fade">
                                      <p:cBhvr>
                                        <p:cTn id="7" dur="2000"/>
                                        <p:tgtEl>
                                          <p:spTgt spid="10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9">
                                            <p:txEl>
                                              <p:pRg st="1" end="1"/>
                                            </p:txEl>
                                          </p:spTgt>
                                        </p:tgtEl>
                                        <p:attrNameLst>
                                          <p:attrName>style.visibility</p:attrName>
                                        </p:attrNameLst>
                                      </p:cBhvr>
                                      <p:to>
                                        <p:strVal val="visible"/>
                                      </p:to>
                                    </p:set>
                                    <p:animEffect transition="in" filter="fade">
                                      <p:cBhvr>
                                        <p:cTn id="12" dur="2000"/>
                                        <p:tgtEl>
                                          <p:spTgt spid="102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9">
                                            <p:txEl>
                                              <p:pRg st="2" end="2"/>
                                            </p:txEl>
                                          </p:spTgt>
                                        </p:tgtEl>
                                        <p:attrNameLst>
                                          <p:attrName>style.visibility</p:attrName>
                                        </p:attrNameLst>
                                      </p:cBhvr>
                                      <p:to>
                                        <p:strVal val="visible"/>
                                      </p:to>
                                    </p:set>
                                    <p:animEffect transition="in" filter="fade">
                                      <p:cBhvr>
                                        <p:cTn id="17" dur="2000"/>
                                        <p:tgtEl>
                                          <p:spTgt spid="102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9">
                                            <p:txEl>
                                              <p:pRg st="3" end="3"/>
                                            </p:txEl>
                                          </p:spTgt>
                                        </p:tgtEl>
                                        <p:attrNameLst>
                                          <p:attrName>style.visibility</p:attrName>
                                        </p:attrNameLst>
                                      </p:cBhvr>
                                      <p:to>
                                        <p:strVal val="visible"/>
                                      </p:to>
                                    </p:set>
                                    <p:animEffect transition="in" filter="fade">
                                      <p:cBhvr>
                                        <p:cTn id="22" dur="2000"/>
                                        <p:tgtEl>
                                          <p:spTgt spid="102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sz="3600" b="1" dirty="0" smtClean="0"/>
              <a:t>متى يعتبر المشرع مربحا ؟</a:t>
            </a:r>
          </a:p>
          <a:p>
            <a:r>
              <a:rPr lang="ar-SA" dirty="0" smtClean="0"/>
              <a:t>يكون مربح اذا كان صافي القيمة الحالية قيمة موجبة  </a:t>
            </a:r>
            <a:r>
              <a:rPr lang="en-US" dirty="0" smtClean="0"/>
              <a:t>NPV</a:t>
            </a:r>
            <a:r>
              <a:rPr lang="ar-SA" dirty="0" smtClean="0"/>
              <a:t> اكبر من الصفر وخسران </a:t>
            </a:r>
            <a:r>
              <a:rPr lang="ar-SA" dirty="0" smtClean="0"/>
              <a:t>اذا كانت سالبة </a:t>
            </a:r>
            <a:r>
              <a:rPr lang="ar-SA" dirty="0" smtClean="0"/>
              <a:t>أي اقل من الصفر</a:t>
            </a:r>
            <a:endParaRPr lang="ar-SA" dirty="0" smtClean="0"/>
          </a:p>
          <a:p>
            <a:r>
              <a:rPr lang="ar-SA" dirty="0" smtClean="0"/>
              <a:t>عندما تكون  القيمة الحالية الصافية </a:t>
            </a:r>
            <a:r>
              <a:rPr lang="en-US" dirty="0" smtClean="0"/>
              <a:t>     </a:t>
            </a:r>
            <a:r>
              <a:rPr lang="ar-SA" dirty="0" smtClean="0"/>
              <a:t>تساوى صفر </a:t>
            </a:r>
            <a:r>
              <a:rPr lang="en-US" dirty="0" smtClean="0"/>
              <a:t>)</a:t>
            </a:r>
            <a:r>
              <a:rPr lang="ar-SA" dirty="0" smtClean="0"/>
              <a:t>=  </a:t>
            </a:r>
            <a:r>
              <a:rPr lang="en-US" dirty="0" smtClean="0"/>
              <a:t> NPV</a:t>
            </a:r>
            <a:r>
              <a:rPr lang="ar-SA" dirty="0" smtClean="0"/>
              <a:t>) لا يحقق ربح </a:t>
            </a:r>
            <a:r>
              <a:rPr lang="ar-SA" dirty="0" err="1" smtClean="0"/>
              <a:t>و</a:t>
            </a:r>
            <a:r>
              <a:rPr lang="ar-SA" dirty="0" smtClean="0"/>
              <a:t> لا خسارة </a:t>
            </a:r>
            <a:endParaRPr lang="ar-SA" dirty="0"/>
          </a:p>
        </p:txBody>
      </p:sp>
    </p:spTree>
    <p:extLst>
      <p:ext uri="{BB962C8B-B14F-4D97-AF65-F5344CB8AC3E}">
        <p14:creationId xmlns:p14="http://schemas.microsoft.com/office/powerpoint/2010/main" val="1827111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err="1" smtClean="0"/>
              <a:t>اذا</a:t>
            </a:r>
            <a:r>
              <a:rPr lang="ar-SA" dirty="0" smtClean="0"/>
              <a:t> كان للمشروع  قيمة ما عند انتهاء عمره  نسميها القيمة </a:t>
            </a:r>
            <a:r>
              <a:rPr lang="ar-SA" dirty="0" err="1" smtClean="0"/>
              <a:t>التصفوية</a:t>
            </a:r>
            <a:r>
              <a:rPr lang="ar-SA" dirty="0" smtClean="0"/>
              <a:t> نطرحها من القيم الحالية للتدفقات النقدية الاستثمارية </a:t>
            </a:r>
            <a:r>
              <a:rPr lang="ar-SA" dirty="0" err="1" smtClean="0"/>
              <a:t>او</a:t>
            </a:r>
            <a:r>
              <a:rPr lang="ar-SA" dirty="0" smtClean="0"/>
              <a:t> نضيفها للتدفقات </a:t>
            </a:r>
            <a:r>
              <a:rPr lang="ar-SA" dirty="0" err="1" smtClean="0"/>
              <a:t>السنويةالجارية</a:t>
            </a:r>
            <a:r>
              <a:rPr lang="ar-SA" dirty="0" smtClean="0"/>
              <a:t>  وتصبح المعادلة </a:t>
            </a:r>
            <a:r>
              <a:rPr lang="ar-SA" dirty="0" err="1" smtClean="0"/>
              <a:t>كالاتى</a:t>
            </a:r>
            <a:endParaRPr lang="ar-SA" dirty="0"/>
          </a:p>
        </p:txBody>
      </p:sp>
    </p:spTree>
    <p:extLst>
      <p:ext uri="{BB962C8B-B14F-4D97-AF65-F5344CB8AC3E}">
        <p14:creationId xmlns:p14="http://schemas.microsoft.com/office/powerpoint/2010/main" val="4064719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المفاضلة بين المشاريع </a:t>
            </a:r>
            <a:endParaRPr lang="ar-SA" dirty="0"/>
          </a:p>
        </p:txBody>
      </p:sp>
      <p:sp>
        <p:nvSpPr>
          <p:cNvPr id="3" name="عنصر نائب للمحتوى 2"/>
          <p:cNvSpPr>
            <a:spLocks noGrp="1"/>
          </p:cNvSpPr>
          <p:nvPr>
            <p:ph idx="1"/>
          </p:nvPr>
        </p:nvSpPr>
        <p:spPr/>
        <p:txBody>
          <a:bodyPr>
            <a:normAutofit lnSpcReduction="10000"/>
          </a:bodyPr>
          <a:lstStyle/>
          <a:p>
            <a:r>
              <a:rPr lang="ar-SA" b="1" dirty="0" smtClean="0"/>
              <a:t>ان المقارنة بين المشاريع او البدائل المختلفة  يمكن ان يتم بالاستناد الى</a:t>
            </a:r>
          </a:p>
          <a:p>
            <a:r>
              <a:rPr lang="en-US" b="1" dirty="0" smtClean="0"/>
              <a:t>1</a:t>
            </a:r>
            <a:r>
              <a:rPr lang="ar-SA" b="1" dirty="0" smtClean="0"/>
              <a:t>- القيمة الحالية الصافية للمشروع</a:t>
            </a:r>
          </a:p>
          <a:p>
            <a:r>
              <a:rPr lang="ar-SA" b="1" dirty="0" smtClean="0"/>
              <a:t> </a:t>
            </a:r>
            <a:r>
              <a:rPr lang="en-US" b="1" dirty="0" smtClean="0"/>
              <a:t>2</a:t>
            </a:r>
            <a:r>
              <a:rPr lang="ar-SA" b="1" dirty="0" smtClean="0"/>
              <a:t>- مؤشر القيمة الحالية  او مؤشر الربحية </a:t>
            </a:r>
            <a:r>
              <a:rPr lang="ar-SA" b="1" dirty="0"/>
              <a:t>.</a:t>
            </a:r>
            <a:endParaRPr lang="ar-SA" b="1" dirty="0" smtClean="0"/>
          </a:p>
          <a:p>
            <a:r>
              <a:rPr lang="ar-SA" b="1" dirty="0" smtClean="0"/>
              <a:t>مؤشر القيمة الحالية : عب</a:t>
            </a:r>
            <a:r>
              <a:rPr lang="ar-SA" b="1" dirty="0"/>
              <a:t>ا</a:t>
            </a:r>
            <a:r>
              <a:rPr lang="ar-SA" b="1" dirty="0" smtClean="0"/>
              <a:t>رة عن نسبة القيم الحالية للتدفقات النقدية الصافية الجارية السنوية   الى مجموع القيم الحالية للتدفقات النقدية الاستثمارية   </a:t>
            </a:r>
          </a:p>
          <a:p>
            <a:pPr>
              <a:buNone/>
            </a:pPr>
            <a:r>
              <a:rPr lang="ar-SA" dirty="0" smtClean="0"/>
              <a:t>مؤشر القيمة الحالية </a:t>
            </a:r>
            <a:r>
              <a:rPr lang="en-US" dirty="0" smtClean="0"/>
              <a:t>  </a:t>
            </a:r>
            <a:r>
              <a:rPr lang="en-US" b="1" dirty="0" smtClean="0"/>
              <a:t>IPV</a:t>
            </a:r>
            <a:r>
              <a:rPr lang="ar-SA" sz="2000" b="1" dirty="0" smtClean="0"/>
              <a:t>=   القيم الحالية للتدفقات النقدية الصافية الجارية السنوية </a:t>
            </a:r>
          </a:p>
          <a:p>
            <a:r>
              <a:rPr lang="ar-SA" sz="2000" b="1" dirty="0" smtClean="0"/>
              <a:t>                                                  مجموع القيم الحالية للتدفقات النقدية الاستثمارية</a:t>
            </a:r>
            <a:endParaRPr lang="ar-SA" sz="2000" b="1" dirty="0"/>
          </a:p>
        </p:txBody>
      </p:sp>
      <p:cxnSp>
        <p:nvCxnSpPr>
          <p:cNvPr id="6" name="رابط مستقيم 5"/>
          <p:cNvCxnSpPr/>
          <p:nvPr/>
        </p:nvCxnSpPr>
        <p:spPr>
          <a:xfrm flipH="1">
            <a:off x="1000100" y="5517232"/>
            <a:ext cx="285182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7244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4" name="عنصر نائب للمحتوى 3"/>
          <p:cNvSpPr>
            <a:spLocks noGrp="1"/>
          </p:cNvSpPr>
          <p:nvPr>
            <p:ph idx="1"/>
          </p:nvPr>
        </p:nvSpPr>
        <p:spPr/>
        <p:txBody>
          <a:bodyPr>
            <a:normAutofit lnSpcReduction="10000"/>
          </a:bodyPr>
          <a:lstStyle/>
          <a:p>
            <a:pPr algn="l"/>
            <a:r>
              <a:rPr lang="en-US" b="1" spc="300" dirty="0" smtClean="0"/>
              <a:t>                 </a:t>
            </a:r>
            <a:r>
              <a:rPr lang="en-US" sz="1400" b="1" spc="300" dirty="0" smtClean="0"/>
              <a:t>t=n</a:t>
            </a:r>
            <a:r>
              <a:rPr lang="en-US" b="1" spc="300" dirty="0" smtClean="0"/>
              <a:t> </a:t>
            </a:r>
          </a:p>
          <a:p>
            <a:pPr algn="l" rtl="0">
              <a:buNone/>
            </a:pPr>
            <a:r>
              <a:rPr lang="en-US" sz="4800" b="1" spc="600" dirty="0" smtClean="0"/>
              <a:t>          </a:t>
            </a:r>
            <a:r>
              <a:rPr lang="el-GR" sz="4800" b="1" spc="600" dirty="0" smtClean="0"/>
              <a:t>Σ</a:t>
            </a:r>
            <a:r>
              <a:rPr lang="en-US" sz="4400" b="1" spc="600" dirty="0" smtClean="0"/>
              <a:t>     </a:t>
            </a:r>
            <a:r>
              <a:rPr lang="en-US" sz="4400" b="1" spc="600" dirty="0" err="1" smtClean="0"/>
              <a:t>Rt</a:t>
            </a:r>
            <a:r>
              <a:rPr lang="en-US" sz="4400" b="1" spc="600" dirty="0" smtClean="0"/>
              <a:t>-Ct </a:t>
            </a:r>
          </a:p>
          <a:p>
            <a:pPr algn="l" rtl="0">
              <a:buNone/>
            </a:pPr>
            <a:r>
              <a:rPr lang="en-US" sz="4400" b="1" spc="600" dirty="0" smtClean="0"/>
              <a:t>            </a:t>
            </a:r>
            <a:r>
              <a:rPr lang="en-US" sz="1100" b="1" spc="600" dirty="0" smtClean="0"/>
              <a:t>t=0</a:t>
            </a:r>
            <a:r>
              <a:rPr lang="en-US" sz="4400" b="1" spc="600" dirty="0" smtClean="0"/>
              <a:t>  (1+R)t </a:t>
            </a:r>
          </a:p>
          <a:p>
            <a:pPr algn="l"/>
            <a:r>
              <a:rPr lang="en-US" sz="4400" b="1" spc="300" dirty="0" smtClean="0"/>
              <a:t>IPV =    </a:t>
            </a:r>
            <a:r>
              <a:rPr lang="en-US" sz="1400" b="1" spc="300" dirty="0" smtClean="0"/>
              <a:t>t=n</a:t>
            </a:r>
            <a:r>
              <a:rPr lang="en-US" sz="4400" b="1" spc="300" dirty="0" smtClean="0"/>
              <a:t> </a:t>
            </a:r>
          </a:p>
          <a:p>
            <a:pPr algn="l" rtl="0">
              <a:buNone/>
            </a:pPr>
            <a:r>
              <a:rPr lang="en-US" sz="4800" b="1" spc="600" dirty="0" smtClean="0"/>
              <a:t>         </a:t>
            </a:r>
            <a:r>
              <a:rPr lang="el-GR" sz="4800" b="1" spc="600" dirty="0" smtClean="0"/>
              <a:t>Σ</a:t>
            </a:r>
            <a:r>
              <a:rPr lang="en-US" sz="4400" b="1" spc="600" dirty="0" smtClean="0"/>
              <a:t>     </a:t>
            </a:r>
            <a:r>
              <a:rPr lang="en-US" sz="4400" b="1" spc="600" dirty="0" err="1" smtClean="0"/>
              <a:t>Dt</a:t>
            </a:r>
            <a:r>
              <a:rPr lang="en-US" sz="4400" b="1" spc="600" dirty="0" smtClean="0"/>
              <a:t> </a:t>
            </a:r>
          </a:p>
          <a:p>
            <a:pPr algn="l" rtl="0">
              <a:lnSpc>
                <a:spcPct val="110000"/>
              </a:lnSpc>
              <a:buNone/>
            </a:pPr>
            <a:r>
              <a:rPr lang="en-US" sz="4400" b="1" spc="600" dirty="0" smtClean="0"/>
              <a:t>         </a:t>
            </a:r>
            <a:r>
              <a:rPr lang="en-US" sz="1100" b="1" spc="600" dirty="0" smtClean="0"/>
              <a:t>t=0</a:t>
            </a:r>
            <a:r>
              <a:rPr lang="en-US" sz="4400" b="1" spc="600" dirty="0" smtClean="0"/>
              <a:t>   (1+R)t                                            </a:t>
            </a:r>
            <a:endParaRPr lang="ar-SA" sz="4400" b="1" spc="600" dirty="0" smtClean="0"/>
          </a:p>
        </p:txBody>
      </p:sp>
      <p:cxnSp>
        <p:nvCxnSpPr>
          <p:cNvPr id="6" name="رابط مستقيم 5"/>
          <p:cNvCxnSpPr/>
          <p:nvPr/>
        </p:nvCxnSpPr>
        <p:spPr>
          <a:xfrm>
            <a:off x="4000496" y="2928934"/>
            <a:ext cx="157163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a:off x="2500298" y="3786190"/>
            <a:ext cx="3000396"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a:off x="3857620" y="5214950"/>
            <a:ext cx="142876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835065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b="1" dirty="0" err="1" smtClean="0"/>
              <a:t>اذا</a:t>
            </a:r>
            <a:r>
              <a:rPr lang="ar-SA" b="1" dirty="0" smtClean="0"/>
              <a:t> كان مؤشر القيم الحالية اكبر من الواحد يكون المشروع مربحا </a:t>
            </a:r>
            <a:r>
              <a:rPr lang="en-US" b="1" dirty="0" smtClean="0"/>
              <a:t>1</a:t>
            </a:r>
            <a:r>
              <a:rPr lang="ar-SA" b="1" dirty="0" smtClean="0"/>
              <a:t>˃ </a:t>
            </a:r>
            <a:r>
              <a:rPr lang="en-US" b="1" dirty="0" smtClean="0"/>
              <a:t> IPV</a:t>
            </a:r>
            <a:endParaRPr lang="ar-SA" b="1" dirty="0" smtClean="0"/>
          </a:p>
          <a:p>
            <a:r>
              <a:rPr lang="ar-SA" b="1" dirty="0" err="1" smtClean="0"/>
              <a:t>اذا</a:t>
            </a:r>
            <a:r>
              <a:rPr lang="ar-SA" b="1" dirty="0" smtClean="0"/>
              <a:t> كان مؤشر القيم الحالية اقل من الواحد يكون المشروع خاسرا </a:t>
            </a:r>
            <a:r>
              <a:rPr lang="en-US" b="1" dirty="0" smtClean="0"/>
              <a:t>1 </a:t>
            </a:r>
            <a:r>
              <a:rPr lang="ar-SA" b="1" dirty="0" smtClean="0"/>
              <a:t> ˂ </a:t>
            </a:r>
            <a:r>
              <a:rPr lang="en-US" b="1" dirty="0" smtClean="0"/>
              <a:t>IPV</a:t>
            </a:r>
            <a:endParaRPr lang="ar-SA" b="1" dirty="0" smtClean="0"/>
          </a:p>
          <a:p>
            <a:r>
              <a:rPr lang="ar-SA" b="1" dirty="0" smtClean="0"/>
              <a:t>عندما تكون القيم الحالية للتدفقات النقدية الجارية  = القيم الحالية للتدفقات النقدية الاستثمارية فان المشروع </a:t>
            </a:r>
            <a:r>
              <a:rPr lang="ar-SA" b="1" dirty="0" err="1" smtClean="0"/>
              <a:t>لايحقق</a:t>
            </a:r>
            <a:r>
              <a:rPr lang="ar-SA" b="1" dirty="0" smtClean="0"/>
              <a:t> ربح ولا خسارة </a:t>
            </a:r>
            <a:endParaRPr lang="ar-SA" dirty="0" smtClean="0"/>
          </a:p>
          <a:p>
            <a:endParaRPr lang="ar-SA" dirty="0"/>
          </a:p>
        </p:txBody>
      </p:sp>
    </p:spTree>
    <p:extLst>
      <p:ext uri="{BB962C8B-B14F-4D97-AF65-F5344CB8AC3E}">
        <p14:creationId xmlns:p14="http://schemas.microsoft.com/office/powerpoint/2010/main" val="1456419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dirty="0" smtClean="0"/>
              <a:t>ملاحظة </a:t>
            </a:r>
            <a:endParaRPr lang="ar-SA" dirty="0"/>
          </a:p>
        </p:txBody>
      </p:sp>
      <p:sp>
        <p:nvSpPr>
          <p:cNvPr id="3" name="عنصر نائب للمحتوى 2"/>
          <p:cNvSpPr>
            <a:spLocks noGrp="1"/>
          </p:cNvSpPr>
          <p:nvPr>
            <p:ph idx="1"/>
          </p:nvPr>
        </p:nvSpPr>
        <p:spPr/>
        <p:txBody>
          <a:bodyPr/>
          <a:lstStyle/>
          <a:p>
            <a:r>
              <a:rPr lang="ar-SA" dirty="0" err="1" smtClean="0"/>
              <a:t>ان</a:t>
            </a:r>
            <a:r>
              <a:rPr lang="ar-SA" dirty="0" smtClean="0"/>
              <a:t> مؤشر القيمة الحالية  يفضل على معيار القيمة الحالية الصافية للمشروع بالرقم </a:t>
            </a:r>
            <a:r>
              <a:rPr lang="ar-SA" dirty="0" err="1" smtClean="0"/>
              <a:t>ان</a:t>
            </a:r>
            <a:r>
              <a:rPr lang="ar-SA" dirty="0" smtClean="0"/>
              <a:t> معيار القيمة الحالية الصافية للمشروع  يتصف بالدقة باعتباره احد المشاريع الدولية </a:t>
            </a:r>
            <a:r>
              <a:rPr lang="ar-SA" dirty="0" err="1" smtClean="0"/>
              <a:t>التى</a:t>
            </a:r>
            <a:r>
              <a:rPr lang="ar-SA" dirty="0" smtClean="0"/>
              <a:t> تستخدم </a:t>
            </a:r>
            <a:r>
              <a:rPr lang="ar-SA" dirty="0" err="1" smtClean="0"/>
              <a:t>فى</a:t>
            </a:r>
            <a:r>
              <a:rPr lang="ar-SA" dirty="0" smtClean="0"/>
              <a:t> تقييم المشاريع </a:t>
            </a:r>
            <a:r>
              <a:rPr lang="ar-SA" dirty="0" err="1" smtClean="0"/>
              <a:t>الا</a:t>
            </a:r>
            <a:r>
              <a:rPr lang="ar-SA" dirty="0" smtClean="0"/>
              <a:t> </a:t>
            </a:r>
            <a:r>
              <a:rPr lang="ar-SA" dirty="0" err="1" smtClean="0"/>
              <a:t>ان</a:t>
            </a:r>
            <a:r>
              <a:rPr lang="ar-SA" dirty="0" smtClean="0"/>
              <a:t>  عيبه فهو يركز على العوائد المحققة فقط دون النظر لحجم </a:t>
            </a:r>
            <a:r>
              <a:rPr lang="ar-SA" dirty="0" err="1" smtClean="0"/>
              <a:t>راس</a:t>
            </a:r>
            <a:r>
              <a:rPr lang="ar-SA" dirty="0" smtClean="0"/>
              <a:t> المال المستثمر</a:t>
            </a:r>
          </a:p>
          <a:p>
            <a:r>
              <a:rPr lang="ar-SA" dirty="0" smtClean="0"/>
              <a:t>مثال </a:t>
            </a:r>
          </a:p>
          <a:p>
            <a:r>
              <a:rPr lang="ar-SA" dirty="0" err="1" smtClean="0"/>
              <a:t>اذا</a:t>
            </a:r>
            <a:r>
              <a:rPr lang="ar-SA" dirty="0" smtClean="0"/>
              <a:t> كان لدينا مشروعين  </a:t>
            </a:r>
            <a:r>
              <a:rPr lang="en-US" dirty="0" smtClean="0"/>
              <a:t> A </a:t>
            </a:r>
            <a:r>
              <a:rPr lang="ar-SA" dirty="0" smtClean="0"/>
              <a:t>و</a:t>
            </a:r>
            <a:r>
              <a:rPr lang="en-US" dirty="0" smtClean="0"/>
              <a:t>B </a:t>
            </a:r>
            <a:r>
              <a:rPr lang="ar-SA" dirty="0" smtClean="0"/>
              <a:t> و توفرت لدينا البيانات التالية  </a:t>
            </a:r>
          </a:p>
          <a:p>
            <a:endParaRPr lang="ar-SA" dirty="0"/>
          </a:p>
        </p:txBody>
      </p:sp>
    </p:spTree>
    <p:extLst>
      <p:ext uri="{BB962C8B-B14F-4D97-AF65-F5344CB8AC3E}">
        <p14:creationId xmlns:p14="http://schemas.microsoft.com/office/powerpoint/2010/main" val="2192487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مثال </a:t>
            </a:r>
            <a:endParaRPr lang="ar-SA"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965362790"/>
              </p:ext>
            </p:extLst>
          </p:nvPr>
        </p:nvGraphicFramePr>
        <p:xfrm>
          <a:off x="457200" y="1600200"/>
          <a:ext cx="8229600" cy="1651000"/>
        </p:xfrm>
        <a:graphic>
          <a:graphicData uri="http://schemas.openxmlformats.org/drawingml/2006/table">
            <a:tbl>
              <a:tblPr rtl="1" firstRow="1" bandRow="1">
                <a:tableStyleId>{073A0DAA-6AF3-43AB-8588-CEC1D06C72B9}</a:tableStyleId>
              </a:tblPr>
              <a:tblGrid>
                <a:gridCol w="3790952"/>
                <a:gridCol w="1695448"/>
                <a:gridCol w="2743200"/>
              </a:tblGrid>
              <a:tr h="370840">
                <a:tc>
                  <a:txBody>
                    <a:bodyPr/>
                    <a:lstStyle/>
                    <a:p>
                      <a:pPr rtl="1"/>
                      <a:endParaRPr lang="ar-SA" dirty="0" smtClean="0"/>
                    </a:p>
                    <a:p>
                      <a:pPr rtl="1"/>
                      <a:endParaRPr lang="ar-SA" dirty="0"/>
                    </a:p>
                  </a:txBody>
                  <a:tcPr/>
                </a:tc>
                <a:tc>
                  <a:txBody>
                    <a:bodyPr/>
                    <a:lstStyle/>
                    <a:p>
                      <a:pPr rtl="1"/>
                      <a:r>
                        <a:rPr lang="ar-SA" dirty="0" smtClean="0"/>
                        <a:t>البديل </a:t>
                      </a:r>
                      <a:r>
                        <a:rPr lang="ar-SA" dirty="0" err="1" smtClean="0"/>
                        <a:t>الاول</a:t>
                      </a:r>
                      <a:r>
                        <a:rPr lang="ar-SA" dirty="0" smtClean="0"/>
                        <a:t> </a:t>
                      </a:r>
                      <a:endParaRPr lang="ar-SA" dirty="0"/>
                    </a:p>
                  </a:txBody>
                  <a:tcPr/>
                </a:tc>
                <a:tc>
                  <a:txBody>
                    <a:bodyPr/>
                    <a:lstStyle/>
                    <a:p>
                      <a:pPr rtl="1"/>
                      <a:r>
                        <a:rPr lang="ar-SA" dirty="0" smtClean="0"/>
                        <a:t>البديل </a:t>
                      </a:r>
                      <a:r>
                        <a:rPr lang="ar-SA" dirty="0" err="1" smtClean="0"/>
                        <a:t>الثانى</a:t>
                      </a:r>
                      <a:endParaRPr lang="ar-SA" dirty="0"/>
                    </a:p>
                  </a:txBody>
                  <a:tcPr/>
                </a:tc>
              </a:tr>
              <a:tr h="370840">
                <a:tc>
                  <a:txBody>
                    <a:bodyPr/>
                    <a:lstStyle/>
                    <a:p>
                      <a:pPr rtl="1"/>
                      <a:r>
                        <a:rPr lang="ar-SA" dirty="0" smtClean="0"/>
                        <a:t>القيمة الحالية للتدفقات</a:t>
                      </a:r>
                      <a:r>
                        <a:rPr lang="ar-SA" baseline="0" dirty="0" smtClean="0"/>
                        <a:t> الاستثمارية </a:t>
                      </a:r>
                      <a:endParaRPr lang="ar-SA" dirty="0"/>
                    </a:p>
                  </a:txBody>
                  <a:tcPr/>
                </a:tc>
                <a:tc>
                  <a:txBody>
                    <a:bodyPr/>
                    <a:lstStyle/>
                    <a:p>
                      <a:pPr rtl="1"/>
                      <a:r>
                        <a:rPr lang="en-US" dirty="0" smtClean="0"/>
                        <a:t>150000</a:t>
                      </a:r>
                      <a:endParaRPr lang="ar-SA" dirty="0"/>
                    </a:p>
                  </a:txBody>
                  <a:tcPr/>
                </a:tc>
                <a:tc>
                  <a:txBody>
                    <a:bodyPr/>
                    <a:lstStyle/>
                    <a:p>
                      <a:pPr rtl="1"/>
                      <a:r>
                        <a:rPr lang="en-US" dirty="0" smtClean="0"/>
                        <a:t>50000</a:t>
                      </a:r>
                      <a:endParaRPr lang="ar-SA" dirty="0"/>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القيمة الحالية للتدفقات</a:t>
                      </a:r>
                      <a:r>
                        <a:rPr lang="ar-SA" baseline="0" dirty="0" smtClean="0"/>
                        <a:t> السنوية الجارية الصافية</a:t>
                      </a:r>
                      <a:endParaRPr lang="ar-SA" dirty="0" smtClean="0"/>
                    </a:p>
                    <a:p>
                      <a:pPr rtl="1"/>
                      <a:endParaRPr lang="ar-SA" dirty="0"/>
                    </a:p>
                  </a:txBody>
                  <a:tcPr/>
                </a:tc>
                <a:tc>
                  <a:txBody>
                    <a:bodyPr/>
                    <a:lstStyle/>
                    <a:p>
                      <a:pPr rtl="1"/>
                      <a:r>
                        <a:rPr lang="en-US" dirty="0" smtClean="0"/>
                        <a:t>175000</a:t>
                      </a:r>
                      <a:endParaRPr lang="ar-SA" dirty="0"/>
                    </a:p>
                  </a:txBody>
                  <a:tcPr/>
                </a:tc>
                <a:tc>
                  <a:txBody>
                    <a:bodyPr/>
                    <a:lstStyle/>
                    <a:p>
                      <a:pPr rtl="1"/>
                      <a:r>
                        <a:rPr lang="en-US" dirty="0" smtClean="0"/>
                        <a:t>62000</a:t>
                      </a:r>
                      <a:endParaRPr lang="ar-SA" dirty="0"/>
                    </a:p>
                  </a:txBody>
                  <a:tcPr/>
                </a:tc>
              </a:tr>
            </a:tbl>
          </a:graphicData>
        </a:graphic>
      </p:graphicFrame>
    </p:spTree>
    <p:extLst>
      <p:ext uri="{BB962C8B-B14F-4D97-AF65-F5344CB8AC3E}">
        <p14:creationId xmlns:p14="http://schemas.microsoft.com/office/powerpoint/2010/main" val="3812768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مراحل دراسة الجدوى </a:t>
            </a:r>
            <a:endParaRPr lang="ar-SA" dirty="0"/>
          </a:p>
        </p:txBody>
      </p:sp>
      <p:sp>
        <p:nvSpPr>
          <p:cNvPr id="3" name="عنصر نائب للمحتوى 2"/>
          <p:cNvSpPr>
            <a:spLocks noGrp="1"/>
          </p:cNvSpPr>
          <p:nvPr>
            <p:ph idx="1"/>
          </p:nvPr>
        </p:nvSpPr>
        <p:spPr/>
        <p:txBody>
          <a:bodyPr/>
          <a:lstStyle/>
          <a:p>
            <a:r>
              <a:rPr lang="ar-SA" b="1" dirty="0" smtClean="0"/>
              <a:t>1- دراسة الجدوى القانونية .</a:t>
            </a:r>
          </a:p>
          <a:p>
            <a:r>
              <a:rPr lang="ar-SA" b="1" dirty="0" smtClean="0"/>
              <a:t>-2 دراسة الجدوى التسويقية.</a:t>
            </a:r>
          </a:p>
          <a:p>
            <a:r>
              <a:rPr lang="ar-SA" b="1" dirty="0" smtClean="0"/>
              <a:t> 3-دراسة الجدوى الفنية </a:t>
            </a:r>
            <a:r>
              <a:rPr lang="ar-SA" b="1" dirty="0" err="1" smtClean="0"/>
              <a:t>و</a:t>
            </a:r>
            <a:r>
              <a:rPr lang="ar-SA" b="1" dirty="0" smtClean="0"/>
              <a:t> الهندسية .</a:t>
            </a:r>
          </a:p>
          <a:p>
            <a:r>
              <a:rPr lang="ar-SA" b="1" dirty="0" smtClean="0"/>
              <a:t> 4-دراسة الجدوى الاقتصادية والمالية.</a:t>
            </a:r>
          </a:p>
          <a:p>
            <a:r>
              <a:rPr lang="en-US" b="1" dirty="0" smtClean="0"/>
              <a:t>5</a:t>
            </a:r>
            <a:r>
              <a:rPr lang="ar-SA" b="1" dirty="0" smtClean="0"/>
              <a:t> -معايير تقييم المشروع .</a:t>
            </a:r>
            <a:endParaRPr lang="ar-SA"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r>
              <a:rPr lang="ar-SA" dirty="0" err="1" smtClean="0"/>
              <a:t>افرص</a:t>
            </a:r>
            <a:r>
              <a:rPr lang="ar-SA" dirty="0" smtClean="0"/>
              <a:t> </a:t>
            </a:r>
            <a:r>
              <a:rPr lang="ar-SA" dirty="0" err="1" smtClean="0"/>
              <a:t>ان</a:t>
            </a:r>
            <a:r>
              <a:rPr lang="ar-SA" dirty="0" smtClean="0"/>
              <a:t> العمر </a:t>
            </a:r>
            <a:r>
              <a:rPr lang="ar-SA" dirty="0" err="1" smtClean="0"/>
              <a:t>الانتاجى</a:t>
            </a:r>
            <a:r>
              <a:rPr lang="ar-SA" dirty="0" smtClean="0"/>
              <a:t> </a:t>
            </a:r>
            <a:r>
              <a:rPr lang="ar-SA" dirty="0" err="1" smtClean="0"/>
              <a:t>متساوى</a:t>
            </a:r>
            <a:r>
              <a:rPr lang="ar-SA" dirty="0" smtClean="0"/>
              <a:t> للبديلين </a:t>
            </a:r>
          </a:p>
          <a:p>
            <a:r>
              <a:rPr lang="ar-SA" dirty="0" smtClean="0"/>
              <a:t>ولا توجد قيمة </a:t>
            </a:r>
            <a:r>
              <a:rPr lang="ar-SA" dirty="0" err="1" smtClean="0"/>
              <a:t>تصفوية</a:t>
            </a:r>
            <a:r>
              <a:rPr lang="ar-SA" dirty="0" smtClean="0"/>
              <a:t> </a:t>
            </a:r>
          </a:p>
          <a:p>
            <a:r>
              <a:rPr lang="ar-SA" dirty="0" err="1" smtClean="0"/>
              <a:t>اى</a:t>
            </a:r>
            <a:r>
              <a:rPr lang="ar-SA" dirty="0" smtClean="0"/>
              <a:t> البديلين </a:t>
            </a:r>
            <a:r>
              <a:rPr lang="ar-SA" dirty="0" err="1" smtClean="0"/>
              <a:t>افضل</a:t>
            </a:r>
            <a:r>
              <a:rPr lang="ar-SA" dirty="0" smtClean="0"/>
              <a:t> وفق </a:t>
            </a:r>
          </a:p>
          <a:p>
            <a:r>
              <a:rPr lang="ar-SA" dirty="0" smtClean="0"/>
              <a:t>1 - معيار القيمة الحالية الصافية للمشروع</a:t>
            </a:r>
          </a:p>
          <a:p>
            <a:r>
              <a:rPr lang="ar-SA" dirty="0" smtClean="0"/>
              <a:t>2 - مؤشر القيمة الحالية  </a:t>
            </a:r>
          </a:p>
          <a:p>
            <a:r>
              <a:rPr lang="ar-SA" dirty="0" err="1" smtClean="0"/>
              <a:t>اولا</a:t>
            </a:r>
            <a:r>
              <a:rPr lang="ar-SA" dirty="0" smtClean="0"/>
              <a:t> وفق معيار القيمة الحالية للمشروع </a:t>
            </a:r>
          </a:p>
          <a:p>
            <a:r>
              <a:rPr lang="ar-SA" dirty="0" smtClean="0"/>
              <a:t>البديل </a:t>
            </a:r>
            <a:r>
              <a:rPr lang="ar-SA" dirty="0" err="1" smtClean="0"/>
              <a:t>الاول</a:t>
            </a:r>
            <a:r>
              <a:rPr lang="ar-SA" dirty="0" smtClean="0"/>
              <a:t>     </a:t>
            </a:r>
            <a:r>
              <a:rPr lang="en-US" dirty="0" smtClean="0"/>
              <a:t>175000-150000= </a:t>
            </a:r>
            <a:r>
              <a:rPr lang="en-US" u="sng" dirty="0" smtClean="0"/>
              <a:t>25000</a:t>
            </a:r>
            <a:r>
              <a:rPr lang="ar-SA" dirty="0" smtClean="0"/>
              <a:t>= </a:t>
            </a:r>
            <a:r>
              <a:rPr lang="en-US" dirty="0" smtClean="0"/>
              <a:t>NPV </a:t>
            </a:r>
            <a:endParaRPr lang="ar-SA" dirty="0" smtClean="0"/>
          </a:p>
          <a:p>
            <a:endParaRPr lang="ar-SA" dirty="0"/>
          </a:p>
        </p:txBody>
      </p:sp>
    </p:spTree>
    <p:extLst>
      <p:ext uri="{BB962C8B-B14F-4D97-AF65-F5344CB8AC3E}">
        <p14:creationId xmlns:p14="http://schemas.microsoft.com/office/powerpoint/2010/main" val="3710213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1</a:t>
            </a:r>
            <a:endParaRPr lang="ar-SA" dirty="0"/>
          </a:p>
        </p:txBody>
      </p:sp>
      <p:sp>
        <p:nvSpPr>
          <p:cNvPr id="3" name="عنصر نائب للمحتوى 2"/>
          <p:cNvSpPr>
            <a:spLocks noGrp="1"/>
          </p:cNvSpPr>
          <p:nvPr>
            <p:ph idx="1"/>
          </p:nvPr>
        </p:nvSpPr>
        <p:spPr>
          <a:xfrm>
            <a:off x="0" y="1600200"/>
            <a:ext cx="8229600" cy="4525963"/>
          </a:xfrm>
        </p:spPr>
        <p:txBody>
          <a:bodyPr>
            <a:normAutofit lnSpcReduction="10000"/>
          </a:bodyPr>
          <a:lstStyle/>
          <a:p>
            <a:endParaRPr lang="ar-SA" dirty="0" smtClean="0"/>
          </a:p>
          <a:p>
            <a:pPr>
              <a:buNone/>
            </a:pPr>
            <a:r>
              <a:rPr lang="ar-SA" dirty="0" smtClean="0"/>
              <a:t>البديل </a:t>
            </a:r>
            <a:r>
              <a:rPr lang="ar-SA" dirty="0" err="1" smtClean="0"/>
              <a:t>الثانى</a:t>
            </a:r>
            <a:r>
              <a:rPr lang="en-US" dirty="0" smtClean="0"/>
              <a:t> 62000-50000= </a:t>
            </a:r>
            <a:r>
              <a:rPr lang="en-US" u="sng" dirty="0" smtClean="0"/>
              <a:t>12000</a:t>
            </a:r>
            <a:r>
              <a:rPr lang="ar-SA" dirty="0" smtClean="0"/>
              <a:t>= </a:t>
            </a:r>
            <a:r>
              <a:rPr lang="en-US" dirty="0" smtClean="0"/>
              <a:t>NPV </a:t>
            </a:r>
            <a:endParaRPr lang="ar-SA" dirty="0" smtClean="0"/>
          </a:p>
          <a:p>
            <a:pPr>
              <a:buNone/>
            </a:pPr>
            <a:r>
              <a:rPr lang="ar-SA" dirty="0" smtClean="0"/>
              <a:t>المشروع </a:t>
            </a:r>
            <a:r>
              <a:rPr lang="ar-SA" dirty="0" err="1" smtClean="0"/>
              <a:t>الاول</a:t>
            </a:r>
            <a:r>
              <a:rPr lang="ar-SA" dirty="0" smtClean="0"/>
              <a:t> </a:t>
            </a:r>
            <a:r>
              <a:rPr lang="en-US" dirty="0" smtClean="0"/>
              <a:t>A </a:t>
            </a:r>
            <a:r>
              <a:rPr lang="ar-SA" dirty="0" smtClean="0"/>
              <a:t> هو </a:t>
            </a:r>
            <a:r>
              <a:rPr lang="ar-SA" dirty="0" err="1" smtClean="0"/>
              <a:t>الافضل</a:t>
            </a:r>
            <a:r>
              <a:rPr lang="ar-SA" dirty="0" smtClean="0"/>
              <a:t> </a:t>
            </a:r>
          </a:p>
          <a:p>
            <a:pPr>
              <a:buNone/>
            </a:pPr>
            <a:r>
              <a:rPr lang="ar-SA" dirty="0" smtClean="0"/>
              <a:t>ثانيا - مؤشر القيمة الحالية (الربحية )</a:t>
            </a:r>
          </a:p>
          <a:p>
            <a:pPr>
              <a:buNone/>
            </a:pPr>
            <a:r>
              <a:rPr lang="ar-SA" dirty="0" smtClean="0"/>
              <a:t>البديل الاول  =</a:t>
            </a:r>
            <a:r>
              <a:rPr lang="en-US" dirty="0" smtClean="0"/>
              <a:t>175000 </a:t>
            </a:r>
            <a:r>
              <a:rPr lang="ar-SA" dirty="0" smtClean="0"/>
              <a:t>       = </a:t>
            </a:r>
            <a:r>
              <a:rPr lang="en-US" dirty="0" smtClean="0"/>
              <a:t>1.1</a:t>
            </a:r>
            <a:endParaRPr lang="ar-SA" dirty="0" smtClean="0"/>
          </a:p>
          <a:p>
            <a:pPr>
              <a:buNone/>
            </a:pPr>
            <a:r>
              <a:rPr lang="ar-SA" dirty="0" smtClean="0"/>
              <a:t>                </a:t>
            </a:r>
            <a:r>
              <a:rPr lang="en-US" dirty="0" smtClean="0"/>
              <a:t>150000</a:t>
            </a:r>
            <a:endParaRPr lang="ar-SA" dirty="0" smtClean="0"/>
          </a:p>
          <a:p>
            <a:pPr>
              <a:buNone/>
            </a:pPr>
            <a:r>
              <a:rPr lang="ar-SA" dirty="0" smtClean="0"/>
              <a:t>البديل </a:t>
            </a:r>
            <a:r>
              <a:rPr lang="ar-SA" dirty="0" err="1" smtClean="0"/>
              <a:t>الثانى</a:t>
            </a:r>
            <a:r>
              <a:rPr lang="ar-SA" dirty="0" smtClean="0"/>
              <a:t>  =</a:t>
            </a:r>
            <a:r>
              <a:rPr lang="en-US" dirty="0" smtClean="0"/>
              <a:t>62000 </a:t>
            </a:r>
            <a:r>
              <a:rPr lang="ar-SA" dirty="0" smtClean="0"/>
              <a:t>       = </a:t>
            </a:r>
            <a:r>
              <a:rPr lang="en-US" dirty="0" smtClean="0"/>
              <a:t>1.24</a:t>
            </a:r>
            <a:endParaRPr lang="ar-SA" dirty="0" smtClean="0"/>
          </a:p>
          <a:p>
            <a:pPr>
              <a:buNone/>
            </a:pPr>
            <a:r>
              <a:rPr lang="en-US" dirty="0" smtClean="0"/>
              <a:t>  50000                     </a:t>
            </a:r>
            <a:endParaRPr lang="ar-SA" dirty="0" smtClean="0"/>
          </a:p>
          <a:p>
            <a:pPr>
              <a:buNone/>
            </a:pPr>
            <a:endParaRPr lang="ar-SA" dirty="0"/>
          </a:p>
        </p:txBody>
      </p:sp>
      <p:cxnSp>
        <p:nvCxnSpPr>
          <p:cNvPr id="5" name="رابط مستقيم 4"/>
          <p:cNvCxnSpPr/>
          <p:nvPr/>
        </p:nvCxnSpPr>
        <p:spPr>
          <a:xfrm rot="10800000">
            <a:off x="4929190" y="4286256"/>
            <a:ext cx="135732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a:off x="4929190" y="5357826"/>
            <a:ext cx="1285884"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4032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البديل </a:t>
            </a:r>
            <a:r>
              <a:rPr lang="ar-SA" dirty="0" err="1" smtClean="0"/>
              <a:t>الثانى</a:t>
            </a:r>
            <a:r>
              <a:rPr lang="ar-SA" dirty="0" smtClean="0"/>
              <a:t> هو الافضل وفقا  </a:t>
            </a:r>
            <a:r>
              <a:rPr lang="ar-SA" dirty="0" err="1" smtClean="0"/>
              <a:t>لمؤش</a:t>
            </a:r>
            <a:r>
              <a:rPr lang="ar-SA" dirty="0" smtClean="0"/>
              <a:t> القيمة الحالية </a:t>
            </a:r>
          </a:p>
          <a:p>
            <a:r>
              <a:rPr lang="ar-SA" dirty="0" smtClean="0"/>
              <a:t>نلاحظ ان البديل الاول هو الافضل  وفقا لمعيار القيمة الحالية الصافية للمشروع ولكن هذا غير دقيق </a:t>
            </a:r>
            <a:r>
              <a:rPr lang="ar-SA" dirty="0" err="1" smtClean="0"/>
              <a:t>لانه</a:t>
            </a:r>
            <a:r>
              <a:rPr lang="ar-SA" dirty="0" smtClean="0"/>
              <a:t> يركز على العوائد المحققة دون النظر لحجم راس المال </a:t>
            </a:r>
            <a:r>
              <a:rPr lang="ar-SA" dirty="0" err="1" smtClean="0"/>
              <a:t>المسثمر</a:t>
            </a:r>
            <a:r>
              <a:rPr lang="ar-SA" dirty="0" smtClean="0"/>
              <a:t> وهذ ما يوضحه مؤشر القيمة الحالية وهو الافضل و الادق</a:t>
            </a:r>
            <a:endParaRPr lang="ar-SA" dirty="0"/>
          </a:p>
        </p:txBody>
      </p:sp>
    </p:spTree>
    <p:extLst>
      <p:ext uri="{BB962C8B-B14F-4D97-AF65-F5344CB8AC3E}">
        <p14:creationId xmlns:p14="http://schemas.microsoft.com/office/powerpoint/2010/main" val="3923160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مثال</a:t>
            </a:r>
            <a:endParaRPr lang="ar-SA" dirty="0"/>
          </a:p>
        </p:txBody>
      </p:sp>
      <p:sp>
        <p:nvSpPr>
          <p:cNvPr id="3" name="عنصر نائب للمحتوى 2"/>
          <p:cNvSpPr>
            <a:spLocks noGrp="1"/>
          </p:cNvSpPr>
          <p:nvPr>
            <p:ph idx="1"/>
          </p:nvPr>
        </p:nvSpPr>
        <p:spPr/>
        <p:txBody>
          <a:bodyPr>
            <a:normAutofit fontScale="92500" lnSpcReduction="20000"/>
          </a:bodyPr>
          <a:lstStyle/>
          <a:p>
            <a:r>
              <a:rPr lang="ar-SA" dirty="0" smtClean="0"/>
              <a:t>اذا توفرت لديك البيانات التالية عن مشروع ما</a:t>
            </a:r>
          </a:p>
          <a:p>
            <a:endParaRPr lang="ar-SA" dirty="0" smtClean="0"/>
          </a:p>
          <a:p>
            <a:endParaRPr lang="ar-SA" dirty="0" smtClean="0"/>
          </a:p>
          <a:p>
            <a:endParaRPr lang="ar-SA" dirty="0" smtClean="0"/>
          </a:p>
          <a:p>
            <a:r>
              <a:rPr lang="ar-SA" dirty="0" smtClean="0"/>
              <a:t>اذا كان العمر </a:t>
            </a:r>
            <a:r>
              <a:rPr lang="ar-SA" dirty="0" err="1" smtClean="0"/>
              <a:t>الانتاجى</a:t>
            </a:r>
            <a:r>
              <a:rPr lang="ar-SA" dirty="0" smtClean="0"/>
              <a:t> 4 سنوات وكان </a:t>
            </a:r>
            <a:r>
              <a:rPr lang="ar-SA" dirty="0" smtClean="0"/>
              <a:t>سعر</a:t>
            </a:r>
            <a:endParaRPr lang="ar-SA" dirty="0">
              <a:latin typeface="Arial"/>
            </a:endParaRPr>
          </a:p>
          <a:p>
            <a:r>
              <a:rPr lang="ar-SA" dirty="0" smtClean="0"/>
              <a:t>الخصم </a:t>
            </a:r>
            <a:r>
              <a:rPr lang="ar-SA" dirty="0" smtClean="0"/>
              <a:t>8%</a:t>
            </a:r>
          </a:p>
          <a:p>
            <a:r>
              <a:rPr lang="ar-SA" dirty="0" smtClean="0"/>
              <a:t>وكان التدفقات السنوية الجارية  </a:t>
            </a:r>
            <a:r>
              <a:rPr lang="ar-SA" dirty="0" err="1" smtClean="0"/>
              <a:t>كالاتى</a:t>
            </a:r>
            <a:endParaRPr lang="ar-SA" dirty="0" smtClean="0"/>
          </a:p>
          <a:p>
            <a:endParaRPr lang="ar-SA" dirty="0" smtClean="0"/>
          </a:p>
          <a:p>
            <a:r>
              <a:rPr lang="ar-SA" dirty="0" smtClean="0"/>
              <a:t> </a:t>
            </a:r>
          </a:p>
          <a:p>
            <a:endParaRPr lang="ar-SA" dirty="0" smtClean="0">
              <a:ln>
                <a:solidFill>
                  <a:sysClr val="windowText" lastClr="000000"/>
                </a:solidFill>
              </a:ln>
              <a:solidFill>
                <a:sysClr val="windowText" lastClr="000000"/>
              </a:solidFill>
            </a:endParaRPr>
          </a:p>
          <a:p>
            <a:endParaRPr lang="ar-SA" dirty="0"/>
          </a:p>
        </p:txBody>
      </p:sp>
      <p:graphicFrame>
        <p:nvGraphicFramePr>
          <p:cNvPr id="5" name="جدول 4"/>
          <p:cNvGraphicFramePr>
            <a:graphicFrameLocks noGrp="1"/>
          </p:cNvGraphicFramePr>
          <p:nvPr/>
        </p:nvGraphicFramePr>
        <p:xfrm>
          <a:off x="3746480" y="2357430"/>
          <a:ext cx="4064000" cy="1112520"/>
        </p:xfrm>
        <a:graphic>
          <a:graphicData uri="http://schemas.openxmlformats.org/drawingml/2006/table">
            <a:tbl>
              <a:tblPr rtl="1" firstRow="1" bandRow="1">
                <a:tableStyleId>{5C22544A-7EE6-4342-B048-85BDC9FD1C3A}</a:tableStyleId>
              </a:tblPr>
              <a:tblGrid>
                <a:gridCol w="2032000"/>
                <a:gridCol w="2032000"/>
              </a:tblGrid>
              <a:tr h="370840">
                <a:tc>
                  <a:txBody>
                    <a:bodyPr/>
                    <a:lstStyle/>
                    <a:p>
                      <a:pPr rtl="1"/>
                      <a:endParaRPr lang="ar-SA" dirty="0"/>
                    </a:p>
                  </a:txBody>
                  <a:tcPr/>
                </a:tc>
                <a:tc>
                  <a:txBody>
                    <a:bodyPr/>
                    <a:lstStyle/>
                    <a:p>
                      <a:pPr rtl="1"/>
                      <a:r>
                        <a:rPr lang="ar-SA" dirty="0" smtClean="0"/>
                        <a:t>البديل </a:t>
                      </a:r>
                      <a:r>
                        <a:rPr lang="ar-SA" dirty="0" err="1" smtClean="0"/>
                        <a:t>الاول</a:t>
                      </a:r>
                      <a:endParaRPr lang="ar-SA" dirty="0"/>
                    </a:p>
                  </a:txBody>
                  <a:tcPr/>
                </a:tc>
              </a:tr>
              <a:tr h="370840">
                <a:tc>
                  <a:txBody>
                    <a:bodyPr/>
                    <a:lstStyle/>
                    <a:p>
                      <a:pPr rtl="1"/>
                      <a:r>
                        <a:rPr lang="ar-SA" dirty="0" err="1" smtClean="0"/>
                        <a:t>الاسثمار</a:t>
                      </a:r>
                      <a:r>
                        <a:rPr lang="ar-SA" dirty="0" smtClean="0"/>
                        <a:t> </a:t>
                      </a:r>
                      <a:r>
                        <a:rPr lang="ar-SA" dirty="0" err="1" smtClean="0"/>
                        <a:t>المبدئى</a:t>
                      </a:r>
                      <a:endParaRPr lang="ar-SA" dirty="0"/>
                    </a:p>
                  </a:txBody>
                  <a:tcPr/>
                </a:tc>
                <a:tc>
                  <a:txBody>
                    <a:bodyPr/>
                    <a:lstStyle/>
                    <a:p>
                      <a:pPr rtl="1"/>
                      <a:r>
                        <a:rPr lang="en-US" dirty="0" smtClean="0"/>
                        <a:t>18000</a:t>
                      </a:r>
                      <a:endParaRPr lang="ar-SA" dirty="0"/>
                    </a:p>
                  </a:txBody>
                  <a:tcPr/>
                </a:tc>
              </a:tr>
              <a:tr h="370840">
                <a:tc>
                  <a:txBody>
                    <a:bodyPr/>
                    <a:lstStyle/>
                    <a:p>
                      <a:pPr rtl="1"/>
                      <a:r>
                        <a:rPr lang="ar-SA" dirty="0" smtClean="0"/>
                        <a:t>القيمة التصفية</a:t>
                      </a:r>
                      <a:endParaRPr lang="ar-SA" dirty="0"/>
                    </a:p>
                  </a:txBody>
                  <a:tcPr/>
                </a:tc>
                <a:tc>
                  <a:txBody>
                    <a:bodyPr/>
                    <a:lstStyle/>
                    <a:p>
                      <a:pPr rtl="1"/>
                      <a:r>
                        <a:rPr lang="en-US" dirty="0" smtClean="0"/>
                        <a:t>4000</a:t>
                      </a:r>
                      <a:endParaRPr lang="ar-SA" dirty="0"/>
                    </a:p>
                  </a:txBody>
                  <a:tcPr/>
                </a:tc>
              </a:tr>
            </a:tbl>
          </a:graphicData>
        </a:graphic>
      </p:graphicFrame>
    </p:spTree>
    <p:extLst>
      <p:ext uri="{BB962C8B-B14F-4D97-AF65-F5344CB8AC3E}">
        <p14:creationId xmlns:p14="http://schemas.microsoft.com/office/powerpoint/2010/main" val="1145236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857232"/>
            <a:ext cx="8229600" cy="1143000"/>
          </a:xfrm>
        </p:spPr>
        <p:txBody>
          <a:bodyPr>
            <a:normAutofit fontScale="90000"/>
          </a:bodyPr>
          <a:lstStyle/>
          <a:p>
            <a:pPr algn="r"/>
            <a:r>
              <a:rPr lang="ar-SA" dirty="0" smtClean="0"/>
              <a:t/>
            </a:r>
            <a:br>
              <a:rPr lang="ar-SA" dirty="0" smtClean="0"/>
            </a:br>
            <a:r>
              <a:rPr lang="ar-SA" dirty="0" smtClean="0"/>
              <a:t/>
            </a:r>
            <a:br>
              <a:rPr lang="ar-SA" dirty="0" smtClean="0"/>
            </a:br>
            <a:r>
              <a:rPr lang="ar-SA" dirty="0" smtClean="0"/>
              <a:t/>
            </a:r>
            <a:br>
              <a:rPr lang="ar-SA" dirty="0" smtClean="0"/>
            </a:br>
            <a:r>
              <a:rPr lang="ar-SA" dirty="0" smtClean="0"/>
              <a:t/>
            </a:r>
            <a:br>
              <a:rPr lang="ar-SA" dirty="0" smtClean="0"/>
            </a:br>
            <a:r>
              <a:rPr lang="ar-SA" dirty="0" smtClean="0"/>
              <a:t/>
            </a:r>
            <a:br>
              <a:rPr lang="ar-SA" dirty="0" smtClean="0"/>
            </a:br>
            <a:r>
              <a:rPr lang="ar-SA" dirty="0" smtClean="0"/>
              <a:t/>
            </a:r>
            <a:br>
              <a:rPr lang="ar-SA" dirty="0" smtClean="0"/>
            </a:br>
            <a:r>
              <a:rPr lang="ar-SA" dirty="0" smtClean="0"/>
              <a:t> </a:t>
            </a:r>
            <a:endParaRPr lang="ar-SA"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981051124"/>
              </p:ext>
            </p:extLst>
          </p:nvPr>
        </p:nvGraphicFramePr>
        <p:xfrm>
          <a:off x="3357275" y="1928801"/>
          <a:ext cx="3857931" cy="2832000"/>
        </p:xfrm>
        <a:graphic>
          <a:graphicData uri="http://schemas.openxmlformats.org/drawingml/2006/table">
            <a:tbl>
              <a:tblPr rtl="1" firstRow="1" bandRow="1">
                <a:tableStyleId>{5C22544A-7EE6-4342-B048-85BDC9FD1C3A}</a:tableStyleId>
              </a:tblPr>
              <a:tblGrid>
                <a:gridCol w="1821197"/>
                <a:gridCol w="972035"/>
                <a:gridCol w="1064699"/>
              </a:tblGrid>
              <a:tr h="974300">
                <a:tc>
                  <a:txBody>
                    <a:bodyPr/>
                    <a:lstStyle/>
                    <a:p>
                      <a:pPr rtl="1"/>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SA" dirty="0" smtClean="0"/>
                    </a:p>
                    <a:p>
                      <a:pPr rtl="1"/>
                      <a:endParaRPr lang="ar-SA" dirty="0"/>
                    </a:p>
                  </a:txBody>
                  <a:tcPr/>
                </a:tc>
                <a:tc>
                  <a:txBody>
                    <a:bodyPr/>
                    <a:lstStyle/>
                    <a:p>
                      <a:pPr rtl="1"/>
                      <a:endParaRPr lang="ar-SA" dirty="0"/>
                    </a:p>
                  </a:txBody>
                  <a:tcPr/>
                </a:tc>
              </a:tr>
              <a:tr h="371540">
                <a:tc>
                  <a:txBody>
                    <a:bodyPr/>
                    <a:lstStyle/>
                    <a:p>
                      <a:pPr rtl="1"/>
                      <a:endParaRPr lang="ar-SA" dirty="0"/>
                    </a:p>
                  </a:txBody>
                  <a:tcPr/>
                </a:tc>
                <a:tc>
                  <a:txBody>
                    <a:bodyPr/>
                    <a:lstStyle/>
                    <a:p>
                      <a:pPr rtl="1"/>
                      <a:r>
                        <a:rPr lang="ar-SA" dirty="0" smtClean="0"/>
                        <a:t>الخارجة</a:t>
                      </a:r>
                      <a:endParaRPr lang="ar-SA" dirty="0"/>
                    </a:p>
                  </a:txBody>
                  <a:tcPr/>
                </a:tc>
                <a:tc>
                  <a:txBody>
                    <a:bodyPr/>
                    <a:lstStyle/>
                    <a:p>
                      <a:r>
                        <a:rPr lang="ar-SA" dirty="0" smtClean="0"/>
                        <a:t>الداخلة</a:t>
                      </a:r>
                      <a:endParaRPr lang="ar-SA" dirty="0"/>
                    </a:p>
                  </a:txBody>
                  <a:tcPr/>
                </a:tc>
              </a:tr>
              <a:tr h="371540">
                <a:tc>
                  <a:txBody>
                    <a:bodyPr/>
                    <a:lstStyle/>
                    <a:p>
                      <a:pPr rtl="1"/>
                      <a:r>
                        <a:rPr lang="ar-SA" dirty="0" err="1" smtClean="0"/>
                        <a:t>فى</a:t>
                      </a:r>
                      <a:r>
                        <a:rPr lang="ar-SA" dirty="0" smtClean="0"/>
                        <a:t> السنة </a:t>
                      </a:r>
                      <a:r>
                        <a:rPr lang="ar-SA" dirty="0" err="1" smtClean="0"/>
                        <a:t>الاولى</a:t>
                      </a:r>
                      <a:endParaRPr lang="ar-SA" dirty="0"/>
                    </a:p>
                  </a:txBody>
                  <a:tcPr/>
                </a:tc>
                <a:tc>
                  <a:txBody>
                    <a:bodyPr/>
                    <a:lstStyle/>
                    <a:p>
                      <a:pPr rtl="1"/>
                      <a:r>
                        <a:rPr lang="en-US" dirty="0" smtClean="0"/>
                        <a:t>10000</a:t>
                      </a:r>
                      <a:endParaRPr lang="ar-SA" dirty="0"/>
                    </a:p>
                  </a:txBody>
                  <a:tcPr/>
                </a:tc>
                <a:tc>
                  <a:txBody>
                    <a:bodyPr/>
                    <a:lstStyle/>
                    <a:p>
                      <a:r>
                        <a:rPr lang="en-US" dirty="0" smtClean="0"/>
                        <a:t>15000</a:t>
                      </a:r>
                      <a:endParaRPr lang="ar-SA" dirty="0"/>
                    </a:p>
                  </a:txBody>
                  <a:tcPr/>
                </a:tc>
              </a:tr>
              <a:tr h="371540">
                <a:tc>
                  <a:txBody>
                    <a:bodyPr/>
                    <a:lstStyle/>
                    <a:p>
                      <a:pPr rtl="1"/>
                      <a:r>
                        <a:rPr lang="ar-SA" dirty="0" err="1" smtClean="0"/>
                        <a:t>فى</a:t>
                      </a:r>
                      <a:r>
                        <a:rPr lang="ar-SA" dirty="0" smtClean="0"/>
                        <a:t> السنة الثانية</a:t>
                      </a:r>
                      <a:endParaRPr lang="ar-SA" dirty="0"/>
                    </a:p>
                  </a:txBody>
                  <a:tcPr/>
                </a:tc>
                <a:tc>
                  <a:txBody>
                    <a:bodyPr/>
                    <a:lstStyle/>
                    <a:p>
                      <a:pPr rtl="1"/>
                      <a:r>
                        <a:rPr lang="en-US" dirty="0" smtClean="0"/>
                        <a:t>7000</a:t>
                      </a:r>
                      <a:r>
                        <a:rPr lang="ar-SA" dirty="0" smtClean="0"/>
                        <a:t>                              </a:t>
                      </a:r>
                      <a:endParaRPr lang="ar-SA" dirty="0"/>
                    </a:p>
                  </a:txBody>
                  <a:tcPr/>
                </a:tc>
                <a:tc>
                  <a:txBody>
                    <a:bodyPr/>
                    <a:lstStyle/>
                    <a:p>
                      <a:r>
                        <a:rPr lang="en-US" dirty="0" smtClean="0"/>
                        <a:t>14000</a:t>
                      </a:r>
                      <a:endParaRPr lang="ar-SA" dirty="0"/>
                    </a:p>
                  </a:txBody>
                  <a:tcPr/>
                </a:tc>
              </a:tr>
              <a:tr h="371540">
                <a:tc>
                  <a:txBody>
                    <a:bodyPr/>
                    <a:lstStyle/>
                    <a:p>
                      <a:pPr rtl="1"/>
                      <a:r>
                        <a:rPr lang="ar-SA" dirty="0" err="1" smtClean="0"/>
                        <a:t>فى</a:t>
                      </a:r>
                      <a:r>
                        <a:rPr lang="ar-SA" dirty="0" smtClean="0"/>
                        <a:t> السنة الثالثة</a:t>
                      </a:r>
                      <a:endParaRPr lang="ar-SA" dirty="0"/>
                    </a:p>
                  </a:txBody>
                  <a:tcPr/>
                </a:tc>
                <a:tc>
                  <a:txBody>
                    <a:bodyPr/>
                    <a:lstStyle/>
                    <a:p>
                      <a:pPr rtl="1"/>
                      <a:r>
                        <a:rPr lang="en-US" dirty="0" smtClean="0"/>
                        <a:t>14000</a:t>
                      </a:r>
                      <a:endParaRPr lang="ar-SA" dirty="0"/>
                    </a:p>
                  </a:txBody>
                  <a:tcPr/>
                </a:tc>
                <a:tc>
                  <a:txBody>
                    <a:bodyPr/>
                    <a:lstStyle/>
                    <a:p>
                      <a:r>
                        <a:rPr lang="en-US" dirty="0" smtClean="0"/>
                        <a:t>14000</a:t>
                      </a:r>
                      <a:endParaRPr lang="ar-SA" dirty="0"/>
                    </a:p>
                  </a:txBody>
                  <a:tcPr/>
                </a:tc>
              </a:tr>
              <a:tr h="371540">
                <a:tc>
                  <a:txBody>
                    <a:bodyPr/>
                    <a:lstStyle/>
                    <a:p>
                      <a:pPr rtl="1"/>
                      <a:r>
                        <a:rPr lang="ar-SA" dirty="0" err="1" smtClean="0"/>
                        <a:t>فى</a:t>
                      </a:r>
                      <a:r>
                        <a:rPr lang="ar-SA" dirty="0" smtClean="0"/>
                        <a:t> السنة الرابعة</a:t>
                      </a:r>
                      <a:endParaRPr lang="ar-SA" dirty="0"/>
                    </a:p>
                  </a:txBody>
                  <a:tcPr/>
                </a:tc>
                <a:tc>
                  <a:txBody>
                    <a:bodyPr/>
                    <a:lstStyle/>
                    <a:p>
                      <a:pPr rtl="1"/>
                      <a:r>
                        <a:rPr lang="en-US" dirty="0" smtClean="0"/>
                        <a:t>10000</a:t>
                      </a:r>
                      <a:endParaRPr lang="ar-SA" dirty="0"/>
                    </a:p>
                  </a:txBody>
                  <a:tcPr/>
                </a:tc>
                <a:tc>
                  <a:txBody>
                    <a:bodyPr/>
                    <a:lstStyle/>
                    <a:p>
                      <a:r>
                        <a:rPr lang="en-US" dirty="0" smtClean="0"/>
                        <a:t>18000</a:t>
                      </a:r>
                      <a:endParaRPr lang="ar-SA" dirty="0"/>
                    </a:p>
                  </a:txBody>
                  <a:tcPr/>
                </a:tc>
              </a:tr>
            </a:tbl>
          </a:graphicData>
        </a:graphic>
      </p:graphicFrame>
    </p:spTree>
    <p:extLst>
      <p:ext uri="{BB962C8B-B14F-4D97-AF65-F5344CB8AC3E}">
        <p14:creationId xmlns:p14="http://schemas.microsoft.com/office/powerpoint/2010/main" val="3993385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     </a:t>
            </a:r>
            <a:endParaRPr lang="ar-SA" dirty="0"/>
          </a:p>
        </p:txBody>
      </p:sp>
      <p:graphicFrame>
        <p:nvGraphicFramePr>
          <p:cNvPr id="4" name="جدول 3"/>
          <p:cNvGraphicFramePr>
            <a:graphicFrameLocks noGrp="1"/>
          </p:cNvGraphicFramePr>
          <p:nvPr>
            <p:extLst>
              <p:ext uri="{D42A27DB-BD31-4B8C-83A1-F6EECF244321}">
                <p14:modId xmlns:p14="http://schemas.microsoft.com/office/powerpoint/2010/main" val="1935047960"/>
              </p:ext>
            </p:extLst>
          </p:nvPr>
        </p:nvGraphicFramePr>
        <p:xfrm>
          <a:off x="3594100" y="2492896"/>
          <a:ext cx="2850108" cy="1983695"/>
        </p:xfrm>
        <a:graphic>
          <a:graphicData uri="http://schemas.openxmlformats.org/drawingml/2006/table">
            <a:tbl>
              <a:tblPr rtl="1" firstRow="1" firstCol="1" bandRow="1"/>
              <a:tblGrid>
                <a:gridCol w="1358428"/>
                <a:gridCol w="1491680"/>
              </a:tblGrid>
              <a:tr h="396739">
                <a:tc>
                  <a:txBody>
                    <a:bodyPr/>
                    <a:lstStyle/>
                    <a:p>
                      <a:pPr algn="r" rtl="1">
                        <a:lnSpc>
                          <a:spcPct val="115000"/>
                        </a:lnSpc>
                        <a:spcAft>
                          <a:spcPts val="0"/>
                        </a:spcAft>
                      </a:pPr>
                      <a:r>
                        <a:rPr lang="ar-SA" sz="1400" dirty="0" smtClean="0">
                          <a:effectLst/>
                          <a:latin typeface="Calibri"/>
                          <a:ea typeface="Calibri"/>
                          <a:cs typeface="Arial"/>
                        </a:rPr>
                        <a:t>الزمن </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0"/>
                        </a:spcAft>
                      </a:pPr>
                      <a:r>
                        <a:rPr lang="en-US" sz="1400" dirty="0" smtClean="0">
                          <a:effectLst/>
                          <a:latin typeface="Calibri"/>
                          <a:ea typeface="Calibri"/>
                          <a:cs typeface="Arial"/>
                        </a:rPr>
                        <a:t>8%</a:t>
                      </a:r>
                      <a:r>
                        <a:rPr lang="ar-SA" sz="1400" dirty="0" smtClean="0">
                          <a:effectLst/>
                          <a:latin typeface="Calibri"/>
                          <a:ea typeface="Calibri"/>
                          <a:cs typeface="Arial"/>
                        </a:rPr>
                        <a:t> (سعر الخصم</a:t>
                      </a:r>
                      <a:r>
                        <a:rPr lang="ar-SA" sz="1400" baseline="0" dirty="0" smtClean="0">
                          <a:effectLst/>
                          <a:latin typeface="Calibri"/>
                          <a:ea typeface="Calibri"/>
                          <a:cs typeface="Arial"/>
                        </a:rPr>
                        <a:t> )</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739">
                <a:tc>
                  <a:txBody>
                    <a:bodyPr/>
                    <a:lstStyle/>
                    <a:p>
                      <a:pPr algn="r" rtl="1">
                        <a:lnSpc>
                          <a:spcPct val="115000"/>
                        </a:lnSpc>
                        <a:spcAft>
                          <a:spcPts val="0"/>
                        </a:spcAft>
                      </a:pPr>
                      <a:r>
                        <a:rPr lang="en-US" sz="1400" dirty="0" smtClean="0">
                          <a:effectLst/>
                          <a:latin typeface="Calibri"/>
                          <a:ea typeface="Calibri"/>
                          <a:cs typeface="Arial"/>
                        </a:rPr>
                        <a:t>1</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1"/>
                      <a:r>
                        <a:rPr lang="en-US" dirty="0" smtClean="0"/>
                        <a:t>0.926</a:t>
                      </a:r>
                      <a:endParaRPr lang="ar-SA"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739">
                <a:tc>
                  <a:txBody>
                    <a:bodyPr/>
                    <a:lstStyle/>
                    <a:p>
                      <a:pPr algn="r" rtl="1">
                        <a:lnSpc>
                          <a:spcPct val="115000"/>
                        </a:lnSpc>
                        <a:spcAft>
                          <a:spcPts val="0"/>
                        </a:spcAft>
                      </a:pPr>
                      <a:r>
                        <a:rPr lang="ar-SA" sz="1400" dirty="0">
                          <a:effectLst/>
                          <a:latin typeface="Calibri"/>
                          <a:ea typeface="Calibri"/>
                          <a:cs typeface="Arial"/>
                        </a:rPr>
                        <a:t>3</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dirty="0" smtClean="0"/>
                        <a:t>0.857</a:t>
                      </a:r>
                      <a:endParaRPr lang="ar-SA" dirty="0" smtClean="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739">
                <a:tc>
                  <a:txBody>
                    <a:bodyPr/>
                    <a:lstStyle/>
                    <a:p>
                      <a:pPr algn="r" rtl="1">
                        <a:lnSpc>
                          <a:spcPct val="115000"/>
                        </a:lnSpc>
                        <a:spcAft>
                          <a:spcPts val="0"/>
                        </a:spcAft>
                      </a:pPr>
                      <a:r>
                        <a:rPr lang="ar-SA" sz="1400" dirty="0">
                          <a:effectLst/>
                          <a:latin typeface="Calibri"/>
                          <a:ea typeface="Calibri"/>
                          <a:cs typeface="Arial"/>
                        </a:rPr>
                        <a:t>4</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dirty="0" smtClean="0"/>
                        <a:t>0.794</a:t>
                      </a:r>
                      <a:endParaRPr lang="ar-SA" dirty="0" smtClean="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739">
                <a:tc>
                  <a:txBody>
                    <a:bodyPr/>
                    <a:lstStyle/>
                    <a:p>
                      <a:pPr algn="r" rtl="1">
                        <a:lnSpc>
                          <a:spcPct val="115000"/>
                        </a:lnSpc>
                        <a:spcAft>
                          <a:spcPts val="0"/>
                        </a:spcAft>
                      </a:pPr>
                      <a:r>
                        <a:rPr lang="ar-SA" sz="1400" dirty="0">
                          <a:effectLst/>
                          <a:latin typeface="Calibri"/>
                          <a:ea typeface="Calibri"/>
                          <a:cs typeface="Arial"/>
                        </a:rPr>
                        <a:t>5</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dirty="0" smtClean="0"/>
                        <a:t>0.735</a:t>
                      </a:r>
                      <a:endParaRPr lang="ar-SA" dirty="0" smtClean="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5225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smtClean="0"/>
              <a:t>المطلوب </a:t>
            </a:r>
          </a:p>
          <a:p>
            <a:r>
              <a:rPr lang="ar-SA" dirty="0" smtClean="0"/>
              <a:t>احسب القيمة الحالية الصافية للمشروع</a:t>
            </a:r>
            <a:endParaRPr lang="ar-SA" dirty="0"/>
          </a:p>
        </p:txBody>
      </p:sp>
    </p:spTree>
    <p:extLst>
      <p:ext uri="{BB962C8B-B14F-4D97-AF65-F5344CB8AC3E}">
        <p14:creationId xmlns:p14="http://schemas.microsoft.com/office/powerpoint/2010/main" val="27118205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dirty="0" smtClean="0"/>
              <a:t>الصيغة العامة لاحتساب القيمة الحالية الصافية للمشروع </a:t>
            </a:r>
          </a:p>
          <a:p>
            <a:endParaRPr lang="ar-SA" dirty="0"/>
          </a:p>
        </p:txBody>
      </p:sp>
      <p:graphicFrame>
        <p:nvGraphicFramePr>
          <p:cNvPr id="4" name="جدول 3"/>
          <p:cNvGraphicFramePr>
            <a:graphicFrameLocks noGrp="1"/>
          </p:cNvGraphicFramePr>
          <p:nvPr>
            <p:extLst>
              <p:ext uri="{D42A27DB-BD31-4B8C-83A1-F6EECF244321}">
                <p14:modId xmlns:p14="http://schemas.microsoft.com/office/powerpoint/2010/main" val="3592394098"/>
              </p:ext>
            </p:extLst>
          </p:nvPr>
        </p:nvGraphicFramePr>
        <p:xfrm>
          <a:off x="467544" y="767016"/>
          <a:ext cx="8429685" cy="5798408"/>
        </p:xfrm>
        <a:graphic>
          <a:graphicData uri="http://schemas.openxmlformats.org/drawingml/2006/table">
            <a:tbl>
              <a:tblPr rtl="1" firstRow="1" bandRow="1">
                <a:tableStyleId>{5C22544A-7EE6-4342-B048-85BDC9FD1C3A}</a:tableStyleId>
              </a:tblPr>
              <a:tblGrid>
                <a:gridCol w="850149"/>
                <a:gridCol w="770510"/>
                <a:gridCol w="1018486"/>
                <a:gridCol w="1103804"/>
                <a:gridCol w="978484"/>
                <a:gridCol w="1044612"/>
                <a:gridCol w="1044614"/>
                <a:gridCol w="1619026"/>
              </a:tblGrid>
              <a:tr h="2232248">
                <a:tc>
                  <a:txBody>
                    <a:bodyPr/>
                    <a:lstStyle/>
                    <a:p>
                      <a:pPr rtl="1"/>
                      <a:r>
                        <a:rPr lang="ar-SA" dirty="0" smtClean="0">
                          <a:solidFill>
                            <a:schemeClr val="tx1"/>
                          </a:solidFill>
                        </a:rPr>
                        <a:t>السنوات</a:t>
                      </a:r>
                    </a:p>
                    <a:p>
                      <a:pPr rtl="1"/>
                      <a:endParaRPr lang="ar-SA" dirty="0" smtClean="0">
                        <a:solidFill>
                          <a:schemeClr val="tx1"/>
                        </a:solidFill>
                      </a:endParaRPr>
                    </a:p>
                    <a:p>
                      <a:pPr rtl="1"/>
                      <a:endParaRPr lang="ar-SA" dirty="0" smtClean="0">
                        <a:solidFill>
                          <a:schemeClr val="tx1"/>
                        </a:solidFill>
                      </a:endParaRPr>
                    </a:p>
                    <a:p>
                      <a:pPr rtl="1"/>
                      <a:endParaRPr lang="ar-SA" dirty="0" smtClean="0">
                        <a:solidFill>
                          <a:schemeClr val="tx1"/>
                        </a:solidFill>
                      </a:endParaRPr>
                    </a:p>
                    <a:p>
                      <a:pPr rtl="1"/>
                      <a:r>
                        <a:rPr lang="ar-SA" dirty="0" smtClean="0">
                          <a:solidFill>
                            <a:schemeClr val="tx1"/>
                          </a:solidFill>
                        </a:rPr>
                        <a:t>1</a:t>
                      </a:r>
                    </a:p>
                  </a:txBody>
                  <a:tcPr/>
                </a:tc>
                <a:tc>
                  <a:txBody>
                    <a:bodyPr/>
                    <a:lstStyle/>
                    <a:p>
                      <a:pPr rtl="1"/>
                      <a:r>
                        <a:rPr lang="ar-SA" sz="1400" dirty="0" smtClean="0">
                          <a:solidFill>
                            <a:schemeClr val="tx1"/>
                          </a:solidFill>
                        </a:rPr>
                        <a:t>التدفقات النقدية الاستثمار</a:t>
                      </a:r>
                    </a:p>
                    <a:p>
                      <a:pPr rtl="1"/>
                      <a:endParaRPr lang="ar-SA" sz="1400" dirty="0" smtClean="0">
                        <a:solidFill>
                          <a:schemeClr val="tx1"/>
                        </a:solidFill>
                      </a:endParaRPr>
                    </a:p>
                    <a:p>
                      <a:pPr rtl="1"/>
                      <a:endParaRPr lang="ar-SA" sz="1400" dirty="0" smtClean="0">
                        <a:solidFill>
                          <a:schemeClr val="tx1"/>
                        </a:solidFill>
                      </a:endParaRPr>
                    </a:p>
                    <a:p>
                      <a:pPr rtl="1"/>
                      <a:endParaRPr lang="ar-SA" sz="1400" dirty="0" smtClean="0">
                        <a:solidFill>
                          <a:schemeClr val="tx1"/>
                        </a:solidFill>
                      </a:endParaRPr>
                    </a:p>
                    <a:p>
                      <a:pPr rtl="1"/>
                      <a:r>
                        <a:rPr lang="ar-SA" sz="1400" dirty="0" smtClean="0">
                          <a:solidFill>
                            <a:schemeClr val="tx1"/>
                          </a:solidFill>
                        </a:rPr>
                        <a:t>2</a:t>
                      </a:r>
                      <a:endParaRPr lang="ar-SA" sz="1400" dirty="0">
                        <a:solidFill>
                          <a:schemeClr val="tx1"/>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400" dirty="0" smtClean="0">
                          <a:solidFill>
                            <a:schemeClr val="tx1"/>
                          </a:solidFill>
                        </a:rPr>
                        <a:t>التدفقات النقدية السنوية</a:t>
                      </a:r>
                      <a:r>
                        <a:rPr lang="ar-SA" sz="1400" baseline="0" dirty="0" smtClean="0">
                          <a:solidFill>
                            <a:schemeClr val="tx1"/>
                          </a:solidFill>
                        </a:rPr>
                        <a:t> الجارية </a:t>
                      </a:r>
                    </a:p>
                    <a:p>
                      <a:pPr marL="0" marR="0" indent="0" algn="r" defTabSz="914400" rtl="1" eaLnBrk="1" fontAlgn="auto" latinLnBrk="0" hangingPunct="1">
                        <a:lnSpc>
                          <a:spcPct val="100000"/>
                        </a:lnSpc>
                        <a:spcBef>
                          <a:spcPts val="0"/>
                        </a:spcBef>
                        <a:spcAft>
                          <a:spcPts val="0"/>
                        </a:spcAft>
                        <a:buClrTx/>
                        <a:buSzTx/>
                        <a:buFontTx/>
                        <a:buNone/>
                        <a:tabLst/>
                        <a:defRPr/>
                      </a:pPr>
                      <a:r>
                        <a:rPr lang="ar-SA" sz="1400" baseline="0" dirty="0" smtClean="0">
                          <a:solidFill>
                            <a:schemeClr val="tx1"/>
                          </a:solidFill>
                        </a:rPr>
                        <a:t>الخارجة</a:t>
                      </a:r>
                      <a:endParaRPr lang="ar-SA" sz="1400" dirty="0" smtClean="0">
                        <a:solidFill>
                          <a:schemeClr val="tx1"/>
                        </a:solidFill>
                      </a:endParaRPr>
                    </a:p>
                    <a:p>
                      <a:pPr rtl="1"/>
                      <a:endParaRPr lang="ar-SA" dirty="0" smtClean="0">
                        <a:solidFill>
                          <a:schemeClr val="tx1"/>
                        </a:solidFill>
                      </a:endParaRPr>
                    </a:p>
                    <a:p>
                      <a:pPr rtl="1"/>
                      <a:r>
                        <a:rPr lang="ar-SA" dirty="0" smtClean="0">
                          <a:solidFill>
                            <a:schemeClr val="tx1"/>
                          </a:solidFill>
                        </a:rPr>
                        <a:t>3</a:t>
                      </a:r>
                      <a:endParaRPr lang="ar-SA" dirty="0">
                        <a:solidFill>
                          <a:schemeClr val="tx1"/>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400" dirty="0" smtClean="0">
                          <a:solidFill>
                            <a:schemeClr val="tx1"/>
                          </a:solidFill>
                        </a:rPr>
                        <a:t>التدفقات النقدية </a:t>
                      </a:r>
                      <a:r>
                        <a:rPr lang="ar-SA" sz="1400" dirty="0" err="1" smtClean="0">
                          <a:solidFill>
                            <a:schemeClr val="tx1"/>
                          </a:solidFill>
                        </a:rPr>
                        <a:t>السنوية</a:t>
                      </a:r>
                      <a:r>
                        <a:rPr lang="ar-SA" sz="1400" baseline="0" dirty="0" err="1" smtClean="0">
                          <a:solidFill>
                            <a:schemeClr val="tx1"/>
                          </a:solidFill>
                        </a:rPr>
                        <a:t>ا</a:t>
                      </a:r>
                      <a:r>
                        <a:rPr lang="ar-SA" sz="1400" baseline="0" dirty="0" smtClean="0">
                          <a:solidFill>
                            <a:schemeClr val="tx1"/>
                          </a:solidFill>
                        </a:rPr>
                        <a:t> لجارية </a:t>
                      </a:r>
                      <a:endParaRPr lang="ar-SA" sz="1400" dirty="0" smtClean="0">
                        <a:solidFill>
                          <a:schemeClr val="tx1"/>
                        </a:solidFill>
                      </a:endParaRPr>
                    </a:p>
                    <a:p>
                      <a:pPr rtl="1"/>
                      <a:r>
                        <a:rPr lang="ar-SA" dirty="0" smtClean="0">
                          <a:solidFill>
                            <a:schemeClr val="tx1"/>
                          </a:solidFill>
                        </a:rPr>
                        <a:t>الداخلة</a:t>
                      </a:r>
                    </a:p>
                    <a:p>
                      <a:pPr rtl="1"/>
                      <a:endParaRPr lang="ar-SA" dirty="0" smtClean="0">
                        <a:solidFill>
                          <a:schemeClr val="tx1"/>
                        </a:solidFill>
                      </a:endParaRPr>
                    </a:p>
                    <a:p>
                      <a:pPr rtl="1"/>
                      <a:r>
                        <a:rPr lang="ar-SA" dirty="0" smtClean="0">
                          <a:solidFill>
                            <a:schemeClr val="tx1"/>
                          </a:solidFill>
                        </a:rPr>
                        <a:t>4</a:t>
                      </a:r>
                    </a:p>
                    <a:p>
                      <a:pPr rtl="1"/>
                      <a:endParaRPr lang="ar-SA" dirty="0" smtClean="0">
                        <a:solidFill>
                          <a:schemeClr val="tx1"/>
                        </a:solidFill>
                      </a:endParaRPr>
                    </a:p>
                    <a:p>
                      <a:pPr rtl="1"/>
                      <a:endParaRPr lang="ar-SA" dirty="0">
                        <a:solidFill>
                          <a:schemeClr val="tx1"/>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400" dirty="0" smtClean="0">
                          <a:solidFill>
                            <a:schemeClr val="tx1"/>
                          </a:solidFill>
                        </a:rPr>
                        <a:t>التدفقات</a:t>
                      </a:r>
                      <a:r>
                        <a:rPr lang="ar-SA" sz="1400" baseline="0" dirty="0" smtClean="0">
                          <a:solidFill>
                            <a:schemeClr val="tx1"/>
                          </a:solidFill>
                        </a:rPr>
                        <a:t> </a:t>
                      </a:r>
                      <a:r>
                        <a:rPr lang="ar-SA" sz="1400" dirty="0" smtClean="0">
                          <a:solidFill>
                            <a:schemeClr val="tx1"/>
                          </a:solidFill>
                        </a:rPr>
                        <a:t>النقدية السنوية </a:t>
                      </a:r>
                      <a:r>
                        <a:rPr lang="ar-SA" sz="1400" baseline="0" dirty="0" smtClean="0">
                          <a:solidFill>
                            <a:schemeClr val="tx1"/>
                          </a:solidFill>
                        </a:rPr>
                        <a:t>الجارية </a:t>
                      </a:r>
                      <a:endParaRPr lang="ar-SA" sz="1400" dirty="0" smtClean="0">
                        <a:solidFill>
                          <a:schemeClr val="tx1"/>
                        </a:solidFill>
                      </a:endParaRPr>
                    </a:p>
                    <a:p>
                      <a:pPr rtl="1"/>
                      <a:r>
                        <a:rPr lang="ar-SA" sz="1400" dirty="0" smtClean="0">
                          <a:solidFill>
                            <a:schemeClr val="tx1"/>
                          </a:solidFill>
                        </a:rPr>
                        <a:t>الصافية </a:t>
                      </a:r>
                    </a:p>
                    <a:p>
                      <a:pPr rtl="1"/>
                      <a:endParaRPr lang="ar-SA" sz="1400" dirty="0" smtClean="0">
                        <a:solidFill>
                          <a:schemeClr val="tx1"/>
                        </a:solidFill>
                      </a:endParaRPr>
                    </a:p>
                    <a:p>
                      <a:pPr rtl="1"/>
                      <a:r>
                        <a:rPr lang="ar-SA" sz="1400" dirty="0" smtClean="0">
                          <a:solidFill>
                            <a:schemeClr val="tx1"/>
                          </a:solidFill>
                        </a:rPr>
                        <a:t>5</a:t>
                      </a:r>
                    </a:p>
                    <a:p>
                      <a:pPr rtl="1"/>
                      <a:r>
                        <a:rPr lang="ar-SA" sz="1400" dirty="0" smtClean="0">
                          <a:solidFill>
                            <a:schemeClr val="tx1"/>
                          </a:solidFill>
                        </a:rPr>
                        <a:t>4-3</a:t>
                      </a:r>
                      <a:endParaRPr lang="ar-SA" sz="1400" dirty="0">
                        <a:solidFill>
                          <a:schemeClr val="tx1"/>
                        </a:solidFill>
                      </a:endParaRPr>
                    </a:p>
                  </a:txBody>
                  <a:tcPr/>
                </a:tc>
                <a:tc>
                  <a:txBody>
                    <a:bodyPr/>
                    <a:lstStyle/>
                    <a:p>
                      <a:pPr rtl="1"/>
                      <a:r>
                        <a:rPr lang="ar-SA" sz="1400" dirty="0" smtClean="0">
                          <a:solidFill>
                            <a:schemeClr val="tx1"/>
                          </a:solidFill>
                        </a:rPr>
                        <a:t>معامل</a:t>
                      </a:r>
                      <a:r>
                        <a:rPr lang="ar-SA" sz="1400" baseline="0" dirty="0" smtClean="0">
                          <a:solidFill>
                            <a:schemeClr val="tx1"/>
                          </a:solidFill>
                        </a:rPr>
                        <a:t> الخصم</a:t>
                      </a:r>
                    </a:p>
                    <a:p>
                      <a:pPr rtl="1"/>
                      <a:endParaRPr lang="ar-SA" baseline="0" dirty="0" smtClean="0">
                        <a:solidFill>
                          <a:schemeClr val="tx1"/>
                        </a:solidFill>
                      </a:endParaRPr>
                    </a:p>
                    <a:p>
                      <a:pPr rtl="1"/>
                      <a:r>
                        <a:rPr lang="ar-SA" baseline="0" dirty="0" smtClean="0">
                          <a:solidFill>
                            <a:schemeClr val="tx1"/>
                          </a:solidFill>
                        </a:rPr>
                        <a:t>عند سعر الخصم 8%</a:t>
                      </a:r>
                    </a:p>
                    <a:p>
                      <a:pPr rtl="1"/>
                      <a:endParaRPr lang="ar-SA" baseline="0" dirty="0" smtClean="0">
                        <a:solidFill>
                          <a:schemeClr val="tx1"/>
                        </a:solidFill>
                      </a:endParaRPr>
                    </a:p>
                    <a:p>
                      <a:pPr rtl="1"/>
                      <a:r>
                        <a:rPr lang="ar-SA" baseline="0" dirty="0" smtClean="0">
                          <a:solidFill>
                            <a:schemeClr val="tx1"/>
                          </a:solidFill>
                        </a:rPr>
                        <a:t>6 </a:t>
                      </a:r>
                    </a:p>
                    <a:p>
                      <a:pPr rtl="1"/>
                      <a:endParaRPr lang="ar-SA" dirty="0">
                        <a:solidFill>
                          <a:schemeClr val="tx1"/>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400" dirty="0" smtClean="0">
                          <a:solidFill>
                            <a:schemeClr val="tx1"/>
                          </a:solidFill>
                        </a:rPr>
                        <a:t>القيم الحالية التدفقات </a:t>
                      </a:r>
                      <a:r>
                        <a:rPr lang="ar-SA" sz="1400" baseline="0" dirty="0" smtClean="0">
                          <a:solidFill>
                            <a:schemeClr val="tx1"/>
                          </a:solidFill>
                        </a:rPr>
                        <a:t> </a:t>
                      </a:r>
                      <a:r>
                        <a:rPr lang="ar-SA" sz="1400" dirty="0" smtClean="0">
                          <a:solidFill>
                            <a:schemeClr val="tx1"/>
                          </a:solidFill>
                        </a:rPr>
                        <a:t>النقدية الاستثمارية</a:t>
                      </a:r>
                    </a:p>
                    <a:p>
                      <a:pPr marL="0" marR="0" indent="0" algn="r" defTabSz="914400" rtl="1" eaLnBrk="1" fontAlgn="auto" latinLnBrk="0" hangingPunct="1">
                        <a:lnSpc>
                          <a:spcPct val="100000"/>
                        </a:lnSpc>
                        <a:spcBef>
                          <a:spcPts val="0"/>
                        </a:spcBef>
                        <a:spcAft>
                          <a:spcPts val="0"/>
                        </a:spcAft>
                        <a:buClrTx/>
                        <a:buSzTx/>
                        <a:buFontTx/>
                        <a:buNone/>
                        <a:tabLst/>
                        <a:defRPr/>
                      </a:pPr>
                      <a:endParaRPr lang="ar-SA" sz="1400" dirty="0" smtClean="0">
                        <a:solidFill>
                          <a:schemeClr val="tx1"/>
                        </a:solidFill>
                      </a:endParaRPr>
                    </a:p>
                    <a:p>
                      <a:pPr rtl="1"/>
                      <a:r>
                        <a:rPr lang="ar-SA" dirty="0" smtClean="0">
                          <a:solidFill>
                            <a:schemeClr val="tx1"/>
                          </a:solidFill>
                        </a:rPr>
                        <a:t>7</a:t>
                      </a:r>
                    </a:p>
                    <a:p>
                      <a:pPr rtl="1"/>
                      <a:r>
                        <a:rPr lang="ar-SA" dirty="0" smtClean="0">
                          <a:solidFill>
                            <a:schemeClr val="tx1"/>
                          </a:solidFill>
                        </a:rPr>
                        <a:t>6*2</a:t>
                      </a:r>
                    </a:p>
                    <a:p>
                      <a:pPr rtl="1"/>
                      <a:endParaRPr lang="ar-SA" dirty="0">
                        <a:solidFill>
                          <a:schemeClr val="tx1"/>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800" dirty="0" smtClean="0">
                          <a:solidFill>
                            <a:schemeClr val="tx1"/>
                          </a:solidFill>
                        </a:rPr>
                        <a:t>القيم الحالية التدفقات </a:t>
                      </a:r>
                      <a:r>
                        <a:rPr lang="ar-SA" sz="1800" baseline="0" dirty="0" smtClean="0">
                          <a:solidFill>
                            <a:schemeClr val="tx1"/>
                          </a:solidFill>
                        </a:rPr>
                        <a:t> </a:t>
                      </a:r>
                      <a:r>
                        <a:rPr lang="ar-SA" sz="1800" dirty="0" smtClean="0">
                          <a:solidFill>
                            <a:schemeClr val="tx1"/>
                          </a:solidFill>
                        </a:rPr>
                        <a:t>النقدية السنوية الجارية </a:t>
                      </a:r>
                    </a:p>
                    <a:p>
                      <a:pPr marL="0" marR="0" indent="0" algn="r" defTabSz="914400" rtl="1" eaLnBrk="1" fontAlgn="auto" latinLnBrk="0" hangingPunct="1">
                        <a:lnSpc>
                          <a:spcPct val="100000"/>
                        </a:lnSpc>
                        <a:spcBef>
                          <a:spcPts val="0"/>
                        </a:spcBef>
                        <a:spcAft>
                          <a:spcPts val="0"/>
                        </a:spcAft>
                        <a:buClrTx/>
                        <a:buSzTx/>
                        <a:buFontTx/>
                        <a:buNone/>
                        <a:tabLst/>
                        <a:defRPr/>
                      </a:pPr>
                      <a:endParaRPr lang="ar-SA" sz="1800" dirty="0" smtClean="0">
                        <a:solidFill>
                          <a:schemeClr val="tx1"/>
                        </a:solidFill>
                      </a:endParaRPr>
                    </a:p>
                    <a:p>
                      <a:pPr rtl="1"/>
                      <a:r>
                        <a:rPr lang="ar-SA" dirty="0" smtClean="0">
                          <a:solidFill>
                            <a:schemeClr val="tx1"/>
                          </a:solidFill>
                        </a:rPr>
                        <a:t>8</a:t>
                      </a:r>
                    </a:p>
                    <a:p>
                      <a:pPr rtl="1"/>
                      <a:r>
                        <a:rPr lang="ar-SA" dirty="0" smtClean="0">
                          <a:solidFill>
                            <a:schemeClr val="tx1"/>
                          </a:solidFill>
                        </a:rPr>
                        <a:t>6*5</a:t>
                      </a:r>
                    </a:p>
                    <a:p>
                      <a:pPr rtl="1"/>
                      <a:endParaRPr lang="ar-SA" dirty="0">
                        <a:solidFill>
                          <a:schemeClr val="tx1"/>
                        </a:solidFill>
                      </a:endParaRPr>
                    </a:p>
                  </a:txBody>
                  <a:tcPr/>
                </a:tc>
              </a:tr>
              <a:tr h="428644">
                <a:tc>
                  <a:txBody>
                    <a:bodyPr/>
                    <a:lstStyle/>
                    <a:p>
                      <a:pPr rtl="1"/>
                      <a:r>
                        <a:rPr lang="ar-SA" dirty="0" smtClean="0"/>
                        <a:t>السنة صفر</a:t>
                      </a:r>
                      <a:endParaRPr lang="ar-SA" dirty="0"/>
                    </a:p>
                  </a:txBody>
                  <a:tcPr/>
                </a:tc>
                <a:tc>
                  <a:txBody>
                    <a:bodyPr/>
                    <a:lstStyle/>
                    <a:p>
                      <a:pPr rtl="1"/>
                      <a:r>
                        <a:rPr lang="en-US" dirty="0" smtClean="0"/>
                        <a:t>18000</a:t>
                      </a:r>
                      <a:endParaRPr lang="ar-SA" dirty="0"/>
                    </a:p>
                  </a:txBody>
                  <a:tcPr/>
                </a:tc>
                <a:tc>
                  <a:txBody>
                    <a:bodyPr/>
                    <a:lstStyle/>
                    <a:p>
                      <a:pPr rtl="1"/>
                      <a:r>
                        <a:rPr lang="ar-SA" dirty="0" smtClean="0"/>
                        <a:t>-</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t>-</a:t>
                      </a:r>
                    </a:p>
                  </a:txBody>
                  <a:tcPr/>
                </a:tc>
                <a:tc>
                  <a:txBody>
                    <a:bodyPr/>
                    <a:lstStyle/>
                    <a:p>
                      <a:pPr rtl="1"/>
                      <a:r>
                        <a:rPr lang="ar-SA" dirty="0" smtClean="0"/>
                        <a:t>-</a:t>
                      </a:r>
                      <a:endParaRPr lang="ar-SA" dirty="0"/>
                    </a:p>
                  </a:txBody>
                  <a:tcPr/>
                </a:tc>
                <a:tc>
                  <a:txBody>
                    <a:bodyPr/>
                    <a:lstStyle/>
                    <a:p>
                      <a:pPr rtl="1"/>
                      <a:r>
                        <a:rPr lang="ar-SA" dirty="0" smtClean="0"/>
                        <a:t>-</a:t>
                      </a:r>
                      <a:endParaRPr lang="ar-SA" dirty="0"/>
                    </a:p>
                  </a:txBody>
                  <a:tcPr/>
                </a:tc>
                <a:tc>
                  <a:txBody>
                    <a:bodyPr/>
                    <a:lstStyle/>
                    <a:p>
                      <a:pPr rtl="1"/>
                      <a:r>
                        <a:rPr lang="en-US" dirty="0" smtClean="0"/>
                        <a:t>18000</a:t>
                      </a:r>
                      <a:endParaRPr lang="ar-SA" dirty="0"/>
                    </a:p>
                  </a:txBody>
                  <a:tcPr/>
                </a:tc>
                <a:tc>
                  <a:txBody>
                    <a:bodyPr/>
                    <a:lstStyle/>
                    <a:p>
                      <a:pPr rtl="1"/>
                      <a:r>
                        <a:rPr lang="en-US" dirty="0" smtClean="0"/>
                        <a:t>-</a:t>
                      </a:r>
                      <a:endParaRPr lang="ar-SA" dirty="0"/>
                    </a:p>
                  </a:txBody>
                  <a:tcPr/>
                </a:tc>
              </a:tr>
              <a:tr h="629650">
                <a:tc>
                  <a:txBody>
                    <a:bodyPr/>
                    <a:lstStyle/>
                    <a:p>
                      <a:pPr rtl="1"/>
                      <a:r>
                        <a:rPr lang="ar-SA" dirty="0" err="1" smtClean="0"/>
                        <a:t>الاولى</a:t>
                      </a:r>
                      <a:endParaRPr lang="ar-SA" dirty="0"/>
                    </a:p>
                  </a:txBody>
                  <a:tcPr/>
                </a:tc>
                <a:tc>
                  <a:txBody>
                    <a:bodyPr/>
                    <a:lstStyle/>
                    <a:p>
                      <a:pPr rtl="1"/>
                      <a:r>
                        <a:rPr lang="ar-SA" dirty="0" smtClean="0"/>
                        <a:t>-</a:t>
                      </a:r>
                      <a:endParaRPr lang="ar-SA" dirty="0"/>
                    </a:p>
                  </a:txBody>
                  <a:tcPr/>
                </a:tc>
                <a:tc>
                  <a:txBody>
                    <a:bodyPr/>
                    <a:lstStyle/>
                    <a:p>
                      <a:pPr rtl="1"/>
                      <a:r>
                        <a:rPr lang="en-US" dirty="0" smtClean="0"/>
                        <a:t>10000</a:t>
                      </a:r>
                      <a:endParaRPr lang="ar-SA" dirty="0"/>
                    </a:p>
                  </a:txBody>
                  <a:tcPr/>
                </a:tc>
                <a:tc>
                  <a:txBody>
                    <a:bodyPr/>
                    <a:lstStyle/>
                    <a:p>
                      <a:pPr rtl="1"/>
                      <a:r>
                        <a:rPr lang="en-US" dirty="0" smtClean="0"/>
                        <a:t>15000</a:t>
                      </a:r>
                      <a:endParaRPr lang="ar-SA" dirty="0"/>
                    </a:p>
                  </a:txBody>
                  <a:tcPr/>
                </a:tc>
                <a:tc>
                  <a:txBody>
                    <a:bodyPr/>
                    <a:lstStyle/>
                    <a:p>
                      <a:pPr rtl="1"/>
                      <a:r>
                        <a:rPr lang="en-US" dirty="0" smtClean="0"/>
                        <a:t>5000</a:t>
                      </a:r>
                      <a:endParaRPr lang="ar-SA" dirty="0" smtClean="0"/>
                    </a:p>
                    <a:p>
                      <a:pPr rtl="1"/>
                      <a:endParaRPr lang="ar-SA" dirty="0"/>
                    </a:p>
                  </a:txBody>
                  <a:tcPr/>
                </a:tc>
                <a:tc>
                  <a:txBody>
                    <a:bodyPr/>
                    <a:lstStyle/>
                    <a:p>
                      <a:pPr rtl="1"/>
                      <a:r>
                        <a:rPr lang="en-US" dirty="0" smtClean="0"/>
                        <a:t>0.926</a:t>
                      </a:r>
                      <a:endParaRPr lang="ar-SA" dirty="0"/>
                    </a:p>
                  </a:txBody>
                  <a:tcPr/>
                </a:tc>
                <a:tc>
                  <a:txBody>
                    <a:bodyPr/>
                    <a:lstStyle/>
                    <a:p>
                      <a:pPr rtl="1"/>
                      <a:endParaRPr lang="ar-SA"/>
                    </a:p>
                  </a:txBody>
                  <a:tcPr/>
                </a:tc>
                <a:tc>
                  <a:txBody>
                    <a:bodyPr/>
                    <a:lstStyle/>
                    <a:p>
                      <a:pPr rtl="1"/>
                      <a:r>
                        <a:rPr lang="en-US" dirty="0" smtClean="0"/>
                        <a:t>4630</a:t>
                      </a:r>
                      <a:endParaRPr lang="ar-SA" dirty="0"/>
                    </a:p>
                  </a:txBody>
                  <a:tcPr/>
                </a:tc>
              </a:tr>
              <a:tr h="364797">
                <a:tc>
                  <a:txBody>
                    <a:bodyPr/>
                    <a:lstStyle/>
                    <a:p>
                      <a:pPr rtl="1"/>
                      <a:r>
                        <a:rPr lang="ar-SA" dirty="0" smtClean="0"/>
                        <a:t>الثانية</a:t>
                      </a:r>
                      <a:endParaRPr lang="ar-SA" dirty="0"/>
                    </a:p>
                  </a:txBody>
                  <a:tcPr/>
                </a:tc>
                <a:tc>
                  <a:txBody>
                    <a:bodyPr/>
                    <a:lstStyle/>
                    <a:p>
                      <a:pPr rtl="1"/>
                      <a:r>
                        <a:rPr lang="ar-SA" dirty="0" smtClean="0"/>
                        <a:t>-</a:t>
                      </a:r>
                      <a:endParaRPr lang="ar-SA" dirty="0"/>
                    </a:p>
                  </a:txBody>
                  <a:tcPr/>
                </a:tc>
                <a:tc>
                  <a:txBody>
                    <a:bodyPr/>
                    <a:lstStyle/>
                    <a:p>
                      <a:pPr rtl="1"/>
                      <a:r>
                        <a:rPr lang="en-US" dirty="0" smtClean="0"/>
                        <a:t>7000</a:t>
                      </a:r>
                      <a:endParaRPr lang="ar-SA" dirty="0"/>
                    </a:p>
                  </a:txBody>
                  <a:tcPr/>
                </a:tc>
                <a:tc>
                  <a:txBody>
                    <a:bodyPr/>
                    <a:lstStyle/>
                    <a:p>
                      <a:pPr rtl="1"/>
                      <a:r>
                        <a:rPr lang="en-US" dirty="0" smtClean="0"/>
                        <a:t>14000</a:t>
                      </a:r>
                      <a:endParaRPr lang="ar-SA" dirty="0"/>
                    </a:p>
                  </a:txBody>
                  <a:tcPr/>
                </a:tc>
                <a:tc>
                  <a:txBody>
                    <a:bodyPr/>
                    <a:lstStyle/>
                    <a:p>
                      <a:pPr rtl="1"/>
                      <a:r>
                        <a:rPr lang="en-US" dirty="0" smtClean="0"/>
                        <a:t>7000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dirty="0" smtClean="0"/>
                        <a:t>0.857</a:t>
                      </a:r>
                      <a:endParaRPr lang="ar-SA" dirty="0" smtClean="0"/>
                    </a:p>
                    <a:p>
                      <a:pPr rtl="1"/>
                      <a:endParaRPr lang="ar-SA" dirty="0"/>
                    </a:p>
                  </a:txBody>
                  <a:tcPr/>
                </a:tc>
                <a:tc>
                  <a:txBody>
                    <a:bodyPr/>
                    <a:lstStyle/>
                    <a:p>
                      <a:pPr rtl="1"/>
                      <a:endParaRPr lang="ar-SA" dirty="0"/>
                    </a:p>
                  </a:txBody>
                  <a:tcPr/>
                </a:tc>
                <a:tc>
                  <a:txBody>
                    <a:bodyPr/>
                    <a:lstStyle/>
                    <a:p>
                      <a:pPr rtl="1"/>
                      <a:r>
                        <a:rPr lang="en-US" dirty="0" smtClean="0"/>
                        <a:t>5999</a:t>
                      </a:r>
                      <a:endParaRPr lang="ar-SA" dirty="0"/>
                    </a:p>
                  </a:txBody>
                  <a:tcPr/>
                </a:tc>
              </a:tr>
              <a:tr h="364797">
                <a:tc>
                  <a:txBody>
                    <a:bodyPr/>
                    <a:lstStyle/>
                    <a:p>
                      <a:pPr rtl="1"/>
                      <a:r>
                        <a:rPr lang="ar-SA" dirty="0" smtClean="0"/>
                        <a:t>الثالثة</a:t>
                      </a:r>
                      <a:endParaRPr lang="ar-SA" dirty="0"/>
                    </a:p>
                  </a:txBody>
                  <a:tcPr/>
                </a:tc>
                <a:tc>
                  <a:txBody>
                    <a:bodyPr/>
                    <a:lstStyle/>
                    <a:p>
                      <a:pPr rtl="1"/>
                      <a:r>
                        <a:rPr lang="ar-SA" dirty="0" smtClean="0"/>
                        <a:t>-</a:t>
                      </a:r>
                      <a:endParaRPr lang="ar-SA" dirty="0"/>
                    </a:p>
                  </a:txBody>
                  <a:tcPr/>
                </a:tc>
                <a:tc>
                  <a:txBody>
                    <a:bodyPr/>
                    <a:lstStyle/>
                    <a:p>
                      <a:pPr rtl="1"/>
                      <a:r>
                        <a:rPr lang="en-US" dirty="0" smtClean="0"/>
                        <a:t>14000</a:t>
                      </a:r>
                      <a:endParaRPr lang="ar-SA" dirty="0"/>
                    </a:p>
                  </a:txBody>
                  <a:tcPr/>
                </a:tc>
                <a:tc>
                  <a:txBody>
                    <a:bodyPr/>
                    <a:lstStyle/>
                    <a:p>
                      <a:pPr rtl="1"/>
                      <a:r>
                        <a:rPr lang="en-US" dirty="0" smtClean="0"/>
                        <a:t>14000</a:t>
                      </a:r>
                      <a:endParaRPr lang="ar-SA" dirty="0"/>
                    </a:p>
                  </a:txBody>
                  <a:tcPr/>
                </a:tc>
                <a:tc>
                  <a:txBody>
                    <a:bodyPr/>
                    <a:lstStyle/>
                    <a:p>
                      <a:pPr rtl="1"/>
                      <a:r>
                        <a:rPr lang="en-US" dirty="0" smtClean="0"/>
                        <a:t>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dirty="0" smtClean="0"/>
                        <a:t>0.794</a:t>
                      </a:r>
                      <a:endParaRPr lang="ar-SA" dirty="0" smtClean="0"/>
                    </a:p>
                    <a:p>
                      <a:pPr rtl="1"/>
                      <a:endParaRPr lang="ar-SA" dirty="0"/>
                    </a:p>
                  </a:txBody>
                  <a:tcPr/>
                </a:tc>
                <a:tc>
                  <a:txBody>
                    <a:bodyPr/>
                    <a:lstStyle/>
                    <a:p>
                      <a:pPr rtl="1"/>
                      <a:endParaRPr lang="ar-SA" dirty="0"/>
                    </a:p>
                  </a:txBody>
                  <a:tcPr/>
                </a:tc>
                <a:tc>
                  <a:txBody>
                    <a:bodyPr/>
                    <a:lstStyle/>
                    <a:p>
                      <a:pPr rtl="1"/>
                      <a:r>
                        <a:rPr lang="en-US" dirty="0" smtClean="0"/>
                        <a:t>0</a:t>
                      </a:r>
                      <a:endParaRPr lang="ar-SA" dirty="0"/>
                    </a:p>
                  </a:txBody>
                  <a:tcPr/>
                </a:tc>
              </a:tr>
              <a:tr h="364797">
                <a:tc>
                  <a:txBody>
                    <a:bodyPr/>
                    <a:lstStyle/>
                    <a:p>
                      <a:pPr rtl="1"/>
                      <a:r>
                        <a:rPr lang="ar-SA" dirty="0" smtClean="0"/>
                        <a:t>الرابعة</a:t>
                      </a:r>
                      <a:endParaRPr lang="ar-SA" dirty="0"/>
                    </a:p>
                  </a:txBody>
                  <a:tcPr/>
                </a:tc>
                <a:tc>
                  <a:txBody>
                    <a:bodyPr/>
                    <a:lstStyle/>
                    <a:p>
                      <a:pPr rtl="1"/>
                      <a:r>
                        <a:rPr lang="ar-SA" dirty="0" smtClean="0"/>
                        <a:t>-</a:t>
                      </a:r>
                      <a:endParaRPr lang="ar-SA" dirty="0"/>
                    </a:p>
                  </a:txBody>
                  <a:tcPr/>
                </a:tc>
                <a:tc>
                  <a:txBody>
                    <a:bodyPr/>
                    <a:lstStyle/>
                    <a:p>
                      <a:pPr rtl="1"/>
                      <a:r>
                        <a:rPr lang="en-US" dirty="0" smtClean="0"/>
                        <a:t>10000</a:t>
                      </a:r>
                      <a:endParaRPr lang="ar-SA" dirty="0"/>
                    </a:p>
                  </a:txBody>
                  <a:tcPr/>
                </a:tc>
                <a:tc>
                  <a:txBody>
                    <a:bodyPr/>
                    <a:lstStyle/>
                    <a:p>
                      <a:pPr rtl="1"/>
                      <a:r>
                        <a:rPr lang="en-US" dirty="0" smtClean="0"/>
                        <a:t>18000+4000</a:t>
                      </a:r>
                      <a:endParaRPr lang="ar-SA" dirty="0"/>
                    </a:p>
                  </a:txBody>
                  <a:tcPr/>
                </a:tc>
                <a:tc>
                  <a:txBody>
                    <a:bodyPr/>
                    <a:lstStyle/>
                    <a:p>
                      <a:pPr rtl="1"/>
                      <a:r>
                        <a:rPr lang="en-US" dirty="0" smtClean="0"/>
                        <a:t>12000</a:t>
                      </a:r>
                      <a:endParaRPr lang="ar-SA"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dirty="0" smtClean="0"/>
                        <a:t>0.735</a:t>
                      </a:r>
                      <a:endParaRPr lang="ar-SA" dirty="0" smtClean="0"/>
                    </a:p>
                    <a:p>
                      <a:pPr rtl="1"/>
                      <a:endParaRPr lang="ar-SA" dirty="0"/>
                    </a:p>
                  </a:txBody>
                  <a:tcPr/>
                </a:tc>
                <a:tc>
                  <a:txBody>
                    <a:bodyPr/>
                    <a:lstStyle/>
                    <a:p>
                      <a:pPr rtl="1"/>
                      <a:endParaRPr lang="ar-SA" dirty="0"/>
                    </a:p>
                  </a:txBody>
                  <a:tcPr/>
                </a:tc>
                <a:tc>
                  <a:txBody>
                    <a:bodyPr/>
                    <a:lstStyle/>
                    <a:p>
                      <a:pPr rtl="1"/>
                      <a:r>
                        <a:rPr lang="en-US" dirty="0" smtClean="0"/>
                        <a:t>8820</a:t>
                      </a:r>
                      <a:endParaRPr lang="ar-SA" dirty="0"/>
                    </a:p>
                  </a:txBody>
                  <a:tcPr/>
                </a:tc>
              </a:tr>
              <a:tr h="364797">
                <a:tc>
                  <a:txBody>
                    <a:bodyPr/>
                    <a:lstStyle/>
                    <a:p>
                      <a:pPr rtl="1"/>
                      <a:r>
                        <a:rPr lang="ar-SA" dirty="0" smtClean="0"/>
                        <a:t>المجموع </a:t>
                      </a:r>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r>
                        <a:rPr lang="en-US" dirty="0" smtClean="0"/>
                        <a:t>18000</a:t>
                      </a:r>
                      <a:endParaRPr lang="ar-SA" dirty="0"/>
                    </a:p>
                  </a:txBody>
                  <a:tcPr/>
                </a:tc>
                <a:tc>
                  <a:txBody>
                    <a:bodyPr/>
                    <a:lstStyle/>
                    <a:p>
                      <a:pPr rtl="1"/>
                      <a:r>
                        <a:rPr lang="en-US" dirty="0" smtClean="0"/>
                        <a:t>19449</a:t>
                      </a:r>
                      <a:endParaRPr lang="ar-SA" dirty="0"/>
                    </a:p>
                  </a:txBody>
                  <a:tcPr/>
                </a:tc>
              </a:tr>
            </a:tbl>
          </a:graphicData>
        </a:graphic>
      </p:graphicFrame>
    </p:spTree>
    <p:extLst>
      <p:ext uri="{BB962C8B-B14F-4D97-AF65-F5344CB8AC3E}">
        <p14:creationId xmlns:p14="http://schemas.microsoft.com/office/powerpoint/2010/main" val="428583321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a:bodyPr>
          <a:lstStyle/>
          <a:p>
            <a:pPr>
              <a:buNone/>
            </a:pPr>
            <a:r>
              <a:rPr lang="ar-SA" sz="2800" dirty="0" smtClean="0"/>
              <a:t>القيمة الحالية الصافية = </a:t>
            </a:r>
            <a:r>
              <a:rPr lang="en-US" sz="2800" dirty="0" smtClean="0"/>
              <a:t>19449</a:t>
            </a:r>
            <a:r>
              <a:rPr lang="ar-SA" sz="2800" dirty="0" smtClean="0"/>
              <a:t>-</a:t>
            </a:r>
            <a:r>
              <a:rPr lang="en-US" sz="2800" dirty="0" smtClean="0"/>
              <a:t> 18000 </a:t>
            </a:r>
            <a:r>
              <a:rPr lang="ar-SA" sz="2800" dirty="0" smtClean="0"/>
              <a:t> =</a:t>
            </a:r>
            <a:r>
              <a:rPr lang="en-US" sz="2800" dirty="0" smtClean="0"/>
              <a:t>1449</a:t>
            </a:r>
            <a:endParaRPr lang="ar-SA" sz="2800" dirty="0"/>
          </a:p>
        </p:txBody>
      </p:sp>
    </p:spTree>
    <p:extLst>
      <p:ext uri="{BB962C8B-B14F-4D97-AF65-F5344CB8AC3E}">
        <p14:creationId xmlns:p14="http://schemas.microsoft.com/office/powerpoint/2010/main" val="1535464715"/>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b="1" dirty="0" smtClean="0"/>
              <a:t>معيار </a:t>
            </a:r>
            <a:r>
              <a:rPr lang="ar-EG" b="1" dirty="0" smtClean="0"/>
              <a:t>معدل العائد الداخلي</a:t>
            </a:r>
            <a:endParaRPr lang="ar-SA" dirty="0"/>
          </a:p>
        </p:txBody>
      </p:sp>
      <p:sp>
        <p:nvSpPr>
          <p:cNvPr id="3" name="عنوان فرعي 2"/>
          <p:cNvSpPr>
            <a:spLocks noGrp="1"/>
          </p:cNvSpPr>
          <p:nvPr>
            <p:ph type="subTitle" idx="1"/>
          </p:nvPr>
        </p:nvSpPr>
        <p:spPr/>
        <p:txBody>
          <a:bodyPr/>
          <a:lstStyle/>
          <a:p>
            <a:endParaRPr lang="ar-SA" dirty="0"/>
          </a:p>
        </p:txBody>
      </p:sp>
    </p:spTree>
    <p:extLst>
      <p:ext uri="{BB962C8B-B14F-4D97-AF65-F5344CB8AC3E}">
        <p14:creationId xmlns:p14="http://schemas.microsoft.com/office/powerpoint/2010/main" val="3078117069"/>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4810</TotalTime>
  <Words>4907</Words>
  <Application>Microsoft Office PowerPoint</Application>
  <PresentationFormat>عرض على الشاشة (3:4)‏</PresentationFormat>
  <Paragraphs>889</Paragraphs>
  <Slides>134</Slides>
  <Notes>4</Notes>
  <HiddenSlides>0</HiddenSlides>
  <MMClips>0</MMClips>
  <ScaleCrop>false</ScaleCrop>
  <HeadingPairs>
    <vt:vector size="6" baseType="variant">
      <vt:variant>
        <vt:lpstr>نسق</vt:lpstr>
      </vt:variant>
      <vt:variant>
        <vt:i4>1</vt:i4>
      </vt:variant>
      <vt:variant>
        <vt:lpstr>خوادم OLE مضمنة</vt:lpstr>
      </vt:variant>
      <vt:variant>
        <vt:i4>1</vt:i4>
      </vt:variant>
      <vt:variant>
        <vt:lpstr>عناوين الشرائح</vt:lpstr>
      </vt:variant>
      <vt:variant>
        <vt:i4>134</vt:i4>
      </vt:variant>
    </vt:vector>
  </HeadingPairs>
  <TitlesOfParts>
    <vt:vector size="136" baseType="lpstr">
      <vt:lpstr>سمة Office</vt:lpstr>
      <vt:lpstr>Equation</vt:lpstr>
      <vt:lpstr>عرض تقديمي في PowerPoint</vt:lpstr>
      <vt:lpstr>عرض تقديمي في PowerPoint</vt:lpstr>
      <vt:lpstr>تعريف دراسة الجدوى</vt:lpstr>
      <vt:lpstr>عرض تقديمي في PowerPoint</vt:lpstr>
      <vt:lpstr>عرض تقديمي في PowerPoint</vt:lpstr>
      <vt:lpstr>عرض تقديمي في PowerPoint</vt:lpstr>
      <vt:lpstr>أهمية دراسات الجدوى الاقتصادية </vt:lpstr>
      <vt:lpstr>عرض تقديمي في PowerPoint</vt:lpstr>
      <vt:lpstr>مراحل دراسة الجدوى </vt:lpstr>
      <vt:lpstr>دراسة الجدوى القانونية</vt:lpstr>
      <vt:lpstr>عرض تقديمي في PowerPoint</vt:lpstr>
      <vt:lpstr>الجدوى التسويقية :</vt:lpstr>
      <vt:lpstr>اهمية دراسة السوق</vt:lpstr>
      <vt:lpstr>خطوات إعداد و تنفيذ دراسة السوق </vt:lpstr>
      <vt:lpstr>عموما دراسة السوق تطلب الخطوات الاتية   </vt:lpstr>
      <vt:lpstr>ثانيا مرحلة جمع البيانات التسويقية</vt:lpstr>
      <vt:lpstr>عرض تقديمي في PowerPoint</vt:lpstr>
      <vt:lpstr>عرض تقديمي في PowerPoint</vt:lpstr>
      <vt:lpstr>النماذج الاقتصادية لتحليل الطلب المتوقع </vt:lpstr>
      <vt:lpstr>دراسة الجدوى الفنية</vt:lpstr>
      <vt:lpstr>اهمية دراسة الجدوى الفنية</vt:lpstr>
      <vt:lpstr>الاثار السالبة لضعف دراسة الجدوى الفنية</vt:lpstr>
      <vt:lpstr>مكونات دراسة الجدوى الفنية</vt:lpstr>
      <vt:lpstr>اولا دراسة الطاقة الانتاجية  واختيار الحجم الملائم للمشروع</vt:lpstr>
      <vt:lpstr>الطرق المستخدمة فى تحديد حجم المشروع </vt:lpstr>
      <vt:lpstr>عرض تقديمي في PowerPoint</vt:lpstr>
      <vt:lpstr>ب - حجم التعادل كنسبة من الطاقة الانتاجية        </vt:lpstr>
      <vt:lpstr>ج - قيمة التعادل النقدي</vt:lpstr>
      <vt:lpstr>د- قيمة التعادل النقدي كنسبة من الطاقة الانتاجية</vt:lpstr>
      <vt:lpstr>عرض تقديمي في PowerPoint</vt:lpstr>
      <vt:lpstr>نموذج عملى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ثانيا اختيار الاساليب الانتاجية الملائمة </vt:lpstr>
      <vt:lpstr>عرض تقديمي في PowerPoint</vt:lpstr>
      <vt:lpstr>عرض تقديمي في PowerPoint</vt:lpstr>
      <vt:lpstr>ثالثا دراسة و اختيار موقع  المشروع </vt:lpstr>
      <vt:lpstr>الجدوى الاقتصادية</vt:lpstr>
      <vt:lpstr>الجدوى الاقتصادية: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تقدير بنود التكاليف الاستثمارية </vt:lpstr>
      <vt:lpstr>عرض تقديمي في PowerPoint</vt:lpstr>
      <vt:lpstr>عرض تقديمي في PowerPoint</vt:lpstr>
      <vt:lpstr>عرض تقديمي في PowerPoint</vt:lpstr>
      <vt:lpstr>مصادر التمويل  Financing Resources</vt:lpstr>
      <vt:lpstr>تمويل الاستثمار</vt:lpstr>
      <vt:lpstr>عرض تقديمي في PowerPoint</vt:lpstr>
      <vt:lpstr>عرض تقديمي في PowerPoint</vt:lpstr>
      <vt:lpstr>عرض تقديمي في PowerPoint</vt:lpstr>
      <vt:lpstr>عرض تقديمي في PowerPoint</vt:lpstr>
      <vt:lpstr>عرض تقديمي في PowerPoint</vt:lpstr>
      <vt:lpstr>يتكون ﺍﻟﺘﻤﻭﻴل ﻁﻭﻴل ﺍﻷﺠل من </vt:lpstr>
      <vt:lpstr>عرض تقديمي في PowerPoint</vt:lpstr>
      <vt:lpstr>عرض تقديمي في PowerPoint</vt:lpstr>
      <vt:lpstr>عرض تقديمي في PowerPoint</vt:lpstr>
      <vt:lpstr>معايير تقييم المشاريع</vt:lpstr>
      <vt:lpstr>مبادى و مفاهيم اساسية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معيار القيمة الحالية الصافية للمشروع NPV</vt:lpstr>
      <vt:lpstr>الفصل الثامن </vt:lpstr>
      <vt:lpstr>معيار القيمة الحالية الصافية</vt:lpstr>
      <vt:lpstr>عرض تقديمي في PowerPoint</vt:lpstr>
      <vt:lpstr>عرض تقديمي في PowerPoint</vt:lpstr>
      <vt:lpstr>عرض تقديمي في PowerPoint</vt:lpstr>
      <vt:lpstr>عرض تقديمي في PowerPoint</vt:lpstr>
      <vt:lpstr>عرض تقديمي في PowerPoint</vt:lpstr>
      <vt:lpstr>المفاضلة بين المشاريع </vt:lpstr>
      <vt:lpstr>عرض تقديمي في PowerPoint</vt:lpstr>
      <vt:lpstr>عرض تقديمي في PowerPoint</vt:lpstr>
      <vt:lpstr>ملاحظة </vt:lpstr>
      <vt:lpstr>مثال </vt:lpstr>
      <vt:lpstr>عرض تقديمي في PowerPoint</vt:lpstr>
      <vt:lpstr>1</vt:lpstr>
      <vt:lpstr>عرض تقديمي في PowerPoint</vt:lpstr>
      <vt:lpstr>مثال</vt:lpstr>
      <vt:lpstr>       </vt:lpstr>
      <vt:lpstr>عرض تقديمي في PowerPoint</vt:lpstr>
      <vt:lpstr>عرض تقديمي في PowerPoint</vt:lpstr>
      <vt:lpstr>عرض تقديمي في PowerPoint</vt:lpstr>
      <vt:lpstr>عرض تقديمي في PowerPoint</vt:lpstr>
      <vt:lpstr>معيار معدل العائد الداخلي</vt:lpstr>
      <vt:lpstr>ماهو معدل العائد الداخلي</vt:lpstr>
      <vt:lpstr>عرض تقديمي في PowerPoint</vt:lpstr>
      <vt:lpstr>عرض تقديمي في PowerPoint</vt:lpstr>
      <vt:lpstr>كيفية حساب معدل العائد الداخلي : </vt:lpstr>
      <vt:lpstr>حساب معدل العائد الداخلي</vt:lpstr>
      <vt:lpstr>عرض تقديمي في PowerPoint</vt:lpstr>
      <vt:lpstr>عرض تقديمي في PowerPoint</vt:lpstr>
      <vt:lpstr>مثال لتدفقات نقدية متساوية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مثال</vt:lpstr>
      <vt:lpstr>عرض تقديمي في PowerPoint</vt:lpstr>
      <vt:lpstr>عرض تقديمي في PowerPoint</vt:lpstr>
      <vt:lpstr>الاهلاك للبديل الاول </vt:lpstr>
      <vt:lpstr>عرض تقديمي في PowerPoint</vt:lpstr>
      <vt:lpstr>عرض تقديمي في PowerPoint</vt:lpstr>
      <vt:lpstr>تقييم المشاريع فى ظل  الخطر وعدم التأكد  </vt:lpstr>
      <vt:lpstr>عرض تقديمي في PowerPoint</vt:lpstr>
      <vt:lpstr>عرض تقديمي في PowerPoint</vt:lpstr>
      <vt:lpstr>عرض تقديمي في PowerPoint</vt:lpstr>
      <vt:lpstr>عرض تقديمي في PowerPoint</vt:lpstr>
      <vt:lpstr>عرض تقديمي في PowerPoint</vt:lpstr>
      <vt:lpstr>معيار الربحية القومية والاجتماعية</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saeed</dc:creator>
  <cp:lastModifiedBy>Dell9</cp:lastModifiedBy>
  <cp:revision>98</cp:revision>
  <dcterms:created xsi:type="dcterms:W3CDTF">2014-09-12T07:15:47Z</dcterms:created>
  <dcterms:modified xsi:type="dcterms:W3CDTF">2019-10-18T12:34:37Z</dcterms:modified>
</cp:coreProperties>
</file>