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323" r:id="rId2"/>
    <p:sldId id="270" r:id="rId3"/>
    <p:sldId id="284" r:id="rId4"/>
    <p:sldId id="283" r:id="rId5"/>
    <p:sldId id="285" r:id="rId6"/>
    <p:sldId id="322" r:id="rId7"/>
    <p:sldId id="282" r:id="rId8"/>
    <p:sldId id="287" r:id="rId9"/>
    <p:sldId id="288" r:id="rId10"/>
    <p:sldId id="290" r:id="rId11"/>
    <p:sldId id="268" r:id="rId12"/>
    <p:sldId id="291" r:id="rId13"/>
    <p:sldId id="292" r:id="rId14"/>
    <p:sldId id="294" r:id="rId15"/>
    <p:sldId id="271" r:id="rId16"/>
    <p:sldId id="295" r:id="rId17"/>
    <p:sldId id="275" r:id="rId18"/>
    <p:sldId id="276" r:id="rId19"/>
    <p:sldId id="296" r:id="rId20"/>
    <p:sldId id="299" r:id="rId21"/>
    <p:sldId id="298" r:id="rId22"/>
    <p:sldId id="297" r:id="rId23"/>
    <p:sldId id="300" r:id="rId24"/>
    <p:sldId id="301" r:id="rId25"/>
    <p:sldId id="302" r:id="rId26"/>
    <p:sldId id="303" r:id="rId27"/>
    <p:sldId id="277" r:id="rId28"/>
    <p:sldId id="305" r:id="rId29"/>
    <p:sldId id="307" r:id="rId30"/>
    <p:sldId id="308" r:id="rId31"/>
    <p:sldId id="306" r:id="rId32"/>
    <p:sldId id="310" r:id="rId33"/>
    <p:sldId id="311" r:id="rId34"/>
    <p:sldId id="312" r:id="rId35"/>
    <p:sldId id="313" r:id="rId36"/>
    <p:sldId id="314" r:id="rId37"/>
    <p:sldId id="315" r:id="rId38"/>
    <p:sldId id="316" r:id="rId39"/>
    <p:sldId id="317" r:id="rId40"/>
    <p:sldId id="318" r:id="rId41"/>
    <p:sldId id="319" r:id="rId42"/>
    <p:sldId id="309" r:id="rId43"/>
    <p:sldId id="320" r:id="rId44"/>
    <p:sldId id="32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025" autoAdjust="0"/>
    <p:restoredTop sz="94660"/>
  </p:normalViewPr>
  <p:slideViewPr>
    <p:cSldViewPr snapToGrid="0">
      <p:cViewPr>
        <p:scale>
          <a:sx n="66" d="100"/>
          <a:sy n="66" d="100"/>
        </p:scale>
        <p:origin x="-1853" y="-56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D3728-58ED-449B-B477-2097A9C731FD}" type="datetimeFigureOut">
              <a:rPr lang="en-US" smtClean="0"/>
              <a:pPr/>
              <a:t>9/25/2017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E9AE0-1E79-462C-94C4-FAF6B008A579}" type="slidenum">
              <a:rPr lang="en-US" smtClean="0"/>
              <a:pPr/>
              <a:t>‹#›</a:t>
            </a:fld>
            <a:endParaRPr lang="en-US"/>
          </a:p>
        </p:txBody>
      </p:sp>
    </p:spTree>
    <p:extLst>
      <p:ext uri="{BB962C8B-B14F-4D97-AF65-F5344CB8AC3E}">
        <p14:creationId xmlns:p14="http://schemas.microsoft.com/office/powerpoint/2010/main" xmlns="" val="2732391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9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latin typeface="Times New Roman" panose="02020603050405020304" pitchFamily="18" charset="0"/>
              </a:rPr>
              <a:t>3</a:t>
            </a:r>
          </a:p>
        </p:txBody>
      </p:sp>
      <p:sp>
        <p:nvSpPr>
          <p:cNvPr id="819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9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98" name="Rectangle 6"/>
          <p:cNvSpPr>
            <a:spLocks noGrp="1" noRot="1" noChangeAspect="1" noChangeArrowheads="1" noTextEdit="1"/>
          </p:cNvSpPr>
          <p:nvPr>
            <p:ph type="sldImg"/>
          </p:nvPr>
        </p:nvSpPr>
        <p:spPr>
          <a:xfrm>
            <a:off x="1150938" y="692150"/>
            <a:ext cx="4556125" cy="3416300"/>
          </a:xfrm>
          <a:ln cap="flat"/>
        </p:spPr>
      </p:sp>
      <p:sp>
        <p:nvSpPr>
          <p:cNvPr id="8199" name="Rectangle 7"/>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xmlns="" val="1803707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latin typeface="Times New Roman" panose="02020603050405020304" pitchFamily="18" charset="0"/>
              </a:rPr>
              <a:t>3</a:t>
            </a:r>
          </a:p>
        </p:txBody>
      </p:sp>
      <p:sp>
        <p:nvSpPr>
          <p:cNvPr id="614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0" name="Rectangle 6"/>
          <p:cNvSpPr>
            <a:spLocks noGrp="1" noRot="1" noChangeAspect="1" noChangeArrowheads="1" noTextEdit="1"/>
          </p:cNvSpPr>
          <p:nvPr>
            <p:ph type="sldImg"/>
          </p:nvPr>
        </p:nvSpPr>
        <p:spPr>
          <a:xfrm>
            <a:off x="1150938" y="692150"/>
            <a:ext cx="4556125" cy="3416300"/>
          </a:xfrm>
          <a:ln cap="flat"/>
        </p:spPr>
      </p:sp>
      <p:sp>
        <p:nvSpPr>
          <p:cNvPr id="6151" name="Rectangle 7"/>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xmlns="" val="2736279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3EA668-8D4D-46C9-A7C2-F3561BF37608}"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pPr/>
              <a:t>‹#›</a:t>
            </a:fld>
            <a:endParaRPr lang="en-US"/>
          </a:p>
        </p:txBody>
      </p:sp>
    </p:spTree>
    <p:extLst>
      <p:ext uri="{BB962C8B-B14F-4D97-AF65-F5344CB8AC3E}">
        <p14:creationId xmlns:p14="http://schemas.microsoft.com/office/powerpoint/2010/main" xmlns="" val="2749977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3EA668-8D4D-46C9-A7C2-F3561BF37608}"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pPr/>
              <a:t>‹#›</a:t>
            </a:fld>
            <a:endParaRPr lang="en-US"/>
          </a:p>
        </p:txBody>
      </p:sp>
    </p:spTree>
    <p:extLst>
      <p:ext uri="{BB962C8B-B14F-4D97-AF65-F5344CB8AC3E}">
        <p14:creationId xmlns:p14="http://schemas.microsoft.com/office/powerpoint/2010/main" xmlns="" val="130369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3EA668-8D4D-46C9-A7C2-F3561BF37608}"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pPr/>
              <a:t>‹#›</a:t>
            </a:fld>
            <a:endParaRPr lang="en-US"/>
          </a:p>
        </p:txBody>
      </p:sp>
    </p:spTree>
    <p:extLst>
      <p:ext uri="{BB962C8B-B14F-4D97-AF65-F5344CB8AC3E}">
        <p14:creationId xmlns:p14="http://schemas.microsoft.com/office/powerpoint/2010/main" xmlns="" val="283885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3EA668-8D4D-46C9-A7C2-F3561BF37608}"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pPr/>
              <a:t>‹#›</a:t>
            </a:fld>
            <a:endParaRPr lang="en-US"/>
          </a:p>
        </p:txBody>
      </p:sp>
    </p:spTree>
    <p:extLst>
      <p:ext uri="{BB962C8B-B14F-4D97-AF65-F5344CB8AC3E}">
        <p14:creationId xmlns:p14="http://schemas.microsoft.com/office/powerpoint/2010/main" xmlns="" val="65833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3EA668-8D4D-46C9-A7C2-F3561BF37608}"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pPr/>
              <a:t>‹#›</a:t>
            </a:fld>
            <a:endParaRPr lang="en-US"/>
          </a:p>
        </p:txBody>
      </p:sp>
    </p:spTree>
    <p:extLst>
      <p:ext uri="{BB962C8B-B14F-4D97-AF65-F5344CB8AC3E}">
        <p14:creationId xmlns:p14="http://schemas.microsoft.com/office/powerpoint/2010/main" xmlns="" val="196264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3EA668-8D4D-46C9-A7C2-F3561BF37608}"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4BF2-3C04-4AB9-BE52-D173019A9162}" type="slidenum">
              <a:rPr lang="en-US" smtClean="0"/>
              <a:pPr/>
              <a:t>‹#›</a:t>
            </a:fld>
            <a:endParaRPr lang="en-US"/>
          </a:p>
        </p:txBody>
      </p:sp>
    </p:spTree>
    <p:extLst>
      <p:ext uri="{BB962C8B-B14F-4D97-AF65-F5344CB8AC3E}">
        <p14:creationId xmlns:p14="http://schemas.microsoft.com/office/powerpoint/2010/main" xmlns="" val="251330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3EA668-8D4D-46C9-A7C2-F3561BF37608}" type="datetimeFigureOut">
              <a:rPr lang="en-US" smtClean="0"/>
              <a:pPr/>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74BF2-3C04-4AB9-BE52-D173019A9162}" type="slidenum">
              <a:rPr lang="en-US" smtClean="0"/>
              <a:pPr/>
              <a:t>‹#›</a:t>
            </a:fld>
            <a:endParaRPr lang="en-US"/>
          </a:p>
        </p:txBody>
      </p:sp>
    </p:spTree>
    <p:extLst>
      <p:ext uri="{BB962C8B-B14F-4D97-AF65-F5344CB8AC3E}">
        <p14:creationId xmlns:p14="http://schemas.microsoft.com/office/powerpoint/2010/main" xmlns="" val="149462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3EA668-8D4D-46C9-A7C2-F3561BF37608}" type="datetimeFigureOut">
              <a:rPr lang="en-US" smtClean="0"/>
              <a:pPr/>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74BF2-3C04-4AB9-BE52-D173019A9162}" type="slidenum">
              <a:rPr lang="en-US" smtClean="0"/>
              <a:pPr/>
              <a:t>‹#›</a:t>
            </a:fld>
            <a:endParaRPr lang="en-US"/>
          </a:p>
        </p:txBody>
      </p:sp>
    </p:spTree>
    <p:extLst>
      <p:ext uri="{BB962C8B-B14F-4D97-AF65-F5344CB8AC3E}">
        <p14:creationId xmlns:p14="http://schemas.microsoft.com/office/powerpoint/2010/main" xmlns="" val="2476439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EA668-8D4D-46C9-A7C2-F3561BF37608}" type="datetimeFigureOut">
              <a:rPr lang="en-US" smtClean="0"/>
              <a:pPr/>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74BF2-3C04-4AB9-BE52-D173019A9162}" type="slidenum">
              <a:rPr lang="en-US" smtClean="0"/>
              <a:pPr/>
              <a:t>‹#›</a:t>
            </a:fld>
            <a:endParaRPr lang="en-US"/>
          </a:p>
        </p:txBody>
      </p:sp>
    </p:spTree>
    <p:extLst>
      <p:ext uri="{BB962C8B-B14F-4D97-AF65-F5344CB8AC3E}">
        <p14:creationId xmlns:p14="http://schemas.microsoft.com/office/powerpoint/2010/main" xmlns="" val="114178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3EA668-8D4D-46C9-A7C2-F3561BF37608}"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4BF2-3C04-4AB9-BE52-D173019A9162}" type="slidenum">
              <a:rPr lang="en-US" smtClean="0"/>
              <a:pPr/>
              <a:t>‹#›</a:t>
            </a:fld>
            <a:endParaRPr lang="en-US"/>
          </a:p>
        </p:txBody>
      </p:sp>
    </p:spTree>
    <p:extLst>
      <p:ext uri="{BB962C8B-B14F-4D97-AF65-F5344CB8AC3E}">
        <p14:creationId xmlns:p14="http://schemas.microsoft.com/office/powerpoint/2010/main" xmlns="" val="294738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3EA668-8D4D-46C9-A7C2-F3561BF37608}"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4BF2-3C04-4AB9-BE52-D173019A9162}" type="slidenum">
              <a:rPr lang="en-US" smtClean="0"/>
              <a:pPr/>
              <a:t>‹#›</a:t>
            </a:fld>
            <a:endParaRPr lang="en-US"/>
          </a:p>
        </p:txBody>
      </p:sp>
    </p:spTree>
    <p:extLst>
      <p:ext uri="{BB962C8B-B14F-4D97-AF65-F5344CB8AC3E}">
        <p14:creationId xmlns:p14="http://schemas.microsoft.com/office/powerpoint/2010/main" xmlns="" val="63363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3EA668-8D4D-46C9-A7C2-F3561BF37608}" type="datetimeFigureOut">
              <a:rPr lang="en-US" smtClean="0"/>
              <a:pPr/>
              <a:t>9/25/2017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74BF2-3C04-4AB9-BE52-D173019A9162}" type="slidenum">
              <a:rPr lang="en-US" smtClean="0"/>
              <a:pPr/>
              <a:t>‹#›</a:t>
            </a:fld>
            <a:endParaRPr lang="en-US"/>
          </a:p>
        </p:txBody>
      </p:sp>
    </p:spTree>
    <p:extLst>
      <p:ext uri="{BB962C8B-B14F-4D97-AF65-F5344CB8AC3E}">
        <p14:creationId xmlns:p14="http://schemas.microsoft.com/office/powerpoint/2010/main" xmlns="" val="17992161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fac.ksu.edu.sa/melneweh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4500" y="3257602"/>
            <a:ext cx="2052165" cy="830997"/>
          </a:xfrm>
          <a:prstGeom prst="rect">
            <a:avLst/>
          </a:prstGeom>
          <a:noFill/>
        </p:spPr>
        <p:txBody>
          <a:bodyPr wrap="none" rtlCol="0">
            <a:spAutoFit/>
          </a:bodyPr>
          <a:lstStyle/>
          <a:p>
            <a:pPr algn="ctr"/>
            <a:r>
              <a:rPr lang="en-US" sz="2800" b="1" dirty="0">
                <a:solidFill>
                  <a:srgbClr val="00B050"/>
                </a:solidFill>
                <a:latin typeface="Lucida Bright" panose="02040602050505020304" pitchFamily="18" charset="0"/>
              </a:rPr>
              <a:t>CHEM 101</a:t>
            </a:r>
          </a:p>
          <a:p>
            <a:pPr algn="ctr"/>
            <a:r>
              <a:rPr lang="en-US" sz="2000" b="1" dirty="0">
                <a:solidFill>
                  <a:srgbClr val="00B050"/>
                </a:solidFill>
                <a:latin typeface="Lucida Bright" panose="02040602050505020304" pitchFamily="18" charset="0"/>
              </a:rPr>
              <a:t>(3+1+0)</a:t>
            </a:r>
          </a:p>
        </p:txBody>
      </p:sp>
      <p:sp>
        <p:nvSpPr>
          <p:cNvPr id="5" name="TextBox 4"/>
          <p:cNvSpPr txBox="1"/>
          <p:nvPr/>
        </p:nvSpPr>
        <p:spPr>
          <a:xfrm>
            <a:off x="2277012" y="4453898"/>
            <a:ext cx="5067413" cy="523220"/>
          </a:xfrm>
          <a:prstGeom prst="rect">
            <a:avLst/>
          </a:prstGeom>
          <a:noFill/>
        </p:spPr>
        <p:txBody>
          <a:bodyPr wrap="none" rtlCol="0">
            <a:spAutoFit/>
          </a:bodyPr>
          <a:lstStyle/>
          <a:p>
            <a:r>
              <a:rPr lang="en-US" sz="2800" b="1" dirty="0">
                <a:solidFill>
                  <a:schemeClr val="bg2">
                    <a:lumMod val="10000"/>
                  </a:schemeClr>
                </a:solidFill>
                <a:latin typeface="Lucida Calligraphy" panose="03010101010101010101" pitchFamily="66" charset="0"/>
              </a:rPr>
              <a:t>Dr. Mohamed El-</a:t>
            </a:r>
            <a:r>
              <a:rPr lang="en-US" sz="2800" b="1" dirty="0" err="1">
                <a:solidFill>
                  <a:schemeClr val="bg2">
                    <a:lumMod val="10000"/>
                  </a:schemeClr>
                </a:solidFill>
                <a:latin typeface="Lucida Calligraphy" panose="03010101010101010101" pitchFamily="66" charset="0"/>
              </a:rPr>
              <a:t>Newehy</a:t>
            </a:r>
            <a:endParaRPr lang="en-US" sz="2800" b="1" dirty="0">
              <a:solidFill>
                <a:schemeClr val="bg2">
                  <a:lumMod val="10000"/>
                </a:schemeClr>
              </a:solidFill>
              <a:latin typeface="Lucida Calligraphy" panose="03010101010101010101" pitchFamily="66" charset="0"/>
            </a:endParaRPr>
          </a:p>
        </p:txBody>
      </p:sp>
      <p:sp>
        <p:nvSpPr>
          <p:cNvPr id="6" name="Rectangle 5"/>
          <p:cNvSpPr/>
          <p:nvPr/>
        </p:nvSpPr>
        <p:spPr>
          <a:xfrm>
            <a:off x="2463925" y="5044823"/>
            <a:ext cx="4577472" cy="461665"/>
          </a:xfrm>
          <a:prstGeom prst="rect">
            <a:avLst/>
          </a:prstGeom>
        </p:spPr>
        <p:txBody>
          <a:bodyPr wrap="none">
            <a:spAutoFit/>
          </a:bodyPr>
          <a:lstStyle/>
          <a:p>
            <a:pPr algn="ctr"/>
            <a:r>
              <a:rPr lang="en-US" sz="2400" b="1" dirty="0">
                <a:hlinkClick r:id="rId2"/>
              </a:rPr>
              <a:t>http://fac.ksu.edu.sa/melnewehy</a:t>
            </a:r>
            <a:r>
              <a:rPr lang="en-US" sz="2400" b="1" dirty="0"/>
              <a:t> </a:t>
            </a:r>
          </a:p>
        </p:txBody>
      </p:sp>
      <p:sp>
        <p:nvSpPr>
          <p:cNvPr id="7" name="TextBox 6"/>
          <p:cNvSpPr txBox="1"/>
          <p:nvPr/>
        </p:nvSpPr>
        <p:spPr>
          <a:xfrm>
            <a:off x="1600035" y="1830473"/>
            <a:ext cx="6101094" cy="1015663"/>
          </a:xfrm>
          <a:prstGeom prst="rect">
            <a:avLst/>
          </a:prstGeom>
          <a:solidFill>
            <a:schemeClr val="accent6">
              <a:lumMod val="20000"/>
              <a:lumOff val="80000"/>
            </a:schemeClr>
          </a:solidFill>
          <a:effectLst>
            <a:outerShdw blurRad="76200" dist="12700" dir="8100000" sy="-23000" kx="800400" algn="br" rotWithShape="0">
              <a:prstClr val="black">
                <a:alpha val="20000"/>
              </a:prstClr>
            </a:outerShdw>
          </a:effectLst>
        </p:spPr>
        <p:txBody>
          <a:bodyPr wrap="none" rtlCol="0">
            <a:spAutoFit/>
          </a:bodyPr>
          <a:lstStyle/>
          <a:p>
            <a:r>
              <a:rPr lang="en-US" sz="6000" b="1" dirty="0">
                <a:solidFill>
                  <a:srgbClr val="FF0000"/>
                </a:solidFill>
                <a:latin typeface="Footlight MT Light" panose="0204060206030A020304" pitchFamily="18" charset="0"/>
              </a:rPr>
              <a:t>General Chemistry</a:t>
            </a:r>
          </a:p>
        </p:txBody>
      </p:sp>
      <p:pic>
        <p:nvPicPr>
          <p:cNvPr id="8" name="Picture 2" descr="http://medicalcity.ksu.edu.sa/images/uploads/news/KSU_BackgroundLogo_(2).png"/>
          <p:cNvPicPr>
            <a:picLocks noChangeAspect="1" noChangeArrowheads="1"/>
          </p:cNvPicPr>
          <p:nvPr/>
        </p:nvPicPr>
        <p:blipFill>
          <a:blip r:embed="rId3"/>
          <a:srcRect l="16842" t="20000" r="13684" b="28000"/>
          <a:stretch>
            <a:fillRect/>
          </a:stretch>
        </p:blipFill>
        <p:spPr bwMode="auto">
          <a:xfrm>
            <a:off x="7219950" y="47625"/>
            <a:ext cx="1885950" cy="742950"/>
          </a:xfrm>
          <a:prstGeom prst="rect">
            <a:avLst/>
          </a:prstGeom>
          <a:noFill/>
          <a:effectLst>
            <a:reflection blurRad="6350" stA="50000" endA="300" endPos="90000" dir="5400000" sy="-100000" algn="bl" rotWithShape="0"/>
          </a:effectLst>
        </p:spPr>
      </p:pic>
    </p:spTree>
    <p:extLst>
      <p:ext uri="{BB962C8B-B14F-4D97-AF65-F5344CB8AC3E}">
        <p14:creationId xmlns:p14="http://schemas.microsoft.com/office/powerpoint/2010/main" xmlns="" val="3399503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76494" y="4792803"/>
            <a:ext cx="8534399"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400" dirty="0">
                <a:solidFill>
                  <a:srgbClr val="FF0000"/>
                </a:solidFill>
              </a:rPr>
              <a:t>Compounds</a:t>
            </a:r>
            <a:r>
              <a:rPr lang="en-US" altLang="en-US" sz="2400" dirty="0"/>
              <a:t> can only be </a:t>
            </a:r>
            <a:r>
              <a:rPr lang="en-US" altLang="en-US" sz="2400" dirty="0">
                <a:solidFill>
                  <a:srgbClr val="FF0000"/>
                </a:solidFill>
              </a:rPr>
              <a:t>separated</a:t>
            </a:r>
            <a:r>
              <a:rPr lang="en-US" altLang="en-US" sz="2400" dirty="0"/>
              <a:t> into their </a:t>
            </a:r>
            <a:r>
              <a:rPr lang="en-US" altLang="en-US" sz="2400" dirty="0" smtClean="0"/>
              <a:t>pure components </a:t>
            </a:r>
            <a:r>
              <a:rPr lang="en-US" altLang="en-US" sz="2400" dirty="0"/>
              <a:t>(elements) by </a:t>
            </a:r>
            <a:r>
              <a:rPr lang="en-US" altLang="en-US" sz="2400" b="1" i="1" dirty="0">
                <a:solidFill>
                  <a:srgbClr val="FF0000"/>
                </a:solidFill>
              </a:rPr>
              <a:t>chemical</a:t>
            </a:r>
            <a:r>
              <a:rPr lang="en-US" altLang="en-US" sz="2400" dirty="0">
                <a:solidFill>
                  <a:srgbClr val="FF0000"/>
                </a:solidFill>
              </a:rPr>
              <a:t> means</a:t>
            </a:r>
            <a:r>
              <a:rPr lang="en-US" altLang="en-US" sz="2400" dirty="0"/>
              <a:t>.</a:t>
            </a:r>
          </a:p>
        </p:txBody>
      </p:sp>
      <p:sp>
        <p:nvSpPr>
          <p:cNvPr id="9" name="Text Box 2"/>
          <p:cNvSpPr txBox="1">
            <a:spLocks noChangeArrowheads="1"/>
          </p:cNvSpPr>
          <p:nvPr/>
        </p:nvSpPr>
        <p:spPr bwMode="auto">
          <a:xfrm>
            <a:off x="276493" y="779423"/>
            <a:ext cx="85344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2800" b="1" i="1" dirty="0">
                <a:solidFill>
                  <a:srgbClr val="FF0000"/>
                </a:solidFill>
              </a:rPr>
              <a:t>Physical means</a:t>
            </a:r>
            <a:r>
              <a:rPr lang="en-US" altLang="en-US" sz="2800" dirty="0">
                <a:solidFill>
                  <a:srgbClr val="FF0000"/>
                </a:solidFill>
              </a:rPr>
              <a:t> </a:t>
            </a:r>
            <a:r>
              <a:rPr lang="en-US" altLang="en-US" sz="2800" dirty="0"/>
              <a:t>can be used to </a:t>
            </a:r>
            <a:r>
              <a:rPr lang="en-US" altLang="en-US" sz="2800" dirty="0">
                <a:solidFill>
                  <a:srgbClr val="FF0000"/>
                </a:solidFill>
              </a:rPr>
              <a:t>separate</a:t>
            </a:r>
            <a:r>
              <a:rPr lang="en-US" altLang="en-US" sz="2800" dirty="0"/>
              <a:t> a </a:t>
            </a:r>
            <a:r>
              <a:rPr lang="en-US" altLang="en-US" sz="2800" dirty="0">
                <a:solidFill>
                  <a:srgbClr val="FF0000"/>
                </a:solidFill>
              </a:rPr>
              <a:t>mixture</a:t>
            </a:r>
            <a:r>
              <a:rPr lang="en-US" altLang="en-US" sz="2800" dirty="0"/>
              <a:t> into its pure components.</a:t>
            </a:r>
          </a:p>
        </p:txBody>
      </p:sp>
      <p:grpSp>
        <p:nvGrpSpPr>
          <p:cNvPr id="10" name="Group 8"/>
          <p:cNvGrpSpPr>
            <a:grpSpLocks/>
          </p:cNvGrpSpPr>
          <p:nvPr/>
        </p:nvGrpSpPr>
        <p:grpSpPr bwMode="auto">
          <a:xfrm>
            <a:off x="2468733" y="1871850"/>
            <a:ext cx="4394200" cy="2859087"/>
            <a:chOff x="2736" y="1152"/>
            <a:chExt cx="2768" cy="1801"/>
          </a:xfrm>
        </p:grpSpPr>
        <p:pic>
          <p:nvPicPr>
            <p:cNvPr id="11" name="Picture 6" descr="cha56011_010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36" y="1152"/>
              <a:ext cx="2768" cy="142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Box 7"/>
            <p:cNvSpPr txBox="1">
              <a:spLocks noChangeArrowheads="1"/>
            </p:cNvSpPr>
            <p:nvPr/>
          </p:nvSpPr>
          <p:spPr bwMode="auto">
            <a:xfrm>
              <a:off x="3742" y="2665"/>
              <a:ext cx="757"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altLang="en-US"/>
                <a:t>magnet</a:t>
              </a:r>
            </a:p>
          </p:txBody>
        </p:sp>
      </p:grpSp>
      <p:sp>
        <p:nvSpPr>
          <p:cNvPr id="14" name="Rectangle 13"/>
          <p:cNvSpPr/>
          <p:nvPr/>
        </p:nvSpPr>
        <p:spPr>
          <a:xfrm>
            <a:off x="2544977" y="62017"/>
            <a:ext cx="4299960" cy="584775"/>
          </a:xfrm>
          <a:prstGeom prst="rect">
            <a:avLst/>
          </a:prstGeom>
          <a:ln>
            <a:solidFill>
              <a:schemeClr val="tx1">
                <a:lumMod val="65000"/>
                <a:lumOff val="35000"/>
              </a:schemeClr>
            </a:solidFill>
          </a:ln>
        </p:spPr>
        <p:txBody>
          <a:bodyPr wrap="none">
            <a:spAutoFit/>
          </a:bodyPr>
          <a:lstStyle/>
          <a:p>
            <a:r>
              <a:rPr lang="en-US" sz="3200" b="1" dirty="0" smtClean="0">
                <a:solidFill>
                  <a:srgbClr val="FF0000"/>
                </a:solidFill>
                <a:latin typeface="Bodoni MT" panose="02070603080606020203" pitchFamily="18" charset="0"/>
              </a:rPr>
              <a:t>Classifications </a:t>
            </a:r>
            <a:r>
              <a:rPr lang="en-US" sz="3200" b="1" dirty="0">
                <a:solidFill>
                  <a:srgbClr val="FF0000"/>
                </a:solidFill>
                <a:latin typeface="Bodoni MT" panose="02070603080606020203" pitchFamily="18" charset="0"/>
              </a:rPr>
              <a:t>of Matter</a:t>
            </a:r>
            <a:endParaRPr lang="en-US" sz="3200" dirty="0">
              <a:solidFill>
                <a:srgbClr val="FF0000"/>
              </a:solidFill>
              <a:latin typeface="Bodoni MT" panose="02070603080606020203" pitchFamily="18" charset="0"/>
            </a:endParaRPr>
          </a:p>
        </p:txBody>
      </p:sp>
    </p:spTree>
    <p:extLst>
      <p:ext uri="{BB962C8B-B14F-4D97-AF65-F5344CB8AC3E}">
        <p14:creationId xmlns:p14="http://schemas.microsoft.com/office/powerpoint/2010/main" xmlns="" val="10665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3005996" y="816429"/>
            <a:ext cx="2479312" cy="457940"/>
          </a:xfrm>
          <a:prstGeom prst="rect">
            <a:avLst/>
          </a:prstGeom>
          <a:solidFill>
            <a:schemeClr val="accent1"/>
          </a:solidFill>
          <a:ln w="9525">
            <a:solidFill>
              <a:schemeClr val="tx1"/>
            </a:solidFill>
            <a:miter lim="800000"/>
            <a:headEnd/>
            <a:tailEnd/>
          </a:ln>
        </p:spPr>
        <p:txBody>
          <a:bodyPr wrap="none" anchor="ct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en-US" altLang="en-US" sz="2400" b="1" dirty="0">
                <a:solidFill>
                  <a:schemeClr val="bg1"/>
                </a:solidFill>
              </a:rPr>
              <a:t>States of </a:t>
            </a:r>
            <a:r>
              <a:rPr lang="en-US" altLang="en-US" sz="2800" b="1" dirty="0">
                <a:solidFill>
                  <a:schemeClr val="bg1"/>
                </a:solidFill>
              </a:rPr>
              <a:t>matter</a:t>
            </a:r>
            <a:endParaRPr lang="en-GB" altLang="en-US" sz="2400" b="1" dirty="0">
              <a:solidFill>
                <a:schemeClr val="bg1"/>
              </a:solidFill>
            </a:endParaRPr>
          </a:p>
        </p:txBody>
      </p:sp>
      <p:sp>
        <p:nvSpPr>
          <p:cNvPr id="4" name="Line 11"/>
          <p:cNvSpPr>
            <a:spLocks noChangeShapeType="1"/>
          </p:cNvSpPr>
          <p:nvPr/>
        </p:nvSpPr>
        <p:spPr bwMode="auto">
          <a:xfrm>
            <a:off x="4245652" y="1273628"/>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 name="Line 12"/>
          <p:cNvSpPr>
            <a:spLocks noChangeShapeType="1"/>
          </p:cNvSpPr>
          <p:nvPr/>
        </p:nvSpPr>
        <p:spPr bwMode="auto">
          <a:xfrm>
            <a:off x="722808" y="1502227"/>
            <a:ext cx="7239001" cy="1163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Line 13"/>
          <p:cNvSpPr>
            <a:spLocks noChangeShapeType="1"/>
          </p:cNvSpPr>
          <p:nvPr/>
        </p:nvSpPr>
        <p:spPr bwMode="auto">
          <a:xfrm>
            <a:off x="722808" y="1502228"/>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 name="Line 14"/>
          <p:cNvSpPr>
            <a:spLocks noChangeShapeType="1"/>
          </p:cNvSpPr>
          <p:nvPr/>
        </p:nvSpPr>
        <p:spPr bwMode="auto">
          <a:xfrm>
            <a:off x="7946568" y="1531188"/>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 name="Line 15"/>
          <p:cNvSpPr>
            <a:spLocks noChangeShapeType="1"/>
          </p:cNvSpPr>
          <p:nvPr/>
        </p:nvSpPr>
        <p:spPr bwMode="auto">
          <a:xfrm>
            <a:off x="4245652" y="1502228"/>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 name="Rectangle 16"/>
          <p:cNvSpPr>
            <a:spLocks noChangeArrowheads="1"/>
          </p:cNvSpPr>
          <p:nvPr/>
        </p:nvSpPr>
        <p:spPr bwMode="auto">
          <a:xfrm>
            <a:off x="189408" y="1883228"/>
            <a:ext cx="1143000" cy="370114"/>
          </a:xfrm>
          <a:prstGeom prst="rect">
            <a:avLst/>
          </a:prstGeom>
          <a:solidFill>
            <a:schemeClr val="accent1"/>
          </a:solidFill>
          <a:ln w="9525">
            <a:solidFill>
              <a:schemeClr val="tx1"/>
            </a:solidFill>
            <a:miter lim="800000"/>
            <a:headEnd/>
            <a:tailEnd/>
          </a:ln>
        </p:spPr>
        <p:txBody>
          <a:bodyPr wrap="none" anchor="ct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en-US" altLang="en-US" sz="2800" b="1">
                <a:solidFill>
                  <a:schemeClr val="bg1"/>
                </a:solidFill>
              </a:rPr>
              <a:t>Gas</a:t>
            </a:r>
            <a:endParaRPr lang="en-GB" altLang="en-US" sz="2800" b="1">
              <a:solidFill>
                <a:schemeClr val="bg1"/>
              </a:solidFill>
            </a:endParaRPr>
          </a:p>
        </p:txBody>
      </p:sp>
      <p:sp>
        <p:nvSpPr>
          <p:cNvPr id="10" name="Rectangle 17"/>
          <p:cNvSpPr>
            <a:spLocks noChangeArrowheads="1"/>
          </p:cNvSpPr>
          <p:nvPr/>
        </p:nvSpPr>
        <p:spPr bwMode="auto">
          <a:xfrm>
            <a:off x="3712252" y="1883228"/>
            <a:ext cx="1143000" cy="370114"/>
          </a:xfrm>
          <a:prstGeom prst="rect">
            <a:avLst/>
          </a:prstGeom>
          <a:solidFill>
            <a:schemeClr val="accent1"/>
          </a:solidFill>
          <a:ln w="9525">
            <a:solidFill>
              <a:schemeClr val="tx1"/>
            </a:solidFill>
            <a:miter lim="800000"/>
            <a:headEnd/>
            <a:tailEnd/>
          </a:ln>
        </p:spPr>
        <p:txBody>
          <a:bodyPr wrap="none" anchor="ct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en-US" altLang="en-US" sz="2800" b="1">
                <a:solidFill>
                  <a:schemeClr val="bg1"/>
                </a:solidFill>
              </a:rPr>
              <a:t>Liquid</a:t>
            </a:r>
            <a:endParaRPr lang="en-GB" altLang="en-US" sz="2800" b="1">
              <a:solidFill>
                <a:schemeClr val="bg1"/>
              </a:solidFill>
            </a:endParaRPr>
          </a:p>
        </p:txBody>
      </p:sp>
      <p:sp>
        <p:nvSpPr>
          <p:cNvPr id="11" name="Rectangle 18"/>
          <p:cNvSpPr>
            <a:spLocks noChangeArrowheads="1"/>
          </p:cNvSpPr>
          <p:nvPr/>
        </p:nvSpPr>
        <p:spPr bwMode="auto">
          <a:xfrm>
            <a:off x="7336968" y="1912188"/>
            <a:ext cx="1143000" cy="370114"/>
          </a:xfrm>
          <a:prstGeom prst="rect">
            <a:avLst/>
          </a:prstGeom>
          <a:solidFill>
            <a:schemeClr val="accent1"/>
          </a:solidFill>
          <a:ln w="9525">
            <a:solidFill>
              <a:schemeClr val="tx1"/>
            </a:solidFill>
            <a:miter lim="800000"/>
            <a:headEnd/>
            <a:tailEnd/>
          </a:ln>
        </p:spPr>
        <p:txBody>
          <a:bodyPr wrap="none" anchor="ct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en-US" altLang="en-US" sz="2800" b="1">
                <a:solidFill>
                  <a:schemeClr val="bg1"/>
                </a:solidFill>
              </a:rPr>
              <a:t>Solid</a:t>
            </a:r>
            <a:endParaRPr lang="en-GB" altLang="en-US" sz="2800" b="1">
              <a:solidFill>
                <a:schemeClr val="bg1"/>
              </a:solidFill>
            </a:endParaRPr>
          </a:p>
        </p:txBody>
      </p:sp>
      <p:pic>
        <p:nvPicPr>
          <p:cNvPr id="12" name="Picture 2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2857" y="4004883"/>
            <a:ext cx="1419225"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 Box 29"/>
          <p:cNvSpPr txBox="1">
            <a:spLocks noChangeArrowheads="1"/>
          </p:cNvSpPr>
          <p:nvPr/>
        </p:nvSpPr>
        <p:spPr bwMode="auto">
          <a:xfrm>
            <a:off x="117562" y="2492840"/>
            <a:ext cx="2547257"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lgn="just" eaLnBrk="1" hangingPunct="1">
              <a:spcBef>
                <a:spcPts val="0"/>
              </a:spcBef>
              <a:buFont typeface="Courier New" panose="02070309020205020404" pitchFamily="49" charset="0"/>
              <a:buChar char="o"/>
            </a:pPr>
            <a:r>
              <a:rPr lang="en-US" altLang="en-US" sz="1600" b="1" dirty="0" smtClean="0"/>
              <a:t>Molecules </a:t>
            </a:r>
            <a:r>
              <a:rPr lang="en-US" altLang="en-US" sz="1600" b="1" dirty="0"/>
              <a:t>are separated by </a:t>
            </a:r>
            <a:r>
              <a:rPr lang="en-US" altLang="en-US" sz="1600" b="1" dirty="0" smtClean="0"/>
              <a:t>distance.</a:t>
            </a:r>
          </a:p>
          <a:p>
            <a:pPr marL="285750" indent="-285750" algn="just" eaLnBrk="1" hangingPunct="1">
              <a:spcBef>
                <a:spcPts val="0"/>
              </a:spcBef>
              <a:buFont typeface="Courier New" panose="02070309020205020404" pitchFamily="49" charset="0"/>
              <a:buChar char="o"/>
            </a:pPr>
            <a:r>
              <a:rPr lang="en-US" altLang="en-US" sz="1600" b="1" dirty="0" smtClean="0"/>
              <a:t>Have </a:t>
            </a:r>
            <a:r>
              <a:rPr lang="en-US" altLang="en-US" sz="1600" b="1" dirty="0"/>
              <a:t>no definite </a:t>
            </a:r>
            <a:r>
              <a:rPr lang="en-US" altLang="en-US" sz="1600" b="1" dirty="0" smtClean="0"/>
              <a:t>shape.</a:t>
            </a:r>
          </a:p>
          <a:p>
            <a:pPr marL="285750" indent="-285750" algn="just" eaLnBrk="1" hangingPunct="1">
              <a:spcBef>
                <a:spcPts val="0"/>
              </a:spcBef>
              <a:buFont typeface="Courier New" panose="02070309020205020404" pitchFamily="49" charset="0"/>
              <a:buChar char="o"/>
            </a:pPr>
            <a:r>
              <a:rPr lang="en-US" altLang="en-US" sz="1600" b="1" dirty="0" smtClean="0"/>
              <a:t>Have </a:t>
            </a:r>
            <a:r>
              <a:rPr lang="en-US" altLang="en-US" sz="1600" b="1" dirty="0"/>
              <a:t>no definite volume </a:t>
            </a:r>
            <a:endParaRPr lang="en-GB" altLang="en-US" sz="1600" b="1" dirty="0"/>
          </a:p>
        </p:txBody>
      </p:sp>
      <p:sp>
        <p:nvSpPr>
          <p:cNvPr id="16" name="Text Box 30"/>
          <p:cNvSpPr txBox="1">
            <a:spLocks noChangeArrowheads="1"/>
          </p:cNvSpPr>
          <p:nvPr/>
        </p:nvSpPr>
        <p:spPr bwMode="auto">
          <a:xfrm>
            <a:off x="2824413" y="2435223"/>
            <a:ext cx="2940004"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lgn="just" eaLnBrk="1" hangingPunct="1">
              <a:spcBef>
                <a:spcPts val="0"/>
              </a:spcBef>
              <a:buFont typeface="Courier New" panose="02070309020205020404" pitchFamily="49" charset="0"/>
              <a:buChar char="o"/>
            </a:pPr>
            <a:r>
              <a:rPr lang="en-US" altLang="en-US" sz="1600" b="1" dirty="0"/>
              <a:t>Molecules are close together but not held so rigidly in position and can move past on </a:t>
            </a:r>
            <a:r>
              <a:rPr lang="en-US" altLang="en-US" sz="1600" b="1" dirty="0" smtClean="0"/>
              <a:t>another.</a:t>
            </a:r>
          </a:p>
          <a:p>
            <a:pPr marL="285750" indent="-285750" algn="just" eaLnBrk="1" hangingPunct="1">
              <a:spcBef>
                <a:spcPts val="0"/>
              </a:spcBef>
              <a:buFont typeface="Courier New" panose="02070309020205020404" pitchFamily="49" charset="0"/>
              <a:buChar char="o"/>
            </a:pPr>
            <a:r>
              <a:rPr lang="en-US" altLang="en-US" sz="1600" b="1" dirty="0" smtClean="0"/>
              <a:t>Have </a:t>
            </a:r>
            <a:r>
              <a:rPr lang="en-US" altLang="en-US" sz="1600" b="1" dirty="0"/>
              <a:t>no definite </a:t>
            </a:r>
            <a:r>
              <a:rPr lang="en-US" altLang="en-US" sz="1600" b="1" dirty="0" smtClean="0"/>
              <a:t>shape.</a:t>
            </a:r>
          </a:p>
          <a:p>
            <a:pPr marL="285750" indent="-285750" algn="just" eaLnBrk="1" hangingPunct="1">
              <a:spcBef>
                <a:spcPts val="0"/>
              </a:spcBef>
              <a:buFont typeface="Courier New" panose="02070309020205020404" pitchFamily="49" charset="0"/>
              <a:buChar char="o"/>
            </a:pPr>
            <a:r>
              <a:rPr lang="en-US" altLang="en-US" sz="1600" b="1" dirty="0" smtClean="0"/>
              <a:t>Have </a:t>
            </a:r>
            <a:r>
              <a:rPr lang="en-US" altLang="en-US" sz="1600" b="1" dirty="0"/>
              <a:t>a definite volume </a:t>
            </a:r>
            <a:endParaRPr lang="en-GB" altLang="en-US" sz="1600" b="1" dirty="0"/>
          </a:p>
        </p:txBody>
      </p:sp>
      <p:sp>
        <p:nvSpPr>
          <p:cNvPr id="17" name="Text Box 31"/>
          <p:cNvSpPr txBox="1">
            <a:spLocks noChangeArrowheads="1"/>
          </p:cNvSpPr>
          <p:nvPr/>
        </p:nvSpPr>
        <p:spPr bwMode="auto">
          <a:xfrm>
            <a:off x="6041569" y="2362653"/>
            <a:ext cx="306324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lgn="just" eaLnBrk="1" hangingPunct="1">
              <a:spcBef>
                <a:spcPts val="0"/>
              </a:spcBef>
              <a:buFont typeface="Courier New" panose="02070309020205020404" pitchFamily="49" charset="0"/>
              <a:buChar char="o"/>
            </a:pPr>
            <a:r>
              <a:rPr lang="en-US" altLang="en-US" sz="1600" b="1" dirty="0" smtClean="0"/>
              <a:t>Molecules </a:t>
            </a:r>
            <a:r>
              <a:rPr lang="en-US" altLang="en-US" sz="1600" b="1" dirty="0"/>
              <a:t>are held close together in orderly fashion with little freedom of </a:t>
            </a:r>
            <a:r>
              <a:rPr lang="en-US" altLang="en-US" sz="1600" b="1" dirty="0" smtClean="0"/>
              <a:t>motion.</a:t>
            </a:r>
          </a:p>
          <a:p>
            <a:pPr marL="285750" indent="-285750" algn="just" eaLnBrk="1" hangingPunct="1">
              <a:spcBef>
                <a:spcPts val="0"/>
              </a:spcBef>
              <a:buFont typeface="Courier New" panose="02070309020205020404" pitchFamily="49" charset="0"/>
              <a:buChar char="o"/>
            </a:pPr>
            <a:r>
              <a:rPr lang="en-US" altLang="en-US" sz="1600" b="1" dirty="0" smtClean="0"/>
              <a:t>Have </a:t>
            </a:r>
            <a:r>
              <a:rPr lang="en-US" altLang="en-US" sz="1600" b="1" dirty="0"/>
              <a:t>a definite </a:t>
            </a:r>
            <a:r>
              <a:rPr lang="en-US" altLang="en-US" sz="1600" b="1" dirty="0" smtClean="0"/>
              <a:t>shape.</a:t>
            </a:r>
          </a:p>
          <a:p>
            <a:pPr marL="285750" indent="-285750" algn="just" eaLnBrk="1" hangingPunct="1">
              <a:spcBef>
                <a:spcPts val="0"/>
              </a:spcBef>
              <a:buFont typeface="Courier New" panose="02070309020205020404" pitchFamily="49" charset="0"/>
              <a:buChar char="o"/>
            </a:pPr>
            <a:r>
              <a:rPr lang="en-US" altLang="en-US" sz="1600" b="1" dirty="0" smtClean="0"/>
              <a:t>Have </a:t>
            </a:r>
            <a:r>
              <a:rPr lang="en-US" altLang="en-US" sz="1600" b="1" dirty="0"/>
              <a:t>a definite volume </a:t>
            </a:r>
            <a:endParaRPr lang="en-GB" altLang="en-US" sz="1600" b="1" dirty="0"/>
          </a:p>
        </p:txBody>
      </p:sp>
      <p:pic>
        <p:nvPicPr>
          <p:cNvPr id="18" name="Picture 4"/>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5660"/>
          <a:stretch/>
        </p:blipFill>
        <p:spPr bwMode="auto">
          <a:xfrm>
            <a:off x="7197862" y="4852851"/>
            <a:ext cx="1667464" cy="1661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70061" y="4330337"/>
            <a:ext cx="1671068" cy="2301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Rectangle 22"/>
          <p:cNvSpPr/>
          <p:nvPr/>
        </p:nvSpPr>
        <p:spPr>
          <a:xfrm>
            <a:off x="2332088" y="106869"/>
            <a:ext cx="4744760" cy="584775"/>
          </a:xfrm>
          <a:prstGeom prst="rect">
            <a:avLst/>
          </a:prstGeom>
          <a:ln>
            <a:solidFill>
              <a:schemeClr val="tx1">
                <a:lumMod val="65000"/>
                <a:lumOff val="35000"/>
              </a:schemeClr>
            </a:solidFill>
          </a:ln>
        </p:spPr>
        <p:txBody>
          <a:bodyPr wrap="none">
            <a:spAutoFit/>
          </a:bodyPr>
          <a:lstStyle/>
          <a:p>
            <a:r>
              <a:rPr lang="en-US" sz="3200" b="1" dirty="0">
                <a:solidFill>
                  <a:srgbClr val="FF0000"/>
                </a:solidFill>
                <a:latin typeface="Bodoni MT" panose="02070603080606020203" pitchFamily="18" charset="0"/>
              </a:rPr>
              <a:t>The Three States of Matter</a:t>
            </a:r>
            <a:endParaRPr lang="en-US" sz="3200" dirty="0">
              <a:solidFill>
                <a:srgbClr val="FF0000"/>
              </a:solidFill>
              <a:latin typeface="Bodoni MT" panose="02070603080606020203" pitchFamily="18" charset="0"/>
            </a:endParaRPr>
          </a:p>
        </p:txBody>
      </p:sp>
    </p:spTree>
    <p:extLst>
      <p:ext uri="{BB962C8B-B14F-4D97-AF65-F5344CB8AC3E}">
        <p14:creationId xmlns:p14="http://schemas.microsoft.com/office/powerpoint/2010/main" xmlns="" val="332441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par>
                          <p:cTn id="20" fill="hold">
                            <p:stCondLst>
                              <p:cond delay="500"/>
                            </p:stCondLst>
                            <p:childTnLst>
                              <p:par>
                                <p:cTn id="21" presetID="3"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par>
                                <p:cTn id="35" presetID="3"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par>
                                <p:cTn id="43" presetID="42"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par>
                                <p:cTn id="53" presetID="42"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3" descr="water_cycle"/>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206" r="1" b="9015"/>
          <a:stretch/>
        </p:blipFill>
        <p:spPr bwMode="auto">
          <a:xfrm>
            <a:off x="3621668" y="2913017"/>
            <a:ext cx="5522332" cy="3814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5" name="Group 12"/>
          <p:cNvGrpSpPr>
            <a:grpSpLocks/>
          </p:cNvGrpSpPr>
          <p:nvPr/>
        </p:nvGrpSpPr>
        <p:grpSpPr bwMode="auto">
          <a:xfrm>
            <a:off x="204651" y="755469"/>
            <a:ext cx="3537857" cy="3339737"/>
            <a:chOff x="1248" y="768"/>
            <a:chExt cx="3312" cy="3360"/>
          </a:xfrm>
        </p:grpSpPr>
        <p:pic>
          <p:nvPicPr>
            <p:cNvPr id="16" name="Picture 8" descr="01_07"/>
            <p:cNvPicPr>
              <a:picLocks noChangeAspect="1" noChangeArrowheads="1"/>
            </p:cNvPicPr>
            <p:nvPr/>
          </p:nvPicPr>
          <p:blipFill>
            <a:blip r:embed="rId3">
              <a:extLst>
                <a:ext uri="{28A0092B-C50C-407E-A947-70E740481C1C}">
                  <a14:useLocalDpi xmlns:a14="http://schemas.microsoft.com/office/drawing/2010/main" xmlns="" val="0"/>
                </a:ext>
              </a:extLst>
            </a:blip>
            <a:srcRect l="13542" t="2777" r="14583"/>
            <a:stretch>
              <a:fillRect/>
            </a:stretch>
          </p:blipFill>
          <p:spPr bwMode="auto">
            <a:xfrm>
              <a:off x="1248" y="768"/>
              <a:ext cx="3312" cy="336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 Box 9"/>
            <p:cNvSpPr txBox="1">
              <a:spLocks noChangeArrowheads="1"/>
            </p:cNvSpPr>
            <p:nvPr/>
          </p:nvSpPr>
          <p:spPr bwMode="auto">
            <a:xfrm>
              <a:off x="3768" y="3472"/>
              <a:ext cx="595" cy="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en-US" b="1" dirty="0"/>
                <a:t>solid</a:t>
              </a:r>
            </a:p>
          </p:txBody>
        </p:sp>
        <p:sp>
          <p:nvSpPr>
            <p:cNvPr id="18" name="Text Box 10"/>
            <p:cNvSpPr txBox="1">
              <a:spLocks noChangeArrowheads="1"/>
            </p:cNvSpPr>
            <p:nvPr/>
          </p:nvSpPr>
          <p:spPr bwMode="auto">
            <a:xfrm>
              <a:off x="1344" y="3504"/>
              <a:ext cx="677" cy="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en-US" b="1" dirty="0"/>
                <a:t>liquid</a:t>
              </a:r>
            </a:p>
          </p:txBody>
        </p:sp>
        <p:sp>
          <p:nvSpPr>
            <p:cNvPr id="19" name="Text Box 11"/>
            <p:cNvSpPr txBox="1">
              <a:spLocks noChangeArrowheads="1"/>
            </p:cNvSpPr>
            <p:nvPr/>
          </p:nvSpPr>
          <p:spPr bwMode="auto">
            <a:xfrm>
              <a:off x="3187" y="985"/>
              <a:ext cx="463" cy="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en-US" b="1" dirty="0"/>
                <a:t>gas</a:t>
              </a:r>
            </a:p>
          </p:txBody>
        </p:sp>
      </p:grpSp>
      <p:sp>
        <p:nvSpPr>
          <p:cNvPr id="20" name="Rectangle 19"/>
          <p:cNvSpPr/>
          <p:nvPr/>
        </p:nvSpPr>
        <p:spPr>
          <a:xfrm>
            <a:off x="2332088" y="106869"/>
            <a:ext cx="4744760" cy="584775"/>
          </a:xfrm>
          <a:prstGeom prst="rect">
            <a:avLst/>
          </a:prstGeom>
          <a:ln>
            <a:solidFill>
              <a:schemeClr val="tx1">
                <a:lumMod val="65000"/>
                <a:lumOff val="35000"/>
              </a:schemeClr>
            </a:solidFill>
          </a:ln>
        </p:spPr>
        <p:txBody>
          <a:bodyPr wrap="none">
            <a:spAutoFit/>
          </a:bodyPr>
          <a:lstStyle/>
          <a:p>
            <a:r>
              <a:rPr lang="en-US" sz="3200" b="1" dirty="0">
                <a:solidFill>
                  <a:srgbClr val="FF0000"/>
                </a:solidFill>
                <a:latin typeface="Bodoni MT" panose="02070603080606020203" pitchFamily="18" charset="0"/>
              </a:rPr>
              <a:t>The Three States of Matter</a:t>
            </a:r>
            <a:endParaRPr lang="en-US" sz="3200" dirty="0">
              <a:solidFill>
                <a:srgbClr val="FF0000"/>
              </a:solidFill>
              <a:latin typeface="Bodoni MT" panose="02070603080606020203" pitchFamily="18" charset="0"/>
            </a:endParaRPr>
          </a:p>
        </p:txBody>
      </p:sp>
    </p:spTree>
    <p:extLst>
      <p:ext uri="{BB962C8B-B14F-4D97-AF65-F5344CB8AC3E}">
        <p14:creationId xmlns:p14="http://schemas.microsoft.com/office/powerpoint/2010/main" xmlns="" val="203000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5908" y="91204"/>
            <a:ext cx="8802794" cy="584775"/>
          </a:xfrm>
          <a:prstGeom prst="rect">
            <a:avLst/>
          </a:prstGeom>
          <a:ln>
            <a:solidFill>
              <a:schemeClr val="tx1">
                <a:lumMod val="65000"/>
                <a:lumOff val="35000"/>
              </a:schemeClr>
            </a:solidFill>
          </a:ln>
        </p:spPr>
        <p:txBody>
          <a:bodyPr wrap="none">
            <a:spAutoFit/>
          </a:bodyPr>
          <a:lstStyle/>
          <a:p>
            <a:r>
              <a:rPr lang="en-US" sz="3200" b="1" dirty="0" smtClean="0">
                <a:solidFill>
                  <a:srgbClr val="FF0000"/>
                </a:solidFill>
                <a:latin typeface="Bodoni MT" panose="02070603080606020203" pitchFamily="18" charset="0"/>
              </a:rPr>
              <a:t>Changes of Matter: Physical and Chemical Changes</a:t>
            </a:r>
            <a:endParaRPr lang="en-US" sz="3200" dirty="0">
              <a:solidFill>
                <a:srgbClr val="FF0000"/>
              </a:solidFill>
              <a:latin typeface="Bodoni MT" panose="02070603080606020203" pitchFamily="18" charset="0"/>
            </a:endParaRPr>
          </a:p>
        </p:txBody>
      </p:sp>
      <p:sp>
        <p:nvSpPr>
          <p:cNvPr id="2" name="Rectangle 1"/>
          <p:cNvSpPr/>
          <p:nvPr/>
        </p:nvSpPr>
        <p:spPr>
          <a:xfrm>
            <a:off x="256617" y="825970"/>
            <a:ext cx="8575480" cy="461665"/>
          </a:xfrm>
          <a:prstGeom prst="rect">
            <a:avLst/>
          </a:prstGeom>
        </p:spPr>
        <p:txBody>
          <a:bodyPr wrap="square">
            <a:spAutoFit/>
          </a:bodyPr>
          <a:lstStyle/>
          <a:p>
            <a:pPr marL="342900" indent="-342900" algn="just">
              <a:buFont typeface="Courier New" panose="02070309020205020404" pitchFamily="49" charset="0"/>
              <a:buChar char="o"/>
            </a:pPr>
            <a:r>
              <a:rPr lang="en-US" sz="2400" dirty="0" smtClean="0"/>
              <a:t>Color, melting </a:t>
            </a:r>
            <a:r>
              <a:rPr lang="en-US" sz="2400" dirty="0"/>
              <a:t>point, and boiling point are </a:t>
            </a:r>
            <a:r>
              <a:rPr lang="en-US" sz="2400" b="1" dirty="0">
                <a:solidFill>
                  <a:srgbClr val="FF0000"/>
                </a:solidFill>
              </a:rPr>
              <a:t>physical </a:t>
            </a:r>
            <a:r>
              <a:rPr lang="en-US" sz="2400" b="1" dirty="0" smtClean="0">
                <a:solidFill>
                  <a:srgbClr val="FF0000"/>
                </a:solidFill>
              </a:rPr>
              <a:t>properties</a:t>
            </a:r>
            <a:r>
              <a:rPr lang="en-US" sz="2400" dirty="0" smtClean="0"/>
              <a:t>.</a:t>
            </a:r>
          </a:p>
        </p:txBody>
      </p:sp>
      <p:sp>
        <p:nvSpPr>
          <p:cNvPr id="23" name="Text Box 3"/>
          <p:cNvSpPr txBox="1">
            <a:spLocks noChangeArrowheads="1"/>
          </p:cNvSpPr>
          <p:nvPr/>
        </p:nvSpPr>
        <p:spPr bwMode="auto">
          <a:xfrm>
            <a:off x="256617" y="1623811"/>
            <a:ext cx="8534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342900" indent="-342900" algn="just">
              <a:spcBef>
                <a:spcPct val="50000"/>
              </a:spcBef>
              <a:buFont typeface="Courier New" panose="02070309020205020404" pitchFamily="49" charset="0"/>
              <a:buChar char="o"/>
            </a:pPr>
            <a:r>
              <a:rPr lang="en-US" altLang="en-US" sz="2400" dirty="0"/>
              <a:t>A </a:t>
            </a:r>
            <a:r>
              <a:rPr lang="en-US" altLang="en-US" sz="2400" b="1" i="1" dirty="0">
                <a:solidFill>
                  <a:srgbClr val="FF0000"/>
                </a:solidFill>
              </a:rPr>
              <a:t>physical change</a:t>
            </a:r>
            <a:r>
              <a:rPr lang="en-US" altLang="en-US" sz="2400" dirty="0">
                <a:solidFill>
                  <a:srgbClr val="FF0000"/>
                </a:solidFill>
              </a:rPr>
              <a:t> </a:t>
            </a:r>
            <a:r>
              <a:rPr lang="en-US" altLang="en-US" sz="2400" dirty="0"/>
              <a:t>does not alter the composition or identity of a substance.</a:t>
            </a:r>
          </a:p>
        </p:txBody>
      </p:sp>
      <p:sp>
        <p:nvSpPr>
          <p:cNvPr id="24" name="Text Box 5"/>
          <p:cNvSpPr txBox="1">
            <a:spLocks noChangeArrowheads="1"/>
          </p:cNvSpPr>
          <p:nvPr/>
        </p:nvSpPr>
        <p:spPr bwMode="auto">
          <a:xfrm>
            <a:off x="215535" y="3512084"/>
            <a:ext cx="8575481"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342900" indent="-342900" algn="just">
              <a:spcBef>
                <a:spcPct val="50000"/>
              </a:spcBef>
              <a:buFont typeface="Courier New" panose="02070309020205020404" pitchFamily="49" charset="0"/>
              <a:buChar char="o"/>
            </a:pPr>
            <a:r>
              <a:rPr lang="en-US" altLang="en-US" sz="2400" dirty="0"/>
              <a:t>A </a:t>
            </a:r>
            <a:r>
              <a:rPr lang="en-US" altLang="en-US" sz="2400" b="1" i="1" dirty="0">
                <a:solidFill>
                  <a:srgbClr val="FF0000"/>
                </a:solidFill>
              </a:rPr>
              <a:t>chemical change</a:t>
            </a:r>
            <a:r>
              <a:rPr lang="en-US" altLang="en-US" sz="2400" dirty="0">
                <a:solidFill>
                  <a:srgbClr val="FF0000"/>
                </a:solidFill>
              </a:rPr>
              <a:t> </a:t>
            </a:r>
            <a:r>
              <a:rPr lang="en-US" altLang="en-US" sz="2400" dirty="0"/>
              <a:t>alters the composition or identity of the substance(s) involved.</a:t>
            </a:r>
          </a:p>
        </p:txBody>
      </p:sp>
      <p:grpSp>
        <p:nvGrpSpPr>
          <p:cNvPr id="25" name="Group 15"/>
          <p:cNvGrpSpPr>
            <a:grpSpLocks/>
          </p:cNvGrpSpPr>
          <p:nvPr/>
        </p:nvGrpSpPr>
        <p:grpSpPr bwMode="auto">
          <a:xfrm>
            <a:off x="1770489" y="2673925"/>
            <a:ext cx="6245216" cy="471906"/>
            <a:chOff x="830" y="1152"/>
            <a:chExt cx="3811" cy="312"/>
          </a:xfrm>
        </p:grpSpPr>
        <p:sp>
          <p:nvSpPr>
            <p:cNvPr id="26" name="Text Box 6"/>
            <p:cNvSpPr txBox="1">
              <a:spLocks noChangeArrowheads="1"/>
            </p:cNvSpPr>
            <p:nvPr/>
          </p:nvSpPr>
          <p:spPr bwMode="auto">
            <a:xfrm>
              <a:off x="830" y="1173"/>
              <a:ext cx="981"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dirty="0"/>
                <a:t>ice melting</a:t>
              </a:r>
            </a:p>
          </p:txBody>
        </p:sp>
        <p:sp>
          <p:nvSpPr>
            <p:cNvPr id="27" name="Text Box 7"/>
            <p:cNvSpPr txBox="1">
              <a:spLocks noChangeArrowheads="1"/>
            </p:cNvSpPr>
            <p:nvPr/>
          </p:nvSpPr>
          <p:spPr bwMode="auto">
            <a:xfrm>
              <a:off x="2555" y="1152"/>
              <a:ext cx="2086"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sz="2400" dirty="0"/>
                <a:t>sugar dissolving </a:t>
              </a:r>
              <a:r>
                <a:rPr lang="en-US" altLang="en-US" sz="2400" dirty="0" smtClean="0"/>
                <a:t>in </a:t>
              </a:r>
              <a:r>
                <a:rPr lang="en-US" altLang="en-US" sz="2400" dirty="0"/>
                <a:t>water</a:t>
              </a:r>
            </a:p>
          </p:txBody>
        </p:sp>
      </p:grpSp>
      <p:grpSp>
        <p:nvGrpSpPr>
          <p:cNvPr id="28" name="Group 18"/>
          <p:cNvGrpSpPr>
            <a:grpSpLocks/>
          </p:cNvGrpSpPr>
          <p:nvPr/>
        </p:nvGrpSpPr>
        <p:grpSpPr bwMode="auto">
          <a:xfrm>
            <a:off x="1600672" y="4491220"/>
            <a:ext cx="6171728" cy="1994575"/>
            <a:chOff x="1008" y="2574"/>
            <a:chExt cx="4032" cy="1698"/>
          </a:xfrm>
        </p:grpSpPr>
        <p:pic>
          <p:nvPicPr>
            <p:cNvPr id="29" name="Picture 16"/>
            <p:cNvPicPr>
              <a:picLocks noChangeAspect="1" noChangeArrowheads="1"/>
            </p:cNvPicPr>
            <p:nvPr/>
          </p:nvPicPr>
          <p:blipFill>
            <a:blip r:embed="rId2">
              <a:extLst>
                <a:ext uri="{28A0092B-C50C-407E-A947-70E740481C1C}">
                  <a14:useLocalDpi xmlns:a14="http://schemas.microsoft.com/office/drawing/2010/main" xmlns="" val="0"/>
                </a:ext>
              </a:extLst>
            </a:blip>
            <a:srcRect t="13747"/>
            <a:stretch>
              <a:fillRect/>
            </a:stretch>
          </p:blipFill>
          <p:spPr bwMode="auto">
            <a:xfrm>
              <a:off x="2416" y="2574"/>
              <a:ext cx="2624" cy="1698"/>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Text Box 17"/>
            <p:cNvSpPr txBox="1">
              <a:spLocks noChangeArrowheads="1"/>
            </p:cNvSpPr>
            <p:nvPr/>
          </p:nvSpPr>
          <p:spPr bwMode="auto">
            <a:xfrm>
              <a:off x="1008" y="3164"/>
              <a:ext cx="1365" cy="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a:spcBef>
                  <a:spcPct val="50000"/>
                </a:spcBef>
              </a:pPr>
              <a:r>
                <a:rPr lang="en-US" altLang="en-US" dirty="0"/>
                <a:t>hydrogen burns in air to form water</a:t>
              </a:r>
            </a:p>
          </p:txBody>
        </p:sp>
      </p:grpSp>
    </p:spTree>
    <p:extLst>
      <p:ext uri="{BB962C8B-B14F-4D97-AF65-F5344CB8AC3E}">
        <p14:creationId xmlns:p14="http://schemas.microsoft.com/office/powerpoint/2010/main" xmlns="" val="375316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0-#ppt_w/2"/>
                                          </p:val>
                                        </p:tav>
                                        <p:tav tm="100000">
                                          <p:val>
                                            <p:strVal val="#ppt_x"/>
                                          </p:val>
                                        </p:tav>
                                      </p:tavLst>
                                    </p:anim>
                                    <p:anim calcmode="lin" valueType="num">
                                      <p:cBhvr additive="base">
                                        <p:cTn id="15"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0-#ppt_w/2"/>
                                          </p:val>
                                        </p:tav>
                                        <p:tav tm="100000">
                                          <p:val>
                                            <p:strVal val="#ppt_x"/>
                                          </p:val>
                                        </p:tav>
                                      </p:tavLst>
                                    </p:anim>
                                    <p:anim calcmode="lin" valueType="num">
                                      <p:cBhvr additive="base">
                                        <p:cTn id="2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utoUpdateAnimBg="0"/>
      <p:bldP spid="2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220117" y="1320882"/>
            <a:ext cx="8725989"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342900" indent="-342900" algn="just">
              <a:spcBef>
                <a:spcPct val="50000"/>
              </a:spcBef>
              <a:buFont typeface="Courier New" panose="02070309020205020404" pitchFamily="49" charset="0"/>
              <a:buChar char="o"/>
            </a:pPr>
            <a:r>
              <a:rPr lang="en-US" altLang="en-US" sz="2400" dirty="0"/>
              <a:t>An </a:t>
            </a:r>
            <a:r>
              <a:rPr lang="en-US" altLang="en-US" sz="2400" b="1" i="1" dirty="0">
                <a:solidFill>
                  <a:srgbClr val="FF0000"/>
                </a:solidFill>
              </a:rPr>
              <a:t>extensive property </a:t>
            </a:r>
            <a:r>
              <a:rPr lang="en-US" altLang="en-US" sz="2400" dirty="0"/>
              <a:t>of a material depends upon how much matter is </a:t>
            </a:r>
            <a:r>
              <a:rPr lang="en-US" altLang="en-US" sz="2400" dirty="0" smtClean="0"/>
              <a:t>being </a:t>
            </a:r>
            <a:r>
              <a:rPr lang="en-US" altLang="en-US" sz="2400" dirty="0"/>
              <a:t>considered.</a:t>
            </a:r>
          </a:p>
        </p:txBody>
      </p:sp>
      <p:sp>
        <p:nvSpPr>
          <p:cNvPr id="10" name="Text Box 3"/>
          <p:cNvSpPr txBox="1">
            <a:spLocks noChangeArrowheads="1"/>
          </p:cNvSpPr>
          <p:nvPr/>
        </p:nvSpPr>
        <p:spPr bwMode="auto">
          <a:xfrm>
            <a:off x="220117" y="3923195"/>
            <a:ext cx="8725989"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342900" indent="-342900" algn="just">
              <a:spcBef>
                <a:spcPct val="50000"/>
              </a:spcBef>
              <a:buFont typeface="Courier New" panose="02070309020205020404" pitchFamily="49" charset="0"/>
              <a:buChar char="o"/>
            </a:pPr>
            <a:r>
              <a:rPr lang="en-US" altLang="en-US" sz="2400" dirty="0"/>
              <a:t>An </a:t>
            </a:r>
            <a:r>
              <a:rPr lang="en-US" altLang="en-US" sz="2400" b="1" i="1" dirty="0">
                <a:solidFill>
                  <a:srgbClr val="FF0000"/>
                </a:solidFill>
              </a:rPr>
              <a:t>intensive property </a:t>
            </a:r>
            <a:r>
              <a:rPr lang="en-US" altLang="en-US" sz="2400" dirty="0"/>
              <a:t>of a material </a:t>
            </a:r>
            <a:r>
              <a:rPr lang="en-US" altLang="en-US" sz="2400" dirty="0">
                <a:solidFill>
                  <a:srgbClr val="FF0000"/>
                </a:solidFill>
              </a:rPr>
              <a:t>does not</a:t>
            </a:r>
            <a:r>
              <a:rPr lang="en-US" altLang="en-US" sz="2400" dirty="0"/>
              <a:t> depend upon how much matter is </a:t>
            </a:r>
            <a:r>
              <a:rPr lang="en-US" altLang="en-US" sz="2400" dirty="0" smtClean="0"/>
              <a:t>being </a:t>
            </a:r>
            <a:r>
              <a:rPr lang="en-US" altLang="en-US" sz="2400" dirty="0"/>
              <a:t>considered.</a:t>
            </a:r>
          </a:p>
        </p:txBody>
      </p:sp>
      <p:sp>
        <p:nvSpPr>
          <p:cNvPr id="11" name="Text Box 4"/>
          <p:cNvSpPr txBox="1">
            <a:spLocks noChangeArrowheads="1"/>
          </p:cNvSpPr>
          <p:nvPr/>
        </p:nvSpPr>
        <p:spPr bwMode="auto">
          <a:xfrm>
            <a:off x="1564850" y="2152642"/>
            <a:ext cx="19812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buFontTx/>
              <a:buChar char="•"/>
            </a:pPr>
            <a:r>
              <a:rPr lang="en-US" altLang="en-US" sz="2400">
                <a:solidFill>
                  <a:srgbClr val="0070C0"/>
                </a:solidFill>
              </a:rPr>
              <a:t> mass</a:t>
            </a:r>
          </a:p>
          <a:p>
            <a:pPr algn="l">
              <a:spcBef>
                <a:spcPct val="50000"/>
              </a:spcBef>
              <a:buFontTx/>
              <a:buChar char="•"/>
            </a:pPr>
            <a:r>
              <a:rPr lang="en-US" altLang="en-US" sz="2400">
                <a:solidFill>
                  <a:srgbClr val="0070C0"/>
                </a:solidFill>
              </a:rPr>
              <a:t> length</a:t>
            </a:r>
          </a:p>
          <a:p>
            <a:pPr algn="l">
              <a:spcBef>
                <a:spcPct val="50000"/>
              </a:spcBef>
              <a:buFontTx/>
              <a:buChar char="•"/>
            </a:pPr>
            <a:r>
              <a:rPr lang="en-US" altLang="en-US" sz="2400">
                <a:solidFill>
                  <a:srgbClr val="0070C0"/>
                </a:solidFill>
              </a:rPr>
              <a:t> volume</a:t>
            </a:r>
          </a:p>
        </p:txBody>
      </p:sp>
      <p:sp>
        <p:nvSpPr>
          <p:cNvPr id="12" name="Text Box 5"/>
          <p:cNvSpPr txBox="1">
            <a:spLocks noChangeArrowheads="1"/>
          </p:cNvSpPr>
          <p:nvPr/>
        </p:nvSpPr>
        <p:spPr bwMode="auto">
          <a:xfrm>
            <a:off x="1828800" y="4882938"/>
            <a:ext cx="22860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buFontTx/>
              <a:buChar char="•"/>
            </a:pPr>
            <a:r>
              <a:rPr lang="en-US" altLang="en-US" sz="2400" dirty="0">
                <a:solidFill>
                  <a:srgbClr val="0070C0"/>
                </a:solidFill>
              </a:rPr>
              <a:t> density</a:t>
            </a:r>
          </a:p>
          <a:p>
            <a:pPr algn="l">
              <a:spcBef>
                <a:spcPct val="50000"/>
              </a:spcBef>
              <a:buFontTx/>
              <a:buChar char="•"/>
            </a:pPr>
            <a:r>
              <a:rPr lang="en-US" altLang="en-US" sz="2400" dirty="0">
                <a:solidFill>
                  <a:srgbClr val="0070C0"/>
                </a:solidFill>
              </a:rPr>
              <a:t> temperature</a:t>
            </a:r>
          </a:p>
          <a:p>
            <a:pPr algn="l">
              <a:spcBef>
                <a:spcPct val="50000"/>
              </a:spcBef>
              <a:buFontTx/>
              <a:buChar char="•"/>
            </a:pPr>
            <a:r>
              <a:rPr lang="en-US" altLang="en-US" sz="2400" dirty="0">
                <a:solidFill>
                  <a:srgbClr val="0070C0"/>
                </a:solidFill>
              </a:rPr>
              <a:t> color</a:t>
            </a:r>
          </a:p>
        </p:txBody>
      </p:sp>
      <p:sp>
        <p:nvSpPr>
          <p:cNvPr id="14" name="Text Box 6"/>
          <p:cNvSpPr txBox="1">
            <a:spLocks noChangeArrowheads="1"/>
          </p:cNvSpPr>
          <p:nvPr/>
        </p:nvSpPr>
        <p:spPr bwMode="auto">
          <a:xfrm>
            <a:off x="0" y="775035"/>
            <a:ext cx="530882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en-US" sz="2800" b="1" u="sng" dirty="0">
                <a:solidFill>
                  <a:srgbClr val="00B0F0"/>
                </a:solidFill>
              </a:rPr>
              <a:t>Extensive and Intensive Properties</a:t>
            </a:r>
          </a:p>
        </p:txBody>
      </p:sp>
      <p:pic>
        <p:nvPicPr>
          <p:cNvPr id="20" name="Picture 2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1645"/>
            <a:ext cx="446088"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14800" y="2281645"/>
            <a:ext cx="1128713" cy="1357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2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71833" y="4789275"/>
            <a:ext cx="293687" cy="189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ectangle 12"/>
          <p:cNvSpPr/>
          <p:nvPr/>
        </p:nvSpPr>
        <p:spPr>
          <a:xfrm>
            <a:off x="2930307" y="105584"/>
            <a:ext cx="3617337" cy="584775"/>
          </a:xfrm>
          <a:prstGeom prst="rect">
            <a:avLst/>
          </a:prstGeom>
          <a:ln>
            <a:solidFill>
              <a:schemeClr val="tx1">
                <a:lumMod val="65000"/>
                <a:lumOff val="35000"/>
              </a:schemeClr>
            </a:solidFill>
          </a:ln>
        </p:spPr>
        <p:txBody>
          <a:bodyPr wrap="none">
            <a:spAutoFit/>
          </a:bodyPr>
          <a:lstStyle/>
          <a:p>
            <a:r>
              <a:rPr lang="en-US" sz="3200" b="1" dirty="0" smtClean="0">
                <a:solidFill>
                  <a:srgbClr val="FF0000"/>
                </a:solidFill>
                <a:latin typeface="Bodoni MT" panose="02070603080606020203" pitchFamily="18" charset="0"/>
              </a:rPr>
              <a:t>Properties of </a:t>
            </a:r>
            <a:r>
              <a:rPr lang="en-US" sz="3200" b="1" dirty="0">
                <a:solidFill>
                  <a:srgbClr val="FF0000"/>
                </a:solidFill>
                <a:latin typeface="Bodoni MT" panose="02070603080606020203" pitchFamily="18" charset="0"/>
              </a:rPr>
              <a:t>Matter</a:t>
            </a:r>
            <a:endParaRPr lang="en-US" sz="3200" dirty="0">
              <a:solidFill>
                <a:srgbClr val="FF0000"/>
              </a:solidFill>
              <a:latin typeface="Bodoni MT" panose="02070603080606020203" pitchFamily="18" charset="0"/>
            </a:endParaRPr>
          </a:p>
        </p:txBody>
      </p:sp>
    </p:spTree>
    <p:extLst>
      <p:ext uri="{BB962C8B-B14F-4D97-AF65-F5344CB8AC3E}">
        <p14:creationId xmlns:p14="http://schemas.microsoft.com/office/powerpoint/2010/main" xmlns="" val="326417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additive="base">
                                        <p:cTn id="25"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 calcmode="lin" valueType="num">
                                      <p:cBhvr additive="base">
                                        <p:cTn id="31"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53"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 calcmode="lin" valueType="num">
                                      <p:cBhvr additive="base">
                                        <p:cTn id="49"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anim calcmode="lin" valueType="num">
                                      <p:cBhvr additive="base">
                                        <p:cTn id="55"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53"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2">
                                            <p:txEl>
                                              <p:pRg st="2" end="2"/>
                                            </p:txEl>
                                          </p:spTgt>
                                        </p:tgtEl>
                                        <p:attrNameLst>
                                          <p:attrName>style.visibility</p:attrName>
                                        </p:attrNameLst>
                                      </p:cBhvr>
                                      <p:to>
                                        <p:strVal val="visible"/>
                                      </p:to>
                                    </p:set>
                                    <p:anim calcmode="lin" valueType="num">
                                      <p:cBhvr additive="base">
                                        <p:cTn id="67"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1" grpId="0" uiExpand="1" build="p" autoUpdateAnimBg="0"/>
      <p:bldP spid="12" grpId="0" uiExpand="1"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562499" y="2735672"/>
            <a:ext cx="4208415"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4400" b="1" dirty="0" smtClean="0">
                <a:solidFill>
                  <a:srgbClr val="FF0000"/>
                </a:solidFill>
                <a:latin typeface="Bodoni MT" panose="02070603080606020203" pitchFamily="18" charset="0"/>
              </a:rPr>
              <a:t>Measurements</a:t>
            </a:r>
            <a:endParaRPr lang="en-US" altLang="en-US" sz="5400" b="1" dirty="0">
              <a:solidFill>
                <a:srgbClr val="FF0000"/>
              </a:solidFill>
              <a:latin typeface="Bodoni MT" panose="02070603080606020203" pitchFamily="18" charset="0"/>
            </a:endParaRPr>
          </a:p>
        </p:txBody>
      </p:sp>
    </p:spTree>
    <p:extLst>
      <p:ext uri="{BB962C8B-B14F-4D97-AF65-F5344CB8AC3E}">
        <p14:creationId xmlns:p14="http://schemas.microsoft.com/office/powerpoint/2010/main" xmlns="" val="1348629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503" y="114035"/>
            <a:ext cx="6042232" cy="584775"/>
          </a:xfrm>
          <a:prstGeom prst="rect">
            <a:avLst/>
          </a:prstGeom>
          <a:ln>
            <a:solidFill>
              <a:schemeClr val="tx1">
                <a:lumMod val="65000"/>
                <a:lumOff val="35000"/>
              </a:schemeClr>
            </a:solidFill>
          </a:ln>
        </p:spPr>
        <p:txBody>
          <a:bodyPr wrap="none">
            <a:spAutoFit/>
          </a:bodyPr>
          <a:lstStyle/>
          <a:p>
            <a:r>
              <a:rPr lang="en-US" sz="3200" b="1" dirty="0">
                <a:solidFill>
                  <a:srgbClr val="FF0000"/>
                </a:solidFill>
                <a:latin typeface="Bodoni MT" panose="02070603080606020203" pitchFamily="18" charset="0"/>
              </a:rPr>
              <a:t>International System of Units (SI)</a:t>
            </a:r>
          </a:p>
        </p:txBody>
      </p:sp>
      <p:sp>
        <p:nvSpPr>
          <p:cNvPr id="5" name="Rectangle 4"/>
          <p:cNvSpPr/>
          <p:nvPr/>
        </p:nvSpPr>
        <p:spPr>
          <a:xfrm>
            <a:off x="145144" y="698810"/>
            <a:ext cx="8831942" cy="2251065"/>
          </a:xfrm>
          <a:prstGeom prst="rect">
            <a:avLst/>
          </a:prstGeom>
        </p:spPr>
        <p:txBody>
          <a:bodyPr wrap="square">
            <a:spAutoFit/>
          </a:bodyPr>
          <a:lstStyle/>
          <a:p>
            <a:pPr marL="342900" indent="-342900" algn="just">
              <a:lnSpc>
                <a:spcPct val="150000"/>
              </a:lnSpc>
              <a:buFont typeface="Courier New" panose="02070309020205020404" pitchFamily="49" charset="0"/>
              <a:buChar char="o"/>
            </a:pPr>
            <a:r>
              <a:rPr lang="en-US" sz="2400" b="1" dirty="0">
                <a:latin typeface="Arial" panose="020B0604020202020204" pitchFamily="34" charset="0"/>
                <a:cs typeface="Arial" panose="020B0604020202020204" pitchFamily="34" charset="0"/>
              </a:rPr>
              <a:t>A measured quantity is usually written as a number with an appropriate </a:t>
            </a:r>
            <a:r>
              <a:rPr lang="en-US" sz="2400" b="1" dirty="0" smtClean="0">
                <a:latin typeface="Arial" panose="020B0604020202020204" pitchFamily="34" charset="0"/>
                <a:cs typeface="Arial" panose="020B0604020202020204" pitchFamily="34" charset="0"/>
              </a:rPr>
              <a:t>unit.</a:t>
            </a:r>
          </a:p>
          <a:p>
            <a:pPr marL="342900" indent="-342900" algn="just">
              <a:lnSpc>
                <a:spcPct val="150000"/>
              </a:lnSpc>
              <a:buFont typeface="Courier New" panose="02070309020205020404" pitchFamily="49" charset="0"/>
              <a:buChar char="o"/>
            </a:pPr>
            <a:r>
              <a:rPr lang="en-US" sz="2400" b="1"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same is true in chemistry; units are essential to stating </a:t>
            </a:r>
            <a:r>
              <a:rPr lang="en-US" sz="2400" b="1" dirty="0" smtClean="0">
                <a:latin typeface="Arial" panose="020B0604020202020204" pitchFamily="34" charset="0"/>
                <a:cs typeface="Arial" panose="020B0604020202020204" pitchFamily="34" charset="0"/>
              </a:rPr>
              <a:t>measurements correctly</a:t>
            </a:r>
            <a:r>
              <a:rPr lang="en-US" sz="2400" b="1" dirty="0">
                <a:latin typeface="Arial" panose="020B0604020202020204" pitchFamily="34" charset="0"/>
                <a:cs typeface="Arial" panose="020B0604020202020204" pitchFamily="34" charset="0"/>
              </a:rPr>
              <a:t>.</a:t>
            </a:r>
          </a:p>
        </p:txBody>
      </p:sp>
      <p:sp>
        <p:nvSpPr>
          <p:cNvPr id="2" name="Rectangle 1"/>
          <p:cNvSpPr/>
          <p:nvPr/>
        </p:nvSpPr>
        <p:spPr>
          <a:xfrm>
            <a:off x="145145" y="4720614"/>
            <a:ext cx="8831942" cy="830997"/>
          </a:xfrm>
          <a:prstGeom prst="rect">
            <a:avLst/>
          </a:prstGeom>
        </p:spPr>
        <p:txBody>
          <a:bodyPr wrap="square">
            <a:spAutoFit/>
          </a:bodyPr>
          <a:lstStyle/>
          <a:p>
            <a:pPr marL="342900" indent="-342900" algn="just">
              <a:buFont typeface="Courier New" panose="02070309020205020404" pitchFamily="49" charset="0"/>
              <a:buChar char="o"/>
            </a:pPr>
            <a:r>
              <a:rPr lang="en-US" sz="2400" b="1" dirty="0" smtClean="0">
                <a:solidFill>
                  <a:srgbClr val="FF0000"/>
                </a:solidFill>
                <a:latin typeface="Arial" panose="020B0604020202020204" pitchFamily="34" charset="0"/>
                <a:cs typeface="Arial" panose="020B0604020202020204" pitchFamily="34" charset="0"/>
              </a:rPr>
              <a:t>Metric system </a:t>
            </a:r>
            <a:r>
              <a:rPr lang="en-US" sz="2400" b="1" dirty="0">
                <a:solidFill>
                  <a:srgbClr val="000000"/>
                </a:solidFill>
                <a:latin typeface="Arial" panose="020B0604020202020204" pitchFamily="34" charset="0"/>
                <a:cs typeface="Arial" panose="020B0604020202020204" pitchFamily="34" charset="0"/>
              </a:rPr>
              <a:t>called the </a:t>
            </a:r>
            <a:r>
              <a:rPr lang="en-US" sz="2400" b="1" i="1" dirty="0">
                <a:solidFill>
                  <a:srgbClr val="FF0000"/>
                </a:solidFill>
                <a:latin typeface="Arial" panose="020B0604020202020204" pitchFamily="34" charset="0"/>
                <a:cs typeface="Arial" panose="020B0604020202020204" pitchFamily="34" charset="0"/>
              </a:rPr>
              <a:t>International System of Units </a:t>
            </a:r>
            <a:r>
              <a:rPr lang="en-US" sz="2400" b="1" dirty="0">
                <a:latin typeface="Arial" panose="020B0604020202020204" pitchFamily="34" charset="0"/>
                <a:cs typeface="Arial" panose="020B0604020202020204" pitchFamily="34" charset="0"/>
              </a:rPr>
              <a:t>(abbreviated </a:t>
            </a:r>
            <a:r>
              <a:rPr lang="en-US" sz="2400" b="1" i="1" dirty="0" smtClean="0">
                <a:solidFill>
                  <a:srgbClr val="FF0000"/>
                </a:solidFill>
                <a:latin typeface="Arial" panose="020B0604020202020204" pitchFamily="34" charset="0"/>
                <a:cs typeface="Arial" panose="020B0604020202020204" pitchFamily="34" charset="0"/>
              </a:rPr>
              <a:t>SI</a:t>
            </a:r>
            <a:r>
              <a:rPr lang="en-US" sz="2400" b="1" dirty="0" smtClean="0">
                <a:solidFill>
                  <a:srgbClr val="000000"/>
                </a:solidFill>
                <a:latin typeface="Arial" panose="020B0604020202020204" pitchFamily="34" charset="0"/>
                <a:cs typeface="Arial" panose="020B0604020202020204" pitchFamily="34" charset="0"/>
              </a:rPr>
              <a:t>). </a:t>
            </a:r>
          </a:p>
        </p:txBody>
      </p:sp>
      <p:sp>
        <p:nvSpPr>
          <p:cNvPr id="6" name="Rectangle 5"/>
          <p:cNvSpPr/>
          <p:nvPr/>
        </p:nvSpPr>
        <p:spPr>
          <a:xfrm>
            <a:off x="145144" y="2949875"/>
            <a:ext cx="8773885" cy="1685846"/>
          </a:xfrm>
          <a:prstGeom prst="rect">
            <a:avLst/>
          </a:prstGeom>
        </p:spPr>
        <p:txBody>
          <a:bodyPr wrap="square">
            <a:spAutoFit/>
          </a:bodyPr>
          <a:lstStyle/>
          <a:p>
            <a:pPr marL="342900" indent="-342900" algn="just">
              <a:lnSpc>
                <a:spcPct val="150000"/>
              </a:lnSpc>
              <a:buFont typeface="Courier New" panose="02070309020205020404" pitchFamily="49" charset="0"/>
              <a:buChar char="o"/>
            </a:pPr>
            <a:r>
              <a:rPr lang="en-US" sz="2400" b="1" dirty="0" smtClean="0">
                <a:solidFill>
                  <a:srgbClr val="000000"/>
                </a:solidFill>
                <a:latin typeface="Arial" panose="020B0604020202020204" pitchFamily="34" charset="0"/>
                <a:cs typeface="Arial" panose="020B0604020202020204" pitchFamily="34" charset="0"/>
              </a:rPr>
              <a:t>For </a:t>
            </a:r>
            <a:r>
              <a:rPr lang="en-US" sz="2400" b="1" dirty="0">
                <a:solidFill>
                  <a:srgbClr val="000000"/>
                </a:solidFill>
                <a:latin typeface="Arial" panose="020B0604020202020204" pitchFamily="34" charset="0"/>
                <a:cs typeface="Arial" panose="020B0604020202020204" pitchFamily="34" charset="0"/>
              </a:rPr>
              <a:t>many years, scientists recorded measurements in </a:t>
            </a:r>
            <a:r>
              <a:rPr lang="en-US" sz="2400" b="1" i="1" dirty="0">
                <a:solidFill>
                  <a:srgbClr val="FF0000"/>
                </a:solidFill>
                <a:latin typeface="Arial" panose="020B0604020202020204" pitchFamily="34" charset="0"/>
                <a:cs typeface="Arial" panose="020B0604020202020204" pitchFamily="34" charset="0"/>
              </a:rPr>
              <a:t>metric units</a:t>
            </a:r>
            <a:r>
              <a:rPr lang="en-US" sz="2400" b="1" i="1" dirty="0">
                <a:solidFill>
                  <a:srgbClr val="000000"/>
                </a:solidFill>
                <a:latin typeface="Arial" panose="020B0604020202020204" pitchFamily="34" charset="0"/>
                <a:cs typeface="Arial" panose="020B0604020202020204" pitchFamily="34" charset="0"/>
              </a:rPr>
              <a:t>, </a:t>
            </a:r>
            <a:r>
              <a:rPr lang="en-US" sz="2400" b="1" dirty="0">
                <a:solidFill>
                  <a:srgbClr val="000000"/>
                </a:solidFill>
                <a:latin typeface="Arial" panose="020B0604020202020204" pitchFamily="34" charset="0"/>
                <a:cs typeface="Arial" panose="020B0604020202020204" pitchFamily="34" charset="0"/>
              </a:rPr>
              <a:t>which are </a:t>
            </a:r>
            <a:r>
              <a:rPr lang="en-US" sz="2400" b="1" dirty="0" smtClean="0">
                <a:solidFill>
                  <a:srgbClr val="000000"/>
                </a:solidFill>
                <a:latin typeface="Arial" panose="020B0604020202020204" pitchFamily="34" charset="0"/>
                <a:cs typeface="Arial" panose="020B0604020202020204" pitchFamily="34" charset="0"/>
              </a:rPr>
              <a:t>related decimally</a:t>
            </a:r>
            <a:r>
              <a:rPr lang="en-US" sz="2400" b="1" dirty="0">
                <a:solidFill>
                  <a:srgbClr val="000000"/>
                </a:solidFill>
                <a:latin typeface="Arial" panose="020B0604020202020204" pitchFamily="34" charset="0"/>
                <a:cs typeface="Arial" panose="020B0604020202020204" pitchFamily="34" charset="0"/>
              </a:rPr>
              <a:t>, that is, by powers of 10. </a:t>
            </a:r>
            <a:endParaRPr lang="en-US" sz="2400" b="1" dirty="0" smtClean="0">
              <a:solidFill>
                <a:srgbClr val="000000"/>
              </a:solidFill>
              <a:latin typeface="Arial" panose="020B0604020202020204" pitchFamily="34" charset="0"/>
              <a:cs typeface="Arial" panose="020B0604020202020204" pitchFamily="34" charset="0"/>
            </a:endParaRPr>
          </a:p>
        </p:txBody>
      </p:sp>
      <p:sp>
        <p:nvSpPr>
          <p:cNvPr id="7" name="Rectangle 6"/>
          <p:cNvSpPr/>
          <p:nvPr/>
        </p:nvSpPr>
        <p:spPr>
          <a:xfrm>
            <a:off x="145144" y="5657671"/>
            <a:ext cx="8831942" cy="1200329"/>
          </a:xfrm>
          <a:prstGeom prst="rect">
            <a:avLst/>
          </a:prstGeom>
        </p:spPr>
        <p:txBody>
          <a:bodyPr wrap="square">
            <a:spAutoFit/>
          </a:bodyPr>
          <a:lstStyle/>
          <a:p>
            <a:pPr marL="342900" indent="-342900" algn="just">
              <a:buFont typeface="Courier New" panose="02070309020205020404" pitchFamily="49" charset="0"/>
              <a:buChar char="o"/>
            </a:pPr>
            <a:r>
              <a:rPr lang="en-US" sz="2400" b="1" dirty="0">
                <a:latin typeface="Arial" panose="020B0604020202020204" pitchFamily="34" charset="0"/>
                <a:cs typeface="Arial" panose="020B0604020202020204" pitchFamily="34" charset="0"/>
              </a:rPr>
              <a:t>Measurements that we will utilize frequently in our study of chemistry </a:t>
            </a:r>
            <a:r>
              <a:rPr lang="en-US" sz="2400" b="1" dirty="0" smtClean="0">
                <a:latin typeface="Arial" panose="020B0604020202020204" pitchFamily="34" charset="0"/>
                <a:cs typeface="Arial" panose="020B0604020202020204" pitchFamily="34" charset="0"/>
              </a:rPr>
              <a:t>include time</a:t>
            </a:r>
            <a:r>
              <a:rPr lang="en-US" sz="2400" b="1" dirty="0">
                <a:latin typeface="Arial" panose="020B0604020202020204" pitchFamily="34" charset="0"/>
                <a:cs typeface="Arial" panose="020B0604020202020204" pitchFamily="34" charset="0"/>
              </a:rPr>
              <a:t>, mass, volume, density, and temperature.</a:t>
            </a:r>
          </a:p>
        </p:txBody>
      </p:sp>
    </p:spTree>
    <p:extLst>
      <p:ext uri="{BB962C8B-B14F-4D97-AF65-F5344CB8AC3E}">
        <p14:creationId xmlns:p14="http://schemas.microsoft.com/office/powerpoint/2010/main" xmlns="" val="262821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354" y="1166481"/>
            <a:ext cx="8756756" cy="35361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619503" y="114035"/>
            <a:ext cx="6042232" cy="584775"/>
          </a:xfrm>
          <a:prstGeom prst="rect">
            <a:avLst/>
          </a:prstGeom>
          <a:ln>
            <a:solidFill>
              <a:schemeClr val="tx1">
                <a:lumMod val="65000"/>
                <a:lumOff val="35000"/>
              </a:schemeClr>
            </a:solidFill>
          </a:ln>
        </p:spPr>
        <p:txBody>
          <a:bodyPr wrap="none">
            <a:spAutoFit/>
          </a:bodyPr>
          <a:lstStyle/>
          <a:p>
            <a:r>
              <a:rPr lang="en-US" sz="3200" b="1" dirty="0">
                <a:solidFill>
                  <a:srgbClr val="FF0000"/>
                </a:solidFill>
                <a:latin typeface="Bodoni MT" panose="02070603080606020203" pitchFamily="18" charset="0"/>
              </a:rPr>
              <a:t>International System of Units (SI)</a:t>
            </a:r>
          </a:p>
        </p:txBody>
      </p:sp>
    </p:spTree>
    <p:extLst>
      <p:ext uri="{BB962C8B-B14F-4D97-AF65-F5344CB8AC3E}">
        <p14:creationId xmlns:p14="http://schemas.microsoft.com/office/powerpoint/2010/main" xmlns="" val="616125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9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5115" y="1088430"/>
            <a:ext cx="8687233" cy="44959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619503" y="114035"/>
            <a:ext cx="6042232" cy="584775"/>
          </a:xfrm>
          <a:prstGeom prst="rect">
            <a:avLst/>
          </a:prstGeom>
          <a:ln>
            <a:solidFill>
              <a:schemeClr val="tx1">
                <a:lumMod val="65000"/>
                <a:lumOff val="35000"/>
              </a:schemeClr>
            </a:solidFill>
          </a:ln>
        </p:spPr>
        <p:txBody>
          <a:bodyPr wrap="none">
            <a:spAutoFit/>
          </a:bodyPr>
          <a:lstStyle/>
          <a:p>
            <a:r>
              <a:rPr lang="en-US" sz="3200" b="1" dirty="0">
                <a:solidFill>
                  <a:srgbClr val="FF0000"/>
                </a:solidFill>
                <a:latin typeface="Bodoni MT" panose="02070603080606020203" pitchFamily="18" charset="0"/>
              </a:rPr>
              <a:t>International System of Units (SI)</a:t>
            </a:r>
          </a:p>
        </p:txBody>
      </p:sp>
    </p:spTree>
    <p:extLst>
      <p:ext uri="{BB962C8B-B14F-4D97-AF65-F5344CB8AC3E}">
        <p14:creationId xmlns:p14="http://schemas.microsoft.com/office/powerpoint/2010/main" xmlns="" val="3894053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915" y="689819"/>
            <a:ext cx="3114892" cy="523220"/>
          </a:xfrm>
          <a:prstGeom prst="rect">
            <a:avLst/>
          </a:prstGeom>
        </p:spPr>
        <p:txBody>
          <a:bodyPr wrap="none">
            <a:spAutoFit/>
          </a:bodyPr>
          <a:lstStyle/>
          <a:p>
            <a:r>
              <a:rPr lang="en-US" sz="2800" b="1" i="1" u="sng" dirty="0">
                <a:solidFill>
                  <a:srgbClr val="007AC2"/>
                </a:solidFill>
                <a:latin typeface="Arial" panose="020B0604020202020204" pitchFamily="34" charset="0"/>
                <a:cs typeface="Arial" panose="020B0604020202020204" pitchFamily="34" charset="0"/>
              </a:rPr>
              <a:t>Mass and Weight</a:t>
            </a:r>
            <a:endParaRPr lang="en-US" sz="2800" i="1" u="sng" dirty="0">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6922402" y="7278007"/>
            <a:ext cx="2057400" cy="365125"/>
          </a:xfrm>
        </p:spPr>
        <p:txBody>
          <a:bodyPr/>
          <a:lstStyle/>
          <a:p>
            <a:fld id="{632139C3-5F31-49EA-B751-35E0C36C3743}" type="slidenum">
              <a:rPr lang="en-US" altLang="en-US"/>
              <a:pPr/>
              <a:t>19</a:t>
            </a:fld>
            <a:endParaRPr lang="en-US" altLang="en-US"/>
          </a:p>
        </p:txBody>
      </p:sp>
      <p:sp>
        <p:nvSpPr>
          <p:cNvPr id="8" name="Rectangle 2"/>
          <p:cNvSpPr>
            <a:spLocks noChangeArrowheads="1"/>
          </p:cNvSpPr>
          <p:nvPr/>
        </p:nvSpPr>
        <p:spPr bwMode="auto">
          <a:xfrm>
            <a:off x="464452" y="1263373"/>
            <a:ext cx="842168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a:r>
              <a:rPr lang="en-US" altLang="en-US" sz="2800" b="1" dirty="0">
                <a:solidFill>
                  <a:srgbClr val="FF0000"/>
                </a:solidFill>
              </a:rPr>
              <a:t>Matter</a:t>
            </a:r>
            <a:r>
              <a:rPr lang="en-US" altLang="en-US" sz="2800" dirty="0"/>
              <a:t> - anything that occupies space and has </a:t>
            </a:r>
            <a:r>
              <a:rPr lang="en-US" altLang="en-US" sz="2800" b="1" i="1" dirty="0"/>
              <a:t>mass</a:t>
            </a:r>
            <a:r>
              <a:rPr lang="en-US" altLang="en-US" sz="2800" dirty="0"/>
              <a:t>.</a:t>
            </a:r>
          </a:p>
        </p:txBody>
      </p:sp>
      <p:sp>
        <p:nvSpPr>
          <p:cNvPr id="9" name="Text Box 3"/>
          <p:cNvSpPr txBox="1">
            <a:spLocks noChangeArrowheads="1"/>
          </p:cNvSpPr>
          <p:nvPr/>
        </p:nvSpPr>
        <p:spPr bwMode="auto">
          <a:xfrm>
            <a:off x="1528525" y="1836926"/>
            <a:ext cx="6422577"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400" b="1" i="1" dirty="0">
                <a:solidFill>
                  <a:srgbClr val="FF0000"/>
                </a:solidFill>
              </a:rPr>
              <a:t>mass</a:t>
            </a:r>
            <a:r>
              <a:rPr lang="en-US" altLang="en-US" sz="2400" dirty="0"/>
              <a:t> – measure of the quantity of matter</a:t>
            </a:r>
          </a:p>
          <a:p>
            <a:pPr lvl="1" algn="l">
              <a:spcBef>
                <a:spcPct val="50000"/>
              </a:spcBef>
            </a:pPr>
            <a:r>
              <a:rPr lang="en-US" altLang="en-US" sz="2400" dirty="0"/>
              <a:t>SI unit of mass is the </a:t>
            </a:r>
            <a:r>
              <a:rPr lang="en-US" altLang="en-US" sz="2400" b="1" i="1" dirty="0"/>
              <a:t>kilogram</a:t>
            </a:r>
            <a:r>
              <a:rPr lang="en-US" altLang="en-US" sz="2400" dirty="0"/>
              <a:t> (kg)</a:t>
            </a:r>
          </a:p>
          <a:p>
            <a:pPr lvl="1" algn="l">
              <a:spcBef>
                <a:spcPct val="50000"/>
              </a:spcBef>
            </a:pPr>
            <a:r>
              <a:rPr lang="en-US" altLang="en-US" sz="2400" dirty="0"/>
              <a:t>1 kg = 1000 g = 1 x 10</a:t>
            </a:r>
            <a:r>
              <a:rPr lang="en-US" altLang="en-US" sz="2400" baseline="30000" dirty="0"/>
              <a:t>3</a:t>
            </a:r>
            <a:r>
              <a:rPr lang="en-US" altLang="en-US" sz="2400" dirty="0"/>
              <a:t> g</a:t>
            </a:r>
          </a:p>
        </p:txBody>
      </p:sp>
      <p:sp>
        <p:nvSpPr>
          <p:cNvPr id="10" name="Text Box 4"/>
          <p:cNvSpPr txBox="1">
            <a:spLocks noChangeArrowheads="1"/>
          </p:cNvSpPr>
          <p:nvPr/>
        </p:nvSpPr>
        <p:spPr bwMode="auto">
          <a:xfrm>
            <a:off x="1042302" y="3721816"/>
            <a:ext cx="7191834"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800" b="1" i="1" dirty="0">
                <a:solidFill>
                  <a:srgbClr val="FF0000"/>
                </a:solidFill>
              </a:rPr>
              <a:t>weight</a:t>
            </a:r>
            <a:r>
              <a:rPr lang="en-US" altLang="en-US" sz="2800" dirty="0"/>
              <a:t> – force that gravity exerts on an object</a:t>
            </a:r>
          </a:p>
        </p:txBody>
      </p:sp>
      <p:grpSp>
        <p:nvGrpSpPr>
          <p:cNvPr id="11" name="Group 16"/>
          <p:cNvGrpSpPr>
            <a:grpSpLocks/>
          </p:cNvGrpSpPr>
          <p:nvPr/>
        </p:nvGrpSpPr>
        <p:grpSpPr bwMode="auto">
          <a:xfrm>
            <a:off x="6027052" y="4391137"/>
            <a:ext cx="2859088" cy="1600200"/>
            <a:chOff x="3504" y="2736"/>
            <a:chExt cx="1801" cy="1008"/>
          </a:xfrm>
        </p:grpSpPr>
        <p:sp>
          <p:nvSpPr>
            <p:cNvPr id="12" name="Text Box 12"/>
            <p:cNvSpPr txBox="1">
              <a:spLocks noChangeArrowheads="1"/>
            </p:cNvSpPr>
            <p:nvPr/>
          </p:nvSpPr>
          <p:spPr bwMode="auto">
            <a:xfrm>
              <a:off x="3504" y="2736"/>
              <a:ext cx="1727"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altLang="en-US" sz="2400" dirty="0"/>
                <a:t>A 1 kg bar will weigh</a:t>
              </a:r>
            </a:p>
          </p:txBody>
        </p:sp>
        <p:sp>
          <p:nvSpPr>
            <p:cNvPr id="13" name="Text Box 13"/>
            <p:cNvSpPr txBox="1">
              <a:spLocks noChangeArrowheads="1"/>
            </p:cNvSpPr>
            <p:nvPr/>
          </p:nvSpPr>
          <p:spPr bwMode="auto">
            <a:xfrm>
              <a:off x="3966" y="3120"/>
              <a:ext cx="1237"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altLang="en-US"/>
                <a:t>1 kg on earth</a:t>
              </a:r>
            </a:p>
          </p:txBody>
        </p:sp>
        <p:sp>
          <p:nvSpPr>
            <p:cNvPr id="14" name="Text Box 14"/>
            <p:cNvSpPr txBox="1">
              <a:spLocks noChangeArrowheads="1"/>
            </p:cNvSpPr>
            <p:nvPr/>
          </p:nvSpPr>
          <p:spPr bwMode="auto">
            <a:xfrm>
              <a:off x="3865" y="3456"/>
              <a:ext cx="144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altLang="en-US"/>
                <a:t>0.1 kg on moon</a:t>
              </a:r>
            </a:p>
          </p:txBody>
        </p:sp>
      </p:grpSp>
      <p:grpSp>
        <p:nvGrpSpPr>
          <p:cNvPr id="15" name="Group 19"/>
          <p:cNvGrpSpPr>
            <a:grpSpLocks/>
          </p:cNvGrpSpPr>
          <p:nvPr/>
        </p:nvGrpSpPr>
        <p:grpSpPr bwMode="auto">
          <a:xfrm>
            <a:off x="750202" y="4391137"/>
            <a:ext cx="5276850" cy="2266950"/>
            <a:chOff x="192" y="2736"/>
            <a:chExt cx="3324" cy="1428"/>
          </a:xfrm>
        </p:grpSpPr>
        <p:grpSp>
          <p:nvGrpSpPr>
            <p:cNvPr id="16" name="Group 15"/>
            <p:cNvGrpSpPr>
              <a:grpSpLocks/>
            </p:cNvGrpSpPr>
            <p:nvPr/>
          </p:nvGrpSpPr>
          <p:grpSpPr bwMode="auto">
            <a:xfrm>
              <a:off x="192" y="2736"/>
              <a:ext cx="1904" cy="1008"/>
              <a:chOff x="192" y="2736"/>
              <a:chExt cx="1904" cy="1008"/>
            </a:xfrm>
          </p:grpSpPr>
          <p:sp>
            <p:nvSpPr>
              <p:cNvPr id="18" name="Text Box 5"/>
              <p:cNvSpPr txBox="1">
                <a:spLocks noChangeArrowheads="1"/>
              </p:cNvSpPr>
              <p:nvPr/>
            </p:nvSpPr>
            <p:spPr bwMode="auto">
              <a:xfrm>
                <a:off x="192" y="2736"/>
                <a:ext cx="1904"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a:t>weight = </a:t>
                </a:r>
                <a:r>
                  <a:rPr lang="en-US" altLang="en-US" sz="2800" i="1"/>
                  <a:t>c</a:t>
                </a:r>
                <a:r>
                  <a:rPr lang="en-US" altLang="en-US" sz="2800"/>
                  <a:t> x mass</a:t>
                </a:r>
              </a:p>
            </p:txBody>
          </p:sp>
          <p:sp>
            <p:nvSpPr>
              <p:cNvPr id="19" name="Text Box 6"/>
              <p:cNvSpPr txBox="1">
                <a:spLocks noChangeArrowheads="1"/>
              </p:cNvSpPr>
              <p:nvPr/>
            </p:nvSpPr>
            <p:spPr bwMode="auto">
              <a:xfrm>
                <a:off x="364" y="3120"/>
                <a:ext cx="150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a:t>on earth, </a:t>
                </a:r>
                <a:r>
                  <a:rPr lang="en-US" altLang="en-US" i="1"/>
                  <a:t>c</a:t>
                </a:r>
                <a:r>
                  <a:rPr lang="en-US" altLang="en-US"/>
                  <a:t> = 1.0</a:t>
                </a:r>
              </a:p>
            </p:txBody>
          </p:sp>
          <p:sp>
            <p:nvSpPr>
              <p:cNvPr id="20" name="Text Box 7"/>
              <p:cNvSpPr txBox="1">
                <a:spLocks noChangeArrowheads="1"/>
              </p:cNvSpPr>
              <p:nvPr/>
            </p:nvSpPr>
            <p:spPr bwMode="auto">
              <a:xfrm>
                <a:off x="364" y="3456"/>
                <a:ext cx="155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a:t>on moon, </a:t>
                </a:r>
                <a:r>
                  <a:rPr lang="en-US" altLang="en-US" i="1"/>
                  <a:t>c</a:t>
                </a:r>
                <a:r>
                  <a:rPr lang="en-US" altLang="en-US"/>
                  <a:t> ~ 0.1</a:t>
                </a:r>
              </a:p>
            </p:txBody>
          </p:sp>
        </p:grpSp>
        <p:pic>
          <p:nvPicPr>
            <p:cNvPr id="17" name="Picture 1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64" y="3072"/>
              <a:ext cx="1452" cy="1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1" name="Rectangle 20"/>
          <p:cNvSpPr/>
          <p:nvPr/>
        </p:nvSpPr>
        <p:spPr>
          <a:xfrm>
            <a:off x="1619503" y="114035"/>
            <a:ext cx="6042232" cy="584775"/>
          </a:xfrm>
          <a:prstGeom prst="rect">
            <a:avLst/>
          </a:prstGeom>
          <a:ln>
            <a:solidFill>
              <a:schemeClr val="tx1">
                <a:lumMod val="65000"/>
                <a:lumOff val="35000"/>
              </a:schemeClr>
            </a:solidFill>
          </a:ln>
        </p:spPr>
        <p:txBody>
          <a:bodyPr wrap="none">
            <a:spAutoFit/>
          </a:bodyPr>
          <a:lstStyle/>
          <a:p>
            <a:r>
              <a:rPr lang="en-US" sz="3200" b="1" dirty="0">
                <a:solidFill>
                  <a:srgbClr val="FF0000"/>
                </a:solidFill>
                <a:latin typeface="Bodoni MT" panose="02070603080606020203" pitchFamily="18" charset="0"/>
              </a:rPr>
              <a:t>International System of Units (SI)</a:t>
            </a:r>
          </a:p>
        </p:txBody>
      </p:sp>
    </p:spTree>
    <p:extLst>
      <p:ext uri="{BB962C8B-B14F-4D97-AF65-F5344CB8AC3E}">
        <p14:creationId xmlns:p14="http://schemas.microsoft.com/office/powerpoint/2010/main" xmlns="" val="141723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9">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
                                            <p:txEl>
                                              <p:pRg st="1" end="1"/>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additive="base">
                                        <p:cTn id="22"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1+#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autoUpdateAnimBg="0"/>
      <p:bldP spid="1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495009" y="2613027"/>
            <a:ext cx="421277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4800" b="1" dirty="0" smtClean="0">
                <a:solidFill>
                  <a:srgbClr val="FF0000"/>
                </a:solidFill>
                <a:latin typeface="Bodoni MT" panose="02070603080606020203" pitchFamily="18" charset="0"/>
              </a:rPr>
              <a:t>Introduction</a:t>
            </a:r>
            <a:endParaRPr lang="en-US" altLang="en-US" sz="6000" b="1" dirty="0">
              <a:solidFill>
                <a:srgbClr val="FF0000"/>
              </a:solidFill>
              <a:latin typeface="Bodoni MT" panose="02070603080606020203" pitchFamily="18" charset="0"/>
            </a:endParaRPr>
          </a:p>
        </p:txBody>
      </p:sp>
    </p:spTree>
    <p:extLst>
      <p:ext uri="{BB962C8B-B14F-4D97-AF65-F5344CB8AC3E}">
        <p14:creationId xmlns:p14="http://schemas.microsoft.com/office/powerpoint/2010/main" xmlns="" val="522980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915" y="689819"/>
            <a:ext cx="1468159" cy="523220"/>
          </a:xfrm>
          <a:prstGeom prst="rect">
            <a:avLst/>
          </a:prstGeom>
        </p:spPr>
        <p:txBody>
          <a:bodyPr wrap="none">
            <a:spAutoFit/>
          </a:bodyPr>
          <a:lstStyle/>
          <a:p>
            <a:r>
              <a:rPr lang="en-US" sz="2800" b="1" i="1" u="sng" dirty="0">
                <a:solidFill>
                  <a:srgbClr val="007AC2"/>
                </a:solidFill>
                <a:latin typeface="Arial" panose="020B0604020202020204" pitchFamily="34" charset="0"/>
                <a:cs typeface="Arial" panose="020B0604020202020204" pitchFamily="34" charset="0"/>
              </a:rPr>
              <a:t>Volume</a:t>
            </a:r>
          </a:p>
        </p:txBody>
      </p:sp>
      <p:sp>
        <p:nvSpPr>
          <p:cNvPr id="6" name="Text Box 3"/>
          <p:cNvSpPr txBox="1">
            <a:spLocks noChangeArrowheads="1"/>
          </p:cNvSpPr>
          <p:nvPr/>
        </p:nvSpPr>
        <p:spPr bwMode="auto">
          <a:xfrm>
            <a:off x="537029" y="1219200"/>
            <a:ext cx="8403771"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800" b="1" i="1" dirty="0">
                <a:solidFill>
                  <a:srgbClr val="FF0000"/>
                </a:solidFill>
              </a:rPr>
              <a:t>Volume</a:t>
            </a:r>
            <a:r>
              <a:rPr lang="en-US" altLang="en-US" sz="2800" dirty="0"/>
              <a:t> – SI derived unit for volume is cubic meter (m</a:t>
            </a:r>
            <a:r>
              <a:rPr lang="en-US" altLang="en-US" sz="2800" baseline="30000" dirty="0"/>
              <a:t>3</a:t>
            </a:r>
            <a:r>
              <a:rPr lang="en-US" altLang="en-US" sz="2800" dirty="0"/>
              <a:t>)</a:t>
            </a:r>
          </a:p>
        </p:txBody>
      </p:sp>
      <p:sp>
        <p:nvSpPr>
          <p:cNvPr id="7" name="Slide Number Placeholder 4"/>
          <p:cNvSpPr>
            <a:spLocks noGrp="1"/>
          </p:cNvSpPr>
          <p:nvPr>
            <p:ph type="sldNum" sz="quarter" idx="12"/>
          </p:nvPr>
        </p:nvSpPr>
        <p:spPr>
          <a:xfrm>
            <a:off x="6457950" y="7183664"/>
            <a:ext cx="2057400" cy="365125"/>
          </a:xfrm>
        </p:spPr>
        <p:txBody>
          <a:bodyPr/>
          <a:lstStyle/>
          <a:p>
            <a:fld id="{91B5137E-5D43-442E-8E1E-032417868B51}" type="slidenum">
              <a:rPr lang="en-US" altLang="en-US"/>
              <a:pPr/>
              <a:t>20</a:t>
            </a:fld>
            <a:endParaRPr lang="en-US" altLang="en-US"/>
          </a:p>
        </p:txBody>
      </p:sp>
      <p:sp>
        <p:nvSpPr>
          <p:cNvPr id="8" name="Text Box 5"/>
          <p:cNvSpPr txBox="1">
            <a:spLocks noChangeArrowheads="1"/>
          </p:cNvSpPr>
          <p:nvPr/>
        </p:nvSpPr>
        <p:spPr bwMode="auto">
          <a:xfrm>
            <a:off x="3557134" y="1817913"/>
            <a:ext cx="437263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sz="2400" dirty="0"/>
              <a:t>1 cm</a:t>
            </a:r>
            <a:r>
              <a:rPr lang="en-US" altLang="en-US" sz="2400" baseline="30000" dirty="0"/>
              <a:t>3</a:t>
            </a:r>
            <a:r>
              <a:rPr lang="en-US" altLang="en-US" sz="2400" dirty="0"/>
              <a:t> = (1 x 10</a:t>
            </a:r>
            <a:r>
              <a:rPr lang="en-US" altLang="en-US" sz="2400" baseline="30000" dirty="0"/>
              <a:t>-2</a:t>
            </a:r>
            <a:r>
              <a:rPr lang="en-US" altLang="en-US" sz="2400" dirty="0"/>
              <a:t> m)</a:t>
            </a:r>
            <a:r>
              <a:rPr lang="en-US" altLang="en-US" sz="2400" baseline="30000" dirty="0"/>
              <a:t>3</a:t>
            </a:r>
            <a:r>
              <a:rPr lang="en-US" altLang="en-US" sz="2400" dirty="0"/>
              <a:t> = 1 x 10</a:t>
            </a:r>
            <a:r>
              <a:rPr lang="en-US" altLang="en-US" sz="2400" baseline="30000" dirty="0"/>
              <a:t>-6</a:t>
            </a:r>
            <a:r>
              <a:rPr lang="en-US" altLang="en-US" sz="2400" dirty="0"/>
              <a:t> m</a:t>
            </a:r>
            <a:r>
              <a:rPr lang="en-US" altLang="en-US" sz="2400" baseline="30000" dirty="0"/>
              <a:t>3</a:t>
            </a:r>
            <a:endParaRPr lang="en-US" altLang="en-US" sz="2400" dirty="0"/>
          </a:p>
        </p:txBody>
      </p:sp>
      <p:sp>
        <p:nvSpPr>
          <p:cNvPr id="9" name="Text Box 6"/>
          <p:cNvSpPr txBox="1">
            <a:spLocks noChangeArrowheads="1"/>
          </p:cNvSpPr>
          <p:nvPr/>
        </p:nvSpPr>
        <p:spPr bwMode="auto">
          <a:xfrm>
            <a:off x="3557135" y="2478313"/>
            <a:ext cx="437263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sz="2400" dirty="0"/>
              <a:t>1 dm</a:t>
            </a:r>
            <a:r>
              <a:rPr lang="en-US" altLang="en-US" sz="2400" baseline="30000" dirty="0"/>
              <a:t>3</a:t>
            </a:r>
            <a:r>
              <a:rPr lang="en-US" altLang="en-US" sz="2400" dirty="0"/>
              <a:t> = (1 x 10</a:t>
            </a:r>
            <a:r>
              <a:rPr lang="en-US" altLang="en-US" sz="2400" baseline="30000" dirty="0"/>
              <a:t>-1</a:t>
            </a:r>
            <a:r>
              <a:rPr lang="en-US" altLang="en-US" sz="2400" dirty="0"/>
              <a:t> m)</a:t>
            </a:r>
            <a:r>
              <a:rPr lang="en-US" altLang="en-US" sz="2400" baseline="30000" dirty="0"/>
              <a:t>3</a:t>
            </a:r>
            <a:r>
              <a:rPr lang="en-US" altLang="en-US" sz="2400" dirty="0"/>
              <a:t> = 1 x 10</a:t>
            </a:r>
            <a:r>
              <a:rPr lang="en-US" altLang="en-US" sz="2400" baseline="30000" dirty="0"/>
              <a:t>-3</a:t>
            </a:r>
            <a:r>
              <a:rPr lang="en-US" altLang="en-US" sz="2400" dirty="0"/>
              <a:t> m</a:t>
            </a:r>
            <a:r>
              <a:rPr lang="en-US" altLang="en-US" sz="2400" baseline="30000" dirty="0"/>
              <a:t>3</a:t>
            </a:r>
            <a:endParaRPr lang="en-US" altLang="en-US" sz="2400" dirty="0"/>
          </a:p>
        </p:txBody>
      </p:sp>
      <p:sp>
        <p:nvSpPr>
          <p:cNvPr id="10" name="Text Box 7"/>
          <p:cNvSpPr txBox="1">
            <a:spLocks noChangeArrowheads="1"/>
          </p:cNvSpPr>
          <p:nvPr/>
        </p:nvSpPr>
        <p:spPr bwMode="auto">
          <a:xfrm>
            <a:off x="3557134" y="3087914"/>
            <a:ext cx="437263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sz="2400" dirty="0"/>
              <a:t>1 L = 1000 mL = 1000 cm</a:t>
            </a:r>
            <a:r>
              <a:rPr lang="en-US" altLang="en-US" sz="2400" baseline="30000" dirty="0"/>
              <a:t>3</a:t>
            </a:r>
            <a:r>
              <a:rPr lang="en-US" altLang="en-US" sz="2400" dirty="0"/>
              <a:t> = 1 dm</a:t>
            </a:r>
            <a:r>
              <a:rPr lang="en-US" altLang="en-US" sz="2400" baseline="30000" dirty="0"/>
              <a:t>3</a:t>
            </a:r>
            <a:endParaRPr lang="en-US" altLang="en-US" sz="2400" dirty="0"/>
          </a:p>
        </p:txBody>
      </p:sp>
      <p:sp>
        <p:nvSpPr>
          <p:cNvPr id="11" name="Text Box 8"/>
          <p:cNvSpPr txBox="1">
            <a:spLocks noChangeArrowheads="1"/>
          </p:cNvSpPr>
          <p:nvPr/>
        </p:nvSpPr>
        <p:spPr bwMode="auto">
          <a:xfrm>
            <a:off x="4964113" y="3799113"/>
            <a:ext cx="2344737" cy="576263"/>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a:t>1 mL = 1 cm</a:t>
            </a:r>
            <a:r>
              <a:rPr lang="en-US" altLang="en-US" sz="2800" baseline="30000"/>
              <a:t>3</a:t>
            </a:r>
            <a:endParaRPr lang="en-US" altLang="en-US" sz="2800"/>
          </a:p>
        </p:txBody>
      </p:sp>
      <p:pic>
        <p:nvPicPr>
          <p:cNvPr id="12" name="Picture 9"/>
          <p:cNvPicPr>
            <a:picLocks noChangeArrowheads="1"/>
          </p:cNvPicPr>
          <p:nvPr/>
        </p:nvPicPr>
        <p:blipFill>
          <a:blip r:embed="rId2">
            <a:extLst>
              <a:ext uri="{28A0092B-C50C-407E-A947-70E740481C1C}">
                <a14:useLocalDpi xmlns:a14="http://schemas.microsoft.com/office/drawing/2010/main" xmlns="" val="0"/>
              </a:ext>
            </a:extLst>
          </a:blip>
          <a:srcRect l="61882" t="13501" r="9001"/>
          <a:stretch>
            <a:fillRect/>
          </a:stretch>
        </p:blipFill>
        <p:spPr bwMode="auto">
          <a:xfrm>
            <a:off x="7508875" y="3722913"/>
            <a:ext cx="1470025" cy="30044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1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8086" y="1817913"/>
            <a:ext cx="2732314" cy="49580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Rectangle 13"/>
          <p:cNvSpPr/>
          <p:nvPr/>
        </p:nvSpPr>
        <p:spPr>
          <a:xfrm>
            <a:off x="1619503" y="114035"/>
            <a:ext cx="6042232" cy="584775"/>
          </a:xfrm>
          <a:prstGeom prst="rect">
            <a:avLst/>
          </a:prstGeom>
          <a:ln>
            <a:solidFill>
              <a:schemeClr val="tx1">
                <a:lumMod val="65000"/>
                <a:lumOff val="35000"/>
              </a:schemeClr>
            </a:solidFill>
          </a:ln>
        </p:spPr>
        <p:txBody>
          <a:bodyPr wrap="none">
            <a:spAutoFit/>
          </a:bodyPr>
          <a:lstStyle/>
          <a:p>
            <a:r>
              <a:rPr lang="en-US" sz="3200" b="1" dirty="0">
                <a:solidFill>
                  <a:srgbClr val="FF0000"/>
                </a:solidFill>
                <a:latin typeface="Bodoni MT" panose="02070603080606020203" pitchFamily="18" charset="0"/>
              </a:rPr>
              <a:t>International System of Units (SI)</a:t>
            </a:r>
          </a:p>
        </p:txBody>
      </p:sp>
    </p:spTree>
    <p:extLst>
      <p:ext uri="{BB962C8B-B14F-4D97-AF65-F5344CB8AC3E}">
        <p14:creationId xmlns:p14="http://schemas.microsoft.com/office/powerpoint/2010/main" xmlns="" val="18896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53"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1"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198194" y="1230471"/>
            <a:ext cx="674107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b="1" i="1" dirty="0">
                <a:solidFill>
                  <a:srgbClr val="FF0000"/>
                </a:solidFill>
              </a:rPr>
              <a:t>Density</a:t>
            </a:r>
            <a:r>
              <a:rPr lang="en-US" altLang="en-US" sz="2800" dirty="0"/>
              <a:t> – SI derived unit for density is kg/m</a:t>
            </a:r>
            <a:r>
              <a:rPr lang="en-US" altLang="en-US" sz="2800" baseline="30000" dirty="0"/>
              <a:t>3</a:t>
            </a:r>
            <a:r>
              <a:rPr lang="en-US" altLang="en-US" sz="2800" dirty="0"/>
              <a:t> </a:t>
            </a:r>
          </a:p>
        </p:txBody>
      </p:sp>
      <p:sp>
        <p:nvSpPr>
          <p:cNvPr id="4" name="Text Box 3"/>
          <p:cNvSpPr txBox="1">
            <a:spLocks noChangeArrowheads="1"/>
          </p:cNvSpPr>
          <p:nvPr/>
        </p:nvSpPr>
        <p:spPr bwMode="auto">
          <a:xfrm>
            <a:off x="2535130" y="1852157"/>
            <a:ext cx="4067204"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dirty="0"/>
              <a:t>1 g/cm</a:t>
            </a:r>
            <a:r>
              <a:rPr lang="en-US" altLang="en-US" sz="2400" baseline="30000" dirty="0"/>
              <a:t>3</a:t>
            </a:r>
            <a:r>
              <a:rPr lang="en-US" altLang="en-US" sz="2400" dirty="0"/>
              <a:t> = 1 g/mL = 1000 </a:t>
            </a:r>
            <a:r>
              <a:rPr lang="en-US" altLang="en-US" sz="2400" dirty="0" smtClean="0"/>
              <a:t>kg/m</a:t>
            </a:r>
            <a:r>
              <a:rPr lang="en-US" altLang="en-US" sz="2400" baseline="30000" dirty="0" smtClean="0"/>
              <a:t>3</a:t>
            </a:r>
          </a:p>
          <a:p>
            <a:pPr algn="ctr"/>
            <a:endParaRPr lang="en-US" altLang="en-US" sz="2400" dirty="0" smtClean="0"/>
          </a:p>
          <a:p>
            <a:pPr algn="ctr"/>
            <a:r>
              <a:rPr lang="en-US" altLang="en-US" sz="2400" dirty="0" smtClean="0"/>
              <a:t>1 g/L = 0.001 g/mL</a:t>
            </a:r>
            <a:endParaRPr lang="en-US" altLang="en-US" sz="2400" dirty="0"/>
          </a:p>
        </p:txBody>
      </p:sp>
      <p:grpSp>
        <p:nvGrpSpPr>
          <p:cNvPr id="6" name="Group 8"/>
          <p:cNvGrpSpPr>
            <a:grpSpLocks/>
          </p:cNvGrpSpPr>
          <p:nvPr/>
        </p:nvGrpSpPr>
        <p:grpSpPr bwMode="auto">
          <a:xfrm>
            <a:off x="1564027" y="3192618"/>
            <a:ext cx="3078163" cy="927100"/>
            <a:chOff x="2341" y="1576"/>
            <a:chExt cx="1939" cy="584"/>
          </a:xfrm>
        </p:grpSpPr>
        <p:sp>
          <p:nvSpPr>
            <p:cNvPr id="7" name="Text Box 4"/>
            <p:cNvSpPr txBox="1">
              <a:spLocks noChangeArrowheads="1"/>
            </p:cNvSpPr>
            <p:nvPr/>
          </p:nvSpPr>
          <p:spPr bwMode="auto">
            <a:xfrm>
              <a:off x="2341" y="1721"/>
              <a:ext cx="1082"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a:t>density = </a:t>
              </a:r>
            </a:p>
          </p:txBody>
        </p:sp>
        <p:sp>
          <p:nvSpPr>
            <p:cNvPr id="8" name="Text Box 5"/>
            <p:cNvSpPr txBox="1">
              <a:spLocks noChangeArrowheads="1"/>
            </p:cNvSpPr>
            <p:nvPr/>
          </p:nvSpPr>
          <p:spPr bwMode="auto">
            <a:xfrm>
              <a:off x="3520" y="1576"/>
              <a:ext cx="652"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a:t>mass</a:t>
              </a:r>
            </a:p>
          </p:txBody>
        </p:sp>
        <p:sp>
          <p:nvSpPr>
            <p:cNvPr id="9" name="Text Box 6"/>
            <p:cNvSpPr txBox="1">
              <a:spLocks noChangeArrowheads="1"/>
            </p:cNvSpPr>
            <p:nvPr/>
          </p:nvSpPr>
          <p:spPr bwMode="auto">
            <a:xfrm>
              <a:off x="3440" y="1833"/>
              <a:ext cx="840"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dirty="0"/>
                <a:t>volume</a:t>
              </a:r>
            </a:p>
          </p:txBody>
        </p:sp>
        <p:sp>
          <p:nvSpPr>
            <p:cNvPr id="10" name="Line 7"/>
            <p:cNvSpPr>
              <a:spLocks noChangeShapeType="1"/>
            </p:cNvSpPr>
            <p:nvPr/>
          </p:nvSpPr>
          <p:spPr bwMode="auto">
            <a:xfrm>
              <a:off x="3440" y="1888"/>
              <a:ext cx="816"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11" name="Group 13"/>
          <p:cNvGrpSpPr>
            <a:grpSpLocks/>
          </p:cNvGrpSpPr>
          <p:nvPr/>
        </p:nvGrpSpPr>
        <p:grpSpPr bwMode="auto">
          <a:xfrm>
            <a:off x="5884748" y="3245006"/>
            <a:ext cx="1333500" cy="874713"/>
            <a:chOff x="3288" y="2224"/>
            <a:chExt cx="840" cy="551"/>
          </a:xfrm>
        </p:grpSpPr>
        <p:sp>
          <p:nvSpPr>
            <p:cNvPr id="12" name="Text Box 9"/>
            <p:cNvSpPr txBox="1">
              <a:spLocks noChangeArrowheads="1"/>
            </p:cNvSpPr>
            <p:nvPr/>
          </p:nvSpPr>
          <p:spPr bwMode="auto">
            <a:xfrm>
              <a:off x="3288" y="2345"/>
              <a:ext cx="434"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i="1"/>
                <a:t>d</a:t>
              </a:r>
              <a:r>
                <a:rPr lang="en-US" altLang="en-US" sz="2800"/>
                <a:t> =</a:t>
              </a:r>
              <a:endParaRPr lang="en-US" altLang="en-US" sz="2800" i="1"/>
            </a:p>
          </p:txBody>
        </p:sp>
        <p:sp>
          <p:nvSpPr>
            <p:cNvPr id="13" name="Text Box 10"/>
            <p:cNvSpPr txBox="1">
              <a:spLocks noChangeArrowheads="1"/>
            </p:cNvSpPr>
            <p:nvPr/>
          </p:nvSpPr>
          <p:spPr bwMode="auto">
            <a:xfrm>
              <a:off x="3800" y="2224"/>
              <a:ext cx="303"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i="1"/>
                <a:t>m</a:t>
              </a:r>
            </a:p>
          </p:txBody>
        </p:sp>
        <p:sp>
          <p:nvSpPr>
            <p:cNvPr id="14" name="Text Box 11"/>
            <p:cNvSpPr txBox="1">
              <a:spLocks noChangeArrowheads="1"/>
            </p:cNvSpPr>
            <p:nvPr/>
          </p:nvSpPr>
          <p:spPr bwMode="auto">
            <a:xfrm>
              <a:off x="3784" y="2448"/>
              <a:ext cx="265"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i="1"/>
                <a:t>V</a:t>
              </a:r>
            </a:p>
          </p:txBody>
        </p:sp>
        <p:sp>
          <p:nvSpPr>
            <p:cNvPr id="15" name="Line 12"/>
            <p:cNvSpPr>
              <a:spLocks noChangeShapeType="1"/>
            </p:cNvSpPr>
            <p:nvPr/>
          </p:nvSpPr>
          <p:spPr bwMode="auto">
            <a:xfrm>
              <a:off x="3792" y="2508"/>
              <a:ext cx="336"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16" name="Text Box 16"/>
          <p:cNvSpPr txBox="1">
            <a:spLocks noChangeArrowheads="1"/>
          </p:cNvSpPr>
          <p:nvPr/>
        </p:nvSpPr>
        <p:spPr bwMode="auto">
          <a:xfrm>
            <a:off x="312057" y="4272405"/>
            <a:ext cx="857209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en-US" altLang="en-US" sz="2400" b="1" dirty="0">
                <a:solidFill>
                  <a:srgbClr val="0070C0"/>
                </a:solidFill>
              </a:rPr>
              <a:t>A piece of platinum metal with a density of 21.5 g/cm</a:t>
            </a:r>
            <a:r>
              <a:rPr lang="en-US" altLang="en-US" sz="2400" b="1" baseline="30000" dirty="0">
                <a:solidFill>
                  <a:srgbClr val="0070C0"/>
                </a:solidFill>
              </a:rPr>
              <a:t>3</a:t>
            </a:r>
            <a:r>
              <a:rPr lang="en-US" altLang="en-US" sz="2400" b="1" dirty="0">
                <a:solidFill>
                  <a:srgbClr val="0070C0"/>
                </a:solidFill>
              </a:rPr>
              <a:t> has a volume of 4.49 cm</a:t>
            </a:r>
            <a:r>
              <a:rPr lang="en-US" altLang="en-US" sz="2400" b="1" baseline="30000" dirty="0">
                <a:solidFill>
                  <a:srgbClr val="0070C0"/>
                </a:solidFill>
              </a:rPr>
              <a:t>3</a:t>
            </a:r>
            <a:r>
              <a:rPr lang="en-US" altLang="en-US" sz="2400" b="1" dirty="0">
                <a:solidFill>
                  <a:srgbClr val="0070C0"/>
                </a:solidFill>
              </a:rPr>
              <a:t>.  </a:t>
            </a:r>
            <a:r>
              <a:rPr lang="en-US" altLang="en-US" sz="2400" b="1" u="sng" dirty="0">
                <a:solidFill>
                  <a:srgbClr val="0070C0"/>
                </a:solidFill>
              </a:rPr>
              <a:t>What is its mass?</a:t>
            </a:r>
          </a:p>
        </p:txBody>
      </p:sp>
      <p:grpSp>
        <p:nvGrpSpPr>
          <p:cNvPr id="17" name="Group 17"/>
          <p:cNvGrpSpPr>
            <a:grpSpLocks/>
          </p:cNvGrpSpPr>
          <p:nvPr/>
        </p:nvGrpSpPr>
        <p:grpSpPr bwMode="auto">
          <a:xfrm>
            <a:off x="1652927" y="5346175"/>
            <a:ext cx="1333500" cy="874713"/>
            <a:chOff x="3288" y="2224"/>
            <a:chExt cx="840" cy="551"/>
          </a:xfrm>
        </p:grpSpPr>
        <p:sp>
          <p:nvSpPr>
            <p:cNvPr id="18" name="Text Box 18"/>
            <p:cNvSpPr txBox="1">
              <a:spLocks noChangeArrowheads="1"/>
            </p:cNvSpPr>
            <p:nvPr/>
          </p:nvSpPr>
          <p:spPr bwMode="auto">
            <a:xfrm>
              <a:off x="3288" y="2345"/>
              <a:ext cx="434"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i="1"/>
                <a:t>d</a:t>
              </a:r>
              <a:r>
                <a:rPr lang="en-US" altLang="en-US" sz="2800"/>
                <a:t> =</a:t>
              </a:r>
              <a:endParaRPr lang="en-US" altLang="en-US" sz="2800" i="1"/>
            </a:p>
          </p:txBody>
        </p:sp>
        <p:sp>
          <p:nvSpPr>
            <p:cNvPr id="19" name="Text Box 19"/>
            <p:cNvSpPr txBox="1">
              <a:spLocks noChangeArrowheads="1"/>
            </p:cNvSpPr>
            <p:nvPr/>
          </p:nvSpPr>
          <p:spPr bwMode="auto">
            <a:xfrm>
              <a:off x="3800" y="2224"/>
              <a:ext cx="303"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i="1"/>
                <a:t>m</a:t>
              </a:r>
            </a:p>
          </p:txBody>
        </p:sp>
        <p:sp>
          <p:nvSpPr>
            <p:cNvPr id="20" name="Text Box 20"/>
            <p:cNvSpPr txBox="1">
              <a:spLocks noChangeArrowheads="1"/>
            </p:cNvSpPr>
            <p:nvPr/>
          </p:nvSpPr>
          <p:spPr bwMode="auto">
            <a:xfrm>
              <a:off x="3784" y="2448"/>
              <a:ext cx="265"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i="1"/>
                <a:t>V</a:t>
              </a:r>
            </a:p>
          </p:txBody>
        </p:sp>
        <p:sp>
          <p:nvSpPr>
            <p:cNvPr id="21" name="Line 21"/>
            <p:cNvSpPr>
              <a:spLocks noChangeShapeType="1"/>
            </p:cNvSpPr>
            <p:nvPr/>
          </p:nvSpPr>
          <p:spPr bwMode="auto">
            <a:xfrm>
              <a:off x="3792" y="2508"/>
              <a:ext cx="336"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22" name="Text Box 22"/>
          <p:cNvSpPr txBox="1">
            <a:spLocks noChangeArrowheads="1"/>
          </p:cNvSpPr>
          <p:nvPr/>
        </p:nvSpPr>
        <p:spPr bwMode="auto">
          <a:xfrm>
            <a:off x="1564027" y="6274863"/>
            <a:ext cx="169545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altLang="en-US" sz="2800" i="1"/>
              <a:t>m</a:t>
            </a:r>
            <a:r>
              <a:rPr lang="en-US" altLang="en-US" sz="2800"/>
              <a:t> = </a:t>
            </a:r>
            <a:r>
              <a:rPr lang="en-US" altLang="en-US" sz="2800" i="1"/>
              <a:t>d</a:t>
            </a:r>
            <a:r>
              <a:rPr lang="en-US" altLang="en-US" sz="2800"/>
              <a:t> x </a:t>
            </a:r>
            <a:r>
              <a:rPr lang="en-US" altLang="en-US" sz="2800" i="1"/>
              <a:t>V</a:t>
            </a:r>
          </a:p>
        </p:txBody>
      </p:sp>
      <p:sp>
        <p:nvSpPr>
          <p:cNvPr id="23" name="Line 23"/>
          <p:cNvSpPr>
            <a:spLocks noChangeShapeType="1"/>
          </p:cNvSpPr>
          <p:nvPr/>
        </p:nvSpPr>
        <p:spPr bwMode="auto">
          <a:xfrm flipV="1">
            <a:off x="4751727" y="6412975"/>
            <a:ext cx="457200" cy="30480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 name="Line 24"/>
          <p:cNvSpPr>
            <a:spLocks noChangeShapeType="1"/>
          </p:cNvSpPr>
          <p:nvPr/>
        </p:nvSpPr>
        <p:spPr bwMode="auto">
          <a:xfrm flipV="1">
            <a:off x="6504327" y="6412975"/>
            <a:ext cx="457200" cy="30480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5" name="Text Box 25"/>
          <p:cNvSpPr txBox="1">
            <a:spLocks noChangeArrowheads="1"/>
          </p:cNvSpPr>
          <p:nvPr/>
        </p:nvSpPr>
        <p:spPr bwMode="auto">
          <a:xfrm>
            <a:off x="3372870" y="6304372"/>
            <a:ext cx="5360988"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dirty="0"/>
              <a:t>= 21.5 g/cm</a:t>
            </a:r>
            <a:r>
              <a:rPr lang="en-US" altLang="en-US" sz="2800" baseline="30000" dirty="0"/>
              <a:t>3</a:t>
            </a:r>
            <a:r>
              <a:rPr lang="en-US" altLang="en-US" sz="2800" dirty="0"/>
              <a:t> x 4.49 cm</a:t>
            </a:r>
            <a:r>
              <a:rPr lang="en-US" altLang="en-US" sz="2800" baseline="30000" dirty="0"/>
              <a:t>3</a:t>
            </a:r>
            <a:r>
              <a:rPr lang="en-US" altLang="en-US" sz="2800" dirty="0"/>
              <a:t> = 96.5 g</a:t>
            </a:r>
          </a:p>
        </p:txBody>
      </p:sp>
      <p:sp>
        <p:nvSpPr>
          <p:cNvPr id="26" name="Rectangle 25"/>
          <p:cNvSpPr/>
          <p:nvPr/>
        </p:nvSpPr>
        <p:spPr>
          <a:xfrm>
            <a:off x="93915" y="689819"/>
            <a:ext cx="1484702" cy="523220"/>
          </a:xfrm>
          <a:prstGeom prst="rect">
            <a:avLst/>
          </a:prstGeom>
        </p:spPr>
        <p:txBody>
          <a:bodyPr wrap="none">
            <a:spAutoFit/>
          </a:bodyPr>
          <a:lstStyle/>
          <a:p>
            <a:r>
              <a:rPr lang="en-US" sz="2800" b="1" i="1" u="sng" dirty="0" smtClean="0">
                <a:solidFill>
                  <a:srgbClr val="007AC2"/>
                </a:solidFill>
                <a:latin typeface="Arial" panose="020B0604020202020204" pitchFamily="34" charset="0"/>
                <a:cs typeface="Arial" panose="020B0604020202020204" pitchFamily="34" charset="0"/>
              </a:rPr>
              <a:t>Density</a:t>
            </a:r>
            <a:endParaRPr lang="en-US" sz="2800" b="1" i="1" u="sng" dirty="0">
              <a:solidFill>
                <a:srgbClr val="007AC2"/>
              </a:solidFill>
              <a:latin typeface="Arial" panose="020B0604020202020204" pitchFamily="34" charset="0"/>
              <a:cs typeface="Arial" panose="020B0604020202020204" pitchFamily="34" charset="0"/>
            </a:endParaRPr>
          </a:p>
        </p:txBody>
      </p:sp>
      <p:sp>
        <p:nvSpPr>
          <p:cNvPr id="27" name="Rectangle 26"/>
          <p:cNvSpPr/>
          <p:nvPr/>
        </p:nvSpPr>
        <p:spPr>
          <a:xfrm>
            <a:off x="1619503" y="114035"/>
            <a:ext cx="6042232" cy="584775"/>
          </a:xfrm>
          <a:prstGeom prst="rect">
            <a:avLst/>
          </a:prstGeom>
          <a:ln>
            <a:solidFill>
              <a:schemeClr val="tx1">
                <a:lumMod val="65000"/>
                <a:lumOff val="35000"/>
              </a:schemeClr>
            </a:solidFill>
          </a:ln>
        </p:spPr>
        <p:txBody>
          <a:bodyPr wrap="none">
            <a:spAutoFit/>
          </a:bodyPr>
          <a:lstStyle/>
          <a:p>
            <a:r>
              <a:rPr lang="en-US" sz="3200" b="1" dirty="0">
                <a:solidFill>
                  <a:srgbClr val="FF0000"/>
                </a:solidFill>
                <a:latin typeface="Bodoni MT" panose="02070603080606020203" pitchFamily="18" charset="0"/>
              </a:rPr>
              <a:t>International System of Units (SI)</a:t>
            </a:r>
          </a:p>
        </p:txBody>
      </p:sp>
    </p:spTree>
    <p:extLst>
      <p:ext uri="{BB962C8B-B14F-4D97-AF65-F5344CB8AC3E}">
        <p14:creationId xmlns:p14="http://schemas.microsoft.com/office/powerpoint/2010/main" xmlns="" val="361939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utoUpdateAnimBg="0"/>
      <p:bldP spid="23" grpId="0" animBg="1"/>
      <p:bldP spid="24" grpId="0" animBg="1"/>
      <p:bldP spid="2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08476" y="1274594"/>
            <a:ext cx="3140952" cy="55023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93915" y="689819"/>
            <a:ext cx="1484702" cy="523220"/>
          </a:xfrm>
          <a:prstGeom prst="rect">
            <a:avLst/>
          </a:prstGeom>
        </p:spPr>
        <p:txBody>
          <a:bodyPr wrap="none">
            <a:spAutoFit/>
          </a:bodyPr>
          <a:lstStyle/>
          <a:p>
            <a:r>
              <a:rPr lang="en-US" sz="2800" b="1" i="1" u="sng" dirty="0" smtClean="0">
                <a:solidFill>
                  <a:srgbClr val="007AC2"/>
                </a:solidFill>
                <a:latin typeface="Arial" panose="020B0604020202020204" pitchFamily="34" charset="0"/>
                <a:cs typeface="Arial" panose="020B0604020202020204" pitchFamily="34" charset="0"/>
              </a:rPr>
              <a:t>Density</a:t>
            </a:r>
            <a:endParaRPr lang="en-US" sz="2800" b="1" i="1" u="sng" dirty="0">
              <a:solidFill>
                <a:srgbClr val="007AC2"/>
              </a:solidFill>
              <a:latin typeface="Arial" panose="020B0604020202020204" pitchFamily="34" charset="0"/>
              <a:cs typeface="Arial" panose="020B0604020202020204" pitchFamily="34" charset="0"/>
            </a:endParaRPr>
          </a:p>
        </p:txBody>
      </p:sp>
      <p:sp>
        <p:nvSpPr>
          <p:cNvPr id="6" name="Rectangle 5"/>
          <p:cNvSpPr/>
          <p:nvPr/>
        </p:nvSpPr>
        <p:spPr>
          <a:xfrm>
            <a:off x="1619503" y="114035"/>
            <a:ext cx="6042232" cy="584775"/>
          </a:xfrm>
          <a:prstGeom prst="rect">
            <a:avLst/>
          </a:prstGeom>
          <a:ln>
            <a:solidFill>
              <a:schemeClr val="tx1">
                <a:lumMod val="65000"/>
                <a:lumOff val="35000"/>
              </a:schemeClr>
            </a:solidFill>
          </a:ln>
        </p:spPr>
        <p:txBody>
          <a:bodyPr wrap="none">
            <a:spAutoFit/>
          </a:bodyPr>
          <a:lstStyle/>
          <a:p>
            <a:r>
              <a:rPr lang="en-US" sz="3200" b="1" dirty="0">
                <a:solidFill>
                  <a:srgbClr val="FF0000"/>
                </a:solidFill>
                <a:latin typeface="Bodoni MT" panose="02070603080606020203" pitchFamily="18" charset="0"/>
              </a:rPr>
              <a:t>International System of Units (SI)</a:t>
            </a:r>
          </a:p>
        </p:txBody>
      </p:sp>
      <p:sp>
        <p:nvSpPr>
          <p:cNvPr id="7" name="Text Box 2"/>
          <p:cNvSpPr txBox="1">
            <a:spLocks noChangeArrowheads="1"/>
          </p:cNvSpPr>
          <p:nvPr/>
        </p:nvSpPr>
        <p:spPr bwMode="auto">
          <a:xfrm>
            <a:off x="56353" y="3903818"/>
            <a:ext cx="34036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sz="2400" i="1" dirty="0" smtClean="0"/>
              <a:t>Density usually decreases with temperature. </a:t>
            </a:r>
            <a:endParaRPr lang="en-US" altLang="en-US" sz="2400" i="1" dirty="0"/>
          </a:p>
        </p:txBody>
      </p:sp>
    </p:spTree>
    <p:extLst>
      <p:ext uri="{BB962C8B-B14F-4D97-AF65-F5344CB8AC3E}">
        <p14:creationId xmlns:p14="http://schemas.microsoft.com/office/powerpoint/2010/main" xmlns="" val="2480013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113" y="1079225"/>
            <a:ext cx="8765238" cy="4980489"/>
          </a:xfrm>
          <a:prstGeom prst="rect">
            <a:avLst/>
          </a:prstGeom>
        </p:spPr>
      </p:pic>
      <p:sp>
        <p:nvSpPr>
          <p:cNvPr id="6" name="Rectangle 5"/>
          <p:cNvSpPr/>
          <p:nvPr/>
        </p:nvSpPr>
        <p:spPr>
          <a:xfrm>
            <a:off x="1619503" y="114035"/>
            <a:ext cx="6042232" cy="584775"/>
          </a:xfrm>
          <a:prstGeom prst="rect">
            <a:avLst/>
          </a:prstGeom>
          <a:ln>
            <a:solidFill>
              <a:schemeClr val="tx1">
                <a:lumMod val="65000"/>
                <a:lumOff val="35000"/>
              </a:schemeClr>
            </a:solidFill>
          </a:ln>
        </p:spPr>
        <p:txBody>
          <a:bodyPr wrap="none">
            <a:spAutoFit/>
          </a:bodyPr>
          <a:lstStyle/>
          <a:p>
            <a:r>
              <a:rPr lang="en-US" sz="3200" b="1" dirty="0">
                <a:solidFill>
                  <a:srgbClr val="FF0000"/>
                </a:solidFill>
                <a:latin typeface="Bodoni MT" panose="02070603080606020203" pitchFamily="18" charset="0"/>
              </a:rPr>
              <a:t>International System of Units (SI)</a:t>
            </a:r>
          </a:p>
        </p:txBody>
      </p:sp>
    </p:spTree>
    <p:extLst>
      <p:ext uri="{BB962C8B-B14F-4D97-AF65-F5344CB8AC3E}">
        <p14:creationId xmlns:p14="http://schemas.microsoft.com/office/powerpoint/2010/main" xmlns="" val="173157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21" r="1069" b="1149"/>
          <a:stretch/>
        </p:blipFill>
        <p:spPr>
          <a:xfrm>
            <a:off x="159657" y="1069941"/>
            <a:ext cx="8828852" cy="4677716"/>
          </a:xfrm>
          <a:prstGeom prst="rect">
            <a:avLst/>
          </a:prstGeom>
        </p:spPr>
      </p:pic>
      <p:sp>
        <p:nvSpPr>
          <p:cNvPr id="6" name="Rectangle 5"/>
          <p:cNvSpPr/>
          <p:nvPr/>
        </p:nvSpPr>
        <p:spPr>
          <a:xfrm>
            <a:off x="1619503" y="114035"/>
            <a:ext cx="6042232" cy="584775"/>
          </a:xfrm>
          <a:prstGeom prst="rect">
            <a:avLst/>
          </a:prstGeom>
          <a:ln>
            <a:solidFill>
              <a:schemeClr val="tx1">
                <a:lumMod val="65000"/>
                <a:lumOff val="35000"/>
              </a:schemeClr>
            </a:solidFill>
          </a:ln>
        </p:spPr>
        <p:txBody>
          <a:bodyPr wrap="none">
            <a:spAutoFit/>
          </a:bodyPr>
          <a:lstStyle/>
          <a:p>
            <a:r>
              <a:rPr lang="en-US" sz="3200" b="1" dirty="0">
                <a:solidFill>
                  <a:srgbClr val="FF0000"/>
                </a:solidFill>
                <a:latin typeface="Bodoni MT" panose="02070603080606020203" pitchFamily="18" charset="0"/>
              </a:rPr>
              <a:t>International System of Units (SI)</a:t>
            </a:r>
          </a:p>
        </p:txBody>
      </p:sp>
    </p:spTree>
    <p:extLst>
      <p:ext uri="{BB962C8B-B14F-4D97-AF65-F5344CB8AC3E}">
        <p14:creationId xmlns:p14="http://schemas.microsoft.com/office/powerpoint/2010/main" xmlns="" val="552048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915" y="689819"/>
            <a:ext cx="3588931" cy="523220"/>
          </a:xfrm>
          <a:prstGeom prst="rect">
            <a:avLst/>
          </a:prstGeom>
        </p:spPr>
        <p:txBody>
          <a:bodyPr wrap="none">
            <a:spAutoFit/>
          </a:bodyPr>
          <a:lstStyle/>
          <a:p>
            <a:r>
              <a:rPr lang="en-US" sz="2800" b="1" i="1" u="sng" dirty="0">
                <a:solidFill>
                  <a:srgbClr val="007AC2"/>
                </a:solidFill>
                <a:latin typeface="Arial" panose="020B0604020202020204" pitchFamily="34" charset="0"/>
                <a:cs typeface="Arial" panose="020B0604020202020204" pitchFamily="34" charset="0"/>
              </a:rPr>
              <a:t>Temperature Scales</a:t>
            </a:r>
          </a:p>
        </p:txBody>
      </p:sp>
      <p:grpSp>
        <p:nvGrpSpPr>
          <p:cNvPr id="6" name="Group 45"/>
          <p:cNvGrpSpPr>
            <a:grpSpLocks/>
          </p:cNvGrpSpPr>
          <p:nvPr/>
        </p:nvGrpSpPr>
        <p:grpSpPr bwMode="auto">
          <a:xfrm>
            <a:off x="2206171" y="1643743"/>
            <a:ext cx="2209800" cy="4335463"/>
            <a:chOff x="1248" y="1008"/>
            <a:chExt cx="1392" cy="2731"/>
          </a:xfrm>
        </p:grpSpPr>
        <p:pic>
          <p:nvPicPr>
            <p:cNvPr id="7" name="Picture 2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48" y="1008"/>
              <a:ext cx="1286" cy="2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99" y="3408"/>
              <a:ext cx="441" cy="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9" name="Picture 4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06384" y="5444218"/>
            <a:ext cx="533400" cy="314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7"/>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63671" y="4110718"/>
            <a:ext cx="271463" cy="263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Box 3"/>
          <p:cNvSpPr txBox="1">
            <a:spLocks noChangeArrowheads="1"/>
          </p:cNvSpPr>
          <p:nvPr/>
        </p:nvSpPr>
        <p:spPr bwMode="auto">
          <a:xfrm>
            <a:off x="5875945" y="1937203"/>
            <a:ext cx="237436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en-US" sz="2800" b="1" dirty="0"/>
              <a:t>K = </a:t>
            </a:r>
            <a:r>
              <a:rPr lang="en-US" altLang="en-US" sz="2800" b="1" baseline="30000" dirty="0"/>
              <a:t>0</a:t>
            </a:r>
            <a:r>
              <a:rPr lang="en-US" altLang="en-US" sz="2800" b="1" dirty="0"/>
              <a:t>C + 273.15</a:t>
            </a:r>
          </a:p>
        </p:txBody>
      </p:sp>
      <p:grpSp>
        <p:nvGrpSpPr>
          <p:cNvPr id="12" name="Group 9"/>
          <p:cNvGrpSpPr>
            <a:grpSpLocks/>
          </p:cNvGrpSpPr>
          <p:nvPr/>
        </p:nvGrpSpPr>
        <p:grpSpPr bwMode="auto">
          <a:xfrm>
            <a:off x="5875945" y="3955143"/>
            <a:ext cx="2498797" cy="873125"/>
            <a:chOff x="3948" y="1426"/>
            <a:chExt cx="1666" cy="550"/>
          </a:xfrm>
        </p:grpSpPr>
        <p:sp>
          <p:nvSpPr>
            <p:cNvPr id="13" name="Text Box 4"/>
            <p:cNvSpPr txBox="1">
              <a:spLocks noChangeArrowheads="1"/>
            </p:cNvSpPr>
            <p:nvPr/>
          </p:nvSpPr>
          <p:spPr bwMode="auto">
            <a:xfrm>
              <a:off x="3948" y="1536"/>
              <a:ext cx="1666"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baseline="30000" dirty="0"/>
                <a:t>0</a:t>
              </a:r>
              <a:r>
                <a:rPr lang="en-US" altLang="en-US" sz="2800" dirty="0"/>
                <a:t>F =       </a:t>
              </a:r>
              <a:r>
                <a:rPr lang="en-US" altLang="en-US" sz="2800" dirty="0" smtClean="0"/>
                <a:t> x </a:t>
              </a:r>
              <a:r>
                <a:rPr lang="en-US" altLang="en-US" sz="2800" baseline="30000" dirty="0"/>
                <a:t>0</a:t>
              </a:r>
              <a:r>
                <a:rPr lang="en-US" altLang="en-US" sz="2800" dirty="0"/>
                <a:t>C + 32</a:t>
              </a:r>
              <a:endParaRPr lang="en-US" altLang="en-US" sz="2800" baseline="30000" dirty="0"/>
            </a:p>
          </p:txBody>
        </p:sp>
        <p:grpSp>
          <p:nvGrpSpPr>
            <p:cNvPr id="14" name="Group 8"/>
            <p:cNvGrpSpPr>
              <a:grpSpLocks/>
            </p:cNvGrpSpPr>
            <p:nvPr/>
          </p:nvGrpSpPr>
          <p:grpSpPr bwMode="auto">
            <a:xfrm>
              <a:off x="4536" y="1426"/>
              <a:ext cx="249" cy="550"/>
              <a:chOff x="4520" y="2585"/>
              <a:chExt cx="249" cy="550"/>
            </a:xfrm>
          </p:grpSpPr>
          <p:sp>
            <p:nvSpPr>
              <p:cNvPr id="15" name="Text Box 5"/>
              <p:cNvSpPr txBox="1">
                <a:spLocks noChangeArrowheads="1"/>
              </p:cNvSpPr>
              <p:nvPr/>
            </p:nvSpPr>
            <p:spPr bwMode="auto">
              <a:xfrm>
                <a:off x="4528" y="2585"/>
                <a:ext cx="24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a:t>9</a:t>
                </a:r>
              </a:p>
            </p:txBody>
          </p:sp>
          <p:sp>
            <p:nvSpPr>
              <p:cNvPr id="16" name="Text Box 6"/>
              <p:cNvSpPr txBox="1">
                <a:spLocks noChangeArrowheads="1"/>
              </p:cNvSpPr>
              <p:nvPr/>
            </p:nvSpPr>
            <p:spPr bwMode="auto">
              <a:xfrm>
                <a:off x="4528" y="2808"/>
                <a:ext cx="24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a:t>5</a:t>
                </a:r>
              </a:p>
            </p:txBody>
          </p:sp>
          <p:sp>
            <p:nvSpPr>
              <p:cNvPr id="17" name="Line 7"/>
              <p:cNvSpPr>
                <a:spLocks noChangeShapeType="1"/>
              </p:cNvSpPr>
              <p:nvPr/>
            </p:nvSpPr>
            <p:spPr bwMode="auto">
              <a:xfrm>
                <a:off x="4520" y="2872"/>
                <a:ext cx="24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sp>
        <p:nvSpPr>
          <p:cNvPr id="18" name="Text Box 11"/>
          <p:cNvSpPr txBox="1">
            <a:spLocks noChangeArrowheads="1"/>
          </p:cNvSpPr>
          <p:nvPr/>
        </p:nvSpPr>
        <p:spPr bwMode="auto">
          <a:xfrm>
            <a:off x="6247382" y="2542179"/>
            <a:ext cx="1631494"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dirty="0"/>
              <a:t>273 K = 0 </a:t>
            </a:r>
            <a:r>
              <a:rPr lang="en-US" altLang="en-US" baseline="30000" dirty="0"/>
              <a:t>0</a:t>
            </a:r>
            <a:r>
              <a:rPr lang="en-US" altLang="en-US" dirty="0"/>
              <a:t>C    </a:t>
            </a:r>
          </a:p>
          <a:p>
            <a:r>
              <a:rPr lang="en-US" altLang="en-US" dirty="0"/>
              <a:t>373 K = 100 </a:t>
            </a:r>
            <a:r>
              <a:rPr lang="en-US" altLang="en-US" baseline="30000" dirty="0"/>
              <a:t>0</a:t>
            </a:r>
            <a:r>
              <a:rPr lang="en-US" altLang="en-US" dirty="0"/>
              <a:t>C</a:t>
            </a:r>
          </a:p>
        </p:txBody>
      </p:sp>
      <p:sp>
        <p:nvSpPr>
          <p:cNvPr id="19" name="Text Box 12"/>
          <p:cNvSpPr txBox="1">
            <a:spLocks noChangeArrowheads="1"/>
          </p:cNvSpPr>
          <p:nvPr/>
        </p:nvSpPr>
        <p:spPr bwMode="auto">
          <a:xfrm>
            <a:off x="6247382" y="4878166"/>
            <a:ext cx="1631494"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a:t>32 </a:t>
            </a:r>
            <a:r>
              <a:rPr lang="en-US" altLang="en-US" baseline="30000"/>
              <a:t>0</a:t>
            </a:r>
            <a:r>
              <a:rPr lang="en-US" altLang="en-US"/>
              <a:t>F = 0 </a:t>
            </a:r>
            <a:r>
              <a:rPr lang="en-US" altLang="en-US" baseline="30000"/>
              <a:t>0</a:t>
            </a:r>
            <a:r>
              <a:rPr lang="en-US" altLang="en-US"/>
              <a:t>C </a:t>
            </a:r>
          </a:p>
          <a:p>
            <a:r>
              <a:rPr lang="en-US" altLang="en-US"/>
              <a:t>212 </a:t>
            </a:r>
            <a:r>
              <a:rPr lang="en-US" altLang="en-US" baseline="30000"/>
              <a:t>0</a:t>
            </a:r>
            <a:r>
              <a:rPr lang="en-US" altLang="en-US"/>
              <a:t>F = 100 </a:t>
            </a:r>
            <a:r>
              <a:rPr lang="en-US" altLang="en-US" baseline="30000"/>
              <a:t>0</a:t>
            </a:r>
            <a:r>
              <a:rPr lang="en-US" altLang="en-US"/>
              <a:t>C </a:t>
            </a:r>
          </a:p>
        </p:txBody>
      </p:sp>
      <p:pic>
        <p:nvPicPr>
          <p:cNvPr id="20" name="Picture 1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05971" y="1596118"/>
            <a:ext cx="860425" cy="416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1" name="Group 43"/>
          <p:cNvGrpSpPr>
            <a:grpSpLocks/>
          </p:cNvGrpSpPr>
          <p:nvPr/>
        </p:nvGrpSpPr>
        <p:grpSpPr bwMode="auto">
          <a:xfrm>
            <a:off x="3806371" y="1872343"/>
            <a:ext cx="547688" cy="2633663"/>
            <a:chOff x="2256" y="1152"/>
            <a:chExt cx="345" cy="1659"/>
          </a:xfrm>
        </p:grpSpPr>
        <p:pic>
          <p:nvPicPr>
            <p:cNvPr id="22" name="Picture 30"/>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391" y="1152"/>
              <a:ext cx="192" cy="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3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70" y="2121"/>
              <a:ext cx="192" cy="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3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56" y="2265"/>
              <a:ext cx="288" cy="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3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09" y="2667"/>
              <a:ext cx="192" cy="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6" name="Group 38"/>
          <p:cNvGrpSpPr>
            <a:grpSpLocks/>
          </p:cNvGrpSpPr>
          <p:nvPr/>
        </p:nvGrpSpPr>
        <p:grpSpPr bwMode="auto">
          <a:xfrm>
            <a:off x="3993696" y="1615168"/>
            <a:ext cx="1312863" cy="4186238"/>
            <a:chOff x="2352" y="987"/>
            <a:chExt cx="827" cy="2637"/>
          </a:xfrm>
        </p:grpSpPr>
        <p:pic>
          <p:nvPicPr>
            <p:cNvPr id="27" name="Picture 36"/>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523" y="987"/>
              <a:ext cx="656" cy="2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37"/>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2352" y="3504"/>
              <a:ext cx="480" cy="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9" name="Text Box 16"/>
          <p:cNvSpPr txBox="1">
            <a:spLocks noChangeArrowheads="1"/>
          </p:cNvSpPr>
          <p:nvPr/>
        </p:nvSpPr>
        <p:spPr bwMode="auto">
          <a:xfrm>
            <a:off x="93915" y="6200308"/>
            <a:ext cx="891283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en-US" altLang="en-US" sz="2000" b="1" dirty="0" smtClean="0">
                <a:solidFill>
                  <a:srgbClr val="0070C0"/>
                </a:solidFill>
              </a:rPr>
              <a:t>The </a:t>
            </a:r>
            <a:r>
              <a:rPr lang="en-US" altLang="en-US" sz="2000" i="1" dirty="0" smtClean="0">
                <a:solidFill>
                  <a:srgbClr val="0070C0"/>
                </a:solidFill>
              </a:rPr>
              <a:t>kelvin (K) is the SI base unit of temperature</a:t>
            </a:r>
            <a:r>
              <a:rPr lang="en-US" altLang="en-US" sz="2000" b="1" dirty="0" smtClean="0">
                <a:solidFill>
                  <a:srgbClr val="0070C0"/>
                </a:solidFill>
              </a:rPr>
              <a:t>: it is the </a:t>
            </a:r>
            <a:r>
              <a:rPr lang="en-US" altLang="en-US" sz="2000" i="1" dirty="0" smtClean="0">
                <a:solidFill>
                  <a:srgbClr val="0070C0"/>
                </a:solidFill>
              </a:rPr>
              <a:t>absolute</a:t>
            </a:r>
            <a:r>
              <a:rPr lang="en-US" altLang="en-US" sz="2000" b="1" dirty="0" smtClean="0">
                <a:solidFill>
                  <a:srgbClr val="0070C0"/>
                </a:solidFill>
              </a:rPr>
              <a:t> temperature scale.</a:t>
            </a:r>
            <a:endParaRPr lang="en-US" altLang="en-US" sz="2000" b="1" u="sng" dirty="0">
              <a:solidFill>
                <a:srgbClr val="0070C0"/>
              </a:solidFill>
            </a:endParaRPr>
          </a:p>
        </p:txBody>
      </p:sp>
      <p:sp>
        <p:nvSpPr>
          <p:cNvPr id="31" name="Rectangle 30"/>
          <p:cNvSpPr/>
          <p:nvPr/>
        </p:nvSpPr>
        <p:spPr>
          <a:xfrm>
            <a:off x="1619503" y="114035"/>
            <a:ext cx="6042232" cy="584775"/>
          </a:xfrm>
          <a:prstGeom prst="rect">
            <a:avLst/>
          </a:prstGeom>
          <a:ln>
            <a:solidFill>
              <a:schemeClr val="tx1">
                <a:lumMod val="65000"/>
                <a:lumOff val="35000"/>
              </a:schemeClr>
            </a:solidFill>
          </a:ln>
        </p:spPr>
        <p:txBody>
          <a:bodyPr wrap="none">
            <a:spAutoFit/>
          </a:bodyPr>
          <a:lstStyle/>
          <a:p>
            <a:r>
              <a:rPr lang="en-US" sz="3200" b="1" dirty="0">
                <a:solidFill>
                  <a:srgbClr val="FF0000"/>
                </a:solidFill>
                <a:latin typeface="Bodoni MT" panose="02070603080606020203" pitchFamily="18" charset="0"/>
              </a:rPr>
              <a:t>International System of Units (SI)</a:t>
            </a:r>
          </a:p>
        </p:txBody>
      </p:sp>
    </p:spTree>
    <p:extLst>
      <p:ext uri="{BB962C8B-B14F-4D97-AF65-F5344CB8AC3E}">
        <p14:creationId xmlns:p14="http://schemas.microsoft.com/office/powerpoint/2010/main" xmlns="" val="150597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 presetClass="exit" presetSubtype="0" fill="hold" nodeType="afterEffect">
                                  <p:stCondLst>
                                    <p:cond delay="0"/>
                                  </p:stCondLst>
                                  <p:childTnLst>
                                    <p:set>
                                      <p:cBhvr>
                                        <p:cTn id="21" dur="1" fill="hold">
                                          <p:stCondLst>
                                            <p:cond delay="0"/>
                                          </p:stCondLst>
                                        </p:cTn>
                                        <p:tgtEl>
                                          <p:spTgt spid="2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0-#ppt_w/2"/>
                                          </p:val>
                                        </p:tav>
                                        <p:tav tm="100000">
                                          <p:val>
                                            <p:strVal val="#ppt_x"/>
                                          </p:val>
                                        </p:tav>
                                      </p:tavLst>
                                    </p:anim>
                                    <p:anim calcmode="lin" valueType="num">
                                      <p:cBhvr additive="base">
                                        <p:cTn id="27"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1+#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1+#ppt_w/2"/>
                                          </p:val>
                                        </p:tav>
                                        <p:tav tm="100000">
                                          <p:val>
                                            <p:strVal val="#ppt_x"/>
                                          </p:val>
                                        </p:tav>
                                      </p:tavLst>
                                    </p:anim>
                                    <p:anim calcmode="lin" valueType="num">
                                      <p:cBhvr additive="base">
                                        <p:cTn id="5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0-#ppt_w/2"/>
                                          </p:val>
                                        </p:tav>
                                        <p:tav tm="100000">
                                          <p:val>
                                            <p:strVal val="#ppt_x"/>
                                          </p:val>
                                        </p:tav>
                                      </p:tavLst>
                                    </p:anim>
                                    <p:anim calcmode="lin" valueType="num">
                                      <p:cBhvr additive="base">
                                        <p:cTn id="57"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8" grpId="0" autoUpdateAnimBg="0"/>
      <p:bldP spid="19" grpId="0" autoUpdateAnimBg="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915" y="689819"/>
            <a:ext cx="3588931" cy="523220"/>
          </a:xfrm>
          <a:prstGeom prst="rect">
            <a:avLst/>
          </a:prstGeom>
        </p:spPr>
        <p:txBody>
          <a:bodyPr wrap="none">
            <a:spAutoFit/>
          </a:bodyPr>
          <a:lstStyle/>
          <a:p>
            <a:r>
              <a:rPr lang="en-US" sz="2800" b="1" i="1" u="sng" dirty="0">
                <a:solidFill>
                  <a:srgbClr val="007AC2"/>
                </a:solidFill>
                <a:latin typeface="Arial" panose="020B0604020202020204" pitchFamily="34" charset="0"/>
                <a:cs typeface="Arial" panose="020B0604020202020204" pitchFamily="34" charset="0"/>
              </a:rPr>
              <a:t>Temperature Scales</a:t>
            </a:r>
          </a:p>
        </p:txBody>
      </p:sp>
      <p:sp>
        <p:nvSpPr>
          <p:cNvPr id="6" name="Text Box 4"/>
          <p:cNvSpPr txBox="1">
            <a:spLocks noChangeArrowheads="1"/>
          </p:cNvSpPr>
          <p:nvPr/>
        </p:nvSpPr>
        <p:spPr bwMode="auto">
          <a:xfrm>
            <a:off x="1602696" y="1411118"/>
            <a:ext cx="5642428"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a:r>
              <a:rPr lang="en-US" altLang="en-US" sz="2800" b="1" dirty="0">
                <a:solidFill>
                  <a:schemeClr val="accent2"/>
                </a:solidFill>
              </a:rPr>
              <a:t>Convert 172.9 </a:t>
            </a:r>
            <a:r>
              <a:rPr lang="en-US" altLang="en-US" sz="2800" b="1" baseline="30000" dirty="0">
                <a:solidFill>
                  <a:schemeClr val="accent2"/>
                </a:solidFill>
              </a:rPr>
              <a:t>0</a:t>
            </a:r>
            <a:r>
              <a:rPr lang="en-US" altLang="en-US" sz="2800" b="1" dirty="0">
                <a:solidFill>
                  <a:schemeClr val="accent2"/>
                </a:solidFill>
              </a:rPr>
              <a:t>F to degrees Celsius.</a:t>
            </a:r>
          </a:p>
        </p:txBody>
      </p:sp>
      <p:grpSp>
        <p:nvGrpSpPr>
          <p:cNvPr id="7" name="Group 5"/>
          <p:cNvGrpSpPr>
            <a:grpSpLocks/>
          </p:cNvGrpSpPr>
          <p:nvPr/>
        </p:nvGrpSpPr>
        <p:grpSpPr bwMode="auto">
          <a:xfrm>
            <a:off x="3279098" y="2079341"/>
            <a:ext cx="2808288" cy="873125"/>
            <a:chOff x="3948" y="1426"/>
            <a:chExt cx="1769" cy="550"/>
          </a:xfrm>
        </p:grpSpPr>
        <p:sp>
          <p:nvSpPr>
            <p:cNvPr id="8" name="Text Box 6"/>
            <p:cNvSpPr txBox="1">
              <a:spLocks noChangeArrowheads="1"/>
            </p:cNvSpPr>
            <p:nvPr/>
          </p:nvSpPr>
          <p:spPr bwMode="auto">
            <a:xfrm>
              <a:off x="3948" y="1536"/>
              <a:ext cx="1769"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baseline="30000" dirty="0"/>
                <a:t>0</a:t>
              </a:r>
              <a:r>
                <a:rPr lang="en-US" altLang="en-US" sz="2800" dirty="0"/>
                <a:t>F =       </a:t>
              </a:r>
              <a:r>
                <a:rPr lang="en-US" altLang="en-US" sz="2800" dirty="0" smtClean="0"/>
                <a:t>   x </a:t>
              </a:r>
              <a:r>
                <a:rPr lang="en-US" altLang="en-US" sz="2800" baseline="30000" dirty="0"/>
                <a:t>0</a:t>
              </a:r>
              <a:r>
                <a:rPr lang="en-US" altLang="en-US" sz="2800" dirty="0"/>
                <a:t>C + 32</a:t>
              </a:r>
              <a:endParaRPr lang="en-US" altLang="en-US" sz="2800" baseline="30000" dirty="0"/>
            </a:p>
          </p:txBody>
        </p:sp>
        <p:grpSp>
          <p:nvGrpSpPr>
            <p:cNvPr id="9" name="Group 7"/>
            <p:cNvGrpSpPr>
              <a:grpSpLocks/>
            </p:cNvGrpSpPr>
            <p:nvPr/>
          </p:nvGrpSpPr>
          <p:grpSpPr bwMode="auto">
            <a:xfrm>
              <a:off x="4536" y="1426"/>
              <a:ext cx="249" cy="550"/>
              <a:chOff x="4520" y="2585"/>
              <a:chExt cx="249" cy="550"/>
            </a:xfrm>
          </p:grpSpPr>
          <p:sp>
            <p:nvSpPr>
              <p:cNvPr id="10" name="Text Box 8"/>
              <p:cNvSpPr txBox="1">
                <a:spLocks noChangeArrowheads="1"/>
              </p:cNvSpPr>
              <p:nvPr/>
            </p:nvSpPr>
            <p:spPr bwMode="auto">
              <a:xfrm>
                <a:off x="4528" y="2585"/>
                <a:ext cx="24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a:t>9</a:t>
                </a:r>
              </a:p>
            </p:txBody>
          </p:sp>
          <p:sp>
            <p:nvSpPr>
              <p:cNvPr id="11" name="Text Box 9"/>
              <p:cNvSpPr txBox="1">
                <a:spLocks noChangeArrowheads="1"/>
              </p:cNvSpPr>
              <p:nvPr/>
            </p:nvSpPr>
            <p:spPr bwMode="auto">
              <a:xfrm>
                <a:off x="4528" y="2808"/>
                <a:ext cx="24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a:t>5</a:t>
                </a:r>
              </a:p>
            </p:txBody>
          </p:sp>
          <p:sp>
            <p:nvSpPr>
              <p:cNvPr id="12" name="Line 10"/>
              <p:cNvSpPr>
                <a:spLocks noChangeShapeType="1"/>
              </p:cNvSpPr>
              <p:nvPr/>
            </p:nvSpPr>
            <p:spPr bwMode="auto">
              <a:xfrm>
                <a:off x="4520" y="2872"/>
                <a:ext cx="24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grpSp>
        <p:nvGrpSpPr>
          <p:cNvPr id="13" name="Group 17"/>
          <p:cNvGrpSpPr>
            <a:grpSpLocks/>
          </p:cNvGrpSpPr>
          <p:nvPr/>
        </p:nvGrpSpPr>
        <p:grpSpPr bwMode="auto">
          <a:xfrm>
            <a:off x="2496458" y="2820930"/>
            <a:ext cx="2890838" cy="873125"/>
            <a:chOff x="1107" y="1130"/>
            <a:chExt cx="1821" cy="550"/>
          </a:xfrm>
        </p:grpSpPr>
        <p:sp>
          <p:nvSpPr>
            <p:cNvPr id="14" name="Text Box 12"/>
            <p:cNvSpPr txBox="1">
              <a:spLocks noChangeArrowheads="1"/>
            </p:cNvSpPr>
            <p:nvPr/>
          </p:nvSpPr>
          <p:spPr bwMode="auto">
            <a:xfrm>
              <a:off x="1107" y="1240"/>
              <a:ext cx="1821"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baseline="30000" dirty="0"/>
                <a:t>0</a:t>
              </a:r>
              <a:r>
                <a:rPr lang="en-US" altLang="en-US" sz="2800" dirty="0"/>
                <a:t>F – 32 =       </a:t>
              </a:r>
              <a:r>
                <a:rPr lang="en-US" altLang="en-US" sz="2800" dirty="0" smtClean="0"/>
                <a:t>    x </a:t>
              </a:r>
              <a:r>
                <a:rPr lang="en-US" altLang="en-US" sz="2800" baseline="30000" dirty="0"/>
                <a:t>0</a:t>
              </a:r>
              <a:r>
                <a:rPr lang="en-US" altLang="en-US" sz="2800" dirty="0"/>
                <a:t>C</a:t>
              </a:r>
              <a:endParaRPr lang="en-US" altLang="en-US" sz="2800" baseline="30000" dirty="0"/>
            </a:p>
          </p:txBody>
        </p:sp>
        <p:grpSp>
          <p:nvGrpSpPr>
            <p:cNvPr id="15" name="Group 13"/>
            <p:cNvGrpSpPr>
              <a:grpSpLocks/>
            </p:cNvGrpSpPr>
            <p:nvPr/>
          </p:nvGrpSpPr>
          <p:grpSpPr bwMode="auto">
            <a:xfrm>
              <a:off x="2183" y="1130"/>
              <a:ext cx="249" cy="550"/>
              <a:chOff x="4520" y="2585"/>
              <a:chExt cx="249" cy="550"/>
            </a:xfrm>
          </p:grpSpPr>
          <p:sp>
            <p:nvSpPr>
              <p:cNvPr id="16" name="Text Box 14"/>
              <p:cNvSpPr txBox="1">
                <a:spLocks noChangeArrowheads="1"/>
              </p:cNvSpPr>
              <p:nvPr/>
            </p:nvSpPr>
            <p:spPr bwMode="auto">
              <a:xfrm>
                <a:off x="4528" y="2585"/>
                <a:ext cx="24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a:t>9</a:t>
                </a:r>
              </a:p>
            </p:txBody>
          </p:sp>
          <p:sp>
            <p:nvSpPr>
              <p:cNvPr id="17" name="Text Box 15"/>
              <p:cNvSpPr txBox="1">
                <a:spLocks noChangeArrowheads="1"/>
              </p:cNvSpPr>
              <p:nvPr/>
            </p:nvSpPr>
            <p:spPr bwMode="auto">
              <a:xfrm>
                <a:off x="4528" y="2808"/>
                <a:ext cx="24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a:t>5</a:t>
                </a:r>
              </a:p>
            </p:txBody>
          </p:sp>
          <p:sp>
            <p:nvSpPr>
              <p:cNvPr id="18" name="Line 16"/>
              <p:cNvSpPr>
                <a:spLocks noChangeShapeType="1"/>
              </p:cNvSpPr>
              <p:nvPr/>
            </p:nvSpPr>
            <p:spPr bwMode="auto">
              <a:xfrm>
                <a:off x="4520" y="2872"/>
                <a:ext cx="24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grpSp>
        <p:nvGrpSpPr>
          <p:cNvPr id="19" name="Group 31"/>
          <p:cNvGrpSpPr>
            <a:grpSpLocks/>
          </p:cNvGrpSpPr>
          <p:nvPr/>
        </p:nvGrpSpPr>
        <p:grpSpPr bwMode="auto">
          <a:xfrm>
            <a:off x="1602696" y="3694055"/>
            <a:ext cx="3027362" cy="912813"/>
            <a:chOff x="479" y="1704"/>
            <a:chExt cx="1907" cy="575"/>
          </a:xfrm>
        </p:grpSpPr>
        <p:sp>
          <p:nvSpPr>
            <p:cNvPr id="20" name="Text Box 25"/>
            <p:cNvSpPr txBox="1">
              <a:spLocks noChangeArrowheads="1"/>
            </p:cNvSpPr>
            <p:nvPr/>
          </p:nvSpPr>
          <p:spPr bwMode="auto">
            <a:xfrm>
              <a:off x="723" y="1790"/>
              <a:ext cx="1663"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a:t>x (</a:t>
              </a:r>
              <a:r>
                <a:rPr lang="en-US" altLang="en-US" sz="2800" baseline="30000"/>
                <a:t>0</a:t>
              </a:r>
              <a:r>
                <a:rPr lang="en-US" altLang="en-US" sz="2800"/>
                <a:t>F – 32) = </a:t>
              </a:r>
              <a:r>
                <a:rPr lang="en-US" altLang="en-US" sz="2800" baseline="30000"/>
                <a:t>0</a:t>
              </a:r>
              <a:r>
                <a:rPr lang="en-US" altLang="en-US" sz="2800"/>
                <a:t>C</a:t>
              </a:r>
              <a:endParaRPr lang="en-US" altLang="en-US" sz="2800" baseline="30000"/>
            </a:p>
          </p:txBody>
        </p:sp>
        <p:grpSp>
          <p:nvGrpSpPr>
            <p:cNvPr id="21" name="Group 30"/>
            <p:cNvGrpSpPr>
              <a:grpSpLocks/>
            </p:cNvGrpSpPr>
            <p:nvPr/>
          </p:nvGrpSpPr>
          <p:grpSpPr bwMode="auto">
            <a:xfrm>
              <a:off x="479" y="1704"/>
              <a:ext cx="241" cy="575"/>
              <a:chOff x="960" y="2448"/>
              <a:chExt cx="241" cy="575"/>
            </a:xfrm>
          </p:grpSpPr>
          <p:sp>
            <p:nvSpPr>
              <p:cNvPr id="22" name="Text Box 27"/>
              <p:cNvSpPr txBox="1">
                <a:spLocks noChangeArrowheads="1"/>
              </p:cNvSpPr>
              <p:nvPr/>
            </p:nvSpPr>
            <p:spPr bwMode="auto">
              <a:xfrm>
                <a:off x="960" y="2696"/>
                <a:ext cx="24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a:t>9</a:t>
                </a:r>
              </a:p>
            </p:txBody>
          </p:sp>
          <p:sp>
            <p:nvSpPr>
              <p:cNvPr id="23" name="Text Box 28"/>
              <p:cNvSpPr txBox="1">
                <a:spLocks noChangeArrowheads="1"/>
              </p:cNvSpPr>
              <p:nvPr/>
            </p:nvSpPr>
            <p:spPr bwMode="auto">
              <a:xfrm>
                <a:off x="960" y="2448"/>
                <a:ext cx="24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a:t>5</a:t>
                </a:r>
              </a:p>
            </p:txBody>
          </p:sp>
          <p:sp>
            <p:nvSpPr>
              <p:cNvPr id="24" name="Line 29"/>
              <p:cNvSpPr>
                <a:spLocks noChangeShapeType="1"/>
              </p:cNvSpPr>
              <p:nvPr/>
            </p:nvSpPr>
            <p:spPr bwMode="auto">
              <a:xfrm>
                <a:off x="960" y="2735"/>
                <a:ext cx="24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grpSp>
        <p:nvGrpSpPr>
          <p:cNvPr id="25" name="Group 38"/>
          <p:cNvGrpSpPr>
            <a:grpSpLocks/>
          </p:cNvGrpSpPr>
          <p:nvPr/>
        </p:nvGrpSpPr>
        <p:grpSpPr bwMode="auto">
          <a:xfrm>
            <a:off x="3253696" y="4457643"/>
            <a:ext cx="2944813" cy="912812"/>
            <a:chOff x="1191" y="2392"/>
            <a:chExt cx="1855" cy="575"/>
          </a:xfrm>
        </p:grpSpPr>
        <p:sp>
          <p:nvSpPr>
            <p:cNvPr id="26" name="Text Box 33"/>
            <p:cNvSpPr txBox="1">
              <a:spLocks noChangeArrowheads="1"/>
            </p:cNvSpPr>
            <p:nvPr/>
          </p:nvSpPr>
          <p:spPr bwMode="auto">
            <a:xfrm>
              <a:off x="1191" y="2487"/>
              <a:ext cx="1855"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baseline="30000" dirty="0"/>
                <a:t>0</a:t>
              </a:r>
              <a:r>
                <a:rPr lang="en-US" altLang="en-US" sz="2800" dirty="0"/>
                <a:t>C =       </a:t>
              </a:r>
              <a:r>
                <a:rPr lang="en-US" altLang="en-US" sz="2800" dirty="0" smtClean="0"/>
                <a:t>  x </a:t>
              </a:r>
              <a:r>
                <a:rPr lang="en-US" altLang="en-US" sz="2800" dirty="0"/>
                <a:t>(</a:t>
              </a:r>
              <a:r>
                <a:rPr lang="en-US" altLang="en-US" sz="2800" baseline="30000" dirty="0"/>
                <a:t>0</a:t>
              </a:r>
              <a:r>
                <a:rPr lang="en-US" altLang="en-US" sz="2800" dirty="0"/>
                <a:t>F – 32)</a:t>
              </a:r>
            </a:p>
          </p:txBody>
        </p:sp>
        <p:grpSp>
          <p:nvGrpSpPr>
            <p:cNvPr id="27" name="Group 34"/>
            <p:cNvGrpSpPr>
              <a:grpSpLocks/>
            </p:cNvGrpSpPr>
            <p:nvPr/>
          </p:nvGrpSpPr>
          <p:grpSpPr bwMode="auto">
            <a:xfrm>
              <a:off x="1776" y="2392"/>
              <a:ext cx="241" cy="575"/>
              <a:chOff x="960" y="2448"/>
              <a:chExt cx="241" cy="575"/>
            </a:xfrm>
          </p:grpSpPr>
          <p:sp>
            <p:nvSpPr>
              <p:cNvPr id="28" name="Text Box 35"/>
              <p:cNvSpPr txBox="1">
                <a:spLocks noChangeArrowheads="1"/>
              </p:cNvSpPr>
              <p:nvPr/>
            </p:nvSpPr>
            <p:spPr bwMode="auto">
              <a:xfrm>
                <a:off x="960" y="2696"/>
                <a:ext cx="24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a:t>9</a:t>
                </a:r>
              </a:p>
            </p:txBody>
          </p:sp>
          <p:sp>
            <p:nvSpPr>
              <p:cNvPr id="29" name="Text Box 36"/>
              <p:cNvSpPr txBox="1">
                <a:spLocks noChangeArrowheads="1"/>
              </p:cNvSpPr>
              <p:nvPr/>
            </p:nvSpPr>
            <p:spPr bwMode="auto">
              <a:xfrm>
                <a:off x="960" y="2448"/>
                <a:ext cx="24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a:t>5</a:t>
                </a:r>
              </a:p>
            </p:txBody>
          </p:sp>
          <p:sp>
            <p:nvSpPr>
              <p:cNvPr id="30" name="Line 37"/>
              <p:cNvSpPr>
                <a:spLocks noChangeShapeType="1"/>
              </p:cNvSpPr>
              <p:nvPr/>
            </p:nvSpPr>
            <p:spPr bwMode="auto">
              <a:xfrm>
                <a:off x="960" y="2735"/>
                <a:ext cx="24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grpSp>
        <p:nvGrpSpPr>
          <p:cNvPr id="31" name="Group 39"/>
          <p:cNvGrpSpPr>
            <a:grpSpLocks/>
          </p:cNvGrpSpPr>
          <p:nvPr/>
        </p:nvGrpSpPr>
        <p:grpSpPr bwMode="auto">
          <a:xfrm>
            <a:off x="3258458" y="5295843"/>
            <a:ext cx="4462463" cy="912812"/>
            <a:chOff x="1191" y="2392"/>
            <a:chExt cx="2811" cy="575"/>
          </a:xfrm>
        </p:grpSpPr>
        <p:sp>
          <p:nvSpPr>
            <p:cNvPr id="32" name="Text Box 40"/>
            <p:cNvSpPr txBox="1">
              <a:spLocks noChangeArrowheads="1"/>
            </p:cNvSpPr>
            <p:nvPr/>
          </p:nvSpPr>
          <p:spPr bwMode="auto">
            <a:xfrm>
              <a:off x="1191" y="2487"/>
              <a:ext cx="2811"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altLang="en-US" sz="2800" baseline="30000" dirty="0"/>
                <a:t>0</a:t>
              </a:r>
              <a:r>
                <a:rPr lang="en-US" altLang="en-US" sz="2800" dirty="0"/>
                <a:t>C =       </a:t>
              </a:r>
              <a:r>
                <a:rPr lang="en-US" altLang="en-US" sz="2800" dirty="0" smtClean="0"/>
                <a:t>  x </a:t>
              </a:r>
              <a:r>
                <a:rPr lang="en-US" altLang="en-US" sz="2800" dirty="0"/>
                <a:t>(172.9 – 32) = 78.3</a:t>
              </a:r>
            </a:p>
          </p:txBody>
        </p:sp>
        <p:grpSp>
          <p:nvGrpSpPr>
            <p:cNvPr id="33" name="Group 41"/>
            <p:cNvGrpSpPr>
              <a:grpSpLocks/>
            </p:cNvGrpSpPr>
            <p:nvPr/>
          </p:nvGrpSpPr>
          <p:grpSpPr bwMode="auto">
            <a:xfrm>
              <a:off x="1776" y="2392"/>
              <a:ext cx="241" cy="575"/>
              <a:chOff x="960" y="2448"/>
              <a:chExt cx="241" cy="575"/>
            </a:xfrm>
          </p:grpSpPr>
          <p:sp>
            <p:nvSpPr>
              <p:cNvPr id="34" name="Text Box 42"/>
              <p:cNvSpPr txBox="1">
                <a:spLocks noChangeArrowheads="1"/>
              </p:cNvSpPr>
              <p:nvPr/>
            </p:nvSpPr>
            <p:spPr bwMode="auto">
              <a:xfrm>
                <a:off x="960" y="2696"/>
                <a:ext cx="24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a:t>9</a:t>
                </a:r>
              </a:p>
            </p:txBody>
          </p:sp>
          <p:sp>
            <p:nvSpPr>
              <p:cNvPr id="35" name="Text Box 43"/>
              <p:cNvSpPr txBox="1">
                <a:spLocks noChangeArrowheads="1"/>
              </p:cNvSpPr>
              <p:nvPr/>
            </p:nvSpPr>
            <p:spPr bwMode="auto">
              <a:xfrm>
                <a:off x="960" y="2448"/>
                <a:ext cx="24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a:t>5</a:t>
                </a:r>
              </a:p>
            </p:txBody>
          </p:sp>
          <p:sp>
            <p:nvSpPr>
              <p:cNvPr id="36" name="Line 44"/>
              <p:cNvSpPr>
                <a:spLocks noChangeShapeType="1"/>
              </p:cNvSpPr>
              <p:nvPr/>
            </p:nvSpPr>
            <p:spPr bwMode="auto">
              <a:xfrm>
                <a:off x="960" y="2735"/>
                <a:ext cx="24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sp>
        <p:nvSpPr>
          <p:cNvPr id="37" name="Rectangle 36"/>
          <p:cNvSpPr/>
          <p:nvPr/>
        </p:nvSpPr>
        <p:spPr>
          <a:xfrm>
            <a:off x="1619503" y="114035"/>
            <a:ext cx="6042232" cy="584775"/>
          </a:xfrm>
          <a:prstGeom prst="rect">
            <a:avLst/>
          </a:prstGeom>
          <a:ln>
            <a:solidFill>
              <a:schemeClr val="tx1">
                <a:lumMod val="65000"/>
                <a:lumOff val="35000"/>
              </a:schemeClr>
            </a:solidFill>
          </a:ln>
        </p:spPr>
        <p:txBody>
          <a:bodyPr wrap="none">
            <a:spAutoFit/>
          </a:bodyPr>
          <a:lstStyle/>
          <a:p>
            <a:r>
              <a:rPr lang="en-US" sz="3200" b="1" dirty="0">
                <a:solidFill>
                  <a:srgbClr val="FF0000"/>
                </a:solidFill>
                <a:latin typeface="Bodoni MT" panose="02070603080606020203" pitchFamily="18" charset="0"/>
              </a:rPr>
              <a:t>International System of Units (SI)</a:t>
            </a:r>
          </a:p>
        </p:txBody>
      </p:sp>
    </p:spTree>
    <p:extLst>
      <p:ext uri="{BB962C8B-B14F-4D97-AF65-F5344CB8AC3E}">
        <p14:creationId xmlns:p14="http://schemas.microsoft.com/office/powerpoint/2010/main" xmlns="" val="211488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0-#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380284" cy="584775"/>
          </a:xfrm>
          <a:prstGeom prst="rect">
            <a:avLst/>
          </a:prstGeom>
          <a:ln>
            <a:solidFill>
              <a:schemeClr val="tx1">
                <a:lumMod val="65000"/>
                <a:lumOff val="35000"/>
              </a:schemeClr>
            </a:solidFill>
          </a:ln>
        </p:spPr>
        <p:txBody>
          <a:bodyPr wrap="none">
            <a:spAutoFit/>
          </a:bodyPr>
          <a:lstStyle/>
          <a:p>
            <a:r>
              <a:rPr lang="en-US" sz="3200" b="1" dirty="0" smtClean="0">
                <a:solidFill>
                  <a:srgbClr val="FF0000"/>
                </a:solidFill>
                <a:latin typeface="Bodoni MT" panose="02070603080606020203" pitchFamily="18" charset="0"/>
              </a:rPr>
              <a:t>Handling Numbers</a:t>
            </a:r>
            <a:endParaRPr lang="en-US" sz="3200" b="1" dirty="0">
              <a:solidFill>
                <a:srgbClr val="FF0000"/>
              </a:solidFill>
              <a:latin typeface="Bodoni MT" panose="02070603080606020203" pitchFamily="18" charset="0"/>
            </a:endParaRPr>
          </a:p>
        </p:txBody>
      </p:sp>
      <p:grpSp>
        <p:nvGrpSpPr>
          <p:cNvPr id="9" name="Group 14"/>
          <p:cNvGrpSpPr>
            <a:grpSpLocks/>
          </p:cNvGrpSpPr>
          <p:nvPr/>
        </p:nvGrpSpPr>
        <p:grpSpPr bwMode="auto">
          <a:xfrm>
            <a:off x="1748060" y="1056709"/>
            <a:ext cx="7162800" cy="1204913"/>
            <a:chOff x="1152" y="432"/>
            <a:chExt cx="4512" cy="759"/>
          </a:xfrm>
        </p:grpSpPr>
        <p:sp>
          <p:nvSpPr>
            <p:cNvPr id="10" name="Text Box 5"/>
            <p:cNvSpPr txBox="1">
              <a:spLocks noChangeArrowheads="1"/>
            </p:cNvSpPr>
            <p:nvPr/>
          </p:nvSpPr>
          <p:spPr bwMode="auto">
            <a:xfrm>
              <a:off x="1152" y="432"/>
              <a:ext cx="4512" cy="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150000"/>
                </a:lnSpc>
              </a:pPr>
              <a:r>
                <a:rPr lang="en-US" altLang="en-US" sz="2800" dirty="0"/>
                <a:t>The number of atoms in 12 g of carbon:</a:t>
              </a:r>
            </a:p>
          </p:txBody>
        </p:sp>
        <p:sp>
          <p:nvSpPr>
            <p:cNvPr id="11" name="Text Box 6"/>
            <p:cNvSpPr txBox="1">
              <a:spLocks noChangeArrowheads="1"/>
            </p:cNvSpPr>
            <p:nvPr/>
          </p:nvSpPr>
          <p:spPr bwMode="auto">
            <a:xfrm>
              <a:off x="1424" y="726"/>
              <a:ext cx="3275" cy="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150000"/>
                </a:lnSpc>
              </a:pPr>
              <a:r>
                <a:rPr lang="en-US" altLang="en-US" sz="2800" dirty="0"/>
                <a:t>602,200,000,000,000,000,000,000</a:t>
              </a:r>
            </a:p>
          </p:txBody>
        </p:sp>
      </p:grpSp>
      <p:sp>
        <p:nvSpPr>
          <p:cNvPr id="12" name="Text Box 7"/>
          <p:cNvSpPr txBox="1">
            <a:spLocks noChangeArrowheads="1"/>
          </p:cNvSpPr>
          <p:nvPr/>
        </p:nvSpPr>
        <p:spPr bwMode="auto">
          <a:xfrm>
            <a:off x="3667918" y="2327660"/>
            <a:ext cx="21177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dirty="0"/>
              <a:t>6.022 x 10</a:t>
            </a:r>
            <a:r>
              <a:rPr lang="en-US" altLang="en-US" sz="2800" baseline="30000" dirty="0"/>
              <a:t>23</a:t>
            </a:r>
            <a:endParaRPr lang="en-US" altLang="en-US" sz="2800" dirty="0"/>
          </a:p>
        </p:txBody>
      </p:sp>
      <p:grpSp>
        <p:nvGrpSpPr>
          <p:cNvPr id="13" name="Group 15"/>
          <p:cNvGrpSpPr>
            <a:grpSpLocks/>
          </p:cNvGrpSpPr>
          <p:nvPr/>
        </p:nvGrpSpPr>
        <p:grpSpPr bwMode="auto">
          <a:xfrm>
            <a:off x="1518557" y="2959929"/>
            <a:ext cx="6747329" cy="1211263"/>
            <a:chOff x="600" y="1743"/>
            <a:chExt cx="4560" cy="763"/>
          </a:xfrm>
        </p:grpSpPr>
        <p:sp>
          <p:nvSpPr>
            <p:cNvPr id="14" name="Text Box 8"/>
            <p:cNvSpPr txBox="1">
              <a:spLocks noChangeArrowheads="1"/>
            </p:cNvSpPr>
            <p:nvPr/>
          </p:nvSpPr>
          <p:spPr bwMode="auto">
            <a:xfrm>
              <a:off x="600" y="1743"/>
              <a:ext cx="4560" cy="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150000"/>
                </a:lnSpc>
              </a:pPr>
              <a:r>
                <a:rPr lang="en-US" altLang="en-US" sz="2800" dirty="0"/>
                <a:t>The mass of a single carbon atom in grams:</a:t>
              </a:r>
            </a:p>
          </p:txBody>
        </p:sp>
        <p:sp>
          <p:nvSpPr>
            <p:cNvPr id="15" name="Text Box 9"/>
            <p:cNvSpPr txBox="1">
              <a:spLocks noChangeArrowheads="1"/>
            </p:cNvSpPr>
            <p:nvPr/>
          </p:nvSpPr>
          <p:spPr bwMode="auto">
            <a:xfrm>
              <a:off x="1171" y="2041"/>
              <a:ext cx="3167" cy="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150000"/>
                </a:lnSpc>
              </a:pPr>
              <a:r>
                <a:rPr lang="en-US" altLang="en-US" sz="2800" dirty="0"/>
                <a:t>0.0000000000000000000000199</a:t>
              </a:r>
            </a:p>
          </p:txBody>
        </p:sp>
      </p:grpSp>
      <p:sp>
        <p:nvSpPr>
          <p:cNvPr id="16" name="Text Box 10"/>
          <p:cNvSpPr txBox="1">
            <a:spLocks noChangeArrowheads="1"/>
          </p:cNvSpPr>
          <p:nvPr/>
        </p:nvSpPr>
        <p:spPr bwMode="auto">
          <a:xfrm>
            <a:off x="3785393" y="4123266"/>
            <a:ext cx="200025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dirty="0"/>
              <a:t>1.99 x 10</a:t>
            </a:r>
            <a:r>
              <a:rPr lang="en-US" altLang="en-US" sz="2800" baseline="30000" dirty="0"/>
              <a:t>-23</a:t>
            </a:r>
            <a:endParaRPr lang="en-US" altLang="en-US" sz="2800" dirty="0"/>
          </a:p>
        </p:txBody>
      </p:sp>
      <p:sp>
        <p:nvSpPr>
          <p:cNvPr id="17" name="Text Box 11"/>
          <p:cNvSpPr txBox="1">
            <a:spLocks noChangeArrowheads="1"/>
          </p:cNvSpPr>
          <p:nvPr/>
        </p:nvSpPr>
        <p:spPr bwMode="auto">
          <a:xfrm>
            <a:off x="3964078" y="4762732"/>
            <a:ext cx="1225015" cy="523220"/>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en-US" sz="2800" dirty="0"/>
              <a:t>N x 10</a:t>
            </a:r>
            <a:r>
              <a:rPr lang="en-US" altLang="en-US" sz="2800" i="1" baseline="30000" dirty="0"/>
              <a:t>n</a:t>
            </a:r>
            <a:endParaRPr lang="en-US" altLang="en-US" sz="2800" i="1" dirty="0"/>
          </a:p>
        </p:txBody>
      </p:sp>
      <p:sp>
        <p:nvSpPr>
          <p:cNvPr id="18" name="Text Box 12"/>
          <p:cNvSpPr txBox="1">
            <a:spLocks noChangeArrowheads="1"/>
          </p:cNvSpPr>
          <p:nvPr/>
        </p:nvSpPr>
        <p:spPr bwMode="auto">
          <a:xfrm>
            <a:off x="-58870" y="5397025"/>
            <a:ext cx="2042886"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en-US" b="1" dirty="0">
                <a:solidFill>
                  <a:srgbClr val="FF0000"/>
                </a:solidFill>
              </a:rPr>
              <a:t>N</a:t>
            </a:r>
            <a:r>
              <a:rPr lang="en-US" altLang="en-US" b="1" dirty="0">
                <a:solidFill>
                  <a:srgbClr val="00B0F0"/>
                </a:solidFill>
              </a:rPr>
              <a:t> is a number </a:t>
            </a:r>
          </a:p>
          <a:p>
            <a:pPr algn="ctr"/>
            <a:r>
              <a:rPr lang="en-US" altLang="en-US" b="1" dirty="0">
                <a:solidFill>
                  <a:srgbClr val="00B0F0"/>
                </a:solidFill>
              </a:rPr>
              <a:t>between 1 and 10</a:t>
            </a:r>
          </a:p>
        </p:txBody>
      </p:sp>
      <p:sp>
        <p:nvSpPr>
          <p:cNvPr id="19" name="Text Box 13"/>
          <p:cNvSpPr txBox="1">
            <a:spLocks noChangeArrowheads="1"/>
          </p:cNvSpPr>
          <p:nvPr/>
        </p:nvSpPr>
        <p:spPr bwMode="auto">
          <a:xfrm>
            <a:off x="7452633" y="5389767"/>
            <a:ext cx="179036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en-US" b="1" i="1" dirty="0">
                <a:solidFill>
                  <a:srgbClr val="FF0000"/>
                </a:solidFill>
              </a:rPr>
              <a:t>n</a:t>
            </a:r>
            <a:r>
              <a:rPr lang="en-US" altLang="en-US" b="1" dirty="0">
                <a:solidFill>
                  <a:srgbClr val="00B0F0"/>
                </a:solidFill>
              </a:rPr>
              <a:t> is a positive or </a:t>
            </a:r>
          </a:p>
          <a:p>
            <a:pPr algn="ctr"/>
            <a:r>
              <a:rPr lang="en-US" altLang="en-US" b="1" dirty="0">
                <a:solidFill>
                  <a:srgbClr val="00B0F0"/>
                </a:solidFill>
              </a:rPr>
              <a:t>negative integer</a:t>
            </a:r>
            <a:endParaRPr lang="en-US" altLang="en-US" b="1" i="1" dirty="0">
              <a:solidFill>
                <a:srgbClr val="00B0F0"/>
              </a:solidFill>
            </a:endParaRPr>
          </a:p>
        </p:txBody>
      </p:sp>
      <p:sp>
        <p:nvSpPr>
          <p:cNvPr id="20" name="Line 16"/>
          <p:cNvSpPr>
            <a:spLocks noChangeShapeType="1"/>
          </p:cNvSpPr>
          <p:nvPr/>
        </p:nvSpPr>
        <p:spPr bwMode="auto">
          <a:xfrm flipV="1">
            <a:off x="1543050" y="5043659"/>
            <a:ext cx="2331067" cy="346075"/>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1" name="Line 17"/>
          <p:cNvSpPr>
            <a:spLocks noChangeShapeType="1"/>
          </p:cNvSpPr>
          <p:nvPr/>
        </p:nvSpPr>
        <p:spPr bwMode="auto">
          <a:xfrm flipH="1" flipV="1">
            <a:off x="5189093" y="5011105"/>
            <a:ext cx="2410049" cy="378278"/>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 name="Rectangle 21"/>
          <p:cNvSpPr/>
          <p:nvPr/>
        </p:nvSpPr>
        <p:spPr>
          <a:xfrm>
            <a:off x="93915" y="689819"/>
            <a:ext cx="3340979" cy="523220"/>
          </a:xfrm>
          <a:prstGeom prst="rect">
            <a:avLst/>
          </a:prstGeom>
        </p:spPr>
        <p:txBody>
          <a:bodyPr wrap="none">
            <a:spAutoFit/>
          </a:bodyPr>
          <a:lstStyle/>
          <a:p>
            <a:r>
              <a:rPr lang="en-US" sz="2800" b="1" i="1" u="sng" dirty="0">
                <a:solidFill>
                  <a:srgbClr val="00B050"/>
                </a:solidFill>
                <a:latin typeface="Arial" panose="020B0604020202020204" pitchFamily="34" charset="0"/>
                <a:cs typeface="Arial" panose="020B0604020202020204" pitchFamily="34" charset="0"/>
              </a:rPr>
              <a:t>Scientific Notation</a:t>
            </a:r>
          </a:p>
        </p:txBody>
      </p:sp>
      <p:sp>
        <p:nvSpPr>
          <p:cNvPr id="23" name="Text Box 12"/>
          <p:cNvSpPr txBox="1">
            <a:spLocks noChangeArrowheads="1"/>
          </p:cNvSpPr>
          <p:nvPr/>
        </p:nvSpPr>
        <p:spPr bwMode="auto">
          <a:xfrm>
            <a:off x="494161" y="6334028"/>
            <a:ext cx="816484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en-US" sz="2000" b="1" i="1" dirty="0" smtClean="0">
                <a:solidFill>
                  <a:srgbClr val="7030A0"/>
                </a:solidFill>
              </a:rPr>
              <a:t>Any number expressed in this way is said to be written </a:t>
            </a:r>
            <a:r>
              <a:rPr lang="en-US" altLang="en-US" sz="2000" b="1" i="1" dirty="0" smtClean="0">
                <a:solidFill>
                  <a:srgbClr val="FF0000"/>
                </a:solidFill>
              </a:rPr>
              <a:t>in scientific notation</a:t>
            </a:r>
            <a:r>
              <a:rPr lang="en-US" altLang="en-US" sz="2000" b="1" i="1" dirty="0" smtClean="0">
                <a:solidFill>
                  <a:srgbClr val="7030A0"/>
                </a:solidFill>
              </a:rPr>
              <a:t>.</a:t>
            </a:r>
            <a:endParaRPr lang="en-US" altLang="en-US" sz="2000" b="1" i="1" dirty="0">
              <a:solidFill>
                <a:srgbClr val="7030A0"/>
              </a:solidFill>
            </a:endParaRPr>
          </a:p>
        </p:txBody>
      </p:sp>
      <p:sp>
        <p:nvSpPr>
          <p:cNvPr id="24" name="Line 16"/>
          <p:cNvSpPr>
            <a:spLocks noChangeShapeType="1"/>
          </p:cNvSpPr>
          <p:nvPr/>
        </p:nvSpPr>
        <p:spPr bwMode="auto">
          <a:xfrm flipV="1">
            <a:off x="4528456" y="5422952"/>
            <a:ext cx="11841" cy="810934"/>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xmlns="" val="120537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55"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1000" fill="hold"/>
                                        <p:tgtEl>
                                          <p:spTgt spid="20"/>
                                        </p:tgtEl>
                                        <p:attrNameLst>
                                          <p:attrName>ppt_w</p:attrName>
                                        </p:attrNameLst>
                                      </p:cBhvr>
                                      <p:tavLst>
                                        <p:tav tm="0">
                                          <p:val>
                                            <p:strVal val="#ppt_w*0.70"/>
                                          </p:val>
                                        </p:tav>
                                        <p:tav tm="100000">
                                          <p:val>
                                            <p:strVal val="#ppt_w"/>
                                          </p:val>
                                        </p:tav>
                                      </p:tavLst>
                                    </p:anim>
                                    <p:anim calcmode="lin" valueType="num">
                                      <p:cBhvr>
                                        <p:cTn id="42" dur="1000" fill="hold"/>
                                        <p:tgtEl>
                                          <p:spTgt spid="20"/>
                                        </p:tgtEl>
                                        <p:attrNameLst>
                                          <p:attrName>ppt_h</p:attrName>
                                        </p:attrNameLst>
                                      </p:cBhvr>
                                      <p:tavLst>
                                        <p:tav tm="0">
                                          <p:val>
                                            <p:strVal val="#ppt_h"/>
                                          </p:val>
                                        </p:tav>
                                        <p:tav tm="100000">
                                          <p:val>
                                            <p:strVal val="#ppt_h"/>
                                          </p:val>
                                        </p:tav>
                                      </p:tavLst>
                                    </p:anim>
                                    <p:animEffect transition="in" filter="fade">
                                      <p:cBhvr>
                                        <p:cTn id="43" dur="10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1+#ppt_w/2"/>
                                          </p:val>
                                        </p:tav>
                                        <p:tav tm="100000">
                                          <p:val>
                                            <p:strVal val="#ppt_x"/>
                                          </p:val>
                                        </p:tav>
                                      </p:tavLst>
                                    </p:anim>
                                    <p:anim calcmode="lin" valueType="num">
                                      <p:cBhvr additive="base">
                                        <p:cTn id="49" dur="500" fill="hold"/>
                                        <p:tgtEl>
                                          <p:spTgt spid="19"/>
                                        </p:tgtEl>
                                        <p:attrNameLst>
                                          <p:attrName>ppt_y</p:attrName>
                                        </p:attrNameLst>
                                      </p:cBhvr>
                                      <p:tavLst>
                                        <p:tav tm="0">
                                          <p:val>
                                            <p:strVal val="#ppt_y"/>
                                          </p:val>
                                        </p:tav>
                                        <p:tav tm="100000">
                                          <p:val>
                                            <p:strVal val="#ppt_y"/>
                                          </p:val>
                                        </p:tav>
                                      </p:tavLst>
                                    </p:anim>
                                  </p:childTnLst>
                                </p:cTn>
                              </p:par>
                              <p:par>
                                <p:cTn id="50" presetID="55"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1000" fill="hold"/>
                                        <p:tgtEl>
                                          <p:spTgt spid="21"/>
                                        </p:tgtEl>
                                        <p:attrNameLst>
                                          <p:attrName>ppt_w</p:attrName>
                                        </p:attrNameLst>
                                      </p:cBhvr>
                                      <p:tavLst>
                                        <p:tav tm="0">
                                          <p:val>
                                            <p:strVal val="#ppt_w*0.70"/>
                                          </p:val>
                                        </p:tav>
                                        <p:tav tm="100000">
                                          <p:val>
                                            <p:strVal val="#ppt_w"/>
                                          </p:val>
                                        </p:tav>
                                      </p:tavLst>
                                    </p:anim>
                                    <p:anim calcmode="lin" valueType="num">
                                      <p:cBhvr>
                                        <p:cTn id="53" dur="1000" fill="hold"/>
                                        <p:tgtEl>
                                          <p:spTgt spid="21"/>
                                        </p:tgtEl>
                                        <p:attrNameLst>
                                          <p:attrName>ppt_h</p:attrName>
                                        </p:attrNameLst>
                                      </p:cBhvr>
                                      <p:tavLst>
                                        <p:tav tm="0">
                                          <p:val>
                                            <p:strVal val="#ppt_h"/>
                                          </p:val>
                                        </p:tav>
                                        <p:tav tm="100000">
                                          <p:val>
                                            <p:strVal val="#ppt_h"/>
                                          </p:val>
                                        </p:tav>
                                      </p:tavLst>
                                    </p:anim>
                                    <p:animEffect transition="in" filter="fade">
                                      <p:cBhvr>
                                        <p:cTn id="54" dur="10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par>
                                <p:cTn id="61" presetID="55"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strVal val="#ppt_w*0.70"/>
                                          </p:val>
                                        </p:tav>
                                        <p:tav tm="100000">
                                          <p:val>
                                            <p:strVal val="#ppt_w"/>
                                          </p:val>
                                        </p:tav>
                                      </p:tavLst>
                                    </p:anim>
                                    <p:anim calcmode="lin" valueType="num">
                                      <p:cBhvr>
                                        <p:cTn id="64" dur="1000" fill="hold"/>
                                        <p:tgtEl>
                                          <p:spTgt spid="24"/>
                                        </p:tgtEl>
                                        <p:attrNameLst>
                                          <p:attrName>ppt_h</p:attrName>
                                        </p:attrNameLst>
                                      </p:cBhvr>
                                      <p:tavLst>
                                        <p:tav tm="0">
                                          <p:val>
                                            <p:strVal val="#ppt_h"/>
                                          </p:val>
                                        </p:tav>
                                        <p:tav tm="100000">
                                          <p:val>
                                            <p:strVal val="#ppt_h"/>
                                          </p:val>
                                        </p:tav>
                                      </p:tavLst>
                                    </p:anim>
                                    <p:animEffect transition="in" filter="fade">
                                      <p:cBhvr>
                                        <p:cTn id="6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6" grpId="0" autoUpdateAnimBg="0"/>
      <p:bldP spid="17" grpId="0" animBg="1" autoUpdateAnimBg="0"/>
      <p:bldP spid="18" grpId="0" autoUpdateAnimBg="0"/>
      <p:bldP spid="19" grpId="0" autoUpdateAnimBg="0"/>
      <p:bldP spid="20" grpId="0" animBg="1"/>
      <p:bldP spid="21" grpId="0" animBg="1"/>
      <p:bldP spid="23" grpId="0" autoUpdateAnimBg="0"/>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380284" cy="584775"/>
          </a:xfrm>
          <a:prstGeom prst="rect">
            <a:avLst/>
          </a:prstGeom>
          <a:ln>
            <a:solidFill>
              <a:schemeClr val="tx1">
                <a:lumMod val="65000"/>
                <a:lumOff val="35000"/>
              </a:schemeClr>
            </a:solidFill>
          </a:ln>
        </p:spPr>
        <p:txBody>
          <a:bodyPr wrap="none">
            <a:spAutoFit/>
          </a:bodyPr>
          <a:lstStyle/>
          <a:p>
            <a:r>
              <a:rPr lang="en-US" sz="3200" b="1" dirty="0" smtClean="0">
                <a:solidFill>
                  <a:srgbClr val="FF0000"/>
                </a:solidFill>
                <a:latin typeface="Bodoni MT" panose="02070603080606020203" pitchFamily="18" charset="0"/>
              </a:rPr>
              <a:t>Handling Numbers</a:t>
            </a:r>
            <a:endParaRPr lang="en-US" sz="3200" b="1" dirty="0">
              <a:solidFill>
                <a:srgbClr val="FF0000"/>
              </a:solidFill>
              <a:latin typeface="Bodoni MT" panose="02070603080606020203" pitchFamily="18" charset="0"/>
            </a:endParaRPr>
          </a:p>
        </p:txBody>
      </p:sp>
      <p:sp>
        <p:nvSpPr>
          <p:cNvPr id="22" name="Rectangle 21"/>
          <p:cNvSpPr/>
          <p:nvPr/>
        </p:nvSpPr>
        <p:spPr>
          <a:xfrm>
            <a:off x="93915" y="689819"/>
            <a:ext cx="3340979" cy="523220"/>
          </a:xfrm>
          <a:prstGeom prst="rect">
            <a:avLst/>
          </a:prstGeom>
        </p:spPr>
        <p:txBody>
          <a:bodyPr wrap="none">
            <a:spAutoFit/>
          </a:bodyPr>
          <a:lstStyle/>
          <a:p>
            <a:r>
              <a:rPr lang="en-US" sz="2800" b="1" i="1" u="sng" dirty="0">
                <a:solidFill>
                  <a:srgbClr val="00B050"/>
                </a:solidFill>
                <a:latin typeface="Arial" panose="020B0604020202020204" pitchFamily="34" charset="0"/>
                <a:cs typeface="Arial" panose="020B0604020202020204" pitchFamily="34" charset="0"/>
              </a:rPr>
              <a:t>Scientific Notation</a:t>
            </a:r>
          </a:p>
        </p:txBody>
      </p:sp>
      <p:sp>
        <p:nvSpPr>
          <p:cNvPr id="74" name="Text Box 5"/>
          <p:cNvSpPr txBox="1">
            <a:spLocks noChangeArrowheads="1"/>
          </p:cNvSpPr>
          <p:nvPr/>
        </p:nvSpPr>
        <p:spPr bwMode="auto">
          <a:xfrm>
            <a:off x="533400" y="1502229"/>
            <a:ext cx="12874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Arial" charset="0"/>
              </a:rPr>
              <a:t>568.762</a:t>
            </a:r>
          </a:p>
        </p:txBody>
      </p:sp>
      <p:sp>
        <p:nvSpPr>
          <p:cNvPr id="75" name="Text Box 8"/>
          <p:cNvSpPr txBox="1">
            <a:spLocks noChangeArrowheads="1"/>
          </p:cNvSpPr>
          <p:nvPr/>
        </p:nvSpPr>
        <p:spPr bwMode="auto">
          <a:xfrm>
            <a:off x="1797050" y="2467429"/>
            <a:ext cx="8699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i="1">
                <a:solidFill>
                  <a:srgbClr val="FF0000"/>
                </a:solidFill>
                <a:latin typeface="Arial" charset="0"/>
              </a:rPr>
              <a:t>n &gt; 0</a:t>
            </a:r>
          </a:p>
        </p:txBody>
      </p:sp>
      <p:sp>
        <p:nvSpPr>
          <p:cNvPr id="76" name="Text Box 9"/>
          <p:cNvSpPr txBox="1">
            <a:spLocks noChangeArrowheads="1"/>
          </p:cNvSpPr>
          <p:nvPr/>
        </p:nvSpPr>
        <p:spPr bwMode="auto">
          <a:xfrm>
            <a:off x="533400" y="2950029"/>
            <a:ext cx="35099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dirty="0">
                <a:solidFill>
                  <a:srgbClr val="000000"/>
                </a:solidFill>
                <a:latin typeface="Arial" charset="0"/>
              </a:rPr>
              <a:t>568.762 = 5.68762 x 10</a:t>
            </a:r>
            <a:r>
              <a:rPr lang="en-US" altLang="en-US" sz="2400" b="1" baseline="30000" dirty="0">
                <a:solidFill>
                  <a:srgbClr val="FF0000"/>
                </a:solidFill>
                <a:latin typeface="Arial" charset="0"/>
              </a:rPr>
              <a:t>2</a:t>
            </a:r>
            <a:endParaRPr lang="en-US" altLang="en-US" sz="2400" b="1" dirty="0">
              <a:solidFill>
                <a:srgbClr val="FF0000"/>
              </a:solidFill>
              <a:latin typeface="Arial" charset="0"/>
            </a:endParaRPr>
          </a:p>
        </p:txBody>
      </p:sp>
      <p:grpSp>
        <p:nvGrpSpPr>
          <p:cNvPr id="77" name="Group 11"/>
          <p:cNvGrpSpPr>
            <a:grpSpLocks/>
          </p:cNvGrpSpPr>
          <p:nvPr/>
        </p:nvGrpSpPr>
        <p:grpSpPr bwMode="auto">
          <a:xfrm>
            <a:off x="787400" y="1984830"/>
            <a:ext cx="3071813" cy="461963"/>
            <a:chOff x="936" y="736"/>
            <a:chExt cx="1935" cy="291"/>
          </a:xfrm>
        </p:grpSpPr>
        <p:sp>
          <p:nvSpPr>
            <p:cNvPr id="78" name="Line 7"/>
            <p:cNvSpPr>
              <a:spLocks noChangeShapeType="1"/>
            </p:cNvSpPr>
            <p:nvPr/>
          </p:nvSpPr>
          <p:spPr bwMode="auto">
            <a:xfrm flipH="1">
              <a:off x="936" y="880"/>
              <a:ext cx="240" cy="0"/>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79" name="Text Box 10"/>
            <p:cNvSpPr txBox="1">
              <a:spLocks noChangeArrowheads="1"/>
            </p:cNvSpPr>
            <p:nvPr/>
          </p:nvSpPr>
          <p:spPr bwMode="auto">
            <a:xfrm>
              <a:off x="1213" y="736"/>
              <a:ext cx="1658"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dirty="0">
                  <a:solidFill>
                    <a:srgbClr val="000000"/>
                  </a:solidFill>
                  <a:latin typeface="Arial" charset="0"/>
                </a:rPr>
                <a:t>move decimal </a:t>
              </a:r>
              <a:r>
                <a:rPr lang="en-US" altLang="en-US" sz="2400" b="1" i="1" dirty="0">
                  <a:solidFill>
                    <a:srgbClr val="00B0F0"/>
                  </a:solidFill>
                  <a:latin typeface="Arial" charset="0"/>
                </a:rPr>
                <a:t>left</a:t>
              </a:r>
            </a:p>
          </p:txBody>
        </p:sp>
      </p:grpSp>
      <p:sp>
        <p:nvSpPr>
          <p:cNvPr id="80" name="Text Box 12"/>
          <p:cNvSpPr txBox="1">
            <a:spLocks noChangeArrowheads="1"/>
          </p:cNvSpPr>
          <p:nvPr/>
        </p:nvSpPr>
        <p:spPr bwMode="auto">
          <a:xfrm>
            <a:off x="5100867" y="1502229"/>
            <a:ext cx="17970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Arial" charset="0"/>
              </a:rPr>
              <a:t>0.00000772</a:t>
            </a:r>
          </a:p>
        </p:txBody>
      </p:sp>
      <p:sp>
        <p:nvSpPr>
          <p:cNvPr id="81" name="Text Box 13"/>
          <p:cNvSpPr txBox="1">
            <a:spLocks noChangeArrowheads="1"/>
          </p:cNvSpPr>
          <p:nvPr/>
        </p:nvSpPr>
        <p:spPr bwMode="auto">
          <a:xfrm>
            <a:off x="6378805" y="2467429"/>
            <a:ext cx="8699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i="1">
                <a:solidFill>
                  <a:srgbClr val="FF0000"/>
                </a:solidFill>
                <a:latin typeface="Arial" charset="0"/>
              </a:rPr>
              <a:t>n &lt; 0</a:t>
            </a:r>
          </a:p>
        </p:txBody>
      </p:sp>
      <p:sp>
        <p:nvSpPr>
          <p:cNvPr id="82" name="Text Box 14"/>
          <p:cNvSpPr txBox="1">
            <a:spLocks noChangeArrowheads="1"/>
          </p:cNvSpPr>
          <p:nvPr/>
        </p:nvSpPr>
        <p:spPr bwMode="auto">
          <a:xfrm>
            <a:off x="5091342" y="2950029"/>
            <a:ext cx="3578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Arial" charset="0"/>
              </a:rPr>
              <a:t>0.00000772 = 7.72 x 10</a:t>
            </a:r>
            <a:r>
              <a:rPr lang="en-US" altLang="en-US" sz="2400" b="1" baseline="30000">
                <a:solidFill>
                  <a:srgbClr val="FF0000"/>
                </a:solidFill>
                <a:latin typeface="Arial" charset="0"/>
              </a:rPr>
              <a:t>-6</a:t>
            </a:r>
            <a:endParaRPr lang="en-US" altLang="en-US" sz="2400" b="1">
              <a:solidFill>
                <a:srgbClr val="FF0000"/>
              </a:solidFill>
              <a:latin typeface="Arial" charset="0"/>
            </a:endParaRPr>
          </a:p>
        </p:txBody>
      </p:sp>
      <p:grpSp>
        <p:nvGrpSpPr>
          <p:cNvPr id="83" name="Group 18"/>
          <p:cNvGrpSpPr>
            <a:grpSpLocks/>
          </p:cNvGrpSpPr>
          <p:nvPr/>
        </p:nvGrpSpPr>
        <p:grpSpPr bwMode="auto">
          <a:xfrm>
            <a:off x="5369154" y="1984830"/>
            <a:ext cx="3746499" cy="461963"/>
            <a:chOff x="3325" y="784"/>
            <a:chExt cx="2360" cy="291"/>
          </a:xfrm>
        </p:grpSpPr>
        <p:sp>
          <p:nvSpPr>
            <p:cNvPr id="84" name="Line 16"/>
            <p:cNvSpPr>
              <a:spLocks noChangeShapeType="1"/>
            </p:cNvSpPr>
            <p:nvPr/>
          </p:nvSpPr>
          <p:spPr bwMode="auto">
            <a:xfrm>
              <a:off x="3325" y="928"/>
              <a:ext cx="563" cy="0"/>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85" name="Text Box 17"/>
            <p:cNvSpPr txBox="1">
              <a:spLocks noChangeArrowheads="1"/>
            </p:cNvSpPr>
            <p:nvPr/>
          </p:nvSpPr>
          <p:spPr bwMode="auto">
            <a:xfrm>
              <a:off x="3887" y="784"/>
              <a:ext cx="1798"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dirty="0">
                  <a:solidFill>
                    <a:srgbClr val="000000"/>
                  </a:solidFill>
                  <a:latin typeface="Arial" charset="0"/>
                </a:rPr>
                <a:t>move decimal </a:t>
              </a:r>
              <a:r>
                <a:rPr lang="en-US" altLang="en-US" sz="2400" b="1" i="1" dirty="0">
                  <a:solidFill>
                    <a:srgbClr val="00B0F0"/>
                  </a:solidFill>
                  <a:latin typeface="Arial" charset="0"/>
                </a:rPr>
                <a:t>right</a:t>
              </a:r>
            </a:p>
          </p:txBody>
        </p:sp>
      </p:grpSp>
      <p:sp>
        <p:nvSpPr>
          <p:cNvPr id="97" name="Text Box 19"/>
          <p:cNvSpPr txBox="1">
            <a:spLocks noChangeArrowheads="1"/>
          </p:cNvSpPr>
          <p:nvPr/>
        </p:nvSpPr>
        <p:spPr bwMode="auto">
          <a:xfrm>
            <a:off x="288925" y="3784373"/>
            <a:ext cx="361669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u="sng">
                <a:solidFill>
                  <a:srgbClr val="00B0F0"/>
                </a:solidFill>
                <a:latin typeface="Arial" charset="0"/>
              </a:rPr>
              <a:t>Addition or Subtraction</a:t>
            </a:r>
          </a:p>
        </p:txBody>
      </p:sp>
      <p:sp>
        <p:nvSpPr>
          <p:cNvPr id="98" name="Text Box 20"/>
          <p:cNvSpPr txBox="1">
            <a:spLocks noChangeArrowheads="1"/>
          </p:cNvSpPr>
          <p:nvPr/>
        </p:nvSpPr>
        <p:spPr bwMode="auto">
          <a:xfrm>
            <a:off x="212725" y="4481285"/>
            <a:ext cx="4206875" cy="191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FontTx/>
              <a:buAutoNum type="arabicPeriod"/>
            </a:pPr>
            <a:r>
              <a:rPr lang="en-US" altLang="en-US">
                <a:solidFill>
                  <a:srgbClr val="000000"/>
                </a:solidFill>
                <a:latin typeface="Arial" charset="0"/>
              </a:rPr>
              <a:t>Write each quantity with the same exponent </a:t>
            </a:r>
            <a:r>
              <a:rPr lang="en-US" altLang="en-US" i="1">
                <a:solidFill>
                  <a:srgbClr val="FF0000"/>
                </a:solidFill>
                <a:latin typeface="Arial" charset="0"/>
              </a:rPr>
              <a:t>n</a:t>
            </a:r>
          </a:p>
          <a:p>
            <a:pPr fontAlgn="base">
              <a:spcBef>
                <a:spcPct val="0"/>
              </a:spcBef>
              <a:spcAft>
                <a:spcPct val="0"/>
              </a:spcAft>
              <a:buFontTx/>
              <a:buAutoNum type="arabicPeriod"/>
            </a:pPr>
            <a:r>
              <a:rPr lang="en-US" altLang="en-US">
                <a:solidFill>
                  <a:srgbClr val="000000"/>
                </a:solidFill>
                <a:latin typeface="Arial" charset="0"/>
              </a:rPr>
              <a:t>Combine N</a:t>
            </a:r>
            <a:r>
              <a:rPr lang="en-US" altLang="en-US" baseline="-25000">
                <a:solidFill>
                  <a:srgbClr val="000000"/>
                </a:solidFill>
                <a:latin typeface="Arial" charset="0"/>
              </a:rPr>
              <a:t>1</a:t>
            </a:r>
            <a:r>
              <a:rPr lang="en-US" altLang="en-US">
                <a:solidFill>
                  <a:srgbClr val="000000"/>
                </a:solidFill>
                <a:latin typeface="Arial" charset="0"/>
              </a:rPr>
              <a:t> and N</a:t>
            </a:r>
            <a:r>
              <a:rPr lang="en-US" altLang="en-US" baseline="-25000">
                <a:solidFill>
                  <a:srgbClr val="000000"/>
                </a:solidFill>
                <a:latin typeface="Arial" charset="0"/>
              </a:rPr>
              <a:t>2</a:t>
            </a:r>
            <a:r>
              <a:rPr lang="en-US" altLang="en-US">
                <a:solidFill>
                  <a:srgbClr val="000000"/>
                </a:solidFill>
                <a:latin typeface="Arial" charset="0"/>
              </a:rPr>
              <a:t> </a:t>
            </a:r>
          </a:p>
          <a:p>
            <a:pPr fontAlgn="base">
              <a:spcBef>
                <a:spcPct val="0"/>
              </a:spcBef>
              <a:spcAft>
                <a:spcPct val="0"/>
              </a:spcAft>
              <a:buFontTx/>
              <a:buAutoNum type="arabicPeriod"/>
            </a:pPr>
            <a:r>
              <a:rPr lang="en-US" altLang="en-US">
                <a:solidFill>
                  <a:srgbClr val="000000"/>
                </a:solidFill>
                <a:latin typeface="Arial" charset="0"/>
              </a:rPr>
              <a:t>The exponent, </a:t>
            </a:r>
            <a:r>
              <a:rPr lang="en-US" altLang="en-US" i="1">
                <a:solidFill>
                  <a:srgbClr val="FF0000"/>
                </a:solidFill>
                <a:latin typeface="Arial" charset="0"/>
              </a:rPr>
              <a:t>n</a:t>
            </a:r>
            <a:r>
              <a:rPr lang="en-US" altLang="en-US">
                <a:solidFill>
                  <a:srgbClr val="000000"/>
                </a:solidFill>
                <a:latin typeface="Arial" charset="0"/>
              </a:rPr>
              <a:t>, remains the same</a:t>
            </a:r>
          </a:p>
        </p:txBody>
      </p:sp>
      <p:sp>
        <p:nvSpPr>
          <p:cNvPr id="99" name="Text Box 21"/>
          <p:cNvSpPr txBox="1">
            <a:spLocks noChangeArrowheads="1"/>
          </p:cNvSpPr>
          <p:nvPr/>
        </p:nvSpPr>
        <p:spPr bwMode="auto">
          <a:xfrm>
            <a:off x="5033963" y="4532085"/>
            <a:ext cx="33559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Arial" charset="0"/>
              </a:rPr>
              <a:t>4.31 x 10</a:t>
            </a:r>
            <a:r>
              <a:rPr lang="en-US" altLang="en-US" sz="2400" b="1" baseline="30000">
                <a:solidFill>
                  <a:srgbClr val="FF0000"/>
                </a:solidFill>
                <a:latin typeface="Arial" charset="0"/>
              </a:rPr>
              <a:t>4</a:t>
            </a:r>
            <a:r>
              <a:rPr lang="en-US" altLang="en-US" sz="2400">
                <a:solidFill>
                  <a:srgbClr val="000000"/>
                </a:solidFill>
                <a:latin typeface="Arial" charset="0"/>
              </a:rPr>
              <a:t> + 3.9 x 10</a:t>
            </a:r>
            <a:r>
              <a:rPr lang="en-US" altLang="en-US" sz="2400" b="1" baseline="30000">
                <a:solidFill>
                  <a:srgbClr val="FF0000"/>
                </a:solidFill>
                <a:latin typeface="Arial" charset="0"/>
              </a:rPr>
              <a:t>3</a:t>
            </a:r>
            <a:r>
              <a:rPr lang="en-US" altLang="en-US" sz="2400">
                <a:solidFill>
                  <a:srgbClr val="000000"/>
                </a:solidFill>
                <a:latin typeface="Arial" charset="0"/>
              </a:rPr>
              <a:t> =</a:t>
            </a:r>
          </a:p>
        </p:txBody>
      </p:sp>
      <p:sp>
        <p:nvSpPr>
          <p:cNvPr id="100" name="Text Box 22"/>
          <p:cNvSpPr txBox="1">
            <a:spLocks noChangeArrowheads="1"/>
          </p:cNvSpPr>
          <p:nvPr/>
        </p:nvSpPr>
        <p:spPr bwMode="auto">
          <a:xfrm>
            <a:off x="4856163" y="5078185"/>
            <a:ext cx="352583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Arial" charset="0"/>
              </a:rPr>
              <a:t>4.31 x 10</a:t>
            </a:r>
            <a:r>
              <a:rPr lang="en-US" altLang="en-US" sz="2400" b="1" baseline="30000">
                <a:solidFill>
                  <a:srgbClr val="FF0000"/>
                </a:solidFill>
                <a:latin typeface="Arial" charset="0"/>
              </a:rPr>
              <a:t>4</a:t>
            </a:r>
            <a:r>
              <a:rPr lang="en-US" altLang="en-US" sz="2400">
                <a:solidFill>
                  <a:srgbClr val="000000"/>
                </a:solidFill>
                <a:latin typeface="Arial" charset="0"/>
              </a:rPr>
              <a:t> + 0.39 x 10</a:t>
            </a:r>
            <a:r>
              <a:rPr lang="en-US" altLang="en-US" sz="2400" b="1" baseline="30000">
                <a:solidFill>
                  <a:srgbClr val="FF0000"/>
                </a:solidFill>
                <a:latin typeface="Arial" charset="0"/>
              </a:rPr>
              <a:t>4</a:t>
            </a:r>
            <a:r>
              <a:rPr lang="en-US" altLang="en-US" sz="2400">
                <a:solidFill>
                  <a:srgbClr val="000000"/>
                </a:solidFill>
                <a:latin typeface="Arial" charset="0"/>
              </a:rPr>
              <a:t> =</a:t>
            </a:r>
          </a:p>
        </p:txBody>
      </p:sp>
      <p:sp>
        <p:nvSpPr>
          <p:cNvPr id="101" name="Text Box 23"/>
          <p:cNvSpPr txBox="1">
            <a:spLocks noChangeArrowheads="1"/>
          </p:cNvSpPr>
          <p:nvPr/>
        </p:nvSpPr>
        <p:spPr bwMode="auto">
          <a:xfrm>
            <a:off x="6577013" y="5624285"/>
            <a:ext cx="15509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4.70 x 10</a:t>
            </a:r>
            <a:r>
              <a:rPr lang="en-US" altLang="en-US" sz="2400" b="1" baseline="30000">
                <a:solidFill>
                  <a:srgbClr val="FF0000"/>
                </a:solidFill>
                <a:latin typeface="Arial" charset="0"/>
              </a:rPr>
              <a:t>4</a:t>
            </a:r>
            <a:endParaRPr lang="en-US" altLang="en-US" sz="2400" b="1">
              <a:solidFill>
                <a:srgbClr val="FF0000"/>
              </a:solidFill>
              <a:latin typeface="Arial" charset="0"/>
            </a:endParaRPr>
          </a:p>
        </p:txBody>
      </p:sp>
    </p:spTree>
    <p:extLst>
      <p:ext uri="{BB962C8B-B14F-4D97-AF65-F5344CB8AC3E}">
        <p14:creationId xmlns:p14="http://schemas.microsoft.com/office/powerpoint/2010/main" xmlns="" val="49711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7"/>
                                        </p:tgtEl>
                                        <p:attrNameLst>
                                          <p:attrName>style.visibility</p:attrName>
                                        </p:attrNameLst>
                                      </p:cBhvr>
                                      <p:to>
                                        <p:strVal val="visible"/>
                                      </p:to>
                                    </p:set>
                                    <p:anim calcmode="lin" valueType="num">
                                      <p:cBhvr additive="base">
                                        <p:cTn id="13" dur="500" fill="hold"/>
                                        <p:tgtEl>
                                          <p:spTgt spid="77"/>
                                        </p:tgtEl>
                                        <p:attrNameLst>
                                          <p:attrName>ppt_x</p:attrName>
                                        </p:attrNameLst>
                                      </p:cBhvr>
                                      <p:tavLst>
                                        <p:tav tm="0">
                                          <p:val>
                                            <p:strVal val="0-#ppt_w/2"/>
                                          </p:val>
                                        </p:tav>
                                        <p:tav tm="100000">
                                          <p:val>
                                            <p:strVal val="#ppt_x"/>
                                          </p:val>
                                        </p:tav>
                                      </p:tavLst>
                                    </p:anim>
                                    <p:anim calcmode="lin" valueType="num">
                                      <p:cBhvr additive="base">
                                        <p:cTn id="14"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fill="hold"/>
                                        <p:tgtEl>
                                          <p:spTgt spid="75"/>
                                        </p:tgtEl>
                                        <p:attrNameLst>
                                          <p:attrName>ppt_x</p:attrName>
                                        </p:attrNameLst>
                                      </p:cBhvr>
                                      <p:tavLst>
                                        <p:tav tm="0">
                                          <p:val>
                                            <p:strVal val="0-#ppt_w/2"/>
                                          </p:val>
                                        </p:tav>
                                        <p:tav tm="100000">
                                          <p:val>
                                            <p:strVal val="#ppt_x"/>
                                          </p:val>
                                        </p:tav>
                                      </p:tavLst>
                                    </p:anim>
                                    <p:anim calcmode="lin" valueType="num">
                                      <p:cBhvr additive="base">
                                        <p:cTn id="20"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additive="base">
                                        <p:cTn id="25" dur="500" fill="hold"/>
                                        <p:tgtEl>
                                          <p:spTgt spid="76"/>
                                        </p:tgtEl>
                                        <p:attrNameLst>
                                          <p:attrName>ppt_x</p:attrName>
                                        </p:attrNameLst>
                                      </p:cBhvr>
                                      <p:tavLst>
                                        <p:tav tm="0">
                                          <p:val>
                                            <p:strVal val="0-#ppt_w/2"/>
                                          </p:val>
                                        </p:tav>
                                        <p:tav tm="100000">
                                          <p:val>
                                            <p:strVal val="#ppt_x"/>
                                          </p:val>
                                        </p:tav>
                                      </p:tavLst>
                                    </p:anim>
                                    <p:anim calcmode="lin" valueType="num">
                                      <p:cBhvr additive="base">
                                        <p:cTn id="26"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fill="hold"/>
                                        <p:tgtEl>
                                          <p:spTgt spid="80"/>
                                        </p:tgtEl>
                                        <p:attrNameLst>
                                          <p:attrName>ppt_x</p:attrName>
                                        </p:attrNameLst>
                                      </p:cBhvr>
                                      <p:tavLst>
                                        <p:tav tm="0">
                                          <p:val>
                                            <p:strVal val="1+#ppt_w/2"/>
                                          </p:val>
                                        </p:tav>
                                        <p:tav tm="100000">
                                          <p:val>
                                            <p:strVal val="#ppt_x"/>
                                          </p:val>
                                        </p:tav>
                                      </p:tavLst>
                                    </p:anim>
                                    <p:anim calcmode="lin" valueType="num">
                                      <p:cBhvr additive="base">
                                        <p:cTn id="32"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cBhvr additive="base">
                                        <p:cTn id="37" dur="500" fill="hold"/>
                                        <p:tgtEl>
                                          <p:spTgt spid="83"/>
                                        </p:tgtEl>
                                        <p:attrNameLst>
                                          <p:attrName>ppt_x</p:attrName>
                                        </p:attrNameLst>
                                      </p:cBhvr>
                                      <p:tavLst>
                                        <p:tav tm="0">
                                          <p:val>
                                            <p:strVal val="1+#ppt_w/2"/>
                                          </p:val>
                                        </p:tav>
                                        <p:tav tm="100000">
                                          <p:val>
                                            <p:strVal val="#ppt_x"/>
                                          </p:val>
                                        </p:tav>
                                      </p:tavLst>
                                    </p:anim>
                                    <p:anim calcmode="lin" valueType="num">
                                      <p:cBhvr additive="base">
                                        <p:cTn id="38"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1"/>
                                        </p:tgtEl>
                                        <p:attrNameLst>
                                          <p:attrName>style.visibility</p:attrName>
                                        </p:attrNameLst>
                                      </p:cBhvr>
                                      <p:to>
                                        <p:strVal val="visible"/>
                                      </p:to>
                                    </p:set>
                                    <p:anim calcmode="lin" valueType="num">
                                      <p:cBhvr additive="base">
                                        <p:cTn id="43" dur="500" fill="hold"/>
                                        <p:tgtEl>
                                          <p:spTgt spid="81"/>
                                        </p:tgtEl>
                                        <p:attrNameLst>
                                          <p:attrName>ppt_x</p:attrName>
                                        </p:attrNameLst>
                                      </p:cBhvr>
                                      <p:tavLst>
                                        <p:tav tm="0">
                                          <p:val>
                                            <p:strVal val="1+#ppt_w/2"/>
                                          </p:val>
                                        </p:tav>
                                        <p:tav tm="100000">
                                          <p:val>
                                            <p:strVal val="#ppt_x"/>
                                          </p:val>
                                        </p:tav>
                                      </p:tavLst>
                                    </p:anim>
                                    <p:anim calcmode="lin" valueType="num">
                                      <p:cBhvr additive="base">
                                        <p:cTn id="44" dur="50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additive="base">
                                        <p:cTn id="49" dur="500" fill="hold"/>
                                        <p:tgtEl>
                                          <p:spTgt spid="82"/>
                                        </p:tgtEl>
                                        <p:attrNameLst>
                                          <p:attrName>ppt_x</p:attrName>
                                        </p:attrNameLst>
                                      </p:cBhvr>
                                      <p:tavLst>
                                        <p:tav tm="0">
                                          <p:val>
                                            <p:strVal val="1+#ppt_w/2"/>
                                          </p:val>
                                        </p:tav>
                                        <p:tav tm="100000">
                                          <p:val>
                                            <p:strVal val="#ppt_x"/>
                                          </p:val>
                                        </p:tav>
                                      </p:tavLst>
                                    </p:anim>
                                    <p:anim calcmode="lin" valueType="num">
                                      <p:cBhvr additive="base">
                                        <p:cTn id="50"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500" fill="hold"/>
                                        <p:tgtEl>
                                          <p:spTgt spid="97"/>
                                        </p:tgtEl>
                                        <p:attrNameLst>
                                          <p:attrName>ppt_x</p:attrName>
                                        </p:attrNameLst>
                                      </p:cBhvr>
                                      <p:tavLst>
                                        <p:tav tm="0">
                                          <p:val>
                                            <p:strVal val="0-#ppt_w/2"/>
                                          </p:val>
                                        </p:tav>
                                        <p:tav tm="100000">
                                          <p:val>
                                            <p:strVal val="#ppt_x"/>
                                          </p:val>
                                        </p:tav>
                                      </p:tavLst>
                                    </p:anim>
                                    <p:anim calcmode="lin" valueType="num">
                                      <p:cBhvr additive="base">
                                        <p:cTn id="56" dur="500" fill="hold"/>
                                        <p:tgtEl>
                                          <p:spTgt spid="9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8">
                                            <p:txEl>
                                              <p:pRg st="0" end="0"/>
                                            </p:txEl>
                                          </p:spTgt>
                                        </p:tgtEl>
                                        <p:attrNameLst>
                                          <p:attrName>style.visibility</p:attrName>
                                        </p:attrNameLst>
                                      </p:cBhvr>
                                      <p:to>
                                        <p:strVal val="visible"/>
                                      </p:to>
                                    </p:set>
                                    <p:anim calcmode="lin" valueType="num">
                                      <p:cBhvr additive="base">
                                        <p:cTn id="61" dur="500" fill="hold"/>
                                        <p:tgtEl>
                                          <p:spTgt spid="98">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98">
                                            <p:txEl>
                                              <p:pRg st="1" end="1"/>
                                            </p:txEl>
                                          </p:spTgt>
                                        </p:tgtEl>
                                        <p:attrNameLst>
                                          <p:attrName>style.visibility</p:attrName>
                                        </p:attrNameLst>
                                      </p:cBhvr>
                                      <p:to>
                                        <p:strVal val="visible"/>
                                      </p:to>
                                    </p:set>
                                    <p:anim calcmode="lin" valueType="num">
                                      <p:cBhvr additive="base">
                                        <p:cTn id="67" dur="500" fill="hold"/>
                                        <p:tgtEl>
                                          <p:spTgt spid="98">
                                            <p:txEl>
                                              <p:pRg st="1" end="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98">
                                            <p:txEl>
                                              <p:pRg st="2" end="2"/>
                                            </p:txEl>
                                          </p:spTgt>
                                        </p:tgtEl>
                                        <p:attrNameLst>
                                          <p:attrName>style.visibility</p:attrName>
                                        </p:attrNameLst>
                                      </p:cBhvr>
                                      <p:to>
                                        <p:strVal val="visible"/>
                                      </p:to>
                                    </p:set>
                                    <p:anim calcmode="lin" valueType="num">
                                      <p:cBhvr additive="base">
                                        <p:cTn id="73" dur="500" fill="hold"/>
                                        <p:tgtEl>
                                          <p:spTgt spid="98">
                                            <p:txEl>
                                              <p:pRg st="2" end="2"/>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9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99"/>
                                        </p:tgtEl>
                                        <p:attrNameLst>
                                          <p:attrName>style.visibility</p:attrName>
                                        </p:attrNameLst>
                                      </p:cBhvr>
                                      <p:to>
                                        <p:strVal val="visible"/>
                                      </p:to>
                                    </p:set>
                                    <p:anim calcmode="lin" valueType="num">
                                      <p:cBhvr additive="base">
                                        <p:cTn id="79" dur="500" fill="hold"/>
                                        <p:tgtEl>
                                          <p:spTgt spid="99"/>
                                        </p:tgtEl>
                                        <p:attrNameLst>
                                          <p:attrName>ppt_x</p:attrName>
                                        </p:attrNameLst>
                                      </p:cBhvr>
                                      <p:tavLst>
                                        <p:tav tm="0">
                                          <p:val>
                                            <p:strVal val="1+#ppt_w/2"/>
                                          </p:val>
                                        </p:tav>
                                        <p:tav tm="100000">
                                          <p:val>
                                            <p:strVal val="#ppt_x"/>
                                          </p:val>
                                        </p:tav>
                                      </p:tavLst>
                                    </p:anim>
                                    <p:anim calcmode="lin" valueType="num">
                                      <p:cBhvr additive="base">
                                        <p:cTn id="80"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100"/>
                                        </p:tgtEl>
                                        <p:attrNameLst>
                                          <p:attrName>style.visibility</p:attrName>
                                        </p:attrNameLst>
                                      </p:cBhvr>
                                      <p:to>
                                        <p:strVal val="visible"/>
                                      </p:to>
                                    </p:set>
                                    <p:anim calcmode="lin" valueType="num">
                                      <p:cBhvr additive="base">
                                        <p:cTn id="85" dur="500" fill="hold"/>
                                        <p:tgtEl>
                                          <p:spTgt spid="100"/>
                                        </p:tgtEl>
                                        <p:attrNameLst>
                                          <p:attrName>ppt_x</p:attrName>
                                        </p:attrNameLst>
                                      </p:cBhvr>
                                      <p:tavLst>
                                        <p:tav tm="0">
                                          <p:val>
                                            <p:strVal val="1+#ppt_w/2"/>
                                          </p:val>
                                        </p:tav>
                                        <p:tav tm="100000">
                                          <p:val>
                                            <p:strVal val="#ppt_x"/>
                                          </p:val>
                                        </p:tav>
                                      </p:tavLst>
                                    </p:anim>
                                    <p:anim calcmode="lin" valueType="num">
                                      <p:cBhvr additive="base">
                                        <p:cTn id="86" dur="500" fill="hold"/>
                                        <p:tgtEl>
                                          <p:spTgt spid="100"/>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01"/>
                                        </p:tgtEl>
                                        <p:attrNameLst>
                                          <p:attrName>style.visibility</p:attrName>
                                        </p:attrNameLst>
                                      </p:cBhvr>
                                      <p:to>
                                        <p:strVal val="visible"/>
                                      </p:to>
                                    </p:set>
                                    <p:anim calcmode="lin" valueType="num">
                                      <p:cBhvr additive="base">
                                        <p:cTn id="91" dur="500" fill="hold"/>
                                        <p:tgtEl>
                                          <p:spTgt spid="101"/>
                                        </p:tgtEl>
                                        <p:attrNameLst>
                                          <p:attrName>ppt_x</p:attrName>
                                        </p:attrNameLst>
                                      </p:cBhvr>
                                      <p:tavLst>
                                        <p:tav tm="0">
                                          <p:val>
                                            <p:strVal val="1+#ppt_w/2"/>
                                          </p:val>
                                        </p:tav>
                                        <p:tav tm="100000">
                                          <p:val>
                                            <p:strVal val="#ppt_x"/>
                                          </p:val>
                                        </p:tav>
                                      </p:tavLst>
                                    </p:anim>
                                    <p:anim calcmode="lin" valueType="num">
                                      <p:cBhvr additive="base">
                                        <p:cTn id="92" dur="500" fill="hold"/>
                                        <p:tgtEl>
                                          <p:spTgt spid="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utoUpdateAnimBg="0"/>
      <p:bldP spid="75" grpId="0" autoUpdateAnimBg="0"/>
      <p:bldP spid="76" grpId="0" autoUpdateAnimBg="0"/>
      <p:bldP spid="80" grpId="0" autoUpdateAnimBg="0"/>
      <p:bldP spid="81" grpId="0" autoUpdateAnimBg="0"/>
      <p:bldP spid="82" grpId="0" autoUpdateAnimBg="0"/>
      <p:bldP spid="97" grpId="0" autoUpdateAnimBg="0"/>
      <p:bldP spid="98" grpId="0" build="p" autoUpdateAnimBg="0"/>
      <p:bldP spid="99" grpId="0" autoUpdateAnimBg="0"/>
      <p:bldP spid="100" grpId="0" autoUpdateAnimBg="0"/>
      <p:bldP spid="10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380284" cy="584775"/>
          </a:xfrm>
          <a:prstGeom prst="rect">
            <a:avLst/>
          </a:prstGeom>
          <a:ln>
            <a:solidFill>
              <a:schemeClr val="tx1">
                <a:lumMod val="65000"/>
                <a:lumOff val="35000"/>
              </a:schemeClr>
            </a:solidFill>
          </a:ln>
        </p:spPr>
        <p:txBody>
          <a:bodyPr wrap="none">
            <a:spAutoFit/>
          </a:bodyPr>
          <a:lstStyle/>
          <a:p>
            <a:r>
              <a:rPr lang="en-US" sz="3200" b="1" dirty="0" smtClean="0">
                <a:solidFill>
                  <a:srgbClr val="FF0000"/>
                </a:solidFill>
                <a:latin typeface="Bodoni MT" panose="02070603080606020203" pitchFamily="18" charset="0"/>
              </a:rPr>
              <a:t>Handling Numbers</a:t>
            </a:r>
            <a:endParaRPr lang="en-US" sz="3200" b="1" dirty="0">
              <a:solidFill>
                <a:srgbClr val="FF0000"/>
              </a:solidFill>
              <a:latin typeface="Bodoni MT" panose="02070603080606020203" pitchFamily="18" charset="0"/>
            </a:endParaRPr>
          </a:p>
        </p:txBody>
      </p:sp>
      <p:sp>
        <p:nvSpPr>
          <p:cNvPr id="22" name="Rectangle 21"/>
          <p:cNvSpPr/>
          <p:nvPr/>
        </p:nvSpPr>
        <p:spPr>
          <a:xfrm>
            <a:off x="93915" y="689819"/>
            <a:ext cx="3340979" cy="523220"/>
          </a:xfrm>
          <a:prstGeom prst="rect">
            <a:avLst/>
          </a:prstGeom>
        </p:spPr>
        <p:txBody>
          <a:bodyPr wrap="none">
            <a:spAutoFit/>
          </a:bodyPr>
          <a:lstStyle/>
          <a:p>
            <a:r>
              <a:rPr lang="en-US" sz="2800" b="1" i="1" u="sng" dirty="0">
                <a:solidFill>
                  <a:srgbClr val="00B050"/>
                </a:solidFill>
                <a:latin typeface="Arial" panose="020B0604020202020204" pitchFamily="34" charset="0"/>
                <a:cs typeface="Arial" panose="020B0604020202020204" pitchFamily="34" charset="0"/>
              </a:rPr>
              <a:t>Scientific Notation</a:t>
            </a:r>
          </a:p>
        </p:txBody>
      </p:sp>
      <p:sp>
        <p:nvSpPr>
          <p:cNvPr id="37" name="Text Box 4"/>
          <p:cNvSpPr txBox="1">
            <a:spLocks noChangeArrowheads="1"/>
          </p:cNvSpPr>
          <p:nvPr/>
        </p:nvSpPr>
        <p:spPr bwMode="auto">
          <a:xfrm>
            <a:off x="351971" y="1694770"/>
            <a:ext cx="216437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u="sng" dirty="0">
                <a:solidFill>
                  <a:srgbClr val="00B0F0"/>
                </a:solidFill>
                <a:latin typeface="Arial" charset="0"/>
              </a:rPr>
              <a:t>Multiplication</a:t>
            </a:r>
          </a:p>
        </p:txBody>
      </p:sp>
      <p:sp>
        <p:nvSpPr>
          <p:cNvPr id="38" name="Text Box 5"/>
          <p:cNvSpPr txBox="1">
            <a:spLocks noChangeArrowheads="1"/>
          </p:cNvSpPr>
          <p:nvPr/>
        </p:nvSpPr>
        <p:spPr bwMode="auto">
          <a:xfrm>
            <a:off x="351971" y="2267857"/>
            <a:ext cx="400367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FontTx/>
              <a:buAutoNum type="arabicPeriod"/>
            </a:pPr>
            <a:r>
              <a:rPr lang="en-US" altLang="en-US">
                <a:solidFill>
                  <a:srgbClr val="000000"/>
                </a:solidFill>
                <a:latin typeface="Arial" charset="0"/>
              </a:rPr>
              <a:t>Multiply N</a:t>
            </a:r>
            <a:r>
              <a:rPr lang="en-US" altLang="en-US" baseline="-25000">
                <a:solidFill>
                  <a:srgbClr val="000000"/>
                </a:solidFill>
                <a:latin typeface="Arial" charset="0"/>
              </a:rPr>
              <a:t>1</a:t>
            </a:r>
            <a:r>
              <a:rPr lang="en-US" altLang="en-US">
                <a:solidFill>
                  <a:srgbClr val="000000"/>
                </a:solidFill>
                <a:latin typeface="Arial" charset="0"/>
              </a:rPr>
              <a:t> and N</a:t>
            </a:r>
            <a:r>
              <a:rPr lang="en-US" altLang="en-US" baseline="-25000">
                <a:solidFill>
                  <a:srgbClr val="000000"/>
                </a:solidFill>
                <a:latin typeface="Arial" charset="0"/>
              </a:rPr>
              <a:t>2</a:t>
            </a:r>
            <a:endParaRPr lang="en-US" altLang="en-US">
              <a:solidFill>
                <a:srgbClr val="000000"/>
              </a:solidFill>
              <a:latin typeface="Arial" charset="0"/>
            </a:endParaRPr>
          </a:p>
          <a:p>
            <a:pPr fontAlgn="base">
              <a:spcBef>
                <a:spcPct val="0"/>
              </a:spcBef>
              <a:spcAft>
                <a:spcPct val="0"/>
              </a:spcAft>
              <a:buFontTx/>
              <a:buAutoNum type="arabicPeriod"/>
            </a:pPr>
            <a:r>
              <a:rPr lang="en-US" altLang="en-US">
                <a:solidFill>
                  <a:srgbClr val="000000"/>
                </a:solidFill>
                <a:latin typeface="Arial" charset="0"/>
              </a:rPr>
              <a:t>Add exponents </a:t>
            </a:r>
            <a:r>
              <a:rPr lang="en-US" altLang="en-US" i="1">
                <a:solidFill>
                  <a:srgbClr val="000000"/>
                </a:solidFill>
                <a:latin typeface="Arial" charset="0"/>
              </a:rPr>
              <a:t>n</a:t>
            </a:r>
            <a:r>
              <a:rPr lang="en-US" altLang="en-US" i="1" baseline="-25000">
                <a:solidFill>
                  <a:srgbClr val="000000"/>
                </a:solidFill>
                <a:latin typeface="Arial" charset="0"/>
              </a:rPr>
              <a:t>1</a:t>
            </a:r>
            <a:r>
              <a:rPr lang="en-US" altLang="en-US" i="1">
                <a:solidFill>
                  <a:srgbClr val="000000"/>
                </a:solidFill>
                <a:latin typeface="Arial" charset="0"/>
              </a:rPr>
              <a:t> </a:t>
            </a:r>
            <a:r>
              <a:rPr lang="en-US" altLang="en-US">
                <a:solidFill>
                  <a:srgbClr val="000000"/>
                </a:solidFill>
                <a:latin typeface="Arial" charset="0"/>
              </a:rPr>
              <a:t>and </a:t>
            </a:r>
            <a:r>
              <a:rPr lang="en-US" altLang="en-US" i="1">
                <a:solidFill>
                  <a:srgbClr val="000000"/>
                </a:solidFill>
                <a:latin typeface="Arial" charset="0"/>
              </a:rPr>
              <a:t>n</a:t>
            </a:r>
            <a:r>
              <a:rPr lang="en-US" altLang="en-US" i="1" baseline="-25000">
                <a:solidFill>
                  <a:srgbClr val="000000"/>
                </a:solidFill>
                <a:latin typeface="Arial" charset="0"/>
              </a:rPr>
              <a:t>2</a:t>
            </a:r>
            <a:endParaRPr lang="en-US" altLang="en-US">
              <a:solidFill>
                <a:srgbClr val="000000"/>
              </a:solidFill>
              <a:latin typeface="Arial" charset="0"/>
            </a:endParaRPr>
          </a:p>
        </p:txBody>
      </p:sp>
      <p:sp>
        <p:nvSpPr>
          <p:cNvPr id="39" name="Text Box 7"/>
          <p:cNvSpPr txBox="1">
            <a:spLocks noChangeArrowheads="1"/>
          </p:cNvSpPr>
          <p:nvPr/>
        </p:nvSpPr>
        <p:spPr bwMode="auto">
          <a:xfrm>
            <a:off x="5073196" y="2115457"/>
            <a:ext cx="3635375"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en-US" altLang="en-US" sz="2400">
                <a:solidFill>
                  <a:srgbClr val="000000"/>
                </a:solidFill>
                <a:latin typeface="Arial" charset="0"/>
              </a:rPr>
              <a:t>(4.0 x 10</a:t>
            </a:r>
            <a:r>
              <a:rPr lang="en-US" altLang="en-US" sz="2400" baseline="30000">
                <a:solidFill>
                  <a:srgbClr val="000000"/>
                </a:solidFill>
                <a:latin typeface="Arial" charset="0"/>
              </a:rPr>
              <a:t>-5</a:t>
            </a:r>
            <a:r>
              <a:rPr lang="en-US" altLang="en-US" sz="2400">
                <a:solidFill>
                  <a:srgbClr val="000000"/>
                </a:solidFill>
                <a:latin typeface="Arial" charset="0"/>
              </a:rPr>
              <a:t>) x (7.0 x 10</a:t>
            </a:r>
            <a:r>
              <a:rPr lang="en-US" altLang="en-US" sz="2400" baseline="30000">
                <a:solidFill>
                  <a:srgbClr val="000000"/>
                </a:solidFill>
                <a:latin typeface="Arial" charset="0"/>
              </a:rPr>
              <a:t>3</a:t>
            </a:r>
            <a:r>
              <a:rPr lang="en-US" altLang="en-US" sz="2400">
                <a:solidFill>
                  <a:srgbClr val="000000"/>
                </a:solidFill>
                <a:latin typeface="Arial" charset="0"/>
              </a:rPr>
              <a:t>) =</a:t>
            </a:r>
          </a:p>
          <a:p>
            <a:pPr algn="r" fontAlgn="base">
              <a:spcBef>
                <a:spcPct val="0"/>
              </a:spcBef>
              <a:spcAft>
                <a:spcPct val="0"/>
              </a:spcAft>
            </a:pPr>
            <a:r>
              <a:rPr lang="en-US" altLang="en-US" sz="2400">
                <a:solidFill>
                  <a:srgbClr val="000000"/>
                </a:solidFill>
                <a:latin typeface="Arial" charset="0"/>
              </a:rPr>
              <a:t>(4.0 x 7.0) x (10</a:t>
            </a:r>
            <a:r>
              <a:rPr lang="en-US" altLang="en-US" sz="2400" baseline="30000">
                <a:solidFill>
                  <a:srgbClr val="000000"/>
                </a:solidFill>
                <a:latin typeface="Arial" charset="0"/>
              </a:rPr>
              <a:t>-5</a:t>
            </a:r>
            <a:r>
              <a:rPr lang="en-US" altLang="en-US" sz="2400" b="1" baseline="30000">
                <a:solidFill>
                  <a:srgbClr val="FF0000"/>
                </a:solidFill>
                <a:latin typeface="Arial" charset="0"/>
              </a:rPr>
              <a:t>+</a:t>
            </a:r>
            <a:r>
              <a:rPr lang="en-US" altLang="en-US" sz="2400" baseline="30000">
                <a:solidFill>
                  <a:srgbClr val="000000"/>
                </a:solidFill>
                <a:latin typeface="Arial" charset="0"/>
              </a:rPr>
              <a:t>3</a:t>
            </a:r>
            <a:r>
              <a:rPr lang="en-US" altLang="en-US" sz="2400">
                <a:solidFill>
                  <a:srgbClr val="000000"/>
                </a:solidFill>
                <a:latin typeface="Arial" charset="0"/>
              </a:rPr>
              <a:t>) =</a:t>
            </a:r>
          </a:p>
          <a:p>
            <a:pPr algn="r" fontAlgn="base">
              <a:spcBef>
                <a:spcPct val="0"/>
              </a:spcBef>
              <a:spcAft>
                <a:spcPct val="0"/>
              </a:spcAft>
            </a:pPr>
            <a:r>
              <a:rPr lang="en-US" altLang="en-US" sz="2400">
                <a:solidFill>
                  <a:srgbClr val="000000"/>
                </a:solidFill>
                <a:latin typeface="Arial" charset="0"/>
              </a:rPr>
              <a:t>28 x 10</a:t>
            </a:r>
            <a:r>
              <a:rPr lang="en-US" altLang="en-US" sz="2400" baseline="30000">
                <a:solidFill>
                  <a:srgbClr val="000000"/>
                </a:solidFill>
                <a:latin typeface="Arial" charset="0"/>
              </a:rPr>
              <a:t>-2</a:t>
            </a:r>
            <a:r>
              <a:rPr lang="en-US" altLang="en-US" sz="2400">
                <a:solidFill>
                  <a:srgbClr val="000000"/>
                </a:solidFill>
                <a:latin typeface="Arial" charset="0"/>
              </a:rPr>
              <a:t> =</a:t>
            </a:r>
          </a:p>
          <a:p>
            <a:pPr algn="r" fontAlgn="base">
              <a:spcBef>
                <a:spcPct val="0"/>
              </a:spcBef>
              <a:spcAft>
                <a:spcPct val="0"/>
              </a:spcAft>
            </a:pPr>
            <a:r>
              <a:rPr lang="en-US" altLang="en-US" sz="2400">
                <a:solidFill>
                  <a:srgbClr val="000000"/>
                </a:solidFill>
                <a:latin typeface="Arial" charset="0"/>
              </a:rPr>
              <a:t>2.8 x 10</a:t>
            </a:r>
            <a:r>
              <a:rPr lang="en-US" altLang="en-US" sz="2400" baseline="30000">
                <a:solidFill>
                  <a:srgbClr val="000000"/>
                </a:solidFill>
                <a:latin typeface="Arial" charset="0"/>
              </a:rPr>
              <a:t>-1</a:t>
            </a:r>
            <a:r>
              <a:rPr lang="en-US" altLang="en-US" sz="2400">
                <a:solidFill>
                  <a:srgbClr val="000000"/>
                </a:solidFill>
                <a:latin typeface="Arial" charset="0"/>
              </a:rPr>
              <a:t>   </a:t>
            </a:r>
          </a:p>
        </p:txBody>
      </p:sp>
      <p:sp>
        <p:nvSpPr>
          <p:cNvPr id="40" name="Text Box 8"/>
          <p:cNvSpPr txBox="1">
            <a:spLocks noChangeArrowheads="1"/>
          </p:cNvSpPr>
          <p:nvPr/>
        </p:nvSpPr>
        <p:spPr bwMode="auto">
          <a:xfrm>
            <a:off x="351971" y="4149045"/>
            <a:ext cx="138050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u="sng">
                <a:solidFill>
                  <a:srgbClr val="00B0F0"/>
                </a:solidFill>
                <a:latin typeface="Arial" charset="0"/>
              </a:rPr>
              <a:t>Division</a:t>
            </a:r>
          </a:p>
        </p:txBody>
      </p:sp>
      <p:sp>
        <p:nvSpPr>
          <p:cNvPr id="41" name="Text Box 9"/>
          <p:cNvSpPr txBox="1">
            <a:spLocks noChangeArrowheads="1"/>
          </p:cNvSpPr>
          <p:nvPr/>
        </p:nvSpPr>
        <p:spPr bwMode="auto">
          <a:xfrm>
            <a:off x="351971" y="4722132"/>
            <a:ext cx="4595813"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FontTx/>
              <a:buAutoNum type="arabicPeriod"/>
            </a:pPr>
            <a:r>
              <a:rPr lang="en-US" altLang="en-US">
                <a:solidFill>
                  <a:srgbClr val="000000"/>
                </a:solidFill>
                <a:latin typeface="Arial" charset="0"/>
              </a:rPr>
              <a:t>Divide N</a:t>
            </a:r>
            <a:r>
              <a:rPr lang="en-US" altLang="en-US" baseline="-25000">
                <a:solidFill>
                  <a:srgbClr val="000000"/>
                </a:solidFill>
                <a:latin typeface="Arial" charset="0"/>
              </a:rPr>
              <a:t>1</a:t>
            </a:r>
            <a:r>
              <a:rPr lang="en-US" altLang="en-US">
                <a:solidFill>
                  <a:srgbClr val="000000"/>
                </a:solidFill>
                <a:latin typeface="Arial" charset="0"/>
              </a:rPr>
              <a:t> and N</a:t>
            </a:r>
            <a:r>
              <a:rPr lang="en-US" altLang="en-US" baseline="-25000">
                <a:solidFill>
                  <a:srgbClr val="000000"/>
                </a:solidFill>
                <a:latin typeface="Arial" charset="0"/>
              </a:rPr>
              <a:t>2</a:t>
            </a:r>
            <a:endParaRPr lang="en-US" altLang="en-US">
              <a:solidFill>
                <a:srgbClr val="000000"/>
              </a:solidFill>
              <a:latin typeface="Arial" charset="0"/>
            </a:endParaRPr>
          </a:p>
          <a:p>
            <a:pPr fontAlgn="base">
              <a:spcBef>
                <a:spcPct val="0"/>
              </a:spcBef>
              <a:spcAft>
                <a:spcPct val="0"/>
              </a:spcAft>
              <a:buFontTx/>
              <a:buAutoNum type="arabicPeriod"/>
            </a:pPr>
            <a:r>
              <a:rPr lang="en-US" altLang="en-US">
                <a:solidFill>
                  <a:srgbClr val="000000"/>
                </a:solidFill>
                <a:latin typeface="Arial" charset="0"/>
              </a:rPr>
              <a:t>Subtract exponents </a:t>
            </a:r>
            <a:r>
              <a:rPr lang="en-US" altLang="en-US" i="1">
                <a:solidFill>
                  <a:srgbClr val="000000"/>
                </a:solidFill>
                <a:latin typeface="Arial" charset="0"/>
              </a:rPr>
              <a:t>n</a:t>
            </a:r>
            <a:r>
              <a:rPr lang="en-US" altLang="en-US" i="1" baseline="-25000">
                <a:solidFill>
                  <a:srgbClr val="000000"/>
                </a:solidFill>
                <a:latin typeface="Arial" charset="0"/>
              </a:rPr>
              <a:t>1</a:t>
            </a:r>
            <a:r>
              <a:rPr lang="en-US" altLang="en-US" i="1">
                <a:solidFill>
                  <a:srgbClr val="000000"/>
                </a:solidFill>
                <a:latin typeface="Arial" charset="0"/>
              </a:rPr>
              <a:t> </a:t>
            </a:r>
            <a:r>
              <a:rPr lang="en-US" altLang="en-US">
                <a:solidFill>
                  <a:srgbClr val="000000"/>
                </a:solidFill>
                <a:latin typeface="Arial" charset="0"/>
              </a:rPr>
              <a:t>and </a:t>
            </a:r>
            <a:r>
              <a:rPr lang="en-US" altLang="en-US" i="1">
                <a:solidFill>
                  <a:srgbClr val="000000"/>
                </a:solidFill>
                <a:latin typeface="Arial" charset="0"/>
              </a:rPr>
              <a:t>n</a:t>
            </a:r>
            <a:r>
              <a:rPr lang="en-US" altLang="en-US" i="1" baseline="-25000">
                <a:solidFill>
                  <a:srgbClr val="000000"/>
                </a:solidFill>
                <a:latin typeface="Arial" charset="0"/>
              </a:rPr>
              <a:t>2</a:t>
            </a:r>
            <a:endParaRPr lang="en-US" altLang="en-US">
              <a:solidFill>
                <a:srgbClr val="000000"/>
              </a:solidFill>
              <a:latin typeface="Arial" charset="0"/>
            </a:endParaRPr>
          </a:p>
        </p:txBody>
      </p:sp>
      <p:sp>
        <p:nvSpPr>
          <p:cNvPr id="42" name="Text Box 10"/>
          <p:cNvSpPr txBox="1">
            <a:spLocks noChangeArrowheads="1"/>
          </p:cNvSpPr>
          <p:nvPr/>
        </p:nvSpPr>
        <p:spPr bwMode="auto">
          <a:xfrm>
            <a:off x="5533571" y="4249057"/>
            <a:ext cx="31750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en-US" altLang="en-US" sz="2400">
                <a:solidFill>
                  <a:srgbClr val="000000"/>
                </a:solidFill>
                <a:latin typeface="Arial" charset="0"/>
              </a:rPr>
              <a:t>8.5 x 10</a:t>
            </a:r>
            <a:r>
              <a:rPr lang="en-US" altLang="en-US" sz="2400" baseline="30000">
                <a:solidFill>
                  <a:srgbClr val="000000"/>
                </a:solidFill>
                <a:latin typeface="Arial" charset="0"/>
              </a:rPr>
              <a:t>4</a:t>
            </a:r>
            <a:r>
              <a:rPr lang="en-US" altLang="en-US" sz="2400">
                <a:solidFill>
                  <a:srgbClr val="000000"/>
                </a:solidFill>
                <a:latin typeface="Arial" charset="0"/>
              </a:rPr>
              <a:t> </a:t>
            </a:r>
            <a:r>
              <a:rPr lang="en-US" altLang="en-US" sz="2400">
                <a:solidFill>
                  <a:srgbClr val="000000"/>
                </a:solidFill>
                <a:latin typeface="Arial" charset="0"/>
                <a:cs typeface="Arial" charset="0"/>
              </a:rPr>
              <a:t>÷ 5.0 x 10</a:t>
            </a:r>
            <a:r>
              <a:rPr lang="en-US" altLang="en-US" sz="2400" baseline="30000">
                <a:solidFill>
                  <a:srgbClr val="000000"/>
                </a:solidFill>
                <a:latin typeface="Arial" charset="0"/>
                <a:cs typeface="Arial" charset="0"/>
              </a:rPr>
              <a:t>9</a:t>
            </a:r>
            <a:r>
              <a:rPr lang="en-US" altLang="en-US" sz="2400">
                <a:solidFill>
                  <a:srgbClr val="000000"/>
                </a:solidFill>
                <a:latin typeface="Arial" charset="0"/>
                <a:cs typeface="Arial" charset="0"/>
              </a:rPr>
              <a:t> =</a:t>
            </a:r>
          </a:p>
          <a:p>
            <a:pPr algn="r" fontAlgn="base">
              <a:spcBef>
                <a:spcPct val="0"/>
              </a:spcBef>
              <a:spcAft>
                <a:spcPct val="0"/>
              </a:spcAft>
            </a:pPr>
            <a:r>
              <a:rPr lang="en-US" altLang="en-US" sz="2400">
                <a:solidFill>
                  <a:srgbClr val="000000"/>
                </a:solidFill>
                <a:latin typeface="Arial" charset="0"/>
                <a:cs typeface="Arial" charset="0"/>
              </a:rPr>
              <a:t>(8.5 ÷ 5.0) x 10</a:t>
            </a:r>
            <a:r>
              <a:rPr lang="en-US" altLang="en-US" sz="2400" baseline="30000">
                <a:solidFill>
                  <a:srgbClr val="000000"/>
                </a:solidFill>
                <a:latin typeface="Arial" charset="0"/>
                <a:cs typeface="Arial" charset="0"/>
              </a:rPr>
              <a:t>4</a:t>
            </a:r>
            <a:r>
              <a:rPr lang="en-US" altLang="en-US" sz="2400" b="1" baseline="30000">
                <a:solidFill>
                  <a:srgbClr val="FF0000"/>
                </a:solidFill>
                <a:latin typeface="Arial" charset="0"/>
                <a:cs typeface="Arial" charset="0"/>
              </a:rPr>
              <a:t>-</a:t>
            </a:r>
            <a:r>
              <a:rPr lang="en-US" altLang="en-US" sz="2400" baseline="30000">
                <a:solidFill>
                  <a:srgbClr val="000000"/>
                </a:solidFill>
                <a:latin typeface="Arial" charset="0"/>
                <a:cs typeface="Arial" charset="0"/>
              </a:rPr>
              <a:t>9</a:t>
            </a:r>
            <a:r>
              <a:rPr lang="en-US" altLang="en-US" sz="2400">
                <a:solidFill>
                  <a:srgbClr val="000000"/>
                </a:solidFill>
                <a:latin typeface="Arial" charset="0"/>
                <a:cs typeface="Arial" charset="0"/>
              </a:rPr>
              <a:t> =</a:t>
            </a:r>
          </a:p>
          <a:p>
            <a:pPr algn="r" fontAlgn="base">
              <a:spcBef>
                <a:spcPct val="0"/>
              </a:spcBef>
              <a:spcAft>
                <a:spcPct val="0"/>
              </a:spcAft>
            </a:pPr>
            <a:r>
              <a:rPr lang="en-US" altLang="en-US" sz="2400">
                <a:solidFill>
                  <a:srgbClr val="000000"/>
                </a:solidFill>
                <a:latin typeface="Arial" charset="0"/>
                <a:cs typeface="Arial" charset="0"/>
              </a:rPr>
              <a:t>1.7 x 10</a:t>
            </a:r>
            <a:r>
              <a:rPr lang="en-US" altLang="en-US" sz="2400" baseline="30000">
                <a:solidFill>
                  <a:srgbClr val="000000"/>
                </a:solidFill>
                <a:latin typeface="Arial" charset="0"/>
                <a:cs typeface="Arial" charset="0"/>
              </a:rPr>
              <a:t>-5    </a:t>
            </a:r>
            <a:endParaRPr lang="en-US" altLang="en-US" sz="2400">
              <a:solidFill>
                <a:srgbClr val="000000"/>
              </a:solidFill>
              <a:latin typeface="Arial" charset="0"/>
              <a:cs typeface="Arial" charset="0"/>
            </a:endParaRPr>
          </a:p>
        </p:txBody>
      </p:sp>
    </p:spTree>
    <p:extLst>
      <p:ext uri="{BB962C8B-B14F-4D97-AF65-F5344CB8AC3E}">
        <p14:creationId xmlns:p14="http://schemas.microsoft.com/office/powerpoint/2010/main" xmlns="" val="382385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 calcmode="lin" valueType="num">
                                      <p:cBhvr additive="base">
                                        <p:cTn id="7" dur="500" fill="hold"/>
                                        <p:tgtEl>
                                          <p:spTgt spid="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
                                            <p:txEl>
                                              <p:pRg st="1" end="1"/>
                                            </p:txEl>
                                          </p:spTgt>
                                        </p:tgtEl>
                                        <p:attrNameLst>
                                          <p:attrName>style.visibility</p:attrName>
                                        </p:attrNameLst>
                                      </p:cBhvr>
                                      <p:to>
                                        <p:strVal val="visible"/>
                                      </p:to>
                                    </p:set>
                                    <p:anim calcmode="lin" valueType="num">
                                      <p:cBhvr additive="base">
                                        <p:cTn id="13" dur="500" fill="hold"/>
                                        <p:tgtEl>
                                          <p:spTgt spid="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9">
                                            <p:txEl>
                                              <p:pRg st="0" end="0"/>
                                            </p:txEl>
                                          </p:spTgt>
                                        </p:tgtEl>
                                        <p:attrNameLst>
                                          <p:attrName>style.visibility</p:attrName>
                                        </p:attrNameLst>
                                      </p:cBhvr>
                                      <p:to>
                                        <p:strVal val="visible"/>
                                      </p:to>
                                    </p:set>
                                    <p:anim calcmode="lin" valueType="num">
                                      <p:cBhvr additive="base">
                                        <p:cTn id="19"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9">
                                            <p:txEl>
                                              <p:pRg st="1" end="1"/>
                                            </p:txEl>
                                          </p:spTgt>
                                        </p:tgtEl>
                                        <p:attrNameLst>
                                          <p:attrName>style.visibility</p:attrName>
                                        </p:attrNameLst>
                                      </p:cBhvr>
                                      <p:to>
                                        <p:strVal val="visible"/>
                                      </p:to>
                                    </p:set>
                                    <p:anim calcmode="lin" valueType="num">
                                      <p:cBhvr additive="base">
                                        <p:cTn id="25" dur="500" fill="hold"/>
                                        <p:tgtEl>
                                          <p:spTgt spid="39">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9">
                                            <p:txEl>
                                              <p:pRg st="2" end="2"/>
                                            </p:txEl>
                                          </p:spTgt>
                                        </p:tgtEl>
                                        <p:attrNameLst>
                                          <p:attrName>style.visibility</p:attrName>
                                        </p:attrNameLst>
                                      </p:cBhvr>
                                      <p:to>
                                        <p:strVal val="visible"/>
                                      </p:to>
                                    </p:set>
                                    <p:anim calcmode="lin" valueType="num">
                                      <p:cBhvr additive="base">
                                        <p:cTn id="31" dur="500" fill="hold"/>
                                        <p:tgtEl>
                                          <p:spTgt spid="39">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9">
                                            <p:txEl>
                                              <p:pRg st="3" end="3"/>
                                            </p:txEl>
                                          </p:spTgt>
                                        </p:tgtEl>
                                        <p:attrNameLst>
                                          <p:attrName>style.visibility</p:attrName>
                                        </p:attrNameLst>
                                      </p:cBhvr>
                                      <p:to>
                                        <p:strVal val="visible"/>
                                      </p:to>
                                    </p:set>
                                    <p:anim calcmode="lin" valueType="num">
                                      <p:cBhvr additive="base">
                                        <p:cTn id="37" dur="500" fill="hold"/>
                                        <p:tgtEl>
                                          <p:spTgt spid="39">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0-#ppt_w/2"/>
                                          </p:val>
                                        </p:tav>
                                        <p:tav tm="100000">
                                          <p:val>
                                            <p:strVal val="#ppt_x"/>
                                          </p:val>
                                        </p:tav>
                                      </p:tavLst>
                                    </p:anim>
                                    <p:anim calcmode="lin" valueType="num">
                                      <p:cBhvr additive="base">
                                        <p:cTn id="44"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
                                            <p:txEl>
                                              <p:pRg st="0" end="0"/>
                                            </p:txEl>
                                          </p:spTgt>
                                        </p:tgtEl>
                                        <p:attrNameLst>
                                          <p:attrName>style.visibility</p:attrName>
                                        </p:attrNameLst>
                                      </p:cBhvr>
                                      <p:to>
                                        <p:strVal val="visible"/>
                                      </p:to>
                                    </p:set>
                                    <p:anim calcmode="lin" valueType="num">
                                      <p:cBhvr additive="base">
                                        <p:cTn id="49"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1">
                                            <p:txEl>
                                              <p:pRg st="1" end="1"/>
                                            </p:txEl>
                                          </p:spTgt>
                                        </p:tgtEl>
                                        <p:attrNameLst>
                                          <p:attrName>style.visibility</p:attrName>
                                        </p:attrNameLst>
                                      </p:cBhvr>
                                      <p:to>
                                        <p:strVal val="visible"/>
                                      </p:to>
                                    </p:set>
                                    <p:anim calcmode="lin" valueType="num">
                                      <p:cBhvr additive="base">
                                        <p:cTn id="55" dur="500" fill="hold"/>
                                        <p:tgtEl>
                                          <p:spTgt spid="41">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2">
                                            <p:txEl>
                                              <p:pRg st="0" end="0"/>
                                            </p:txEl>
                                          </p:spTgt>
                                        </p:tgtEl>
                                        <p:attrNameLst>
                                          <p:attrName>style.visibility</p:attrName>
                                        </p:attrNameLst>
                                      </p:cBhvr>
                                      <p:to>
                                        <p:strVal val="visible"/>
                                      </p:to>
                                    </p:set>
                                    <p:anim calcmode="lin" valueType="num">
                                      <p:cBhvr additive="base">
                                        <p:cTn id="61"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42">
                                            <p:txEl>
                                              <p:pRg st="1" end="1"/>
                                            </p:txEl>
                                          </p:spTgt>
                                        </p:tgtEl>
                                        <p:attrNameLst>
                                          <p:attrName>style.visibility</p:attrName>
                                        </p:attrNameLst>
                                      </p:cBhvr>
                                      <p:to>
                                        <p:strVal val="visible"/>
                                      </p:to>
                                    </p:set>
                                    <p:anim calcmode="lin" valueType="num">
                                      <p:cBhvr additive="base">
                                        <p:cTn id="67" dur="500" fill="hold"/>
                                        <p:tgtEl>
                                          <p:spTgt spid="42">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42">
                                            <p:txEl>
                                              <p:pRg st="2" end="2"/>
                                            </p:txEl>
                                          </p:spTgt>
                                        </p:tgtEl>
                                        <p:attrNameLst>
                                          <p:attrName>style.visibility</p:attrName>
                                        </p:attrNameLst>
                                      </p:cBhvr>
                                      <p:to>
                                        <p:strVal val="visible"/>
                                      </p:to>
                                    </p:set>
                                    <p:anim calcmode="lin" valueType="num">
                                      <p:cBhvr additive="base">
                                        <p:cTn id="73" dur="500" fill="hold"/>
                                        <p:tgtEl>
                                          <p:spTgt spid="42">
                                            <p:txEl>
                                              <p:pRg st="2" end="2"/>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4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autoUpdateAnimBg="0"/>
      <p:bldP spid="39" grpId="0" build="p" autoUpdateAnimBg="0"/>
      <p:bldP spid="40" grpId="0" autoUpdateAnimBg="0"/>
      <p:bldP spid="41" grpId="0" build="p" autoUpdateAnimBg="0"/>
      <p:bldP spid="4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2462711" y="131027"/>
            <a:ext cx="3896179" cy="549275"/>
          </a:xfrm>
          <a:noFill/>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normAutofit fontScale="90000"/>
          </a:bodyPr>
          <a:lstStyle/>
          <a:p>
            <a:pPr algn="ctr" eaLnBrk="1" hangingPunct="1"/>
            <a:r>
              <a:rPr lang="en-US" altLang="en-US" sz="3600" b="1" dirty="0" smtClean="0">
                <a:solidFill>
                  <a:srgbClr val="FF0000"/>
                </a:solidFill>
                <a:latin typeface="Bodoni MT" panose="02070603080606020203" pitchFamily="18" charset="0"/>
              </a:rPr>
              <a:t>What is Chemistry?</a:t>
            </a:r>
          </a:p>
        </p:txBody>
      </p:sp>
      <p:sp>
        <p:nvSpPr>
          <p:cNvPr id="8197" name="Rectangle 5"/>
          <p:cNvSpPr>
            <a:spLocks noGrp="1" noChangeArrowheads="1"/>
          </p:cNvSpPr>
          <p:nvPr>
            <p:ph type="body" idx="1"/>
          </p:nvPr>
        </p:nvSpPr>
        <p:spPr>
          <a:xfrm>
            <a:off x="152400" y="683443"/>
            <a:ext cx="8759825" cy="1136650"/>
          </a:xfrm>
          <a:noFill/>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normAutofit lnSpcReduction="10000"/>
          </a:bodyPr>
          <a:lstStyle/>
          <a:p>
            <a:pPr marL="346075" indent="-346075" algn="just" eaLnBrk="1" hangingPunct="1">
              <a:lnSpc>
                <a:spcPct val="150000"/>
              </a:lnSpc>
              <a:buFont typeface="Wingdings" panose="05000000000000000000" pitchFamily="2" charset="2"/>
              <a:buChar char="Ø"/>
            </a:pPr>
            <a:r>
              <a:rPr lang="en-US" altLang="en-US" sz="2400" dirty="0" smtClean="0">
                <a:latin typeface="Arial" panose="020B0604020202020204" pitchFamily="34" charset="0"/>
                <a:cs typeface="Arial" panose="020B0604020202020204" pitchFamily="34" charset="0"/>
              </a:rPr>
              <a:t>It's easy to say </a:t>
            </a:r>
            <a:r>
              <a:rPr lang="en-US" altLang="en-US" sz="2400" b="1" i="1" dirty="0" smtClean="0">
                <a:solidFill>
                  <a:srgbClr val="FF0000"/>
                </a:solidFill>
                <a:latin typeface="Arial" panose="020B0604020202020204" pitchFamily="34" charset="0"/>
                <a:cs typeface="Arial" panose="020B0604020202020204" pitchFamily="34" charset="0"/>
              </a:rPr>
              <a:t>chemistry</a:t>
            </a:r>
            <a:r>
              <a:rPr lang="en-US" altLang="en-US" sz="2400" dirty="0" smtClean="0">
                <a:latin typeface="Arial" panose="020B0604020202020204" pitchFamily="34" charset="0"/>
                <a:cs typeface="Arial" panose="020B0604020202020204" pitchFamily="34" charset="0"/>
              </a:rPr>
              <a:t> is important because everything is made from chemicals.</a:t>
            </a:r>
          </a:p>
        </p:txBody>
      </p:sp>
      <p:sp>
        <p:nvSpPr>
          <p:cNvPr id="7172" name="Rectangle 5"/>
          <p:cNvSpPr>
            <a:spLocks noChangeArrowheads="1"/>
          </p:cNvSpPr>
          <p:nvPr/>
        </p:nvSpPr>
        <p:spPr bwMode="auto">
          <a:xfrm>
            <a:off x="219075" y="2737382"/>
            <a:ext cx="869315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eaLnBrk="1" hangingPunct="1">
              <a:lnSpc>
                <a:spcPct val="150000"/>
              </a:lnSpc>
              <a:buFont typeface="Courier New" panose="02070309020205020404" pitchFamily="49" charset="0"/>
              <a:buChar char="o"/>
            </a:pPr>
            <a:r>
              <a:rPr lang="en-US" altLang="en-US" sz="2400" b="1" i="1" dirty="0">
                <a:solidFill>
                  <a:srgbClr val="FF0000"/>
                </a:solidFill>
                <a:cs typeface="Arial" panose="020B0604020202020204" pitchFamily="34" charset="0"/>
              </a:rPr>
              <a:t>Chemistry</a:t>
            </a:r>
            <a:r>
              <a:rPr lang="en-US" altLang="en-US" sz="2400" dirty="0">
                <a:cs typeface="Arial" panose="020B0604020202020204" pitchFamily="34" charset="0"/>
              </a:rPr>
              <a:t> sometimes is called the "</a:t>
            </a:r>
            <a:r>
              <a:rPr lang="en-US" altLang="en-US" sz="2400" b="1" i="1" dirty="0">
                <a:solidFill>
                  <a:srgbClr val="FF0000"/>
                </a:solidFill>
                <a:cs typeface="Arial" panose="020B0604020202020204" pitchFamily="34" charset="0"/>
              </a:rPr>
              <a:t>central science</a:t>
            </a:r>
            <a:r>
              <a:rPr lang="en-US" altLang="en-US" sz="2400" dirty="0">
                <a:cs typeface="Arial" panose="020B0604020202020204" pitchFamily="34" charset="0"/>
              </a:rPr>
              <a:t>" because it connects other sciences to each others, such as biology, physics, geology and environmental science.</a:t>
            </a:r>
          </a:p>
        </p:txBody>
      </p:sp>
      <p:sp>
        <p:nvSpPr>
          <p:cNvPr id="7173" name="Rectangle 3"/>
          <p:cNvSpPr>
            <a:spLocks noChangeArrowheads="1"/>
          </p:cNvSpPr>
          <p:nvPr/>
        </p:nvSpPr>
        <p:spPr bwMode="auto">
          <a:xfrm>
            <a:off x="525463" y="5523136"/>
            <a:ext cx="832167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pPr>
            <a:r>
              <a:rPr lang="en-US" altLang="en-US" sz="2400" b="1" i="1">
                <a:solidFill>
                  <a:srgbClr val="FF0000"/>
                </a:solidFill>
                <a:cs typeface="Arial" panose="020B0604020202020204" pitchFamily="34" charset="0"/>
              </a:rPr>
              <a:t>Chemistry</a:t>
            </a:r>
            <a:r>
              <a:rPr lang="en-US" altLang="en-US" sz="2400" b="1" i="1">
                <a:cs typeface="Arial" panose="020B0604020202020204" pitchFamily="34" charset="0"/>
              </a:rPr>
              <a:t> is the science that deals with the materials of the universe and the changes these materials undergo</a:t>
            </a:r>
            <a:endParaRPr lang="en-US" altLang="en-US" sz="2400" b="1">
              <a:cs typeface="Arial" panose="020B0604020202020204" pitchFamily="34" charset="0"/>
            </a:endParaRPr>
          </a:p>
        </p:txBody>
      </p:sp>
      <p:sp>
        <p:nvSpPr>
          <p:cNvPr id="7174" name="Down Arrow 4"/>
          <p:cNvSpPr>
            <a:spLocks noChangeArrowheads="1"/>
          </p:cNvSpPr>
          <p:nvPr/>
        </p:nvSpPr>
        <p:spPr bwMode="auto">
          <a:xfrm>
            <a:off x="3901441" y="4481285"/>
            <a:ext cx="1149350" cy="1143454"/>
          </a:xfrm>
          <a:prstGeom prst="downArrow">
            <a:avLst>
              <a:gd name="adj1" fmla="val 50000"/>
              <a:gd name="adj2" fmla="val 50006"/>
            </a:avLst>
          </a:prstGeom>
          <a:solidFill>
            <a:srgbClr val="00B0F0"/>
          </a:solidFill>
          <a:ln w="12700" algn="ctr">
            <a:solidFill>
              <a:srgbClr val="00B0F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7" name="Text Box 5"/>
          <p:cNvSpPr txBox="1">
            <a:spLocks noChangeArrowheads="1"/>
          </p:cNvSpPr>
          <p:nvPr/>
        </p:nvSpPr>
        <p:spPr bwMode="auto">
          <a:xfrm>
            <a:off x="219075" y="1856199"/>
            <a:ext cx="8676731"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342900" indent="-342900" algn="just">
              <a:buFont typeface="Courier New" panose="02070309020205020404" pitchFamily="49" charset="0"/>
              <a:buChar char="o"/>
            </a:pPr>
            <a:r>
              <a:rPr lang="en-US" altLang="en-US" sz="2400" b="1" i="1" dirty="0">
                <a:solidFill>
                  <a:srgbClr val="FF0000"/>
                </a:solidFill>
                <a:latin typeface="Arial" panose="020B0604020202020204" pitchFamily="34" charset="0"/>
                <a:cs typeface="Arial" panose="020B0604020202020204" pitchFamily="34" charset="0"/>
              </a:rPr>
              <a:t>Chemistry</a:t>
            </a:r>
            <a:r>
              <a:rPr lang="en-US" altLang="en-US" sz="2400" b="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is the study of matter and </a:t>
            </a:r>
            <a:r>
              <a:rPr lang="en-US" altLang="en-US" sz="2400" dirty="0" smtClean="0">
                <a:latin typeface="Arial" panose="020B0604020202020204" pitchFamily="34" charset="0"/>
                <a:cs typeface="Arial" panose="020B0604020202020204" pitchFamily="34" charset="0"/>
              </a:rPr>
              <a:t>the changes </a:t>
            </a:r>
            <a:r>
              <a:rPr lang="en-US" altLang="en-US" sz="2400" dirty="0">
                <a:latin typeface="Arial" panose="020B0604020202020204" pitchFamily="34" charset="0"/>
                <a:cs typeface="Arial" panose="020B0604020202020204" pitchFamily="34" charset="0"/>
              </a:rPr>
              <a:t>it </a:t>
            </a:r>
            <a:r>
              <a:rPr lang="en-US" altLang="en-US" sz="2400" dirty="0" smtClean="0">
                <a:latin typeface="Arial" panose="020B0604020202020204" pitchFamily="34" charset="0"/>
                <a:cs typeface="Arial" panose="020B0604020202020204" pitchFamily="34" charset="0"/>
              </a:rPr>
              <a:t>undergoes.</a:t>
            </a: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840062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blinds(vertical)">
                                      <p:cBhvr>
                                        <p:cTn id="7" dur="500"/>
                                        <p:tgtEl>
                                          <p:spTgt spid="81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72"/>
                                        </p:tgtEl>
                                        <p:attrNameLst>
                                          <p:attrName>style.visibility</p:attrName>
                                        </p:attrNameLst>
                                      </p:cBhvr>
                                      <p:to>
                                        <p:strVal val="visible"/>
                                      </p:to>
                                    </p:set>
                                    <p:anim calcmode="lin" valueType="num">
                                      <p:cBhvr additive="base">
                                        <p:cTn id="18" dur="500" fill="hold"/>
                                        <p:tgtEl>
                                          <p:spTgt spid="7172"/>
                                        </p:tgtEl>
                                        <p:attrNameLst>
                                          <p:attrName>ppt_x</p:attrName>
                                        </p:attrNameLst>
                                      </p:cBhvr>
                                      <p:tavLst>
                                        <p:tav tm="0">
                                          <p:val>
                                            <p:strVal val="#ppt_x"/>
                                          </p:val>
                                        </p:tav>
                                        <p:tav tm="100000">
                                          <p:val>
                                            <p:strVal val="#ppt_x"/>
                                          </p:val>
                                        </p:tav>
                                      </p:tavLst>
                                    </p:anim>
                                    <p:anim calcmode="lin" valueType="num">
                                      <p:cBhvr additive="base">
                                        <p:cTn id="19"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74"/>
                                        </p:tgtEl>
                                        <p:attrNameLst>
                                          <p:attrName>style.visibility</p:attrName>
                                        </p:attrNameLst>
                                      </p:cBhvr>
                                      <p:to>
                                        <p:strVal val="visible"/>
                                      </p:to>
                                    </p:set>
                                    <p:anim calcmode="lin" valueType="num">
                                      <p:cBhvr additive="base">
                                        <p:cTn id="24" dur="500" fill="hold"/>
                                        <p:tgtEl>
                                          <p:spTgt spid="7174"/>
                                        </p:tgtEl>
                                        <p:attrNameLst>
                                          <p:attrName>ppt_x</p:attrName>
                                        </p:attrNameLst>
                                      </p:cBhvr>
                                      <p:tavLst>
                                        <p:tav tm="0">
                                          <p:val>
                                            <p:strVal val="#ppt_x"/>
                                          </p:val>
                                        </p:tav>
                                        <p:tav tm="100000">
                                          <p:val>
                                            <p:strVal val="#ppt_x"/>
                                          </p:val>
                                        </p:tav>
                                      </p:tavLst>
                                    </p:anim>
                                    <p:anim calcmode="lin" valueType="num">
                                      <p:cBhvr additive="base">
                                        <p:cTn id="25" dur="500" fill="hold"/>
                                        <p:tgtEl>
                                          <p:spTgt spid="717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173"/>
                                        </p:tgtEl>
                                        <p:attrNameLst>
                                          <p:attrName>style.visibility</p:attrName>
                                        </p:attrNameLst>
                                      </p:cBhvr>
                                      <p:to>
                                        <p:strVal val="visible"/>
                                      </p:to>
                                    </p:set>
                                    <p:anim calcmode="lin" valueType="num">
                                      <p:cBhvr additive="base">
                                        <p:cTn id="28" dur="500" fill="hold"/>
                                        <p:tgtEl>
                                          <p:spTgt spid="7173"/>
                                        </p:tgtEl>
                                        <p:attrNameLst>
                                          <p:attrName>ppt_x</p:attrName>
                                        </p:attrNameLst>
                                      </p:cBhvr>
                                      <p:tavLst>
                                        <p:tav tm="0">
                                          <p:val>
                                            <p:strVal val="#ppt_x"/>
                                          </p:val>
                                        </p:tav>
                                        <p:tav tm="100000">
                                          <p:val>
                                            <p:strVal val="#ppt_x"/>
                                          </p:val>
                                        </p:tav>
                                      </p:tavLst>
                                    </p:anim>
                                    <p:anim calcmode="lin" valueType="num">
                                      <p:cBhvr additive="base">
                                        <p:cTn id="29"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bldLvl="5" autoUpdateAnimBg="0"/>
      <p:bldP spid="7172" grpId="0"/>
      <p:bldP spid="7173" grpId="0"/>
      <p:bldP spid="7174"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380284" cy="584775"/>
          </a:xfrm>
          <a:prstGeom prst="rect">
            <a:avLst/>
          </a:prstGeom>
          <a:ln>
            <a:solidFill>
              <a:schemeClr val="tx1">
                <a:lumMod val="65000"/>
                <a:lumOff val="35000"/>
              </a:schemeClr>
            </a:solidFill>
          </a:ln>
        </p:spPr>
        <p:txBody>
          <a:bodyPr wrap="none">
            <a:spAutoFit/>
          </a:bodyPr>
          <a:lstStyle/>
          <a:p>
            <a:r>
              <a:rPr lang="en-US" sz="3200" b="1" dirty="0" smtClean="0">
                <a:solidFill>
                  <a:srgbClr val="FF0000"/>
                </a:solidFill>
                <a:latin typeface="Bodoni MT" panose="02070603080606020203" pitchFamily="18" charset="0"/>
              </a:rPr>
              <a:t>Handling Numbers</a:t>
            </a:r>
            <a:endParaRPr lang="en-US" sz="3200" b="1" dirty="0">
              <a:solidFill>
                <a:srgbClr val="FF0000"/>
              </a:solidFill>
              <a:latin typeface="Bodoni MT" panose="02070603080606020203" pitchFamily="18" charset="0"/>
            </a:endParaRPr>
          </a:p>
        </p:txBody>
      </p:sp>
      <p:sp>
        <p:nvSpPr>
          <p:cNvPr id="22" name="Rectangle 21"/>
          <p:cNvSpPr/>
          <p:nvPr/>
        </p:nvSpPr>
        <p:spPr>
          <a:xfrm>
            <a:off x="93915" y="689819"/>
            <a:ext cx="3419526" cy="523220"/>
          </a:xfrm>
          <a:prstGeom prst="rect">
            <a:avLst/>
          </a:prstGeom>
        </p:spPr>
        <p:txBody>
          <a:bodyPr wrap="none">
            <a:spAutoFit/>
          </a:bodyPr>
          <a:lstStyle/>
          <a:p>
            <a:r>
              <a:rPr lang="en-US" sz="2800" b="1" i="1" u="sng" dirty="0">
                <a:solidFill>
                  <a:srgbClr val="00B050"/>
                </a:solidFill>
                <a:latin typeface="Arial" panose="020B0604020202020204" pitchFamily="34" charset="0"/>
                <a:cs typeface="Arial" panose="020B0604020202020204" pitchFamily="34" charset="0"/>
              </a:rPr>
              <a:t>Significant Figures</a:t>
            </a:r>
          </a:p>
        </p:txBody>
      </p:sp>
      <p:sp>
        <p:nvSpPr>
          <p:cNvPr id="5" name="TextBox 6"/>
          <p:cNvSpPr txBox="1">
            <a:spLocks noChangeArrowheads="1"/>
          </p:cNvSpPr>
          <p:nvPr/>
        </p:nvSpPr>
        <p:spPr bwMode="auto">
          <a:xfrm>
            <a:off x="330664" y="1546676"/>
            <a:ext cx="865262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3200" b="1" i="1" dirty="0" smtClean="0">
                <a:solidFill>
                  <a:srgbClr val="FF0000"/>
                </a:solidFill>
              </a:rPr>
              <a:t>Significant figures </a:t>
            </a:r>
            <a:r>
              <a:rPr lang="en-US" altLang="en-US" sz="3200" b="1" dirty="0" smtClean="0"/>
              <a:t>- </a:t>
            </a:r>
            <a:r>
              <a:rPr lang="en-US" altLang="en-US" sz="3200" dirty="0" smtClean="0"/>
              <a:t>are </a:t>
            </a:r>
            <a:r>
              <a:rPr lang="en-US" altLang="en-US" sz="3200" i="1" dirty="0" smtClean="0"/>
              <a:t>the meaningful digits in a measured or calculated quantity</a:t>
            </a:r>
            <a:r>
              <a:rPr lang="en-US" altLang="en-US" sz="3200" dirty="0" smtClean="0"/>
              <a:t>.</a:t>
            </a:r>
            <a:endParaRPr lang="ar-SA" altLang="en-US" sz="3200" dirty="0"/>
          </a:p>
        </p:txBody>
      </p:sp>
      <p:sp>
        <p:nvSpPr>
          <p:cNvPr id="2" name="Rectangle 1"/>
          <p:cNvSpPr/>
          <p:nvPr/>
        </p:nvSpPr>
        <p:spPr>
          <a:xfrm>
            <a:off x="1013890" y="3708178"/>
            <a:ext cx="7286171" cy="523220"/>
          </a:xfrm>
          <a:prstGeom prst="rect">
            <a:avLst/>
          </a:prstGeom>
        </p:spPr>
        <p:txBody>
          <a:bodyPr wrap="square">
            <a:spAutoFit/>
          </a:bodyPr>
          <a:lstStyle/>
          <a:p>
            <a:pPr algn="ctr"/>
            <a:r>
              <a:rPr lang="en-US" sz="2800" b="1" dirty="0">
                <a:latin typeface="TimesLTStd-Bold"/>
              </a:rPr>
              <a:t>Guidelines for Using </a:t>
            </a:r>
            <a:r>
              <a:rPr lang="en-US" sz="2800" b="1" dirty="0" smtClean="0">
                <a:latin typeface="TimesLTStd-Bold"/>
              </a:rPr>
              <a:t>Significant </a:t>
            </a:r>
            <a:r>
              <a:rPr lang="en-US" sz="2800" b="1" dirty="0">
                <a:latin typeface="TimesLTStd-Bold"/>
              </a:rPr>
              <a:t>Figures</a:t>
            </a:r>
            <a:endParaRPr lang="en-US" sz="2800" dirty="0"/>
          </a:p>
        </p:txBody>
      </p:sp>
      <p:sp>
        <p:nvSpPr>
          <p:cNvPr id="3" name="Down Arrow 2"/>
          <p:cNvSpPr/>
          <p:nvPr/>
        </p:nvSpPr>
        <p:spPr>
          <a:xfrm>
            <a:off x="3917803" y="4466596"/>
            <a:ext cx="1117600" cy="16981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4817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380284" cy="584775"/>
          </a:xfrm>
          <a:prstGeom prst="rect">
            <a:avLst/>
          </a:prstGeom>
          <a:ln>
            <a:solidFill>
              <a:schemeClr val="tx1">
                <a:lumMod val="65000"/>
                <a:lumOff val="35000"/>
              </a:schemeClr>
            </a:solidFill>
          </a:ln>
        </p:spPr>
        <p:txBody>
          <a:bodyPr wrap="none">
            <a:spAutoFit/>
          </a:bodyPr>
          <a:lstStyle/>
          <a:p>
            <a:r>
              <a:rPr lang="en-US" sz="3200" b="1" dirty="0" smtClean="0">
                <a:solidFill>
                  <a:srgbClr val="FF0000"/>
                </a:solidFill>
                <a:latin typeface="Bodoni MT" panose="02070603080606020203" pitchFamily="18" charset="0"/>
              </a:rPr>
              <a:t>Handling Numbers</a:t>
            </a:r>
            <a:endParaRPr lang="en-US" sz="3200" b="1" dirty="0">
              <a:solidFill>
                <a:srgbClr val="FF0000"/>
              </a:solidFill>
              <a:latin typeface="Bodoni MT" panose="02070603080606020203" pitchFamily="18" charset="0"/>
            </a:endParaRPr>
          </a:p>
        </p:txBody>
      </p:sp>
      <p:sp>
        <p:nvSpPr>
          <p:cNvPr id="22" name="Rectangle 21"/>
          <p:cNvSpPr/>
          <p:nvPr/>
        </p:nvSpPr>
        <p:spPr>
          <a:xfrm>
            <a:off x="93915" y="689819"/>
            <a:ext cx="3419526" cy="523220"/>
          </a:xfrm>
          <a:prstGeom prst="rect">
            <a:avLst/>
          </a:prstGeom>
        </p:spPr>
        <p:txBody>
          <a:bodyPr wrap="none">
            <a:spAutoFit/>
          </a:bodyPr>
          <a:lstStyle/>
          <a:p>
            <a:r>
              <a:rPr lang="en-US" sz="2800" b="1" i="1" u="sng" dirty="0">
                <a:solidFill>
                  <a:srgbClr val="00B050"/>
                </a:solidFill>
                <a:latin typeface="Arial" panose="020B0604020202020204" pitchFamily="34" charset="0"/>
                <a:cs typeface="Arial" panose="020B0604020202020204" pitchFamily="34" charset="0"/>
              </a:rPr>
              <a:t>Significant Figures</a:t>
            </a:r>
          </a:p>
        </p:txBody>
      </p:sp>
      <p:sp>
        <p:nvSpPr>
          <p:cNvPr id="35" name="Text Box 4"/>
          <p:cNvSpPr txBox="1">
            <a:spLocks noChangeArrowheads="1"/>
          </p:cNvSpPr>
          <p:nvPr/>
        </p:nvSpPr>
        <p:spPr bwMode="auto">
          <a:xfrm>
            <a:off x="533400" y="1420202"/>
            <a:ext cx="8610600" cy="5299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342900" indent="-342900" fontAlgn="base">
              <a:lnSpc>
                <a:spcPct val="80000"/>
              </a:lnSpc>
              <a:spcBef>
                <a:spcPct val="50000"/>
              </a:spcBef>
              <a:spcAft>
                <a:spcPct val="0"/>
              </a:spcAft>
              <a:buFont typeface="Courier New" panose="02070309020205020404" pitchFamily="49" charset="0"/>
              <a:buChar char="o"/>
            </a:pPr>
            <a:r>
              <a:rPr lang="en-US" altLang="en-US" sz="2400" dirty="0" smtClean="0">
                <a:solidFill>
                  <a:srgbClr val="000000"/>
                </a:solidFill>
                <a:latin typeface="Arial" charset="0"/>
              </a:rPr>
              <a:t>Any </a:t>
            </a:r>
            <a:r>
              <a:rPr lang="en-US" altLang="en-US" sz="2400" dirty="0">
                <a:solidFill>
                  <a:srgbClr val="000000"/>
                </a:solidFill>
                <a:latin typeface="Arial" charset="0"/>
              </a:rPr>
              <a:t>digit that is not zero is significant</a:t>
            </a:r>
          </a:p>
          <a:p>
            <a:pPr lvl="1" fontAlgn="base">
              <a:lnSpc>
                <a:spcPct val="80000"/>
              </a:lnSpc>
              <a:spcBef>
                <a:spcPct val="50000"/>
              </a:spcBef>
              <a:spcAft>
                <a:spcPct val="0"/>
              </a:spcAft>
            </a:pPr>
            <a:r>
              <a:rPr lang="en-US" altLang="en-US" sz="2400" dirty="0">
                <a:solidFill>
                  <a:srgbClr val="000000"/>
                </a:solidFill>
                <a:latin typeface="Arial" charset="0"/>
              </a:rPr>
              <a:t>1.234 kg     </a:t>
            </a:r>
            <a:r>
              <a:rPr lang="en-US" altLang="en-US" sz="2400" dirty="0">
                <a:solidFill>
                  <a:srgbClr val="FF0000"/>
                </a:solidFill>
                <a:latin typeface="Arial" charset="0"/>
              </a:rPr>
              <a:t>4</a:t>
            </a:r>
            <a:r>
              <a:rPr lang="en-US" altLang="en-US" sz="2400" dirty="0">
                <a:solidFill>
                  <a:srgbClr val="000000"/>
                </a:solidFill>
                <a:latin typeface="Arial" charset="0"/>
              </a:rPr>
              <a:t> significant figures</a:t>
            </a:r>
          </a:p>
          <a:p>
            <a:pPr marL="342900" indent="-342900" fontAlgn="base">
              <a:lnSpc>
                <a:spcPct val="80000"/>
              </a:lnSpc>
              <a:spcBef>
                <a:spcPct val="50000"/>
              </a:spcBef>
              <a:spcAft>
                <a:spcPct val="0"/>
              </a:spcAft>
              <a:buFont typeface="Courier New" panose="02070309020205020404" pitchFamily="49" charset="0"/>
              <a:buChar char="o"/>
            </a:pPr>
            <a:r>
              <a:rPr lang="en-US" altLang="en-US" sz="2400" dirty="0" smtClean="0">
                <a:solidFill>
                  <a:srgbClr val="000000"/>
                </a:solidFill>
                <a:latin typeface="Arial" charset="0"/>
              </a:rPr>
              <a:t>Zeros </a:t>
            </a:r>
            <a:r>
              <a:rPr lang="en-US" altLang="en-US" sz="2400" dirty="0">
                <a:solidFill>
                  <a:srgbClr val="000000"/>
                </a:solidFill>
                <a:latin typeface="Arial" charset="0"/>
              </a:rPr>
              <a:t>between nonzero digits are significant</a:t>
            </a:r>
          </a:p>
          <a:p>
            <a:pPr lvl="1" fontAlgn="base">
              <a:lnSpc>
                <a:spcPct val="80000"/>
              </a:lnSpc>
              <a:spcBef>
                <a:spcPct val="50000"/>
              </a:spcBef>
              <a:spcAft>
                <a:spcPct val="0"/>
              </a:spcAft>
            </a:pPr>
            <a:r>
              <a:rPr lang="en-US" altLang="en-US" sz="2400" dirty="0">
                <a:solidFill>
                  <a:srgbClr val="000000"/>
                </a:solidFill>
                <a:latin typeface="Arial" charset="0"/>
              </a:rPr>
              <a:t>606 m         </a:t>
            </a:r>
            <a:r>
              <a:rPr lang="en-US" altLang="en-US" sz="2400" dirty="0">
                <a:solidFill>
                  <a:srgbClr val="FF0000"/>
                </a:solidFill>
                <a:latin typeface="Arial" charset="0"/>
              </a:rPr>
              <a:t>3</a:t>
            </a:r>
            <a:r>
              <a:rPr lang="en-US" altLang="en-US" sz="2400" dirty="0">
                <a:solidFill>
                  <a:srgbClr val="000000"/>
                </a:solidFill>
                <a:latin typeface="Arial" charset="0"/>
              </a:rPr>
              <a:t> significant figures</a:t>
            </a:r>
          </a:p>
          <a:p>
            <a:pPr marL="342900" indent="-342900" fontAlgn="base">
              <a:lnSpc>
                <a:spcPct val="80000"/>
              </a:lnSpc>
              <a:spcBef>
                <a:spcPct val="50000"/>
              </a:spcBef>
              <a:spcAft>
                <a:spcPct val="0"/>
              </a:spcAft>
              <a:buFont typeface="Courier New" panose="02070309020205020404" pitchFamily="49" charset="0"/>
              <a:buChar char="o"/>
            </a:pPr>
            <a:r>
              <a:rPr lang="en-US" altLang="en-US" sz="2400" dirty="0" smtClean="0">
                <a:solidFill>
                  <a:srgbClr val="000000"/>
                </a:solidFill>
                <a:latin typeface="Arial" charset="0"/>
              </a:rPr>
              <a:t>Zeros </a:t>
            </a:r>
            <a:r>
              <a:rPr lang="en-US" altLang="en-US" sz="2400" dirty="0">
                <a:solidFill>
                  <a:srgbClr val="000000"/>
                </a:solidFill>
                <a:latin typeface="Arial" charset="0"/>
              </a:rPr>
              <a:t>to the left of the first nonzero digit are </a:t>
            </a:r>
            <a:r>
              <a:rPr lang="en-US" altLang="en-US" sz="2400" b="1" dirty="0">
                <a:solidFill>
                  <a:srgbClr val="000000"/>
                </a:solidFill>
                <a:latin typeface="Arial" charset="0"/>
              </a:rPr>
              <a:t>not</a:t>
            </a:r>
            <a:r>
              <a:rPr lang="en-US" altLang="en-US" sz="2400" dirty="0">
                <a:solidFill>
                  <a:srgbClr val="000000"/>
                </a:solidFill>
                <a:latin typeface="Arial" charset="0"/>
              </a:rPr>
              <a:t> significant</a:t>
            </a:r>
          </a:p>
          <a:p>
            <a:pPr lvl="1" fontAlgn="base">
              <a:lnSpc>
                <a:spcPct val="80000"/>
              </a:lnSpc>
              <a:spcBef>
                <a:spcPct val="50000"/>
              </a:spcBef>
              <a:spcAft>
                <a:spcPct val="0"/>
              </a:spcAft>
            </a:pPr>
            <a:r>
              <a:rPr lang="en-US" altLang="en-US" sz="2400" dirty="0">
                <a:solidFill>
                  <a:srgbClr val="000000"/>
                </a:solidFill>
                <a:latin typeface="Arial" charset="0"/>
              </a:rPr>
              <a:t>0.08 L         </a:t>
            </a:r>
            <a:r>
              <a:rPr lang="en-US" altLang="en-US" sz="2400" dirty="0">
                <a:solidFill>
                  <a:srgbClr val="FF0000"/>
                </a:solidFill>
                <a:latin typeface="Arial" charset="0"/>
              </a:rPr>
              <a:t>1</a:t>
            </a:r>
            <a:r>
              <a:rPr lang="en-US" altLang="en-US" sz="2400" dirty="0">
                <a:solidFill>
                  <a:srgbClr val="000000"/>
                </a:solidFill>
                <a:latin typeface="Arial" charset="0"/>
              </a:rPr>
              <a:t> significant figure</a:t>
            </a:r>
          </a:p>
          <a:p>
            <a:pPr marL="342900" indent="-342900" fontAlgn="base">
              <a:lnSpc>
                <a:spcPct val="80000"/>
              </a:lnSpc>
              <a:spcBef>
                <a:spcPct val="50000"/>
              </a:spcBef>
              <a:spcAft>
                <a:spcPct val="0"/>
              </a:spcAft>
              <a:buFont typeface="Courier New" panose="02070309020205020404" pitchFamily="49" charset="0"/>
              <a:buChar char="o"/>
            </a:pPr>
            <a:r>
              <a:rPr lang="en-US" altLang="en-US" sz="2400" dirty="0" smtClean="0">
                <a:solidFill>
                  <a:srgbClr val="000000"/>
                </a:solidFill>
                <a:latin typeface="Arial" charset="0"/>
              </a:rPr>
              <a:t>If </a:t>
            </a:r>
            <a:r>
              <a:rPr lang="en-US" altLang="en-US" sz="2400" dirty="0">
                <a:solidFill>
                  <a:srgbClr val="000000"/>
                </a:solidFill>
                <a:latin typeface="Arial" charset="0"/>
              </a:rPr>
              <a:t>a number is greater than 1, then all zeros to the right of the decimal point are significant</a:t>
            </a:r>
          </a:p>
          <a:p>
            <a:pPr lvl="1" fontAlgn="base">
              <a:lnSpc>
                <a:spcPct val="80000"/>
              </a:lnSpc>
              <a:spcBef>
                <a:spcPct val="50000"/>
              </a:spcBef>
              <a:spcAft>
                <a:spcPct val="0"/>
              </a:spcAft>
            </a:pPr>
            <a:r>
              <a:rPr lang="en-US" altLang="en-US" sz="2400" dirty="0">
                <a:solidFill>
                  <a:srgbClr val="000000"/>
                </a:solidFill>
                <a:latin typeface="Arial" charset="0"/>
              </a:rPr>
              <a:t>2.0 mg         </a:t>
            </a:r>
            <a:r>
              <a:rPr lang="en-US" altLang="en-US" sz="2400" dirty="0">
                <a:solidFill>
                  <a:srgbClr val="FF0000"/>
                </a:solidFill>
                <a:latin typeface="Arial" charset="0"/>
              </a:rPr>
              <a:t>2</a:t>
            </a:r>
            <a:r>
              <a:rPr lang="en-US" altLang="en-US" sz="2400" dirty="0">
                <a:solidFill>
                  <a:srgbClr val="000000"/>
                </a:solidFill>
                <a:latin typeface="Arial" charset="0"/>
              </a:rPr>
              <a:t> significant figures</a:t>
            </a:r>
          </a:p>
          <a:p>
            <a:pPr marL="342900" indent="-342900" fontAlgn="base">
              <a:lnSpc>
                <a:spcPct val="80000"/>
              </a:lnSpc>
              <a:spcBef>
                <a:spcPct val="50000"/>
              </a:spcBef>
              <a:spcAft>
                <a:spcPct val="0"/>
              </a:spcAft>
              <a:buFont typeface="Courier New" panose="02070309020205020404" pitchFamily="49" charset="0"/>
              <a:buChar char="o"/>
            </a:pPr>
            <a:r>
              <a:rPr lang="en-US" altLang="en-US" sz="2400" dirty="0" smtClean="0">
                <a:solidFill>
                  <a:srgbClr val="000000"/>
                </a:solidFill>
                <a:latin typeface="Arial" charset="0"/>
              </a:rPr>
              <a:t>If </a:t>
            </a:r>
            <a:r>
              <a:rPr lang="en-US" altLang="en-US" sz="2400" dirty="0">
                <a:solidFill>
                  <a:srgbClr val="000000"/>
                </a:solidFill>
                <a:latin typeface="Arial" charset="0"/>
              </a:rPr>
              <a:t>a number is less than 1, then only the zeros that are at the end and in the middle of the number are significant</a:t>
            </a:r>
          </a:p>
          <a:p>
            <a:pPr lvl="1" fontAlgn="base">
              <a:lnSpc>
                <a:spcPct val="80000"/>
              </a:lnSpc>
              <a:spcBef>
                <a:spcPct val="50000"/>
              </a:spcBef>
              <a:spcAft>
                <a:spcPct val="0"/>
              </a:spcAft>
            </a:pPr>
            <a:r>
              <a:rPr lang="en-US" altLang="en-US" sz="2400" dirty="0">
                <a:solidFill>
                  <a:srgbClr val="000000"/>
                </a:solidFill>
                <a:latin typeface="Arial" charset="0"/>
              </a:rPr>
              <a:t>0.00420 g    </a:t>
            </a:r>
            <a:r>
              <a:rPr lang="en-US" altLang="en-US" sz="2400" dirty="0">
                <a:solidFill>
                  <a:srgbClr val="FF0000"/>
                </a:solidFill>
                <a:latin typeface="Arial" charset="0"/>
              </a:rPr>
              <a:t>3</a:t>
            </a:r>
            <a:r>
              <a:rPr lang="en-US" altLang="en-US" sz="2400" dirty="0">
                <a:solidFill>
                  <a:srgbClr val="000000"/>
                </a:solidFill>
                <a:latin typeface="Arial" charset="0"/>
              </a:rPr>
              <a:t> significant figures</a:t>
            </a:r>
          </a:p>
        </p:txBody>
      </p:sp>
    </p:spTree>
    <p:extLst>
      <p:ext uri="{BB962C8B-B14F-4D97-AF65-F5344CB8AC3E}">
        <p14:creationId xmlns:p14="http://schemas.microsoft.com/office/powerpoint/2010/main" xmlns="" val="259432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 calcmode="lin" valueType="num">
                                      <p:cBhvr additive="base">
                                        <p:cTn id="7" dur="500" fill="hold"/>
                                        <p:tgtEl>
                                          <p:spTgt spid="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xEl>
                                              <p:pRg st="1" end="1"/>
                                            </p:txEl>
                                          </p:spTgt>
                                        </p:tgtEl>
                                        <p:attrNameLst>
                                          <p:attrName>style.visibility</p:attrName>
                                        </p:attrNameLst>
                                      </p:cBhvr>
                                      <p:to>
                                        <p:strVal val="visible"/>
                                      </p:to>
                                    </p:set>
                                    <p:anim calcmode="lin" valueType="num">
                                      <p:cBhvr additive="base">
                                        <p:cTn id="13" dur="500" fill="hold"/>
                                        <p:tgtEl>
                                          <p:spTgt spid="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
                                            <p:txEl>
                                              <p:pRg st="2" end="2"/>
                                            </p:txEl>
                                          </p:spTgt>
                                        </p:tgtEl>
                                        <p:attrNameLst>
                                          <p:attrName>style.visibility</p:attrName>
                                        </p:attrNameLst>
                                      </p:cBhvr>
                                      <p:to>
                                        <p:strVal val="visible"/>
                                      </p:to>
                                    </p:set>
                                    <p:anim calcmode="lin" valueType="num">
                                      <p:cBhvr additive="base">
                                        <p:cTn id="19" dur="500" fill="hold"/>
                                        <p:tgtEl>
                                          <p:spTgt spid="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
                                            <p:txEl>
                                              <p:pRg st="3" end="3"/>
                                            </p:txEl>
                                          </p:spTgt>
                                        </p:tgtEl>
                                        <p:attrNameLst>
                                          <p:attrName>style.visibility</p:attrName>
                                        </p:attrNameLst>
                                      </p:cBhvr>
                                      <p:to>
                                        <p:strVal val="visible"/>
                                      </p:to>
                                    </p:set>
                                    <p:anim calcmode="lin" valueType="num">
                                      <p:cBhvr additive="base">
                                        <p:cTn id="25" dur="500" fill="hold"/>
                                        <p:tgtEl>
                                          <p:spTgt spid="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
                                            <p:txEl>
                                              <p:pRg st="4" end="4"/>
                                            </p:txEl>
                                          </p:spTgt>
                                        </p:tgtEl>
                                        <p:attrNameLst>
                                          <p:attrName>style.visibility</p:attrName>
                                        </p:attrNameLst>
                                      </p:cBhvr>
                                      <p:to>
                                        <p:strVal val="visible"/>
                                      </p:to>
                                    </p:set>
                                    <p:anim calcmode="lin" valueType="num">
                                      <p:cBhvr additive="base">
                                        <p:cTn id="31" dur="500" fill="hold"/>
                                        <p:tgtEl>
                                          <p:spTgt spid="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5">
                                            <p:txEl>
                                              <p:pRg st="5" end="5"/>
                                            </p:txEl>
                                          </p:spTgt>
                                        </p:tgtEl>
                                        <p:attrNameLst>
                                          <p:attrName>style.visibility</p:attrName>
                                        </p:attrNameLst>
                                      </p:cBhvr>
                                      <p:to>
                                        <p:strVal val="visible"/>
                                      </p:to>
                                    </p:set>
                                    <p:anim calcmode="lin" valueType="num">
                                      <p:cBhvr additive="base">
                                        <p:cTn id="37" dur="500" fill="hold"/>
                                        <p:tgtEl>
                                          <p:spTgt spid="3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5">
                                            <p:txEl>
                                              <p:pRg st="6" end="6"/>
                                            </p:txEl>
                                          </p:spTgt>
                                        </p:tgtEl>
                                        <p:attrNameLst>
                                          <p:attrName>style.visibility</p:attrName>
                                        </p:attrNameLst>
                                      </p:cBhvr>
                                      <p:to>
                                        <p:strVal val="visible"/>
                                      </p:to>
                                    </p:set>
                                    <p:anim calcmode="lin" valueType="num">
                                      <p:cBhvr additive="base">
                                        <p:cTn id="43" dur="500" fill="hold"/>
                                        <p:tgtEl>
                                          <p:spTgt spid="3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5">
                                            <p:txEl>
                                              <p:pRg st="7" end="7"/>
                                            </p:txEl>
                                          </p:spTgt>
                                        </p:tgtEl>
                                        <p:attrNameLst>
                                          <p:attrName>style.visibility</p:attrName>
                                        </p:attrNameLst>
                                      </p:cBhvr>
                                      <p:to>
                                        <p:strVal val="visible"/>
                                      </p:to>
                                    </p:set>
                                    <p:anim calcmode="lin" valueType="num">
                                      <p:cBhvr additive="base">
                                        <p:cTn id="49" dur="500" fill="hold"/>
                                        <p:tgtEl>
                                          <p:spTgt spid="3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5">
                                            <p:txEl>
                                              <p:pRg st="8" end="8"/>
                                            </p:txEl>
                                          </p:spTgt>
                                        </p:tgtEl>
                                        <p:attrNameLst>
                                          <p:attrName>style.visibility</p:attrName>
                                        </p:attrNameLst>
                                      </p:cBhvr>
                                      <p:to>
                                        <p:strVal val="visible"/>
                                      </p:to>
                                    </p:set>
                                    <p:anim calcmode="lin" valueType="num">
                                      <p:cBhvr additive="base">
                                        <p:cTn id="55" dur="500" fill="hold"/>
                                        <p:tgtEl>
                                          <p:spTgt spid="3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5">
                                            <p:txEl>
                                              <p:pRg st="9" end="9"/>
                                            </p:txEl>
                                          </p:spTgt>
                                        </p:tgtEl>
                                        <p:attrNameLst>
                                          <p:attrName>style.visibility</p:attrName>
                                        </p:attrNameLst>
                                      </p:cBhvr>
                                      <p:to>
                                        <p:strVal val="visible"/>
                                      </p:to>
                                    </p:set>
                                    <p:anim calcmode="lin" valueType="num">
                                      <p:cBhvr additive="base">
                                        <p:cTn id="61" dur="500" fill="hold"/>
                                        <p:tgtEl>
                                          <p:spTgt spid="3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380284" cy="584775"/>
          </a:xfrm>
          <a:prstGeom prst="rect">
            <a:avLst/>
          </a:prstGeom>
          <a:ln>
            <a:solidFill>
              <a:schemeClr val="tx1">
                <a:lumMod val="65000"/>
                <a:lumOff val="35000"/>
              </a:schemeClr>
            </a:solidFill>
          </a:ln>
        </p:spPr>
        <p:txBody>
          <a:bodyPr wrap="none">
            <a:spAutoFit/>
          </a:bodyPr>
          <a:lstStyle/>
          <a:p>
            <a:r>
              <a:rPr lang="en-US" sz="3200" b="1" dirty="0" smtClean="0">
                <a:solidFill>
                  <a:srgbClr val="FF0000"/>
                </a:solidFill>
                <a:latin typeface="Bodoni MT" panose="02070603080606020203" pitchFamily="18" charset="0"/>
              </a:rPr>
              <a:t>Handling Numbers</a:t>
            </a:r>
            <a:endParaRPr lang="en-US" sz="3200" b="1" dirty="0">
              <a:solidFill>
                <a:srgbClr val="FF0000"/>
              </a:solidFill>
              <a:latin typeface="Bodoni MT" panose="02070603080606020203" pitchFamily="18" charset="0"/>
            </a:endParaRPr>
          </a:p>
        </p:txBody>
      </p:sp>
      <p:sp>
        <p:nvSpPr>
          <p:cNvPr id="22" name="Rectangle 21"/>
          <p:cNvSpPr/>
          <p:nvPr/>
        </p:nvSpPr>
        <p:spPr>
          <a:xfrm>
            <a:off x="93915" y="689819"/>
            <a:ext cx="3419526" cy="523220"/>
          </a:xfrm>
          <a:prstGeom prst="rect">
            <a:avLst/>
          </a:prstGeom>
        </p:spPr>
        <p:txBody>
          <a:bodyPr wrap="none">
            <a:spAutoFit/>
          </a:bodyPr>
          <a:lstStyle/>
          <a:p>
            <a:r>
              <a:rPr lang="en-US" sz="2800" b="1" i="1" u="sng" dirty="0">
                <a:solidFill>
                  <a:srgbClr val="00B050"/>
                </a:solidFill>
                <a:latin typeface="Arial" panose="020B0604020202020204" pitchFamily="34" charset="0"/>
                <a:cs typeface="Arial" panose="020B0604020202020204" pitchFamily="34" charset="0"/>
              </a:rPr>
              <a:t>Significant Figures</a:t>
            </a:r>
          </a:p>
        </p:txBody>
      </p:sp>
      <p:sp>
        <p:nvSpPr>
          <p:cNvPr id="8" name="Rectangle 7"/>
          <p:cNvSpPr/>
          <p:nvPr/>
        </p:nvSpPr>
        <p:spPr>
          <a:xfrm>
            <a:off x="490323" y="1227998"/>
            <a:ext cx="8333308" cy="1015663"/>
          </a:xfrm>
          <a:prstGeom prst="rect">
            <a:avLst/>
          </a:prstGeom>
        </p:spPr>
        <p:txBody>
          <a:bodyPr wrap="square">
            <a:spAutoFit/>
          </a:bodyPr>
          <a:lstStyle/>
          <a:p>
            <a:pPr algn="just"/>
            <a:r>
              <a:rPr lang="en-US" sz="2000" b="1" dirty="0">
                <a:latin typeface="Arial" panose="020B0604020202020204" pitchFamily="34" charset="0"/>
                <a:cs typeface="Arial" panose="020B0604020202020204" pitchFamily="34" charset="0"/>
              </a:rPr>
              <a:t>For numbers that do not contain decimal points, the trailing zeros (that is, </a:t>
            </a:r>
            <a:r>
              <a:rPr lang="en-US" sz="2000" b="1" dirty="0" smtClean="0">
                <a:latin typeface="Arial" panose="020B0604020202020204" pitchFamily="34" charset="0"/>
                <a:cs typeface="Arial" panose="020B0604020202020204" pitchFamily="34" charset="0"/>
              </a:rPr>
              <a:t>zeros after </a:t>
            </a:r>
            <a:r>
              <a:rPr lang="en-US" sz="2000" b="1" dirty="0">
                <a:latin typeface="Arial" panose="020B0604020202020204" pitchFamily="34" charset="0"/>
                <a:cs typeface="Arial" panose="020B0604020202020204" pitchFamily="34" charset="0"/>
              </a:rPr>
              <a:t>the last nonzero digit) may or may not be </a:t>
            </a:r>
            <a:r>
              <a:rPr lang="en-US" sz="2000" b="1" dirty="0" smtClean="0">
                <a:latin typeface="Arial" panose="020B0604020202020204" pitchFamily="34" charset="0"/>
                <a:cs typeface="Arial" panose="020B0604020202020204" pitchFamily="34" charset="0"/>
              </a:rPr>
              <a:t>significant</a:t>
            </a:r>
            <a:r>
              <a:rPr lang="en-US" sz="2000" b="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9" name="Rectangle 8"/>
          <p:cNvSpPr/>
          <p:nvPr/>
        </p:nvSpPr>
        <p:spPr>
          <a:xfrm>
            <a:off x="490323" y="2243661"/>
            <a:ext cx="8333308" cy="4524315"/>
          </a:xfrm>
          <a:prstGeom prst="rect">
            <a:avLst/>
          </a:prstGeom>
        </p:spPr>
        <p:txBody>
          <a:bodyPr wrap="square">
            <a:spAutoFit/>
          </a:bodyPr>
          <a:lstStyle/>
          <a:p>
            <a:pPr algn="just">
              <a:lnSpc>
                <a:spcPct val="150000"/>
              </a:lnSpc>
            </a:pPr>
            <a:r>
              <a:rPr lang="en-US" sz="2400" dirty="0" smtClean="0">
                <a:latin typeface="Arial" panose="020B0604020202020204" pitchFamily="34" charset="0"/>
                <a:cs typeface="Arial" panose="020B0604020202020204" pitchFamily="34" charset="0"/>
              </a:rPr>
              <a:t>Thus</a:t>
            </a:r>
            <a:r>
              <a:rPr lang="en-US" sz="2400" dirty="0">
                <a:latin typeface="Arial" panose="020B0604020202020204" pitchFamily="34" charset="0"/>
                <a:cs typeface="Arial" panose="020B0604020202020204" pitchFamily="34" charset="0"/>
              </a:rPr>
              <a:t>, 400 cm may </a:t>
            </a:r>
            <a:r>
              <a:rPr lang="en-US" sz="2400" dirty="0" smtClean="0">
                <a:latin typeface="Arial" panose="020B0604020202020204" pitchFamily="34" charset="0"/>
                <a:cs typeface="Arial" panose="020B0604020202020204" pitchFamily="34" charset="0"/>
              </a:rPr>
              <a:t>have </a:t>
            </a:r>
          </a:p>
          <a:p>
            <a:pPr marL="855663" algn="just">
              <a:lnSpc>
                <a:spcPct val="150000"/>
              </a:lnSpc>
            </a:pPr>
            <a:r>
              <a:rPr lang="en-US" sz="2400" dirty="0" smtClean="0">
                <a:latin typeface="Arial" panose="020B0604020202020204" pitchFamily="34" charset="0"/>
                <a:cs typeface="Arial" panose="020B0604020202020204" pitchFamily="34" charset="0"/>
              </a:rPr>
              <a:t>one significant figure </a:t>
            </a:r>
            <a:r>
              <a:rPr lang="en-US" sz="2400" dirty="0">
                <a:latin typeface="Arial" panose="020B0604020202020204" pitchFamily="34" charset="0"/>
                <a:cs typeface="Arial" panose="020B0604020202020204" pitchFamily="34" charset="0"/>
              </a:rPr>
              <a:t>(the digit 4), </a:t>
            </a:r>
            <a:endParaRPr lang="en-US" sz="2400" dirty="0" smtClean="0">
              <a:latin typeface="Arial" panose="020B0604020202020204" pitchFamily="34" charset="0"/>
              <a:cs typeface="Arial" panose="020B0604020202020204" pitchFamily="34" charset="0"/>
            </a:endParaRPr>
          </a:p>
          <a:p>
            <a:pPr marL="855663" algn="just">
              <a:lnSpc>
                <a:spcPct val="150000"/>
              </a:lnSpc>
            </a:pPr>
            <a:r>
              <a:rPr lang="en-US" sz="2400" dirty="0" smtClean="0">
                <a:latin typeface="Arial" panose="020B0604020202020204" pitchFamily="34" charset="0"/>
                <a:cs typeface="Arial" panose="020B0604020202020204" pitchFamily="34" charset="0"/>
              </a:rPr>
              <a:t>two significant figures </a:t>
            </a:r>
            <a:r>
              <a:rPr lang="en-US" sz="2400" dirty="0">
                <a:latin typeface="Arial" panose="020B0604020202020204" pitchFamily="34" charset="0"/>
                <a:cs typeface="Arial" panose="020B0604020202020204" pitchFamily="34" charset="0"/>
              </a:rPr>
              <a:t>(40), </a:t>
            </a:r>
            <a:endParaRPr lang="en-US" sz="2400" dirty="0" smtClean="0">
              <a:latin typeface="Arial" panose="020B0604020202020204" pitchFamily="34" charset="0"/>
              <a:cs typeface="Arial" panose="020B0604020202020204" pitchFamily="34" charset="0"/>
            </a:endParaRPr>
          </a:p>
          <a:p>
            <a:pPr marL="855663" algn="just">
              <a:lnSpc>
                <a:spcPct val="150000"/>
              </a:lnSpc>
            </a:pPr>
            <a:r>
              <a:rPr lang="en-US" sz="2400" dirty="0" smtClean="0">
                <a:latin typeface="Arial" panose="020B0604020202020204" pitchFamily="34" charset="0"/>
                <a:cs typeface="Arial" panose="020B0604020202020204" pitchFamily="34" charset="0"/>
              </a:rPr>
              <a:t>or </a:t>
            </a:r>
            <a:r>
              <a:rPr lang="en-US" sz="2400" dirty="0">
                <a:latin typeface="Arial" panose="020B0604020202020204" pitchFamily="34" charset="0"/>
                <a:cs typeface="Arial" panose="020B0604020202020204" pitchFamily="34" charset="0"/>
              </a:rPr>
              <a:t>three </a:t>
            </a:r>
            <a:r>
              <a:rPr lang="en-US" sz="2400" dirty="0" smtClean="0">
                <a:latin typeface="Arial" panose="020B0604020202020204" pitchFamily="34" charset="0"/>
                <a:cs typeface="Arial" panose="020B0604020202020204" pitchFamily="34" charset="0"/>
              </a:rPr>
              <a:t>significant figures </a:t>
            </a:r>
            <a:r>
              <a:rPr lang="en-US" sz="2400" dirty="0">
                <a:latin typeface="Arial" panose="020B0604020202020204" pitchFamily="34" charset="0"/>
                <a:cs typeface="Arial" panose="020B0604020202020204" pitchFamily="34" charset="0"/>
              </a:rPr>
              <a:t>(400). </a:t>
            </a:r>
            <a:endParaRPr lang="en-US" sz="2400" dirty="0" smtClean="0">
              <a:latin typeface="Arial" panose="020B0604020202020204" pitchFamily="34" charset="0"/>
              <a:cs typeface="Arial" panose="020B0604020202020204" pitchFamily="34" charset="0"/>
            </a:endParaRPr>
          </a:p>
          <a:p>
            <a:pPr algn="just">
              <a:lnSpc>
                <a:spcPct val="150000"/>
              </a:lnSpc>
            </a:pPr>
            <a:r>
              <a:rPr lang="en-US" sz="2400" b="1" dirty="0" smtClean="0">
                <a:latin typeface="Arial" panose="020B0604020202020204" pitchFamily="34" charset="0"/>
                <a:cs typeface="Arial" panose="020B0604020202020204" pitchFamily="34" charset="0"/>
              </a:rPr>
              <a:t>Which </a:t>
            </a:r>
            <a:r>
              <a:rPr lang="en-US" sz="2400" b="1" dirty="0">
                <a:latin typeface="Arial" panose="020B0604020202020204" pitchFamily="34" charset="0"/>
                <a:cs typeface="Arial" panose="020B0604020202020204" pitchFamily="34" charset="0"/>
              </a:rPr>
              <a:t>is </a:t>
            </a:r>
            <a:r>
              <a:rPr lang="en-US" sz="2400" b="1" dirty="0" smtClean="0">
                <a:latin typeface="Arial" panose="020B0604020202020204" pitchFamily="34" charset="0"/>
                <a:cs typeface="Arial" panose="020B0604020202020204" pitchFamily="34" charset="0"/>
              </a:rPr>
              <a:t>correct? …. we can express </a:t>
            </a:r>
            <a:r>
              <a:rPr lang="en-US" sz="2400" b="1" dirty="0">
                <a:latin typeface="Arial" panose="020B0604020202020204" pitchFamily="34" charset="0"/>
                <a:cs typeface="Arial" panose="020B0604020202020204" pitchFamily="34" charset="0"/>
              </a:rPr>
              <a:t>the number 400 as </a:t>
            </a:r>
            <a:endParaRPr lang="en-US" sz="2400" b="1" dirty="0" smtClean="0">
              <a:latin typeface="Arial" panose="020B0604020202020204" pitchFamily="34" charset="0"/>
              <a:cs typeface="Arial" panose="020B0604020202020204" pitchFamily="34" charset="0"/>
            </a:endParaRPr>
          </a:p>
          <a:p>
            <a:pPr algn="just">
              <a:lnSpc>
                <a:spcPct val="150000"/>
              </a:lnSpc>
            </a:pPr>
            <a:r>
              <a:rPr lang="en-US" sz="2400" dirty="0" smtClean="0">
                <a:latin typeface="Arial" panose="020B0604020202020204" pitchFamily="34" charset="0"/>
                <a:cs typeface="Arial" panose="020B0604020202020204" pitchFamily="34" charset="0"/>
              </a:rPr>
              <a:t>4 X </a:t>
            </a:r>
            <a:r>
              <a:rPr lang="en-US" sz="2400" dirty="0">
                <a:latin typeface="Arial" panose="020B0604020202020204" pitchFamily="34" charset="0"/>
                <a:cs typeface="Arial" panose="020B0604020202020204" pitchFamily="34" charset="0"/>
              </a:rPr>
              <a:t>10</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for one </a:t>
            </a:r>
            <a:r>
              <a:rPr lang="en-US" sz="2400" dirty="0" smtClean="0">
                <a:latin typeface="Arial" panose="020B0604020202020204" pitchFamily="34" charset="0"/>
                <a:cs typeface="Arial" panose="020B0604020202020204" pitchFamily="34" charset="0"/>
              </a:rPr>
              <a:t>significant figure</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algn="just">
              <a:lnSpc>
                <a:spcPct val="150000"/>
              </a:lnSpc>
            </a:pPr>
            <a:r>
              <a:rPr lang="en-US" sz="2400" dirty="0" smtClean="0">
                <a:latin typeface="Arial" panose="020B0604020202020204" pitchFamily="34" charset="0"/>
                <a:cs typeface="Arial" panose="020B0604020202020204" pitchFamily="34" charset="0"/>
              </a:rPr>
              <a:t>4.0 X </a:t>
            </a:r>
            <a:r>
              <a:rPr lang="en-US" sz="2400" dirty="0">
                <a:latin typeface="Arial" panose="020B0604020202020204" pitchFamily="34" charset="0"/>
                <a:cs typeface="Arial" panose="020B0604020202020204" pitchFamily="34" charset="0"/>
              </a:rPr>
              <a:t>10</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for </a:t>
            </a:r>
            <a:r>
              <a:rPr lang="en-US" sz="2400" dirty="0" smtClean="0">
                <a:latin typeface="Arial" panose="020B0604020202020204" pitchFamily="34" charset="0"/>
                <a:cs typeface="Arial" panose="020B0604020202020204" pitchFamily="34" charset="0"/>
              </a:rPr>
              <a:t>two significant figures</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algn="just">
              <a:lnSpc>
                <a:spcPct val="150000"/>
              </a:lnSpc>
            </a:pPr>
            <a:r>
              <a:rPr lang="en-US" sz="2400" dirty="0" smtClean="0">
                <a:latin typeface="Arial" panose="020B0604020202020204" pitchFamily="34" charset="0"/>
                <a:cs typeface="Arial" panose="020B0604020202020204" pitchFamily="34" charset="0"/>
              </a:rPr>
              <a:t>or </a:t>
            </a:r>
            <a:r>
              <a:rPr lang="en-US" sz="2400" dirty="0">
                <a:latin typeface="Arial" panose="020B0604020202020204" pitchFamily="34" charset="0"/>
                <a:cs typeface="Arial" panose="020B0604020202020204" pitchFamily="34" charset="0"/>
              </a:rPr>
              <a:t>4.00 </a:t>
            </a:r>
            <a:r>
              <a:rPr lang="en-US" sz="2400" dirty="0" smtClean="0">
                <a:latin typeface="Arial" panose="020B0604020202020204" pitchFamily="34" charset="0"/>
                <a:cs typeface="Arial" panose="020B0604020202020204" pitchFamily="34" charset="0"/>
              </a:rPr>
              <a:t>X </a:t>
            </a:r>
            <a:r>
              <a:rPr lang="en-US" sz="2400" dirty="0">
                <a:latin typeface="Arial" panose="020B0604020202020204" pitchFamily="34" charset="0"/>
                <a:cs typeface="Arial" panose="020B0604020202020204" pitchFamily="34" charset="0"/>
              </a:rPr>
              <a:t>10</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for three </a:t>
            </a:r>
            <a:r>
              <a:rPr lang="en-US" sz="2400" dirty="0" smtClean="0">
                <a:latin typeface="Arial" panose="020B0604020202020204" pitchFamily="34" charset="0"/>
                <a:cs typeface="Arial" panose="020B0604020202020204" pitchFamily="34" charset="0"/>
              </a:rPr>
              <a:t>significant figures</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125098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additive="base">
                                        <p:cTn id="4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7" end="7"/>
                                            </p:txEl>
                                          </p:spTgt>
                                        </p:tgtEl>
                                        <p:attrNameLst>
                                          <p:attrName>style.visibility</p:attrName>
                                        </p:attrNameLst>
                                      </p:cBhvr>
                                      <p:to>
                                        <p:strVal val="visible"/>
                                      </p:to>
                                    </p:set>
                                    <p:anim calcmode="lin" valueType="num">
                                      <p:cBhvr additive="base">
                                        <p:cTn id="5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380284" cy="584775"/>
          </a:xfrm>
          <a:prstGeom prst="rect">
            <a:avLst/>
          </a:prstGeom>
          <a:ln>
            <a:solidFill>
              <a:schemeClr val="tx1">
                <a:lumMod val="65000"/>
                <a:lumOff val="35000"/>
              </a:schemeClr>
            </a:solidFill>
          </a:ln>
        </p:spPr>
        <p:txBody>
          <a:bodyPr wrap="none">
            <a:spAutoFit/>
          </a:bodyPr>
          <a:lstStyle/>
          <a:p>
            <a:r>
              <a:rPr lang="en-US" sz="3200" b="1" dirty="0" smtClean="0">
                <a:solidFill>
                  <a:srgbClr val="FF0000"/>
                </a:solidFill>
                <a:latin typeface="Bodoni MT" panose="02070603080606020203" pitchFamily="18" charset="0"/>
              </a:rPr>
              <a:t>Handling Numbers</a:t>
            </a:r>
            <a:endParaRPr lang="en-US" sz="3200" b="1" dirty="0">
              <a:solidFill>
                <a:srgbClr val="FF0000"/>
              </a:solidFill>
              <a:latin typeface="Bodoni MT" panose="02070603080606020203" pitchFamily="18" charset="0"/>
            </a:endParaRPr>
          </a:p>
        </p:txBody>
      </p:sp>
      <p:sp>
        <p:nvSpPr>
          <p:cNvPr id="22" name="Rectangle 21"/>
          <p:cNvSpPr/>
          <p:nvPr/>
        </p:nvSpPr>
        <p:spPr>
          <a:xfrm>
            <a:off x="93915" y="689819"/>
            <a:ext cx="3419526" cy="523220"/>
          </a:xfrm>
          <a:prstGeom prst="rect">
            <a:avLst/>
          </a:prstGeom>
        </p:spPr>
        <p:txBody>
          <a:bodyPr wrap="none">
            <a:spAutoFit/>
          </a:bodyPr>
          <a:lstStyle/>
          <a:p>
            <a:r>
              <a:rPr lang="en-US" sz="2800" b="1" i="1" u="sng" dirty="0">
                <a:solidFill>
                  <a:srgbClr val="00B050"/>
                </a:solidFill>
                <a:latin typeface="Arial" panose="020B0604020202020204" pitchFamily="34" charset="0"/>
                <a:cs typeface="Arial" panose="020B0604020202020204" pitchFamily="34" charset="0"/>
              </a:rPr>
              <a:t>Significant Figures</a:t>
            </a:r>
          </a:p>
        </p:txBody>
      </p:sp>
      <p:sp>
        <p:nvSpPr>
          <p:cNvPr id="32" name="Text Box 3"/>
          <p:cNvSpPr txBox="1">
            <a:spLocks noChangeArrowheads="1"/>
          </p:cNvSpPr>
          <p:nvPr/>
        </p:nvSpPr>
        <p:spPr bwMode="auto">
          <a:xfrm>
            <a:off x="899886" y="1380582"/>
            <a:ext cx="7304314"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fontAlgn="base">
              <a:spcBef>
                <a:spcPct val="0"/>
              </a:spcBef>
              <a:spcAft>
                <a:spcPct val="0"/>
              </a:spcAft>
            </a:pPr>
            <a:r>
              <a:rPr lang="en-US" altLang="en-US" sz="2400" b="1" dirty="0">
                <a:solidFill>
                  <a:srgbClr val="3333CC"/>
                </a:solidFill>
                <a:latin typeface="Arial" charset="0"/>
              </a:rPr>
              <a:t>How many significant figures are in each of the following measurements?</a:t>
            </a:r>
          </a:p>
        </p:txBody>
      </p:sp>
      <p:sp>
        <p:nvSpPr>
          <p:cNvPr id="33" name="Text Box 4"/>
          <p:cNvSpPr txBox="1">
            <a:spLocks noChangeArrowheads="1"/>
          </p:cNvSpPr>
          <p:nvPr/>
        </p:nvSpPr>
        <p:spPr bwMode="auto">
          <a:xfrm>
            <a:off x="1330325" y="2625271"/>
            <a:ext cx="1031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dirty="0">
                <a:solidFill>
                  <a:srgbClr val="000000"/>
                </a:solidFill>
                <a:latin typeface="Arial" charset="0"/>
              </a:rPr>
              <a:t>24 mL</a:t>
            </a:r>
          </a:p>
        </p:txBody>
      </p:sp>
      <p:sp>
        <p:nvSpPr>
          <p:cNvPr id="34" name="Text Box 5"/>
          <p:cNvSpPr txBox="1">
            <a:spLocks noChangeArrowheads="1"/>
          </p:cNvSpPr>
          <p:nvPr/>
        </p:nvSpPr>
        <p:spPr bwMode="auto">
          <a:xfrm>
            <a:off x="5408613" y="2625271"/>
            <a:ext cx="27955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2 significant figures</a:t>
            </a:r>
          </a:p>
        </p:txBody>
      </p:sp>
      <p:sp>
        <p:nvSpPr>
          <p:cNvPr id="35" name="Text Box 6"/>
          <p:cNvSpPr txBox="1">
            <a:spLocks noChangeArrowheads="1"/>
          </p:cNvSpPr>
          <p:nvPr/>
        </p:nvSpPr>
        <p:spPr bwMode="auto">
          <a:xfrm>
            <a:off x="1330325" y="3406321"/>
            <a:ext cx="1117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3001 g</a:t>
            </a:r>
          </a:p>
        </p:txBody>
      </p:sp>
      <p:sp>
        <p:nvSpPr>
          <p:cNvPr id="36" name="Text Box 7"/>
          <p:cNvSpPr txBox="1">
            <a:spLocks noChangeArrowheads="1"/>
          </p:cNvSpPr>
          <p:nvPr/>
        </p:nvSpPr>
        <p:spPr bwMode="auto">
          <a:xfrm>
            <a:off x="5408613" y="3399971"/>
            <a:ext cx="27955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4 significant figures</a:t>
            </a:r>
          </a:p>
        </p:txBody>
      </p:sp>
      <p:sp>
        <p:nvSpPr>
          <p:cNvPr id="37" name="Text Box 8"/>
          <p:cNvSpPr txBox="1">
            <a:spLocks noChangeArrowheads="1"/>
          </p:cNvSpPr>
          <p:nvPr/>
        </p:nvSpPr>
        <p:spPr bwMode="auto">
          <a:xfrm>
            <a:off x="1330325" y="4187371"/>
            <a:ext cx="15684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0.0320 m</a:t>
            </a:r>
            <a:r>
              <a:rPr lang="en-US" altLang="en-US" sz="2400" baseline="30000">
                <a:solidFill>
                  <a:srgbClr val="000000"/>
                </a:solidFill>
                <a:latin typeface="Arial" charset="0"/>
              </a:rPr>
              <a:t>3</a:t>
            </a:r>
            <a:endParaRPr lang="en-US" altLang="en-US" sz="2400">
              <a:solidFill>
                <a:srgbClr val="000000"/>
              </a:solidFill>
              <a:latin typeface="Arial" charset="0"/>
            </a:endParaRPr>
          </a:p>
        </p:txBody>
      </p:sp>
      <p:sp>
        <p:nvSpPr>
          <p:cNvPr id="38" name="Text Box 9"/>
          <p:cNvSpPr txBox="1">
            <a:spLocks noChangeArrowheads="1"/>
          </p:cNvSpPr>
          <p:nvPr/>
        </p:nvSpPr>
        <p:spPr bwMode="auto">
          <a:xfrm>
            <a:off x="5408613" y="4187371"/>
            <a:ext cx="27955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3 significant figures</a:t>
            </a:r>
          </a:p>
        </p:txBody>
      </p:sp>
      <p:sp>
        <p:nvSpPr>
          <p:cNvPr id="39" name="Text Box 10"/>
          <p:cNvSpPr txBox="1">
            <a:spLocks noChangeArrowheads="1"/>
          </p:cNvSpPr>
          <p:nvPr/>
        </p:nvSpPr>
        <p:spPr bwMode="auto">
          <a:xfrm>
            <a:off x="1330325" y="4968421"/>
            <a:ext cx="28400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6.4 x 10</a:t>
            </a:r>
            <a:r>
              <a:rPr lang="en-US" altLang="en-US" sz="2400" baseline="30000">
                <a:solidFill>
                  <a:srgbClr val="000000"/>
                </a:solidFill>
                <a:latin typeface="Arial" charset="0"/>
              </a:rPr>
              <a:t>4</a:t>
            </a:r>
            <a:r>
              <a:rPr lang="en-US" altLang="en-US" sz="2400">
                <a:solidFill>
                  <a:srgbClr val="000000"/>
                </a:solidFill>
                <a:latin typeface="Arial" charset="0"/>
              </a:rPr>
              <a:t> molecules</a:t>
            </a:r>
          </a:p>
        </p:txBody>
      </p:sp>
      <p:sp>
        <p:nvSpPr>
          <p:cNvPr id="40" name="Text Box 11"/>
          <p:cNvSpPr txBox="1">
            <a:spLocks noChangeArrowheads="1"/>
          </p:cNvSpPr>
          <p:nvPr/>
        </p:nvSpPr>
        <p:spPr bwMode="auto">
          <a:xfrm>
            <a:off x="5408613" y="4974771"/>
            <a:ext cx="27955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2 significant figures</a:t>
            </a:r>
          </a:p>
        </p:txBody>
      </p:sp>
      <p:sp>
        <p:nvSpPr>
          <p:cNvPr id="41" name="Text Box 12"/>
          <p:cNvSpPr txBox="1">
            <a:spLocks noChangeArrowheads="1"/>
          </p:cNvSpPr>
          <p:nvPr/>
        </p:nvSpPr>
        <p:spPr bwMode="auto">
          <a:xfrm>
            <a:off x="1330325" y="5749471"/>
            <a:ext cx="11001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560 kg</a:t>
            </a:r>
          </a:p>
        </p:txBody>
      </p:sp>
      <p:sp>
        <p:nvSpPr>
          <p:cNvPr id="42" name="Text Box 13"/>
          <p:cNvSpPr txBox="1">
            <a:spLocks noChangeArrowheads="1"/>
          </p:cNvSpPr>
          <p:nvPr/>
        </p:nvSpPr>
        <p:spPr bwMode="auto">
          <a:xfrm>
            <a:off x="5408613" y="5749471"/>
            <a:ext cx="27955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2 significant figures</a:t>
            </a:r>
          </a:p>
        </p:txBody>
      </p:sp>
    </p:spTree>
    <p:extLst>
      <p:ext uri="{BB962C8B-B14F-4D97-AF65-F5344CB8AC3E}">
        <p14:creationId xmlns:p14="http://schemas.microsoft.com/office/powerpoint/2010/main" xmlns="" val="345908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1+#ppt_w/2"/>
                                          </p:val>
                                        </p:tav>
                                        <p:tav tm="100000">
                                          <p:val>
                                            <p:strVal val="#ppt_x"/>
                                          </p:val>
                                        </p:tav>
                                      </p:tavLst>
                                    </p:anim>
                                    <p:anim calcmode="lin" valueType="num">
                                      <p:cBhvr additive="base">
                                        <p:cTn id="1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0-#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1+#ppt_w/2"/>
                                          </p:val>
                                        </p:tav>
                                        <p:tav tm="100000">
                                          <p:val>
                                            <p:strVal val="#ppt_x"/>
                                          </p:val>
                                        </p:tav>
                                      </p:tavLst>
                                    </p:anim>
                                    <p:anim calcmode="lin" valueType="num">
                                      <p:cBhvr additive="base">
                                        <p:cTn id="26"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0-#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1+#ppt_w/2"/>
                                          </p:val>
                                        </p:tav>
                                        <p:tav tm="100000">
                                          <p:val>
                                            <p:strVal val="#ppt_x"/>
                                          </p:val>
                                        </p:tav>
                                      </p:tavLst>
                                    </p:anim>
                                    <p:anim calcmode="lin" valueType="num">
                                      <p:cBhvr additive="base">
                                        <p:cTn id="3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0-#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1+#ppt_w/2"/>
                                          </p:val>
                                        </p:tav>
                                        <p:tav tm="100000">
                                          <p:val>
                                            <p:strVal val="#ppt_x"/>
                                          </p:val>
                                        </p:tav>
                                      </p:tavLst>
                                    </p:anim>
                                    <p:anim calcmode="lin" valueType="num">
                                      <p:cBhvr additive="base">
                                        <p:cTn id="50"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1+#ppt_w/2"/>
                                          </p:val>
                                        </p:tav>
                                        <p:tav tm="100000">
                                          <p:val>
                                            <p:strVal val="#ppt_x"/>
                                          </p:val>
                                        </p:tav>
                                      </p:tavLst>
                                    </p:anim>
                                    <p:anim calcmode="lin" valueType="num">
                                      <p:cBhvr additive="base">
                                        <p:cTn id="62"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utoUpdateAnimBg="0"/>
      <p:bldP spid="34" grpId="0" autoUpdateAnimBg="0"/>
      <p:bldP spid="35" grpId="0" autoUpdateAnimBg="0"/>
      <p:bldP spid="36" grpId="0" autoUpdateAnimBg="0"/>
      <p:bldP spid="37" grpId="0" autoUpdateAnimBg="0"/>
      <p:bldP spid="38" grpId="0" autoUpdateAnimBg="0"/>
      <p:bldP spid="39" grpId="0" autoUpdateAnimBg="0"/>
      <p:bldP spid="40" grpId="0" autoUpdateAnimBg="0"/>
      <p:bldP spid="41" grpId="0" autoUpdateAnimBg="0"/>
      <p:bldP spid="42"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380284" cy="584775"/>
          </a:xfrm>
          <a:prstGeom prst="rect">
            <a:avLst/>
          </a:prstGeom>
          <a:ln>
            <a:solidFill>
              <a:schemeClr val="tx1">
                <a:lumMod val="65000"/>
                <a:lumOff val="35000"/>
              </a:schemeClr>
            </a:solidFill>
          </a:ln>
        </p:spPr>
        <p:txBody>
          <a:bodyPr wrap="none">
            <a:spAutoFit/>
          </a:bodyPr>
          <a:lstStyle/>
          <a:p>
            <a:r>
              <a:rPr lang="en-US" sz="3200" b="1" dirty="0" smtClean="0">
                <a:solidFill>
                  <a:srgbClr val="FF0000"/>
                </a:solidFill>
                <a:latin typeface="Bodoni MT" panose="02070603080606020203" pitchFamily="18" charset="0"/>
              </a:rPr>
              <a:t>Handling Numbers</a:t>
            </a:r>
            <a:endParaRPr lang="en-US" sz="3200" b="1" dirty="0">
              <a:solidFill>
                <a:srgbClr val="FF0000"/>
              </a:solidFill>
              <a:latin typeface="Bodoni MT" panose="02070603080606020203" pitchFamily="18" charset="0"/>
            </a:endParaRPr>
          </a:p>
        </p:txBody>
      </p:sp>
      <p:sp>
        <p:nvSpPr>
          <p:cNvPr id="22" name="Rectangle 21"/>
          <p:cNvSpPr/>
          <p:nvPr/>
        </p:nvSpPr>
        <p:spPr>
          <a:xfrm>
            <a:off x="93915" y="689819"/>
            <a:ext cx="3419526" cy="523220"/>
          </a:xfrm>
          <a:prstGeom prst="rect">
            <a:avLst/>
          </a:prstGeom>
        </p:spPr>
        <p:txBody>
          <a:bodyPr wrap="none">
            <a:spAutoFit/>
          </a:bodyPr>
          <a:lstStyle/>
          <a:p>
            <a:r>
              <a:rPr lang="en-US" sz="2800" b="1" i="1" u="sng" dirty="0">
                <a:solidFill>
                  <a:srgbClr val="00B050"/>
                </a:solidFill>
                <a:latin typeface="Arial" panose="020B0604020202020204" pitchFamily="34" charset="0"/>
                <a:cs typeface="Arial" panose="020B0604020202020204" pitchFamily="34" charset="0"/>
              </a:rPr>
              <a:t>Significant Figures</a:t>
            </a:r>
          </a:p>
        </p:txBody>
      </p:sp>
      <p:sp>
        <p:nvSpPr>
          <p:cNvPr id="52" name="Text Box 5"/>
          <p:cNvSpPr txBox="1">
            <a:spLocks noChangeArrowheads="1"/>
          </p:cNvSpPr>
          <p:nvPr/>
        </p:nvSpPr>
        <p:spPr bwMode="auto">
          <a:xfrm>
            <a:off x="449515" y="1316132"/>
            <a:ext cx="361669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u="sng" dirty="0">
                <a:solidFill>
                  <a:srgbClr val="0070C0"/>
                </a:solidFill>
                <a:latin typeface="Arial" charset="0"/>
              </a:rPr>
              <a:t>Addition or Subtraction</a:t>
            </a:r>
          </a:p>
        </p:txBody>
      </p:sp>
      <p:sp>
        <p:nvSpPr>
          <p:cNvPr id="53" name="Text Box 7"/>
          <p:cNvSpPr txBox="1">
            <a:spLocks noChangeArrowheads="1"/>
          </p:cNvSpPr>
          <p:nvPr/>
        </p:nvSpPr>
        <p:spPr bwMode="auto">
          <a:xfrm>
            <a:off x="353264" y="1862501"/>
            <a:ext cx="860742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dirty="0">
                <a:solidFill>
                  <a:srgbClr val="000000"/>
                </a:solidFill>
                <a:latin typeface="Arial" charset="0"/>
              </a:rPr>
              <a:t>The answer cannot have more digits to the right of the decimal</a:t>
            </a:r>
          </a:p>
          <a:p>
            <a:pPr fontAlgn="base">
              <a:spcBef>
                <a:spcPct val="0"/>
              </a:spcBef>
              <a:spcAft>
                <a:spcPct val="0"/>
              </a:spcAft>
            </a:pPr>
            <a:r>
              <a:rPr lang="en-US" altLang="en-US" sz="2400" dirty="0">
                <a:solidFill>
                  <a:srgbClr val="000000"/>
                </a:solidFill>
                <a:latin typeface="Arial" charset="0"/>
              </a:rPr>
              <a:t>point than any of the original numbers.</a:t>
            </a:r>
          </a:p>
        </p:txBody>
      </p:sp>
      <p:grpSp>
        <p:nvGrpSpPr>
          <p:cNvPr id="54" name="Group 18"/>
          <p:cNvGrpSpPr>
            <a:grpSpLocks/>
          </p:cNvGrpSpPr>
          <p:nvPr/>
        </p:nvGrpSpPr>
        <p:grpSpPr bwMode="auto">
          <a:xfrm>
            <a:off x="829128" y="3051402"/>
            <a:ext cx="1168400" cy="1243012"/>
            <a:chOff x="440" y="1561"/>
            <a:chExt cx="736" cy="783"/>
          </a:xfrm>
        </p:grpSpPr>
        <p:sp>
          <p:nvSpPr>
            <p:cNvPr id="55" name="Text Box 8"/>
            <p:cNvSpPr txBox="1">
              <a:spLocks noChangeArrowheads="1"/>
            </p:cNvSpPr>
            <p:nvPr/>
          </p:nvSpPr>
          <p:spPr bwMode="auto">
            <a:xfrm>
              <a:off x="470" y="1561"/>
              <a:ext cx="70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89.332</a:t>
              </a:r>
            </a:p>
          </p:txBody>
        </p:sp>
        <p:sp>
          <p:nvSpPr>
            <p:cNvPr id="56" name="Text Box 9"/>
            <p:cNvSpPr txBox="1">
              <a:spLocks noChangeArrowheads="1"/>
            </p:cNvSpPr>
            <p:nvPr/>
          </p:nvSpPr>
          <p:spPr bwMode="auto">
            <a:xfrm>
              <a:off x="576" y="1776"/>
              <a:ext cx="38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1.1</a:t>
              </a:r>
            </a:p>
          </p:txBody>
        </p:sp>
        <p:sp>
          <p:nvSpPr>
            <p:cNvPr id="57" name="Text Box 10"/>
            <p:cNvSpPr txBox="1">
              <a:spLocks noChangeArrowheads="1"/>
            </p:cNvSpPr>
            <p:nvPr/>
          </p:nvSpPr>
          <p:spPr bwMode="auto">
            <a:xfrm>
              <a:off x="460" y="1776"/>
              <a:ext cx="22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a:t>
              </a:r>
            </a:p>
          </p:txBody>
        </p:sp>
        <p:sp>
          <p:nvSpPr>
            <p:cNvPr id="58" name="Line 11"/>
            <p:cNvSpPr>
              <a:spLocks noChangeShapeType="1"/>
            </p:cNvSpPr>
            <p:nvPr/>
          </p:nvSpPr>
          <p:spPr bwMode="auto">
            <a:xfrm>
              <a:off x="440" y="2064"/>
              <a:ext cx="720" cy="0"/>
            </a:xfrm>
            <a:prstGeom prst="line">
              <a:avLst/>
            </a:prstGeom>
            <a:noFill/>
            <a:ln w="254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ndParaRPr>
            </a:p>
          </p:txBody>
        </p:sp>
        <p:sp>
          <p:nvSpPr>
            <p:cNvPr id="59" name="Text Box 12"/>
            <p:cNvSpPr txBox="1">
              <a:spLocks noChangeArrowheads="1"/>
            </p:cNvSpPr>
            <p:nvPr/>
          </p:nvSpPr>
          <p:spPr bwMode="auto">
            <a:xfrm>
              <a:off x="472" y="2056"/>
              <a:ext cx="70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90.432</a:t>
              </a:r>
            </a:p>
          </p:txBody>
        </p:sp>
      </p:grpSp>
      <p:grpSp>
        <p:nvGrpSpPr>
          <p:cNvPr id="60" name="Group 20"/>
          <p:cNvGrpSpPr>
            <a:grpSpLocks/>
          </p:cNvGrpSpPr>
          <p:nvPr/>
        </p:nvGrpSpPr>
        <p:grpSpPr bwMode="auto">
          <a:xfrm>
            <a:off x="2035628" y="3837214"/>
            <a:ext cx="3155950" cy="457200"/>
            <a:chOff x="1200" y="2056"/>
            <a:chExt cx="1988" cy="288"/>
          </a:xfrm>
        </p:grpSpPr>
        <p:sp>
          <p:nvSpPr>
            <p:cNvPr id="61" name="Line 14"/>
            <p:cNvSpPr>
              <a:spLocks noChangeShapeType="1"/>
            </p:cNvSpPr>
            <p:nvPr/>
          </p:nvSpPr>
          <p:spPr bwMode="auto">
            <a:xfrm flipH="1">
              <a:off x="1200" y="2192"/>
              <a:ext cx="432"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ndParaRPr>
            </a:p>
          </p:txBody>
        </p:sp>
        <p:sp>
          <p:nvSpPr>
            <p:cNvPr id="62" name="Text Box 15"/>
            <p:cNvSpPr txBox="1">
              <a:spLocks noChangeArrowheads="1"/>
            </p:cNvSpPr>
            <p:nvPr/>
          </p:nvSpPr>
          <p:spPr bwMode="auto">
            <a:xfrm>
              <a:off x="1674" y="2056"/>
              <a:ext cx="151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round off to 90.4</a:t>
              </a:r>
            </a:p>
          </p:txBody>
        </p:sp>
      </p:grpSp>
      <p:grpSp>
        <p:nvGrpSpPr>
          <p:cNvPr id="63" name="Group 19"/>
          <p:cNvGrpSpPr>
            <a:grpSpLocks/>
          </p:cNvGrpSpPr>
          <p:nvPr/>
        </p:nvGrpSpPr>
        <p:grpSpPr bwMode="auto">
          <a:xfrm>
            <a:off x="2035628" y="3392714"/>
            <a:ext cx="6311900" cy="457200"/>
            <a:chOff x="1200" y="1776"/>
            <a:chExt cx="3976" cy="288"/>
          </a:xfrm>
        </p:grpSpPr>
        <p:sp>
          <p:nvSpPr>
            <p:cNvPr id="64" name="Line 16"/>
            <p:cNvSpPr>
              <a:spLocks noChangeShapeType="1"/>
            </p:cNvSpPr>
            <p:nvPr/>
          </p:nvSpPr>
          <p:spPr bwMode="auto">
            <a:xfrm flipH="1">
              <a:off x="1200" y="1920"/>
              <a:ext cx="432"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ndParaRPr>
            </a:p>
          </p:txBody>
        </p:sp>
        <p:sp>
          <p:nvSpPr>
            <p:cNvPr id="65" name="Text Box 17"/>
            <p:cNvSpPr txBox="1">
              <a:spLocks noChangeArrowheads="1"/>
            </p:cNvSpPr>
            <p:nvPr/>
          </p:nvSpPr>
          <p:spPr bwMode="auto">
            <a:xfrm>
              <a:off x="1674" y="1776"/>
              <a:ext cx="350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one significant figure after decimal point</a:t>
              </a:r>
            </a:p>
          </p:txBody>
        </p:sp>
      </p:grpSp>
      <p:grpSp>
        <p:nvGrpSpPr>
          <p:cNvPr id="66" name="Group 31"/>
          <p:cNvGrpSpPr>
            <a:grpSpLocks/>
          </p:cNvGrpSpPr>
          <p:nvPr/>
        </p:nvGrpSpPr>
        <p:grpSpPr bwMode="auto">
          <a:xfrm>
            <a:off x="943428" y="4840514"/>
            <a:ext cx="1219200" cy="1181100"/>
            <a:chOff x="512" y="2688"/>
            <a:chExt cx="768" cy="744"/>
          </a:xfrm>
        </p:grpSpPr>
        <p:sp>
          <p:nvSpPr>
            <p:cNvPr id="67" name="Text Box 21"/>
            <p:cNvSpPr txBox="1">
              <a:spLocks noChangeArrowheads="1"/>
            </p:cNvSpPr>
            <p:nvPr/>
          </p:nvSpPr>
          <p:spPr bwMode="auto">
            <a:xfrm>
              <a:off x="576" y="2688"/>
              <a:ext cx="49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3.70</a:t>
              </a:r>
            </a:p>
          </p:txBody>
        </p:sp>
        <p:sp>
          <p:nvSpPr>
            <p:cNvPr id="68" name="Text Box 22"/>
            <p:cNvSpPr txBox="1">
              <a:spLocks noChangeArrowheads="1"/>
            </p:cNvSpPr>
            <p:nvPr/>
          </p:nvSpPr>
          <p:spPr bwMode="auto">
            <a:xfrm>
              <a:off x="512" y="2880"/>
              <a:ext cx="76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-2.9133</a:t>
              </a:r>
            </a:p>
          </p:txBody>
        </p:sp>
        <p:sp>
          <p:nvSpPr>
            <p:cNvPr id="69" name="Line 23"/>
            <p:cNvSpPr>
              <a:spLocks noChangeShapeType="1"/>
            </p:cNvSpPr>
            <p:nvPr/>
          </p:nvSpPr>
          <p:spPr bwMode="auto">
            <a:xfrm>
              <a:off x="528" y="3168"/>
              <a:ext cx="720" cy="0"/>
            </a:xfrm>
            <a:prstGeom prst="line">
              <a:avLst/>
            </a:prstGeom>
            <a:noFill/>
            <a:ln w="254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ndParaRPr>
            </a:p>
          </p:txBody>
        </p:sp>
        <p:sp>
          <p:nvSpPr>
            <p:cNvPr id="70" name="Text Box 24"/>
            <p:cNvSpPr txBox="1">
              <a:spLocks noChangeArrowheads="1"/>
            </p:cNvSpPr>
            <p:nvPr/>
          </p:nvSpPr>
          <p:spPr bwMode="auto">
            <a:xfrm>
              <a:off x="576" y="3144"/>
              <a:ext cx="70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0.7867</a:t>
              </a:r>
            </a:p>
          </p:txBody>
        </p:sp>
      </p:grpSp>
      <p:grpSp>
        <p:nvGrpSpPr>
          <p:cNvPr id="71" name="Group 25"/>
          <p:cNvGrpSpPr>
            <a:grpSpLocks/>
          </p:cNvGrpSpPr>
          <p:nvPr/>
        </p:nvGrpSpPr>
        <p:grpSpPr bwMode="auto">
          <a:xfrm>
            <a:off x="2035628" y="4840514"/>
            <a:ext cx="6429375" cy="457200"/>
            <a:chOff x="1200" y="1776"/>
            <a:chExt cx="4050" cy="288"/>
          </a:xfrm>
        </p:grpSpPr>
        <p:sp>
          <p:nvSpPr>
            <p:cNvPr id="72" name="Line 26"/>
            <p:cNvSpPr>
              <a:spLocks noChangeShapeType="1"/>
            </p:cNvSpPr>
            <p:nvPr/>
          </p:nvSpPr>
          <p:spPr bwMode="auto">
            <a:xfrm flipH="1">
              <a:off x="1200" y="1920"/>
              <a:ext cx="432"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ndParaRPr>
            </a:p>
          </p:txBody>
        </p:sp>
        <p:sp>
          <p:nvSpPr>
            <p:cNvPr id="73" name="Text Box 27"/>
            <p:cNvSpPr txBox="1">
              <a:spLocks noChangeArrowheads="1"/>
            </p:cNvSpPr>
            <p:nvPr/>
          </p:nvSpPr>
          <p:spPr bwMode="auto">
            <a:xfrm>
              <a:off x="1674" y="1776"/>
              <a:ext cx="357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two significant figures after decimal point</a:t>
              </a:r>
            </a:p>
          </p:txBody>
        </p:sp>
      </p:grpSp>
      <p:grpSp>
        <p:nvGrpSpPr>
          <p:cNvPr id="74" name="Group 28"/>
          <p:cNvGrpSpPr>
            <a:grpSpLocks/>
          </p:cNvGrpSpPr>
          <p:nvPr/>
        </p:nvGrpSpPr>
        <p:grpSpPr bwMode="auto">
          <a:xfrm>
            <a:off x="2035628" y="5564414"/>
            <a:ext cx="3155950" cy="457200"/>
            <a:chOff x="1200" y="2056"/>
            <a:chExt cx="1988" cy="288"/>
          </a:xfrm>
        </p:grpSpPr>
        <p:sp>
          <p:nvSpPr>
            <p:cNvPr id="75" name="Line 29"/>
            <p:cNvSpPr>
              <a:spLocks noChangeShapeType="1"/>
            </p:cNvSpPr>
            <p:nvPr/>
          </p:nvSpPr>
          <p:spPr bwMode="auto">
            <a:xfrm flipH="1">
              <a:off x="1200" y="2192"/>
              <a:ext cx="432"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ndParaRPr>
            </a:p>
          </p:txBody>
        </p:sp>
        <p:sp>
          <p:nvSpPr>
            <p:cNvPr id="76" name="Text Box 30"/>
            <p:cNvSpPr txBox="1">
              <a:spLocks noChangeArrowheads="1"/>
            </p:cNvSpPr>
            <p:nvPr/>
          </p:nvSpPr>
          <p:spPr bwMode="auto">
            <a:xfrm>
              <a:off x="1674" y="2056"/>
              <a:ext cx="151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round off to 0.79</a:t>
              </a:r>
            </a:p>
          </p:txBody>
        </p:sp>
      </p:grpSp>
    </p:spTree>
    <p:extLst>
      <p:ext uri="{BB962C8B-B14F-4D97-AF65-F5344CB8AC3E}">
        <p14:creationId xmlns:p14="http://schemas.microsoft.com/office/powerpoint/2010/main" xmlns="" val="60129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0-#ppt_w/2"/>
                                          </p:val>
                                        </p:tav>
                                        <p:tav tm="100000">
                                          <p:val>
                                            <p:strVal val="#ppt_x"/>
                                          </p:val>
                                        </p:tav>
                                      </p:tavLst>
                                    </p:anim>
                                    <p:anim calcmode="lin" valueType="num">
                                      <p:cBhvr additive="base">
                                        <p:cTn id="14"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1+#ppt_w/2"/>
                                          </p:val>
                                        </p:tav>
                                        <p:tav tm="100000">
                                          <p:val>
                                            <p:strVal val="#ppt_x"/>
                                          </p:val>
                                        </p:tav>
                                      </p:tavLst>
                                    </p:anim>
                                    <p:anim calcmode="lin" valueType="num">
                                      <p:cBhvr additive="base">
                                        <p:cTn id="20"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additive="base">
                                        <p:cTn id="25" dur="500" fill="hold"/>
                                        <p:tgtEl>
                                          <p:spTgt spid="60"/>
                                        </p:tgtEl>
                                        <p:attrNameLst>
                                          <p:attrName>ppt_x</p:attrName>
                                        </p:attrNameLst>
                                      </p:cBhvr>
                                      <p:tavLst>
                                        <p:tav tm="0">
                                          <p:val>
                                            <p:strVal val="1+#ppt_w/2"/>
                                          </p:val>
                                        </p:tav>
                                        <p:tav tm="100000">
                                          <p:val>
                                            <p:strVal val="#ppt_x"/>
                                          </p:val>
                                        </p:tav>
                                      </p:tavLst>
                                    </p:anim>
                                    <p:anim calcmode="lin" valueType="num">
                                      <p:cBhvr additive="base">
                                        <p:cTn id="26"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500" fill="hold"/>
                                        <p:tgtEl>
                                          <p:spTgt spid="66"/>
                                        </p:tgtEl>
                                        <p:attrNameLst>
                                          <p:attrName>ppt_x</p:attrName>
                                        </p:attrNameLst>
                                      </p:cBhvr>
                                      <p:tavLst>
                                        <p:tav tm="0">
                                          <p:val>
                                            <p:strVal val="0-#ppt_w/2"/>
                                          </p:val>
                                        </p:tav>
                                        <p:tav tm="100000">
                                          <p:val>
                                            <p:strVal val="#ppt_x"/>
                                          </p:val>
                                        </p:tav>
                                      </p:tavLst>
                                    </p:anim>
                                    <p:anim calcmode="lin" valueType="num">
                                      <p:cBhvr additive="base">
                                        <p:cTn id="32"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additive="base">
                                        <p:cTn id="37" dur="500" fill="hold"/>
                                        <p:tgtEl>
                                          <p:spTgt spid="71"/>
                                        </p:tgtEl>
                                        <p:attrNameLst>
                                          <p:attrName>ppt_x</p:attrName>
                                        </p:attrNameLst>
                                      </p:cBhvr>
                                      <p:tavLst>
                                        <p:tav tm="0">
                                          <p:val>
                                            <p:strVal val="1+#ppt_w/2"/>
                                          </p:val>
                                        </p:tav>
                                        <p:tav tm="100000">
                                          <p:val>
                                            <p:strVal val="#ppt_x"/>
                                          </p:val>
                                        </p:tav>
                                      </p:tavLst>
                                    </p:anim>
                                    <p:anim calcmode="lin" valueType="num">
                                      <p:cBhvr additive="base">
                                        <p:cTn id="38"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additive="base">
                                        <p:cTn id="43" dur="500" fill="hold"/>
                                        <p:tgtEl>
                                          <p:spTgt spid="74"/>
                                        </p:tgtEl>
                                        <p:attrNameLst>
                                          <p:attrName>ppt_x</p:attrName>
                                        </p:attrNameLst>
                                      </p:cBhvr>
                                      <p:tavLst>
                                        <p:tav tm="0">
                                          <p:val>
                                            <p:strVal val="1+#ppt_w/2"/>
                                          </p:val>
                                        </p:tav>
                                        <p:tav tm="100000">
                                          <p:val>
                                            <p:strVal val="#ppt_x"/>
                                          </p:val>
                                        </p:tav>
                                      </p:tavLst>
                                    </p:anim>
                                    <p:anim calcmode="lin" valueType="num">
                                      <p:cBhvr additive="base">
                                        <p:cTn id="44"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380284" cy="584775"/>
          </a:xfrm>
          <a:prstGeom prst="rect">
            <a:avLst/>
          </a:prstGeom>
          <a:ln>
            <a:solidFill>
              <a:schemeClr val="tx1">
                <a:lumMod val="65000"/>
                <a:lumOff val="35000"/>
              </a:schemeClr>
            </a:solidFill>
          </a:ln>
        </p:spPr>
        <p:txBody>
          <a:bodyPr wrap="none">
            <a:spAutoFit/>
          </a:bodyPr>
          <a:lstStyle/>
          <a:p>
            <a:r>
              <a:rPr lang="en-US" sz="3200" b="1" dirty="0" smtClean="0">
                <a:solidFill>
                  <a:srgbClr val="FF0000"/>
                </a:solidFill>
                <a:latin typeface="Bodoni MT" panose="02070603080606020203" pitchFamily="18" charset="0"/>
              </a:rPr>
              <a:t>Handling Numbers</a:t>
            </a:r>
            <a:endParaRPr lang="en-US" sz="3200" b="1" dirty="0">
              <a:solidFill>
                <a:srgbClr val="FF0000"/>
              </a:solidFill>
              <a:latin typeface="Bodoni MT" panose="02070603080606020203" pitchFamily="18" charset="0"/>
            </a:endParaRPr>
          </a:p>
        </p:txBody>
      </p:sp>
      <p:sp>
        <p:nvSpPr>
          <p:cNvPr id="22" name="Rectangle 21"/>
          <p:cNvSpPr/>
          <p:nvPr/>
        </p:nvSpPr>
        <p:spPr>
          <a:xfrm>
            <a:off x="93915" y="689819"/>
            <a:ext cx="3419526" cy="523220"/>
          </a:xfrm>
          <a:prstGeom prst="rect">
            <a:avLst/>
          </a:prstGeom>
        </p:spPr>
        <p:txBody>
          <a:bodyPr wrap="none">
            <a:spAutoFit/>
          </a:bodyPr>
          <a:lstStyle/>
          <a:p>
            <a:r>
              <a:rPr lang="en-US" sz="2800" b="1" i="1" u="sng" dirty="0">
                <a:solidFill>
                  <a:srgbClr val="00B050"/>
                </a:solidFill>
                <a:latin typeface="Arial" panose="020B0604020202020204" pitchFamily="34" charset="0"/>
                <a:cs typeface="Arial" panose="020B0604020202020204" pitchFamily="34" charset="0"/>
              </a:rPr>
              <a:t>Significant Figures</a:t>
            </a:r>
          </a:p>
        </p:txBody>
      </p:sp>
      <p:sp>
        <p:nvSpPr>
          <p:cNvPr id="25" name="Text Box 5"/>
          <p:cNvSpPr txBox="1">
            <a:spLocks noChangeArrowheads="1"/>
          </p:cNvSpPr>
          <p:nvPr/>
        </p:nvSpPr>
        <p:spPr bwMode="auto">
          <a:xfrm>
            <a:off x="123077" y="1958193"/>
            <a:ext cx="90678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dirty="0">
                <a:solidFill>
                  <a:srgbClr val="000000"/>
                </a:solidFill>
                <a:latin typeface="Arial" charset="0"/>
              </a:rPr>
              <a:t>The number of significant figures in the result is set by the original number that has the </a:t>
            </a:r>
            <a:r>
              <a:rPr lang="en-US" altLang="en-US" sz="2400" b="1" i="1" dirty="0">
                <a:solidFill>
                  <a:srgbClr val="000000"/>
                </a:solidFill>
                <a:latin typeface="Arial" charset="0"/>
              </a:rPr>
              <a:t>smallest</a:t>
            </a:r>
            <a:r>
              <a:rPr lang="en-US" altLang="en-US" sz="2400" dirty="0">
                <a:solidFill>
                  <a:srgbClr val="000000"/>
                </a:solidFill>
                <a:latin typeface="Arial" charset="0"/>
              </a:rPr>
              <a:t> number of significant figures</a:t>
            </a:r>
          </a:p>
        </p:txBody>
      </p:sp>
      <p:sp>
        <p:nvSpPr>
          <p:cNvPr id="26" name="Text Box 8"/>
          <p:cNvSpPr txBox="1">
            <a:spLocks noChangeArrowheads="1"/>
          </p:cNvSpPr>
          <p:nvPr/>
        </p:nvSpPr>
        <p:spPr bwMode="auto">
          <a:xfrm>
            <a:off x="2252915" y="3087914"/>
            <a:ext cx="38211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4.51 x 3.6666 = 16.536366</a:t>
            </a:r>
          </a:p>
        </p:txBody>
      </p:sp>
      <p:sp>
        <p:nvSpPr>
          <p:cNvPr id="27" name="Text Box 9"/>
          <p:cNvSpPr txBox="1">
            <a:spLocks noChangeArrowheads="1"/>
          </p:cNvSpPr>
          <p:nvPr/>
        </p:nvSpPr>
        <p:spPr bwMode="auto">
          <a:xfrm>
            <a:off x="5950203" y="3087914"/>
            <a:ext cx="10398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 16.5</a:t>
            </a:r>
          </a:p>
        </p:txBody>
      </p:sp>
      <p:grpSp>
        <p:nvGrpSpPr>
          <p:cNvPr id="28" name="Group 12"/>
          <p:cNvGrpSpPr>
            <a:grpSpLocks/>
          </p:cNvGrpSpPr>
          <p:nvPr/>
        </p:nvGrpSpPr>
        <p:grpSpPr bwMode="auto">
          <a:xfrm>
            <a:off x="1935415" y="3481614"/>
            <a:ext cx="1387475" cy="977900"/>
            <a:chOff x="136" y="1928"/>
            <a:chExt cx="874" cy="616"/>
          </a:xfrm>
        </p:grpSpPr>
        <p:sp>
          <p:nvSpPr>
            <p:cNvPr id="29" name="Line 10"/>
            <p:cNvSpPr>
              <a:spLocks noChangeShapeType="1"/>
            </p:cNvSpPr>
            <p:nvPr/>
          </p:nvSpPr>
          <p:spPr bwMode="auto">
            <a:xfrm flipV="1">
              <a:off x="576" y="1928"/>
              <a:ext cx="0" cy="336"/>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ndParaRPr>
            </a:p>
          </p:txBody>
        </p:sp>
        <p:sp>
          <p:nvSpPr>
            <p:cNvPr id="30" name="Text Box 11"/>
            <p:cNvSpPr txBox="1">
              <a:spLocks noChangeArrowheads="1"/>
            </p:cNvSpPr>
            <p:nvPr/>
          </p:nvSpPr>
          <p:spPr bwMode="auto">
            <a:xfrm>
              <a:off x="136" y="2256"/>
              <a:ext cx="87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3 sig figs</a:t>
              </a:r>
            </a:p>
          </p:txBody>
        </p:sp>
      </p:grpSp>
      <p:grpSp>
        <p:nvGrpSpPr>
          <p:cNvPr id="31" name="Group 13"/>
          <p:cNvGrpSpPr>
            <a:grpSpLocks/>
          </p:cNvGrpSpPr>
          <p:nvPr/>
        </p:nvGrpSpPr>
        <p:grpSpPr bwMode="auto">
          <a:xfrm>
            <a:off x="4538915" y="3481614"/>
            <a:ext cx="1387475" cy="1343025"/>
            <a:chOff x="136" y="1928"/>
            <a:chExt cx="874" cy="846"/>
          </a:xfrm>
        </p:grpSpPr>
        <p:sp>
          <p:nvSpPr>
            <p:cNvPr id="32" name="Line 14"/>
            <p:cNvSpPr>
              <a:spLocks noChangeShapeType="1"/>
            </p:cNvSpPr>
            <p:nvPr/>
          </p:nvSpPr>
          <p:spPr bwMode="auto">
            <a:xfrm flipV="1">
              <a:off x="576" y="1928"/>
              <a:ext cx="0" cy="336"/>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ndParaRPr>
            </a:p>
          </p:txBody>
        </p:sp>
        <p:sp>
          <p:nvSpPr>
            <p:cNvPr id="33" name="Text Box 15"/>
            <p:cNvSpPr txBox="1">
              <a:spLocks noChangeArrowheads="1"/>
            </p:cNvSpPr>
            <p:nvPr/>
          </p:nvSpPr>
          <p:spPr bwMode="auto">
            <a:xfrm>
              <a:off x="136" y="2256"/>
              <a:ext cx="874"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round to</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3 sig figs</a:t>
              </a:r>
            </a:p>
          </p:txBody>
        </p:sp>
      </p:grpSp>
      <p:sp>
        <p:nvSpPr>
          <p:cNvPr id="34" name="Text Box 16"/>
          <p:cNvSpPr txBox="1">
            <a:spLocks noChangeArrowheads="1"/>
          </p:cNvSpPr>
          <p:nvPr/>
        </p:nvSpPr>
        <p:spPr bwMode="auto">
          <a:xfrm>
            <a:off x="2265615" y="5069114"/>
            <a:ext cx="37496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6.8 </a:t>
            </a:r>
            <a:r>
              <a:rPr lang="en-US" altLang="en-US" sz="2400">
                <a:solidFill>
                  <a:srgbClr val="000000"/>
                </a:solidFill>
                <a:latin typeface="Arial" charset="0"/>
                <a:cs typeface="Arial" charset="0"/>
              </a:rPr>
              <a:t>÷ 112.04 = 0.0606926 </a:t>
            </a:r>
            <a:endParaRPr lang="en-US" altLang="en-US" sz="2400">
              <a:solidFill>
                <a:srgbClr val="000000"/>
              </a:solidFill>
              <a:latin typeface="Arial" charset="0"/>
            </a:endParaRPr>
          </a:p>
        </p:txBody>
      </p:sp>
      <p:grpSp>
        <p:nvGrpSpPr>
          <p:cNvPr id="35" name="Group 17"/>
          <p:cNvGrpSpPr>
            <a:grpSpLocks/>
          </p:cNvGrpSpPr>
          <p:nvPr/>
        </p:nvGrpSpPr>
        <p:grpSpPr bwMode="auto">
          <a:xfrm>
            <a:off x="1884615" y="5488214"/>
            <a:ext cx="1387475" cy="977900"/>
            <a:chOff x="136" y="1928"/>
            <a:chExt cx="874" cy="616"/>
          </a:xfrm>
        </p:grpSpPr>
        <p:sp>
          <p:nvSpPr>
            <p:cNvPr id="36" name="Line 18"/>
            <p:cNvSpPr>
              <a:spLocks noChangeShapeType="1"/>
            </p:cNvSpPr>
            <p:nvPr/>
          </p:nvSpPr>
          <p:spPr bwMode="auto">
            <a:xfrm flipV="1">
              <a:off x="576" y="1928"/>
              <a:ext cx="0" cy="336"/>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ndParaRPr>
            </a:p>
          </p:txBody>
        </p:sp>
        <p:sp>
          <p:nvSpPr>
            <p:cNvPr id="37" name="Text Box 19"/>
            <p:cNvSpPr txBox="1">
              <a:spLocks noChangeArrowheads="1"/>
            </p:cNvSpPr>
            <p:nvPr/>
          </p:nvSpPr>
          <p:spPr bwMode="auto">
            <a:xfrm>
              <a:off x="136" y="2256"/>
              <a:ext cx="87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2 sig figs</a:t>
              </a:r>
            </a:p>
          </p:txBody>
        </p:sp>
      </p:grpSp>
      <p:grpSp>
        <p:nvGrpSpPr>
          <p:cNvPr id="38" name="Group 20"/>
          <p:cNvGrpSpPr>
            <a:grpSpLocks/>
          </p:cNvGrpSpPr>
          <p:nvPr/>
        </p:nvGrpSpPr>
        <p:grpSpPr bwMode="auto">
          <a:xfrm>
            <a:off x="4548440" y="5453289"/>
            <a:ext cx="1387475" cy="1343025"/>
            <a:chOff x="136" y="1928"/>
            <a:chExt cx="874" cy="846"/>
          </a:xfrm>
        </p:grpSpPr>
        <p:sp>
          <p:nvSpPr>
            <p:cNvPr id="39" name="Line 21"/>
            <p:cNvSpPr>
              <a:spLocks noChangeShapeType="1"/>
            </p:cNvSpPr>
            <p:nvPr/>
          </p:nvSpPr>
          <p:spPr bwMode="auto">
            <a:xfrm flipV="1">
              <a:off x="576" y="1928"/>
              <a:ext cx="0" cy="336"/>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ndParaRPr>
            </a:p>
          </p:txBody>
        </p:sp>
        <p:sp>
          <p:nvSpPr>
            <p:cNvPr id="40" name="Text Box 22"/>
            <p:cNvSpPr txBox="1">
              <a:spLocks noChangeArrowheads="1"/>
            </p:cNvSpPr>
            <p:nvPr/>
          </p:nvSpPr>
          <p:spPr bwMode="auto">
            <a:xfrm>
              <a:off x="136" y="2256"/>
              <a:ext cx="874"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round to</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2 sig figs</a:t>
              </a:r>
            </a:p>
          </p:txBody>
        </p:sp>
      </p:grpSp>
      <p:sp>
        <p:nvSpPr>
          <p:cNvPr id="41" name="Text Box 23"/>
          <p:cNvSpPr txBox="1">
            <a:spLocks noChangeArrowheads="1"/>
          </p:cNvSpPr>
          <p:nvPr/>
        </p:nvSpPr>
        <p:spPr bwMode="auto">
          <a:xfrm>
            <a:off x="5808915" y="5069114"/>
            <a:ext cx="12096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 0.061</a:t>
            </a:r>
          </a:p>
        </p:txBody>
      </p:sp>
      <p:sp>
        <p:nvSpPr>
          <p:cNvPr id="42" name="Text Box 5"/>
          <p:cNvSpPr txBox="1">
            <a:spLocks noChangeArrowheads="1"/>
          </p:cNvSpPr>
          <p:nvPr/>
        </p:nvSpPr>
        <p:spPr bwMode="auto">
          <a:xfrm>
            <a:off x="449515" y="1316132"/>
            <a:ext cx="383791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u="sng" dirty="0">
                <a:solidFill>
                  <a:srgbClr val="0070C0"/>
                </a:solidFill>
                <a:latin typeface="Arial" charset="0"/>
              </a:rPr>
              <a:t>Multiplication or Division</a:t>
            </a:r>
          </a:p>
        </p:txBody>
      </p:sp>
    </p:spTree>
    <p:extLst>
      <p:ext uri="{BB962C8B-B14F-4D97-AF65-F5344CB8AC3E}">
        <p14:creationId xmlns:p14="http://schemas.microsoft.com/office/powerpoint/2010/main" xmlns="" val="400242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0-#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0-#ppt_w/2"/>
                                          </p:val>
                                        </p:tav>
                                        <p:tav tm="100000">
                                          <p:val>
                                            <p:strVal val="#ppt_x"/>
                                          </p:val>
                                        </p:tav>
                                      </p:tavLst>
                                    </p:anim>
                                    <p:anim calcmode="lin" valueType="num">
                                      <p:cBhvr additive="base">
                                        <p:cTn id="3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1+#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P spid="26" grpId="0" autoUpdateAnimBg="0"/>
      <p:bldP spid="27" grpId="0" autoUpdateAnimBg="0"/>
      <p:bldP spid="34" grpId="0" autoUpdateAnimBg="0"/>
      <p:bldP spid="4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380284" cy="584775"/>
          </a:xfrm>
          <a:prstGeom prst="rect">
            <a:avLst/>
          </a:prstGeom>
          <a:ln>
            <a:solidFill>
              <a:schemeClr val="tx1">
                <a:lumMod val="65000"/>
                <a:lumOff val="35000"/>
              </a:schemeClr>
            </a:solidFill>
          </a:ln>
        </p:spPr>
        <p:txBody>
          <a:bodyPr wrap="none">
            <a:spAutoFit/>
          </a:bodyPr>
          <a:lstStyle/>
          <a:p>
            <a:r>
              <a:rPr lang="en-US" sz="3200" b="1" dirty="0" smtClean="0">
                <a:solidFill>
                  <a:srgbClr val="FF0000"/>
                </a:solidFill>
                <a:latin typeface="Bodoni MT" panose="02070603080606020203" pitchFamily="18" charset="0"/>
              </a:rPr>
              <a:t>Handling Numbers</a:t>
            </a:r>
            <a:endParaRPr lang="en-US" sz="3200" b="1" dirty="0">
              <a:solidFill>
                <a:srgbClr val="FF0000"/>
              </a:solidFill>
              <a:latin typeface="Bodoni MT" panose="02070603080606020203" pitchFamily="18" charset="0"/>
            </a:endParaRPr>
          </a:p>
        </p:txBody>
      </p:sp>
      <p:sp>
        <p:nvSpPr>
          <p:cNvPr id="22" name="Rectangle 21"/>
          <p:cNvSpPr/>
          <p:nvPr/>
        </p:nvSpPr>
        <p:spPr>
          <a:xfrm>
            <a:off x="93915" y="689819"/>
            <a:ext cx="3419526" cy="523220"/>
          </a:xfrm>
          <a:prstGeom prst="rect">
            <a:avLst/>
          </a:prstGeom>
        </p:spPr>
        <p:txBody>
          <a:bodyPr wrap="none">
            <a:spAutoFit/>
          </a:bodyPr>
          <a:lstStyle/>
          <a:p>
            <a:r>
              <a:rPr lang="en-US" sz="2800" b="1" i="1" u="sng" dirty="0">
                <a:solidFill>
                  <a:srgbClr val="00B050"/>
                </a:solidFill>
                <a:latin typeface="Arial" panose="020B0604020202020204" pitchFamily="34" charset="0"/>
                <a:cs typeface="Arial" panose="020B0604020202020204" pitchFamily="34" charset="0"/>
              </a:rPr>
              <a:t>Significant Figures</a:t>
            </a:r>
          </a:p>
        </p:txBody>
      </p:sp>
      <p:sp>
        <p:nvSpPr>
          <p:cNvPr id="19" name="Text Box 5"/>
          <p:cNvSpPr txBox="1">
            <a:spLocks noChangeArrowheads="1"/>
          </p:cNvSpPr>
          <p:nvPr/>
        </p:nvSpPr>
        <p:spPr bwMode="auto">
          <a:xfrm>
            <a:off x="309608" y="1853644"/>
            <a:ext cx="8694737"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Numbers from definitions or numbers of objects are considered</a:t>
            </a:r>
          </a:p>
          <a:p>
            <a:pPr fontAlgn="base">
              <a:spcBef>
                <a:spcPct val="0"/>
              </a:spcBef>
              <a:spcAft>
                <a:spcPct val="0"/>
              </a:spcAft>
            </a:pPr>
            <a:r>
              <a:rPr lang="en-US" altLang="en-US" sz="2400">
                <a:solidFill>
                  <a:srgbClr val="000000"/>
                </a:solidFill>
                <a:latin typeface="Arial" charset="0"/>
              </a:rPr>
              <a:t>to have an infinite number of significant figures</a:t>
            </a:r>
          </a:p>
        </p:txBody>
      </p:sp>
      <p:sp>
        <p:nvSpPr>
          <p:cNvPr id="20" name="Text Box 6"/>
          <p:cNvSpPr txBox="1">
            <a:spLocks noChangeArrowheads="1"/>
          </p:cNvSpPr>
          <p:nvPr/>
        </p:nvSpPr>
        <p:spPr bwMode="auto">
          <a:xfrm>
            <a:off x="388257" y="3175001"/>
            <a:ext cx="84899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The average of three measured lengths; 6.64, 6.68 and 6.70?</a:t>
            </a:r>
          </a:p>
        </p:txBody>
      </p:sp>
      <p:grpSp>
        <p:nvGrpSpPr>
          <p:cNvPr id="21" name="Group 12"/>
          <p:cNvGrpSpPr>
            <a:grpSpLocks/>
          </p:cNvGrpSpPr>
          <p:nvPr/>
        </p:nvGrpSpPr>
        <p:grpSpPr bwMode="auto">
          <a:xfrm>
            <a:off x="1997982" y="4141789"/>
            <a:ext cx="5091113" cy="862012"/>
            <a:chOff x="1158" y="2481"/>
            <a:chExt cx="3207" cy="543"/>
          </a:xfrm>
        </p:grpSpPr>
        <p:grpSp>
          <p:nvGrpSpPr>
            <p:cNvPr id="23" name="Group 10"/>
            <p:cNvGrpSpPr>
              <a:grpSpLocks/>
            </p:cNvGrpSpPr>
            <p:nvPr/>
          </p:nvGrpSpPr>
          <p:grpSpPr bwMode="auto">
            <a:xfrm>
              <a:off x="1158" y="2481"/>
              <a:ext cx="1674" cy="543"/>
              <a:chOff x="2051" y="2377"/>
              <a:chExt cx="1674" cy="543"/>
            </a:xfrm>
          </p:grpSpPr>
          <p:sp>
            <p:nvSpPr>
              <p:cNvPr id="25" name="Text Box 7"/>
              <p:cNvSpPr txBox="1">
                <a:spLocks noChangeArrowheads="1"/>
              </p:cNvSpPr>
              <p:nvPr/>
            </p:nvSpPr>
            <p:spPr bwMode="auto">
              <a:xfrm>
                <a:off x="2051" y="2377"/>
                <a:ext cx="167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6.64 + 6.68 + 6.70</a:t>
                </a:r>
              </a:p>
            </p:txBody>
          </p:sp>
          <p:sp>
            <p:nvSpPr>
              <p:cNvPr id="26" name="Line 8"/>
              <p:cNvSpPr>
                <a:spLocks noChangeShapeType="1"/>
              </p:cNvSpPr>
              <p:nvPr/>
            </p:nvSpPr>
            <p:spPr bwMode="auto">
              <a:xfrm>
                <a:off x="2104" y="2640"/>
                <a:ext cx="1536" cy="0"/>
              </a:xfrm>
              <a:prstGeom prst="line">
                <a:avLst/>
              </a:prstGeom>
              <a:noFill/>
              <a:ln w="254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ndParaRPr>
              </a:p>
            </p:txBody>
          </p:sp>
          <p:sp>
            <p:nvSpPr>
              <p:cNvPr id="27" name="Text Box 9"/>
              <p:cNvSpPr txBox="1">
                <a:spLocks noChangeArrowheads="1"/>
              </p:cNvSpPr>
              <p:nvPr/>
            </p:nvSpPr>
            <p:spPr bwMode="auto">
              <a:xfrm>
                <a:off x="2768" y="2632"/>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3</a:t>
                </a:r>
              </a:p>
            </p:txBody>
          </p:sp>
        </p:grpSp>
        <p:sp>
          <p:nvSpPr>
            <p:cNvPr id="24" name="Text Box 11"/>
            <p:cNvSpPr txBox="1">
              <a:spLocks noChangeArrowheads="1"/>
            </p:cNvSpPr>
            <p:nvPr/>
          </p:nvSpPr>
          <p:spPr bwMode="auto">
            <a:xfrm>
              <a:off x="2744" y="2600"/>
              <a:ext cx="16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 6.67333 = 6.67 </a:t>
              </a:r>
            </a:p>
          </p:txBody>
        </p:sp>
      </p:grpSp>
      <p:sp>
        <p:nvSpPr>
          <p:cNvPr id="28" name="Text Box 14"/>
          <p:cNvSpPr txBox="1">
            <a:spLocks noChangeArrowheads="1"/>
          </p:cNvSpPr>
          <p:nvPr/>
        </p:nvSpPr>
        <p:spPr bwMode="auto">
          <a:xfrm>
            <a:off x="2579007" y="5384801"/>
            <a:ext cx="44211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Because 3 is an </a:t>
            </a:r>
            <a:r>
              <a:rPr lang="en-US" altLang="en-US" sz="2400" b="1" i="1">
                <a:solidFill>
                  <a:srgbClr val="000000"/>
                </a:solidFill>
                <a:latin typeface="Arial" charset="0"/>
              </a:rPr>
              <a:t>exact number</a:t>
            </a:r>
          </a:p>
        </p:txBody>
      </p:sp>
      <p:grpSp>
        <p:nvGrpSpPr>
          <p:cNvPr id="29" name="Group 16"/>
          <p:cNvGrpSpPr>
            <a:grpSpLocks/>
          </p:cNvGrpSpPr>
          <p:nvPr/>
        </p:nvGrpSpPr>
        <p:grpSpPr bwMode="auto">
          <a:xfrm>
            <a:off x="6897007" y="4330701"/>
            <a:ext cx="615950" cy="457200"/>
            <a:chOff x="4244" y="2600"/>
            <a:chExt cx="388" cy="288"/>
          </a:xfrm>
        </p:grpSpPr>
        <p:sp>
          <p:nvSpPr>
            <p:cNvPr id="30" name="Text Box 13"/>
            <p:cNvSpPr txBox="1">
              <a:spLocks noChangeArrowheads="1"/>
            </p:cNvSpPr>
            <p:nvPr/>
          </p:nvSpPr>
          <p:spPr bwMode="auto">
            <a:xfrm>
              <a:off x="4244" y="2600"/>
              <a:ext cx="38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a:solidFill>
                    <a:srgbClr val="000000"/>
                  </a:solidFill>
                  <a:latin typeface="Arial" charset="0"/>
                </a:rPr>
                <a:t>= 7</a:t>
              </a:r>
            </a:p>
          </p:txBody>
        </p:sp>
        <p:sp>
          <p:nvSpPr>
            <p:cNvPr id="31" name="Line 15"/>
            <p:cNvSpPr>
              <a:spLocks noChangeShapeType="1"/>
            </p:cNvSpPr>
            <p:nvPr/>
          </p:nvSpPr>
          <p:spPr bwMode="auto">
            <a:xfrm>
              <a:off x="4320" y="2640"/>
              <a:ext cx="240" cy="144"/>
            </a:xfrm>
            <a:prstGeom prst="line">
              <a:avLst/>
            </a:prstGeom>
            <a:noFill/>
            <a:ln w="317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grpSp>
      <p:sp>
        <p:nvSpPr>
          <p:cNvPr id="32" name="Text Box 5"/>
          <p:cNvSpPr txBox="1">
            <a:spLocks noChangeArrowheads="1"/>
          </p:cNvSpPr>
          <p:nvPr/>
        </p:nvSpPr>
        <p:spPr bwMode="auto">
          <a:xfrm>
            <a:off x="449515" y="1316132"/>
            <a:ext cx="242726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u="sng" dirty="0">
                <a:solidFill>
                  <a:srgbClr val="0070C0"/>
                </a:solidFill>
                <a:latin typeface="Arial" charset="0"/>
              </a:rPr>
              <a:t>Exact Numbers</a:t>
            </a:r>
          </a:p>
        </p:txBody>
      </p:sp>
    </p:spTree>
    <p:extLst>
      <p:ext uri="{BB962C8B-B14F-4D97-AF65-F5344CB8AC3E}">
        <p14:creationId xmlns:p14="http://schemas.microsoft.com/office/powerpoint/2010/main" xmlns="" val="9385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1+#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20" grpId="0" autoUpdateAnimBg="0"/>
      <p:bldP spid="28"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380284" cy="584775"/>
          </a:xfrm>
          <a:prstGeom prst="rect">
            <a:avLst/>
          </a:prstGeom>
          <a:ln>
            <a:solidFill>
              <a:schemeClr val="tx1">
                <a:lumMod val="65000"/>
                <a:lumOff val="35000"/>
              </a:schemeClr>
            </a:solidFill>
          </a:ln>
        </p:spPr>
        <p:txBody>
          <a:bodyPr wrap="none">
            <a:spAutoFit/>
          </a:bodyPr>
          <a:lstStyle/>
          <a:p>
            <a:r>
              <a:rPr lang="en-US" sz="3200" b="1" dirty="0" smtClean="0">
                <a:solidFill>
                  <a:srgbClr val="FF0000"/>
                </a:solidFill>
                <a:latin typeface="Bodoni MT" panose="02070603080606020203" pitchFamily="18" charset="0"/>
              </a:rPr>
              <a:t>Handling Numbers</a:t>
            </a:r>
            <a:endParaRPr lang="en-US" sz="3200" b="1" dirty="0">
              <a:solidFill>
                <a:srgbClr val="FF0000"/>
              </a:solidFill>
              <a:latin typeface="Bodoni MT" panose="02070603080606020203" pitchFamily="18" charset="0"/>
            </a:endParaRPr>
          </a:p>
        </p:txBody>
      </p:sp>
      <p:sp>
        <p:nvSpPr>
          <p:cNvPr id="22" name="Rectangle 21"/>
          <p:cNvSpPr/>
          <p:nvPr/>
        </p:nvSpPr>
        <p:spPr>
          <a:xfrm>
            <a:off x="93915" y="689819"/>
            <a:ext cx="3419526" cy="523220"/>
          </a:xfrm>
          <a:prstGeom prst="rect">
            <a:avLst/>
          </a:prstGeom>
        </p:spPr>
        <p:txBody>
          <a:bodyPr wrap="none">
            <a:spAutoFit/>
          </a:bodyPr>
          <a:lstStyle/>
          <a:p>
            <a:r>
              <a:rPr lang="en-US" sz="2800" b="1" i="1" u="sng" dirty="0">
                <a:solidFill>
                  <a:srgbClr val="00B050"/>
                </a:solidFill>
                <a:latin typeface="Arial" panose="020B0604020202020204" pitchFamily="34" charset="0"/>
                <a:cs typeface="Arial" panose="020B0604020202020204" pitchFamily="34" charset="0"/>
              </a:rPr>
              <a:t>Significant Figures</a:t>
            </a:r>
          </a:p>
        </p:txBody>
      </p:sp>
      <p:sp>
        <p:nvSpPr>
          <p:cNvPr id="36" name="Text Box 4"/>
          <p:cNvSpPr txBox="1">
            <a:spLocks noChangeArrowheads="1"/>
          </p:cNvSpPr>
          <p:nvPr/>
        </p:nvSpPr>
        <p:spPr bwMode="auto">
          <a:xfrm>
            <a:off x="228600" y="1781954"/>
            <a:ext cx="89154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b="1" i="1" dirty="0">
                <a:solidFill>
                  <a:srgbClr val="000000"/>
                </a:solidFill>
                <a:latin typeface="Arial" charset="0"/>
              </a:rPr>
              <a:t>Accuracy</a:t>
            </a:r>
            <a:r>
              <a:rPr lang="en-US" altLang="en-US" sz="2400" dirty="0">
                <a:solidFill>
                  <a:srgbClr val="000000"/>
                </a:solidFill>
                <a:latin typeface="Arial" charset="0"/>
              </a:rPr>
              <a:t> – how close a measurement is to the </a:t>
            </a:r>
            <a:r>
              <a:rPr lang="en-US" altLang="en-US" sz="2400" i="1" dirty="0">
                <a:solidFill>
                  <a:srgbClr val="000000"/>
                </a:solidFill>
                <a:latin typeface="Arial" charset="0"/>
              </a:rPr>
              <a:t>true</a:t>
            </a:r>
            <a:r>
              <a:rPr lang="en-US" altLang="en-US" sz="2400" dirty="0">
                <a:solidFill>
                  <a:srgbClr val="000000"/>
                </a:solidFill>
                <a:latin typeface="Arial" charset="0"/>
              </a:rPr>
              <a:t> value</a:t>
            </a:r>
          </a:p>
          <a:p>
            <a:pPr fontAlgn="base">
              <a:spcAft>
                <a:spcPct val="0"/>
              </a:spcAft>
            </a:pPr>
            <a:r>
              <a:rPr lang="en-US" altLang="en-US" sz="2400" b="1" i="1" dirty="0">
                <a:solidFill>
                  <a:srgbClr val="000000"/>
                </a:solidFill>
                <a:latin typeface="Arial" charset="0"/>
              </a:rPr>
              <a:t>Precision</a:t>
            </a:r>
            <a:r>
              <a:rPr lang="en-US" altLang="en-US" sz="2400" dirty="0">
                <a:solidFill>
                  <a:srgbClr val="000000"/>
                </a:solidFill>
                <a:latin typeface="Arial" charset="0"/>
              </a:rPr>
              <a:t> – how close a set of measurements are to each other</a:t>
            </a:r>
            <a:endParaRPr lang="en-US" altLang="en-US" sz="2400" b="1" i="1" dirty="0">
              <a:solidFill>
                <a:srgbClr val="000000"/>
              </a:solidFill>
              <a:latin typeface="Arial" charset="0"/>
            </a:endParaRPr>
          </a:p>
        </p:txBody>
      </p:sp>
      <p:sp>
        <p:nvSpPr>
          <p:cNvPr id="37" name="Text Box 5"/>
          <p:cNvSpPr txBox="1">
            <a:spLocks noChangeArrowheads="1"/>
          </p:cNvSpPr>
          <p:nvPr/>
        </p:nvSpPr>
        <p:spPr bwMode="auto">
          <a:xfrm>
            <a:off x="1128488" y="5502371"/>
            <a:ext cx="1354138"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dirty="0">
                <a:solidFill>
                  <a:srgbClr val="000000"/>
                </a:solidFill>
                <a:latin typeface="Arial" charset="0"/>
              </a:rPr>
              <a:t>accurate</a:t>
            </a:r>
          </a:p>
          <a:p>
            <a:pPr algn="ctr" fontAlgn="base">
              <a:spcBef>
                <a:spcPct val="0"/>
              </a:spcBef>
              <a:spcAft>
                <a:spcPct val="0"/>
              </a:spcAft>
            </a:pPr>
            <a:r>
              <a:rPr lang="en-US" altLang="en-US" sz="2400" dirty="0">
                <a:solidFill>
                  <a:srgbClr val="000000"/>
                </a:solidFill>
                <a:latin typeface="Arial" charset="0"/>
              </a:rPr>
              <a:t>&amp;</a:t>
            </a:r>
          </a:p>
          <a:p>
            <a:pPr algn="ctr" fontAlgn="base">
              <a:spcBef>
                <a:spcPct val="0"/>
              </a:spcBef>
              <a:spcAft>
                <a:spcPct val="0"/>
              </a:spcAft>
            </a:pPr>
            <a:r>
              <a:rPr lang="en-US" altLang="en-US" sz="2400" dirty="0">
                <a:solidFill>
                  <a:srgbClr val="000000"/>
                </a:solidFill>
                <a:latin typeface="Arial" charset="0"/>
              </a:rPr>
              <a:t>precise</a:t>
            </a:r>
          </a:p>
        </p:txBody>
      </p:sp>
      <p:sp>
        <p:nvSpPr>
          <p:cNvPr id="38" name="Text Box 6"/>
          <p:cNvSpPr txBox="1">
            <a:spLocks noChangeArrowheads="1"/>
          </p:cNvSpPr>
          <p:nvPr/>
        </p:nvSpPr>
        <p:spPr bwMode="auto">
          <a:xfrm>
            <a:off x="3594670" y="5502371"/>
            <a:ext cx="1862137"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dirty="0">
                <a:solidFill>
                  <a:srgbClr val="000000"/>
                </a:solidFill>
                <a:latin typeface="Arial" charset="0"/>
              </a:rPr>
              <a:t>precise</a:t>
            </a:r>
          </a:p>
          <a:p>
            <a:pPr algn="ctr" fontAlgn="base">
              <a:spcBef>
                <a:spcPct val="0"/>
              </a:spcBef>
              <a:spcAft>
                <a:spcPct val="0"/>
              </a:spcAft>
            </a:pPr>
            <a:r>
              <a:rPr lang="en-US" altLang="en-US" sz="2400" dirty="0">
                <a:solidFill>
                  <a:srgbClr val="000000"/>
                </a:solidFill>
                <a:latin typeface="Arial" charset="0"/>
              </a:rPr>
              <a:t>but</a:t>
            </a:r>
          </a:p>
          <a:p>
            <a:pPr algn="ctr" fontAlgn="base">
              <a:spcBef>
                <a:spcPct val="0"/>
              </a:spcBef>
              <a:spcAft>
                <a:spcPct val="0"/>
              </a:spcAft>
            </a:pPr>
            <a:r>
              <a:rPr lang="en-US" altLang="en-US" sz="2400" dirty="0">
                <a:solidFill>
                  <a:srgbClr val="FF0000"/>
                </a:solidFill>
                <a:latin typeface="Arial" charset="0"/>
              </a:rPr>
              <a:t>not</a:t>
            </a:r>
            <a:r>
              <a:rPr lang="en-US" altLang="en-US" sz="2400" dirty="0">
                <a:solidFill>
                  <a:srgbClr val="000000"/>
                </a:solidFill>
                <a:latin typeface="Arial" charset="0"/>
              </a:rPr>
              <a:t> accurate</a:t>
            </a:r>
          </a:p>
        </p:txBody>
      </p:sp>
      <p:sp>
        <p:nvSpPr>
          <p:cNvPr id="39" name="Text Box 7"/>
          <p:cNvSpPr txBox="1">
            <a:spLocks noChangeArrowheads="1"/>
          </p:cNvSpPr>
          <p:nvPr/>
        </p:nvSpPr>
        <p:spPr bwMode="auto">
          <a:xfrm>
            <a:off x="6510794" y="5502371"/>
            <a:ext cx="1862137"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dirty="0">
                <a:solidFill>
                  <a:srgbClr val="FF0000"/>
                </a:solidFill>
                <a:latin typeface="Arial" charset="0"/>
              </a:rPr>
              <a:t>not</a:t>
            </a:r>
            <a:r>
              <a:rPr lang="en-US" altLang="en-US" sz="2400" dirty="0">
                <a:solidFill>
                  <a:srgbClr val="000000"/>
                </a:solidFill>
                <a:latin typeface="Arial" charset="0"/>
              </a:rPr>
              <a:t> accurate</a:t>
            </a:r>
          </a:p>
          <a:p>
            <a:pPr algn="ctr" fontAlgn="base">
              <a:spcBef>
                <a:spcPct val="0"/>
              </a:spcBef>
              <a:spcAft>
                <a:spcPct val="0"/>
              </a:spcAft>
            </a:pPr>
            <a:r>
              <a:rPr lang="en-US" altLang="en-US" sz="2400" dirty="0">
                <a:solidFill>
                  <a:srgbClr val="000000"/>
                </a:solidFill>
                <a:latin typeface="Arial" charset="0"/>
              </a:rPr>
              <a:t>&amp;</a:t>
            </a:r>
          </a:p>
          <a:p>
            <a:pPr algn="ctr" fontAlgn="base">
              <a:spcBef>
                <a:spcPct val="0"/>
              </a:spcBef>
              <a:spcAft>
                <a:spcPct val="0"/>
              </a:spcAft>
            </a:pPr>
            <a:r>
              <a:rPr lang="en-US" altLang="en-US" sz="2400" dirty="0">
                <a:solidFill>
                  <a:srgbClr val="FF0000"/>
                </a:solidFill>
                <a:latin typeface="Arial" charset="0"/>
              </a:rPr>
              <a:t>not</a:t>
            </a:r>
            <a:r>
              <a:rPr lang="en-US" altLang="en-US" sz="2400" dirty="0">
                <a:solidFill>
                  <a:srgbClr val="000000"/>
                </a:solidFill>
                <a:latin typeface="Arial" charset="0"/>
              </a:rPr>
              <a:t> precise</a:t>
            </a:r>
          </a:p>
        </p:txBody>
      </p:sp>
      <p:pic>
        <p:nvPicPr>
          <p:cNvPr id="40" name="Picture 10" descr="01_13"/>
          <p:cNvPicPr>
            <a:picLocks noChangeAspect="1" noChangeArrowheads="1"/>
          </p:cNvPicPr>
          <p:nvPr/>
        </p:nvPicPr>
        <p:blipFill>
          <a:blip r:embed="rId2">
            <a:extLst>
              <a:ext uri="{28A0092B-C50C-407E-A947-70E740481C1C}">
                <a14:useLocalDpi xmlns:a14="http://schemas.microsoft.com/office/drawing/2010/main" xmlns="" val="0"/>
              </a:ext>
            </a:extLst>
          </a:blip>
          <a:srcRect t="4036" b="13623"/>
          <a:stretch>
            <a:fillRect/>
          </a:stretch>
        </p:blipFill>
        <p:spPr bwMode="auto">
          <a:xfrm>
            <a:off x="530385" y="2868199"/>
            <a:ext cx="8049983" cy="2634172"/>
          </a:xfrm>
          <a:prstGeom prst="rect">
            <a:avLst/>
          </a:prstGeom>
          <a:noFill/>
          <a:extLst>
            <a:ext uri="{909E8E84-426E-40DD-AFC4-6F175D3DCCD1}">
              <a14:hiddenFill xmlns:a14="http://schemas.microsoft.com/office/drawing/2010/main" xmlns="">
                <a:solidFill>
                  <a:srgbClr val="FFFFFF"/>
                </a:solidFill>
              </a14:hiddenFill>
            </a:ext>
          </a:extLst>
        </p:spPr>
      </p:pic>
      <p:sp>
        <p:nvSpPr>
          <p:cNvPr id="41" name="Text Box 5"/>
          <p:cNvSpPr txBox="1">
            <a:spLocks noChangeArrowheads="1"/>
          </p:cNvSpPr>
          <p:nvPr/>
        </p:nvSpPr>
        <p:spPr bwMode="auto">
          <a:xfrm>
            <a:off x="449515" y="1316132"/>
            <a:ext cx="367440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u="sng" dirty="0">
                <a:solidFill>
                  <a:srgbClr val="0070C0"/>
                </a:solidFill>
                <a:latin typeface="Arial" charset="0"/>
              </a:rPr>
              <a:t>Accuracy and Precision</a:t>
            </a:r>
          </a:p>
        </p:txBody>
      </p:sp>
    </p:spTree>
    <p:extLst>
      <p:ext uri="{BB962C8B-B14F-4D97-AF65-F5344CB8AC3E}">
        <p14:creationId xmlns:p14="http://schemas.microsoft.com/office/powerpoint/2010/main" xmlns="" val="321396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utoUpdateAnimBg="0"/>
      <p:bldP spid="38" grpId="0" autoUpdateAnimBg="0"/>
      <p:bldP spid="3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6835" y="106777"/>
            <a:ext cx="3380284" cy="584775"/>
          </a:xfrm>
          <a:prstGeom prst="rect">
            <a:avLst/>
          </a:prstGeom>
          <a:ln>
            <a:solidFill>
              <a:schemeClr val="tx1">
                <a:lumMod val="65000"/>
                <a:lumOff val="35000"/>
              </a:schemeClr>
            </a:solidFill>
          </a:ln>
        </p:spPr>
        <p:txBody>
          <a:bodyPr wrap="none">
            <a:spAutoFit/>
          </a:bodyPr>
          <a:lstStyle/>
          <a:p>
            <a:r>
              <a:rPr lang="en-US" sz="3200" b="1" dirty="0" smtClean="0">
                <a:solidFill>
                  <a:srgbClr val="FF0000"/>
                </a:solidFill>
                <a:latin typeface="Bodoni MT" panose="02070603080606020203" pitchFamily="18" charset="0"/>
              </a:rPr>
              <a:t>Handling Numbers</a:t>
            </a:r>
            <a:endParaRPr lang="en-US" sz="3200" b="1" dirty="0">
              <a:solidFill>
                <a:srgbClr val="FF0000"/>
              </a:solidFill>
              <a:latin typeface="Bodoni MT" panose="02070603080606020203" pitchFamily="18" charset="0"/>
            </a:endParaRPr>
          </a:p>
        </p:txBody>
      </p:sp>
      <p:sp>
        <p:nvSpPr>
          <p:cNvPr id="22" name="Rectangle 21"/>
          <p:cNvSpPr/>
          <p:nvPr/>
        </p:nvSpPr>
        <p:spPr>
          <a:xfrm>
            <a:off x="93915" y="689819"/>
            <a:ext cx="3871573" cy="584775"/>
          </a:xfrm>
          <a:prstGeom prst="rect">
            <a:avLst/>
          </a:prstGeom>
        </p:spPr>
        <p:txBody>
          <a:bodyPr wrap="none">
            <a:spAutoFit/>
          </a:bodyPr>
          <a:lstStyle/>
          <a:p>
            <a:r>
              <a:rPr lang="en-US" sz="3200" b="1" i="1" u="sng" dirty="0">
                <a:solidFill>
                  <a:srgbClr val="00B050"/>
                </a:solidFill>
                <a:latin typeface="Arial" panose="020B0604020202020204" pitchFamily="34" charset="0"/>
                <a:cs typeface="Arial" panose="020B0604020202020204" pitchFamily="34" charset="0"/>
              </a:rPr>
              <a:t>Significant Figures</a:t>
            </a:r>
          </a:p>
        </p:txBody>
      </p:sp>
      <p:sp>
        <p:nvSpPr>
          <p:cNvPr id="4" name="Rectangle 3"/>
          <p:cNvSpPr/>
          <p:nvPr/>
        </p:nvSpPr>
        <p:spPr>
          <a:xfrm>
            <a:off x="326951" y="1899174"/>
            <a:ext cx="8617672" cy="1200329"/>
          </a:xfrm>
          <a:prstGeom prst="rect">
            <a:avLst/>
          </a:prstGeom>
        </p:spPr>
        <p:txBody>
          <a:bodyPr wrap="square">
            <a:spAutoFit/>
          </a:bodyPr>
          <a:lstStyle/>
          <a:p>
            <a:pPr algn="just"/>
            <a:r>
              <a:rPr lang="en-US" sz="2400" dirty="0" smtClean="0">
                <a:latin typeface="Arial" panose="020B0604020202020204" pitchFamily="34" charset="0"/>
                <a:cs typeface="Arial" panose="020B0604020202020204" pitchFamily="34" charset="0"/>
              </a:rPr>
              <a:t>Three students </a:t>
            </a:r>
            <a:r>
              <a:rPr lang="en-US" sz="2400" dirty="0">
                <a:latin typeface="Arial" panose="020B0604020202020204" pitchFamily="34" charset="0"/>
                <a:cs typeface="Arial" panose="020B0604020202020204" pitchFamily="34" charset="0"/>
              </a:rPr>
              <a:t>are asked to determine the mass of a </a:t>
            </a:r>
            <a:r>
              <a:rPr lang="en-US" sz="2400" dirty="0" smtClean="0">
                <a:latin typeface="Arial" panose="020B0604020202020204" pitchFamily="34" charset="0"/>
                <a:cs typeface="Arial" panose="020B0604020202020204" pitchFamily="34" charset="0"/>
              </a:rPr>
              <a:t>piece of </a:t>
            </a:r>
            <a:r>
              <a:rPr lang="en-US" sz="2400" dirty="0">
                <a:latin typeface="Arial" panose="020B0604020202020204" pitchFamily="34" charset="0"/>
                <a:cs typeface="Arial" panose="020B0604020202020204" pitchFamily="34" charset="0"/>
              </a:rPr>
              <a:t>copper wire. </a:t>
            </a:r>
            <a:r>
              <a:rPr lang="en-US" sz="2400" dirty="0" smtClean="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The true mass of the wire is 2.000 g</a:t>
            </a:r>
            <a:r>
              <a:rPr lang="en-US" sz="2400" dirty="0" smtClean="0">
                <a:latin typeface="Arial" panose="020B0604020202020204" pitchFamily="34" charset="0"/>
                <a:cs typeface="Arial" panose="020B0604020202020204" pitchFamily="34" charset="0"/>
              </a:rPr>
              <a:t>)</a:t>
            </a:r>
          </a:p>
          <a:p>
            <a:pPr algn="just"/>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results of two successive </a:t>
            </a:r>
            <a:r>
              <a:rPr lang="en-US" sz="2400" dirty="0" smtClean="0">
                <a:latin typeface="Arial" panose="020B0604020202020204" pitchFamily="34" charset="0"/>
                <a:cs typeface="Arial" panose="020B0604020202020204" pitchFamily="34" charset="0"/>
              </a:rPr>
              <a:t>weighing's </a:t>
            </a:r>
            <a:r>
              <a:rPr lang="en-US" sz="2400" dirty="0">
                <a:latin typeface="Arial" panose="020B0604020202020204" pitchFamily="34" charset="0"/>
                <a:cs typeface="Arial" panose="020B0604020202020204" pitchFamily="34" charset="0"/>
              </a:rPr>
              <a:t>by each student </a:t>
            </a:r>
            <a:r>
              <a:rPr lang="en-US" sz="2400" dirty="0" smtClean="0">
                <a:latin typeface="Arial" panose="020B0604020202020204" pitchFamily="34" charset="0"/>
                <a:cs typeface="Arial" panose="020B0604020202020204" pitchFamily="34" charset="0"/>
              </a:rPr>
              <a:t>are</a:t>
            </a:r>
            <a:endParaRPr lang="en-US" sz="4800" dirty="0">
              <a:latin typeface="Arial" panose="020B0604020202020204" pitchFamily="34" charset="0"/>
              <a:cs typeface="Arial" panose="020B0604020202020204" pitchFamily="34" charset="0"/>
            </a:endParaRPr>
          </a:p>
        </p:txBody>
      </p:sp>
      <p:sp>
        <p:nvSpPr>
          <p:cNvPr id="13" name="Text Box 5"/>
          <p:cNvSpPr txBox="1">
            <a:spLocks noChangeArrowheads="1"/>
          </p:cNvSpPr>
          <p:nvPr/>
        </p:nvSpPr>
        <p:spPr bwMode="auto">
          <a:xfrm>
            <a:off x="7337971" y="5212275"/>
            <a:ext cx="1354138"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dirty="0">
                <a:solidFill>
                  <a:srgbClr val="000000"/>
                </a:solidFill>
                <a:latin typeface="Arial" charset="0"/>
              </a:rPr>
              <a:t>accurate</a:t>
            </a:r>
          </a:p>
          <a:p>
            <a:pPr algn="ctr" fontAlgn="base">
              <a:spcBef>
                <a:spcPct val="0"/>
              </a:spcBef>
              <a:spcAft>
                <a:spcPct val="0"/>
              </a:spcAft>
            </a:pPr>
            <a:r>
              <a:rPr lang="en-US" altLang="en-US" sz="2400" dirty="0">
                <a:solidFill>
                  <a:srgbClr val="000000"/>
                </a:solidFill>
                <a:latin typeface="Arial" charset="0"/>
              </a:rPr>
              <a:t>&amp;</a:t>
            </a:r>
          </a:p>
          <a:p>
            <a:pPr algn="ctr" fontAlgn="base">
              <a:spcBef>
                <a:spcPct val="0"/>
              </a:spcBef>
              <a:spcAft>
                <a:spcPct val="0"/>
              </a:spcAft>
            </a:pPr>
            <a:r>
              <a:rPr lang="en-US" altLang="en-US" sz="2400" dirty="0">
                <a:solidFill>
                  <a:srgbClr val="000000"/>
                </a:solidFill>
                <a:latin typeface="Arial" charset="0"/>
              </a:rPr>
              <a:t>precise</a:t>
            </a:r>
          </a:p>
        </p:txBody>
      </p:sp>
      <p:sp>
        <p:nvSpPr>
          <p:cNvPr id="14" name="Text Box 6"/>
          <p:cNvSpPr txBox="1">
            <a:spLocks noChangeArrowheads="1"/>
          </p:cNvSpPr>
          <p:nvPr/>
        </p:nvSpPr>
        <p:spPr bwMode="auto">
          <a:xfrm>
            <a:off x="4832762" y="5212275"/>
            <a:ext cx="1862137"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dirty="0">
                <a:solidFill>
                  <a:srgbClr val="000000"/>
                </a:solidFill>
                <a:latin typeface="Arial" charset="0"/>
              </a:rPr>
              <a:t>precise</a:t>
            </a:r>
          </a:p>
          <a:p>
            <a:pPr algn="ctr" fontAlgn="base">
              <a:spcBef>
                <a:spcPct val="0"/>
              </a:spcBef>
              <a:spcAft>
                <a:spcPct val="0"/>
              </a:spcAft>
            </a:pPr>
            <a:r>
              <a:rPr lang="en-US" altLang="en-US" sz="2400" dirty="0">
                <a:solidFill>
                  <a:srgbClr val="000000"/>
                </a:solidFill>
                <a:latin typeface="Arial" charset="0"/>
              </a:rPr>
              <a:t>but</a:t>
            </a:r>
          </a:p>
          <a:p>
            <a:pPr algn="ctr" fontAlgn="base">
              <a:spcBef>
                <a:spcPct val="0"/>
              </a:spcBef>
              <a:spcAft>
                <a:spcPct val="0"/>
              </a:spcAft>
            </a:pPr>
            <a:r>
              <a:rPr lang="en-US" altLang="en-US" sz="2400" dirty="0">
                <a:solidFill>
                  <a:srgbClr val="FF0000"/>
                </a:solidFill>
                <a:latin typeface="Arial" charset="0"/>
              </a:rPr>
              <a:t>not</a:t>
            </a:r>
            <a:r>
              <a:rPr lang="en-US" altLang="en-US" sz="2400" dirty="0">
                <a:solidFill>
                  <a:srgbClr val="000000"/>
                </a:solidFill>
                <a:latin typeface="Arial" charset="0"/>
              </a:rPr>
              <a:t> accurate</a:t>
            </a:r>
          </a:p>
        </p:txBody>
      </p:sp>
      <p:sp>
        <p:nvSpPr>
          <p:cNvPr id="15" name="Text Box 7"/>
          <p:cNvSpPr txBox="1">
            <a:spLocks noChangeArrowheads="1"/>
          </p:cNvSpPr>
          <p:nvPr/>
        </p:nvSpPr>
        <p:spPr bwMode="auto">
          <a:xfrm>
            <a:off x="2818518" y="5212275"/>
            <a:ext cx="1862137"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dirty="0">
                <a:solidFill>
                  <a:srgbClr val="FF0000"/>
                </a:solidFill>
                <a:latin typeface="Arial" charset="0"/>
              </a:rPr>
              <a:t>not</a:t>
            </a:r>
            <a:r>
              <a:rPr lang="en-US" altLang="en-US" sz="2400" dirty="0">
                <a:solidFill>
                  <a:srgbClr val="000000"/>
                </a:solidFill>
                <a:latin typeface="Arial" charset="0"/>
              </a:rPr>
              <a:t> accurate</a:t>
            </a:r>
          </a:p>
          <a:p>
            <a:pPr algn="ctr" fontAlgn="base">
              <a:spcBef>
                <a:spcPct val="0"/>
              </a:spcBef>
              <a:spcAft>
                <a:spcPct val="0"/>
              </a:spcAft>
            </a:pPr>
            <a:r>
              <a:rPr lang="en-US" altLang="en-US" sz="2400" dirty="0">
                <a:solidFill>
                  <a:srgbClr val="000000"/>
                </a:solidFill>
                <a:latin typeface="Arial" charset="0"/>
              </a:rPr>
              <a:t>&amp;</a:t>
            </a:r>
          </a:p>
          <a:p>
            <a:pPr algn="ctr" fontAlgn="base">
              <a:spcBef>
                <a:spcPct val="0"/>
              </a:spcBef>
              <a:spcAft>
                <a:spcPct val="0"/>
              </a:spcAft>
            </a:pPr>
            <a:r>
              <a:rPr lang="en-US" altLang="en-US" sz="2400" dirty="0">
                <a:solidFill>
                  <a:srgbClr val="FF0000"/>
                </a:solidFill>
                <a:latin typeface="Arial" charset="0"/>
              </a:rPr>
              <a:t>not</a:t>
            </a:r>
            <a:r>
              <a:rPr lang="en-US" altLang="en-US" sz="2400" dirty="0">
                <a:solidFill>
                  <a:srgbClr val="000000"/>
                </a:solidFill>
                <a:latin typeface="Arial" charset="0"/>
              </a:rPr>
              <a:t> precise</a:t>
            </a:r>
          </a:p>
        </p:txBody>
      </p:sp>
      <p:pic>
        <p:nvPicPr>
          <p:cNvPr id="5" name="Picture 4"/>
          <p:cNvPicPr>
            <a:picLocks noChangeAspect="1"/>
          </p:cNvPicPr>
          <p:nvPr/>
        </p:nvPicPr>
        <p:blipFill>
          <a:blip r:embed="rId2"/>
          <a:stretch>
            <a:fillRect/>
          </a:stretch>
        </p:blipFill>
        <p:spPr>
          <a:xfrm>
            <a:off x="326951" y="3229428"/>
            <a:ext cx="8411000" cy="1894114"/>
          </a:xfrm>
          <a:prstGeom prst="rect">
            <a:avLst/>
          </a:prstGeom>
        </p:spPr>
      </p:pic>
      <p:sp>
        <p:nvSpPr>
          <p:cNvPr id="17" name="Text Box 5"/>
          <p:cNvSpPr txBox="1">
            <a:spLocks noChangeArrowheads="1"/>
          </p:cNvSpPr>
          <p:nvPr/>
        </p:nvSpPr>
        <p:spPr bwMode="auto">
          <a:xfrm>
            <a:off x="449515" y="1316132"/>
            <a:ext cx="367440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u="sng" dirty="0">
                <a:solidFill>
                  <a:srgbClr val="0070C0"/>
                </a:solidFill>
                <a:latin typeface="Arial" charset="0"/>
              </a:rPr>
              <a:t>Accuracy and Precision</a:t>
            </a:r>
          </a:p>
        </p:txBody>
      </p:sp>
    </p:spTree>
    <p:extLst>
      <p:ext uri="{BB962C8B-B14F-4D97-AF65-F5344CB8AC3E}">
        <p14:creationId xmlns:p14="http://schemas.microsoft.com/office/powerpoint/2010/main" xmlns="" val="63590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utoUpdateAnimBg="0"/>
      <p:bldP spid="14" grpId="0" autoUpdateAnimBg="0"/>
      <p:bldP spid="15"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22826" y="56328"/>
            <a:ext cx="7315657" cy="584775"/>
          </a:xfrm>
          <a:prstGeom prst="rect">
            <a:avLst/>
          </a:prstGeom>
          <a:ln>
            <a:solidFill>
              <a:schemeClr val="tx1">
                <a:lumMod val="65000"/>
                <a:lumOff val="35000"/>
              </a:schemeClr>
            </a:solidFill>
          </a:ln>
        </p:spPr>
        <p:txBody>
          <a:bodyPr wrap="none">
            <a:spAutoFit/>
          </a:bodyPr>
          <a:lstStyle/>
          <a:p>
            <a:r>
              <a:rPr lang="en-US" sz="3200" b="1" dirty="0">
                <a:solidFill>
                  <a:srgbClr val="FF0000"/>
                </a:solidFill>
                <a:latin typeface="Bodoni MT" panose="02070603080606020203" pitchFamily="18" charset="0"/>
              </a:rPr>
              <a:t>Dimensional Analysis in Solving Problems</a:t>
            </a:r>
          </a:p>
        </p:txBody>
      </p:sp>
      <p:sp>
        <p:nvSpPr>
          <p:cNvPr id="2" name="Rectangle 1"/>
          <p:cNvSpPr/>
          <p:nvPr/>
        </p:nvSpPr>
        <p:spPr>
          <a:xfrm>
            <a:off x="188685" y="724878"/>
            <a:ext cx="8788400" cy="830997"/>
          </a:xfrm>
          <a:prstGeom prst="rect">
            <a:avLst/>
          </a:prstGeom>
        </p:spPr>
        <p:txBody>
          <a:bodyPr wrap="square">
            <a:spAutoFit/>
          </a:bodyPr>
          <a:lstStyle/>
          <a:p>
            <a:pPr marL="342900" indent="-342900" algn="just">
              <a:buFont typeface="Courier New" panose="02070309020205020404" pitchFamily="49" charset="0"/>
              <a:buChar char="o"/>
            </a:pPr>
            <a:r>
              <a:rPr lang="en-US" sz="2400" b="1" i="1" dirty="0" smtClean="0">
                <a:solidFill>
                  <a:srgbClr val="FF0000"/>
                </a:solidFill>
                <a:latin typeface="Arial" panose="020B0604020202020204" pitchFamily="34" charset="0"/>
                <a:cs typeface="Arial" panose="020B0604020202020204" pitchFamily="34" charset="0"/>
              </a:rPr>
              <a:t>Dimensional analysis</a:t>
            </a:r>
            <a:r>
              <a:rPr lang="en-US" sz="2400" b="1" dirty="0" smtClean="0">
                <a:solidFill>
                  <a:srgbClr val="FF0000"/>
                </a:solidFill>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procedure we use to convert </a:t>
            </a:r>
            <a:r>
              <a:rPr lang="en-US" sz="2400" dirty="0" smtClean="0">
                <a:latin typeface="Arial" panose="020B0604020202020204" pitchFamily="34" charset="0"/>
                <a:cs typeface="Arial" panose="020B0604020202020204" pitchFamily="34" charset="0"/>
              </a:rPr>
              <a:t>between units </a:t>
            </a:r>
            <a:r>
              <a:rPr lang="en-US" sz="2400" dirty="0">
                <a:latin typeface="Arial" panose="020B0604020202020204" pitchFamily="34" charset="0"/>
                <a:cs typeface="Arial" panose="020B0604020202020204" pitchFamily="34" charset="0"/>
              </a:rPr>
              <a:t>in solving chemistry </a:t>
            </a:r>
            <a:r>
              <a:rPr lang="en-US" sz="2400" dirty="0" smtClean="0">
                <a:latin typeface="Arial" panose="020B0604020202020204" pitchFamily="34" charset="0"/>
                <a:cs typeface="Arial" panose="020B0604020202020204" pitchFamily="34" charset="0"/>
              </a:rPr>
              <a:t>problems.</a:t>
            </a:r>
            <a:endParaRPr lang="en-US" sz="2400" dirty="0">
              <a:latin typeface="Arial" panose="020B0604020202020204" pitchFamily="34" charset="0"/>
              <a:cs typeface="Arial" panose="020B0604020202020204" pitchFamily="34" charset="0"/>
            </a:endParaRPr>
          </a:p>
        </p:txBody>
      </p:sp>
      <p:sp>
        <p:nvSpPr>
          <p:cNvPr id="3" name="Rectangle 2"/>
          <p:cNvSpPr/>
          <p:nvPr/>
        </p:nvSpPr>
        <p:spPr>
          <a:xfrm>
            <a:off x="188685" y="1646132"/>
            <a:ext cx="8788400" cy="830997"/>
          </a:xfrm>
          <a:prstGeom prst="rect">
            <a:avLst/>
          </a:prstGeom>
        </p:spPr>
        <p:txBody>
          <a:bodyPr wrap="square">
            <a:spAutoFit/>
          </a:bodyPr>
          <a:lstStyle/>
          <a:p>
            <a:pPr marL="342900" indent="-342900" algn="just">
              <a:buFont typeface="Courier New" panose="02070309020205020404" pitchFamily="49" charset="0"/>
              <a:buChar char="o"/>
            </a:pPr>
            <a:r>
              <a:rPr lang="en-US" sz="2400" b="1" i="1" dirty="0" smtClean="0">
                <a:solidFill>
                  <a:srgbClr val="FF0000"/>
                </a:solidFill>
                <a:latin typeface="Arial" panose="020B0604020202020204" pitchFamily="34" charset="0"/>
                <a:cs typeface="Arial" panose="020B0604020202020204" pitchFamily="34" charset="0"/>
              </a:rPr>
              <a:t>Dimensional analysis</a:t>
            </a:r>
            <a:r>
              <a:rPr lang="en-US" sz="2400" b="1"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based on the relationship between different units that express the </a:t>
            </a:r>
            <a:r>
              <a:rPr lang="en-US" sz="2400" dirty="0" smtClean="0">
                <a:latin typeface="Arial" panose="020B0604020202020204" pitchFamily="34" charset="0"/>
                <a:cs typeface="Arial" panose="020B0604020202020204" pitchFamily="34" charset="0"/>
              </a:rPr>
              <a:t>same physical </a:t>
            </a:r>
            <a:r>
              <a:rPr lang="en-US" sz="2400" dirty="0">
                <a:latin typeface="Arial" panose="020B0604020202020204" pitchFamily="34" charset="0"/>
                <a:cs typeface="Arial" panose="020B0604020202020204" pitchFamily="34" charset="0"/>
              </a:rPr>
              <a:t>quantity</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2" name="Text Box 4"/>
          <p:cNvSpPr txBox="1">
            <a:spLocks noChangeArrowheads="1"/>
          </p:cNvSpPr>
          <p:nvPr/>
        </p:nvSpPr>
        <p:spPr bwMode="auto">
          <a:xfrm>
            <a:off x="935162" y="2705729"/>
            <a:ext cx="7397046" cy="1631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spcBef>
                <a:spcPct val="50000"/>
              </a:spcBef>
              <a:buFontTx/>
              <a:buAutoNum type="arabicPeriod"/>
            </a:pPr>
            <a:r>
              <a:rPr lang="en-US" altLang="en-US" sz="2000" dirty="0">
                <a:latin typeface="Arial" charset="0"/>
              </a:rPr>
              <a:t>Determine which unit conversion factor(s) are needed</a:t>
            </a:r>
          </a:p>
          <a:p>
            <a:pPr>
              <a:spcBef>
                <a:spcPct val="50000"/>
              </a:spcBef>
              <a:buFontTx/>
              <a:buAutoNum type="arabicPeriod"/>
            </a:pPr>
            <a:r>
              <a:rPr lang="en-US" altLang="en-US" sz="2000" dirty="0">
                <a:latin typeface="Arial" charset="0"/>
              </a:rPr>
              <a:t>Carry units through calculation</a:t>
            </a:r>
          </a:p>
          <a:p>
            <a:pPr>
              <a:spcBef>
                <a:spcPct val="50000"/>
              </a:spcBef>
              <a:buFontTx/>
              <a:buAutoNum type="arabicPeriod"/>
            </a:pPr>
            <a:r>
              <a:rPr lang="en-US" altLang="en-US" sz="2000" dirty="0">
                <a:latin typeface="Arial" charset="0"/>
              </a:rPr>
              <a:t>If all units cancel except for the </a:t>
            </a:r>
            <a:r>
              <a:rPr lang="en-US" altLang="en-US" sz="2000" b="1" i="1" dirty="0">
                <a:latin typeface="Arial" charset="0"/>
              </a:rPr>
              <a:t>desired unit(s)</a:t>
            </a:r>
            <a:r>
              <a:rPr lang="en-US" altLang="en-US" sz="2000" dirty="0">
                <a:latin typeface="Arial" charset="0"/>
              </a:rPr>
              <a:t>, then the problem was solved correctly.</a:t>
            </a:r>
          </a:p>
        </p:txBody>
      </p:sp>
      <p:sp>
        <p:nvSpPr>
          <p:cNvPr id="16" name="Text Box 37"/>
          <p:cNvSpPr txBox="1">
            <a:spLocks noChangeArrowheads="1"/>
          </p:cNvSpPr>
          <p:nvPr/>
        </p:nvSpPr>
        <p:spPr bwMode="auto">
          <a:xfrm>
            <a:off x="1050721" y="4745735"/>
            <a:ext cx="725031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sz="2400" dirty="0">
                <a:latin typeface="Arial" panose="020B0604020202020204" pitchFamily="34" charset="0"/>
                <a:cs typeface="Arial" panose="020B0604020202020204" pitchFamily="34" charset="0"/>
              </a:rPr>
              <a:t>given quantity x conversion factor = desired quantity</a:t>
            </a:r>
          </a:p>
        </p:txBody>
      </p:sp>
      <p:sp>
        <p:nvSpPr>
          <p:cNvPr id="17" name="Text Box 38"/>
          <p:cNvSpPr txBox="1">
            <a:spLocks noChangeArrowheads="1"/>
          </p:cNvSpPr>
          <p:nvPr/>
        </p:nvSpPr>
        <p:spPr bwMode="auto">
          <a:xfrm>
            <a:off x="1952171" y="5661479"/>
            <a:ext cx="143892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000"/>
              <a:t>given unit x </a:t>
            </a:r>
          </a:p>
        </p:txBody>
      </p:sp>
      <p:sp>
        <p:nvSpPr>
          <p:cNvPr id="18" name="Text Box 42"/>
          <p:cNvSpPr txBox="1">
            <a:spLocks noChangeArrowheads="1"/>
          </p:cNvSpPr>
          <p:nvPr/>
        </p:nvSpPr>
        <p:spPr bwMode="auto">
          <a:xfrm>
            <a:off x="5470071" y="5667829"/>
            <a:ext cx="161595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000"/>
              <a:t>= desired unit</a:t>
            </a:r>
          </a:p>
        </p:txBody>
      </p:sp>
      <p:grpSp>
        <p:nvGrpSpPr>
          <p:cNvPr id="19" name="Group 44"/>
          <p:cNvGrpSpPr>
            <a:grpSpLocks/>
          </p:cNvGrpSpPr>
          <p:nvPr/>
        </p:nvGrpSpPr>
        <p:grpSpPr bwMode="auto">
          <a:xfrm>
            <a:off x="3750810" y="5439229"/>
            <a:ext cx="1719263" cy="893763"/>
            <a:chOff x="1810" y="2761"/>
            <a:chExt cx="1083" cy="563"/>
          </a:xfrm>
        </p:grpSpPr>
        <p:sp>
          <p:nvSpPr>
            <p:cNvPr id="20" name="Text Box 39"/>
            <p:cNvSpPr txBox="1">
              <a:spLocks noChangeArrowheads="1"/>
            </p:cNvSpPr>
            <p:nvPr/>
          </p:nvSpPr>
          <p:spPr bwMode="auto">
            <a:xfrm>
              <a:off x="1810" y="2761"/>
              <a:ext cx="901"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000"/>
                <a:t>desired unit</a:t>
              </a:r>
            </a:p>
          </p:txBody>
        </p:sp>
        <p:sp>
          <p:nvSpPr>
            <p:cNvPr id="21" name="Text Box 40"/>
            <p:cNvSpPr txBox="1">
              <a:spLocks noChangeArrowheads="1"/>
            </p:cNvSpPr>
            <p:nvPr/>
          </p:nvSpPr>
          <p:spPr bwMode="auto">
            <a:xfrm>
              <a:off x="1895" y="3072"/>
              <a:ext cx="764"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000"/>
                <a:t>given unit</a:t>
              </a:r>
            </a:p>
          </p:txBody>
        </p:sp>
        <p:sp>
          <p:nvSpPr>
            <p:cNvPr id="23" name="Line 43"/>
            <p:cNvSpPr>
              <a:spLocks noChangeShapeType="1"/>
            </p:cNvSpPr>
            <p:nvPr/>
          </p:nvSpPr>
          <p:spPr bwMode="auto">
            <a:xfrm>
              <a:off x="1837" y="3060"/>
              <a:ext cx="105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grpSp>
      <p:sp>
        <p:nvSpPr>
          <p:cNvPr id="24" name="Line 46"/>
          <p:cNvSpPr>
            <a:spLocks noChangeShapeType="1"/>
          </p:cNvSpPr>
          <p:nvPr/>
        </p:nvSpPr>
        <p:spPr bwMode="auto">
          <a:xfrm flipV="1">
            <a:off x="2180771" y="5591629"/>
            <a:ext cx="1066800" cy="6096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25" name="Line 47"/>
          <p:cNvSpPr>
            <a:spLocks noChangeShapeType="1"/>
          </p:cNvSpPr>
          <p:nvPr/>
        </p:nvSpPr>
        <p:spPr bwMode="auto">
          <a:xfrm flipV="1">
            <a:off x="4085771" y="5896429"/>
            <a:ext cx="1066800" cy="6096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Tree>
    <p:extLst>
      <p:ext uri="{BB962C8B-B14F-4D97-AF65-F5344CB8AC3E}">
        <p14:creationId xmlns:p14="http://schemas.microsoft.com/office/powerpoint/2010/main" xmlns="" val="220203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 calcmode="lin" valueType="num">
                                      <p:cBhvr additive="base">
                                        <p:cTn id="21"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 calcmode="lin" valueType="num">
                                      <p:cBhvr additive="base">
                                        <p:cTn id="27"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 calcmode="lin" valueType="num">
                                      <p:cBhvr additive="base">
                                        <p:cTn id="33"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0-#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1+#ppt_w/2"/>
                                          </p:val>
                                        </p:tav>
                                        <p:tav tm="100000">
                                          <p:val>
                                            <p:strVal val="#ppt_x"/>
                                          </p:val>
                                        </p:tav>
                                      </p:tavLst>
                                    </p:anim>
                                    <p:anim calcmode="lin" valueType="num">
                                      <p:cBhvr additive="base">
                                        <p:cTn id="6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build="p" autoUpdateAnimBg="0"/>
      <p:bldP spid="16" grpId="0" autoUpdateAnimBg="0"/>
      <p:bldP spid="17" grpId="0" autoUpdateAnimBg="0"/>
      <p:bldP spid="18" grpId="0" autoUpdateAnimBg="0"/>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a:xfrm>
            <a:off x="304800" y="762000"/>
            <a:ext cx="8610600" cy="5878513"/>
          </a:xfrm>
          <a:prstGeom prst="rect">
            <a:avLst/>
          </a:prstGeom>
        </p:spPr>
        <p:txBody>
          <a:bodyPr>
            <a:spAutoFit/>
          </a:bodyPr>
          <a:lstStyle/>
          <a:p>
            <a:pPr algn="just" eaLnBrk="1" hangingPunct="1">
              <a:defRPr/>
            </a:pPr>
            <a:r>
              <a:rPr lang="en-US" sz="2000" b="1" dirty="0">
                <a:solidFill>
                  <a:srgbClr val="0070C0"/>
                </a:solidFill>
              </a:rPr>
              <a:t>1) Chemistry helps you to understand the world around you. </a:t>
            </a:r>
          </a:p>
          <a:p>
            <a:pPr marL="287338" algn="just" eaLnBrk="1" hangingPunct="1">
              <a:defRPr/>
            </a:pPr>
            <a:r>
              <a:rPr lang="en-US" i="1" dirty="0"/>
              <a:t>Why does leaves change color in the fall? Why are plants green? What is in soap and how does it clean?</a:t>
            </a:r>
          </a:p>
          <a:p>
            <a:pPr marL="457200" algn="just" eaLnBrk="1" hangingPunct="1">
              <a:defRPr/>
            </a:pPr>
            <a:endParaRPr lang="en-US" i="1" dirty="0"/>
          </a:p>
          <a:p>
            <a:pPr marL="346075" indent="-346075" algn="just" eaLnBrk="1" hangingPunct="1">
              <a:defRPr/>
            </a:pPr>
            <a:r>
              <a:rPr lang="en-US" sz="2000" b="1" dirty="0">
                <a:solidFill>
                  <a:srgbClr val="0070C0"/>
                </a:solidFill>
              </a:rPr>
              <a:t>2) A command of chemistry can help keep you safe! </a:t>
            </a:r>
          </a:p>
          <a:p>
            <a:pPr marL="287338" algn="just" eaLnBrk="1" hangingPunct="1">
              <a:defRPr/>
            </a:pPr>
            <a:r>
              <a:rPr lang="en-US" i="1" dirty="0"/>
              <a:t>You'll know which household chemicals are dangerous to keep together or mix and which can be used safely.</a:t>
            </a:r>
          </a:p>
          <a:p>
            <a:pPr algn="just" eaLnBrk="1" hangingPunct="1">
              <a:defRPr/>
            </a:pPr>
            <a:endParaRPr lang="en-US" sz="2000" dirty="0"/>
          </a:p>
          <a:p>
            <a:pPr algn="just" eaLnBrk="1" hangingPunct="1">
              <a:defRPr/>
            </a:pPr>
            <a:r>
              <a:rPr lang="en-US" sz="2000" b="1" dirty="0">
                <a:solidFill>
                  <a:srgbClr val="0070C0"/>
                </a:solidFill>
              </a:rPr>
              <a:t>3) Chemistry teaches useful skills. </a:t>
            </a:r>
          </a:p>
          <a:p>
            <a:pPr marL="287338" algn="just" eaLnBrk="1" hangingPunct="1">
              <a:defRPr/>
            </a:pPr>
            <a:r>
              <a:rPr lang="en-US" i="1" dirty="0"/>
              <a:t>Because it is a science, learning chemistry means learning how to be objective and how to reason and solve problems.</a:t>
            </a:r>
          </a:p>
          <a:p>
            <a:pPr algn="just" eaLnBrk="1" hangingPunct="1">
              <a:defRPr/>
            </a:pPr>
            <a:endParaRPr lang="en-US" sz="2000" dirty="0"/>
          </a:p>
          <a:p>
            <a:pPr algn="just" eaLnBrk="1" hangingPunct="1">
              <a:defRPr/>
            </a:pPr>
            <a:r>
              <a:rPr lang="en-US" sz="2000" b="1" dirty="0">
                <a:solidFill>
                  <a:srgbClr val="0070C0"/>
                </a:solidFill>
              </a:rPr>
              <a:t>4) Chemistry opens up career options. </a:t>
            </a:r>
          </a:p>
          <a:p>
            <a:pPr marL="287338" algn="just" eaLnBrk="1" hangingPunct="1">
              <a:defRPr/>
            </a:pPr>
            <a:r>
              <a:rPr lang="en-US" i="1" dirty="0"/>
              <a:t>There are many careers in chemistry, but even if you're looking for a job in another field, the analytical skills you gained in chemistry are helpful. Chemistry applies to the food industry, retail sales, transportation, art, homemaking... really any type of work you can name.</a:t>
            </a:r>
          </a:p>
          <a:p>
            <a:pPr algn="just" eaLnBrk="1" hangingPunct="1">
              <a:defRPr/>
            </a:pPr>
            <a:endParaRPr lang="en-US" sz="2000" dirty="0"/>
          </a:p>
          <a:p>
            <a:pPr algn="just" eaLnBrk="1" hangingPunct="1">
              <a:defRPr/>
            </a:pPr>
            <a:r>
              <a:rPr lang="en-US" sz="2000" b="1" dirty="0">
                <a:solidFill>
                  <a:srgbClr val="0070C0"/>
                </a:solidFill>
              </a:rPr>
              <a:t>5) Chemistry is fun!</a:t>
            </a:r>
          </a:p>
          <a:p>
            <a:pPr marL="287338" algn="just" eaLnBrk="1" hangingPunct="1">
              <a:defRPr/>
            </a:pPr>
            <a:r>
              <a:rPr lang="en-US" i="1" dirty="0"/>
              <a:t>They can glow in the dark, change colors, produces bubbles and change states.</a:t>
            </a:r>
          </a:p>
        </p:txBody>
      </p:sp>
      <p:sp>
        <p:nvSpPr>
          <p:cNvPr id="5123" name="Rectangle 4"/>
          <p:cNvSpPr>
            <a:spLocks noGrp="1" noChangeArrowheads="1"/>
          </p:cNvSpPr>
          <p:nvPr>
            <p:ph type="title"/>
          </p:nvPr>
        </p:nvSpPr>
        <p:spPr>
          <a:xfrm>
            <a:off x="1479550" y="131763"/>
            <a:ext cx="6172200" cy="549275"/>
          </a:xfrm>
          <a:noFill/>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normAutofit fontScale="90000"/>
          </a:bodyPr>
          <a:lstStyle/>
          <a:p>
            <a:pPr algn="ctr" eaLnBrk="1" hangingPunct="1"/>
            <a:r>
              <a:rPr lang="en-US" altLang="en-US" sz="3600" b="1" dirty="0" smtClean="0">
                <a:solidFill>
                  <a:srgbClr val="FF0000"/>
                </a:solidFill>
                <a:latin typeface="Bodoni MT" panose="02070603080606020203" pitchFamily="18" charset="0"/>
              </a:rPr>
              <a:t>Why is Chemistry Important?</a:t>
            </a:r>
          </a:p>
        </p:txBody>
      </p:sp>
    </p:spTree>
    <p:extLst>
      <p:ext uri="{BB962C8B-B14F-4D97-AF65-F5344CB8AC3E}">
        <p14:creationId xmlns:p14="http://schemas.microsoft.com/office/powerpoint/2010/main" xmlns="" val="23244504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 calcmode="lin" valueType="num">
                                      <p:cBhvr additive="base">
                                        <p:cTn id="2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 calcmode="lin" valueType="num">
                                      <p:cBhvr additive="base">
                                        <p:cTn id="3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 calcmode="lin" valueType="num">
                                      <p:cBhvr additive="base">
                                        <p:cTn id="4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 calcmode="lin" valueType="num">
                                      <p:cBhvr additive="base">
                                        <p:cTn id="47"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13" end="13"/>
                                            </p:txEl>
                                          </p:spTgt>
                                        </p:tgtEl>
                                        <p:attrNameLst>
                                          <p:attrName>style.visibility</p:attrName>
                                        </p:attrNameLst>
                                      </p:cBhvr>
                                      <p:to>
                                        <p:strVal val="visible"/>
                                      </p:to>
                                    </p:set>
                                    <p:anim calcmode="lin" valueType="num">
                                      <p:cBhvr additive="base">
                                        <p:cTn id="51"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22826" y="56328"/>
            <a:ext cx="7315657" cy="584775"/>
          </a:xfrm>
          <a:prstGeom prst="rect">
            <a:avLst/>
          </a:prstGeom>
          <a:ln>
            <a:solidFill>
              <a:schemeClr val="tx1">
                <a:lumMod val="65000"/>
                <a:lumOff val="35000"/>
              </a:schemeClr>
            </a:solidFill>
          </a:ln>
        </p:spPr>
        <p:txBody>
          <a:bodyPr wrap="none">
            <a:spAutoFit/>
          </a:bodyPr>
          <a:lstStyle/>
          <a:p>
            <a:r>
              <a:rPr lang="en-US" sz="3200" b="1" dirty="0">
                <a:solidFill>
                  <a:srgbClr val="FF0000"/>
                </a:solidFill>
                <a:latin typeface="Bodoni MT" panose="02070603080606020203" pitchFamily="18" charset="0"/>
              </a:rPr>
              <a:t>Dimensional Analysis in Solving Problems</a:t>
            </a:r>
          </a:p>
        </p:txBody>
      </p:sp>
      <p:sp>
        <p:nvSpPr>
          <p:cNvPr id="15" name="Text Box 5"/>
          <p:cNvSpPr txBox="1">
            <a:spLocks noChangeArrowheads="1"/>
          </p:cNvSpPr>
          <p:nvPr/>
        </p:nvSpPr>
        <p:spPr bwMode="auto">
          <a:xfrm>
            <a:off x="762000" y="2971800"/>
            <a:ext cx="43973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Conversion Unit 1 L = 1000 mL</a:t>
            </a:r>
          </a:p>
        </p:txBody>
      </p:sp>
      <p:grpSp>
        <p:nvGrpSpPr>
          <p:cNvPr id="22" name="Group 7"/>
          <p:cNvGrpSpPr>
            <a:grpSpLocks/>
          </p:cNvGrpSpPr>
          <p:nvPr/>
        </p:nvGrpSpPr>
        <p:grpSpPr bwMode="auto">
          <a:xfrm>
            <a:off x="762000" y="3606800"/>
            <a:ext cx="4343400" cy="889000"/>
            <a:chOff x="528" y="2944"/>
            <a:chExt cx="2736" cy="560"/>
          </a:xfrm>
        </p:grpSpPr>
        <p:grpSp>
          <p:nvGrpSpPr>
            <p:cNvPr id="26" name="Group 8"/>
            <p:cNvGrpSpPr>
              <a:grpSpLocks/>
            </p:cNvGrpSpPr>
            <p:nvPr/>
          </p:nvGrpSpPr>
          <p:grpSpPr bwMode="auto">
            <a:xfrm>
              <a:off x="1360" y="2944"/>
              <a:ext cx="864" cy="560"/>
              <a:chOff x="2448" y="2256"/>
              <a:chExt cx="864" cy="560"/>
            </a:xfrm>
          </p:grpSpPr>
          <p:sp>
            <p:nvSpPr>
              <p:cNvPr id="29" name="Text Box 9"/>
              <p:cNvSpPr txBox="1">
                <a:spLocks noChangeArrowheads="1"/>
              </p:cNvSpPr>
              <p:nvPr/>
            </p:nvSpPr>
            <p:spPr bwMode="auto">
              <a:xfrm>
                <a:off x="2715" y="2528"/>
                <a:ext cx="33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1L</a:t>
                </a:r>
              </a:p>
            </p:txBody>
          </p:sp>
          <p:sp>
            <p:nvSpPr>
              <p:cNvPr id="30" name="Text Box 10"/>
              <p:cNvSpPr txBox="1">
                <a:spLocks noChangeArrowheads="1"/>
              </p:cNvSpPr>
              <p:nvPr/>
            </p:nvSpPr>
            <p:spPr bwMode="auto">
              <a:xfrm>
                <a:off x="2448" y="2256"/>
                <a:ext cx="86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1000 mL</a:t>
                </a:r>
              </a:p>
            </p:txBody>
          </p:sp>
          <p:sp>
            <p:nvSpPr>
              <p:cNvPr id="31" name="Line 11"/>
              <p:cNvSpPr>
                <a:spLocks noChangeShapeType="1"/>
              </p:cNvSpPr>
              <p:nvPr/>
            </p:nvSpPr>
            <p:spPr bwMode="auto">
              <a:xfrm>
                <a:off x="2496" y="2544"/>
                <a:ext cx="768" cy="0"/>
              </a:xfrm>
              <a:prstGeom prst="line">
                <a:avLst/>
              </a:prstGeom>
              <a:noFill/>
              <a:ln w="254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ndParaRPr>
              </a:p>
            </p:txBody>
          </p:sp>
        </p:grpSp>
        <p:sp>
          <p:nvSpPr>
            <p:cNvPr id="27" name="Text Box 12"/>
            <p:cNvSpPr txBox="1">
              <a:spLocks noChangeArrowheads="1"/>
            </p:cNvSpPr>
            <p:nvPr/>
          </p:nvSpPr>
          <p:spPr bwMode="auto">
            <a:xfrm>
              <a:off x="528" y="3072"/>
              <a:ext cx="799"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1.63 L x</a:t>
              </a:r>
            </a:p>
          </p:txBody>
        </p:sp>
        <p:sp>
          <p:nvSpPr>
            <p:cNvPr id="28" name="Text Box 13"/>
            <p:cNvSpPr txBox="1">
              <a:spLocks noChangeArrowheads="1"/>
            </p:cNvSpPr>
            <p:nvPr/>
          </p:nvSpPr>
          <p:spPr bwMode="auto">
            <a:xfrm>
              <a:off x="2235" y="3088"/>
              <a:ext cx="1029"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 1630 mL</a:t>
              </a:r>
            </a:p>
          </p:txBody>
        </p:sp>
      </p:grpSp>
      <p:sp>
        <p:nvSpPr>
          <p:cNvPr id="32" name="Line 14"/>
          <p:cNvSpPr>
            <a:spLocks noChangeShapeType="1"/>
          </p:cNvSpPr>
          <p:nvPr/>
        </p:nvSpPr>
        <p:spPr bwMode="auto">
          <a:xfrm flipV="1">
            <a:off x="1473200" y="3937000"/>
            <a:ext cx="228600" cy="228600"/>
          </a:xfrm>
          <a:prstGeom prst="line">
            <a:avLst/>
          </a:prstGeom>
          <a:noFill/>
          <a:ln w="317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33" name="Line 15"/>
          <p:cNvSpPr>
            <a:spLocks noChangeShapeType="1"/>
          </p:cNvSpPr>
          <p:nvPr/>
        </p:nvSpPr>
        <p:spPr bwMode="auto">
          <a:xfrm flipV="1">
            <a:off x="2730500" y="4140200"/>
            <a:ext cx="228600" cy="228600"/>
          </a:xfrm>
          <a:prstGeom prst="line">
            <a:avLst/>
          </a:prstGeom>
          <a:noFill/>
          <a:ln w="317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grpSp>
        <p:nvGrpSpPr>
          <p:cNvPr id="34" name="Group 16"/>
          <p:cNvGrpSpPr>
            <a:grpSpLocks/>
          </p:cNvGrpSpPr>
          <p:nvPr/>
        </p:nvGrpSpPr>
        <p:grpSpPr bwMode="auto">
          <a:xfrm>
            <a:off x="2895600" y="4635500"/>
            <a:ext cx="4953000" cy="850900"/>
            <a:chOff x="1488" y="3592"/>
            <a:chExt cx="3120" cy="536"/>
          </a:xfrm>
        </p:grpSpPr>
        <p:sp>
          <p:nvSpPr>
            <p:cNvPr id="35" name="Text Box 17"/>
            <p:cNvSpPr txBox="1">
              <a:spLocks noChangeArrowheads="1"/>
            </p:cNvSpPr>
            <p:nvPr/>
          </p:nvSpPr>
          <p:spPr bwMode="auto">
            <a:xfrm>
              <a:off x="2587" y="3592"/>
              <a:ext cx="33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1L</a:t>
              </a:r>
            </a:p>
          </p:txBody>
        </p:sp>
        <p:sp>
          <p:nvSpPr>
            <p:cNvPr id="36" name="Text Box 18"/>
            <p:cNvSpPr txBox="1">
              <a:spLocks noChangeArrowheads="1"/>
            </p:cNvSpPr>
            <p:nvPr/>
          </p:nvSpPr>
          <p:spPr bwMode="auto">
            <a:xfrm>
              <a:off x="2320" y="3840"/>
              <a:ext cx="86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1000 mL</a:t>
              </a:r>
            </a:p>
          </p:txBody>
        </p:sp>
        <p:sp>
          <p:nvSpPr>
            <p:cNvPr id="37" name="Line 19"/>
            <p:cNvSpPr>
              <a:spLocks noChangeShapeType="1"/>
            </p:cNvSpPr>
            <p:nvPr/>
          </p:nvSpPr>
          <p:spPr bwMode="auto">
            <a:xfrm>
              <a:off x="2368" y="3856"/>
              <a:ext cx="768" cy="0"/>
            </a:xfrm>
            <a:prstGeom prst="line">
              <a:avLst/>
            </a:prstGeom>
            <a:noFill/>
            <a:ln w="254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ndParaRPr>
            </a:p>
          </p:txBody>
        </p:sp>
        <p:sp>
          <p:nvSpPr>
            <p:cNvPr id="38" name="Text Box 20"/>
            <p:cNvSpPr txBox="1">
              <a:spLocks noChangeArrowheads="1"/>
            </p:cNvSpPr>
            <p:nvPr/>
          </p:nvSpPr>
          <p:spPr bwMode="auto">
            <a:xfrm>
              <a:off x="1488" y="3696"/>
              <a:ext cx="799"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1.63 L x</a:t>
              </a:r>
            </a:p>
          </p:txBody>
        </p:sp>
        <p:sp>
          <p:nvSpPr>
            <p:cNvPr id="39" name="Text Box 21"/>
            <p:cNvSpPr txBox="1">
              <a:spLocks noChangeArrowheads="1"/>
            </p:cNvSpPr>
            <p:nvPr/>
          </p:nvSpPr>
          <p:spPr bwMode="auto">
            <a:xfrm>
              <a:off x="3195" y="3712"/>
              <a:ext cx="108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 0.001630</a:t>
              </a:r>
            </a:p>
          </p:txBody>
        </p:sp>
        <p:grpSp>
          <p:nvGrpSpPr>
            <p:cNvPr id="40" name="Group 22"/>
            <p:cNvGrpSpPr>
              <a:grpSpLocks/>
            </p:cNvGrpSpPr>
            <p:nvPr/>
          </p:nvGrpSpPr>
          <p:grpSpPr bwMode="auto">
            <a:xfrm>
              <a:off x="4225" y="3600"/>
              <a:ext cx="383" cy="528"/>
              <a:chOff x="4464" y="3056"/>
              <a:chExt cx="383" cy="528"/>
            </a:xfrm>
          </p:grpSpPr>
          <p:sp>
            <p:nvSpPr>
              <p:cNvPr id="41" name="Line 23"/>
              <p:cNvSpPr>
                <a:spLocks noChangeShapeType="1"/>
              </p:cNvSpPr>
              <p:nvPr/>
            </p:nvSpPr>
            <p:spPr bwMode="auto">
              <a:xfrm>
                <a:off x="4512" y="3312"/>
                <a:ext cx="240" cy="0"/>
              </a:xfrm>
              <a:prstGeom prst="line">
                <a:avLst/>
              </a:prstGeom>
              <a:noFill/>
              <a:ln w="254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ndParaRPr>
              </a:p>
            </p:txBody>
          </p:sp>
          <p:sp>
            <p:nvSpPr>
              <p:cNvPr id="42" name="Text Box 24"/>
              <p:cNvSpPr txBox="1">
                <a:spLocks noChangeArrowheads="1"/>
              </p:cNvSpPr>
              <p:nvPr/>
            </p:nvSpPr>
            <p:spPr bwMode="auto">
              <a:xfrm>
                <a:off x="4498" y="3056"/>
                <a:ext cx="29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L</a:t>
                </a:r>
                <a:r>
                  <a:rPr kumimoji="0" lang="en-US" altLang="en-US" sz="2400" b="0" i="0" u="none" strike="noStrike" kern="0" cap="none" spc="0" normalizeH="0" baseline="30000" noProof="0" smtClean="0">
                    <a:ln>
                      <a:noFill/>
                    </a:ln>
                    <a:solidFill>
                      <a:srgbClr val="000000"/>
                    </a:solidFill>
                    <a:effectLst/>
                    <a:uLnTx/>
                    <a:uFillTx/>
                    <a:latin typeface="Arial" charset="0"/>
                  </a:rPr>
                  <a:t>2</a:t>
                </a:r>
                <a:endParaRPr kumimoji="0" lang="en-US" altLang="en-US" sz="2400" b="0" i="0" u="none" strike="noStrike" kern="0" cap="none" spc="0" normalizeH="0" baseline="0" noProof="0" smtClean="0">
                  <a:ln>
                    <a:noFill/>
                  </a:ln>
                  <a:solidFill>
                    <a:srgbClr val="000000"/>
                  </a:solidFill>
                  <a:effectLst/>
                  <a:uLnTx/>
                  <a:uFillTx/>
                  <a:latin typeface="Arial" charset="0"/>
                </a:endParaRPr>
              </a:p>
            </p:txBody>
          </p:sp>
          <p:sp>
            <p:nvSpPr>
              <p:cNvPr id="43" name="Text Box 25"/>
              <p:cNvSpPr txBox="1">
                <a:spLocks noChangeArrowheads="1"/>
              </p:cNvSpPr>
              <p:nvPr/>
            </p:nvSpPr>
            <p:spPr bwMode="auto">
              <a:xfrm>
                <a:off x="4464" y="3296"/>
                <a:ext cx="38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mL</a:t>
                </a:r>
              </a:p>
            </p:txBody>
          </p:sp>
        </p:grpSp>
      </p:grpSp>
      <p:grpSp>
        <p:nvGrpSpPr>
          <p:cNvPr id="44" name="Group 26"/>
          <p:cNvGrpSpPr>
            <a:grpSpLocks/>
          </p:cNvGrpSpPr>
          <p:nvPr/>
        </p:nvGrpSpPr>
        <p:grpSpPr bwMode="auto">
          <a:xfrm>
            <a:off x="2971800" y="4648200"/>
            <a:ext cx="4953000" cy="762000"/>
            <a:chOff x="1536" y="3600"/>
            <a:chExt cx="3120" cy="480"/>
          </a:xfrm>
        </p:grpSpPr>
        <p:sp>
          <p:nvSpPr>
            <p:cNvPr id="45" name="Line 27"/>
            <p:cNvSpPr>
              <a:spLocks noChangeShapeType="1"/>
            </p:cNvSpPr>
            <p:nvPr/>
          </p:nvSpPr>
          <p:spPr bwMode="auto">
            <a:xfrm>
              <a:off x="1536" y="3600"/>
              <a:ext cx="3120" cy="480"/>
            </a:xfrm>
            <a:prstGeom prst="line">
              <a:avLst/>
            </a:prstGeom>
            <a:noFill/>
            <a:ln w="317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6" name="Line 28"/>
            <p:cNvSpPr>
              <a:spLocks noChangeShapeType="1"/>
            </p:cNvSpPr>
            <p:nvPr/>
          </p:nvSpPr>
          <p:spPr bwMode="auto">
            <a:xfrm flipH="1">
              <a:off x="1536" y="3600"/>
              <a:ext cx="3120" cy="480"/>
            </a:xfrm>
            <a:prstGeom prst="line">
              <a:avLst/>
            </a:prstGeom>
            <a:noFill/>
            <a:ln w="317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grpSp>
      <p:sp>
        <p:nvSpPr>
          <p:cNvPr id="47" name="Line 29"/>
          <p:cNvSpPr>
            <a:spLocks noChangeShapeType="1"/>
          </p:cNvSpPr>
          <p:nvPr/>
        </p:nvSpPr>
        <p:spPr bwMode="auto">
          <a:xfrm>
            <a:off x="3733800" y="4394200"/>
            <a:ext cx="0" cy="4572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8" name="Line 30"/>
          <p:cNvSpPr>
            <a:spLocks noChangeShapeType="1"/>
          </p:cNvSpPr>
          <p:nvPr/>
        </p:nvSpPr>
        <p:spPr bwMode="auto">
          <a:xfrm>
            <a:off x="4953000" y="4267200"/>
            <a:ext cx="0" cy="4572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9" name="Line 31"/>
          <p:cNvSpPr>
            <a:spLocks noChangeShapeType="1"/>
          </p:cNvSpPr>
          <p:nvPr/>
        </p:nvSpPr>
        <p:spPr bwMode="auto">
          <a:xfrm flipV="1">
            <a:off x="5257800" y="5334000"/>
            <a:ext cx="0" cy="4572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50" name="Line 32"/>
          <p:cNvSpPr>
            <a:spLocks noChangeShapeType="1"/>
          </p:cNvSpPr>
          <p:nvPr/>
        </p:nvSpPr>
        <p:spPr bwMode="auto">
          <a:xfrm>
            <a:off x="7493000" y="4127500"/>
            <a:ext cx="0" cy="4572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51" name="Text Box 6"/>
          <p:cNvSpPr txBox="1">
            <a:spLocks noChangeArrowheads="1"/>
          </p:cNvSpPr>
          <p:nvPr/>
        </p:nvSpPr>
        <p:spPr bwMode="auto">
          <a:xfrm>
            <a:off x="1905000" y="1614488"/>
            <a:ext cx="500964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800" b="1">
                <a:solidFill>
                  <a:srgbClr val="3333CC"/>
                </a:solidFill>
                <a:latin typeface="Arial" charset="0"/>
              </a:rPr>
              <a:t>How many mL are in 1.63 L?</a:t>
            </a:r>
          </a:p>
        </p:txBody>
      </p:sp>
    </p:spTree>
    <p:extLst>
      <p:ext uri="{BB962C8B-B14F-4D97-AF65-F5344CB8AC3E}">
        <p14:creationId xmlns:p14="http://schemas.microsoft.com/office/powerpoint/2010/main" xmlns="" val="52556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0-#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32" grpId="0" animBg="1"/>
      <p:bldP spid="33" grpId="0" animBg="1"/>
      <p:bldP spid="47" grpId="0" animBg="1"/>
      <p:bldP spid="48" grpId="0" animBg="1"/>
      <p:bldP spid="49" grpId="0" animBg="1"/>
      <p:bldP spid="50" grpId="0" animBg="1"/>
      <p:bldP spid="5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22826" y="56328"/>
            <a:ext cx="7315657" cy="584775"/>
          </a:xfrm>
          <a:prstGeom prst="rect">
            <a:avLst/>
          </a:prstGeom>
          <a:ln>
            <a:solidFill>
              <a:schemeClr val="tx1">
                <a:lumMod val="65000"/>
                <a:lumOff val="35000"/>
              </a:schemeClr>
            </a:solidFill>
          </a:ln>
        </p:spPr>
        <p:txBody>
          <a:bodyPr wrap="none">
            <a:spAutoFit/>
          </a:bodyPr>
          <a:lstStyle/>
          <a:p>
            <a:r>
              <a:rPr lang="en-US" sz="3200" b="1" dirty="0">
                <a:solidFill>
                  <a:srgbClr val="FF0000"/>
                </a:solidFill>
                <a:latin typeface="Bodoni MT" panose="02070603080606020203" pitchFamily="18" charset="0"/>
              </a:rPr>
              <a:t>Dimensional Analysis in Solving Problems</a:t>
            </a:r>
          </a:p>
        </p:txBody>
      </p:sp>
      <p:sp>
        <p:nvSpPr>
          <p:cNvPr id="3" name="Text Box 3"/>
          <p:cNvSpPr txBox="1">
            <a:spLocks noChangeArrowheads="1"/>
          </p:cNvSpPr>
          <p:nvPr/>
        </p:nvSpPr>
        <p:spPr bwMode="auto">
          <a:xfrm>
            <a:off x="355600" y="801440"/>
            <a:ext cx="836521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fontAlgn="base">
              <a:spcBef>
                <a:spcPct val="50000"/>
              </a:spcBef>
              <a:spcAft>
                <a:spcPct val="0"/>
              </a:spcAft>
            </a:pPr>
            <a:r>
              <a:rPr lang="en-US" altLang="en-US" sz="2400" b="1" dirty="0">
                <a:solidFill>
                  <a:srgbClr val="3333CC"/>
                </a:solidFill>
                <a:latin typeface="Arial" charset="0"/>
              </a:rPr>
              <a:t>The speed of sound in air is about 343 m/s.  What is this speed in miles per hour?</a:t>
            </a:r>
          </a:p>
        </p:txBody>
      </p:sp>
      <p:sp>
        <p:nvSpPr>
          <p:cNvPr id="4" name="Text Box 4"/>
          <p:cNvSpPr txBox="1">
            <a:spLocks noChangeArrowheads="1"/>
          </p:cNvSpPr>
          <p:nvPr/>
        </p:nvSpPr>
        <p:spPr bwMode="auto">
          <a:xfrm>
            <a:off x="1237343" y="3917703"/>
            <a:ext cx="21240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1 mi = 1609 m</a:t>
            </a:r>
          </a:p>
        </p:txBody>
      </p:sp>
      <p:sp>
        <p:nvSpPr>
          <p:cNvPr id="5" name="Text Box 5"/>
          <p:cNvSpPr txBox="1">
            <a:spLocks noChangeArrowheads="1"/>
          </p:cNvSpPr>
          <p:nvPr/>
        </p:nvSpPr>
        <p:spPr bwMode="auto">
          <a:xfrm>
            <a:off x="4001181" y="3917703"/>
            <a:ext cx="18526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1 min = 60 s</a:t>
            </a:r>
          </a:p>
        </p:txBody>
      </p:sp>
      <p:sp>
        <p:nvSpPr>
          <p:cNvPr id="6" name="Text Box 6"/>
          <p:cNvSpPr txBox="1">
            <a:spLocks noChangeArrowheads="1"/>
          </p:cNvSpPr>
          <p:nvPr/>
        </p:nvSpPr>
        <p:spPr bwMode="auto">
          <a:xfrm>
            <a:off x="6495143" y="3917703"/>
            <a:ext cx="2311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1 hour = 60 min</a:t>
            </a:r>
          </a:p>
        </p:txBody>
      </p:sp>
      <p:grpSp>
        <p:nvGrpSpPr>
          <p:cNvPr id="8" name="Group 13"/>
          <p:cNvGrpSpPr>
            <a:grpSpLocks/>
          </p:cNvGrpSpPr>
          <p:nvPr/>
        </p:nvGrpSpPr>
        <p:grpSpPr bwMode="auto">
          <a:xfrm>
            <a:off x="907143" y="5252791"/>
            <a:ext cx="1139825" cy="798512"/>
            <a:chOff x="422" y="1544"/>
            <a:chExt cx="718" cy="503"/>
          </a:xfrm>
        </p:grpSpPr>
        <p:sp>
          <p:nvSpPr>
            <p:cNvPr id="9" name="Text Box 7"/>
            <p:cNvSpPr txBox="1">
              <a:spLocks noChangeArrowheads="1"/>
            </p:cNvSpPr>
            <p:nvPr/>
          </p:nvSpPr>
          <p:spPr bwMode="auto">
            <a:xfrm>
              <a:off x="422" y="1657"/>
              <a:ext cx="437"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343</a:t>
              </a:r>
            </a:p>
          </p:txBody>
        </p:sp>
        <p:grpSp>
          <p:nvGrpSpPr>
            <p:cNvPr id="10" name="Group 11"/>
            <p:cNvGrpSpPr>
              <a:grpSpLocks/>
            </p:cNvGrpSpPr>
            <p:nvPr/>
          </p:nvGrpSpPr>
          <p:grpSpPr bwMode="auto">
            <a:xfrm>
              <a:off x="864" y="1544"/>
              <a:ext cx="276" cy="503"/>
              <a:chOff x="1142" y="1561"/>
              <a:chExt cx="276" cy="503"/>
            </a:xfrm>
          </p:grpSpPr>
          <p:sp>
            <p:nvSpPr>
              <p:cNvPr id="11" name="Text Box 8"/>
              <p:cNvSpPr txBox="1">
                <a:spLocks noChangeArrowheads="1"/>
              </p:cNvSpPr>
              <p:nvPr/>
            </p:nvSpPr>
            <p:spPr bwMode="auto">
              <a:xfrm>
                <a:off x="1142" y="1561"/>
                <a:ext cx="27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m</a:t>
                </a:r>
              </a:p>
            </p:txBody>
          </p:sp>
          <p:sp>
            <p:nvSpPr>
              <p:cNvPr id="12" name="Text Box 9"/>
              <p:cNvSpPr txBox="1">
                <a:spLocks noChangeArrowheads="1"/>
              </p:cNvSpPr>
              <p:nvPr/>
            </p:nvSpPr>
            <p:spPr bwMode="auto">
              <a:xfrm>
                <a:off x="1172" y="1776"/>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s</a:t>
                </a:r>
              </a:p>
            </p:txBody>
          </p:sp>
          <p:sp>
            <p:nvSpPr>
              <p:cNvPr id="13" name="Line 10"/>
              <p:cNvSpPr>
                <a:spLocks noChangeShapeType="1"/>
              </p:cNvSpPr>
              <p:nvPr/>
            </p:nvSpPr>
            <p:spPr bwMode="auto">
              <a:xfrm>
                <a:off x="1152" y="1824"/>
                <a:ext cx="240" cy="0"/>
              </a:xfrm>
              <a:prstGeom prst="line">
                <a:avLst/>
              </a:prstGeom>
              <a:noFill/>
              <a:ln w="254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ndParaRPr>
              </a:p>
            </p:txBody>
          </p:sp>
        </p:grpSp>
      </p:grpSp>
      <p:grpSp>
        <p:nvGrpSpPr>
          <p:cNvPr id="14" name="Group 30"/>
          <p:cNvGrpSpPr>
            <a:grpSpLocks/>
          </p:cNvGrpSpPr>
          <p:nvPr/>
        </p:nvGrpSpPr>
        <p:grpSpPr bwMode="auto">
          <a:xfrm>
            <a:off x="1996168" y="5240091"/>
            <a:ext cx="1441450" cy="887412"/>
            <a:chOff x="1108" y="1536"/>
            <a:chExt cx="908" cy="559"/>
          </a:xfrm>
        </p:grpSpPr>
        <p:sp>
          <p:nvSpPr>
            <p:cNvPr id="15" name="Text Box 14"/>
            <p:cNvSpPr txBox="1">
              <a:spLocks noChangeArrowheads="1"/>
            </p:cNvSpPr>
            <p:nvPr/>
          </p:nvSpPr>
          <p:spPr bwMode="auto">
            <a:xfrm>
              <a:off x="1108" y="1648"/>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x</a:t>
              </a:r>
            </a:p>
          </p:txBody>
        </p:sp>
        <p:grpSp>
          <p:nvGrpSpPr>
            <p:cNvPr id="16" name="Group 18"/>
            <p:cNvGrpSpPr>
              <a:grpSpLocks/>
            </p:cNvGrpSpPr>
            <p:nvPr/>
          </p:nvGrpSpPr>
          <p:grpSpPr bwMode="auto">
            <a:xfrm>
              <a:off x="1259" y="1536"/>
              <a:ext cx="757" cy="559"/>
              <a:chOff x="1595" y="1745"/>
              <a:chExt cx="757" cy="559"/>
            </a:xfrm>
          </p:grpSpPr>
          <p:sp>
            <p:nvSpPr>
              <p:cNvPr id="17" name="Text Box 15"/>
              <p:cNvSpPr txBox="1">
                <a:spLocks noChangeArrowheads="1"/>
              </p:cNvSpPr>
              <p:nvPr/>
            </p:nvSpPr>
            <p:spPr bwMode="auto">
              <a:xfrm>
                <a:off x="1718" y="1745"/>
                <a:ext cx="479"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1 mi</a:t>
                </a:r>
              </a:p>
            </p:txBody>
          </p:sp>
          <p:sp>
            <p:nvSpPr>
              <p:cNvPr id="18" name="Line 16"/>
              <p:cNvSpPr>
                <a:spLocks noChangeShapeType="1"/>
              </p:cNvSpPr>
              <p:nvPr/>
            </p:nvSpPr>
            <p:spPr bwMode="auto">
              <a:xfrm>
                <a:off x="1680" y="2016"/>
                <a:ext cx="624" cy="0"/>
              </a:xfrm>
              <a:prstGeom prst="line">
                <a:avLst/>
              </a:prstGeom>
              <a:noFill/>
              <a:ln w="254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ndParaRPr>
              </a:p>
            </p:txBody>
          </p:sp>
          <p:sp>
            <p:nvSpPr>
              <p:cNvPr id="19" name="Text Box 17"/>
              <p:cNvSpPr txBox="1">
                <a:spLocks noChangeArrowheads="1"/>
              </p:cNvSpPr>
              <p:nvPr/>
            </p:nvSpPr>
            <p:spPr bwMode="auto">
              <a:xfrm>
                <a:off x="1595" y="2016"/>
                <a:ext cx="757"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1609 m</a:t>
                </a:r>
              </a:p>
            </p:txBody>
          </p:sp>
        </p:grpSp>
      </p:grpSp>
      <p:grpSp>
        <p:nvGrpSpPr>
          <p:cNvPr id="20" name="Group 31"/>
          <p:cNvGrpSpPr>
            <a:grpSpLocks/>
          </p:cNvGrpSpPr>
          <p:nvPr/>
        </p:nvGrpSpPr>
        <p:grpSpPr bwMode="auto">
          <a:xfrm>
            <a:off x="3424918" y="5240091"/>
            <a:ext cx="1384300" cy="887412"/>
            <a:chOff x="2008" y="1536"/>
            <a:chExt cx="872" cy="559"/>
          </a:xfrm>
        </p:grpSpPr>
        <p:grpSp>
          <p:nvGrpSpPr>
            <p:cNvPr id="21" name="Group 20"/>
            <p:cNvGrpSpPr>
              <a:grpSpLocks/>
            </p:cNvGrpSpPr>
            <p:nvPr/>
          </p:nvGrpSpPr>
          <p:grpSpPr bwMode="auto">
            <a:xfrm>
              <a:off x="2093" y="1536"/>
              <a:ext cx="787" cy="559"/>
              <a:chOff x="1517" y="1745"/>
              <a:chExt cx="787" cy="559"/>
            </a:xfrm>
          </p:grpSpPr>
          <p:sp>
            <p:nvSpPr>
              <p:cNvPr id="23" name="Text Box 21"/>
              <p:cNvSpPr txBox="1">
                <a:spLocks noChangeArrowheads="1"/>
              </p:cNvSpPr>
              <p:nvPr/>
            </p:nvSpPr>
            <p:spPr bwMode="auto">
              <a:xfrm>
                <a:off x="1718" y="1745"/>
                <a:ext cx="53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 60 s</a:t>
                </a:r>
              </a:p>
            </p:txBody>
          </p:sp>
          <p:sp>
            <p:nvSpPr>
              <p:cNvPr id="24" name="Line 22"/>
              <p:cNvSpPr>
                <a:spLocks noChangeShapeType="1"/>
              </p:cNvSpPr>
              <p:nvPr/>
            </p:nvSpPr>
            <p:spPr bwMode="auto">
              <a:xfrm>
                <a:off x="1680" y="2016"/>
                <a:ext cx="624" cy="0"/>
              </a:xfrm>
              <a:prstGeom prst="line">
                <a:avLst/>
              </a:prstGeom>
              <a:noFill/>
              <a:ln w="254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ndParaRPr>
              </a:p>
            </p:txBody>
          </p:sp>
          <p:sp>
            <p:nvSpPr>
              <p:cNvPr id="25" name="Text Box 23"/>
              <p:cNvSpPr txBox="1">
                <a:spLocks noChangeArrowheads="1"/>
              </p:cNvSpPr>
              <p:nvPr/>
            </p:nvSpPr>
            <p:spPr bwMode="auto">
              <a:xfrm>
                <a:off x="1517" y="2016"/>
                <a:ext cx="745"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   1 min</a:t>
                </a:r>
              </a:p>
            </p:txBody>
          </p:sp>
        </p:grpSp>
        <p:sp>
          <p:nvSpPr>
            <p:cNvPr id="22" name="Text Box 28"/>
            <p:cNvSpPr txBox="1">
              <a:spLocks noChangeArrowheads="1"/>
            </p:cNvSpPr>
            <p:nvPr/>
          </p:nvSpPr>
          <p:spPr bwMode="auto">
            <a:xfrm>
              <a:off x="2008" y="1648"/>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x</a:t>
              </a:r>
            </a:p>
          </p:txBody>
        </p:sp>
      </p:grpSp>
      <p:grpSp>
        <p:nvGrpSpPr>
          <p:cNvPr id="26" name="Group 32"/>
          <p:cNvGrpSpPr>
            <a:grpSpLocks/>
          </p:cNvGrpSpPr>
          <p:nvPr/>
        </p:nvGrpSpPr>
        <p:grpSpPr bwMode="auto">
          <a:xfrm>
            <a:off x="4917168" y="5240091"/>
            <a:ext cx="1487488" cy="887412"/>
            <a:chOff x="2948" y="1536"/>
            <a:chExt cx="937" cy="559"/>
          </a:xfrm>
        </p:grpSpPr>
        <p:sp>
          <p:nvSpPr>
            <p:cNvPr id="27" name="Text Box 25"/>
            <p:cNvSpPr txBox="1">
              <a:spLocks noChangeArrowheads="1"/>
            </p:cNvSpPr>
            <p:nvPr/>
          </p:nvSpPr>
          <p:spPr bwMode="auto">
            <a:xfrm>
              <a:off x="3192" y="1536"/>
              <a:ext cx="69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60 min</a:t>
              </a:r>
            </a:p>
          </p:txBody>
        </p:sp>
        <p:sp>
          <p:nvSpPr>
            <p:cNvPr id="28" name="Line 26"/>
            <p:cNvSpPr>
              <a:spLocks noChangeShapeType="1"/>
            </p:cNvSpPr>
            <p:nvPr/>
          </p:nvSpPr>
          <p:spPr bwMode="auto">
            <a:xfrm>
              <a:off x="3216" y="1807"/>
              <a:ext cx="624" cy="0"/>
            </a:xfrm>
            <a:prstGeom prst="line">
              <a:avLst/>
            </a:prstGeom>
            <a:noFill/>
            <a:ln w="254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ndParaRPr>
            </a:p>
          </p:txBody>
        </p:sp>
        <p:sp>
          <p:nvSpPr>
            <p:cNvPr id="29" name="Text Box 27"/>
            <p:cNvSpPr txBox="1">
              <a:spLocks noChangeArrowheads="1"/>
            </p:cNvSpPr>
            <p:nvPr/>
          </p:nvSpPr>
          <p:spPr bwMode="auto">
            <a:xfrm>
              <a:off x="3016" y="1807"/>
              <a:ext cx="82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   1 hour</a:t>
              </a:r>
            </a:p>
          </p:txBody>
        </p:sp>
        <p:sp>
          <p:nvSpPr>
            <p:cNvPr id="30" name="Text Box 29"/>
            <p:cNvSpPr txBox="1">
              <a:spLocks noChangeArrowheads="1"/>
            </p:cNvSpPr>
            <p:nvPr/>
          </p:nvSpPr>
          <p:spPr bwMode="auto">
            <a:xfrm>
              <a:off x="2948" y="1648"/>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x</a:t>
              </a:r>
            </a:p>
          </p:txBody>
        </p:sp>
      </p:grpSp>
      <p:grpSp>
        <p:nvGrpSpPr>
          <p:cNvPr id="31" name="Group 40"/>
          <p:cNvGrpSpPr>
            <a:grpSpLocks/>
          </p:cNvGrpSpPr>
          <p:nvPr/>
        </p:nvGrpSpPr>
        <p:grpSpPr bwMode="auto">
          <a:xfrm>
            <a:off x="6368143" y="5252791"/>
            <a:ext cx="1666875" cy="849312"/>
            <a:chOff x="4086" y="1801"/>
            <a:chExt cx="1050" cy="535"/>
          </a:xfrm>
        </p:grpSpPr>
        <p:sp>
          <p:nvSpPr>
            <p:cNvPr id="32" name="Text Box 34"/>
            <p:cNvSpPr txBox="1">
              <a:spLocks noChangeArrowheads="1"/>
            </p:cNvSpPr>
            <p:nvPr/>
          </p:nvSpPr>
          <p:spPr bwMode="auto">
            <a:xfrm>
              <a:off x="4086" y="1921"/>
              <a:ext cx="60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 767</a:t>
              </a:r>
            </a:p>
          </p:txBody>
        </p:sp>
        <p:grpSp>
          <p:nvGrpSpPr>
            <p:cNvPr id="33" name="Group 38"/>
            <p:cNvGrpSpPr>
              <a:grpSpLocks/>
            </p:cNvGrpSpPr>
            <p:nvPr/>
          </p:nvGrpSpPr>
          <p:grpSpPr bwMode="auto">
            <a:xfrm>
              <a:off x="4635" y="1801"/>
              <a:ext cx="501" cy="535"/>
              <a:chOff x="1344" y="3001"/>
              <a:chExt cx="501" cy="535"/>
            </a:xfrm>
          </p:grpSpPr>
          <p:sp>
            <p:nvSpPr>
              <p:cNvPr id="34" name="Text Box 35"/>
              <p:cNvSpPr txBox="1">
                <a:spLocks noChangeArrowheads="1"/>
              </p:cNvSpPr>
              <p:nvPr/>
            </p:nvSpPr>
            <p:spPr bwMode="auto">
              <a:xfrm>
                <a:off x="1430" y="3001"/>
                <a:ext cx="319"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mi</a:t>
                </a:r>
              </a:p>
            </p:txBody>
          </p:sp>
          <p:sp>
            <p:nvSpPr>
              <p:cNvPr id="35" name="Text Box 36"/>
              <p:cNvSpPr txBox="1">
                <a:spLocks noChangeArrowheads="1"/>
              </p:cNvSpPr>
              <p:nvPr/>
            </p:nvSpPr>
            <p:spPr bwMode="auto">
              <a:xfrm>
                <a:off x="1344" y="3248"/>
                <a:ext cx="50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smtClean="0">
                    <a:ln>
                      <a:noFill/>
                    </a:ln>
                    <a:solidFill>
                      <a:srgbClr val="000000"/>
                    </a:solidFill>
                    <a:effectLst/>
                    <a:uLnTx/>
                    <a:uFillTx/>
                    <a:latin typeface="Arial" charset="0"/>
                  </a:rPr>
                  <a:t>hour</a:t>
                </a:r>
              </a:p>
            </p:txBody>
          </p:sp>
          <p:sp>
            <p:nvSpPr>
              <p:cNvPr id="36" name="Line 37"/>
              <p:cNvSpPr>
                <a:spLocks noChangeShapeType="1"/>
              </p:cNvSpPr>
              <p:nvPr/>
            </p:nvSpPr>
            <p:spPr bwMode="auto">
              <a:xfrm>
                <a:off x="1392" y="3264"/>
                <a:ext cx="384" cy="0"/>
              </a:xfrm>
              <a:prstGeom prst="line">
                <a:avLst/>
              </a:prstGeom>
              <a:noFill/>
              <a:ln w="254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charset="0"/>
                </a:endParaRPr>
              </a:p>
            </p:txBody>
          </p:sp>
        </p:grpSp>
      </p:grpSp>
      <p:sp>
        <p:nvSpPr>
          <p:cNvPr id="37" name="Line 39"/>
          <p:cNvSpPr>
            <a:spLocks noChangeShapeType="1"/>
          </p:cNvSpPr>
          <p:nvPr/>
        </p:nvSpPr>
        <p:spPr bwMode="auto">
          <a:xfrm>
            <a:off x="1824718" y="4832103"/>
            <a:ext cx="0" cy="533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38" name="Line 41"/>
          <p:cNvSpPr>
            <a:spLocks noChangeShapeType="1"/>
          </p:cNvSpPr>
          <p:nvPr/>
        </p:nvSpPr>
        <p:spPr bwMode="auto">
          <a:xfrm flipV="1">
            <a:off x="3183618" y="6051303"/>
            <a:ext cx="0" cy="533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39" name="Line 42"/>
          <p:cNvSpPr>
            <a:spLocks noChangeShapeType="1"/>
          </p:cNvSpPr>
          <p:nvPr/>
        </p:nvSpPr>
        <p:spPr bwMode="auto">
          <a:xfrm>
            <a:off x="4529818" y="4832103"/>
            <a:ext cx="0" cy="533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0" name="Line 43"/>
          <p:cNvSpPr>
            <a:spLocks noChangeShapeType="1"/>
          </p:cNvSpPr>
          <p:nvPr/>
        </p:nvSpPr>
        <p:spPr bwMode="auto">
          <a:xfrm>
            <a:off x="6091918" y="4832103"/>
            <a:ext cx="0" cy="533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1" name="Line 44"/>
          <p:cNvSpPr>
            <a:spLocks noChangeShapeType="1"/>
          </p:cNvSpPr>
          <p:nvPr/>
        </p:nvSpPr>
        <p:spPr bwMode="auto">
          <a:xfrm flipV="1">
            <a:off x="1824718" y="6051303"/>
            <a:ext cx="0" cy="533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2" name="Line 45"/>
          <p:cNvSpPr>
            <a:spLocks noChangeShapeType="1"/>
          </p:cNvSpPr>
          <p:nvPr/>
        </p:nvSpPr>
        <p:spPr bwMode="auto">
          <a:xfrm flipV="1">
            <a:off x="4453618" y="6051303"/>
            <a:ext cx="0" cy="533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3" name="Line 46"/>
          <p:cNvSpPr>
            <a:spLocks noChangeShapeType="1"/>
          </p:cNvSpPr>
          <p:nvPr/>
        </p:nvSpPr>
        <p:spPr bwMode="auto">
          <a:xfrm flipV="1">
            <a:off x="1697718" y="5378203"/>
            <a:ext cx="228600" cy="228600"/>
          </a:xfrm>
          <a:prstGeom prst="line">
            <a:avLst/>
          </a:prstGeom>
          <a:noFill/>
          <a:ln w="317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4" name="Line 47"/>
          <p:cNvSpPr>
            <a:spLocks noChangeShapeType="1"/>
          </p:cNvSpPr>
          <p:nvPr/>
        </p:nvSpPr>
        <p:spPr bwMode="auto">
          <a:xfrm flipV="1">
            <a:off x="3082018" y="5822703"/>
            <a:ext cx="228600" cy="228600"/>
          </a:xfrm>
          <a:prstGeom prst="line">
            <a:avLst/>
          </a:prstGeom>
          <a:noFill/>
          <a:ln w="317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5" name="Line 48"/>
          <p:cNvSpPr>
            <a:spLocks noChangeShapeType="1"/>
          </p:cNvSpPr>
          <p:nvPr/>
        </p:nvSpPr>
        <p:spPr bwMode="auto">
          <a:xfrm flipV="1">
            <a:off x="1710418" y="5708403"/>
            <a:ext cx="228600" cy="228600"/>
          </a:xfrm>
          <a:prstGeom prst="line">
            <a:avLst/>
          </a:prstGeom>
          <a:noFill/>
          <a:ln w="317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6" name="Line 49"/>
          <p:cNvSpPr>
            <a:spLocks noChangeShapeType="1"/>
          </p:cNvSpPr>
          <p:nvPr/>
        </p:nvSpPr>
        <p:spPr bwMode="auto">
          <a:xfrm flipV="1">
            <a:off x="4453618" y="5365503"/>
            <a:ext cx="228600" cy="228600"/>
          </a:xfrm>
          <a:prstGeom prst="line">
            <a:avLst/>
          </a:prstGeom>
          <a:noFill/>
          <a:ln w="317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7" name="Line 50"/>
          <p:cNvSpPr>
            <a:spLocks noChangeShapeType="1"/>
          </p:cNvSpPr>
          <p:nvPr/>
        </p:nvSpPr>
        <p:spPr bwMode="auto">
          <a:xfrm flipV="1">
            <a:off x="4339318" y="5797303"/>
            <a:ext cx="228600" cy="228600"/>
          </a:xfrm>
          <a:prstGeom prst="line">
            <a:avLst/>
          </a:prstGeom>
          <a:noFill/>
          <a:ln w="317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8" name="Line 51"/>
          <p:cNvSpPr>
            <a:spLocks noChangeShapeType="1"/>
          </p:cNvSpPr>
          <p:nvPr/>
        </p:nvSpPr>
        <p:spPr bwMode="auto">
          <a:xfrm flipV="1">
            <a:off x="5977618" y="5365503"/>
            <a:ext cx="228600" cy="228600"/>
          </a:xfrm>
          <a:prstGeom prst="line">
            <a:avLst/>
          </a:prstGeom>
          <a:noFill/>
          <a:ln w="317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latin typeface="Arial" charset="0"/>
            </a:endParaRPr>
          </a:p>
        </p:txBody>
      </p:sp>
      <p:sp>
        <p:nvSpPr>
          <p:cNvPr id="49" name="Text Box 52"/>
          <p:cNvSpPr txBox="1">
            <a:spLocks noChangeArrowheads="1"/>
          </p:cNvSpPr>
          <p:nvPr/>
        </p:nvSpPr>
        <p:spPr bwMode="auto">
          <a:xfrm>
            <a:off x="2466068" y="2430216"/>
            <a:ext cx="22510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meters to miles</a:t>
            </a:r>
          </a:p>
        </p:txBody>
      </p:sp>
      <p:sp>
        <p:nvSpPr>
          <p:cNvPr id="50" name="Text Box 53"/>
          <p:cNvSpPr txBox="1">
            <a:spLocks noChangeArrowheads="1"/>
          </p:cNvSpPr>
          <p:nvPr/>
        </p:nvSpPr>
        <p:spPr bwMode="auto">
          <a:xfrm>
            <a:off x="2466068" y="3079503"/>
            <a:ext cx="25066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000000"/>
                </a:solidFill>
                <a:latin typeface="Arial" charset="0"/>
              </a:rPr>
              <a:t>seconds to hours</a:t>
            </a:r>
          </a:p>
        </p:txBody>
      </p:sp>
      <p:sp>
        <p:nvSpPr>
          <p:cNvPr id="51" name="Text Box 55"/>
          <p:cNvSpPr txBox="1">
            <a:spLocks noChangeArrowheads="1"/>
          </p:cNvSpPr>
          <p:nvPr/>
        </p:nvSpPr>
        <p:spPr bwMode="auto">
          <a:xfrm>
            <a:off x="3343956" y="1784103"/>
            <a:ext cx="26209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b="1" i="1">
                <a:solidFill>
                  <a:srgbClr val="000000"/>
                </a:solidFill>
                <a:latin typeface="Arial" charset="0"/>
              </a:rPr>
              <a:t>conversion units</a:t>
            </a:r>
          </a:p>
        </p:txBody>
      </p:sp>
    </p:spTree>
    <p:extLst>
      <p:ext uri="{BB962C8B-B14F-4D97-AF65-F5344CB8AC3E}">
        <p14:creationId xmlns:p14="http://schemas.microsoft.com/office/powerpoint/2010/main" xmlns="" val="289318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0-#ppt_w/2"/>
                                          </p:val>
                                        </p:tav>
                                        <p:tav tm="100000">
                                          <p:val>
                                            <p:strVal val="#ppt_x"/>
                                          </p:val>
                                        </p:tav>
                                      </p:tavLst>
                                    </p:anim>
                                    <p:anim calcmode="lin" valueType="num">
                                      <p:cBhvr additive="base">
                                        <p:cTn id="26"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1+#ppt_w/2"/>
                                          </p:val>
                                        </p:tav>
                                        <p:tav tm="100000">
                                          <p:val>
                                            <p:strVal val="#ppt_x"/>
                                          </p:val>
                                        </p:tav>
                                      </p:tavLst>
                                    </p:anim>
                                    <p:anim calcmode="lin" valueType="num">
                                      <p:cBhvr additive="base">
                                        <p:cTn id="6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499"/>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2" presetClass="entr" presetSubtype="2"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1+#ppt_w/2"/>
                                          </p:val>
                                        </p:tav>
                                        <p:tav tm="100000">
                                          <p:val>
                                            <p:strVal val="#ppt_x"/>
                                          </p:val>
                                        </p:tav>
                                      </p:tavLst>
                                    </p:anim>
                                    <p:anim calcmode="lin" valueType="num">
                                      <p:cBhvr additive="base">
                                        <p:cTn id="7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87" fill="hold">
                      <p:stCondLst>
                        <p:cond delay="indefinite"/>
                      </p:stCondLst>
                      <p:childTnLst>
                        <p:par>
                          <p:cTn id="88" fill="hold">
                            <p:stCondLst>
                              <p:cond delay="0"/>
                            </p:stCondLst>
                            <p:childTnLst>
                              <p:par>
                                <p:cTn id="89" presetID="2" presetClass="entr" presetSubtype="2" fill="hold" nodeType="click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1+#ppt_w/2"/>
                                          </p:val>
                                        </p:tav>
                                        <p:tav tm="100000">
                                          <p:val>
                                            <p:strVal val="#ppt_x"/>
                                          </p:val>
                                        </p:tav>
                                      </p:tavLst>
                                    </p:anim>
                                    <p:anim calcmode="lin" valueType="num">
                                      <p:cBhvr additive="base">
                                        <p:cTn id="9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499"/>
                                          </p:stCondLst>
                                        </p:cTn>
                                        <p:tgtEl>
                                          <p:spTgt spid="4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499"/>
                                          </p:stCondLst>
                                        </p:cTn>
                                        <p:tgtEl>
                                          <p:spTgt spid="4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499"/>
                                          </p:stCondLst>
                                        </p:cTn>
                                        <p:tgtEl>
                                          <p:spTgt spid="4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499"/>
                                          </p:stCondLst>
                                        </p:cTn>
                                        <p:tgtEl>
                                          <p:spTgt spid="4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499"/>
                                          </p:stCondLst>
                                        </p:cTn>
                                        <p:tgtEl>
                                          <p:spTgt spid="4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499"/>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utoUpdateAnimBg="0"/>
      <p:bldP spid="50" grpId="0" autoUpdateAnimBg="0"/>
      <p:bldP spid="5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57086" y="71961"/>
            <a:ext cx="6582228" cy="6728280"/>
          </a:xfrm>
          <a:prstGeom prst="rect">
            <a:avLst/>
          </a:prstGeom>
        </p:spPr>
      </p:pic>
    </p:spTree>
    <p:extLst>
      <p:ext uri="{BB962C8B-B14F-4D97-AF65-F5344CB8AC3E}">
        <p14:creationId xmlns:p14="http://schemas.microsoft.com/office/powerpoint/2010/main" xmlns="" val="151280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9583" y="0"/>
            <a:ext cx="7278895" cy="6797251"/>
          </a:xfrm>
          <a:prstGeom prst="rect">
            <a:avLst/>
          </a:prstGeom>
        </p:spPr>
      </p:pic>
    </p:spTree>
    <p:extLst>
      <p:ext uri="{BB962C8B-B14F-4D97-AF65-F5344CB8AC3E}">
        <p14:creationId xmlns:p14="http://schemas.microsoft.com/office/powerpoint/2010/main" xmlns="" val="3232503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19369" y="174168"/>
            <a:ext cx="8131146" cy="6560457"/>
            <a:chOff x="1252340" y="0"/>
            <a:chExt cx="4633200" cy="3804805"/>
          </a:xfrm>
        </p:grpSpPr>
        <p:pic>
          <p:nvPicPr>
            <p:cNvPr id="2" name="Picture 1"/>
            <p:cNvPicPr>
              <a:picLocks noChangeAspect="1"/>
            </p:cNvPicPr>
            <p:nvPr/>
          </p:nvPicPr>
          <p:blipFill rotWithShape="1">
            <a:blip r:embed="rId2"/>
            <a:srcRect r="904" b="8721"/>
            <a:stretch/>
          </p:blipFill>
          <p:spPr>
            <a:xfrm>
              <a:off x="1252340" y="0"/>
              <a:ext cx="4623209" cy="2963057"/>
            </a:xfrm>
            <a:prstGeom prst="rect">
              <a:avLst/>
            </a:prstGeom>
          </p:spPr>
        </p:pic>
        <p:pic>
          <p:nvPicPr>
            <p:cNvPr id="3" name="Picture 2"/>
            <p:cNvPicPr>
              <a:picLocks noChangeAspect="1"/>
            </p:cNvPicPr>
            <p:nvPr/>
          </p:nvPicPr>
          <p:blipFill>
            <a:blip r:embed="rId3"/>
            <a:stretch>
              <a:fillRect/>
            </a:stretch>
          </p:blipFill>
          <p:spPr>
            <a:xfrm>
              <a:off x="1252340" y="2963057"/>
              <a:ext cx="4633200" cy="841748"/>
            </a:xfrm>
            <a:prstGeom prst="rect">
              <a:avLst/>
            </a:prstGeom>
          </p:spPr>
        </p:pic>
      </p:grpSp>
    </p:spTree>
    <p:extLst>
      <p:ext uri="{BB962C8B-B14F-4D97-AF65-F5344CB8AC3E}">
        <p14:creationId xmlns:p14="http://schemas.microsoft.com/office/powerpoint/2010/main" xmlns="" val="2662975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957943" y="1843043"/>
            <a:ext cx="7148286" cy="2877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150000"/>
              </a:lnSpc>
            </a:pPr>
            <a:r>
              <a:rPr lang="en-US" altLang="en-US" sz="4800" i="1" dirty="0" smtClean="0">
                <a:latin typeface="Bodoni MT" panose="02070603080606020203" pitchFamily="18" charset="0"/>
              </a:rPr>
              <a:t>Chapter</a:t>
            </a:r>
            <a:r>
              <a:rPr lang="en-US" altLang="en-US" sz="4800" dirty="0" smtClean="0">
                <a:latin typeface="Bodoni MT" panose="02070603080606020203" pitchFamily="18" charset="0"/>
              </a:rPr>
              <a:t> 1</a:t>
            </a:r>
          </a:p>
          <a:p>
            <a:pPr algn="ctr">
              <a:lnSpc>
                <a:spcPct val="150000"/>
              </a:lnSpc>
            </a:pPr>
            <a:r>
              <a:rPr lang="en-US" sz="4000" b="1" dirty="0" smtClean="0">
                <a:solidFill>
                  <a:srgbClr val="FF0000"/>
                </a:solidFill>
                <a:latin typeface="Bodoni MT" panose="02070603080606020203" pitchFamily="18" charset="0"/>
              </a:rPr>
              <a:t>Chemistry: The Study of Change </a:t>
            </a:r>
            <a:r>
              <a:rPr lang="en-US" sz="3600" b="1" i="1" dirty="0" smtClean="0">
                <a:solidFill>
                  <a:srgbClr val="0070C0"/>
                </a:solidFill>
                <a:latin typeface="Bodoni MT" panose="02070603080606020203" pitchFamily="18" charset="0"/>
              </a:rPr>
              <a:t>Matter &amp; Measurements </a:t>
            </a:r>
            <a:endParaRPr lang="en-US" altLang="en-US" sz="4800" b="1" i="1" dirty="0">
              <a:solidFill>
                <a:srgbClr val="0070C0"/>
              </a:solidFill>
              <a:latin typeface="Bodoni MT" panose="02070603080606020203" pitchFamily="18" charset="0"/>
            </a:endParaRPr>
          </a:p>
        </p:txBody>
      </p:sp>
    </p:spTree>
    <p:extLst>
      <p:ext uri="{BB962C8B-B14F-4D97-AF65-F5344CB8AC3E}">
        <p14:creationId xmlns:p14="http://schemas.microsoft.com/office/powerpoint/2010/main" xmlns="" val="772494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309984" y="2830015"/>
            <a:ext cx="2684415"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4400" b="1" dirty="0" smtClean="0">
                <a:solidFill>
                  <a:srgbClr val="FF0000"/>
                </a:solidFill>
                <a:latin typeface="Bodoni MT" panose="02070603080606020203" pitchFamily="18" charset="0"/>
              </a:rPr>
              <a:t>Matter</a:t>
            </a:r>
            <a:endParaRPr lang="en-US" altLang="en-US" sz="5400" b="1" dirty="0">
              <a:solidFill>
                <a:srgbClr val="FF0000"/>
              </a:solidFill>
              <a:latin typeface="Bodoni MT" panose="02070603080606020203" pitchFamily="18" charset="0"/>
            </a:endParaRPr>
          </a:p>
        </p:txBody>
      </p:sp>
    </p:spTree>
    <p:extLst>
      <p:ext uri="{BB962C8B-B14F-4D97-AF65-F5344CB8AC3E}">
        <p14:creationId xmlns:p14="http://schemas.microsoft.com/office/powerpoint/2010/main" xmlns="" val="3849247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4"/>
          <p:cNvSpPr txBox="1">
            <a:spLocks noChangeArrowheads="1"/>
          </p:cNvSpPr>
          <p:nvPr/>
        </p:nvSpPr>
        <p:spPr bwMode="auto">
          <a:xfrm>
            <a:off x="332011" y="2502147"/>
            <a:ext cx="8419012" cy="1493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346075" indent="-346075" algn="just">
              <a:lnSpc>
                <a:spcPct val="150000"/>
              </a:lnSpc>
              <a:spcBef>
                <a:spcPct val="50000"/>
              </a:spcBef>
              <a:buFont typeface="Courier New" panose="02070309020205020404" pitchFamily="49" charset="0"/>
              <a:buChar char="o"/>
            </a:pPr>
            <a:r>
              <a:rPr lang="en-US" altLang="en-US" sz="3200" b="1" i="1" dirty="0" smtClean="0">
                <a:solidFill>
                  <a:srgbClr val="FF0000"/>
                </a:solidFill>
                <a:latin typeface="+mn-lt"/>
              </a:rPr>
              <a:t>Matter</a:t>
            </a:r>
            <a:r>
              <a:rPr lang="en-US" altLang="en-US" sz="3200" b="1" dirty="0" smtClean="0">
                <a:latin typeface="+mn-lt"/>
              </a:rPr>
              <a:t> </a:t>
            </a:r>
            <a:r>
              <a:rPr lang="en-US" altLang="en-US" sz="3200" dirty="0">
                <a:latin typeface="+mn-lt"/>
              </a:rPr>
              <a:t>is anything that occupies space and has mass</a:t>
            </a:r>
            <a:r>
              <a:rPr lang="en-US" altLang="en-US" sz="3200" dirty="0" smtClean="0">
                <a:latin typeface="+mn-lt"/>
              </a:rPr>
              <a:t>.</a:t>
            </a:r>
            <a:endParaRPr lang="en-US" altLang="en-US" sz="3200" dirty="0">
              <a:latin typeface="+mn-lt"/>
            </a:endParaRPr>
          </a:p>
        </p:txBody>
      </p:sp>
      <p:sp>
        <p:nvSpPr>
          <p:cNvPr id="30" name="Text Box 5"/>
          <p:cNvSpPr txBox="1">
            <a:spLocks noChangeArrowheads="1"/>
          </p:cNvSpPr>
          <p:nvPr/>
        </p:nvSpPr>
        <p:spPr bwMode="auto">
          <a:xfrm>
            <a:off x="332011" y="945607"/>
            <a:ext cx="8419012" cy="1493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342900" indent="-342900" algn="just">
              <a:lnSpc>
                <a:spcPct val="150000"/>
              </a:lnSpc>
              <a:buFont typeface="Courier New" panose="02070309020205020404" pitchFamily="49" charset="0"/>
              <a:buChar char="o"/>
            </a:pPr>
            <a:r>
              <a:rPr lang="en-US" altLang="en-US" sz="3200" b="1" i="1" dirty="0">
                <a:solidFill>
                  <a:srgbClr val="FF0000"/>
                </a:solidFill>
              </a:rPr>
              <a:t>Chemistry</a:t>
            </a:r>
            <a:r>
              <a:rPr lang="en-US" altLang="en-US" sz="3200" b="1" dirty="0"/>
              <a:t> </a:t>
            </a:r>
            <a:r>
              <a:rPr lang="en-US" altLang="en-US" sz="3200" dirty="0"/>
              <a:t>is the study of matter and </a:t>
            </a:r>
            <a:r>
              <a:rPr lang="en-US" altLang="en-US" sz="3200" dirty="0" smtClean="0"/>
              <a:t>the changes </a:t>
            </a:r>
            <a:r>
              <a:rPr lang="en-US" altLang="en-US" sz="3200" dirty="0"/>
              <a:t>it </a:t>
            </a:r>
            <a:r>
              <a:rPr lang="en-US" altLang="en-US" sz="3200" dirty="0" smtClean="0"/>
              <a:t>undergoes.</a:t>
            </a:r>
            <a:endParaRPr lang="en-US" altLang="en-US" sz="3200" dirty="0"/>
          </a:p>
        </p:txBody>
      </p:sp>
      <p:sp>
        <p:nvSpPr>
          <p:cNvPr id="3" name="Rectangle 2"/>
          <p:cNvSpPr/>
          <p:nvPr/>
        </p:nvSpPr>
        <p:spPr>
          <a:xfrm>
            <a:off x="332011" y="4114387"/>
            <a:ext cx="8419012" cy="1493358"/>
          </a:xfrm>
          <a:prstGeom prst="rect">
            <a:avLst/>
          </a:prstGeom>
        </p:spPr>
        <p:txBody>
          <a:bodyPr wrap="square">
            <a:spAutoFit/>
          </a:bodyPr>
          <a:lstStyle/>
          <a:p>
            <a:pPr marL="342900" indent="-342900" algn="just">
              <a:lnSpc>
                <a:spcPct val="150000"/>
              </a:lnSpc>
              <a:spcBef>
                <a:spcPct val="50000"/>
              </a:spcBef>
              <a:buFont typeface="Courier New" panose="02070309020205020404" pitchFamily="49" charset="0"/>
              <a:buChar char="o"/>
            </a:pPr>
            <a:r>
              <a:rPr lang="en-US" altLang="en-US" sz="3200" dirty="0"/>
              <a:t>A </a:t>
            </a:r>
            <a:r>
              <a:rPr lang="en-US" altLang="en-US" sz="3200" b="1" i="1" dirty="0">
                <a:solidFill>
                  <a:srgbClr val="FF0000"/>
                </a:solidFill>
              </a:rPr>
              <a:t>substance</a:t>
            </a:r>
            <a:r>
              <a:rPr lang="en-US" altLang="en-US" sz="3200" dirty="0"/>
              <a:t> is a form of matter that has a definite composition and distinct properties.</a:t>
            </a:r>
          </a:p>
        </p:txBody>
      </p:sp>
    </p:spTree>
    <p:extLst>
      <p:ext uri="{BB962C8B-B14F-4D97-AF65-F5344CB8AC3E}">
        <p14:creationId xmlns:p14="http://schemas.microsoft.com/office/powerpoint/2010/main" xmlns="" val="329210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anim calcmode="lin" valueType="num">
                                      <p:cBhvr additive="base">
                                        <p:cTn id="13"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autoUpdateAnimBg="0"/>
      <p:bldP spid="30"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44977" y="62017"/>
            <a:ext cx="4299960" cy="584775"/>
          </a:xfrm>
          <a:prstGeom prst="rect">
            <a:avLst/>
          </a:prstGeom>
          <a:ln>
            <a:solidFill>
              <a:schemeClr val="tx1">
                <a:lumMod val="65000"/>
                <a:lumOff val="35000"/>
              </a:schemeClr>
            </a:solidFill>
          </a:ln>
        </p:spPr>
        <p:txBody>
          <a:bodyPr wrap="none">
            <a:spAutoFit/>
          </a:bodyPr>
          <a:lstStyle/>
          <a:p>
            <a:r>
              <a:rPr lang="en-US" sz="3200" b="1" dirty="0" smtClean="0">
                <a:solidFill>
                  <a:srgbClr val="FF0000"/>
                </a:solidFill>
                <a:latin typeface="Bodoni MT" panose="02070603080606020203" pitchFamily="18" charset="0"/>
              </a:rPr>
              <a:t>Classifications </a:t>
            </a:r>
            <a:r>
              <a:rPr lang="en-US" sz="3200" b="1" dirty="0">
                <a:solidFill>
                  <a:srgbClr val="FF0000"/>
                </a:solidFill>
                <a:latin typeface="Bodoni MT" panose="02070603080606020203" pitchFamily="18" charset="0"/>
              </a:rPr>
              <a:t>of Matter</a:t>
            </a:r>
            <a:endParaRPr lang="en-US" sz="3200" dirty="0">
              <a:solidFill>
                <a:srgbClr val="FF0000"/>
              </a:solidFill>
              <a:latin typeface="Bodoni MT" panose="02070603080606020203" pitchFamily="18" charset="0"/>
            </a:endParaRPr>
          </a:p>
        </p:txBody>
      </p:sp>
      <p:pic>
        <p:nvPicPr>
          <p:cNvPr id="4" name="Picture 10"/>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2643"/>
          <a:stretch/>
        </p:blipFill>
        <p:spPr bwMode="auto">
          <a:xfrm>
            <a:off x="117566" y="1059465"/>
            <a:ext cx="8902337" cy="305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AutoShape 55"/>
          <p:cNvSpPr>
            <a:spLocks noChangeArrowheads="1"/>
          </p:cNvSpPr>
          <p:nvPr/>
        </p:nvSpPr>
        <p:spPr bwMode="auto">
          <a:xfrm>
            <a:off x="5584371" y="867878"/>
            <a:ext cx="3506802" cy="943509"/>
          </a:xfrm>
          <a:prstGeom prst="wedgeRoundRectCallout">
            <a:avLst>
              <a:gd name="adj1" fmla="val 8692"/>
              <a:gd name="adj2" fmla="val 101425"/>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600" b="1" dirty="0" smtClean="0"/>
              <a:t>is </a:t>
            </a:r>
            <a:r>
              <a:rPr lang="en-US" altLang="en-US" sz="1600" b="1" dirty="0"/>
              <a:t>a form of  matter that has a definite </a:t>
            </a:r>
            <a:r>
              <a:rPr lang="en-US" altLang="en-US" sz="1600" b="1" dirty="0" smtClean="0"/>
              <a:t>composition </a:t>
            </a:r>
            <a:r>
              <a:rPr lang="en-US" altLang="en-US" sz="1600" b="1" dirty="0"/>
              <a:t>and distinct </a:t>
            </a:r>
            <a:r>
              <a:rPr lang="en-US" altLang="en-US" sz="1600" b="1" dirty="0" smtClean="0"/>
              <a:t>properties.</a:t>
            </a:r>
          </a:p>
          <a:p>
            <a:pPr algn="just" eaLnBrk="1" hangingPunct="1">
              <a:spcBef>
                <a:spcPct val="0"/>
              </a:spcBef>
              <a:buFontTx/>
              <a:buNone/>
            </a:pPr>
            <a:r>
              <a:rPr lang="en-US" altLang="en-US" sz="1600" b="1" dirty="0" smtClean="0">
                <a:solidFill>
                  <a:srgbClr val="FF0000"/>
                </a:solidFill>
              </a:rPr>
              <a:t>Example</a:t>
            </a:r>
            <a:r>
              <a:rPr lang="en-US" altLang="en-US" sz="1600" b="1" dirty="0">
                <a:solidFill>
                  <a:srgbClr val="FF0000"/>
                </a:solidFill>
              </a:rPr>
              <a:t>: water , sugar and gold</a:t>
            </a:r>
            <a:endParaRPr lang="en-GB" altLang="en-US" sz="1600" b="1" dirty="0">
              <a:solidFill>
                <a:srgbClr val="FF0000"/>
              </a:solidFill>
            </a:endParaRPr>
          </a:p>
        </p:txBody>
      </p:sp>
      <p:sp>
        <p:nvSpPr>
          <p:cNvPr id="6" name="AutoShape 26"/>
          <p:cNvSpPr>
            <a:spLocks noChangeArrowheads="1"/>
          </p:cNvSpPr>
          <p:nvPr/>
        </p:nvSpPr>
        <p:spPr bwMode="auto">
          <a:xfrm>
            <a:off x="117566" y="685812"/>
            <a:ext cx="3670663" cy="1127028"/>
          </a:xfrm>
          <a:prstGeom prst="wedgeRoundRectCallout">
            <a:avLst>
              <a:gd name="adj1" fmla="val -11425"/>
              <a:gd name="adj2" fmla="val 90489"/>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600" b="1" dirty="0" smtClean="0"/>
              <a:t>is </a:t>
            </a:r>
            <a:r>
              <a:rPr lang="en-US" altLang="en-US" sz="1600" b="1" dirty="0"/>
              <a:t>a combination of two or more substances in which the substances retain their distinct </a:t>
            </a:r>
            <a:r>
              <a:rPr lang="en-US" altLang="en-US" sz="1600" b="1" dirty="0" smtClean="0"/>
              <a:t>identities.</a:t>
            </a:r>
          </a:p>
          <a:p>
            <a:pPr algn="just" eaLnBrk="1" hangingPunct="1">
              <a:spcBef>
                <a:spcPct val="0"/>
              </a:spcBef>
              <a:buFontTx/>
              <a:buNone/>
            </a:pPr>
            <a:r>
              <a:rPr lang="en-US" altLang="en-US" sz="1600" b="1" dirty="0" smtClean="0">
                <a:solidFill>
                  <a:srgbClr val="FF0000"/>
                </a:solidFill>
              </a:rPr>
              <a:t>Example</a:t>
            </a:r>
            <a:r>
              <a:rPr lang="en-US" altLang="en-US" sz="1600" b="1" dirty="0">
                <a:solidFill>
                  <a:srgbClr val="FF0000"/>
                </a:solidFill>
              </a:rPr>
              <a:t>: Air, soft drink, and pizza </a:t>
            </a:r>
            <a:endParaRPr lang="en-GB" altLang="en-US" sz="1600" b="1" dirty="0">
              <a:solidFill>
                <a:srgbClr val="FF0000"/>
              </a:solidFill>
            </a:endParaRPr>
          </a:p>
        </p:txBody>
      </p:sp>
      <p:sp>
        <p:nvSpPr>
          <p:cNvPr id="7" name="AutoShape 29"/>
          <p:cNvSpPr>
            <a:spLocks noChangeArrowheads="1"/>
          </p:cNvSpPr>
          <p:nvPr/>
        </p:nvSpPr>
        <p:spPr bwMode="auto">
          <a:xfrm>
            <a:off x="117566" y="4308575"/>
            <a:ext cx="2037805" cy="1021084"/>
          </a:xfrm>
          <a:prstGeom prst="wedgeRoundRectCallout">
            <a:avLst>
              <a:gd name="adj1" fmla="val -40828"/>
              <a:gd name="adj2" fmla="val -72984"/>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400" b="1" dirty="0" smtClean="0"/>
              <a:t>The composition </a:t>
            </a:r>
            <a:r>
              <a:rPr lang="en-US" altLang="en-US" sz="1400" b="1" dirty="0"/>
              <a:t>is the same </a:t>
            </a:r>
            <a:r>
              <a:rPr lang="en-US" altLang="en-US" sz="1400" b="1" dirty="0" smtClean="0"/>
              <a:t>throughout.</a:t>
            </a:r>
          </a:p>
          <a:p>
            <a:pPr algn="just" eaLnBrk="1" hangingPunct="1">
              <a:spcBef>
                <a:spcPct val="0"/>
              </a:spcBef>
              <a:buFontTx/>
              <a:buNone/>
            </a:pPr>
            <a:r>
              <a:rPr lang="en-US" altLang="en-US" sz="1400" b="1" dirty="0" smtClean="0">
                <a:solidFill>
                  <a:srgbClr val="FF0000"/>
                </a:solidFill>
              </a:rPr>
              <a:t>Example</a:t>
            </a:r>
            <a:r>
              <a:rPr lang="en-US" altLang="en-US" sz="1400" b="1" dirty="0">
                <a:solidFill>
                  <a:srgbClr val="FF0000"/>
                </a:solidFill>
              </a:rPr>
              <a:t>: sugar in </a:t>
            </a:r>
            <a:r>
              <a:rPr lang="en-US" altLang="en-US" sz="1400" b="1" dirty="0" smtClean="0">
                <a:solidFill>
                  <a:srgbClr val="FF0000"/>
                </a:solidFill>
              </a:rPr>
              <a:t>water, soft drink, milk</a:t>
            </a:r>
            <a:endParaRPr lang="en-GB" altLang="en-US" sz="1400" b="1" dirty="0">
              <a:solidFill>
                <a:srgbClr val="FF0000"/>
              </a:solidFill>
            </a:endParaRPr>
          </a:p>
        </p:txBody>
      </p:sp>
      <p:sp>
        <p:nvSpPr>
          <p:cNvPr id="8" name="AutoShape 30"/>
          <p:cNvSpPr>
            <a:spLocks noChangeArrowheads="1"/>
          </p:cNvSpPr>
          <p:nvPr/>
        </p:nvSpPr>
        <p:spPr bwMode="auto">
          <a:xfrm>
            <a:off x="2394863" y="4308576"/>
            <a:ext cx="1981200" cy="1021083"/>
          </a:xfrm>
          <a:prstGeom prst="wedgeRoundRectCallout">
            <a:avLst>
              <a:gd name="adj1" fmla="val 33044"/>
              <a:gd name="adj2" fmla="val -72098"/>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400" b="1" dirty="0" smtClean="0"/>
              <a:t>The composition </a:t>
            </a:r>
            <a:r>
              <a:rPr lang="en-US" altLang="en-US" sz="1400" b="1" dirty="0"/>
              <a:t>is not </a:t>
            </a:r>
            <a:r>
              <a:rPr lang="en-US" altLang="en-US" sz="1400" b="1" dirty="0" smtClean="0"/>
              <a:t>uniform throughout. </a:t>
            </a:r>
          </a:p>
          <a:p>
            <a:pPr algn="just" eaLnBrk="1" hangingPunct="1">
              <a:spcBef>
                <a:spcPct val="0"/>
              </a:spcBef>
              <a:buFontTx/>
              <a:buNone/>
            </a:pPr>
            <a:r>
              <a:rPr lang="en-US" altLang="en-US" sz="1400" b="1" dirty="0" smtClean="0">
                <a:solidFill>
                  <a:srgbClr val="FF0000"/>
                </a:solidFill>
              </a:rPr>
              <a:t>Example</a:t>
            </a:r>
            <a:r>
              <a:rPr lang="en-US" altLang="en-US" sz="1400" b="1" dirty="0">
                <a:solidFill>
                  <a:srgbClr val="FF0000"/>
                </a:solidFill>
              </a:rPr>
              <a:t>: fruit salad, iron filings in sand</a:t>
            </a:r>
          </a:p>
          <a:p>
            <a:pPr algn="just" eaLnBrk="1" hangingPunct="1">
              <a:spcBef>
                <a:spcPct val="0"/>
              </a:spcBef>
              <a:buFontTx/>
              <a:buNone/>
            </a:pPr>
            <a:endParaRPr lang="en-GB" altLang="en-US" sz="1400" b="1" dirty="0">
              <a:solidFill>
                <a:srgbClr val="FF0000"/>
              </a:solidFill>
            </a:endParaRPr>
          </a:p>
          <a:p>
            <a:pPr algn="just" eaLnBrk="1" hangingPunct="1">
              <a:spcBef>
                <a:spcPct val="0"/>
              </a:spcBef>
              <a:buFontTx/>
              <a:buNone/>
            </a:pPr>
            <a:endParaRPr lang="en-GB" altLang="en-US" sz="1400" b="1" dirty="0"/>
          </a:p>
        </p:txBody>
      </p:sp>
      <p:sp>
        <p:nvSpPr>
          <p:cNvPr id="9" name="AutoShape 28"/>
          <p:cNvSpPr>
            <a:spLocks noChangeArrowheads="1"/>
          </p:cNvSpPr>
          <p:nvPr/>
        </p:nvSpPr>
        <p:spPr bwMode="auto">
          <a:xfrm>
            <a:off x="4472723" y="4308575"/>
            <a:ext cx="2372214" cy="1236621"/>
          </a:xfrm>
          <a:prstGeom prst="wedgeRoundRectCallout">
            <a:avLst>
              <a:gd name="adj1" fmla="val -23124"/>
              <a:gd name="adj2" fmla="val -68120"/>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400" b="1" dirty="0" smtClean="0"/>
              <a:t>is </a:t>
            </a:r>
            <a:r>
              <a:rPr lang="en-US" altLang="en-US" sz="1400" b="1" dirty="0"/>
              <a:t>a substance composed of atoms of two or more elements chemically united in fixed </a:t>
            </a:r>
            <a:r>
              <a:rPr lang="en-US" altLang="en-US" sz="1400" b="1" dirty="0" smtClean="0"/>
              <a:t>proportions.</a:t>
            </a:r>
          </a:p>
          <a:p>
            <a:pPr algn="just" eaLnBrk="1" hangingPunct="1">
              <a:spcBef>
                <a:spcPct val="0"/>
              </a:spcBef>
              <a:buFontTx/>
              <a:buNone/>
            </a:pPr>
            <a:r>
              <a:rPr lang="en-US" altLang="en-US" sz="1400" b="1" dirty="0" smtClean="0">
                <a:solidFill>
                  <a:srgbClr val="FF0000"/>
                </a:solidFill>
              </a:rPr>
              <a:t>Example</a:t>
            </a:r>
            <a:r>
              <a:rPr lang="en-US" altLang="en-US" sz="1400" b="1" dirty="0">
                <a:solidFill>
                  <a:srgbClr val="FF0000"/>
                </a:solidFill>
              </a:rPr>
              <a:t>: water, ammonia </a:t>
            </a:r>
            <a:endParaRPr lang="en-GB" altLang="en-US" sz="1400" b="1" dirty="0">
              <a:solidFill>
                <a:srgbClr val="FF0000"/>
              </a:solidFill>
            </a:endParaRPr>
          </a:p>
        </p:txBody>
      </p:sp>
      <p:sp>
        <p:nvSpPr>
          <p:cNvPr id="10" name="AutoShape 27"/>
          <p:cNvSpPr>
            <a:spLocks noChangeArrowheads="1"/>
          </p:cNvSpPr>
          <p:nvPr/>
        </p:nvSpPr>
        <p:spPr bwMode="auto">
          <a:xfrm>
            <a:off x="6941597" y="4308574"/>
            <a:ext cx="2149576" cy="1236621"/>
          </a:xfrm>
          <a:prstGeom prst="wedgeRoundRectCallout">
            <a:avLst>
              <a:gd name="adj1" fmla="val 42043"/>
              <a:gd name="adj2" fmla="val -69328"/>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1pPr>
            <a:lvl2pPr marL="742950" indent="-28575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rtl="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400" b="1" dirty="0" smtClean="0"/>
              <a:t>is </a:t>
            </a:r>
            <a:r>
              <a:rPr lang="en-US" altLang="en-US" sz="1400" b="1" dirty="0"/>
              <a:t>a </a:t>
            </a:r>
            <a:r>
              <a:rPr lang="en-US" altLang="en-US" sz="1400" b="1" dirty="0" smtClean="0"/>
              <a:t>substance </a:t>
            </a:r>
            <a:r>
              <a:rPr lang="en-US" altLang="en-US" sz="1400" b="1" dirty="0"/>
              <a:t>that cannot be separated into simpler substances by chemical </a:t>
            </a:r>
            <a:r>
              <a:rPr lang="en-US" altLang="en-US" sz="1400" b="1" dirty="0" smtClean="0"/>
              <a:t>means.</a:t>
            </a:r>
          </a:p>
          <a:p>
            <a:pPr algn="just" eaLnBrk="1" hangingPunct="1">
              <a:spcBef>
                <a:spcPct val="0"/>
              </a:spcBef>
              <a:buNone/>
            </a:pPr>
            <a:r>
              <a:rPr lang="en-US" altLang="en-US" sz="1400" b="1" dirty="0">
                <a:solidFill>
                  <a:srgbClr val="FF0000"/>
                </a:solidFill>
              </a:rPr>
              <a:t>Example</a:t>
            </a:r>
            <a:r>
              <a:rPr lang="en-US" altLang="en-US" sz="1400" b="1" dirty="0" smtClean="0">
                <a:solidFill>
                  <a:srgbClr val="FF0000"/>
                </a:solidFill>
              </a:rPr>
              <a:t>: aluminum </a:t>
            </a:r>
            <a:endParaRPr lang="en-GB" altLang="en-US" sz="1400" b="1" dirty="0">
              <a:solidFill>
                <a:srgbClr val="FF0000"/>
              </a:solidFill>
            </a:endParaRPr>
          </a:p>
          <a:p>
            <a:pPr algn="just" eaLnBrk="1" hangingPunct="1">
              <a:spcBef>
                <a:spcPct val="0"/>
              </a:spcBef>
              <a:buFontTx/>
              <a:buNone/>
            </a:pPr>
            <a:endParaRPr lang="en-GB" altLang="en-US" sz="1400" b="1" dirty="0"/>
          </a:p>
        </p:txBody>
      </p:sp>
      <p:pic>
        <p:nvPicPr>
          <p:cNvPr id="11" name="Picture 8" descr="cha56011_01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94863" y="5621209"/>
            <a:ext cx="1746063" cy="1127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descr="27526_118013961560369_9393_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5794" y="5618549"/>
            <a:ext cx="815093" cy="118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164977" y="5618549"/>
            <a:ext cx="1926196" cy="1130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15" descr="shapeimage_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89280" y="5623235"/>
            <a:ext cx="1604989" cy="11259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1092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44977" y="62017"/>
            <a:ext cx="4299960" cy="584775"/>
          </a:xfrm>
          <a:prstGeom prst="rect">
            <a:avLst/>
          </a:prstGeom>
          <a:ln>
            <a:solidFill>
              <a:schemeClr val="tx1">
                <a:lumMod val="65000"/>
                <a:lumOff val="35000"/>
              </a:schemeClr>
            </a:solidFill>
          </a:ln>
        </p:spPr>
        <p:txBody>
          <a:bodyPr wrap="none">
            <a:spAutoFit/>
          </a:bodyPr>
          <a:lstStyle/>
          <a:p>
            <a:r>
              <a:rPr lang="en-US" sz="3200" b="1" dirty="0" smtClean="0">
                <a:solidFill>
                  <a:srgbClr val="FF0000"/>
                </a:solidFill>
                <a:latin typeface="Bodoni MT" panose="02070603080606020203" pitchFamily="18" charset="0"/>
              </a:rPr>
              <a:t>Classifications </a:t>
            </a:r>
            <a:r>
              <a:rPr lang="en-US" sz="3200" b="1" dirty="0">
                <a:solidFill>
                  <a:srgbClr val="FF0000"/>
                </a:solidFill>
                <a:latin typeface="Bodoni MT" panose="02070603080606020203" pitchFamily="18" charset="0"/>
              </a:rPr>
              <a:t>of Matter</a:t>
            </a:r>
            <a:endParaRPr lang="en-US" sz="3200" dirty="0">
              <a:solidFill>
                <a:srgbClr val="FF0000"/>
              </a:solidFill>
              <a:latin typeface="Bodoni MT" panose="02070603080606020203" pitchFamily="18" charset="0"/>
            </a:endParaRPr>
          </a:p>
        </p:txBody>
      </p:sp>
      <p:pic>
        <p:nvPicPr>
          <p:cNvPr id="9" name="Picture 8" descr="periodic_table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8837" y="980055"/>
            <a:ext cx="8101996" cy="5486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1894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3305</TotalTime>
  <Words>2114</Words>
  <Application>Microsoft Office PowerPoint</Application>
  <PresentationFormat>عرض على الشاشة (3:4)‏</PresentationFormat>
  <Paragraphs>372</Paragraphs>
  <Slides>44</Slides>
  <Notes>2</Notes>
  <HiddenSlides>0</HiddenSlides>
  <MMClips>0</MMClips>
  <ScaleCrop>false</ScaleCrop>
  <HeadingPairs>
    <vt:vector size="4" baseType="variant">
      <vt:variant>
        <vt:lpstr>سمة</vt:lpstr>
      </vt:variant>
      <vt:variant>
        <vt:i4>1</vt:i4>
      </vt:variant>
      <vt:variant>
        <vt:lpstr>عناوين الشرائح</vt:lpstr>
      </vt:variant>
      <vt:variant>
        <vt:i4>44</vt:i4>
      </vt:variant>
    </vt:vector>
  </HeadingPairs>
  <TitlesOfParts>
    <vt:vector size="45" baseType="lpstr">
      <vt:lpstr>Office Theme</vt:lpstr>
      <vt:lpstr>الشريحة 1</vt:lpstr>
      <vt:lpstr>الشريحة 2</vt:lpstr>
      <vt:lpstr>What is Chemistry?</vt:lpstr>
      <vt:lpstr>Why is Chemistry Important?</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Abdullah</cp:lastModifiedBy>
  <cp:revision>72</cp:revision>
  <dcterms:created xsi:type="dcterms:W3CDTF">2017-09-18T11:03:17Z</dcterms:created>
  <dcterms:modified xsi:type="dcterms:W3CDTF">2017-09-25T13:50:14Z</dcterms:modified>
</cp:coreProperties>
</file>