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5" r:id="rId9"/>
    <p:sldId id="266" r:id="rId10"/>
    <p:sldId id="262" r:id="rId11"/>
    <p:sldId id="267" r:id="rId12"/>
    <p:sldId id="320" r:id="rId13"/>
    <p:sldId id="269" r:id="rId14"/>
    <p:sldId id="321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322" r:id="rId24"/>
    <p:sldId id="323" r:id="rId25"/>
    <p:sldId id="324" r:id="rId26"/>
    <p:sldId id="282" r:id="rId27"/>
    <p:sldId id="283" r:id="rId28"/>
    <p:sldId id="325" r:id="rId29"/>
    <p:sldId id="326" r:id="rId30"/>
    <p:sldId id="327" r:id="rId31"/>
    <p:sldId id="328" r:id="rId32"/>
    <p:sldId id="329" r:id="rId33"/>
    <p:sldId id="330" r:id="rId34"/>
    <p:sldId id="289" r:id="rId35"/>
    <p:sldId id="291" r:id="rId36"/>
    <p:sldId id="331" r:id="rId37"/>
    <p:sldId id="332" r:id="rId38"/>
    <p:sldId id="294" r:id="rId39"/>
    <p:sldId id="333" r:id="rId40"/>
    <p:sldId id="296" r:id="rId41"/>
    <p:sldId id="334" r:id="rId42"/>
    <p:sldId id="335" r:id="rId43"/>
    <p:sldId id="336" r:id="rId44"/>
    <p:sldId id="300" r:id="rId45"/>
    <p:sldId id="337" r:id="rId46"/>
    <p:sldId id="303" r:id="rId47"/>
    <p:sldId id="304" r:id="rId48"/>
    <p:sldId id="309" r:id="rId49"/>
    <p:sldId id="310" r:id="rId50"/>
    <p:sldId id="338" r:id="rId51"/>
    <p:sldId id="312" r:id="rId52"/>
    <p:sldId id="339" r:id="rId53"/>
    <p:sldId id="340" r:id="rId54"/>
    <p:sldId id="315" r:id="rId55"/>
    <p:sldId id="341" r:id="rId56"/>
    <p:sldId id="317" r:id="rId57"/>
    <p:sldId id="318" r:id="rId58"/>
    <p:sldId id="319" r:id="rId59"/>
    <p:sldId id="342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3C5E35-C529-4E69-A889-12802C1CD2E3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CD1AC86D-0335-4126-9FCA-4503E7603572}">
      <dgm:prSet phldrT="[نص]"/>
      <dgm:spPr/>
      <dgm:t>
        <a:bodyPr/>
        <a:lstStyle/>
        <a:p>
          <a:pPr rtl="1"/>
          <a:r>
            <a:rPr lang="ar-SA"/>
            <a:t>عناصر التواصل</a:t>
          </a:r>
        </a:p>
      </dgm:t>
    </dgm:pt>
    <dgm:pt modelId="{A2DA0D87-1A3F-488E-B949-E356BE20FDDF}" type="parTrans" cxnId="{00AF3895-2E07-4574-BC1B-CD0F3DCACE9D}">
      <dgm:prSet/>
      <dgm:spPr/>
      <dgm:t>
        <a:bodyPr/>
        <a:lstStyle/>
        <a:p>
          <a:pPr rtl="1"/>
          <a:endParaRPr lang="ar-SA"/>
        </a:p>
      </dgm:t>
    </dgm:pt>
    <dgm:pt modelId="{966F7010-05BA-483D-8C5C-4685C7217A35}" type="sibTrans" cxnId="{00AF3895-2E07-4574-BC1B-CD0F3DCACE9D}">
      <dgm:prSet/>
      <dgm:spPr/>
      <dgm:t>
        <a:bodyPr/>
        <a:lstStyle/>
        <a:p>
          <a:pPr rtl="1"/>
          <a:endParaRPr lang="ar-SA"/>
        </a:p>
      </dgm:t>
    </dgm:pt>
    <dgm:pt modelId="{C0E31A8A-8BCB-407D-A054-7E8F32743061}">
      <dgm:prSet phldrT="[نص]"/>
      <dgm:spPr/>
      <dgm:t>
        <a:bodyPr/>
        <a:lstStyle/>
        <a:p>
          <a:pPr rtl="1"/>
          <a:r>
            <a:rPr lang="ar-SA"/>
            <a:t>المرسل</a:t>
          </a:r>
        </a:p>
      </dgm:t>
    </dgm:pt>
    <dgm:pt modelId="{D4D6DCCB-20D5-4138-8D0F-1B38F4CB9C74}" type="parTrans" cxnId="{01291721-9136-43E6-A5DF-ACCD84549C22}">
      <dgm:prSet/>
      <dgm:spPr/>
      <dgm:t>
        <a:bodyPr/>
        <a:lstStyle/>
        <a:p>
          <a:pPr rtl="1"/>
          <a:endParaRPr lang="ar-SA"/>
        </a:p>
      </dgm:t>
    </dgm:pt>
    <dgm:pt modelId="{2C489EB8-D573-4302-9EBF-711CE0FC3F92}" type="sibTrans" cxnId="{01291721-9136-43E6-A5DF-ACCD84549C22}">
      <dgm:prSet/>
      <dgm:spPr/>
      <dgm:t>
        <a:bodyPr/>
        <a:lstStyle/>
        <a:p>
          <a:pPr rtl="1"/>
          <a:endParaRPr lang="ar-SA"/>
        </a:p>
      </dgm:t>
    </dgm:pt>
    <dgm:pt modelId="{DE27F56D-A66D-44A5-A6B0-F020F4005116}">
      <dgm:prSet phldrT="[نص]"/>
      <dgm:spPr/>
      <dgm:t>
        <a:bodyPr/>
        <a:lstStyle/>
        <a:p>
          <a:pPr rtl="1"/>
          <a:r>
            <a:rPr lang="ar-SA"/>
            <a:t>الرسالة</a:t>
          </a:r>
        </a:p>
      </dgm:t>
    </dgm:pt>
    <dgm:pt modelId="{25622680-AE3A-4621-B050-7309ABF75BD6}" type="parTrans" cxnId="{96C22420-6108-4953-B634-CB3E6CC204D1}">
      <dgm:prSet/>
      <dgm:spPr/>
      <dgm:t>
        <a:bodyPr/>
        <a:lstStyle/>
        <a:p>
          <a:pPr rtl="1"/>
          <a:endParaRPr lang="ar-SA"/>
        </a:p>
      </dgm:t>
    </dgm:pt>
    <dgm:pt modelId="{CEB90C1D-061B-4831-B290-DD00118D4B2F}" type="sibTrans" cxnId="{96C22420-6108-4953-B634-CB3E6CC204D1}">
      <dgm:prSet/>
      <dgm:spPr/>
      <dgm:t>
        <a:bodyPr/>
        <a:lstStyle/>
        <a:p>
          <a:pPr rtl="1"/>
          <a:endParaRPr lang="ar-SA"/>
        </a:p>
      </dgm:t>
    </dgm:pt>
    <dgm:pt modelId="{C72C3B2A-B52B-460A-A460-BC99B0AD56BA}">
      <dgm:prSet phldrT="[نص]"/>
      <dgm:spPr/>
      <dgm:t>
        <a:bodyPr/>
        <a:lstStyle/>
        <a:p>
          <a:pPr rtl="1"/>
          <a:r>
            <a:rPr lang="ar-SA"/>
            <a:t>الوسيلة</a:t>
          </a:r>
        </a:p>
      </dgm:t>
    </dgm:pt>
    <dgm:pt modelId="{C7EF961D-7FED-4E52-9FCB-4B74B440D8F3}" type="parTrans" cxnId="{DC229291-7506-4C83-9D48-4A6724449E38}">
      <dgm:prSet/>
      <dgm:spPr/>
      <dgm:t>
        <a:bodyPr/>
        <a:lstStyle/>
        <a:p>
          <a:pPr rtl="1"/>
          <a:endParaRPr lang="ar-SA"/>
        </a:p>
      </dgm:t>
    </dgm:pt>
    <dgm:pt modelId="{1EA88C6F-5F2C-4FB8-8DAD-A5A7D8EDFF22}" type="sibTrans" cxnId="{DC229291-7506-4C83-9D48-4A6724449E38}">
      <dgm:prSet/>
      <dgm:spPr/>
      <dgm:t>
        <a:bodyPr/>
        <a:lstStyle/>
        <a:p>
          <a:pPr rtl="1"/>
          <a:endParaRPr lang="ar-SA"/>
        </a:p>
      </dgm:t>
    </dgm:pt>
    <dgm:pt modelId="{94BB861B-1DE4-48DA-A1A6-AB57D6FACA69}">
      <dgm:prSet phldrT="[نص]"/>
      <dgm:spPr/>
      <dgm:t>
        <a:bodyPr/>
        <a:lstStyle/>
        <a:p>
          <a:pPr rtl="1"/>
          <a:r>
            <a:rPr lang="ar-SA"/>
            <a:t>المستقبل</a:t>
          </a:r>
        </a:p>
      </dgm:t>
    </dgm:pt>
    <dgm:pt modelId="{7B5ED778-B46F-4526-B86B-3A250AB5E026}" type="parTrans" cxnId="{44E9AEC4-F366-4EA3-9CD3-6CE1213D2C30}">
      <dgm:prSet/>
      <dgm:spPr/>
      <dgm:t>
        <a:bodyPr/>
        <a:lstStyle/>
        <a:p>
          <a:pPr rtl="1"/>
          <a:endParaRPr lang="ar-SA"/>
        </a:p>
      </dgm:t>
    </dgm:pt>
    <dgm:pt modelId="{780A0615-630C-44DA-9555-1E5E7251B888}" type="sibTrans" cxnId="{44E9AEC4-F366-4EA3-9CD3-6CE1213D2C30}">
      <dgm:prSet/>
      <dgm:spPr/>
      <dgm:t>
        <a:bodyPr/>
        <a:lstStyle/>
        <a:p>
          <a:pPr rtl="1"/>
          <a:endParaRPr lang="ar-SA"/>
        </a:p>
      </dgm:t>
    </dgm:pt>
    <dgm:pt modelId="{0B31A3F6-B13D-4242-84BA-301506599A5B}" type="pres">
      <dgm:prSet presAssocID="{E13C5E35-C529-4E69-A889-12802C1CD2E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EA04A443-B473-4FE6-9F9F-35AAB22AC94D}" type="pres">
      <dgm:prSet presAssocID="{CD1AC86D-0335-4126-9FCA-4503E7603572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25CB8577-7B78-4662-ACFE-44FB9D6EC4EC}" type="pres">
      <dgm:prSet presAssocID="{D4D6DCCB-20D5-4138-8D0F-1B38F4CB9C74}" presName="Name9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ABFAD4E3-25EC-4F6E-9912-DC0AD882F44A}" type="pres">
      <dgm:prSet presAssocID="{D4D6DCCB-20D5-4138-8D0F-1B38F4CB9C74}" presName="connTx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940E6E62-4181-4636-8FBD-5EF0D7FB20DF}" type="pres">
      <dgm:prSet presAssocID="{C0E31A8A-8BCB-407D-A054-7E8F3274306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00908C3-F3A5-4B6E-A56E-120B635E22CF}" type="pres">
      <dgm:prSet presAssocID="{25622680-AE3A-4621-B050-7309ABF75BD6}" presName="Name9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BA101ECE-AC83-48C7-AFA8-B4E6CA6F8D9B}" type="pres">
      <dgm:prSet presAssocID="{25622680-AE3A-4621-B050-7309ABF75BD6}" presName="connTx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43A5A804-3E1E-4660-AF28-4F96AB9180CB}" type="pres">
      <dgm:prSet presAssocID="{DE27F56D-A66D-44A5-A6B0-F020F4005116}" presName="node" presStyleLbl="node1" presStyleIdx="1" presStyleCnt="4" custRadScaleRad="113963" custRadScaleInc="166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56BCD72-F7E4-4C3D-A616-C997C1E63BDB}" type="pres">
      <dgm:prSet presAssocID="{C7EF961D-7FED-4E52-9FCB-4B74B440D8F3}" presName="Name9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99446344-2A5E-4D0F-9F0B-BC0704160F71}" type="pres">
      <dgm:prSet presAssocID="{C7EF961D-7FED-4E52-9FCB-4B74B440D8F3}" presName="connTx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2C8AD7A3-540C-40EE-9476-D4D9A61E47FD}" type="pres">
      <dgm:prSet presAssocID="{C72C3B2A-B52B-460A-A460-BC99B0AD56B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5E3CAE8-32E1-4236-B407-D0BA1D05773C}" type="pres">
      <dgm:prSet presAssocID="{7B5ED778-B46F-4526-B86B-3A250AB5E026}" presName="Name9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E03B6063-87CD-499F-AFD1-29C3C942F69E}" type="pres">
      <dgm:prSet presAssocID="{7B5ED778-B46F-4526-B86B-3A250AB5E026}" presName="connTx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9C5C4EC7-7FAA-48ED-A104-387407A03FF8}" type="pres">
      <dgm:prSet presAssocID="{94BB861B-1DE4-48DA-A1A6-AB57D6FACA69}" presName="node" presStyleLbl="node1" presStyleIdx="3" presStyleCnt="4" custRadScaleRad="113327" custRadScaleInc="-1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1B8C9EB-8E98-43B5-A490-989A3222D1F1}" type="presOf" srcId="{C0E31A8A-8BCB-407D-A054-7E8F32743061}" destId="{940E6E62-4181-4636-8FBD-5EF0D7FB20DF}" srcOrd="0" destOrd="0" presId="urn:microsoft.com/office/officeart/2005/8/layout/radial1"/>
    <dgm:cxn modelId="{C74E42AB-9247-494F-BD81-ED2083133202}" type="presOf" srcId="{25622680-AE3A-4621-B050-7309ABF75BD6}" destId="{500908C3-F3A5-4B6E-A56E-120B635E22CF}" srcOrd="0" destOrd="0" presId="urn:microsoft.com/office/officeart/2005/8/layout/radial1"/>
    <dgm:cxn modelId="{00AF3895-2E07-4574-BC1B-CD0F3DCACE9D}" srcId="{E13C5E35-C529-4E69-A889-12802C1CD2E3}" destId="{CD1AC86D-0335-4126-9FCA-4503E7603572}" srcOrd="0" destOrd="0" parTransId="{A2DA0D87-1A3F-488E-B949-E356BE20FDDF}" sibTransId="{966F7010-05BA-483D-8C5C-4685C7217A35}"/>
    <dgm:cxn modelId="{8EC38B29-423D-4C8B-9D9C-9F98B00FF7D5}" type="presOf" srcId="{25622680-AE3A-4621-B050-7309ABF75BD6}" destId="{BA101ECE-AC83-48C7-AFA8-B4E6CA6F8D9B}" srcOrd="1" destOrd="0" presId="urn:microsoft.com/office/officeart/2005/8/layout/radial1"/>
    <dgm:cxn modelId="{96C22420-6108-4953-B634-CB3E6CC204D1}" srcId="{CD1AC86D-0335-4126-9FCA-4503E7603572}" destId="{DE27F56D-A66D-44A5-A6B0-F020F4005116}" srcOrd="1" destOrd="0" parTransId="{25622680-AE3A-4621-B050-7309ABF75BD6}" sibTransId="{CEB90C1D-061B-4831-B290-DD00118D4B2F}"/>
    <dgm:cxn modelId="{87122ACA-3C6F-4B12-99F8-2769BED7AFA4}" type="presOf" srcId="{DE27F56D-A66D-44A5-A6B0-F020F4005116}" destId="{43A5A804-3E1E-4660-AF28-4F96AB9180CB}" srcOrd="0" destOrd="0" presId="urn:microsoft.com/office/officeart/2005/8/layout/radial1"/>
    <dgm:cxn modelId="{01291721-9136-43E6-A5DF-ACCD84549C22}" srcId="{CD1AC86D-0335-4126-9FCA-4503E7603572}" destId="{C0E31A8A-8BCB-407D-A054-7E8F32743061}" srcOrd="0" destOrd="0" parTransId="{D4D6DCCB-20D5-4138-8D0F-1B38F4CB9C74}" sibTransId="{2C489EB8-D573-4302-9EBF-711CE0FC3F92}"/>
    <dgm:cxn modelId="{DD20F653-6C36-4F86-B9E4-25A99210DBB5}" type="presOf" srcId="{E13C5E35-C529-4E69-A889-12802C1CD2E3}" destId="{0B31A3F6-B13D-4242-84BA-301506599A5B}" srcOrd="0" destOrd="0" presId="urn:microsoft.com/office/officeart/2005/8/layout/radial1"/>
    <dgm:cxn modelId="{7F4B7BCC-28F4-4C7C-A266-1B9409CEF829}" type="presOf" srcId="{7B5ED778-B46F-4526-B86B-3A250AB5E026}" destId="{F5E3CAE8-32E1-4236-B407-D0BA1D05773C}" srcOrd="0" destOrd="0" presId="urn:microsoft.com/office/officeart/2005/8/layout/radial1"/>
    <dgm:cxn modelId="{5F2342A8-9845-4B42-959C-009545FED654}" type="presOf" srcId="{94BB861B-1DE4-48DA-A1A6-AB57D6FACA69}" destId="{9C5C4EC7-7FAA-48ED-A104-387407A03FF8}" srcOrd="0" destOrd="0" presId="urn:microsoft.com/office/officeart/2005/8/layout/radial1"/>
    <dgm:cxn modelId="{44E9AEC4-F366-4EA3-9CD3-6CE1213D2C30}" srcId="{CD1AC86D-0335-4126-9FCA-4503E7603572}" destId="{94BB861B-1DE4-48DA-A1A6-AB57D6FACA69}" srcOrd="3" destOrd="0" parTransId="{7B5ED778-B46F-4526-B86B-3A250AB5E026}" sibTransId="{780A0615-630C-44DA-9555-1E5E7251B888}"/>
    <dgm:cxn modelId="{8BECEAE4-D272-4D77-A8D5-DD25BC93EB73}" type="presOf" srcId="{D4D6DCCB-20D5-4138-8D0F-1B38F4CB9C74}" destId="{25CB8577-7B78-4662-ACFE-44FB9D6EC4EC}" srcOrd="0" destOrd="0" presId="urn:microsoft.com/office/officeart/2005/8/layout/radial1"/>
    <dgm:cxn modelId="{D4113F64-BE14-4BD6-8E90-EC4582BC8ED5}" type="presOf" srcId="{7B5ED778-B46F-4526-B86B-3A250AB5E026}" destId="{E03B6063-87CD-499F-AFD1-29C3C942F69E}" srcOrd="1" destOrd="0" presId="urn:microsoft.com/office/officeart/2005/8/layout/radial1"/>
    <dgm:cxn modelId="{A9CB8F22-9A1D-419E-92B8-E4ED0C4500C8}" type="presOf" srcId="{C7EF961D-7FED-4E52-9FCB-4B74B440D8F3}" destId="{B56BCD72-F7E4-4C3D-A616-C997C1E63BDB}" srcOrd="0" destOrd="0" presId="urn:microsoft.com/office/officeart/2005/8/layout/radial1"/>
    <dgm:cxn modelId="{43754260-8596-4C0B-9CCD-220FBBCBEABA}" type="presOf" srcId="{C72C3B2A-B52B-460A-A460-BC99B0AD56BA}" destId="{2C8AD7A3-540C-40EE-9476-D4D9A61E47FD}" srcOrd="0" destOrd="0" presId="urn:microsoft.com/office/officeart/2005/8/layout/radial1"/>
    <dgm:cxn modelId="{3D8AABE3-1A3C-4AF1-8B7C-8A244B2B0022}" type="presOf" srcId="{CD1AC86D-0335-4126-9FCA-4503E7603572}" destId="{EA04A443-B473-4FE6-9F9F-35AAB22AC94D}" srcOrd="0" destOrd="0" presId="urn:microsoft.com/office/officeart/2005/8/layout/radial1"/>
    <dgm:cxn modelId="{DC229291-7506-4C83-9D48-4A6724449E38}" srcId="{CD1AC86D-0335-4126-9FCA-4503E7603572}" destId="{C72C3B2A-B52B-460A-A460-BC99B0AD56BA}" srcOrd="2" destOrd="0" parTransId="{C7EF961D-7FED-4E52-9FCB-4B74B440D8F3}" sibTransId="{1EA88C6F-5F2C-4FB8-8DAD-A5A7D8EDFF22}"/>
    <dgm:cxn modelId="{C484D323-250A-4034-92A4-307CDF814C02}" type="presOf" srcId="{D4D6DCCB-20D5-4138-8D0F-1B38F4CB9C74}" destId="{ABFAD4E3-25EC-4F6E-9912-DC0AD882F44A}" srcOrd="1" destOrd="0" presId="urn:microsoft.com/office/officeart/2005/8/layout/radial1"/>
    <dgm:cxn modelId="{CE14FFB6-7E7D-41B3-9145-2CEA1ACF2CD6}" type="presOf" srcId="{C7EF961D-7FED-4E52-9FCB-4B74B440D8F3}" destId="{99446344-2A5E-4D0F-9F0B-BC0704160F71}" srcOrd="1" destOrd="0" presId="urn:microsoft.com/office/officeart/2005/8/layout/radial1"/>
    <dgm:cxn modelId="{27DFE9F5-AB18-4708-A26B-B4551E5C3A59}" type="presParOf" srcId="{0B31A3F6-B13D-4242-84BA-301506599A5B}" destId="{EA04A443-B473-4FE6-9F9F-35AAB22AC94D}" srcOrd="0" destOrd="0" presId="urn:microsoft.com/office/officeart/2005/8/layout/radial1"/>
    <dgm:cxn modelId="{88B344D1-7BC7-4292-B672-BC0CB0C3AD3B}" type="presParOf" srcId="{0B31A3F6-B13D-4242-84BA-301506599A5B}" destId="{25CB8577-7B78-4662-ACFE-44FB9D6EC4EC}" srcOrd="1" destOrd="0" presId="urn:microsoft.com/office/officeart/2005/8/layout/radial1"/>
    <dgm:cxn modelId="{62B0AE5B-35A7-4C73-85F4-5DE83C61F340}" type="presParOf" srcId="{25CB8577-7B78-4662-ACFE-44FB9D6EC4EC}" destId="{ABFAD4E3-25EC-4F6E-9912-DC0AD882F44A}" srcOrd="0" destOrd="0" presId="urn:microsoft.com/office/officeart/2005/8/layout/radial1"/>
    <dgm:cxn modelId="{472E849E-8D0D-45C6-A0D5-532C20664414}" type="presParOf" srcId="{0B31A3F6-B13D-4242-84BA-301506599A5B}" destId="{940E6E62-4181-4636-8FBD-5EF0D7FB20DF}" srcOrd="2" destOrd="0" presId="urn:microsoft.com/office/officeart/2005/8/layout/radial1"/>
    <dgm:cxn modelId="{6A94D914-4773-413C-987C-7F56C395ACFD}" type="presParOf" srcId="{0B31A3F6-B13D-4242-84BA-301506599A5B}" destId="{500908C3-F3A5-4B6E-A56E-120B635E22CF}" srcOrd="3" destOrd="0" presId="urn:microsoft.com/office/officeart/2005/8/layout/radial1"/>
    <dgm:cxn modelId="{6D651ECF-BCB8-40D1-86EA-BA7B4A9A1AAC}" type="presParOf" srcId="{500908C3-F3A5-4B6E-A56E-120B635E22CF}" destId="{BA101ECE-AC83-48C7-AFA8-B4E6CA6F8D9B}" srcOrd="0" destOrd="0" presId="urn:microsoft.com/office/officeart/2005/8/layout/radial1"/>
    <dgm:cxn modelId="{2AEBC36F-AB0E-415A-9FEA-14293037F719}" type="presParOf" srcId="{0B31A3F6-B13D-4242-84BA-301506599A5B}" destId="{43A5A804-3E1E-4660-AF28-4F96AB9180CB}" srcOrd="4" destOrd="0" presId="urn:microsoft.com/office/officeart/2005/8/layout/radial1"/>
    <dgm:cxn modelId="{1AB6D630-1D90-449B-82A9-B980E832FBB9}" type="presParOf" srcId="{0B31A3F6-B13D-4242-84BA-301506599A5B}" destId="{B56BCD72-F7E4-4C3D-A616-C997C1E63BDB}" srcOrd="5" destOrd="0" presId="urn:microsoft.com/office/officeart/2005/8/layout/radial1"/>
    <dgm:cxn modelId="{13925B42-DD48-4F67-A0B1-A2B58A8F00A1}" type="presParOf" srcId="{B56BCD72-F7E4-4C3D-A616-C997C1E63BDB}" destId="{99446344-2A5E-4D0F-9F0B-BC0704160F71}" srcOrd="0" destOrd="0" presId="urn:microsoft.com/office/officeart/2005/8/layout/radial1"/>
    <dgm:cxn modelId="{8B35F383-8F93-4DAC-9512-1DF341206D14}" type="presParOf" srcId="{0B31A3F6-B13D-4242-84BA-301506599A5B}" destId="{2C8AD7A3-540C-40EE-9476-D4D9A61E47FD}" srcOrd="6" destOrd="0" presId="urn:microsoft.com/office/officeart/2005/8/layout/radial1"/>
    <dgm:cxn modelId="{5F7B6BE0-8B2D-4362-B3E3-28017421BDB1}" type="presParOf" srcId="{0B31A3F6-B13D-4242-84BA-301506599A5B}" destId="{F5E3CAE8-32E1-4236-B407-D0BA1D05773C}" srcOrd="7" destOrd="0" presId="urn:microsoft.com/office/officeart/2005/8/layout/radial1"/>
    <dgm:cxn modelId="{C0C0459C-8CDB-4397-B2DC-24C88FB8AA30}" type="presParOf" srcId="{F5E3CAE8-32E1-4236-B407-D0BA1D05773C}" destId="{E03B6063-87CD-499F-AFD1-29C3C942F69E}" srcOrd="0" destOrd="0" presId="urn:microsoft.com/office/officeart/2005/8/layout/radial1"/>
    <dgm:cxn modelId="{77F75081-D1B3-49AF-8AD0-97A44C538C55}" type="presParOf" srcId="{0B31A3F6-B13D-4242-84BA-301506599A5B}" destId="{9C5C4EC7-7FAA-48ED-A104-387407A03FF8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AA82F8-5797-4B60-B52E-A7086B63E03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A992FD7B-BB16-42B4-86B4-77D2D3C93459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المعلم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3584C2F2-AE42-4686-BB4D-72D9AE4CFCFA}" type="parTrans" cxnId="{49F13C73-1FE7-4B37-BB9A-D282E944D6CD}">
      <dgm:prSet/>
      <dgm:spPr/>
      <dgm:t>
        <a:bodyPr/>
        <a:lstStyle/>
        <a:p>
          <a:pPr rtl="1"/>
          <a:endParaRPr lang="ar-SA"/>
        </a:p>
      </dgm:t>
    </dgm:pt>
    <dgm:pt modelId="{59068676-5B34-427D-98DA-A5AD86479AD7}" type="sibTrans" cxnId="{49F13C73-1FE7-4B37-BB9A-D282E944D6CD}">
      <dgm:prSet/>
      <dgm:spPr/>
      <dgm:t>
        <a:bodyPr/>
        <a:lstStyle/>
        <a:p>
          <a:pPr rtl="1"/>
          <a:endParaRPr lang="ar-SA"/>
        </a:p>
      </dgm:t>
    </dgm:pt>
    <dgm:pt modelId="{F4D9A0A1-2939-45EE-8D18-AAB72C089C2C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تلميذ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028C0C8E-82F9-4A73-BA3A-09F908C078C8}" type="parTrans" cxnId="{661D8E98-F25D-45C0-9DD2-4E8DA5C9CABA}">
      <dgm:prSet/>
      <dgm:spPr/>
      <dgm:t>
        <a:bodyPr/>
        <a:lstStyle/>
        <a:p>
          <a:pPr rtl="1"/>
          <a:endParaRPr lang="ar-SA"/>
        </a:p>
      </dgm:t>
    </dgm:pt>
    <dgm:pt modelId="{BEFB1C1E-3C66-4443-833B-975F3079E517}" type="sibTrans" cxnId="{661D8E98-F25D-45C0-9DD2-4E8DA5C9CABA}">
      <dgm:prSet/>
      <dgm:spPr/>
      <dgm:t>
        <a:bodyPr/>
        <a:lstStyle/>
        <a:p>
          <a:pPr rtl="1"/>
          <a:endParaRPr lang="ar-SA"/>
        </a:p>
      </dgm:t>
    </dgm:pt>
    <dgm:pt modelId="{7875BDA1-6C74-4457-B351-B4A06F5154B4}" type="pres">
      <dgm:prSet presAssocID="{A6AA82F8-5797-4B60-B52E-A7086B63E0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744AB17-BC30-457E-901A-A148328842C0}" type="pres">
      <dgm:prSet presAssocID="{A992FD7B-BB16-42B4-86B4-77D2D3C93459}" presName="hierRoot1" presStyleCnt="0">
        <dgm:presLayoutVars>
          <dgm:hierBranch/>
        </dgm:presLayoutVars>
      </dgm:prSet>
      <dgm:spPr/>
    </dgm:pt>
    <dgm:pt modelId="{A5138100-FE5A-4737-953C-6D93792FF874}" type="pres">
      <dgm:prSet presAssocID="{A992FD7B-BB16-42B4-86B4-77D2D3C93459}" presName="rootComposite1" presStyleCnt="0"/>
      <dgm:spPr/>
    </dgm:pt>
    <dgm:pt modelId="{701F9D0B-78CD-493D-B219-F033E291D9C0}" type="pres">
      <dgm:prSet presAssocID="{A992FD7B-BB16-42B4-86B4-77D2D3C93459}" presName="rootText1" presStyleLbl="node0" presStyleIdx="0" presStyleCnt="1" custScaleX="60603" custScaleY="3166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C7AEC72-612C-4B0A-BC78-D5E2FA9D23C3}" type="pres">
      <dgm:prSet presAssocID="{A992FD7B-BB16-42B4-86B4-77D2D3C93459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97A6CA3D-CC63-4ADA-BB23-26C9A93425DE}" type="pres">
      <dgm:prSet presAssocID="{A992FD7B-BB16-42B4-86B4-77D2D3C93459}" presName="hierChild2" presStyleCnt="0"/>
      <dgm:spPr/>
    </dgm:pt>
    <dgm:pt modelId="{52A57534-E16A-4C28-A8B0-E98E52C1BC78}" type="pres">
      <dgm:prSet presAssocID="{028C0C8E-82F9-4A73-BA3A-09F908C078C8}" presName="Name35" presStyleLbl="parChTrans1D2" presStyleIdx="0" presStyleCnt="1"/>
      <dgm:spPr>
        <a:prstGeom prst="downArrow">
          <a:avLst/>
        </a:prstGeom>
      </dgm:spPr>
      <dgm:t>
        <a:bodyPr/>
        <a:lstStyle/>
        <a:p>
          <a:pPr rtl="1"/>
          <a:endParaRPr lang="ar-SA"/>
        </a:p>
      </dgm:t>
    </dgm:pt>
    <dgm:pt modelId="{80966B98-085A-4420-88FC-41ED0C52F765}" type="pres">
      <dgm:prSet presAssocID="{F4D9A0A1-2939-45EE-8D18-AAB72C089C2C}" presName="hierRoot2" presStyleCnt="0">
        <dgm:presLayoutVars>
          <dgm:hierBranch/>
        </dgm:presLayoutVars>
      </dgm:prSet>
      <dgm:spPr/>
    </dgm:pt>
    <dgm:pt modelId="{86491468-81E3-441C-AE29-2715BF11A2F1}" type="pres">
      <dgm:prSet presAssocID="{F4D9A0A1-2939-45EE-8D18-AAB72C089C2C}" presName="rootComposite" presStyleCnt="0"/>
      <dgm:spPr/>
    </dgm:pt>
    <dgm:pt modelId="{D5AD6755-123B-4B68-9724-2ED7EABEE840}" type="pres">
      <dgm:prSet presAssocID="{F4D9A0A1-2939-45EE-8D18-AAB72C089C2C}" presName="rootText" presStyleLbl="node2" presStyleIdx="0" presStyleCnt="1" custScaleX="51936" custScaleY="2785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83FF003-FB99-4A1B-BF9C-726D335A350D}" type="pres">
      <dgm:prSet presAssocID="{F4D9A0A1-2939-45EE-8D18-AAB72C089C2C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17EAF790-2C54-4C8D-A508-9BA63B63B377}" type="pres">
      <dgm:prSet presAssocID="{F4D9A0A1-2939-45EE-8D18-AAB72C089C2C}" presName="hierChild4" presStyleCnt="0"/>
      <dgm:spPr/>
    </dgm:pt>
    <dgm:pt modelId="{82CF44C0-6BA8-4E9A-8CA8-CC0FB7E11048}" type="pres">
      <dgm:prSet presAssocID="{F4D9A0A1-2939-45EE-8D18-AAB72C089C2C}" presName="hierChild5" presStyleCnt="0"/>
      <dgm:spPr/>
    </dgm:pt>
    <dgm:pt modelId="{73BE7640-22BF-45FE-B7DA-D46CA7EEFE3D}" type="pres">
      <dgm:prSet presAssocID="{A992FD7B-BB16-42B4-86B4-77D2D3C93459}" presName="hierChild3" presStyleCnt="0"/>
      <dgm:spPr/>
    </dgm:pt>
  </dgm:ptLst>
  <dgm:cxnLst>
    <dgm:cxn modelId="{01000473-7726-4764-8639-DD118F699313}" type="presOf" srcId="{F4D9A0A1-2939-45EE-8D18-AAB72C089C2C}" destId="{D5AD6755-123B-4B68-9724-2ED7EABEE840}" srcOrd="0" destOrd="0" presId="urn:microsoft.com/office/officeart/2005/8/layout/orgChart1"/>
    <dgm:cxn modelId="{4889552E-2902-4D9E-9176-421C09FD03FE}" type="presOf" srcId="{A992FD7B-BB16-42B4-86B4-77D2D3C93459}" destId="{701F9D0B-78CD-493D-B219-F033E291D9C0}" srcOrd="0" destOrd="0" presId="urn:microsoft.com/office/officeart/2005/8/layout/orgChart1"/>
    <dgm:cxn modelId="{91CC7C63-BEEC-4380-A257-8F77A1D72508}" type="presOf" srcId="{028C0C8E-82F9-4A73-BA3A-09F908C078C8}" destId="{52A57534-E16A-4C28-A8B0-E98E52C1BC78}" srcOrd="0" destOrd="0" presId="urn:microsoft.com/office/officeart/2005/8/layout/orgChart1"/>
    <dgm:cxn modelId="{661D8E98-F25D-45C0-9DD2-4E8DA5C9CABA}" srcId="{A992FD7B-BB16-42B4-86B4-77D2D3C93459}" destId="{F4D9A0A1-2939-45EE-8D18-AAB72C089C2C}" srcOrd="0" destOrd="0" parTransId="{028C0C8E-82F9-4A73-BA3A-09F908C078C8}" sibTransId="{BEFB1C1E-3C66-4443-833B-975F3079E517}"/>
    <dgm:cxn modelId="{49F13C73-1FE7-4B37-BB9A-D282E944D6CD}" srcId="{A6AA82F8-5797-4B60-B52E-A7086B63E037}" destId="{A992FD7B-BB16-42B4-86B4-77D2D3C93459}" srcOrd="0" destOrd="0" parTransId="{3584C2F2-AE42-4686-BB4D-72D9AE4CFCFA}" sibTransId="{59068676-5B34-427D-98DA-A5AD86479AD7}"/>
    <dgm:cxn modelId="{E70853FC-C0B4-4997-B8F2-5D9428BAC77F}" type="presOf" srcId="{A6AA82F8-5797-4B60-B52E-A7086B63E037}" destId="{7875BDA1-6C74-4457-B351-B4A06F5154B4}" srcOrd="0" destOrd="0" presId="urn:microsoft.com/office/officeart/2005/8/layout/orgChart1"/>
    <dgm:cxn modelId="{C51FA896-9C2D-4F39-A98A-5A8E40144CA6}" type="presOf" srcId="{A992FD7B-BB16-42B4-86B4-77D2D3C93459}" destId="{5C7AEC72-612C-4B0A-BC78-D5E2FA9D23C3}" srcOrd="1" destOrd="0" presId="urn:microsoft.com/office/officeart/2005/8/layout/orgChart1"/>
    <dgm:cxn modelId="{098B9D57-FAA6-4EAA-A8D8-86DBD502D1CF}" type="presOf" srcId="{F4D9A0A1-2939-45EE-8D18-AAB72C089C2C}" destId="{C83FF003-FB99-4A1B-BF9C-726D335A350D}" srcOrd="1" destOrd="0" presId="urn:microsoft.com/office/officeart/2005/8/layout/orgChart1"/>
    <dgm:cxn modelId="{F41A06BB-C12F-4FC4-A032-7DE134B20DC0}" type="presParOf" srcId="{7875BDA1-6C74-4457-B351-B4A06F5154B4}" destId="{E744AB17-BC30-457E-901A-A148328842C0}" srcOrd="0" destOrd="0" presId="urn:microsoft.com/office/officeart/2005/8/layout/orgChart1"/>
    <dgm:cxn modelId="{26E86AD3-0313-4B8E-BA8C-61BAF42F45F9}" type="presParOf" srcId="{E744AB17-BC30-457E-901A-A148328842C0}" destId="{A5138100-FE5A-4737-953C-6D93792FF874}" srcOrd="0" destOrd="0" presId="urn:microsoft.com/office/officeart/2005/8/layout/orgChart1"/>
    <dgm:cxn modelId="{8F6E8B8B-11BF-468E-91AA-6B9CA17D71DC}" type="presParOf" srcId="{A5138100-FE5A-4737-953C-6D93792FF874}" destId="{701F9D0B-78CD-493D-B219-F033E291D9C0}" srcOrd="0" destOrd="0" presId="urn:microsoft.com/office/officeart/2005/8/layout/orgChart1"/>
    <dgm:cxn modelId="{C1244147-2BDA-4ACA-AFFA-AF2C342ACAED}" type="presParOf" srcId="{A5138100-FE5A-4737-953C-6D93792FF874}" destId="{5C7AEC72-612C-4B0A-BC78-D5E2FA9D23C3}" srcOrd="1" destOrd="0" presId="urn:microsoft.com/office/officeart/2005/8/layout/orgChart1"/>
    <dgm:cxn modelId="{CCA5F827-F9C8-407E-B94D-4552C2845866}" type="presParOf" srcId="{E744AB17-BC30-457E-901A-A148328842C0}" destId="{97A6CA3D-CC63-4ADA-BB23-26C9A93425DE}" srcOrd="1" destOrd="0" presId="urn:microsoft.com/office/officeart/2005/8/layout/orgChart1"/>
    <dgm:cxn modelId="{A2170E43-7C40-4820-A63D-AE7A4BA56870}" type="presParOf" srcId="{97A6CA3D-CC63-4ADA-BB23-26C9A93425DE}" destId="{52A57534-E16A-4C28-A8B0-E98E52C1BC78}" srcOrd="0" destOrd="0" presId="urn:microsoft.com/office/officeart/2005/8/layout/orgChart1"/>
    <dgm:cxn modelId="{E322684C-FF0F-482C-A98E-CAC7EF7CB47B}" type="presParOf" srcId="{97A6CA3D-CC63-4ADA-BB23-26C9A93425DE}" destId="{80966B98-085A-4420-88FC-41ED0C52F765}" srcOrd="1" destOrd="0" presId="urn:microsoft.com/office/officeart/2005/8/layout/orgChart1"/>
    <dgm:cxn modelId="{0FDC1FFD-A021-4B27-8CE6-2D54BAA9049D}" type="presParOf" srcId="{80966B98-085A-4420-88FC-41ED0C52F765}" destId="{86491468-81E3-441C-AE29-2715BF11A2F1}" srcOrd="0" destOrd="0" presId="urn:microsoft.com/office/officeart/2005/8/layout/orgChart1"/>
    <dgm:cxn modelId="{4D24D017-09E1-4238-81C3-F23945353021}" type="presParOf" srcId="{86491468-81E3-441C-AE29-2715BF11A2F1}" destId="{D5AD6755-123B-4B68-9724-2ED7EABEE840}" srcOrd="0" destOrd="0" presId="urn:microsoft.com/office/officeart/2005/8/layout/orgChart1"/>
    <dgm:cxn modelId="{9E4DC9DB-06F9-44C2-BAAB-D060B9334EAE}" type="presParOf" srcId="{86491468-81E3-441C-AE29-2715BF11A2F1}" destId="{C83FF003-FB99-4A1B-BF9C-726D335A350D}" srcOrd="1" destOrd="0" presId="urn:microsoft.com/office/officeart/2005/8/layout/orgChart1"/>
    <dgm:cxn modelId="{2F63B01F-3423-4377-A670-D2DD92958155}" type="presParOf" srcId="{80966B98-085A-4420-88FC-41ED0C52F765}" destId="{17EAF790-2C54-4C8D-A508-9BA63B63B377}" srcOrd="1" destOrd="0" presId="urn:microsoft.com/office/officeart/2005/8/layout/orgChart1"/>
    <dgm:cxn modelId="{D2012560-D52A-4CCB-B6E5-1E9F3076E2D1}" type="presParOf" srcId="{80966B98-085A-4420-88FC-41ED0C52F765}" destId="{82CF44C0-6BA8-4E9A-8CA8-CC0FB7E11048}" srcOrd="2" destOrd="0" presId="urn:microsoft.com/office/officeart/2005/8/layout/orgChart1"/>
    <dgm:cxn modelId="{3B361829-FEC0-41A8-9221-38625CE95F8F}" type="presParOf" srcId="{E744AB17-BC30-457E-901A-A148328842C0}" destId="{73BE7640-22BF-45FE-B7DA-D46CA7EEFE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AA82F8-5797-4B60-B52E-A7086B63E03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A992FD7B-BB16-42B4-86B4-77D2D3C93459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المعلم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3584C2F2-AE42-4686-BB4D-72D9AE4CFCFA}" type="parTrans" cxnId="{49F13C73-1FE7-4B37-BB9A-D282E944D6CD}">
      <dgm:prSet/>
      <dgm:spPr/>
      <dgm:t>
        <a:bodyPr/>
        <a:lstStyle/>
        <a:p>
          <a:pPr rtl="1"/>
          <a:endParaRPr lang="ar-SA"/>
        </a:p>
      </dgm:t>
    </dgm:pt>
    <dgm:pt modelId="{59068676-5B34-427D-98DA-A5AD86479AD7}" type="sibTrans" cxnId="{49F13C73-1FE7-4B37-BB9A-D282E944D6CD}">
      <dgm:prSet/>
      <dgm:spPr/>
      <dgm:t>
        <a:bodyPr/>
        <a:lstStyle/>
        <a:p>
          <a:pPr rtl="1"/>
          <a:endParaRPr lang="ar-SA"/>
        </a:p>
      </dgm:t>
    </dgm:pt>
    <dgm:pt modelId="{F4D9A0A1-2939-45EE-8D18-AAB72C089C2C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تلميذ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028C0C8E-82F9-4A73-BA3A-09F908C078C8}" type="parTrans" cxnId="{661D8E98-F25D-45C0-9DD2-4E8DA5C9CABA}">
      <dgm:prSet/>
      <dgm:spPr>
        <a:ln w="50800"/>
      </dgm:spPr>
      <dgm:t>
        <a:bodyPr/>
        <a:lstStyle/>
        <a:p>
          <a:pPr rtl="1"/>
          <a:endParaRPr lang="ar-SA" sz="2800"/>
        </a:p>
      </dgm:t>
    </dgm:pt>
    <dgm:pt modelId="{BEFB1C1E-3C66-4443-833B-975F3079E517}" type="sibTrans" cxnId="{661D8E98-F25D-45C0-9DD2-4E8DA5C9CABA}">
      <dgm:prSet/>
      <dgm:spPr/>
      <dgm:t>
        <a:bodyPr/>
        <a:lstStyle/>
        <a:p>
          <a:pPr rtl="1"/>
          <a:endParaRPr lang="ar-SA"/>
        </a:p>
      </dgm:t>
    </dgm:pt>
    <dgm:pt modelId="{7875BDA1-6C74-4457-B351-B4A06F5154B4}" type="pres">
      <dgm:prSet presAssocID="{A6AA82F8-5797-4B60-B52E-A7086B63E0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744AB17-BC30-457E-901A-A148328842C0}" type="pres">
      <dgm:prSet presAssocID="{A992FD7B-BB16-42B4-86B4-77D2D3C93459}" presName="hierRoot1" presStyleCnt="0">
        <dgm:presLayoutVars>
          <dgm:hierBranch/>
        </dgm:presLayoutVars>
      </dgm:prSet>
      <dgm:spPr/>
    </dgm:pt>
    <dgm:pt modelId="{A5138100-FE5A-4737-953C-6D93792FF874}" type="pres">
      <dgm:prSet presAssocID="{A992FD7B-BB16-42B4-86B4-77D2D3C93459}" presName="rootComposite1" presStyleCnt="0"/>
      <dgm:spPr/>
    </dgm:pt>
    <dgm:pt modelId="{701F9D0B-78CD-493D-B219-F033E291D9C0}" type="pres">
      <dgm:prSet presAssocID="{A992FD7B-BB16-42B4-86B4-77D2D3C93459}" presName="rootText1" presStyleLbl="node0" presStyleIdx="0" presStyleCnt="1" custScaleX="60603" custScaleY="3166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C7AEC72-612C-4B0A-BC78-D5E2FA9D23C3}" type="pres">
      <dgm:prSet presAssocID="{A992FD7B-BB16-42B4-86B4-77D2D3C93459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97A6CA3D-CC63-4ADA-BB23-26C9A93425DE}" type="pres">
      <dgm:prSet presAssocID="{A992FD7B-BB16-42B4-86B4-77D2D3C93459}" presName="hierChild2" presStyleCnt="0"/>
      <dgm:spPr/>
    </dgm:pt>
    <dgm:pt modelId="{52A57534-E16A-4C28-A8B0-E98E52C1BC78}" type="pres">
      <dgm:prSet presAssocID="{028C0C8E-82F9-4A73-BA3A-09F908C078C8}" presName="Name35" presStyleLbl="parChTrans1D2" presStyleIdx="0" presStyleCnt="1"/>
      <dgm:spPr>
        <a:prstGeom prst="upDownArrow">
          <a:avLst/>
        </a:prstGeom>
      </dgm:spPr>
      <dgm:t>
        <a:bodyPr/>
        <a:lstStyle/>
        <a:p>
          <a:pPr rtl="1"/>
          <a:endParaRPr lang="ar-SA"/>
        </a:p>
      </dgm:t>
    </dgm:pt>
    <dgm:pt modelId="{80966B98-085A-4420-88FC-41ED0C52F765}" type="pres">
      <dgm:prSet presAssocID="{F4D9A0A1-2939-45EE-8D18-AAB72C089C2C}" presName="hierRoot2" presStyleCnt="0">
        <dgm:presLayoutVars>
          <dgm:hierBranch/>
        </dgm:presLayoutVars>
      </dgm:prSet>
      <dgm:spPr/>
    </dgm:pt>
    <dgm:pt modelId="{86491468-81E3-441C-AE29-2715BF11A2F1}" type="pres">
      <dgm:prSet presAssocID="{F4D9A0A1-2939-45EE-8D18-AAB72C089C2C}" presName="rootComposite" presStyleCnt="0"/>
      <dgm:spPr/>
    </dgm:pt>
    <dgm:pt modelId="{D5AD6755-123B-4B68-9724-2ED7EABEE840}" type="pres">
      <dgm:prSet presAssocID="{F4D9A0A1-2939-45EE-8D18-AAB72C089C2C}" presName="rootText" presStyleLbl="node2" presStyleIdx="0" presStyleCnt="1" custScaleX="51936" custScaleY="2785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83FF003-FB99-4A1B-BF9C-726D335A350D}" type="pres">
      <dgm:prSet presAssocID="{F4D9A0A1-2939-45EE-8D18-AAB72C089C2C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17EAF790-2C54-4C8D-A508-9BA63B63B377}" type="pres">
      <dgm:prSet presAssocID="{F4D9A0A1-2939-45EE-8D18-AAB72C089C2C}" presName="hierChild4" presStyleCnt="0"/>
      <dgm:spPr/>
    </dgm:pt>
    <dgm:pt modelId="{82CF44C0-6BA8-4E9A-8CA8-CC0FB7E11048}" type="pres">
      <dgm:prSet presAssocID="{F4D9A0A1-2939-45EE-8D18-AAB72C089C2C}" presName="hierChild5" presStyleCnt="0"/>
      <dgm:spPr/>
    </dgm:pt>
    <dgm:pt modelId="{73BE7640-22BF-45FE-B7DA-D46CA7EEFE3D}" type="pres">
      <dgm:prSet presAssocID="{A992FD7B-BB16-42B4-86B4-77D2D3C93459}" presName="hierChild3" presStyleCnt="0"/>
      <dgm:spPr/>
    </dgm:pt>
  </dgm:ptLst>
  <dgm:cxnLst>
    <dgm:cxn modelId="{A297848F-1DB5-4310-80BD-4FE0A6F0068B}" type="presOf" srcId="{A992FD7B-BB16-42B4-86B4-77D2D3C93459}" destId="{701F9D0B-78CD-493D-B219-F033E291D9C0}" srcOrd="0" destOrd="0" presId="urn:microsoft.com/office/officeart/2005/8/layout/orgChart1"/>
    <dgm:cxn modelId="{A35B0284-C155-4A4C-815B-61B205BFE942}" type="presOf" srcId="{F4D9A0A1-2939-45EE-8D18-AAB72C089C2C}" destId="{C83FF003-FB99-4A1B-BF9C-726D335A350D}" srcOrd="1" destOrd="0" presId="urn:microsoft.com/office/officeart/2005/8/layout/orgChart1"/>
    <dgm:cxn modelId="{661D8E98-F25D-45C0-9DD2-4E8DA5C9CABA}" srcId="{A992FD7B-BB16-42B4-86B4-77D2D3C93459}" destId="{F4D9A0A1-2939-45EE-8D18-AAB72C089C2C}" srcOrd="0" destOrd="0" parTransId="{028C0C8E-82F9-4A73-BA3A-09F908C078C8}" sibTransId="{BEFB1C1E-3C66-4443-833B-975F3079E517}"/>
    <dgm:cxn modelId="{5BA70B28-0F4E-40E4-96A2-F5CD78ED8582}" type="presOf" srcId="{028C0C8E-82F9-4A73-BA3A-09F908C078C8}" destId="{52A57534-E16A-4C28-A8B0-E98E52C1BC78}" srcOrd="0" destOrd="0" presId="urn:microsoft.com/office/officeart/2005/8/layout/orgChart1"/>
    <dgm:cxn modelId="{B885C08B-E7E0-416D-B892-82F58BACA9D8}" type="presOf" srcId="{F4D9A0A1-2939-45EE-8D18-AAB72C089C2C}" destId="{D5AD6755-123B-4B68-9724-2ED7EABEE840}" srcOrd="0" destOrd="0" presId="urn:microsoft.com/office/officeart/2005/8/layout/orgChart1"/>
    <dgm:cxn modelId="{5F05670D-3559-4B72-B6A3-83E89C45D3FA}" type="presOf" srcId="{A6AA82F8-5797-4B60-B52E-A7086B63E037}" destId="{7875BDA1-6C74-4457-B351-B4A06F5154B4}" srcOrd="0" destOrd="0" presId="urn:microsoft.com/office/officeart/2005/8/layout/orgChart1"/>
    <dgm:cxn modelId="{49F13C73-1FE7-4B37-BB9A-D282E944D6CD}" srcId="{A6AA82F8-5797-4B60-B52E-A7086B63E037}" destId="{A992FD7B-BB16-42B4-86B4-77D2D3C93459}" srcOrd="0" destOrd="0" parTransId="{3584C2F2-AE42-4686-BB4D-72D9AE4CFCFA}" sibTransId="{59068676-5B34-427D-98DA-A5AD86479AD7}"/>
    <dgm:cxn modelId="{0D79C7AA-9308-415A-83BB-88D5D31CC7B1}" type="presOf" srcId="{A992FD7B-BB16-42B4-86B4-77D2D3C93459}" destId="{5C7AEC72-612C-4B0A-BC78-D5E2FA9D23C3}" srcOrd="1" destOrd="0" presId="urn:microsoft.com/office/officeart/2005/8/layout/orgChart1"/>
    <dgm:cxn modelId="{3B66E187-96EA-4967-9BE1-5C5DB07A01DF}" type="presParOf" srcId="{7875BDA1-6C74-4457-B351-B4A06F5154B4}" destId="{E744AB17-BC30-457E-901A-A148328842C0}" srcOrd="0" destOrd="0" presId="urn:microsoft.com/office/officeart/2005/8/layout/orgChart1"/>
    <dgm:cxn modelId="{A2DF5D77-9418-4D33-8912-4C5C8337687C}" type="presParOf" srcId="{E744AB17-BC30-457E-901A-A148328842C0}" destId="{A5138100-FE5A-4737-953C-6D93792FF874}" srcOrd="0" destOrd="0" presId="urn:microsoft.com/office/officeart/2005/8/layout/orgChart1"/>
    <dgm:cxn modelId="{17437B99-007D-4F42-BCD2-F3F03EB701BB}" type="presParOf" srcId="{A5138100-FE5A-4737-953C-6D93792FF874}" destId="{701F9D0B-78CD-493D-B219-F033E291D9C0}" srcOrd="0" destOrd="0" presId="urn:microsoft.com/office/officeart/2005/8/layout/orgChart1"/>
    <dgm:cxn modelId="{172B5929-6F26-42D4-B141-B2150E7154B5}" type="presParOf" srcId="{A5138100-FE5A-4737-953C-6D93792FF874}" destId="{5C7AEC72-612C-4B0A-BC78-D5E2FA9D23C3}" srcOrd="1" destOrd="0" presId="urn:microsoft.com/office/officeart/2005/8/layout/orgChart1"/>
    <dgm:cxn modelId="{2AECCA01-F43F-4484-9B4D-1A04F6BA04FE}" type="presParOf" srcId="{E744AB17-BC30-457E-901A-A148328842C0}" destId="{97A6CA3D-CC63-4ADA-BB23-26C9A93425DE}" srcOrd="1" destOrd="0" presId="urn:microsoft.com/office/officeart/2005/8/layout/orgChart1"/>
    <dgm:cxn modelId="{FC89F206-F2E4-4F88-B462-8E02C66E1DB3}" type="presParOf" srcId="{97A6CA3D-CC63-4ADA-BB23-26C9A93425DE}" destId="{52A57534-E16A-4C28-A8B0-E98E52C1BC78}" srcOrd="0" destOrd="0" presId="urn:microsoft.com/office/officeart/2005/8/layout/orgChart1"/>
    <dgm:cxn modelId="{CE1967B8-4FFC-4CD9-9A4A-8092EFFE2B6B}" type="presParOf" srcId="{97A6CA3D-CC63-4ADA-BB23-26C9A93425DE}" destId="{80966B98-085A-4420-88FC-41ED0C52F765}" srcOrd="1" destOrd="0" presId="urn:microsoft.com/office/officeart/2005/8/layout/orgChart1"/>
    <dgm:cxn modelId="{1F2C49FA-AFC4-442E-B28D-E457D38E5536}" type="presParOf" srcId="{80966B98-085A-4420-88FC-41ED0C52F765}" destId="{86491468-81E3-441C-AE29-2715BF11A2F1}" srcOrd="0" destOrd="0" presId="urn:microsoft.com/office/officeart/2005/8/layout/orgChart1"/>
    <dgm:cxn modelId="{384CFBDD-B259-4CBF-8155-B9453AEC4C8F}" type="presParOf" srcId="{86491468-81E3-441C-AE29-2715BF11A2F1}" destId="{D5AD6755-123B-4B68-9724-2ED7EABEE840}" srcOrd="0" destOrd="0" presId="urn:microsoft.com/office/officeart/2005/8/layout/orgChart1"/>
    <dgm:cxn modelId="{4E8716A0-5257-4EF8-A2B3-157421ED4A31}" type="presParOf" srcId="{86491468-81E3-441C-AE29-2715BF11A2F1}" destId="{C83FF003-FB99-4A1B-BF9C-726D335A350D}" srcOrd="1" destOrd="0" presId="urn:microsoft.com/office/officeart/2005/8/layout/orgChart1"/>
    <dgm:cxn modelId="{DA1D7E60-023F-409E-BBC2-8BB969614F35}" type="presParOf" srcId="{80966B98-085A-4420-88FC-41ED0C52F765}" destId="{17EAF790-2C54-4C8D-A508-9BA63B63B377}" srcOrd="1" destOrd="0" presId="urn:microsoft.com/office/officeart/2005/8/layout/orgChart1"/>
    <dgm:cxn modelId="{5975F8C9-4A72-4BD8-B4E9-055042243B76}" type="presParOf" srcId="{80966B98-085A-4420-88FC-41ED0C52F765}" destId="{82CF44C0-6BA8-4E9A-8CA8-CC0FB7E11048}" srcOrd="2" destOrd="0" presId="urn:microsoft.com/office/officeart/2005/8/layout/orgChart1"/>
    <dgm:cxn modelId="{3934EE36-0BA7-4EE1-B5E8-529B7CC54814}" type="presParOf" srcId="{E744AB17-BC30-457E-901A-A148328842C0}" destId="{73BE7640-22BF-45FE-B7DA-D46CA7EEFE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AA82F8-5797-4B60-B52E-A7086B63E037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</dgm:pt>
    <dgm:pt modelId="{A992FD7B-BB16-42B4-86B4-77D2D3C93459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المعلم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3584C2F2-AE42-4686-BB4D-72D9AE4CFCFA}" type="parTrans" cxnId="{49F13C73-1FE7-4B37-BB9A-D282E944D6CD}">
      <dgm:prSet/>
      <dgm:spPr/>
      <dgm:t>
        <a:bodyPr/>
        <a:lstStyle/>
        <a:p>
          <a:pPr rtl="1"/>
          <a:endParaRPr lang="ar-SA"/>
        </a:p>
      </dgm:t>
    </dgm:pt>
    <dgm:pt modelId="{59068676-5B34-427D-98DA-A5AD86479AD7}" type="sibTrans" cxnId="{49F13C73-1FE7-4B37-BB9A-D282E944D6CD}">
      <dgm:prSet/>
      <dgm:spPr/>
      <dgm:t>
        <a:bodyPr/>
        <a:lstStyle/>
        <a:p>
          <a:pPr rtl="1"/>
          <a:endParaRPr lang="ar-SA"/>
        </a:p>
      </dgm:t>
    </dgm:pt>
    <dgm:pt modelId="{D9F1F200-9329-4AFD-A2BB-286E3C76A87B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تلميذ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9A268654-627D-4494-9AB3-B65C8AA80D7E}" type="parTrans" cxnId="{26E28387-198D-4576-976B-32C7DDBED04B}">
      <dgm:prSet/>
      <dgm:spPr/>
      <dgm:t>
        <a:bodyPr/>
        <a:lstStyle/>
        <a:p>
          <a:pPr rtl="1"/>
          <a:endParaRPr lang="ar-SA"/>
        </a:p>
      </dgm:t>
    </dgm:pt>
    <dgm:pt modelId="{BA95F0E2-19DB-4BFF-AFDC-55DED972A7E0}" type="sibTrans" cxnId="{26E28387-198D-4576-976B-32C7DDBED04B}">
      <dgm:prSet/>
      <dgm:spPr/>
      <dgm:t>
        <a:bodyPr/>
        <a:lstStyle/>
        <a:p>
          <a:pPr rtl="1"/>
          <a:endParaRPr lang="ar-SA"/>
        </a:p>
      </dgm:t>
    </dgm:pt>
    <dgm:pt modelId="{F4D9A0A1-2939-45EE-8D18-AAB72C089C2C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تلميذ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028C0C8E-82F9-4A73-BA3A-09F908C078C8}" type="parTrans" cxnId="{661D8E98-F25D-45C0-9DD2-4E8DA5C9CABA}">
      <dgm:prSet/>
      <dgm:spPr/>
      <dgm:t>
        <a:bodyPr/>
        <a:lstStyle/>
        <a:p>
          <a:pPr rtl="1"/>
          <a:endParaRPr lang="ar-SA"/>
        </a:p>
      </dgm:t>
    </dgm:pt>
    <dgm:pt modelId="{BEFB1C1E-3C66-4443-833B-975F3079E517}" type="sibTrans" cxnId="{661D8E98-F25D-45C0-9DD2-4E8DA5C9CABA}">
      <dgm:prSet/>
      <dgm:spPr/>
      <dgm:t>
        <a:bodyPr/>
        <a:lstStyle/>
        <a:p>
          <a:pPr rtl="1"/>
          <a:endParaRPr lang="ar-SA"/>
        </a:p>
      </dgm:t>
    </dgm:pt>
    <dgm:pt modelId="{9C07F0F0-CE53-4272-8E95-ACBB69D722F5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cs typeface="Arial" pitchFamily="34" charset="0"/>
            </a:rPr>
            <a:t>تلميذ</a:t>
          </a:r>
          <a:endParaRPr kumimoji="0" lang="en-GB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pitchFamily="34" charset="0"/>
          </a:endParaRPr>
        </a:p>
      </dgm:t>
    </dgm:pt>
    <dgm:pt modelId="{EE4D6035-B9BA-43D4-9F4E-406ACA459330}" type="parTrans" cxnId="{D207798D-0130-470D-BBA1-F598D828922E}">
      <dgm:prSet/>
      <dgm:spPr/>
      <dgm:t>
        <a:bodyPr/>
        <a:lstStyle/>
        <a:p>
          <a:pPr rtl="1"/>
          <a:endParaRPr lang="ar-SA"/>
        </a:p>
      </dgm:t>
    </dgm:pt>
    <dgm:pt modelId="{8EAEF9E7-52F5-4EE2-ABE0-7F73BFFC47D4}" type="sibTrans" cxnId="{D207798D-0130-470D-BBA1-F598D828922E}">
      <dgm:prSet/>
      <dgm:spPr/>
      <dgm:t>
        <a:bodyPr/>
        <a:lstStyle/>
        <a:p>
          <a:pPr rtl="1"/>
          <a:endParaRPr lang="ar-SA"/>
        </a:p>
      </dgm:t>
    </dgm:pt>
    <dgm:pt modelId="{1F644F0E-8D0E-4FDD-8C50-E98390068044}" type="pres">
      <dgm:prSet presAssocID="{A6AA82F8-5797-4B60-B52E-A7086B63E03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53F2173-AE3C-4D32-8819-70C9A001350A}" type="pres">
      <dgm:prSet presAssocID="{A992FD7B-BB16-42B4-86B4-77D2D3C93459}" presName="singleCycle" presStyleCnt="0"/>
      <dgm:spPr/>
    </dgm:pt>
    <dgm:pt modelId="{AAC6F377-308F-46C7-BD36-CA5657886E88}" type="pres">
      <dgm:prSet presAssocID="{A992FD7B-BB16-42B4-86B4-77D2D3C93459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pPr rtl="1"/>
          <a:endParaRPr lang="ar-SA"/>
        </a:p>
      </dgm:t>
    </dgm:pt>
    <dgm:pt modelId="{85305E76-FCD8-4097-82F9-F620CE2D4D3C}" type="pres">
      <dgm:prSet presAssocID="{9A268654-627D-4494-9AB3-B65C8AA80D7E}" presName="Name56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40A0667F-FD0F-44F4-B554-921D18BD63CE}" type="pres">
      <dgm:prSet presAssocID="{D9F1F200-9329-4AFD-A2BB-286E3C76A87B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42B2C94-8820-46A0-A863-E2B206BFE5E6}" type="pres">
      <dgm:prSet presAssocID="{028C0C8E-82F9-4A73-BA3A-09F908C078C8}" presName="Name56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8C77A86C-3226-4A83-AEBF-5EE608DE1FB9}" type="pres">
      <dgm:prSet presAssocID="{F4D9A0A1-2939-45EE-8D18-AAB72C089C2C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4BF127C-7BB9-4379-B8F6-E3AA4FC5FF12}" type="pres">
      <dgm:prSet presAssocID="{EE4D6035-B9BA-43D4-9F4E-406ACA459330}" presName="Name56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C4CEA46F-5096-458F-9693-1B6DD568D509}" type="pres">
      <dgm:prSet presAssocID="{9C07F0F0-CE53-4272-8E95-ACBB69D722F5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6E28387-198D-4576-976B-32C7DDBED04B}" srcId="{A992FD7B-BB16-42B4-86B4-77D2D3C93459}" destId="{D9F1F200-9329-4AFD-A2BB-286E3C76A87B}" srcOrd="0" destOrd="0" parTransId="{9A268654-627D-4494-9AB3-B65C8AA80D7E}" sibTransId="{BA95F0E2-19DB-4BFF-AFDC-55DED972A7E0}"/>
    <dgm:cxn modelId="{D207798D-0130-470D-BBA1-F598D828922E}" srcId="{A992FD7B-BB16-42B4-86B4-77D2D3C93459}" destId="{9C07F0F0-CE53-4272-8E95-ACBB69D722F5}" srcOrd="2" destOrd="0" parTransId="{EE4D6035-B9BA-43D4-9F4E-406ACA459330}" sibTransId="{8EAEF9E7-52F5-4EE2-ABE0-7F73BFFC47D4}"/>
    <dgm:cxn modelId="{AAB46EE2-0F57-4289-B77D-4EA2DD6ACEFA}" type="presOf" srcId="{9C07F0F0-CE53-4272-8E95-ACBB69D722F5}" destId="{C4CEA46F-5096-458F-9693-1B6DD568D509}" srcOrd="0" destOrd="0" presId="urn:microsoft.com/office/officeart/2008/layout/RadialCluster"/>
    <dgm:cxn modelId="{92A1BEBE-6F03-41CE-9B39-D74A5DA5EB1C}" type="presOf" srcId="{9A268654-627D-4494-9AB3-B65C8AA80D7E}" destId="{85305E76-FCD8-4097-82F9-F620CE2D4D3C}" srcOrd="0" destOrd="0" presId="urn:microsoft.com/office/officeart/2008/layout/RadialCluster"/>
    <dgm:cxn modelId="{C1293BB8-C4CD-4E67-944D-E3FB77B5F2E9}" type="presOf" srcId="{A992FD7B-BB16-42B4-86B4-77D2D3C93459}" destId="{AAC6F377-308F-46C7-BD36-CA5657886E88}" srcOrd="0" destOrd="0" presId="urn:microsoft.com/office/officeart/2008/layout/RadialCluster"/>
    <dgm:cxn modelId="{28477B83-89CC-4D87-83F6-9CBC7374E875}" type="presOf" srcId="{A6AA82F8-5797-4B60-B52E-A7086B63E037}" destId="{1F644F0E-8D0E-4FDD-8C50-E98390068044}" srcOrd="0" destOrd="0" presId="urn:microsoft.com/office/officeart/2008/layout/RadialCluster"/>
    <dgm:cxn modelId="{04A778E8-BB65-4510-B0F5-EEFEE786ABD2}" type="presOf" srcId="{028C0C8E-82F9-4A73-BA3A-09F908C078C8}" destId="{242B2C94-8820-46A0-A863-E2B206BFE5E6}" srcOrd="0" destOrd="0" presId="urn:microsoft.com/office/officeart/2008/layout/RadialCluster"/>
    <dgm:cxn modelId="{661D8E98-F25D-45C0-9DD2-4E8DA5C9CABA}" srcId="{A992FD7B-BB16-42B4-86B4-77D2D3C93459}" destId="{F4D9A0A1-2939-45EE-8D18-AAB72C089C2C}" srcOrd="1" destOrd="0" parTransId="{028C0C8E-82F9-4A73-BA3A-09F908C078C8}" sibTransId="{BEFB1C1E-3C66-4443-833B-975F3079E517}"/>
    <dgm:cxn modelId="{49F13C73-1FE7-4B37-BB9A-D282E944D6CD}" srcId="{A6AA82F8-5797-4B60-B52E-A7086B63E037}" destId="{A992FD7B-BB16-42B4-86B4-77D2D3C93459}" srcOrd="0" destOrd="0" parTransId="{3584C2F2-AE42-4686-BB4D-72D9AE4CFCFA}" sibTransId="{59068676-5B34-427D-98DA-A5AD86479AD7}"/>
    <dgm:cxn modelId="{20130665-4EB1-451B-AF22-A23E2E7BA0C3}" type="presOf" srcId="{D9F1F200-9329-4AFD-A2BB-286E3C76A87B}" destId="{40A0667F-FD0F-44F4-B554-921D18BD63CE}" srcOrd="0" destOrd="0" presId="urn:microsoft.com/office/officeart/2008/layout/RadialCluster"/>
    <dgm:cxn modelId="{475C72A9-4141-47F6-A47D-682DCA1A0BE8}" type="presOf" srcId="{F4D9A0A1-2939-45EE-8D18-AAB72C089C2C}" destId="{8C77A86C-3226-4A83-AEBF-5EE608DE1FB9}" srcOrd="0" destOrd="0" presId="urn:microsoft.com/office/officeart/2008/layout/RadialCluster"/>
    <dgm:cxn modelId="{4FAD4C05-355E-49D1-B886-2C4F74CCB712}" type="presOf" srcId="{EE4D6035-B9BA-43D4-9F4E-406ACA459330}" destId="{B4BF127C-7BB9-4379-B8F6-E3AA4FC5FF12}" srcOrd="0" destOrd="0" presId="urn:microsoft.com/office/officeart/2008/layout/RadialCluster"/>
    <dgm:cxn modelId="{C5836DA7-DBED-4808-A5F2-E5136C1D828F}" type="presParOf" srcId="{1F644F0E-8D0E-4FDD-8C50-E98390068044}" destId="{153F2173-AE3C-4D32-8819-70C9A001350A}" srcOrd="0" destOrd="0" presId="urn:microsoft.com/office/officeart/2008/layout/RadialCluster"/>
    <dgm:cxn modelId="{6EE58777-95E3-4EE4-AE83-98B7EB0D7571}" type="presParOf" srcId="{153F2173-AE3C-4D32-8819-70C9A001350A}" destId="{AAC6F377-308F-46C7-BD36-CA5657886E88}" srcOrd="0" destOrd="0" presId="urn:microsoft.com/office/officeart/2008/layout/RadialCluster"/>
    <dgm:cxn modelId="{44BE2131-6E48-4C72-B7BE-7DA605C05763}" type="presParOf" srcId="{153F2173-AE3C-4D32-8819-70C9A001350A}" destId="{85305E76-FCD8-4097-82F9-F620CE2D4D3C}" srcOrd="1" destOrd="0" presId="urn:microsoft.com/office/officeart/2008/layout/RadialCluster"/>
    <dgm:cxn modelId="{475FE4F8-BC1D-426D-B745-407FF59CA932}" type="presParOf" srcId="{153F2173-AE3C-4D32-8819-70C9A001350A}" destId="{40A0667F-FD0F-44F4-B554-921D18BD63CE}" srcOrd="2" destOrd="0" presId="urn:microsoft.com/office/officeart/2008/layout/RadialCluster"/>
    <dgm:cxn modelId="{14BE3E1A-4226-4880-95ED-3E042490C3E6}" type="presParOf" srcId="{153F2173-AE3C-4D32-8819-70C9A001350A}" destId="{242B2C94-8820-46A0-A863-E2B206BFE5E6}" srcOrd="3" destOrd="0" presId="urn:microsoft.com/office/officeart/2008/layout/RadialCluster"/>
    <dgm:cxn modelId="{677D9265-0C69-4EE7-89B6-2AD4CF6356E4}" type="presParOf" srcId="{153F2173-AE3C-4D32-8819-70C9A001350A}" destId="{8C77A86C-3226-4A83-AEBF-5EE608DE1FB9}" srcOrd="4" destOrd="0" presId="urn:microsoft.com/office/officeart/2008/layout/RadialCluster"/>
    <dgm:cxn modelId="{D2773C36-21A9-40A5-8604-B6AC0AF6A667}" type="presParOf" srcId="{153F2173-AE3C-4D32-8819-70C9A001350A}" destId="{B4BF127C-7BB9-4379-B8F6-E3AA4FC5FF12}" srcOrd="5" destOrd="0" presId="urn:microsoft.com/office/officeart/2008/layout/RadialCluster"/>
    <dgm:cxn modelId="{316853C2-5ACD-4517-947D-03E8197A853E}" type="presParOf" srcId="{153F2173-AE3C-4D32-8819-70C9A001350A}" destId="{C4CEA46F-5096-458F-9693-1B6DD568D509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7A76FF-E767-406B-8B48-8DD523877F4C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323782B7-7987-4442-8197-3E1F4A7B0AF5}">
      <dgm:prSet phldrT="[نص]"/>
      <dgm:spPr/>
      <dgm:t>
        <a:bodyPr/>
        <a:lstStyle/>
        <a:p>
          <a:pPr rtl="1"/>
          <a:r>
            <a:rPr lang="ar-SA"/>
            <a:t>طالب</a:t>
          </a:r>
        </a:p>
      </dgm:t>
    </dgm:pt>
    <dgm:pt modelId="{1CE9E121-2BF2-4908-A3DD-C324395B70D7}" type="parTrans" cxnId="{7D2E12B8-906A-44B7-A608-B3AABF3384FD}">
      <dgm:prSet/>
      <dgm:spPr/>
      <dgm:t>
        <a:bodyPr/>
        <a:lstStyle/>
        <a:p>
          <a:pPr rtl="1"/>
          <a:endParaRPr lang="ar-SA"/>
        </a:p>
      </dgm:t>
    </dgm:pt>
    <dgm:pt modelId="{6290EABD-4FBA-47DF-B320-FE9076FC1699}" type="sibTrans" cxnId="{7D2E12B8-906A-44B7-A608-B3AABF3384FD}">
      <dgm:prSet/>
      <dgm:spPr/>
      <dgm:t>
        <a:bodyPr/>
        <a:lstStyle/>
        <a:p>
          <a:pPr rtl="1"/>
          <a:endParaRPr lang="ar-SA"/>
        </a:p>
      </dgm:t>
    </dgm:pt>
    <dgm:pt modelId="{F7F2E380-2470-4898-A962-6AD01333A13A}">
      <dgm:prSet phldrT="[نص]"/>
      <dgm:spPr/>
      <dgm:t>
        <a:bodyPr/>
        <a:lstStyle/>
        <a:p>
          <a:pPr rtl="1"/>
          <a:r>
            <a:rPr lang="ar-SA"/>
            <a:t>طالب</a:t>
          </a:r>
        </a:p>
      </dgm:t>
    </dgm:pt>
    <dgm:pt modelId="{7D3DA9B9-36F8-4AB9-A4D0-4F11494DF491}" type="parTrans" cxnId="{2DB85773-BC6A-49B5-96D5-1E4FBB33DEDA}">
      <dgm:prSet/>
      <dgm:spPr/>
      <dgm:t>
        <a:bodyPr/>
        <a:lstStyle/>
        <a:p>
          <a:pPr rtl="1"/>
          <a:endParaRPr lang="ar-SA"/>
        </a:p>
      </dgm:t>
    </dgm:pt>
    <dgm:pt modelId="{F48CEE95-D2DF-46E3-BAEA-435926533F08}" type="sibTrans" cxnId="{2DB85773-BC6A-49B5-96D5-1E4FBB33DEDA}">
      <dgm:prSet/>
      <dgm:spPr/>
      <dgm:t>
        <a:bodyPr/>
        <a:lstStyle/>
        <a:p>
          <a:pPr rtl="1"/>
          <a:endParaRPr lang="ar-SA"/>
        </a:p>
      </dgm:t>
    </dgm:pt>
    <dgm:pt modelId="{E761A7FC-1A28-4828-9164-31EE912C1D4F}">
      <dgm:prSet phldrT="[نص]"/>
      <dgm:spPr/>
      <dgm:t>
        <a:bodyPr/>
        <a:lstStyle/>
        <a:p>
          <a:pPr rtl="1"/>
          <a:r>
            <a:rPr lang="ar-SA"/>
            <a:t>طالب</a:t>
          </a:r>
        </a:p>
      </dgm:t>
    </dgm:pt>
    <dgm:pt modelId="{4260B6F6-5495-40B4-B06F-5BEFB8458D9E}" type="parTrans" cxnId="{08738CD1-72F9-453E-8B93-8C32B007FE5F}">
      <dgm:prSet/>
      <dgm:spPr/>
      <dgm:t>
        <a:bodyPr/>
        <a:lstStyle/>
        <a:p>
          <a:pPr rtl="1"/>
          <a:endParaRPr lang="ar-SA"/>
        </a:p>
      </dgm:t>
    </dgm:pt>
    <dgm:pt modelId="{49B9D17A-DED2-479E-B65F-B65A2199E839}" type="sibTrans" cxnId="{08738CD1-72F9-453E-8B93-8C32B007FE5F}">
      <dgm:prSet/>
      <dgm:spPr/>
      <dgm:t>
        <a:bodyPr/>
        <a:lstStyle/>
        <a:p>
          <a:pPr rtl="1"/>
          <a:endParaRPr lang="ar-SA"/>
        </a:p>
      </dgm:t>
    </dgm:pt>
    <dgm:pt modelId="{A39DEED5-81EF-4E23-9E53-4299C1212B71}">
      <dgm:prSet phldrT="[نص]"/>
      <dgm:spPr/>
      <dgm:t>
        <a:bodyPr/>
        <a:lstStyle/>
        <a:p>
          <a:pPr rtl="1"/>
          <a:r>
            <a:rPr lang="ar-SA"/>
            <a:t>طالب</a:t>
          </a:r>
        </a:p>
      </dgm:t>
    </dgm:pt>
    <dgm:pt modelId="{1BCADADC-A8CD-4142-A011-C2ABCB3EE887}" type="parTrans" cxnId="{8FC61208-6A7C-4CB7-A1DA-7496290A39D4}">
      <dgm:prSet/>
      <dgm:spPr/>
      <dgm:t>
        <a:bodyPr/>
        <a:lstStyle/>
        <a:p>
          <a:pPr rtl="1"/>
          <a:endParaRPr lang="ar-SA"/>
        </a:p>
      </dgm:t>
    </dgm:pt>
    <dgm:pt modelId="{D73569E8-74AA-4ACA-BECC-D39CEBA911CF}" type="sibTrans" cxnId="{8FC61208-6A7C-4CB7-A1DA-7496290A39D4}">
      <dgm:prSet/>
      <dgm:spPr/>
      <dgm:t>
        <a:bodyPr/>
        <a:lstStyle/>
        <a:p>
          <a:pPr rtl="1"/>
          <a:endParaRPr lang="ar-SA"/>
        </a:p>
      </dgm:t>
    </dgm:pt>
    <dgm:pt modelId="{BDF70819-D0AE-411C-8B31-B3CECE49728F}">
      <dgm:prSet phldrT="[نص]"/>
      <dgm:spPr/>
      <dgm:t>
        <a:bodyPr/>
        <a:lstStyle/>
        <a:p>
          <a:pPr rtl="1"/>
          <a:r>
            <a:rPr lang="ar-SA"/>
            <a:t>طالب</a:t>
          </a:r>
        </a:p>
      </dgm:t>
    </dgm:pt>
    <dgm:pt modelId="{2754DB53-6D46-42AC-99E9-1B1F1A0642F9}" type="parTrans" cxnId="{8B5AB6EE-D678-4C78-A6B5-51F00C782421}">
      <dgm:prSet/>
      <dgm:spPr/>
      <dgm:t>
        <a:bodyPr/>
        <a:lstStyle/>
        <a:p>
          <a:pPr rtl="1"/>
          <a:endParaRPr lang="ar-SA"/>
        </a:p>
      </dgm:t>
    </dgm:pt>
    <dgm:pt modelId="{357824BE-1F2F-4FAB-9B69-6D141BC51072}" type="sibTrans" cxnId="{8B5AB6EE-D678-4C78-A6B5-51F00C782421}">
      <dgm:prSet/>
      <dgm:spPr/>
      <dgm:t>
        <a:bodyPr/>
        <a:lstStyle/>
        <a:p>
          <a:pPr rtl="1"/>
          <a:endParaRPr lang="ar-SA"/>
        </a:p>
      </dgm:t>
    </dgm:pt>
    <dgm:pt modelId="{51B40144-CD58-4689-89A4-E85AA6A761C3}" type="pres">
      <dgm:prSet presAssocID="{207A76FF-E767-406B-8B48-8DD523877F4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93F7D20-00BB-4AD0-A9EA-E2A6B4726960}" type="pres">
      <dgm:prSet presAssocID="{323782B7-7987-4442-8197-3E1F4A7B0AF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C856DE4-61C7-4C46-8910-A6EE94B70FBA}" type="pres">
      <dgm:prSet presAssocID="{323782B7-7987-4442-8197-3E1F4A7B0AF5}" presName="spNode" presStyleCnt="0"/>
      <dgm:spPr/>
    </dgm:pt>
    <dgm:pt modelId="{FDCBC0B0-B592-4331-ABF2-99FCFFF8D0F8}" type="pres">
      <dgm:prSet presAssocID="{6290EABD-4FBA-47DF-B320-FE9076FC1699}" presName="sibTrans" presStyleLbl="sibTrans1D1" presStyleIdx="0" presStyleCnt="5"/>
      <dgm:spPr/>
      <dgm:t>
        <a:bodyPr/>
        <a:lstStyle/>
        <a:p>
          <a:pPr rtl="1"/>
          <a:endParaRPr lang="ar-SA"/>
        </a:p>
      </dgm:t>
    </dgm:pt>
    <dgm:pt modelId="{40347000-E29B-43C6-9B7D-C4B48336D406}" type="pres">
      <dgm:prSet presAssocID="{F7F2E380-2470-4898-A962-6AD01333A13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845D30C-E33B-4FF3-A709-0770B284FC73}" type="pres">
      <dgm:prSet presAssocID="{F7F2E380-2470-4898-A962-6AD01333A13A}" presName="spNode" presStyleCnt="0"/>
      <dgm:spPr/>
    </dgm:pt>
    <dgm:pt modelId="{6FEE5671-7969-4973-A30C-D005F2C81DD0}" type="pres">
      <dgm:prSet presAssocID="{F48CEE95-D2DF-46E3-BAEA-435926533F08}" presName="sibTrans" presStyleLbl="sibTrans1D1" presStyleIdx="1" presStyleCnt="5"/>
      <dgm:spPr/>
      <dgm:t>
        <a:bodyPr/>
        <a:lstStyle/>
        <a:p>
          <a:pPr rtl="1"/>
          <a:endParaRPr lang="ar-SA"/>
        </a:p>
      </dgm:t>
    </dgm:pt>
    <dgm:pt modelId="{EB2DB57A-244A-4036-BCC2-273089AA33AE}" type="pres">
      <dgm:prSet presAssocID="{E761A7FC-1A28-4828-9164-31EE912C1D4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65F3F9C-1BA7-4DFF-8659-FC5E6B01C803}" type="pres">
      <dgm:prSet presAssocID="{E761A7FC-1A28-4828-9164-31EE912C1D4F}" presName="spNode" presStyleCnt="0"/>
      <dgm:spPr/>
    </dgm:pt>
    <dgm:pt modelId="{D0A692FE-98B0-408B-8A1E-40019E53D30C}" type="pres">
      <dgm:prSet presAssocID="{49B9D17A-DED2-479E-B65F-B65A2199E839}" presName="sibTrans" presStyleLbl="sibTrans1D1" presStyleIdx="2" presStyleCnt="5"/>
      <dgm:spPr/>
      <dgm:t>
        <a:bodyPr/>
        <a:lstStyle/>
        <a:p>
          <a:pPr rtl="1"/>
          <a:endParaRPr lang="ar-SA"/>
        </a:p>
      </dgm:t>
    </dgm:pt>
    <dgm:pt modelId="{904634D5-343F-4962-A829-46726644BD36}" type="pres">
      <dgm:prSet presAssocID="{A39DEED5-81EF-4E23-9E53-4299C1212B7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2474163-CCD5-4E82-868C-98C0F80C0979}" type="pres">
      <dgm:prSet presAssocID="{A39DEED5-81EF-4E23-9E53-4299C1212B71}" presName="spNode" presStyleCnt="0"/>
      <dgm:spPr/>
    </dgm:pt>
    <dgm:pt modelId="{0929A3B9-5CD2-49DE-B696-A2A65A4B6358}" type="pres">
      <dgm:prSet presAssocID="{D73569E8-74AA-4ACA-BECC-D39CEBA911CF}" presName="sibTrans" presStyleLbl="sibTrans1D1" presStyleIdx="3" presStyleCnt="5"/>
      <dgm:spPr/>
      <dgm:t>
        <a:bodyPr/>
        <a:lstStyle/>
        <a:p>
          <a:pPr rtl="1"/>
          <a:endParaRPr lang="ar-SA"/>
        </a:p>
      </dgm:t>
    </dgm:pt>
    <dgm:pt modelId="{5345CFF0-66D1-4B37-9457-470E46F01229}" type="pres">
      <dgm:prSet presAssocID="{BDF70819-D0AE-411C-8B31-B3CECE4972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8AC4600-30E2-48EC-8EC6-9D8B83E402C2}" type="pres">
      <dgm:prSet presAssocID="{BDF70819-D0AE-411C-8B31-B3CECE49728F}" presName="spNode" presStyleCnt="0"/>
      <dgm:spPr/>
    </dgm:pt>
    <dgm:pt modelId="{0CA027FB-3EAC-494E-9A6A-AB18C257CD20}" type="pres">
      <dgm:prSet presAssocID="{357824BE-1F2F-4FAB-9B69-6D141BC51072}" presName="sibTrans" presStyleLbl="sibTrans1D1" presStyleIdx="4" presStyleCnt="5"/>
      <dgm:spPr/>
      <dgm:t>
        <a:bodyPr/>
        <a:lstStyle/>
        <a:p>
          <a:pPr rtl="1"/>
          <a:endParaRPr lang="ar-SA"/>
        </a:p>
      </dgm:t>
    </dgm:pt>
  </dgm:ptLst>
  <dgm:cxnLst>
    <dgm:cxn modelId="{8959C4C2-B2D7-469E-A4B0-2E3300F5C12C}" type="presOf" srcId="{357824BE-1F2F-4FAB-9B69-6D141BC51072}" destId="{0CA027FB-3EAC-494E-9A6A-AB18C257CD20}" srcOrd="0" destOrd="0" presId="urn:microsoft.com/office/officeart/2005/8/layout/cycle5"/>
    <dgm:cxn modelId="{25BB4FBE-5253-49ED-819B-1FD4163F7498}" type="presOf" srcId="{49B9D17A-DED2-479E-B65F-B65A2199E839}" destId="{D0A692FE-98B0-408B-8A1E-40019E53D30C}" srcOrd="0" destOrd="0" presId="urn:microsoft.com/office/officeart/2005/8/layout/cycle5"/>
    <dgm:cxn modelId="{AA917F81-638D-4740-92CF-16085F261999}" type="presOf" srcId="{A39DEED5-81EF-4E23-9E53-4299C1212B71}" destId="{904634D5-343F-4962-A829-46726644BD36}" srcOrd="0" destOrd="0" presId="urn:microsoft.com/office/officeart/2005/8/layout/cycle5"/>
    <dgm:cxn modelId="{8B5AB6EE-D678-4C78-A6B5-51F00C782421}" srcId="{207A76FF-E767-406B-8B48-8DD523877F4C}" destId="{BDF70819-D0AE-411C-8B31-B3CECE49728F}" srcOrd="4" destOrd="0" parTransId="{2754DB53-6D46-42AC-99E9-1B1F1A0642F9}" sibTransId="{357824BE-1F2F-4FAB-9B69-6D141BC51072}"/>
    <dgm:cxn modelId="{AF5D0BA2-ACF2-49B5-BD2D-C7D7A92C1064}" type="presOf" srcId="{F48CEE95-D2DF-46E3-BAEA-435926533F08}" destId="{6FEE5671-7969-4973-A30C-D005F2C81DD0}" srcOrd="0" destOrd="0" presId="urn:microsoft.com/office/officeart/2005/8/layout/cycle5"/>
    <dgm:cxn modelId="{F6EE11A7-17A7-43EA-B763-5D88891F7153}" type="presOf" srcId="{BDF70819-D0AE-411C-8B31-B3CECE49728F}" destId="{5345CFF0-66D1-4B37-9457-470E46F01229}" srcOrd="0" destOrd="0" presId="urn:microsoft.com/office/officeart/2005/8/layout/cycle5"/>
    <dgm:cxn modelId="{7D2E12B8-906A-44B7-A608-B3AABF3384FD}" srcId="{207A76FF-E767-406B-8B48-8DD523877F4C}" destId="{323782B7-7987-4442-8197-3E1F4A7B0AF5}" srcOrd="0" destOrd="0" parTransId="{1CE9E121-2BF2-4908-A3DD-C324395B70D7}" sibTransId="{6290EABD-4FBA-47DF-B320-FE9076FC1699}"/>
    <dgm:cxn modelId="{72EA3D0B-E6A6-4BF8-AF61-B1CE0C87725C}" type="presOf" srcId="{323782B7-7987-4442-8197-3E1F4A7B0AF5}" destId="{393F7D20-00BB-4AD0-A9EA-E2A6B4726960}" srcOrd="0" destOrd="0" presId="urn:microsoft.com/office/officeart/2005/8/layout/cycle5"/>
    <dgm:cxn modelId="{7B4AB6AB-EC7A-4086-9D32-C25334AABEA3}" type="presOf" srcId="{E761A7FC-1A28-4828-9164-31EE912C1D4F}" destId="{EB2DB57A-244A-4036-BCC2-273089AA33AE}" srcOrd="0" destOrd="0" presId="urn:microsoft.com/office/officeart/2005/8/layout/cycle5"/>
    <dgm:cxn modelId="{FA321D94-230C-4C5D-BDC5-75CC54AB9320}" type="presOf" srcId="{D73569E8-74AA-4ACA-BECC-D39CEBA911CF}" destId="{0929A3B9-5CD2-49DE-B696-A2A65A4B6358}" srcOrd="0" destOrd="0" presId="urn:microsoft.com/office/officeart/2005/8/layout/cycle5"/>
    <dgm:cxn modelId="{2DB85773-BC6A-49B5-96D5-1E4FBB33DEDA}" srcId="{207A76FF-E767-406B-8B48-8DD523877F4C}" destId="{F7F2E380-2470-4898-A962-6AD01333A13A}" srcOrd="1" destOrd="0" parTransId="{7D3DA9B9-36F8-4AB9-A4D0-4F11494DF491}" sibTransId="{F48CEE95-D2DF-46E3-BAEA-435926533F08}"/>
    <dgm:cxn modelId="{8FC61208-6A7C-4CB7-A1DA-7496290A39D4}" srcId="{207A76FF-E767-406B-8B48-8DD523877F4C}" destId="{A39DEED5-81EF-4E23-9E53-4299C1212B71}" srcOrd="3" destOrd="0" parTransId="{1BCADADC-A8CD-4142-A011-C2ABCB3EE887}" sibTransId="{D73569E8-74AA-4ACA-BECC-D39CEBA911CF}"/>
    <dgm:cxn modelId="{101B440A-F8EA-4FA2-9C53-16DC3BAE54CD}" type="presOf" srcId="{6290EABD-4FBA-47DF-B320-FE9076FC1699}" destId="{FDCBC0B0-B592-4331-ABF2-99FCFFF8D0F8}" srcOrd="0" destOrd="0" presId="urn:microsoft.com/office/officeart/2005/8/layout/cycle5"/>
    <dgm:cxn modelId="{D28E4463-A5C1-42E9-A9DE-40770863A041}" type="presOf" srcId="{207A76FF-E767-406B-8B48-8DD523877F4C}" destId="{51B40144-CD58-4689-89A4-E85AA6A761C3}" srcOrd="0" destOrd="0" presId="urn:microsoft.com/office/officeart/2005/8/layout/cycle5"/>
    <dgm:cxn modelId="{08738CD1-72F9-453E-8B93-8C32B007FE5F}" srcId="{207A76FF-E767-406B-8B48-8DD523877F4C}" destId="{E761A7FC-1A28-4828-9164-31EE912C1D4F}" srcOrd="2" destOrd="0" parTransId="{4260B6F6-5495-40B4-B06F-5BEFB8458D9E}" sibTransId="{49B9D17A-DED2-479E-B65F-B65A2199E839}"/>
    <dgm:cxn modelId="{D021C9F5-6E33-4E61-A187-ABAE16336717}" type="presOf" srcId="{F7F2E380-2470-4898-A962-6AD01333A13A}" destId="{40347000-E29B-43C6-9B7D-C4B48336D406}" srcOrd="0" destOrd="0" presId="urn:microsoft.com/office/officeart/2005/8/layout/cycle5"/>
    <dgm:cxn modelId="{33F3838F-ED67-44C6-84D7-93C5C66AD3EA}" type="presParOf" srcId="{51B40144-CD58-4689-89A4-E85AA6A761C3}" destId="{393F7D20-00BB-4AD0-A9EA-E2A6B4726960}" srcOrd="0" destOrd="0" presId="urn:microsoft.com/office/officeart/2005/8/layout/cycle5"/>
    <dgm:cxn modelId="{82D088BC-F28A-4CAC-997F-833F731DE948}" type="presParOf" srcId="{51B40144-CD58-4689-89A4-E85AA6A761C3}" destId="{1C856DE4-61C7-4C46-8910-A6EE94B70FBA}" srcOrd="1" destOrd="0" presId="urn:microsoft.com/office/officeart/2005/8/layout/cycle5"/>
    <dgm:cxn modelId="{8777FE47-53CB-48A8-B0FD-46112D71DD3A}" type="presParOf" srcId="{51B40144-CD58-4689-89A4-E85AA6A761C3}" destId="{FDCBC0B0-B592-4331-ABF2-99FCFFF8D0F8}" srcOrd="2" destOrd="0" presId="urn:microsoft.com/office/officeart/2005/8/layout/cycle5"/>
    <dgm:cxn modelId="{CB8BD3C8-5D2A-4436-AE4F-7627240B7FF1}" type="presParOf" srcId="{51B40144-CD58-4689-89A4-E85AA6A761C3}" destId="{40347000-E29B-43C6-9B7D-C4B48336D406}" srcOrd="3" destOrd="0" presId="urn:microsoft.com/office/officeart/2005/8/layout/cycle5"/>
    <dgm:cxn modelId="{2567895A-DB8E-427C-ACB8-88B5FD14E4FC}" type="presParOf" srcId="{51B40144-CD58-4689-89A4-E85AA6A761C3}" destId="{6845D30C-E33B-4FF3-A709-0770B284FC73}" srcOrd="4" destOrd="0" presId="urn:microsoft.com/office/officeart/2005/8/layout/cycle5"/>
    <dgm:cxn modelId="{9BA387CA-3103-47C1-94BC-4E0F0C5275F7}" type="presParOf" srcId="{51B40144-CD58-4689-89A4-E85AA6A761C3}" destId="{6FEE5671-7969-4973-A30C-D005F2C81DD0}" srcOrd="5" destOrd="0" presId="urn:microsoft.com/office/officeart/2005/8/layout/cycle5"/>
    <dgm:cxn modelId="{2C3FB2A1-B671-4A97-A597-E99A88FCDBA2}" type="presParOf" srcId="{51B40144-CD58-4689-89A4-E85AA6A761C3}" destId="{EB2DB57A-244A-4036-BCC2-273089AA33AE}" srcOrd="6" destOrd="0" presId="urn:microsoft.com/office/officeart/2005/8/layout/cycle5"/>
    <dgm:cxn modelId="{60D3D054-49FB-4B42-8F99-5FE76EF0FBDA}" type="presParOf" srcId="{51B40144-CD58-4689-89A4-E85AA6A761C3}" destId="{065F3F9C-1BA7-4DFF-8659-FC5E6B01C803}" srcOrd="7" destOrd="0" presId="urn:microsoft.com/office/officeart/2005/8/layout/cycle5"/>
    <dgm:cxn modelId="{09841380-6856-46E4-AE26-68C802CCB8B5}" type="presParOf" srcId="{51B40144-CD58-4689-89A4-E85AA6A761C3}" destId="{D0A692FE-98B0-408B-8A1E-40019E53D30C}" srcOrd="8" destOrd="0" presId="urn:microsoft.com/office/officeart/2005/8/layout/cycle5"/>
    <dgm:cxn modelId="{047D31A3-790F-4524-AE28-0F4FEA98B10D}" type="presParOf" srcId="{51B40144-CD58-4689-89A4-E85AA6A761C3}" destId="{904634D5-343F-4962-A829-46726644BD36}" srcOrd="9" destOrd="0" presId="urn:microsoft.com/office/officeart/2005/8/layout/cycle5"/>
    <dgm:cxn modelId="{46F86649-59B0-43D8-840B-C3E9E446B834}" type="presParOf" srcId="{51B40144-CD58-4689-89A4-E85AA6A761C3}" destId="{22474163-CCD5-4E82-868C-98C0F80C0979}" srcOrd="10" destOrd="0" presId="urn:microsoft.com/office/officeart/2005/8/layout/cycle5"/>
    <dgm:cxn modelId="{A7071781-AC9B-481C-BB74-520EB39F90FB}" type="presParOf" srcId="{51B40144-CD58-4689-89A4-E85AA6A761C3}" destId="{0929A3B9-5CD2-49DE-B696-A2A65A4B6358}" srcOrd="11" destOrd="0" presId="urn:microsoft.com/office/officeart/2005/8/layout/cycle5"/>
    <dgm:cxn modelId="{A21C120C-A6E5-4347-A75E-D4934C6B1608}" type="presParOf" srcId="{51B40144-CD58-4689-89A4-E85AA6A761C3}" destId="{5345CFF0-66D1-4B37-9457-470E46F01229}" srcOrd="12" destOrd="0" presId="urn:microsoft.com/office/officeart/2005/8/layout/cycle5"/>
    <dgm:cxn modelId="{3CBB6A8A-1AE7-41A1-BAFD-743D0B2A773E}" type="presParOf" srcId="{51B40144-CD58-4689-89A4-E85AA6A761C3}" destId="{D8AC4600-30E2-48EC-8EC6-9D8B83E402C2}" srcOrd="13" destOrd="0" presId="urn:microsoft.com/office/officeart/2005/8/layout/cycle5"/>
    <dgm:cxn modelId="{E8ED53B2-00B8-45A7-AE28-4E58DBAB65B9}" type="presParOf" srcId="{51B40144-CD58-4689-89A4-E85AA6A761C3}" destId="{0CA027FB-3EAC-494E-9A6A-AB18C257CD2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246782" y="1931505"/>
            <a:ext cx="6362769" cy="944217"/>
          </a:xfrm>
        </p:spPr>
        <p:txBody>
          <a:bodyPr>
            <a:normAutofit/>
          </a:bodyPr>
          <a:lstStyle/>
          <a:p>
            <a:pPr algn="r"/>
            <a:r>
              <a:rPr lang="ar-SA" dirty="0"/>
              <a:t>إدارة البيئة </a:t>
            </a:r>
            <a:r>
              <a:rPr lang="ar-SA" dirty="0" smtClean="0"/>
              <a:t>التعليمية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385930" y="3512287"/>
            <a:ext cx="6641064" cy="476925"/>
          </a:xfrm>
        </p:spPr>
        <p:txBody>
          <a:bodyPr/>
          <a:lstStyle/>
          <a:p>
            <a:r>
              <a:rPr lang="ar-SA" dirty="0"/>
              <a:t>(ضمن مشروع حقائب المهارات الأساسية للتطوير المهني للمعلمين )</a:t>
            </a: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5125345" y="4572307"/>
            <a:ext cx="2897188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b="1" dirty="0"/>
              <a:t>إعداد </a:t>
            </a:r>
            <a:endParaRPr lang="en-US" dirty="0"/>
          </a:p>
          <a:p>
            <a:pPr algn="ctr"/>
            <a:r>
              <a:rPr lang="ar-SA" b="1" dirty="0"/>
              <a:t>فريق العمل بالمشروع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90220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فرعي 2"/>
          <p:cNvSpPr txBox="1">
            <a:spLocks/>
          </p:cNvSpPr>
          <p:nvPr/>
        </p:nvSpPr>
        <p:spPr>
          <a:xfrm>
            <a:off x="3596379" y="231914"/>
            <a:ext cx="4699483" cy="115956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1200" dirty="0" smtClean="0"/>
          </a:p>
          <a:p>
            <a:pPr algn="ctr"/>
            <a:r>
              <a:rPr lang="ar-SA" sz="3200" dirty="0" smtClean="0"/>
              <a:t>مكونات بيئة التعلم</a:t>
            </a:r>
            <a:endParaRPr lang="ar-SA" sz="32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059682" y="1666803"/>
            <a:ext cx="10148711" cy="334251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r">
              <a:lnSpc>
                <a:spcPct val="150000"/>
              </a:lnSpc>
              <a:spcAft>
                <a:spcPts val="1000"/>
              </a:spcAft>
              <a:buClr>
                <a:schemeClr val="bg1"/>
              </a:buClr>
              <a:buSzPct val="122000"/>
              <a:buFont typeface="Wingdings" panose="05000000000000000000" pitchFamily="2" charset="2"/>
              <a:buChar char="q"/>
              <a:tabLst>
                <a:tab pos="586105" algn="l"/>
              </a:tabLst>
            </a:pPr>
            <a:r>
              <a:rPr lang="ar-SA" sz="3200" dirty="0" smtClean="0">
                <a:solidFill>
                  <a:schemeClr val="bg1"/>
                </a:solidFill>
              </a:rPr>
              <a:t>الإضاءة </a:t>
            </a:r>
            <a:r>
              <a:rPr lang="ar-SA" sz="3200" dirty="0">
                <a:solidFill>
                  <a:schemeClr val="bg1"/>
                </a:solidFill>
              </a:rPr>
              <a:t>الكافية </a:t>
            </a:r>
            <a:endParaRPr lang="ar-SA" sz="3200" dirty="0" smtClean="0">
              <a:solidFill>
                <a:schemeClr val="bg1"/>
              </a:solidFill>
            </a:endParaRPr>
          </a:p>
          <a:p>
            <a:pPr marL="457200" indent="-457200" algn="r">
              <a:lnSpc>
                <a:spcPct val="150000"/>
              </a:lnSpc>
              <a:spcAft>
                <a:spcPts val="1000"/>
              </a:spcAft>
              <a:buClr>
                <a:schemeClr val="bg1"/>
              </a:buClr>
              <a:buSzPct val="122000"/>
              <a:buFont typeface="Wingdings" panose="05000000000000000000" pitchFamily="2" charset="2"/>
              <a:buChar char="q"/>
              <a:tabLst>
                <a:tab pos="586105" algn="l"/>
              </a:tabLst>
            </a:pPr>
            <a:r>
              <a:rPr lang="ar-SA" sz="3200" dirty="0" smtClean="0">
                <a:solidFill>
                  <a:schemeClr val="bg1"/>
                </a:solidFill>
              </a:rPr>
              <a:t>التهوية </a:t>
            </a:r>
            <a:r>
              <a:rPr lang="ar-SA" sz="3200" dirty="0">
                <a:solidFill>
                  <a:schemeClr val="bg1"/>
                </a:solidFill>
              </a:rPr>
              <a:t>الجيدة </a:t>
            </a:r>
            <a:endParaRPr lang="ar-SA" sz="3200" dirty="0" smtClean="0">
              <a:solidFill>
                <a:schemeClr val="bg1"/>
              </a:solidFill>
            </a:endParaRPr>
          </a:p>
          <a:p>
            <a:pPr marL="457200" indent="-457200" algn="r">
              <a:lnSpc>
                <a:spcPct val="150000"/>
              </a:lnSpc>
              <a:spcAft>
                <a:spcPts val="1000"/>
              </a:spcAft>
              <a:buClr>
                <a:schemeClr val="bg1"/>
              </a:buClr>
              <a:buSzPct val="122000"/>
              <a:buFont typeface="Wingdings" panose="05000000000000000000" pitchFamily="2" charset="2"/>
              <a:buChar char="q"/>
              <a:tabLst>
                <a:tab pos="586105" algn="l"/>
              </a:tabLst>
            </a:pPr>
            <a:r>
              <a:rPr lang="ar-SA" sz="3200" dirty="0" smtClean="0">
                <a:solidFill>
                  <a:schemeClr val="bg1"/>
                </a:solidFill>
              </a:rPr>
              <a:t>الأثاث </a:t>
            </a:r>
          </a:p>
        </p:txBody>
      </p:sp>
    </p:spTree>
    <p:extLst>
      <p:ext uri="{BB962C8B-B14F-4D97-AF65-F5344CB8AC3E}">
        <p14:creationId xmlns:p14="http://schemas.microsoft.com/office/powerpoint/2010/main" val="205301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465939"/>
              </p:ext>
            </p:extLst>
          </p:nvPr>
        </p:nvGraphicFramePr>
        <p:xfrm>
          <a:off x="1895060" y="2291789"/>
          <a:ext cx="7712767" cy="250466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22056"/>
                <a:gridCol w="1614977"/>
                <a:gridCol w="1644946"/>
                <a:gridCol w="1460140"/>
                <a:gridCol w="1770648"/>
              </a:tblGrid>
              <a:tr h="834887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رقم النشاط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نوع النشاط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أسلوب تنفيذه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الزمن الفعلي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>
                          <a:solidFill>
                            <a:schemeClr val="lt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متطلبات النشاط </a:t>
                      </a:r>
                      <a:endParaRPr lang="en-US" sz="1800" b="1" kern="1200">
                        <a:solidFill>
                          <a:schemeClr val="lt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34887"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 smtClean="0">
                          <a:solidFill>
                            <a:schemeClr val="lt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/ 1 / 3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جماعي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نقاش جماعي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ورقة النشاط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34887">
                <a:tc gridSpan="5">
                  <a:txBody>
                    <a:bodyPr/>
                    <a:lstStyle/>
                    <a:p>
                      <a:pPr lvl="0" algn="ctr" defTabSz="9144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tabLst>
                          <a:tab pos="585788" algn="l"/>
                        </a:tabLst>
                      </a:pPr>
                      <a:r>
                        <a:rPr lang="ar-SA" sz="1800" dirty="0" smtClean="0">
                          <a:solidFill>
                            <a:schemeClr val="bg1"/>
                          </a:solidFill>
                          <a:latin typeface="Calibri" charset="0"/>
                          <a:ea typeface="Times New Roman" panose="02020603050405020304" pitchFamily="18" charset="0"/>
                          <a:cs typeface="AL-Mohanad" charset="-78"/>
                        </a:rPr>
                        <a:t>وفق بين التعاريف ورؤيتك ورؤية مجموعتك للخروج بتعريف مناسب لإدارة بيئة التعلم يتماشى مع التوجهات الحديثة لإدارة الأفراد في التربية، مع ذكر مبررات اختيارك .</a:t>
                      </a:r>
                      <a:endParaRPr lang="ar-SA" sz="18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>
                <a:solidFill>
                  <a:schemeClr val="tx1"/>
                </a:solidFill>
              </a:rPr>
              <a:t> </a:t>
            </a:r>
            <a:r>
              <a:rPr lang="ar-SA" sz="3600" b="1" dirty="0">
                <a:solidFill>
                  <a:schemeClr val="tx1"/>
                </a:solidFill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1 / 1 / 3</a:t>
            </a:r>
            <a:endParaRPr lang="en-US" sz="3600" b="1" dirty="0">
              <a:solidFill>
                <a:schemeClr val="tx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84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فرعي 2"/>
          <p:cNvSpPr txBox="1">
            <a:spLocks/>
          </p:cNvSpPr>
          <p:nvPr/>
        </p:nvSpPr>
        <p:spPr>
          <a:xfrm>
            <a:off x="3784295" y="589723"/>
            <a:ext cx="4699483" cy="115956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1200" dirty="0" smtClean="0"/>
          </a:p>
          <a:p>
            <a:pPr algn="ctr"/>
            <a:r>
              <a:rPr lang="ar-SA" sz="3200" dirty="0"/>
              <a:t>إدارة عملية التعلم </a:t>
            </a: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059682" y="2160104"/>
            <a:ext cx="10148711" cy="284921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3200" dirty="0">
                <a:solidFill>
                  <a:schemeClr val="bg1"/>
                </a:solidFill>
              </a:rPr>
              <a:t>تعريفها : استثمار الإمكانات المتاحة لتحقيق التربية المتكاملة لشخصية التلميذ داخل بيئة التعلم ، وتتضمن عدداً من العمليات الإدارية المختلفة من تخطيط وتنظيم وتيسير وتوجيه وتقويم للعمل والأداء </a:t>
            </a:r>
            <a:r>
              <a:rPr lang="ar-SA" sz="3200" dirty="0" smtClean="0">
                <a:solidFill>
                  <a:schemeClr val="bg1"/>
                </a:solidFill>
              </a:rPr>
              <a:t>والأفراد.</a:t>
            </a:r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64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58576"/>
              </p:ext>
            </p:extLst>
          </p:nvPr>
        </p:nvGraphicFramePr>
        <p:xfrm>
          <a:off x="2014331" y="2239617"/>
          <a:ext cx="8971721" cy="275645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21531"/>
                <a:gridCol w="1878590"/>
                <a:gridCol w="1913451"/>
                <a:gridCol w="1698478"/>
                <a:gridCol w="2059671"/>
              </a:tblGrid>
              <a:tr h="12971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رقم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نوع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أسلوب تنفيذه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الزمن الفعلي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متطلبات النشاط </a:t>
                      </a:r>
                      <a:r>
                        <a:rPr lang="ar-SA" sz="1800" dirty="0" smtClean="0">
                          <a:effectLst/>
                        </a:rPr>
                        <a:t>  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8643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 smtClean="0">
                          <a:effectLst/>
                        </a:rPr>
                        <a:t> 1 /1 / 4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b="1" dirty="0">
                          <a:effectLst/>
                        </a:rPr>
                        <a:t>جماعي</a:t>
                      </a:r>
                      <a:endParaRPr lang="en-US" sz="12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b="1" dirty="0">
                          <a:effectLst/>
                        </a:rPr>
                        <a:t>ورش عمل</a:t>
                      </a:r>
                      <a:endParaRPr lang="en-US" sz="12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b="1" dirty="0">
                          <a:effectLst/>
                        </a:rPr>
                        <a:t>20</a:t>
                      </a:r>
                      <a:endParaRPr lang="en-US" sz="12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b="1" dirty="0">
                          <a:effectLst/>
                        </a:rPr>
                        <a:t>ورقة النشاط</a:t>
                      </a:r>
                      <a:endParaRPr lang="en-US" sz="12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72866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الهدف من النشاط : أن يميز المتدرب بين مهام كل من المعلم والتلميذ في إدارة بيئة التعلم 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>
                <a:solidFill>
                  <a:schemeClr val="tx1"/>
                </a:solidFill>
              </a:rPr>
              <a:t> </a:t>
            </a:r>
            <a:r>
              <a:rPr lang="ar-SA" sz="3600" dirty="0"/>
              <a:t>1 /1 / 4</a:t>
            </a:r>
            <a:endParaRPr lang="en-US" sz="3600" b="1" dirty="0">
              <a:solidFill>
                <a:schemeClr val="tx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865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فرعي 2"/>
          <p:cNvSpPr txBox="1">
            <a:spLocks/>
          </p:cNvSpPr>
          <p:nvPr/>
        </p:nvSpPr>
        <p:spPr>
          <a:xfrm>
            <a:off x="3784295" y="589723"/>
            <a:ext cx="4699483" cy="115956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algn="ctr" rt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z="3200" dirty="0"/>
              <a:t>مهام المعلم والطالب</a:t>
            </a: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059682" y="2160103"/>
            <a:ext cx="10148711" cy="343231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3200" dirty="0" smtClean="0">
                <a:solidFill>
                  <a:schemeClr val="bg1"/>
                </a:solidFill>
              </a:rPr>
              <a:t>تندرج في أربعة محاور : </a:t>
            </a:r>
          </a:p>
          <a:p>
            <a:pPr marL="457200" indent="-457200" algn="r">
              <a:buClr>
                <a:schemeClr val="bg1"/>
              </a:buClr>
              <a:buSzPct val="112000"/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bg1"/>
                </a:solidFill>
              </a:rPr>
              <a:t>الجانب الإداري</a:t>
            </a:r>
          </a:p>
          <a:p>
            <a:pPr marL="457200" indent="-457200" algn="r">
              <a:buClr>
                <a:schemeClr val="bg1"/>
              </a:buClr>
              <a:buSzPct val="112000"/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bg1"/>
                </a:solidFill>
              </a:rPr>
              <a:t>الجانب التعليمي</a:t>
            </a:r>
          </a:p>
          <a:p>
            <a:pPr marL="457200" indent="-457200" algn="r">
              <a:buClr>
                <a:schemeClr val="bg1"/>
              </a:buClr>
              <a:buSzPct val="112000"/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bg1"/>
                </a:solidFill>
              </a:rPr>
              <a:t>الجانب الاجتماعي</a:t>
            </a:r>
          </a:p>
          <a:p>
            <a:pPr marL="457200" indent="-457200" algn="r">
              <a:buClr>
                <a:schemeClr val="bg1"/>
              </a:buClr>
              <a:buSzPct val="112000"/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bg1"/>
                </a:solidFill>
              </a:rPr>
              <a:t>الجانب </a:t>
            </a:r>
            <a:r>
              <a:rPr lang="ar-SA" sz="3200" b="1" dirty="0">
                <a:solidFill>
                  <a:schemeClr val="bg1"/>
                </a:solidFill>
              </a:rPr>
              <a:t>النفسي</a:t>
            </a:r>
          </a:p>
        </p:txBody>
      </p:sp>
    </p:spTree>
    <p:extLst>
      <p:ext uri="{BB962C8B-B14F-4D97-AF65-F5344CB8AC3E}">
        <p14:creationId xmlns:p14="http://schemas.microsoft.com/office/powerpoint/2010/main" val="210211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29414"/>
              </p:ext>
            </p:extLst>
          </p:nvPr>
        </p:nvGraphicFramePr>
        <p:xfrm>
          <a:off x="1326143" y="2822712"/>
          <a:ext cx="9104244" cy="27034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42529"/>
                <a:gridCol w="1906339"/>
                <a:gridCol w="1941714"/>
                <a:gridCol w="1723567"/>
                <a:gridCol w="2090095"/>
              </a:tblGrid>
              <a:tr h="13202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رقم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نوع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>
                          <a:effectLst/>
                        </a:rPr>
                        <a:t>أسلوب تنفيذه</a:t>
                      </a:r>
                      <a:endParaRPr lang="en-US" sz="1400" b="1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>
                          <a:effectLst/>
                        </a:rPr>
                        <a:t>الزمن الفعلي</a:t>
                      </a:r>
                      <a:endParaRPr lang="en-US" sz="1400" b="1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>
                          <a:effectLst/>
                        </a:rPr>
                        <a:t>متطلبات النشاط </a:t>
                      </a:r>
                      <a:endParaRPr lang="en-US" sz="1400" b="1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897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 smtClean="0">
                          <a:effectLst/>
                        </a:rPr>
                        <a:t>1 /1 /</a:t>
                      </a:r>
                      <a:r>
                        <a:rPr lang="ar-SA" sz="1600" b="1" dirty="0">
                          <a:effectLst/>
                        </a:rPr>
                        <a:t>5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جماعي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نقاش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>
                          <a:effectLst/>
                        </a:rPr>
                        <a:t>20</a:t>
                      </a:r>
                      <a:endParaRPr lang="en-US" sz="1400" b="1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>
                          <a:effectLst/>
                        </a:rPr>
                        <a:t>ورقة النشاط</a:t>
                      </a:r>
                      <a:endParaRPr lang="en-US" sz="1400" b="1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93464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الهدف من النشاط : أن يستنتج المتدرب الآثار المترتبة على اختيار أسلوب إدارة بيئة التعلم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1 / 5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039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481070"/>
              </p:ext>
            </p:extLst>
          </p:nvPr>
        </p:nvGraphicFramePr>
        <p:xfrm>
          <a:off x="1842053" y="2544417"/>
          <a:ext cx="9077738" cy="251557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38329"/>
                <a:gridCol w="1900789"/>
                <a:gridCol w="1936062"/>
                <a:gridCol w="1718548"/>
                <a:gridCol w="2084010"/>
              </a:tblGrid>
              <a:tr h="76862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أسلوب تنفيذه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الزمن الفعلي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متطلبات النشاط 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23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 smtClean="0">
                          <a:effectLst/>
                        </a:rPr>
                        <a:t>1 /1 / 6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مجموعات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دراسة حالة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20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164633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الهدف من النشاط : أن يقترح المتدرب الحلول الممكنة للتوفيق بين احتياجات الطلاب وكثرة أعدادهم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36713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1 / 6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630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69774" y="504228"/>
            <a:ext cx="9834837" cy="169790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الجلسة التدريبية الثانية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موضوعها </a:t>
            </a:r>
            <a:r>
              <a:rPr lang="ar-S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 مهارات التواصل في بيئات </a:t>
            </a:r>
            <a:r>
              <a:rPr lang="ar-SA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التعلم</a:t>
            </a:r>
          </a:p>
          <a:p>
            <a:pPr algn="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الزمن </a:t>
            </a:r>
            <a:r>
              <a:rPr lang="ar-S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110دقيقة</a:t>
            </a:r>
            <a:r>
              <a:rPr lang="ar-SA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577566"/>
              </p:ext>
            </p:extLst>
          </p:nvPr>
        </p:nvGraphicFramePr>
        <p:xfrm>
          <a:off x="4664766" y="2464904"/>
          <a:ext cx="3441026" cy="38033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41026"/>
              </a:tblGrid>
              <a:tr h="6278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أسس التواصل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278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عناصر التواصل 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278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أنماط التواصل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278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التواصل اللفظي ونظام </a:t>
                      </a:r>
                      <a:r>
                        <a:rPr lang="ar-SA" sz="1400" dirty="0" err="1">
                          <a:effectLst/>
                        </a:rPr>
                        <a:t>فلاندرز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278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التواصل غير اللفظي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64232">
                <a:tc>
                  <a:txBody>
                    <a:bodyPr/>
                    <a:lstStyle/>
                    <a:p>
                      <a:pPr lvl="0"/>
                      <a:r>
                        <a:rPr lang="ar-SA" sz="1400" dirty="0">
                          <a:effectLst/>
                        </a:rPr>
                        <a:t>المثيرات </a:t>
                      </a:r>
                      <a:r>
                        <a:rPr lang="ar-SA" sz="1400" dirty="0" smtClean="0">
                          <a:effectLst/>
                        </a:rPr>
                        <a:t>والتعزيز </a:t>
                      </a:r>
                      <a:r>
                        <a:rPr lang="ar-SA" sz="1200" dirty="0" smtClean="0"/>
                        <a:t>وأثرها في إدارة بيئة التعلم </a:t>
                      </a:r>
                      <a:endParaRPr lang="en-US" sz="1200" dirty="0" smtClean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003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810836"/>
              </p:ext>
            </p:extLst>
          </p:nvPr>
        </p:nvGraphicFramePr>
        <p:xfrm>
          <a:off x="1537253" y="2623930"/>
          <a:ext cx="9090991" cy="259808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40429"/>
                <a:gridCol w="1557194"/>
                <a:gridCol w="1854503"/>
                <a:gridCol w="1589575"/>
                <a:gridCol w="2649290"/>
              </a:tblGrid>
              <a:tr h="109728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رقم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نوع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أسلوب تنفيذه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الزمن الفعلي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متطلبات النشاط 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0893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200" dirty="0" smtClean="0">
                          <a:effectLst/>
                        </a:rPr>
                        <a:t>1 / 2 / 1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جماعي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مناقشة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15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ورقة النشاط</a:t>
                      </a:r>
                      <a:endParaRPr lang="en-US" sz="14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كل مجموعة تختار عنصر واحدا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1480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الهدف من النشاط : أن يتعرف  المتدرب على عناصر التواصل الأربعة .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2 / 1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356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4033041631"/>
              </p:ext>
            </p:extLst>
          </p:nvPr>
        </p:nvGraphicFramePr>
        <p:xfrm>
          <a:off x="3008243" y="1802296"/>
          <a:ext cx="7142922" cy="407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مستطيل 4"/>
          <p:cNvSpPr/>
          <p:nvPr/>
        </p:nvSpPr>
        <p:spPr>
          <a:xfrm>
            <a:off x="1669774" y="50422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dirty="0"/>
              <a:t>عناصر التواصل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36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906828"/>
              </p:ext>
            </p:extLst>
          </p:nvPr>
        </p:nvGraphicFramePr>
        <p:xfrm>
          <a:off x="1590260" y="1961324"/>
          <a:ext cx="9037983" cy="41265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70838"/>
                <a:gridCol w="2453600"/>
                <a:gridCol w="2385395"/>
                <a:gridCol w="1728150"/>
              </a:tblGrid>
              <a:tr h="67579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اليوم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الجلسة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الموضوع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>
                          <a:effectLst/>
                        </a:rPr>
                        <a:t>الزمن بالدقيقة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55838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الأول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الأولى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بيئة التعلم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>
                          <a:effectLst/>
                        </a:rPr>
                        <a:t>110دقيقة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57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استــــــــــــــــــــــراحـــــــــــــــــــــــــــــــــــة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20 دقيقة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5583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الثانية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التواصل الصفي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110 دقيقة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55838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الثاني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  <a:tab pos="810895" algn="ctr"/>
                          <a:tab pos="1621790" algn="r"/>
                        </a:tabLst>
                      </a:pPr>
                      <a:r>
                        <a:rPr lang="ar-SA" sz="1600">
                          <a:effectLst/>
                        </a:rPr>
                        <a:t>	الأولى	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المشكلات الصفية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110 دقيقة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579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استــــــــــــــــــــــراحـــــــــــــــــــــــــــــــــــة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20 دقيقة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5583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>
                          <a:effectLst/>
                        </a:rPr>
                        <a:t>الثانية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القواعد والإجراءات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110 دقيقة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5791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المجموع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9610" algn="l"/>
                        </a:tabLst>
                      </a:pPr>
                      <a:r>
                        <a:rPr lang="ar-SA" sz="1600" dirty="0">
                          <a:effectLst/>
                        </a:rPr>
                        <a:t>8 ساعات تدريبية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4757530" y="914400"/>
            <a:ext cx="347207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  <a:tabLst>
                <a:tab pos="689610" algn="l"/>
              </a:tabLst>
            </a:pPr>
            <a:r>
              <a:rPr lang="ar-SA" sz="2400" b="1" dirty="0"/>
              <a:t>خطة البرنامج التدريبي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19911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فرعي 2"/>
          <p:cNvSpPr txBox="1">
            <a:spLocks/>
          </p:cNvSpPr>
          <p:nvPr/>
        </p:nvSpPr>
        <p:spPr>
          <a:xfrm>
            <a:off x="4126466" y="125896"/>
            <a:ext cx="4699483" cy="88126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u="sng" dirty="0"/>
              <a:t>التواصل في بيئة </a:t>
            </a:r>
            <a:r>
              <a:rPr lang="ar-SA" sz="3200" u="sng" dirty="0" smtClean="0"/>
              <a:t>التعلم</a:t>
            </a:r>
            <a:endParaRPr lang="en-US" sz="32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059682" y="1179443"/>
            <a:ext cx="10148711" cy="104692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dirty="0">
                <a:solidFill>
                  <a:schemeClr val="bg1"/>
                </a:solidFill>
              </a:rPr>
              <a:t>التواصل : </a:t>
            </a:r>
            <a:r>
              <a:rPr lang="ar-SA" sz="2300" dirty="0">
                <a:solidFill>
                  <a:schemeClr val="bg1"/>
                </a:solidFill>
              </a:rPr>
              <a:t>هو حالة من الفهم المتبادل بين نظامين . وما نقصده هنا هو تواصل المعلم مع الطالب أو مجموعة الطلاب ، أو تواصل الطلاب مع بعضهم من أجل التعلم . </a:t>
            </a:r>
            <a:endParaRPr lang="en-US" sz="2300" dirty="0">
              <a:solidFill>
                <a:schemeClr val="bg1"/>
              </a:solidFill>
            </a:endParaRPr>
          </a:p>
          <a:p>
            <a:pPr algn="r"/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1059682" y="2411891"/>
            <a:ext cx="10148711" cy="432021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3200" u="sng" dirty="0" smtClean="0">
                <a:solidFill>
                  <a:schemeClr val="bg1"/>
                </a:solidFill>
              </a:rPr>
              <a:t>أسس التواصل  في التعلم :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457200" lvl="0" indent="-457200" algn="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dirty="0" smtClean="0">
                <a:solidFill>
                  <a:schemeClr val="bg1"/>
                </a:solidFill>
              </a:rPr>
              <a:t>أن تكون لغة المعلم سليمة.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457200" lvl="0" indent="-457200" algn="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dirty="0" smtClean="0">
                <a:solidFill>
                  <a:schemeClr val="bg1"/>
                </a:solidFill>
              </a:rPr>
              <a:t>أن </a:t>
            </a:r>
            <a:r>
              <a:rPr lang="ar-SA" sz="2800" dirty="0">
                <a:solidFill>
                  <a:schemeClr val="bg1"/>
                </a:solidFill>
              </a:rPr>
              <a:t>تناسب مستواهم </a:t>
            </a:r>
            <a:r>
              <a:rPr lang="ar-SA" sz="2800" dirty="0" smtClean="0">
                <a:solidFill>
                  <a:schemeClr val="bg1"/>
                </a:solidFill>
              </a:rPr>
              <a:t>العقلي.</a:t>
            </a:r>
            <a:endParaRPr lang="en-US" sz="2800" dirty="0">
              <a:solidFill>
                <a:schemeClr val="bg1"/>
              </a:solidFill>
            </a:endParaRPr>
          </a:p>
          <a:p>
            <a:pPr marL="457200" lvl="0" indent="-457200" algn="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dirty="0">
                <a:solidFill>
                  <a:schemeClr val="bg1"/>
                </a:solidFill>
              </a:rPr>
              <a:t>أن يكون صوته مسموعاً ومناسباً لجميع الطلاب</a:t>
            </a:r>
            <a:endParaRPr lang="en-US" sz="2800" dirty="0">
              <a:solidFill>
                <a:schemeClr val="bg1"/>
              </a:solidFill>
            </a:endParaRPr>
          </a:p>
          <a:p>
            <a:pPr marL="457200" lvl="0" indent="-457200" algn="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dirty="0">
                <a:solidFill>
                  <a:schemeClr val="bg1"/>
                </a:solidFill>
              </a:rPr>
              <a:t>القدرة على إعادة عرض المعنى بأساليب متنوعة</a:t>
            </a:r>
            <a:endParaRPr lang="en-US" sz="2800" dirty="0">
              <a:solidFill>
                <a:schemeClr val="bg1"/>
              </a:solidFill>
            </a:endParaRPr>
          </a:p>
          <a:p>
            <a:pPr marL="457200" lvl="0" indent="-457200" algn="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dirty="0">
                <a:solidFill>
                  <a:schemeClr val="bg1"/>
                </a:solidFill>
              </a:rPr>
              <a:t>القدرة على ضرب الأمثال والمعاني </a:t>
            </a:r>
            <a:endParaRPr lang="en-US" sz="2800" dirty="0">
              <a:solidFill>
                <a:schemeClr val="bg1"/>
              </a:solidFill>
            </a:endParaRPr>
          </a:p>
          <a:p>
            <a:pPr marL="457200" lvl="0" indent="-457200" algn="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dirty="0">
                <a:solidFill>
                  <a:schemeClr val="bg1"/>
                </a:solidFill>
              </a:rPr>
              <a:t>القدرة على مراعاة الفروق الفردية داخل بيئة التعلم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845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969468"/>
              </p:ext>
            </p:extLst>
          </p:nvPr>
        </p:nvGraphicFramePr>
        <p:xfrm>
          <a:off x="1470991" y="2239617"/>
          <a:ext cx="10033621" cy="295523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89784"/>
                <a:gridCol w="2100941"/>
                <a:gridCol w="2139928"/>
                <a:gridCol w="1899512"/>
                <a:gridCol w="2303456"/>
              </a:tblGrid>
              <a:tr h="16837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رقم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نوع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أسلوب تنفيذه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الزمن الفعلي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متطلبات النشاط 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3140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200" dirty="0" smtClean="0">
                          <a:effectLst/>
                        </a:rPr>
                        <a:t>1 / 2 / 2 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effectLst/>
                        </a:rPr>
                        <a:t>جماعي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effectLst/>
                        </a:rPr>
                        <a:t>ورشة عمل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effectLst/>
                        </a:rPr>
                        <a:t>ورقة النشاط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40084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 smtClean="0">
                          <a:effectLst/>
                        </a:rPr>
                        <a:t>الهدف </a:t>
                      </a:r>
                      <a:r>
                        <a:rPr lang="ar-SA" sz="1600" dirty="0">
                          <a:effectLst/>
                        </a:rPr>
                        <a:t>من النشاط : أن يقوم المتدرب آثار أنماط الاتصال على إدارة بيئة التعلم 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589213" y="3184325"/>
            <a:ext cx="40107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2 / 2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913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4225726599"/>
              </p:ext>
            </p:extLst>
          </p:nvPr>
        </p:nvGraphicFramePr>
        <p:xfrm>
          <a:off x="4121665" y="4051852"/>
          <a:ext cx="4772025" cy="1457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مستطيل 4"/>
          <p:cNvSpPr/>
          <p:nvPr/>
        </p:nvSpPr>
        <p:spPr>
          <a:xfrm>
            <a:off x="1669774" y="50422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u="sng" dirty="0"/>
              <a:t>أنماط الاتصال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1512836" y="1895061"/>
            <a:ext cx="10148711" cy="125895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 smtClean="0">
                <a:solidFill>
                  <a:schemeClr val="bg1"/>
                </a:solidFill>
              </a:rPr>
              <a:t>1- اتصال </a:t>
            </a:r>
            <a:r>
              <a:rPr lang="ar-SA" sz="2800" b="1" dirty="0">
                <a:solidFill>
                  <a:schemeClr val="bg1"/>
                </a:solidFill>
              </a:rPr>
              <a:t>أحادي الاتجاه ( معلم يحدث طالباً )</a:t>
            </a: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102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669774" y="50422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u="sng" dirty="0"/>
              <a:t>أنماط الاتصال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1512836" y="1895061"/>
            <a:ext cx="10148711" cy="125895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bg1"/>
                </a:solidFill>
              </a:rPr>
              <a:t>2-اتصال ثنائي الاتجاه ( تبادل الحديث بين المعلم والطالب </a:t>
            </a:r>
            <a:r>
              <a:rPr lang="ar-SA" sz="2800" b="1" dirty="0" smtClean="0">
                <a:solidFill>
                  <a:schemeClr val="bg1"/>
                </a:solidFill>
              </a:rPr>
              <a:t>)</a:t>
            </a:r>
            <a:endParaRPr lang="ar-SA" sz="2800" dirty="0">
              <a:solidFill>
                <a:schemeClr val="bg1"/>
              </a:solidFill>
            </a:endParaRPr>
          </a:p>
        </p:txBody>
      </p:sp>
      <p:graphicFrame>
        <p:nvGraphicFramePr>
          <p:cNvPr id="7" name="رسم تخطيطي 6"/>
          <p:cNvGraphicFramePr/>
          <p:nvPr>
            <p:extLst>
              <p:ext uri="{D42A27DB-BD31-4B8C-83A1-F6EECF244321}">
                <p14:modId xmlns:p14="http://schemas.microsoft.com/office/powerpoint/2010/main" val="1485512031"/>
              </p:ext>
            </p:extLst>
          </p:nvPr>
        </p:nvGraphicFramePr>
        <p:xfrm>
          <a:off x="4134057" y="4012302"/>
          <a:ext cx="4772025" cy="1916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79783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669774" y="50422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u="sng" dirty="0"/>
              <a:t>أنماط الاتصال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1512836" y="1895061"/>
            <a:ext cx="10148711" cy="125895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 smtClean="0">
                <a:solidFill>
                  <a:schemeClr val="bg1"/>
                </a:solidFill>
              </a:rPr>
              <a:t>3- اتصال </a:t>
            </a:r>
            <a:r>
              <a:rPr lang="ar-SA" sz="2800" b="1" dirty="0">
                <a:solidFill>
                  <a:schemeClr val="bg1"/>
                </a:solidFill>
              </a:rPr>
              <a:t>ثلاثي الاتجاه ( من المعلم إلى جميع الطلاب)</a:t>
            </a:r>
            <a:endParaRPr lang="ar-SA" sz="2800" dirty="0">
              <a:solidFill>
                <a:schemeClr val="bg1"/>
              </a:solidFill>
            </a:endParaRPr>
          </a:p>
        </p:txBody>
      </p:sp>
      <p:graphicFrame>
        <p:nvGraphicFramePr>
          <p:cNvPr id="8" name="رسم تخطيطي 7"/>
          <p:cNvGraphicFramePr/>
          <p:nvPr>
            <p:extLst>
              <p:ext uri="{D42A27DB-BD31-4B8C-83A1-F6EECF244321}">
                <p14:modId xmlns:p14="http://schemas.microsoft.com/office/powerpoint/2010/main" val="3017298268"/>
              </p:ext>
            </p:extLst>
          </p:nvPr>
        </p:nvGraphicFramePr>
        <p:xfrm>
          <a:off x="3504564" y="3336898"/>
          <a:ext cx="5868035" cy="298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08940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669772" y="30610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u="sng" dirty="0"/>
              <a:t>أنماط الاتصال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1512834" y="1483581"/>
            <a:ext cx="10148711" cy="125895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bg1"/>
                </a:solidFill>
              </a:rPr>
              <a:t>4-اتصال متعدد الاتجاهات ( يتداخل الحديث بشكل منظم بين المعلم وجميع الطلاب</a:t>
            </a:r>
            <a:r>
              <a:rPr lang="ar-SA" sz="2800" b="1" dirty="0" smtClean="0">
                <a:solidFill>
                  <a:schemeClr val="bg1"/>
                </a:solidFill>
              </a:rPr>
              <a:t>)</a:t>
            </a:r>
            <a:endParaRPr lang="ar-SA" sz="2800" dirty="0">
              <a:solidFill>
                <a:schemeClr val="bg1"/>
              </a:solidFill>
            </a:endParaRPr>
          </a:p>
        </p:txBody>
      </p:sp>
      <p:graphicFrame>
        <p:nvGraphicFramePr>
          <p:cNvPr id="7" name="رسم تخطيطي 6"/>
          <p:cNvGraphicFramePr/>
          <p:nvPr>
            <p:extLst>
              <p:ext uri="{D42A27DB-BD31-4B8C-83A1-F6EECF244321}">
                <p14:modId xmlns:p14="http://schemas.microsoft.com/office/powerpoint/2010/main" val="2206611396"/>
              </p:ext>
            </p:extLst>
          </p:nvPr>
        </p:nvGraphicFramePr>
        <p:xfrm>
          <a:off x="3215640" y="2939995"/>
          <a:ext cx="6008704" cy="358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4317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102446"/>
              </p:ext>
            </p:extLst>
          </p:nvPr>
        </p:nvGraphicFramePr>
        <p:xfrm>
          <a:off x="1874521" y="2651761"/>
          <a:ext cx="8671560" cy="241527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73972"/>
                <a:gridCol w="1815740"/>
                <a:gridCol w="1849433"/>
                <a:gridCol w="1641653"/>
                <a:gridCol w="1990762"/>
              </a:tblGrid>
              <a:tr h="106644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رقم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نوع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أسلوب تنفيذه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الزمن الفعلي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متطلبات النشاط 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4899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 smtClean="0">
                          <a:effectLst/>
                        </a:rPr>
                        <a:t>1 / 2 / 3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فردي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تقييم ذاتي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15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ورقة النشاط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9831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الهدف من النشاط : أن يطبق المتدرب التقييم الذاتي لبعض ممارساته داخل بيئة التعلم .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352675" y="4342884"/>
            <a:ext cx="2568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2 / 3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9405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69774" y="50422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2800" b="1" u="sng" dirty="0"/>
              <a:t>أشكال عملية الاتصال داخل بيئات </a:t>
            </a:r>
            <a:r>
              <a:rPr lang="ar-SA" sz="2800" b="1" u="sng" dirty="0" smtClean="0"/>
              <a:t>التعلم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6644640" y="3719119"/>
            <a:ext cx="4937760" cy="89860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solidFill>
                  <a:schemeClr val="bg1"/>
                </a:solidFill>
              </a:rPr>
              <a:t>التواصل </a:t>
            </a:r>
            <a:r>
              <a:rPr lang="ar-SA" sz="2800" dirty="0">
                <a:solidFill>
                  <a:schemeClr val="bg1"/>
                </a:solidFill>
              </a:rPr>
              <a:t>غير </a:t>
            </a:r>
            <a:r>
              <a:rPr lang="ar-SA" sz="2800" dirty="0" smtClean="0">
                <a:solidFill>
                  <a:schemeClr val="bg1"/>
                </a:solidFill>
              </a:rPr>
              <a:t>اللفظي</a:t>
            </a:r>
            <a:endParaRPr lang="ar-SA" sz="3200" dirty="0">
              <a:solidFill>
                <a:schemeClr val="bg1"/>
              </a:solidFill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6648152" y="2263141"/>
            <a:ext cx="4934248" cy="9514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solidFill>
                  <a:schemeClr val="bg1"/>
                </a:solidFill>
              </a:rPr>
              <a:t>التواصل اللفظي</a:t>
            </a:r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153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ar-SA" sz="2800" b="1" u="sng" dirty="0"/>
              <a:t>أدبيات التواصل اللفظي :</a:t>
            </a:r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1453763"/>
            <a:ext cx="9494520" cy="49622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استخدام كلمات وعبارات واضحة وبسيطة.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استخدام كلمات وعبارات مألوفة.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التسلسل المنطقي في طرح الموضوع.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إعادة الأفكار والعبارات المهمة بنفس الكلمات حتى ترسخ.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الطلب من الآخرين إعادة العبارات حتى نتجنب التشويش والتشوية.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استخدام وسائل بصرية معينة ( خرائط ، صور .. ).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التكلم بهدوء.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التحدث بصوت واضح .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chemeClr val="bg1"/>
                </a:solidFill>
              </a:rPr>
              <a:t>استخدام العبارات الايجابية والمحفزة</a:t>
            </a:r>
            <a:r>
              <a:rPr lang="ar-SA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6749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98001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ar-SA" sz="2800" b="1" u="sng" dirty="0"/>
              <a:t>نظام </a:t>
            </a:r>
            <a:r>
              <a:rPr lang="ar-SA" sz="2800" b="1" u="sng" dirty="0" err="1"/>
              <a:t>فلاندرز</a:t>
            </a:r>
            <a:r>
              <a:rPr lang="ar-SA" sz="2800" b="1" u="sng" dirty="0"/>
              <a:t> : </a:t>
            </a:r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1453763"/>
            <a:ext cx="9494520" cy="496227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400" b="1" dirty="0">
                <a:solidFill>
                  <a:schemeClr val="bg1"/>
                </a:solidFill>
              </a:rPr>
              <a:t>قسم </a:t>
            </a:r>
            <a:r>
              <a:rPr lang="ar-SA" sz="2400" b="1" dirty="0" err="1">
                <a:solidFill>
                  <a:schemeClr val="bg1"/>
                </a:solidFill>
              </a:rPr>
              <a:t>فلاندرز</a:t>
            </a:r>
            <a:r>
              <a:rPr lang="ar-SA" sz="2400" b="1" dirty="0">
                <a:solidFill>
                  <a:schemeClr val="bg1"/>
                </a:solidFill>
              </a:rPr>
              <a:t> التواصل </a:t>
            </a:r>
            <a:r>
              <a:rPr lang="ar-SA" sz="2400" b="1" dirty="0" smtClean="0">
                <a:solidFill>
                  <a:schemeClr val="bg1"/>
                </a:solidFill>
              </a:rPr>
              <a:t>الصفي* إلى </a:t>
            </a:r>
            <a:r>
              <a:rPr lang="ar-SA" sz="2400" b="1" dirty="0">
                <a:solidFill>
                  <a:schemeClr val="bg1"/>
                </a:solidFill>
              </a:rPr>
              <a:t>قسمين :</a:t>
            </a:r>
            <a:endParaRPr lang="en-US" sz="2400" b="1" dirty="0">
              <a:solidFill>
                <a:schemeClr val="bg1"/>
              </a:solidFill>
            </a:endParaRPr>
          </a:p>
          <a:p>
            <a:pPr lvl="0" algn="r"/>
            <a:r>
              <a:rPr lang="ar-SA" sz="2400" b="1" dirty="0">
                <a:solidFill>
                  <a:schemeClr val="bg1"/>
                </a:solidFill>
              </a:rPr>
              <a:t>كلام المعلم  ( مباشر ، غير مباشر )  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/>
            <a:r>
              <a:rPr lang="ar-SA" sz="2400" b="1" dirty="0">
                <a:solidFill>
                  <a:schemeClr val="bg1"/>
                </a:solidFill>
              </a:rPr>
              <a:t>كلام الطالب ( استجابة ، تشويش ) 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endParaRPr lang="ar-SA" sz="2400" dirty="0" smtClean="0">
              <a:solidFill>
                <a:schemeClr val="bg1"/>
              </a:solidFill>
            </a:endParaRPr>
          </a:p>
          <a:p>
            <a:pPr algn="r"/>
            <a:endParaRPr lang="ar-SA" sz="2400" dirty="0">
              <a:solidFill>
                <a:schemeClr val="bg1"/>
              </a:solidFill>
            </a:endParaRPr>
          </a:p>
          <a:p>
            <a:pPr algn="r"/>
            <a:endParaRPr lang="ar-SA" sz="2400" dirty="0" smtClean="0">
              <a:solidFill>
                <a:schemeClr val="bg1"/>
              </a:solidFill>
            </a:endParaRPr>
          </a:p>
          <a:p>
            <a:pPr algn="r"/>
            <a:endParaRPr lang="ar-SA" sz="2400" dirty="0">
              <a:solidFill>
                <a:schemeClr val="bg1"/>
              </a:solidFill>
            </a:endParaRPr>
          </a:p>
          <a:p>
            <a:pPr algn="r"/>
            <a:r>
              <a:rPr lang="ar-SA" sz="1400" dirty="0" smtClean="0">
                <a:solidFill>
                  <a:schemeClr val="bg1"/>
                </a:solidFill>
              </a:rPr>
              <a:t>*</a:t>
            </a:r>
            <a:r>
              <a:rPr lang="ar-SA" sz="1400" b="1" dirty="0">
                <a:solidFill>
                  <a:schemeClr val="bg1"/>
                </a:solidFill>
              </a:rPr>
              <a:t> (بيئة التعلم السائدة وقت دراسته) </a:t>
            </a:r>
            <a:endParaRPr lang="ar-S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98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397597" y="344557"/>
            <a:ext cx="6024700" cy="2577519"/>
          </a:xfrm>
        </p:spPr>
        <p:txBody>
          <a:bodyPr>
            <a:normAutofit/>
          </a:bodyPr>
          <a:lstStyle/>
          <a:p>
            <a:pPr algn="ctr"/>
            <a:r>
              <a:rPr lang="ar-SA" sz="4400" dirty="0"/>
              <a:t>الجلسة التدريبية </a:t>
            </a:r>
            <a:r>
              <a:rPr lang="ar-SA" sz="4400" dirty="0" smtClean="0"/>
              <a:t>الأولى</a:t>
            </a:r>
            <a:br>
              <a:rPr lang="ar-SA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ar-SA" sz="4400" dirty="0" smtClean="0"/>
              <a:t>بيئة </a:t>
            </a:r>
            <a:r>
              <a:rPr lang="ar-SA" sz="4400" dirty="0"/>
              <a:t>التعلم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89213" y="3273287"/>
            <a:ext cx="8966683" cy="2630375"/>
          </a:xfrm>
        </p:spPr>
        <p:txBody>
          <a:bodyPr>
            <a:normAutofit/>
          </a:bodyPr>
          <a:lstStyle/>
          <a:p>
            <a:pPr algn="r"/>
            <a:r>
              <a:rPr lang="ar-SA" sz="3200" dirty="0"/>
              <a:t>الموضوعات : </a:t>
            </a:r>
            <a:endParaRPr lang="en-US" sz="3200" dirty="0"/>
          </a:p>
          <a:p>
            <a:pPr lvl="0" algn="r"/>
            <a:r>
              <a:rPr lang="ar-SA" sz="3200" dirty="0"/>
              <a:t>مفهوم بيئة التعلم ومكوناتها</a:t>
            </a:r>
            <a:endParaRPr lang="en-US" sz="3200" dirty="0"/>
          </a:p>
          <a:p>
            <a:pPr lvl="0" algn="r"/>
            <a:r>
              <a:rPr lang="ar-SA" sz="3200" dirty="0"/>
              <a:t>مفهوم إدارة بيئة التعلم </a:t>
            </a:r>
            <a:endParaRPr lang="en-US" sz="3200" dirty="0"/>
          </a:p>
          <a:p>
            <a:pPr lvl="0" algn="r"/>
            <a:r>
              <a:rPr lang="ar-SA" sz="3200" dirty="0"/>
              <a:t>الاحتياجات الأساسية للطلاب داخل بيئة التعلم </a:t>
            </a:r>
            <a:endParaRPr lang="en-US" sz="3200" dirty="0"/>
          </a:p>
          <a:p>
            <a:pPr algn="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6782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ar-SA" sz="2800" b="1" u="sng" dirty="0"/>
              <a:t>نظام </a:t>
            </a:r>
            <a:r>
              <a:rPr lang="ar-SA" sz="2800" b="1" u="sng" dirty="0" err="1"/>
              <a:t>فلاندرز</a:t>
            </a:r>
            <a:r>
              <a:rPr lang="ar-SA" sz="2800" b="1" u="sng" dirty="0"/>
              <a:t> : </a:t>
            </a:r>
            <a:endParaRPr lang="ar-SA" sz="2800" b="1" u="sng" dirty="0" smtClean="0"/>
          </a:p>
          <a:p>
            <a:pPr algn="r" rtl="1"/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225040"/>
            <a:ext cx="9494520" cy="4191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400" dirty="0" smtClean="0">
                <a:solidFill>
                  <a:schemeClr val="bg1"/>
                </a:solidFill>
              </a:rPr>
              <a:t>1- </a:t>
            </a:r>
            <a:r>
              <a:rPr lang="ar-SA" sz="2400" dirty="0">
                <a:solidFill>
                  <a:schemeClr val="bg1"/>
                </a:solidFill>
              </a:rPr>
              <a:t>تقبل المشاعر : إدراك مشاعر الطلاب وحقهم في التعبير دون نقد أو عقاب. 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dirty="0">
                <a:solidFill>
                  <a:schemeClr val="bg1"/>
                </a:solidFill>
              </a:rPr>
              <a:t>2- الثناء والتشجيع: عبارات المدح التي تؤدي إلى استمرار الطالب في الحديث. 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dirty="0">
                <a:solidFill>
                  <a:schemeClr val="bg1"/>
                </a:solidFill>
              </a:rPr>
              <a:t>3- تقبل الأفكار : توضيح وتلخيص أفكار الطلاب واستعمالها. 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dirty="0">
                <a:solidFill>
                  <a:schemeClr val="bg1"/>
                </a:solidFill>
              </a:rPr>
              <a:t>4- توجيه الأسئلة : تقديم أسئلة مثيرة مناسبة للأهداف ولمستوى الطلاب والزمن. 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267713" y="1090314"/>
            <a:ext cx="5242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SA" sz="2800" b="1" u="sng" dirty="0" smtClean="0"/>
              <a:t>أولاً </a:t>
            </a:r>
            <a:r>
              <a:rPr lang="ar-SA" sz="2800" b="1" u="sng" dirty="0"/>
              <a:t>: كلام المعلم غير المباشر </a:t>
            </a:r>
            <a:r>
              <a:rPr lang="ar-SA" b="1" dirty="0"/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73706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ar-SA" sz="2800" b="1" u="sng" dirty="0"/>
              <a:t>نظام </a:t>
            </a:r>
            <a:r>
              <a:rPr lang="ar-SA" sz="2800" b="1" u="sng" dirty="0" err="1"/>
              <a:t>فلاندرز</a:t>
            </a:r>
            <a:r>
              <a:rPr lang="ar-SA" sz="2800" b="1" u="sng" dirty="0"/>
              <a:t> : </a:t>
            </a:r>
            <a:endParaRPr lang="ar-SA" sz="2800" b="1" u="sng" dirty="0" smtClean="0"/>
          </a:p>
          <a:p>
            <a:pPr algn="r" rtl="1"/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225040"/>
            <a:ext cx="9494520" cy="4191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</a:endParaRPr>
          </a:p>
          <a:p>
            <a:pPr lvl="0" algn="r">
              <a:lnSpc>
                <a:spcPct val="150000"/>
              </a:lnSpc>
            </a:pPr>
            <a:r>
              <a:rPr lang="ar-SA" sz="2400" b="1" dirty="0">
                <a:solidFill>
                  <a:schemeClr val="bg1"/>
                </a:solidFill>
              </a:rPr>
              <a:t>الشرح والتلقين : عرض المعلومات والحقائق والآراء وتتضمن الأسئلة التعبيرية. 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>
              <a:lnSpc>
                <a:spcPct val="150000"/>
              </a:lnSpc>
            </a:pPr>
            <a:r>
              <a:rPr lang="ar-SA" sz="2400" b="1" dirty="0">
                <a:solidFill>
                  <a:schemeClr val="bg1"/>
                </a:solidFill>
              </a:rPr>
              <a:t>إعطاء التوجيهات : التعليمات والأوامر التي يتوقع المعلم تنفيذها.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>
              <a:lnSpc>
                <a:spcPct val="150000"/>
              </a:lnSpc>
            </a:pPr>
            <a:r>
              <a:rPr lang="ar-SA" sz="2400" b="1" dirty="0">
                <a:solidFill>
                  <a:schemeClr val="bg1"/>
                </a:solidFill>
              </a:rPr>
              <a:t>النقد والسلطة : عبارات تعديل السلوك وتبرير بعض التصرفات مع الطلاب. </a:t>
            </a:r>
            <a:endParaRPr lang="en-US" sz="2400" dirty="0">
              <a:solidFill>
                <a:schemeClr val="bg1"/>
              </a:solidFill>
            </a:endParaRPr>
          </a:p>
          <a:p>
            <a:pPr algn="r">
              <a:lnSpc>
                <a:spcPct val="150000"/>
              </a:lnSpc>
            </a:pP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267713" y="1090314"/>
            <a:ext cx="50690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b="1" dirty="0"/>
              <a:t>ثانياً : كلام المعلم </a:t>
            </a:r>
            <a:r>
              <a:rPr lang="ar-SA" sz="3200" b="1" dirty="0" smtClean="0"/>
              <a:t>المباشر</a:t>
            </a:r>
            <a:endParaRPr lang="ar-SA" sz="4400" b="1" u="sng" dirty="0"/>
          </a:p>
        </p:txBody>
      </p:sp>
    </p:spTree>
    <p:extLst>
      <p:ext uri="{BB962C8B-B14F-4D97-AF65-F5344CB8AC3E}">
        <p14:creationId xmlns:p14="http://schemas.microsoft.com/office/powerpoint/2010/main" val="991636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ar-SA" sz="2800" b="1" u="sng" dirty="0"/>
              <a:t>نظام </a:t>
            </a:r>
            <a:r>
              <a:rPr lang="ar-SA" sz="2800" b="1" u="sng" dirty="0" err="1"/>
              <a:t>فلاندرز</a:t>
            </a:r>
            <a:r>
              <a:rPr lang="ar-SA" sz="2800" b="1" u="sng" dirty="0"/>
              <a:t> : </a:t>
            </a:r>
            <a:endParaRPr lang="ar-SA" sz="2800" b="1" u="sng" dirty="0" smtClean="0"/>
          </a:p>
          <a:p>
            <a:pPr algn="r" rtl="1"/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225040"/>
            <a:ext cx="9494520" cy="150876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ar-SA" sz="2400" b="1" dirty="0">
                <a:solidFill>
                  <a:schemeClr val="bg1"/>
                </a:solidFill>
              </a:rPr>
              <a:t>الاستجابة للمعلم: كل ما يصدر عن الطالب نتيجة سؤال أو استفسار من المعلم. 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/>
            <a:r>
              <a:rPr lang="ar-SA" sz="2400" b="1" dirty="0">
                <a:solidFill>
                  <a:schemeClr val="bg1"/>
                </a:solidFill>
              </a:rPr>
              <a:t>المبادرة : بدء الطالب بالحديث دون أن يطلب المعلم ذلك.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267713" y="1090314"/>
            <a:ext cx="36551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b="1" dirty="0" smtClean="0"/>
              <a:t>ثالثاً </a:t>
            </a:r>
            <a:r>
              <a:rPr lang="ar-SA" sz="3200" b="1" dirty="0"/>
              <a:t>: كلام </a:t>
            </a:r>
            <a:r>
              <a:rPr lang="ar-SA" sz="3200" b="1" dirty="0" smtClean="0"/>
              <a:t>الطالب </a:t>
            </a:r>
            <a:endParaRPr lang="ar-SA" sz="4400" b="1" u="sng" dirty="0"/>
          </a:p>
        </p:txBody>
      </p:sp>
      <p:sp>
        <p:nvSpPr>
          <p:cNvPr id="6" name="مستطيل 5"/>
          <p:cNvSpPr/>
          <p:nvPr/>
        </p:nvSpPr>
        <p:spPr>
          <a:xfrm>
            <a:off x="1623124" y="3931920"/>
            <a:ext cx="9834837" cy="8826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/>
            <a:r>
              <a:rPr lang="ar-SA" sz="2800" b="1" u="sng" dirty="0" smtClean="0"/>
              <a:t>رابعاً : السلوك المشترك</a:t>
            </a:r>
            <a:endParaRPr lang="en-US" sz="2800" dirty="0"/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1963441" y="5012652"/>
            <a:ext cx="9494520" cy="150876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ar-SA" sz="2400" b="1" dirty="0">
                <a:solidFill>
                  <a:schemeClr val="bg1"/>
                </a:solidFill>
              </a:rPr>
              <a:t>الهدوء أو الفوضى : لحظات السكون أو فترات التداخل والاضطراب.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3519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ar-SA" sz="2800" b="1" dirty="0" smtClean="0"/>
              <a:t>    </a:t>
            </a:r>
            <a:r>
              <a:rPr lang="ar-SA" sz="2800" b="1" u="sng" dirty="0" smtClean="0"/>
              <a:t>التواصل </a:t>
            </a:r>
            <a:r>
              <a:rPr lang="ar-SA" sz="2800" b="1" u="sng" dirty="0"/>
              <a:t>غير اللفظي: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042160"/>
            <a:ext cx="9494520" cy="466344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chemeClr val="bg1"/>
                </a:solidFill>
              </a:rPr>
              <a:t>لغة الأيدي </a:t>
            </a:r>
          </a:p>
          <a:p>
            <a:pPr marL="457200" indent="-4572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chemeClr val="bg1"/>
                </a:solidFill>
              </a:rPr>
              <a:t>لغة العيون </a:t>
            </a:r>
          </a:p>
          <a:p>
            <a:pPr marL="457200" indent="-4572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chemeClr val="bg1"/>
                </a:solidFill>
              </a:rPr>
              <a:t>لغة التقارب </a:t>
            </a:r>
            <a:r>
              <a:rPr lang="ar-SA" sz="2800" b="1" dirty="0" smtClean="0">
                <a:solidFill>
                  <a:schemeClr val="bg1"/>
                </a:solidFill>
              </a:rPr>
              <a:t>المكاني</a:t>
            </a:r>
          </a:p>
          <a:p>
            <a:pPr marL="457200" indent="-4572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b="1" dirty="0" smtClean="0">
                <a:solidFill>
                  <a:schemeClr val="bg1"/>
                </a:solidFill>
              </a:rPr>
              <a:t>لغة </a:t>
            </a:r>
            <a:r>
              <a:rPr lang="ar-SA" sz="2800" b="1" dirty="0" err="1">
                <a:solidFill>
                  <a:schemeClr val="bg1"/>
                </a:solidFill>
              </a:rPr>
              <a:t>الشفاة</a:t>
            </a:r>
            <a:r>
              <a:rPr lang="ar-SA" sz="2800" b="1" dirty="0">
                <a:solidFill>
                  <a:schemeClr val="bg1"/>
                </a:solidFill>
              </a:rPr>
              <a:t> </a:t>
            </a:r>
          </a:p>
          <a:p>
            <a:pPr marL="457200" indent="-4572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chemeClr val="bg1"/>
                </a:solidFill>
              </a:rPr>
              <a:t>لغة الأرجل </a:t>
            </a:r>
          </a:p>
          <a:p>
            <a:pPr marL="457200" indent="-4572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chemeClr val="bg1"/>
                </a:solidFill>
              </a:rPr>
              <a:t>لغة </a:t>
            </a:r>
            <a:r>
              <a:rPr lang="ar-SA" sz="2800" b="1" dirty="0" smtClean="0">
                <a:solidFill>
                  <a:schemeClr val="bg1"/>
                </a:solidFill>
              </a:rPr>
              <a:t>الألوان</a:t>
            </a:r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793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130858"/>
              </p:ext>
            </p:extLst>
          </p:nvPr>
        </p:nvGraphicFramePr>
        <p:xfrm>
          <a:off x="1316355" y="2209800"/>
          <a:ext cx="9656445" cy="22661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30023"/>
                <a:gridCol w="2021965"/>
                <a:gridCol w="2059486"/>
                <a:gridCol w="1828106"/>
                <a:gridCol w="2216865"/>
              </a:tblGrid>
              <a:tr h="106644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أسلوب تنفيذه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الزمن الفعلي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متطلبات النشاط 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999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 smtClean="0">
                          <a:effectLst/>
                        </a:rPr>
                        <a:t>1 /2 / 5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جماعي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نقاش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15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ورقة النشاط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9831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الهدف من النشاط : أن يبين المتدرب أهمية التواصل غير اللفظي في إدارة بيئة التعلم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2 / 5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عنوان فرعي 2"/>
          <p:cNvSpPr txBox="1">
            <a:spLocks/>
          </p:cNvSpPr>
          <p:nvPr/>
        </p:nvSpPr>
        <p:spPr>
          <a:xfrm>
            <a:off x="685800" y="4602480"/>
            <a:ext cx="11323320" cy="210312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400" dirty="0">
                <a:solidFill>
                  <a:schemeClr val="bg1"/>
                </a:solidFill>
              </a:rPr>
              <a:t>أولا : بين أهم الأساليب التي يمكن أن تساهم في إثارة انتباه الطلاب وجذبهم نحو الدرس .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dirty="0">
                <a:solidFill>
                  <a:schemeClr val="bg1"/>
                </a:solidFill>
              </a:rPr>
              <a:t>ثانيا : اشترك مع أفراد مجموعتك في كتابة ما لا يقل عن ( 20 ) كلمة أو عبارة تعزيز إيجابي للطلاب . ثم حدد مواقفاً تستخدم فيها ستاً من العبارات التي كتبتها .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dirty="0">
                <a:solidFill>
                  <a:schemeClr val="bg1"/>
                </a:solidFill>
              </a:rPr>
              <a:t>ثالثا : قارن بين دور كل من المثيرات والمعززات في إدارة بيئة التعلم .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1079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64591"/>
              </p:ext>
            </p:extLst>
          </p:nvPr>
        </p:nvGraphicFramePr>
        <p:xfrm>
          <a:off x="914399" y="2270760"/>
          <a:ext cx="10454641" cy="26471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56494"/>
                <a:gridCol w="2189099"/>
                <a:gridCol w="2229722"/>
                <a:gridCol w="1979216"/>
                <a:gridCol w="2400110"/>
              </a:tblGrid>
              <a:tr h="12457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400" dirty="0">
                          <a:effectLst/>
                        </a:rPr>
                        <a:t>رقم النشاط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400" dirty="0">
                          <a:effectLst/>
                        </a:rPr>
                        <a:t>نوع النشاط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400">
                          <a:effectLst/>
                        </a:rPr>
                        <a:t>أسلوب تنفيذه</a:t>
                      </a:r>
                      <a:endParaRPr lang="en-US" sz="16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400" dirty="0">
                          <a:effectLst/>
                        </a:rPr>
                        <a:t>الزمن الفعلي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400">
                          <a:effectLst/>
                        </a:rPr>
                        <a:t>متطلبات النشاط </a:t>
                      </a:r>
                      <a:endParaRPr lang="en-US" sz="16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671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 smtClean="0">
                          <a:effectLst/>
                        </a:rPr>
                        <a:t>1 / 2 / 6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جماعي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ورشة عمل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30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ورقة النشاط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34302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الهدف من النشاط : أن يقارن المتدرب بين دور كل من المثيرات والمعززات في إدارة بيئة التعلم 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/>
              <a:t>1 </a:t>
            </a:r>
            <a:r>
              <a:rPr lang="ar-SA" sz="3600" dirty="0" smtClean="0"/>
              <a:t>/ 2 / 6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4379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/>
            <a:r>
              <a:rPr lang="ar-SA" sz="2800" b="1" u="sng" dirty="0"/>
              <a:t>دور المثيرات إدارة بيئة </a:t>
            </a:r>
            <a:r>
              <a:rPr lang="ar-SA" sz="2800" b="1" u="sng" dirty="0" smtClean="0"/>
              <a:t>التعلم</a:t>
            </a:r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042160"/>
            <a:ext cx="9494520" cy="466344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u="sng" dirty="0">
                <a:solidFill>
                  <a:schemeClr val="bg1"/>
                </a:solidFill>
              </a:rPr>
              <a:t>المثيرات</a:t>
            </a:r>
            <a:r>
              <a:rPr lang="ar-SA" sz="2800" u="sng" dirty="0">
                <a:solidFill>
                  <a:schemeClr val="bg1"/>
                </a:solidFill>
              </a:rPr>
              <a:t> :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       هي جميع الأفعال التي يقوم بها المعلم بهدف الاستحواذ على انتبــــــاه الطلاب أثناء سير الدرس عن طريق التغيير المقصود في أساليب عرض الدرس .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u="sng" dirty="0">
                <a:solidFill>
                  <a:schemeClr val="bg1"/>
                </a:solidFill>
              </a:rPr>
              <a:t>أهمية المثيرات :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    1-تركيز الانتباه</a:t>
            </a:r>
            <a:r>
              <a:rPr lang="en-US" sz="2800" b="1" dirty="0">
                <a:solidFill>
                  <a:schemeClr val="bg1"/>
                </a:solidFill>
              </a:rPr>
              <a:t> .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    2-التأكيد على النقاط المهمة.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    3-تغيير إيقاع الدرس</a:t>
            </a:r>
            <a:r>
              <a:rPr lang="en-US" sz="2800" b="1" dirty="0">
                <a:solidFill>
                  <a:schemeClr val="bg1"/>
                </a:solidFill>
              </a:rPr>
              <a:t> .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0042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/>
            <a:r>
              <a:rPr lang="ar-SA" sz="2800" b="1" u="sng" dirty="0"/>
              <a:t>دور </a:t>
            </a:r>
            <a:r>
              <a:rPr lang="ar-SA" sz="2800" b="1" u="sng" dirty="0" smtClean="0"/>
              <a:t>المعززات </a:t>
            </a:r>
            <a:r>
              <a:rPr lang="ar-SA" sz="2800" b="1" u="sng" dirty="0"/>
              <a:t>في إدارة بيئة </a:t>
            </a:r>
            <a:r>
              <a:rPr lang="ar-SA" sz="2800" b="1" u="sng" dirty="0" smtClean="0"/>
              <a:t>التعلم</a:t>
            </a:r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042160"/>
            <a:ext cx="9494520" cy="466344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u="sng" dirty="0">
                <a:solidFill>
                  <a:schemeClr val="bg1"/>
                </a:solidFill>
              </a:rPr>
              <a:t>التعزيز :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هو إثابة السلوك المرغوب فيه فورياً</a:t>
            </a:r>
            <a:r>
              <a:rPr lang="ar-SA" sz="2800" b="1" dirty="0" smtClean="0">
                <a:solidFill>
                  <a:schemeClr val="bg1"/>
                </a:solidFill>
              </a:rPr>
              <a:t>.</a:t>
            </a:r>
          </a:p>
          <a:p>
            <a:pPr algn="r"/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وهناك نوعان من المعززات :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	1- معززات لفظية.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	2- معززات غير لفظية.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8761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93283" y="306108"/>
            <a:ext cx="9834837" cy="1568412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/>
            <a:r>
              <a:rPr lang="ar-SA" sz="2800" b="1" u="sng" dirty="0" smtClean="0"/>
              <a:t>التعزيز الجيد </a:t>
            </a:r>
            <a:endParaRPr lang="en-US" sz="2800" dirty="0"/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1963441" y="2057400"/>
            <a:ext cx="9494520" cy="386150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bg1"/>
                </a:solidFill>
              </a:rPr>
              <a:t>وحتى يحدث التعزيز أثراً جيداً وفاعلاً يجب أن يكون </a:t>
            </a:r>
            <a:r>
              <a:rPr lang="ar-SA" sz="2800" b="1" dirty="0" smtClean="0">
                <a:solidFill>
                  <a:schemeClr val="bg1"/>
                </a:solidFill>
              </a:rPr>
              <a:t>:</a:t>
            </a:r>
          </a:p>
          <a:p>
            <a:pPr algn="r"/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1- فورياً.              4- مراعياً للأسلوب الأفضل.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2- متنوعاً.             5- مراعياً للفروق الفردية.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</a:rPr>
              <a:t>3- ألا يكون مفتعلاً.   6- متناسباً مع نوع الاستجابة.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0501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69774" y="504228"/>
            <a:ext cx="9834837" cy="169790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اليوم التدريبي الثاني </a:t>
            </a:r>
            <a:endParaRPr lang="en-US" sz="4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2129492" y="2478338"/>
            <a:ext cx="8915399" cy="410534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ar-SA" sz="2800" dirty="0">
                <a:solidFill>
                  <a:schemeClr val="bg1"/>
                </a:solidFill>
              </a:rPr>
              <a:t>الجلسة التدريبية الأولى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dirty="0">
                <a:solidFill>
                  <a:schemeClr val="bg1"/>
                </a:solidFill>
              </a:rPr>
              <a:t>موضوعها : مشكلات بيئة التعلم	              الزمن : 110 دقيقة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dirty="0">
                <a:solidFill>
                  <a:schemeClr val="bg1"/>
                </a:solidFill>
              </a:rPr>
              <a:t>أهداف  الجلسة :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dirty="0">
                <a:solidFill>
                  <a:schemeClr val="bg1"/>
                </a:solidFill>
              </a:rPr>
              <a:t>الموضوعات : </a:t>
            </a:r>
            <a:endParaRPr lang="en-US" sz="2800" dirty="0">
              <a:solidFill>
                <a:schemeClr val="bg1"/>
              </a:solidFill>
            </a:endParaRPr>
          </a:p>
          <a:p>
            <a:pPr lvl="0" algn="r"/>
            <a:r>
              <a:rPr lang="ar-SA" sz="2800" b="1" dirty="0">
                <a:solidFill>
                  <a:schemeClr val="bg1"/>
                </a:solidFill>
              </a:rPr>
              <a:t>مشكلات بيئة التعلم </a:t>
            </a:r>
            <a:endParaRPr lang="en-US" sz="2800" dirty="0">
              <a:solidFill>
                <a:schemeClr val="bg1"/>
              </a:solidFill>
            </a:endParaRPr>
          </a:p>
          <a:p>
            <a:pPr lvl="0" algn="r"/>
            <a:r>
              <a:rPr lang="ar-SA" sz="2800" b="1" dirty="0">
                <a:solidFill>
                  <a:schemeClr val="bg1"/>
                </a:solidFill>
              </a:rPr>
              <a:t>تطبيق على مشكلات </a:t>
            </a:r>
            <a:r>
              <a:rPr lang="ar-SA" sz="2800" b="1" dirty="0" smtClean="0">
                <a:solidFill>
                  <a:schemeClr val="bg1"/>
                </a:solidFill>
              </a:rPr>
              <a:t>وحلها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627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596379" y="722243"/>
            <a:ext cx="4699483" cy="1807597"/>
          </a:xfrm>
          <a:ln w="155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endParaRPr lang="ar-SA" sz="1200" dirty="0" smtClean="0"/>
          </a:p>
          <a:p>
            <a:pPr algn="ctr"/>
            <a:r>
              <a:rPr lang="ar-SA" sz="3200" dirty="0" smtClean="0"/>
              <a:t>نشاط</a:t>
            </a:r>
          </a:p>
          <a:p>
            <a:pPr algn="ctr"/>
            <a:r>
              <a:rPr lang="ar-SA" sz="3200" dirty="0" smtClean="0"/>
              <a:t> 1 / 1 / 1 </a:t>
            </a:r>
            <a:endParaRPr lang="ar-SA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228795"/>
              </p:ext>
            </p:extLst>
          </p:nvPr>
        </p:nvGraphicFramePr>
        <p:xfrm>
          <a:off x="1419970" y="3340210"/>
          <a:ext cx="9740348" cy="267693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43318"/>
                <a:gridCol w="2039533"/>
                <a:gridCol w="2077381"/>
                <a:gridCol w="1843989"/>
                <a:gridCol w="2236127"/>
              </a:tblGrid>
              <a:tr h="15603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أسلوب تنفيذه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الزمن الفعلي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متطلبات النشاط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5830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1/1/1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جماعي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نقاش جماعي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15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ورقة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58304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الهدف من النشاط : أن يبين المتدرب مفهوم بيئة التعلم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83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702487"/>
              </p:ext>
            </p:extLst>
          </p:nvPr>
        </p:nvGraphicFramePr>
        <p:xfrm>
          <a:off x="1234440" y="2453640"/>
          <a:ext cx="10043160" cy="23453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91296"/>
                <a:gridCol w="2102939"/>
                <a:gridCol w="2141963"/>
                <a:gridCol w="1901317"/>
                <a:gridCol w="2305645"/>
              </a:tblGrid>
              <a:tr h="99510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أسلوب تنفيذه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الزمن الفعلي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متطلبات النشاط 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57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 smtClean="0">
                          <a:effectLst/>
                        </a:rPr>
                        <a:t>2/ 1 /</a:t>
                      </a:r>
                      <a:r>
                        <a:rPr lang="ar-SA" sz="16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فردي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تمثيل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20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ورقة النشاط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64475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الهدف من النشاط : أن يبين المتدرب دور كل من التهيئة والغلق في إدارة بيئة التعلم .  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1 / 1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982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69774" y="504228"/>
            <a:ext cx="9834837" cy="169790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4400" b="1" dirty="0"/>
              <a:t>التهيئة للدرس </a:t>
            </a:r>
            <a:endParaRPr lang="en-US" sz="4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669774" y="2478338"/>
            <a:ext cx="9375117" cy="410534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ar-SA" sz="2800" dirty="0">
                <a:solidFill>
                  <a:schemeClr val="bg1"/>
                </a:solidFill>
              </a:rPr>
              <a:t>التهيئة هي كل ما يقوله المعلم أو يفعله بقصد إعداد التلاميذ للدرس الجديد بحيث يكونون </a:t>
            </a:r>
            <a:r>
              <a:rPr lang="ar-SA" sz="2800" dirty="0" err="1">
                <a:solidFill>
                  <a:schemeClr val="bg1"/>
                </a:solidFill>
              </a:rPr>
              <a:t>فى</a:t>
            </a:r>
            <a:r>
              <a:rPr lang="ar-SA" sz="2800" dirty="0">
                <a:solidFill>
                  <a:schemeClr val="bg1"/>
                </a:solidFill>
              </a:rPr>
              <a:t> حالة ذهنية وانفعالية وجسمية قوامها التلقي والقبول </a:t>
            </a:r>
            <a:r>
              <a:rPr lang="ar-SA" sz="2800" dirty="0" smtClean="0">
                <a:solidFill>
                  <a:schemeClr val="bg1"/>
                </a:solidFill>
              </a:rPr>
              <a:t>.</a:t>
            </a:r>
          </a:p>
          <a:p>
            <a:pPr algn="r"/>
            <a:endParaRPr lang="ar-SA" sz="2800" dirty="0">
              <a:solidFill>
                <a:schemeClr val="bg1"/>
              </a:solidFill>
            </a:endParaRPr>
          </a:p>
          <a:p>
            <a:pPr algn="r"/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ar-SA" sz="2800" dirty="0">
                <a:solidFill>
                  <a:schemeClr val="bg1"/>
                </a:solidFill>
              </a:rPr>
              <a:t>ما الفرق بين التهيئة والتمهيد؟</a:t>
            </a:r>
            <a:r>
              <a:rPr lang="en-US" sz="2800" dirty="0">
                <a:solidFill>
                  <a:schemeClr val="bg1"/>
                </a:solidFill>
              </a:rPr>
              <a:t/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/>
            </a:r>
            <a:br>
              <a:rPr lang="en-US" sz="2800" dirty="0">
                <a:solidFill>
                  <a:schemeClr val="bg1"/>
                </a:solidFill>
              </a:rPr>
            </a:b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0794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47854" y="138469"/>
            <a:ext cx="9834837" cy="106549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4000" b="1" dirty="0" smtClean="0"/>
              <a:t>أهداف و وسائل التهيئة 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777713" y="1350578"/>
            <a:ext cx="9375117" cy="532454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ar-SA" sz="2400" b="1" u="sng" dirty="0">
                <a:solidFill>
                  <a:schemeClr val="bg1"/>
                </a:solidFill>
              </a:rPr>
              <a:t>أهداف التهيئة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ar-SA" sz="2400" dirty="0">
                <a:solidFill>
                  <a:schemeClr val="bg1"/>
                </a:solidFill>
              </a:rPr>
              <a:t>تركيز انتباه التلاميذ       </a:t>
            </a:r>
            <a:r>
              <a:rPr lang="ar-SA" sz="2400" dirty="0" smtClean="0">
                <a:solidFill>
                  <a:schemeClr val="bg1"/>
                </a:solidFill>
              </a:rPr>
              <a:t>    </a:t>
            </a:r>
            <a:r>
              <a:rPr lang="ar-SA" sz="2400" dirty="0">
                <a:solidFill>
                  <a:schemeClr val="bg1"/>
                </a:solidFill>
              </a:rPr>
              <a:t>- إيجاد أطار مرجعي لتنظيم الأفكار والمعلومات 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b="1" u="sng" dirty="0">
                <a:solidFill>
                  <a:schemeClr val="bg1"/>
                </a:solidFill>
              </a:rPr>
              <a:t>وسائل التهيئة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  <a:r>
              <a:rPr lang="ar-SA" sz="2400" dirty="0">
                <a:solidFill>
                  <a:schemeClr val="bg1"/>
                </a:solidFill>
              </a:rPr>
              <a:t>: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عرض صورة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الاسئلة التحفيزية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الطرائف 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القصص التحفيزية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سرد الآيات والأحاديث </a:t>
            </a:r>
            <a:endParaRPr lang="en-US" sz="24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استخدام نماذج أو عينات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استخدام خبرات </a:t>
            </a:r>
            <a:r>
              <a:rPr lang="ar-SA" sz="2400" dirty="0" err="1">
                <a:solidFill>
                  <a:schemeClr val="bg1"/>
                </a:solidFill>
              </a:rPr>
              <a:t>فى</a:t>
            </a:r>
            <a:r>
              <a:rPr lang="ar-SA" sz="2400" dirty="0">
                <a:solidFill>
                  <a:schemeClr val="bg1"/>
                </a:solidFill>
              </a:rPr>
              <a:t> حياة التلميذ من البيئة المحلية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400" dirty="0">
                <a:solidFill>
                  <a:schemeClr val="bg1"/>
                </a:solidFill>
              </a:rPr>
              <a:t>الخبرات الشخصية للمدرس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</a:p>
          <a:p>
            <a:pPr algn="r"/>
            <a:endParaRPr lang="ar-S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1385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47854" y="138469"/>
            <a:ext cx="9834837" cy="106549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4000" b="1" dirty="0" smtClean="0"/>
              <a:t>غلق الدرس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777713" y="1350578"/>
            <a:ext cx="9375117" cy="466922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ar-SA" sz="2400" b="1" u="sng" dirty="0">
                <a:solidFill>
                  <a:schemeClr val="bg1"/>
                </a:solidFill>
              </a:rPr>
              <a:t>غلق الدرس: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dirty="0">
                <a:solidFill>
                  <a:schemeClr val="bg1"/>
                </a:solidFill>
              </a:rPr>
              <a:t>في نهاية الدرس يحتاج الطالب أن يستجمع المعلومات ويرتبها وينظمها كما يحتاج إلى ترتيب المعلومات واسترجاع المعلومات المهمة ولهذا فإن على المعلم أن يساعد على تحقيق ذلك ...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ar-SA" sz="2400" b="1" u="sng" dirty="0">
                <a:solidFill>
                  <a:schemeClr val="bg1"/>
                </a:solidFill>
              </a:rPr>
              <a:t> ومن أساليب غلق الدرس :</a:t>
            </a:r>
            <a:endParaRPr lang="en-US" sz="2400" b="1" u="sng" dirty="0">
              <a:solidFill>
                <a:schemeClr val="bg1"/>
              </a:solidFill>
            </a:endParaRPr>
          </a:p>
          <a:p>
            <a:pPr lvl="0" algn="r"/>
            <a:r>
              <a:rPr lang="ar-SA" sz="2400" dirty="0">
                <a:solidFill>
                  <a:schemeClr val="bg1"/>
                </a:solidFill>
              </a:rPr>
              <a:t>الأسئلة والنقاش .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/>
            <a:r>
              <a:rPr lang="ar-SA" sz="2400" dirty="0">
                <a:solidFill>
                  <a:schemeClr val="bg1"/>
                </a:solidFill>
              </a:rPr>
              <a:t>تسجيل العناصر المهمة والرئيسية بالدرس.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/>
            <a:r>
              <a:rPr lang="ar-SA" sz="2400" dirty="0">
                <a:solidFill>
                  <a:schemeClr val="bg1"/>
                </a:solidFill>
              </a:rPr>
              <a:t>رسم خارطة تجمع الموضوع كاملاً .</a:t>
            </a:r>
            <a:endParaRPr lang="en-US" sz="2400" dirty="0">
              <a:solidFill>
                <a:schemeClr val="bg1"/>
              </a:solidFill>
            </a:endParaRPr>
          </a:p>
          <a:p>
            <a:pPr lvl="0" algn="r"/>
            <a:r>
              <a:rPr lang="ar-SA" sz="2400" dirty="0">
                <a:solidFill>
                  <a:schemeClr val="bg1"/>
                </a:solidFill>
              </a:rPr>
              <a:t>سرد للعناصر الرئيسية </a:t>
            </a:r>
            <a:r>
              <a:rPr lang="ar-SA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endParaRPr lang="ar-S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2331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215466"/>
              </p:ext>
            </p:extLst>
          </p:nvPr>
        </p:nvGraphicFramePr>
        <p:xfrm>
          <a:off x="1203961" y="2514600"/>
          <a:ext cx="9799319" cy="232954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52660"/>
                <a:gridCol w="2051881"/>
                <a:gridCol w="2089957"/>
                <a:gridCol w="1855155"/>
                <a:gridCol w="2249666"/>
              </a:tblGrid>
              <a:tr h="11734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أسلوب تنفيذه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الزمن الفعلي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متطلبات النشاط 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7803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2/1/2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فردي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ورقة عمل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20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ورقة النشاط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78031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الهدف من النشاط : أن يبين المتدرب أهم مصادر مشكلات بيئة التعلم وأسبابها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3636135" y="576469"/>
            <a:ext cx="4699483" cy="1424609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1 / 2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7018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78334" y="687109"/>
            <a:ext cx="9834837" cy="106549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4000" b="1" dirty="0" smtClean="0"/>
              <a:t>المشكلات الصفية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051560" y="2188778"/>
            <a:ext cx="10591799" cy="320618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endParaRPr lang="ar-SA" sz="2400" b="1" dirty="0" smtClean="0">
              <a:solidFill>
                <a:schemeClr val="bg1"/>
              </a:solidFill>
            </a:endParaRPr>
          </a:p>
          <a:p>
            <a:pPr algn="r"/>
            <a:r>
              <a:rPr lang="ar-SA" sz="2400" b="1" dirty="0" smtClean="0">
                <a:solidFill>
                  <a:schemeClr val="bg1"/>
                </a:solidFill>
              </a:rPr>
              <a:t>أ</a:t>
            </a:r>
            <a:r>
              <a:rPr lang="ar-SA" sz="2400" b="1" dirty="0">
                <a:solidFill>
                  <a:schemeClr val="bg1"/>
                </a:solidFill>
              </a:rPr>
              <a:t>– أنواع المشكلات من الناحية الفنية  (مشكلات تعليمية وإدارية ) </a:t>
            </a:r>
            <a:endParaRPr lang="ar-SA" sz="2400" b="1" dirty="0" smtClean="0">
              <a:solidFill>
                <a:schemeClr val="bg1"/>
              </a:solidFill>
            </a:endParaRPr>
          </a:p>
          <a:p>
            <a:pPr algn="r"/>
            <a:endParaRPr lang="ar-SA" sz="2400" b="1" dirty="0" smtClean="0">
              <a:solidFill>
                <a:schemeClr val="bg1"/>
              </a:solidFill>
            </a:endParaRPr>
          </a:p>
          <a:p>
            <a:pPr algn="r"/>
            <a:endParaRPr lang="ar-SA" sz="2400" b="1" dirty="0">
              <a:solidFill>
                <a:schemeClr val="bg1"/>
              </a:solidFill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</a:rPr>
              <a:t>ب- أنواع المشكلات من ناحية الطلاب ( مشكلات فردية، مشكلات جماعية </a:t>
            </a:r>
            <a:r>
              <a:rPr lang="ar-SA" sz="2400" b="1" dirty="0" smtClean="0">
                <a:solidFill>
                  <a:schemeClr val="bg1"/>
                </a:solidFill>
              </a:rPr>
              <a:t>)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186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713427"/>
              </p:ext>
            </p:extLst>
          </p:nvPr>
        </p:nvGraphicFramePr>
        <p:xfrm>
          <a:off x="1447801" y="2513781"/>
          <a:ext cx="9982199" cy="210141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81636"/>
                <a:gridCol w="2090174"/>
                <a:gridCol w="2128961"/>
                <a:gridCol w="1889777"/>
                <a:gridCol w="2291651"/>
              </a:tblGrid>
              <a:tr h="9889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رقم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نوع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أسلوب تنفيذه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الزمن الفعلي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متطلبات النشاط 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 smtClean="0">
                          <a:effectLst/>
                        </a:rPr>
                        <a:t>2 / 1 / 3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جماعي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ورشة عمل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>
                          <a:effectLst/>
                        </a:rPr>
                        <a:t>ورقة النشاط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41676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الهدف من النشاط : أن يقترح المتدرب أفضل الإجراءات لمعالجة مشكلات بيئات التعلم .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 noGrp="1"/>
          </p:cNvSpPr>
          <p:nvPr>
            <p:ph type="ctrTitle"/>
          </p:nvPr>
        </p:nvSpPr>
        <p:spPr>
          <a:xfrm>
            <a:off x="1979613" y="438784"/>
            <a:ext cx="8915400" cy="167957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1 / 3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1229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537537"/>
              </p:ext>
            </p:extLst>
          </p:nvPr>
        </p:nvGraphicFramePr>
        <p:xfrm>
          <a:off x="1432560" y="2360637"/>
          <a:ext cx="9829801" cy="211992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57491"/>
                <a:gridCol w="2058264"/>
                <a:gridCol w="2096458"/>
                <a:gridCol w="1860924"/>
                <a:gridCol w="2256664"/>
              </a:tblGrid>
              <a:tr h="8470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رقم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نوع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أسلوب تنفيذه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الزمن الفعلي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متطلبات النشاط 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52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>
                          <a:effectLst/>
                        </a:rPr>
                        <a:t>2/1/4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جماعي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حلقة نقاش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15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المجموعة على شلك </a:t>
                      </a:r>
                      <a:r>
                        <a:rPr lang="en-GB" sz="1600" b="1" dirty="0">
                          <a:effectLst/>
                        </a:rPr>
                        <a:t>U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0010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هدف النشاط : أن يبين المتدرب متى يكون لمعلم مصدرا لمشكلات بيئة التعلم .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 noGrp="1"/>
          </p:cNvSpPr>
          <p:nvPr>
            <p:ph type="ctrTitle"/>
          </p:nvPr>
        </p:nvSpPr>
        <p:spPr>
          <a:xfrm>
            <a:off x="1979613" y="438784"/>
            <a:ext cx="8915400" cy="167957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1 / 4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1143000" y="4829943"/>
            <a:ext cx="10343871" cy="154037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ar-SA" sz="2000" dirty="0" smtClean="0">
                <a:solidFill>
                  <a:schemeClr val="bg1"/>
                </a:solidFill>
              </a:rPr>
              <a:t>ماهي </a:t>
            </a:r>
            <a:r>
              <a:rPr lang="ar-SA" sz="2000" dirty="0">
                <a:solidFill>
                  <a:schemeClr val="bg1"/>
                </a:solidFill>
              </a:rPr>
              <a:t>السلوكيات التي قد يقوم بها المعلم وتسبب مشكلات في بيئات التعلم؟</a:t>
            </a:r>
            <a:endParaRPr lang="en-US" sz="2000" dirty="0">
              <a:solidFill>
                <a:schemeClr val="bg1"/>
              </a:solidFill>
            </a:endParaRPr>
          </a:p>
          <a:p>
            <a:pPr lvl="0" algn="r"/>
            <a:r>
              <a:rPr lang="ar-SA" sz="2000" dirty="0">
                <a:solidFill>
                  <a:schemeClr val="bg1"/>
                </a:solidFill>
              </a:rPr>
              <a:t>اقرأ النشرة المعرفية الخاصة بالمعلم داخل بيئة التعلم، ثم أعد الإجابة مرة أخرى . </a:t>
            </a:r>
            <a:endParaRPr lang="en-US" sz="2000" dirty="0">
              <a:solidFill>
                <a:schemeClr val="bg1"/>
              </a:solidFill>
            </a:endParaRPr>
          </a:p>
          <a:p>
            <a:pPr lvl="0" algn="r"/>
            <a:r>
              <a:rPr lang="ar-SA" sz="2000" dirty="0">
                <a:solidFill>
                  <a:schemeClr val="bg1"/>
                </a:solidFill>
              </a:rPr>
              <a:t>قارن بين الإجابتين .</a:t>
            </a:r>
            <a:endParaRPr lang="en-US" sz="2000" dirty="0">
              <a:solidFill>
                <a:schemeClr val="bg1"/>
              </a:solidFill>
            </a:endParaRPr>
          </a:p>
          <a:p>
            <a:pPr algn="r"/>
            <a:endParaRPr lang="ar-SA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06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66254" y="5250503"/>
            <a:ext cx="8915399" cy="120034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ar-SA" sz="2000" dirty="0" smtClean="0">
                <a:solidFill>
                  <a:schemeClr val="bg1"/>
                </a:solidFill>
              </a:rPr>
              <a:t>بالتعاون </a:t>
            </a:r>
            <a:r>
              <a:rPr lang="ar-SA" sz="2000" dirty="0">
                <a:solidFill>
                  <a:schemeClr val="bg1"/>
                </a:solidFill>
              </a:rPr>
              <a:t>مع أفراد مجموعتك ، اقترح مزيداً من التوصيات تبين من خلالها كيف يمكن للمعلم أن يراعي تلك الاحتياجات .</a:t>
            </a:r>
            <a:endParaRPr lang="en-US" sz="2000" dirty="0">
              <a:solidFill>
                <a:schemeClr val="bg1"/>
              </a:solidFill>
            </a:endParaRPr>
          </a:p>
          <a:p>
            <a:endParaRPr lang="ar-SA" sz="2000" dirty="0">
              <a:solidFill>
                <a:schemeClr val="bg1"/>
              </a:solidFill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058752"/>
              </p:ext>
            </p:extLst>
          </p:nvPr>
        </p:nvGraphicFramePr>
        <p:xfrm>
          <a:off x="1051560" y="2438401"/>
          <a:ext cx="10453051" cy="259678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56242"/>
                <a:gridCol w="2188766"/>
                <a:gridCol w="2229383"/>
                <a:gridCol w="1978915"/>
                <a:gridCol w="2399745"/>
              </a:tblGrid>
              <a:tr h="14838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أسلوب تنفيذه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الزمن الفعلي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متطلبات النشاط 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564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en-US" sz="1600">
                          <a:effectLst/>
                        </a:rPr>
                        <a:t> </a:t>
                      </a:r>
                      <a:r>
                        <a:rPr lang="ar-SA" sz="1600">
                          <a:effectLst/>
                        </a:rPr>
                        <a:t>2 / 1 / 5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جماعي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ورشة عمل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20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ورقة النشاط</a:t>
                      </a:r>
                      <a:endParaRPr lang="en-US" sz="16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56453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الهدف من النشاط : أن يربط المتدرب بين حاجات المتعلمين وإدارة بيئة التعلم 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/>
          </p:cNvSpPr>
          <p:nvPr/>
        </p:nvSpPr>
        <p:spPr>
          <a:xfrm>
            <a:off x="1979613" y="438784"/>
            <a:ext cx="8915400" cy="167957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1 / 5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3929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028039"/>
              </p:ext>
            </p:extLst>
          </p:nvPr>
        </p:nvGraphicFramePr>
        <p:xfrm>
          <a:off x="1865684" y="2606039"/>
          <a:ext cx="9029329" cy="285154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30659"/>
                <a:gridCol w="1890653"/>
                <a:gridCol w="1925737"/>
                <a:gridCol w="1709384"/>
                <a:gridCol w="2072896"/>
              </a:tblGrid>
              <a:tr h="1629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رقم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نوع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أسلوب تنفيذه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الزمن الفعلي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متطلبات النشاط 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110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200">
                          <a:effectLst/>
                        </a:rPr>
                        <a:t>2 / 1 / 6 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جماعي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ورشة عمل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15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11045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الهدف من النشاط : أن يربط المتدرب بين القيم وإدارة بيئة التعلم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 noGrp="1"/>
          </p:cNvSpPr>
          <p:nvPr>
            <p:ph type="ctrTitle"/>
          </p:nvPr>
        </p:nvSpPr>
        <p:spPr>
          <a:xfrm>
            <a:off x="1979613" y="438784"/>
            <a:ext cx="8915400" cy="1679575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1 / 6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943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35773" y="3497219"/>
            <a:ext cx="8915399" cy="189774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ar-SA" sz="2800" dirty="0">
                <a:solidFill>
                  <a:schemeClr val="bg1"/>
                </a:solidFill>
              </a:rPr>
              <a:t>تعرف بيئة التعلم والتعليم بأنها : منظومة فكرية وممارسات عملية تتضمن المدخلات والعمليات والإجراءات اللازمة لخلق مواقف يمكن أن يحدث فيها التعليم والتعلم بفاعلية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ar-SA" sz="2400" dirty="0"/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3596379" y="722243"/>
            <a:ext cx="4699483" cy="1807597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6600" dirty="0"/>
              <a:t>بيئة التعلم</a:t>
            </a:r>
            <a:endParaRPr lang="ar-SA" sz="16600" dirty="0"/>
          </a:p>
        </p:txBody>
      </p:sp>
    </p:spTree>
    <p:extLst>
      <p:ext uri="{BB962C8B-B14F-4D97-AF65-F5344CB8AC3E}">
        <p14:creationId xmlns:p14="http://schemas.microsoft.com/office/powerpoint/2010/main" val="237184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69774" y="504228"/>
            <a:ext cx="9834837" cy="1697901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ar-SA" sz="4400" b="1" dirty="0"/>
              <a:t>الجلسة التدريبية الثانية</a:t>
            </a:r>
            <a:endParaRPr lang="en-US" sz="4400" b="1" dirty="0"/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2129492" y="2478338"/>
            <a:ext cx="8915399" cy="410534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r"/>
            <a:r>
              <a:rPr lang="ar-SA" sz="2800" dirty="0" smtClean="0">
                <a:solidFill>
                  <a:schemeClr val="bg1"/>
                </a:solidFill>
              </a:rPr>
              <a:t>موضوعها </a:t>
            </a:r>
            <a:r>
              <a:rPr lang="ar-SA" sz="2800" dirty="0">
                <a:solidFill>
                  <a:schemeClr val="bg1"/>
                </a:solidFill>
              </a:rPr>
              <a:t>: أساليب الوقاية من مشكلات بيئات التعلم     </a:t>
            </a:r>
            <a:endParaRPr lang="ar-SA" sz="2800" dirty="0" smtClean="0">
              <a:solidFill>
                <a:schemeClr val="bg1"/>
              </a:solidFill>
            </a:endParaRPr>
          </a:p>
          <a:p>
            <a:pPr algn="r"/>
            <a:r>
              <a:rPr lang="ar-SA" sz="2800" dirty="0" smtClean="0">
                <a:solidFill>
                  <a:schemeClr val="bg1"/>
                </a:solidFill>
              </a:rPr>
              <a:t>الزمن </a:t>
            </a:r>
            <a:r>
              <a:rPr lang="ar-SA" sz="2800" dirty="0">
                <a:solidFill>
                  <a:schemeClr val="bg1"/>
                </a:solidFill>
              </a:rPr>
              <a:t>: 110دقيقة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endParaRPr lang="ar-SA" sz="2800" dirty="0" smtClean="0">
              <a:solidFill>
                <a:schemeClr val="bg1"/>
              </a:solidFill>
            </a:endParaRPr>
          </a:p>
          <a:p>
            <a:pPr algn="r"/>
            <a:r>
              <a:rPr lang="ar-SA" sz="2800" u="sng" dirty="0" smtClean="0">
                <a:solidFill>
                  <a:schemeClr val="bg1"/>
                </a:solidFill>
              </a:rPr>
              <a:t>الموضوعات </a:t>
            </a:r>
            <a:r>
              <a:rPr lang="ar-SA" sz="2800" u="sng" dirty="0">
                <a:solidFill>
                  <a:schemeClr val="bg1"/>
                </a:solidFill>
              </a:rPr>
              <a:t>: </a:t>
            </a:r>
            <a:endParaRPr lang="en-US" sz="2800" u="sng" dirty="0">
              <a:solidFill>
                <a:schemeClr val="bg1"/>
              </a:solidFill>
            </a:endParaRPr>
          </a:p>
          <a:p>
            <a:pPr lvl="0" algn="r">
              <a:lnSpc>
                <a:spcPct val="150000"/>
              </a:lnSpc>
            </a:pPr>
            <a:r>
              <a:rPr lang="ar-SA" sz="2800" dirty="0">
                <a:solidFill>
                  <a:schemeClr val="bg1"/>
                </a:solidFill>
              </a:rPr>
              <a:t>قوانين بيئة التعلم </a:t>
            </a:r>
            <a:endParaRPr lang="en-US" sz="2800" dirty="0">
              <a:solidFill>
                <a:schemeClr val="bg1"/>
              </a:solidFill>
            </a:endParaRPr>
          </a:p>
          <a:p>
            <a:pPr lvl="0" algn="r">
              <a:lnSpc>
                <a:spcPct val="150000"/>
              </a:lnSpc>
            </a:pPr>
            <a:r>
              <a:rPr lang="ar-SA" sz="2800" dirty="0">
                <a:solidFill>
                  <a:schemeClr val="bg1"/>
                </a:solidFill>
              </a:rPr>
              <a:t>أساليب تساهم في إدارة بيئة التعلم </a:t>
            </a:r>
            <a:endParaRPr lang="en-US" sz="2800" dirty="0">
              <a:solidFill>
                <a:schemeClr val="bg1"/>
              </a:solidFill>
            </a:endParaRPr>
          </a:p>
          <a:p>
            <a:pPr algn="r">
              <a:lnSpc>
                <a:spcPct val="150000"/>
              </a:lnSpc>
            </a:pP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972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672654" y="4911068"/>
            <a:ext cx="9529317" cy="158504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ar-SA" dirty="0">
                <a:solidFill>
                  <a:schemeClr val="bg1"/>
                </a:solidFill>
              </a:rPr>
              <a:t>أخي المتدرب : ينشغل الكثير من المعلمين بمعالجة المشكلات داخل البيئة التعلمية </a:t>
            </a:r>
          </a:p>
          <a:p>
            <a:pPr algn="r"/>
            <a:r>
              <a:rPr lang="ar-SA" dirty="0" smtClean="0">
                <a:solidFill>
                  <a:schemeClr val="bg1"/>
                </a:solidFill>
              </a:rPr>
              <a:t>وربما </a:t>
            </a:r>
            <a:r>
              <a:rPr lang="ar-SA" dirty="0">
                <a:solidFill>
                  <a:schemeClr val="bg1"/>
                </a:solidFill>
              </a:rPr>
              <a:t>وضع حلولاً لا يستجيب لها الطلاب ، بالتعاون مع أفراد مجموعتك </a:t>
            </a:r>
          </a:p>
          <a:p>
            <a:pPr algn="r"/>
            <a:r>
              <a:rPr lang="ar-SA" dirty="0" smtClean="0">
                <a:solidFill>
                  <a:schemeClr val="bg1"/>
                </a:solidFill>
              </a:rPr>
              <a:t>اقترح </a:t>
            </a:r>
            <a:r>
              <a:rPr lang="ar-SA" dirty="0">
                <a:solidFill>
                  <a:schemeClr val="bg1"/>
                </a:solidFill>
              </a:rPr>
              <a:t>أهم الأساليب التي تقي من حدوث المشكلات التي تحدث </a:t>
            </a:r>
            <a:endParaRPr lang="ar-SA" dirty="0" smtClean="0">
              <a:solidFill>
                <a:schemeClr val="bg1"/>
              </a:solidFill>
            </a:endParaRPr>
          </a:p>
          <a:p>
            <a:pPr algn="r"/>
            <a:r>
              <a:rPr lang="ar-SA" dirty="0" smtClean="0">
                <a:solidFill>
                  <a:schemeClr val="bg1"/>
                </a:solidFill>
              </a:rPr>
              <a:t>داخل </a:t>
            </a:r>
            <a:r>
              <a:rPr lang="ar-SA" dirty="0">
                <a:solidFill>
                  <a:schemeClr val="bg1"/>
                </a:solidFill>
              </a:rPr>
              <a:t>بيئات التعلم قبل وقوعها . مستفيداً من النشرة المعرفية(2 / 2 / 1) </a:t>
            </a: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636938"/>
              </p:ext>
            </p:extLst>
          </p:nvPr>
        </p:nvGraphicFramePr>
        <p:xfrm>
          <a:off x="1417320" y="2109602"/>
          <a:ext cx="10027920" cy="260892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88881"/>
                <a:gridCol w="2099748"/>
                <a:gridCol w="2138713"/>
                <a:gridCol w="1898432"/>
                <a:gridCol w="2302146"/>
              </a:tblGrid>
              <a:tr h="11300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رقم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نوع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أسلوب تنفيذه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الزمن الفعلي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متطلبات النشاط 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3126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200">
                          <a:effectLst/>
                        </a:rPr>
                        <a:t>2 / 2 / 1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فردي - جماعي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مناقشة 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20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47567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200" dirty="0">
                          <a:effectLst/>
                        </a:rPr>
                        <a:t>الهدف من النشاط : أن يستنتج المتدرب أهم الأساليب التي تقي من حدوث المشكلات داخل بيئات التعلم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عنوان فرعي 2"/>
          <p:cNvSpPr txBox="1">
            <a:spLocks/>
          </p:cNvSpPr>
          <p:nvPr/>
        </p:nvSpPr>
        <p:spPr>
          <a:xfrm>
            <a:off x="1979613" y="438785"/>
            <a:ext cx="8915400" cy="142049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2 / 1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9432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30040" y="182881"/>
            <a:ext cx="9834837" cy="1447800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3600" b="1" u="sng" dirty="0"/>
              <a:t>أهم الأساليب التي يمكن أن تستخدم للحد من مشكلات بيئات </a:t>
            </a:r>
            <a:r>
              <a:rPr lang="ar-SA" sz="3600" b="1" u="sng" dirty="0" smtClean="0"/>
              <a:t>التعلم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051558" y="1853498"/>
            <a:ext cx="10591799" cy="465398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>
                <a:solidFill>
                  <a:schemeClr val="bg1"/>
                </a:solidFill>
              </a:rPr>
              <a:t>الوقاية  </a:t>
            </a:r>
            <a:endParaRPr lang="ar-SA" sz="2000" dirty="0" smtClean="0">
              <a:solidFill>
                <a:schemeClr val="bg1"/>
              </a:solidFill>
            </a:endParaRP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 smtClean="0">
                <a:solidFill>
                  <a:schemeClr val="bg1"/>
                </a:solidFill>
              </a:rPr>
              <a:t>اليقظة</a:t>
            </a: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 smtClean="0">
                <a:solidFill>
                  <a:schemeClr val="bg1"/>
                </a:solidFill>
              </a:rPr>
              <a:t>التخطيط </a:t>
            </a:r>
            <a:r>
              <a:rPr lang="ar-SA" sz="2000" dirty="0">
                <a:solidFill>
                  <a:schemeClr val="bg1"/>
                </a:solidFill>
              </a:rPr>
              <a:t>والتحضير الجيد </a:t>
            </a:r>
            <a:r>
              <a:rPr lang="ar-SA" sz="2000" dirty="0" smtClean="0">
                <a:solidFill>
                  <a:schemeClr val="bg1"/>
                </a:solidFill>
              </a:rPr>
              <a:t>للدرس</a:t>
            </a: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 smtClean="0">
                <a:solidFill>
                  <a:schemeClr val="bg1"/>
                </a:solidFill>
              </a:rPr>
              <a:t>التنبيه </a:t>
            </a:r>
            <a:r>
              <a:rPr lang="ar-SA" sz="2000" dirty="0">
                <a:solidFill>
                  <a:schemeClr val="bg1"/>
                </a:solidFill>
              </a:rPr>
              <a:t>الفردي </a:t>
            </a:r>
            <a:r>
              <a:rPr lang="ar-SA" sz="2000" dirty="0" smtClean="0">
                <a:solidFill>
                  <a:schemeClr val="bg1"/>
                </a:solidFill>
              </a:rPr>
              <a:t>على</a:t>
            </a: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 smtClean="0">
                <a:solidFill>
                  <a:schemeClr val="bg1"/>
                </a:solidFill>
              </a:rPr>
              <a:t>استخدام </a:t>
            </a:r>
            <a:r>
              <a:rPr lang="ar-SA" sz="2000" dirty="0">
                <a:solidFill>
                  <a:schemeClr val="bg1"/>
                </a:solidFill>
              </a:rPr>
              <a:t>التلميحات غير </a:t>
            </a:r>
            <a:r>
              <a:rPr lang="ar-SA" sz="2000" dirty="0" smtClean="0">
                <a:solidFill>
                  <a:schemeClr val="bg1"/>
                </a:solidFill>
              </a:rPr>
              <a:t>اللفظية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>
                <a:solidFill>
                  <a:schemeClr val="bg1"/>
                </a:solidFill>
              </a:rPr>
              <a:t>مدح السلوك غير المنسجم مع السلوك </a:t>
            </a:r>
            <a:r>
              <a:rPr lang="ar-SA" sz="2000" dirty="0" smtClean="0">
                <a:solidFill>
                  <a:schemeClr val="bg1"/>
                </a:solidFill>
              </a:rPr>
              <a:t>السيئ</a:t>
            </a: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 smtClean="0">
                <a:solidFill>
                  <a:schemeClr val="bg1"/>
                </a:solidFill>
              </a:rPr>
              <a:t>مدح </a:t>
            </a:r>
            <a:r>
              <a:rPr lang="ar-SA" sz="2000" dirty="0">
                <a:solidFill>
                  <a:schemeClr val="bg1"/>
                </a:solidFill>
              </a:rPr>
              <a:t>الطلاب </a:t>
            </a:r>
            <a:r>
              <a:rPr lang="ar-SA" sz="2000" dirty="0" smtClean="0">
                <a:solidFill>
                  <a:schemeClr val="bg1"/>
                </a:solidFill>
              </a:rPr>
              <a:t>الآخرين</a:t>
            </a:r>
          </a:p>
          <a:p>
            <a:pPr marL="342900" lvl="0" indent="-342900" algn="r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000" dirty="0" smtClean="0">
                <a:solidFill>
                  <a:schemeClr val="bg1"/>
                </a:solidFill>
              </a:rPr>
              <a:t>الانضباط الذاتي</a:t>
            </a:r>
            <a:endParaRPr lang="ar-SA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9410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30040" y="182881"/>
            <a:ext cx="9834837" cy="1447800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3600" b="1" u="sng" dirty="0"/>
              <a:t>الوقاية كعامل رئيس في حل </a:t>
            </a:r>
            <a:r>
              <a:rPr lang="ar-SA" sz="3600" b="1" u="sng" dirty="0" smtClean="0"/>
              <a:t>المشكلات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051558" y="1853498"/>
            <a:ext cx="10591799" cy="465398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وضع نظام انضباط ( قانون ) في بيئة التعلم يحدد فيه السلوكيات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المكافآت  والعقوبات 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تفريق الطلاب المشاغبين عن بعضهم .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إعادة ترتيب بيئة التعلم  وتنظيمها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وضع برامج وأنشطة تساهم في إشغال زمن التعلم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بناء علاقة إيجابية مع الطلاب 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عقد اتفاقيات مع الطلاب 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استخدام التقنية الحديثة في التعلم 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التحضير الجيد للدرس </a:t>
            </a:r>
            <a:endParaRPr lang="en-US" sz="2000" dirty="0">
              <a:solidFill>
                <a:schemeClr val="bg1"/>
              </a:solidFill>
            </a:endParaRPr>
          </a:p>
          <a:p>
            <a:pPr marL="342900" lvl="0" indent="-342900" algn="r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ar-SA" sz="2000" b="1" dirty="0">
                <a:solidFill>
                  <a:schemeClr val="bg1"/>
                </a:solidFill>
              </a:rPr>
              <a:t>دراسة المشكلات المتكررة و وضع خطط لها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675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578974"/>
              </p:ext>
            </p:extLst>
          </p:nvPr>
        </p:nvGraphicFramePr>
        <p:xfrm>
          <a:off x="1997809" y="2597425"/>
          <a:ext cx="9130748" cy="253116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86671"/>
                <a:gridCol w="1771947"/>
                <a:gridCol w="1947367"/>
                <a:gridCol w="1728584"/>
                <a:gridCol w="2096179"/>
              </a:tblGrid>
              <a:tr h="144637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رقم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نوع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أسلوب تنفيذه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الزمن الفعلي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متطلبات النشاط 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423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2/2/2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جماعي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ورشة عمل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20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42393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 noGrp="1"/>
          </p:cNvSpPr>
          <p:nvPr>
            <p:ph type="ctrTitle"/>
          </p:nvPr>
        </p:nvSpPr>
        <p:spPr>
          <a:xfrm>
            <a:off x="2158492" y="625269"/>
            <a:ext cx="8915400" cy="134930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2 / </a:t>
            </a:r>
            <a:r>
              <a:rPr lang="ar-SA" sz="3600" dirty="0" smtClean="0"/>
              <a:t>2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2983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30038" y="633455"/>
            <a:ext cx="9834837" cy="1447800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ts val="1000"/>
              </a:spcBef>
              <a:buClr>
                <a:schemeClr val="accent1"/>
              </a:buClr>
              <a:buFont typeface="Wingdings 3" charset="2"/>
              <a:buNone/>
            </a:pPr>
            <a:r>
              <a:rPr lang="ar-SA" sz="3600" dirty="0"/>
              <a:t>الضبط من خلال ثلاث خطوات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عنوان فرعي 2"/>
          <p:cNvSpPr>
            <a:spLocks noGrp="1"/>
          </p:cNvSpPr>
          <p:nvPr>
            <p:ph type="subTitle" idx="1"/>
          </p:nvPr>
        </p:nvSpPr>
        <p:spPr>
          <a:xfrm>
            <a:off x="1051558" y="2862470"/>
            <a:ext cx="10591799" cy="3180521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marL="542925" indent="-542925" algn="r">
              <a:lnSpc>
                <a:spcPct val="200000"/>
              </a:lnSpc>
              <a:buClr>
                <a:schemeClr val="bg1"/>
              </a:buClr>
              <a:buSzPct val="132000"/>
              <a:buFont typeface="Wingdings" panose="05000000000000000000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</a:rPr>
              <a:t>الخطوة الأولى الوقاية </a:t>
            </a:r>
          </a:p>
          <a:p>
            <a:pPr marL="542925" indent="-542925" algn="r">
              <a:lnSpc>
                <a:spcPct val="200000"/>
              </a:lnSpc>
              <a:buClr>
                <a:schemeClr val="bg1"/>
              </a:buClr>
              <a:buSzPct val="132000"/>
              <a:buFont typeface="Wingdings" panose="05000000000000000000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</a:rPr>
              <a:t>الخطوة الثانية التعامل </a:t>
            </a:r>
            <a:r>
              <a:rPr lang="ar-SA" sz="2800" b="1" dirty="0">
                <a:solidFill>
                  <a:schemeClr val="bg1"/>
                </a:solidFill>
              </a:rPr>
              <a:t>مع </a:t>
            </a:r>
            <a:r>
              <a:rPr lang="ar-SA" sz="2800" b="1" dirty="0" smtClean="0">
                <a:solidFill>
                  <a:schemeClr val="bg1"/>
                </a:solidFill>
              </a:rPr>
              <a:t>الحدث</a:t>
            </a:r>
          </a:p>
          <a:p>
            <a:pPr marL="542925" indent="-542925" algn="r">
              <a:lnSpc>
                <a:spcPct val="200000"/>
              </a:lnSpc>
              <a:buClr>
                <a:schemeClr val="bg1"/>
              </a:buClr>
              <a:buSzPct val="132000"/>
              <a:buFont typeface="Wingdings" panose="05000000000000000000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</a:rPr>
              <a:t>الخطوة الثالثة النتائج </a:t>
            </a:r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372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040022"/>
              </p:ext>
            </p:extLst>
          </p:nvPr>
        </p:nvGraphicFramePr>
        <p:xfrm>
          <a:off x="1801504" y="3016156"/>
          <a:ext cx="9662615" cy="257229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31000"/>
                <a:gridCol w="2023257"/>
                <a:gridCol w="2060802"/>
                <a:gridCol w="1829274"/>
                <a:gridCol w="2218282"/>
              </a:tblGrid>
              <a:tr h="12203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رقم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نوع النشاط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أسلوب تنفيذه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dirty="0">
                          <a:effectLst/>
                        </a:rPr>
                        <a:t>الزمن الفعلي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>
                          <a:effectLst/>
                        </a:rPr>
                        <a:t>متطلبات النشاط 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366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(2 / 2 / 3)</a:t>
                      </a:r>
                      <a:endParaRPr lang="en-US" sz="14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فردي 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عمل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20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15341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الهدف من النشاط : أن يستنتج المتدرب معايير اختيار الأسلوب المناسب لمعالجة مشكلات بيئة التعلم .</a:t>
                      </a:r>
                      <a:endParaRPr lang="en-US" sz="14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وان فرعي 2"/>
          <p:cNvSpPr txBox="1">
            <a:spLocks/>
          </p:cNvSpPr>
          <p:nvPr/>
        </p:nvSpPr>
        <p:spPr>
          <a:xfrm>
            <a:off x="2158492" y="625269"/>
            <a:ext cx="8915400" cy="134930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2 / 3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655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756521"/>
              </p:ext>
            </p:extLst>
          </p:nvPr>
        </p:nvGraphicFramePr>
        <p:xfrm>
          <a:off x="1921566" y="3445564"/>
          <a:ext cx="9422296" cy="200419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92923"/>
                <a:gridCol w="1972936"/>
                <a:gridCol w="2009547"/>
                <a:gridCol w="1783779"/>
                <a:gridCol w="2163111"/>
              </a:tblGrid>
              <a:tr h="11452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رقم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نوع النشاط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أسلوب تنفيذه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dirty="0">
                          <a:effectLst/>
                        </a:rPr>
                        <a:t>الزمن الفعلي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>
                          <a:effectLst/>
                        </a:rPr>
                        <a:t>متطلبات النشاط 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9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200">
                          <a:effectLst/>
                        </a:rPr>
                        <a:t>2 / 2 / 4</a:t>
                      </a:r>
                      <a:endParaRPr lang="en-US" sz="11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جماعي 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>
                          <a:effectLst/>
                        </a:rPr>
                        <a:t>ورشة عمل</a:t>
                      </a:r>
                      <a:endParaRPr lang="en-US" sz="1400" b="1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20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29470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الهدف من النشاط : أن يستثمر المعلم قدرات الطلاب في إدارة بيئة التعلم 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2158492" y="625269"/>
            <a:ext cx="8915400" cy="134930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2 / 4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565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050802"/>
              </p:ext>
            </p:extLst>
          </p:nvPr>
        </p:nvGraphicFramePr>
        <p:xfrm>
          <a:off x="2027585" y="2584174"/>
          <a:ext cx="9210259" cy="213359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59327"/>
                <a:gridCol w="1928538"/>
                <a:gridCol w="1964325"/>
                <a:gridCol w="1743636"/>
                <a:gridCol w="2114433"/>
              </a:tblGrid>
              <a:tr h="100404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رقم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نوع النشاط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dirty="0">
                          <a:effectLst/>
                        </a:rPr>
                        <a:t>أسلوب تنفيذه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الزمن الفعلي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>
                          <a:effectLst/>
                        </a:rPr>
                        <a:t>متطلبات النشاط 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65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>
                          <a:effectLst/>
                        </a:rPr>
                        <a:t>2/2/5</a:t>
                      </a:r>
                      <a:endParaRPr lang="en-US" sz="120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جماعي 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ورشة عمل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30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600" b="1" dirty="0">
                          <a:effectLst/>
                        </a:rPr>
                        <a:t>ورقة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53034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400" dirty="0">
                          <a:effectLst/>
                        </a:rPr>
                        <a:t>الهدف من النشاط : أن يطبق المتدرب مهارات إدارة بيئة التعلم على درس من المقرر الذي يدرسه</a:t>
                      </a:r>
                      <a:endParaRPr lang="en-US" sz="1200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عنوان فرعي 2"/>
          <p:cNvSpPr txBox="1">
            <a:spLocks/>
          </p:cNvSpPr>
          <p:nvPr/>
        </p:nvSpPr>
        <p:spPr>
          <a:xfrm>
            <a:off x="2211501" y="810799"/>
            <a:ext cx="8915400" cy="1349306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/>
              <a:t>نشاط</a:t>
            </a:r>
          </a:p>
          <a:p>
            <a:pPr algn="ctr">
              <a:lnSpc>
                <a:spcPct val="115000"/>
              </a:lnSpc>
              <a:tabLst>
                <a:tab pos="586105" algn="l"/>
              </a:tabLst>
            </a:pPr>
            <a:r>
              <a:rPr lang="ar-SA" sz="3600" dirty="0" smtClean="0"/>
              <a:t>2 / 2 / 5</a:t>
            </a:r>
            <a:endParaRPr lang="en-US" sz="3200" dirty="0"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31152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فرعي 2"/>
          <p:cNvSpPr txBox="1">
            <a:spLocks/>
          </p:cNvSpPr>
          <p:nvPr/>
        </p:nvSpPr>
        <p:spPr>
          <a:xfrm>
            <a:off x="2145240" y="2003495"/>
            <a:ext cx="8915400" cy="2488992"/>
          </a:xfrm>
          <a:prstGeom prst="rect">
            <a:avLst/>
          </a:prstGeom>
          <a:solidFill>
            <a:schemeClr val="accent1"/>
          </a:solidFill>
          <a:ln w="346075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b="1" dirty="0">
                <a:solidFill>
                  <a:schemeClr val="bg1"/>
                </a:solidFill>
              </a:rPr>
              <a:t>انتهى البرنامج بحمد الله وتوفيقه </a:t>
            </a:r>
            <a:endParaRPr lang="en-US" sz="4000" b="1" dirty="0">
              <a:solidFill>
                <a:schemeClr val="bg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91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66191" y="3497219"/>
            <a:ext cx="10270435" cy="189774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57200" indent="-457200" algn="r">
              <a:lnSpc>
                <a:spcPct val="200000"/>
              </a:lnSpc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chemeClr val="bg1"/>
                </a:solidFill>
              </a:rPr>
              <a:t>المدخلات </a:t>
            </a:r>
            <a:r>
              <a:rPr lang="ar-SA" sz="2800" b="1" dirty="0" smtClean="0">
                <a:solidFill>
                  <a:schemeClr val="bg1"/>
                </a:solidFill>
              </a:rPr>
              <a:t>البشرية: </a:t>
            </a:r>
            <a:r>
              <a:rPr lang="ar-SA" sz="1400" b="1" dirty="0" smtClean="0">
                <a:solidFill>
                  <a:schemeClr val="bg1"/>
                </a:solidFill>
              </a:rPr>
              <a:t> </a:t>
            </a:r>
            <a:r>
              <a:rPr lang="ar-SA" sz="1600" b="1" dirty="0" smtClean="0">
                <a:solidFill>
                  <a:schemeClr val="bg1"/>
                </a:solidFill>
              </a:rPr>
              <a:t>( تضم </a:t>
            </a:r>
            <a:r>
              <a:rPr lang="ar-SA" sz="1600" b="1" dirty="0">
                <a:solidFill>
                  <a:schemeClr val="bg1"/>
                </a:solidFill>
              </a:rPr>
              <a:t>التلميذ والمعلم والمدير والوكيل والجهاز الكتابي </a:t>
            </a:r>
            <a:r>
              <a:rPr lang="ar-SA" sz="1600" b="1" dirty="0" smtClean="0">
                <a:solidFill>
                  <a:schemeClr val="bg1"/>
                </a:solidFill>
              </a:rPr>
              <a:t>المساعد)</a:t>
            </a:r>
          </a:p>
          <a:p>
            <a:pPr marL="457200" indent="-457200" algn="r">
              <a:lnSpc>
                <a:spcPct val="200000"/>
              </a:lnSpc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</a:rPr>
              <a:t>مدخلات </a:t>
            </a:r>
            <a:r>
              <a:rPr lang="ar-SA" sz="2800" b="1" dirty="0">
                <a:solidFill>
                  <a:schemeClr val="bg1"/>
                </a:solidFill>
              </a:rPr>
              <a:t>مادية </a:t>
            </a:r>
            <a:r>
              <a:rPr lang="ar-SA" sz="2800" b="1" dirty="0" smtClean="0">
                <a:solidFill>
                  <a:schemeClr val="bg1"/>
                </a:solidFill>
              </a:rPr>
              <a:t>: </a:t>
            </a:r>
            <a:r>
              <a:rPr lang="ar-SA" sz="1600" b="1" dirty="0">
                <a:solidFill>
                  <a:schemeClr val="bg1"/>
                </a:solidFill>
              </a:rPr>
              <a:t>(المدرسة والفصل وحجرات التعلم بتجهيزاتها المتنوعة ، والمنهج </a:t>
            </a:r>
            <a:r>
              <a:rPr lang="ar-SA" sz="1600" b="1" dirty="0" smtClean="0">
                <a:solidFill>
                  <a:schemeClr val="bg1"/>
                </a:solidFill>
              </a:rPr>
              <a:t>التعليمي)</a:t>
            </a: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3596379" y="722243"/>
            <a:ext cx="5044038" cy="1807597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مدخلات بيئة التعلم</a:t>
            </a:r>
            <a:endParaRPr lang="ar-SA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1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35773" y="3497219"/>
            <a:ext cx="8915399" cy="2519268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r"/>
            <a:r>
              <a:rPr lang="ar-SA" sz="2800" dirty="0" smtClean="0">
                <a:solidFill>
                  <a:schemeClr val="bg1"/>
                </a:solidFill>
              </a:rPr>
              <a:t>ويختلف تبعاً </a:t>
            </a:r>
            <a:r>
              <a:rPr lang="ar-SA" sz="2800" dirty="0">
                <a:solidFill>
                  <a:schemeClr val="bg1"/>
                </a:solidFill>
              </a:rPr>
              <a:t>لأسلوب التعلم المستخدم </a:t>
            </a:r>
            <a:r>
              <a:rPr lang="ar-SA" sz="2800" dirty="0" smtClean="0">
                <a:solidFill>
                  <a:schemeClr val="bg1"/>
                </a:solidFill>
              </a:rPr>
              <a:t>:</a:t>
            </a:r>
          </a:p>
          <a:p>
            <a:pPr marL="457200" indent="-4572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dirty="0" smtClean="0">
                <a:solidFill>
                  <a:schemeClr val="bg1"/>
                </a:solidFill>
              </a:rPr>
              <a:t>التعلم الفردي </a:t>
            </a:r>
          </a:p>
          <a:p>
            <a:pPr marL="457200" indent="-4572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dirty="0" smtClean="0">
                <a:solidFill>
                  <a:schemeClr val="bg1"/>
                </a:solidFill>
              </a:rPr>
              <a:t>التعلم في مجموعات صغيرة</a:t>
            </a:r>
          </a:p>
          <a:p>
            <a:pPr marL="457200" indent="-457200" algn="r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ar-SA" sz="2800" dirty="0" smtClean="0">
                <a:solidFill>
                  <a:schemeClr val="bg1"/>
                </a:solidFill>
              </a:rPr>
              <a:t>التعلم الجماعي </a:t>
            </a: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3596379" y="722243"/>
            <a:ext cx="4699483" cy="1807597"/>
          </a:xfrm>
          <a:prstGeom prst="rect">
            <a:avLst/>
          </a:prstGeom>
          <a:ln w="155575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16600" dirty="0"/>
          </a:p>
        </p:txBody>
      </p:sp>
      <p:sp>
        <p:nvSpPr>
          <p:cNvPr id="5" name="مستطيل 4"/>
          <p:cNvSpPr/>
          <p:nvPr/>
        </p:nvSpPr>
        <p:spPr>
          <a:xfrm>
            <a:off x="3811561" y="1272098"/>
            <a:ext cx="42691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/>
              <a:t>تنظيم بيئة</a:t>
            </a:r>
            <a:r>
              <a:rPr lang="ar-SA" b="1" dirty="0">
                <a:latin typeface="Calibri"/>
                <a:ea typeface="Times New Roman" panose="02020603050405020304" pitchFamily="18" charset="0"/>
                <a:cs typeface="AL-Mohanad"/>
              </a:rPr>
              <a:t> </a:t>
            </a:r>
            <a:r>
              <a:rPr lang="ar-SA" sz="4000" b="1" dirty="0"/>
              <a:t>التعلم </a:t>
            </a:r>
          </a:p>
        </p:txBody>
      </p:sp>
    </p:spTree>
    <p:extLst>
      <p:ext uri="{BB962C8B-B14F-4D97-AF65-F5344CB8AC3E}">
        <p14:creationId xmlns:p14="http://schemas.microsoft.com/office/powerpoint/2010/main" val="41496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596379" y="722243"/>
            <a:ext cx="4699483" cy="1807597"/>
          </a:xfrm>
          <a:ln w="155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endParaRPr lang="ar-SA" sz="1200" dirty="0" smtClean="0"/>
          </a:p>
          <a:p>
            <a:pPr algn="ctr"/>
            <a:r>
              <a:rPr lang="ar-SA" sz="3200" dirty="0" smtClean="0"/>
              <a:t>نشاط</a:t>
            </a:r>
          </a:p>
          <a:p>
            <a:pPr algn="ctr"/>
            <a:r>
              <a:rPr lang="ar-SA" sz="3200" dirty="0" smtClean="0"/>
              <a:t> 1 / 1 / 2 </a:t>
            </a:r>
            <a:endParaRPr lang="ar-SA" sz="3200" dirty="0"/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044634"/>
              </p:ext>
            </p:extLst>
          </p:nvPr>
        </p:nvGraphicFramePr>
        <p:xfrm>
          <a:off x="1046922" y="3008243"/>
          <a:ext cx="9912626" cy="333954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48881"/>
                <a:gridCol w="1655200"/>
                <a:gridCol w="1546578"/>
                <a:gridCol w="1569156"/>
                <a:gridCol w="3217333"/>
                <a:gridCol w="375478"/>
              </a:tblGrid>
              <a:tr h="13357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رقم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نوع النشاط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أسلوب تنفيذه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الزمن الفعلي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2000" b="1" dirty="0">
                          <a:effectLst/>
                        </a:rPr>
                        <a:t>متطلبات النشاط </a:t>
                      </a: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258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1</a:t>
                      </a:r>
                      <a:r>
                        <a:rPr lang="ar-SA" sz="1800" b="1" dirty="0" smtClean="0">
                          <a:effectLst/>
                        </a:rPr>
                        <a:t>/ 1 / 2  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جماعي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حلقة نقاش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20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ترتيب القاعة على حرف </a:t>
                      </a:r>
                      <a:r>
                        <a:rPr lang="en-GB" sz="1800" b="1" dirty="0">
                          <a:effectLst/>
                        </a:rPr>
                        <a:t>u </a:t>
                      </a:r>
                      <a:endParaRPr lang="en-US" sz="1600" b="1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ar-SA" sz="1800" b="1" dirty="0">
                          <a:effectLst/>
                        </a:rPr>
                        <a:t>تكليف شخص بتدوين نتائج النقاش </a:t>
                      </a: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endParaRPr lang="en-US" sz="16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477938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endParaRPr lang="en-US" sz="1400" b="1" dirty="0">
                        <a:effectLst/>
                        <a:latin typeface="Calibri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90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596379" y="722243"/>
            <a:ext cx="4699483" cy="1807597"/>
          </a:xfrm>
          <a:ln w="155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endParaRPr lang="ar-SA" sz="1200" dirty="0" smtClean="0"/>
          </a:p>
          <a:p>
            <a:pPr algn="ctr"/>
            <a:r>
              <a:rPr lang="ar-SA" sz="3200" dirty="0" smtClean="0"/>
              <a:t>نشاط</a:t>
            </a:r>
          </a:p>
          <a:p>
            <a:pPr algn="ctr"/>
            <a:r>
              <a:rPr lang="ar-SA" sz="3200" dirty="0" smtClean="0"/>
              <a:t> 1 / 1 / 2 </a:t>
            </a:r>
            <a:endParaRPr lang="ar-SA" sz="3200" dirty="0"/>
          </a:p>
        </p:txBody>
      </p:sp>
      <p:sp>
        <p:nvSpPr>
          <p:cNvPr id="4" name="مستطيل 3"/>
          <p:cNvSpPr/>
          <p:nvPr/>
        </p:nvSpPr>
        <p:spPr>
          <a:xfrm>
            <a:off x="3087757" y="3476249"/>
            <a:ext cx="6096000" cy="2704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586105" algn="l"/>
              </a:tabLst>
            </a:pPr>
            <a:endParaRPr lang="en-US" sz="1100" dirty="0">
              <a:effectLst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993422" y="2899256"/>
            <a:ext cx="10148711" cy="372732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  <a:tabLst>
                <a:tab pos="586105" algn="l"/>
              </a:tabLst>
            </a:pPr>
            <a:r>
              <a:rPr lang="ar-SA" sz="2800" dirty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AL-Mohanad"/>
              </a:rPr>
              <a:t>تختلف النظرة لمكونات بيئة التعلم  وكيفية التعامل معها ، بالرجوع إلى النشرة المعرفية </a:t>
            </a:r>
            <a:r>
              <a:rPr lang="ar-SA" sz="2800" dirty="0" smtClean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AL-Mohanad"/>
              </a:rPr>
              <a:t>(1 / 1 /2</a:t>
            </a:r>
            <a:r>
              <a:rPr lang="ar-SA" sz="2800" dirty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AL-Mohanad"/>
              </a:rPr>
              <a:t>)، ناقش مع أفراد مجموعتك :</a:t>
            </a:r>
            <a:endParaRPr lang="en-US" sz="1600" dirty="0">
              <a:solidFill>
                <a:schemeClr val="bg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586105" algn="l"/>
              </a:tabLst>
            </a:pPr>
            <a:r>
              <a:rPr lang="ar-SA" sz="2800" dirty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AL-Mohanad"/>
              </a:rPr>
              <a:t>صنف أهم مكونات بيئة التعلم</a:t>
            </a:r>
            <a:endParaRPr lang="en-US" sz="1600" dirty="0">
              <a:solidFill>
                <a:schemeClr val="bg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586105" algn="l"/>
              </a:tabLst>
            </a:pPr>
            <a:r>
              <a:rPr lang="ar-SA" sz="2800" dirty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AL-Mohanad"/>
              </a:rPr>
              <a:t>كيف يمكن استثمار تلك المكونات الاستثمار الأمثل لتحقيق إدارة ناجحة لبيئة التعلم .</a:t>
            </a:r>
            <a:endParaRPr lang="en-US" sz="1600" dirty="0">
              <a:solidFill>
                <a:schemeClr val="bg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586105" algn="l"/>
              </a:tabLst>
            </a:pPr>
            <a:r>
              <a:rPr lang="ar-SA" sz="2800" dirty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AL-Mohanad"/>
              </a:rPr>
              <a:t>كيف يمكن التغلب على بيئة المدارس المستأجرة .</a:t>
            </a:r>
            <a:endParaRPr lang="en-US" sz="1600" dirty="0">
              <a:solidFill>
                <a:schemeClr val="bg1"/>
              </a:solidFill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95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1036</TotalTime>
  <Words>2152</Words>
  <Application>Microsoft Office PowerPoint</Application>
  <PresentationFormat>ملء الشاشة</PresentationFormat>
  <Paragraphs>548</Paragraphs>
  <Slides>59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59</vt:i4>
      </vt:variant>
    </vt:vector>
  </HeadingPairs>
  <TitlesOfParts>
    <vt:vector size="69" baseType="lpstr">
      <vt:lpstr>AL-Mohanad</vt:lpstr>
      <vt:lpstr>Arial</vt:lpstr>
      <vt:lpstr>Calibri</vt:lpstr>
      <vt:lpstr>Century Gothic</vt:lpstr>
      <vt:lpstr>Symbol</vt:lpstr>
      <vt:lpstr>Tahoma</vt:lpstr>
      <vt:lpstr>Times New Roman</vt:lpstr>
      <vt:lpstr>Wingdings</vt:lpstr>
      <vt:lpstr>Wingdings 3</vt:lpstr>
      <vt:lpstr>Wisp</vt:lpstr>
      <vt:lpstr>إدارة البيئة التعليمية</vt:lpstr>
      <vt:lpstr>عرض تقديمي في PowerPoint</vt:lpstr>
      <vt:lpstr>الجلسة التدريبية الأولى  بيئة التعلم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نشاط 2 / 1 / 3</vt:lpstr>
      <vt:lpstr>نشاط 2 / 1 / 4</vt:lpstr>
      <vt:lpstr>عرض تقديمي في PowerPoint</vt:lpstr>
      <vt:lpstr>نشاط 2 / 1 / 6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نشاط 2 / 2 / 2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إدارة البيئة التعليمية</dc:title>
  <dc:creator>User</dc:creator>
  <cp:lastModifiedBy>User</cp:lastModifiedBy>
  <cp:revision>62</cp:revision>
  <dcterms:created xsi:type="dcterms:W3CDTF">2015-04-10T12:16:36Z</dcterms:created>
  <dcterms:modified xsi:type="dcterms:W3CDTF">2015-04-29T21:45:27Z</dcterms:modified>
</cp:coreProperties>
</file>