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4" r:id="rId4"/>
    <p:sldId id="297" r:id="rId5"/>
    <p:sldId id="298" r:id="rId6"/>
    <p:sldId id="299" r:id="rId7"/>
    <p:sldId id="300" r:id="rId8"/>
    <p:sldId id="301" r:id="rId9"/>
    <p:sldId id="259" r:id="rId10"/>
    <p:sldId id="260" r:id="rId11"/>
    <p:sldId id="291" r:id="rId12"/>
    <p:sldId id="261" r:id="rId13"/>
    <p:sldId id="278" r:id="rId14"/>
    <p:sldId id="262" r:id="rId15"/>
    <p:sldId id="279" r:id="rId16"/>
    <p:sldId id="263" r:id="rId17"/>
    <p:sldId id="264" r:id="rId18"/>
    <p:sldId id="265" r:id="rId19"/>
    <p:sldId id="266" r:id="rId20"/>
    <p:sldId id="267" r:id="rId21"/>
    <p:sldId id="268" r:id="rId22"/>
    <p:sldId id="295" r:id="rId23"/>
    <p:sldId id="296" r:id="rId24"/>
    <p:sldId id="269" r:id="rId25"/>
    <p:sldId id="270" r:id="rId26"/>
    <p:sldId id="271" r:id="rId27"/>
    <p:sldId id="273" r:id="rId28"/>
    <p:sldId id="272" r:id="rId29"/>
    <p:sldId id="274" r:id="rId30"/>
    <p:sldId id="280" r:id="rId31"/>
    <p:sldId id="282" r:id="rId32"/>
    <p:sldId id="283" r:id="rId33"/>
    <p:sldId id="284" r:id="rId34"/>
    <p:sldId id="285" r:id="rId35"/>
    <p:sldId id="286" r:id="rId36"/>
    <p:sldId id="287" r:id="rId37"/>
    <p:sldId id="288" r:id="rId38"/>
    <p:sldId id="289" r:id="rId39"/>
    <p:sldId id="290"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8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B46C44-377C-4806-84DC-8FB32DCB97B6}"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48293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46C44-377C-4806-84DC-8FB32DCB97B6}"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240083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46C44-377C-4806-84DC-8FB32DCB97B6}"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416421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46C44-377C-4806-84DC-8FB32DCB97B6}"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132395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B46C44-377C-4806-84DC-8FB32DCB97B6}"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7135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B46C44-377C-4806-84DC-8FB32DCB97B6}"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47651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B46C44-377C-4806-84DC-8FB32DCB97B6}"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242824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B46C44-377C-4806-84DC-8FB32DCB97B6}"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346370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46C44-377C-4806-84DC-8FB32DCB97B6}"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292018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46C44-377C-4806-84DC-8FB32DCB97B6}"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2683129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46C44-377C-4806-84DC-8FB32DCB97B6}"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C48B8-7991-4BBD-BD52-39B800744E39}" type="slidenum">
              <a:rPr lang="en-US" smtClean="0"/>
              <a:t>‹#›</a:t>
            </a:fld>
            <a:endParaRPr lang="en-US"/>
          </a:p>
        </p:txBody>
      </p:sp>
    </p:spTree>
    <p:extLst>
      <p:ext uri="{BB962C8B-B14F-4D97-AF65-F5344CB8AC3E}">
        <p14:creationId xmlns:p14="http://schemas.microsoft.com/office/powerpoint/2010/main" val="139490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46C44-377C-4806-84DC-8FB32DCB97B6}" type="datetimeFigureOut">
              <a:rPr lang="en-US" smtClean="0"/>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C48B8-7991-4BBD-BD52-39B800744E39}" type="slidenum">
              <a:rPr lang="en-US" smtClean="0"/>
              <a:t>‹#›</a:t>
            </a:fld>
            <a:endParaRPr lang="en-US"/>
          </a:p>
        </p:txBody>
      </p:sp>
    </p:spTree>
    <p:extLst>
      <p:ext uri="{BB962C8B-B14F-4D97-AF65-F5344CB8AC3E}">
        <p14:creationId xmlns:p14="http://schemas.microsoft.com/office/powerpoint/2010/main" val="356223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8077200" cy="2438400"/>
          </a:xfrm>
        </p:spPr>
        <p:txBody>
          <a:bodyPr>
            <a:normAutofit/>
          </a:bodyPr>
          <a:lstStyle/>
          <a:p>
            <a:r>
              <a:rPr lang="ar-EG" sz="6000" b="1" dirty="0" smtClean="0">
                <a:solidFill>
                  <a:srgbClr val="FF0000"/>
                </a:solidFill>
              </a:rPr>
              <a:t>التعلم الغامر </a:t>
            </a:r>
            <a:br>
              <a:rPr lang="ar-EG" sz="6000" b="1" dirty="0" smtClean="0">
                <a:solidFill>
                  <a:srgbClr val="FF0000"/>
                </a:solidFill>
              </a:rPr>
            </a:br>
            <a:r>
              <a:rPr lang="en-US" sz="6000" b="1" dirty="0" smtClean="0">
                <a:solidFill>
                  <a:srgbClr val="FF0000"/>
                </a:solidFill>
              </a:rPr>
              <a:t>Immersive Learning </a:t>
            </a:r>
            <a:endParaRPr lang="en-US" sz="60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7109"/>
            <a:ext cx="9143999" cy="4010891"/>
          </a:xfrm>
          <a:prstGeom prst="rect">
            <a:avLst/>
          </a:prstGeom>
        </p:spPr>
      </p:pic>
    </p:spTree>
    <p:extLst>
      <p:ext uri="{BB962C8B-B14F-4D97-AF65-F5344CB8AC3E}">
        <p14:creationId xmlns:p14="http://schemas.microsoft.com/office/powerpoint/2010/main" val="3984285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81000"/>
            <a:ext cx="7772400" cy="2514600"/>
          </a:xfrm>
        </p:spPr>
        <p:txBody>
          <a:bodyPr>
            <a:normAutofit fontScale="90000"/>
          </a:bodyPr>
          <a:lstStyle/>
          <a:p>
            <a:r>
              <a:rPr lang="ar-EG" sz="6000" b="1" dirty="0" smtClean="0"/>
              <a:t>1- </a:t>
            </a:r>
            <a:r>
              <a:rPr lang="ar-SA" sz="6000" b="1" dirty="0" smtClean="0"/>
              <a:t>ال</a:t>
            </a:r>
            <a:r>
              <a:rPr lang="ar-EG" sz="6000" b="1" dirty="0" smtClean="0"/>
              <a:t>واقع الافتراضي </a:t>
            </a:r>
            <a:br>
              <a:rPr lang="ar-EG" sz="6000" b="1" dirty="0" smtClean="0"/>
            </a:br>
            <a:r>
              <a:rPr lang="ar-EG" sz="6000" b="1" dirty="0"/>
              <a:t/>
            </a:r>
            <a:br>
              <a:rPr lang="ar-EG" sz="6000" b="1" dirty="0"/>
            </a:br>
            <a:r>
              <a:rPr lang="en-US" sz="6000" b="1" dirty="0" smtClean="0"/>
              <a:t>Virtual reality </a:t>
            </a:r>
            <a:endParaRPr lang="en-US" sz="6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869956"/>
            <a:ext cx="6660716" cy="3683244"/>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609600"/>
            <a:ext cx="7772400" cy="2514600"/>
          </a:xfrm>
        </p:spPr>
        <p:txBody>
          <a:bodyPr>
            <a:normAutofit fontScale="90000"/>
          </a:bodyPr>
          <a:lstStyle/>
          <a:p>
            <a:r>
              <a:rPr lang="ar-EG" sz="6000" b="1" dirty="0" smtClean="0"/>
              <a:t>وهو بيئة اصطناعية يتم تصميمها  عن طريق الحاسوب مثل المتاحف والمعامل الافتراضية </a:t>
            </a:r>
            <a:br>
              <a:rPr lang="ar-EG" sz="6000" b="1" dirty="0" smtClean="0"/>
            </a:br>
            <a:r>
              <a:rPr lang="ar-EG" sz="6000" b="1" dirty="0" smtClean="0"/>
              <a:t> </a:t>
            </a:r>
            <a:endParaRPr lang="en-US" sz="6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352800"/>
            <a:ext cx="7737231" cy="3200400"/>
          </a:xfrm>
          <a:prstGeom prst="rect">
            <a:avLst/>
          </a:prstGeom>
        </p:spPr>
      </p:pic>
    </p:spTree>
    <p:extLst>
      <p:ext uri="{BB962C8B-B14F-4D97-AF65-F5344CB8AC3E}">
        <p14:creationId xmlns:p14="http://schemas.microsoft.com/office/powerpoint/2010/main" val="664001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2362199"/>
          </a:xfrm>
        </p:spPr>
        <p:txBody>
          <a:bodyPr>
            <a:normAutofit/>
          </a:bodyPr>
          <a:lstStyle/>
          <a:p>
            <a:r>
              <a:rPr lang="ar-EG" sz="6600" b="1" dirty="0" smtClean="0"/>
              <a:t>2- الواقع المعزز </a:t>
            </a:r>
            <a:br>
              <a:rPr lang="ar-EG" sz="6600" b="1" dirty="0" smtClean="0"/>
            </a:br>
            <a:r>
              <a:rPr lang="en-US" sz="6600" b="1" dirty="0" smtClean="0"/>
              <a:t>Augmented reality</a:t>
            </a:r>
            <a:endParaRPr lang="en-US" sz="6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137660"/>
            <a:ext cx="5105400" cy="256794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2362199"/>
          </a:xfrm>
        </p:spPr>
        <p:txBody>
          <a:bodyPr>
            <a:noAutofit/>
          </a:bodyPr>
          <a:lstStyle/>
          <a:p>
            <a:pPr rtl="1"/>
            <a:r>
              <a:rPr lang="ar-EG" b="1" dirty="0" smtClean="0"/>
              <a:t>هو اضافة عناصر رقمية الي الواقع الحقيقي يتم استعراضها عن طريق مكعب الدمج </a:t>
            </a:r>
            <a:r>
              <a:rPr lang="en-US" b="1" dirty="0" smtClean="0"/>
              <a:t>merge cube</a:t>
            </a:r>
            <a:r>
              <a:rPr lang="ar-EG" b="1" dirty="0" smtClean="0"/>
              <a:t>  ويتم تصميهما بتطبيقات مثل </a:t>
            </a:r>
            <a:r>
              <a:rPr lang="en-US" b="1" dirty="0" err="1" smtClean="0"/>
              <a:t>cospaces</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283527"/>
            <a:ext cx="6858000" cy="3028950"/>
          </a:xfrm>
          <a:prstGeom prst="rect">
            <a:avLst/>
          </a:prstGeom>
        </p:spPr>
      </p:pic>
    </p:spTree>
    <p:extLst>
      <p:ext uri="{BB962C8B-B14F-4D97-AF65-F5344CB8AC3E}">
        <p14:creationId xmlns:p14="http://schemas.microsoft.com/office/powerpoint/2010/main" val="3003187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981199"/>
          </a:xfrm>
        </p:spPr>
        <p:txBody>
          <a:bodyPr>
            <a:noAutofit/>
          </a:bodyPr>
          <a:lstStyle/>
          <a:p>
            <a:r>
              <a:rPr lang="ar-EG" sz="7200" b="1" dirty="0" smtClean="0"/>
              <a:t>3- الواقع المختلط</a:t>
            </a:r>
            <a:br>
              <a:rPr lang="ar-EG" sz="7200" b="1" dirty="0" smtClean="0"/>
            </a:br>
            <a:r>
              <a:rPr lang="en-US" sz="7200" b="1" dirty="0" smtClean="0"/>
              <a:t>Mixed reality </a:t>
            </a:r>
            <a:endParaRPr lang="en-US" sz="72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764" y="3429000"/>
            <a:ext cx="7024254" cy="289560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981199"/>
          </a:xfrm>
        </p:spPr>
        <p:txBody>
          <a:bodyPr>
            <a:normAutofit fontScale="90000"/>
          </a:bodyPr>
          <a:lstStyle/>
          <a:p>
            <a:pPr rtl="1"/>
            <a:r>
              <a:rPr lang="ar-EG" b="1" dirty="0" smtClean="0"/>
              <a:t>هو تطور للواقع المعزز فالكائنات الرقمية المضافة للعالم الحقيقي يمكن التفاعل معها وتعديلها من المتعلم ويحتاج تصميمه الي </a:t>
            </a:r>
            <a:r>
              <a:rPr lang="en-US" b="1" dirty="0" smtClean="0"/>
              <a:t>sensors + software</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581400"/>
            <a:ext cx="8153400" cy="3276600"/>
          </a:xfrm>
          <a:prstGeom prst="rect">
            <a:avLst/>
          </a:prstGeom>
        </p:spPr>
      </p:pic>
    </p:spTree>
    <p:extLst>
      <p:ext uri="{BB962C8B-B14F-4D97-AF65-F5344CB8AC3E}">
        <p14:creationId xmlns:p14="http://schemas.microsoft.com/office/powerpoint/2010/main" val="4186189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752599"/>
          </a:xfrm>
        </p:spPr>
        <p:txBody>
          <a:bodyPr/>
          <a:lstStyle/>
          <a:p>
            <a:r>
              <a:rPr lang="ar-EG" b="1" dirty="0" smtClean="0"/>
              <a:t>اهمية التعلم الغامر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066" y="3228682"/>
            <a:ext cx="2466975" cy="184785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295399"/>
          </a:xfrm>
        </p:spPr>
        <p:txBody>
          <a:bodyPr>
            <a:normAutofit fontScale="90000"/>
          </a:bodyPr>
          <a:lstStyle/>
          <a:p>
            <a:r>
              <a:rPr lang="ar-EG" b="1" dirty="0" smtClean="0"/>
              <a:t>1- </a:t>
            </a:r>
            <a:r>
              <a:rPr lang="ar-SA" b="1" dirty="0" smtClean="0"/>
              <a:t>تعزيز </a:t>
            </a:r>
            <a:r>
              <a:rPr lang="ar-SA" b="1" dirty="0"/>
              <a:t>تجربة التعلم وجعلها أكثر </a:t>
            </a:r>
            <a:r>
              <a:rPr lang="ar-EG" b="1" dirty="0"/>
              <a:t>فاعلية </a:t>
            </a:r>
            <a:r>
              <a:rPr lang="ar-SA" b="1" dirty="0"/>
              <a:t>وترفيهية</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686" y="3104271"/>
            <a:ext cx="3810905" cy="2559148"/>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2438399"/>
          </a:xfrm>
        </p:spPr>
        <p:txBody>
          <a:bodyPr/>
          <a:lstStyle/>
          <a:p>
            <a:pPr lvl="0" rtl="1"/>
            <a:r>
              <a:rPr lang="ar-EG" b="1" dirty="0" smtClean="0"/>
              <a:t>2- </a:t>
            </a:r>
            <a:r>
              <a:rPr lang="ar-SA" b="1" dirty="0" smtClean="0"/>
              <a:t>يشجع </a:t>
            </a:r>
            <a:r>
              <a:rPr lang="ar-SA" b="1" dirty="0"/>
              <a:t>المتعلمين على المشاركة بشكل أكبر.</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124200"/>
            <a:ext cx="6238876" cy="3119438"/>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523999"/>
          </a:xfrm>
        </p:spPr>
        <p:txBody>
          <a:bodyPr>
            <a:normAutofit fontScale="90000"/>
          </a:bodyPr>
          <a:lstStyle/>
          <a:p>
            <a:r>
              <a:rPr lang="ar-EG" b="1" dirty="0" smtClean="0"/>
              <a:t>3- </a:t>
            </a:r>
            <a:r>
              <a:rPr lang="ar-SA" b="1" dirty="0" smtClean="0"/>
              <a:t>يساعد </a:t>
            </a:r>
            <a:r>
              <a:rPr lang="ar-SA" b="1" dirty="0"/>
              <a:t>المتعلمين على فهم المفاهيم المعقدة بشكل أفضل من خلال تجربتها بشكل مباشر</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67" y="2609849"/>
            <a:ext cx="6976772" cy="4109605"/>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4419600"/>
          </a:xfrm>
        </p:spPr>
        <p:txBody>
          <a:bodyPr>
            <a:normAutofit/>
          </a:bodyPr>
          <a:lstStyle/>
          <a:p>
            <a:r>
              <a:rPr lang="ar-EG" sz="8800" b="1" dirty="0" smtClean="0">
                <a:solidFill>
                  <a:srgbClr val="FF0000"/>
                </a:solidFill>
              </a:rPr>
              <a:t>مفهوم التعلم الغامر</a:t>
            </a:r>
            <a:endParaRPr lang="en-US" sz="88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743200"/>
            <a:ext cx="2143125" cy="2143125"/>
          </a:xfrm>
          <a:prstGeom prst="rect">
            <a:avLst/>
          </a:prstGeom>
        </p:spPr>
      </p:pic>
    </p:spTree>
    <p:extLst>
      <p:ext uri="{BB962C8B-B14F-4D97-AF65-F5344CB8AC3E}">
        <p14:creationId xmlns:p14="http://schemas.microsoft.com/office/powerpoint/2010/main" val="514036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2057399"/>
          </a:xfrm>
        </p:spPr>
        <p:txBody>
          <a:bodyPr>
            <a:normAutofit fontScale="90000"/>
          </a:bodyPr>
          <a:lstStyle/>
          <a:p>
            <a:pPr lvl="0" rtl="1"/>
            <a:r>
              <a:rPr lang="ar-EG" b="1" dirty="0" smtClean="0"/>
              <a:t>4- </a:t>
            </a:r>
            <a:r>
              <a:rPr lang="ar-SA" b="1" dirty="0" smtClean="0"/>
              <a:t>تطوير </a:t>
            </a:r>
            <a:r>
              <a:rPr lang="ar-SA" b="1" dirty="0"/>
              <a:t>مجموعة واسعة من </a:t>
            </a:r>
            <a:r>
              <a:rPr lang="ar-SA" b="1" dirty="0" smtClean="0"/>
              <a:t>المهارات </a:t>
            </a:r>
            <a:r>
              <a:rPr lang="ar-SA" b="1" dirty="0"/>
              <a:t>مثل حل المشكلات واتخاذ القرارات والتفكير النقدي.</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048000"/>
            <a:ext cx="5246558" cy="3491346"/>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904999"/>
          </a:xfrm>
        </p:spPr>
        <p:txBody>
          <a:bodyPr/>
          <a:lstStyle/>
          <a:p>
            <a:r>
              <a:rPr lang="ar-EG" b="1" dirty="0" smtClean="0"/>
              <a:t>5- </a:t>
            </a:r>
            <a:r>
              <a:rPr lang="ar-SA" b="1" dirty="0" smtClean="0"/>
              <a:t>يوفر </a:t>
            </a:r>
            <a:r>
              <a:rPr lang="ar-SA" b="1" dirty="0"/>
              <a:t>بيئة آمنة لتدريب المتعلمين على </a:t>
            </a:r>
            <a:r>
              <a:rPr lang="ar-SA" b="1" dirty="0" smtClean="0"/>
              <a:t>مهارات جديدة</a:t>
            </a:r>
            <a:r>
              <a:rPr lang="ar-EG" b="1" dirty="0" smtClean="0"/>
              <a:t> بشكل عملي</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048000"/>
            <a:ext cx="5871998" cy="3490913"/>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3505199"/>
          </a:xfrm>
        </p:spPr>
        <p:txBody>
          <a:bodyPr>
            <a:normAutofit/>
          </a:bodyPr>
          <a:lstStyle/>
          <a:p>
            <a:r>
              <a:rPr lang="ar-EG" sz="6000" b="1" dirty="0" smtClean="0">
                <a:solidFill>
                  <a:srgbClr val="FF0000"/>
                </a:solidFill>
              </a:rPr>
              <a:t>الجانب المعرفي للتعلم الغامر  </a:t>
            </a:r>
            <a:endParaRPr lang="en-US" sz="60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45" y="2895600"/>
            <a:ext cx="3128963" cy="3128963"/>
          </a:xfrm>
          <a:prstGeom prst="rect">
            <a:avLst/>
          </a:prstGeom>
        </p:spPr>
      </p:pic>
    </p:spTree>
    <p:extLst>
      <p:ext uri="{BB962C8B-B14F-4D97-AF65-F5344CB8AC3E}">
        <p14:creationId xmlns:p14="http://schemas.microsoft.com/office/powerpoint/2010/main" val="3558459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normAutofit fontScale="90000"/>
          </a:bodyPr>
          <a:lstStyle/>
          <a:p>
            <a:r>
              <a:rPr lang="ar-EG" b="1" dirty="0">
                <a:solidFill>
                  <a:srgbClr val="FF0000"/>
                </a:solidFill>
              </a:rPr>
              <a:t>التعلم الغامر </a:t>
            </a:r>
            <a:r>
              <a:rPr lang="ar-EG" b="1" dirty="0"/>
              <a:t>هو </a:t>
            </a:r>
            <a:r>
              <a:rPr lang="ar-EG" b="1" dirty="0" smtClean="0"/>
              <a:t>اسلوب تعليمي شيق يهدف </a:t>
            </a:r>
            <a:r>
              <a:rPr lang="ar-EG" b="1" dirty="0"/>
              <a:t>إلى غمر المتعلم في بيئة تعلم </a:t>
            </a:r>
            <a:r>
              <a:rPr lang="ar-EG" b="1" dirty="0" smtClean="0"/>
              <a:t>تحاكي الحياة الواقعية </a:t>
            </a:r>
            <a:r>
              <a:rPr lang="ar-EG" b="1" dirty="0"/>
              <a:t>مما يجعله يشعر وكأنه جزء لا يتجزأ من التجربة التعليمية</a:t>
            </a:r>
            <a:r>
              <a:rPr lang="ar-EG" b="1" dirty="0" smtClean="0"/>
              <a:t>.</a:t>
            </a:r>
            <a:br>
              <a:rPr lang="ar-EG" b="1" dirty="0" smtClean="0"/>
            </a:br>
            <a:r>
              <a:rPr lang="ar-EG" b="1" dirty="0" smtClean="0"/>
              <a:t> </a:t>
            </a:r>
            <a:r>
              <a:rPr lang="ar-EG" b="1" dirty="0">
                <a:solidFill>
                  <a:srgbClr val="FF0000"/>
                </a:solidFill>
              </a:rPr>
              <a:t>هذا الغمر العميق </a:t>
            </a:r>
            <a:r>
              <a:rPr lang="ar-EG" b="1" dirty="0"/>
              <a:t>يؤثر بشكل كبير على الجانب المعرفي </a:t>
            </a:r>
            <a:r>
              <a:rPr lang="ar-EG" b="1" dirty="0" smtClean="0"/>
              <a:t>للمتعلم </a:t>
            </a:r>
            <a:r>
              <a:rPr lang="ar-EG" b="1" dirty="0"/>
              <a:t>ويساهم في تطوير مجموعة واسعة </a:t>
            </a:r>
            <a:r>
              <a:rPr lang="ar-EG" b="1" dirty="0" smtClean="0"/>
              <a:t>من المهارات </a:t>
            </a:r>
            <a:r>
              <a:rPr lang="ar-EG" b="1" dirty="0"/>
              <a:t>والقدرات </a:t>
            </a:r>
            <a:r>
              <a:rPr lang="ar-EG" b="1" dirty="0" smtClean="0"/>
              <a:t>العقلية مما يساعد علي دعم الجانب الابداعي للمتعلم.</a:t>
            </a:r>
            <a:r>
              <a:rPr lang="ar-EG" b="1" dirty="0"/>
              <a:t/>
            </a:r>
            <a:br>
              <a:rPr lang="ar-EG" b="1" dirty="0"/>
            </a:br>
            <a:endParaRPr lang="en-US" b="1" dirty="0"/>
          </a:p>
        </p:txBody>
      </p:sp>
    </p:spTree>
    <p:extLst>
      <p:ext uri="{BB962C8B-B14F-4D97-AF65-F5344CB8AC3E}">
        <p14:creationId xmlns:p14="http://schemas.microsoft.com/office/powerpoint/2010/main" val="2832160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2"/>
            <a:ext cx="7772400" cy="1752598"/>
          </a:xfrm>
        </p:spPr>
        <p:txBody>
          <a:bodyPr/>
          <a:lstStyle/>
          <a:p>
            <a:r>
              <a:rPr lang="ar-EG" b="1" dirty="0" smtClean="0"/>
              <a:t>خصائص التعلم الغامر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021" y="3124200"/>
            <a:ext cx="2619375" cy="1743075"/>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4419600"/>
          </a:xfrm>
        </p:spPr>
        <p:txBody>
          <a:bodyPr/>
          <a:lstStyle/>
          <a:p>
            <a:pPr lvl="0"/>
            <a:r>
              <a:rPr lang="ar-EG" b="1" dirty="0" smtClean="0">
                <a:solidFill>
                  <a:srgbClr val="FF0000"/>
                </a:solidFill>
              </a:rPr>
              <a:t>1- التفاعل</a:t>
            </a:r>
            <a:r>
              <a:rPr lang="ar-EG" b="1" dirty="0" smtClean="0"/>
              <a:t/>
            </a:r>
            <a:br>
              <a:rPr lang="ar-EG" b="1" dirty="0" smtClean="0"/>
            </a:br>
            <a:r>
              <a:rPr lang="ar-SA" b="1" dirty="0"/>
              <a:t>يمكن للمتعلم التفاعل مع البيئة الافتراضية بشكل مباشر</a:t>
            </a:r>
            <a:r>
              <a:rPr lang="en-US" b="1" dirty="0"/>
              <a:t>.</a:t>
            </a:r>
            <a:br>
              <a:rPr lang="en-US" b="1" dirty="0"/>
            </a:b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048000"/>
            <a:ext cx="6096000" cy="342900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14399"/>
            <a:ext cx="7772400" cy="3276601"/>
          </a:xfrm>
        </p:spPr>
        <p:txBody>
          <a:bodyPr>
            <a:normAutofit fontScale="90000"/>
          </a:bodyPr>
          <a:lstStyle/>
          <a:p>
            <a:pPr lvl="0" rtl="1"/>
            <a:r>
              <a:rPr lang="ar-EG" b="1" dirty="0" smtClean="0">
                <a:solidFill>
                  <a:srgbClr val="FF0000"/>
                </a:solidFill>
              </a:rPr>
              <a:t>2- الواقعية</a:t>
            </a:r>
            <a:br>
              <a:rPr lang="ar-EG" b="1" dirty="0" smtClean="0">
                <a:solidFill>
                  <a:srgbClr val="FF0000"/>
                </a:solidFill>
              </a:rPr>
            </a:br>
            <a:r>
              <a:rPr lang="ar-EG" b="1" dirty="0" smtClean="0"/>
              <a:t/>
            </a:r>
            <a:br>
              <a:rPr lang="ar-EG" b="1" dirty="0" smtClean="0"/>
            </a:br>
            <a:r>
              <a:rPr lang="ar-SA" b="1" dirty="0"/>
              <a:t>توفر البيئات الافتراضية تجربة قريبة من الواقع</a:t>
            </a:r>
            <a:r>
              <a:rPr lang="en-US" b="1" dirty="0"/>
              <a:t>.</a:t>
            </a:r>
            <a:br>
              <a:rPr lang="en-US" b="1" dirty="0"/>
            </a:br>
            <a:r>
              <a:rPr lang="ar-EG" b="1" dirty="0"/>
              <a:t> </a:t>
            </a:r>
            <a:r>
              <a:rPr lang="en-US" b="1" dirty="0"/>
              <a:t/>
            </a:r>
            <a:br>
              <a:rPr lang="en-US" b="1" dirty="0"/>
            </a:br>
            <a:r>
              <a:rPr lang="ar-EG" b="1" dirty="0" smtClean="0"/>
              <a:t>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733800"/>
            <a:ext cx="3778770" cy="251460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4419600"/>
          </a:xfrm>
        </p:spPr>
        <p:txBody>
          <a:bodyPr/>
          <a:lstStyle/>
          <a:p>
            <a:pPr lvl="0"/>
            <a:r>
              <a:rPr lang="ar-EG" b="1" dirty="0" smtClean="0">
                <a:solidFill>
                  <a:srgbClr val="FF0000"/>
                </a:solidFill>
              </a:rPr>
              <a:t>4- التخصيص </a:t>
            </a:r>
            <a:r>
              <a:rPr lang="ar-EG" b="1" dirty="0" smtClean="0"/>
              <a:t/>
            </a:r>
            <a:br>
              <a:rPr lang="ar-EG" b="1" dirty="0" smtClean="0"/>
            </a:br>
            <a:r>
              <a:rPr lang="ar-EG" b="1" dirty="0"/>
              <a:t/>
            </a:r>
            <a:br>
              <a:rPr lang="ar-EG" b="1" dirty="0"/>
            </a:br>
            <a:r>
              <a:rPr lang="ar-SA" b="1" dirty="0"/>
              <a:t>تخصيص تجربة التعلم لتناسب احتياجات كل متعلم</a:t>
            </a:r>
            <a:r>
              <a:rPr lang="en-US" b="1" dirty="0"/>
              <a:t>.</a:t>
            </a:r>
            <a:br>
              <a:rPr lang="en-US" b="1" dirty="0"/>
            </a:b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114800"/>
            <a:ext cx="3861723" cy="226695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4419600"/>
          </a:xfrm>
        </p:spPr>
        <p:txBody>
          <a:bodyPr/>
          <a:lstStyle/>
          <a:p>
            <a:pPr lvl="0"/>
            <a:r>
              <a:rPr lang="ar-EG" b="1" dirty="0" smtClean="0">
                <a:solidFill>
                  <a:srgbClr val="FF0000"/>
                </a:solidFill>
              </a:rPr>
              <a:t>4- التجربة </a:t>
            </a:r>
            <a:r>
              <a:rPr lang="ar-EG" b="1" dirty="0" smtClean="0"/>
              <a:t/>
            </a:r>
            <a:br>
              <a:rPr lang="ar-EG" b="1" dirty="0" smtClean="0"/>
            </a:br>
            <a:r>
              <a:rPr lang="ar-SA" b="1" dirty="0"/>
              <a:t>يوفر التعلم الغامر تجربة تعليمية فريدة وممتعة</a:t>
            </a:r>
            <a:r>
              <a:rPr lang="en-US" b="1" dirty="0"/>
              <a:t>.</a:t>
            </a:r>
            <a:br>
              <a:rPr lang="en-US" b="1" dirty="0"/>
            </a:b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352800"/>
            <a:ext cx="5473855" cy="2914650"/>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smtClean="0">
                <a:solidFill>
                  <a:srgbClr val="FF0000"/>
                </a:solidFill>
              </a:rPr>
              <a:t>بعض المجالات التعليمية للتعلم الغامر </a:t>
            </a:r>
            <a:endParaRPr lang="en-US" b="1" dirty="0">
              <a:solidFill>
                <a:srgbClr val="FF0000"/>
              </a:solidFill>
            </a:endParaRPr>
          </a:p>
        </p:txBody>
      </p:sp>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SA" b="1" dirty="0"/>
              <a:t>هو أسلوب تعليمي يهدف إلى غمر المتعلم في بيئة تعليمية مصممة خصيصًا لتقليد الواقع أو تجربة محاكاة. </a:t>
            </a:r>
            <a:r>
              <a:rPr lang="ar-EG" b="1" dirty="0" smtClean="0"/>
              <a:t/>
            </a:r>
            <a:br>
              <a:rPr lang="ar-EG" b="1" dirty="0" smtClean="0"/>
            </a:br>
            <a:r>
              <a:rPr lang="ar-SA" b="1" dirty="0" smtClean="0"/>
              <a:t>الهدف الرئيس </a:t>
            </a:r>
            <a:r>
              <a:rPr lang="ar-SA" b="1" dirty="0"/>
              <a:t>من هذا الأسلوب هو تعزيز تجربة التعلم وجعلها أكثر </a:t>
            </a:r>
            <a:r>
              <a:rPr lang="ar-EG" b="1" dirty="0" smtClean="0"/>
              <a:t>فاعلية </a:t>
            </a:r>
            <a:r>
              <a:rPr lang="ar-SA" b="1" dirty="0" smtClean="0"/>
              <a:t>وترفيهية</a:t>
            </a:r>
            <a:r>
              <a:rPr lang="ar-SA" b="1" dirty="0"/>
              <a:t>.</a:t>
            </a:r>
            <a:r>
              <a:rPr lang="en-US" b="1" dirty="0"/>
              <a:t/>
            </a:r>
            <a:br>
              <a:rPr lang="en-US" b="1" dirty="0"/>
            </a:b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614" y="4800600"/>
            <a:ext cx="3751386" cy="1743075"/>
          </a:xfrm>
          <a:prstGeom prst="rect">
            <a:avLst/>
          </a:prstGeom>
        </p:spPr>
      </p:pic>
    </p:spTree>
    <p:extLst>
      <p:ext uri="{BB962C8B-B14F-4D97-AF65-F5344CB8AC3E}">
        <p14:creationId xmlns:p14="http://schemas.microsoft.com/office/powerpoint/2010/main" val="330419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normAutofit/>
          </a:bodyPr>
          <a:lstStyle/>
          <a:p>
            <a:pPr algn="r"/>
            <a:r>
              <a:rPr lang="ar-EG" sz="6000" b="1" dirty="0" smtClean="0"/>
              <a:t>1- الرحلات الافتراضية</a:t>
            </a:r>
            <a:br>
              <a:rPr lang="ar-EG" sz="6000" b="1" dirty="0" smtClean="0"/>
            </a:br>
            <a:r>
              <a:rPr lang="ar-EG" sz="6000" b="1" dirty="0" smtClean="0"/>
              <a:t>2- محاكاة التجارب المعملية  </a:t>
            </a:r>
            <a:br>
              <a:rPr lang="ar-EG" sz="6000" b="1" dirty="0" smtClean="0"/>
            </a:br>
            <a:r>
              <a:rPr lang="ar-EG" sz="6000" b="1" dirty="0" smtClean="0"/>
              <a:t>3- تعلم اللغات</a:t>
            </a:r>
            <a:br>
              <a:rPr lang="ar-EG" sz="6000" b="1" dirty="0" smtClean="0"/>
            </a:br>
            <a:r>
              <a:rPr lang="ar-EG" sz="6000" b="1" dirty="0" smtClean="0"/>
              <a:t>4- المتاحف الافتراضية </a:t>
            </a:r>
            <a:endParaRPr lang="en-US" sz="6000" b="1" dirty="0"/>
          </a:p>
        </p:txBody>
      </p:sp>
    </p:spTree>
    <p:extLst>
      <p:ext uri="{BB962C8B-B14F-4D97-AF65-F5344CB8AC3E}">
        <p14:creationId xmlns:p14="http://schemas.microsoft.com/office/powerpoint/2010/main" val="4199441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normAutofit/>
          </a:bodyPr>
          <a:lstStyle/>
          <a:p>
            <a:r>
              <a:rPr lang="ar-EG" sz="8000" b="1" dirty="0" smtClean="0">
                <a:solidFill>
                  <a:srgbClr val="FF0000"/>
                </a:solidFill>
              </a:rPr>
              <a:t>التحديات </a:t>
            </a:r>
            <a:endParaRPr lang="en-US" sz="8000" b="1" dirty="0">
              <a:solidFill>
                <a:srgbClr val="FF0000"/>
              </a:solidFill>
            </a:endParaRPr>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pPr algn="r"/>
            <a:r>
              <a:rPr lang="ar-EG" b="1" dirty="0" smtClean="0"/>
              <a:t>1- التكلفة احيانا كبيرة.</a:t>
            </a:r>
            <a:br>
              <a:rPr lang="ar-EG" b="1" dirty="0" smtClean="0"/>
            </a:br>
            <a:r>
              <a:rPr lang="ar-EG" b="1" dirty="0" smtClean="0"/>
              <a:t>2- تحتاج لاجهزة حديثة ومستشعرات قد لا تكون متوفرة.</a:t>
            </a:r>
            <a:br>
              <a:rPr lang="ar-EG" b="1" dirty="0" smtClean="0"/>
            </a:br>
            <a:r>
              <a:rPr lang="ar-EG" b="1" dirty="0" smtClean="0"/>
              <a:t>3- قناعة بعض الحكومات باستخدام التعلم التقليدي.</a:t>
            </a:r>
            <a:br>
              <a:rPr lang="ar-EG" b="1" dirty="0" smtClean="0"/>
            </a:b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182148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4419600"/>
          </a:xfrm>
        </p:spPr>
        <p:txBody>
          <a:bodyPr>
            <a:normAutofit/>
          </a:bodyPr>
          <a:lstStyle/>
          <a:p>
            <a:pPr rtl="1"/>
            <a:r>
              <a:rPr lang="ar-EG" sz="8800" b="1" dirty="0" smtClean="0">
                <a:solidFill>
                  <a:srgbClr val="FF0000"/>
                </a:solidFill>
              </a:rPr>
              <a:t>النشأة والتطور </a:t>
            </a:r>
            <a:endParaRPr lang="en-US" sz="88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971800"/>
            <a:ext cx="6400799" cy="3352800"/>
          </a:xfrm>
          <a:prstGeom prst="rect">
            <a:avLst/>
          </a:prstGeom>
        </p:spPr>
      </p:pic>
    </p:spTree>
    <p:extLst>
      <p:ext uri="{BB962C8B-B14F-4D97-AF65-F5344CB8AC3E}">
        <p14:creationId xmlns:p14="http://schemas.microsoft.com/office/powerpoint/2010/main" val="3103027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982" y="76200"/>
            <a:ext cx="8914534" cy="4419600"/>
          </a:xfrm>
        </p:spPr>
        <p:txBody>
          <a:bodyPr>
            <a:noAutofit/>
          </a:bodyPr>
          <a:lstStyle/>
          <a:p>
            <a:pPr rtl="1"/>
            <a:r>
              <a:rPr lang="ar-EG" sz="5400" b="1" dirty="0" smtClean="0">
                <a:solidFill>
                  <a:srgbClr val="002060"/>
                </a:solidFill>
              </a:rPr>
              <a:t>نشأت الفكرة بظهور نظام </a:t>
            </a:r>
            <a:r>
              <a:rPr lang="en-US" sz="5400" b="1" dirty="0" smtClean="0">
                <a:solidFill>
                  <a:srgbClr val="002060"/>
                </a:solidFill>
              </a:rPr>
              <a:t> cave</a:t>
            </a:r>
            <a:r>
              <a:rPr lang="ar-EG" sz="5400" b="1" dirty="0" smtClean="0">
                <a:solidFill>
                  <a:srgbClr val="002060"/>
                </a:solidFill>
              </a:rPr>
              <a:t>للواقع الافتراضي (الجيل الاول)  باستخدام غرفة مزدوجة وشاشات عرض وظهر هذا النظام في جامعة الينوي عام 1992 .  </a:t>
            </a:r>
            <a:endParaRPr lang="en-US" sz="5400" b="1" dirty="0">
              <a:solidFill>
                <a:srgbClr val="00206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4034270"/>
            <a:ext cx="5342659" cy="2671330"/>
          </a:xfrm>
          <a:prstGeom prst="rect">
            <a:avLst/>
          </a:prstGeom>
        </p:spPr>
      </p:pic>
    </p:spTree>
    <p:extLst>
      <p:ext uri="{BB962C8B-B14F-4D97-AF65-F5344CB8AC3E}">
        <p14:creationId xmlns:p14="http://schemas.microsoft.com/office/powerpoint/2010/main" val="739467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3193473"/>
          </a:xfrm>
        </p:spPr>
        <p:txBody>
          <a:bodyPr>
            <a:noAutofit/>
          </a:bodyPr>
          <a:lstStyle/>
          <a:p>
            <a:pPr rtl="1"/>
            <a:r>
              <a:rPr lang="ar-EG" b="1" dirty="0" smtClean="0"/>
              <a:t>كانت شاشات عرض الجيل الاول كبيرة وبطيئة الاستجابة بجودة صورة منخفضة </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819400"/>
            <a:ext cx="4783632" cy="3580476"/>
          </a:xfrm>
          <a:prstGeom prst="rect">
            <a:avLst/>
          </a:prstGeom>
        </p:spPr>
      </p:pic>
    </p:spTree>
    <p:extLst>
      <p:ext uri="{BB962C8B-B14F-4D97-AF65-F5344CB8AC3E}">
        <p14:creationId xmlns:p14="http://schemas.microsoft.com/office/powerpoint/2010/main" val="26813400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4419600"/>
          </a:xfrm>
        </p:spPr>
        <p:txBody>
          <a:bodyPr/>
          <a:lstStyle/>
          <a:p>
            <a:r>
              <a:rPr lang="ar-EG" b="1" dirty="0"/>
              <a:t>ت</a:t>
            </a:r>
            <a:endParaRPr lang="en-US" b="1" dirty="0"/>
          </a:p>
        </p:txBody>
      </p:sp>
    </p:spTree>
    <p:extLst>
      <p:ext uri="{BB962C8B-B14F-4D97-AF65-F5344CB8AC3E}">
        <p14:creationId xmlns:p14="http://schemas.microsoft.com/office/powerpoint/2010/main" val="8408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4648200"/>
          </a:xfrm>
        </p:spPr>
        <p:txBody>
          <a:bodyPr>
            <a:noAutofit/>
          </a:bodyPr>
          <a:lstStyle/>
          <a:p>
            <a:pPr rtl="1"/>
            <a:r>
              <a:rPr lang="ar-EG" b="1" dirty="0"/>
              <a:t>شهدت الأجيال اللاحقة تطورات كبيرة في جودة </a:t>
            </a:r>
            <a:r>
              <a:rPr lang="ar-EG" b="1" dirty="0" smtClean="0"/>
              <a:t>الشاشات </a:t>
            </a:r>
            <a:r>
              <a:rPr lang="ar-EG" b="1" dirty="0"/>
              <a:t>حيث تم استبدال الشاشات القديمة بشاشات </a:t>
            </a:r>
            <a:r>
              <a:rPr lang="en-US" b="1" dirty="0"/>
              <a:t>LCD </a:t>
            </a:r>
            <a:r>
              <a:rPr lang="ar-EG" b="1" dirty="0"/>
              <a:t>عالية </a:t>
            </a:r>
            <a:r>
              <a:rPr lang="ar-EG" b="1" dirty="0" smtClean="0"/>
              <a:t>الدقة </a:t>
            </a:r>
            <a:r>
              <a:rPr lang="ar-EG" b="1" dirty="0"/>
              <a:t>مما أدى إلى تحسين جودة الصورة بشكل كبير وزيادة سلاسة الحركة.</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114800"/>
            <a:ext cx="4981575" cy="2619344"/>
          </a:xfrm>
          <a:prstGeom prst="rect">
            <a:avLst/>
          </a:prstGeom>
        </p:spPr>
      </p:pic>
    </p:spTree>
    <p:extLst>
      <p:ext uri="{BB962C8B-B14F-4D97-AF65-F5344CB8AC3E}">
        <p14:creationId xmlns:p14="http://schemas.microsoft.com/office/powerpoint/2010/main" val="32902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3193473"/>
          </a:xfrm>
        </p:spPr>
        <p:txBody>
          <a:bodyPr>
            <a:noAutofit/>
          </a:bodyPr>
          <a:lstStyle/>
          <a:p>
            <a:pPr rtl="1"/>
            <a:r>
              <a:rPr lang="ar-EG" b="1" dirty="0" smtClean="0"/>
              <a:t>وشهدت الاجيال الحديثة تطوير مستشعرات حركة وتقنيات صوتية مجسمة وتكامل مع تقنيات الواقع المعزز.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333750"/>
            <a:ext cx="5715000" cy="3219450"/>
          </a:xfrm>
          <a:prstGeom prst="rect">
            <a:avLst/>
          </a:prstGeom>
        </p:spPr>
      </p:pic>
    </p:spTree>
    <p:extLst>
      <p:ext uri="{BB962C8B-B14F-4D97-AF65-F5344CB8AC3E}">
        <p14:creationId xmlns:p14="http://schemas.microsoft.com/office/powerpoint/2010/main" val="454117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4419600"/>
          </a:xfrm>
        </p:spPr>
        <p:txBody>
          <a:bodyPr/>
          <a:lstStyle/>
          <a:p>
            <a:pPr rtl="1"/>
            <a:r>
              <a:rPr lang="ar-EG" b="1" dirty="0" smtClean="0"/>
              <a:t>ما التقنيات المستخدمة في </a:t>
            </a:r>
            <a:r>
              <a:rPr lang="ar-SA" b="1" dirty="0" smtClean="0"/>
              <a:t> </a:t>
            </a:r>
            <a:r>
              <a:rPr lang="ar-SA" b="1" dirty="0"/>
              <a:t>التعلم الغامر؟</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352800"/>
            <a:ext cx="2143125" cy="2143125"/>
          </a:xfrm>
          <a:prstGeom prst="rect">
            <a:avLst/>
          </a:prstGeom>
        </p:spPr>
      </p:pic>
    </p:spTree>
    <p:extLst>
      <p:ext uri="{BB962C8B-B14F-4D97-AF65-F5344CB8AC3E}">
        <p14:creationId xmlns:p14="http://schemas.microsoft.com/office/powerpoint/2010/main" val="2097800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1683</TotalTime>
  <Words>323</Words>
  <Application>Microsoft Office PowerPoint</Application>
  <PresentationFormat>On-screen Show (4:3)</PresentationFormat>
  <Paragraphs>66</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التعلم الغامر  Immersive Learning </vt:lpstr>
      <vt:lpstr>مفهوم التعلم الغامر</vt:lpstr>
      <vt:lpstr>هو أسلوب تعليمي يهدف إلى غمر المتعلم في بيئة تعليمية مصممة خصيصًا لتقليد الواقع أو تجربة محاكاة.  الهدف الرئيس من هذا الأسلوب هو تعزيز تجربة التعلم وجعلها أكثر فاعلية وترفيهية. </vt:lpstr>
      <vt:lpstr>النشأة والتطور </vt:lpstr>
      <vt:lpstr>نشأت الفكرة بظهور نظام  caveللواقع الافتراضي (الجيل الاول)  باستخدام غرفة مزدوجة وشاشات عرض وظهر هذا النظام في جامعة الينوي عام 1992 .  </vt:lpstr>
      <vt:lpstr>كانت شاشات عرض الجيل الاول كبيرة وبطيئة الاستجابة بجودة صورة منخفضة </vt:lpstr>
      <vt:lpstr>شهدت الأجيال اللاحقة تطورات كبيرة في جودة الشاشات حيث تم استبدال الشاشات القديمة بشاشات LCD عالية الدقة مما أدى إلى تحسين جودة الصورة بشكل كبير وزيادة سلاسة الحركة.</vt:lpstr>
      <vt:lpstr>وشهدت الاجيال الحديثة تطوير مستشعرات حركة وتقنيات صوتية مجسمة وتكامل مع تقنيات الواقع المعزز. </vt:lpstr>
      <vt:lpstr>ما التقنيات المستخدمة في  التعلم الغامر؟</vt:lpstr>
      <vt:lpstr>1- الواقع الافتراضي   Virtual reality </vt:lpstr>
      <vt:lpstr>وهو بيئة اصطناعية يتم تصميمها  عن طريق الحاسوب مثل المتاحف والمعامل الافتراضية   </vt:lpstr>
      <vt:lpstr>2- الواقع المعزز  Augmented reality</vt:lpstr>
      <vt:lpstr>هو اضافة عناصر رقمية الي الواقع الحقيقي يتم استعراضها عن طريق مكعب الدمج merge cube  ويتم تصميهما بتطبيقات مثل cospaces</vt:lpstr>
      <vt:lpstr>3- الواقع المختلط Mixed reality </vt:lpstr>
      <vt:lpstr>هو تطور للواقع المعزز فالكائنات الرقمية المضافة للعالم الحقيقي يمكن التفاعل معها وتعديلها من المتعلم ويحتاج تصميمه الي sensors + software</vt:lpstr>
      <vt:lpstr>اهمية التعلم الغامر </vt:lpstr>
      <vt:lpstr>1- تعزيز تجربة التعلم وجعلها أكثر فاعلية وترفيهية</vt:lpstr>
      <vt:lpstr>2- يشجع المتعلمين على المشاركة بشكل أكبر.</vt:lpstr>
      <vt:lpstr>3- يساعد المتعلمين على فهم المفاهيم المعقدة بشكل أفضل من خلال تجربتها بشكل مباشر</vt:lpstr>
      <vt:lpstr>4- تطوير مجموعة واسعة من المهارات مثل حل المشكلات واتخاذ القرارات والتفكير النقدي.</vt:lpstr>
      <vt:lpstr>5- يوفر بيئة آمنة لتدريب المتعلمين على مهارات جديدة بشكل عملي</vt:lpstr>
      <vt:lpstr>الجانب المعرفي للتعلم الغامر  </vt:lpstr>
      <vt:lpstr>التعلم الغامر هو اسلوب تعليمي شيق يهدف إلى غمر المتعلم في بيئة تعلم تحاكي الحياة الواقعية مما يجعله يشعر وكأنه جزء لا يتجزأ من التجربة التعليمية.  هذا الغمر العميق يؤثر بشكل كبير على الجانب المعرفي للمتعلم ويساهم في تطوير مجموعة واسعة من المهارات والقدرات العقلية مما يساعد علي دعم الجانب الابداعي للمتعلم. </vt:lpstr>
      <vt:lpstr>خصائص التعلم الغامر </vt:lpstr>
      <vt:lpstr>1- التفاعل يمكن للمتعلم التفاعل مع البيئة الافتراضية بشكل مباشر. </vt:lpstr>
      <vt:lpstr>2- الواقعية  توفر البيئات الافتراضية تجربة قريبة من الواقع.    </vt:lpstr>
      <vt:lpstr>4- التخصيص   تخصيص تجربة التعلم لتناسب احتياجات كل متعلم. </vt:lpstr>
      <vt:lpstr>4- التجربة  يوفر التعلم الغامر تجربة تعليمية فريدة وممتعة. </vt:lpstr>
      <vt:lpstr>بعض المجالات التعليمية للتعلم الغامر </vt:lpstr>
      <vt:lpstr>1- الرحلات الافتراضية 2- محاكاة التجارب المعملية   3- تعلم اللغات 4- المتاحف الافتراضية </vt:lpstr>
      <vt:lpstr>التحديات </vt:lpstr>
      <vt:lpstr>1- التكلفة احيانا كبيرة. 2- تحتاج لاجهزة حديثة ومستشعرات قد لا تكون متوفرة. 3- قناعة بعض الحكومات باستخدام التعلم التقليدي. </vt:lpstr>
      <vt:lpstr>PowerPoint Presentation</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lpstr>ت</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هو أسلوب تعليمي يهدف إلى غمر المتعلم في بيئة تعليمية مصممة خصيصًا لتقليد الواقع أو تجربة محاكاة.  الهدف الرئيس من هذا الأسلوب هو تعزيز تجربة التعلم وجعلها أكثر فاعلية وترفيهية.</dc:title>
  <dc:creator>hassan mostafa</dc:creator>
  <cp:lastModifiedBy>hassan mostafa</cp:lastModifiedBy>
  <cp:revision>85</cp:revision>
  <dcterms:created xsi:type="dcterms:W3CDTF">2024-10-08T19:24:12Z</dcterms:created>
  <dcterms:modified xsi:type="dcterms:W3CDTF">2024-10-17T09:38:51Z</dcterms:modified>
</cp:coreProperties>
</file>