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257" r:id="rId2"/>
    <p:sldId id="259" r:id="rId3"/>
    <p:sldId id="307" r:id="rId4"/>
    <p:sldId id="270" r:id="rId5"/>
    <p:sldId id="261" r:id="rId6"/>
    <p:sldId id="276" r:id="rId7"/>
    <p:sldId id="288" r:id="rId8"/>
    <p:sldId id="262" r:id="rId9"/>
    <p:sldId id="275" r:id="rId10"/>
    <p:sldId id="277" r:id="rId11"/>
    <p:sldId id="278" r:id="rId12"/>
    <p:sldId id="279" r:id="rId13"/>
    <p:sldId id="305" r:id="rId14"/>
    <p:sldId id="280" r:id="rId15"/>
    <p:sldId id="281" r:id="rId16"/>
    <p:sldId id="282" r:id="rId17"/>
    <p:sldId id="263" r:id="rId18"/>
    <p:sldId id="274" r:id="rId19"/>
    <p:sldId id="283" r:id="rId20"/>
    <p:sldId id="286" r:id="rId21"/>
    <p:sldId id="264" r:id="rId22"/>
    <p:sldId id="285" r:id="rId23"/>
    <p:sldId id="268" r:id="rId24"/>
    <p:sldId id="269" r:id="rId25"/>
    <p:sldId id="271" r:id="rId26"/>
    <p:sldId id="306" r:id="rId27"/>
    <p:sldId id="272"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273" r:id="rId44"/>
    <p:sldId id="309" r:id="rId45"/>
    <p:sldId id="310" r:id="rId46"/>
    <p:sldId id="308" r:id="rId47"/>
    <p:sldId id="265"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3ACD80-E0A6-4E8D-B877-7FDC955D5B9E}" type="datetimeFigureOut">
              <a:rPr lang="ar-SA" smtClean="0"/>
              <a:pPr/>
              <a:t>26/02/37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3E7A8A4-0E9C-40BE-A4A3-009FD8169A9D}" type="slidenum">
              <a:rPr lang="ar-SA" smtClean="0"/>
              <a:pPr/>
              <a:t>‹#›</a:t>
            </a:fld>
            <a:endParaRPr lang="ar-SA"/>
          </a:p>
        </p:txBody>
      </p:sp>
    </p:spTree>
    <p:extLst>
      <p:ext uri="{BB962C8B-B14F-4D97-AF65-F5344CB8AC3E}">
        <p14:creationId xmlns:p14="http://schemas.microsoft.com/office/powerpoint/2010/main" val="21623274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Keywords:</a:t>
            </a:r>
          </a:p>
          <a:p>
            <a:r>
              <a:rPr lang="en-US" dirty="0" smtClean="0"/>
              <a:t>Steps,</a:t>
            </a:r>
            <a:r>
              <a:rPr lang="en-US" baseline="0" dirty="0" smtClean="0"/>
              <a:t> Goal, achievement, process </a:t>
            </a:r>
            <a:endParaRPr lang="en-US" dirty="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140942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287052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135754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336696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11380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464BF68-F4BB-469D-AD0B-669AE365329A}" type="datetimeFigureOut">
              <a:rPr lang="ar-SA" smtClean="0"/>
              <a:pPr/>
              <a:t>26/02/37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57592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464BF68-F4BB-469D-AD0B-669AE365329A}" type="datetimeFigureOut">
              <a:rPr lang="ar-SA" smtClean="0"/>
              <a:pPr/>
              <a:t>26/02/37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41916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464BF68-F4BB-469D-AD0B-669AE365329A}" type="datetimeFigureOut">
              <a:rPr lang="ar-SA" smtClean="0"/>
              <a:pPr/>
              <a:t>26/02/37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97823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64BF68-F4BB-469D-AD0B-669AE365329A}" type="datetimeFigureOut">
              <a:rPr lang="ar-SA" smtClean="0"/>
              <a:pPr/>
              <a:t>26/02/37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6461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64BF68-F4BB-469D-AD0B-669AE365329A}" type="datetimeFigureOut">
              <a:rPr lang="ar-SA" smtClean="0"/>
              <a:pPr/>
              <a:t>26/02/37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423713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64BF68-F4BB-469D-AD0B-669AE365329A}" type="datetimeFigureOut">
              <a:rPr lang="ar-SA" smtClean="0"/>
              <a:pPr/>
              <a:t>26/02/37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B51E56-6E2C-4F8D-9E19-A95CCCC92FDE}" type="slidenum">
              <a:rPr lang="ar-SA" smtClean="0"/>
              <a:pPr/>
              <a:t>‹#›</a:t>
            </a:fld>
            <a:endParaRPr lang="ar-SA"/>
          </a:p>
        </p:txBody>
      </p:sp>
    </p:spTree>
    <p:extLst>
      <p:ext uri="{BB962C8B-B14F-4D97-AF65-F5344CB8AC3E}">
        <p14:creationId xmlns:p14="http://schemas.microsoft.com/office/powerpoint/2010/main" val="77870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64BF68-F4BB-469D-AD0B-669AE365329A}" type="datetimeFigureOut">
              <a:rPr lang="ar-SA" smtClean="0"/>
              <a:pPr/>
              <a:t>26/02/37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B51E56-6E2C-4F8D-9E19-A95CCCC92FDE}" type="slidenum">
              <a:rPr lang="ar-SA" smtClean="0"/>
              <a:pPr/>
              <a:t>‹#›</a:t>
            </a:fld>
            <a:endParaRPr lang="ar-SA"/>
          </a:p>
        </p:txBody>
      </p:sp>
    </p:spTree>
    <p:extLst>
      <p:ext uri="{BB962C8B-B14F-4D97-AF65-F5344CB8AC3E}">
        <p14:creationId xmlns:p14="http://schemas.microsoft.com/office/powerpoint/2010/main" val="419948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package" Target="../embeddings/Microsoft_Word_Document1.doc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9.emf"/><Relationship Id="rId4" Type="http://schemas.openxmlformats.org/officeDocument/2006/relationships/package" Target="../embeddings/Microsoft_Word_Document2.doc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صورة 2" descr="http://www.nfsp.org.sa/images/modules/logonfs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79056"/>
            <a:ext cx="2160240" cy="5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صورة 1" descr="https://pbs.twimg.com/profile_images/1278200784/A4-3_4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694" y="37905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صورة 2" descr="C:\Users\ASUS\Pictures\101111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4" y="499706"/>
            <a:ext cx="677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جدول 3"/>
          <p:cNvGraphicFramePr>
            <a:graphicFrameLocks noGrp="1"/>
          </p:cNvGraphicFramePr>
          <p:nvPr>
            <p:extLst>
              <p:ext uri="{D42A27DB-BD31-4B8C-83A1-F6EECF244321}">
                <p14:modId xmlns:p14="http://schemas.microsoft.com/office/powerpoint/2010/main" val="584731082"/>
              </p:ext>
            </p:extLst>
          </p:nvPr>
        </p:nvGraphicFramePr>
        <p:xfrm>
          <a:off x="1115616" y="2420888"/>
          <a:ext cx="6923112" cy="1219200"/>
        </p:xfrm>
        <a:graphic>
          <a:graphicData uri="http://schemas.openxmlformats.org/drawingml/2006/table">
            <a:tbl>
              <a:tblPr/>
              <a:tblGrid>
                <a:gridCol w="6923112"/>
              </a:tblGrid>
              <a:tr h="439901">
                <a:tc>
                  <a:txBody>
                    <a:bodyPr/>
                    <a:lstStyle/>
                    <a:p>
                      <a:pPr algn="ctr" rtl="1">
                        <a:spcAft>
                          <a:spcPts val="0"/>
                        </a:spcAft>
                      </a:pPr>
                      <a:r>
                        <a:rPr lang="ar-SA" sz="4000" b="1" dirty="0">
                          <a:solidFill>
                            <a:srgbClr val="365F91"/>
                          </a:solidFill>
                          <a:effectLst/>
                          <a:latin typeface="Cambria"/>
                          <a:ea typeface="Times New Roman"/>
                          <a:cs typeface="Times New Roman"/>
                        </a:rPr>
                        <a:t>الوقاية من التنمر</a:t>
                      </a:r>
                      <a:endParaRPr lang="en-US" sz="4000" dirty="0">
                        <a:effectLst/>
                        <a:latin typeface="Calibri"/>
                        <a:ea typeface="Times New Roman"/>
                        <a:cs typeface="Arial"/>
                      </a:endParaRPr>
                    </a:p>
                    <a:p>
                      <a:pPr algn="ctr" rtl="1">
                        <a:spcAft>
                          <a:spcPts val="0"/>
                        </a:spcAft>
                      </a:pPr>
                      <a:r>
                        <a:rPr lang="ar-SA" sz="4000" b="1" dirty="0">
                          <a:solidFill>
                            <a:srgbClr val="365F91"/>
                          </a:solidFill>
                          <a:effectLst/>
                          <a:latin typeface="Cambria"/>
                          <a:ea typeface="Times New Roman"/>
                          <a:cs typeface="Times New Roman"/>
                        </a:rPr>
                        <a:t>بين الطلبة في المدارس</a:t>
                      </a:r>
                      <a:endParaRPr lang="en-US" sz="4000" dirty="0">
                        <a:effectLst/>
                        <a:latin typeface="Calibri"/>
                        <a:ea typeface="Times New Roman"/>
                        <a:cs typeface="Arial"/>
                      </a:endParaRPr>
                    </a:p>
                  </a:txBody>
                  <a:tcPr marL="118745" marR="118745" marT="0" marB="0">
                    <a:lnL>
                      <a:noFill/>
                    </a:lnL>
                    <a:lnR>
                      <a:noFill/>
                    </a:lnR>
                    <a:lnT>
                      <a:noFill/>
                    </a:lnT>
                    <a:lnB>
                      <a:noFill/>
                    </a:lnB>
                  </a:tcPr>
                </a:tc>
              </a:tr>
            </a:tbl>
          </a:graphicData>
        </a:graphic>
      </p:graphicFrame>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569556"/>
            <a:ext cx="1028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2627784" y="4221088"/>
            <a:ext cx="3528392" cy="461665"/>
          </a:xfrm>
          <a:prstGeom prst="rect">
            <a:avLst/>
          </a:prstGeom>
          <a:noFill/>
        </p:spPr>
        <p:txBody>
          <a:bodyPr wrap="square" rtlCol="1">
            <a:spAutoFit/>
          </a:bodyPr>
          <a:lstStyle/>
          <a:p>
            <a:r>
              <a:rPr lang="ar-SA" sz="2400" b="1" dirty="0" smtClean="0">
                <a:latin typeface="Traditional Arabic" panose="02020603050405020304" pitchFamily="18" charset="-78"/>
                <a:cs typeface="Traditional Arabic" panose="02020603050405020304" pitchFamily="18" charset="-78"/>
              </a:rPr>
              <a:t>إعداد وتنفيذ : أعضاء فريق وزارة التعليم </a:t>
            </a:r>
            <a:endParaRPr lang="ar-SA" sz="2400" b="1" dirty="0">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7663256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3">
                      <a:satMod val="175000"/>
                      <a:alpha val="40000"/>
                    </a:schemeClr>
                  </a:glow>
                </a:effectLst>
              </a:rPr>
              <a:t>تدريب </a:t>
            </a:r>
            <a:r>
              <a:rPr lang="ar-S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3">
                      <a:satMod val="175000"/>
                      <a:alpha val="40000"/>
                    </a:schemeClr>
                  </a:glow>
                </a:effectLst>
              </a:rPr>
              <a:t>المتنمرعليه</a:t>
            </a: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3">
                      <a:satMod val="175000"/>
                      <a:alpha val="40000"/>
                    </a:schemeClr>
                  </a:glow>
                </a:effectLst>
              </a:rPr>
              <a:t> </a:t>
            </a: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3">
                      <a:satMod val="175000"/>
                      <a:alpha val="40000"/>
                    </a:schemeClr>
                  </a:glow>
                </a:effectLst>
              </a:rPr>
              <a:t>ما يفعله إذا هاجمه المتنمر في المستقبل</a:t>
            </a:r>
          </a:p>
        </p:txBody>
      </p:sp>
      <p:sp>
        <p:nvSpPr>
          <p:cNvPr id="3" name="عنصر نائب للمحتوى 2"/>
          <p:cNvSpPr>
            <a:spLocks noGrp="1"/>
          </p:cNvSpPr>
          <p:nvPr>
            <p:ph idx="1"/>
          </p:nvPr>
        </p:nvSpPr>
        <p:spPr/>
        <p:txBody>
          <a:bodyPr>
            <a:normAutofit fontScale="85000" lnSpcReduction="10000"/>
          </a:bodyPr>
          <a:lstStyle/>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تدريبه على ما يفعله إذا هاجمه المتنمر في المستقبل، من خلال الأساليب التالية</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يتجاهله, يتظاهر بعدم سماعه له (لأنه المتنمر يريد أي ردة فعل). </a:t>
            </a:r>
          </a:p>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إذا اقترب منه </a:t>
            </a:r>
            <a:r>
              <a:rPr lang="ar-SA"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المتنمر،ويدافع</a:t>
            </a:r>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عن نفسه حتى لو تظاهر بالشجاعة مثلاً( قول: لا: توقف- بصوت عالٍ- ثم يذهب ويتركه ).</a:t>
            </a:r>
          </a:p>
          <a:p>
            <a:pPr marL="0" indent="0">
              <a:buNone/>
            </a:pPr>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لا يقم بعمل ما لا يرغبه (لا يستجيب لطلباته). </a:t>
            </a:r>
          </a:p>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لا يضربه  (لا يعامله بنفس أسلوبه). </a:t>
            </a:r>
          </a:p>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لا يظهر مشاعره أمام المتنمرين ( عدم إظهار مشاعر الغضب).</a:t>
            </a:r>
          </a:p>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يحاول أن يبدو متماسكاً غير متأثراً.</a:t>
            </a:r>
          </a:p>
          <a:p>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02583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تدريب المتنمر عليه </a:t>
            </a: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على توكيد الذات</a:t>
            </a:r>
          </a:p>
        </p:txBody>
      </p:sp>
      <p:sp>
        <p:nvSpPr>
          <p:cNvPr id="3" name="عنصر نائب للمحتوى 2"/>
          <p:cNvSpPr>
            <a:spLocks noGrp="1"/>
          </p:cNvSpPr>
          <p:nvPr>
            <p:ph idx="1"/>
          </p:nvPr>
        </p:nvSpPr>
        <p:spPr>
          <a:xfrm>
            <a:off x="395536" y="1700808"/>
            <a:ext cx="8424936" cy="4525963"/>
          </a:xfr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التوكيد هو: التعبير الصادق عن الآراء والأفكار، والانفعالات الايجابية، والسلبية، والدفاع عن الحقوق الخاصة والقدرة على قول( لا)، ومواجهة طلبات الآخرين غير المعقولة، أو المضرة بأسلوب مهذب ومقبول اجتماعياً</a:t>
            </a:r>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b="1" spc="50" dirty="0" smtClean="0">
                <a:ln w="11430">
                  <a:solidFill>
                    <a:schemeClr val="accent1">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(الخطوات </a:t>
            </a:r>
            <a:r>
              <a:rPr lang="ar-SA" b="1" spc="50" dirty="0">
                <a:ln w="11430">
                  <a:solidFill>
                    <a:schemeClr val="accent1">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الأساسية في التدريب على </a:t>
            </a:r>
            <a:r>
              <a:rPr lang="ar-SA" b="1" spc="50" dirty="0" smtClean="0">
                <a:ln w="11430">
                  <a:solidFill>
                    <a:schemeClr val="accent1">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التوكيدية)</a:t>
            </a:r>
          </a:p>
          <a:p>
            <a:pPr marL="0" indent="0">
              <a:buNone/>
            </a:pP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إقناعه أن التوكيد حق من الحقوق الشخصية.</a:t>
            </a:r>
          </a:p>
          <a:p>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التفريق بين التوكيدية، والخضوع </a:t>
            </a:r>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والعدوانية(تدريبة على حقيبة السلوك التوكيدي)</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التدريب الفعال اللفظي، وغير اللفظي فيما يلي: </a:t>
            </a:r>
          </a:p>
          <a:p>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99100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.كيف يدافع  عن نفسه.</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.كيف  يقول (لا ) بجرأة أو ما يدل عليها بصوت واضح.</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.كيف يعبر عن مشاعره الايجابية والسلبية.</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.كيف يقلل من حساسيته تجاه التعليقات (أن يتجاهل التعليقات البسيطة غير المستمر، ويقابلها بالهدوء وكأن لم يسمعها، أو يتقبلها بصدر رحب).</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.تدريبه التلفظ بكلمات قد تحرج المتنمر بكل هدوء مثل ( صادق ما شاء الله عليك، أو يضحك بطريقة ساخرة، ثم يذهب ويتركه</a:t>
            </a:r>
          </a:p>
          <a:p>
            <a:endParaRPr lang="ar-SA" dirty="0"/>
          </a:p>
        </p:txBody>
      </p:sp>
      <p:pic>
        <p:nvPicPr>
          <p:cNvPr id="4" name="صورة 3" descr="لا.jpg"/>
          <p:cNvPicPr>
            <a:picLocks noChangeAspect="1"/>
          </p:cNvPicPr>
          <p:nvPr/>
        </p:nvPicPr>
        <p:blipFill>
          <a:blip r:embed="rId2"/>
          <a:stretch>
            <a:fillRect/>
          </a:stretch>
        </p:blipFill>
        <p:spPr>
          <a:xfrm>
            <a:off x="428596" y="357166"/>
            <a:ext cx="3810000" cy="1714512"/>
          </a:xfrm>
          <a:prstGeom prst="rect">
            <a:avLst/>
          </a:prstGeom>
        </p:spPr>
      </p:pic>
    </p:spTree>
    <p:extLst>
      <p:ext uri="{BB962C8B-B14F-4D97-AF65-F5344CB8AC3E}">
        <p14:creationId xmlns:p14="http://schemas.microsoft.com/office/powerpoint/2010/main" val="288681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عرض فيلم السلوك التوكيدي</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رة 3" descr="film.jpg"/>
          <p:cNvPicPr>
            <a:picLocks noChangeAspect="1"/>
          </p:cNvPicPr>
          <p:nvPr/>
        </p:nvPicPr>
        <p:blipFill>
          <a:blip r:embed="rId2"/>
          <a:stretch>
            <a:fillRect/>
          </a:stretch>
        </p:blipFill>
        <p:spPr>
          <a:xfrm>
            <a:off x="3357554" y="2500306"/>
            <a:ext cx="3071834" cy="2286016"/>
          </a:xfrm>
          <a:prstGeom prst="rect">
            <a:avLst/>
          </a:prstGeom>
        </p:spPr>
      </p:pic>
    </p:spTree>
    <p:extLst>
      <p:ext uri="{BB962C8B-B14F-4D97-AF65-F5344CB8AC3E}">
        <p14:creationId xmlns:p14="http://schemas.microsoft.com/office/powerpoint/2010/main" val="1954655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تمثيل الدور ( الممارسة </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a:xfrm>
            <a:off x="428596" y="1214422"/>
            <a:ext cx="8229600" cy="4525963"/>
          </a:xfrm>
        </p:spPr>
        <p:txBody>
          <a:bodyPr>
            <a:normAutofit fontScale="92500" lnSpcReduction="10000"/>
          </a:bodyPr>
          <a:lstStyle/>
          <a:p>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وهي </a:t>
            </a: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عملية تقليد ما تم عرضه بالأنموذج، أي أن يقوم الطالب بممارسة السلوك التوكيدي أمام المرشد أو في المنزل حتى يتقن الاستجابة التوكيدية، ومن الخطوات المهمة في ذلك ما يلي:</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أن تكون الجمل المستخدمة تبدأ بـ ( أنا) ( أنا أتضايق من هذا الأسلوب، أنا لا أحب ذلك....)</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وضوح الصوت.</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الوقوف بثقة وبرأس مرفوع.</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النظر في الآخرين.</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عدم التحرك كثيراً؛ مما يدل على الارتباك</a:t>
            </a:r>
          </a:p>
          <a:p>
            <a:endPar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6818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lstStyle/>
          <a:p>
            <a:pPr marL="0" indent="0" algn="ctr">
              <a:buNone/>
            </a:pPr>
            <a:r>
              <a:rPr lang="ar-SA"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التعزيز </a:t>
            </a:r>
            <a:r>
              <a:rPr lang="ar-S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الاجتماعي </a:t>
            </a:r>
            <a:endParaRPr lang="ar-SA"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0" indent="0">
              <a:buNone/>
            </a:pP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القيام بالتعزيز الاجتماعي؛ كابتسامة أو ثناء، أو ربت على الكتف، أو إيماءه رأس تدل على الرضا عند الاستجابة التوكيدية؛ حيث إن ذلك  يزيد من مستوى التوكيدية مستقبلاً.</a:t>
            </a:r>
          </a:p>
          <a:p>
            <a:pPr marL="0" indent="0">
              <a:buNone/>
            </a:pP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المكونات غير اللفظية في مواجهة الآخرين:</a:t>
            </a:r>
          </a:p>
          <a:p>
            <a:pPr marL="0" indent="0">
              <a:buNone/>
            </a:pP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تعدُّ المكونات غير اللفظية جزءاً مهماً من التدريب على التوكيدية، والجرأة، والثقة بالنفس؛ لذا من المهم تضمينها في البرامج التدريبية المتعلقة بهذه </a:t>
            </a: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الموضوعات .</a:t>
            </a:r>
          </a:p>
          <a:p>
            <a:pPr marL="0" indent="0">
              <a:buNone/>
            </a:pP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يمكن </a:t>
            </a: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عرضها  على النحو التالي:</a:t>
            </a:r>
          </a:p>
        </p:txBody>
      </p:sp>
    </p:spTree>
    <p:extLst>
      <p:ext uri="{BB962C8B-B14F-4D97-AF65-F5344CB8AC3E}">
        <p14:creationId xmlns:p14="http://schemas.microsoft.com/office/powerpoint/2010/main" val="3495772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17998291"/>
              </p:ext>
            </p:extLst>
          </p:nvPr>
        </p:nvGraphicFramePr>
        <p:xfrm>
          <a:off x="467544" y="260648"/>
          <a:ext cx="8316415" cy="6179613"/>
        </p:xfrm>
        <a:graphic>
          <a:graphicData uri="http://schemas.openxmlformats.org/drawingml/2006/table">
            <a:tbl>
              <a:tblPr rtl="1" firstRow="1" firstCol="1" bandRow="1" bandCol="1">
                <a:tableStyleId>{5C22544A-7EE6-4342-B048-85BDC9FD1C3A}</a:tableStyleId>
              </a:tblPr>
              <a:tblGrid>
                <a:gridCol w="2065279"/>
                <a:gridCol w="6251136"/>
              </a:tblGrid>
              <a:tr h="282800">
                <a:tc>
                  <a:txBody>
                    <a:bodyPr/>
                    <a:lstStyle/>
                    <a:p>
                      <a:pPr algn="ctr" rtl="1">
                        <a:spcBef>
                          <a:spcPts val="1200"/>
                        </a:spcBef>
                        <a:spcAft>
                          <a:spcPts val="300"/>
                        </a:spcAft>
                      </a:pPr>
                      <a:r>
                        <a:rPr lang="ar-SA" sz="1800" kern="1600" dirty="0">
                          <a:effectLst/>
                        </a:rPr>
                        <a:t>المكون غير اللفظي</a:t>
                      </a:r>
                      <a:endParaRPr lang="en-US" sz="1800" b="1" kern="1600" dirty="0">
                        <a:effectLst/>
                        <a:latin typeface="Calibri"/>
                        <a:ea typeface="Times New Roman"/>
                        <a:cs typeface="Times New Roman"/>
                      </a:endParaRPr>
                    </a:p>
                  </a:txBody>
                  <a:tcPr marL="67070" marR="67070" marT="0" marB="0" anchor="ctr"/>
                </a:tc>
                <a:tc>
                  <a:txBody>
                    <a:bodyPr/>
                    <a:lstStyle/>
                    <a:p>
                      <a:pPr algn="ctr" rtl="1"/>
                      <a:r>
                        <a:rPr lang="ar-SA" sz="2400" dirty="0" smtClean="0">
                          <a:effectLst/>
                        </a:rPr>
                        <a:t>السلوك المطلوب</a:t>
                      </a:r>
                    </a:p>
                  </a:txBody>
                  <a:tcPr marL="67070" marR="67070" marT="0" marB="0" anchor="ctr"/>
                </a:tc>
              </a:tr>
              <a:tr h="547381">
                <a:tc>
                  <a:txBody>
                    <a:bodyPr/>
                    <a:lstStyle/>
                    <a:p>
                      <a:pPr algn="ctr" rtl="1">
                        <a:spcBef>
                          <a:spcPts val="1200"/>
                        </a:spcBef>
                        <a:spcAft>
                          <a:spcPts val="0"/>
                        </a:spcAft>
                      </a:pPr>
                      <a:r>
                        <a:rPr lang="ar-SA" sz="1800" kern="1600">
                          <a:effectLst/>
                        </a:rPr>
                        <a:t>الاتصال البصري</a:t>
                      </a:r>
                      <a:endParaRPr lang="en-US" sz="1800" b="1" kern="1600">
                        <a:effectLst/>
                        <a:latin typeface="Calibri"/>
                        <a:ea typeface="Times New Roman"/>
                        <a:cs typeface="Times New Roman"/>
                      </a:endParaRPr>
                    </a:p>
                  </a:txBody>
                  <a:tcPr marL="67070" marR="67070" marT="0" marB="0" anchor="ctr"/>
                </a:tc>
                <a:tc>
                  <a:txBody>
                    <a:bodyPr/>
                    <a:lstStyle/>
                    <a:p>
                      <a:pPr algn="justLow" rtl="1">
                        <a:spcAft>
                          <a:spcPts val="0"/>
                        </a:spcAft>
                      </a:pPr>
                      <a:r>
                        <a:rPr lang="ar-SA" sz="2000">
                          <a:effectLst/>
                        </a:rPr>
                        <a:t>متواصلاً - في الغالب- هناك فترات عدم اتصال بسيطة. </a:t>
                      </a:r>
                      <a:endParaRPr lang="en-US" sz="2000">
                        <a:effectLst/>
                        <a:latin typeface="Calibri"/>
                      </a:endParaRPr>
                    </a:p>
                  </a:txBody>
                  <a:tcPr marL="67070" marR="67070" marT="0" marB="0" anchor="ctr"/>
                </a:tc>
              </a:tr>
              <a:tr h="282800">
                <a:tc>
                  <a:txBody>
                    <a:bodyPr/>
                    <a:lstStyle/>
                    <a:p>
                      <a:pPr algn="ctr" rtl="1">
                        <a:spcAft>
                          <a:spcPts val="0"/>
                        </a:spcAft>
                      </a:pPr>
                      <a:r>
                        <a:rPr lang="ar-SA" sz="1800">
                          <a:effectLst/>
                        </a:rPr>
                        <a:t>وضوح الصوت</a:t>
                      </a:r>
                      <a:endParaRPr lang="en-US" sz="1800">
                        <a:effectLst/>
                        <a:latin typeface="Calibri"/>
                      </a:endParaRPr>
                    </a:p>
                  </a:txBody>
                  <a:tcPr marL="67070" marR="67070" marT="0" marB="0" anchor="ctr"/>
                </a:tc>
                <a:tc>
                  <a:txBody>
                    <a:bodyPr/>
                    <a:lstStyle/>
                    <a:p>
                      <a:pPr algn="justLow" rtl="1">
                        <a:spcAft>
                          <a:spcPts val="0"/>
                        </a:spcAft>
                      </a:pPr>
                      <a:r>
                        <a:rPr lang="ar-SA" sz="2000">
                          <a:effectLst/>
                        </a:rPr>
                        <a:t>مرتفع باعتدال وصارم.</a:t>
                      </a:r>
                      <a:endParaRPr lang="en-US" sz="2000">
                        <a:effectLst/>
                        <a:latin typeface="Calibri"/>
                      </a:endParaRPr>
                    </a:p>
                  </a:txBody>
                  <a:tcPr marL="67070" marR="67070" marT="0" marB="0" anchor="ctr"/>
                </a:tc>
              </a:tr>
              <a:tr h="565599">
                <a:tc>
                  <a:txBody>
                    <a:bodyPr/>
                    <a:lstStyle/>
                    <a:p>
                      <a:pPr algn="ctr" rtl="1">
                        <a:spcAft>
                          <a:spcPts val="0"/>
                        </a:spcAft>
                      </a:pPr>
                      <a:r>
                        <a:rPr lang="ar-SA" sz="1800">
                          <a:effectLst/>
                        </a:rPr>
                        <a:t>نبرة الصوت</a:t>
                      </a:r>
                      <a:endParaRPr lang="en-US" sz="1800">
                        <a:effectLst/>
                        <a:latin typeface="Calibri"/>
                      </a:endParaRPr>
                    </a:p>
                  </a:txBody>
                  <a:tcPr marL="67070" marR="67070" marT="0" marB="0" anchor="ctr"/>
                </a:tc>
                <a:tc>
                  <a:txBody>
                    <a:bodyPr/>
                    <a:lstStyle/>
                    <a:p>
                      <a:pPr algn="justLow" rtl="1">
                        <a:spcAft>
                          <a:spcPts val="0"/>
                        </a:spcAft>
                      </a:pPr>
                      <a:r>
                        <a:rPr lang="ar-SA" sz="2000">
                          <a:effectLst/>
                        </a:rPr>
                        <a:t>تغيير نبرة الصوت حسب الموقف ( حالة الرضا، حالة عدم الرضا)، عدم رتابة الصوت، عدم التناقض ( عدم استخدام نبرة الحزن في قمة السعادة ).</a:t>
                      </a:r>
                      <a:endParaRPr lang="en-US" sz="2000">
                        <a:effectLst/>
                        <a:latin typeface="Calibri"/>
                      </a:endParaRPr>
                    </a:p>
                  </a:txBody>
                  <a:tcPr marL="67070" marR="67070" marT="0" marB="0" anchor="ctr"/>
                </a:tc>
              </a:tr>
              <a:tr h="1413998">
                <a:tc>
                  <a:txBody>
                    <a:bodyPr/>
                    <a:lstStyle/>
                    <a:p>
                      <a:pPr rtl="1">
                        <a:spcAft>
                          <a:spcPts val="0"/>
                        </a:spcAft>
                      </a:pPr>
                      <a:r>
                        <a:rPr lang="ar-SA" sz="1800">
                          <a:effectLst/>
                        </a:rPr>
                        <a:t> </a:t>
                      </a:r>
                      <a:endParaRPr lang="en-US" sz="1800">
                        <a:effectLst/>
                      </a:endParaRPr>
                    </a:p>
                    <a:p>
                      <a:pPr algn="ctr" rtl="1">
                        <a:spcAft>
                          <a:spcPts val="0"/>
                        </a:spcAft>
                      </a:pPr>
                      <a:r>
                        <a:rPr lang="ar-SA" sz="1800">
                          <a:effectLst/>
                        </a:rPr>
                        <a:t>استرسال الحديث</a:t>
                      </a:r>
                      <a:endParaRPr lang="en-US" sz="1800">
                        <a:effectLst/>
                        <a:latin typeface="Calibri"/>
                      </a:endParaRPr>
                    </a:p>
                  </a:txBody>
                  <a:tcPr marL="67070" marR="67070" marT="0" marB="0" anchor="ctr"/>
                </a:tc>
                <a:tc>
                  <a:txBody>
                    <a:bodyPr/>
                    <a:lstStyle/>
                    <a:p>
                      <a:pPr algn="justLow" rtl="1">
                        <a:spcAft>
                          <a:spcPts val="0"/>
                        </a:spcAft>
                      </a:pPr>
                      <a:r>
                        <a:rPr lang="ar-SA" sz="2000">
                          <a:effectLst/>
                        </a:rPr>
                        <a:t>- عدم السرعة  في الاستجابة الكلامية.</a:t>
                      </a:r>
                      <a:endParaRPr lang="en-US" sz="2000">
                        <a:effectLst/>
                      </a:endParaRPr>
                    </a:p>
                    <a:p>
                      <a:pPr algn="justLow" rtl="1">
                        <a:spcAft>
                          <a:spcPts val="0"/>
                        </a:spcAft>
                      </a:pPr>
                      <a:r>
                        <a:rPr lang="ar-SA" sz="2000">
                          <a:effectLst/>
                        </a:rPr>
                        <a:t>- لا ينتظر طويلاً بعد سكوت الآخر.</a:t>
                      </a:r>
                      <a:endParaRPr lang="en-US" sz="2000">
                        <a:effectLst/>
                      </a:endParaRPr>
                    </a:p>
                    <a:p>
                      <a:pPr algn="justLow" rtl="1">
                        <a:spcAft>
                          <a:spcPts val="0"/>
                        </a:spcAft>
                      </a:pPr>
                      <a:r>
                        <a:rPr lang="ar-SA" sz="2000">
                          <a:effectLst/>
                        </a:rPr>
                        <a:t> - عدم التردد في الكلام أو التوقف.</a:t>
                      </a:r>
                      <a:endParaRPr lang="en-US" sz="2000">
                        <a:effectLst/>
                      </a:endParaRPr>
                    </a:p>
                    <a:p>
                      <a:pPr algn="justLow" rtl="1">
                        <a:spcAft>
                          <a:spcPts val="0"/>
                        </a:spcAft>
                      </a:pPr>
                      <a:r>
                        <a:rPr lang="ar-SA" sz="2000">
                          <a:effectLst/>
                        </a:rPr>
                        <a:t>- عدم الزيادة في المحتوى الكلامي (عدد الكلمات في الدقيقة ).</a:t>
                      </a:r>
                      <a:endParaRPr lang="en-US" sz="2000">
                        <a:effectLst/>
                      </a:endParaRPr>
                    </a:p>
                    <a:p>
                      <a:pPr algn="justLow" rtl="1">
                        <a:spcAft>
                          <a:spcPts val="0"/>
                        </a:spcAft>
                      </a:pPr>
                      <a:r>
                        <a:rPr lang="ar-SA" sz="2000">
                          <a:effectLst/>
                        </a:rPr>
                        <a:t>- عدم التلعثم في الكلام.</a:t>
                      </a:r>
                      <a:endParaRPr lang="en-US" sz="2000">
                        <a:effectLst/>
                        <a:latin typeface="Calibri"/>
                      </a:endParaRPr>
                    </a:p>
                  </a:txBody>
                  <a:tcPr marL="67070" marR="67070" marT="0" marB="0" anchor="ctr"/>
                </a:tc>
              </a:tr>
              <a:tr h="282800">
                <a:tc>
                  <a:txBody>
                    <a:bodyPr/>
                    <a:lstStyle/>
                    <a:p>
                      <a:pPr algn="ctr" rtl="1">
                        <a:spcAft>
                          <a:spcPts val="0"/>
                        </a:spcAft>
                      </a:pPr>
                      <a:r>
                        <a:rPr lang="ar-SA" sz="1800">
                          <a:effectLst/>
                        </a:rPr>
                        <a:t>المسافة</a:t>
                      </a:r>
                      <a:endParaRPr lang="en-US" sz="1800">
                        <a:effectLst/>
                        <a:latin typeface="Calibri"/>
                      </a:endParaRPr>
                    </a:p>
                  </a:txBody>
                  <a:tcPr marL="67070" marR="67070" marT="0" marB="0" anchor="ctr"/>
                </a:tc>
                <a:tc>
                  <a:txBody>
                    <a:bodyPr/>
                    <a:lstStyle/>
                    <a:p>
                      <a:pPr algn="ctr" rtl="1">
                        <a:spcAft>
                          <a:spcPts val="0"/>
                        </a:spcAft>
                      </a:pPr>
                      <a:r>
                        <a:rPr lang="ar-SA" sz="2000">
                          <a:effectLst/>
                        </a:rPr>
                        <a:t>الاقتراب من الآخرين، عدم التراجع إلى الوراء أو الاستجابة من بعيد.</a:t>
                      </a:r>
                      <a:endParaRPr lang="en-US" sz="2000">
                        <a:effectLst/>
                        <a:latin typeface="Calibri"/>
                      </a:endParaRPr>
                    </a:p>
                  </a:txBody>
                  <a:tcPr marL="67070" marR="67070" marT="0" marB="0" anchor="ctr"/>
                </a:tc>
              </a:tr>
              <a:tr h="848399">
                <a:tc>
                  <a:txBody>
                    <a:bodyPr/>
                    <a:lstStyle/>
                    <a:p>
                      <a:pPr algn="ctr" rtl="1">
                        <a:spcAft>
                          <a:spcPts val="0"/>
                        </a:spcAft>
                      </a:pPr>
                      <a:r>
                        <a:rPr lang="ar-SA" sz="1800">
                          <a:effectLst/>
                        </a:rPr>
                        <a:t>التعبيرات الوجهية</a:t>
                      </a:r>
                      <a:endParaRPr lang="en-US" sz="1800">
                        <a:effectLst/>
                        <a:latin typeface="Calibri"/>
                      </a:endParaRPr>
                    </a:p>
                  </a:txBody>
                  <a:tcPr marL="67070" marR="67070" marT="0" marB="0" anchor="ctr"/>
                </a:tc>
                <a:tc>
                  <a:txBody>
                    <a:bodyPr/>
                    <a:lstStyle/>
                    <a:p>
                      <a:pPr rtl="1">
                        <a:spcAft>
                          <a:spcPts val="0"/>
                        </a:spcAft>
                      </a:pPr>
                      <a:r>
                        <a:rPr lang="ar-SA" sz="2000">
                          <a:effectLst/>
                        </a:rPr>
                        <a:t>عند السرور ...يظهر على وجهك، وعند الغضب، إظهار الابتسامة  في وقتها</a:t>
                      </a:r>
                      <a:endParaRPr lang="en-US" sz="2000">
                        <a:effectLst/>
                      </a:endParaRPr>
                    </a:p>
                    <a:p>
                      <a:pPr rtl="1">
                        <a:spcAft>
                          <a:spcPts val="0"/>
                        </a:spcAft>
                      </a:pPr>
                      <a:r>
                        <a:rPr lang="ar-SA" sz="2000">
                          <a:effectLst/>
                        </a:rPr>
                        <a:t>عدم إظهار العكس (زعلان وتبين أنك مبسوط، او الابتسامة وقت الغضب ) </a:t>
                      </a:r>
                      <a:endParaRPr lang="en-US" sz="2000">
                        <a:effectLst/>
                      </a:endParaRPr>
                    </a:p>
                    <a:p>
                      <a:pPr rtl="1">
                        <a:spcAft>
                          <a:spcPts val="0"/>
                        </a:spcAft>
                      </a:pPr>
                      <a:r>
                        <a:rPr lang="ar-SA" sz="2000">
                          <a:effectLst/>
                        </a:rPr>
                        <a:t>(يجعل الوجه يتحدث ).</a:t>
                      </a:r>
                      <a:endParaRPr lang="en-US" sz="2000">
                        <a:effectLst/>
                        <a:latin typeface="Calibri"/>
                      </a:endParaRPr>
                    </a:p>
                  </a:txBody>
                  <a:tcPr marL="67070" marR="67070" marT="0" marB="0" anchor="ctr"/>
                </a:tc>
              </a:tr>
              <a:tr h="1608872">
                <a:tc>
                  <a:txBody>
                    <a:bodyPr/>
                    <a:lstStyle/>
                    <a:p>
                      <a:pPr algn="ctr" rtl="1">
                        <a:spcAft>
                          <a:spcPts val="0"/>
                        </a:spcAft>
                      </a:pPr>
                      <a:r>
                        <a:rPr lang="ar-SA" sz="1800" dirty="0">
                          <a:effectLst/>
                        </a:rPr>
                        <a:t>الوضع الجسمي</a:t>
                      </a:r>
                      <a:endParaRPr lang="en-US" sz="1800" dirty="0">
                        <a:effectLst/>
                        <a:latin typeface="Calibri"/>
                      </a:endParaRPr>
                    </a:p>
                  </a:txBody>
                  <a:tcPr marL="67070" marR="67070" marT="0" marB="0" anchor="ctr"/>
                </a:tc>
                <a:tc>
                  <a:txBody>
                    <a:bodyPr/>
                    <a:lstStyle/>
                    <a:p>
                      <a:pPr rtl="1">
                        <a:spcAft>
                          <a:spcPts val="0"/>
                        </a:spcAft>
                      </a:pPr>
                      <a:r>
                        <a:rPr lang="ar-SA" sz="2000" dirty="0">
                          <a:effectLst/>
                        </a:rPr>
                        <a:t>الوقوف أو الجلوس منتصب الظهر (باعتدال )، الأكتاف مرتفعة، والرأس مرتفع مع الاسترخاء والهدوء أثناء الاستجابة، عدم طأطأة الرأس، عدم مسابقة الآخر بالسلام، عدم  التعثر في المشي، عدم تعديل الجلسة بين الحين والآخر، تحريك الرجل باستمرار، الارتباك.</a:t>
                      </a:r>
                      <a:endParaRPr lang="en-US" sz="2000" dirty="0">
                        <a:effectLst/>
                        <a:latin typeface="Calibri"/>
                      </a:endParaRPr>
                    </a:p>
                  </a:txBody>
                  <a:tcPr marL="67070" marR="67070" marT="0" marB="0" anchor="ctr"/>
                </a:tc>
              </a:tr>
            </a:tbl>
          </a:graphicData>
        </a:graphic>
      </p:graphicFrame>
    </p:spTree>
    <p:extLst>
      <p:ext uri="{BB962C8B-B14F-4D97-AF65-F5344CB8AC3E}">
        <p14:creationId xmlns:p14="http://schemas.microsoft.com/office/powerpoint/2010/main" val="84181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2658894680"/>
              </p:ext>
            </p:extLst>
          </p:nvPr>
        </p:nvGraphicFramePr>
        <p:xfrm>
          <a:off x="899593" y="1004054"/>
          <a:ext cx="7344815" cy="3706368"/>
        </p:xfrm>
        <a:graphic>
          <a:graphicData uri="http://schemas.openxmlformats.org/drawingml/2006/table">
            <a:tbl>
              <a:tblPr rtl="1" firstRow="1" firstCol="1" bandRow="1"/>
              <a:tblGrid>
                <a:gridCol w="1632638"/>
                <a:gridCol w="2909961"/>
                <a:gridCol w="2802216"/>
              </a:tblGrid>
              <a:tr h="0">
                <a:tc>
                  <a:txBody>
                    <a:bodyPr/>
                    <a:lstStyle/>
                    <a:p>
                      <a:pPr indent="1270" algn="ctr" rtl="1">
                        <a:spcAft>
                          <a:spcPts val="220"/>
                        </a:spcAft>
                      </a:pPr>
                      <a:r>
                        <a:rPr lang="ar-SA" sz="3200" b="1" dirty="0">
                          <a:solidFill>
                            <a:srgbClr val="1F497D"/>
                          </a:solidFill>
                          <a:effectLst/>
                          <a:latin typeface="Calibri"/>
                          <a:ea typeface="Calibri"/>
                          <a:cs typeface="Traditional Arabic"/>
                        </a:rPr>
                        <a:t>رقم النشاط</a:t>
                      </a:r>
                      <a:endParaRPr lang="en-US" sz="32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gridSpan="2">
                  <a:txBody>
                    <a:bodyPr/>
                    <a:lstStyle/>
                    <a:p>
                      <a:pPr algn="ctr" rtl="1">
                        <a:spcAft>
                          <a:spcPts val="220"/>
                        </a:spcAft>
                      </a:pPr>
                      <a:r>
                        <a:rPr lang="ar-SA" sz="3200" b="1" dirty="0" smtClean="0">
                          <a:solidFill>
                            <a:srgbClr val="1F497D"/>
                          </a:solidFill>
                          <a:effectLst/>
                          <a:latin typeface="Calibri"/>
                          <a:ea typeface="Calibri"/>
                          <a:cs typeface="Traditional Arabic"/>
                        </a:rPr>
                        <a:t>(2/1/3)</a:t>
                      </a:r>
                      <a:endParaRPr lang="en-US" sz="32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hMerge="1">
                  <a:txBody>
                    <a:bodyPr/>
                    <a:lstStyle/>
                    <a:p>
                      <a:pPr rtl="1"/>
                      <a:endParaRPr lang="ar-SA"/>
                    </a:p>
                  </a:txBody>
                  <a:tcPr/>
                </a:tc>
              </a:tr>
              <a:tr h="0">
                <a:tc>
                  <a:txBody>
                    <a:bodyPr/>
                    <a:lstStyle/>
                    <a:p>
                      <a:pPr indent="1270" algn="ctr" rtl="1">
                        <a:spcAft>
                          <a:spcPts val="220"/>
                        </a:spcAft>
                      </a:pPr>
                      <a:r>
                        <a:rPr lang="ar-SA" sz="3200" b="1" dirty="0">
                          <a:solidFill>
                            <a:srgbClr val="1F497D"/>
                          </a:solidFill>
                          <a:effectLst/>
                          <a:latin typeface="Calibri"/>
                          <a:ea typeface="Calibri"/>
                          <a:cs typeface="Traditional Arabic"/>
                        </a:rPr>
                        <a:t>العنوان</a:t>
                      </a:r>
                      <a:endParaRPr lang="en-US" sz="32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 بدائل العقاب</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0">
                <a:tc>
                  <a:txBody>
                    <a:bodyPr/>
                    <a:lstStyle/>
                    <a:p>
                      <a:pPr indent="1270" algn="ctr" rtl="1">
                        <a:spcAft>
                          <a:spcPts val="220"/>
                        </a:spcAft>
                      </a:pPr>
                      <a:r>
                        <a:rPr lang="ar-SA" sz="3200" b="1">
                          <a:solidFill>
                            <a:srgbClr val="1F497D"/>
                          </a:solidFill>
                          <a:effectLst/>
                          <a:latin typeface="Calibri"/>
                          <a:ea typeface="Calibri"/>
                          <a:cs typeface="Traditional Arabic"/>
                        </a:rPr>
                        <a:t>الهدف</a:t>
                      </a:r>
                      <a:endParaRPr lang="en-US" sz="32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ـ أن يلخص المتدرب بالأساليب الفعالة في تعديل سلوك التنمر (بدائل العقاب) .</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pPr rtl="1"/>
                      <a:endParaRPr lang="ar-SA"/>
                    </a:p>
                  </a:txBody>
                  <a:tcPr/>
                </a:tc>
              </a:tr>
              <a:tr h="0">
                <a:tc>
                  <a:txBody>
                    <a:bodyPr/>
                    <a:lstStyle/>
                    <a:p>
                      <a:pPr indent="1270" algn="ctr" rtl="1">
                        <a:spcAft>
                          <a:spcPts val="220"/>
                        </a:spcAft>
                      </a:pPr>
                      <a:r>
                        <a:rPr lang="ar-SA" sz="3200" b="1">
                          <a:solidFill>
                            <a:srgbClr val="1F497D"/>
                          </a:solidFill>
                          <a:effectLst/>
                          <a:latin typeface="Calibri"/>
                          <a:ea typeface="Calibri"/>
                          <a:cs typeface="Traditional Arabic"/>
                        </a:rPr>
                        <a:t>الزمن</a:t>
                      </a:r>
                      <a:endParaRPr lang="en-US" sz="32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indent="107950" algn="r" rtl="1">
                        <a:lnSpc>
                          <a:spcPct val="115000"/>
                        </a:lnSpc>
                        <a:spcAft>
                          <a:spcPts val="1000"/>
                        </a:spcAft>
                      </a:pPr>
                      <a:r>
                        <a:rPr lang="ar-SA" sz="3200" b="1" dirty="0">
                          <a:solidFill>
                            <a:srgbClr val="1F497D"/>
                          </a:solidFill>
                          <a:effectLst/>
                          <a:latin typeface="Calibri"/>
                          <a:ea typeface="Times New Roman"/>
                          <a:cs typeface="Traditional Arabic"/>
                        </a:rPr>
                        <a:t>60 دقيقة </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789305">
                <a:tc>
                  <a:txBody>
                    <a:bodyPr/>
                    <a:lstStyle/>
                    <a:p>
                      <a:pPr indent="1270" algn="ctr" rtl="1">
                        <a:spcAft>
                          <a:spcPts val="220"/>
                        </a:spcAft>
                      </a:pPr>
                      <a:r>
                        <a:rPr lang="ar-SA" sz="3200" b="1">
                          <a:solidFill>
                            <a:srgbClr val="1F497D"/>
                          </a:solidFill>
                          <a:effectLst/>
                          <a:latin typeface="Calibri"/>
                          <a:ea typeface="Calibri"/>
                          <a:cs typeface="Traditional Arabic"/>
                        </a:rPr>
                        <a:t>الأسلوب التدريبي</a:t>
                      </a:r>
                      <a:endParaRPr lang="en-US" sz="32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indent="107950" algn="r" rtl="1">
                        <a:lnSpc>
                          <a:spcPct val="115000"/>
                        </a:lnSpc>
                        <a:spcAft>
                          <a:spcPts val="1000"/>
                        </a:spcAft>
                      </a:pPr>
                      <a:r>
                        <a:rPr lang="ar-SA" sz="3200" b="1" dirty="0">
                          <a:solidFill>
                            <a:srgbClr val="1F497D"/>
                          </a:solidFill>
                          <a:effectLst/>
                          <a:latin typeface="Calibri"/>
                          <a:ea typeface="Times New Roman"/>
                          <a:cs typeface="Traditional Arabic"/>
                        </a:rPr>
                        <a:t>مشغل تدريبي</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indent="107950" algn="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r>
            </a:tbl>
          </a:graphicData>
        </a:graphic>
      </p:graphicFrame>
      <p:pic>
        <p:nvPicPr>
          <p:cNvPr id="2049" name="صورة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803" y="3861048"/>
            <a:ext cx="792162" cy="590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976168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circle(in)">
                                      <p:cBhvr>
                                        <p:cTn id="10"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699792" y="476672"/>
            <a:ext cx="3888432" cy="523220"/>
          </a:xfrm>
          <a:prstGeom prst="rect">
            <a:avLst/>
          </a:prstGeom>
          <a:noFill/>
        </p:spPr>
        <p:txBody>
          <a:bodyPr wrap="square" rtlCol="1">
            <a:spAutoFit/>
          </a:bodyPr>
          <a:lstStyle/>
          <a:p>
            <a:pPr algn="ct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الأساليب الفعالة لتعديل السلوك </a:t>
            </a:r>
            <a:endPar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7223742" y="1647370"/>
            <a:ext cx="1452714" cy="430887"/>
          </a:xfrm>
          <a:prstGeom prst="rect">
            <a:avLst/>
          </a:prstGeom>
          <a:noFill/>
          <a:ln>
            <a:solidFill>
              <a:schemeClr val="accent1"/>
            </a:solidFill>
          </a:ln>
        </p:spPr>
        <p:txBody>
          <a:bodyPr wrap="square" rtlCol="1">
            <a:spAutoFit/>
          </a:bodyPr>
          <a:lstStyle/>
          <a:p>
            <a:pPr algn="ctr"/>
            <a:r>
              <a:rPr lang="ar-S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rPr>
              <a:t>اسلوب التعزيز </a:t>
            </a:r>
            <a:endParaRPr lang="ar-SA"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5436095" y="1462703"/>
            <a:ext cx="1656184" cy="769441"/>
          </a:xfrm>
          <a:prstGeom prst="rect">
            <a:avLst/>
          </a:prstGeom>
          <a:noFill/>
          <a:ln>
            <a:solidFill>
              <a:schemeClr val="accent1"/>
            </a:solidFill>
          </a:ln>
        </p:spPr>
        <p:txBody>
          <a:bodyPr wrap="square" rtlCol="1">
            <a:spAutoFit/>
          </a:bodyPr>
          <a:lstStyle/>
          <a:p>
            <a:pPr algn="ctr"/>
            <a:r>
              <a:rPr lang="ar-S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rPr>
              <a:t>اسلوب التعاقد السلوكي </a:t>
            </a:r>
            <a:endParaRPr lang="ar-SA"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2699792" y="1462702"/>
            <a:ext cx="2376264" cy="769441"/>
          </a:xfrm>
          <a:prstGeom prst="rect">
            <a:avLst/>
          </a:prstGeom>
          <a:noFill/>
          <a:ln>
            <a:solidFill>
              <a:schemeClr val="accent1"/>
            </a:solidFill>
          </a:ln>
        </p:spPr>
        <p:txBody>
          <a:bodyPr wrap="square" rtlCol="1">
            <a:spAutoFit/>
          </a:bodyPr>
          <a:lstStyle/>
          <a:p>
            <a:pPr algn="ctr"/>
            <a:r>
              <a:rPr lang="ar-S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rPr>
              <a:t>اسلوب التدريب على التواصل الاجتماعي الفعال </a:t>
            </a:r>
            <a:endParaRPr lang="ar-SA"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174867" y="1647370"/>
            <a:ext cx="2241538" cy="430887"/>
          </a:xfrm>
          <a:prstGeom prst="rect">
            <a:avLst/>
          </a:prstGeom>
          <a:noFill/>
          <a:ln>
            <a:solidFill>
              <a:schemeClr val="accent1"/>
            </a:solidFill>
          </a:ln>
        </p:spPr>
        <p:txBody>
          <a:bodyPr wrap="square" rtlCol="1">
            <a:spAutoFit/>
          </a:bodyPr>
          <a:lstStyle/>
          <a:p>
            <a:pPr algn="ctr"/>
            <a:r>
              <a:rPr lang="ar-SA"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rPr>
              <a:t>اسلوب تعزيز مفهوم الذات </a:t>
            </a:r>
            <a:endParaRPr lang="ar-SA"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anose="02020603050405020304" pitchFamily="18" charset="-78"/>
              <a:cs typeface="Traditional Arabic" panose="02020603050405020304" pitchFamily="18" charset="-78"/>
            </a:endParaRPr>
          </a:p>
        </p:txBody>
      </p:sp>
      <p:cxnSp>
        <p:nvCxnSpPr>
          <p:cNvPr id="3" name="رابط مستقيم 2"/>
          <p:cNvCxnSpPr/>
          <p:nvPr/>
        </p:nvCxnSpPr>
        <p:spPr>
          <a:xfrm>
            <a:off x="1301913" y="999893"/>
            <a:ext cx="664122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6" idx="2"/>
            <a:endCxn id="24" idx="0"/>
          </p:cNvCxnSpPr>
          <p:nvPr/>
        </p:nvCxnSpPr>
        <p:spPr>
          <a:xfrm rot="5400000">
            <a:off x="7671597" y="2356759"/>
            <a:ext cx="55700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7223742" y="2635262"/>
            <a:ext cx="1452714" cy="400110"/>
          </a:xfrm>
          <a:prstGeom prst="rect">
            <a:avLst/>
          </a:prstGeom>
          <a:noFill/>
          <a:ln>
            <a:noFill/>
          </a:ln>
        </p:spPr>
        <p:txBody>
          <a:bodyPr wrap="square" rtlCol="1">
            <a:spAutoFit/>
          </a:bodyP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أنواع المعززات</a:t>
            </a:r>
            <a:endPar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cxnSp>
        <p:nvCxnSpPr>
          <p:cNvPr id="27" name="رابط كسهم مستقيم 26"/>
          <p:cNvCxnSpPr>
            <a:endCxn id="9" idx="0"/>
          </p:cNvCxnSpPr>
          <p:nvPr/>
        </p:nvCxnSpPr>
        <p:spPr>
          <a:xfrm>
            <a:off x="1295636" y="999894"/>
            <a:ext cx="0" cy="647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flipH="1">
            <a:off x="3885242" y="999890"/>
            <a:ext cx="2682" cy="462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H="1">
            <a:off x="6264187" y="999891"/>
            <a:ext cx="2682" cy="462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a:endCxn id="6" idx="0"/>
          </p:cNvCxnSpPr>
          <p:nvPr/>
        </p:nvCxnSpPr>
        <p:spPr>
          <a:xfrm>
            <a:off x="7935843" y="999894"/>
            <a:ext cx="14256" cy="647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مربع نص 41"/>
          <p:cNvSpPr txBox="1"/>
          <p:nvPr/>
        </p:nvSpPr>
        <p:spPr>
          <a:xfrm>
            <a:off x="7058507" y="3072097"/>
            <a:ext cx="1898688"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اجتماعية : مثل كلمات الاطراء</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43" name="مربع نص 42"/>
          <p:cNvSpPr txBox="1"/>
          <p:nvPr/>
        </p:nvSpPr>
        <p:spPr>
          <a:xfrm>
            <a:off x="7058507" y="3465748"/>
            <a:ext cx="1898688"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نشاطية: مثل أنشطة رياضية</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44" name="مربع نص 43"/>
          <p:cNvSpPr txBox="1"/>
          <p:nvPr/>
        </p:nvSpPr>
        <p:spPr>
          <a:xfrm>
            <a:off x="7058507" y="3827830"/>
            <a:ext cx="1898688"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مادية: مثل الهدايا</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cxnSp>
        <p:nvCxnSpPr>
          <p:cNvPr id="49" name="رابط كسهم مستقيم 48"/>
          <p:cNvCxnSpPr>
            <a:stCxn id="7" idx="2"/>
            <a:endCxn id="50" idx="0"/>
          </p:cNvCxnSpPr>
          <p:nvPr/>
        </p:nvCxnSpPr>
        <p:spPr>
          <a:xfrm flipH="1">
            <a:off x="6254629" y="2232144"/>
            <a:ext cx="9558" cy="403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مربع نص 49"/>
          <p:cNvSpPr txBox="1"/>
          <p:nvPr/>
        </p:nvSpPr>
        <p:spPr>
          <a:xfrm>
            <a:off x="5724128" y="2635262"/>
            <a:ext cx="1061002" cy="400110"/>
          </a:xfrm>
          <a:prstGeom prst="rect">
            <a:avLst/>
          </a:prstGeom>
          <a:noFill/>
          <a:ln>
            <a:noFill/>
          </a:ln>
        </p:spPr>
        <p:txBody>
          <a:bodyPr wrap="square" rtlCol="1">
            <a:spAutoFit/>
          </a:bodyP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الاجراءات</a:t>
            </a:r>
            <a:endPar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sp>
        <p:nvSpPr>
          <p:cNvPr id="55" name="مربع نص 54"/>
          <p:cNvSpPr txBox="1"/>
          <p:nvPr/>
        </p:nvSpPr>
        <p:spPr>
          <a:xfrm>
            <a:off x="5508104" y="3072097"/>
            <a:ext cx="1440159"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أن يكون العقد مكتوبا</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56" name="مربع نص 55"/>
          <p:cNvSpPr txBox="1"/>
          <p:nvPr/>
        </p:nvSpPr>
        <p:spPr>
          <a:xfrm>
            <a:off x="5298643" y="3465748"/>
            <a:ext cx="1649620"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أن ينص على مكافأة</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cxnSp>
        <p:nvCxnSpPr>
          <p:cNvPr id="58" name="رابط كسهم مستقيم 57"/>
          <p:cNvCxnSpPr>
            <a:stCxn id="8" idx="2"/>
            <a:endCxn id="59" idx="0"/>
          </p:cNvCxnSpPr>
          <p:nvPr/>
        </p:nvCxnSpPr>
        <p:spPr>
          <a:xfrm>
            <a:off x="3887924" y="2232143"/>
            <a:ext cx="0" cy="398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مربع نص 58"/>
          <p:cNvSpPr txBox="1"/>
          <p:nvPr/>
        </p:nvSpPr>
        <p:spPr>
          <a:xfrm>
            <a:off x="2987824" y="2630635"/>
            <a:ext cx="1800200" cy="400110"/>
          </a:xfrm>
          <a:prstGeom prst="rect">
            <a:avLst/>
          </a:prstGeom>
          <a:noFill/>
          <a:ln>
            <a:noFill/>
          </a:ln>
        </p:spPr>
        <p:txBody>
          <a:bodyPr wrap="square" rtlCol="1">
            <a:spAutoFit/>
          </a:bodyP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المهارات المهمة</a:t>
            </a:r>
            <a:endPar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sp>
        <p:nvSpPr>
          <p:cNvPr id="64" name="مربع نص 63"/>
          <p:cNvSpPr txBox="1"/>
          <p:nvPr/>
        </p:nvSpPr>
        <p:spPr>
          <a:xfrm>
            <a:off x="2416404" y="3150721"/>
            <a:ext cx="2947684"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التدريب على الحديث عن المشاعر بأسلوب لائق</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65" name="مربع نص 64"/>
          <p:cNvSpPr txBox="1"/>
          <p:nvPr/>
        </p:nvSpPr>
        <p:spPr>
          <a:xfrm>
            <a:off x="3131839" y="3489275"/>
            <a:ext cx="2232249"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محاولة السكوت في مواقف الصراع</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66" name="مربع نص 65"/>
          <p:cNvSpPr txBox="1"/>
          <p:nvPr/>
        </p:nvSpPr>
        <p:spPr>
          <a:xfrm>
            <a:off x="3205009" y="3827830"/>
            <a:ext cx="2159079"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التدريب على التعاطف مع الآخرين</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cxnSp>
        <p:nvCxnSpPr>
          <p:cNvPr id="67" name="رابط كسهم مستقيم 66"/>
          <p:cNvCxnSpPr>
            <a:stCxn id="9" idx="2"/>
            <a:endCxn id="68" idx="0"/>
          </p:cNvCxnSpPr>
          <p:nvPr/>
        </p:nvCxnSpPr>
        <p:spPr>
          <a:xfrm>
            <a:off x="1295636" y="2078257"/>
            <a:ext cx="0" cy="558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مربع نص 67"/>
          <p:cNvSpPr txBox="1"/>
          <p:nvPr/>
        </p:nvSpPr>
        <p:spPr>
          <a:xfrm>
            <a:off x="174867" y="2636912"/>
            <a:ext cx="2241537" cy="400110"/>
          </a:xfrm>
          <a:prstGeom prst="rect">
            <a:avLst/>
          </a:prstGeom>
          <a:noFill/>
          <a:ln>
            <a:noFill/>
          </a:ln>
        </p:spPr>
        <p:txBody>
          <a:bodyPr wrap="square" rtlCol="1">
            <a:spAutoFit/>
          </a:bodyPr>
          <a:lstStyle/>
          <a:p>
            <a:pPr algn="ctr"/>
            <a:r>
              <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دعم مفهوم الذات من خلال</a:t>
            </a:r>
            <a:endPar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sp>
        <p:nvSpPr>
          <p:cNvPr id="73" name="مربع نص 72"/>
          <p:cNvSpPr txBox="1"/>
          <p:nvPr/>
        </p:nvSpPr>
        <p:spPr>
          <a:xfrm>
            <a:off x="1192269" y="3489275"/>
            <a:ext cx="1224136"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التقبل</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74" name="مربع نص 73"/>
          <p:cNvSpPr txBox="1"/>
          <p:nvPr/>
        </p:nvSpPr>
        <p:spPr>
          <a:xfrm>
            <a:off x="616205" y="3827829"/>
            <a:ext cx="1800200"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تعزيز السلوك الايجابي</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75" name="مربع نص 74"/>
          <p:cNvSpPr txBox="1"/>
          <p:nvPr/>
        </p:nvSpPr>
        <p:spPr>
          <a:xfrm>
            <a:off x="76948" y="4166384"/>
            <a:ext cx="2339680"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اكتشاف قدراتهم وتوجيهها</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sp>
        <p:nvSpPr>
          <p:cNvPr id="96" name="مربع نص 95"/>
          <p:cNvSpPr txBox="1"/>
          <p:nvPr/>
        </p:nvSpPr>
        <p:spPr>
          <a:xfrm>
            <a:off x="831648" y="3150721"/>
            <a:ext cx="1584757" cy="338554"/>
          </a:xfrm>
          <a:prstGeom prst="rect">
            <a:avLst/>
          </a:prstGeom>
          <a:noFill/>
        </p:spPr>
        <p:txBody>
          <a:bodyPr vert="horz" wrap="square" rtlCol="1">
            <a:spAutoFit/>
          </a:bodyPr>
          <a:lstStyle/>
          <a:p>
            <a:r>
              <a:rPr lang="ar-SA"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التركيز على الايجابيات</a:t>
            </a:r>
            <a:endParaRPr lang="ar-SA"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endParaRPr>
          </a:p>
        </p:txBody>
      </p:sp>
      <p:grpSp>
        <p:nvGrpSpPr>
          <p:cNvPr id="169" name="مجموعة 168"/>
          <p:cNvGrpSpPr/>
          <p:nvPr/>
        </p:nvGrpSpPr>
        <p:grpSpPr>
          <a:xfrm>
            <a:off x="8676456" y="2835317"/>
            <a:ext cx="284162" cy="1131169"/>
            <a:chOff x="8676456" y="2835317"/>
            <a:chExt cx="284162" cy="1131169"/>
          </a:xfrm>
        </p:grpSpPr>
        <p:cxnSp>
          <p:nvCxnSpPr>
            <p:cNvPr id="34" name="رابط مستقيم 33"/>
            <p:cNvCxnSpPr>
              <a:stCxn id="24" idx="3"/>
            </p:cNvCxnSpPr>
            <p:nvPr/>
          </p:nvCxnSpPr>
          <p:spPr>
            <a:xfrm>
              <a:off x="8676456" y="2835317"/>
              <a:ext cx="280739" cy="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8957195" y="2836967"/>
              <a:ext cx="3423" cy="112951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0" name="مجموعة 169"/>
          <p:cNvGrpSpPr/>
          <p:nvPr/>
        </p:nvGrpSpPr>
        <p:grpSpPr>
          <a:xfrm>
            <a:off x="6785130" y="2835317"/>
            <a:ext cx="163133" cy="808839"/>
            <a:chOff x="6785130" y="2835317"/>
            <a:chExt cx="163133" cy="808839"/>
          </a:xfrm>
        </p:grpSpPr>
        <p:cxnSp>
          <p:nvCxnSpPr>
            <p:cNvPr id="51" name="رابط مستقيم 50"/>
            <p:cNvCxnSpPr/>
            <p:nvPr/>
          </p:nvCxnSpPr>
          <p:spPr>
            <a:xfrm flipV="1">
              <a:off x="6948263" y="2835317"/>
              <a:ext cx="0" cy="808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رابط مستقيم 75"/>
            <p:cNvCxnSpPr>
              <a:stCxn id="50" idx="3"/>
            </p:cNvCxnSpPr>
            <p:nvPr/>
          </p:nvCxnSpPr>
          <p:spPr>
            <a:xfrm>
              <a:off x="6785130" y="2835317"/>
              <a:ext cx="16313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1" name="مجموعة 170"/>
          <p:cNvGrpSpPr/>
          <p:nvPr/>
        </p:nvGrpSpPr>
        <p:grpSpPr>
          <a:xfrm>
            <a:off x="4788024" y="2830690"/>
            <a:ext cx="576064" cy="1166417"/>
            <a:chOff x="4788024" y="2830690"/>
            <a:chExt cx="576064" cy="1166417"/>
          </a:xfrm>
        </p:grpSpPr>
        <p:cxnSp>
          <p:nvCxnSpPr>
            <p:cNvPr id="60" name="رابط مستقيم 59"/>
            <p:cNvCxnSpPr>
              <a:endCxn id="66" idx="3"/>
            </p:cNvCxnSpPr>
            <p:nvPr/>
          </p:nvCxnSpPr>
          <p:spPr>
            <a:xfrm>
              <a:off x="5364088" y="2830690"/>
              <a:ext cx="0" cy="1166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رابط مستقيم 82"/>
            <p:cNvCxnSpPr>
              <a:stCxn id="59" idx="3"/>
            </p:cNvCxnSpPr>
            <p:nvPr/>
          </p:nvCxnSpPr>
          <p:spPr>
            <a:xfrm>
              <a:off x="4788024" y="2830690"/>
              <a:ext cx="5760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مجموعة 10"/>
          <p:cNvGrpSpPr/>
          <p:nvPr/>
        </p:nvGrpSpPr>
        <p:grpSpPr>
          <a:xfrm>
            <a:off x="2342074" y="2790906"/>
            <a:ext cx="148660" cy="1548034"/>
            <a:chOff x="2271430" y="2787627"/>
            <a:chExt cx="148660" cy="1548034"/>
          </a:xfrm>
        </p:grpSpPr>
        <p:cxnSp>
          <p:nvCxnSpPr>
            <p:cNvPr id="69" name="رابط مستقيم 68"/>
            <p:cNvCxnSpPr>
              <a:endCxn id="75" idx="3"/>
            </p:cNvCxnSpPr>
            <p:nvPr/>
          </p:nvCxnSpPr>
          <p:spPr>
            <a:xfrm>
              <a:off x="2416405" y="2787627"/>
              <a:ext cx="223" cy="1548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flipH="1">
              <a:off x="2271430" y="2790906"/>
              <a:ext cx="148660" cy="0"/>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9392693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childTnLst>
                          </p:cTn>
                        </p:par>
                        <p:par>
                          <p:cTn id="19" fill="hold">
                            <p:stCondLst>
                              <p:cond delay="1000"/>
                            </p:stCondLst>
                            <p:childTnLst>
                              <p:par>
                                <p:cTn id="20" presetID="18" presetClass="entr" presetSubtype="1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wipe(up)">
                                      <p:cBhvr>
                                        <p:cTn id="36" dur="500"/>
                                        <p:tgtEl>
                                          <p:spTgt spid="169"/>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right)">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righ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par>
                          <p:cTn id="56" fill="hold">
                            <p:stCondLst>
                              <p:cond delay="500"/>
                            </p:stCondLst>
                            <p:childTnLst>
                              <p:par>
                                <p:cTn id="57" presetID="18" presetClass="entr" presetSubtype="12"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strips(down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right)">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70"/>
                                        </p:tgtEl>
                                        <p:attrNameLst>
                                          <p:attrName>style.visibility</p:attrName>
                                        </p:attrNameLst>
                                      </p:cBhvr>
                                      <p:to>
                                        <p:strVal val="visible"/>
                                      </p:to>
                                    </p:set>
                                    <p:animEffect transition="in" filter="wipe(up)">
                                      <p:cBhvr>
                                        <p:cTn id="73" dur="500"/>
                                        <p:tgtEl>
                                          <p:spTgt spid="170"/>
                                        </p:tgtEl>
                                      </p:cBhvr>
                                    </p:animEffect>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right)">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childTnLst>
                          </p:cTn>
                        </p:par>
                        <p:par>
                          <p:cTn id="88" fill="hold">
                            <p:stCondLst>
                              <p:cond delay="500"/>
                            </p:stCondLst>
                            <p:childTnLst>
                              <p:par>
                                <p:cTn id="89" presetID="18" presetClass="entr" presetSubtype="12"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strips(downLeft)">
                                      <p:cBhvr>
                                        <p:cTn id="91" dur="500"/>
                                        <p:tgtEl>
                                          <p:spTgt spid="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up)">
                                      <p:cBhvr>
                                        <p:cTn id="96" dur="500"/>
                                        <p:tgtEl>
                                          <p:spTgt spid="58"/>
                                        </p:tgtEl>
                                      </p:cBhvr>
                                    </p:animEffect>
                                  </p:childTnLst>
                                </p:cTn>
                              </p:par>
                            </p:childTnLst>
                          </p:cTn>
                        </p:par>
                        <p:par>
                          <p:cTn id="97" fill="hold">
                            <p:stCondLst>
                              <p:cond delay="500"/>
                            </p:stCondLst>
                            <p:childTnLst>
                              <p:par>
                                <p:cTn id="98" presetID="22" presetClass="entr" presetSubtype="2"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right)">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171"/>
                                        </p:tgtEl>
                                        <p:attrNameLst>
                                          <p:attrName>style.visibility</p:attrName>
                                        </p:attrNameLst>
                                      </p:cBhvr>
                                      <p:to>
                                        <p:strVal val="visible"/>
                                      </p:to>
                                    </p:set>
                                    <p:animEffect transition="in" filter="wipe(up)">
                                      <p:cBhvr>
                                        <p:cTn id="105" dur="500"/>
                                        <p:tgtEl>
                                          <p:spTgt spid="171"/>
                                        </p:tgtEl>
                                      </p:cBhvr>
                                    </p:animEffect>
                                  </p:childTnLst>
                                </p:cTn>
                              </p:par>
                            </p:childTnLst>
                          </p:cTn>
                        </p:par>
                        <p:par>
                          <p:cTn id="106" fill="hold">
                            <p:stCondLst>
                              <p:cond delay="500"/>
                            </p:stCondLst>
                            <p:childTnLst>
                              <p:par>
                                <p:cTn id="107" presetID="22" presetClass="entr" presetSubtype="2"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wipe(right)">
                                      <p:cBhvr>
                                        <p:cTn id="109" dur="500"/>
                                        <p:tgtEl>
                                          <p:spTgt spid="6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wipe(right)">
                                      <p:cBhvr>
                                        <p:cTn id="114" dur="500"/>
                                        <p:tgtEl>
                                          <p:spTgt spid="6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wipe(right)">
                                      <p:cBhvr>
                                        <p:cTn id="119" dur="500"/>
                                        <p:tgtEl>
                                          <p:spTgt spid="6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up)">
                                      <p:cBhvr>
                                        <p:cTn id="124" dur="500"/>
                                        <p:tgtEl>
                                          <p:spTgt spid="27"/>
                                        </p:tgtEl>
                                      </p:cBhvr>
                                    </p:animEffect>
                                  </p:childTnLst>
                                </p:cTn>
                              </p:par>
                            </p:childTnLst>
                          </p:cTn>
                        </p:par>
                        <p:par>
                          <p:cTn id="125" fill="hold">
                            <p:stCondLst>
                              <p:cond delay="500"/>
                            </p:stCondLst>
                            <p:childTnLst>
                              <p:par>
                                <p:cTn id="126" presetID="18" presetClass="entr" presetSubtype="12" fill="hold" grpId="0" nodeType="after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strips(downLeft)">
                                      <p:cBhvr>
                                        <p:cTn id="128" dur="500"/>
                                        <p:tgtEl>
                                          <p:spTgt spid="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wipe(up)">
                                      <p:cBhvr>
                                        <p:cTn id="133" dur="500"/>
                                        <p:tgtEl>
                                          <p:spTgt spid="67"/>
                                        </p:tgtEl>
                                      </p:cBhvr>
                                    </p:animEffect>
                                  </p:childTnLst>
                                </p:cTn>
                              </p:par>
                            </p:childTnLst>
                          </p:cTn>
                        </p:par>
                        <p:par>
                          <p:cTn id="134" fill="hold">
                            <p:stCondLst>
                              <p:cond delay="500"/>
                            </p:stCondLst>
                            <p:childTnLst>
                              <p:par>
                                <p:cTn id="135" presetID="22" presetClass="entr" presetSubtype="2" fill="hold" grpId="0"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right)">
                                      <p:cBhvr>
                                        <p:cTn id="137" dur="500"/>
                                        <p:tgtEl>
                                          <p:spTgt spid="6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wipe(up)">
                                      <p:cBhvr>
                                        <p:cTn id="142" dur="500"/>
                                        <p:tgtEl>
                                          <p:spTgt spid="11"/>
                                        </p:tgtEl>
                                      </p:cBhvr>
                                    </p:animEffect>
                                  </p:childTnLst>
                                </p:cTn>
                              </p:par>
                            </p:childTnLst>
                          </p:cTn>
                        </p:par>
                        <p:par>
                          <p:cTn id="143" fill="hold">
                            <p:stCondLst>
                              <p:cond delay="500"/>
                            </p:stCondLst>
                            <p:childTnLst>
                              <p:par>
                                <p:cTn id="144" presetID="22" presetClass="entr" presetSubtype="2" fill="hold" grpId="0" nodeType="after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wipe(right)">
                                      <p:cBhvr>
                                        <p:cTn id="146" dur="500"/>
                                        <p:tgtEl>
                                          <p:spTgt spid="9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grpId="0"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wipe(right)">
                                      <p:cBhvr>
                                        <p:cTn id="151" dur="500"/>
                                        <p:tgtEl>
                                          <p:spTgt spid="73"/>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grpId="0" nodeType="click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wipe(right)">
                                      <p:cBhvr>
                                        <p:cTn id="156" dur="500"/>
                                        <p:tgtEl>
                                          <p:spTgt spid="74"/>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2" fill="hold" grpId="0" nodeType="clickEffect">
                                  <p:stCondLst>
                                    <p:cond delay="0"/>
                                  </p:stCondLst>
                                  <p:childTnLst>
                                    <p:set>
                                      <p:cBhvr>
                                        <p:cTn id="160" dur="1" fill="hold">
                                          <p:stCondLst>
                                            <p:cond delay="0"/>
                                          </p:stCondLst>
                                        </p:cTn>
                                        <p:tgtEl>
                                          <p:spTgt spid="75"/>
                                        </p:tgtEl>
                                        <p:attrNameLst>
                                          <p:attrName>style.visibility</p:attrName>
                                        </p:attrNameLst>
                                      </p:cBhvr>
                                      <p:to>
                                        <p:strVal val="visible"/>
                                      </p:to>
                                    </p:set>
                                    <p:animEffect transition="in" filter="wipe(right)">
                                      <p:cBhvr>
                                        <p:cTn id="1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24" grpId="0"/>
      <p:bldP spid="42" grpId="0"/>
      <p:bldP spid="43" grpId="0"/>
      <p:bldP spid="44" grpId="0"/>
      <p:bldP spid="50" grpId="0"/>
      <p:bldP spid="55" grpId="0"/>
      <p:bldP spid="56" grpId="0"/>
      <p:bldP spid="59" grpId="0"/>
      <p:bldP spid="64" grpId="0"/>
      <p:bldP spid="65" grpId="0"/>
      <p:bldP spid="66" grpId="0"/>
      <p:bldP spid="68" grpId="0"/>
      <p:bldP spid="73" grpId="0"/>
      <p:bldP spid="74" grpId="0"/>
      <p:bldP spid="75"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latin typeface="Traditional Arabic" panose="02020603050405020304" pitchFamily="18" charset="-78"/>
                <a:cs typeface="Traditional Arabic" panose="02020603050405020304" pitchFamily="18" charset="-78"/>
              </a:rPr>
              <a:t/>
            </a:r>
            <a:br>
              <a:rPr lang="ar-SA" b="1" dirty="0" smtClean="0">
                <a:latin typeface="Traditional Arabic" panose="02020603050405020304" pitchFamily="18" charset="-78"/>
                <a:cs typeface="Traditional Arabic" panose="02020603050405020304" pitchFamily="18" charset="-78"/>
              </a:rPr>
            </a:br>
            <a:r>
              <a:rPr lang="ar-SA" b="1" dirty="0">
                <a:latin typeface="Traditional Arabic" panose="02020603050405020304" pitchFamily="18" charset="-78"/>
                <a:cs typeface="Traditional Arabic" panose="02020603050405020304" pitchFamily="18" charset="-78"/>
              </a:rPr>
              <a:t/>
            </a:r>
            <a:br>
              <a:rPr lang="ar-SA" b="1" dirty="0">
                <a:latin typeface="Traditional Arabic" panose="02020603050405020304" pitchFamily="18" charset="-78"/>
                <a:cs typeface="Traditional Arabic" panose="02020603050405020304" pitchFamily="18" charset="-78"/>
              </a:rPr>
            </a:br>
            <a:r>
              <a:rPr lang="ar-SA" b="1" dirty="0" smtClean="0">
                <a:latin typeface="Traditional Arabic" panose="02020603050405020304" pitchFamily="18" charset="-78"/>
                <a:cs typeface="Traditional Arabic" panose="02020603050405020304" pitchFamily="18" charset="-78"/>
              </a:rPr>
              <a:t/>
            </a:r>
            <a:br>
              <a:rPr lang="ar-SA" b="1" dirty="0" smtClean="0">
                <a:latin typeface="Traditional Arabic" panose="02020603050405020304" pitchFamily="18" charset="-78"/>
                <a:cs typeface="Traditional Arabic" panose="02020603050405020304" pitchFamily="18" charset="-78"/>
              </a:rPr>
            </a:br>
            <a:r>
              <a:rPr lang="ar-SA" b="1" dirty="0">
                <a:latin typeface="Traditional Arabic" panose="02020603050405020304" pitchFamily="18" charset="-78"/>
                <a:cs typeface="Traditional Arabic" panose="02020603050405020304" pitchFamily="18" charset="-78"/>
              </a:rPr>
              <a:t/>
            </a:r>
            <a:br>
              <a:rPr lang="ar-SA" b="1" dirty="0">
                <a:latin typeface="Traditional Arabic" panose="02020603050405020304" pitchFamily="18" charset="-78"/>
                <a:cs typeface="Traditional Arabic" panose="02020603050405020304" pitchFamily="18" charset="-78"/>
              </a:rPr>
            </a:br>
            <a:r>
              <a:rPr lang="ar-SA" b="1" dirty="0" smtClean="0">
                <a:latin typeface="Traditional Arabic" panose="02020603050405020304" pitchFamily="18" charset="-78"/>
                <a:cs typeface="Traditional Arabic" panose="02020603050405020304" pitchFamily="18" charset="-78"/>
              </a:rPr>
              <a:t/>
            </a:r>
            <a:br>
              <a:rPr lang="ar-SA" b="1" dirty="0" smtClean="0">
                <a:latin typeface="Traditional Arabic" panose="02020603050405020304" pitchFamily="18" charset="-78"/>
                <a:cs typeface="Traditional Arabic" panose="02020603050405020304" pitchFamily="18" charset="-78"/>
              </a:rPr>
            </a:br>
            <a:r>
              <a:rPr lang="ar-SA" b="1" dirty="0">
                <a:latin typeface="Traditional Arabic" panose="02020603050405020304" pitchFamily="18" charset="-78"/>
                <a:cs typeface="Traditional Arabic" panose="02020603050405020304" pitchFamily="18" charset="-78"/>
              </a:rPr>
              <a:t/>
            </a:r>
            <a:br>
              <a:rPr lang="ar-SA" b="1" dirty="0">
                <a:latin typeface="Traditional Arabic" panose="02020603050405020304" pitchFamily="18" charset="-78"/>
                <a:cs typeface="Traditional Arabic" panose="02020603050405020304" pitchFamily="18" charset="-78"/>
              </a:rPr>
            </a:br>
            <a:r>
              <a:rPr lang="ar-SA" b="1" dirty="0" smtClean="0">
                <a:latin typeface="Traditional Arabic" panose="02020603050405020304" pitchFamily="18" charset="-78"/>
                <a:cs typeface="Traditional Arabic" panose="02020603050405020304" pitchFamily="18" charset="-78"/>
              </a:rPr>
              <a:t/>
            </a:r>
            <a:br>
              <a:rPr lang="ar-SA" b="1" dirty="0" smtClean="0">
                <a:latin typeface="Traditional Arabic" panose="02020603050405020304" pitchFamily="18" charset="-78"/>
                <a:cs typeface="Traditional Arabic" panose="02020603050405020304" pitchFamily="18" charset="-78"/>
              </a:rPr>
            </a:b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ما </a:t>
            </a:r>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aditional Arabic" panose="02020603050405020304" pitchFamily="18" charset="-78"/>
                <a:cs typeface="Traditional Arabic" panose="02020603050405020304" pitchFamily="18" charset="-78"/>
              </a:rPr>
              <a:t>هي الأساليب المرفوضة في تعديل السلوك؟</a:t>
            </a:r>
            <a:r>
              <a:rPr lang="ar-SA" b="1" dirty="0">
                <a:latin typeface="Traditional Arabic" panose="02020603050405020304" pitchFamily="18" charset="-78"/>
                <a:cs typeface="Traditional Arabic" panose="02020603050405020304" pitchFamily="18" charset="-78"/>
              </a:rPr>
              <a:t/>
            </a:r>
            <a:br>
              <a:rPr lang="ar-SA" b="1" dirty="0">
                <a:latin typeface="Traditional Arabic" panose="02020603050405020304" pitchFamily="18" charset="-78"/>
                <a:cs typeface="Traditional Arabic" panose="02020603050405020304" pitchFamily="18" charset="-78"/>
              </a:rPr>
            </a:br>
            <a:endParaRPr lang="ar-SA" dirty="0"/>
          </a:p>
        </p:txBody>
      </p:sp>
      <p:pic>
        <p:nvPicPr>
          <p:cNvPr id="4" name="صورة 3" descr="11.jpg"/>
          <p:cNvPicPr>
            <a:picLocks noChangeAspect="1"/>
          </p:cNvPicPr>
          <p:nvPr/>
        </p:nvPicPr>
        <p:blipFill>
          <a:blip r:embed="rId2"/>
          <a:stretch>
            <a:fillRect/>
          </a:stretch>
        </p:blipFill>
        <p:spPr>
          <a:xfrm>
            <a:off x="1142976" y="3857628"/>
            <a:ext cx="2928958" cy="2205040"/>
          </a:xfrm>
          <a:prstGeom prst="rect">
            <a:avLst/>
          </a:prstGeom>
        </p:spPr>
      </p:pic>
    </p:spTree>
    <p:extLst>
      <p:ext uri="{BB962C8B-B14F-4D97-AF65-F5344CB8AC3E}">
        <p14:creationId xmlns:p14="http://schemas.microsoft.com/office/powerpoint/2010/main" val="1646860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1560" y="4437112"/>
            <a:ext cx="1943100" cy="1781175"/>
          </a:xfrm>
          <a:prstGeom prst="rect">
            <a:avLst/>
          </a:prstGeom>
          <a:noFill/>
          <a:ln w="9525">
            <a:noFill/>
            <a:miter lim="800000"/>
            <a:headEnd/>
            <a:tailEnd/>
          </a:ln>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755963"/>
            <a:ext cx="4745732" cy="5462324"/>
          </a:xfrm>
          <a:prstGeom prst="rect">
            <a:avLst/>
          </a:prstGeom>
        </p:spPr>
      </p:pic>
    </p:spTree>
    <p:custDataLst>
      <p:tags r:id="rId1"/>
    </p:custDataLst>
    <p:extLst>
      <p:ext uri="{BB962C8B-B14F-4D97-AF65-F5344CB8AC3E}">
        <p14:creationId xmlns:p14="http://schemas.microsoft.com/office/powerpoint/2010/main" val="2005539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92500" lnSpcReduction="10000"/>
          </a:bodyPr>
          <a:lstStyle/>
          <a:p>
            <a:r>
              <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ينبغي التأكيد بالابتعاد عن بعض الأساليب المرفوضة في تعديل السلوك، والتي قد تكون لها نتائج عكسية، وقد تثير مقاومة المتنمرين؛ ومن هذه الأساليب ما يلي:</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حرمان الطالب من الحصة الدراسية.                                      - النبذ أو السخرية منه.</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تكليفه بواجبات مدرسية إضافية.                                          - العقاب الجماعي                                  </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تكليفه بأداء تمارين صباحية مرهقة.                                         - تكليفه بأعمال تطوعية إجبارية.</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الشتم والسب.       </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معاقبته بحق مكتسب ( حرمان من الطعام أو الفسح، خصم درجات إحدى المواد...).</a:t>
            </a:r>
          </a:p>
          <a:p>
            <a:endParaRPr lang="ar-SA" dirty="0"/>
          </a:p>
        </p:txBody>
      </p:sp>
    </p:spTree>
    <p:extLst>
      <p:ext uri="{BB962C8B-B14F-4D97-AF65-F5344CB8AC3E}">
        <p14:creationId xmlns:p14="http://schemas.microsoft.com/office/powerpoint/2010/main" val="2205242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672200"/>
            <a:ext cx="3960440" cy="4608512"/>
          </a:xfrm>
          <a:prstGeom prst="rect">
            <a:avLst/>
          </a:prstGeom>
        </p:spPr>
      </p:pic>
      <p:pic>
        <p:nvPicPr>
          <p:cNvPr id="1026" name="Picture 2" descr="C:\Users\Fatma\Downloads\2015-04-21 22.35.2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05965">
            <a:off x="516151" y="1516904"/>
            <a:ext cx="3307949" cy="1367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705409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UUExQWFBQVGBgWGBcXGBgZGBUYFxQXFxgYGBUaHSggHRwlHBYUITEhJSkrLi4uFx8zODMsNygtLisBCgoKDg0OGhAQGy0kICQsLCwsLCwtLywsLCwsLC8sLCwsLSwsLCwsLCwsLCwsLCwsLCwsLCwsLCwsNCwsLCwsLP/AABEIAMIBAwMBIgACEQEDEQH/xAAcAAABBAMBAAAAAAAAAAAAAAAAAQQFBgIHCAP/xABJEAACAQMBAwkFBAYHBgcAAAABAgMABBEhBRIxBgcTIkFRYXGBFDJSkaFCcoKxM2KSosHRFSMkU3OyszVjwtLh8BY0Q0RUo8P/xAAaAQEAAwEBAQAAAAAAAAAAAAAAAQIEAwUG/8QALxEAAgIBAwMCBAYCAwAAAAAAAAECEQMEITESQVETMgUicYFCYZHB8PEj0TOhsf/aAAwDAQACEQMRAD8A3jRRRQBRSZpC1AZUUgavK6uBGpZuA+fgB40CVuj1zRUKm0pRl2QbnHdHvAd+eBPhUtBOHUMpyCMg0LzxyjyelFQt1ePIxWJtxV0L4B3m7hnsHfWezLpxIYpG3iRvK2MZ7wQO6hZ4ZdNkvRmmt9eCMDTLHRVHaf5eNR0wkYZLlW4gLooP/F60Ihjctybopts+56SNWxgkajuI0I+dR1ztBpGKRHdUaNJ49y/zoI45NteCVe4QHBYA9xIzXqDVe/oyPtG8e9iST6072RcBLcM5wqlhk9wY4oXnhSVxJamtzfxocM4B7uJ+Q1qNkuZJuGYo/wB9v+UUsFqqcBr2niT5k60JjgS93/RIwbQjdt1WBbjjBB+op1Vf2gvuMPeV1wfNgCPkanJp1QZYgDvNCmTGlXT3PWioo7aB/Rxu/j7q/M0q7Sk/uh+2P5UHoz8EpRTG22kGfcKlWxkZwQR24Ip7mhzlFx2YtFYPKBxIHmcU2basI/8AUT5igUW+EPKSm0e0IjwdfmK998ccjHfQUzLNLVS5CXRla8dXJh9oYRKezqKzMDxwxbI/61bM1LVMNULRRRUEBRRRQBSGsZGwCTwGtRIv5W6yqu52Bs7xHnwGaF4wcuBztW9KAKgzI/u54DHFj4Co8WQOshMjfrcPReArD2xZLjIyMR4weIO8SR+VPaGqMXBJdxsimHrRjq8WTsI7SvcazvLkSPEFOVIaTzI0Hyya9qjobEpNvD3CG07iSMj1oWUYt2+SRNRqXBiSWIcT+j8d/T6GpKsGiBIYgEjge0UshVwzG2hCKFHYK85zuywt+sV/aX+YpzXlcQK4ww0oTe+55QSdJI8h4A7ieQ4n1NOqxijCgADAHZWdQQ/yIsTsVaBNCZG3j8KHB+uSKf28IRQq8BSpEASQNW1PjWdSS2uEN9oORG5HHBprYwFlQv7iDCIf87eJ/jUlRQKVKgpaKKgqR+05GDRbq73WzjvIGmfn9K9I7Usd+U77932V8FFO6Wpst1bbCUUUtQVGDXipOC32EOg1JZjoAPIfWvd7maT/AHK9w1c+Z4CvToV3t7A3uGe350y27vmLdjfo3ZlAbuOfyOMeWaiU1FOT4W5L6dnR7Ls9M5I3z3sd4/Wk2hciCJ5NwsEUsVUDJA7qbrt2Ldyxw4GXjALMhHvAqO4/wp1YytIm86bm9nqtjO7nC7w7yNSPGpjJPdMNtkTY8rraTG8xhLDIEoKg57nPVPzrDbs4mZLeBtZBmR0OiQ8GyRplvdHmT2V5XqrYjrLvWZOMYDezljjGDxiJ/ZJ7uEraW0a9aNEXeA1RVG8OI1A1FeD8U+MZdJcfTpu+mV7f2vBKRHx7VazllRLaWZZNyROjA3QRGI2BY6DHRr86Vtv7SfVbaCBe+aQsQO8hCMVJzSqilmIVQMknQAd5qG9je+1k3orT7KcHn7mf4U7l7e2sfwn4jrdVGOLHFJRVObt/vyVeON2xzyb2tfXMmd6A2ynrSLE43z8MW8+o/XIx3Zq5ioa1LxgBSGUDAUgDA7gV4fKpG1u1fONCOKniPOvq1xRnyQa37DmiiihyGu0hmKT7rflTCE5UeQ/KmVyHuGYiQoisVUDtxxJpdm2zJvAsSo0Hdw4ihthjUYbvfwOjbKXD4G8BjNetZxqNSTgAZJ7hVOfnT2YHK5lIBxviNip8R2kelWjCU/arKynvRbqKbbI2rb3al7aZZAOIB1XzXiPWnWKq01ySpJgq50FZbq725vrv4zu5Gflxpptfaa2ltNcvwjUkD4m4Ko8SxArmmbaUpma532E5Yyb4JB3ic6Hu4DHdWnT6Z5U3wUcm3sdPsMcaSkhuhLFFMvCRFb5jP8aWszVF4u1YUUVm6BVLuwRBqWYgADxJ0FA5JcmFKAe6qdtznRsbfqxBrp/1MBB5yHT5A1TNpc8F4+ehjhhHkXPzOB9K0Q0mWfb9SvW3wjcjKRxpKiuRu0pbnZ8E04/rWBycY3wGIDY7N4AH1qVrhJdLaJjK0FFFzIkSGSZ1iQcWYgAepqkbY52bOE7sEb3JH2tET0ZtT6LVoYpz9qIc12LwBmsxE3dWmtpc8V2+kMUMI8cyH+A+lQE3OHtNjn2tx4KsYH+StMdDkfNIjqkdBmJu41hWkeS/OHtAXUKvM9wjOqtFuIWYMcHd3V3sjOdO6t53C4PnrXDNglidMlSd0zxbODjj2edVqaWcde5SQiM9JiIRdEN0HrZLF2wNde7hVmrxvot+N0+JGX5qRWTNhWaDg20n4dFyM2qyld0SpG4Kuu8RglTkbykjKnHn4042TtUS5VgFlXVlDBlYcN5GHFfqO3FJsi1Jj3pUAkfrOrAEroAFPkAPXNO4rGJW3ljRW+IKoOvHUCvP+FfD56PH0udp71XD/J2SyJ5T3RYLax4MlwCDkZEcQ/SOR5aDxIpsbhiRa2W5mIAO7AtHEAOqhwdXOmgOmtZ3PJySS4lkNwVSQKuEXEm4o9wSZ0XOToMnNTWz7COFBHEoRR2DtPaSeJJ7zXfU6GOpzRlmdwjxHy/LITK+ZzcJJa3K9DOykYzlX7pImPEAgHHEVN7Du+lgjc+9u7rjudeq4/aBrLamzY503XHA5VgcMjfErcQajuS+yprfphLIJFZ99D2nIyxYcAScaDuJ7anR6CGlc/Tfyy36fD71+VEsnabwLm5Xd+ypLnwOiqfzpb25Ealj6eJpzsWIBM7ys79ZiCDr3eQ4VuRWT6Yt/YlKKSihjKhb3Lxkjom3XYsO8Z7KmloooehKSl2Muj3kkX4kYfMEVyu0e6Svwkr+ycfwrqy096uY+UkG5d3KfDNKP/savR+HveSOH4meGytoyW8qzQsUkTgR2jtVh2qe0V0byW24t/ax3CDDnqyJ8LjRh5Z1B7iK5oq682HLJdnyyCbeMEq5IUZKyL7rBfEZB8hWjV4fUjcVuiGu6LHz47c1iskOgAml+ojX6M37NanqQ5QbVa6uZZ34yMSB8K8FX0AH1pzsPkxPdRXE0W7u267zZJBbQnC6anAzXTFFYcaT/jC2RuTmn2l0+y0UnrW7tCfIYZf3XX5GrUK1NzFbTxPPbk6SoJFH6yaN9GHyrb0C9YedeTqodOVkxdWis8teWkOzVC46W5dd5Y86AZxvOexcg+JwccK0jyk5T3N82biQsvERrpGvkn8Tk095yZmbad1v8VcKPBQi7oHhx+dWDmk5J2t500twDJ0LKBFnCkFc7zY1PaMcNK344Y8GP1GtyvCtlR5PcmLq9bFvEWGcM56sa9+XP5DJrbfJnmttbbD3R9pl47pGIlPgnb5t8qu8ZCKEjVY0GgVQAAPADQVjWTNrJz2WyLdLfJnI+fADgBUJyy5Tps63EpXfkkO7EnYWwTknsUAZPy7amKZ7a2Lb3kax3Me+qNvLqQQcEcRrqDgis2Pp6l1cCS2pHO/KDlBcXsm/cSF2+yg0RPBE7Pzppc2Esaq0kUiK3ullZQ3kSK6U2bsW0tv/AC9tFGfiCjePmx1Pzql8+8p9ktR3zFvlE/8AzV6eLVqU1CMaRFtVsUPkNyHfaIkKzJEIioIILMd4ZyACMDjrV8suZ21XWa5lk/VTcQH1wx+RFU7md2oYdopH9i4Voz3ZVS6H90j8VbykXBI8a5avNlhOk9hTbojth7AtLMf2aBUbtc5Zz5u2TUgzZ1NJTbbO1oLOLpblwi8AvFnPHCrxJrD8035Zb5YjtUJ4Cszbt3VpblHzs3UxK2oFtHwB0aU+vur6Z86rey+Wt9BJ0i3MrnOqyuzo3gVY6emK1R0ORq3sRcmdEUVE8kuU0W0YOlQbkidWSM8VOM6HtU8Qf4ipaskouLploysKWikqpYKKz6M9xrE0FoQ02ksIyc7oz3jQ/MU5oxQm2uBsLQfHJ+2386WnFLU7jqYUU2kvoxpvDJ0wDn8qcCoDTR6W56wrnXnEi3dp3g/3u9+2iv8AxroiI6jzrRXPDbbm1ZT/AHiRP+5uf/nW/QP/ACP6HKXuK9yb2FJeziCEqHIZsucKAo14AntHzpjeWzRSPG4w8bMjDuZSQfyqzc1VxubVtu5jIh/FE+PqBUjzzbF6G/6VRhLlQ/hvrhX/AOE+prf6jWXofgi96KHW6+Yu1Bs7ksNJJSvmBGqn+NaUrfPMqN3Zufimk/MCuetdYvuRPg1HycuDYbSiLHHQTmN/Fd4xNn8JJrpGXRgew4Nc/c6+z+i2nOMaShZR+MYP1Vq3FyH2p7Vs63lJy6r0b/ej6hPrgH1rLrF1QjkC7M1TzzWXR7SZsaTRJIPEjeRv8o+dSPMTebt5PF/ewhvWN/5SH5VNc+Wzd+3t7kDWNjGx/VkAx+8o+dUHm0vxDtK3YnCsxjJ7MOpA+u7XeP8Ak01fl/4PwnQWKKiOUXK+xs2ImmzJx6NOs/qBw9cVUJ+eaAH+rs5GHezopPoA1edHBknwi6n4RsakqC5EcrhtISMLV4Uj06QsrKWP2QQBqBqfMVPVzlBxdMmMrErXnPsP7NZ/4jf6X/Sth1RefCHe2fA/wTj5NHIv57tdtL/yxIn2NY8gAf6Ts8f3y/QHP0zXRtx7xrnXm5bG07Mn+9x80cD6muip1658TWjX+9fQhe77Edt3bEdlbPcy6hdFUcXY6Ko8z8hk1zvt/bc17OZZiWdjhUXOEBPVRF+XiavHPltctcxWwJ3IUDkdhdyQPkoH7Zo5leTyyzPdyLlIOrGCOMhGS34VwB4t4V008Y4cXqvkrf4hxyU5pSyrLfu0YOohQjex+u+uD4L86r/OnyXisblBACsMse8AWLYZThtWOdcqdfGt7O5Jya1tz8RjobN+3fdc+BjB/wCGueDUTnmVvkNNNWUzms2u1vtGEZ6k56Fx37wO4fR930Jrfsy4Y1zFsNsXMBHHpov9Ra6kmQFiToAMk9lNfFdSflE3TsbtuqpeRgiKMlicAAcTk1rflLzuohKWEYkPDppAQnmqaM3mcVUucflu19KYomK2iHCgadKR9tu8fCPXt0w5Dc381/iRiYbbP6QjrPrqIwdD29Y6edWxaaEI9eX9CHvuzE8520t7e6ceXRpu/LFbM5vuXS7QHQz7qXSjOgIWVRxZe4jTK+o04a25ecgZNngSo/TW7EDfxhkJ4BwNMHsYdtVOyu3ikSWNikiEMrDsI/Md47Rmu8sOLLC4Cl2OomGONFNNh7WW8tYblRjpF6w+Fhoy+hBFOq8dqnTOsXaFoooqCxHbOsAvXYAOdcAaL4AVIUUtCZScnbErUfPvbYu4JPjhI/YfT/NW3a13z62u9bWs3wyGMn78ZI+sdatG6yo5T5Rq7kvddFeW0nwzRn98A/Qmt686+wfa7FtwZlgPTJjiQAQ6+q59QK533iNRxGo8xXU2yb0SwW8w4SxI37Sg/wAa161uEozXYpNbo5YFb85oxjZMfjLL/qH+Vat5yOTnsV6yKMQyjpYtNACesg+6ezuK1tbmo/2TF9+X/Vap1klPCmvJL3oq/Pxs/rWtyBxDQsfLrp+cnzo5itq9a4tGPvATJ6YVx/kPzq0c6lh02ypSPehKyjyVhvfusa03yJ2t7LfQTZwocK/3H6rZ8s59KrhXq6Zx8f2RWzRv7lNsr2uyuLf7TISng69ZT+0BXMzL2EYI0I7iNCK6vfqv4H+Nc/c6Ww/ZdoSboxHN/XJ3De99fRsn8Qqvw/Ju4MlPf6lWtbN5DiON3PciFvyFX7knzV3E5D3ebeH4cjpXHdjUIPE6+FW3mS2sJLJ4MASQOSO9kfrAnxzvD0FXl3J401GsnFuC2CtujztLaOGNYYECRIMAD/v61nSUtec3Z0SSEquc51p0uyZ8cY92QfgcE/TNWOkuLQTQywnhIjL8wR/GrY5dMkys+DnbkH/tKz/x0rpJ/wBJ6iueObSyY7VtUYYaORyw7jHG+c/iGK6Elbrk+P5Vs17+dfQr3+xoDnWJ/pS4z+pjy6NcVsrmcx/RenHpZN79oY+mKpvPfstkvEuB7k8YGe54yQR6qVPoe6mfNZyxWylaKckW82Mnj0TjTeI+EjQ92Aa7zi8mmXSR2Ru6ta8/M46Ozj7cyOfIKq/mTWzEaMr0gkQxY3t/eG7jv3uGPGtBc5nKNb29LRnMMQ6OM9jYOWceBPDwA76y6ODeW/BLak0R3Iaz6baFrHjOZVY+SZc/RTW5eeHbRtrEohxJct0Q7wuCXPyGPxVUOY/YeZZL1h1YwYoye1mALkeQwPxGsufuYma1XsEcjepZR/CtOSsmpjHx/ZV7yKrzc8l/b7oK/wCgiG/L2ZH2UH3j9Aa6A0UBEAVFACgaAAaAAd1a65iUHs1232ulUHvwIlI+path1m1mRyyV4LxVs8dp2K3FtNBIMq8bDy00I8QcEeIrl7B4HiNDXTu3NorbWlxO3BI2x4sRhQPEsQK5hHjx7a0fD7pkd2br5jbktZXEZ4RzZXwDxqSPmGPrV9rX/MVERaXT9jTBR+GJc/5q2BWPU16sqLY+4tFFFZzoFFFFAFV3nJsem2XOBqY8Sj8Dbxx6bwqxVkkQdXjbVXUqR4EYP5mrwl0yT8HOfByrW/8Ampvul2VEvbCzRnyDEr+6w+VaH2hYtBLJC/vROyHx3TjPqMH1rZ3MRtLr3NqT76iZfMdR/wA0r1tZHqxWu25WXkvnK3kzFtGFY5WMbxtvI4AJGmCMHiCPypzyf2OllapbRsXCZJY4yxYlidNBqaemivJc5dPT2LKCuwlthLFLE2qyIyEeDAj+Nct3VsUZ424ozIfNSVP5V1PC2GFaA50tm9BtOcAdWXEy/jHW/fD/ADrdoJ/M4kP3G6+Su0vabC2nzligVvvL1W+qmq9zwbG9osBMozJbHePjGRhx6dVvw0y5jr/ftLi3J1ik318FkUZAH3lY/irYSIrBkcZVwVIPAgjGPkTWeV4c23Zle30Ofebbbvsl/ExOI5T0Unk/un0bd9M10HOmG+tcy8otjtaXMtu2f6tiFPay8UbzwR61vbkZynhuLCGWeaON0HRyl2VeuumdT9oAN61p1uPqSyR7k3TssFFRqcptnk4F7b5/xE/PNSoUFd5GV1PapBB8iNK89xa5RdTRhWcT4INYUCqlmrIDZPIpINpS36uCsitiPGqO5BYg9xwfmasBOtML7bNvCcSzxRt8LOoY/hzk/Kmy8qbP/wCVCPvOF/zYq8puW7KRSXc9+Uuwo7+2a3k0PvRv2o44H+BHcTXPO39hzWcxhnTdYe6fsyAfaQ9o+o7a6StrlJBvRurjsKMGHzBpNo2UNynR3MSTLxAYA4PeDxB8RXfT6l4tuxDTW6OXM4GM4XiRnTzI4Va+R3IS5vmU7rRW/wBqZhjTujB94+PCtz2PJHZ0J3o7OLeGoLLvEHvG9nFTTSk6cB3CtGTX2qgh8z4G9lZR28KQQruxxjAHf4k9pzqT41r7ny2YXht7lRkRkxv+qHwVPlvLj1FbFrG5tY5o3hmUNHICrA+P5edYsWVwmphxpbGmuZrb6wXbQOcJcgKCeAkXO7nzBI88d9bs9nOcfWueeWfIyfZ8hyGeDPUnUacdA5HuuPTvFI3L/aBh6H2l93GN4AdIRjGOk9714+PbXoZtP6zU8b5IV8otHPJyrWVxZQtmOI70rDg0g91Pw8T4kdxrWQUkgAEkkAAcSTwAHeaWNCxCqCzE6AAlifADUmtw82fN6YWW7vFw41ihI1Q/G/63cOzideHfqhpsdfyx7S48j9i+xWMMB9/BeT77Heb5HT0qUrJ3yc1jXiyk5Ntl4qkLRRRVS4UV5W04dQw4H6eFelA1ToWlRsEHupKShDVmleejZXRbQEgGFuIw+f10O64+XRn1qB5A7W9lv7eUnClujf7snVPyO6fStrc8ezOl2cJgMtbuG/A3Ub01U+laJYV7WmfqYel/Q5Lijq25XDHx1ryqM5IbX9rsIJ85bd3H++nVbPqM+tSdePKLi2mXg9grWvPts7KW1yBwJhY/eG8ufVWFbKqO5V7J9rsZ4MZYrvJ99esuPUfWumCfRkTIn2ZqbmV2l0e0OjJ0njZfNk64+get2NofI1zRyWv+hu7ab4JUPoTutn0Y103cjreYzWnXxrIn5IXuNb88XJVpwl5Ahd0XclVRklAcqwUcSpJB8CO6tMSAA6jB8Rgj0NdWRyEcKUyg8UU+lRh1jxx6WrIqSOYbDY9xOQIYJZM8N1Gx+1jFb05tOTMlhZss2BLM2+UByE0CgZGmcDJ8TVs9oPZgeQprd3KorSSMFRAWZjwCgZJNUz6uWVdNUT0t8nhtLaKQqC+SWO6iKN55HPBUUcTxPcACTgDNeFtsSW4694zRqTlbaJyoUdnTSoQzv3gEIM463E+vJvZ7M3tk64lkGI0bjbwnUJjsdvec9+F1CipVtpoDjPhnGnzrKc3KU+Cv3/8AZ5UttnW1v0xUyuX6iRJnA3igLbztkD7rHXGKs6KWQdIq5IG8vvKDjUAkajPhUXt3lHbWbJ07bhlyQQpOiYyzEDQDeGp76mVORkUOVlAvLEJcr7ZbW0cM7tFFNbmSOWJskxLLKu77+NCMYYhdc5qVuYZ7Trbz3VsBlsgG4hHeN0DpUxnTG+Mfa4VYbS8hnDdHJHKqsVbcZXCsvFTgkBh3U5oSpNcEPbzrIqujB0YBlZTkMDwIPca9ap429bW96YoZD0U0rIyFWEcc+cO0DkbrKXKq6KeqzZ7TVvqDVCXUhaSiihYzD6FWAZToQdQagrrkXs2Q7zWceTqd0Fcn8JFTVFWjOUeGVcExrsvZFrbf+Xt44j3hQD8+NPHYnjWNFQ23uwopDXacrLGzLxGPz1pyh0HkPypltDMhEKas2rHsVRrk17PFJCBkGVB9pR1gPFe3zFDq6pLv+w5opmNpxfGPXNFQOiXg8bm3Ns5IyYWOv6hp/G4IyNQeBqVdAQQRkHiD21CXGy3iJaA5U6mNuH4TUnOOVT2lz58jiimVltDpCVKFSOPcPDNPagvKLi6ZjdWizwywPqsqMh/EuP41y9dWzRu8be9GzI3mpKn8q6ljbBBrSvPHydaC7Nyq/wBTc4JIGiygYYHu3sBvE71ehoMlScX3OL2kSnMZtnEk1mx0kHSp95QFcD0Cn0rapHZXN/I28MN/ayDORMg8w53GHyY10pcjrGqa6HTktdxHaR51lE+DmsaSsR0avYqE3NhZNde0b7hd/pDDkbhbO8dfeC57KuUz5OnDsrCiryySn7nZWMK3CilpKoWConaEXT3MNsdY1BuJh2MEIWKM+Bc72O3ou7IqWpjyfw15eP2r0EPosZlyPWYj0qTnldRLGah4tktv9bG7nOnbrn0qYBoIqGrOMcjjdFX2PJDtGIG6hiae3kZJI2XPQyqcZAbXBGGB7QRVmZQRjsIx6VA7b5MiWUXEErW10Bu9KgBWRRwSaI6SL8iOwimqXG1xoYLJ8aBxLKm947m4ceWakoOtgcmoNnxSLbhusQ3XYt7qhVUHuAGP50bO3ncd+d4t2j18eGKbQ7HvJ5opLyWNI4WDrb24bddxndaWRtWC5yFAAyAfCn3KnbK2cBdV35XIjhiHGWVvcUfmT2AE1B0hNRi1RT+THJxryMm4lDQW8l5BAiqVcEySQmSSbey7YyQcDU5OSARZdg3jSW6l/wBKm9FJ/ixMY307iykjwIp7yR2MbS0igZt51BaRvjkcl5G9WJphs9Ny6vU7DJHKuOwSQqD6l43PrUk4nUjLZl0zaOQSQHBGmmSCPQipGoj2N+mPQalRlgfdBbsH505F46/pIZFPeAWH0obZRTdxH1FNUvlPBXPhuN/KvdS7e7G34sKP5/Shze3JnTcys53YhvN2n7KeZ7T4U6XZzN+kfT4U0Hq3E/SpCGEKMKAAOwUOUsqXG43sLARAgasdWY8WP/fZTvFFLQzttu2eJtkPFVPoKWvWigtiYrCdsKT3An5CvSsXXIx30CK7sePEQPa3WJ7yafUx2Yd0NEfejOPNew0/ob5+5iUk8UcsbRTIskbDBVgCD6Glopwc2k+SD2ZyH2bbyiaK3PSKcrvPIwU94VmIz+VTzvk5rGiplOUuXZCikLSUtFVLhRRRQCVhPMEUseArOo7bchCoB7xYYHfgd3nihMI9Ukh5bTh13hw8dOFNtjvu31wh06SKGVf1t0vG/wAsR/tCveyh3EVe0DXz7aj9syiCaC7PuR70Ux4bsMu7lz4K6Rk9wLHsqTllSadDHb9zfJtOOOK5WKG4i/qhJEJI+mjyXjOCrAsnWHW1we6rBse3vQ5a6ngdcYCQwsmufeLPIxPkMUw5d2LzJAEjkkVJRI3QFFmUqjGMxs5AHX3QT3HuNS/JpZxaxC6OZ93r8Cc5ON4qAC27u5xpnOKGUkqMUZpaAQ1A2PJ7+0m7uH6aYbyxaYjt4yfdjTJ6xAG851PgNKn80UAhFU+wlZ7q96PrMZljB+yojgjDZPg5fTwq0bQvFhiklc4WNGdj3BQSfyphyVs2jto98f1j70sn+JMxkcZ7cFyM+FC0JdLuh/Y2gjXA1Ock9rE8SacYoFLQhtt2wxSYpaKECYpaKKAKKKKAKKKKAKQ0tFAQ+2bI5E0fvqNR8a91eVndCRcj1HaD3Gpwioi/2RlukiO4/b8LeYoacWVNdMvs/wBjIUtMReMmk0bIfiAyp9Rwr3W8jPB1+YodulnvSVGX21ABiMhnJxpqB61IQ5wN7jgZ8+2gcWlbPSikoqCotFJTS4vgDuqN9zwVdfn3VJKTfB63VwqLvN/1J7hTI7OldenI64IKJ3KD+ZqQsNlEsJJsM/2V+yn8zUxihSWdQ2hv5/0QEW0IyM7wXvDaEHuxXlcbThwQTv50KgZyDxHdg1NS7NiY7zRqT3kV6Q2ca+6ir5ACg9bH4ZWeTF40DC1lDLG2fZWfiUAyYGPayAEqTxXvKkm2A002ns2OeMxyDKnBGDgqw1VlYaqwOoI1qKimvLcbrR+2IPdkRlScjs343IRjjiysM490UMsnbtDqLaxa+ktd0YjgjmL51zJJKm7juAjznxqWNa92byjgXa120zG2zBbqBOpj91pSes3Vxk6HODrirP8A+MLDsvrQ9wE8RJ8gGyaEGUW03/pB7c46P2aOZDjXf6WVJBntGBGamc1QLzlLEdqWrwiaYPb3EfUifrESQsuCwAIHXyc4GRnjU5Laz3mBOpt7b7UO8DLN+rIyHdRO9VJLdpAyCBjLL7e+5Gf7GjAySD/3DKc9HGf7sELvN24KjtqyisYowoAUBVAwABgAAYAA7BWdAFFFFAFFFFAFFFFAFFFFAFFFFAFFFFAFJS0UAhFeLWqH7C/IV70UFtDO72ekiFCAAe4YIPYRUOZJIdJVLKOEijII/WHYaslIaHWGZx2e6K3/AExF8R8sGlW+Z/0cTt4kYHzqwdGO4fKssUOnrx7R/VkJHsyaT9I4RfhTj6tUnZ2KRDCLjvPEnzJp1RQ5Tyyls+BKKWihzCiiigEc4GeFV3/xYpG+ltdSQYyJ0jDIy4zvKofpGXuIQ57M1YmGariclGj6sF7dQR/ZjUxOiDOcJ0sbMq9gXOANBigGGx7yKba1w0bK6PZW5PmtxcKQwPAjTQ6iratqgOQig94UVFbE5Mw20kkyl5J5sdJNIQXfAwBoAoGnAACpugKTyr2hHBtSwkldY0WG7yT2ljbqqqOJYkjAGpqUflbEq77Q3SxaHpWt5AoB7WXG+o7yVGO2nO2+TUF08ckgYTRfopUYq8Z49U8PMEEHgaYDYm0B1V2kCne9qjSY++HVc+O56UBZo3DAEEEEAgjUEHgQayppsqwWCGOFCSsSKgLHLEKAASe/SndAFFFFAFFFFAFFFFAFFFFAFFFFAFFFFAFFFFAFFFFAFFFFAFJRRQC0UUUAUUUUAUUUUAUUUUAUUUUAUUUUAUUUUAUUUUAUUUUAUUUUAUUUUAUUUUB//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data:image/jpeg;base64,/9j/4AAQSkZJRgABAQAAAQABAAD/2wCEAAkGBxQQEhEQEhIUFRQVFBQUEhUUFA8PEhUUFBQWFhQUFRQYHiggGBolHBQUITEhJSkrLi4uFyA0ODUsNygtLisBCgoKDg0OGxAQGiwkICQtLCwsLCwsLCwvLCwsLCwsLCwsLCwsLCwsLCwsLCwsLCwsLCwsLCwsLCwsLCwsLCwsLP/AABEIAOsA1wMBEQACEQEDEQH/xAAcAAEAAgMBAQEAAAAAAAAAAAAABAUCAwYHAQj/xABKEAABAwIDBQQGBQcICwAAAAABAAIDBBESITEFBkFRYRMicYEHMkKRobFSYnLB8CMzgpKywtEUFSRDU6LS4SU0Y3OTo7O0w+Lx/8QAGgEBAAMBAQEAAAAAAAAAAAAAAAIDBAEFBv/EADMRAAIBAgMECAYCAwEAAAAAAAABAgMRBCExBRJBURMiMmFxgbHRQpGhweHwFDMjgvFy/9oADAMBAAIRAxEAPwD3FAEAQBAEAQBAEAQFTW7y0kJIkqYgRq0OD3Dxa25VsaFSWkWVyqwjk2iuPpAoP7c/8Gp/wKz+HW5fVe5X/Kpc/o/YlUu+NFJ6tVGPt4of2wFGWGqr4SSxFN/EXccgcA5pBB0IIIPgQqGrFxkgCAIAgCAIAgCAIAgCAIAgCAIAgCAIAgCAIDkt69+4aMmGMdtONWA2Yw/7R/A/VGfO17rVQwsqmbyRnq4iMMlmzg5a+r2iSZ5XCP8As2Xji8MI9YdXXK9BU6dHsrMxOc6vaeRIpt3WDgT52+SOtIKlEnN2APZaB5Kpzb1ZYopaEXaewLDEBe2TvDmraM87MqrRyuVlLTz07sdM+Rh1OAkNP2m6O8CCrakYSVp2KoSmuzc6nYPpGc0iOtZ07ZjTl/vI/vb7liq4HjT+Rsp4zhP5noVNUMla2SNzXscLtc0hzSOhC85xcXZm5NNXRtXDp8JQFJX71U8VwHGR3KMYh+tk34rFV2hRp5Xu+730L4Yecu7xKmXfOQ+pAB1c8u+AA+awy2u/hj82XLCLizFm89Sc+zit9mT/ABJHaGIeairefuHh6fNkmLe1w/OQebHZ/qkfepx2q07Th++D9yLwy4Mt9n7fgmIa1+Fx9l/cd4DgT4ErbRxtGrknnyeX75FM6M46otFrKggCAIAgCAIAgCAICv2ntunpvz00bDqGucMZ8GDM+QUZTjHVltOjUqdiLZ59vp6SmuZ2FA5xc64kmwvY5o+jGHAHEfpcOGeYnRr0U7zu+63vYsqbOxLVo2Xi/a5w+y5YozeZkl9c2gjxOdytr2rT0Sa8l7mZbDr63i/N+x2WzNsUjrN7VrOjw6Ie9wt8VyOMoy+L55FdTZuJh8F/DP0zOqpomkAixB0IIIPgVc3fQx2admTGRjkq2yRkYhyXLixHmpGngpJnGUO0thsddwaMXOwv5q5SdrXK7K9yno9oz7Mf2jBiiJ/KxXOB31h9F/Xjle666Maqs9eDOqo6butOKO+dvfTdg2oa7FjvhjFu0xDVrh7NuJOXK9xfw8ZVWEyqa8Fz/B6mHj06vHQ5Kv2lPWmzjhZwjbcM/SPtHx8gF85WxdXEO3Dlw8+f7kelClCn4kqh2OOIuuQox+LM5KpyLmDZQ5D3LXGMeSKHNkj+bOitsQ3jXJszom6d3yrq9ka5BVSoReqLFUM9nbZlpjhfeSPSxze0fVJ1HQ/BQoY6dGW7LOP1X7yE6UZ5rJnYUlS2Voexwc06EfI8j0XvU6kakVKLujFKLi7M3KZwIAgCAIAgIe1tqRUkTpp3hjBxOZJ4NaBm5x5BclJRV2WU6Uqkt2KuzzDau+9TXPMVNenhzzH58jm549Thk3PqVklWlJ2jkezSwNOit6p1n9Pz5/Iro9hAd5xc5xNyTqTxJOp96gqa4l0sS0rJWLCl2A0DutDfAa+J4q21jLKo3qSKrd0OZYDvDMH7lyUbo7Srbsipduu92rcPU6+4KtQZreIgu8iR0FVRvvA9zRrdvqH7TDkfcpQlOm+qyuoqFeP+RX9fJnXbD3wbdrKwNjOnatv2JP175x+OY6hbY4vK0/nwPHrbMs70c1yevlz9TuTCC240IuDqCrlPMwOFkV8wstETPIhylXxKmUO3pWNYQRdzrgN+89AsmP2hHBw3tZPRfd9xowuFeIlbhxf7xKDZ9LYjLLiviK9eeIm51HdvifQwjGlFRirJHabOoxYHgoxlbIhJl3BGAroyKZElpWiMitm1q0xK2ZWVyRwwkgBRxFym2hsu9yF51bCScm4svhUKehq30Ut8zG7128x9IfWHx08IYevPC1LPR6r7rvLZxVWPedzDKHtD2m7XAEEaEHRfSRkpJSWjMDTTszNSOBAEAQELbO1I6SF9RM6zGC54knQNaOLibADquSaSuydOnKpJRjqzxOv2jPtaoMsndY3KNgN2RNPAc3Hi7j0AAGGUnNn0dKlDDQstfX8HT7I2Q1gs0eJ4ldSSKpzctSxZCC7wyCsRnkWkDAFJFLZLbGuldzCRnRcZJMg1FO08FFl0WUO0diteCLa8lXJq2Zoi2ncgbD29Ns13Yy3kpr2tq6MH2o/q82+6xvftDEbkrPQYvBRxEN+GUvXufud02rbI0SMcHNcLtcMwQeK9ynZq6PkqilCTjJWaINfVCNrnu0A8zyA6qVatGhTdSei/beZCnTlVmoR1ZyQLpXmR2p9wHADovgMXip4io6k+P0XI+npUo0oKESxjYB49FkVybhJlxserAOEk9L/EK3dtmVOEtDoY3clbGRTJWN7CtNNlbNzVtgytm1oWynG5Wz6QpzhYJmt4us7RJFLtfZ4cL28Flq0Yz1RdTm0ad1qzs3mmccjd0d+B1c37/Iq/A1dyXRPR6fdff5ivG6315nUL1TKEAQBAeJ+krb7q6rFLEbwwOLRbR8+Ye/wbm0fpc1krTu7I9/AUFTp78tX6fv2J+wNnBjQ0eZ5nmoaFkm5O7Oie7Aw25fFcWpFo0UzlcjPJFtS5qRRIvaeIWViRjlJ3IVcAFCRdTZWSuVbNUSK9yxyd3cviU23qYPZl62g68wVBq5opT3fAo939rmjf2bz+Qecwf6p59ocmniPPnf0MBi+jluz09P3j8zHtTAfyIb8F119Vy8eXy8LnbtVjeIwe63M9XHT3D5rHt/Gb1RUI6Rzfj+F69x52ysPaHSPV6eH5NVO1fNntKKRNjCkiLZk11jcahXIpbL2mqsg4cfxZRvbISipLMt6WcPFx5hXU5GOpBxZLYVvpyKGbmuW6lUsVtGRcrZVLnEjByoZI1SNuLKpkkcxtqnMbmyMyc12IeIzWDFScJRnHVM00ndNM66knEjGSDRzQ4eY0X0dOoqkFNaPMwyjuuzNqmcCAod+dtfyGinnB7+HBFp+ckOFh62vi8GlQnLdjcvw1Lpaqj8/A8T3TpruLznbIXzNzqfxzWJH0dV5WPQKOwFkbKkjZtCWzQOZ+QXY6nJI1UkqsTKJRLenlUrlEollFXWCmpGd0iPU1N1FsnGFiBJMqqjyNEUR3SXWUuijRNZwsVwsRQ7bomEHOxtx4jxXG0sy+kpcCu2BMSXQvPeZmDribz62y94XlYqOe/wA9fElWpKPWjxOijCyIzMksU0VM+qxFTJuzn5FvI3Hmq55MlHQsqWbC4H3qUZHJw3lYvI33zWunM86Ssbg5a41CDR9xK1TOWF1LeFjErh0q9ttGC/FYsb2E+TL6OpnujNeF0Z9h5A+y7vD4ly9HZNTeo7vJ+uZXio2nfmXi9QzBAeT+nTaH+p0oPF87x4DBH+1Is9d6I9bZcM5S8jidh1joxYAZm9zw/FllcrHt9EpO7O02OThxON3OOIn5fD5ri0IVbb1lwN+05PU8/uU4lMkR4KoDip3K3Es4KlduUygS21KlcrcDXLUpcKBG7a91TVehYomPaKgsSNZkXCdis244FnXh4cVTX7JqwztI5cymJ7Jh7JzHNp1HuusyW/FwfE2ThvxaO1heCAQbggEHodF51rOzPGkSoypopZnIplZnQus/xBH3/coT0JR1LNmoVSJstqGW4ty+RVylYyVo53JoctEahnaMsSuVQjYXVqkLH26uTOWIlfBiB8M/4qqvT34sshKzIG6zsM0rObQf1Tb95c2NK05x7vT/AKTxS6qZ06+hMIQHgnpfqce1HN/s4YY/fik/8iyVn1j39mxtRvzbKjZURcQ0cdeg5rM1c9ZPdVztqaTRSZnSNe2JMmHo74WSIlEo27UF9DbnfP3KW8d6Elw7Vs4NGh1PK67cr6J2LltQVIqcQ6ZDm6fYn6qmrwDR9c9VHUjXjQkkR6pofkfes1eVmkaqMcrnNVcVrtKzweZteRdbsVGOEN4sJb5at+Bt5KjExtUvzPKxcN2pfmXrAq0jEzdZWWKz7T5Pb4qElkdWpaKgtJFC+zx1yS5XVV4lwHKyMjE0ZByvjI5YyBV8ZHLH0FXRkcsaquXCL9ffloqsXWlCKcXxJU43ZW7EP9KJHGN3zb/BS2XNSxW8uMX6oniFan5nTr6UwBAfnX0mu/0vWeMP/bxLHV7TPosB/THz9TPY4wtB4nM/cFUbG7svaeZRZJI+7Uk7jSedveP8kiSaOVBsfNdLHmbWvXSDLWKrLmi508lK5RKOZLp60WtrwuuXOqmywgfr5KupwISiYzy2HVU3OxjcgVNZoNOdl1M64W0Igr3A8COv8Vkr5yNlJWiRqufHwsqUsy5yurEjdOS00sfNocP0T/7ruIV4JmHGq8UzsI2qhI8pm7CrEitiJveb4j5qMlkdRYuCytFqM6Y2N+oURJXRb4lFOxisZYlcp2OWMg5XQnfM40ZByvjIjYra8m9if/iyYuWaRfSQ2EL1F+Ubv2mha9i54h/+X6ohiv6/M6ZfUnnhAfnz0qU1trzk6PbC8eAiazL9QrLVXWPewEv8K8yLTzWsqWehEsqedQZakSat+KJ3QX92ainZk926OdAuSVMPI3MjXSDZtDEOXJFM+1wVxkkToa32QeGvgoT0K6keRkannnyVJyORDlNzddOkcrLW7Rqp9k1PKrRJm7d99quMfSa9v90u/dU5q9NmXFK9JnfRhZ0jx2bbKxIrMoW95viuSWR1ExyzNFqNRNlTJE0T3PuqTKb2zi2aXOWNEkxPgpRm0d3TZBVWyOnyV1Ou72ZGUORhXuuQfJV1pb02TpqyJO7TLvkdyDW+8kn5BezsKHWnLwXr+DPi3kkX6+iMIQHiPp4o8FXSz8JIXR+cT7390w9yz1lmexsyXVce84ajntxyWY9lFjDVG6iyyJawzYvBRsTuRexwuLeWnhwViKmyQyNSINm4RJY5cxdEuHUzCJtnBVzWRN5okOVBGxqch00OWeus0aKWhokKrR1mzYp/pdP9p/8A03Kx/wBcjNX/AKpfvE9FiVEUeMzeArUiBnTN73gCozWR2OpIes8kWo0uVEkTRMJWYzHwlcOmJKAxJQkaZHLh1I6Td6HDEDxeS7y0HwF/NfW7HpbmGUn8Tv8AZfRHm4qV6luRZr1DOEBwHpr2UZ9n9q0XdTyNkyFzgPcf5d4O/RVdVXibMDU3atuZ4TDIsbPoossKd6iWpl3ROSwbJ08VwHcsj4KUSuTM4WKdityJIjSxy5g+NcJJkeRllBotTM5G8VkeQRochOxFlKrqq6LKbI8jlUkSkb9hi9VB0Lz/AMt6lLsP94mav/XL94nocL1VFHkMmRC60RRWyRA21yoTR2J9eVmki1Gtgu4fjRZp6EpZRZIJWVlCMSVw6YkodNb3rh0wgjMj2sGrjbw5nyFyrKNJ1akaa4u3v8lmJSUYuTO3jYGgNGgAA8Bovu4RUYqK0WR4zd3dmSkcCA01tK2aOSGQXZIxzHjm1wIcPcUOptO6PyvtrZj6KpmpZPWieW30xN1Y+3JzS13msUlZ2PpaNRTgpLifKaTNQNKZe0UiWDZe0rr5IQbNrIsJt7vBWIobJbI12xHeMZI1xonGRDmaoNF8WYNN2+CzVFZk75kOZ1lWWXIcrkkrqx2LsyM9yzpE2yx3YF6gH6LHn9lv7yVHaBlxL6h3UDlCB5kkWUByWmJU0SxkFGRJGmQrNNFiFPxPksdQVHwM3PWVkEjAvXDtjW564dsaJJEBfbq0esx491n7x+7yK+h2Lhta78F939vmYsXU+BeZ0S+gMIQBAEB5Z6bt1TLE3aMTbvhGGcC93Q3uH25tJN+hP0VTVjdXPQwFfdluPR+p4xDIsx7aZd0M2iHWy/o5tF0g2XEZDh14KSKZE6lZdWGdyM5olxolGRWVUai0XwmVbn4T0KpqRujSndEWpcs1iaZBleiDZoL1TKNmWKV0Xu6be9K/o1o+JP7qz13ojNiXojrYHrkGYWiyppdAtMWVtE3tbpI6jTI5ZpliNg7ossM2VN3dzU56zMkka3Srh01GS67oDfQUhmkbGPFx5NGp/HNXYXDyxFVU4+fcuP7zI1JqnHeZ3UMQY0NaLAAADoF9vCEYRUY6LI8aTbd2ZqZwIAgCAxkYHAtcAQQQQQCCDkQRxCA/N3pI3PdsuouwE00pJgdmcJ1MLjzHC+otqQbZakLM93CYnpI2epQ0c6rNjZfUdQukWXdHULpXIvKaS+mqmjPJEgvupECDVKLLYsoK/ioNGqEisdUYgeY/F1mnGzLbkN71Wduag9RmuJ2MrM67d2PDC130yXeWjfgAfNeXXneo1yyKq2ci7hkXYSM8kWNM9aFIraJ3aWC65BINfbM+SzzZCcuCNMs5WOZxGntjzVLRMwL0BlFc5AXJNgBmSeAC5ZtpLU7ornc7E2b2DM/Xdm8/Jo6BfYbPwSw1PPtPX28jya9bpJZaFivQKAgCAIAgCArd4diRV0ElNO27HjUWDmOHqvYeDgf87gkLjV1YnTqOnJSR+at6N3ptl1BgmFxrFIAQyVnBw5HmOB8icsouLPeoV41Y3RrpKlRLWXNLVaLpBl7R1nVSKpIsBUXzupJlbRpnnyRnYoodozXUWXxZzlVMQbgqDVzRFiGfGL2t8vIrPKm1mcbsRqip9ka6E8uaspUXOSXMjOoqcHOWiVz0XZVSyaCJ7BYBobYeyWgAt/HCy+ex2GnhcTOnLPO6fNPR+/eY8Pielpqa46+PEmtFlXCZdvonQuJV6mck0iYyw6rrqFEpNh8ypnI4kR3SLPJk0Y4lA6AbrjZ07TdvYvZgSyDvkd1p9kHifrH4L6bZezuiXS1F1uC5fn0POxOI3urHT1L9e0YwgCAIAgCAIAgKberduHaUDoJ29Y3i2ON/BzT92hXJRTVmWUqsqct6J+ct593Z9lz9hOLtNzFIL9nI0cWngRcXbqL8iCcsouLPco141Y3RHp6pcLGWtLXW4rpFos4a/qukGjKaruNUuLFNW1C4TiUdTLcrhcjU+oIIDdBkOPiVxq+QRgZLm5t+OK37Oo9Zz5ep4+2MRu01SXHXwXu/Q6XcWpkNQ2mjY6TtfZaCS0gevbgLanl4KO3NnrE0d+Pbjp3rivbv8Ty9n4h057r0f07ztn3GuVjmvgoux9CbmHqVNVCW+yQJ03yux8Mqi5HbHzGoHTZG0kgWOeQHEngAuauy1B2m72wOztLKO/q1uob1PN3y+X0uztl9HarV7XBcvz6Hn4jE73VhodEvbMQQBAEAQBAEAQBAEBX7d2LDWwup6iMPY7nkWu4OY7VrhfULjSepKE5Qd4n5/wB+PR9UbLLpWXmpb5Sgd6MHQTNGnLFoctCbLPKm0exQxUamTyZycVYoGgmR13VAbTtBBYjT1d0JIguOd0JXNbGkkDmuwg5yUY6sjOpGnBzlojsN2dw37QeGRS9mR3pDI0uDWA2Lm4fWJJbZtxxzFs/Xip4dbsouy48z5apUjip9JfN8OS5Hum525tPsuMthBdI4flJn2Mj+n1W8mjzuc1nqVZTeZOEFFWRG3q3c7S88Tbu1kYPa+s3rzHHx1+d2ns1zbrUVnxXPvXf6+OvoYbE26k/I4OaQMNibdOK8CNObV7G5tIyilxaZrjVtTqN4YVHeR2xYbM2dJMcMbSebjk0eLvu1V2HwtXEStBefBeZCdSNNXkzt9i7CZT949+T6RGQ6NHDx1X1OC2bTw3W1lz9jzK2IlUy0Rbr0TOEAQBAEAQBAEAQBAEAQHxzQQQRcHIg5ghAeX75+h+GoLpqJwp5TmYyP6O49AM4/K4y0GqrlTT0NtLGSjlLM8b29u9VUDsFTC+POzXEYo3fZkHdPhe6pcWtT0KdWM+yyr7QqJafWEuOEAk8AASV1K5GVRRzZv/kklw3DdxNg0FrnX5YQbru6yMa8GesbB9C7nwxy1FSYpnDEY2MZK1gPqtLr9487Zcr2udeGk6Mt5LM8rG1v5C3F2fUvdzd3KlskuCqYwU9Q6E2p2h8jG4XXJxZBwOmei9aptOFSDjUp3/2fzPHhgnCW9GVvJHpi8g3lTVl80j2NLhHE0Fwa7A6WQjE2PH7LQLXta5I4XBA8yr6s107ad2z20Uovja+xfJ1acLWuaPpNvfmvD2nVlSamk0+abz+xroreVvsW+7m4UuA9tMGkEAWHaYrDN1ssNzwz8l2eEpY6KqU+pre6z+V/+nYVpUspZnWUW6ULLF5dIepwt9w+8qyjsbDwd5Xl46fQ5PGTemRexRhoDWgNA0AAAHgAvVjGMVaKsjK227szUjgQBAEAQBAEAQBAEAQBAEAQBAa6iBsjSx7Wva4Wc1wDmkciDkUOptZo4za/oq2bUEkQuhceMDzGPJhuweTVB04s0QxdWPG55ZvLsyg2ZP2FJUvnmu5k4kMTmQlpsBiDQDJe4twsb2VVSXRrLM2Yei8XNb7tY7b0cS0bHGN/Ympm7scjO/Jhwj8mXW7vq35HjoFnwlRR6stXoeltjA1JLpaae7FZ8PNcztqUvppi14tDICbtzYJAblwb/VggkuHq3F+JXoHzBhu8QKraLRmDJDKCMwRJCMx+qgOhQEOKTDK+M5Y++w/SsAHDxFgbcigK7eaBs7qWmIvjlxuOjmxwtxuLXDNt3dmy4tk8qFSnGpHdmro7GTi7os6CiEILQ57gdMRxW6A2+az4XB08NvdHez4N3S8CdSq52uSlrKwgCAIAgCAIAgCAIAgCAIAgCAIAgCAICE7ZEBc55ghL3G7ndnGXOPMutcoduyk3bbHTvrIBGMbKl5Y1jG4+zma2VueVmgvcLkgZALljrlJ6svYmvc4Pe0NDQcLb4nXPFx0GXAX8V0iUuy5G/wA41QjthdDG55AsDI17mmx42ubnmeYKA6VAaamnEgwm+t2kZOa4aOaeBQFTsvFLVTyPsTCxtO0t0Lj+UkcBwuDDlwLSM9UBeIAgCAIAgCAIAgCAIAgCAIAgCAIAgCAIAgCA551Q2n2iQ8hoqYWYCcg6WFzhhvzLXi3OyAup8y1l7A3J5kNtl0uXD4oCudGGVsZAsHUz2ADIdyRrh8ygLZ7w0EnQZnigIlY9/ZveX9kGtLiQGyPDQLk590HyIQEXdajMVOwuuZJLzSud6znyd43tlcCwyA0QFugCAIAgCAIAgCAIAgCAIAgCAIAgCAIAgCAICk3ggaZKR7mhze1MTgQCC2ZhGY+01iAmywuZgwnIZNxXda/sOOpacs9QQ3XRAQqqpvVUrXAtfaUWOYIcy92u45tHXogLStaSzui5Ba63E4HBxA6kCyAgbbeJY44mm/bvazLXB60n91pHmgLYIAgCAIAgCAIAgCAIAgCAIAgCAIAgCAIAgCAICr3nH9Gmfp2be1vy7IiS/wDdQGTKlz4RNIAxthJhHedZtntGLIXyH8UBC2nWsdNTRPaWSiVsjAbHE2xa4tcMsi4Ag21QFpR7TimJEcjXkGxwm48jx8kBX09OTWyu1YyNpA4Nlkydb9FrT+kgLtAEAQBAEAQBAEAQBAEAQBAEAQBAEAQBAEAQBAYTRB7XMcLhwLSDoQRYhAcjR7xswmjmiAAY6MOncyOCoDWkObEXX7QgNIc3UWvaxBQH2nNNVQl0dO5gD7SPGFlnNJY5okviNg52ml+BQG6aGGWL+Tw7QF4mjBhfSySsLPUOK1+A8UBb7vQObCC8kvf3nFxuSdMz5ICzQBAEAQBAEAQBAEAQBAEAQBAEAQBAEAQBAEAQHwhAc3JC5va076VlRTkgvb3XENcB/UvGF4yPG/QoC0ZsyKCB0METIowHEMja1jLnMnCMkBsr4xgya3E6zQbD2v8AK6AlxsDQGjQAAeAQGSAIAgCAIAgCAIAgCAIAgCAIAgCAIAgCAIAgCAICK4WmB+kwjzab/IlASJRdpHMEfBARIjidGPosDj4kWCAmoAgCAIAgCAIAgCAIAgCAIAgCAIAgCAIAgCAIAgCA1TR3LSPZN/IixQG1AR6WmwXzve3TIDIICQgCAIAgCAIAgCAIAgCAIAgCAIAgCAIAgCAIAgCAIAgCAIAgCAIAgCAIAgCAIAgCAID/2Q=="/>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 name="شكل بيضاوي 1"/>
          <p:cNvSpPr/>
          <p:nvPr/>
        </p:nvSpPr>
        <p:spPr>
          <a:xfrm>
            <a:off x="4083710" y="1530734"/>
            <a:ext cx="823620" cy="7461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4644008" y="2368772"/>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3523412" y="2368772"/>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p:cNvSpPr/>
          <p:nvPr/>
        </p:nvSpPr>
        <p:spPr>
          <a:xfrm>
            <a:off x="5220072" y="3186918"/>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p:cNvSpPr/>
          <p:nvPr/>
        </p:nvSpPr>
        <p:spPr>
          <a:xfrm>
            <a:off x="4077331" y="3186918"/>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p:cNvSpPr/>
          <p:nvPr/>
        </p:nvSpPr>
        <p:spPr>
          <a:xfrm>
            <a:off x="2931582" y="3160860"/>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p:cNvSpPr/>
          <p:nvPr/>
        </p:nvSpPr>
        <p:spPr>
          <a:xfrm>
            <a:off x="5796136" y="3979006"/>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p:cNvSpPr/>
          <p:nvPr/>
        </p:nvSpPr>
        <p:spPr>
          <a:xfrm>
            <a:off x="4644008" y="3963240"/>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p:cNvSpPr/>
          <p:nvPr/>
        </p:nvSpPr>
        <p:spPr>
          <a:xfrm>
            <a:off x="3485058" y="3952948"/>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p:cNvSpPr/>
          <p:nvPr/>
        </p:nvSpPr>
        <p:spPr>
          <a:xfrm>
            <a:off x="2411760" y="3968714"/>
            <a:ext cx="823620" cy="746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زر إجراء: إرجاع 20">
            <a:hlinkClick r:id="" action="ppaction://hlinkshowjump?jump=lastslideviewed" highlightClick="1"/>
          </p:cNvPr>
          <p:cNvSpPr/>
          <p:nvPr/>
        </p:nvSpPr>
        <p:spPr>
          <a:xfrm>
            <a:off x="71438" y="6215082"/>
            <a:ext cx="571472" cy="57148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86314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2.22222E-6 L -0.00382 0.48102 " pathEditMode="relative" rAng="0" ptsTypes="AA">
                                      <p:cBhvr>
                                        <p:cTn id="6" dur="2000" fill="hold"/>
                                        <p:tgtEl>
                                          <p:spTgt spid="2"/>
                                        </p:tgtEl>
                                        <p:attrNameLst>
                                          <p:attrName>ppt_x</p:attrName>
                                          <p:attrName>ppt_y</p:attrName>
                                        </p:attrNameLst>
                                      </p:cBhvr>
                                      <p:rCtr x="-191" y="2405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05556E-6 3.33333E-6 L -0.00209 -0.23287 " pathEditMode="relative" rAng="0" ptsTypes="AA">
                                      <p:cBhvr>
                                        <p:cTn id="10" dur="2000" fill="hold"/>
                                        <p:tgtEl>
                                          <p:spTgt spid="16"/>
                                        </p:tgtEl>
                                        <p:attrNameLst>
                                          <p:attrName>ppt_x</p:attrName>
                                          <p:attrName>ppt_y</p:attrName>
                                        </p:attrNameLst>
                                      </p:cBhvr>
                                      <p:rCtr x="-104" y="-1164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1.94444E-6 3.7037E-6 L -0.00209 -0.2419 " pathEditMode="relative" rAng="0" ptsTypes="AA">
                                      <p:cBhvr>
                                        <p:cTn id="14" dur="2000" fill="hold"/>
                                        <p:tgtEl>
                                          <p:spTgt spid="19"/>
                                        </p:tgtEl>
                                        <p:attrNameLst>
                                          <p:attrName>ppt_x</p:attrName>
                                          <p:attrName>ppt_y</p:attrName>
                                        </p:attrNameLst>
                                      </p:cBhvr>
                                      <p:rCtr x="-104" y="-1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716016" y="1124744"/>
            <a:ext cx="343876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الجلسة الثانية </a:t>
            </a:r>
            <a:endParaRPr lang="ar-S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مستطيل 4"/>
          <p:cNvSpPr/>
          <p:nvPr/>
        </p:nvSpPr>
        <p:spPr>
          <a:xfrm>
            <a:off x="942619" y="1524854"/>
            <a:ext cx="1774845" cy="523220"/>
          </a:xfrm>
          <a:prstGeom prst="rect">
            <a:avLst/>
          </a:prstGeom>
          <a:noFill/>
        </p:spPr>
        <p:txBody>
          <a:bodyPr wrap="none" lIns="91440" tIns="45720" rIns="91440" bIns="45720">
            <a:spAutoFit/>
          </a:bodyPr>
          <a:lstStyle/>
          <a:p>
            <a:pPr algn="ctr"/>
            <a:r>
              <a:rPr lang="ar-SA"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الزمن 100 د</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ستطيل 5"/>
          <p:cNvSpPr/>
          <p:nvPr/>
        </p:nvSpPr>
        <p:spPr>
          <a:xfrm>
            <a:off x="1857963" y="2967335"/>
            <a:ext cx="5428089" cy="64633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تعديل الأفكار ومشروعات المتدربين</a:t>
            </a:r>
            <a:endParaRPr lang="ar-SA"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6" name="Picture 2" descr="F:\Orange\التعلم النشط\صور\file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588" y="4221088"/>
            <a:ext cx="1428750" cy="1666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68060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2204864"/>
            <a:ext cx="7896494" cy="3416320"/>
          </a:xfrm>
          <a:prstGeom prst="rect">
            <a:avLst/>
          </a:prstGeom>
        </p:spPr>
        <p:txBody>
          <a:bodyPr wrap="square">
            <a:spAutoFit/>
          </a:bodyPr>
          <a:lstStyle/>
          <a:p>
            <a:r>
              <a:rPr lang="ar-SA" sz="3600" b="1" dirty="0">
                <a:latin typeface="Traditional Arabic" panose="02020603050405020304" pitchFamily="18" charset="-78"/>
                <a:cs typeface="Traditional Arabic" panose="02020603050405020304" pitchFamily="18" charset="-78"/>
              </a:rPr>
              <a:t>يتوقع من المتدرب في نهاية الجلسة التدريبية أن</a:t>
            </a:r>
            <a:r>
              <a:rPr lang="ar-SA" sz="3600" b="1" dirty="0" smtClean="0">
                <a:latin typeface="Traditional Arabic" panose="02020603050405020304" pitchFamily="18" charset="-78"/>
                <a:cs typeface="Traditional Arabic" panose="02020603050405020304" pitchFamily="18" charset="-78"/>
              </a:rPr>
              <a:t>:</a:t>
            </a:r>
          </a:p>
          <a:p>
            <a:endParaRPr lang="ar-SA" sz="3600" b="1" dirty="0">
              <a:latin typeface="Traditional Arabic" panose="02020603050405020304" pitchFamily="18" charset="-78"/>
              <a:cs typeface="Traditional Arabic" panose="02020603050405020304" pitchFamily="18" charset="-78"/>
            </a:endParaRPr>
          </a:p>
          <a:p>
            <a:r>
              <a:rPr lang="ar-SA" sz="3600" b="1" dirty="0" smtClean="0">
                <a:latin typeface="Traditional Arabic" panose="02020603050405020304" pitchFamily="18" charset="-78"/>
                <a:cs typeface="Traditional Arabic" panose="02020603050405020304" pitchFamily="18" charset="-78"/>
              </a:rPr>
              <a:t>• يشرح </a:t>
            </a:r>
            <a:r>
              <a:rPr lang="ar-SA" sz="3600" b="1" dirty="0">
                <a:latin typeface="Traditional Arabic" panose="02020603050405020304" pitchFamily="18" charset="-78"/>
                <a:cs typeface="Traditional Arabic" panose="02020603050405020304" pitchFamily="18" charset="-78"/>
              </a:rPr>
              <a:t>كيفية التعامل مع الأفكار غير العقلانية لدى </a:t>
            </a:r>
            <a:r>
              <a:rPr lang="ar-SA" sz="3600" b="1" dirty="0" smtClean="0">
                <a:latin typeface="Traditional Arabic" panose="02020603050405020304" pitchFamily="18" charset="-78"/>
                <a:cs typeface="Traditional Arabic" panose="02020603050405020304" pitchFamily="18" charset="-78"/>
              </a:rPr>
              <a:t>المتنمر</a:t>
            </a:r>
          </a:p>
          <a:p>
            <a:endParaRPr lang="ar-SA" sz="3600" b="1" dirty="0">
              <a:latin typeface="Traditional Arabic" panose="02020603050405020304" pitchFamily="18" charset="-78"/>
              <a:cs typeface="Traditional Arabic" panose="02020603050405020304" pitchFamily="18" charset="-78"/>
            </a:endParaRPr>
          </a:p>
          <a:p>
            <a:r>
              <a:rPr lang="ar-SA" sz="3600" b="1" dirty="0" smtClean="0">
                <a:latin typeface="Traditional Arabic" panose="02020603050405020304" pitchFamily="18" charset="-78"/>
                <a:cs typeface="Traditional Arabic" panose="02020603050405020304" pitchFamily="18" charset="-78"/>
              </a:rPr>
              <a:t>• يعرض </a:t>
            </a:r>
            <a:r>
              <a:rPr lang="ar-SA" sz="3600" b="1" dirty="0">
                <a:latin typeface="Traditional Arabic" panose="02020603050405020304" pitchFamily="18" charset="-78"/>
                <a:cs typeface="Traditional Arabic" panose="02020603050405020304" pitchFamily="18" charset="-78"/>
              </a:rPr>
              <a:t>المتدرب خطة إجرائية للحد من التنمر </a:t>
            </a:r>
            <a:r>
              <a:rPr lang="ar-SA" sz="3600" b="1" dirty="0" smtClean="0">
                <a:latin typeface="Traditional Arabic" panose="02020603050405020304" pitchFamily="18" charset="-78"/>
                <a:cs typeface="Traditional Arabic" panose="02020603050405020304" pitchFamily="18" charset="-78"/>
              </a:rPr>
              <a:t>فــي           المدارس</a:t>
            </a:r>
            <a:endParaRPr lang="ar-SA" sz="3600" b="1" dirty="0">
              <a:latin typeface="Traditional Arabic" panose="02020603050405020304" pitchFamily="18" charset="-78"/>
              <a:cs typeface="Traditional Arabic" panose="02020603050405020304" pitchFamily="18" charset="-7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61" y="908720"/>
            <a:ext cx="1298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874122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circle(in)">
                                      <p:cBhvr>
                                        <p:cTn id="41" dur="20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circle(in)">
                                      <p:cBhvr>
                                        <p:cTn id="46"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extLst>
              <p:ext uri="{D42A27DB-BD31-4B8C-83A1-F6EECF244321}">
                <p14:modId xmlns:p14="http://schemas.microsoft.com/office/powerpoint/2010/main" val="2399039871"/>
              </p:ext>
            </p:extLst>
          </p:nvPr>
        </p:nvGraphicFramePr>
        <p:xfrm>
          <a:off x="827584" y="1449768"/>
          <a:ext cx="7344816" cy="4250339"/>
        </p:xfrm>
        <a:graphic>
          <a:graphicData uri="http://schemas.openxmlformats.org/drawingml/2006/table">
            <a:tbl>
              <a:tblPr rtl="1" firstRow="1" firstCol="1" bandRow="1"/>
              <a:tblGrid>
                <a:gridCol w="1632639"/>
                <a:gridCol w="2909961"/>
                <a:gridCol w="2802216"/>
              </a:tblGrid>
              <a:tr h="1123461">
                <a:tc>
                  <a:txBody>
                    <a:bodyPr/>
                    <a:lstStyle/>
                    <a:p>
                      <a:pPr indent="1270" algn="ctr" rtl="1">
                        <a:spcAft>
                          <a:spcPts val="220"/>
                        </a:spcAft>
                      </a:pPr>
                      <a:r>
                        <a:rPr lang="ar-SA" sz="2800" b="1" dirty="0">
                          <a:solidFill>
                            <a:srgbClr val="1F497D"/>
                          </a:solidFill>
                          <a:effectLst/>
                          <a:latin typeface="Calibri"/>
                          <a:ea typeface="Calibri"/>
                          <a:cs typeface="Traditional Arabic"/>
                        </a:rPr>
                        <a:t/>
                      </a:r>
                      <a:br>
                        <a:rPr lang="ar-SA" sz="2800" b="1" dirty="0">
                          <a:solidFill>
                            <a:srgbClr val="1F497D"/>
                          </a:solidFill>
                          <a:effectLst/>
                          <a:latin typeface="Calibri"/>
                          <a:ea typeface="Calibri"/>
                          <a:cs typeface="Traditional Arabic"/>
                        </a:rPr>
                      </a:br>
                      <a:r>
                        <a:rPr lang="ar-SA" sz="2800" b="1" dirty="0">
                          <a:solidFill>
                            <a:srgbClr val="1F497D"/>
                          </a:solidFill>
                          <a:effectLst/>
                          <a:latin typeface="Calibri"/>
                          <a:ea typeface="Calibri"/>
                          <a:cs typeface="Traditional Arabic"/>
                        </a:rPr>
                        <a:t>رقم النشاط</a:t>
                      </a:r>
                      <a:endParaRPr lang="en-US" sz="28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gridSpan="2">
                  <a:txBody>
                    <a:bodyPr/>
                    <a:lstStyle/>
                    <a:p>
                      <a:pPr algn="ctr" rtl="1">
                        <a:spcAft>
                          <a:spcPts val="220"/>
                        </a:spcAft>
                      </a:pPr>
                      <a:r>
                        <a:rPr lang="ar-SA" sz="2800" b="1" dirty="0" smtClean="0">
                          <a:solidFill>
                            <a:srgbClr val="1F497D"/>
                          </a:solidFill>
                          <a:effectLst/>
                          <a:latin typeface="Calibri"/>
                          <a:ea typeface="Calibri"/>
                          <a:cs typeface="Traditional Arabic"/>
                        </a:rPr>
                        <a:t>(1/2/3)</a:t>
                      </a:r>
                      <a:endParaRPr lang="en-US" sz="28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hMerge="1">
                  <a:txBody>
                    <a:bodyPr/>
                    <a:lstStyle/>
                    <a:p>
                      <a:pPr rtl="1"/>
                      <a:endParaRPr lang="ar-SA"/>
                    </a:p>
                  </a:txBody>
                  <a:tcPr/>
                </a:tc>
              </a:tr>
              <a:tr h="645991">
                <a:tc>
                  <a:txBody>
                    <a:bodyPr/>
                    <a:lstStyle/>
                    <a:p>
                      <a:pPr indent="1270" algn="ctr" rtl="1">
                        <a:spcAft>
                          <a:spcPts val="220"/>
                        </a:spcAft>
                      </a:pPr>
                      <a:r>
                        <a:rPr lang="ar-SA" sz="2800" b="1">
                          <a:solidFill>
                            <a:srgbClr val="1F497D"/>
                          </a:solidFill>
                          <a:effectLst/>
                          <a:latin typeface="Calibri"/>
                          <a:ea typeface="Calibri"/>
                          <a:cs typeface="Traditional Arabic"/>
                        </a:rPr>
                        <a:t>العنوان</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تعديل الأفكار الخاطئة لدى المتنمر </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645991">
                <a:tc>
                  <a:txBody>
                    <a:bodyPr/>
                    <a:lstStyle/>
                    <a:p>
                      <a:pPr indent="1270" algn="ctr" rtl="1">
                        <a:spcAft>
                          <a:spcPts val="220"/>
                        </a:spcAft>
                      </a:pPr>
                      <a:r>
                        <a:rPr lang="ar-SA" sz="2800" b="1">
                          <a:solidFill>
                            <a:srgbClr val="1F497D"/>
                          </a:solidFill>
                          <a:effectLst/>
                          <a:latin typeface="Calibri"/>
                          <a:ea typeface="Calibri"/>
                          <a:cs typeface="Traditional Arabic"/>
                        </a:rPr>
                        <a:t>الهدف</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gn="r" rtl="1">
                        <a:lnSpc>
                          <a:spcPct val="115000"/>
                        </a:lnSpc>
                        <a:spcAft>
                          <a:spcPts val="1000"/>
                        </a:spcAft>
                      </a:pPr>
                      <a:r>
                        <a:rPr lang="ar-SA" sz="2800" b="1" dirty="0">
                          <a:solidFill>
                            <a:srgbClr val="1F497D"/>
                          </a:solidFill>
                          <a:effectLst/>
                          <a:latin typeface="Calibri"/>
                          <a:ea typeface="Times New Roman"/>
                          <a:cs typeface="Traditional Arabic"/>
                        </a:rPr>
                        <a:t>أن يشرح المتدرب كيفية التعامل مع الأفكار غير العقلانية لدى المتنمر.</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pPr rtl="1"/>
                      <a:endParaRPr lang="ar-SA"/>
                    </a:p>
                  </a:txBody>
                  <a:tcPr/>
                </a:tc>
              </a:tr>
              <a:tr h="645991">
                <a:tc>
                  <a:txBody>
                    <a:bodyPr/>
                    <a:lstStyle/>
                    <a:p>
                      <a:pPr indent="1270" algn="ctr" rtl="1">
                        <a:spcAft>
                          <a:spcPts val="220"/>
                        </a:spcAft>
                      </a:pPr>
                      <a:r>
                        <a:rPr lang="ar-SA" sz="2800" b="1">
                          <a:solidFill>
                            <a:srgbClr val="1F497D"/>
                          </a:solidFill>
                          <a:effectLst/>
                          <a:latin typeface="Calibri"/>
                          <a:ea typeface="Calibri"/>
                          <a:cs typeface="Traditional Arabic"/>
                        </a:rPr>
                        <a:t>الزمن</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30 دقيقة</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645991">
                <a:tc>
                  <a:txBody>
                    <a:bodyPr/>
                    <a:lstStyle/>
                    <a:p>
                      <a:pPr indent="1270" algn="ctr" rtl="1">
                        <a:spcAft>
                          <a:spcPts val="220"/>
                        </a:spcAft>
                      </a:pPr>
                      <a:r>
                        <a:rPr lang="ar-SA" sz="2800" b="1">
                          <a:solidFill>
                            <a:srgbClr val="1F497D"/>
                          </a:solidFill>
                          <a:effectLst/>
                          <a:latin typeface="Calibri"/>
                          <a:ea typeface="Calibri"/>
                          <a:cs typeface="Traditional Arabic"/>
                        </a:rPr>
                        <a:t>الأسلوب التدريبي</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تمثيل الدور – عصف ذهني  </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algn="ctr" rtl="1">
                        <a:lnSpc>
                          <a:spcPct val="115000"/>
                        </a:lnSpc>
                        <a:spcAft>
                          <a:spcPts val="0"/>
                        </a:spcAft>
                      </a:pPr>
                      <a:endParaRPr lang="en-US" sz="2800" dirty="0">
                        <a:effectLst/>
                        <a:latin typeface="Calibri"/>
                        <a:ea typeface="Times New Roman"/>
                        <a:cs typeface="Arial"/>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r>
            </a:tbl>
          </a:graphicData>
        </a:graphic>
      </p:graphicFrame>
      <p:pic>
        <p:nvPicPr>
          <p:cNvPr id="3076" name="صورة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045" y="4941168"/>
            <a:ext cx="771525" cy="600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5205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 calcmode="lin" valueType="num">
                                      <p:cBhvr>
                                        <p:cTn id="10" dur="500" fill="hold"/>
                                        <p:tgtEl>
                                          <p:spTgt spid="3076"/>
                                        </p:tgtEl>
                                        <p:attrNameLst>
                                          <p:attrName>ppt_w</p:attrName>
                                        </p:attrNameLst>
                                      </p:cBhvr>
                                      <p:tavLst>
                                        <p:tav tm="0">
                                          <p:val>
                                            <p:fltVal val="0"/>
                                          </p:val>
                                        </p:tav>
                                        <p:tav tm="100000">
                                          <p:val>
                                            <p:strVal val="#ppt_w"/>
                                          </p:val>
                                        </p:tav>
                                      </p:tavLst>
                                    </p:anim>
                                    <p:anim calcmode="lin" valueType="num">
                                      <p:cBhvr>
                                        <p:cTn id="11" dur="500" fill="hold"/>
                                        <p:tgtEl>
                                          <p:spTgt spid="3076"/>
                                        </p:tgtEl>
                                        <p:attrNameLst>
                                          <p:attrName>ppt_h</p:attrName>
                                        </p:attrNameLst>
                                      </p:cBhvr>
                                      <p:tavLst>
                                        <p:tav tm="0">
                                          <p:val>
                                            <p:fltVal val="0"/>
                                          </p:val>
                                        </p:tav>
                                        <p:tav tm="100000">
                                          <p:val>
                                            <p:strVal val="#ppt_h"/>
                                          </p:val>
                                        </p:tav>
                                      </p:tavLst>
                                    </p:anim>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أقوى حوار مع طفلة</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صورة 3" descr="film.jpg"/>
          <p:cNvPicPr>
            <a:picLocks noChangeAspect="1"/>
          </p:cNvPicPr>
          <p:nvPr/>
        </p:nvPicPr>
        <p:blipFill>
          <a:blip r:embed="rId2"/>
          <a:stretch>
            <a:fillRect/>
          </a:stretch>
        </p:blipFill>
        <p:spPr>
          <a:xfrm>
            <a:off x="4000500" y="2914650"/>
            <a:ext cx="2500326" cy="2014548"/>
          </a:xfrm>
          <a:prstGeom prst="rect">
            <a:avLst/>
          </a:prstGeom>
        </p:spPr>
      </p:pic>
    </p:spTree>
    <p:extLst>
      <p:ext uri="{BB962C8B-B14F-4D97-AF65-F5344CB8AC3E}">
        <p14:creationId xmlns:p14="http://schemas.microsoft.com/office/powerpoint/2010/main" val="4138297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337851496"/>
              </p:ext>
            </p:extLst>
          </p:nvPr>
        </p:nvGraphicFramePr>
        <p:xfrm>
          <a:off x="683568" y="-8743"/>
          <a:ext cx="7632847" cy="6690360"/>
        </p:xfrm>
        <a:graphic>
          <a:graphicData uri="http://schemas.openxmlformats.org/drawingml/2006/table">
            <a:tbl>
              <a:tblPr rtl="1" firstRow="1" firstCol="1" bandRow="1"/>
              <a:tblGrid>
                <a:gridCol w="2608057"/>
                <a:gridCol w="2854378"/>
                <a:gridCol w="2170412"/>
              </a:tblGrid>
              <a:tr h="29087">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خصائص المقابلة الناجحة </a:t>
                      </a:r>
                      <a:endParaRPr lang="en-US" sz="2000" b="1"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أهم الأفكار غير العقلانية للمتنمر</a:t>
                      </a:r>
                      <a:endParaRPr lang="en-US" sz="2000" b="1"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أهم الأفكار للحد من التنمر</a:t>
                      </a:r>
                      <a:endParaRPr lang="en-US" sz="2000" b="1"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84065">
                <a:tc>
                  <a:txBody>
                    <a:bodyPr/>
                    <a:lstStyle/>
                    <a:p>
                      <a:pPr algn="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 </a:t>
                      </a:r>
                      <a:r>
                        <a:rPr lang="ar-SA" sz="2000" b="1" dirty="0" smtClean="0">
                          <a:solidFill>
                            <a:srgbClr val="1F497D"/>
                          </a:solidFill>
                          <a:effectLst/>
                          <a:latin typeface="+mn-lt"/>
                          <a:ea typeface="Times New Roman"/>
                          <a:cs typeface="Traditional Arabic"/>
                        </a:rPr>
                        <a:t>استخدام العنف نوعاً من جذب الانتباه.</a:t>
                      </a: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 </a:t>
                      </a:r>
                      <a:r>
                        <a:rPr lang="ar-SA" sz="2000" b="1" dirty="0" smtClean="0">
                          <a:solidFill>
                            <a:srgbClr val="1F497D"/>
                          </a:solidFill>
                          <a:effectLst/>
                          <a:latin typeface="+mn-lt"/>
                          <a:ea typeface="Times New Roman"/>
                          <a:cs typeface="Traditional Arabic"/>
                        </a:rPr>
                        <a:t>- العنف يُعرض للمساءلة ومشكلات أخرى على كافة المستويات</a:t>
                      </a: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r>
              <a:tr h="592066">
                <a:tc>
                  <a:txBody>
                    <a:bodyPr/>
                    <a:lstStyle/>
                    <a:p>
                      <a:pPr algn="r" rtl="1">
                        <a:lnSpc>
                          <a:spcPct val="115000"/>
                        </a:lnSpc>
                        <a:spcAft>
                          <a:spcPts val="1000"/>
                        </a:spcAft>
                      </a:pPr>
                      <a:r>
                        <a:rPr lang="ar-SA" sz="1600" b="1">
                          <a:solidFill>
                            <a:srgbClr val="1F497D"/>
                          </a:solidFill>
                          <a:effectLst/>
                          <a:latin typeface="Calibri"/>
                          <a:ea typeface="Times New Roman"/>
                          <a:cs typeface="Traditional Arabic"/>
                        </a:rPr>
                        <a:t> </a:t>
                      </a:r>
                      <a:endParaRPr lang="en-US" sz="110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 </a:t>
                      </a:r>
                      <a:r>
                        <a:rPr lang="ar-SA" sz="2000" b="1" dirty="0" smtClean="0">
                          <a:solidFill>
                            <a:srgbClr val="1F497D"/>
                          </a:solidFill>
                          <a:effectLst/>
                          <a:latin typeface="+mn-lt"/>
                          <a:ea typeface="Times New Roman"/>
                          <a:cs typeface="Traditional Arabic"/>
                        </a:rPr>
                        <a:t>استخدام العنف يدل على الرجولة، أو الجرأة، أو الشجاعة، أو الظهور بمظهر ايجابي أمام  الآخرين.</a:t>
                      </a: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rtl="1">
                        <a:lnSpc>
                          <a:spcPct val="115000"/>
                        </a:lnSpc>
                        <a:spcAft>
                          <a:spcPts val="1000"/>
                        </a:spcAft>
                      </a:pPr>
                      <a:r>
                        <a:rPr lang="ar-SA" sz="2000" b="1" dirty="0">
                          <a:solidFill>
                            <a:srgbClr val="1F497D"/>
                          </a:solidFill>
                          <a:effectLst/>
                          <a:latin typeface="Calibri"/>
                          <a:ea typeface="Times New Roman"/>
                          <a:cs typeface="Traditional Arabic"/>
                        </a:rPr>
                        <a:t> </a:t>
                      </a:r>
                      <a:r>
                        <a:rPr lang="ar-SA" sz="2000" dirty="0" smtClean="0">
                          <a:effectLst/>
                          <a:latin typeface="+mn-lt"/>
                          <a:ea typeface="Times New Roman"/>
                          <a:cs typeface="+mn-cs"/>
                        </a:rPr>
                        <a:t>احترام الآخرين ومساعدتهم هي التي تجعل المرء مقبولاً ومحبوباً.</a:t>
                      </a: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r>
              <a:tr h="440049">
                <a:tc>
                  <a:txBody>
                    <a:bodyPr/>
                    <a:lstStyle/>
                    <a:p>
                      <a:pPr algn="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c>
                  <a:txBody>
                    <a:bodyPr/>
                    <a:lstStyle/>
                    <a:p>
                      <a:pPr algn="r" rtl="1">
                        <a:lnSpc>
                          <a:spcPct val="115000"/>
                        </a:lnSpc>
                        <a:spcAft>
                          <a:spcPts val="1000"/>
                        </a:spcAft>
                      </a:pPr>
                      <a:endParaRPr lang="en-US" sz="200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rtl="1">
                        <a:lnSpc>
                          <a:spcPct val="115000"/>
                        </a:lnSpc>
                        <a:spcAft>
                          <a:spcPts val="1000"/>
                        </a:spcAft>
                      </a:pPr>
                      <a:r>
                        <a:rPr lang="ar-SA" sz="2000" dirty="0" smtClean="0">
                          <a:effectLst/>
                          <a:latin typeface="+mn-lt"/>
                          <a:ea typeface="Times New Roman"/>
                          <a:cs typeface="+mn-cs"/>
                        </a:rPr>
                        <a:t>- الاستمرار على التنمر قد يفقده أصدقاءه مع الوقت. </a:t>
                      </a:r>
                      <a:endParaRPr lang="ar-SA" sz="2000" dirty="0" smtClean="0">
                        <a:effectLst/>
                        <a:latin typeface="Calibri"/>
                        <a:ea typeface="Times New Roman"/>
                        <a:cs typeface="Arial"/>
                      </a:endParaRPr>
                    </a:p>
                    <a:p>
                      <a:pPr algn="r" rtl="1">
                        <a:lnSpc>
                          <a:spcPct val="115000"/>
                        </a:lnSpc>
                        <a:spcAft>
                          <a:spcPts val="1000"/>
                        </a:spcAft>
                      </a:pP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r>
              <a:tr h="440049">
                <a:tc>
                  <a:txBody>
                    <a:bodyPr/>
                    <a:lstStyle/>
                    <a:p>
                      <a:pPr algn="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c>
                  <a:txBody>
                    <a:bodyPr/>
                    <a:lstStyle/>
                    <a:p>
                      <a:pPr algn="r" rtl="1">
                        <a:lnSpc>
                          <a:spcPct val="115000"/>
                        </a:lnSpc>
                        <a:spcAft>
                          <a:spcPts val="1000"/>
                        </a:spcAft>
                      </a:pPr>
                      <a:endParaRPr lang="en-US" sz="200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rtl="1">
                        <a:lnSpc>
                          <a:spcPct val="115000"/>
                        </a:lnSpc>
                        <a:spcAft>
                          <a:spcPts val="1000"/>
                        </a:spcAft>
                      </a:pPr>
                      <a:r>
                        <a:rPr lang="ar-SA" sz="2000" dirty="0" smtClean="0">
                          <a:effectLst/>
                          <a:latin typeface="+mn-lt"/>
                          <a:ea typeface="Times New Roman"/>
                          <a:cs typeface="+mn-cs"/>
                        </a:rPr>
                        <a:t> - استمرار العنف قد يفقده مستقبله.</a:t>
                      </a:r>
                      <a:endParaRPr lang="ar-SA" sz="2000" dirty="0" smtClean="0">
                        <a:effectLst/>
                        <a:latin typeface="Calibri"/>
                        <a:ea typeface="Times New Roman"/>
                        <a:cs typeface="Arial"/>
                      </a:endParaRPr>
                    </a:p>
                    <a:p>
                      <a:pPr algn="r" rtl="1">
                        <a:lnSpc>
                          <a:spcPct val="115000"/>
                        </a:lnSpc>
                        <a:spcAft>
                          <a:spcPts val="1000"/>
                        </a:spcAft>
                      </a:pP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r>
              <a:tr h="925188">
                <a:tc>
                  <a:txBody>
                    <a:bodyPr/>
                    <a:lstStyle/>
                    <a:p>
                      <a:pPr algn="r" rtl="1">
                        <a:lnSpc>
                          <a:spcPct val="115000"/>
                        </a:lnSpc>
                        <a:spcAft>
                          <a:spcPts val="1000"/>
                        </a:spcAft>
                      </a:pPr>
                      <a:endParaRPr lang="en-US" sz="11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c>
                  <a:txBody>
                    <a:bodyPr/>
                    <a:lstStyle/>
                    <a:p>
                      <a:pPr algn="r" rtl="1">
                        <a:lnSpc>
                          <a:spcPct val="115000"/>
                        </a:lnSpc>
                        <a:spcAft>
                          <a:spcPts val="1000"/>
                        </a:spcAft>
                      </a:pPr>
                      <a:endParaRPr lang="en-US" sz="200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rtl="1">
                        <a:lnSpc>
                          <a:spcPct val="115000"/>
                        </a:lnSpc>
                        <a:spcAft>
                          <a:spcPts val="1000"/>
                        </a:spcAft>
                      </a:pPr>
                      <a:r>
                        <a:rPr lang="ar-SA" sz="2000" dirty="0" smtClean="0">
                          <a:effectLst/>
                          <a:latin typeface="+mn-lt"/>
                          <a:ea typeface="Times New Roman"/>
                          <a:cs typeface="+mn-cs"/>
                        </a:rPr>
                        <a:t> - التذكير بنماذج إنسانية ارتقت بسبب التسامح.</a:t>
                      </a:r>
                      <a:endParaRPr lang="ar-SA" sz="2000" dirty="0" smtClean="0">
                        <a:effectLst/>
                        <a:latin typeface="Calibri"/>
                        <a:ea typeface="Times New Roman"/>
                        <a:cs typeface="Arial"/>
                      </a:endParaRPr>
                    </a:p>
                    <a:p>
                      <a:pPr algn="r" rtl="1">
                        <a:lnSpc>
                          <a:spcPct val="115000"/>
                        </a:lnSpc>
                        <a:spcAft>
                          <a:spcPts val="1000"/>
                        </a:spcAft>
                      </a:pPr>
                      <a:endParaRPr lang="en-US" sz="2000" dirty="0">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FFF"/>
                    </a:solidFill>
                  </a:tcPr>
                </a:tc>
              </a:tr>
            </a:tbl>
          </a:graphicData>
        </a:graphic>
      </p:graphicFrame>
    </p:spTree>
    <p:custDataLst>
      <p:tags r:id="rId1"/>
    </p:custDataLst>
    <p:extLst>
      <p:ext uri="{BB962C8B-B14F-4D97-AF65-F5344CB8AC3E}">
        <p14:creationId xmlns:p14="http://schemas.microsoft.com/office/powerpoint/2010/main" val="144678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42-16470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0"/>
            <a:ext cx="4500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42-15883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Grp="1" noChangeArrowheads="1"/>
          </p:cNvSpPr>
          <p:nvPr>
            <p:ph type="title"/>
          </p:nvPr>
        </p:nvSpPr>
        <p:spPr>
          <a:xfrm>
            <a:off x="0" y="0"/>
            <a:ext cx="8964613" cy="1403350"/>
          </a:xfrm>
        </p:spPr>
        <p:txBody>
          <a:bodyPr/>
          <a:lstStyle/>
          <a:p>
            <a:r>
              <a:rPr lang="ar-SA" sz="6000" b="1" smtClean="0"/>
              <a:t>هل تخيلت نفسك قلم رصاص </a:t>
            </a:r>
            <a:r>
              <a:rPr lang="ar-SA" sz="8000" b="1" smtClean="0"/>
              <a:t>!؟</a:t>
            </a:r>
            <a:r>
              <a:rPr lang="ar-SA" sz="6000" b="1" smtClean="0"/>
              <a:t> </a:t>
            </a:r>
            <a:endParaRPr lang="en-US" sz="6000" b="1" smtClean="0"/>
          </a:p>
        </p:txBody>
      </p:sp>
    </p:spTree>
    <p:extLst>
      <p:ext uri="{BB962C8B-B14F-4D97-AF65-F5344CB8AC3E}">
        <p14:creationId xmlns:p14="http://schemas.microsoft.com/office/powerpoint/2010/main" val="20253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j0309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2"/>
          <p:cNvSpPr>
            <a:spLocks noChangeArrowheads="1"/>
          </p:cNvSpPr>
          <p:nvPr/>
        </p:nvSpPr>
        <p:spPr bwMode="auto">
          <a:xfrm>
            <a:off x="0" y="-26988"/>
            <a:ext cx="9144000" cy="1295401"/>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2050" name="Rectangle 2"/>
          <p:cNvSpPr>
            <a:spLocks noChangeArrowheads="1"/>
          </p:cNvSpPr>
          <p:nvPr/>
        </p:nvSpPr>
        <p:spPr bwMode="auto">
          <a:xfrm>
            <a:off x="395288" y="3789363"/>
            <a:ext cx="8208962" cy="2535237"/>
          </a:xfrm>
          <a:prstGeom prst="rect">
            <a:avLst/>
          </a:prstGeom>
          <a:gradFill rotWithShape="1">
            <a:gsLst>
              <a:gs pos="0">
                <a:srgbClr val="FCF9E8"/>
              </a:gs>
              <a:gs pos="100000">
                <a:srgbClr val="F6EAAE">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IQ" sz="3200" b="1">
                <a:latin typeface="Arial" pitchFamily="34" charset="0"/>
              </a:rPr>
              <a:t>في البدء، تكلم صانع قلم الرصاص </a:t>
            </a:r>
            <a:r>
              <a:rPr lang="ar-SA" sz="3200" b="1">
                <a:latin typeface="Arial" pitchFamily="34" charset="0"/>
              </a:rPr>
              <a:t>إلى</a:t>
            </a:r>
            <a:r>
              <a:rPr lang="ar-IQ" sz="3200" b="1">
                <a:latin typeface="Arial" pitchFamily="34" charset="0"/>
              </a:rPr>
              <a:t> قلم الرصاص قائلا</a:t>
            </a:r>
            <a:endParaRPr lang="en-US" sz="3200" b="1">
              <a:latin typeface="Arial" pitchFamily="34" charset="0"/>
            </a:endParaRPr>
          </a:p>
          <a:p>
            <a:pPr algn="ctr">
              <a:spcBef>
                <a:spcPts val="500"/>
              </a:spcBef>
              <a:spcAft>
                <a:spcPts val="500"/>
              </a:spcAft>
            </a:pPr>
            <a:r>
              <a:rPr lang="ar-IQ" sz="4000" b="1">
                <a:latin typeface="Arial" pitchFamily="34" charset="0"/>
              </a:rPr>
              <a:t>هناك خمسة </a:t>
            </a:r>
            <a:r>
              <a:rPr lang="ar-SA" sz="4000" b="1">
                <a:latin typeface="Arial" pitchFamily="34" charset="0"/>
              </a:rPr>
              <a:t>أ</a:t>
            </a:r>
            <a:r>
              <a:rPr lang="ar-IQ" sz="4000" b="1">
                <a:latin typeface="Arial" pitchFamily="34" charset="0"/>
              </a:rPr>
              <a:t>مور </a:t>
            </a:r>
            <a:r>
              <a:rPr lang="ar-SA" sz="4000" b="1">
                <a:latin typeface="Arial" pitchFamily="34" charset="0"/>
              </a:rPr>
              <a:t>أ</a:t>
            </a:r>
            <a:r>
              <a:rPr lang="ar-IQ" sz="4000" b="1">
                <a:latin typeface="Arial" pitchFamily="34" charset="0"/>
              </a:rPr>
              <a:t>ريدك </a:t>
            </a:r>
            <a:r>
              <a:rPr lang="ar-SA" sz="4000" b="1">
                <a:latin typeface="Arial" pitchFamily="34" charset="0"/>
              </a:rPr>
              <a:t>أ</a:t>
            </a:r>
            <a:r>
              <a:rPr lang="ar-IQ" sz="4000" b="1">
                <a:latin typeface="Arial" pitchFamily="34" charset="0"/>
              </a:rPr>
              <a:t>ن تعرفها قبل </a:t>
            </a:r>
            <a:r>
              <a:rPr lang="ar-SA" sz="4000" b="1">
                <a:latin typeface="Arial" pitchFamily="34" charset="0"/>
              </a:rPr>
              <a:t>أ</a:t>
            </a:r>
            <a:r>
              <a:rPr lang="ar-IQ" sz="4000" b="1">
                <a:latin typeface="Arial" pitchFamily="34" charset="0"/>
              </a:rPr>
              <a:t>ن </a:t>
            </a:r>
            <a:r>
              <a:rPr lang="ar-SA" sz="4000" b="1">
                <a:latin typeface="Arial" pitchFamily="34" charset="0"/>
              </a:rPr>
              <a:t>أ</a:t>
            </a:r>
            <a:r>
              <a:rPr lang="ar-IQ" sz="4000" b="1">
                <a:latin typeface="Arial" pitchFamily="34" charset="0"/>
              </a:rPr>
              <a:t>رسلك </a:t>
            </a:r>
            <a:r>
              <a:rPr lang="ar-SA" sz="4000" b="1">
                <a:latin typeface="Arial" pitchFamily="34" charset="0"/>
              </a:rPr>
              <a:t>إلى</a:t>
            </a:r>
            <a:r>
              <a:rPr lang="ar-IQ" sz="4000" b="1">
                <a:latin typeface="Arial" pitchFamily="34" charset="0"/>
              </a:rPr>
              <a:t> العالم</a:t>
            </a:r>
            <a:r>
              <a:rPr lang="ar-SA" sz="4000" b="1">
                <a:latin typeface="Arial" pitchFamily="34" charset="0"/>
              </a:rPr>
              <a:t>..</a:t>
            </a:r>
            <a:r>
              <a:rPr lang="ar-IQ" sz="4000" b="1">
                <a:latin typeface="Arial" pitchFamily="34" charset="0"/>
              </a:rPr>
              <a:t> تذكرها د</a:t>
            </a:r>
            <a:r>
              <a:rPr lang="ar-SA" sz="4000" b="1">
                <a:latin typeface="Arial" pitchFamily="34" charset="0"/>
              </a:rPr>
              <a:t>وماً </a:t>
            </a:r>
            <a:r>
              <a:rPr lang="ar-IQ" sz="4000" b="1">
                <a:latin typeface="Arial" pitchFamily="34" charset="0"/>
              </a:rPr>
              <a:t>وستكون </a:t>
            </a:r>
            <a:r>
              <a:rPr lang="ar-SA" sz="4000" b="1">
                <a:latin typeface="Arial" pitchFamily="34" charset="0"/>
              </a:rPr>
              <a:t>أ</a:t>
            </a:r>
            <a:r>
              <a:rPr lang="ar-IQ" sz="4000" b="1">
                <a:latin typeface="Arial" pitchFamily="34" charset="0"/>
              </a:rPr>
              <a:t>فضل قلم رصاص ممكن</a:t>
            </a:r>
            <a:endParaRPr lang="en-US" sz="4000" b="1">
              <a:latin typeface="Arial" pitchFamily="34" charset="0"/>
            </a:endParaRPr>
          </a:p>
        </p:txBody>
      </p:sp>
      <p:sp>
        <p:nvSpPr>
          <p:cNvPr id="2063" name="Rectangle 15"/>
          <p:cNvSpPr>
            <a:spLocks noChangeArrowheads="1"/>
          </p:cNvSpPr>
          <p:nvPr/>
        </p:nvSpPr>
        <p:spPr bwMode="auto">
          <a:xfrm>
            <a:off x="1835150" y="104775"/>
            <a:ext cx="6294438" cy="1006475"/>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ar-SA" sz="6000" b="1">
                <a:solidFill>
                  <a:srgbClr val="FF6600"/>
                </a:solidFill>
                <a:cs typeface="Times New Roman" pitchFamily="18" charset="0"/>
              </a:rPr>
              <a:t>في البدء كانت الكلمة </a:t>
            </a:r>
            <a:endParaRPr lang="en-US" sz="6000" b="1">
              <a:solidFill>
                <a:srgbClr val="FF6600"/>
              </a:solidFill>
              <a:cs typeface="Times New Roman" pitchFamily="18" charset="0"/>
            </a:endParaRPr>
          </a:p>
        </p:txBody>
      </p:sp>
    </p:spTree>
    <p:custDataLst>
      <p:tags r:id="rId1"/>
    </p:custDataLst>
    <p:extLst>
      <p:ext uri="{BB962C8B-B14F-4D97-AF65-F5344CB8AC3E}">
        <p14:creationId xmlns:p14="http://schemas.microsoft.com/office/powerpoint/2010/main" val="28470057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iterate type="wd">
                                    <p:tmPct val="100000"/>
                                  </p:iterate>
                                  <p:childTnLst>
                                    <p:set>
                                      <p:cBhvr>
                                        <p:cTn id="6" dur="1" fill="hold">
                                          <p:stCondLst>
                                            <p:cond delay="0"/>
                                          </p:stCondLst>
                                        </p:cTn>
                                        <p:tgtEl>
                                          <p:spTgt spid="2050"/>
                                        </p:tgtEl>
                                        <p:attrNameLst>
                                          <p:attrName>style.visibility</p:attrName>
                                        </p:attrNameLst>
                                      </p:cBhvr>
                                      <p:to>
                                        <p:strVal val="visible"/>
                                      </p:to>
                                    </p:set>
                                    <p:animEffect transition="in" filter="checkerboard(down)">
                                      <p:cBhvr>
                                        <p:cTn id="7" dur="3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6215743" y="-304800"/>
            <a:ext cx="2547257" cy="2947982"/>
          </a:xfrm>
          <a:prstGeom prst="ellipse">
            <a:avLst/>
          </a:prstGeom>
          <a:gradFill>
            <a:gsLst>
              <a:gs pos="0">
                <a:srgbClr val="30F050"/>
              </a:gs>
              <a:gs pos="100000">
                <a:srgbClr val="01AF01"/>
              </a:gs>
            </a:gsLst>
            <a:lin ang="2700000" scaled="1"/>
          </a:gradFill>
          <a:ln w="76200">
            <a:noFill/>
          </a:ln>
          <a:effectLst>
            <a:glow rad="139700">
              <a:schemeClr val="bg1">
                <a:lumMod val="65000"/>
                <a:alpha val="40000"/>
              </a:schemeClr>
            </a:glow>
            <a:outerShdw blurRad="266700" dist="342900" dir="5400000" rotWithShape="0">
              <a:prstClr val="black">
                <a:alpha val="15000"/>
              </a:prstClr>
            </a:outerShdw>
          </a:effectLst>
          <a:scene3d>
            <a:camera prst="perspectiveRelaxed" fov="1800000">
              <a:rot lat="17373601" lon="0" rev="0"/>
            </a:camera>
            <a:lightRig rig="balanced" dir="t"/>
          </a:scene3d>
          <a:sp3d extrusionH="317500" prstMaterial="clear">
            <a:bevelT prst="convex"/>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grpSp>
        <p:nvGrpSpPr>
          <p:cNvPr id="2" name="Group 62"/>
          <p:cNvGrpSpPr/>
          <p:nvPr/>
        </p:nvGrpSpPr>
        <p:grpSpPr>
          <a:xfrm>
            <a:off x="642910" y="5170038"/>
            <a:ext cx="2793873" cy="1687962"/>
            <a:chOff x="-1248469" y="4976805"/>
            <a:chExt cx="3673964" cy="1993650"/>
          </a:xfrm>
        </p:grpSpPr>
        <p:pic>
          <p:nvPicPr>
            <p:cNvPr id="5" name="Picture 4" descr="Right foot.png"/>
            <p:cNvPicPr>
              <a:picLocks noChangeAspect="1"/>
            </p:cNvPicPr>
            <p:nvPr/>
          </p:nvPicPr>
          <p:blipFill>
            <a:blip r:embed="rId3" cstate="print"/>
            <a:stretch>
              <a:fillRect/>
            </a:stretch>
          </p:blipFill>
          <p:spPr>
            <a:xfrm>
              <a:off x="888987" y="4976805"/>
              <a:ext cx="1536507" cy="1993650"/>
            </a:xfrm>
            <a:prstGeom prst="rect">
              <a:avLst/>
            </a:prstGeom>
          </p:spPr>
        </p:pic>
        <p:grpSp>
          <p:nvGrpSpPr>
            <p:cNvPr id="3" name="Group 35"/>
            <p:cNvGrpSpPr/>
            <p:nvPr/>
          </p:nvGrpSpPr>
          <p:grpSpPr>
            <a:xfrm>
              <a:off x="-1248469" y="5806341"/>
              <a:ext cx="3673964" cy="953012"/>
              <a:chOff x="-1248469" y="5653941"/>
              <a:chExt cx="3673964" cy="953012"/>
            </a:xfrm>
          </p:grpSpPr>
          <p:sp>
            <p:nvSpPr>
              <p:cNvPr id="32" name="TextBox 31"/>
              <p:cNvSpPr txBox="1"/>
              <p:nvPr/>
            </p:nvSpPr>
            <p:spPr>
              <a:xfrm>
                <a:off x="-1248469" y="6061681"/>
                <a:ext cx="3673964" cy="545272"/>
              </a:xfrm>
              <a:prstGeom prst="rect">
                <a:avLst/>
              </a:prstGeom>
              <a:noFill/>
            </p:spPr>
            <p:txBody>
              <a:bodyPr wrap="square" rtlCol="0">
                <a:spAutoFit/>
              </a:bodyPr>
              <a:lstStyle/>
              <a:p>
                <a:pPr algn="ctr"/>
                <a:endParaRPr lang="en-US" sz="2400" b="1" dirty="0">
                  <a:latin typeface="Calibri" pitchFamily="34" charset="0"/>
                </a:endParaRPr>
              </a:p>
            </p:txBody>
          </p:sp>
          <p:grpSp>
            <p:nvGrpSpPr>
              <p:cNvPr id="9" name="Group 34"/>
              <p:cNvGrpSpPr/>
              <p:nvPr/>
            </p:nvGrpSpPr>
            <p:grpSpPr>
              <a:xfrm>
                <a:off x="1942261" y="5653941"/>
                <a:ext cx="304800" cy="304800"/>
                <a:chOff x="8114461" y="4206141"/>
                <a:chExt cx="304800" cy="304800"/>
              </a:xfrm>
            </p:grpSpPr>
            <p:sp>
              <p:nvSpPr>
                <p:cNvPr id="33" name="Oval 32"/>
                <p:cNvSpPr/>
                <p:nvPr/>
              </p:nvSpPr>
              <p:spPr>
                <a:xfrm>
                  <a:off x="8114461" y="4206141"/>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sp>
              <p:nvSpPr>
                <p:cNvPr id="34" name="Oval 33"/>
                <p:cNvSpPr/>
                <p:nvPr/>
              </p:nvSpPr>
              <p:spPr>
                <a:xfrm>
                  <a:off x="8190662" y="4266609"/>
                  <a:ext cx="152400" cy="1524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grpSp>
        </p:grpSp>
      </p:grpSp>
      <p:grpSp>
        <p:nvGrpSpPr>
          <p:cNvPr id="10" name="Group 64"/>
          <p:cNvGrpSpPr/>
          <p:nvPr/>
        </p:nvGrpSpPr>
        <p:grpSpPr>
          <a:xfrm>
            <a:off x="3786182" y="3929066"/>
            <a:ext cx="2655769" cy="1627691"/>
            <a:chOff x="3242793" y="3498974"/>
            <a:chExt cx="2945483" cy="1993651"/>
          </a:xfrm>
        </p:grpSpPr>
        <p:pic>
          <p:nvPicPr>
            <p:cNvPr id="6" name="Picture 5" descr="Right foot.png"/>
            <p:cNvPicPr>
              <a:picLocks noChangeAspect="1"/>
            </p:cNvPicPr>
            <p:nvPr/>
          </p:nvPicPr>
          <p:blipFill>
            <a:blip r:embed="rId3" cstate="print"/>
            <a:stretch>
              <a:fillRect/>
            </a:stretch>
          </p:blipFill>
          <p:spPr>
            <a:xfrm>
              <a:off x="3242793" y="3498974"/>
              <a:ext cx="1536508" cy="1993651"/>
            </a:xfrm>
            <a:prstGeom prst="rect">
              <a:avLst/>
            </a:prstGeom>
          </p:spPr>
        </p:pic>
        <p:grpSp>
          <p:nvGrpSpPr>
            <p:cNvPr id="12" name="Group 36"/>
            <p:cNvGrpSpPr/>
            <p:nvPr/>
          </p:nvGrpSpPr>
          <p:grpSpPr>
            <a:xfrm>
              <a:off x="3282297" y="4190999"/>
              <a:ext cx="2905979" cy="804244"/>
              <a:chOff x="996297" y="5562599"/>
              <a:chExt cx="2905979" cy="804244"/>
            </a:xfrm>
          </p:grpSpPr>
          <p:sp>
            <p:nvSpPr>
              <p:cNvPr id="38" name="TextBox 37"/>
              <p:cNvSpPr txBox="1"/>
              <p:nvPr/>
            </p:nvSpPr>
            <p:spPr>
              <a:xfrm>
                <a:off x="996297" y="5801380"/>
                <a:ext cx="2905979" cy="565463"/>
              </a:xfrm>
              <a:prstGeom prst="rect">
                <a:avLst/>
              </a:prstGeom>
              <a:noFill/>
            </p:spPr>
            <p:txBody>
              <a:bodyPr wrap="square" rtlCol="0">
                <a:spAutoFit/>
              </a:bodyPr>
              <a:lstStyle/>
              <a:p>
                <a:pPr algn="ctr"/>
                <a:endParaRPr lang="en-US" sz="2400" b="1" dirty="0">
                  <a:latin typeface="Calibri" pitchFamily="34" charset="0"/>
                </a:endParaRPr>
              </a:p>
            </p:txBody>
          </p:sp>
          <p:grpSp>
            <p:nvGrpSpPr>
              <p:cNvPr id="13" name="Group 38"/>
              <p:cNvGrpSpPr/>
              <p:nvPr/>
            </p:nvGrpSpPr>
            <p:grpSpPr>
              <a:xfrm>
                <a:off x="1962808" y="5562599"/>
                <a:ext cx="304800" cy="304800"/>
                <a:chOff x="8135008" y="4114799"/>
                <a:chExt cx="304800" cy="304800"/>
              </a:xfrm>
            </p:grpSpPr>
            <p:sp>
              <p:nvSpPr>
                <p:cNvPr id="40" name="Oval 39"/>
                <p:cNvSpPr/>
                <p:nvPr/>
              </p:nvSpPr>
              <p:spPr>
                <a:xfrm>
                  <a:off x="8135008" y="4114799"/>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sp>
              <p:nvSpPr>
                <p:cNvPr id="41" name="Oval 40"/>
                <p:cNvSpPr/>
                <p:nvPr/>
              </p:nvSpPr>
              <p:spPr>
                <a:xfrm>
                  <a:off x="8211208" y="4192925"/>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grpSp>
        </p:grpSp>
      </p:grpSp>
      <p:grpSp>
        <p:nvGrpSpPr>
          <p:cNvPr id="14" name="Group 66"/>
          <p:cNvGrpSpPr/>
          <p:nvPr/>
        </p:nvGrpSpPr>
        <p:grpSpPr>
          <a:xfrm>
            <a:off x="5500694" y="2500306"/>
            <a:ext cx="2950253" cy="1889151"/>
            <a:chOff x="5334000" y="1981200"/>
            <a:chExt cx="2950253" cy="1993651"/>
          </a:xfrm>
        </p:grpSpPr>
        <p:pic>
          <p:nvPicPr>
            <p:cNvPr id="7" name="Picture 6" descr="Right foot.png"/>
            <p:cNvPicPr>
              <a:picLocks noChangeAspect="1"/>
            </p:cNvPicPr>
            <p:nvPr/>
          </p:nvPicPr>
          <p:blipFill>
            <a:blip r:embed="rId3" cstate="print"/>
            <a:stretch>
              <a:fillRect/>
            </a:stretch>
          </p:blipFill>
          <p:spPr>
            <a:xfrm>
              <a:off x="5334000" y="1981200"/>
              <a:ext cx="1536508" cy="1993651"/>
            </a:xfrm>
            <a:prstGeom prst="rect">
              <a:avLst/>
            </a:prstGeom>
          </p:spPr>
        </p:pic>
        <p:grpSp>
          <p:nvGrpSpPr>
            <p:cNvPr id="15" name="Group 41"/>
            <p:cNvGrpSpPr/>
            <p:nvPr/>
          </p:nvGrpSpPr>
          <p:grpSpPr>
            <a:xfrm>
              <a:off x="5982314" y="2733020"/>
              <a:ext cx="2301939" cy="563402"/>
              <a:chOff x="1410314" y="5867400"/>
              <a:chExt cx="2301939" cy="563402"/>
            </a:xfrm>
          </p:grpSpPr>
          <p:sp>
            <p:nvSpPr>
              <p:cNvPr id="43" name="TextBox 42"/>
              <p:cNvSpPr txBox="1"/>
              <p:nvPr/>
            </p:nvSpPr>
            <p:spPr>
              <a:xfrm>
                <a:off x="1410314" y="5943600"/>
                <a:ext cx="2301939" cy="487202"/>
              </a:xfrm>
              <a:prstGeom prst="rect">
                <a:avLst/>
              </a:prstGeom>
              <a:noFill/>
            </p:spPr>
            <p:txBody>
              <a:bodyPr wrap="square" rtlCol="0">
                <a:spAutoFit/>
              </a:bodyPr>
              <a:lstStyle/>
              <a:p>
                <a:pPr algn="ctr"/>
                <a:endParaRPr lang="en-US" sz="2400" b="1" dirty="0">
                  <a:latin typeface="Calibri" pitchFamily="34" charset="0"/>
                </a:endParaRPr>
              </a:p>
            </p:txBody>
          </p:sp>
          <p:grpSp>
            <p:nvGrpSpPr>
              <p:cNvPr id="16" name="Group 43"/>
              <p:cNvGrpSpPr/>
              <p:nvPr/>
            </p:nvGrpSpPr>
            <p:grpSpPr>
              <a:xfrm>
                <a:off x="1828800" y="5867400"/>
                <a:ext cx="304800" cy="304800"/>
                <a:chOff x="8001000" y="4419600"/>
                <a:chExt cx="304800" cy="304800"/>
              </a:xfrm>
            </p:grpSpPr>
            <p:sp>
              <p:nvSpPr>
                <p:cNvPr id="45" name="Oval 44"/>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sp>
              <p:nvSpPr>
                <p:cNvPr id="46" name="Oval 45"/>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grpSp>
        </p:grpSp>
      </p:grpSp>
      <p:grpSp>
        <p:nvGrpSpPr>
          <p:cNvPr id="17" name="Group 65"/>
          <p:cNvGrpSpPr/>
          <p:nvPr/>
        </p:nvGrpSpPr>
        <p:grpSpPr>
          <a:xfrm>
            <a:off x="642910" y="1714488"/>
            <a:ext cx="4589900" cy="1516707"/>
            <a:chOff x="-880737" y="1582696"/>
            <a:chExt cx="6040160" cy="1876925"/>
          </a:xfrm>
        </p:grpSpPr>
        <p:pic>
          <p:nvPicPr>
            <p:cNvPr id="8" name="Picture 7" descr="Left foot.png"/>
            <p:cNvPicPr>
              <a:picLocks noChangeAspect="1"/>
            </p:cNvPicPr>
            <p:nvPr/>
          </p:nvPicPr>
          <p:blipFill>
            <a:blip r:embed="rId4" cstate="print"/>
            <a:stretch>
              <a:fillRect/>
            </a:stretch>
          </p:blipFill>
          <p:spPr>
            <a:xfrm rot="504674">
              <a:off x="3394344" y="1719938"/>
              <a:ext cx="1765079" cy="1739683"/>
            </a:xfrm>
            <a:prstGeom prst="rect">
              <a:avLst/>
            </a:prstGeom>
          </p:spPr>
        </p:pic>
        <p:grpSp>
          <p:nvGrpSpPr>
            <p:cNvPr id="18" name="Group 56"/>
            <p:cNvGrpSpPr/>
            <p:nvPr/>
          </p:nvGrpSpPr>
          <p:grpSpPr>
            <a:xfrm>
              <a:off x="-880737" y="1582696"/>
              <a:ext cx="4874073" cy="1084304"/>
              <a:chOff x="-759273" y="1582696"/>
              <a:chExt cx="4874073" cy="1084304"/>
            </a:xfrm>
          </p:grpSpPr>
          <p:sp>
            <p:nvSpPr>
              <p:cNvPr id="53" name="TextBox 52"/>
              <p:cNvSpPr txBox="1"/>
              <p:nvPr/>
            </p:nvSpPr>
            <p:spPr>
              <a:xfrm>
                <a:off x="-759273" y="1582696"/>
                <a:ext cx="4436737" cy="571310"/>
              </a:xfrm>
              <a:prstGeom prst="rect">
                <a:avLst/>
              </a:prstGeom>
              <a:noFill/>
            </p:spPr>
            <p:txBody>
              <a:bodyPr wrap="square" rtlCol="0">
                <a:spAutoFit/>
              </a:bodyPr>
              <a:lstStyle/>
              <a:p>
                <a:pPr algn="ctr"/>
                <a:endParaRPr lang="en-US" sz="2400" b="1" dirty="0">
                  <a:latin typeface="Calibri" pitchFamily="34" charset="0"/>
                </a:endParaRPr>
              </a:p>
            </p:txBody>
          </p:sp>
          <p:grpSp>
            <p:nvGrpSpPr>
              <p:cNvPr id="19" name="Group 53"/>
              <p:cNvGrpSpPr/>
              <p:nvPr/>
            </p:nvGrpSpPr>
            <p:grpSpPr>
              <a:xfrm>
                <a:off x="3810000" y="2362200"/>
                <a:ext cx="304800" cy="304800"/>
                <a:chOff x="8001000" y="4419600"/>
                <a:chExt cx="304800" cy="304800"/>
              </a:xfrm>
            </p:grpSpPr>
            <p:sp>
              <p:nvSpPr>
                <p:cNvPr id="55" name="Oval 54"/>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sp>
              <p:nvSpPr>
                <p:cNvPr id="56" name="Oval 55"/>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grpSp>
        </p:grpSp>
      </p:grpSp>
      <p:grpSp>
        <p:nvGrpSpPr>
          <p:cNvPr id="20" name="Group 63"/>
          <p:cNvGrpSpPr/>
          <p:nvPr/>
        </p:nvGrpSpPr>
        <p:grpSpPr>
          <a:xfrm>
            <a:off x="0" y="3143248"/>
            <a:ext cx="3007596" cy="1375993"/>
            <a:chOff x="-2310605" y="3322178"/>
            <a:chExt cx="5260229" cy="1739683"/>
          </a:xfrm>
        </p:grpSpPr>
        <p:pic>
          <p:nvPicPr>
            <p:cNvPr id="4" name="Picture 3" descr="Left foot.png"/>
            <p:cNvPicPr>
              <a:picLocks noChangeAspect="1"/>
            </p:cNvPicPr>
            <p:nvPr/>
          </p:nvPicPr>
          <p:blipFill>
            <a:blip r:embed="rId4" cstate="print"/>
            <a:stretch>
              <a:fillRect/>
            </a:stretch>
          </p:blipFill>
          <p:spPr>
            <a:xfrm rot="504674">
              <a:off x="1184545" y="3322178"/>
              <a:ext cx="1765079" cy="1739683"/>
            </a:xfrm>
            <a:prstGeom prst="rect">
              <a:avLst/>
            </a:prstGeom>
          </p:spPr>
        </p:pic>
        <p:grpSp>
          <p:nvGrpSpPr>
            <p:cNvPr id="21" name="Group 57"/>
            <p:cNvGrpSpPr/>
            <p:nvPr/>
          </p:nvGrpSpPr>
          <p:grpSpPr>
            <a:xfrm>
              <a:off x="-2310605" y="3386343"/>
              <a:ext cx="4094141" cy="880857"/>
              <a:chOff x="20659" y="1786143"/>
              <a:chExt cx="4094141" cy="880857"/>
            </a:xfrm>
          </p:grpSpPr>
          <p:sp>
            <p:nvSpPr>
              <p:cNvPr id="59" name="TextBox 58"/>
              <p:cNvSpPr txBox="1"/>
              <p:nvPr/>
            </p:nvSpPr>
            <p:spPr>
              <a:xfrm>
                <a:off x="20659" y="1786143"/>
                <a:ext cx="3813753" cy="583688"/>
              </a:xfrm>
              <a:prstGeom prst="rect">
                <a:avLst/>
              </a:prstGeom>
              <a:noFill/>
            </p:spPr>
            <p:txBody>
              <a:bodyPr wrap="square" rtlCol="0">
                <a:spAutoFit/>
              </a:bodyPr>
              <a:lstStyle/>
              <a:p>
                <a:pPr algn="ctr"/>
                <a:endParaRPr lang="en-US" sz="2400" b="1" dirty="0">
                  <a:latin typeface="Calibri" pitchFamily="34" charset="0"/>
                </a:endParaRPr>
              </a:p>
            </p:txBody>
          </p:sp>
          <p:grpSp>
            <p:nvGrpSpPr>
              <p:cNvPr id="22" name="Group 59"/>
              <p:cNvGrpSpPr/>
              <p:nvPr/>
            </p:nvGrpSpPr>
            <p:grpSpPr>
              <a:xfrm>
                <a:off x="3810000" y="2362200"/>
                <a:ext cx="304800" cy="304800"/>
                <a:chOff x="8001000" y="4419600"/>
                <a:chExt cx="304800" cy="304800"/>
              </a:xfrm>
            </p:grpSpPr>
            <p:sp>
              <p:nvSpPr>
                <p:cNvPr id="61" name="Oval 60"/>
                <p:cNvSpPr/>
                <p:nvPr/>
              </p:nvSpPr>
              <p:spPr>
                <a:xfrm>
                  <a:off x="8001000" y="4419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sp>
              <p:nvSpPr>
                <p:cNvPr id="62" name="Oval 61"/>
                <p:cNvSpPr/>
                <p:nvPr/>
              </p:nvSpPr>
              <p:spPr>
                <a:xfrm>
                  <a:off x="8077200" y="44958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endParaRPr>
                </a:p>
              </p:txBody>
            </p:sp>
          </p:grpSp>
        </p:grpSp>
      </p:grpSp>
      <p:sp>
        <p:nvSpPr>
          <p:cNvPr id="39" name="مربع نص 38"/>
          <p:cNvSpPr txBox="1"/>
          <p:nvPr/>
        </p:nvSpPr>
        <p:spPr>
          <a:xfrm>
            <a:off x="-642974" y="500042"/>
            <a:ext cx="4500594" cy="923330"/>
          </a:xfrm>
          <a:prstGeom prst="rect">
            <a:avLst/>
          </a:prstGeom>
          <a:noFill/>
        </p:spPr>
        <p:txBody>
          <a:bodyPr wrap="square" rtlCol="1">
            <a:spAutoFit/>
          </a:bodyPr>
          <a:lstStyle/>
          <a:p>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الوحدة الثالثة</a:t>
            </a:r>
            <a:endPar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2" name="Picture 2" descr="F:\Orange\التعلم النشط\صور التعلم النشط\cat2_6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46" y="500042"/>
            <a:ext cx="3000396" cy="1715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148263" y="1125538"/>
            <a:ext cx="3743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SA" sz="6000" b="1">
                <a:solidFill>
                  <a:srgbClr val="FF6600"/>
                </a:solidFill>
                <a:cs typeface="Times New Roman" pitchFamily="18" charset="0"/>
              </a:rPr>
              <a:t>أولاً</a:t>
            </a:r>
          </a:p>
          <a:p>
            <a:pPr algn="ctr">
              <a:spcBef>
                <a:spcPts val="500"/>
              </a:spcBef>
              <a:spcAft>
                <a:spcPts val="500"/>
              </a:spcAft>
            </a:pPr>
            <a:r>
              <a:rPr lang="ar-IQ" sz="4000" b="1">
                <a:latin typeface="Arial" pitchFamily="34" charset="0"/>
              </a:rPr>
              <a:t>سوف تكون قادرا</a:t>
            </a:r>
            <a:r>
              <a:rPr lang="ar-SA" sz="4000" b="1">
                <a:latin typeface="Arial" pitchFamily="34" charset="0"/>
              </a:rPr>
              <a:t>ً</a:t>
            </a:r>
            <a:r>
              <a:rPr lang="ar-IQ" sz="4000" b="1">
                <a:latin typeface="Arial" pitchFamily="34" charset="0"/>
              </a:rPr>
              <a:t> على عمل الكثير من ا</a:t>
            </a:r>
            <a:r>
              <a:rPr lang="ar-SA" sz="4000" b="1">
                <a:latin typeface="Arial" pitchFamily="34" charset="0"/>
              </a:rPr>
              <a:t>لأ</a:t>
            </a:r>
            <a:r>
              <a:rPr lang="ar-IQ" sz="4000" b="1">
                <a:latin typeface="Arial" pitchFamily="34" charset="0"/>
              </a:rPr>
              <a:t>مور العظيمة ولكن فقط </a:t>
            </a:r>
            <a:r>
              <a:rPr lang="ar-SA" sz="4000" b="1">
                <a:latin typeface="Arial" pitchFamily="34" charset="0"/>
              </a:rPr>
              <a:t>إ</a:t>
            </a:r>
            <a:r>
              <a:rPr lang="ar-IQ" sz="4000" b="1">
                <a:latin typeface="Arial" pitchFamily="34" charset="0"/>
              </a:rPr>
              <a:t>ن </a:t>
            </a:r>
            <a:r>
              <a:rPr lang="ar-SA" sz="4000" b="1">
                <a:latin typeface="Arial" pitchFamily="34" charset="0"/>
              </a:rPr>
              <a:t>أ</a:t>
            </a:r>
            <a:r>
              <a:rPr lang="ar-IQ" sz="4000" b="1">
                <a:latin typeface="Arial" pitchFamily="34" charset="0"/>
              </a:rPr>
              <a:t>صبحت في يد </a:t>
            </a:r>
            <a:r>
              <a:rPr lang="ar-SA" sz="4000" b="1">
                <a:latin typeface="Arial" pitchFamily="34" charset="0"/>
              </a:rPr>
              <a:t>أ</a:t>
            </a:r>
            <a:r>
              <a:rPr lang="ar-IQ" sz="4000" b="1">
                <a:latin typeface="Arial" pitchFamily="34" charset="0"/>
              </a:rPr>
              <a:t>حدهم</a:t>
            </a:r>
            <a:endParaRPr lang="en-US" sz="4000" b="1">
              <a:latin typeface="Arial" pitchFamily="34" charset="0"/>
            </a:endParaRPr>
          </a:p>
        </p:txBody>
      </p:sp>
      <p:pic>
        <p:nvPicPr>
          <p:cNvPr id="4099" name="Picture 11" descr="j03096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4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1681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j0309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0" y="4149725"/>
            <a:ext cx="9144000" cy="1431925"/>
          </a:xfrm>
          <a:prstGeom prst="rect">
            <a:avLst/>
          </a:prstGeom>
          <a:gradFill rotWithShape="1">
            <a:gsLst>
              <a:gs pos="0">
                <a:srgbClr val="FCF8E2">
                  <a:alpha val="67998"/>
                </a:srgbClr>
              </a:gs>
              <a:gs pos="100000">
                <a:srgbClr val="F6EAAE">
                  <a:alpha val="35001"/>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IQ" sz="4400" b="1">
                <a:latin typeface="Arial" pitchFamily="34" charset="0"/>
              </a:rPr>
              <a:t>سوف تتعرض ل</a:t>
            </a:r>
            <a:r>
              <a:rPr lang="ar-SA" sz="4400" b="1">
                <a:latin typeface="Arial" pitchFamily="34" charset="0"/>
              </a:rPr>
              <a:t>ـ(</a:t>
            </a:r>
            <a:r>
              <a:rPr lang="ar-IQ" sz="4400" b="1"/>
              <a:t>بري</a:t>
            </a:r>
            <a:r>
              <a:rPr lang="ar-SA" sz="4400" b="1">
                <a:latin typeface="Arial" pitchFamily="34" charset="0"/>
              </a:rPr>
              <a:t>)</a:t>
            </a:r>
            <a:r>
              <a:rPr lang="ar-IQ" sz="4400" b="1">
                <a:latin typeface="Arial" pitchFamily="34" charset="0"/>
              </a:rPr>
              <a:t> مؤلم بين فترة وأخرى، ولكن هذا ضروري لجعلك قلما</a:t>
            </a:r>
            <a:r>
              <a:rPr lang="ar-SA" sz="4400" b="1">
                <a:latin typeface="Arial" pitchFamily="34" charset="0"/>
              </a:rPr>
              <a:t>ً</a:t>
            </a:r>
            <a:r>
              <a:rPr lang="ar-IQ" sz="4400" b="1">
                <a:latin typeface="Arial" pitchFamily="34" charset="0"/>
              </a:rPr>
              <a:t> افضل</a:t>
            </a:r>
            <a:endParaRPr lang="en-US" sz="4400" b="1">
              <a:latin typeface="Arial" pitchFamily="34" charset="0"/>
            </a:endParaRPr>
          </a:p>
        </p:txBody>
      </p:sp>
      <p:sp>
        <p:nvSpPr>
          <p:cNvPr id="5124" name="Rectangle 7"/>
          <p:cNvSpPr>
            <a:spLocks noChangeArrowheads="1"/>
          </p:cNvSpPr>
          <p:nvPr/>
        </p:nvSpPr>
        <p:spPr bwMode="auto">
          <a:xfrm>
            <a:off x="0" y="0"/>
            <a:ext cx="9144000" cy="119697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5125" name="Rectangle 10"/>
          <p:cNvSpPr>
            <a:spLocks noGrp="1" noChangeArrowheads="1"/>
          </p:cNvSpPr>
          <p:nvPr>
            <p:ph type="title"/>
          </p:nvPr>
        </p:nvSpPr>
        <p:spPr>
          <a:xfrm>
            <a:off x="684213" y="0"/>
            <a:ext cx="7772400" cy="1143000"/>
          </a:xfrm>
        </p:spPr>
        <p:txBody>
          <a:bodyPr/>
          <a:lstStyle/>
          <a:p>
            <a:r>
              <a:rPr lang="ar-SA" sz="6600" b="1" smtClean="0">
                <a:solidFill>
                  <a:srgbClr val="FF6600"/>
                </a:solidFill>
              </a:rPr>
              <a:t>ثانياً</a:t>
            </a:r>
            <a:endParaRPr lang="en-US" sz="6600" b="1" smtClean="0">
              <a:solidFill>
                <a:srgbClr val="FF6600"/>
              </a:solidFill>
            </a:endParaRPr>
          </a:p>
        </p:txBody>
      </p:sp>
    </p:spTree>
    <p:custDataLst>
      <p:tags r:id="rId1"/>
    </p:custDataLst>
    <p:extLst>
      <p:ext uri="{BB962C8B-B14F-4D97-AF65-F5344CB8AC3E}">
        <p14:creationId xmlns:p14="http://schemas.microsoft.com/office/powerpoint/2010/main" val="28833584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0" y="1844675"/>
            <a:ext cx="4067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SA" sz="6000" b="1">
                <a:solidFill>
                  <a:srgbClr val="FF6600"/>
                </a:solidFill>
                <a:cs typeface="Times New Roman" pitchFamily="18" charset="0"/>
              </a:rPr>
              <a:t>ثالثاً</a:t>
            </a:r>
            <a:r>
              <a:rPr lang="ar-SA" sz="4000" b="1">
                <a:latin typeface="Arial" pitchFamily="34" charset="0"/>
              </a:rPr>
              <a:t> </a:t>
            </a:r>
          </a:p>
          <a:p>
            <a:pPr algn="ctr">
              <a:spcBef>
                <a:spcPts val="500"/>
              </a:spcBef>
              <a:spcAft>
                <a:spcPts val="500"/>
              </a:spcAft>
            </a:pPr>
            <a:r>
              <a:rPr lang="ar-IQ" sz="4000" b="1">
                <a:latin typeface="Arial" pitchFamily="34" charset="0"/>
              </a:rPr>
              <a:t>لديك القدرة على تصحيح </a:t>
            </a:r>
            <a:r>
              <a:rPr lang="ar-SA" sz="4000" b="1">
                <a:latin typeface="Arial" pitchFamily="34" charset="0"/>
              </a:rPr>
              <a:t>أية</a:t>
            </a:r>
            <a:r>
              <a:rPr lang="ar-IQ" sz="4000" b="1">
                <a:latin typeface="Arial" pitchFamily="34" charset="0"/>
              </a:rPr>
              <a:t> </a:t>
            </a:r>
            <a:r>
              <a:rPr lang="ar-SA" sz="4000" b="1">
                <a:latin typeface="Arial" pitchFamily="34" charset="0"/>
              </a:rPr>
              <a:t>أ</a:t>
            </a:r>
            <a:r>
              <a:rPr lang="ar-IQ" sz="4000" b="1">
                <a:latin typeface="Arial" pitchFamily="34" charset="0"/>
              </a:rPr>
              <a:t>خطاء قد ترتكبها</a:t>
            </a:r>
            <a:endParaRPr lang="en-US" sz="4000" b="1">
              <a:latin typeface="Arial" pitchFamily="34" charset="0"/>
            </a:endParaRPr>
          </a:p>
        </p:txBody>
      </p:sp>
      <p:pic>
        <p:nvPicPr>
          <p:cNvPr id="6147" name="Picture 12" descr="j03096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0"/>
            <a:ext cx="4894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62618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dissolve">
                                      <p:cBhvr>
                                        <p:cTn id="7"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4859338" y="1700213"/>
            <a:ext cx="4140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SA" sz="6000" b="1">
                <a:solidFill>
                  <a:srgbClr val="FF6600"/>
                </a:solidFill>
                <a:cs typeface="Times New Roman" pitchFamily="18" charset="0"/>
              </a:rPr>
              <a:t>رابعاً</a:t>
            </a:r>
            <a:r>
              <a:rPr lang="ar-SA" sz="4400" b="1">
                <a:latin typeface="Arial" pitchFamily="34" charset="0"/>
              </a:rPr>
              <a:t> </a:t>
            </a:r>
          </a:p>
          <a:p>
            <a:pPr algn="ctr">
              <a:spcBef>
                <a:spcPts val="500"/>
              </a:spcBef>
              <a:spcAft>
                <a:spcPts val="500"/>
              </a:spcAft>
            </a:pPr>
            <a:r>
              <a:rPr lang="ar-IQ" sz="4400" b="1">
                <a:latin typeface="Arial" pitchFamily="34" charset="0"/>
              </a:rPr>
              <a:t>ودائما سيكون الجزء ا</a:t>
            </a:r>
            <a:r>
              <a:rPr lang="ar-SA" sz="4400" b="1">
                <a:latin typeface="Arial" pitchFamily="34" charset="0"/>
              </a:rPr>
              <a:t>لأ</a:t>
            </a:r>
            <a:r>
              <a:rPr lang="ar-IQ" sz="4400" b="1">
                <a:latin typeface="Arial" pitchFamily="34" charset="0"/>
              </a:rPr>
              <a:t>هم فيك هو ما في داخلك</a:t>
            </a:r>
            <a:endParaRPr lang="en-US" sz="4400" b="1">
              <a:latin typeface="Arial" pitchFamily="34" charset="0"/>
            </a:endParaRPr>
          </a:p>
        </p:txBody>
      </p:sp>
      <p:pic>
        <p:nvPicPr>
          <p:cNvPr id="7171" name="Picture 6" descr="j03096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4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640113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2708275"/>
            <a:ext cx="9144000" cy="2287588"/>
          </a:xfrm>
          <a:prstGeom prst="rect">
            <a:avLst/>
          </a:prstGeom>
          <a:solidFill>
            <a:srgbClr val="EAEAEA">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IQ" sz="4800" b="1">
                <a:latin typeface="Arial" pitchFamily="34" charset="0"/>
              </a:rPr>
              <a:t>ومهما كانت ظروفك فيجب عليك ان تستمر بالكتابة وعليك </a:t>
            </a:r>
            <a:r>
              <a:rPr lang="ar-SA" sz="4800" b="1">
                <a:latin typeface="Arial" pitchFamily="34" charset="0"/>
              </a:rPr>
              <a:t>أ</a:t>
            </a:r>
            <a:r>
              <a:rPr lang="ar-IQ" sz="4800" b="1">
                <a:latin typeface="Arial" pitchFamily="34" charset="0"/>
              </a:rPr>
              <a:t>ن تترك دائما</a:t>
            </a:r>
            <a:r>
              <a:rPr lang="ar-SA" sz="4800" b="1">
                <a:latin typeface="Arial" pitchFamily="34" charset="0"/>
              </a:rPr>
              <a:t>ً</a:t>
            </a:r>
            <a:r>
              <a:rPr lang="ar-IQ" sz="4800" b="1">
                <a:latin typeface="Arial" pitchFamily="34" charset="0"/>
              </a:rPr>
              <a:t> خطا</a:t>
            </a:r>
            <a:r>
              <a:rPr lang="ar-SA" sz="4800" b="1">
                <a:latin typeface="Arial" pitchFamily="34" charset="0"/>
              </a:rPr>
              <a:t>ً</a:t>
            </a:r>
            <a:r>
              <a:rPr lang="ar-IQ" sz="4800" b="1">
                <a:latin typeface="Arial" pitchFamily="34" charset="0"/>
              </a:rPr>
              <a:t> واضحا</a:t>
            </a:r>
            <a:r>
              <a:rPr lang="ar-SA" sz="4800" b="1">
                <a:latin typeface="Arial" pitchFamily="34" charset="0"/>
              </a:rPr>
              <a:t>ً</a:t>
            </a:r>
            <a:r>
              <a:rPr lang="ar-IQ" sz="4800" b="1">
                <a:latin typeface="Arial" pitchFamily="34" charset="0"/>
              </a:rPr>
              <a:t> وراءك مهما كانت قساوة الموقف</a:t>
            </a:r>
            <a:endParaRPr lang="en-US" sz="4800" b="1">
              <a:latin typeface="Arial" pitchFamily="34" charset="0"/>
            </a:endParaRPr>
          </a:p>
        </p:txBody>
      </p:sp>
      <p:sp>
        <p:nvSpPr>
          <p:cNvPr id="8195" name="Rectangle 20"/>
          <p:cNvSpPr>
            <a:spLocks noChangeArrowheads="1"/>
          </p:cNvSpPr>
          <p:nvPr/>
        </p:nvSpPr>
        <p:spPr bwMode="auto">
          <a:xfrm>
            <a:off x="0" y="0"/>
            <a:ext cx="9144000" cy="98107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8196" name="Rectangle 23"/>
          <p:cNvSpPr>
            <a:spLocks noGrp="1" noChangeArrowheads="1"/>
          </p:cNvSpPr>
          <p:nvPr>
            <p:ph type="title"/>
          </p:nvPr>
        </p:nvSpPr>
        <p:spPr>
          <a:xfrm>
            <a:off x="755650" y="0"/>
            <a:ext cx="7772400" cy="1143000"/>
          </a:xfrm>
        </p:spPr>
        <p:txBody>
          <a:bodyPr/>
          <a:lstStyle/>
          <a:p>
            <a:r>
              <a:rPr lang="ar-SA" sz="6000" b="1" smtClean="0">
                <a:solidFill>
                  <a:srgbClr val="FF6600"/>
                </a:solidFill>
              </a:rPr>
              <a:t>خامساً</a:t>
            </a:r>
            <a:endParaRPr lang="en-US" sz="6000" b="1" smtClean="0">
              <a:solidFill>
                <a:srgbClr val="FF6600"/>
              </a:solidFill>
            </a:endParaRPr>
          </a:p>
        </p:txBody>
      </p:sp>
    </p:spTree>
    <p:custDataLst>
      <p:tags r:id="rId1"/>
    </p:custDataLst>
    <p:extLst>
      <p:ext uri="{BB962C8B-B14F-4D97-AF65-F5344CB8AC3E}">
        <p14:creationId xmlns:p14="http://schemas.microsoft.com/office/powerpoint/2010/main" val="3073596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ssolv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500563" y="1052513"/>
            <a:ext cx="44640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500"/>
              </a:spcBef>
              <a:spcAft>
                <a:spcPts val="500"/>
              </a:spcAft>
            </a:pPr>
            <a:r>
              <a:rPr lang="ar-IQ" sz="4800" b="1"/>
              <a:t>وف</a:t>
            </a:r>
            <a:r>
              <a:rPr lang="ar-SA" sz="4800" b="1"/>
              <a:t>َ</a:t>
            </a:r>
            <a:r>
              <a:rPr lang="ar-IQ" sz="4800" b="1"/>
              <a:t>ه</a:t>
            </a:r>
            <a:r>
              <a:rPr lang="ar-SA" sz="4800" b="1"/>
              <a:t>ِ</a:t>
            </a:r>
            <a:r>
              <a:rPr lang="ar-IQ" sz="4800" b="1"/>
              <a:t>م</a:t>
            </a:r>
            <a:r>
              <a:rPr lang="ar-SA" sz="4800" b="1"/>
              <a:t>َ</a:t>
            </a:r>
            <a:r>
              <a:rPr lang="ar-IQ" sz="4800" b="1"/>
              <a:t> القلم</a:t>
            </a:r>
            <a:r>
              <a:rPr lang="ar-SA" sz="4800" b="1"/>
              <a:t>ُ</a:t>
            </a:r>
            <a:r>
              <a:rPr lang="ar-IQ" sz="4800" b="1"/>
              <a:t> ما قد طُلب منه، ودخل </a:t>
            </a:r>
            <a:r>
              <a:rPr lang="ar-SA" sz="4800" b="1"/>
              <a:t>إ</a:t>
            </a:r>
            <a:r>
              <a:rPr lang="ar-IQ" sz="4800" b="1"/>
              <a:t>لى علبة ا</a:t>
            </a:r>
            <a:r>
              <a:rPr lang="ar-SA" sz="4800" b="1"/>
              <a:t>لأ</a:t>
            </a:r>
            <a:r>
              <a:rPr lang="ar-IQ" sz="4800" b="1"/>
              <a:t>قلام تمهيدا</a:t>
            </a:r>
            <a:r>
              <a:rPr lang="ar-SA" sz="4800" b="1"/>
              <a:t>ً</a:t>
            </a:r>
            <a:r>
              <a:rPr lang="ar-IQ" sz="4800" b="1"/>
              <a:t> </a:t>
            </a:r>
            <a:endParaRPr lang="ar-SA" sz="4800" b="1"/>
          </a:p>
          <a:p>
            <a:pPr algn="ctr">
              <a:spcBef>
                <a:spcPts val="500"/>
              </a:spcBef>
              <a:spcAft>
                <a:spcPts val="500"/>
              </a:spcAft>
            </a:pPr>
            <a:r>
              <a:rPr lang="ar-IQ" sz="4800" b="1"/>
              <a:t>للذهاب </a:t>
            </a:r>
            <a:r>
              <a:rPr lang="ar-SA" sz="4800" b="1"/>
              <a:t>إ</a:t>
            </a:r>
            <a:r>
              <a:rPr lang="ar-IQ" sz="4800" b="1"/>
              <a:t>لى العالم بعد </a:t>
            </a:r>
            <a:r>
              <a:rPr lang="ar-SA" sz="4800" b="1"/>
              <a:t>أ</a:t>
            </a:r>
            <a:r>
              <a:rPr lang="ar-IQ" sz="4800" b="1"/>
              <a:t>ن </a:t>
            </a:r>
            <a:r>
              <a:rPr lang="ar-SA" sz="4800" b="1"/>
              <a:t>أ</a:t>
            </a:r>
            <a:r>
              <a:rPr lang="ar-IQ" sz="4800" b="1"/>
              <a:t>درك تماما</a:t>
            </a:r>
            <a:r>
              <a:rPr lang="ar-SA" sz="4800" b="1"/>
              <a:t>ً</a:t>
            </a:r>
            <a:r>
              <a:rPr lang="ar-IQ" sz="4800" b="1"/>
              <a:t> غرض صانعه</a:t>
            </a:r>
            <a:endParaRPr lang="en-US" sz="4800" b="1"/>
          </a:p>
        </p:txBody>
      </p:sp>
      <p:pic>
        <p:nvPicPr>
          <p:cNvPr id="9219" name="Picture 10" descr="j0316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2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85727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strVal val="2/3*#ppt_w"/>
                                          </p:val>
                                        </p:tav>
                                        <p:tav tm="100000">
                                          <p:val>
                                            <p:strVal val="#ppt_w"/>
                                          </p:val>
                                        </p:tav>
                                      </p:tavLst>
                                    </p:anim>
                                    <p:anim calcmode="lin" valueType="num">
                                      <p:cBhvr>
                                        <p:cTn id="8" dur="500" fill="hold"/>
                                        <p:tgtEl>
                                          <p:spTgt spid="819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j0309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ChangeArrowheads="1"/>
          </p:cNvSpPr>
          <p:nvPr/>
        </p:nvSpPr>
        <p:spPr bwMode="auto">
          <a:xfrm>
            <a:off x="0" y="3500438"/>
            <a:ext cx="9144000" cy="2287587"/>
          </a:xfrm>
          <a:prstGeom prst="rect">
            <a:avLst/>
          </a:prstGeom>
          <a:gradFill rotWithShape="1">
            <a:gsLst>
              <a:gs pos="0">
                <a:srgbClr val="FCF8E2">
                  <a:alpha val="42998"/>
                </a:srgbClr>
              </a:gs>
              <a:gs pos="100000">
                <a:srgbClr val="FCF8E2">
                  <a:alpha val="71001"/>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4800" b="1">
                <a:latin typeface="Arial" pitchFamily="34" charset="0"/>
              </a:rPr>
              <a:t>والآن بوضع نفسك محل هذا القلم تذكر دائما ولا تنس</a:t>
            </a:r>
            <a:r>
              <a:rPr lang="ar-SA" sz="4800" b="1">
                <a:latin typeface="Arial" pitchFamily="34" charset="0"/>
              </a:rPr>
              <a:t>َ</a:t>
            </a:r>
            <a:r>
              <a:rPr lang="ar-IQ" sz="4800" b="1">
                <a:latin typeface="Arial" pitchFamily="34" charset="0"/>
              </a:rPr>
              <a:t> هذه ا</a:t>
            </a:r>
            <a:r>
              <a:rPr lang="ar-SA" sz="4800" b="1">
                <a:latin typeface="Arial" pitchFamily="34" charset="0"/>
              </a:rPr>
              <a:t>لأ</a:t>
            </a:r>
            <a:r>
              <a:rPr lang="ar-IQ" sz="4800" b="1">
                <a:latin typeface="Arial" pitchFamily="34" charset="0"/>
              </a:rPr>
              <a:t>مور الخمسة وستصبح </a:t>
            </a:r>
            <a:r>
              <a:rPr lang="ar-SA" sz="4800" b="1">
                <a:latin typeface="Arial" pitchFamily="34" charset="0"/>
              </a:rPr>
              <a:t>أ</a:t>
            </a:r>
            <a:r>
              <a:rPr lang="ar-IQ" sz="4800" b="1">
                <a:latin typeface="Arial" pitchFamily="34" charset="0"/>
              </a:rPr>
              <a:t>فضل </a:t>
            </a:r>
            <a:r>
              <a:rPr lang="ar-SA" sz="4800" b="1">
                <a:latin typeface="Arial" pitchFamily="34" charset="0"/>
              </a:rPr>
              <a:t>إ</a:t>
            </a:r>
            <a:r>
              <a:rPr lang="ar-IQ" sz="4800" b="1">
                <a:latin typeface="Arial" pitchFamily="34" charset="0"/>
              </a:rPr>
              <a:t>نسان ممكن</a:t>
            </a:r>
            <a:endParaRPr lang="en-US" sz="4800" b="1"/>
          </a:p>
        </p:txBody>
      </p:sp>
    </p:spTree>
    <p:custDataLst>
      <p:tags r:id="rId1"/>
    </p:custDataLst>
    <p:extLst>
      <p:ext uri="{BB962C8B-B14F-4D97-AF65-F5344CB8AC3E}">
        <p14:creationId xmlns:p14="http://schemas.microsoft.com/office/powerpoint/2010/main" val="7848262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strVal val="4/3*#ppt_w"/>
                                          </p:val>
                                        </p:tav>
                                        <p:tav tm="100000">
                                          <p:val>
                                            <p:strVal val="#ppt_w"/>
                                          </p:val>
                                        </p:tav>
                                      </p:tavLst>
                                    </p:anim>
                                    <p:anim calcmode="lin" valueType="num">
                                      <p:cBhvr>
                                        <p:cTn id="8" dur="500" fill="hold"/>
                                        <p:tgtEl>
                                          <p:spTgt spid="1229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0" y="981075"/>
            <a:ext cx="442753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6000" b="1">
                <a:solidFill>
                  <a:srgbClr val="FF6600"/>
                </a:solidFill>
                <a:latin typeface="Arial" pitchFamily="34" charset="0"/>
              </a:rPr>
              <a:t>أولاً</a:t>
            </a:r>
          </a:p>
          <a:p>
            <a:pPr algn="ctr"/>
            <a:r>
              <a:rPr lang="ar-IQ" sz="4000" b="1">
                <a:latin typeface="Arial" pitchFamily="34" charset="0"/>
              </a:rPr>
              <a:t>ستكون قادرا</a:t>
            </a:r>
            <a:r>
              <a:rPr lang="ar-SA" sz="4000" b="1">
                <a:latin typeface="Arial" pitchFamily="34" charset="0"/>
              </a:rPr>
              <a:t>ً</a:t>
            </a:r>
            <a:r>
              <a:rPr lang="ar-IQ" sz="4000" b="1">
                <a:latin typeface="Arial" pitchFamily="34" charset="0"/>
              </a:rPr>
              <a:t> على صنع العديد من </a:t>
            </a:r>
            <a:r>
              <a:rPr lang="ar-SA" sz="4000" b="1">
                <a:latin typeface="Arial" pitchFamily="34" charset="0"/>
              </a:rPr>
              <a:t>الأمور</a:t>
            </a:r>
            <a:r>
              <a:rPr lang="ar-IQ" sz="4000" b="1">
                <a:latin typeface="Arial" pitchFamily="34" charset="0"/>
              </a:rPr>
              <a:t> العظيمة</a:t>
            </a:r>
            <a:r>
              <a:rPr lang="ar-SA" sz="4000" b="1">
                <a:latin typeface="Arial" pitchFamily="34" charset="0"/>
              </a:rPr>
              <a:t>..</a:t>
            </a:r>
            <a:r>
              <a:rPr lang="ar-IQ" sz="4000" b="1">
                <a:latin typeface="Arial" pitchFamily="34" charset="0"/>
              </a:rPr>
              <a:t> ولكن فقط </a:t>
            </a:r>
            <a:r>
              <a:rPr lang="ar-SA" sz="4000" b="1">
                <a:latin typeface="Arial" pitchFamily="34" charset="0"/>
              </a:rPr>
              <a:t>إ</a:t>
            </a:r>
            <a:r>
              <a:rPr lang="ar-IQ" sz="4000" b="1">
                <a:latin typeface="Arial" pitchFamily="34" charset="0"/>
              </a:rPr>
              <a:t>ذا ما تركت نفسك بين يدي الله</a:t>
            </a:r>
            <a:r>
              <a:rPr lang="ar-SA" sz="4000" b="1">
                <a:latin typeface="Arial" pitchFamily="34" charset="0"/>
              </a:rPr>
              <a:t>..</a:t>
            </a:r>
            <a:r>
              <a:rPr lang="ar-IQ" sz="4000" b="1">
                <a:latin typeface="Arial" pitchFamily="34" charset="0"/>
              </a:rPr>
              <a:t> ودع باقي البشر يقصدوك لكثرة المواهب التي امتلكتها</a:t>
            </a:r>
            <a:endParaRPr lang="en-US" sz="4000" b="1">
              <a:latin typeface="Arial" pitchFamily="34" charset="0"/>
            </a:endParaRPr>
          </a:p>
        </p:txBody>
      </p:sp>
      <p:pic>
        <p:nvPicPr>
          <p:cNvPr id="11267" name="Picture 18" descr="j01755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8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85717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j0285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0" y="1341438"/>
            <a:ext cx="9144000" cy="2101850"/>
          </a:xfrm>
          <a:prstGeom prst="rect">
            <a:avLst/>
          </a:prstGeom>
          <a:solidFill>
            <a:schemeClr val="bg1">
              <a:alpha val="4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4400" b="1">
                <a:latin typeface="Arial" pitchFamily="34" charset="0"/>
              </a:rPr>
              <a:t>سوف تتعرض لبري مؤلم بين فترة وأخرى، بواسطة المشاكل التي ستواجهها، ولكنك ستحتاج هذا البري كي تصبح </a:t>
            </a:r>
            <a:r>
              <a:rPr lang="ar-SA" sz="4400" b="1">
                <a:latin typeface="Arial" pitchFamily="34" charset="0"/>
              </a:rPr>
              <a:t>إ</a:t>
            </a:r>
            <a:r>
              <a:rPr lang="ar-IQ" sz="4400" b="1">
                <a:latin typeface="Arial" pitchFamily="34" charset="0"/>
              </a:rPr>
              <a:t>نسانا</a:t>
            </a:r>
            <a:r>
              <a:rPr lang="ar-SA" sz="4400" b="1">
                <a:latin typeface="Arial" pitchFamily="34" charset="0"/>
              </a:rPr>
              <a:t>ً</a:t>
            </a:r>
            <a:r>
              <a:rPr lang="ar-IQ" sz="4400" b="1">
                <a:latin typeface="Arial" pitchFamily="34" charset="0"/>
              </a:rPr>
              <a:t> </a:t>
            </a:r>
            <a:r>
              <a:rPr lang="ar-SA" sz="4400" b="1">
                <a:latin typeface="Arial" pitchFamily="34" charset="0"/>
              </a:rPr>
              <a:t>أ</a:t>
            </a:r>
            <a:r>
              <a:rPr lang="ar-IQ" sz="4400" b="1">
                <a:latin typeface="Arial" pitchFamily="34" charset="0"/>
              </a:rPr>
              <a:t>قوى</a:t>
            </a:r>
            <a:endParaRPr lang="en-US" sz="4000" b="1">
              <a:latin typeface="Arial" pitchFamily="34" charset="0"/>
            </a:endParaRPr>
          </a:p>
        </p:txBody>
      </p:sp>
      <p:sp>
        <p:nvSpPr>
          <p:cNvPr id="12292" name="Rectangle 14"/>
          <p:cNvSpPr>
            <a:spLocks noChangeArrowheads="1"/>
          </p:cNvSpPr>
          <p:nvPr/>
        </p:nvSpPr>
        <p:spPr bwMode="auto">
          <a:xfrm>
            <a:off x="0" y="0"/>
            <a:ext cx="9144000" cy="112553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2293" name="Rectangle 17"/>
          <p:cNvSpPr>
            <a:spLocks noGrp="1" noChangeArrowheads="1"/>
          </p:cNvSpPr>
          <p:nvPr>
            <p:ph type="title"/>
          </p:nvPr>
        </p:nvSpPr>
        <p:spPr>
          <a:xfrm>
            <a:off x="684213" y="0"/>
            <a:ext cx="7772400" cy="1143000"/>
          </a:xfrm>
        </p:spPr>
        <p:txBody>
          <a:bodyPr/>
          <a:lstStyle/>
          <a:p>
            <a:r>
              <a:rPr lang="ar-SA" sz="6000" b="1" smtClean="0">
                <a:solidFill>
                  <a:srgbClr val="FF6600"/>
                </a:solidFill>
              </a:rPr>
              <a:t>ثانياً</a:t>
            </a:r>
            <a:endParaRPr lang="en-US" sz="6000" b="1" smtClean="0">
              <a:solidFill>
                <a:srgbClr val="FF6600"/>
              </a:solidFill>
            </a:endParaRPr>
          </a:p>
        </p:txBody>
      </p:sp>
    </p:spTree>
    <p:custDataLst>
      <p:tags r:id="rId1"/>
    </p:custDataLst>
    <p:extLst>
      <p:ext uri="{BB962C8B-B14F-4D97-AF65-F5344CB8AC3E}">
        <p14:creationId xmlns:p14="http://schemas.microsoft.com/office/powerpoint/2010/main" val="27191235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across)">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j0285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a:off x="0" y="2643188"/>
            <a:ext cx="9144000" cy="1323975"/>
          </a:xfrm>
          <a:prstGeom prst="rect">
            <a:avLst/>
          </a:prstGeom>
          <a:gradFill rotWithShape="1">
            <a:gsLst>
              <a:gs pos="0">
                <a:srgbClr val="FF6600">
                  <a:alpha val="21999"/>
                </a:srgbClr>
              </a:gs>
              <a:gs pos="100000">
                <a:srgbClr val="FF6600">
                  <a:alpha val="59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6600" b="1" baseline="-25000">
                <a:latin typeface="Arial" pitchFamily="34" charset="0"/>
              </a:rPr>
              <a:t>ستكون قادرا</a:t>
            </a:r>
            <a:r>
              <a:rPr lang="ar-SA" sz="6600" b="1" baseline="-25000">
                <a:latin typeface="Arial" pitchFamily="34" charset="0"/>
              </a:rPr>
              <a:t>ً</a:t>
            </a:r>
            <a:r>
              <a:rPr lang="ar-IQ" sz="6600" b="1" baseline="-25000">
                <a:latin typeface="Arial" pitchFamily="34" charset="0"/>
              </a:rPr>
              <a:t> على تصحيح ا</a:t>
            </a:r>
            <a:r>
              <a:rPr lang="ar-SA" sz="6600" b="1" baseline="-25000">
                <a:latin typeface="Arial" pitchFamily="34" charset="0"/>
              </a:rPr>
              <a:t>لأ</a:t>
            </a:r>
            <a:r>
              <a:rPr lang="ar-IQ" sz="6600" b="1" baseline="-25000">
                <a:latin typeface="Arial" pitchFamily="34" charset="0"/>
              </a:rPr>
              <a:t>خطاء والنمو عبرها</a:t>
            </a:r>
            <a:endParaRPr lang="en-US" sz="6600" b="1" baseline="-25000">
              <a:latin typeface="Arial" pitchFamily="34" charset="0"/>
            </a:endParaRPr>
          </a:p>
          <a:p>
            <a:pPr algn="ctr"/>
            <a:endParaRPr lang="en-US" sz="5400" b="1" baseline="-25000"/>
          </a:p>
        </p:txBody>
      </p:sp>
      <p:sp>
        <p:nvSpPr>
          <p:cNvPr id="13316" name="Rectangle 14"/>
          <p:cNvSpPr>
            <a:spLocks noChangeArrowheads="1"/>
          </p:cNvSpPr>
          <p:nvPr/>
        </p:nvSpPr>
        <p:spPr bwMode="auto">
          <a:xfrm>
            <a:off x="0" y="0"/>
            <a:ext cx="9144000" cy="1125538"/>
          </a:xfrm>
          <a:prstGeom prst="rect">
            <a:avLst/>
          </a:prstGeom>
          <a:solidFill>
            <a:srgbClr val="663300"/>
          </a:solidFill>
          <a:ln w="9525">
            <a:solidFill>
              <a:schemeClr val="tx1"/>
            </a:solidFill>
            <a:miter lim="800000"/>
            <a:headEnd/>
            <a:tailEnd/>
          </a:ln>
        </p:spPr>
        <p:txBody>
          <a:bodyPr wrap="none" anchor="ctr"/>
          <a:lstStyle/>
          <a:p>
            <a:endParaRPr lang="ar-SA"/>
          </a:p>
        </p:txBody>
      </p:sp>
      <p:sp>
        <p:nvSpPr>
          <p:cNvPr id="13317" name="Rectangle 17"/>
          <p:cNvSpPr>
            <a:spLocks noGrp="1" noChangeArrowheads="1"/>
          </p:cNvSpPr>
          <p:nvPr>
            <p:ph type="title"/>
          </p:nvPr>
        </p:nvSpPr>
        <p:spPr>
          <a:xfrm>
            <a:off x="755650" y="0"/>
            <a:ext cx="7772400" cy="1143000"/>
          </a:xfrm>
        </p:spPr>
        <p:txBody>
          <a:bodyPr/>
          <a:lstStyle/>
          <a:p>
            <a:r>
              <a:rPr lang="ar-SA" sz="6000" b="1" smtClean="0">
                <a:solidFill>
                  <a:srgbClr val="FF6600"/>
                </a:solidFill>
              </a:rPr>
              <a:t>ثالثاً</a:t>
            </a:r>
            <a:endParaRPr lang="en-US" sz="6000" b="1" smtClean="0">
              <a:solidFill>
                <a:srgbClr val="FF6600"/>
              </a:solidFill>
            </a:endParaRPr>
          </a:p>
        </p:txBody>
      </p:sp>
    </p:spTree>
    <p:custDataLst>
      <p:tags r:id="rId1"/>
    </p:custDataLst>
    <p:extLst>
      <p:ext uri="{BB962C8B-B14F-4D97-AF65-F5344CB8AC3E}">
        <p14:creationId xmlns:p14="http://schemas.microsoft.com/office/powerpoint/2010/main" val="1400014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2663825"/>
            <a:ext cx="43465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940686"/>
            <a:ext cx="22685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293096"/>
            <a:ext cx="1543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1718595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21"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heel(1)">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Rectangle 18"/>
          <p:cNvSpPr>
            <a:spLocks noChangeArrowheads="1"/>
          </p:cNvSpPr>
          <p:nvPr/>
        </p:nvSpPr>
        <p:spPr bwMode="auto">
          <a:xfrm>
            <a:off x="107950" y="1557338"/>
            <a:ext cx="39608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6000" b="1">
                <a:solidFill>
                  <a:srgbClr val="FF6600"/>
                </a:solidFill>
                <a:latin typeface="Arial" pitchFamily="34" charset="0"/>
              </a:rPr>
              <a:t>رابعاً</a:t>
            </a:r>
          </a:p>
          <a:p>
            <a:pPr algn="ctr"/>
            <a:r>
              <a:rPr lang="ar-IQ" sz="6000" b="1">
                <a:latin typeface="Arial" pitchFamily="34" charset="0"/>
              </a:rPr>
              <a:t>والجزء ا</a:t>
            </a:r>
            <a:r>
              <a:rPr lang="ar-SA" sz="6000" b="1">
                <a:latin typeface="Arial" pitchFamily="34" charset="0"/>
              </a:rPr>
              <a:t>لأ</a:t>
            </a:r>
            <a:r>
              <a:rPr lang="ar-IQ" sz="6000" b="1">
                <a:latin typeface="Arial" pitchFamily="34" charset="0"/>
              </a:rPr>
              <a:t>هم منك سيكون دائما</a:t>
            </a:r>
            <a:r>
              <a:rPr lang="ar-SA" sz="6000" b="1">
                <a:latin typeface="Arial" pitchFamily="34" charset="0"/>
              </a:rPr>
              <a:t>ً</a:t>
            </a:r>
            <a:r>
              <a:rPr lang="ar-IQ" sz="6000" b="1">
                <a:latin typeface="Arial" pitchFamily="34" charset="0"/>
              </a:rPr>
              <a:t> هو داخلك</a:t>
            </a:r>
            <a:endParaRPr lang="en-US" sz="4000" b="1"/>
          </a:p>
        </p:txBody>
      </p:sp>
      <p:pic>
        <p:nvPicPr>
          <p:cNvPr id="14339" name="Picture 51" descr="j03096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0"/>
            <a:ext cx="4894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725532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26"/>
                                        </p:tgtEl>
                                        <p:attrNameLst>
                                          <p:attrName>style.visibility</p:attrName>
                                        </p:attrNameLst>
                                      </p:cBhvr>
                                      <p:to>
                                        <p:strVal val="visible"/>
                                      </p:to>
                                    </p:set>
                                    <p:animEffect transition="in" filter="checkerboard(across)">
                                      <p:cBhvr>
                                        <p:cTn id="7"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5" descr="j03168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488"/>
            <a:ext cx="9144000"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Rectangle 30"/>
          <p:cNvSpPr>
            <a:spLocks noChangeArrowheads="1"/>
          </p:cNvSpPr>
          <p:nvPr/>
        </p:nvSpPr>
        <p:spPr bwMode="auto">
          <a:xfrm>
            <a:off x="0" y="2492375"/>
            <a:ext cx="9144000" cy="1920875"/>
          </a:xfrm>
          <a:prstGeom prst="rect">
            <a:avLst/>
          </a:prstGeom>
          <a:gradFill rotWithShape="1">
            <a:gsLst>
              <a:gs pos="0">
                <a:srgbClr val="0099FF">
                  <a:alpha val="26999"/>
                </a:srgbClr>
              </a:gs>
              <a:gs pos="100000">
                <a:srgbClr val="C6E8FF">
                  <a:alpha val="70000"/>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4000" b="1">
                <a:latin typeface="Arial" pitchFamily="34" charset="0"/>
              </a:rPr>
              <a:t>وفي </a:t>
            </a:r>
            <a:r>
              <a:rPr lang="ar-SA" sz="4000" b="1">
                <a:latin typeface="Arial" pitchFamily="34" charset="0"/>
              </a:rPr>
              <a:t>أ</a:t>
            </a:r>
            <a:r>
              <a:rPr lang="ar-IQ" sz="4000" b="1">
                <a:latin typeface="Arial" pitchFamily="34" charset="0"/>
              </a:rPr>
              <a:t>ي طريق </a:t>
            </a:r>
            <a:r>
              <a:rPr lang="ar-SA" sz="4000" b="1">
                <a:latin typeface="Arial" pitchFamily="34" charset="0"/>
              </a:rPr>
              <a:t>مشيت </a:t>
            </a:r>
            <a:r>
              <a:rPr lang="ar-IQ" sz="4000" b="1">
                <a:latin typeface="Arial" pitchFamily="34" charset="0"/>
              </a:rPr>
              <a:t>، فعليك </a:t>
            </a:r>
            <a:r>
              <a:rPr lang="ar-SA" sz="4000" b="1">
                <a:latin typeface="Arial" pitchFamily="34" charset="0"/>
              </a:rPr>
              <a:t>أ</a:t>
            </a:r>
            <a:r>
              <a:rPr lang="ar-IQ" sz="4000" b="1">
                <a:latin typeface="Arial" pitchFamily="34" charset="0"/>
              </a:rPr>
              <a:t>ن تترك </a:t>
            </a:r>
            <a:r>
              <a:rPr lang="ar-SA" sz="4000" b="1">
                <a:latin typeface="Arial" pitchFamily="34" charset="0"/>
              </a:rPr>
              <a:t>أ</a:t>
            </a:r>
            <a:r>
              <a:rPr lang="ar-IQ" sz="4000" b="1">
                <a:latin typeface="Arial" pitchFamily="34" charset="0"/>
              </a:rPr>
              <a:t>ثر</a:t>
            </a:r>
            <a:r>
              <a:rPr lang="ar-SA" sz="4000" b="1">
                <a:latin typeface="Arial" pitchFamily="34" charset="0"/>
              </a:rPr>
              <a:t>اً .. و</a:t>
            </a:r>
            <a:r>
              <a:rPr lang="ar-IQ" sz="4000" b="1">
                <a:latin typeface="Arial" pitchFamily="34" charset="0"/>
              </a:rPr>
              <a:t> بغض النظر عن الموقف، فعليك دائما</a:t>
            </a:r>
            <a:r>
              <a:rPr lang="ar-SA" sz="4000" b="1">
                <a:latin typeface="Arial" pitchFamily="34" charset="0"/>
              </a:rPr>
              <a:t>ً</a:t>
            </a:r>
            <a:r>
              <a:rPr lang="ar-IQ" sz="4000" b="1">
                <a:latin typeface="Arial" pitchFamily="34" charset="0"/>
              </a:rPr>
              <a:t> </a:t>
            </a:r>
            <a:r>
              <a:rPr lang="ar-SA" sz="4000" b="1">
                <a:latin typeface="Arial" pitchFamily="34" charset="0"/>
              </a:rPr>
              <a:t>أ</a:t>
            </a:r>
            <a:r>
              <a:rPr lang="ar-IQ" sz="4000" b="1">
                <a:latin typeface="Arial" pitchFamily="34" charset="0"/>
              </a:rPr>
              <a:t>ن تخدم الله في كل شيء</a:t>
            </a:r>
            <a:endParaRPr lang="en-US" sz="3600" b="1"/>
          </a:p>
        </p:txBody>
      </p:sp>
      <p:sp>
        <p:nvSpPr>
          <p:cNvPr id="15364" name="Rectangle 36"/>
          <p:cNvSpPr>
            <a:spLocks noChangeArrowheads="1"/>
          </p:cNvSpPr>
          <p:nvPr/>
        </p:nvSpPr>
        <p:spPr bwMode="auto">
          <a:xfrm>
            <a:off x="0" y="0"/>
            <a:ext cx="9144000" cy="1196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5365" name="Rectangle 38"/>
          <p:cNvSpPr>
            <a:spLocks noGrp="1" noChangeArrowheads="1"/>
          </p:cNvSpPr>
          <p:nvPr>
            <p:ph type="title"/>
          </p:nvPr>
        </p:nvSpPr>
        <p:spPr>
          <a:xfrm>
            <a:off x="611188" y="0"/>
            <a:ext cx="7772400" cy="1143000"/>
          </a:xfrm>
        </p:spPr>
        <p:txBody>
          <a:bodyPr/>
          <a:lstStyle/>
          <a:p>
            <a:r>
              <a:rPr lang="ar-SA" sz="6000" b="1" smtClean="0">
                <a:solidFill>
                  <a:srgbClr val="FF6600"/>
                </a:solidFill>
              </a:rPr>
              <a:t>خامساً</a:t>
            </a:r>
            <a:endParaRPr lang="en-US" sz="6000" b="1" smtClean="0">
              <a:solidFill>
                <a:srgbClr val="FF6600"/>
              </a:solidFill>
            </a:endParaRPr>
          </a:p>
        </p:txBody>
      </p:sp>
    </p:spTree>
    <p:custDataLst>
      <p:tags r:id="rId1"/>
    </p:custDataLst>
    <p:extLst>
      <p:ext uri="{BB962C8B-B14F-4D97-AF65-F5344CB8AC3E}">
        <p14:creationId xmlns:p14="http://schemas.microsoft.com/office/powerpoint/2010/main" val="1434531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414"/>
                                        </p:tgtEl>
                                        <p:attrNameLst>
                                          <p:attrName>style.visibility</p:attrName>
                                        </p:attrNameLst>
                                      </p:cBhvr>
                                      <p:to>
                                        <p:strVal val="visible"/>
                                      </p:to>
                                    </p:set>
                                    <p:animEffect transition="in" filter="checkerboard(across)">
                                      <p:cBhvr>
                                        <p:cTn id="7" dur="500"/>
                                        <p:tgtEl>
                                          <p:spTgt spid="16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ar-SA" smtClean="0"/>
          </a:p>
        </p:txBody>
      </p:sp>
      <p:sp>
        <p:nvSpPr>
          <p:cNvPr id="16387" name="Rectangle 3"/>
          <p:cNvSpPr>
            <a:spLocks noGrp="1" noChangeArrowheads="1"/>
          </p:cNvSpPr>
          <p:nvPr>
            <p:ph type="body" idx="1"/>
          </p:nvPr>
        </p:nvSpPr>
        <p:spPr/>
        <p:txBody>
          <a:bodyPr/>
          <a:lstStyle/>
          <a:p>
            <a:endParaRPr lang="ar-SA" smtClean="0"/>
          </a:p>
        </p:txBody>
      </p:sp>
      <p:pic>
        <p:nvPicPr>
          <p:cNvPr id="16388" name="Picture 4" descr="j0309630"/>
          <p:cNvPicPr>
            <a:picLocks noChangeAspect="1" noChangeArrowheads="1"/>
          </p:cNvPicPr>
          <p:nvPr/>
        </p:nvPicPr>
        <p:blipFill>
          <a:blip r:embed="rId3">
            <a:lum bright="36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323850" y="260350"/>
            <a:ext cx="8588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4000" b="1"/>
              <a:t>كلٌّ منا هو كقلم رصاص</a:t>
            </a:r>
          </a:p>
          <a:p>
            <a:pPr algn="ctr"/>
            <a:r>
              <a:rPr lang="ar-IQ" sz="4000" b="1"/>
              <a:t>تم صنعه لغرض فريد وخاص</a:t>
            </a:r>
            <a:endParaRPr lang="en-US" sz="4000" b="1"/>
          </a:p>
        </p:txBody>
      </p:sp>
      <p:sp>
        <p:nvSpPr>
          <p:cNvPr id="25606" name="Rectangle 6"/>
          <p:cNvSpPr>
            <a:spLocks noChangeArrowheads="1"/>
          </p:cNvSpPr>
          <p:nvPr/>
        </p:nvSpPr>
        <p:spPr bwMode="auto">
          <a:xfrm>
            <a:off x="0" y="2205038"/>
            <a:ext cx="91440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IQ" sz="3200" b="1">
                <a:latin typeface="Arial" pitchFamily="34" charset="0"/>
              </a:rPr>
              <a:t>وبواسطة الفهم والتذكر</a:t>
            </a:r>
            <a:r>
              <a:rPr lang="ar-SA" sz="3200" b="1">
                <a:latin typeface="Arial" pitchFamily="34" charset="0"/>
              </a:rPr>
              <a:t>..</a:t>
            </a:r>
            <a:r>
              <a:rPr lang="ar-IQ" sz="3200" b="1">
                <a:latin typeface="Arial" pitchFamily="34" charset="0"/>
              </a:rPr>
              <a:t> لنواصل مشوار حياتنا في هذه الارض واضعين في قلوبنا هدفا</a:t>
            </a:r>
            <a:r>
              <a:rPr lang="ar-SA" sz="3200" b="1">
                <a:latin typeface="Arial" pitchFamily="34" charset="0"/>
              </a:rPr>
              <a:t>ً</a:t>
            </a:r>
            <a:r>
              <a:rPr lang="ar-IQ" sz="3200" b="1">
                <a:latin typeface="Arial" pitchFamily="34" charset="0"/>
              </a:rPr>
              <a:t> ذا معن</a:t>
            </a:r>
            <a:r>
              <a:rPr lang="ar-SA" sz="3200" b="1">
                <a:latin typeface="Arial" pitchFamily="34" charset="0"/>
              </a:rPr>
              <a:t>ى</a:t>
            </a:r>
            <a:r>
              <a:rPr lang="ar-IQ" sz="3200" b="1">
                <a:latin typeface="Arial" pitchFamily="34" charset="0"/>
              </a:rPr>
              <a:t> وعلاقة يومية مع </a:t>
            </a:r>
            <a:r>
              <a:rPr lang="ar-SA" sz="3200" b="1">
                <a:latin typeface="Arial" pitchFamily="34" charset="0"/>
              </a:rPr>
              <a:t>الله </a:t>
            </a:r>
          </a:p>
          <a:p>
            <a:pPr algn="ctr"/>
            <a:endParaRPr lang="ar-SA" sz="3200" b="1">
              <a:latin typeface="Arial" pitchFamily="34" charset="0"/>
            </a:endParaRPr>
          </a:p>
          <a:p>
            <a:pPr algn="ctr"/>
            <a:r>
              <a:rPr lang="ar-SA" sz="8000" b="1">
                <a:solidFill>
                  <a:srgbClr val="FF6600"/>
                </a:solidFill>
                <a:latin typeface="Arial" pitchFamily="34" charset="0"/>
              </a:rPr>
              <a:t>لقد تم خلقك من أجل أهداف عظيمة</a:t>
            </a:r>
            <a:endParaRPr lang="en-US" sz="8000" b="1">
              <a:solidFill>
                <a:srgbClr val="FF6600"/>
              </a:solidFill>
              <a:latin typeface="Comic Sans MS" pitchFamily="66" charset="0"/>
            </a:endParaRPr>
          </a:p>
        </p:txBody>
      </p:sp>
    </p:spTree>
    <p:custDataLst>
      <p:tags r:id="rId1"/>
    </p:custDataLst>
    <p:extLst>
      <p:ext uri="{BB962C8B-B14F-4D97-AF65-F5344CB8AC3E}">
        <p14:creationId xmlns:p14="http://schemas.microsoft.com/office/powerpoint/2010/main" val="38527903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5605"/>
                                        </p:tgtEl>
                                        <p:attrNameLst>
                                          <p:attrName>style.visibility</p:attrName>
                                        </p:attrNameLst>
                                      </p:cBhvr>
                                      <p:to>
                                        <p:strVal val="visible"/>
                                      </p:to>
                                    </p:set>
                                    <p:animEffect transition="in" filter="dissolve">
                                      <p:cBhvr>
                                        <p:cTn id="7" dur="300"/>
                                        <p:tgtEl>
                                          <p:spTgt spid="25605"/>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25606"/>
                                        </p:tgtEl>
                                        <p:attrNameLst>
                                          <p:attrName>style.visibility</p:attrName>
                                        </p:attrNameLst>
                                      </p:cBhvr>
                                      <p:to>
                                        <p:strVal val="visible"/>
                                      </p:to>
                                    </p:set>
                                    <p:animEffect transition="in" filter="dissolve">
                                      <p:cBhvr>
                                        <p:cTn id="11" dur="3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0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056396943"/>
              </p:ext>
            </p:extLst>
          </p:nvPr>
        </p:nvGraphicFramePr>
        <p:xfrm>
          <a:off x="1187624" y="1124744"/>
          <a:ext cx="7200800" cy="3925824"/>
        </p:xfrm>
        <a:graphic>
          <a:graphicData uri="http://schemas.openxmlformats.org/drawingml/2006/table">
            <a:tbl>
              <a:tblPr rtl="1" firstRow="1" firstCol="1" bandRow="1"/>
              <a:tblGrid>
                <a:gridCol w="1839491"/>
                <a:gridCol w="5361309"/>
              </a:tblGrid>
              <a:tr h="0">
                <a:tc>
                  <a:txBody>
                    <a:bodyPr/>
                    <a:lstStyle/>
                    <a:p>
                      <a:pPr algn="ctr" rtl="1">
                        <a:lnSpc>
                          <a:spcPct val="115000"/>
                        </a:lnSpc>
                        <a:spcAft>
                          <a:spcPts val="1000"/>
                        </a:spcAft>
                      </a:pPr>
                      <a:r>
                        <a:rPr lang="ar-SA" sz="3200" b="1" dirty="0">
                          <a:solidFill>
                            <a:srgbClr val="1F497D"/>
                          </a:solidFill>
                          <a:effectLst/>
                          <a:latin typeface="Calibri"/>
                          <a:ea typeface="Times New Roman"/>
                          <a:cs typeface="Traditional Arabic"/>
                        </a:rPr>
                        <a:t>رقم النشاط</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algn="ctr" rtl="1">
                        <a:lnSpc>
                          <a:spcPct val="115000"/>
                        </a:lnSpc>
                        <a:spcAft>
                          <a:spcPts val="1000"/>
                        </a:spcAft>
                      </a:pPr>
                      <a:r>
                        <a:rPr lang="ar-SA" sz="3200" b="1" dirty="0" smtClean="0">
                          <a:solidFill>
                            <a:srgbClr val="1F497D"/>
                          </a:solidFill>
                          <a:effectLst/>
                          <a:latin typeface="Calibri"/>
                          <a:ea typeface="Times New Roman"/>
                          <a:cs typeface="Traditional Arabic"/>
                        </a:rPr>
                        <a:t>2/2/3</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r>
              <a:tr h="0">
                <a:tc>
                  <a:txBody>
                    <a:bodyPr/>
                    <a:lstStyle/>
                    <a:p>
                      <a:pPr algn="ctr" rtl="1">
                        <a:lnSpc>
                          <a:spcPct val="115000"/>
                        </a:lnSpc>
                        <a:spcAft>
                          <a:spcPts val="1000"/>
                        </a:spcAft>
                      </a:pPr>
                      <a:r>
                        <a:rPr lang="ar-SA" sz="3200" b="1" dirty="0">
                          <a:solidFill>
                            <a:srgbClr val="1F497D"/>
                          </a:solidFill>
                          <a:effectLst/>
                          <a:latin typeface="Calibri"/>
                          <a:ea typeface="Times New Roman"/>
                          <a:cs typeface="Traditional Arabic"/>
                        </a:rPr>
                        <a:t>العنوان</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مشروع للحد من التنمر</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0">
                <a:tc>
                  <a:txBody>
                    <a:bodyPr/>
                    <a:lstStyle/>
                    <a:p>
                      <a:pPr algn="ctr" rtl="1">
                        <a:lnSpc>
                          <a:spcPct val="115000"/>
                        </a:lnSpc>
                        <a:spcAft>
                          <a:spcPts val="1000"/>
                        </a:spcAft>
                      </a:pPr>
                      <a:r>
                        <a:rPr lang="ar-SA" sz="3200" b="1">
                          <a:solidFill>
                            <a:srgbClr val="1F497D"/>
                          </a:solidFill>
                          <a:effectLst/>
                          <a:latin typeface="Calibri"/>
                          <a:ea typeface="Times New Roman"/>
                          <a:cs typeface="Traditional Arabic"/>
                        </a:rPr>
                        <a:t>الهدف</a:t>
                      </a:r>
                      <a:endParaRPr lang="en-US" sz="320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ـ أن يعرض المتدرب خطة إجرائية إبداعية للحد من التنمر في المدارس</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0">
                <a:tc>
                  <a:txBody>
                    <a:bodyPr/>
                    <a:lstStyle/>
                    <a:p>
                      <a:pPr algn="ctr" rtl="1">
                        <a:lnSpc>
                          <a:spcPct val="115000"/>
                        </a:lnSpc>
                        <a:spcAft>
                          <a:spcPts val="1000"/>
                        </a:spcAft>
                      </a:pPr>
                      <a:r>
                        <a:rPr lang="ar-SA" sz="3200" b="1">
                          <a:solidFill>
                            <a:srgbClr val="1F497D"/>
                          </a:solidFill>
                          <a:effectLst/>
                          <a:latin typeface="Calibri"/>
                          <a:ea typeface="Times New Roman"/>
                          <a:cs typeface="Traditional Arabic"/>
                        </a:rPr>
                        <a:t>الزمن</a:t>
                      </a:r>
                      <a:endParaRPr lang="en-US" sz="320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50 دقيقة</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0">
                <a:tc>
                  <a:txBody>
                    <a:bodyPr/>
                    <a:lstStyle/>
                    <a:p>
                      <a:pPr algn="ctr" rtl="1">
                        <a:lnSpc>
                          <a:spcPct val="115000"/>
                        </a:lnSpc>
                        <a:spcAft>
                          <a:spcPts val="1000"/>
                        </a:spcAft>
                      </a:pPr>
                      <a:r>
                        <a:rPr lang="ar-SA" sz="3200" b="1">
                          <a:solidFill>
                            <a:srgbClr val="1F497D"/>
                          </a:solidFill>
                          <a:effectLst/>
                          <a:latin typeface="Calibri"/>
                          <a:ea typeface="Times New Roman"/>
                          <a:cs typeface="Traditional Arabic"/>
                        </a:rPr>
                        <a:t>الأسلوب التدريبي</a:t>
                      </a:r>
                      <a:endParaRPr lang="en-US" sz="320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algn="r" rtl="1">
                        <a:lnSpc>
                          <a:spcPct val="115000"/>
                        </a:lnSpc>
                        <a:spcAft>
                          <a:spcPts val="1000"/>
                        </a:spcAft>
                      </a:pPr>
                      <a:r>
                        <a:rPr lang="ar-SA" sz="3200" b="1" dirty="0">
                          <a:solidFill>
                            <a:srgbClr val="1F497D"/>
                          </a:solidFill>
                          <a:effectLst/>
                          <a:latin typeface="Calibri"/>
                          <a:ea typeface="Times New Roman"/>
                          <a:cs typeface="Traditional Arabic"/>
                        </a:rPr>
                        <a:t>مشغل تدريبي</a:t>
                      </a:r>
                      <a:endParaRPr lang="en-US" sz="32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r>
            </a:tbl>
          </a:graphicData>
        </a:graphic>
      </p:graphicFrame>
    </p:spTree>
    <p:custDataLst>
      <p:tags r:id="rId1"/>
    </p:custDataLst>
    <p:extLst>
      <p:ext uri="{BB962C8B-B14F-4D97-AF65-F5344CB8AC3E}">
        <p14:creationId xmlns:p14="http://schemas.microsoft.com/office/powerpoint/2010/main" val="110827986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9904" y="216496"/>
            <a:ext cx="8856984" cy="6624736"/>
          </a:xfrm>
        </p:spPr>
        <p:txBody>
          <a:bodyPr/>
          <a:lstStyle/>
          <a:p>
            <a:endParaRPr lang="ar-SA" dirty="0"/>
          </a:p>
        </p:txBody>
      </p:sp>
      <p:graphicFrame>
        <p:nvGraphicFramePr>
          <p:cNvPr id="5" name="كائن 4"/>
          <p:cNvGraphicFramePr>
            <a:graphicFrameLocks noChangeAspect="1"/>
          </p:cNvGraphicFramePr>
          <p:nvPr>
            <p:extLst>
              <p:ext uri="{D42A27DB-BD31-4B8C-83A1-F6EECF244321}">
                <p14:modId xmlns:p14="http://schemas.microsoft.com/office/powerpoint/2010/main" val="2530005731"/>
              </p:ext>
            </p:extLst>
          </p:nvPr>
        </p:nvGraphicFramePr>
        <p:xfrm>
          <a:off x="179512" y="188640"/>
          <a:ext cx="8752210" cy="6480720"/>
        </p:xfrm>
        <a:graphic>
          <a:graphicData uri="http://schemas.openxmlformats.org/presentationml/2006/ole">
            <mc:AlternateContent xmlns:mc="http://schemas.openxmlformats.org/markup-compatibility/2006">
              <mc:Choice xmlns:v="urn:schemas-microsoft-com:vml" Requires="v">
                <p:oleObj spid="_x0000_s4098" name="مستند" r:id="rId4" imgW="9075167" imgH="4235248" progId="Word.Document.12">
                  <p:embed/>
                </p:oleObj>
              </mc:Choice>
              <mc:Fallback>
                <p:oleObj name="مستند" r:id="rId4" imgW="9075167" imgH="423524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8640"/>
                        <a:ext cx="8752210" cy="64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8331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graphicFrame>
        <p:nvGraphicFramePr>
          <p:cNvPr id="4" name="كائن 3"/>
          <p:cNvGraphicFramePr>
            <a:graphicFrameLocks noChangeAspect="1"/>
          </p:cNvGraphicFramePr>
          <p:nvPr>
            <p:extLst>
              <p:ext uri="{D42A27DB-BD31-4B8C-83A1-F6EECF244321}">
                <p14:modId xmlns:p14="http://schemas.microsoft.com/office/powerpoint/2010/main" val="3408450887"/>
              </p:ext>
            </p:extLst>
          </p:nvPr>
        </p:nvGraphicFramePr>
        <p:xfrm>
          <a:off x="34925" y="0"/>
          <a:ext cx="9075738" cy="6857999"/>
        </p:xfrm>
        <a:graphic>
          <a:graphicData uri="http://schemas.openxmlformats.org/presentationml/2006/ole">
            <mc:AlternateContent xmlns:mc="http://schemas.openxmlformats.org/markup-compatibility/2006">
              <mc:Choice xmlns:v="urn:schemas-microsoft-com:vml" Requires="v">
                <p:oleObj spid="_x0000_s5122" name="مستند" r:id="rId4" imgW="9075167" imgH="5403007" progId="Word.Document.12">
                  <p:embed/>
                </p:oleObj>
              </mc:Choice>
              <mc:Fallback>
                <p:oleObj name="مستند" r:id="rId4" imgW="9075167" imgH="540300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0"/>
                        <a:ext cx="9075738" cy="6857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8604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Tree>
    <p:extLst>
      <p:ext uri="{BB962C8B-B14F-4D97-AF65-F5344CB8AC3E}">
        <p14:creationId xmlns:p14="http://schemas.microsoft.com/office/powerpoint/2010/main" val="90950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979712" y="1700807"/>
            <a:ext cx="5486892"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سبحانك اللهم وبحمدك</a:t>
            </a:r>
          </a:p>
          <a:p>
            <a:pPr algn="ctr"/>
            <a:r>
              <a:rPr lang="ar-SA"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أشهد ان لا إله إلا أنت </a:t>
            </a:r>
          </a:p>
          <a:p>
            <a:pPr algn="ctr"/>
            <a:r>
              <a:rPr lang="ar-SA"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أستغفرك وأتوب إليك</a:t>
            </a:r>
          </a:p>
        </p:txBody>
      </p:sp>
    </p:spTree>
    <p:custDataLst>
      <p:tags r:id="rId1"/>
    </p:custDataLst>
    <p:extLst>
      <p:ext uri="{BB962C8B-B14F-4D97-AF65-F5344CB8AC3E}">
        <p14:creationId xmlns:p14="http://schemas.microsoft.com/office/powerpoint/2010/main" val="13956369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547664" y="1700808"/>
            <a:ext cx="6984776" cy="2913618"/>
          </a:xfrm>
          <a:prstGeom prst="rect">
            <a:avLst/>
          </a:prstGeom>
        </p:spPr>
        <p:txBody>
          <a:bodyPr wrap="square">
            <a:spAutoFit/>
          </a:bodyPr>
          <a:lstStyle/>
          <a:p>
            <a:pPr>
              <a:spcAft>
                <a:spcPts val="220"/>
              </a:spcAft>
            </a:pPr>
            <a:r>
              <a:rPr lang="ar-SA" sz="3600" b="1" dirty="0" smtClean="0">
                <a:solidFill>
                  <a:srgbClr val="1F497D"/>
                </a:solidFill>
                <a:effectLst/>
                <a:latin typeface="Times New Roman"/>
                <a:ea typeface="Calibri"/>
                <a:cs typeface="Traditional Arabic"/>
              </a:rPr>
              <a:t>يتوقع من المتدرب في نهاية الجلسة التدريبية أن:</a:t>
            </a:r>
          </a:p>
          <a:p>
            <a:pPr>
              <a:spcAft>
                <a:spcPts val="220"/>
              </a:spcAft>
            </a:pPr>
            <a:endParaRPr lang="en-US" sz="3600" dirty="0" smtClean="0">
              <a:effectLst/>
              <a:latin typeface="Times New Roman"/>
              <a:ea typeface="Calibri"/>
            </a:endParaRPr>
          </a:p>
          <a:p>
            <a:pPr marL="342900" lvl="0" indent="-342900">
              <a:buFont typeface="Symbol"/>
              <a:buChar char=""/>
            </a:pPr>
            <a:r>
              <a:rPr lang="ar-SA" sz="3600" b="1" dirty="0" smtClean="0">
                <a:solidFill>
                  <a:srgbClr val="1F497D"/>
                </a:solidFill>
                <a:effectLst/>
                <a:latin typeface="Times New Roman"/>
                <a:ea typeface="Calibri"/>
                <a:cs typeface="Traditional Arabic"/>
              </a:rPr>
              <a:t>يطبق مهارات مواجهة المتنمرين المناسبة</a:t>
            </a:r>
          </a:p>
          <a:p>
            <a:pPr marL="342900" lvl="0" indent="-342900">
              <a:buFont typeface="Symbol"/>
              <a:buChar char=""/>
            </a:pPr>
            <a:endParaRPr lang="en-US" sz="3600" dirty="0" smtClean="0">
              <a:effectLst/>
              <a:latin typeface="Times New Roman"/>
              <a:ea typeface="Times New Roman"/>
            </a:endParaRPr>
          </a:p>
          <a:p>
            <a:pPr marL="571500" indent="-571500">
              <a:buFont typeface="Arial" panose="020B0604020202020204" pitchFamily="34" charset="0"/>
              <a:buChar char="•"/>
            </a:pPr>
            <a:r>
              <a:rPr lang="ar-SA" sz="3600" b="1" dirty="0" smtClean="0">
                <a:solidFill>
                  <a:srgbClr val="1F497D"/>
                </a:solidFill>
                <a:effectLst/>
                <a:ea typeface="Times New Roman"/>
                <a:cs typeface="Traditional Arabic"/>
              </a:rPr>
              <a:t>يلخص الأساليب الفعالة في تعديل سلوك التنمر </a:t>
            </a:r>
            <a:endParaRPr lang="ar-SA"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09" y="1051992"/>
            <a:ext cx="1298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613736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circle(in)">
                                      <p:cBhvr>
                                        <p:cTn id="2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99212400"/>
              </p:ext>
            </p:extLst>
          </p:nvPr>
        </p:nvGraphicFramePr>
        <p:xfrm>
          <a:off x="666115" y="1700808"/>
          <a:ext cx="7811770" cy="5012680"/>
        </p:xfrm>
        <a:graphic>
          <a:graphicData uri="http://schemas.openxmlformats.org/drawingml/2006/table">
            <a:tbl>
              <a:tblPr rtl="1" firstRow="1" firstCol="1" bandRow="1">
                <a:tableStyleId>{5C22544A-7EE6-4342-B048-85BDC9FD1C3A}</a:tableStyleId>
              </a:tblPr>
              <a:tblGrid>
                <a:gridCol w="2375535"/>
                <a:gridCol w="2375535"/>
                <a:gridCol w="1890395"/>
                <a:gridCol w="1170305"/>
              </a:tblGrid>
              <a:tr h="720080">
                <a:tc>
                  <a:txBody>
                    <a:bodyPr/>
                    <a:lstStyle/>
                    <a:p>
                      <a:pPr indent="3810" algn="r" rtl="1">
                        <a:spcAft>
                          <a:spcPts val="220"/>
                        </a:spcAft>
                      </a:pPr>
                      <a:r>
                        <a:rPr lang="ar-SA" sz="1600">
                          <a:effectLst/>
                        </a:rPr>
                        <a:t>الجلسة </a:t>
                      </a:r>
                      <a:endParaRPr lang="en-US" sz="1000">
                        <a:effectLst/>
                        <a:latin typeface="Calibri"/>
                        <a:ea typeface="Calibri"/>
                      </a:endParaRPr>
                    </a:p>
                  </a:txBody>
                  <a:tcPr marL="68580" marR="68580" marT="0" marB="0"/>
                </a:tc>
                <a:tc>
                  <a:txBody>
                    <a:bodyPr/>
                    <a:lstStyle/>
                    <a:p>
                      <a:pPr algn="ctr" rtl="1">
                        <a:spcAft>
                          <a:spcPts val="220"/>
                        </a:spcAft>
                      </a:pPr>
                      <a:r>
                        <a:rPr lang="ar-SA" sz="2400">
                          <a:effectLst/>
                        </a:rPr>
                        <a:t>الإجراء</a:t>
                      </a:r>
                      <a:endParaRPr lang="en-US" sz="2400">
                        <a:effectLst/>
                        <a:latin typeface="Calibri"/>
                        <a:ea typeface="Calibri"/>
                      </a:endParaRPr>
                    </a:p>
                  </a:txBody>
                  <a:tcPr marL="68580" marR="68580" marT="0" marB="0"/>
                </a:tc>
                <a:tc>
                  <a:txBody>
                    <a:bodyPr/>
                    <a:lstStyle/>
                    <a:p>
                      <a:pPr indent="20955" algn="ctr" rtl="1">
                        <a:spcAft>
                          <a:spcPts val="220"/>
                        </a:spcAft>
                      </a:pPr>
                      <a:r>
                        <a:rPr lang="ar-SA" sz="2400">
                          <a:effectLst/>
                        </a:rPr>
                        <a:t>أسلوب التنفيذ</a:t>
                      </a:r>
                      <a:endParaRPr lang="en-US" sz="2400">
                        <a:effectLst/>
                        <a:latin typeface="Calibri"/>
                        <a:ea typeface="Calibri"/>
                      </a:endParaRPr>
                    </a:p>
                  </a:txBody>
                  <a:tcPr marL="68580" marR="68580" marT="0" marB="0"/>
                </a:tc>
                <a:tc>
                  <a:txBody>
                    <a:bodyPr/>
                    <a:lstStyle/>
                    <a:p>
                      <a:pPr algn="ctr" rtl="1">
                        <a:spcAft>
                          <a:spcPts val="220"/>
                        </a:spcAft>
                      </a:pPr>
                      <a:r>
                        <a:rPr lang="ar-SA" sz="1600">
                          <a:effectLst/>
                        </a:rPr>
                        <a:t>الزمن</a:t>
                      </a:r>
                      <a:endParaRPr lang="en-US" sz="1000">
                        <a:effectLst/>
                        <a:latin typeface="Calibri"/>
                        <a:ea typeface="Calibri"/>
                      </a:endParaRPr>
                    </a:p>
                  </a:txBody>
                  <a:tcPr marL="68580" marR="68580" marT="0" marB="0"/>
                </a:tc>
              </a:tr>
              <a:tr h="0">
                <a:tc rowSpan="2">
                  <a:txBody>
                    <a:bodyPr/>
                    <a:lstStyle/>
                    <a:p>
                      <a:pPr marL="71755" marR="71755" algn="r" rtl="1">
                        <a:lnSpc>
                          <a:spcPts val="1560"/>
                        </a:lnSpc>
                        <a:spcAft>
                          <a:spcPts val="220"/>
                        </a:spcAft>
                      </a:pPr>
                      <a:r>
                        <a:rPr lang="ar-SA" sz="1500">
                          <a:effectLst/>
                        </a:rPr>
                        <a:t>الأولى</a:t>
                      </a:r>
                      <a:endParaRPr lang="en-US" sz="1000">
                        <a:effectLst/>
                        <a:latin typeface="Calibri"/>
                        <a:ea typeface="Calibri"/>
                      </a:endParaRPr>
                    </a:p>
                  </a:txBody>
                  <a:tcPr marL="68580" marR="68580" marT="0" marB="0" vert="vert270"/>
                </a:tc>
                <a:tc>
                  <a:txBody>
                    <a:bodyPr/>
                    <a:lstStyle/>
                    <a:p>
                      <a:pPr algn="ctr" rtl="1">
                        <a:spcAft>
                          <a:spcPts val="220"/>
                        </a:spcAft>
                      </a:pPr>
                      <a:r>
                        <a:rPr lang="ar-SA" sz="2400">
                          <a:effectLst/>
                        </a:rPr>
                        <a:t>النشاط3/1/1</a:t>
                      </a:r>
                      <a:endParaRPr lang="en-US" sz="2400">
                        <a:effectLst/>
                        <a:latin typeface="Calibri"/>
                        <a:ea typeface="Calibri"/>
                      </a:endParaRPr>
                    </a:p>
                  </a:txBody>
                  <a:tcPr marL="68580" marR="68580" marT="0" marB="0"/>
                </a:tc>
                <a:tc>
                  <a:txBody>
                    <a:bodyPr/>
                    <a:lstStyle/>
                    <a:p>
                      <a:pPr indent="20955" algn="ctr" rtl="1">
                        <a:spcAft>
                          <a:spcPts val="220"/>
                        </a:spcAft>
                      </a:pPr>
                      <a:r>
                        <a:rPr lang="ar-SA" sz="2400">
                          <a:effectLst/>
                        </a:rPr>
                        <a:t>قراءة موجهة – تمثيل الدور</a:t>
                      </a:r>
                      <a:endParaRPr lang="en-US" sz="2400">
                        <a:effectLst/>
                        <a:latin typeface="Calibri"/>
                        <a:ea typeface="Calibri"/>
                      </a:endParaRPr>
                    </a:p>
                  </a:txBody>
                  <a:tcPr marL="68580" marR="68580" marT="0" marB="0"/>
                </a:tc>
                <a:tc>
                  <a:txBody>
                    <a:bodyPr/>
                    <a:lstStyle/>
                    <a:p>
                      <a:pPr algn="ctr" rtl="1">
                        <a:spcAft>
                          <a:spcPts val="220"/>
                        </a:spcAft>
                      </a:pPr>
                      <a:r>
                        <a:rPr lang="ar-SA" sz="1600">
                          <a:effectLst/>
                        </a:rPr>
                        <a:t>60 د</a:t>
                      </a:r>
                      <a:endParaRPr lang="en-US" sz="1000">
                        <a:effectLst/>
                        <a:latin typeface="Calibri"/>
                        <a:ea typeface="Calibri"/>
                      </a:endParaRPr>
                    </a:p>
                  </a:txBody>
                  <a:tcPr marL="68580" marR="68580" marT="0" marB="0"/>
                </a:tc>
              </a:tr>
              <a:tr h="0">
                <a:tc vMerge="1">
                  <a:txBody>
                    <a:bodyPr/>
                    <a:lstStyle/>
                    <a:p>
                      <a:pPr rtl="1"/>
                      <a:endParaRPr lang="ar-SA"/>
                    </a:p>
                  </a:txBody>
                  <a:tcPr/>
                </a:tc>
                <a:tc>
                  <a:txBody>
                    <a:bodyPr/>
                    <a:lstStyle/>
                    <a:p>
                      <a:pPr algn="ctr" rtl="1">
                        <a:spcAft>
                          <a:spcPts val="220"/>
                        </a:spcAft>
                      </a:pPr>
                      <a:r>
                        <a:rPr lang="ar-SA" sz="2400">
                          <a:effectLst/>
                        </a:rPr>
                        <a:t>النشاط3/1/2</a:t>
                      </a:r>
                      <a:endParaRPr lang="en-US" sz="2400">
                        <a:effectLst/>
                        <a:latin typeface="Calibri"/>
                        <a:ea typeface="Calibri"/>
                      </a:endParaRPr>
                    </a:p>
                  </a:txBody>
                  <a:tcPr marL="68580" marR="68580" marT="0" marB="0"/>
                </a:tc>
                <a:tc>
                  <a:txBody>
                    <a:bodyPr/>
                    <a:lstStyle/>
                    <a:p>
                      <a:pPr indent="20955" algn="ctr" rtl="1">
                        <a:spcAft>
                          <a:spcPts val="220"/>
                        </a:spcAft>
                      </a:pPr>
                      <a:r>
                        <a:rPr lang="ar-SA" sz="2400">
                          <a:effectLst/>
                        </a:rPr>
                        <a:t>مشغل تدريبي</a:t>
                      </a:r>
                      <a:endParaRPr lang="en-US" sz="2400">
                        <a:effectLst/>
                        <a:latin typeface="Calibri"/>
                        <a:ea typeface="Calibri"/>
                      </a:endParaRPr>
                    </a:p>
                  </a:txBody>
                  <a:tcPr marL="68580" marR="68580" marT="0" marB="0"/>
                </a:tc>
                <a:tc>
                  <a:txBody>
                    <a:bodyPr/>
                    <a:lstStyle/>
                    <a:p>
                      <a:pPr algn="ctr" rtl="1">
                        <a:spcAft>
                          <a:spcPts val="220"/>
                        </a:spcAft>
                      </a:pPr>
                      <a:r>
                        <a:rPr lang="ar-SA" sz="1600">
                          <a:effectLst/>
                        </a:rPr>
                        <a:t>60 د</a:t>
                      </a:r>
                      <a:endParaRPr lang="en-US" sz="1000">
                        <a:effectLst/>
                        <a:latin typeface="Calibri"/>
                        <a:ea typeface="Calibri"/>
                      </a:endParaRPr>
                    </a:p>
                  </a:txBody>
                  <a:tcPr marL="68580" marR="68580" marT="0" marB="0"/>
                </a:tc>
              </a:tr>
              <a:tr h="0">
                <a:tc gridSpan="4">
                  <a:txBody>
                    <a:bodyPr/>
                    <a:lstStyle/>
                    <a:p>
                      <a:pPr algn="ctr" rtl="1">
                        <a:spcAft>
                          <a:spcPts val="220"/>
                        </a:spcAft>
                      </a:pPr>
                      <a:r>
                        <a:rPr lang="ar-SA" sz="2400">
                          <a:effectLst/>
                        </a:rPr>
                        <a:t>                                     جلسـة استراحــــة                                 20 د</a:t>
                      </a:r>
                      <a:endParaRPr lang="en-US" sz="2400">
                        <a:effectLst/>
                        <a:latin typeface="Calibri"/>
                        <a:ea typeface="Calibri"/>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29565">
                <a:tc rowSpan="3">
                  <a:txBody>
                    <a:bodyPr/>
                    <a:lstStyle/>
                    <a:p>
                      <a:pPr marR="71755" algn="ctr" rtl="1">
                        <a:spcAft>
                          <a:spcPts val="220"/>
                        </a:spcAft>
                      </a:pPr>
                      <a:r>
                        <a:rPr lang="ar-SA" sz="1600">
                          <a:effectLst/>
                        </a:rPr>
                        <a:t>ا</a:t>
                      </a:r>
                      <a:r>
                        <a:rPr lang="ar-SA" sz="1400">
                          <a:effectLst/>
                        </a:rPr>
                        <a:t>لثانيــــــة</a:t>
                      </a:r>
                      <a:endParaRPr lang="en-US" sz="1000">
                        <a:effectLst/>
                        <a:latin typeface="Calibri"/>
                        <a:ea typeface="Calibri"/>
                      </a:endParaRPr>
                    </a:p>
                  </a:txBody>
                  <a:tcPr marL="68580" marR="68580" marT="0" marB="0" vert="vert270"/>
                </a:tc>
                <a:tc>
                  <a:txBody>
                    <a:bodyPr/>
                    <a:lstStyle/>
                    <a:p>
                      <a:pPr algn="ctr" rtl="1">
                        <a:spcAft>
                          <a:spcPts val="220"/>
                        </a:spcAft>
                      </a:pPr>
                      <a:r>
                        <a:rPr lang="ar-SA" sz="2400">
                          <a:effectLst/>
                        </a:rPr>
                        <a:t>النشاط3/2/1</a:t>
                      </a:r>
                      <a:endParaRPr lang="en-US" sz="2400">
                        <a:effectLst/>
                        <a:latin typeface="Calibri"/>
                        <a:ea typeface="Calibri"/>
                      </a:endParaRPr>
                    </a:p>
                  </a:txBody>
                  <a:tcPr marL="68580" marR="68580" marT="0" marB="0"/>
                </a:tc>
                <a:tc>
                  <a:txBody>
                    <a:bodyPr/>
                    <a:lstStyle/>
                    <a:p>
                      <a:pPr indent="20955" algn="ctr" rtl="1">
                        <a:spcAft>
                          <a:spcPts val="220"/>
                        </a:spcAft>
                      </a:pPr>
                      <a:r>
                        <a:rPr lang="ar-SA" sz="2400">
                          <a:effectLst/>
                        </a:rPr>
                        <a:t>تمثيل الدور- عصف ذهني  </a:t>
                      </a:r>
                      <a:endParaRPr lang="en-US" sz="2400">
                        <a:effectLst/>
                        <a:latin typeface="Calibri"/>
                        <a:ea typeface="Calibri"/>
                      </a:endParaRPr>
                    </a:p>
                  </a:txBody>
                  <a:tcPr marL="68580" marR="68580" marT="0" marB="0"/>
                </a:tc>
                <a:tc>
                  <a:txBody>
                    <a:bodyPr/>
                    <a:lstStyle/>
                    <a:p>
                      <a:pPr algn="r" rtl="1">
                        <a:spcAft>
                          <a:spcPts val="220"/>
                        </a:spcAft>
                      </a:pPr>
                      <a:r>
                        <a:rPr lang="ar-SA" sz="1600">
                          <a:effectLst/>
                        </a:rPr>
                        <a:t>       30 د</a:t>
                      </a:r>
                      <a:endParaRPr lang="en-US" sz="1000">
                        <a:effectLst/>
                        <a:latin typeface="Calibri"/>
                        <a:ea typeface="Calibri"/>
                      </a:endParaRPr>
                    </a:p>
                  </a:txBody>
                  <a:tcPr marL="68580" marR="68580" marT="0" marB="0"/>
                </a:tc>
              </a:tr>
              <a:tr h="329565">
                <a:tc vMerge="1">
                  <a:txBody>
                    <a:bodyPr/>
                    <a:lstStyle/>
                    <a:p>
                      <a:pPr rtl="1"/>
                      <a:endParaRPr lang="ar-SA"/>
                    </a:p>
                  </a:txBody>
                  <a:tcPr/>
                </a:tc>
                <a:tc>
                  <a:txBody>
                    <a:bodyPr/>
                    <a:lstStyle/>
                    <a:p>
                      <a:pPr algn="ctr" rtl="1">
                        <a:spcAft>
                          <a:spcPts val="220"/>
                        </a:spcAft>
                      </a:pPr>
                      <a:r>
                        <a:rPr lang="ar-SA" sz="2400">
                          <a:effectLst/>
                        </a:rPr>
                        <a:t>النشاط3/2/1</a:t>
                      </a:r>
                      <a:endParaRPr lang="en-US" sz="2400">
                        <a:effectLst/>
                        <a:latin typeface="Calibri"/>
                        <a:ea typeface="Calibri"/>
                      </a:endParaRPr>
                    </a:p>
                  </a:txBody>
                  <a:tcPr marL="68580" marR="68580" marT="0" marB="0"/>
                </a:tc>
                <a:tc>
                  <a:txBody>
                    <a:bodyPr/>
                    <a:lstStyle/>
                    <a:p>
                      <a:pPr algn="ctr" rtl="1">
                        <a:spcAft>
                          <a:spcPts val="220"/>
                        </a:spcAft>
                      </a:pPr>
                      <a:r>
                        <a:rPr lang="ar-SA" sz="2400" dirty="0">
                          <a:effectLst/>
                        </a:rPr>
                        <a:t>مشغل تدريبي</a:t>
                      </a:r>
                      <a:endParaRPr lang="en-US" sz="2400" dirty="0">
                        <a:effectLst/>
                      </a:endParaRPr>
                    </a:p>
                    <a:p>
                      <a:pPr algn="ctr" rtl="1">
                        <a:spcAft>
                          <a:spcPts val="220"/>
                        </a:spcAft>
                      </a:pPr>
                      <a:r>
                        <a:rPr lang="ar-SA" sz="2400" dirty="0">
                          <a:effectLst/>
                        </a:rPr>
                        <a:t>عرض الخطة المقترحة </a:t>
                      </a:r>
                      <a:endParaRPr lang="en-US" sz="2400" dirty="0">
                        <a:effectLst/>
                        <a:latin typeface="Calibri"/>
                        <a:ea typeface="Calibri"/>
                      </a:endParaRPr>
                    </a:p>
                  </a:txBody>
                  <a:tcPr marL="68580" marR="68580" marT="0" marB="0"/>
                </a:tc>
                <a:tc>
                  <a:txBody>
                    <a:bodyPr/>
                    <a:lstStyle/>
                    <a:p>
                      <a:pPr algn="r" rtl="1">
                        <a:spcAft>
                          <a:spcPts val="220"/>
                        </a:spcAft>
                      </a:pPr>
                      <a:r>
                        <a:rPr lang="ar-SA" sz="1600">
                          <a:effectLst/>
                        </a:rPr>
                        <a:t>       50 د</a:t>
                      </a:r>
                      <a:endParaRPr lang="en-US" sz="1000">
                        <a:effectLst/>
                        <a:latin typeface="Calibri"/>
                        <a:ea typeface="Calibri"/>
                      </a:endParaRPr>
                    </a:p>
                  </a:txBody>
                  <a:tcPr marL="68580" marR="68580" marT="0" marB="0"/>
                </a:tc>
              </a:tr>
              <a:tr h="0">
                <a:tc vMerge="1">
                  <a:txBody>
                    <a:bodyPr/>
                    <a:lstStyle/>
                    <a:p>
                      <a:pPr rtl="1"/>
                      <a:endParaRPr lang="ar-SA"/>
                    </a:p>
                  </a:txBody>
                  <a:tcPr/>
                </a:tc>
                <a:tc gridSpan="2">
                  <a:txBody>
                    <a:bodyPr/>
                    <a:lstStyle/>
                    <a:p>
                      <a:pPr indent="20955" algn="ctr" rtl="1">
                        <a:spcAft>
                          <a:spcPts val="220"/>
                        </a:spcAft>
                      </a:pPr>
                      <a:r>
                        <a:rPr lang="ar-SA" sz="2400" dirty="0">
                          <a:effectLst/>
                        </a:rPr>
                        <a:t>    تقييم البرنامج والختام</a:t>
                      </a:r>
                      <a:endParaRPr lang="en-US" sz="2400" dirty="0">
                        <a:effectLst/>
                        <a:latin typeface="Calibri"/>
                        <a:ea typeface="Calibri"/>
                      </a:endParaRPr>
                    </a:p>
                  </a:txBody>
                  <a:tcPr marL="68580" marR="68580" marT="0" marB="0"/>
                </a:tc>
                <a:tc hMerge="1">
                  <a:txBody>
                    <a:bodyPr/>
                    <a:lstStyle/>
                    <a:p>
                      <a:pPr rtl="1"/>
                      <a:endParaRPr lang="ar-SA"/>
                    </a:p>
                  </a:txBody>
                  <a:tcPr/>
                </a:tc>
                <a:tc>
                  <a:txBody>
                    <a:bodyPr/>
                    <a:lstStyle/>
                    <a:p>
                      <a:pPr algn="r" rtl="1">
                        <a:spcAft>
                          <a:spcPts val="220"/>
                        </a:spcAft>
                      </a:pPr>
                      <a:r>
                        <a:rPr lang="ar-SA" sz="1600">
                          <a:effectLst/>
                        </a:rPr>
                        <a:t>       20 د</a:t>
                      </a:r>
                      <a:endParaRPr lang="en-US" sz="1000">
                        <a:effectLst/>
                        <a:latin typeface="Calibri"/>
                        <a:ea typeface="Calibri"/>
                      </a:endParaRPr>
                    </a:p>
                  </a:txBody>
                  <a:tcPr marL="68580" marR="68580" marT="0" marB="0"/>
                </a:tc>
              </a:tr>
              <a:tr h="0">
                <a:tc gridSpan="3">
                  <a:txBody>
                    <a:bodyPr/>
                    <a:lstStyle/>
                    <a:p>
                      <a:pPr algn="ctr" rtl="1">
                        <a:spcAft>
                          <a:spcPts val="220"/>
                        </a:spcAft>
                      </a:pPr>
                      <a:r>
                        <a:rPr lang="ar-SA" sz="1600">
                          <a:effectLst/>
                        </a:rPr>
                        <a:t>                المجموع</a:t>
                      </a:r>
                      <a:endParaRPr lang="en-US" sz="1000">
                        <a:effectLst/>
                        <a:latin typeface="Calibri"/>
                        <a:ea typeface="Calibri"/>
                      </a:endParaRPr>
                    </a:p>
                  </a:txBody>
                  <a:tcPr marL="68580" marR="68580" marT="0" marB="0"/>
                </a:tc>
                <a:tc hMerge="1">
                  <a:txBody>
                    <a:bodyPr/>
                    <a:lstStyle/>
                    <a:p>
                      <a:pPr rtl="1"/>
                      <a:endParaRPr lang="ar-SA"/>
                    </a:p>
                  </a:txBody>
                  <a:tcPr/>
                </a:tc>
                <a:tc hMerge="1">
                  <a:txBody>
                    <a:bodyPr/>
                    <a:lstStyle/>
                    <a:p>
                      <a:pPr rtl="1"/>
                      <a:endParaRPr lang="ar-SA"/>
                    </a:p>
                  </a:txBody>
                  <a:tcPr/>
                </a:tc>
                <a:tc>
                  <a:txBody>
                    <a:bodyPr/>
                    <a:lstStyle/>
                    <a:p>
                      <a:pPr algn="ctr" rtl="1">
                        <a:spcAft>
                          <a:spcPts val="220"/>
                        </a:spcAft>
                      </a:pPr>
                      <a:r>
                        <a:rPr lang="ar-SA" sz="1600" dirty="0">
                          <a:effectLst/>
                        </a:rPr>
                        <a:t>240دقيقة</a:t>
                      </a:r>
                      <a:endParaRPr lang="en-US" sz="1000" dirty="0">
                        <a:effectLst/>
                        <a:latin typeface="Calibri"/>
                        <a:ea typeface="Calibri"/>
                      </a:endParaRPr>
                    </a:p>
                  </a:txBody>
                  <a:tcPr marL="68580" marR="68580" marT="0" marB="0"/>
                </a:tc>
              </a:tr>
            </a:tbl>
          </a:graphicData>
        </a:graphic>
      </p:graphicFrame>
      <p:sp>
        <p:nvSpPr>
          <p:cNvPr id="5" name="Rectangle 2"/>
          <p:cNvSpPr>
            <a:spLocks noChangeArrowheads="1"/>
          </p:cNvSpPr>
          <p:nvPr/>
        </p:nvSpPr>
        <p:spPr bwMode="auto">
          <a:xfrm>
            <a:off x="533400" y="14847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368550" y="260649"/>
            <a:ext cx="4363690" cy="108012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rgbClr val="FFFFFF"/>
              </a:solidFill>
              <a:effectLst/>
              <a:latin typeface="Traditional Arabic" pitchFamily="18" charset="-78"/>
              <a:ea typeface="Calibri"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FFFF"/>
                </a:solidFill>
                <a:effectLst/>
                <a:latin typeface="Traditional Arabic" pitchFamily="18" charset="-78"/>
                <a:ea typeface="Calibri" pitchFamily="34" charset="0"/>
                <a:cs typeface="Traditional Arabic" pitchFamily="18" charset="-78"/>
              </a:rPr>
              <a:t>خطة الوحدة التدريبية الثالثة</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666750" y="3167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0638" algn="l"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20638"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0900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noChangeAspect="1"/>
          </p:cNvGraphicFramePr>
          <p:nvPr>
            <p:extLst>
              <p:ext uri="{D42A27DB-BD31-4B8C-83A1-F6EECF244321}">
                <p14:modId xmlns:p14="http://schemas.microsoft.com/office/powerpoint/2010/main" val="3389302458"/>
              </p:ext>
            </p:extLst>
          </p:nvPr>
        </p:nvGraphicFramePr>
        <p:xfrm>
          <a:off x="2915816" y="2624372"/>
          <a:ext cx="3312368" cy="2376264"/>
        </p:xfrm>
        <a:graphic>
          <a:graphicData uri="http://schemas.openxmlformats.org/presentationml/2006/ole">
            <mc:AlternateContent xmlns:mc="http://schemas.openxmlformats.org/markup-compatibility/2006">
              <mc:Choice xmlns:v="urn:schemas-microsoft-com:vml" Requires="v">
                <p:oleObj spid="_x0000_s3087" name="Packager Shell Object" showAsIcon="1" r:id="rId3" imgW="416880" imgH="491040" progId="Package">
                  <p:embed/>
                </p:oleObj>
              </mc:Choice>
              <mc:Fallback>
                <p:oleObj name="Packager Shell Object" showAsIcon="1" r:id="rId3" imgW="416880" imgH="491040" progId="Package">
                  <p:embed/>
                  <p:pic>
                    <p:nvPicPr>
                      <p:cNvPr id="0" name="Picture 13"/>
                      <p:cNvPicPr>
                        <a:picLocks noChangeAspect="1" noChangeArrowheads="1"/>
                      </p:cNvPicPr>
                      <p:nvPr/>
                    </p:nvPicPr>
                    <p:blipFill>
                      <a:blip r:embed="rId4"/>
                      <a:srcRect/>
                      <a:stretch>
                        <a:fillRect/>
                      </a:stretch>
                    </p:blipFill>
                    <p:spPr bwMode="auto">
                      <a:xfrm>
                        <a:off x="2915816" y="2624372"/>
                        <a:ext cx="3312368" cy="2376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صورة 4" descr="film.jpg"/>
          <p:cNvPicPr>
            <a:picLocks noChangeAspect="1"/>
          </p:cNvPicPr>
          <p:nvPr/>
        </p:nvPicPr>
        <p:blipFill>
          <a:blip r:embed="rId5"/>
          <a:stretch>
            <a:fillRect/>
          </a:stretch>
        </p:blipFill>
        <p:spPr>
          <a:xfrm>
            <a:off x="500034" y="4214818"/>
            <a:ext cx="6072230" cy="2100270"/>
          </a:xfrm>
          <a:prstGeom prst="rect">
            <a:avLst/>
          </a:prstGeom>
        </p:spPr>
      </p:pic>
      <p:pic>
        <p:nvPicPr>
          <p:cNvPr id="6" name="صورة 5" descr="film.jpg"/>
          <p:cNvPicPr>
            <a:picLocks noChangeAspect="1"/>
          </p:cNvPicPr>
          <p:nvPr/>
        </p:nvPicPr>
        <p:blipFill>
          <a:blip r:embed="rId5"/>
          <a:stretch>
            <a:fillRect/>
          </a:stretch>
        </p:blipFill>
        <p:spPr>
          <a:xfrm>
            <a:off x="2928926" y="642918"/>
            <a:ext cx="6072230" cy="1928826"/>
          </a:xfrm>
          <a:prstGeom prst="rect">
            <a:avLst/>
          </a:prstGeom>
        </p:spPr>
      </p:pic>
    </p:spTree>
    <p:extLst>
      <p:ext uri="{BB962C8B-B14F-4D97-AF65-F5344CB8AC3E}">
        <p14:creationId xmlns:p14="http://schemas.microsoft.com/office/powerpoint/2010/main" val="333223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45641449"/>
              </p:ext>
            </p:extLst>
          </p:nvPr>
        </p:nvGraphicFramePr>
        <p:xfrm>
          <a:off x="1115617" y="764703"/>
          <a:ext cx="6984776" cy="4361648"/>
        </p:xfrm>
        <a:graphic>
          <a:graphicData uri="http://schemas.openxmlformats.org/drawingml/2006/table">
            <a:tbl>
              <a:tblPr rtl="1" firstRow="1" firstCol="1" bandRow="1"/>
              <a:tblGrid>
                <a:gridCol w="1601895"/>
                <a:gridCol w="2768315"/>
                <a:gridCol w="2614566"/>
              </a:tblGrid>
              <a:tr h="1287416">
                <a:tc>
                  <a:txBody>
                    <a:bodyPr/>
                    <a:lstStyle/>
                    <a:p>
                      <a:pPr indent="1270" algn="ctr" rtl="1">
                        <a:spcAft>
                          <a:spcPts val="220"/>
                        </a:spcAft>
                      </a:pPr>
                      <a:r>
                        <a:rPr lang="en-US" sz="2800" b="1" dirty="0">
                          <a:solidFill>
                            <a:srgbClr val="1F497D"/>
                          </a:solidFill>
                          <a:effectLst/>
                          <a:latin typeface="Traditional Arabic"/>
                          <a:ea typeface="Calibri"/>
                        </a:rPr>
                        <a:t/>
                      </a:r>
                      <a:br>
                        <a:rPr lang="en-US" sz="2800" b="1" dirty="0">
                          <a:solidFill>
                            <a:srgbClr val="1F497D"/>
                          </a:solidFill>
                          <a:effectLst/>
                          <a:latin typeface="Traditional Arabic"/>
                          <a:ea typeface="Calibri"/>
                        </a:rPr>
                      </a:br>
                      <a:r>
                        <a:rPr lang="ar-SA" sz="2800" b="1" dirty="0">
                          <a:solidFill>
                            <a:srgbClr val="1F497D"/>
                          </a:solidFill>
                          <a:effectLst/>
                          <a:latin typeface="Calibri"/>
                          <a:ea typeface="Calibri"/>
                          <a:cs typeface="Traditional Arabic"/>
                        </a:rPr>
                        <a:t>رقم النشاط</a:t>
                      </a:r>
                      <a:endParaRPr lang="en-US" sz="28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gridSpan="2">
                  <a:txBody>
                    <a:bodyPr/>
                    <a:lstStyle/>
                    <a:p>
                      <a:pPr algn="ctr" rtl="1">
                        <a:spcAft>
                          <a:spcPts val="220"/>
                        </a:spcAft>
                      </a:pPr>
                      <a:r>
                        <a:rPr lang="ar-SA" sz="2800" b="1" dirty="0" smtClean="0">
                          <a:solidFill>
                            <a:srgbClr val="1F497D"/>
                          </a:solidFill>
                          <a:effectLst/>
                          <a:latin typeface="Calibri"/>
                          <a:ea typeface="Calibri"/>
                          <a:cs typeface="Traditional Arabic"/>
                        </a:rPr>
                        <a:t>(1/1/3)</a:t>
                      </a:r>
                      <a:endParaRPr lang="en-US" sz="28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hMerge="1">
                  <a:txBody>
                    <a:bodyPr/>
                    <a:lstStyle/>
                    <a:p>
                      <a:pPr rtl="1"/>
                      <a:endParaRPr lang="ar-SA"/>
                    </a:p>
                  </a:txBody>
                  <a:tcPr/>
                </a:tc>
              </a:tr>
              <a:tr h="740264">
                <a:tc>
                  <a:txBody>
                    <a:bodyPr/>
                    <a:lstStyle/>
                    <a:p>
                      <a:pPr indent="1270" algn="ctr" rtl="1">
                        <a:spcAft>
                          <a:spcPts val="220"/>
                        </a:spcAft>
                      </a:pPr>
                      <a:r>
                        <a:rPr lang="ar-SA" sz="2800" b="1">
                          <a:solidFill>
                            <a:srgbClr val="1F497D"/>
                          </a:solidFill>
                          <a:effectLst/>
                          <a:latin typeface="Calibri"/>
                          <a:ea typeface="Calibri"/>
                          <a:cs typeface="Traditional Arabic"/>
                        </a:rPr>
                        <a:t>العنوان</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مهارات مواجهة المتنمرين</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740264">
                <a:tc>
                  <a:txBody>
                    <a:bodyPr/>
                    <a:lstStyle/>
                    <a:p>
                      <a:pPr indent="1270" algn="ctr" rtl="1">
                        <a:spcAft>
                          <a:spcPts val="220"/>
                        </a:spcAft>
                      </a:pPr>
                      <a:r>
                        <a:rPr lang="ar-SA" sz="2800" b="1" dirty="0">
                          <a:solidFill>
                            <a:srgbClr val="1F497D"/>
                          </a:solidFill>
                          <a:effectLst/>
                          <a:latin typeface="Calibri"/>
                          <a:ea typeface="Calibri"/>
                          <a:cs typeface="Traditional Arabic"/>
                        </a:rPr>
                        <a:t>الهدف</a:t>
                      </a:r>
                      <a:endParaRPr lang="en-US" sz="2800" dirty="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gn="r" rtl="1">
                        <a:lnSpc>
                          <a:spcPct val="115000"/>
                        </a:lnSpc>
                        <a:spcAft>
                          <a:spcPts val="1000"/>
                        </a:spcAft>
                      </a:pPr>
                      <a:r>
                        <a:rPr lang="ar-SA" sz="2800" b="1" dirty="0">
                          <a:solidFill>
                            <a:srgbClr val="1F497D"/>
                          </a:solidFill>
                          <a:effectLst/>
                          <a:latin typeface="Calibri"/>
                          <a:ea typeface="Times New Roman"/>
                          <a:cs typeface="Traditional Arabic"/>
                        </a:rPr>
                        <a:t>أن يطبق المتدرب مهارات مواجهة المتنمرين المناسبة</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pPr rtl="1"/>
                      <a:endParaRPr lang="ar-SA"/>
                    </a:p>
                  </a:txBody>
                  <a:tcPr/>
                </a:tc>
              </a:tr>
              <a:tr h="740264">
                <a:tc>
                  <a:txBody>
                    <a:bodyPr/>
                    <a:lstStyle/>
                    <a:p>
                      <a:pPr indent="1270" algn="ctr" rtl="1">
                        <a:spcAft>
                          <a:spcPts val="220"/>
                        </a:spcAft>
                      </a:pPr>
                      <a:r>
                        <a:rPr lang="ar-SA" sz="2800" b="1">
                          <a:solidFill>
                            <a:srgbClr val="1F497D"/>
                          </a:solidFill>
                          <a:effectLst/>
                          <a:latin typeface="Calibri"/>
                          <a:ea typeface="Calibri"/>
                          <a:cs typeface="Traditional Arabic"/>
                        </a:rPr>
                        <a:t>الزمن</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gridSpan="2">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60 دقيقة</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AEEF3"/>
                    </a:solidFill>
                  </a:tcPr>
                </a:tc>
                <a:tc hMerge="1">
                  <a:txBody>
                    <a:bodyPr/>
                    <a:lstStyle/>
                    <a:p>
                      <a:pPr rtl="1"/>
                      <a:endParaRPr lang="ar-SA"/>
                    </a:p>
                  </a:txBody>
                  <a:tcPr/>
                </a:tc>
              </a:tr>
              <a:tr h="740264">
                <a:tc>
                  <a:txBody>
                    <a:bodyPr/>
                    <a:lstStyle/>
                    <a:p>
                      <a:pPr indent="1270" algn="ctr" rtl="1">
                        <a:spcAft>
                          <a:spcPts val="220"/>
                        </a:spcAft>
                      </a:pPr>
                      <a:r>
                        <a:rPr lang="ar-SA" sz="2800" b="1">
                          <a:solidFill>
                            <a:srgbClr val="1F497D"/>
                          </a:solidFill>
                          <a:effectLst/>
                          <a:latin typeface="Calibri"/>
                          <a:ea typeface="Calibri"/>
                          <a:cs typeface="Traditional Arabic"/>
                        </a:rPr>
                        <a:t>الأسلوب التدريبي</a:t>
                      </a:r>
                      <a:endParaRPr lang="en-US" sz="2800">
                        <a:effectLst/>
                        <a:latin typeface="Calibri"/>
                        <a:ea typeface="Calibri"/>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indent="107950" algn="r" rtl="1">
                        <a:lnSpc>
                          <a:spcPct val="115000"/>
                        </a:lnSpc>
                        <a:spcAft>
                          <a:spcPts val="1000"/>
                        </a:spcAft>
                      </a:pPr>
                      <a:r>
                        <a:rPr lang="ar-SA" sz="2800" b="1" dirty="0">
                          <a:solidFill>
                            <a:srgbClr val="1F497D"/>
                          </a:solidFill>
                          <a:effectLst/>
                          <a:latin typeface="Calibri"/>
                          <a:ea typeface="Times New Roman"/>
                          <a:cs typeface="Traditional Arabic"/>
                        </a:rPr>
                        <a:t>قراءة موجهة ـ تمثيل الدور </a:t>
                      </a:r>
                      <a:endParaRPr lang="en-US" sz="2800" dirty="0">
                        <a:effectLst/>
                        <a:latin typeface="Calibri"/>
                        <a:ea typeface="Times New Roman"/>
                        <a:cs typeface="Arial"/>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c>
                  <a:txBody>
                    <a:bodyPr/>
                    <a:lstStyle/>
                    <a:p>
                      <a:pPr algn="ctr" rtl="1">
                        <a:lnSpc>
                          <a:spcPct val="115000"/>
                        </a:lnSpc>
                        <a:spcAft>
                          <a:spcPts val="0"/>
                        </a:spcAft>
                      </a:pPr>
                      <a:endParaRPr lang="en-US" sz="1100" dirty="0">
                        <a:effectLst/>
                        <a:latin typeface="Calibri"/>
                        <a:ea typeface="Times New Roman"/>
                        <a:cs typeface="Arial"/>
                      </a:endParaRPr>
                    </a:p>
                  </a:txBody>
                  <a:tcPr marL="68580" marR="68580"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CC"/>
                    </a:solidFill>
                  </a:tcPr>
                </a:tc>
              </a:tr>
            </a:tbl>
          </a:graphicData>
        </a:graphic>
      </p:graphicFrame>
      <p:pic>
        <p:nvPicPr>
          <p:cNvPr id="1025" name="صورة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437112"/>
            <a:ext cx="2376264" cy="504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49369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fltVal val="0"/>
                                          </p:val>
                                        </p:tav>
                                        <p:tav tm="100000">
                                          <p:val>
                                            <p:strVal val="#ppt_h"/>
                                          </p:val>
                                        </p:tav>
                                      </p:tavLst>
                                    </p:anim>
                                    <p:animEffect transition="in" filter="fade">
                                      <p:cBhvr>
                                        <p:cTn id="14"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ln w="18000">
                  <a:solidFill>
                    <a:schemeClr val="accent2">
                      <a:satMod val="140000"/>
                    </a:schemeClr>
                  </a:solidFill>
                  <a:prstDash val="solid"/>
                  <a:miter lim="800000"/>
                </a:ln>
                <a:noFill/>
                <a:effectLst>
                  <a:glow rad="139700">
                    <a:schemeClr val="accent3">
                      <a:satMod val="175000"/>
                      <a:alpha val="40000"/>
                    </a:schemeClr>
                  </a:glow>
                  <a:outerShdw blurRad="25500" dist="23000" dir="7020000" algn="tl">
                    <a:srgbClr val="000000">
                      <a:alpha val="50000"/>
                    </a:srgbClr>
                  </a:outerShdw>
                </a:effectLst>
              </a:rPr>
              <a:t>مهارات مواجهة الطالب المتنمر في المدرسة</a:t>
            </a:r>
          </a:p>
        </p:txBody>
      </p:sp>
      <p:sp>
        <p:nvSpPr>
          <p:cNvPr id="3" name="عنصر نائب للمحتوى 2"/>
          <p:cNvSpPr>
            <a:spLocks noGrp="1"/>
          </p:cNvSpPr>
          <p:nvPr>
            <p:ph idx="1"/>
          </p:nvPr>
        </p:nvSpPr>
        <p:spPr>
          <a:xfrm>
            <a:off x="0" y="785794"/>
            <a:ext cx="8858312" cy="4429156"/>
          </a:xfrm>
        </p:spPr>
        <p:txBody>
          <a:bodyPr>
            <a:noAutofit/>
          </a:bodyPr>
          <a:lstStyle/>
          <a:p>
            <a:pPr marL="0" indent="0">
              <a:buNone/>
            </a:pPr>
            <a:endPar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تزويد المتنمر عليه بأفكار ومهارات لازمة لمواجهة التنمر مرة أخرى ومن ذلك ما يلي: </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يتجنب الغياب عن المدرسة؛ كأسلوب هروبي.</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يتجنب الاختباء في مكان منزوي.</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لا يمشي لوحده وبالذات في الأماكن المتوقع أن يتعرض فيها للعنف ( يفضل مع مجموعة من الزملاء لا سيما في أول خطوات العلاج).</a:t>
            </a:r>
          </a:p>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البقاء في الأماكن الآمنة التي فيها أصدقاء، أو معلمون؛ ويبتعد عن مكان تواجد المتنمر ( على الأقل في بداية المرحلة العلاجية).</a:t>
            </a:r>
          </a:p>
          <a:p>
            <a:endParaRPr lang="ar-SA" dirty="0"/>
          </a:p>
        </p:txBody>
      </p:sp>
    </p:spTree>
    <p:extLst>
      <p:ext uri="{BB962C8B-B14F-4D97-AF65-F5344CB8AC3E}">
        <p14:creationId xmlns:p14="http://schemas.microsoft.com/office/powerpoint/2010/main" val="40301843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TRANSITION" val="DemoBifoldingBackdrop.p3d 1"/>
  <p:tag name="POWER3D OPTIONS" val="Medium "/>
  <p:tag name="POWER3D IMAGE0" val="Pwrtrans.tga"/>
  <p:tag name="POWER3D SOUND" val="Bifolding Backdrop"/>
</p:tagLst>
</file>

<file path=ppt/tags/tag14.xml><?xml version="1.0" encoding="utf-8"?>
<p:tagLst xmlns:a="http://schemas.openxmlformats.org/drawingml/2006/main" xmlns:r="http://schemas.openxmlformats.org/officeDocument/2006/relationships" xmlns:p="http://schemas.openxmlformats.org/presentationml/2006/main">
  <p:tag name="POWER3D TRANSITION" val="DemoBouncingSlide.p3d 1"/>
  <p:tag name="POWER3D OPTIONS" val="Medium "/>
  <p:tag name="POWER3D IMAGE0" val="Pwrtrans.tga"/>
  <p:tag name="POWER3D SOUND" val="Bouncing Slide"/>
</p:tagLst>
</file>

<file path=ppt/tags/tag15.xml><?xml version="1.0" encoding="utf-8"?>
<p:tagLst xmlns:a="http://schemas.openxmlformats.org/drawingml/2006/main" xmlns:r="http://schemas.openxmlformats.org/officeDocument/2006/relationships" xmlns:p="http://schemas.openxmlformats.org/presentationml/2006/main">
  <p:tag name="POWER3D TRANSITION" val="DemoBoxinBox.p3d 2"/>
  <p:tag name="POWER3D OPTIONS" val="Medium "/>
  <p:tag name="POWER3D IMAGE0" val="Pwrtrans.tga"/>
  <p:tag name="POWER3D SOUND" val="Box in Box"/>
</p:tagLst>
</file>

<file path=ppt/tags/tag16.xml><?xml version="1.0" encoding="utf-8"?>
<p:tagLst xmlns:a="http://schemas.openxmlformats.org/drawingml/2006/main" xmlns:r="http://schemas.openxmlformats.org/officeDocument/2006/relationships" xmlns:p="http://schemas.openxmlformats.org/presentationml/2006/main">
  <p:tag name="POWER3D TRANSITION" val="DemoBreakingUp.p3d 0"/>
  <p:tag name="POWER3D OPTIONS" val="Medium "/>
  <p:tag name="POWER3D IMAGE0" val="Pwrtrans.tga"/>
  <p:tag name="POWER3D SOUND" val="Breaking Up"/>
</p:tagLst>
</file>

<file path=ppt/tags/tag17.xml><?xml version="1.0" encoding="utf-8"?>
<p:tagLst xmlns:a="http://schemas.openxmlformats.org/drawingml/2006/main" xmlns:r="http://schemas.openxmlformats.org/officeDocument/2006/relationships" xmlns:p="http://schemas.openxmlformats.org/presentationml/2006/main">
  <p:tag name="POWER3D TRANSITION" val="DemoCameraShutter.p3d 1"/>
  <p:tag name="POWER3D OPTIONS" val="Medium "/>
  <p:tag name="POWER3D IMAGE0" val="Pwrtrans.tga"/>
  <p:tag name="POWER3D SOUND" val="Camera Shutter"/>
</p:tagLst>
</file>

<file path=ppt/tags/tag18.xml><?xml version="1.0" encoding="utf-8"?>
<p:tagLst xmlns:a="http://schemas.openxmlformats.org/drawingml/2006/main" xmlns:r="http://schemas.openxmlformats.org/officeDocument/2006/relationships" xmlns:p="http://schemas.openxmlformats.org/presentationml/2006/main">
  <p:tag name="POWER3D TRANSITION" val="DemoCrushingSlide.p3d 2"/>
  <p:tag name="POWER3D OPTIONS" val="Medium "/>
  <p:tag name="POWER3D IMAGE0" val="Pwrtrans.tga"/>
  <p:tag name="POWER3D SOUND" val="Crushing Slide"/>
</p:tagLst>
</file>

<file path=ppt/tags/tag19.xml><?xml version="1.0" encoding="utf-8"?>
<p:tagLst xmlns:a="http://schemas.openxmlformats.org/drawingml/2006/main" xmlns:r="http://schemas.openxmlformats.org/officeDocument/2006/relationships" xmlns:p="http://schemas.openxmlformats.org/presentationml/2006/main">
  <p:tag name="POWER3D TRANSITION" val="DemoCubicFormation.p3d 0"/>
  <p:tag name="POWER3D OPTIONS" val="Medium "/>
  <p:tag name="POWER3D IMAGE0" val="Pwrtrans.tga"/>
  <p:tag name="POWER3D SOUND" val="Cubic Formation"/>
</p:tagLst>
</file>

<file path=ppt/tags/tag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0.xml><?xml version="1.0" encoding="utf-8"?>
<p:tagLst xmlns:a="http://schemas.openxmlformats.org/drawingml/2006/main" xmlns:r="http://schemas.openxmlformats.org/officeDocument/2006/relationships" xmlns:p="http://schemas.openxmlformats.org/presentationml/2006/main">
  <p:tag name="POWER3D TRANSITION" val="DemoDissolvingFlyThru.p3d 6"/>
  <p:tag name="POWER3D OPTIONS" val="Medium "/>
  <p:tag name="POWER3D IMAGE0" val="Pwrtrans.tga"/>
  <p:tag name="POWER3D SOUND" val="Dissolving Fly Thru"/>
</p:tagLst>
</file>

<file path=ppt/tags/tag21.xml><?xml version="1.0" encoding="utf-8"?>
<p:tagLst xmlns:a="http://schemas.openxmlformats.org/drawingml/2006/main" xmlns:r="http://schemas.openxmlformats.org/officeDocument/2006/relationships" xmlns:p="http://schemas.openxmlformats.org/presentationml/2006/main">
  <p:tag name="POWER3D TRANSITION" val="DemoFallingWall.p3d 1"/>
  <p:tag name="POWER3D OPTIONS" val="Medium "/>
  <p:tag name="POWER3D IMAGE0" val="Pwrtrans.tga"/>
  <p:tag name="POWER3D SOUND" val="Falling Wall"/>
</p:tagLst>
</file>

<file path=ppt/tags/tag22.xml><?xml version="1.0" encoding="utf-8"?>
<p:tagLst xmlns:a="http://schemas.openxmlformats.org/drawingml/2006/main" xmlns:r="http://schemas.openxmlformats.org/officeDocument/2006/relationships" xmlns:p="http://schemas.openxmlformats.org/presentationml/2006/main">
  <p:tag name="POWER3D TRANSITION" val="DemoFlyingDiamonds.p3d 3"/>
  <p:tag name="POWER3D OPTIONS" val="Medium "/>
  <p:tag name="POWER3D IMAGE0" val="Pwrtrans.tga"/>
  <p:tag name="POWER3D SOUND" val="Flying Diamonds"/>
</p:tagLst>
</file>

<file path=ppt/tags/tag23.xml><?xml version="1.0" encoding="utf-8"?>
<p:tagLst xmlns:a="http://schemas.openxmlformats.org/drawingml/2006/main" xmlns:r="http://schemas.openxmlformats.org/officeDocument/2006/relationships" xmlns:p="http://schemas.openxmlformats.org/presentationml/2006/main">
  <p:tag name="POWER3D TRANSITION" val="DemoGettingFileFromFolder.p3d 3"/>
  <p:tag name="POWER3D OPTIONS" val="Medium "/>
  <p:tag name="POWER3D IMAGE0" val="Pwrtrans.tga"/>
  <p:tag name="POWER3D SOUND" val="Getting File From Folder"/>
</p:tagLst>
</file>

<file path=ppt/tags/tag24.xml><?xml version="1.0" encoding="utf-8"?>
<p:tagLst xmlns:a="http://schemas.openxmlformats.org/drawingml/2006/main" xmlns:r="http://schemas.openxmlformats.org/officeDocument/2006/relationships" xmlns:p="http://schemas.openxmlformats.org/presentationml/2006/main">
  <p:tag name="POWER3D TRANSITION" val="DemoHyperSlides.p3d 1"/>
  <p:tag name="POWER3D OPTIONS" val="Medium "/>
  <p:tag name="POWER3D IMAGE0" val="Pwrtrans.tga"/>
  <p:tag name="POWER3D SOUND" val="Hyper Slides"/>
</p:tagLst>
</file>

<file path=ppt/tags/tag25.xml><?xml version="1.0" encoding="utf-8"?>
<p:tagLst xmlns:a="http://schemas.openxmlformats.org/drawingml/2006/main" xmlns:r="http://schemas.openxmlformats.org/officeDocument/2006/relationships" xmlns:p="http://schemas.openxmlformats.org/presentationml/2006/main">
  <p:tag name="POWER3D TRANSITION" val="DemoOrbitingtheEarth.p3d 0"/>
  <p:tag name="POWER3D OPTIONS" val="Medium "/>
  <p:tag name="POWER3D IMAGE0" val="PWRTRANS.TGA"/>
  <p:tag name="POWER3D SOUND" val="Orbiting the Earth"/>
</p:tagLst>
</file>

<file path=ppt/tags/tag26.xml><?xml version="1.0" encoding="utf-8"?>
<p:tagLst xmlns:a="http://schemas.openxmlformats.org/drawingml/2006/main" xmlns:r="http://schemas.openxmlformats.org/officeDocument/2006/relationships" xmlns:p="http://schemas.openxmlformats.org/presentationml/2006/main">
  <p:tag name="POWER3D TRANSITION" val="DemoRacingRectangles.p3d 3"/>
  <p:tag name="POWER3D OPTIONS" val="Medium "/>
  <p:tag name="POWER3D IMAGE0" val="Pwrtrans.tga"/>
  <p:tag name="POWER3D SOUND" val="Racing Rectangles"/>
</p:tagLst>
</file>

<file path=ppt/tags/tag2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1360</Words>
  <Application>Microsoft Office PowerPoint</Application>
  <PresentationFormat>عرض على الشاشة (3:4)‏</PresentationFormat>
  <Paragraphs>227</Paragraphs>
  <Slides>47</Slides>
  <Notes>1</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47</vt:i4>
      </vt:variant>
    </vt:vector>
  </HeadingPairs>
  <TitlesOfParts>
    <vt:vector size="50" baseType="lpstr">
      <vt:lpstr>نسق Office</vt:lpstr>
      <vt:lpstr>الحزمة</vt:lpstr>
      <vt:lpstr>مستند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مهارات مواجهة الطالب المتنمر في المدرسة</vt:lpstr>
      <vt:lpstr>تدريب المتنمرعليه ما يفعله إذا هاجمه المتنمر في المستقبل</vt:lpstr>
      <vt:lpstr>تدريب المتنمر عليه على توكيد الذات</vt:lpstr>
      <vt:lpstr>عرض تقديمي في PowerPoint</vt:lpstr>
      <vt:lpstr>عرض فيلم السلوك التوكيدي</vt:lpstr>
      <vt:lpstr>تمثيل الدور ( الممارسة ) </vt:lpstr>
      <vt:lpstr>عرض تقديمي في PowerPoint</vt:lpstr>
      <vt:lpstr>عرض تقديمي في PowerPoint</vt:lpstr>
      <vt:lpstr>عرض تقديمي في PowerPoint</vt:lpstr>
      <vt:lpstr>عرض تقديمي في PowerPoint</vt:lpstr>
      <vt:lpstr>       ما هي الأساليب المرفوضة في تعديل السلوك؟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أقوى حوار مع طفلة</vt:lpstr>
      <vt:lpstr>عرض تقديمي في PowerPoint</vt:lpstr>
      <vt:lpstr>هل تخيلت نفسك قلم رصاص !؟ </vt:lpstr>
      <vt:lpstr>عرض تقديمي في PowerPoint</vt:lpstr>
      <vt:lpstr>عرض تقديمي في PowerPoint</vt:lpstr>
      <vt:lpstr>ثانياً</vt:lpstr>
      <vt:lpstr>عرض تقديمي في PowerPoint</vt:lpstr>
      <vt:lpstr>عرض تقديمي في PowerPoint</vt:lpstr>
      <vt:lpstr>خامساً</vt:lpstr>
      <vt:lpstr>عرض تقديمي في PowerPoint</vt:lpstr>
      <vt:lpstr>عرض تقديمي في PowerPoint</vt:lpstr>
      <vt:lpstr>عرض تقديمي في PowerPoint</vt:lpstr>
      <vt:lpstr>ثانياً</vt:lpstr>
      <vt:lpstr>ثالثاً</vt:lpstr>
      <vt:lpstr>عرض تقديمي في PowerPoint</vt:lpstr>
      <vt:lpstr>خامساً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Fatma</dc:creator>
  <cp:lastModifiedBy>مدني بديوي</cp:lastModifiedBy>
  <cp:revision>97</cp:revision>
  <dcterms:created xsi:type="dcterms:W3CDTF">2015-04-20T15:31:13Z</dcterms:created>
  <dcterms:modified xsi:type="dcterms:W3CDTF">2015-12-08T03:45:29Z</dcterms:modified>
</cp:coreProperties>
</file>