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6858000" cx="9144000"/>
  <p:notesSz cx="6858000" cy="9144000"/>
  <p:embeddedFontLst>
    <p:embeddedFont>
      <p:font typeface="Tahoma"/>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font" Target="fonts/Tahoma-bold.fntdata"/><Relationship Id="rId25" Type="http://schemas.openxmlformats.org/officeDocument/2006/relationships/slide" Target="slides/slide21.xml"/><Relationship Id="rId47" Type="http://schemas.openxmlformats.org/officeDocument/2006/relationships/font" Target="fonts/Tahoma-regular.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 name="Shape 25"/>
        <p:cNvGrpSpPr/>
        <p:nvPr/>
      </p:nvGrpSpPr>
      <p:grpSpPr>
        <a:xfrm>
          <a:off x="0" y="0"/>
          <a:ext cx="0" cy="0"/>
          <a:chOff x="0" y="0"/>
          <a:chExt cx="0" cy="0"/>
        </a:xfrm>
      </p:grpSpPr>
      <p:sp>
        <p:nvSpPr>
          <p:cNvPr id="26" name="Shape 2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7" name="Shape 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42" name="Shape 1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91" name="Shape 1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00" name="Shape 2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18" name="Shape 2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4" name="Shape 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27" name="Shape 2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36" name="Shape 2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45" name="Shape 2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54" name="Shape 2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74" name="Shape 2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92" name="Shape 2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01" name="Shape 3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10" name="Shape 3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20" name="Shape 3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8" name="Shape 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31" name="Shape 3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42" name="Shape 3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51" name="Shape 3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67" name="Shape 3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76" name="Shape 3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6" name="Shape 386"/>
        <p:cNvGrpSpPr/>
        <p:nvPr/>
      </p:nvGrpSpPr>
      <p:grpSpPr>
        <a:xfrm>
          <a:off x="0" y="0"/>
          <a:ext cx="0" cy="0"/>
          <a:chOff x="0" y="0"/>
          <a:chExt cx="0" cy="0"/>
        </a:xfrm>
      </p:grpSpPr>
      <p:sp>
        <p:nvSpPr>
          <p:cNvPr id="387" name="Shape 38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88" name="Shape 3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01" name="Shape 4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13" name="Shape 4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6" name="Shape 426"/>
        <p:cNvGrpSpPr/>
        <p:nvPr/>
      </p:nvGrpSpPr>
      <p:grpSpPr>
        <a:xfrm>
          <a:off x="0" y="0"/>
          <a:ext cx="0" cy="0"/>
          <a:chOff x="0" y="0"/>
          <a:chExt cx="0" cy="0"/>
        </a:xfrm>
      </p:grpSpPr>
      <p:sp>
        <p:nvSpPr>
          <p:cNvPr id="427" name="Shape 42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28" name="Shape 4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39" name="Shape 4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55" name="Shape 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3" name="Shape 453"/>
        <p:cNvGrpSpPr/>
        <p:nvPr/>
      </p:nvGrpSpPr>
      <p:grpSpPr>
        <a:xfrm>
          <a:off x="0" y="0"/>
          <a:ext cx="0" cy="0"/>
          <a:chOff x="0" y="0"/>
          <a:chExt cx="0" cy="0"/>
        </a:xfrm>
      </p:grpSpPr>
      <p:sp>
        <p:nvSpPr>
          <p:cNvPr id="454" name="Shape 45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55" name="Shape 4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4" name="Shape 464"/>
        <p:cNvGrpSpPr/>
        <p:nvPr/>
      </p:nvGrpSpPr>
      <p:grpSpPr>
        <a:xfrm>
          <a:off x="0" y="0"/>
          <a:ext cx="0" cy="0"/>
          <a:chOff x="0" y="0"/>
          <a:chExt cx="0" cy="0"/>
        </a:xfrm>
      </p:grpSpPr>
      <p:sp>
        <p:nvSpPr>
          <p:cNvPr id="465" name="Shape 46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66" name="Shape 4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5" name="Shape 475"/>
        <p:cNvGrpSpPr/>
        <p:nvPr/>
      </p:nvGrpSpPr>
      <p:grpSpPr>
        <a:xfrm>
          <a:off x="0" y="0"/>
          <a:ext cx="0" cy="0"/>
          <a:chOff x="0" y="0"/>
          <a:chExt cx="0" cy="0"/>
        </a:xfrm>
      </p:grpSpPr>
      <p:sp>
        <p:nvSpPr>
          <p:cNvPr id="476" name="Shape 47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77" name="Shape 4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64" name="Shape 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2" name="Shape 12"/>
        <p:cNvGrpSpPr/>
        <p:nvPr/>
      </p:nvGrpSpPr>
      <p:grpSpPr>
        <a:xfrm>
          <a:off x="0" y="0"/>
          <a:ext cx="0" cy="0"/>
          <a:chOff x="0" y="0"/>
          <a:chExt cx="0" cy="0"/>
        </a:xfrm>
      </p:grpSpPr>
      <p:sp>
        <p:nvSpPr>
          <p:cNvPr id="13" name="Shape 13"/>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14" name="Shape 14"/>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rtl="0" algn="l">
              <a:lnSpc>
                <a:spcPct val="100000"/>
              </a:lnSpc>
              <a:spcBef>
                <a:spcPts val="480"/>
              </a:spcBef>
              <a:spcAft>
                <a:spcPts val="0"/>
              </a:spcAft>
              <a:defRPr/>
            </a:lvl1pPr>
            <a:lvl2pPr indent="-158750" lvl="1" marL="742950" rtl="0" algn="l">
              <a:lnSpc>
                <a:spcPct val="100000"/>
              </a:lnSpc>
              <a:spcBef>
                <a:spcPts val="400"/>
              </a:spcBef>
              <a:spcAft>
                <a:spcPts val="0"/>
              </a:spcAft>
              <a:buClr>
                <a:srgbClr val="F15B47"/>
              </a:buClr>
              <a:buFont typeface="Arial"/>
              <a:buChar char="–"/>
              <a:defRPr/>
            </a:lvl2pPr>
            <a:lvl3pPr indent="-114300" lvl="2" marL="1143000" rtl="0" algn="l">
              <a:lnSpc>
                <a:spcPct val="100000"/>
              </a:lnSpc>
              <a:spcBef>
                <a:spcPts val="360"/>
              </a:spcBef>
              <a:spcAft>
                <a:spcPts val="0"/>
              </a:spcAft>
              <a:buClr>
                <a:srgbClr val="F15B47"/>
              </a:buClr>
              <a:buFont typeface="Arial"/>
              <a:buChar char="•"/>
              <a:defRPr/>
            </a:lvl3pPr>
            <a:lvl4pPr indent="-127000" lvl="3" marL="1600200" rtl="0" algn="l">
              <a:lnSpc>
                <a:spcPct val="100000"/>
              </a:lnSpc>
              <a:spcBef>
                <a:spcPts val="320"/>
              </a:spcBef>
              <a:spcAft>
                <a:spcPts val="0"/>
              </a:spcAft>
              <a:buClr>
                <a:srgbClr val="F15B47"/>
              </a:buClr>
              <a:buFont typeface="Arial"/>
              <a:buChar char="–"/>
              <a:defRPr/>
            </a:lvl4pPr>
            <a:lvl5pPr indent="-127000" lvl="4" marL="2057400" rtl="0" algn="l">
              <a:lnSpc>
                <a:spcPct val="100000"/>
              </a:lnSpc>
              <a:spcBef>
                <a:spcPts val="320"/>
              </a:spcBef>
              <a:spcAft>
                <a:spcPts val="0"/>
              </a:spcAft>
              <a:buClr>
                <a:srgbClr val="F15B47"/>
              </a:buClr>
              <a:buFont typeface="Arial"/>
              <a:buChar char="»"/>
              <a:defRPr/>
            </a:lvl5pPr>
            <a:lvl6pPr indent="-127000" lvl="5" marL="2514600" rtl="0" algn="l">
              <a:lnSpc>
                <a:spcPct val="100000"/>
              </a:lnSpc>
              <a:spcBef>
                <a:spcPts val="320"/>
              </a:spcBef>
              <a:spcAft>
                <a:spcPts val="0"/>
              </a:spcAft>
              <a:buClr>
                <a:srgbClr val="F15B47"/>
              </a:buClr>
              <a:buFont typeface="Arial"/>
              <a:buChar char="»"/>
              <a:defRPr/>
            </a:lvl6pPr>
            <a:lvl7pPr indent="-127000" lvl="6" marL="3429000" rtl="0" algn="l">
              <a:lnSpc>
                <a:spcPct val="100000"/>
              </a:lnSpc>
              <a:spcBef>
                <a:spcPts val="320"/>
              </a:spcBef>
              <a:spcAft>
                <a:spcPts val="0"/>
              </a:spcAft>
              <a:buClr>
                <a:srgbClr val="F15B47"/>
              </a:buClr>
              <a:buFont typeface="Arial"/>
              <a:buChar char="»"/>
              <a:defRPr/>
            </a:lvl7pPr>
            <a:lvl8pPr indent="-127000" lvl="7" marL="4800600" rtl="0" algn="l">
              <a:lnSpc>
                <a:spcPct val="100000"/>
              </a:lnSpc>
              <a:spcBef>
                <a:spcPts val="320"/>
              </a:spcBef>
              <a:spcAft>
                <a:spcPts val="0"/>
              </a:spcAft>
              <a:buClr>
                <a:srgbClr val="F15B47"/>
              </a:buClr>
              <a:buFont typeface="Arial"/>
              <a:buChar char="»"/>
              <a:defRPr/>
            </a:lvl8pPr>
            <a:lvl9pPr indent="-127000" lvl="8" marL="6629400" rtl="0" algn="l">
              <a:lnSpc>
                <a:spcPct val="100000"/>
              </a:lnSpc>
              <a:spcBef>
                <a:spcPts val="320"/>
              </a:spcBef>
              <a:spcAft>
                <a:spcPts val="0"/>
              </a:spcAft>
              <a:buClr>
                <a:srgbClr val="F15B47"/>
              </a:buClr>
              <a:buFont typeface="Arial"/>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lt1"/>
        </a:solidFill>
      </p:bgPr>
    </p:bg>
    <p:spTree>
      <p:nvGrpSpPr>
        <p:cNvPr id="15" name="Shape 15"/>
        <p:cNvGrpSpPr/>
        <p:nvPr/>
      </p:nvGrpSpPr>
      <p:grpSpPr>
        <a:xfrm>
          <a:off x="0" y="0"/>
          <a:ext cx="0" cy="0"/>
          <a:chOff x="0" y="0"/>
          <a:chExt cx="0" cy="0"/>
        </a:xfrm>
      </p:grpSpPr>
      <p:sp>
        <p:nvSpPr>
          <p:cNvPr id="16" name="Shape 16"/>
          <p:cNvSpPr txBox="1"/>
          <p:nvPr/>
        </p:nvSpPr>
        <p:spPr>
          <a:xfrm>
            <a:off x="685800" y="1306512"/>
            <a:ext cx="5333999" cy="94615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800" u="none" cap="none" strike="noStrike">
                <a:solidFill>
                  <a:srgbClr val="FF0000"/>
                </a:solidFill>
                <a:latin typeface="Arial"/>
                <a:ea typeface="Arial"/>
                <a:cs typeface="Arial"/>
                <a:sym typeface="Arial"/>
              </a:rPr>
              <a:t>Elasticity: A Measure of Responsiveness</a:t>
            </a:r>
          </a:p>
        </p:txBody>
      </p:sp>
      <p:sp>
        <p:nvSpPr>
          <p:cNvPr id="17" name="Shape 17"/>
          <p:cNvSpPr txBox="1"/>
          <p:nvPr/>
        </p:nvSpPr>
        <p:spPr>
          <a:xfrm>
            <a:off x="6581775" y="6248400"/>
            <a:ext cx="1828800" cy="3810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280"/>
              </a:spcAft>
              <a:buClr>
                <a:schemeClr val="lt2"/>
              </a:buClr>
              <a:buSzPct val="25000"/>
              <a:buFont typeface="Arial"/>
              <a:buNone/>
            </a:pPr>
            <a:r>
              <a:rPr b="0" i="0" lang="en-US" sz="1400" u="none" cap="none" strike="noStrike">
                <a:solidFill>
                  <a:schemeClr val="lt2"/>
                </a:solidFill>
                <a:latin typeface="Arial"/>
                <a:ea typeface="Arial"/>
                <a:cs typeface="Arial"/>
                <a:sym typeface="Arial"/>
              </a:rPr>
              <a:t>Brock Williams</a:t>
            </a:r>
          </a:p>
        </p:txBody>
      </p:sp>
      <p:grpSp>
        <p:nvGrpSpPr>
          <p:cNvPr id="18" name="Shape 18"/>
          <p:cNvGrpSpPr/>
          <p:nvPr/>
        </p:nvGrpSpPr>
        <p:grpSpPr>
          <a:xfrm>
            <a:off x="6553200" y="6034087"/>
            <a:ext cx="2057400" cy="274636"/>
            <a:chOff x="4924425" y="5653087"/>
            <a:chExt cx="2057400" cy="274636"/>
          </a:xfrm>
        </p:grpSpPr>
        <p:sp>
          <p:nvSpPr>
            <p:cNvPr id="19" name="Shape 19"/>
            <p:cNvSpPr/>
            <p:nvPr/>
          </p:nvSpPr>
          <p:spPr>
            <a:xfrm>
              <a:off x="4924425" y="5672137"/>
              <a:ext cx="1773236" cy="228600"/>
            </a:xfrm>
            <a:prstGeom prst="roundRect">
              <a:avLst>
                <a:gd fmla="val 16667" name="adj"/>
              </a:avLst>
            </a:prstGeom>
            <a:solidFill>
              <a:srgbClr val="0083AE"/>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20" name="Shape 20"/>
            <p:cNvSpPr txBox="1"/>
            <p:nvPr/>
          </p:nvSpPr>
          <p:spPr>
            <a:xfrm>
              <a:off x="4959350" y="5653087"/>
              <a:ext cx="2022475"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P R E P A R E D   B Y</a:t>
              </a:r>
            </a:p>
          </p:txBody>
        </p:sp>
      </p:grpSp>
      <p:sp>
        <p:nvSpPr>
          <p:cNvPr id="21" name="Shape 21"/>
          <p:cNvSpPr txBox="1"/>
          <p:nvPr/>
        </p:nvSpPr>
        <p:spPr>
          <a:xfrm>
            <a:off x="685800" y="2590800"/>
            <a:ext cx="4876799"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Countries always want to have foreign markets open for their exporters.  But, if a country limits access to its own markets, foreign countries may take action to limit access to their own markets.  The United States is no exception.</a:t>
            </a:r>
          </a:p>
        </p:txBody>
      </p:sp>
      <p:sp>
        <p:nvSpPr>
          <p:cNvPr id="22" name="Shape 22"/>
          <p:cNvSpPr txBox="1"/>
          <p:nvPr/>
        </p:nvSpPr>
        <p:spPr>
          <a:xfrm>
            <a:off x="0" y="0"/>
            <a:ext cx="9144000" cy="762000"/>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23" name="Shape 23"/>
          <p:cNvSpPr txBox="1"/>
          <p:nvPr/>
        </p:nvSpPr>
        <p:spPr>
          <a:xfrm>
            <a:off x="7086600" y="990600"/>
            <a:ext cx="1752600"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CHAPTER</a:t>
            </a:r>
            <a:r>
              <a:rPr b="0" i="0" lang="en-US" sz="1600" u="none" cap="none" strike="noStrike">
                <a:solidFill>
                  <a:schemeClr val="dk1"/>
                </a:solidFill>
                <a:latin typeface="Arial"/>
                <a:ea typeface="Arial"/>
                <a:cs typeface="Arial"/>
                <a:sym typeface="Arial"/>
              </a:rPr>
              <a:t> </a:t>
            </a:r>
            <a:br>
              <a:rPr b="0" i="0" lang="en-US" sz="1600" u="none" cap="none" strike="noStrike">
                <a:solidFill>
                  <a:schemeClr val="dk1"/>
                </a:solidFill>
                <a:latin typeface="Arial"/>
                <a:ea typeface="Arial"/>
                <a:cs typeface="Arial"/>
                <a:sym typeface="Arial"/>
              </a:rPr>
            </a:br>
            <a:r>
              <a:rPr b="0" i="0" lang="en-US" sz="8000" u="none" cap="none" strike="noStrike">
                <a:solidFill>
                  <a:schemeClr val="dk1"/>
                </a:solidFill>
                <a:latin typeface="Arial"/>
                <a:ea typeface="Arial"/>
                <a:cs typeface="Arial"/>
                <a:sym typeface="Arial"/>
              </a:rPr>
              <a:t>4</a:t>
            </a:r>
          </a:p>
        </p:txBody>
      </p:sp>
      <p:sp>
        <p:nvSpPr>
          <p:cNvPr id="24" name="Shape 24"/>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nvSpPr>
        <p:spPr>
          <a:xfrm>
            <a:off x="0" y="0"/>
            <a:ext cx="2057400" cy="1066799"/>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7" name="Shape 7"/>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8" name="Shape 8"/>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lnSpc>
                <a:spcPct val="100000"/>
              </a:lnSpc>
              <a:spcBef>
                <a:spcPts val="480"/>
              </a:spcBef>
              <a:spcAft>
                <a:spcPts val="0"/>
              </a:spcAft>
              <a:defRPr/>
            </a:lvl1pPr>
            <a:lvl2pPr indent="-158750" lvl="1" marL="742950" marR="0" rtl="0" algn="l">
              <a:lnSpc>
                <a:spcPct val="100000"/>
              </a:lnSpc>
              <a:spcBef>
                <a:spcPts val="400"/>
              </a:spcBef>
              <a:spcAft>
                <a:spcPts val="0"/>
              </a:spcAft>
              <a:buClr>
                <a:srgbClr val="F15B47"/>
              </a:buClr>
              <a:buFont typeface="Arial"/>
              <a:buChar char="–"/>
              <a:defRPr/>
            </a:lvl2pPr>
            <a:lvl3pPr indent="-114300" lvl="2" marL="1143000" marR="0" rtl="0" algn="l">
              <a:lnSpc>
                <a:spcPct val="100000"/>
              </a:lnSpc>
              <a:spcBef>
                <a:spcPts val="360"/>
              </a:spcBef>
              <a:spcAft>
                <a:spcPts val="0"/>
              </a:spcAft>
              <a:buClr>
                <a:srgbClr val="F15B47"/>
              </a:buClr>
              <a:buFont typeface="Arial"/>
              <a:buChar char="•"/>
              <a:defRPr/>
            </a:lvl3pPr>
            <a:lvl4pPr indent="-127000" lvl="3" marL="1600200" marR="0" rtl="0" algn="l">
              <a:lnSpc>
                <a:spcPct val="100000"/>
              </a:lnSpc>
              <a:spcBef>
                <a:spcPts val="320"/>
              </a:spcBef>
              <a:spcAft>
                <a:spcPts val="0"/>
              </a:spcAft>
              <a:buClr>
                <a:srgbClr val="F15B47"/>
              </a:buClr>
              <a:buFont typeface="Arial"/>
              <a:buChar char="–"/>
              <a:defRPr/>
            </a:lvl4pPr>
            <a:lvl5pPr indent="-127000" lvl="4" marL="2057400" marR="0" rtl="0" algn="l">
              <a:lnSpc>
                <a:spcPct val="100000"/>
              </a:lnSpc>
              <a:spcBef>
                <a:spcPts val="320"/>
              </a:spcBef>
              <a:spcAft>
                <a:spcPts val="0"/>
              </a:spcAft>
              <a:buClr>
                <a:srgbClr val="F15B47"/>
              </a:buClr>
              <a:buFont typeface="Arial"/>
              <a:buChar char="»"/>
              <a:defRPr/>
            </a:lvl5pPr>
            <a:lvl6pPr indent="-127000" lvl="5" marL="2514600" marR="0" rtl="0" algn="l">
              <a:lnSpc>
                <a:spcPct val="100000"/>
              </a:lnSpc>
              <a:spcBef>
                <a:spcPts val="320"/>
              </a:spcBef>
              <a:spcAft>
                <a:spcPts val="0"/>
              </a:spcAft>
              <a:buClr>
                <a:srgbClr val="F15B47"/>
              </a:buClr>
              <a:buFont typeface="Arial"/>
              <a:buChar char="»"/>
              <a:defRPr/>
            </a:lvl6pPr>
            <a:lvl7pPr indent="-127000" lvl="6" marL="3429000" marR="0" rtl="0" algn="l">
              <a:lnSpc>
                <a:spcPct val="100000"/>
              </a:lnSpc>
              <a:spcBef>
                <a:spcPts val="320"/>
              </a:spcBef>
              <a:spcAft>
                <a:spcPts val="0"/>
              </a:spcAft>
              <a:buClr>
                <a:srgbClr val="F15B47"/>
              </a:buClr>
              <a:buFont typeface="Arial"/>
              <a:buChar char="»"/>
              <a:defRPr/>
            </a:lvl7pPr>
            <a:lvl8pPr indent="-127000" lvl="7" marL="4800600" marR="0" rtl="0" algn="l">
              <a:lnSpc>
                <a:spcPct val="100000"/>
              </a:lnSpc>
              <a:spcBef>
                <a:spcPts val="320"/>
              </a:spcBef>
              <a:spcAft>
                <a:spcPts val="0"/>
              </a:spcAft>
              <a:buClr>
                <a:srgbClr val="F15B47"/>
              </a:buClr>
              <a:buFont typeface="Arial"/>
              <a:buChar char="»"/>
              <a:defRPr/>
            </a:lvl8pPr>
            <a:lvl9pPr indent="-127000" lvl="8" marL="6629400" marR="0" rtl="0" algn="l">
              <a:lnSpc>
                <a:spcPct val="100000"/>
              </a:lnSpc>
              <a:spcBef>
                <a:spcPts val="320"/>
              </a:spcBef>
              <a:spcAft>
                <a:spcPts val="0"/>
              </a:spcAft>
              <a:buClr>
                <a:srgbClr val="F15B47"/>
              </a:buClr>
              <a:buFont typeface="Arial"/>
              <a:buChar char="»"/>
              <a:defRPr/>
            </a:lvl9pPr>
          </a:lstStyle>
          <a:p/>
        </p:txBody>
      </p:sp>
      <p:sp>
        <p:nvSpPr>
          <p:cNvPr id="9" name="Shape 9"/>
          <p:cNvSpPr txBox="1"/>
          <p:nvPr/>
        </p:nvSpPr>
        <p:spPr>
          <a:xfrm>
            <a:off x="8229600" y="6248400"/>
            <a:ext cx="762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1" i="0" lang="en-US" sz="1400" u="none" cap="none" strike="noStrike">
                <a:solidFill>
                  <a:schemeClr val="dk1"/>
                </a:solidFill>
                <a:latin typeface="Tahoma"/>
                <a:ea typeface="Tahoma"/>
                <a:cs typeface="Tahoma"/>
                <a:sym typeface="Tahoma"/>
              </a:rPr>
              <a:t>4-*</a:t>
            </a:r>
          </a:p>
        </p:txBody>
      </p:sp>
      <p:sp>
        <p:nvSpPr>
          <p:cNvPr id="10" name="Shape 10"/>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11" name="Shape 11"/>
          <p:cNvSpPr txBox="1"/>
          <p:nvPr/>
        </p:nvSpPr>
        <p:spPr>
          <a:xfrm>
            <a:off x="152400" y="228600"/>
            <a:ext cx="2057400" cy="914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C H A P T E R  4</a:t>
            </a:r>
            <a:br>
              <a:rPr b="1"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Elasticity: A Measure </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of Responsiveness</a:t>
            </a:r>
          </a:p>
          <a:p>
            <a:pPr indent="0" lvl="0" marL="0" marR="0" rtl="0" algn="l">
              <a:lnSpc>
                <a:spcPct val="100000"/>
              </a:lnSpc>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33.png"/><Relationship Id="rId11" Type="http://schemas.openxmlformats.org/officeDocument/2006/relationships/image" Target="../media/image37.png"/><Relationship Id="rId10" Type="http://schemas.openxmlformats.org/officeDocument/2006/relationships/image" Target="../media/image31.png"/><Relationship Id="rId9" Type="http://schemas.openxmlformats.org/officeDocument/2006/relationships/image" Target="../media/image35.png"/><Relationship Id="rId5" Type="http://schemas.openxmlformats.org/officeDocument/2006/relationships/image" Target="../media/image32.png"/><Relationship Id="rId6" Type="http://schemas.openxmlformats.org/officeDocument/2006/relationships/image" Target="../media/image29.png"/><Relationship Id="rId7" Type="http://schemas.openxmlformats.org/officeDocument/2006/relationships/image" Target="../media/image34.png"/><Relationship Id="rId8"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0.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www.ers.usda.gov/Data/Elasticitie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3.png"/><Relationship Id="rId4" Type="http://schemas.openxmlformats.org/officeDocument/2006/relationships/image" Target="../media/image49.png"/><Relationship Id="rId10" Type="http://schemas.openxmlformats.org/officeDocument/2006/relationships/image" Target="../media/image47.png"/><Relationship Id="rId9" Type="http://schemas.openxmlformats.org/officeDocument/2006/relationships/image" Target="../media/image42.png"/><Relationship Id="rId5" Type="http://schemas.openxmlformats.org/officeDocument/2006/relationships/image" Target="../media/image48.png"/><Relationship Id="rId6" Type="http://schemas.openxmlformats.org/officeDocument/2006/relationships/image" Target="../media/image45.png"/><Relationship Id="rId7" Type="http://schemas.openxmlformats.org/officeDocument/2006/relationships/image" Target="../media/image44.png"/><Relationship Id="rId8"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2.png"/><Relationship Id="rId4" Type="http://schemas.openxmlformats.org/officeDocument/2006/relationships/image" Target="../media/image51.png"/><Relationship Id="rId5" Type="http://schemas.openxmlformats.org/officeDocument/2006/relationships/image" Target="../media/image54.png"/><Relationship Id="rId6" Type="http://schemas.openxmlformats.org/officeDocument/2006/relationships/image" Target="../media/image5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6.png"/><Relationship Id="rId4" Type="http://schemas.openxmlformats.org/officeDocument/2006/relationships/image" Target="../media/image59.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61.png"/><Relationship Id="rId8"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65.png"/><Relationship Id="rId4" Type="http://schemas.openxmlformats.org/officeDocument/2006/relationships/image" Target="../media/image63.png"/><Relationship Id="rId5" Type="http://schemas.openxmlformats.org/officeDocument/2006/relationships/image" Target="../media/image69.png"/><Relationship Id="rId6" Type="http://schemas.openxmlformats.org/officeDocument/2006/relationships/image" Target="../media/image64.png"/><Relationship Id="rId7" Type="http://schemas.openxmlformats.org/officeDocument/2006/relationships/image" Target="../media/image68.png"/><Relationship Id="rId8" Type="http://schemas.openxmlformats.org/officeDocument/2006/relationships/image" Target="../media/image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6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4.png"/><Relationship Id="rId4" Type="http://schemas.openxmlformats.org/officeDocument/2006/relationships/image" Target="../media/image03.png"/><Relationship Id="rId5" Type="http://schemas.openxmlformats.org/officeDocument/2006/relationships/image" Target="../media/image05.png"/><Relationship Id="rId6"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9.png"/><Relationship Id="rId4" Type="http://schemas.openxmlformats.org/officeDocument/2006/relationships/image" Target="../media/image08.png"/><Relationship Id="rId5" Type="http://schemas.openxmlformats.org/officeDocument/2006/relationships/image" Target="../media/image07.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 name="Shape 28"/>
        <p:cNvGrpSpPr/>
        <p:nvPr/>
      </p:nvGrpSpPr>
      <p:grpSpPr>
        <a:xfrm>
          <a:off x="0" y="0"/>
          <a:ext cx="0" cy="0"/>
          <a:chOff x="0" y="0"/>
          <a:chExt cx="0" cy="0"/>
        </a:xfrm>
      </p:grpSpPr>
      <p:pic>
        <p:nvPicPr>
          <p:cNvPr id="29" name="Shape 2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0" name="Shape 30"/>
          <p:cNvSpPr txBox="1"/>
          <p:nvPr/>
        </p:nvSpPr>
        <p:spPr>
          <a:xfrm>
            <a:off x="1219200" y="6240462"/>
            <a:ext cx="56388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pic>
        <p:nvPicPr>
          <p:cNvPr id="31" name="Shape 31"/>
          <p:cNvPicPr preferRelativeResize="0"/>
          <p:nvPr/>
        </p:nvPicPr>
        <p:blipFill rotWithShape="1">
          <a:blip r:embed="rId4">
            <a:alphaModFix/>
          </a:blip>
          <a:srcRect b="0" l="0" r="0" t="0"/>
          <a:stretch/>
        </p:blipFill>
        <p:spPr>
          <a:xfrm>
            <a:off x="304800" y="6019800"/>
            <a:ext cx="914400" cy="6413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0" name="Shape 130"/>
        <p:cNvGrpSpPr/>
        <p:nvPr/>
      </p:nvGrpSpPr>
      <p:grpSpPr>
        <a:xfrm>
          <a:off x="0" y="0"/>
          <a:ext cx="0" cy="0"/>
          <a:chOff x="0" y="0"/>
          <a:chExt cx="0" cy="0"/>
        </a:xfrm>
      </p:grpSpPr>
      <p:sp>
        <p:nvSpPr>
          <p:cNvPr id="131" name="Shape 131"/>
          <p:cNvSpPr txBox="1"/>
          <p:nvPr/>
        </p:nvSpPr>
        <p:spPr>
          <a:xfrm>
            <a:off x="914400" y="14478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Price Elasticity and the Demand Curve</a:t>
            </a:r>
          </a:p>
        </p:txBody>
      </p:sp>
      <p:sp>
        <p:nvSpPr>
          <p:cNvPr id="132" name="Shape 132"/>
          <p:cNvSpPr txBox="1"/>
          <p:nvPr/>
        </p:nvSpPr>
        <p:spPr>
          <a:xfrm>
            <a:off x="2286000" y="1981200"/>
            <a:ext cx="5714999" cy="6111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perfectly elastic demand</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price elasticity of demand is infinite.</a:t>
            </a:r>
          </a:p>
        </p:txBody>
      </p:sp>
      <p:sp>
        <p:nvSpPr>
          <p:cNvPr id="133" name="Shape 133"/>
          <p:cNvSpPr txBox="1"/>
          <p:nvPr/>
        </p:nvSpPr>
        <p:spPr>
          <a:xfrm>
            <a:off x="914400" y="3962400"/>
            <a:ext cx="3124199"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4.1 (cont’d.)</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Elasticity and Demand Curves</a:t>
            </a:r>
          </a:p>
        </p:txBody>
      </p:sp>
      <p:pic>
        <p:nvPicPr>
          <p:cNvPr id="134" name="Shape 134"/>
          <p:cNvPicPr preferRelativeResize="0"/>
          <p:nvPr/>
        </p:nvPicPr>
        <p:blipFill rotWithShape="1">
          <a:blip r:embed="rId3">
            <a:alphaModFix/>
          </a:blip>
          <a:srcRect b="0" l="0" r="0" t="0"/>
          <a:stretch/>
        </p:blipFill>
        <p:spPr>
          <a:xfrm>
            <a:off x="4572000" y="3048000"/>
            <a:ext cx="3446461" cy="3124199"/>
          </a:xfrm>
          <a:prstGeom prst="rect">
            <a:avLst/>
          </a:prstGeom>
          <a:noFill/>
          <a:ln>
            <a:noFill/>
          </a:ln>
        </p:spPr>
      </p:pic>
      <p:pic>
        <p:nvPicPr>
          <p:cNvPr id="135" name="Shape 135"/>
          <p:cNvPicPr preferRelativeResize="0"/>
          <p:nvPr/>
        </p:nvPicPr>
        <p:blipFill rotWithShape="1">
          <a:blip r:embed="rId4">
            <a:alphaModFix/>
          </a:blip>
          <a:srcRect b="0" l="0" r="0" t="0"/>
          <a:stretch/>
        </p:blipFill>
        <p:spPr>
          <a:xfrm>
            <a:off x="4572000" y="3048000"/>
            <a:ext cx="3446461" cy="3124199"/>
          </a:xfrm>
          <a:prstGeom prst="rect">
            <a:avLst/>
          </a:prstGeom>
          <a:noFill/>
          <a:ln>
            <a:noFill/>
          </a:ln>
        </p:spPr>
      </p:pic>
      <p:pic>
        <p:nvPicPr>
          <p:cNvPr id="136" name="Shape 136"/>
          <p:cNvPicPr preferRelativeResize="0"/>
          <p:nvPr/>
        </p:nvPicPr>
        <p:blipFill rotWithShape="1">
          <a:blip r:embed="rId5">
            <a:alphaModFix/>
          </a:blip>
          <a:srcRect b="0" l="0" r="0" t="0"/>
          <a:stretch/>
        </p:blipFill>
        <p:spPr>
          <a:xfrm>
            <a:off x="4572000" y="3048000"/>
            <a:ext cx="3446461" cy="3124199"/>
          </a:xfrm>
          <a:prstGeom prst="rect">
            <a:avLst/>
          </a:prstGeom>
          <a:noFill/>
          <a:ln>
            <a:noFill/>
          </a:ln>
        </p:spPr>
      </p:pic>
      <p:sp>
        <p:nvSpPr>
          <p:cNvPr id="137" name="Shape 137"/>
          <p:cNvSpPr txBox="1"/>
          <p:nvPr/>
        </p:nvSpPr>
        <p:spPr>
          <a:xfrm>
            <a:off x="3276600" y="457200"/>
            <a:ext cx="5333999"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DEMAND (cont’d)</a:t>
            </a:r>
          </a:p>
        </p:txBody>
      </p:sp>
      <p:sp>
        <p:nvSpPr>
          <p:cNvPr id="138" name="Shape 138"/>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4.1</a:t>
            </a:r>
          </a:p>
        </p:txBody>
      </p:sp>
      <p:cxnSp>
        <p:nvCxnSpPr>
          <p:cNvPr id="139" name="Shape 139"/>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3" name="Shape 143"/>
        <p:cNvGrpSpPr/>
        <p:nvPr/>
      </p:nvGrpSpPr>
      <p:grpSpPr>
        <a:xfrm>
          <a:off x="0" y="0"/>
          <a:ext cx="0" cy="0"/>
          <a:chOff x="0" y="0"/>
          <a:chExt cx="0" cy="0"/>
        </a:xfrm>
      </p:grpSpPr>
      <p:sp>
        <p:nvSpPr>
          <p:cNvPr id="144" name="Shape 144"/>
          <p:cNvSpPr txBox="1"/>
          <p:nvPr/>
        </p:nvSpPr>
        <p:spPr>
          <a:xfrm>
            <a:off x="914400" y="1219200"/>
            <a:ext cx="8001000"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Elasticity and the Availability of Substitutes</a:t>
            </a:r>
          </a:p>
        </p:txBody>
      </p:sp>
      <p:sp>
        <p:nvSpPr>
          <p:cNvPr id="145" name="Shape 145"/>
          <p:cNvSpPr txBox="1"/>
          <p:nvPr/>
        </p:nvSpPr>
        <p:spPr>
          <a:xfrm>
            <a:off x="3276600" y="457200"/>
            <a:ext cx="5333999"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DEMAND (cont’d)</a:t>
            </a:r>
          </a:p>
        </p:txBody>
      </p:sp>
      <p:sp>
        <p:nvSpPr>
          <p:cNvPr id="146" name="Shape 146"/>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4.1</a:t>
            </a:r>
          </a:p>
        </p:txBody>
      </p:sp>
      <p:cxnSp>
        <p:nvCxnSpPr>
          <p:cNvPr id="147" name="Shape 147"/>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148" name="Shape 148"/>
          <p:cNvPicPr preferRelativeResize="0"/>
          <p:nvPr/>
        </p:nvPicPr>
        <p:blipFill rotWithShape="1">
          <a:blip r:embed="rId3">
            <a:alphaModFix/>
          </a:blip>
          <a:srcRect b="0" l="0" r="0" t="0"/>
          <a:stretch/>
        </p:blipFill>
        <p:spPr>
          <a:xfrm>
            <a:off x="1676400" y="1752600"/>
            <a:ext cx="5333999" cy="45942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2" name="Shape 152"/>
        <p:cNvGrpSpPr/>
        <p:nvPr/>
      </p:nvGrpSpPr>
      <p:grpSpPr>
        <a:xfrm>
          <a:off x="0" y="0"/>
          <a:ext cx="0" cy="0"/>
          <a:chOff x="0" y="0"/>
          <a:chExt cx="0" cy="0"/>
        </a:xfrm>
      </p:grpSpPr>
      <p:sp>
        <p:nvSpPr>
          <p:cNvPr id="153" name="Shape 153"/>
          <p:cNvSpPr txBox="1"/>
          <p:nvPr/>
        </p:nvSpPr>
        <p:spPr>
          <a:xfrm>
            <a:off x="914400" y="14478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Other Determinants of the Price Elasticity of Demand</a:t>
            </a:r>
          </a:p>
        </p:txBody>
      </p:sp>
      <p:sp>
        <p:nvSpPr>
          <p:cNvPr id="154" name="Shape 154"/>
          <p:cNvSpPr txBox="1"/>
          <p:nvPr/>
        </p:nvSpPr>
        <p:spPr>
          <a:xfrm>
            <a:off x="3276600" y="457200"/>
            <a:ext cx="5333999"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DEMAND (cont’d)</a:t>
            </a:r>
          </a:p>
        </p:txBody>
      </p:sp>
      <p:sp>
        <p:nvSpPr>
          <p:cNvPr id="155" name="Shape 15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4.1</a:t>
            </a:r>
          </a:p>
        </p:txBody>
      </p:sp>
      <p:cxnSp>
        <p:nvCxnSpPr>
          <p:cNvPr id="156" name="Shape 156"/>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157" name="Shape 157"/>
          <p:cNvPicPr preferRelativeResize="0"/>
          <p:nvPr/>
        </p:nvPicPr>
        <p:blipFill rotWithShape="1">
          <a:blip r:embed="rId3">
            <a:alphaModFix/>
          </a:blip>
          <a:srcRect b="0" l="0" r="0" t="0"/>
          <a:stretch/>
        </p:blipFill>
        <p:spPr>
          <a:xfrm>
            <a:off x="984250" y="2470150"/>
            <a:ext cx="7173912" cy="19177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1" name="Shape 161"/>
        <p:cNvGrpSpPr/>
        <p:nvPr/>
      </p:nvGrpSpPr>
      <p:grpSpPr>
        <a:xfrm>
          <a:off x="0" y="0"/>
          <a:ext cx="0" cy="0"/>
          <a:chOff x="0" y="0"/>
          <a:chExt cx="0" cy="0"/>
        </a:xfrm>
      </p:grpSpPr>
      <p:sp>
        <p:nvSpPr>
          <p:cNvPr id="162" name="Shape 162"/>
          <p:cNvSpPr txBox="1"/>
          <p:nvPr/>
        </p:nvSpPr>
        <p:spPr>
          <a:xfrm>
            <a:off x="609600" y="2133600"/>
            <a:ext cx="8001000" cy="1879599"/>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We’ve seen that the demand for gasoline is more elastic in the long run, when consumers have more opportunity to respond to changes in price. A recent study explores two sorts of response to higher gasoline prices. </a:t>
            </a:r>
          </a:p>
          <a:p>
            <a:pPr indent="-236537" lvl="1" marL="465137"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First, when the price increases, people drive fewer miles, so there are fewer cars on the road. </a:t>
            </a:r>
          </a:p>
          <a:p>
            <a:pPr indent="-236537" lvl="1" marL="465137"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 second response to higher prices is to switch to more fuel-efficient cars. </a:t>
            </a:r>
          </a:p>
        </p:txBody>
      </p:sp>
      <p:sp>
        <p:nvSpPr>
          <p:cNvPr id="163" name="Shape 163"/>
          <p:cNvSpPr txBox="1"/>
          <p:nvPr/>
        </p:nvSpPr>
        <p:spPr>
          <a:xfrm>
            <a:off x="2133600" y="971550"/>
            <a:ext cx="4800600" cy="1009649"/>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A CLOSER LOOK AT THE ELASTICITY OF DEMAND</a:t>
            </a:r>
          </a:p>
          <a:p>
            <a:pPr indent="0" lvl="0" marL="0" marR="0" rtl="0" algn="r">
              <a:lnSpc>
                <a:spcPct val="105000"/>
              </a:lnSpc>
              <a:spcBef>
                <a:spcPts val="7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FOR GASOLINE</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#1:  How does the elasticity of demand vary over time?</a:t>
            </a:r>
          </a:p>
        </p:txBody>
      </p:sp>
      <p:grpSp>
        <p:nvGrpSpPr>
          <p:cNvPr id="164" name="Shape 164"/>
          <p:cNvGrpSpPr/>
          <p:nvPr/>
        </p:nvGrpSpPr>
        <p:grpSpPr>
          <a:xfrm>
            <a:off x="3886200" y="381000"/>
            <a:ext cx="3005137" cy="366711"/>
            <a:chOff x="3886200" y="381000"/>
            <a:chExt cx="3005137" cy="366711"/>
          </a:xfrm>
        </p:grpSpPr>
        <p:sp>
          <p:nvSpPr>
            <p:cNvPr id="165" name="Shape 165"/>
            <p:cNvSpPr/>
            <p:nvPr/>
          </p:nvSpPr>
          <p:spPr>
            <a:xfrm>
              <a:off x="3886200" y="384175"/>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166" name="Shape 166"/>
            <p:cNvSpPr txBox="1"/>
            <p:nvPr/>
          </p:nvSpPr>
          <p:spPr>
            <a:xfrm>
              <a:off x="4060825" y="384175"/>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167" name="Shape 167"/>
            <p:cNvSpPr/>
            <p:nvPr/>
          </p:nvSpPr>
          <p:spPr>
            <a:xfrm>
              <a:off x="6443662" y="381000"/>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168" name="Shape 168"/>
            <p:cNvSpPr/>
            <p:nvPr/>
          </p:nvSpPr>
          <p:spPr>
            <a:xfrm>
              <a:off x="6510337" y="381000"/>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grpSp>
      <p:pic>
        <p:nvPicPr>
          <p:cNvPr id="169" name="Shape 169"/>
          <p:cNvPicPr preferRelativeResize="0"/>
          <p:nvPr/>
        </p:nvPicPr>
        <p:blipFill rotWithShape="1">
          <a:blip r:embed="rId3">
            <a:alphaModFix/>
          </a:blip>
          <a:srcRect b="0" l="0" r="0" t="69078"/>
          <a:stretch/>
        </p:blipFill>
        <p:spPr>
          <a:xfrm>
            <a:off x="1143000" y="5705475"/>
            <a:ext cx="7315200" cy="609599"/>
          </a:xfrm>
          <a:prstGeom prst="rect">
            <a:avLst/>
          </a:prstGeom>
          <a:noFill/>
          <a:ln>
            <a:noFill/>
          </a:ln>
        </p:spPr>
      </p:pic>
      <p:pic>
        <p:nvPicPr>
          <p:cNvPr id="170" name="Shape 170"/>
          <p:cNvPicPr preferRelativeResize="0"/>
          <p:nvPr/>
        </p:nvPicPr>
        <p:blipFill rotWithShape="1">
          <a:blip r:embed="rId4">
            <a:alphaModFix/>
          </a:blip>
          <a:srcRect b="0" l="0" r="0" t="0"/>
          <a:stretch/>
        </p:blipFill>
        <p:spPr>
          <a:xfrm>
            <a:off x="1066800" y="4343400"/>
            <a:ext cx="6629400" cy="12382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4" name="Shape 174"/>
        <p:cNvGrpSpPr/>
        <p:nvPr/>
      </p:nvGrpSpPr>
      <p:grpSpPr>
        <a:xfrm>
          <a:off x="0" y="0"/>
          <a:ext cx="0" cy="0"/>
          <a:chOff x="0" y="0"/>
          <a:chExt cx="0" cy="0"/>
        </a:xfrm>
      </p:grpSpPr>
      <p:sp>
        <p:nvSpPr>
          <p:cNvPr id="175" name="Shape 175"/>
          <p:cNvSpPr txBox="1"/>
          <p:nvPr>
            <p:ph type="title"/>
          </p:nvPr>
        </p:nvSpPr>
        <p:spPr>
          <a:xfrm>
            <a:off x="3276600" y="457200"/>
            <a:ext cx="5333999"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USING PRICE ELASTICITY TO PREDICT CHANGES IN QUANTITY</a:t>
            </a:r>
          </a:p>
        </p:txBody>
      </p:sp>
      <p:sp>
        <p:nvSpPr>
          <p:cNvPr id="176" name="Shape 176"/>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4.2</a:t>
            </a:r>
          </a:p>
        </p:txBody>
      </p:sp>
      <p:cxnSp>
        <p:nvCxnSpPr>
          <p:cNvPr id="177" name="Shape 177"/>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78" name="Shape 178"/>
          <p:cNvSpPr txBox="1"/>
          <p:nvPr/>
        </p:nvSpPr>
        <p:spPr>
          <a:xfrm>
            <a:off x="1219200" y="1981200"/>
            <a:ext cx="7178674" cy="1744661"/>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If we have values for two of the three variables in the elasticity formula, we can compute the value of the third. The three variables are:</a:t>
            </a:r>
          </a:p>
          <a:p>
            <a:pPr indent="390525" lvl="1" marL="231775" marR="0" rtl="0" algn="l">
              <a:lnSpc>
                <a:spcPct val="105000"/>
              </a:lnSpc>
              <a:spcBef>
                <a:spcPts val="800"/>
              </a:spcBef>
              <a:spcAft>
                <a:spcPts val="0"/>
              </a:spcAft>
              <a:buClr>
                <a:schemeClr val="dk1"/>
              </a:buClr>
              <a:buSzPct val="100000"/>
              <a:buFont typeface="Arial"/>
              <a:buAutoNum type="arabicParenBoth"/>
            </a:pPr>
            <a:r>
              <a:rPr b="0" i="0" lang="en-US" sz="1600" u="none" cap="none" strike="noStrike">
                <a:solidFill>
                  <a:schemeClr val="dk1"/>
                </a:solidFill>
                <a:latin typeface="Arial"/>
                <a:ea typeface="Arial"/>
                <a:cs typeface="Arial"/>
                <a:sym typeface="Arial"/>
              </a:rPr>
              <a:t>the price elasticity of demand itself, </a:t>
            </a:r>
          </a:p>
          <a:p>
            <a:pPr indent="390525" lvl="1" marL="231775" marR="0" rtl="0" algn="l">
              <a:lnSpc>
                <a:spcPct val="105000"/>
              </a:lnSpc>
              <a:spcBef>
                <a:spcPts val="800"/>
              </a:spcBef>
              <a:spcAft>
                <a:spcPts val="0"/>
              </a:spcAft>
              <a:buClr>
                <a:schemeClr val="dk1"/>
              </a:buClr>
              <a:buSzPct val="100000"/>
              <a:buFont typeface="Arial"/>
              <a:buAutoNum type="arabicParenBoth"/>
            </a:pPr>
            <a:r>
              <a:rPr b="0" i="0" lang="en-US" sz="1600" u="none" cap="none" strike="noStrike">
                <a:solidFill>
                  <a:schemeClr val="dk1"/>
                </a:solidFill>
                <a:latin typeface="Arial"/>
                <a:ea typeface="Arial"/>
                <a:cs typeface="Arial"/>
                <a:sym typeface="Arial"/>
              </a:rPr>
              <a:t>the percentage change in quantity, and </a:t>
            </a:r>
          </a:p>
          <a:p>
            <a:pPr indent="390525" lvl="1" marL="231775" marR="0" rtl="0" algn="l">
              <a:lnSpc>
                <a:spcPct val="105000"/>
              </a:lnSpc>
              <a:spcBef>
                <a:spcPts val="800"/>
              </a:spcBef>
              <a:spcAft>
                <a:spcPts val="0"/>
              </a:spcAft>
              <a:buClr>
                <a:schemeClr val="dk1"/>
              </a:buClr>
              <a:buSzPct val="100000"/>
              <a:buFont typeface="Arial"/>
              <a:buAutoNum type="arabicParenBoth"/>
            </a:pPr>
            <a:r>
              <a:rPr b="0" i="0" lang="en-US" sz="1600" u="none" cap="none" strike="noStrike">
                <a:solidFill>
                  <a:schemeClr val="dk1"/>
                </a:solidFill>
                <a:latin typeface="Arial"/>
                <a:ea typeface="Arial"/>
                <a:cs typeface="Arial"/>
                <a:sym typeface="Arial"/>
              </a:rPr>
              <a:t>the percentage change in price.</a:t>
            </a:r>
          </a:p>
        </p:txBody>
      </p:sp>
      <p:sp>
        <p:nvSpPr>
          <p:cNvPr id="179" name="Shape 179"/>
          <p:cNvSpPr txBox="1"/>
          <p:nvPr/>
        </p:nvSpPr>
        <p:spPr>
          <a:xfrm>
            <a:off x="1211262" y="4191000"/>
            <a:ext cx="7178674" cy="1108074"/>
          </a:xfrm>
          <a:prstGeom prst="rect">
            <a:avLst/>
          </a:prstGeom>
          <a:noFill/>
          <a:ln>
            <a:noFill/>
          </a:ln>
        </p:spPr>
        <p:txBody>
          <a:bodyPr anchorCtr="0" anchor="t" bIns="45700" lIns="91425" rIns="91425" tIns="45700">
            <a:noAutofit/>
          </a:bodyPr>
          <a:lstStyle/>
          <a:p>
            <a:pPr indent="-457200" lvl="0" marL="45720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Specifically, we can rearrange the elasticity formula:</a:t>
            </a:r>
          </a:p>
          <a:p>
            <a:pPr indent="-457200" lvl="0" marL="457200" marR="0" rtl="0" algn="l">
              <a:lnSpc>
                <a:spcPct val="105000"/>
              </a:lnSpc>
              <a:spcBef>
                <a:spcPts val="80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457200" lvl="0" marL="45720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percentage change in quantity demanded = percentage change in price </a:t>
            </a:r>
            <a:r>
              <a:rPr b="1" i="0" lang="en-US" sz="1600" u="none" cap="none" strike="noStrike">
                <a:solidFill>
                  <a:schemeClr val="dk1"/>
                </a:solidFill>
                <a:latin typeface="Arial"/>
                <a:ea typeface="Arial"/>
                <a:cs typeface="Arial"/>
                <a:sym typeface="Arial"/>
              </a:rPr>
              <a:t>×</a:t>
            </a: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E</a:t>
            </a:r>
            <a:r>
              <a:rPr b="0" baseline="-25000" i="1" lang="en-US" sz="1600" u="none" cap="none" strike="noStrike">
                <a:solidFill>
                  <a:schemeClr val="dk1"/>
                </a:solidFill>
                <a:latin typeface="Arial"/>
                <a:ea typeface="Arial"/>
                <a:cs typeface="Arial"/>
                <a:sym typeface="Arial"/>
              </a:rPr>
              <a:t>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3" name="Shape 183"/>
        <p:cNvGrpSpPr/>
        <p:nvPr/>
      </p:nvGrpSpPr>
      <p:grpSpPr>
        <a:xfrm>
          <a:off x="0" y="0"/>
          <a:ext cx="0" cy="0"/>
          <a:chOff x="0" y="0"/>
          <a:chExt cx="0" cy="0"/>
        </a:xfrm>
      </p:grpSpPr>
      <p:sp>
        <p:nvSpPr>
          <p:cNvPr id="184" name="Shape 184"/>
          <p:cNvSpPr txBox="1"/>
          <p:nvPr/>
        </p:nvSpPr>
        <p:spPr>
          <a:xfrm>
            <a:off x="685800" y="1676400"/>
            <a:ext cx="7924799" cy="3081337"/>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Beer Prices and Highway Deaths</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We can use the concept of price elasticity to predict the effects of a change in the price of beer on drinking and highway deaths among young adults. </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price elasticity of demand for beer among young adults is about 1.30.</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If a state imposes a beer tax that increases the price of beer by 10 percent, we would predict that beer consumption will decrease by 13 percent:</a:t>
            </a:r>
          </a:p>
          <a:p>
            <a:pPr indent="0" lvl="1" marL="45720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%change in quantity demanded = %change in price*Ed =10% * 1.30=13%</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number of highway deaths among young adults is roughly proportional to their beer consumption, so the number of deaths will also decrease by 13 percent. </a:t>
            </a:r>
          </a:p>
        </p:txBody>
      </p:sp>
      <p:grpSp>
        <p:nvGrpSpPr>
          <p:cNvPr id="185" name="Shape 185"/>
          <p:cNvGrpSpPr/>
          <p:nvPr/>
        </p:nvGrpSpPr>
        <p:grpSpPr>
          <a:xfrm>
            <a:off x="2063750" y="104775"/>
            <a:ext cx="7080250" cy="885824"/>
            <a:chOff x="2063750" y="104775"/>
            <a:chExt cx="7080250" cy="885824"/>
          </a:xfrm>
        </p:grpSpPr>
        <p:sp>
          <p:nvSpPr>
            <p:cNvPr id="186" name="Shape 186"/>
            <p:cNvSpPr txBox="1"/>
            <p:nvPr/>
          </p:nvSpPr>
          <p:spPr>
            <a:xfrm>
              <a:off x="3276600" y="457200"/>
              <a:ext cx="5867400"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USING PRICE ELASTICITY TO PREDICT CHANGES IN QUANTITY (cont’d)</a:t>
              </a:r>
            </a:p>
          </p:txBody>
        </p:sp>
        <p:sp>
          <p:nvSpPr>
            <p:cNvPr id="187" name="Shape 187"/>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4.2</a:t>
              </a:r>
            </a:p>
          </p:txBody>
        </p:sp>
        <p:cxnSp>
          <p:nvCxnSpPr>
            <p:cNvPr id="188" name="Shape 188"/>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gr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2" name="Shape 192"/>
        <p:cNvGrpSpPr/>
        <p:nvPr/>
      </p:nvGrpSpPr>
      <p:grpSpPr>
        <a:xfrm>
          <a:off x="0" y="0"/>
          <a:ext cx="0" cy="0"/>
          <a:chOff x="0" y="0"/>
          <a:chExt cx="0" cy="0"/>
        </a:xfrm>
      </p:grpSpPr>
      <p:sp>
        <p:nvSpPr>
          <p:cNvPr id="193" name="Shape 193"/>
          <p:cNvSpPr txBox="1"/>
          <p:nvPr/>
        </p:nvSpPr>
        <p:spPr>
          <a:xfrm>
            <a:off x="685800" y="1676400"/>
            <a:ext cx="7924799" cy="3460749"/>
          </a:xfrm>
          <a:prstGeom prst="rect">
            <a:avLst/>
          </a:prstGeom>
          <a:noFill/>
          <a:ln>
            <a:noFill/>
          </a:ln>
        </p:spPr>
        <p:txBody>
          <a:bodyPr anchorCtr="0" anchor="t" bIns="45700" lIns="91425" rIns="91425" tIns="45700">
            <a:noAutofit/>
          </a:bodyPr>
          <a:lstStyle/>
          <a:p>
            <a:pPr indent="-236536" lvl="0" marL="236536" marR="0" rtl="0" algn="l">
              <a:lnSpc>
                <a:spcPct val="105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Cigarette Prices and Teenagers</a:t>
            </a:r>
          </a:p>
          <a:p>
            <a:pPr indent="-236536" lvl="0" marL="236536"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Another ongoing policy objective is to reduce smoking by teenagers.</a:t>
            </a:r>
          </a:p>
          <a:p>
            <a:pPr indent="-236536" lvl="0" marL="236536"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 Under the 1997 federal tobacco settlement, cigarette prices increased by about 62 cents per pack, a percentage increase of about 25 percent.</a:t>
            </a:r>
          </a:p>
          <a:p>
            <a:pPr indent="-236536" lvl="0" marL="236536"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 The demand for cigarettes by teenagers is elastic, with an elasticity of 1.3</a:t>
            </a:r>
          </a:p>
          <a:p>
            <a:pPr indent="-236536" lvl="0" marL="236536"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Therefore, a 25 percent price hike will reduce teen smoking by 32.5%</a:t>
            </a:r>
          </a:p>
          <a:p>
            <a:pPr indent="-236537" lvl="1" marL="693737"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%change in quantity demanded = 25%*1.30 = 32.5%</a:t>
            </a:r>
          </a:p>
          <a:p>
            <a:pPr indent="-236536" lvl="0" marL="236536"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About half the decrease in consumption occurs because fewer teenagers will become smokers, and the other half occurs because each teenage smoker will smoke fewer cigarettes.</a:t>
            </a:r>
          </a:p>
        </p:txBody>
      </p:sp>
      <p:grpSp>
        <p:nvGrpSpPr>
          <p:cNvPr id="194" name="Shape 194"/>
          <p:cNvGrpSpPr/>
          <p:nvPr/>
        </p:nvGrpSpPr>
        <p:grpSpPr>
          <a:xfrm>
            <a:off x="2063750" y="104775"/>
            <a:ext cx="7080250" cy="885824"/>
            <a:chOff x="2063750" y="104775"/>
            <a:chExt cx="7080250" cy="885824"/>
          </a:xfrm>
        </p:grpSpPr>
        <p:sp>
          <p:nvSpPr>
            <p:cNvPr id="195" name="Shape 195"/>
            <p:cNvSpPr txBox="1"/>
            <p:nvPr/>
          </p:nvSpPr>
          <p:spPr>
            <a:xfrm>
              <a:off x="3276600" y="457200"/>
              <a:ext cx="5867400"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USING PRICE ELASTICITY TO PREDICT CHANGES IN QUANTITY (cont’d)</a:t>
              </a:r>
            </a:p>
          </p:txBody>
        </p:sp>
        <p:sp>
          <p:nvSpPr>
            <p:cNvPr id="196" name="Shape 196"/>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4.2</a:t>
              </a:r>
            </a:p>
          </p:txBody>
        </p:sp>
        <p:cxnSp>
          <p:nvCxnSpPr>
            <p:cNvPr id="197" name="Shape 197"/>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gr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1" name="Shape 201"/>
        <p:cNvGrpSpPr/>
        <p:nvPr/>
      </p:nvGrpSpPr>
      <p:grpSpPr>
        <a:xfrm>
          <a:off x="0" y="0"/>
          <a:ext cx="0" cy="0"/>
          <a:chOff x="0" y="0"/>
          <a:chExt cx="0" cy="0"/>
        </a:xfrm>
      </p:grpSpPr>
      <p:sp>
        <p:nvSpPr>
          <p:cNvPr id="202" name="Shape 202"/>
          <p:cNvSpPr txBox="1"/>
          <p:nvPr>
            <p:ph type="title"/>
          </p:nvPr>
        </p:nvSpPr>
        <p:spPr>
          <a:xfrm>
            <a:off x="3276600" y="228600"/>
            <a:ext cx="5867400"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PRICE ELASTICITY AND TOTAL REVENUE</a:t>
            </a:r>
          </a:p>
        </p:txBody>
      </p:sp>
      <p:sp>
        <p:nvSpPr>
          <p:cNvPr id="203" name="Shape 203"/>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4.3</a:t>
            </a:r>
          </a:p>
        </p:txBody>
      </p:sp>
      <p:cxnSp>
        <p:nvCxnSpPr>
          <p:cNvPr id="204" name="Shape 204"/>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05" name="Shape 205"/>
          <p:cNvSpPr txBox="1"/>
          <p:nvPr/>
        </p:nvSpPr>
        <p:spPr>
          <a:xfrm>
            <a:off x="2286000" y="2133600"/>
            <a:ext cx="3886200" cy="91598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382344"/>
                </a:solidFill>
                <a:latin typeface="Arial"/>
                <a:ea typeface="Arial"/>
                <a:cs typeface="Arial"/>
                <a:sym typeface="Arial"/>
              </a:rPr>
              <a:t>total revenue</a:t>
            </a:r>
            <a:br>
              <a:rPr b="0" i="0" lang="en-US" sz="1800" u="none" cap="none" strike="noStrike">
                <a:solidFill>
                  <a:srgbClr val="382344"/>
                </a:solidFill>
                <a:latin typeface="Arial"/>
                <a:ea typeface="Arial"/>
                <a:cs typeface="Arial"/>
                <a:sym typeface="Arial"/>
              </a:rPr>
            </a:br>
            <a:r>
              <a:rPr b="0" i="0" lang="en-US" sz="1800" u="none" cap="none" strike="noStrike">
                <a:solidFill>
                  <a:schemeClr val="dk1"/>
                </a:solidFill>
                <a:latin typeface="Arial"/>
                <a:ea typeface="Arial"/>
                <a:cs typeface="Arial"/>
                <a:sym typeface="Arial"/>
              </a:rPr>
              <a:t>The money a firm generates from selling its product.</a:t>
            </a:r>
          </a:p>
        </p:txBody>
      </p:sp>
      <p:sp>
        <p:nvSpPr>
          <p:cNvPr id="206" name="Shape 206"/>
          <p:cNvSpPr txBox="1"/>
          <p:nvPr/>
        </p:nvSpPr>
        <p:spPr>
          <a:xfrm>
            <a:off x="685800" y="3276600"/>
            <a:ext cx="7772400" cy="3232149"/>
          </a:xfrm>
          <a:prstGeom prst="rect">
            <a:avLst/>
          </a:prstGeom>
          <a:noFill/>
          <a:ln>
            <a:noFill/>
          </a:ln>
        </p:spPr>
        <p:txBody>
          <a:bodyPr anchorCtr="0" anchor="t" bIns="45700" lIns="91425" rIns="91425" tIns="45700">
            <a:noAutofit/>
          </a:bodyPr>
          <a:lstStyle/>
          <a:p>
            <a:pPr indent="-457200" lvl="0" marL="457200" marR="0" rtl="0" algn="l">
              <a:lnSpc>
                <a:spcPct val="105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total revenue = price per unit </a:t>
            </a:r>
            <a:r>
              <a:rPr b="1" i="0" lang="en-US" sz="1800" u="none" cap="none" strike="noStrike">
                <a:solidFill>
                  <a:schemeClr val="dk1"/>
                </a:solidFill>
                <a:latin typeface="Arial"/>
                <a:ea typeface="Arial"/>
                <a:cs typeface="Arial"/>
                <a:sym typeface="Arial"/>
              </a:rPr>
              <a:t>×</a:t>
            </a:r>
            <a:r>
              <a:rPr b="0" i="0" lang="en-US" sz="1800" u="none" cap="none" strike="noStrike">
                <a:solidFill>
                  <a:schemeClr val="dk1"/>
                </a:solidFill>
                <a:latin typeface="Arial"/>
                <a:ea typeface="Arial"/>
                <a:cs typeface="Arial"/>
                <a:sym typeface="Arial"/>
              </a:rPr>
              <a:t> quantity sold</a:t>
            </a:r>
          </a:p>
          <a:p>
            <a:pPr indent="-457200" lvl="0" marL="457200"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What happens to Total Revenue if price goes up?</a:t>
            </a:r>
          </a:p>
          <a:p>
            <a:pPr indent="-457200" lvl="1" marL="914400"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Good News: You get more for each unit sold</a:t>
            </a:r>
          </a:p>
          <a:p>
            <a:pPr indent="-457200" lvl="1" marL="914400"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Bad News: You sell fewer units</a:t>
            </a:r>
          </a:p>
          <a:p>
            <a:pPr indent="-457200" lvl="0" marL="457200"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Effect on TR depends on which effect is bigger, i.e. whether the price elasticity is less than or greater than one.</a:t>
            </a:r>
          </a:p>
          <a:p>
            <a:pPr indent="-457200" lvl="1" marL="914400" marR="0" rtl="0" algn="l">
              <a:lnSpc>
                <a:spcPct val="105000"/>
              </a:lnSpc>
              <a:spcBef>
                <a:spcPts val="900"/>
              </a:spcBef>
              <a:spcAft>
                <a:spcPts val="0"/>
              </a:spcAft>
              <a:buClr>
                <a:schemeClr val="dk1"/>
              </a:buClr>
              <a:buFont typeface="Times New Roman"/>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0" name="Shape 210"/>
        <p:cNvGrpSpPr/>
        <p:nvPr/>
      </p:nvGrpSpPr>
      <p:grpSpPr>
        <a:xfrm>
          <a:off x="0" y="0"/>
          <a:ext cx="0" cy="0"/>
          <a:chOff x="0" y="0"/>
          <a:chExt cx="0" cy="0"/>
        </a:xfrm>
      </p:grpSpPr>
      <p:sp>
        <p:nvSpPr>
          <p:cNvPr id="211" name="Shape 211"/>
          <p:cNvSpPr txBox="1"/>
          <p:nvPr>
            <p:ph type="title"/>
          </p:nvPr>
        </p:nvSpPr>
        <p:spPr>
          <a:xfrm>
            <a:off x="3276600" y="457200"/>
            <a:ext cx="5867400"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PRICE ELASTICITY AND TOTAL REVENUE (cont’d)</a:t>
            </a:r>
          </a:p>
        </p:txBody>
      </p:sp>
      <p:sp>
        <p:nvSpPr>
          <p:cNvPr id="212" name="Shape 212"/>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4.3</a:t>
            </a:r>
          </a:p>
        </p:txBody>
      </p:sp>
      <p:cxnSp>
        <p:nvCxnSpPr>
          <p:cNvPr id="213" name="Shape 213"/>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14" name="Shape 214"/>
          <p:cNvSpPr txBox="1"/>
          <p:nvPr/>
        </p:nvSpPr>
        <p:spPr>
          <a:xfrm>
            <a:off x="914400" y="1143000"/>
            <a:ext cx="8001000"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Elastic versus Inelastic Demand</a:t>
            </a:r>
          </a:p>
        </p:txBody>
      </p:sp>
      <p:pic>
        <p:nvPicPr>
          <p:cNvPr id="215" name="Shape 215"/>
          <p:cNvPicPr preferRelativeResize="0"/>
          <p:nvPr/>
        </p:nvPicPr>
        <p:blipFill rotWithShape="1">
          <a:blip r:embed="rId3">
            <a:alphaModFix/>
          </a:blip>
          <a:srcRect b="0" l="0" r="0" t="0"/>
          <a:stretch/>
        </p:blipFill>
        <p:spPr>
          <a:xfrm>
            <a:off x="509587" y="1841500"/>
            <a:ext cx="8123236" cy="317341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9" name="Shape 219"/>
        <p:cNvGrpSpPr/>
        <p:nvPr/>
      </p:nvGrpSpPr>
      <p:grpSpPr>
        <a:xfrm>
          <a:off x="0" y="0"/>
          <a:ext cx="0" cy="0"/>
          <a:chOff x="0" y="0"/>
          <a:chExt cx="0" cy="0"/>
        </a:xfrm>
      </p:grpSpPr>
      <p:sp>
        <p:nvSpPr>
          <p:cNvPr id="220" name="Shape 220"/>
          <p:cNvSpPr txBox="1"/>
          <p:nvPr/>
        </p:nvSpPr>
        <p:spPr>
          <a:xfrm>
            <a:off x="914400" y="14478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Elastic versus Inelastic Demand</a:t>
            </a:r>
          </a:p>
        </p:txBody>
      </p:sp>
      <p:sp>
        <p:nvSpPr>
          <p:cNvPr id="221" name="Shape 221"/>
          <p:cNvSpPr txBox="1"/>
          <p:nvPr/>
        </p:nvSpPr>
        <p:spPr>
          <a:xfrm>
            <a:off x="3276600" y="457200"/>
            <a:ext cx="5867400"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PRICE ELASTICITY AND TOTAL REVENUE (cont’d)</a:t>
            </a:r>
          </a:p>
        </p:txBody>
      </p:sp>
      <p:sp>
        <p:nvSpPr>
          <p:cNvPr id="222" name="Shape 222"/>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4.3</a:t>
            </a:r>
          </a:p>
        </p:txBody>
      </p:sp>
      <p:cxnSp>
        <p:nvCxnSpPr>
          <p:cNvPr id="223" name="Shape 223"/>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224" name="Shape 224"/>
          <p:cNvPicPr preferRelativeResize="0"/>
          <p:nvPr/>
        </p:nvPicPr>
        <p:blipFill rotWithShape="1">
          <a:blip r:embed="rId3">
            <a:alphaModFix/>
          </a:blip>
          <a:srcRect b="0" l="0" r="0" t="0"/>
          <a:stretch/>
        </p:blipFill>
        <p:spPr>
          <a:xfrm>
            <a:off x="609600" y="2286000"/>
            <a:ext cx="8069262" cy="3084512"/>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 name="Shape 35"/>
        <p:cNvGrpSpPr/>
        <p:nvPr/>
      </p:nvGrpSpPr>
      <p:grpSpPr>
        <a:xfrm>
          <a:off x="0" y="0"/>
          <a:ext cx="0" cy="0"/>
          <a:chOff x="0" y="0"/>
          <a:chExt cx="0" cy="0"/>
        </a:xfrm>
      </p:grpSpPr>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8" name="Shape 228"/>
        <p:cNvGrpSpPr/>
        <p:nvPr/>
      </p:nvGrpSpPr>
      <p:grpSpPr>
        <a:xfrm>
          <a:off x="0" y="0"/>
          <a:ext cx="0" cy="0"/>
          <a:chOff x="0" y="0"/>
          <a:chExt cx="0" cy="0"/>
        </a:xfrm>
      </p:grpSpPr>
      <p:sp>
        <p:nvSpPr>
          <p:cNvPr id="229" name="Shape 229"/>
          <p:cNvSpPr txBox="1"/>
          <p:nvPr/>
        </p:nvSpPr>
        <p:spPr>
          <a:xfrm>
            <a:off x="914400" y="14478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Market versus Brand Elasticity</a:t>
            </a:r>
          </a:p>
        </p:txBody>
      </p:sp>
      <p:sp>
        <p:nvSpPr>
          <p:cNvPr id="230" name="Shape 230"/>
          <p:cNvSpPr txBox="1"/>
          <p:nvPr/>
        </p:nvSpPr>
        <p:spPr>
          <a:xfrm>
            <a:off x="914400" y="2057400"/>
            <a:ext cx="7924799" cy="2817812"/>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Recall the chapter opener about the coffee producer.</a:t>
            </a:r>
          </a:p>
          <a:p>
            <a:pPr indent="0" lvl="0" marL="0"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question is whether a price cut will increase or decrease the firm’s total revenue.</a:t>
            </a:r>
          </a:p>
          <a:p>
            <a:pPr indent="0" lvl="0" marL="0"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Although general demand for coffee is inelastic (price elasticity of demand = 0.3) the demand for specific brands is elastic (price elasticity of demand = 5.6)</a:t>
            </a:r>
          </a:p>
          <a:p>
            <a:pPr indent="0" lvl="0" marL="0" marR="0" rtl="0" algn="l">
              <a:lnSpc>
                <a:spcPct val="105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Therefore, a price cut on a specific brand of coffee will increase a firm’s total revenue</a:t>
            </a:r>
            <a:r>
              <a:rPr b="0" i="0" lang="en-US" sz="1600" u="none" cap="none" strike="noStrike">
                <a:solidFill>
                  <a:schemeClr val="dk1"/>
                </a:solidFill>
                <a:latin typeface="Arial"/>
                <a:ea typeface="Arial"/>
                <a:cs typeface="Arial"/>
                <a:sym typeface="Arial"/>
              </a:rPr>
              <a:t>.</a:t>
            </a:r>
          </a:p>
        </p:txBody>
      </p:sp>
      <p:sp>
        <p:nvSpPr>
          <p:cNvPr id="231" name="Shape 231"/>
          <p:cNvSpPr txBox="1"/>
          <p:nvPr/>
        </p:nvSpPr>
        <p:spPr>
          <a:xfrm>
            <a:off x="3276600" y="457200"/>
            <a:ext cx="5867400"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PRICE ELASTICITY AND TOTAL REVENUE (cont’d)</a:t>
            </a:r>
          </a:p>
        </p:txBody>
      </p:sp>
      <p:sp>
        <p:nvSpPr>
          <p:cNvPr id="232" name="Shape 232"/>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4.3</a:t>
            </a:r>
          </a:p>
        </p:txBody>
      </p:sp>
      <p:cxnSp>
        <p:nvCxnSpPr>
          <p:cNvPr id="233" name="Shape 233"/>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7" name="Shape 237"/>
        <p:cNvGrpSpPr/>
        <p:nvPr/>
      </p:nvGrpSpPr>
      <p:grpSpPr>
        <a:xfrm>
          <a:off x="0" y="0"/>
          <a:ext cx="0" cy="0"/>
          <a:chOff x="0" y="0"/>
          <a:chExt cx="0" cy="0"/>
        </a:xfrm>
      </p:grpSpPr>
      <p:sp>
        <p:nvSpPr>
          <p:cNvPr id="238" name="Shape 238"/>
          <p:cNvSpPr txBox="1"/>
          <p:nvPr/>
        </p:nvSpPr>
        <p:spPr>
          <a:xfrm>
            <a:off x="914400" y="121285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Bus Fares and Deficits</a:t>
            </a:r>
          </a:p>
        </p:txBody>
      </p:sp>
      <p:sp>
        <p:nvSpPr>
          <p:cNvPr id="239" name="Shape 239"/>
          <p:cNvSpPr txBox="1"/>
          <p:nvPr/>
        </p:nvSpPr>
        <p:spPr>
          <a:xfrm>
            <a:off x="914400" y="1746250"/>
            <a:ext cx="7924799" cy="4425949"/>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every large city in the United States, the public bus system runs a deficit  Here is the exchange between two city officials: </a:t>
            </a:r>
          </a:p>
          <a:p>
            <a:pPr indent="-236537" lvl="1" marL="465137"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Buster: “A fare increase is a great idea. We’ll collect more money from bus riders, so revenue will increase, and the deficit will shrink.” </a:t>
            </a:r>
          </a:p>
          <a:p>
            <a:pPr indent="-236537" lvl="1" marL="465137"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Bessie: “Wait a minute, Buster. Haven’t you heard about the law of demand? The increase in the bus fare will decrease the number of passengers taking buses, so we’ll collect less money, not more, and the deficit will grow.” </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Who’s right? It depends on the price elasticity of demand for bus ridership. </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price elasticity of demand for bus ridership in the typical city is 0.33, meaning that a 10 percent increase in fares will decrease ridership by only about 3.3 percent.  </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Because demand for bus travel is inelastic, the good news associated with a fare hike (10 percent more revenue per rider) will dominate the bad news (3.3 percent fewer riders), and total fare revenue will increase. </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other words, an increase in fares will reduce the transit deficit, so Buster is right.  </a:t>
            </a:r>
          </a:p>
        </p:txBody>
      </p:sp>
      <p:sp>
        <p:nvSpPr>
          <p:cNvPr id="240" name="Shape 240"/>
          <p:cNvSpPr txBox="1"/>
          <p:nvPr/>
        </p:nvSpPr>
        <p:spPr>
          <a:xfrm>
            <a:off x="3276600" y="457200"/>
            <a:ext cx="5867400"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PRICE ELASTICITY AND TOTAL REVENUE (cont’d)</a:t>
            </a:r>
          </a:p>
        </p:txBody>
      </p:sp>
      <p:sp>
        <p:nvSpPr>
          <p:cNvPr id="241" name="Shape 241"/>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4.3</a:t>
            </a:r>
          </a:p>
        </p:txBody>
      </p:sp>
      <p:cxnSp>
        <p:nvCxnSpPr>
          <p:cNvPr id="242" name="Shape 242"/>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6" name="Shape 246"/>
        <p:cNvGrpSpPr/>
        <p:nvPr/>
      </p:nvGrpSpPr>
      <p:grpSpPr>
        <a:xfrm>
          <a:off x="0" y="0"/>
          <a:ext cx="0" cy="0"/>
          <a:chOff x="0" y="0"/>
          <a:chExt cx="0" cy="0"/>
        </a:xfrm>
      </p:grpSpPr>
      <p:sp>
        <p:nvSpPr>
          <p:cNvPr id="247" name="Shape 247"/>
          <p:cNvSpPr txBox="1"/>
          <p:nvPr/>
        </p:nvSpPr>
        <p:spPr>
          <a:xfrm>
            <a:off x="914400" y="14478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Why Are Bumper Crops Bad News for Farmers?</a:t>
            </a:r>
          </a:p>
        </p:txBody>
      </p:sp>
      <p:sp>
        <p:nvSpPr>
          <p:cNvPr id="248" name="Shape 248"/>
          <p:cNvSpPr txBox="1"/>
          <p:nvPr/>
        </p:nvSpPr>
        <p:spPr>
          <a:xfrm>
            <a:off x="914400" y="2057400"/>
            <a:ext cx="7924799" cy="3532187"/>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Suppose favorable weather generates a “bumper crop” for soybeans that is 30 percent larger than last year’s harvest. </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bumper crop brings good news and bad news for farmers. </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The good news is that they will sell more bushels of soybeans. </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The bad news is that the increase in supply will decrease the equilibrium	price of soybeans, so farmers will get less money per bushel.</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Unfortunately for farmers, the demand for soybeans and many other agricultural products is inelastic. </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With inelastic demand, consumers need a large price reduction to buy more of the product. Therefore, to increase the quantity demanded of soybeans by 30 percent to meet the higher supply, the price must decrease by more than 30 percent.</a:t>
            </a:r>
          </a:p>
        </p:txBody>
      </p:sp>
      <p:sp>
        <p:nvSpPr>
          <p:cNvPr id="249" name="Shape 249"/>
          <p:cNvSpPr txBox="1"/>
          <p:nvPr/>
        </p:nvSpPr>
        <p:spPr>
          <a:xfrm>
            <a:off x="3276600" y="457200"/>
            <a:ext cx="5867400"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PRICE ELASTICITY AND TOTAL REVENUE (cont’d)</a:t>
            </a:r>
          </a:p>
        </p:txBody>
      </p:sp>
      <p:sp>
        <p:nvSpPr>
          <p:cNvPr id="250" name="Shape 250"/>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4.3</a:t>
            </a:r>
          </a:p>
        </p:txBody>
      </p:sp>
      <p:cxnSp>
        <p:nvCxnSpPr>
          <p:cNvPr id="251" name="Shape 251"/>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5" name="Shape 255"/>
        <p:cNvGrpSpPr/>
        <p:nvPr/>
      </p:nvGrpSpPr>
      <p:grpSpPr>
        <a:xfrm>
          <a:off x="0" y="0"/>
          <a:ext cx="0" cy="0"/>
          <a:chOff x="0" y="0"/>
          <a:chExt cx="0" cy="0"/>
        </a:xfrm>
      </p:grpSpPr>
      <p:sp>
        <p:nvSpPr>
          <p:cNvPr id="256" name="Shape 256"/>
          <p:cNvSpPr txBox="1"/>
          <p:nvPr/>
        </p:nvSpPr>
        <p:spPr>
          <a:xfrm>
            <a:off x="1295400" y="1447800"/>
            <a:ext cx="7010400"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Antidrug Policies and Property Crime</a:t>
            </a:r>
          </a:p>
        </p:txBody>
      </p:sp>
      <p:sp>
        <p:nvSpPr>
          <p:cNvPr id="257" name="Shape 257"/>
          <p:cNvSpPr txBox="1"/>
          <p:nvPr/>
        </p:nvSpPr>
        <p:spPr>
          <a:xfrm>
            <a:off x="1295400" y="2057400"/>
            <a:ext cx="6858000" cy="35147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What is the connection between antidrug policies and property crimes</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government uses various policies to restrict the supply of illegal drugs, and the decrease in supply increases the equilibrium price.</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Because the demand for illegal drugs is inelastic, the increase in price will increase total spending on illegal drugs.</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 drug addict supports his or her habit by stealing, will commit more property crimes to pay for the drugs.</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There is a trade off.  A policy that increases drug prices, will reduce consumption, but will also increase the amount of crime committed by drug addicts who continue to abuse drugs.</a:t>
            </a:r>
          </a:p>
        </p:txBody>
      </p:sp>
      <p:sp>
        <p:nvSpPr>
          <p:cNvPr id="258" name="Shape 258"/>
          <p:cNvSpPr txBox="1"/>
          <p:nvPr/>
        </p:nvSpPr>
        <p:spPr>
          <a:xfrm>
            <a:off x="3276600" y="457200"/>
            <a:ext cx="5867400"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PRICE ELASTICITY AND TOTAL REVENUE (cont’d)</a:t>
            </a:r>
          </a:p>
        </p:txBody>
      </p:sp>
      <p:sp>
        <p:nvSpPr>
          <p:cNvPr id="259" name="Shape 259"/>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4.3</a:t>
            </a:r>
          </a:p>
        </p:txBody>
      </p:sp>
      <p:cxnSp>
        <p:nvCxnSpPr>
          <p:cNvPr id="260" name="Shape 260"/>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4" name="Shape 264"/>
        <p:cNvGrpSpPr/>
        <p:nvPr/>
      </p:nvGrpSpPr>
      <p:grpSpPr>
        <a:xfrm>
          <a:off x="0" y="0"/>
          <a:ext cx="0" cy="0"/>
          <a:chOff x="0" y="0"/>
          <a:chExt cx="0" cy="0"/>
        </a:xfrm>
      </p:grpSpPr>
      <p:sp>
        <p:nvSpPr>
          <p:cNvPr id="265" name="Shape 265"/>
          <p:cNvSpPr txBox="1"/>
          <p:nvPr/>
        </p:nvSpPr>
        <p:spPr>
          <a:xfrm>
            <a:off x="914400" y="1981200"/>
            <a:ext cx="7315200" cy="4046537"/>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radio quiz show </a:t>
            </a:r>
            <a:r>
              <a:rPr b="0" i="1" lang="en-US" sz="1600" u="none" cap="none" strike="noStrike">
                <a:solidFill>
                  <a:schemeClr val="dk1"/>
                </a:solidFill>
                <a:latin typeface="Arial"/>
                <a:ea typeface="Arial"/>
                <a:cs typeface="Arial"/>
                <a:sym typeface="Arial"/>
              </a:rPr>
              <a:t>Wait Wait . . . Don’t Tell Me!</a:t>
            </a:r>
            <a:r>
              <a:rPr b="0" i="0" lang="en-US" sz="1600" u="none" cap="none" strike="noStrike">
                <a:solidFill>
                  <a:schemeClr val="dk1"/>
                </a:solidFill>
                <a:latin typeface="Arial"/>
                <a:ea typeface="Arial"/>
                <a:cs typeface="Arial"/>
                <a:sym typeface="Arial"/>
              </a:rPr>
              <a:t> recently asked the following question:  Which state has the highest number of vanity license plates? </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correct answer is Virginia, where over 10 percent of cars have vanity license plates such as 10SNE1 and GLBLWRMR.</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An economist might have extended the question to ask why there are so many vanity plates in Virginia. </a:t>
            </a:r>
          </a:p>
          <a:p>
            <a:pPr indent="-236537" lvl="1" marL="465137"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Although Virginians may be unusually vain, a more plausible explanation is that the price of vanity plates is only $10, or about one-third of the average price in the United States. </a:t>
            </a:r>
          </a:p>
          <a:p>
            <a:pPr indent="-236537" lvl="1" marL="465137"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According to a recent study, the demand for vanity plates in Virginia is inelastic, with a price elasticity of demand equal to 0.26. </a:t>
            </a:r>
          </a:p>
          <a:p>
            <a:pPr indent="-236537" lvl="1" marL="465137"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If the state increased the price, the total revenue from vanity plates would increase. </a:t>
            </a:r>
          </a:p>
        </p:txBody>
      </p:sp>
      <p:sp>
        <p:nvSpPr>
          <p:cNvPr id="266" name="Shape 266"/>
          <p:cNvSpPr txBox="1"/>
          <p:nvPr/>
        </p:nvSpPr>
        <p:spPr>
          <a:xfrm>
            <a:off x="2362200" y="914400"/>
            <a:ext cx="4953000"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VANITY PLATES AND THE ELASTICITY OF DEMAND</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#2:  How does an increase in price affect total expenditures?</a:t>
            </a:r>
          </a:p>
        </p:txBody>
      </p:sp>
      <p:grpSp>
        <p:nvGrpSpPr>
          <p:cNvPr id="267" name="Shape 267"/>
          <p:cNvGrpSpPr/>
          <p:nvPr/>
        </p:nvGrpSpPr>
        <p:grpSpPr>
          <a:xfrm>
            <a:off x="4233862" y="381000"/>
            <a:ext cx="3005137" cy="366711"/>
            <a:chOff x="4233862" y="381000"/>
            <a:chExt cx="3005137" cy="366711"/>
          </a:xfrm>
        </p:grpSpPr>
        <p:sp>
          <p:nvSpPr>
            <p:cNvPr id="268" name="Shape 268"/>
            <p:cNvSpPr/>
            <p:nvPr/>
          </p:nvSpPr>
          <p:spPr>
            <a:xfrm>
              <a:off x="4233862" y="384175"/>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269" name="Shape 269"/>
            <p:cNvSpPr txBox="1"/>
            <p:nvPr/>
          </p:nvSpPr>
          <p:spPr>
            <a:xfrm>
              <a:off x="4408487" y="384175"/>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70" name="Shape 270"/>
            <p:cNvSpPr/>
            <p:nvPr/>
          </p:nvSpPr>
          <p:spPr>
            <a:xfrm>
              <a:off x="6791325" y="381000"/>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271" name="Shape 271"/>
            <p:cNvSpPr/>
            <p:nvPr/>
          </p:nvSpPr>
          <p:spPr>
            <a:xfrm>
              <a:off x="6858000" y="381000"/>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gr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5" name="Shape 275"/>
        <p:cNvGrpSpPr/>
        <p:nvPr/>
      </p:nvGrpSpPr>
      <p:grpSpPr>
        <a:xfrm>
          <a:off x="0" y="0"/>
          <a:ext cx="0" cy="0"/>
          <a:chOff x="0" y="0"/>
          <a:chExt cx="0" cy="0"/>
        </a:xfrm>
      </p:grpSpPr>
      <p:sp>
        <p:nvSpPr>
          <p:cNvPr id="276" name="Shape 276"/>
          <p:cNvSpPr txBox="1"/>
          <p:nvPr>
            <p:ph type="title"/>
          </p:nvPr>
        </p:nvSpPr>
        <p:spPr>
          <a:xfrm>
            <a:off x="3276600" y="136525"/>
            <a:ext cx="5638800" cy="8381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ELASTICITY AND TOTAL REVENUE FOR A LINEAR DEMAND CURVE</a:t>
            </a:r>
          </a:p>
        </p:txBody>
      </p:sp>
      <p:sp>
        <p:nvSpPr>
          <p:cNvPr id="277" name="Shape 277"/>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4.4</a:t>
            </a:r>
          </a:p>
        </p:txBody>
      </p:sp>
      <p:cxnSp>
        <p:nvCxnSpPr>
          <p:cNvPr id="278" name="Shape 278"/>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79" name="Shape 279"/>
          <p:cNvSpPr txBox="1"/>
          <p:nvPr/>
        </p:nvSpPr>
        <p:spPr>
          <a:xfrm>
            <a:off x="914400" y="11430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Price Elasticity along a Linear Demand Curve</a:t>
            </a:r>
          </a:p>
        </p:txBody>
      </p:sp>
      <p:sp>
        <p:nvSpPr>
          <p:cNvPr id="280" name="Shape 280"/>
          <p:cNvSpPr txBox="1"/>
          <p:nvPr/>
        </p:nvSpPr>
        <p:spPr>
          <a:xfrm>
            <a:off x="914400" y="1676400"/>
            <a:ext cx="3124199" cy="4059236"/>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4.2</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Elasticity and Total Revenue along a Linear Demand Curve</a:t>
            </a:r>
          </a:p>
          <a:p>
            <a:pPr indent="0" lvl="0" marL="0" marR="0" rtl="0" algn="l">
              <a:lnSpc>
                <a:spcPct val="110000"/>
              </a:lnSpc>
              <a:spcBef>
                <a:spcPts val="0"/>
              </a:spcBef>
              <a:spcAft>
                <a:spcPts val="0"/>
              </a:spcAft>
              <a:buClr>
                <a:schemeClr val="dk1"/>
              </a:buClr>
              <a:buFont typeface="Times New Roman"/>
              <a:buNone/>
            </a:pPr>
            <a:r>
              <a:t/>
            </a:r>
            <a:endParaRPr b="1" i="0" sz="1400" u="none" cap="none" strike="noStrike">
              <a:solidFill>
                <a:schemeClr val="lt2"/>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Demand is elastic along the upper half of a linear demand curve (between points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and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on the total- revenue curve). </a:t>
            </a:r>
          </a:p>
          <a:p>
            <a:pPr indent="0" lvl="0" marL="0" marR="0" rtl="0" algn="l">
              <a:lnSpc>
                <a:spcPct val="11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Demand is inelastic along the lower half of a linear demand curve (between points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and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a:t>
            </a:r>
          </a:p>
          <a:p>
            <a:pPr indent="0" lvl="0" marL="0" marR="0" rtl="0" algn="l">
              <a:lnSpc>
                <a:spcPct val="11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Total revenue is maximized at the midpoint of a linear demand curve (point </a:t>
            </a:r>
            <a:r>
              <a:rPr b="0" i="1" lang="en-US" sz="1400" u="none" cap="none" strike="noStrike">
                <a:solidFill>
                  <a:schemeClr val="dk1"/>
                </a:solidFill>
                <a:latin typeface="Arial"/>
                <a:ea typeface="Arial"/>
                <a:cs typeface="Arial"/>
                <a:sym typeface="Arial"/>
              </a:rPr>
              <a:t>u</a:t>
            </a:r>
            <a:r>
              <a:rPr b="0" i="0" lang="en-US" sz="1400" u="none" cap="none" strike="noStrike">
                <a:solidFill>
                  <a:schemeClr val="dk1"/>
                </a:solidFill>
                <a:latin typeface="Arial"/>
                <a:ea typeface="Arial"/>
                <a:cs typeface="Arial"/>
                <a:sym typeface="Arial"/>
              </a:rPr>
              <a:t>), where demand is unit elastic. </a:t>
            </a:r>
          </a:p>
        </p:txBody>
      </p:sp>
      <p:pic>
        <p:nvPicPr>
          <p:cNvPr id="281" name="Shape 281"/>
          <p:cNvPicPr preferRelativeResize="0"/>
          <p:nvPr/>
        </p:nvPicPr>
        <p:blipFill rotWithShape="1">
          <a:blip r:embed="rId3">
            <a:alphaModFix/>
          </a:blip>
          <a:srcRect b="0" l="0" r="0" t="0"/>
          <a:stretch/>
        </p:blipFill>
        <p:spPr>
          <a:xfrm>
            <a:off x="4495800" y="1752600"/>
            <a:ext cx="3619500" cy="4943475"/>
          </a:xfrm>
          <a:prstGeom prst="rect">
            <a:avLst/>
          </a:prstGeom>
          <a:noFill/>
          <a:ln>
            <a:noFill/>
          </a:ln>
        </p:spPr>
      </p:pic>
      <p:pic>
        <p:nvPicPr>
          <p:cNvPr id="282" name="Shape 282"/>
          <p:cNvPicPr preferRelativeResize="0"/>
          <p:nvPr/>
        </p:nvPicPr>
        <p:blipFill rotWithShape="1">
          <a:blip r:embed="rId4">
            <a:alphaModFix/>
          </a:blip>
          <a:srcRect b="0" l="0" r="0" t="0"/>
          <a:stretch/>
        </p:blipFill>
        <p:spPr>
          <a:xfrm>
            <a:off x="4495800" y="1752600"/>
            <a:ext cx="3619500" cy="4943475"/>
          </a:xfrm>
          <a:prstGeom prst="rect">
            <a:avLst/>
          </a:prstGeom>
          <a:noFill/>
          <a:ln>
            <a:noFill/>
          </a:ln>
        </p:spPr>
      </p:pic>
      <p:pic>
        <p:nvPicPr>
          <p:cNvPr id="283" name="Shape 283"/>
          <p:cNvPicPr preferRelativeResize="0"/>
          <p:nvPr/>
        </p:nvPicPr>
        <p:blipFill rotWithShape="1">
          <a:blip r:embed="rId5">
            <a:alphaModFix/>
          </a:blip>
          <a:srcRect b="0" l="0" r="0" t="0"/>
          <a:stretch/>
        </p:blipFill>
        <p:spPr>
          <a:xfrm>
            <a:off x="4495800" y="1752600"/>
            <a:ext cx="3619500" cy="4943475"/>
          </a:xfrm>
          <a:prstGeom prst="rect">
            <a:avLst/>
          </a:prstGeom>
          <a:noFill/>
          <a:ln>
            <a:noFill/>
          </a:ln>
        </p:spPr>
      </p:pic>
      <p:pic>
        <p:nvPicPr>
          <p:cNvPr id="284" name="Shape 284"/>
          <p:cNvPicPr preferRelativeResize="0"/>
          <p:nvPr/>
        </p:nvPicPr>
        <p:blipFill rotWithShape="1">
          <a:blip r:embed="rId6">
            <a:alphaModFix/>
          </a:blip>
          <a:srcRect b="0" l="0" r="0" t="0"/>
          <a:stretch/>
        </p:blipFill>
        <p:spPr>
          <a:xfrm>
            <a:off x="4495800" y="1752600"/>
            <a:ext cx="3619500" cy="4943475"/>
          </a:xfrm>
          <a:prstGeom prst="rect">
            <a:avLst/>
          </a:prstGeom>
          <a:noFill/>
          <a:ln>
            <a:noFill/>
          </a:ln>
        </p:spPr>
      </p:pic>
      <p:pic>
        <p:nvPicPr>
          <p:cNvPr id="285" name="Shape 285"/>
          <p:cNvPicPr preferRelativeResize="0"/>
          <p:nvPr/>
        </p:nvPicPr>
        <p:blipFill rotWithShape="1">
          <a:blip r:embed="rId7">
            <a:alphaModFix/>
          </a:blip>
          <a:srcRect b="0" l="0" r="0" t="0"/>
          <a:stretch/>
        </p:blipFill>
        <p:spPr>
          <a:xfrm>
            <a:off x="4495800" y="1752600"/>
            <a:ext cx="3619500" cy="4943475"/>
          </a:xfrm>
          <a:prstGeom prst="rect">
            <a:avLst/>
          </a:prstGeom>
          <a:noFill/>
          <a:ln>
            <a:noFill/>
          </a:ln>
        </p:spPr>
      </p:pic>
      <p:pic>
        <p:nvPicPr>
          <p:cNvPr id="286" name="Shape 286"/>
          <p:cNvPicPr preferRelativeResize="0"/>
          <p:nvPr/>
        </p:nvPicPr>
        <p:blipFill rotWithShape="1">
          <a:blip r:embed="rId8">
            <a:alphaModFix/>
          </a:blip>
          <a:srcRect b="0" l="0" r="0" t="0"/>
          <a:stretch/>
        </p:blipFill>
        <p:spPr>
          <a:xfrm>
            <a:off x="4495800" y="1752600"/>
            <a:ext cx="3619500" cy="4943475"/>
          </a:xfrm>
          <a:prstGeom prst="rect">
            <a:avLst/>
          </a:prstGeom>
          <a:noFill/>
          <a:ln>
            <a:noFill/>
          </a:ln>
        </p:spPr>
      </p:pic>
      <p:pic>
        <p:nvPicPr>
          <p:cNvPr id="287" name="Shape 287"/>
          <p:cNvPicPr preferRelativeResize="0"/>
          <p:nvPr/>
        </p:nvPicPr>
        <p:blipFill rotWithShape="1">
          <a:blip r:embed="rId9">
            <a:alphaModFix/>
          </a:blip>
          <a:srcRect b="0" l="0" r="0" t="0"/>
          <a:stretch/>
        </p:blipFill>
        <p:spPr>
          <a:xfrm>
            <a:off x="4505325" y="1766886"/>
            <a:ext cx="3609975" cy="4929187"/>
          </a:xfrm>
          <a:prstGeom prst="rect">
            <a:avLst/>
          </a:prstGeom>
          <a:noFill/>
          <a:ln>
            <a:noFill/>
          </a:ln>
        </p:spPr>
      </p:pic>
      <p:pic>
        <p:nvPicPr>
          <p:cNvPr id="288" name="Shape 288"/>
          <p:cNvPicPr preferRelativeResize="0"/>
          <p:nvPr/>
        </p:nvPicPr>
        <p:blipFill rotWithShape="1">
          <a:blip r:embed="rId10">
            <a:alphaModFix/>
          </a:blip>
          <a:srcRect b="0" l="0" r="0" t="0"/>
          <a:stretch/>
        </p:blipFill>
        <p:spPr>
          <a:xfrm>
            <a:off x="4505325" y="1766886"/>
            <a:ext cx="3609975" cy="4929187"/>
          </a:xfrm>
          <a:prstGeom prst="rect">
            <a:avLst/>
          </a:prstGeom>
          <a:noFill/>
          <a:ln>
            <a:noFill/>
          </a:ln>
        </p:spPr>
      </p:pic>
      <p:pic>
        <p:nvPicPr>
          <p:cNvPr id="289" name="Shape 289"/>
          <p:cNvPicPr preferRelativeResize="0"/>
          <p:nvPr/>
        </p:nvPicPr>
        <p:blipFill rotWithShape="1">
          <a:blip r:embed="rId11">
            <a:alphaModFix/>
          </a:blip>
          <a:srcRect b="0" l="0" r="0" t="0"/>
          <a:stretch/>
        </p:blipFill>
        <p:spPr>
          <a:xfrm>
            <a:off x="4495800" y="1752600"/>
            <a:ext cx="3619500" cy="494347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3" name="Shape 293"/>
        <p:cNvGrpSpPr/>
        <p:nvPr/>
      </p:nvGrpSpPr>
      <p:grpSpPr>
        <a:xfrm>
          <a:off x="0" y="0"/>
          <a:ext cx="0" cy="0"/>
          <a:chOff x="0" y="0"/>
          <a:chExt cx="0" cy="0"/>
        </a:xfrm>
      </p:grpSpPr>
      <p:sp>
        <p:nvSpPr>
          <p:cNvPr id="294" name="Shape 294"/>
          <p:cNvSpPr txBox="1"/>
          <p:nvPr>
            <p:ph type="title"/>
          </p:nvPr>
        </p:nvSpPr>
        <p:spPr>
          <a:xfrm>
            <a:off x="3276600" y="136525"/>
            <a:ext cx="5638800" cy="8381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ELASTICITY AND TOTAL REVENUE FOR A LINEAR DEMAND CURVE (cont’d)</a:t>
            </a:r>
          </a:p>
        </p:txBody>
      </p:sp>
      <p:sp>
        <p:nvSpPr>
          <p:cNvPr id="295" name="Shape 29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4.4</a:t>
            </a:r>
          </a:p>
        </p:txBody>
      </p:sp>
      <p:cxnSp>
        <p:nvCxnSpPr>
          <p:cNvPr id="296" name="Shape 296"/>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97" name="Shape 297"/>
          <p:cNvSpPr txBox="1"/>
          <p:nvPr/>
        </p:nvSpPr>
        <p:spPr>
          <a:xfrm>
            <a:off x="914400" y="11430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Elasticity and Total Revenue for a Linear Demand Curve</a:t>
            </a:r>
          </a:p>
        </p:txBody>
      </p:sp>
      <p:sp>
        <p:nvSpPr>
          <p:cNvPr id="298" name="Shape 298"/>
          <p:cNvSpPr txBox="1"/>
          <p:nvPr/>
        </p:nvSpPr>
        <p:spPr>
          <a:xfrm>
            <a:off x="914400" y="1752600"/>
            <a:ext cx="7315200" cy="4059236"/>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Panel B of Figure 4.2 shows the relationship between total revenue and the quantity sold for the linear demand curve.</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Demand is elastic along the upper half of a linear demand curve, which means that a decrease in price will increase the quantity sold by a larger percentage amount. As a result, total revenue will increase, as shown by the positively sloped total-revenue curve between points </a:t>
            </a:r>
            <a:r>
              <a:rPr b="0" i="1" lang="en-US" sz="1600" u="none" cap="none" strike="noStrike">
                <a:solidFill>
                  <a:schemeClr val="dk1"/>
                </a:solidFill>
                <a:latin typeface="Arial"/>
                <a:ea typeface="Arial"/>
                <a:cs typeface="Arial"/>
                <a:sym typeface="Arial"/>
              </a:rPr>
              <a:t>a</a:t>
            </a:r>
            <a:r>
              <a:rPr b="0" i="0" lang="en-US" sz="1600" u="none" cap="none" strike="noStrike">
                <a:solidFill>
                  <a:schemeClr val="dk1"/>
                </a:solidFill>
                <a:latin typeface="Arial"/>
                <a:ea typeface="Arial"/>
                <a:cs typeface="Arial"/>
                <a:sym typeface="Arial"/>
              </a:rPr>
              <a:t> and </a:t>
            </a:r>
            <a:r>
              <a:rPr b="0" i="1" lang="en-US" sz="1600" u="none" cap="none" strike="noStrike">
                <a:solidFill>
                  <a:schemeClr val="dk1"/>
                </a:solidFill>
                <a:latin typeface="Arial"/>
                <a:ea typeface="Arial"/>
                <a:cs typeface="Arial"/>
                <a:sym typeface="Arial"/>
              </a:rPr>
              <a:t>b</a:t>
            </a:r>
            <a:r>
              <a:rPr b="0" i="0" lang="en-US" sz="1600" u="none" cap="none" strike="noStrike">
                <a:solidFill>
                  <a:schemeClr val="dk1"/>
                </a:solidFill>
                <a:latin typeface="Arial"/>
                <a:ea typeface="Arial"/>
                <a:cs typeface="Arial"/>
                <a:sym typeface="Arial"/>
              </a:rPr>
              <a:t>.</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contrast, demand is inelastic along the lower half of a linear demand curve, which means that a decrease in price will increase the quantity sold by a smaller percentage amount. As a result, total revenue will decrease, as shown by the negatively sloped total-revenue curve between points </a:t>
            </a:r>
            <a:r>
              <a:rPr b="0" i="1" lang="en-US" sz="1600" u="none" cap="none" strike="noStrike">
                <a:solidFill>
                  <a:schemeClr val="dk1"/>
                </a:solidFill>
                <a:latin typeface="Arial"/>
                <a:ea typeface="Arial"/>
                <a:cs typeface="Arial"/>
                <a:sym typeface="Arial"/>
              </a:rPr>
              <a:t>b</a:t>
            </a:r>
            <a:r>
              <a:rPr b="0" i="0" lang="en-US" sz="1600" u="none" cap="none" strike="noStrike">
                <a:solidFill>
                  <a:schemeClr val="dk1"/>
                </a:solidFill>
                <a:latin typeface="Arial"/>
                <a:ea typeface="Arial"/>
                <a:cs typeface="Arial"/>
                <a:sym typeface="Arial"/>
              </a:rPr>
              <a:t> and </a:t>
            </a:r>
            <a:r>
              <a:rPr b="0" i="1" lang="en-US" sz="1600" u="none" cap="none" strike="noStrike">
                <a:solidFill>
                  <a:schemeClr val="dk1"/>
                </a:solidFill>
                <a:latin typeface="Arial"/>
                <a:ea typeface="Arial"/>
                <a:cs typeface="Arial"/>
                <a:sym typeface="Arial"/>
              </a:rPr>
              <a:t>c</a:t>
            </a:r>
            <a:r>
              <a:rPr b="0" i="0" lang="en-US" sz="1600" u="none" cap="none" strike="noStrike">
                <a:solidFill>
                  <a:schemeClr val="dk1"/>
                </a:solidFill>
                <a:latin typeface="Arial"/>
                <a:ea typeface="Arial"/>
                <a:cs typeface="Arial"/>
                <a:sym typeface="Arial"/>
              </a:rPr>
              <a:t>.</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total-revenue curve reaches its maximum at the midpoint of the linear demand curve, where demand is unit elastic. In Figure 4.2, demand is unit elastic at point </a:t>
            </a:r>
            <a:r>
              <a:rPr b="0" i="1" lang="en-US" sz="1600" u="none" cap="none" strike="noStrike">
                <a:solidFill>
                  <a:schemeClr val="dk1"/>
                </a:solidFill>
                <a:latin typeface="Arial"/>
                <a:ea typeface="Arial"/>
                <a:cs typeface="Arial"/>
                <a:sym typeface="Arial"/>
              </a:rPr>
              <a:t>u</a:t>
            </a:r>
            <a:r>
              <a:rPr b="0" i="0" lang="en-US" sz="1600" u="none" cap="none" strike="noStrike">
                <a:solidFill>
                  <a:schemeClr val="dk1"/>
                </a:solidFill>
                <a:latin typeface="Arial"/>
                <a:ea typeface="Arial"/>
                <a:cs typeface="Arial"/>
                <a:sym typeface="Arial"/>
              </a:rPr>
              <a:t> on the demand curve, so total revenue reaches its maximum at $1,250 at point b on the total-revenue curve.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2" name="Shape 302"/>
        <p:cNvGrpSpPr/>
        <p:nvPr/>
      </p:nvGrpSpPr>
      <p:grpSpPr>
        <a:xfrm>
          <a:off x="0" y="0"/>
          <a:ext cx="0" cy="0"/>
          <a:chOff x="0" y="0"/>
          <a:chExt cx="0" cy="0"/>
        </a:xfrm>
      </p:grpSpPr>
      <p:sp>
        <p:nvSpPr>
          <p:cNvPr id="303" name="Shape 303"/>
          <p:cNvSpPr txBox="1"/>
          <p:nvPr>
            <p:ph type="title"/>
          </p:nvPr>
        </p:nvSpPr>
        <p:spPr>
          <a:xfrm>
            <a:off x="3276600" y="136525"/>
            <a:ext cx="5638800" cy="8381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ELASTICITY AND TOTAL REVENUE FOR A LINEAR DEMAND CURVE (cont’d)</a:t>
            </a:r>
          </a:p>
        </p:txBody>
      </p:sp>
      <p:sp>
        <p:nvSpPr>
          <p:cNvPr id="304" name="Shape 304"/>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4.4</a:t>
            </a:r>
          </a:p>
        </p:txBody>
      </p:sp>
      <p:cxnSp>
        <p:nvCxnSpPr>
          <p:cNvPr id="305" name="Shape 305"/>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06" name="Shape 306"/>
          <p:cNvSpPr txBox="1"/>
          <p:nvPr/>
        </p:nvSpPr>
        <p:spPr>
          <a:xfrm>
            <a:off x="914400" y="12954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Price Elasticity along a Linear Demand Curve</a:t>
            </a:r>
          </a:p>
        </p:txBody>
      </p:sp>
      <p:pic>
        <p:nvPicPr>
          <p:cNvPr id="307" name="Shape 307"/>
          <p:cNvPicPr preferRelativeResize="0"/>
          <p:nvPr/>
        </p:nvPicPr>
        <p:blipFill rotWithShape="1">
          <a:blip r:embed="rId3">
            <a:alphaModFix/>
          </a:blip>
          <a:srcRect b="0" l="0" r="0" t="0"/>
          <a:stretch/>
        </p:blipFill>
        <p:spPr>
          <a:xfrm>
            <a:off x="533400" y="2133600"/>
            <a:ext cx="8069262" cy="3470274"/>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1" name="Shape 311"/>
        <p:cNvGrpSpPr/>
        <p:nvPr/>
      </p:nvGrpSpPr>
      <p:grpSpPr>
        <a:xfrm>
          <a:off x="0" y="0"/>
          <a:ext cx="0" cy="0"/>
          <a:chOff x="0" y="0"/>
          <a:chExt cx="0" cy="0"/>
        </a:xfrm>
      </p:grpSpPr>
      <p:sp>
        <p:nvSpPr>
          <p:cNvPr id="312" name="Shape 312"/>
          <p:cNvSpPr txBox="1"/>
          <p:nvPr>
            <p:ph type="title"/>
          </p:nvPr>
        </p:nvSpPr>
        <p:spPr>
          <a:xfrm>
            <a:off x="3276600" y="244475"/>
            <a:ext cx="5638800" cy="517524"/>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OTHER ELASTICITIES OF DEMAND</a:t>
            </a:r>
          </a:p>
        </p:txBody>
      </p:sp>
      <p:sp>
        <p:nvSpPr>
          <p:cNvPr id="313" name="Shape 313"/>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4.5</a:t>
            </a:r>
          </a:p>
        </p:txBody>
      </p:sp>
      <p:cxnSp>
        <p:nvCxnSpPr>
          <p:cNvPr id="314" name="Shape 314"/>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15" name="Shape 315"/>
          <p:cNvSpPr txBox="1"/>
          <p:nvPr/>
        </p:nvSpPr>
        <p:spPr>
          <a:xfrm>
            <a:off x="914400" y="12954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Income Elasticity of Demand</a:t>
            </a:r>
          </a:p>
        </p:txBody>
      </p:sp>
      <p:sp>
        <p:nvSpPr>
          <p:cNvPr id="316" name="Shape 316"/>
          <p:cNvSpPr txBox="1"/>
          <p:nvPr/>
        </p:nvSpPr>
        <p:spPr>
          <a:xfrm>
            <a:off x="2286000" y="2057400"/>
            <a:ext cx="4190999" cy="15890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income elasticity of demand</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measure of the responsiveness of demand to changes in consumer income; equal to the percentage change in the quantity demanded divided by the percentage change in income.</a:t>
            </a:r>
          </a:p>
        </p:txBody>
      </p:sp>
      <p:pic>
        <p:nvPicPr>
          <p:cNvPr id="317" name="Shape 317"/>
          <p:cNvPicPr preferRelativeResize="0"/>
          <p:nvPr/>
        </p:nvPicPr>
        <p:blipFill rotWithShape="1">
          <a:blip r:embed="rId3">
            <a:alphaModFix/>
          </a:blip>
          <a:srcRect b="0" l="0" r="0" t="0"/>
          <a:stretch/>
        </p:blipFill>
        <p:spPr>
          <a:xfrm>
            <a:off x="1524000" y="4343400"/>
            <a:ext cx="6248399" cy="766762"/>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1" name="Shape 321"/>
        <p:cNvGrpSpPr/>
        <p:nvPr/>
      </p:nvGrpSpPr>
      <p:grpSpPr>
        <a:xfrm>
          <a:off x="0" y="0"/>
          <a:ext cx="0" cy="0"/>
          <a:chOff x="0" y="0"/>
          <a:chExt cx="0" cy="0"/>
        </a:xfrm>
      </p:grpSpPr>
      <p:sp>
        <p:nvSpPr>
          <p:cNvPr id="322" name="Shape 322"/>
          <p:cNvSpPr txBox="1"/>
          <p:nvPr>
            <p:ph type="title"/>
          </p:nvPr>
        </p:nvSpPr>
        <p:spPr>
          <a:xfrm>
            <a:off x="3276600" y="244475"/>
            <a:ext cx="5867400" cy="517524"/>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OTHER ELASTICITIES OF DEMAND (cont’d)</a:t>
            </a:r>
          </a:p>
        </p:txBody>
      </p:sp>
      <p:sp>
        <p:nvSpPr>
          <p:cNvPr id="323" name="Shape 323"/>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4.5</a:t>
            </a:r>
          </a:p>
        </p:txBody>
      </p:sp>
      <p:cxnSp>
        <p:nvCxnSpPr>
          <p:cNvPr id="324" name="Shape 324"/>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25" name="Shape 325"/>
          <p:cNvSpPr txBox="1"/>
          <p:nvPr/>
        </p:nvSpPr>
        <p:spPr>
          <a:xfrm>
            <a:off x="914400" y="12954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Cross-Price Elasticity of Demand</a:t>
            </a:r>
          </a:p>
        </p:txBody>
      </p:sp>
      <p:sp>
        <p:nvSpPr>
          <p:cNvPr id="326" name="Shape 326"/>
          <p:cNvSpPr txBox="1"/>
          <p:nvPr/>
        </p:nvSpPr>
        <p:spPr>
          <a:xfrm>
            <a:off x="2286000" y="1828800"/>
            <a:ext cx="6553200" cy="1344612"/>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cross-price elasticity of demand</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measure of the responsiveness of demand to changes in the price of another good; equal to the percentage change in the quantity demanded of one good (</a:t>
            </a:r>
            <a:r>
              <a:rPr b="0" i="1" lang="en-US" sz="1600" u="none" cap="none" strike="noStrike">
                <a:solidFill>
                  <a:schemeClr val="dk1"/>
                </a:solidFill>
                <a:latin typeface="Arial"/>
                <a:ea typeface="Arial"/>
                <a:cs typeface="Arial"/>
                <a:sym typeface="Arial"/>
              </a:rPr>
              <a:t>X</a:t>
            </a:r>
            <a:r>
              <a:rPr b="0" i="0" lang="en-US" sz="1600" u="none" cap="none" strike="noStrike">
                <a:solidFill>
                  <a:schemeClr val="dk1"/>
                </a:solidFill>
                <a:latin typeface="Arial"/>
                <a:ea typeface="Arial"/>
                <a:cs typeface="Arial"/>
                <a:sym typeface="Arial"/>
              </a:rPr>
              <a:t>) divided by the percentage change in the price of another good (</a:t>
            </a:r>
            <a:r>
              <a:rPr b="0" i="1" lang="en-US" sz="1600" u="none" cap="none" strike="noStrike">
                <a:solidFill>
                  <a:schemeClr val="dk1"/>
                </a:solidFill>
                <a:latin typeface="Arial"/>
                <a:ea typeface="Arial"/>
                <a:cs typeface="Arial"/>
                <a:sym typeface="Arial"/>
              </a:rPr>
              <a:t>Y</a:t>
            </a:r>
            <a:r>
              <a:rPr b="0" i="0" lang="en-US" sz="1600" u="none" cap="none" strike="noStrike">
                <a:solidFill>
                  <a:schemeClr val="dk1"/>
                </a:solidFill>
                <a:latin typeface="Arial"/>
                <a:ea typeface="Arial"/>
                <a:cs typeface="Arial"/>
                <a:sym typeface="Arial"/>
              </a:rPr>
              <a:t>).</a:t>
            </a:r>
          </a:p>
        </p:txBody>
      </p:sp>
      <p:pic>
        <p:nvPicPr>
          <p:cNvPr id="327" name="Shape 327"/>
          <p:cNvPicPr preferRelativeResize="0"/>
          <p:nvPr/>
        </p:nvPicPr>
        <p:blipFill rotWithShape="1">
          <a:blip r:embed="rId3">
            <a:alphaModFix/>
          </a:blip>
          <a:srcRect b="0" l="0" r="0" t="0"/>
          <a:stretch/>
        </p:blipFill>
        <p:spPr>
          <a:xfrm>
            <a:off x="1752600" y="3657600"/>
            <a:ext cx="5600699" cy="590550"/>
          </a:xfrm>
          <a:prstGeom prst="rect">
            <a:avLst/>
          </a:prstGeom>
          <a:noFill/>
          <a:ln>
            <a:noFill/>
          </a:ln>
        </p:spPr>
      </p:pic>
      <p:pic>
        <p:nvPicPr>
          <p:cNvPr id="328" name="Shape 328"/>
          <p:cNvPicPr preferRelativeResize="0"/>
          <p:nvPr/>
        </p:nvPicPr>
        <p:blipFill rotWithShape="1">
          <a:blip r:embed="rId4">
            <a:alphaModFix/>
          </a:blip>
          <a:srcRect b="0" l="0" r="0" t="0"/>
          <a:stretch/>
        </p:blipFill>
        <p:spPr>
          <a:xfrm>
            <a:off x="533400" y="4495800"/>
            <a:ext cx="8123236" cy="17208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x="0" y="0"/>
          <a:ext cx="0" cy="0"/>
          <a:chOff x="0" y="0"/>
          <a:chExt cx="0" cy="0"/>
        </a:xfrm>
      </p:grpSpPr>
      <p:sp>
        <p:nvSpPr>
          <p:cNvPr id="40" name="Shape 40"/>
          <p:cNvSpPr txBox="1"/>
          <p:nvPr/>
        </p:nvSpPr>
        <p:spPr>
          <a:xfrm>
            <a:off x="1981200" y="1981200"/>
            <a:ext cx="5638800" cy="3759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does the elasticity of demand vary over time?</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A Closer Look at the Elasticity of Demand for Gasoline</a:t>
            </a: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does an increase in price affect total expenditures?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Vanity Plates and Elasticity of Demand</a:t>
            </a: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Where do I find estimates of elasticities of demand?</a:t>
            </a:r>
          </a:p>
          <a:p>
            <a:pPr indent="0" lvl="0" marL="0" marR="0" rtl="0" algn="l">
              <a:lnSpc>
                <a:spcPct val="100000"/>
              </a:lnSpc>
              <a:spcBef>
                <a:spcPts val="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I Can Find that Elasticity in Four Clicks!</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Times New Roman"/>
              <a:buNone/>
            </a:pPr>
            <a:r>
              <a:t/>
            </a:r>
            <a:endParaRPr b="0" i="1"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does a change in demand affect the equilibrium price in the short run and long run?</a:t>
            </a:r>
          </a:p>
          <a:p>
            <a:pPr indent="0" lvl="0" marL="0" marR="0" rtl="0" algn="l">
              <a:lnSpc>
                <a:spcPct val="100000"/>
              </a:lnSpc>
              <a:spcBef>
                <a:spcPts val="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Milk Prices in the Short Run and Long Run</a:t>
            </a:r>
          </a:p>
          <a:p>
            <a:pPr indent="0" lvl="0" marL="0" marR="0" rtl="0" algn="l">
              <a:lnSpc>
                <a:spcPct val="100000"/>
              </a:lnSpc>
              <a:spcBef>
                <a:spcPts val="0"/>
              </a:spcBef>
              <a:spcAft>
                <a:spcPts val="0"/>
              </a:spcAft>
              <a:buNone/>
            </a:pPr>
            <a:r>
              <a:t/>
            </a:r>
            <a:endParaRPr b="0" i="1" sz="1600" u="none" cap="none" strike="noStrike">
              <a:solidFill>
                <a:schemeClr val="dk1"/>
              </a:solidFill>
              <a:latin typeface="Arial"/>
              <a:ea typeface="Arial"/>
              <a:cs typeface="Arial"/>
              <a:sym typeface="Arial"/>
            </a:endParaRPr>
          </a:p>
        </p:txBody>
      </p:sp>
      <p:sp>
        <p:nvSpPr>
          <p:cNvPr id="41" name="Shape 41"/>
          <p:cNvSpPr/>
          <p:nvPr/>
        </p:nvSpPr>
        <p:spPr>
          <a:xfrm>
            <a:off x="1371600" y="196215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42" name="Shape 42"/>
          <p:cNvSpPr txBox="1"/>
          <p:nvPr/>
        </p:nvSpPr>
        <p:spPr>
          <a:xfrm>
            <a:off x="1400175" y="1981200"/>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sp>
        <p:nvSpPr>
          <p:cNvPr id="43" name="Shape 43"/>
          <p:cNvSpPr/>
          <p:nvPr/>
        </p:nvSpPr>
        <p:spPr>
          <a:xfrm>
            <a:off x="1371600" y="28194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44" name="Shape 44"/>
          <p:cNvSpPr txBox="1"/>
          <p:nvPr/>
        </p:nvSpPr>
        <p:spPr>
          <a:xfrm>
            <a:off x="1400175" y="2824161"/>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45" name="Shape 45"/>
          <p:cNvSpPr/>
          <p:nvPr/>
        </p:nvSpPr>
        <p:spPr>
          <a:xfrm>
            <a:off x="1371600" y="38100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46" name="Shape 46"/>
          <p:cNvSpPr txBox="1"/>
          <p:nvPr/>
        </p:nvSpPr>
        <p:spPr>
          <a:xfrm>
            <a:off x="1389062" y="38274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sp>
        <p:nvSpPr>
          <p:cNvPr id="47" name="Shape 47"/>
          <p:cNvSpPr/>
          <p:nvPr/>
        </p:nvSpPr>
        <p:spPr>
          <a:xfrm>
            <a:off x="1371600" y="46482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48" name="Shape 48"/>
          <p:cNvSpPr txBox="1"/>
          <p:nvPr/>
        </p:nvSpPr>
        <p:spPr>
          <a:xfrm>
            <a:off x="1389062" y="46656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cxnSp>
        <p:nvCxnSpPr>
          <p:cNvPr id="49" name="Shape 49"/>
          <p:cNvCxnSpPr/>
          <p:nvPr/>
        </p:nvCxnSpPr>
        <p:spPr>
          <a:xfrm>
            <a:off x="7772400" y="1447800"/>
            <a:ext cx="0" cy="4190999"/>
          </a:xfrm>
          <a:prstGeom prst="straightConnector1">
            <a:avLst/>
          </a:prstGeom>
          <a:noFill/>
          <a:ln cap="rnd" cmpd="sng" w="9525">
            <a:solidFill>
              <a:srgbClr val="ADC2E4"/>
            </a:solidFill>
            <a:prstDash val="solid"/>
            <a:miter/>
            <a:headEnd len="med" w="med" type="none"/>
            <a:tailEnd len="med" w="med" type="none"/>
          </a:ln>
        </p:spPr>
      </p:cxnSp>
      <p:cxnSp>
        <p:nvCxnSpPr>
          <p:cNvPr id="50" name="Shape 50"/>
          <p:cNvCxnSpPr/>
          <p:nvPr/>
        </p:nvCxnSpPr>
        <p:spPr>
          <a:xfrm>
            <a:off x="5943600" y="1447800"/>
            <a:ext cx="1828800" cy="0"/>
          </a:xfrm>
          <a:prstGeom prst="straightConnector1">
            <a:avLst/>
          </a:prstGeom>
          <a:noFill/>
          <a:ln cap="rnd" cmpd="sng" w="9525">
            <a:solidFill>
              <a:srgbClr val="ADC2E4"/>
            </a:solidFill>
            <a:prstDash val="solid"/>
            <a:miter/>
            <a:headEnd len="med" w="med" type="none"/>
            <a:tailEnd len="med" w="med" type="none"/>
          </a:ln>
        </p:spPr>
      </p:cxnSp>
      <p:sp>
        <p:nvSpPr>
          <p:cNvPr id="51" name="Shape 51"/>
          <p:cNvSpPr/>
          <p:nvPr/>
        </p:nvSpPr>
        <p:spPr>
          <a:xfrm>
            <a:off x="1371600" y="1233487"/>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52" name="Shape 52"/>
          <p:cNvSpPr txBox="1"/>
          <p:nvPr/>
        </p:nvSpPr>
        <p:spPr>
          <a:xfrm>
            <a:off x="1447800" y="1233487"/>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2" name="Shape 332"/>
        <p:cNvGrpSpPr/>
        <p:nvPr/>
      </p:nvGrpSpPr>
      <p:grpSpPr>
        <a:xfrm>
          <a:off x="0" y="0"/>
          <a:ext cx="0" cy="0"/>
          <a:chOff x="0" y="0"/>
          <a:chExt cx="0" cy="0"/>
        </a:xfrm>
      </p:grpSpPr>
      <p:sp>
        <p:nvSpPr>
          <p:cNvPr id="333" name="Shape 333"/>
          <p:cNvSpPr txBox="1"/>
          <p:nvPr/>
        </p:nvSpPr>
        <p:spPr>
          <a:xfrm>
            <a:off x="914400" y="1981200"/>
            <a:ext cx="7924799" cy="3287711"/>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U.S. Department of Agriculture has a Web site that provides estimates of demand elasticities for hundreds of food products in dozens of countries:      </a:t>
            </a:r>
            <a:r>
              <a:rPr b="0" i="0" lang="en-US" sz="1600" u="sng" cap="none" strike="noStrike">
                <a:solidFill>
                  <a:schemeClr val="hlink"/>
                </a:solidFill>
                <a:latin typeface="Times New Roman"/>
                <a:ea typeface="Times New Roman"/>
                <a:cs typeface="Times New Roman"/>
                <a:sym typeface="Times New Roman"/>
                <a:hlinkClick r:id="rId3"/>
              </a:rPr>
              <a:t>http://www.ers.usda.gov/Data/Elasticities/</a:t>
            </a:r>
            <a:r>
              <a:rPr b="0" i="0" lang="en-US" sz="1600" u="none" cap="none" strike="noStrike">
                <a:solidFill>
                  <a:schemeClr val="dk1"/>
                </a:solidFill>
                <a:latin typeface="Arial"/>
                <a:ea typeface="Arial"/>
                <a:cs typeface="Arial"/>
                <a:sym typeface="Arial"/>
              </a:rPr>
              <a:t> </a:t>
            </a: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Clicks (1) Demand Elasticities from Literature; (2) Choose Country; Choose Commodity; (3) Cross Commodity; (4) Submit.</a:t>
            </a:r>
          </a:p>
          <a:p>
            <a:pPr indent="0" lvl="0" marL="0" marR="0" rtl="0" algn="l">
              <a:lnSpc>
                <a:spcPct val="105000"/>
              </a:lnSpc>
              <a:spcBef>
                <a:spcPts val="80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It is important to note two things about the reported elasticities.  First, the regular price elasticity is reported as a negative number and labeled “own price elasticity” for “Marshallian Demand.”  Second, the reported “expenditure elasticity” is similar to the income elasticity, with the denominator of the elasticity equal to the percentage change in total consumer expenditure (versus percentage change in income)</a:t>
            </a:r>
          </a:p>
        </p:txBody>
      </p:sp>
      <p:sp>
        <p:nvSpPr>
          <p:cNvPr id="334" name="Shape 334"/>
          <p:cNvSpPr txBox="1"/>
          <p:nvPr/>
        </p:nvSpPr>
        <p:spPr>
          <a:xfrm>
            <a:off x="2133600" y="914400"/>
            <a:ext cx="4953000"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I CAN FIND THAT ELASTICITY IN FOUR CLICKS!</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#3:  Where do I find estimates of elasticities of demand?</a:t>
            </a:r>
          </a:p>
        </p:txBody>
      </p:sp>
      <p:grpSp>
        <p:nvGrpSpPr>
          <p:cNvPr id="335" name="Shape 335"/>
          <p:cNvGrpSpPr/>
          <p:nvPr/>
        </p:nvGrpSpPr>
        <p:grpSpPr>
          <a:xfrm>
            <a:off x="4081462" y="381000"/>
            <a:ext cx="3005137" cy="366711"/>
            <a:chOff x="4081462" y="381000"/>
            <a:chExt cx="3005137" cy="366711"/>
          </a:xfrm>
        </p:grpSpPr>
        <p:sp>
          <p:nvSpPr>
            <p:cNvPr id="336" name="Shape 336"/>
            <p:cNvSpPr/>
            <p:nvPr/>
          </p:nvSpPr>
          <p:spPr>
            <a:xfrm>
              <a:off x="4081462" y="384175"/>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37" name="Shape 337"/>
            <p:cNvSpPr txBox="1"/>
            <p:nvPr/>
          </p:nvSpPr>
          <p:spPr>
            <a:xfrm>
              <a:off x="4256087" y="384175"/>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38" name="Shape 338"/>
            <p:cNvSpPr/>
            <p:nvPr/>
          </p:nvSpPr>
          <p:spPr>
            <a:xfrm>
              <a:off x="6638925" y="381000"/>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39" name="Shape 339"/>
            <p:cNvSpPr/>
            <p:nvPr/>
          </p:nvSpPr>
          <p:spPr>
            <a:xfrm>
              <a:off x="6705600" y="381000"/>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gr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3" name="Shape 343"/>
        <p:cNvGrpSpPr/>
        <p:nvPr/>
      </p:nvGrpSpPr>
      <p:grpSpPr>
        <a:xfrm>
          <a:off x="0" y="0"/>
          <a:ext cx="0" cy="0"/>
          <a:chOff x="0" y="0"/>
          <a:chExt cx="0" cy="0"/>
        </a:xfrm>
      </p:grpSpPr>
      <p:sp>
        <p:nvSpPr>
          <p:cNvPr id="344" name="Shape 344"/>
          <p:cNvSpPr txBox="1"/>
          <p:nvPr>
            <p:ph type="title"/>
          </p:nvPr>
        </p:nvSpPr>
        <p:spPr>
          <a:xfrm>
            <a:off x="3276600" y="244475"/>
            <a:ext cx="5638800" cy="517524"/>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SUPPLY</a:t>
            </a:r>
          </a:p>
        </p:txBody>
      </p:sp>
      <p:sp>
        <p:nvSpPr>
          <p:cNvPr id="345" name="Shape 34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4.6</a:t>
            </a:r>
          </a:p>
        </p:txBody>
      </p:sp>
      <p:cxnSp>
        <p:nvCxnSpPr>
          <p:cNvPr id="346" name="Shape 346"/>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47" name="Shape 347"/>
          <p:cNvSpPr txBox="1"/>
          <p:nvPr/>
        </p:nvSpPr>
        <p:spPr>
          <a:xfrm>
            <a:off x="2286000" y="2057400"/>
            <a:ext cx="3886200" cy="15890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price elasticity of supply</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measure of the responsiveness of the quantity supplied to changes in price; equal to the percentage change in quantity supplied divided by the percentage change in price.</a:t>
            </a:r>
          </a:p>
        </p:txBody>
      </p:sp>
      <p:pic>
        <p:nvPicPr>
          <p:cNvPr id="348" name="Shape 348"/>
          <p:cNvPicPr preferRelativeResize="0"/>
          <p:nvPr/>
        </p:nvPicPr>
        <p:blipFill rotWithShape="1">
          <a:blip r:embed="rId3">
            <a:alphaModFix/>
          </a:blip>
          <a:srcRect b="0" l="0" r="0" t="0"/>
          <a:stretch/>
        </p:blipFill>
        <p:spPr>
          <a:xfrm>
            <a:off x="1905000" y="4114800"/>
            <a:ext cx="4810124" cy="59055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2" name="Shape 352"/>
        <p:cNvGrpSpPr/>
        <p:nvPr/>
      </p:nvGrpSpPr>
      <p:grpSpPr>
        <a:xfrm>
          <a:off x="0" y="0"/>
          <a:ext cx="0" cy="0"/>
          <a:chOff x="0" y="0"/>
          <a:chExt cx="0" cy="0"/>
        </a:xfrm>
      </p:grpSpPr>
      <p:sp>
        <p:nvSpPr>
          <p:cNvPr id="353" name="Shape 353"/>
          <p:cNvSpPr txBox="1"/>
          <p:nvPr/>
        </p:nvSpPr>
        <p:spPr>
          <a:xfrm>
            <a:off x="2286000" y="838200"/>
            <a:ext cx="6553200" cy="1793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4.3</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Slope of the Supply Curve and Supply Elasticity</a:t>
            </a:r>
          </a:p>
          <a:p>
            <a:pPr indent="0" lvl="0" marL="0" marR="0" rtl="0" algn="l">
              <a:lnSpc>
                <a:spcPct val="100000"/>
              </a:lnSpc>
              <a:spcBef>
                <a:spcPts val="0"/>
              </a:spcBef>
              <a:spcAft>
                <a:spcPts val="0"/>
              </a:spcAft>
              <a:buClr>
                <a:schemeClr val="dk1"/>
              </a:buClr>
              <a:buFont typeface="Times New Roman"/>
              <a:buNone/>
            </a:pPr>
            <a:r>
              <a:t/>
            </a:r>
            <a:endParaRPr b="1" i="0" sz="14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The supply curve is relatively steep. A 20 percent increase in price increases the quantity supplied by 2 percent, implying a supply elasticity of 0.10. </a:t>
            </a:r>
          </a:p>
          <a:p>
            <a:pPr indent="0" lvl="0" marL="0" marR="0" rtl="0" algn="l">
              <a:lnSpc>
                <a:spcPct val="100000"/>
              </a:lnSpc>
              <a:spcBef>
                <a:spcPts val="0"/>
              </a:spcBef>
              <a:spcAft>
                <a:spcPts val="0"/>
              </a:spcAft>
              <a:buClr>
                <a:schemeClr val="dk1"/>
              </a:buClr>
              <a:buFont typeface="Times New Roman"/>
              <a:buNone/>
            </a:pPr>
            <a:r>
              <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The supply curve is relatively flat. A 20 percent increase in price increases the quantity supplied by 50 percent, implying a supply elasticity of 2.5.</a:t>
            </a:r>
          </a:p>
        </p:txBody>
      </p:sp>
      <p:pic>
        <p:nvPicPr>
          <p:cNvPr id="354" name="Shape 354"/>
          <p:cNvPicPr preferRelativeResize="0"/>
          <p:nvPr/>
        </p:nvPicPr>
        <p:blipFill rotWithShape="1">
          <a:blip r:embed="rId3">
            <a:alphaModFix/>
          </a:blip>
          <a:srcRect b="0" l="0" r="0" t="0"/>
          <a:stretch/>
        </p:blipFill>
        <p:spPr>
          <a:xfrm>
            <a:off x="857250" y="2514600"/>
            <a:ext cx="8056561" cy="4000500"/>
          </a:xfrm>
          <a:prstGeom prst="rect">
            <a:avLst/>
          </a:prstGeom>
          <a:noFill/>
          <a:ln>
            <a:noFill/>
          </a:ln>
        </p:spPr>
      </p:pic>
      <p:pic>
        <p:nvPicPr>
          <p:cNvPr id="355" name="Shape 355"/>
          <p:cNvPicPr preferRelativeResize="0"/>
          <p:nvPr/>
        </p:nvPicPr>
        <p:blipFill rotWithShape="1">
          <a:blip r:embed="rId4">
            <a:alphaModFix/>
          </a:blip>
          <a:srcRect b="0" l="0" r="0" t="0"/>
          <a:stretch/>
        </p:blipFill>
        <p:spPr>
          <a:xfrm>
            <a:off x="857250" y="2514600"/>
            <a:ext cx="8056561" cy="4000500"/>
          </a:xfrm>
          <a:prstGeom prst="rect">
            <a:avLst/>
          </a:prstGeom>
          <a:noFill/>
          <a:ln>
            <a:noFill/>
          </a:ln>
        </p:spPr>
      </p:pic>
      <p:pic>
        <p:nvPicPr>
          <p:cNvPr id="356" name="Shape 356"/>
          <p:cNvPicPr preferRelativeResize="0"/>
          <p:nvPr/>
        </p:nvPicPr>
        <p:blipFill rotWithShape="1">
          <a:blip r:embed="rId5">
            <a:alphaModFix/>
          </a:blip>
          <a:srcRect b="0" l="0" r="0" t="0"/>
          <a:stretch/>
        </p:blipFill>
        <p:spPr>
          <a:xfrm>
            <a:off x="857250" y="2514600"/>
            <a:ext cx="8056561" cy="4000500"/>
          </a:xfrm>
          <a:prstGeom prst="rect">
            <a:avLst/>
          </a:prstGeom>
          <a:noFill/>
          <a:ln>
            <a:noFill/>
          </a:ln>
        </p:spPr>
      </p:pic>
      <p:pic>
        <p:nvPicPr>
          <p:cNvPr id="357" name="Shape 357"/>
          <p:cNvPicPr preferRelativeResize="0"/>
          <p:nvPr/>
        </p:nvPicPr>
        <p:blipFill rotWithShape="1">
          <a:blip r:embed="rId6">
            <a:alphaModFix/>
          </a:blip>
          <a:srcRect b="0" l="0" r="0" t="0"/>
          <a:stretch/>
        </p:blipFill>
        <p:spPr>
          <a:xfrm>
            <a:off x="857250" y="2514600"/>
            <a:ext cx="8056561" cy="4000500"/>
          </a:xfrm>
          <a:prstGeom prst="rect">
            <a:avLst/>
          </a:prstGeom>
          <a:noFill/>
          <a:ln>
            <a:noFill/>
          </a:ln>
        </p:spPr>
      </p:pic>
      <p:pic>
        <p:nvPicPr>
          <p:cNvPr id="358" name="Shape 358"/>
          <p:cNvPicPr preferRelativeResize="0"/>
          <p:nvPr/>
        </p:nvPicPr>
        <p:blipFill rotWithShape="1">
          <a:blip r:embed="rId7">
            <a:alphaModFix/>
          </a:blip>
          <a:srcRect b="0" l="0" r="0" t="0"/>
          <a:stretch/>
        </p:blipFill>
        <p:spPr>
          <a:xfrm>
            <a:off x="857250" y="2514600"/>
            <a:ext cx="8056561" cy="4000500"/>
          </a:xfrm>
          <a:prstGeom prst="rect">
            <a:avLst/>
          </a:prstGeom>
          <a:noFill/>
          <a:ln>
            <a:noFill/>
          </a:ln>
        </p:spPr>
      </p:pic>
      <p:pic>
        <p:nvPicPr>
          <p:cNvPr id="359" name="Shape 359"/>
          <p:cNvPicPr preferRelativeResize="0"/>
          <p:nvPr/>
        </p:nvPicPr>
        <p:blipFill rotWithShape="1">
          <a:blip r:embed="rId8">
            <a:alphaModFix/>
          </a:blip>
          <a:srcRect b="0" l="0" r="0" t="0"/>
          <a:stretch/>
        </p:blipFill>
        <p:spPr>
          <a:xfrm>
            <a:off x="857250" y="2514600"/>
            <a:ext cx="8056561" cy="4000500"/>
          </a:xfrm>
          <a:prstGeom prst="rect">
            <a:avLst/>
          </a:prstGeom>
          <a:noFill/>
          <a:ln>
            <a:noFill/>
          </a:ln>
        </p:spPr>
      </p:pic>
      <p:pic>
        <p:nvPicPr>
          <p:cNvPr id="360" name="Shape 360"/>
          <p:cNvPicPr preferRelativeResize="0"/>
          <p:nvPr/>
        </p:nvPicPr>
        <p:blipFill rotWithShape="1">
          <a:blip r:embed="rId9">
            <a:alphaModFix/>
          </a:blip>
          <a:srcRect b="0" l="0" r="0" t="0"/>
          <a:stretch/>
        </p:blipFill>
        <p:spPr>
          <a:xfrm>
            <a:off x="857250" y="2514600"/>
            <a:ext cx="8056561" cy="4000500"/>
          </a:xfrm>
          <a:prstGeom prst="rect">
            <a:avLst/>
          </a:prstGeom>
          <a:noFill/>
          <a:ln>
            <a:noFill/>
          </a:ln>
        </p:spPr>
      </p:pic>
      <p:pic>
        <p:nvPicPr>
          <p:cNvPr id="361" name="Shape 361"/>
          <p:cNvPicPr preferRelativeResize="0"/>
          <p:nvPr/>
        </p:nvPicPr>
        <p:blipFill rotWithShape="1">
          <a:blip r:embed="rId10">
            <a:alphaModFix/>
          </a:blip>
          <a:srcRect b="0" l="0" r="0" t="0"/>
          <a:stretch/>
        </p:blipFill>
        <p:spPr>
          <a:xfrm>
            <a:off x="857250" y="2514600"/>
            <a:ext cx="8058149" cy="4000500"/>
          </a:xfrm>
          <a:prstGeom prst="rect">
            <a:avLst/>
          </a:prstGeom>
          <a:noFill/>
          <a:ln>
            <a:noFill/>
          </a:ln>
        </p:spPr>
      </p:pic>
      <p:sp>
        <p:nvSpPr>
          <p:cNvPr id="362" name="Shape 362"/>
          <p:cNvSpPr txBox="1"/>
          <p:nvPr/>
        </p:nvSpPr>
        <p:spPr>
          <a:xfrm>
            <a:off x="3276600" y="244475"/>
            <a:ext cx="5638800" cy="517524"/>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SUPPLY</a:t>
            </a:r>
          </a:p>
        </p:txBody>
      </p:sp>
      <p:sp>
        <p:nvSpPr>
          <p:cNvPr id="363" name="Shape 363"/>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4.6</a:t>
            </a:r>
          </a:p>
        </p:txBody>
      </p:sp>
      <p:cxnSp>
        <p:nvCxnSpPr>
          <p:cNvPr id="364" name="Shape 364"/>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8" name="Shape 368"/>
        <p:cNvGrpSpPr/>
        <p:nvPr/>
      </p:nvGrpSpPr>
      <p:grpSpPr>
        <a:xfrm>
          <a:off x="0" y="0"/>
          <a:ext cx="0" cy="0"/>
          <a:chOff x="0" y="0"/>
          <a:chExt cx="0" cy="0"/>
        </a:xfrm>
      </p:grpSpPr>
      <p:sp>
        <p:nvSpPr>
          <p:cNvPr id="369" name="Shape 369"/>
          <p:cNvSpPr txBox="1"/>
          <p:nvPr>
            <p:ph type="title"/>
          </p:nvPr>
        </p:nvSpPr>
        <p:spPr>
          <a:xfrm>
            <a:off x="3276600" y="152400"/>
            <a:ext cx="5562600" cy="517524"/>
          </a:xfrm>
          <a:prstGeom prst="rect">
            <a:avLst/>
          </a:prstGeom>
          <a:noFill/>
          <a:ln>
            <a:noFill/>
          </a:ln>
        </p:spPr>
        <p:txBody>
          <a:bodyPr anchorCtr="0" anchor="t"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SUPPLY (cont’d)</a:t>
            </a:r>
          </a:p>
        </p:txBody>
      </p:sp>
      <p:sp>
        <p:nvSpPr>
          <p:cNvPr id="370" name="Shape 370"/>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4.6</a:t>
            </a:r>
          </a:p>
        </p:txBody>
      </p:sp>
      <p:cxnSp>
        <p:nvCxnSpPr>
          <p:cNvPr id="371" name="Shape 371"/>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72" name="Shape 372"/>
          <p:cNvSpPr txBox="1"/>
          <p:nvPr/>
        </p:nvSpPr>
        <p:spPr>
          <a:xfrm>
            <a:off x="914400" y="12954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What Determines the Price Elasticity of Supply?</a:t>
            </a:r>
          </a:p>
        </p:txBody>
      </p:sp>
      <p:sp>
        <p:nvSpPr>
          <p:cNvPr id="373" name="Shape 373"/>
          <p:cNvSpPr txBox="1"/>
          <p:nvPr/>
        </p:nvSpPr>
        <p:spPr>
          <a:xfrm>
            <a:off x="1562100" y="2133600"/>
            <a:ext cx="6019799" cy="1536699"/>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The price elasticity of supply is determined by how rapidly production costs increase as the total output of the industry increases. If the marginal cost increases rapidly, the supply curve is relatively steep and the price elasticity is relatively low.</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7" name="Shape 377"/>
        <p:cNvGrpSpPr/>
        <p:nvPr/>
      </p:nvGrpSpPr>
      <p:grpSpPr>
        <a:xfrm>
          <a:off x="0" y="0"/>
          <a:ext cx="0" cy="0"/>
          <a:chOff x="0" y="0"/>
          <a:chExt cx="0" cy="0"/>
        </a:xfrm>
      </p:grpSpPr>
      <p:sp>
        <p:nvSpPr>
          <p:cNvPr id="378" name="Shape 378"/>
          <p:cNvSpPr txBox="1"/>
          <p:nvPr/>
        </p:nvSpPr>
        <p:spPr>
          <a:xfrm>
            <a:off x="914400" y="12954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Role of Time: Short-Run versus Long-Run Supply Elasticity</a:t>
            </a:r>
          </a:p>
        </p:txBody>
      </p:sp>
      <p:sp>
        <p:nvSpPr>
          <p:cNvPr id="379" name="Shape 379"/>
          <p:cNvSpPr txBox="1"/>
          <p:nvPr/>
        </p:nvSpPr>
        <p:spPr>
          <a:xfrm>
            <a:off x="914400" y="1981200"/>
            <a:ext cx="7772400" cy="2516187"/>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Time is an important factor in determining the price elasticity of supply for a product.  The market supply curve is positively sloped because of two responses to an increase in price:</a:t>
            </a:r>
          </a:p>
          <a:p>
            <a:pPr indent="-236537" lvl="1" marL="465137"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Short run</a:t>
            </a:r>
            <a:r>
              <a:rPr b="0" i="0" lang="en-US" sz="1600" u="none" cap="none" strike="noStrike">
                <a:solidFill>
                  <a:schemeClr val="dk1"/>
                </a:solidFill>
                <a:latin typeface="Arial"/>
                <a:ea typeface="Arial"/>
                <a:cs typeface="Arial"/>
                <a:sym typeface="Arial"/>
              </a:rPr>
              <a:t>. A higher price encourages existing firms to increase their output by purchasing more materials and hiring more workers.</a:t>
            </a:r>
          </a:p>
          <a:p>
            <a:pPr indent="-236537" lvl="1" marL="465137"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Long run</a:t>
            </a:r>
            <a:r>
              <a:rPr b="0" i="0" lang="en-US" sz="1600" u="none" cap="none" strike="noStrike">
                <a:solidFill>
                  <a:schemeClr val="dk1"/>
                </a:solidFill>
                <a:latin typeface="Arial"/>
                <a:ea typeface="Arial"/>
                <a:cs typeface="Arial"/>
                <a:sym typeface="Arial"/>
              </a:rPr>
              <a:t>. New firms enter the market and existing firms expand their production facilities to produce more output.</a:t>
            </a:r>
          </a:p>
          <a:p>
            <a:pPr indent="0" lvl="0" marL="0"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short-run response is limited because of the principle of diminishing returns.</a:t>
            </a:r>
          </a:p>
        </p:txBody>
      </p:sp>
      <p:cxnSp>
        <p:nvCxnSpPr>
          <p:cNvPr id="380" name="Shape 380"/>
          <p:cNvCxnSpPr/>
          <p:nvPr/>
        </p:nvCxnSpPr>
        <p:spPr>
          <a:xfrm>
            <a:off x="7848600" y="4800600"/>
            <a:ext cx="0" cy="1371599"/>
          </a:xfrm>
          <a:prstGeom prst="straightConnector1">
            <a:avLst/>
          </a:prstGeom>
          <a:noFill/>
          <a:ln cap="rnd" cmpd="sng" w="12700">
            <a:solidFill>
              <a:schemeClr val="lt2"/>
            </a:solidFill>
            <a:prstDash val="solid"/>
            <a:miter/>
            <a:headEnd len="med" w="med" type="none"/>
            <a:tailEnd len="med" w="med" type="none"/>
          </a:ln>
        </p:spPr>
      </p:cxnSp>
      <p:sp>
        <p:nvSpPr>
          <p:cNvPr id="381" name="Shape 381"/>
          <p:cNvSpPr txBox="1"/>
          <p:nvPr/>
        </p:nvSpPr>
        <p:spPr>
          <a:xfrm>
            <a:off x="1371600" y="4800600"/>
            <a:ext cx="65532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P R I N C I P L E   O F   D I M I N I S H I N G   R E T U R N S</a:t>
            </a:r>
          </a:p>
        </p:txBody>
      </p:sp>
      <p:sp>
        <p:nvSpPr>
          <p:cNvPr id="382" name="Shape 382"/>
          <p:cNvSpPr txBox="1"/>
          <p:nvPr/>
        </p:nvSpPr>
        <p:spPr>
          <a:xfrm>
            <a:off x="838200" y="5135562"/>
            <a:ext cx="6934199"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Suppose output is produced with two or more inputs, and we increase one input while holding the other input or inputs fixed. Beyond some point—called the </a:t>
            </a:r>
            <a:r>
              <a:rPr b="1" i="1" lang="en-US" sz="1400" u="none" cap="none" strike="noStrike">
                <a:solidFill>
                  <a:srgbClr val="7F7F7F"/>
                </a:solidFill>
                <a:latin typeface="Arial"/>
                <a:ea typeface="Arial"/>
                <a:cs typeface="Arial"/>
                <a:sym typeface="Arial"/>
              </a:rPr>
              <a:t>point of diminishing returns</a:t>
            </a:r>
            <a:r>
              <a:rPr b="1" i="0" lang="en-US" sz="1400" u="none" cap="none" strike="noStrike">
                <a:solidFill>
                  <a:srgbClr val="7F7F7F"/>
                </a:solidFill>
                <a:latin typeface="Arial"/>
                <a:ea typeface="Arial"/>
                <a:cs typeface="Arial"/>
                <a:sym typeface="Arial"/>
              </a:rPr>
              <a:t>—output will increase at a decreasing rate.</a:t>
            </a:r>
          </a:p>
        </p:txBody>
      </p:sp>
      <p:sp>
        <p:nvSpPr>
          <p:cNvPr id="383" name="Shape 383"/>
          <p:cNvSpPr txBox="1"/>
          <p:nvPr/>
        </p:nvSpPr>
        <p:spPr>
          <a:xfrm>
            <a:off x="3276600" y="152400"/>
            <a:ext cx="5562600" cy="517524"/>
          </a:xfrm>
          <a:prstGeom prst="rect">
            <a:avLst/>
          </a:prstGeom>
          <a:noFill/>
          <a:ln>
            <a:noFill/>
          </a:ln>
        </p:spPr>
        <p:txBody>
          <a:bodyPr anchorCtr="0" anchor="t"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SUPPLY (cont’d)</a:t>
            </a:r>
          </a:p>
        </p:txBody>
      </p:sp>
      <p:sp>
        <p:nvSpPr>
          <p:cNvPr id="384" name="Shape 384"/>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4.6</a:t>
            </a:r>
          </a:p>
        </p:txBody>
      </p:sp>
      <p:cxnSp>
        <p:nvCxnSpPr>
          <p:cNvPr id="385" name="Shape 385"/>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9" name="Shape 389"/>
        <p:cNvGrpSpPr/>
        <p:nvPr/>
      </p:nvGrpSpPr>
      <p:grpSpPr>
        <a:xfrm>
          <a:off x="0" y="0"/>
          <a:ext cx="0" cy="0"/>
          <a:chOff x="0" y="0"/>
          <a:chExt cx="0" cy="0"/>
        </a:xfrm>
      </p:grpSpPr>
      <p:sp>
        <p:nvSpPr>
          <p:cNvPr id="390" name="Shape 390"/>
          <p:cNvSpPr txBox="1"/>
          <p:nvPr/>
        </p:nvSpPr>
        <p:spPr>
          <a:xfrm>
            <a:off x="914400" y="1157287"/>
            <a:ext cx="82296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Extreme Cases: Perfectly Inelastic Supply and Perfectly Elastic Supply</a:t>
            </a:r>
          </a:p>
        </p:txBody>
      </p:sp>
      <p:sp>
        <p:nvSpPr>
          <p:cNvPr id="391" name="Shape 391"/>
          <p:cNvSpPr txBox="1"/>
          <p:nvPr/>
        </p:nvSpPr>
        <p:spPr>
          <a:xfrm>
            <a:off x="914400" y="1614487"/>
            <a:ext cx="8001000" cy="1281111"/>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4.4</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Perfectly Inelastic Supply and Perfectly Elastic Supply</a:t>
            </a:r>
          </a:p>
          <a:p>
            <a:pPr indent="0" lvl="0" marL="0" marR="0" rtl="0" algn="l">
              <a:lnSpc>
                <a:spcPct val="80000"/>
              </a:lnSpc>
              <a:spcBef>
                <a:spcPts val="0"/>
              </a:spcBef>
              <a:spcAft>
                <a:spcPts val="0"/>
              </a:spcAft>
              <a:buClr>
                <a:schemeClr val="dk1"/>
              </a:buClr>
              <a:buFont typeface="Times New Roman"/>
              <a:buNone/>
            </a:pPr>
            <a:r>
              <a:t/>
            </a:r>
            <a:endParaRPr b="1" i="0" sz="1400" u="none" cap="none" strike="noStrike">
              <a:solidFill>
                <a:schemeClr val="lt2"/>
              </a:solidFill>
              <a:latin typeface="Arial"/>
              <a:ea typeface="Arial"/>
              <a:cs typeface="Arial"/>
              <a:sym typeface="Arial"/>
            </a:endParaRPr>
          </a:p>
          <a:p>
            <a:pPr indent="0" lvl="0" marL="0" marR="0" rtl="0" algn="l">
              <a:lnSpc>
                <a:spcPct val="8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A, the quantity supplied is the same at every price, so the price elasticity of supply is zero. </a:t>
            </a:r>
          </a:p>
          <a:p>
            <a:pPr indent="0" lvl="0" marL="0" marR="0" rtl="0" algn="l">
              <a:lnSpc>
                <a:spcPct val="8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8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B, the quantity supplied is infinitely responsive to changes in price, so the price elasticity of supply is infinite.</a:t>
            </a:r>
          </a:p>
        </p:txBody>
      </p:sp>
      <p:pic>
        <p:nvPicPr>
          <p:cNvPr id="392" name="Shape 392"/>
          <p:cNvPicPr preferRelativeResize="0"/>
          <p:nvPr/>
        </p:nvPicPr>
        <p:blipFill rotWithShape="1">
          <a:blip r:embed="rId3">
            <a:alphaModFix/>
          </a:blip>
          <a:srcRect b="0" l="0" r="0" t="0"/>
          <a:stretch/>
        </p:blipFill>
        <p:spPr>
          <a:xfrm>
            <a:off x="1023937" y="3048000"/>
            <a:ext cx="7096125" cy="3581399"/>
          </a:xfrm>
          <a:prstGeom prst="rect">
            <a:avLst/>
          </a:prstGeom>
          <a:noFill/>
          <a:ln>
            <a:noFill/>
          </a:ln>
        </p:spPr>
      </p:pic>
      <p:pic>
        <p:nvPicPr>
          <p:cNvPr id="393" name="Shape 393"/>
          <p:cNvPicPr preferRelativeResize="0"/>
          <p:nvPr/>
        </p:nvPicPr>
        <p:blipFill rotWithShape="1">
          <a:blip r:embed="rId4">
            <a:alphaModFix/>
          </a:blip>
          <a:srcRect b="0" l="0" r="0" t="0"/>
          <a:stretch/>
        </p:blipFill>
        <p:spPr>
          <a:xfrm>
            <a:off x="1023937" y="3048000"/>
            <a:ext cx="7096125" cy="3581399"/>
          </a:xfrm>
          <a:prstGeom prst="rect">
            <a:avLst/>
          </a:prstGeom>
          <a:noFill/>
          <a:ln>
            <a:noFill/>
          </a:ln>
        </p:spPr>
      </p:pic>
      <p:pic>
        <p:nvPicPr>
          <p:cNvPr id="394" name="Shape 394"/>
          <p:cNvPicPr preferRelativeResize="0"/>
          <p:nvPr/>
        </p:nvPicPr>
        <p:blipFill rotWithShape="1">
          <a:blip r:embed="rId5">
            <a:alphaModFix/>
          </a:blip>
          <a:srcRect b="0" l="0" r="0" t="0"/>
          <a:stretch/>
        </p:blipFill>
        <p:spPr>
          <a:xfrm>
            <a:off x="1023937" y="3048000"/>
            <a:ext cx="7096125" cy="3581399"/>
          </a:xfrm>
          <a:prstGeom prst="rect">
            <a:avLst/>
          </a:prstGeom>
          <a:noFill/>
          <a:ln>
            <a:noFill/>
          </a:ln>
        </p:spPr>
      </p:pic>
      <p:pic>
        <p:nvPicPr>
          <p:cNvPr id="395" name="Shape 395"/>
          <p:cNvPicPr preferRelativeResize="0"/>
          <p:nvPr/>
        </p:nvPicPr>
        <p:blipFill rotWithShape="1">
          <a:blip r:embed="rId6">
            <a:alphaModFix/>
          </a:blip>
          <a:srcRect b="0" l="0" r="0" t="0"/>
          <a:stretch/>
        </p:blipFill>
        <p:spPr>
          <a:xfrm>
            <a:off x="1023937" y="3048000"/>
            <a:ext cx="7096125" cy="3581399"/>
          </a:xfrm>
          <a:prstGeom prst="rect">
            <a:avLst/>
          </a:prstGeom>
          <a:noFill/>
          <a:ln>
            <a:noFill/>
          </a:ln>
        </p:spPr>
      </p:pic>
      <p:sp>
        <p:nvSpPr>
          <p:cNvPr id="396" name="Shape 396"/>
          <p:cNvSpPr txBox="1"/>
          <p:nvPr/>
        </p:nvSpPr>
        <p:spPr>
          <a:xfrm>
            <a:off x="3276600" y="152400"/>
            <a:ext cx="5562600" cy="517524"/>
          </a:xfrm>
          <a:prstGeom prst="rect">
            <a:avLst/>
          </a:prstGeom>
          <a:noFill/>
          <a:ln>
            <a:noFill/>
          </a:ln>
        </p:spPr>
        <p:txBody>
          <a:bodyPr anchorCtr="0" anchor="t"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SUPPLY (cont’d)</a:t>
            </a:r>
          </a:p>
        </p:txBody>
      </p:sp>
      <p:sp>
        <p:nvSpPr>
          <p:cNvPr id="397" name="Shape 397"/>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4.6</a:t>
            </a:r>
          </a:p>
        </p:txBody>
      </p:sp>
      <p:cxnSp>
        <p:nvCxnSpPr>
          <p:cNvPr id="398" name="Shape 398"/>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2" name="Shape 402"/>
        <p:cNvGrpSpPr/>
        <p:nvPr/>
      </p:nvGrpSpPr>
      <p:grpSpPr>
        <a:xfrm>
          <a:off x="0" y="0"/>
          <a:ext cx="0" cy="0"/>
          <a:chOff x="0" y="0"/>
          <a:chExt cx="0" cy="0"/>
        </a:xfrm>
      </p:grpSpPr>
      <p:sp>
        <p:nvSpPr>
          <p:cNvPr id="403" name="Shape 403"/>
          <p:cNvSpPr txBox="1"/>
          <p:nvPr/>
        </p:nvSpPr>
        <p:spPr>
          <a:xfrm>
            <a:off x="914400" y="1295400"/>
            <a:ext cx="7239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Extreme Cases: Perfectly Inelastic Supply and Perfectly Elastic Supply</a:t>
            </a:r>
          </a:p>
        </p:txBody>
      </p:sp>
      <p:sp>
        <p:nvSpPr>
          <p:cNvPr id="404" name="Shape 404"/>
          <p:cNvSpPr txBox="1"/>
          <p:nvPr/>
        </p:nvSpPr>
        <p:spPr>
          <a:xfrm>
            <a:off x="2286000" y="2152650"/>
            <a:ext cx="4267199" cy="6111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perfectly inelastic supply</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price elasticity of supply equals zero.</a:t>
            </a:r>
          </a:p>
        </p:txBody>
      </p:sp>
      <p:sp>
        <p:nvSpPr>
          <p:cNvPr id="405" name="Shape 405"/>
          <p:cNvSpPr txBox="1"/>
          <p:nvPr/>
        </p:nvSpPr>
        <p:spPr>
          <a:xfrm>
            <a:off x="2286000" y="2989261"/>
            <a:ext cx="4648199" cy="6111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perfectly elastic supply</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price elasticity of supply is equal to infinity.</a:t>
            </a:r>
          </a:p>
        </p:txBody>
      </p:sp>
      <p:sp>
        <p:nvSpPr>
          <p:cNvPr id="406" name="Shape 406"/>
          <p:cNvSpPr txBox="1"/>
          <p:nvPr/>
        </p:nvSpPr>
        <p:spPr>
          <a:xfrm>
            <a:off x="914400" y="4057650"/>
            <a:ext cx="7619999"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Predicting Changes in Quantity Supplied</a:t>
            </a:r>
          </a:p>
        </p:txBody>
      </p:sp>
      <p:pic>
        <p:nvPicPr>
          <p:cNvPr id="407" name="Shape 407"/>
          <p:cNvPicPr preferRelativeResize="0"/>
          <p:nvPr/>
        </p:nvPicPr>
        <p:blipFill rotWithShape="1">
          <a:blip r:embed="rId3">
            <a:alphaModFix/>
          </a:blip>
          <a:srcRect b="0" l="0" r="0" t="0"/>
          <a:stretch/>
        </p:blipFill>
        <p:spPr>
          <a:xfrm>
            <a:off x="1143000" y="4895850"/>
            <a:ext cx="7553325" cy="285750"/>
          </a:xfrm>
          <a:prstGeom prst="rect">
            <a:avLst/>
          </a:prstGeom>
          <a:noFill/>
          <a:ln>
            <a:noFill/>
          </a:ln>
        </p:spPr>
      </p:pic>
      <p:sp>
        <p:nvSpPr>
          <p:cNvPr id="408" name="Shape 408"/>
          <p:cNvSpPr txBox="1"/>
          <p:nvPr/>
        </p:nvSpPr>
        <p:spPr>
          <a:xfrm>
            <a:off x="3276600" y="152400"/>
            <a:ext cx="5562600" cy="517524"/>
          </a:xfrm>
          <a:prstGeom prst="rect">
            <a:avLst/>
          </a:prstGeom>
          <a:noFill/>
          <a:ln>
            <a:noFill/>
          </a:ln>
        </p:spPr>
        <p:txBody>
          <a:bodyPr anchorCtr="0" anchor="t"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SUPPLY (cont’d)</a:t>
            </a:r>
          </a:p>
        </p:txBody>
      </p:sp>
      <p:sp>
        <p:nvSpPr>
          <p:cNvPr id="409" name="Shape 409"/>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4.6</a:t>
            </a:r>
          </a:p>
        </p:txBody>
      </p:sp>
      <p:cxnSp>
        <p:nvCxnSpPr>
          <p:cNvPr id="410" name="Shape 410"/>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4" name="Shape 414"/>
        <p:cNvGrpSpPr/>
        <p:nvPr/>
      </p:nvGrpSpPr>
      <p:grpSpPr>
        <a:xfrm>
          <a:off x="0" y="0"/>
          <a:ext cx="0" cy="0"/>
          <a:chOff x="0" y="0"/>
          <a:chExt cx="0" cy="0"/>
        </a:xfrm>
      </p:grpSpPr>
      <p:sp>
        <p:nvSpPr>
          <p:cNvPr id="415" name="Shape 415"/>
          <p:cNvSpPr txBox="1"/>
          <p:nvPr>
            <p:ph type="title"/>
          </p:nvPr>
        </p:nvSpPr>
        <p:spPr>
          <a:xfrm>
            <a:off x="3276600" y="457200"/>
            <a:ext cx="5638800" cy="517524"/>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USING ELASTICITIES TO PREDICT</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CHANGES IN EQUILIBRIUM PRICE</a:t>
            </a:r>
          </a:p>
        </p:txBody>
      </p:sp>
      <p:sp>
        <p:nvSpPr>
          <p:cNvPr id="416" name="Shape 416"/>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4.7</a:t>
            </a:r>
          </a:p>
        </p:txBody>
      </p:sp>
      <p:cxnSp>
        <p:nvCxnSpPr>
          <p:cNvPr id="417" name="Shape 417"/>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418" name="Shape 418"/>
          <p:cNvSpPr txBox="1"/>
          <p:nvPr/>
        </p:nvSpPr>
        <p:spPr>
          <a:xfrm>
            <a:off x="914400" y="1295400"/>
            <a:ext cx="7239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Price Effects of a Change in Demand</a:t>
            </a:r>
          </a:p>
        </p:txBody>
      </p:sp>
      <p:sp>
        <p:nvSpPr>
          <p:cNvPr id="419" name="Shape 419"/>
          <p:cNvSpPr txBox="1"/>
          <p:nvPr/>
        </p:nvSpPr>
        <p:spPr>
          <a:xfrm>
            <a:off x="914400" y="1981200"/>
            <a:ext cx="2438399" cy="34956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4.5</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An Increase in Demand Increases the Equilibrium Price</a:t>
            </a:r>
          </a:p>
          <a:p>
            <a:pPr indent="0" lvl="0" marL="0" marR="0" rtl="0" algn="l">
              <a:lnSpc>
                <a:spcPct val="100000"/>
              </a:lnSpc>
              <a:spcBef>
                <a:spcPts val="0"/>
              </a:spcBef>
              <a:spcAft>
                <a:spcPts val="0"/>
              </a:spcAft>
              <a:buClr>
                <a:schemeClr val="dk1"/>
              </a:buClr>
              <a:buFont typeface="Times New Roman"/>
              <a:buNone/>
            </a:pPr>
            <a:r>
              <a:t/>
            </a:r>
            <a:endParaRPr b="1" i="0" sz="14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increase in demand shifts the demand curve to the right, increasing the equilibrium price. </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this case, a 35 percent increase in demand increases the equilibrium price by 10 percent. Using the price-change formula,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10% = 35% / (2.5 + 1.0). </a:t>
            </a:r>
          </a:p>
        </p:txBody>
      </p:sp>
      <p:pic>
        <p:nvPicPr>
          <p:cNvPr id="420" name="Shape 420"/>
          <p:cNvPicPr preferRelativeResize="0"/>
          <p:nvPr/>
        </p:nvPicPr>
        <p:blipFill rotWithShape="1">
          <a:blip r:embed="rId3">
            <a:alphaModFix/>
          </a:blip>
          <a:srcRect b="0" l="0" r="0" t="0"/>
          <a:stretch/>
        </p:blipFill>
        <p:spPr>
          <a:xfrm>
            <a:off x="3552825" y="1981200"/>
            <a:ext cx="5362575" cy="3943350"/>
          </a:xfrm>
          <a:prstGeom prst="rect">
            <a:avLst/>
          </a:prstGeom>
          <a:noFill/>
          <a:ln>
            <a:noFill/>
          </a:ln>
        </p:spPr>
      </p:pic>
      <p:pic>
        <p:nvPicPr>
          <p:cNvPr id="421" name="Shape 421"/>
          <p:cNvPicPr preferRelativeResize="0"/>
          <p:nvPr/>
        </p:nvPicPr>
        <p:blipFill rotWithShape="1">
          <a:blip r:embed="rId4">
            <a:alphaModFix/>
          </a:blip>
          <a:srcRect b="0" l="0" r="0" t="0"/>
          <a:stretch/>
        </p:blipFill>
        <p:spPr>
          <a:xfrm>
            <a:off x="3552825" y="1981200"/>
            <a:ext cx="5362575" cy="3943350"/>
          </a:xfrm>
          <a:prstGeom prst="rect">
            <a:avLst/>
          </a:prstGeom>
          <a:noFill/>
          <a:ln>
            <a:noFill/>
          </a:ln>
        </p:spPr>
      </p:pic>
      <p:pic>
        <p:nvPicPr>
          <p:cNvPr id="422" name="Shape 422"/>
          <p:cNvPicPr preferRelativeResize="0"/>
          <p:nvPr/>
        </p:nvPicPr>
        <p:blipFill rotWithShape="1">
          <a:blip r:embed="rId5">
            <a:alphaModFix/>
          </a:blip>
          <a:srcRect b="0" l="0" r="0" t="0"/>
          <a:stretch/>
        </p:blipFill>
        <p:spPr>
          <a:xfrm>
            <a:off x="3552825" y="1981200"/>
            <a:ext cx="5362575" cy="3943350"/>
          </a:xfrm>
          <a:prstGeom prst="rect">
            <a:avLst/>
          </a:prstGeom>
          <a:noFill/>
          <a:ln>
            <a:noFill/>
          </a:ln>
        </p:spPr>
      </p:pic>
      <p:pic>
        <p:nvPicPr>
          <p:cNvPr id="423" name="Shape 423"/>
          <p:cNvPicPr preferRelativeResize="0"/>
          <p:nvPr/>
        </p:nvPicPr>
        <p:blipFill rotWithShape="1">
          <a:blip r:embed="rId6">
            <a:alphaModFix/>
          </a:blip>
          <a:srcRect b="0" l="0" r="0" t="0"/>
          <a:stretch/>
        </p:blipFill>
        <p:spPr>
          <a:xfrm>
            <a:off x="3552825" y="1981200"/>
            <a:ext cx="5362575" cy="3943350"/>
          </a:xfrm>
          <a:prstGeom prst="rect">
            <a:avLst/>
          </a:prstGeom>
          <a:noFill/>
          <a:ln>
            <a:noFill/>
          </a:ln>
        </p:spPr>
      </p:pic>
      <p:pic>
        <p:nvPicPr>
          <p:cNvPr id="424" name="Shape 424"/>
          <p:cNvPicPr preferRelativeResize="0"/>
          <p:nvPr/>
        </p:nvPicPr>
        <p:blipFill rotWithShape="1">
          <a:blip r:embed="rId7">
            <a:alphaModFix/>
          </a:blip>
          <a:srcRect b="0" l="0" r="0" t="0"/>
          <a:stretch/>
        </p:blipFill>
        <p:spPr>
          <a:xfrm>
            <a:off x="3552825" y="1981200"/>
            <a:ext cx="5362575" cy="3943350"/>
          </a:xfrm>
          <a:prstGeom prst="rect">
            <a:avLst/>
          </a:prstGeom>
          <a:noFill/>
          <a:ln>
            <a:noFill/>
          </a:ln>
        </p:spPr>
      </p:pic>
      <p:pic>
        <p:nvPicPr>
          <p:cNvPr id="425" name="Shape 425"/>
          <p:cNvPicPr preferRelativeResize="0"/>
          <p:nvPr/>
        </p:nvPicPr>
        <p:blipFill rotWithShape="1">
          <a:blip r:embed="rId8">
            <a:alphaModFix/>
          </a:blip>
          <a:srcRect b="0" l="0" r="0" t="0"/>
          <a:stretch/>
        </p:blipFill>
        <p:spPr>
          <a:xfrm>
            <a:off x="3552825" y="1981200"/>
            <a:ext cx="5362575" cy="3943350"/>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9" name="Shape 429"/>
        <p:cNvGrpSpPr/>
        <p:nvPr/>
      </p:nvGrpSpPr>
      <p:grpSpPr>
        <a:xfrm>
          <a:off x="0" y="0"/>
          <a:ext cx="0" cy="0"/>
          <a:chOff x="0" y="0"/>
          <a:chExt cx="0" cy="0"/>
        </a:xfrm>
      </p:grpSpPr>
      <p:sp>
        <p:nvSpPr>
          <p:cNvPr id="430" name="Shape 430"/>
          <p:cNvSpPr txBox="1"/>
          <p:nvPr/>
        </p:nvSpPr>
        <p:spPr>
          <a:xfrm>
            <a:off x="914400" y="1295400"/>
            <a:ext cx="7239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Price Effects of a Change in Demand</a:t>
            </a:r>
          </a:p>
        </p:txBody>
      </p:sp>
      <p:sp>
        <p:nvSpPr>
          <p:cNvPr id="431" name="Shape 431"/>
          <p:cNvSpPr txBox="1"/>
          <p:nvPr/>
        </p:nvSpPr>
        <p:spPr>
          <a:xfrm>
            <a:off x="1828800" y="2057400"/>
            <a:ext cx="5486399" cy="1744661"/>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Under what conditions will an increase in demand cause a relatively small increase in price?</a:t>
            </a:r>
          </a:p>
          <a:p>
            <a:pPr indent="-236537" lvl="1" marL="465137"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Small increase in demand.</a:t>
            </a:r>
          </a:p>
          <a:p>
            <a:pPr indent="-236537" lvl="1" marL="465137"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Highly elastic demand.</a:t>
            </a:r>
          </a:p>
          <a:p>
            <a:pPr indent="-236537" lvl="1" marL="465137" marR="0" rtl="0" algn="l">
              <a:lnSpc>
                <a:spcPct val="105000"/>
              </a:lnSpc>
              <a:spcBef>
                <a:spcPts val="800"/>
              </a:spcBef>
              <a:spcAft>
                <a:spcPts val="0"/>
              </a:spcAft>
              <a:buClr>
                <a:schemeClr val="dk1"/>
              </a:buClr>
              <a:buSzPct val="100000"/>
              <a:buFont typeface="Arial"/>
              <a:buChar char="•"/>
            </a:pPr>
            <a:r>
              <a:rPr b="0" i="1" lang="en-US" sz="1600" u="none" cap="none" strike="noStrike">
                <a:solidFill>
                  <a:schemeClr val="dk1"/>
                </a:solidFill>
                <a:latin typeface="Arial"/>
                <a:ea typeface="Arial"/>
                <a:cs typeface="Arial"/>
                <a:sym typeface="Arial"/>
              </a:rPr>
              <a:t>Highly elastic supply.</a:t>
            </a:r>
          </a:p>
        </p:txBody>
      </p:sp>
      <p:pic>
        <p:nvPicPr>
          <p:cNvPr id="432" name="Shape 432"/>
          <p:cNvPicPr preferRelativeResize="0"/>
          <p:nvPr/>
        </p:nvPicPr>
        <p:blipFill rotWithShape="1">
          <a:blip r:embed="rId3">
            <a:alphaModFix/>
          </a:blip>
          <a:srcRect b="0" l="0" r="0" t="0"/>
          <a:stretch/>
        </p:blipFill>
        <p:spPr>
          <a:xfrm>
            <a:off x="1143000" y="4267200"/>
            <a:ext cx="7639050" cy="609599"/>
          </a:xfrm>
          <a:prstGeom prst="rect">
            <a:avLst/>
          </a:prstGeom>
          <a:noFill/>
          <a:ln>
            <a:noFill/>
          </a:ln>
        </p:spPr>
      </p:pic>
      <p:grpSp>
        <p:nvGrpSpPr>
          <p:cNvPr id="433" name="Shape 433"/>
          <p:cNvGrpSpPr/>
          <p:nvPr/>
        </p:nvGrpSpPr>
        <p:grpSpPr>
          <a:xfrm>
            <a:off x="2063750" y="104775"/>
            <a:ext cx="7080250" cy="869949"/>
            <a:chOff x="2063750" y="104775"/>
            <a:chExt cx="7080250" cy="869949"/>
          </a:xfrm>
        </p:grpSpPr>
        <p:sp>
          <p:nvSpPr>
            <p:cNvPr id="434" name="Shape 434"/>
            <p:cNvSpPr txBox="1"/>
            <p:nvPr/>
          </p:nvSpPr>
          <p:spPr>
            <a:xfrm>
              <a:off x="3276600" y="457200"/>
              <a:ext cx="5867400" cy="517524"/>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USING ELASTICITIES TO PREDICT</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CHANGES IN EQUILIBRIUM PRICE (cont’d)</a:t>
              </a:r>
            </a:p>
          </p:txBody>
        </p:sp>
        <p:sp>
          <p:nvSpPr>
            <p:cNvPr id="435" name="Shape 43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4.7</a:t>
              </a:r>
            </a:p>
          </p:txBody>
        </p:sp>
        <p:cxnSp>
          <p:nvCxnSpPr>
            <p:cNvPr id="436" name="Shape 436"/>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gr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0" name="Shape 440"/>
        <p:cNvGrpSpPr/>
        <p:nvPr/>
      </p:nvGrpSpPr>
      <p:grpSpPr>
        <a:xfrm>
          <a:off x="0" y="0"/>
          <a:ext cx="0" cy="0"/>
          <a:chOff x="0" y="0"/>
          <a:chExt cx="0" cy="0"/>
        </a:xfrm>
      </p:grpSpPr>
      <p:sp>
        <p:nvSpPr>
          <p:cNvPr id="441" name="Shape 441"/>
          <p:cNvSpPr txBox="1"/>
          <p:nvPr/>
        </p:nvSpPr>
        <p:spPr>
          <a:xfrm>
            <a:off x="914400" y="1295400"/>
            <a:ext cx="7239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Price Effects of a Change in Supply</a:t>
            </a:r>
          </a:p>
        </p:txBody>
      </p:sp>
      <p:sp>
        <p:nvSpPr>
          <p:cNvPr id="442" name="Shape 442"/>
          <p:cNvSpPr txBox="1"/>
          <p:nvPr/>
        </p:nvSpPr>
        <p:spPr>
          <a:xfrm>
            <a:off x="914400" y="1981200"/>
            <a:ext cx="2514599" cy="39211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4.6</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A Decrease in Supply Increases the Equilibrium Price</a:t>
            </a:r>
          </a:p>
          <a:p>
            <a:pPr indent="0" lvl="0" marL="0" marR="0" rtl="0" algn="l">
              <a:lnSpc>
                <a:spcPct val="100000"/>
              </a:lnSpc>
              <a:spcBef>
                <a:spcPts val="0"/>
              </a:spcBef>
              <a:spcAft>
                <a:spcPts val="0"/>
              </a:spcAft>
              <a:buClr>
                <a:schemeClr val="dk1"/>
              </a:buClr>
              <a:buFont typeface="Times New Roman"/>
              <a:buNone/>
            </a:pPr>
            <a:r>
              <a:t/>
            </a:r>
            <a:endParaRPr b="1" i="0" sz="14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import restriction on shoes decreases the supply of shoes, shifting the market supply curve to the left and increasing the equilibrium price from $40 to $44.</a:t>
            </a:r>
          </a:p>
          <a:p>
            <a:pPr indent="0" lvl="0" marL="0" marR="0" rtl="0" algn="l">
              <a:lnSpc>
                <a:spcPct val="100000"/>
              </a:lnSpc>
              <a:spcBef>
                <a:spcPts val="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this case, a 30 percent reduction in supply increases the equilibrium price by 10 percent. Using the price-change formula, 10% = </a:t>
            </a: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–(–30% / (2.3 + 0.70)).</a:t>
            </a:r>
          </a:p>
        </p:txBody>
      </p:sp>
      <p:pic>
        <p:nvPicPr>
          <p:cNvPr id="443" name="Shape 443"/>
          <p:cNvPicPr preferRelativeResize="0"/>
          <p:nvPr/>
        </p:nvPicPr>
        <p:blipFill rotWithShape="1">
          <a:blip r:embed="rId3">
            <a:alphaModFix/>
          </a:blip>
          <a:srcRect b="0" l="0" r="0" t="0"/>
          <a:stretch/>
        </p:blipFill>
        <p:spPr>
          <a:xfrm>
            <a:off x="3619500" y="1981200"/>
            <a:ext cx="5295900" cy="3867149"/>
          </a:xfrm>
          <a:prstGeom prst="rect">
            <a:avLst/>
          </a:prstGeom>
          <a:noFill/>
          <a:ln>
            <a:noFill/>
          </a:ln>
        </p:spPr>
      </p:pic>
      <p:pic>
        <p:nvPicPr>
          <p:cNvPr id="444" name="Shape 444"/>
          <p:cNvPicPr preferRelativeResize="0"/>
          <p:nvPr/>
        </p:nvPicPr>
        <p:blipFill rotWithShape="1">
          <a:blip r:embed="rId4">
            <a:alphaModFix/>
          </a:blip>
          <a:srcRect b="0" l="0" r="0" t="0"/>
          <a:stretch/>
        </p:blipFill>
        <p:spPr>
          <a:xfrm>
            <a:off x="3619500" y="1981200"/>
            <a:ext cx="5295900" cy="3867149"/>
          </a:xfrm>
          <a:prstGeom prst="rect">
            <a:avLst/>
          </a:prstGeom>
          <a:noFill/>
          <a:ln>
            <a:noFill/>
          </a:ln>
        </p:spPr>
      </p:pic>
      <p:pic>
        <p:nvPicPr>
          <p:cNvPr id="445" name="Shape 445"/>
          <p:cNvPicPr preferRelativeResize="0"/>
          <p:nvPr/>
        </p:nvPicPr>
        <p:blipFill rotWithShape="1">
          <a:blip r:embed="rId5">
            <a:alphaModFix/>
          </a:blip>
          <a:srcRect b="0" l="0" r="0" t="0"/>
          <a:stretch/>
        </p:blipFill>
        <p:spPr>
          <a:xfrm>
            <a:off x="3619500" y="1981200"/>
            <a:ext cx="5295900" cy="3867149"/>
          </a:xfrm>
          <a:prstGeom prst="rect">
            <a:avLst/>
          </a:prstGeom>
          <a:noFill/>
          <a:ln>
            <a:noFill/>
          </a:ln>
        </p:spPr>
      </p:pic>
      <p:pic>
        <p:nvPicPr>
          <p:cNvPr id="446" name="Shape 446"/>
          <p:cNvPicPr preferRelativeResize="0"/>
          <p:nvPr/>
        </p:nvPicPr>
        <p:blipFill rotWithShape="1">
          <a:blip r:embed="rId6">
            <a:alphaModFix/>
          </a:blip>
          <a:srcRect b="0" l="0" r="0" t="0"/>
          <a:stretch/>
        </p:blipFill>
        <p:spPr>
          <a:xfrm>
            <a:off x="3619500" y="1981200"/>
            <a:ext cx="5295900" cy="3867149"/>
          </a:xfrm>
          <a:prstGeom prst="rect">
            <a:avLst/>
          </a:prstGeom>
          <a:noFill/>
          <a:ln>
            <a:noFill/>
          </a:ln>
        </p:spPr>
      </p:pic>
      <p:pic>
        <p:nvPicPr>
          <p:cNvPr id="447" name="Shape 447"/>
          <p:cNvPicPr preferRelativeResize="0"/>
          <p:nvPr/>
        </p:nvPicPr>
        <p:blipFill rotWithShape="1">
          <a:blip r:embed="rId7">
            <a:alphaModFix/>
          </a:blip>
          <a:srcRect b="0" l="0" r="0" t="0"/>
          <a:stretch/>
        </p:blipFill>
        <p:spPr>
          <a:xfrm>
            <a:off x="3619500" y="1981200"/>
            <a:ext cx="5295900" cy="3867149"/>
          </a:xfrm>
          <a:prstGeom prst="rect">
            <a:avLst/>
          </a:prstGeom>
          <a:noFill/>
          <a:ln>
            <a:noFill/>
          </a:ln>
        </p:spPr>
      </p:pic>
      <p:pic>
        <p:nvPicPr>
          <p:cNvPr id="448" name="Shape 448"/>
          <p:cNvPicPr preferRelativeResize="0"/>
          <p:nvPr/>
        </p:nvPicPr>
        <p:blipFill rotWithShape="1">
          <a:blip r:embed="rId8">
            <a:alphaModFix/>
          </a:blip>
          <a:srcRect b="0" l="0" r="0" t="0"/>
          <a:stretch/>
        </p:blipFill>
        <p:spPr>
          <a:xfrm>
            <a:off x="3619500" y="1981200"/>
            <a:ext cx="5295900" cy="3867149"/>
          </a:xfrm>
          <a:prstGeom prst="rect">
            <a:avLst/>
          </a:prstGeom>
          <a:noFill/>
          <a:ln>
            <a:noFill/>
          </a:ln>
        </p:spPr>
      </p:pic>
      <p:grpSp>
        <p:nvGrpSpPr>
          <p:cNvPr id="449" name="Shape 449"/>
          <p:cNvGrpSpPr/>
          <p:nvPr/>
        </p:nvGrpSpPr>
        <p:grpSpPr>
          <a:xfrm>
            <a:off x="2063750" y="104775"/>
            <a:ext cx="7080250" cy="869949"/>
            <a:chOff x="2063750" y="104775"/>
            <a:chExt cx="7080250" cy="869949"/>
          </a:xfrm>
        </p:grpSpPr>
        <p:sp>
          <p:nvSpPr>
            <p:cNvPr id="450" name="Shape 450"/>
            <p:cNvSpPr txBox="1"/>
            <p:nvPr/>
          </p:nvSpPr>
          <p:spPr>
            <a:xfrm>
              <a:off x="3276600" y="457200"/>
              <a:ext cx="5867400" cy="517524"/>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USING ELASTICITIES TO PREDICT</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CHANGES IN EQUILIBRIUM PRICE (cont’d)</a:t>
              </a:r>
            </a:p>
          </p:txBody>
        </p:sp>
        <p:sp>
          <p:nvSpPr>
            <p:cNvPr id="451" name="Shape 451"/>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4.7</a:t>
              </a:r>
            </a:p>
          </p:txBody>
        </p:sp>
        <p:cxnSp>
          <p:nvCxnSpPr>
            <p:cNvPr id="452" name="Shape 452"/>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gr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 name="Shape 56"/>
        <p:cNvGrpSpPr/>
        <p:nvPr/>
      </p:nvGrpSpPr>
      <p:grpSpPr>
        <a:xfrm>
          <a:off x="0" y="0"/>
          <a:ext cx="0" cy="0"/>
          <a:chOff x="0" y="0"/>
          <a:chExt cx="0" cy="0"/>
        </a:xfrm>
      </p:grpSpPr>
      <p:sp>
        <p:nvSpPr>
          <p:cNvPr id="57" name="Shape 57"/>
          <p:cNvSpPr txBox="1"/>
          <p:nvPr>
            <p:ph type="title"/>
          </p:nvPr>
        </p:nvSpPr>
        <p:spPr>
          <a:xfrm>
            <a:off x="3276600" y="228600"/>
            <a:ext cx="5333999"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DEMAND</a:t>
            </a:r>
          </a:p>
        </p:txBody>
      </p:sp>
      <p:sp>
        <p:nvSpPr>
          <p:cNvPr id="58" name="Shape 58"/>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4.1</a:t>
            </a:r>
          </a:p>
        </p:txBody>
      </p:sp>
      <p:cxnSp>
        <p:nvCxnSpPr>
          <p:cNvPr id="59" name="Shape 59"/>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60" name="Shape 60"/>
          <p:cNvSpPr txBox="1"/>
          <p:nvPr/>
        </p:nvSpPr>
        <p:spPr>
          <a:xfrm>
            <a:off x="3276600" y="1981200"/>
            <a:ext cx="3886200" cy="1833562"/>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price elasticity of demand (E</a:t>
            </a:r>
            <a:r>
              <a:rPr b="1" baseline="-25000" i="1" lang="en-US" sz="1600" u="none" cap="none" strike="noStrike">
                <a:solidFill>
                  <a:srgbClr val="382344"/>
                </a:solidFill>
                <a:latin typeface="Arial"/>
                <a:ea typeface="Arial"/>
                <a:cs typeface="Arial"/>
                <a:sym typeface="Arial"/>
              </a:rPr>
              <a:t>d</a:t>
            </a:r>
            <a:r>
              <a:rPr b="1" i="0" lang="en-US" sz="1600" u="none" cap="none" strike="noStrike">
                <a:solidFill>
                  <a:srgbClr val="382344"/>
                </a:solidFill>
                <a:latin typeface="Arial"/>
                <a:ea typeface="Arial"/>
                <a:cs typeface="Arial"/>
                <a:sym typeface="Arial"/>
              </a:rPr>
              <a: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measure of the responsiveness of the quantity demanded to changes in price; equal to the absolute value of the percentage change in quantity demanded divided by the percentage change in price.</a:t>
            </a:r>
          </a:p>
        </p:txBody>
      </p:sp>
      <p:pic>
        <p:nvPicPr>
          <p:cNvPr id="61" name="Shape 61"/>
          <p:cNvPicPr preferRelativeResize="0"/>
          <p:nvPr/>
        </p:nvPicPr>
        <p:blipFill rotWithShape="1">
          <a:blip r:embed="rId3">
            <a:alphaModFix/>
          </a:blip>
          <a:srcRect b="0" l="0" r="0" t="0"/>
          <a:stretch/>
        </p:blipFill>
        <p:spPr>
          <a:xfrm>
            <a:off x="2743200" y="4305300"/>
            <a:ext cx="5124450" cy="647700"/>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6" name="Shape 456"/>
        <p:cNvGrpSpPr/>
        <p:nvPr/>
      </p:nvGrpSpPr>
      <p:grpSpPr>
        <a:xfrm>
          <a:off x="0" y="0"/>
          <a:ext cx="0" cy="0"/>
          <a:chOff x="0" y="0"/>
          <a:chExt cx="0" cy="0"/>
        </a:xfrm>
      </p:grpSpPr>
      <p:sp>
        <p:nvSpPr>
          <p:cNvPr id="457" name="Shape 457"/>
          <p:cNvSpPr txBox="1"/>
          <p:nvPr/>
        </p:nvSpPr>
        <p:spPr>
          <a:xfrm>
            <a:off x="914400" y="1295400"/>
            <a:ext cx="7239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The Price Effects of a Change in Supply</a:t>
            </a:r>
          </a:p>
        </p:txBody>
      </p:sp>
      <p:sp>
        <p:nvSpPr>
          <p:cNvPr id="458" name="Shape 458"/>
          <p:cNvSpPr txBox="1"/>
          <p:nvPr/>
        </p:nvSpPr>
        <p:spPr>
          <a:xfrm>
            <a:off x="1828800" y="2057400"/>
            <a:ext cx="5486399" cy="1744661"/>
          </a:xfrm>
          <a:prstGeom prst="rect">
            <a:avLst/>
          </a:prstGeom>
          <a:noFill/>
          <a:ln>
            <a:noFill/>
          </a:ln>
        </p:spPr>
        <p:txBody>
          <a:bodyPr anchorCtr="0" anchor="t" bIns="45700" lIns="91425" rIns="91425" tIns="45700">
            <a:noAutofit/>
          </a:bodyPr>
          <a:lstStyle/>
          <a:p>
            <a:pPr indent="0" lvl="0" marL="0" marR="0" rtl="0" algn="l">
              <a:lnSpc>
                <a:spcPct val="105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Under what conditions will a decrease in supply cause a relatively small increase in price?</a:t>
            </a:r>
          </a:p>
          <a:p>
            <a:pPr indent="-236537" lvl="1" marL="465137"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Small decrease in supply.</a:t>
            </a:r>
          </a:p>
          <a:p>
            <a:pPr indent="-236537" lvl="1" marL="465137" marR="0" rtl="0" algn="l">
              <a:lnSpc>
                <a:spcPct val="105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Highly elastic demand.</a:t>
            </a:r>
          </a:p>
          <a:p>
            <a:pPr indent="-236537" lvl="1" marL="465137" marR="0" rtl="0" algn="l">
              <a:lnSpc>
                <a:spcPct val="105000"/>
              </a:lnSpc>
              <a:spcBef>
                <a:spcPts val="800"/>
              </a:spcBef>
              <a:spcAft>
                <a:spcPts val="0"/>
              </a:spcAft>
              <a:buClr>
                <a:schemeClr val="dk1"/>
              </a:buClr>
              <a:buSzPct val="100000"/>
              <a:buFont typeface="Arial"/>
              <a:buChar char="•"/>
            </a:pPr>
            <a:r>
              <a:rPr b="0" i="1" lang="en-US" sz="1600" u="none" cap="none" strike="noStrike">
                <a:solidFill>
                  <a:schemeClr val="dk1"/>
                </a:solidFill>
                <a:latin typeface="Arial"/>
                <a:ea typeface="Arial"/>
                <a:cs typeface="Arial"/>
                <a:sym typeface="Arial"/>
              </a:rPr>
              <a:t>Highly elastic supply.</a:t>
            </a:r>
          </a:p>
        </p:txBody>
      </p:sp>
      <p:pic>
        <p:nvPicPr>
          <p:cNvPr id="459" name="Shape 459"/>
          <p:cNvPicPr preferRelativeResize="0"/>
          <p:nvPr/>
        </p:nvPicPr>
        <p:blipFill rotWithShape="1">
          <a:blip r:embed="rId3">
            <a:alphaModFix/>
          </a:blip>
          <a:srcRect b="0" l="0" r="0" t="0"/>
          <a:stretch/>
        </p:blipFill>
        <p:spPr>
          <a:xfrm>
            <a:off x="1143000" y="4191000"/>
            <a:ext cx="7667625" cy="609599"/>
          </a:xfrm>
          <a:prstGeom prst="rect">
            <a:avLst/>
          </a:prstGeom>
          <a:noFill/>
          <a:ln>
            <a:noFill/>
          </a:ln>
        </p:spPr>
      </p:pic>
      <p:grpSp>
        <p:nvGrpSpPr>
          <p:cNvPr id="460" name="Shape 460"/>
          <p:cNvGrpSpPr/>
          <p:nvPr/>
        </p:nvGrpSpPr>
        <p:grpSpPr>
          <a:xfrm>
            <a:off x="2063750" y="104775"/>
            <a:ext cx="7080250" cy="869949"/>
            <a:chOff x="2063750" y="104775"/>
            <a:chExt cx="7080250" cy="869949"/>
          </a:xfrm>
        </p:grpSpPr>
        <p:sp>
          <p:nvSpPr>
            <p:cNvPr id="461" name="Shape 461"/>
            <p:cNvSpPr txBox="1"/>
            <p:nvPr/>
          </p:nvSpPr>
          <p:spPr>
            <a:xfrm>
              <a:off x="3276600" y="457200"/>
              <a:ext cx="5867400" cy="517524"/>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USING ELASTICITIES TO PREDICT</a:t>
              </a:r>
              <a:br>
                <a:rPr b="0" i="0" lang="en-US" sz="2200" u="none" cap="none" strike="noStrike">
                  <a:solidFill>
                    <a:srgbClr val="FF0000"/>
                  </a:solidFill>
                  <a:latin typeface="Arial"/>
                  <a:ea typeface="Arial"/>
                  <a:cs typeface="Arial"/>
                  <a:sym typeface="Arial"/>
                </a:rPr>
              </a:br>
              <a:r>
                <a:rPr b="0" i="0" lang="en-US" sz="2200" u="none" cap="none" strike="noStrike">
                  <a:solidFill>
                    <a:srgbClr val="FF0000"/>
                  </a:solidFill>
                  <a:latin typeface="Arial"/>
                  <a:ea typeface="Arial"/>
                  <a:cs typeface="Arial"/>
                  <a:sym typeface="Arial"/>
                </a:rPr>
                <a:t>CHANGES IN EQUILIBRIUM PRICE (cont’d)</a:t>
              </a:r>
            </a:p>
          </p:txBody>
        </p:sp>
        <p:sp>
          <p:nvSpPr>
            <p:cNvPr id="462" name="Shape 462"/>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4.7</a:t>
              </a:r>
            </a:p>
          </p:txBody>
        </p:sp>
        <p:cxnSp>
          <p:nvCxnSpPr>
            <p:cNvPr id="463" name="Shape 463"/>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gr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7" name="Shape 467"/>
        <p:cNvGrpSpPr/>
        <p:nvPr/>
      </p:nvGrpSpPr>
      <p:grpSpPr>
        <a:xfrm>
          <a:off x="0" y="0"/>
          <a:ext cx="0" cy="0"/>
          <a:chOff x="0" y="0"/>
          <a:chExt cx="0" cy="0"/>
        </a:xfrm>
      </p:grpSpPr>
      <p:sp>
        <p:nvSpPr>
          <p:cNvPr id="468" name="Shape 468"/>
          <p:cNvSpPr txBox="1"/>
          <p:nvPr/>
        </p:nvSpPr>
        <p:spPr>
          <a:xfrm>
            <a:off x="762000" y="1981200"/>
            <a:ext cx="8001000" cy="3532187"/>
          </a:xfrm>
          <a:prstGeom prst="rect">
            <a:avLst/>
          </a:prstGeom>
          <a:noFill/>
          <a:ln>
            <a:noFill/>
          </a:ln>
        </p:spPr>
        <p:txBody>
          <a:bodyPr anchorCtr="0" anchor="t" bIns="45700" lIns="91425" rIns="91425" tIns="45700">
            <a:noAutofit/>
          </a:bodyPr>
          <a:lstStyle/>
          <a:p>
            <a:pPr indent="-119062" lvl="0" marL="119062" marR="0" rtl="0" algn="l">
              <a:lnSpc>
                <a:spcPct val="105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We can use the supply version of the price-change formula to predict the effects of a change in demand on equilibrium prices in the short run and the long run.</a:t>
            </a:r>
          </a:p>
          <a:p>
            <a:pPr indent="-119062" lvl="0" marL="119062"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Suppose a national advertising campaign increases the demand for milk by 3 percent.</a:t>
            </a:r>
          </a:p>
          <a:p>
            <a:pPr indent="-119062" lvl="0" marL="119062"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Price elasticity of demand for milk is -0.20 and the short-run price elasticity of supply is 0.10.  Therefore, in the short-run, the equilibrium price of milk will increase by 10 percent.</a:t>
            </a:r>
          </a:p>
          <a:p>
            <a:pPr indent="-119062" lvl="0" marL="119062"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Percentage change in equilibrium price = 3% / (0.10+0.20)= 3% / 0.30 = 10%</a:t>
            </a:r>
          </a:p>
          <a:p>
            <a:pPr indent="-119062" lvl="0" marL="119062"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the long run, the price elasticity of supply is 2.50 and the equilibrium price of milk will only be 1.1 percent higher.</a:t>
            </a:r>
          </a:p>
          <a:p>
            <a:pPr indent="-119062" lvl="0" marL="119062" marR="0" rtl="0" algn="l">
              <a:lnSpc>
                <a:spcPct val="105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Percentage change in equilibrium price = 3% / (2.50+0.20)= 3% / 2.70 = 1.1%</a:t>
            </a:r>
          </a:p>
        </p:txBody>
      </p:sp>
      <p:sp>
        <p:nvSpPr>
          <p:cNvPr id="469" name="Shape 469"/>
          <p:cNvSpPr txBox="1"/>
          <p:nvPr/>
        </p:nvSpPr>
        <p:spPr>
          <a:xfrm>
            <a:off x="2286000" y="914400"/>
            <a:ext cx="4953000" cy="998536"/>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MILK PRICES IN THE SHORT RUN AND LONG RUN</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#4:  How does a change in demand affect the equilibrium price in the short run and long run?</a:t>
            </a:r>
          </a:p>
        </p:txBody>
      </p:sp>
      <p:grpSp>
        <p:nvGrpSpPr>
          <p:cNvPr id="470" name="Shape 470"/>
          <p:cNvGrpSpPr/>
          <p:nvPr/>
        </p:nvGrpSpPr>
        <p:grpSpPr>
          <a:xfrm>
            <a:off x="4114800" y="381000"/>
            <a:ext cx="3005136" cy="366711"/>
            <a:chOff x="4114800" y="381000"/>
            <a:chExt cx="3005136" cy="366711"/>
          </a:xfrm>
        </p:grpSpPr>
        <p:sp>
          <p:nvSpPr>
            <p:cNvPr id="471" name="Shape 471"/>
            <p:cNvSpPr/>
            <p:nvPr/>
          </p:nvSpPr>
          <p:spPr>
            <a:xfrm>
              <a:off x="4114800" y="384175"/>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472" name="Shape 472"/>
            <p:cNvSpPr txBox="1"/>
            <p:nvPr/>
          </p:nvSpPr>
          <p:spPr>
            <a:xfrm>
              <a:off x="4289425" y="384175"/>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473" name="Shape 473"/>
            <p:cNvSpPr/>
            <p:nvPr/>
          </p:nvSpPr>
          <p:spPr>
            <a:xfrm>
              <a:off x="6672261" y="381000"/>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474" name="Shape 474"/>
            <p:cNvSpPr/>
            <p:nvPr/>
          </p:nvSpPr>
          <p:spPr>
            <a:xfrm>
              <a:off x="6738936" y="381000"/>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gr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8" name="Shape 478"/>
        <p:cNvGrpSpPr/>
        <p:nvPr/>
      </p:nvGrpSpPr>
      <p:grpSpPr>
        <a:xfrm>
          <a:off x="0" y="0"/>
          <a:ext cx="0" cy="0"/>
          <a:chOff x="0" y="0"/>
          <a:chExt cx="0" cy="0"/>
        </a:xfrm>
      </p:grpSpPr>
      <p:sp>
        <p:nvSpPr>
          <p:cNvPr id="479" name="Shape 479"/>
          <p:cNvSpPr txBox="1"/>
          <p:nvPr/>
        </p:nvSpPr>
        <p:spPr>
          <a:xfrm>
            <a:off x="914400" y="1981200"/>
            <a:ext cx="3733800" cy="2843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cross-price elasticity of demand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elastic demand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income elasticity of demand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inelastic demand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perfectly elastic demand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perfectly elastic supply</a:t>
            </a: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480" name="Shape 480"/>
          <p:cNvSpPr txBox="1"/>
          <p:nvPr/>
        </p:nvSpPr>
        <p:spPr>
          <a:xfrm>
            <a:off x="5181600" y="1981200"/>
            <a:ext cx="3733800" cy="24304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perfectly inelastic demand (</a:t>
            </a:r>
            <a:r>
              <a:rPr b="1" i="1" lang="en-US" sz="1800" u="none" cap="none" strike="noStrike">
                <a:solidFill>
                  <a:schemeClr val="dk1"/>
                </a:solidFill>
                <a:latin typeface="Arial"/>
                <a:ea typeface="Arial"/>
                <a:cs typeface="Arial"/>
                <a:sym typeface="Arial"/>
              </a:rPr>
              <a:t>E</a:t>
            </a:r>
            <a:r>
              <a:rPr b="1" baseline="-25000" i="1" lang="en-US" sz="1800" u="none" cap="none" strike="noStrike">
                <a:solidFill>
                  <a:schemeClr val="dk1"/>
                </a:solidFill>
                <a:latin typeface="Arial"/>
                <a:ea typeface="Arial"/>
                <a:cs typeface="Arial"/>
                <a:sym typeface="Arial"/>
              </a:rPr>
              <a:t>d</a:t>
            </a:r>
            <a:r>
              <a:rPr b="1" i="0" lang="en-US" sz="1800" u="none" cap="none" strike="noStrike">
                <a:solidFill>
                  <a:schemeClr val="dk1"/>
                </a:solidFill>
                <a:latin typeface="Arial"/>
                <a:ea typeface="Arial"/>
                <a:cs typeface="Arial"/>
                <a:sym typeface="Arial"/>
              </a:rPr>
              <a: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perfectly inelastic supply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price elasticity of demand</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price elasticity of supply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total revenue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unit elastic demand</a:t>
            </a:r>
          </a:p>
        </p:txBody>
      </p:sp>
      <p:sp>
        <p:nvSpPr>
          <p:cNvPr id="481" name="Shape 481"/>
          <p:cNvSpPr txBox="1"/>
          <p:nvPr/>
        </p:nvSpPr>
        <p:spPr>
          <a:xfrm>
            <a:off x="3276600" y="228600"/>
            <a:ext cx="2743199" cy="6857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K E Y   T E R M 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 name="Shape 65"/>
        <p:cNvGrpSpPr/>
        <p:nvPr/>
      </p:nvGrpSpPr>
      <p:grpSpPr>
        <a:xfrm>
          <a:off x="0" y="0"/>
          <a:ext cx="0" cy="0"/>
          <a:chOff x="0" y="0"/>
          <a:chExt cx="0" cy="0"/>
        </a:xfrm>
      </p:grpSpPr>
      <p:sp>
        <p:nvSpPr>
          <p:cNvPr id="66" name="Shape 66"/>
          <p:cNvSpPr txBox="1"/>
          <p:nvPr>
            <p:ph type="title"/>
          </p:nvPr>
        </p:nvSpPr>
        <p:spPr>
          <a:xfrm>
            <a:off x="3276600" y="457200"/>
            <a:ext cx="5333999"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DEMAND (cont’d)</a:t>
            </a:r>
          </a:p>
        </p:txBody>
      </p:sp>
      <p:sp>
        <p:nvSpPr>
          <p:cNvPr id="67" name="Shape 67"/>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4.1</a:t>
            </a:r>
          </a:p>
        </p:txBody>
      </p:sp>
      <p:cxnSp>
        <p:nvCxnSpPr>
          <p:cNvPr id="68" name="Shape 68"/>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69" name="Shape 69"/>
          <p:cNvSpPr txBox="1"/>
          <p:nvPr/>
        </p:nvSpPr>
        <p:spPr>
          <a:xfrm>
            <a:off x="914400" y="1295400"/>
            <a:ext cx="8001000" cy="685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Computing Percentage Changes and Elasticities</a:t>
            </a:r>
          </a:p>
        </p:txBody>
      </p:sp>
      <p:pic>
        <p:nvPicPr>
          <p:cNvPr id="70" name="Shape 70"/>
          <p:cNvPicPr preferRelativeResize="0"/>
          <p:nvPr/>
        </p:nvPicPr>
        <p:blipFill rotWithShape="1">
          <a:blip r:embed="rId3">
            <a:alphaModFix/>
          </a:blip>
          <a:srcRect b="0" l="0" r="0" t="0"/>
          <a:stretch/>
        </p:blipFill>
        <p:spPr>
          <a:xfrm>
            <a:off x="1295400" y="2057400"/>
            <a:ext cx="6858000" cy="4106861"/>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 name="Shape 74"/>
        <p:cNvGrpSpPr/>
        <p:nvPr/>
      </p:nvGrpSpPr>
      <p:grpSpPr>
        <a:xfrm>
          <a:off x="0" y="0"/>
          <a:ext cx="0" cy="0"/>
          <a:chOff x="0" y="0"/>
          <a:chExt cx="0" cy="0"/>
        </a:xfrm>
      </p:grpSpPr>
      <p:sp>
        <p:nvSpPr>
          <p:cNvPr id="75" name="Shape 75"/>
          <p:cNvSpPr txBox="1"/>
          <p:nvPr/>
        </p:nvSpPr>
        <p:spPr>
          <a:xfrm>
            <a:off x="914400" y="14478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Price Elasticity and the Demand Curve</a:t>
            </a:r>
          </a:p>
        </p:txBody>
      </p:sp>
      <p:sp>
        <p:nvSpPr>
          <p:cNvPr id="76" name="Shape 76"/>
          <p:cNvSpPr txBox="1"/>
          <p:nvPr/>
        </p:nvSpPr>
        <p:spPr>
          <a:xfrm>
            <a:off x="2286000" y="1981200"/>
            <a:ext cx="5714999"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elastic demand</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price elasticity of demand is greater than one, so the percentage change in quantity exceeds the percentage change in price. </a:t>
            </a:r>
          </a:p>
        </p:txBody>
      </p:sp>
      <p:sp>
        <p:nvSpPr>
          <p:cNvPr id="77" name="Shape 77"/>
          <p:cNvSpPr txBox="1"/>
          <p:nvPr/>
        </p:nvSpPr>
        <p:spPr>
          <a:xfrm>
            <a:off x="914400" y="3962400"/>
            <a:ext cx="3124199"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4.1</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Elasticity and Demand Curves</a:t>
            </a:r>
          </a:p>
        </p:txBody>
      </p:sp>
      <p:pic>
        <p:nvPicPr>
          <p:cNvPr id="78" name="Shape 78"/>
          <p:cNvPicPr preferRelativeResize="0"/>
          <p:nvPr/>
        </p:nvPicPr>
        <p:blipFill rotWithShape="1">
          <a:blip r:embed="rId3">
            <a:alphaModFix/>
          </a:blip>
          <a:srcRect b="0" l="0" r="0" t="0"/>
          <a:stretch/>
        </p:blipFill>
        <p:spPr>
          <a:xfrm>
            <a:off x="4572000" y="3048000"/>
            <a:ext cx="3656012" cy="3540125"/>
          </a:xfrm>
          <a:prstGeom prst="rect">
            <a:avLst/>
          </a:prstGeom>
          <a:noFill/>
          <a:ln>
            <a:noFill/>
          </a:ln>
        </p:spPr>
      </p:pic>
      <p:pic>
        <p:nvPicPr>
          <p:cNvPr id="79" name="Shape 79"/>
          <p:cNvPicPr preferRelativeResize="0"/>
          <p:nvPr/>
        </p:nvPicPr>
        <p:blipFill rotWithShape="1">
          <a:blip r:embed="rId4">
            <a:alphaModFix/>
          </a:blip>
          <a:srcRect b="0" l="0" r="0" t="0"/>
          <a:stretch/>
        </p:blipFill>
        <p:spPr>
          <a:xfrm>
            <a:off x="4572000" y="3048000"/>
            <a:ext cx="3656012" cy="3540125"/>
          </a:xfrm>
          <a:prstGeom prst="rect">
            <a:avLst/>
          </a:prstGeom>
          <a:noFill/>
          <a:ln>
            <a:noFill/>
          </a:ln>
        </p:spPr>
      </p:pic>
      <p:pic>
        <p:nvPicPr>
          <p:cNvPr id="80" name="Shape 80"/>
          <p:cNvPicPr preferRelativeResize="0"/>
          <p:nvPr/>
        </p:nvPicPr>
        <p:blipFill rotWithShape="1">
          <a:blip r:embed="rId5">
            <a:alphaModFix/>
          </a:blip>
          <a:srcRect b="0" l="0" r="0" t="0"/>
          <a:stretch/>
        </p:blipFill>
        <p:spPr>
          <a:xfrm>
            <a:off x="4572000" y="3048000"/>
            <a:ext cx="3656012" cy="3540125"/>
          </a:xfrm>
          <a:prstGeom prst="rect">
            <a:avLst/>
          </a:prstGeom>
          <a:noFill/>
          <a:ln>
            <a:noFill/>
          </a:ln>
        </p:spPr>
      </p:pic>
      <p:pic>
        <p:nvPicPr>
          <p:cNvPr id="81" name="Shape 81"/>
          <p:cNvPicPr preferRelativeResize="0"/>
          <p:nvPr/>
        </p:nvPicPr>
        <p:blipFill rotWithShape="1">
          <a:blip r:embed="rId6">
            <a:alphaModFix/>
          </a:blip>
          <a:srcRect b="0" l="0" r="0" t="0"/>
          <a:stretch/>
        </p:blipFill>
        <p:spPr>
          <a:xfrm>
            <a:off x="4572000" y="3048000"/>
            <a:ext cx="3656012" cy="3540125"/>
          </a:xfrm>
          <a:prstGeom prst="rect">
            <a:avLst/>
          </a:prstGeom>
          <a:noFill/>
          <a:ln>
            <a:noFill/>
          </a:ln>
        </p:spPr>
      </p:pic>
      <p:sp>
        <p:nvSpPr>
          <p:cNvPr id="82" name="Shape 82"/>
          <p:cNvSpPr txBox="1"/>
          <p:nvPr/>
        </p:nvSpPr>
        <p:spPr>
          <a:xfrm>
            <a:off x="3276600" y="457200"/>
            <a:ext cx="5333999"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DEMAND (cont’d)</a:t>
            </a:r>
          </a:p>
        </p:txBody>
      </p:sp>
      <p:sp>
        <p:nvSpPr>
          <p:cNvPr id="83" name="Shape 83"/>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4.1</a:t>
            </a:r>
          </a:p>
        </p:txBody>
      </p:sp>
      <p:cxnSp>
        <p:nvCxnSpPr>
          <p:cNvPr id="84" name="Shape 84"/>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8" name="Shape 88"/>
        <p:cNvGrpSpPr/>
        <p:nvPr/>
      </p:nvGrpSpPr>
      <p:grpSpPr>
        <a:xfrm>
          <a:off x="0" y="0"/>
          <a:ext cx="0" cy="0"/>
          <a:chOff x="0" y="0"/>
          <a:chExt cx="0" cy="0"/>
        </a:xfrm>
      </p:grpSpPr>
      <p:sp>
        <p:nvSpPr>
          <p:cNvPr id="89" name="Shape 89"/>
          <p:cNvSpPr txBox="1"/>
          <p:nvPr/>
        </p:nvSpPr>
        <p:spPr>
          <a:xfrm>
            <a:off x="914400" y="14478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Price Elasticity and the Demand Curve</a:t>
            </a:r>
          </a:p>
        </p:txBody>
      </p:sp>
      <p:sp>
        <p:nvSpPr>
          <p:cNvPr id="90" name="Shape 90"/>
          <p:cNvSpPr txBox="1"/>
          <p:nvPr/>
        </p:nvSpPr>
        <p:spPr>
          <a:xfrm>
            <a:off x="2286000" y="1981200"/>
            <a:ext cx="5714999"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inelastic demand</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price elasticity of demand is less than one, so the percentage change in quantity is less than the percentage change in price.</a:t>
            </a:r>
          </a:p>
        </p:txBody>
      </p:sp>
      <p:sp>
        <p:nvSpPr>
          <p:cNvPr id="91" name="Shape 91"/>
          <p:cNvSpPr txBox="1"/>
          <p:nvPr/>
        </p:nvSpPr>
        <p:spPr>
          <a:xfrm>
            <a:off x="914400" y="3962400"/>
            <a:ext cx="3124199"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4.1 (cont’d.)</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Elasticity and Demand Curves</a:t>
            </a:r>
          </a:p>
        </p:txBody>
      </p:sp>
      <p:pic>
        <p:nvPicPr>
          <p:cNvPr id="92" name="Shape 92"/>
          <p:cNvPicPr preferRelativeResize="0"/>
          <p:nvPr/>
        </p:nvPicPr>
        <p:blipFill rotWithShape="1">
          <a:blip r:embed="rId3">
            <a:alphaModFix/>
          </a:blip>
          <a:srcRect b="0" l="0" r="0" t="0"/>
          <a:stretch/>
        </p:blipFill>
        <p:spPr>
          <a:xfrm>
            <a:off x="4572000" y="3048000"/>
            <a:ext cx="3656012" cy="3573462"/>
          </a:xfrm>
          <a:prstGeom prst="rect">
            <a:avLst/>
          </a:prstGeom>
          <a:noFill/>
          <a:ln>
            <a:noFill/>
          </a:ln>
        </p:spPr>
      </p:pic>
      <p:pic>
        <p:nvPicPr>
          <p:cNvPr id="93" name="Shape 93"/>
          <p:cNvPicPr preferRelativeResize="0"/>
          <p:nvPr/>
        </p:nvPicPr>
        <p:blipFill rotWithShape="1">
          <a:blip r:embed="rId4">
            <a:alphaModFix/>
          </a:blip>
          <a:srcRect b="0" l="0" r="0" t="0"/>
          <a:stretch/>
        </p:blipFill>
        <p:spPr>
          <a:xfrm>
            <a:off x="4572000" y="3048000"/>
            <a:ext cx="3656012" cy="3573462"/>
          </a:xfrm>
          <a:prstGeom prst="rect">
            <a:avLst/>
          </a:prstGeom>
          <a:noFill/>
          <a:ln>
            <a:noFill/>
          </a:ln>
        </p:spPr>
      </p:pic>
      <p:pic>
        <p:nvPicPr>
          <p:cNvPr id="94" name="Shape 94"/>
          <p:cNvPicPr preferRelativeResize="0"/>
          <p:nvPr/>
        </p:nvPicPr>
        <p:blipFill rotWithShape="1">
          <a:blip r:embed="rId5">
            <a:alphaModFix/>
          </a:blip>
          <a:srcRect b="0" l="0" r="0" t="0"/>
          <a:stretch/>
        </p:blipFill>
        <p:spPr>
          <a:xfrm>
            <a:off x="4572000" y="3048000"/>
            <a:ext cx="3656012" cy="3573462"/>
          </a:xfrm>
          <a:prstGeom prst="rect">
            <a:avLst/>
          </a:prstGeom>
          <a:noFill/>
          <a:ln>
            <a:noFill/>
          </a:ln>
        </p:spPr>
      </p:pic>
      <p:pic>
        <p:nvPicPr>
          <p:cNvPr id="95" name="Shape 95"/>
          <p:cNvPicPr preferRelativeResize="0"/>
          <p:nvPr/>
        </p:nvPicPr>
        <p:blipFill rotWithShape="1">
          <a:blip r:embed="rId6">
            <a:alphaModFix/>
          </a:blip>
          <a:srcRect b="0" l="0" r="0" t="0"/>
          <a:stretch/>
        </p:blipFill>
        <p:spPr>
          <a:xfrm>
            <a:off x="4572000" y="3048000"/>
            <a:ext cx="3656012" cy="3573462"/>
          </a:xfrm>
          <a:prstGeom prst="rect">
            <a:avLst/>
          </a:prstGeom>
          <a:noFill/>
          <a:ln>
            <a:noFill/>
          </a:ln>
        </p:spPr>
      </p:pic>
      <p:sp>
        <p:nvSpPr>
          <p:cNvPr id="96" name="Shape 96"/>
          <p:cNvSpPr txBox="1"/>
          <p:nvPr/>
        </p:nvSpPr>
        <p:spPr>
          <a:xfrm>
            <a:off x="3276600" y="457200"/>
            <a:ext cx="5333999"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DEMAND (cont’d)</a:t>
            </a:r>
          </a:p>
        </p:txBody>
      </p:sp>
      <p:sp>
        <p:nvSpPr>
          <p:cNvPr id="97" name="Shape 97"/>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4.1</a:t>
            </a:r>
          </a:p>
        </p:txBody>
      </p:sp>
      <p:cxnSp>
        <p:nvCxnSpPr>
          <p:cNvPr id="98" name="Shape 98"/>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 name="Shape 102"/>
        <p:cNvGrpSpPr/>
        <p:nvPr/>
      </p:nvGrpSpPr>
      <p:grpSpPr>
        <a:xfrm>
          <a:off x="0" y="0"/>
          <a:ext cx="0" cy="0"/>
          <a:chOff x="0" y="0"/>
          <a:chExt cx="0" cy="0"/>
        </a:xfrm>
      </p:grpSpPr>
      <p:sp>
        <p:nvSpPr>
          <p:cNvPr id="103" name="Shape 103"/>
          <p:cNvSpPr txBox="1"/>
          <p:nvPr/>
        </p:nvSpPr>
        <p:spPr>
          <a:xfrm>
            <a:off x="914400" y="14478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Price Elasticity and the Demand Curve</a:t>
            </a:r>
          </a:p>
        </p:txBody>
      </p:sp>
      <p:sp>
        <p:nvSpPr>
          <p:cNvPr id="104" name="Shape 104"/>
          <p:cNvSpPr txBox="1"/>
          <p:nvPr/>
        </p:nvSpPr>
        <p:spPr>
          <a:xfrm>
            <a:off x="2286000" y="1981200"/>
            <a:ext cx="5714999"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unit elastic demand</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price elasticity of demand is one, so the percentage change in quantity equals the percentage change in price. </a:t>
            </a:r>
          </a:p>
        </p:txBody>
      </p:sp>
      <p:sp>
        <p:nvSpPr>
          <p:cNvPr id="105" name="Shape 105"/>
          <p:cNvSpPr txBox="1"/>
          <p:nvPr/>
        </p:nvSpPr>
        <p:spPr>
          <a:xfrm>
            <a:off x="914400" y="3962400"/>
            <a:ext cx="3124199"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4.1 (cont’d.)</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Elasticity and Demand Curves</a:t>
            </a:r>
          </a:p>
        </p:txBody>
      </p:sp>
      <p:pic>
        <p:nvPicPr>
          <p:cNvPr id="106" name="Shape 106"/>
          <p:cNvPicPr preferRelativeResize="0"/>
          <p:nvPr/>
        </p:nvPicPr>
        <p:blipFill rotWithShape="1">
          <a:blip r:embed="rId3">
            <a:alphaModFix/>
          </a:blip>
          <a:srcRect b="0" l="0" r="0" t="0"/>
          <a:stretch/>
        </p:blipFill>
        <p:spPr>
          <a:xfrm>
            <a:off x="4572000" y="3048000"/>
            <a:ext cx="3546475" cy="3562350"/>
          </a:xfrm>
          <a:prstGeom prst="rect">
            <a:avLst/>
          </a:prstGeom>
          <a:noFill/>
          <a:ln>
            <a:noFill/>
          </a:ln>
        </p:spPr>
      </p:pic>
      <p:pic>
        <p:nvPicPr>
          <p:cNvPr id="107" name="Shape 107"/>
          <p:cNvPicPr preferRelativeResize="0"/>
          <p:nvPr/>
        </p:nvPicPr>
        <p:blipFill rotWithShape="1">
          <a:blip r:embed="rId4">
            <a:alphaModFix/>
          </a:blip>
          <a:srcRect b="0" l="0" r="0" t="0"/>
          <a:stretch/>
        </p:blipFill>
        <p:spPr>
          <a:xfrm>
            <a:off x="4572000" y="3048000"/>
            <a:ext cx="3546475" cy="3562350"/>
          </a:xfrm>
          <a:prstGeom prst="rect">
            <a:avLst/>
          </a:prstGeom>
          <a:noFill/>
          <a:ln>
            <a:noFill/>
          </a:ln>
        </p:spPr>
      </p:pic>
      <p:pic>
        <p:nvPicPr>
          <p:cNvPr id="108" name="Shape 108"/>
          <p:cNvPicPr preferRelativeResize="0"/>
          <p:nvPr/>
        </p:nvPicPr>
        <p:blipFill rotWithShape="1">
          <a:blip r:embed="rId5">
            <a:alphaModFix/>
          </a:blip>
          <a:srcRect b="0" l="0" r="0" t="0"/>
          <a:stretch/>
        </p:blipFill>
        <p:spPr>
          <a:xfrm>
            <a:off x="4572000" y="3048000"/>
            <a:ext cx="3546475" cy="3562350"/>
          </a:xfrm>
          <a:prstGeom prst="rect">
            <a:avLst/>
          </a:prstGeom>
          <a:noFill/>
          <a:ln>
            <a:noFill/>
          </a:ln>
        </p:spPr>
      </p:pic>
      <p:pic>
        <p:nvPicPr>
          <p:cNvPr id="109" name="Shape 109"/>
          <p:cNvPicPr preferRelativeResize="0"/>
          <p:nvPr/>
        </p:nvPicPr>
        <p:blipFill rotWithShape="1">
          <a:blip r:embed="rId6">
            <a:alphaModFix/>
          </a:blip>
          <a:srcRect b="0" l="0" r="0" t="0"/>
          <a:stretch/>
        </p:blipFill>
        <p:spPr>
          <a:xfrm>
            <a:off x="4572000" y="3048000"/>
            <a:ext cx="3546475" cy="3562350"/>
          </a:xfrm>
          <a:prstGeom prst="rect">
            <a:avLst/>
          </a:prstGeom>
          <a:noFill/>
          <a:ln>
            <a:noFill/>
          </a:ln>
        </p:spPr>
      </p:pic>
      <p:sp>
        <p:nvSpPr>
          <p:cNvPr id="110" name="Shape 110"/>
          <p:cNvSpPr txBox="1"/>
          <p:nvPr/>
        </p:nvSpPr>
        <p:spPr>
          <a:xfrm>
            <a:off x="3276600" y="457200"/>
            <a:ext cx="5333999"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DEMAND (cont’d)</a:t>
            </a:r>
          </a:p>
        </p:txBody>
      </p:sp>
      <p:sp>
        <p:nvSpPr>
          <p:cNvPr id="111" name="Shape 111"/>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4.1</a:t>
            </a:r>
          </a:p>
        </p:txBody>
      </p:sp>
      <p:cxnSp>
        <p:nvCxnSpPr>
          <p:cNvPr id="112" name="Shape 112"/>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 name="Shape 116"/>
        <p:cNvGrpSpPr/>
        <p:nvPr/>
      </p:nvGrpSpPr>
      <p:grpSpPr>
        <a:xfrm>
          <a:off x="0" y="0"/>
          <a:ext cx="0" cy="0"/>
          <a:chOff x="0" y="0"/>
          <a:chExt cx="0" cy="0"/>
        </a:xfrm>
      </p:grpSpPr>
      <p:sp>
        <p:nvSpPr>
          <p:cNvPr id="117" name="Shape 117"/>
          <p:cNvSpPr txBox="1"/>
          <p:nvPr/>
        </p:nvSpPr>
        <p:spPr>
          <a:xfrm>
            <a:off x="914400" y="1447800"/>
            <a:ext cx="80010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Price Elasticity and the Demand Curve</a:t>
            </a:r>
          </a:p>
        </p:txBody>
      </p:sp>
      <p:sp>
        <p:nvSpPr>
          <p:cNvPr id="118" name="Shape 118"/>
          <p:cNvSpPr txBox="1"/>
          <p:nvPr/>
        </p:nvSpPr>
        <p:spPr>
          <a:xfrm>
            <a:off x="2286000" y="1981200"/>
            <a:ext cx="5714999" cy="611187"/>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perfectly inelastic demand</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price elasticity of demand is zero.</a:t>
            </a:r>
          </a:p>
        </p:txBody>
      </p:sp>
      <p:sp>
        <p:nvSpPr>
          <p:cNvPr id="119" name="Shape 119"/>
          <p:cNvSpPr txBox="1"/>
          <p:nvPr/>
        </p:nvSpPr>
        <p:spPr>
          <a:xfrm>
            <a:off x="914400" y="3962400"/>
            <a:ext cx="3124199" cy="558799"/>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 FIGURE 4.1 (cont’d.)</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Elasticity and Demand Curves</a:t>
            </a:r>
          </a:p>
        </p:txBody>
      </p:sp>
      <p:pic>
        <p:nvPicPr>
          <p:cNvPr id="120" name="Shape 120"/>
          <p:cNvPicPr preferRelativeResize="0"/>
          <p:nvPr/>
        </p:nvPicPr>
        <p:blipFill rotWithShape="1">
          <a:blip r:embed="rId3">
            <a:alphaModFix/>
          </a:blip>
          <a:srcRect b="0" l="0" r="0" t="0"/>
          <a:stretch/>
        </p:blipFill>
        <p:spPr>
          <a:xfrm>
            <a:off x="4572000" y="3048000"/>
            <a:ext cx="3629024" cy="3173411"/>
          </a:xfrm>
          <a:prstGeom prst="rect">
            <a:avLst/>
          </a:prstGeom>
          <a:noFill/>
          <a:ln>
            <a:noFill/>
          </a:ln>
        </p:spPr>
      </p:pic>
      <p:pic>
        <p:nvPicPr>
          <p:cNvPr id="121" name="Shape 121"/>
          <p:cNvPicPr preferRelativeResize="0"/>
          <p:nvPr/>
        </p:nvPicPr>
        <p:blipFill rotWithShape="1">
          <a:blip r:embed="rId4">
            <a:alphaModFix/>
          </a:blip>
          <a:srcRect b="0" l="0" r="0" t="0"/>
          <a:stretch/>
        </p:blipFill>
        <p:spPr>
          <a:xfrm>
            <a:off x="4572000" y="3048000"/>
            <a:ext cx="3629024" cy="3173411"/>
          </a:xfrm>
          <a:prstGeom prst="rect">
            <a:avLst/>
          </a:prstGeom>
          <a:noFill/>
          <a:ln>
            <a:noFill/>
          </a:ln>
        </p:spPr>
      </p:pic>
      <p:pic>
        <p:nvPicPr>
          <p:cNvPr id="122" name="Shape 122"/>
          <p:cNvPicPr preferRelativeResize="0"/>
          <p:nvPr/>
        </p:nvPicPr>
        <p:blipFill rotWithShape="1">
          <a:blip r:embed="rId5">
            <a:alphaModFix/>
          </a:blip>
          <a:srcRect b="0" l="0" r="0" t="0"/>
          <a:stretch/>
        </p:blipFill>
        <p:spPr>
          <a:xfrm>
            <a:off x="4572000" y="3048000"/>
            <a:ext cx="3629024" cy="3173411"/>
          </a:xfrm>
          <a:prstGeom prst="rect">
            <a:avLst/>
          </a:prstGeom>
          <a:noFill/>
          <a:ln>
            <a:noFill/>
          </a:ln>
        </p:spPr>
      </p:pic>
      <p:pic>
        <p:nvPicPr>
          <p:cNvPr id="123" name="Shape 123"/>
          <p:cNvPicPr preferRelativeResize="0"/>
          <p:nvPr/>
        </p:nvPicPr>
        <p:blipFill rotWithShape="1">
          <a:blip r:embed="rId6">
            <a:alphaModFix/>
          </a:blip>
          <a:srcRect b="0" l="0" r="0" t="0"/>
          <a:stretch/>
        </p:blipFill>
        <p:spPr>
          <a:xfrm>
            <a:off x="4572000" y="3048000"/>
            <a:ext cx="3629024" cy="3173411"/>
          </a:xfrm>
          <a:prstGeom prst="rect">
            <a:avLst/>
          </a:prstGeom>
          <a:noFill/>
          <a:ln>
            <a:noFill/>
          </a:ln>
        </p:spPr>
      </p:pic>
      <p:sp>
        <p:nvSpPr>
          <p:cNvPr id="124" name="Shape 124"/>
          <p:cNvSpPr txBox="1"/>
          <p:nvPr/>
        </p:nvSpPr>
        <p:spPr>
          <a:xfrm>
            <a:off x="3276600" y="457200"/>
            <a:ext cx="5333999" cy="5333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PRICE ELASTICITY OF DEMAND (cont’d)</a:t>
            </a:r>
          </a:p>
        </p:txBody>
      </p:sp>
      <p:sp>
        <p:nvSpPr>
          <p:cNvPr id="125" name="Shape 12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4.1</a:t>
            </a:r>
          </a:p>
        </p:txBody>
      </p:sp>
      <p:cxnSp>
        <p:nvCxnSpPr>
          <p:cNvPr id="126" name="Shape 126"/>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