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49" r:id="rId1"/>
  </p:sld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2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41751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75085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4797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1928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83060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581559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24152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28644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92861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14512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75438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46231-BCA1-4AAE-9BBE-3BA2C8A69A9B}" type="datetimeFigureOut">
              <a:rPr lang="ar-BH" smtClean="0"/>
              <a:t>21/07/1441</a:t>
            </a:fld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C46B1-55A7-402A-B80A-FCBE5B24DF4F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8545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6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4.png"/><Relationship Id="rId5" Type="http://schemas.openxmlformats.org/officeDocument/2006/relationships/audio" Target="../media/audio5.wav"/><Relationship Id="rId10" Type="http://schemas.openxmlformats.org/officeDocument/2006/relationships/image" Target="../media/image3.jpeg"/><Relationship Id="rId4" Type="http://schemas.openxmlformats.org/officeDocument/2006/relationships/audio" Target="../media/audio4.wav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image" Target="../media/image9.png"/><Relationship Id="rId4" Type="http://schemas.openxmlformats.org/officeDocument/2006/relationships/audio" Target="../media/audio12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14600" y="356486"/>
            <a:ext cx="7162800" cy="11822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EC3025-93E3-415A-8796-BCD0138F2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026" y="3657600"/>
            <a:ext cx="9144000" cy="1517904"/>
          </a:xfrm>
        </p:spPr>
        <p:txBody>
          <a:bodyPr>
            <a:noAutofit/>
          </a:bodyPr>
          <a:lstStyle/>
          <a:p>
            <a:pPr rtl="1"/>
            <a:r>
              <a:rPr lang="ar-BH" sz="4400" b="1" dirty="0" smtClean="0">
                <a:solidFill>
                  <a:srgbClr val="FF0000"/>
                </a:solidFill>
              </a:rPr>
              <a:t>الرياضيات - </a:t>
            </a:r>
            <a:r>
              <a:rPr lang="ar-BH" sz="4000" b="1" dirty="0" smtClean="0">
                <a:solidFill>
                  <a:srgbClr val="FF0000"/>
                </a:solidFill>
              </a:rPr>
              <a:t>الصف </a:t>
            </a:r>
            <a:r>
              <a:rPr lang="ar-BH" sz="4000" b="1" dirty="0">
                <a:solidFill>
                  <a:srgbClr val="FF0000"/>
                </a:solidFill>
              </a:rPr>
              <a:t>الثالث الابتدائي - الجزء الثاني</a:t>
            </a:r>
            <a:r>
              <a:rPr lang="ar-BH" sz="4000" b="1" dirty="0"/>
              <a:t/>
            </a:r>
            <a:br>
              <a:rPr lang="ar-BH" sz="4000" b="1" dirty="0"/>
            </a:br>
            <a:r>
              <a:rPr lang="ar-BH" sz="4400" b="1" dirty="0">
                <a:solidFill>
                  <a:srgbClr val="0070C0"/>
                </a:solidFill>
              </a:rPr>
              <a:t>(11-1) : التمثيل بالرموز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2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754" y="472422"/>
            <a:ext cx="6016730" cy="866706"/>
          </a:xfrm>
        </p:spPr>
        <p:txBody>
          <a:bodyPr>
            <a:normAutofit/>
          </a:bodyPr>
          <a:lstStyle/>
          <a:p>
            <a:pPr algn="ctr" rtl="1"/>
            <a:r>
              <a:rPr lang="ar-SA" sz="4000" b="1" dirty="0" smtClean="0"/>
              <a:t>لِسُعاد مجموعةٌ </a:t>
            </a:r>
            <a:r>
              <a:rPr lang="ar-SA" sz="4000" b="1" dirty="0"/>
              <a:t>من الحيوانات: </a:t>
            </a:r>
            <a:endParaRPr lang="ar-BH" sz="4000" b="1" dirty="0"/>
          </a:p>
        </p:txBody>
      </p:sp>
      <p:sp>
        <p:nvSpPr>
          <p:cNvPr id="5" name="AutoShape 2" descr="Image result for ca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BH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130763"/>
              </p:ext>
            </p:extLst>
          </p:nvPr>
        </p:nvGraphicFramePr>
        <p:xfrm>
          <a:off x="1661912" y="3735783"/>
          <a:ext cx="5933478" cy="280620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36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262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عدد صور الحيوانات</a:t>
                      </a:r>
                      <a:endParaRPr lang="ar-BH" sz="4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الحيوان</a:t>
                      </a:r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الإشارات</a:t>
                      </a:r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العدد </a:t>
                      </a:r>
                      <a:endParaRPr lang="ar-B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الجمل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القطة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الماعز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الأرنب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>
          <a:xfrm>
            <a:off x="5468150" y="4891314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05185" y="5003620"/>
            <a:ext cx="680599" cy="491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53750" y="4891312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054493" y="4891312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21408" y="4891313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328345" y="4898687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68846" y="5360534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326183" y="5360534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159268" y="5360534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025814" y="5360534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944599" y="5822059"/>
            <a:ext cx="620024" cy="1699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119059" y="5785005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200227" y="5775366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06225" y="5775367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458625" y="5785005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47862" y="5761007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46497" y="5761007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343102" y="6200980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449100" y="6200980"/>
            <a:ext cx="0" cy="295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52342" y="4916714"/>
            <a:ext cx="6197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6</a:t>
            </a:r>
            <a:endParaRPr lang="ar-BH" dirty="0"/>
          </a:p>
        </p:txBody>
      </p:sp>
      <p:sp>
        <p:nvSpPr>
          <p:cNvPr id="48" name="TextBox 47"/>
          <p:cNvSpPr txBox="1"/>
          <p:nvPr/>
        </p:nvSpPr>
        <p:spPr>
          <a:xfrm>
            <a:off x="2559025" y="5352100"/>
            <a:ext cx="6197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4</a:t>
            </a:r>
            <a:endParaRPr lang="ar-BH" dirty="0"/>
          </a:p>
        </p:txBody>
      </p:sp>
      <p:sp>
        <p:nvSpPr>
          <p:cNvPr id="49" name="TextBox 48"/>
          <p:cNvSpPr txBox="1"/>
          <p:nvPr/>
        </p:nvSpPr>
        <p:spPr>
          <a:xfrm>
            <a:off x="2571149" y="5730398"/>
            <a:ext cx="6197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7</a:t>
            </a:r>
            <a:endParaRPr lang="ar-BH" dirty="0"/>
          </a:p>
        </p:txBody>
      </p:sp>
      <p:sp>
        <p:nvSpPr>
          <p:cNvPr id="52" name="TextBox 51"/>
          <p:cNvSpPr txBox="1"/>
          <p:nvPr/>
        </p:nvSpPr>
        <p:spPr>
          <a:xfrm>
            <a:off x="2538623" y="6172656"/>
            <a:ext cx="6197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2</a:t>
            </a:r>
            <a:endParaRPr lang="ar-BH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70F623B-BC50-451D-98F5-558A7DD76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08" y="0"/>
            <a:ext cx="1646183" cy="126806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26EF62-4CAA-4AC9-BD39-81FDF1CA1DB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970" y="1640013"/>
            <a:ext cx="1315720" cy="91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84A5783-F2D7-4292-AF92-6C0C732B378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90" y="1505527"/>
            <a:ext cx="1018540" cy="118872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6571361-D781-4E47-82AA-FA7B632EAA14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970" y="3943156"/>
            <a:ext cx="1317404" cy="9144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A81B1C5-C015-4E00-BA98-7362E96FEBC4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76" y="1567356"/>
            <a:ext cx="1463040" cy="10972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EB55741-A71C-4BD8-A961-DF8480599FF4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40" y="1558285"/>
            <a:ext cx="1575435" cy="100584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9A524EB-45F7-44DC-BA0D-E2B6BAAA72F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970" y="2722155"/>
            <a:ext cx="1315720" cy="914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6076143-BEC7-4D4E-B6FA-3F72EEE3E236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970" y="5025298"/>
            <a:ext cx="1317404" cy="9144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24F9380-B9CC-4E45-8584-FBF03587368B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90" y="2782958"/>
            <a:ext cx="1018540" cy="118872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A3AD1CB-F737-4D4A-9223-43796FE9F0C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24" y="1505527"/>
            <a:ext cx="1018540" cy="118872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B4EE69C-6684-48A2-8226-AD91E8314F7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90" y="4005016"/>
            <a:ext cx="1018540" cy="11887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361A7CD-3450-4248-98B4-FB7A042D3FCC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90" y="5286046"/>
            <a:ext cx="1018540" cy="11887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BFA57A2-DC08-4320-A1D3-43E21817B64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10" y="2782958"/>
            <a:ext cx="1018540" cy="118872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5613F39-EBA6-49DD-8E4B-2FBDE6020C65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10" y="3971678"/>
            <a:ext cx="1018540" cy="118872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4972467-C85E-48B6-975E-661AC9A50A72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78" y="2615191"/>
            <a:ext cx="1463040" cy="109728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A6955C1-D85D-4A1A-9B50-92D68E5A51C7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41" y="2613545"/>
            <a:ext cx="1575435" cy="100584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DC26CF9-9F1D-4B1E-9693-F0E7DF398B60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02" y="2655565"/>
            <a:ext cx="1575435" cy="100584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66CD932-C49B-4ABE-B559-B06540C7FCB1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01" y="1505527"/>
            <a:ext cx="157543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8" grpId="0"/>
      <p:bldP spid="49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10768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SA" sz="3600" b="1" dirty="0"/>
              <a:t>هذا الجدول الذي </a:t>
            </a:r>
            <a:r>
              <a:rPr lang="ar-SA" sz="3600" b="1" dirty="0" smtClean="0"/>
              <a:t>استَخدَمتهُ سُعادُ </a:t>
            </a:r>
            <a:r>
              <a:rPr lang="ar-SA" sz="3600" b="1" dirty="0"/>
              <a:t>في </a:t>
            </a:r>
            <a:r>
              <a:rPr lang="ar-SA" sz="3600" b="1" dirty="0" smtClean="0"/>
              <a:t>تمثيلِ </a:t>
            </a:r>
            <a:r>
              <a:rPr lang="ar-SA" sz="3600" b="1" dirty="0"/>
              <a:t>البيانات </a:t>
            </a:r>
            <a:r>
              <a:rPr lang="ar-SA" sz="3600" b="1" dirty="0" smtClean="0"/>
              <a:t>ب</a:t>
            </a:r>
            <a:r>
              <a:rPr lang="ar-SA" sz="3600" b="1" dirty="0" smtClean="0">
                <a:solidFill>
                  <a:srgbClr val="FF0000"/>
                </a:solidFill>
              </a:rPr>
              <a:t>الرُّموز</a:t>
            </a:r>
            <a:r>
              <a:rPr lang="ar-SA" sz="3600" b="1" dirty="0" smtClean="0"/>
              <a:t> يُسمّى</a:t>
            </a:r>
            <a:r>
              <a:rPr lang="ar-SA" sz="3600" b="1" dirty="0"/>
              <a:t>: </a:t>
            </a:r>
            <a:r>
              <a:rPr lang="ar-SA" sz="3600" b="1" dirty="0">
                <a:solidFill>
                  <a:srgbClr val="FF0000"/>
                </a:solidFill>
              </a:rPr>
              <a:t>جدول الإشارات </a:t>
            </a:r>
            <a:endParaRPr lang="ar-BH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679169"/>
              </p:ext>
            </p:extLst>
          </p:nvPr>
        </p:nvGraphicFramePr>
        <p:xfrm>
          <a:off x="3129261" y="2995350"/>
          <a:ext cx="5933478" cy="307131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36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269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عدد صور الحيوانات</a:t>
                      </a:r>
                      <a:endParaRPr lang="ar-BH" sz="4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80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الحيوان</a:t>
                      </a:r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الإشارات</a:t>
                      </a:r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العدد </a:t>
                      </a:r>
                      <a:endParaRPr lang="ar-B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80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الجمل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80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القطة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80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الماعز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809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الأرنب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855943" y="4264933"/>
            <a:ext cx="6197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6</a:t>
            </a:r>
            <a:endParaRPr lang="ar-BH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847994" y="4698932"/>
            <a:ext cx="6197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4</a:t>
            </a:r>
            <a:endParaRPr lang="ar-BH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860895" y="5135101"/>
            <a:ext cx="6197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7</a:t>
            </a:r>
            <a:endParaRPr lang="ar-BH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842224" y="5572564"/>
            <a:ext cx="6197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2</a:t>
            </a:r>
            <a:endParaRPr lang="ar-BH" sz="3200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AE060F-EA27-4103-B6F2-055E670AD71C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B83DB3F-992A-42EA-BDB6-9A04A054E974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1A9FDF-3739-4711-BFAB-AB04B63766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9A60C1B-E95B-4329-8BA1-8C2DC1D8E772}"/>
              </a:ext>
            </a:extLst>
          </p:cNvPr>
          <p:cNvCxnSpPr/>
          <p:nvPr/>
        </p:nvCxnSpPr>
        <p:spPr>
          <a:xfrm>
            <a:off x="6833325" y="4267979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AA6480-494C-4A35-8E33-203351AD44C1}"/>
              </a:ext>
            </a:extLst>
          </p:cNvPr>
          <p:cNvCxnSpPr/>
          <p:nvPr/>
        </p:nvCxnSpPr>
        <p:spPr>
          <a:xfrm>
            <a:off x="6926169" y="4267979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E7E2180-3A46-4AB3-B14E-E951EF08E253}"/>
              </a:ext>
            </a:extLst>
          </p:cNvPr>
          <p:cNvCxnSpPr/>
          <p:nvPr/>
        </p:nvCxnSpPr>
        <p:spPr>
          <a:xfrm>
            <a:off x="7023610" y="4267979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9DEEC6-1C34-480B-A559-74F0DFC8FD52}"/>
              </a:ext>
            </a:extLst>
          </p:cNvPr>
          <p:cNvCxnSpPr/>
          <p:nvPr/>
        </p:nvCxnSpPr>
        <p:spPr>
          <a:xfrm>
            <a:off x="6740463" y="4267979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30543CB-0DAE-48D6-8451-F33D03413BD2}"/>
              </a:ext>
            </a:extLst>
          </p:cNvPr>
          <p:cNvCxnSpPr>
            <a:cxnSpLocks/>
          </p:cNvCxnSpPr>
          <p:nvPr/>
        </p:nvCxnSpPr>
        <p:spPr>
          <a:xfrm flipH="1">
            <a:off x="6704842" y="4293535"/>
            <a:ext cx="355741" cy="314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0C4BFE5-82EE-4547-803F-AD157126475A}"/>
              </a:ext>
            </a:extLst>
          </p:cNvPr>
          <p:cNvCxnSpPr/>
          <p:nvPr/>
        </p:nvCxnSpPr>
        <p:spPr>
          <a:xfrm>
            <a:off x="6441279" y="4252591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8C30C27-66C0-408F-9A2E-C26FE6801F8F}"/>
              </a:ext>
            </a:extLst>
          </p:cNvPr>
          <p:cNvCxnSpPr/>
          <p:nvPr/>
        </p:nvCxnSpPr>
        <p:spPr>
          <a:xfrm>
            <a:off x="6833325" y="4746760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292D7E5-FE27-4FBD-B348-439041D4FC33}"/>
              </a:ext>
            </a:extLst>
          </p:cNvPr>
          <p:cNvCxnSpPr/>
          <p:nvPr/>
        </p:nvCxnSpPr>
        <p:spPr>
          <a:xfrm>
            <a:off x="6926169" y="4746760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03E9BFD-410B-4743-9D88-2E25ED349D9D}"/>
              </a:ext>
            </a:extLst>
          </p:cNvPr>
          <p:cNvCxnSpPr/>
          <p:nvPr/>
        </p:nvCxnSpPr>
        <p:spPr>
          <a:xfrm>
            <a:off x="7023610" y="4746760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6B4FF12-F2ED-4C7F-9669-C196318D8CC5}"/>
              </a:ext>
            </a:extLst>
          </p:cNvPr>
          <p:cNvCxnSpPr/>
          <p:nvPr/>
        </p:nvCxnSpPr>
        <p:spPr>
          <a:xfrm>
            <a:off x="6740463" y="4746760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3A7F3A1-5E1D-4136-903E-4D3BBD5376C5}"/>
              </a:ext>
            </a:extLst>
          </p:cNvPr>
          <p:cNvCxnSpPr/>
          <p:nvPr/>
        </p:nvCxnSpPr>
        <p:spPr>
          <a:xfrm>
            <a:off x="6833325" y="5213966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BA2507-2311-4068-B4BD-D511DC21D33F}"/>
              </a:ext>
            </a:extLst>
          </p:cNvPr>
          <p:cNvCxnSpPr/>
          <p:nvPr/>
        </p:nvCxnSpPr>
        <p:spPr>
          <a:xfrm>
            <a:off x="6926169" y="5213966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D0ADB19-5FDF-41BE-A940-3FEDCA7E5573}"/>
              </a:ext>
            </a:extLst>
          </p:cNvPr>
          <p:cNvCxnSpPr/>
          <p:nvPr/>
        </p:nvCxnSpPr>
        <p:spPr>
          <a:xfrm>
            <a:off x="7023610" y="5213966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68AE9A-E5B7-4653-B88C-6447296520FE}"/>
              </a:ext>
            </a:extLst>
          </p:cNvPr>
          <p:cNvCxnSpPr/>
          <p:nvPr/>
        </p:nvCxnSpPr>
        <p:spPr>
          <a:xfrm>
            <a:off x="6740463" y="5213966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C29FF31-1BA6-4360-B9A6-E4B2EDC55111}"/>
              </a:ext>
            </a:extLst>
          </p:cNvPr>
          <p:cNvCxnSpPr>
            <a:cxnSpLocks/>
          </p:cNvCxnSpPr>
          <p:nvPr/>
        </p:nvCxnSpPr>
        <p:spPr>
          <a:xfrm flipH="1">
            <a:off x="6704842" y="5239522"/>
            <a:ext cx="355741" cy="314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2D97EF3-E9B2-43CA-9E54-B15553715FA4}"/>
              </a:ext>
            </a:extLst>
          </p:cNvPr>
          <p:cNvCxnSpPr/>
          <p:nvPr/>
        </p:nvCxnSpPr>
        <p:spPr>
          <a:xfrm>
            <a:off x="6343838" y="5198975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7585401-F3BB-489A-988A-316A21DD3F52}"/>
              </a:ext>
            </a:extLst>
          </p:cNvPr>
          <p:cNvCxnSpPr/>
          <p:nvPr/>
        </p:nvCxnSpPr>
        <p:spPr>
          <a:xfrm>
            <a:off x="6441279" y="5198975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DD7B83B-9273-469C-9AD1-89A20EA51D45}"/>
              </a:ext>
            </a:extLst>
          </p:cNvPr>
          <p:cNvCxnSpPr/>
          <p:nvPr/>
        </p:nvCxnSpPr>
        <p:spPr>
          <a:xfrm>
            <a:off x="6926169" y="5665284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3AEA93-A9FD-4F4A-9920-7C4BE20F3075}"/>
              </a:ext>
            </a:extLst>
          </p:cNvPr>
          <p:cNvCxnSpPr/>
          <p:nvPr/>
        </p:nvCxnSpPr>
        <p:spPr>
          <a:xfrm>
            <a:off x="7023610" y="5665284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8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274" y="672396"/>
            <a:ext cx="8229600" cy="1488879"/>
          </a:xfrm>
        </p:spPr>
        <p:txBody>
          <a:bodyPr>
            <a:noAutofit/>
          </a:bodyPr>
          <a:lstStyle/>
          <a:p>
            <a:pPr algn="r" rtl="1"/>
            <a:r>
              <a:rPr lang="ar-SA" sz="3200" b="1" dirty="0" smtClean="0"/>
              <a:t>أُمثِّل </a:t>
            </a:r>
            <a:r>
              <a:rPr lang="ar-SA" sz="3200" b="1" dirty="0"/>
              <a:t>البيانات التي </a:t>
            </a:r>
            <a:r>
              <a:rPr lang="ar-SA" sz="3200" b="1" dirty="0" smtClean="0"/>
              <a:t>جَمعَتها </a:t>
            </a:r>
            <a:r>
              <a:rPr lang="ar-SA" sz="3200" b="1" dirty="0"/>
              <a:t>سعاد </a:t>
            </a:r>
            <a:r>
              <a:rPr lang="ar-SA" sz="3200" b="1" dirty="0" smtClean="0"/>
              <a:t>بالرُّموز</a:t>
            </a:r>
            <a:r>
              <a:rPr lang="ar-SA" sz="3200" b="1" dirty="0"/>
              <a:t>.</a:t>
            </a:r>
            <a:br>
              <a:rPr lang="ar-SA" sz="3200" b="1" dirty="0"/>
            </a:br>
            <a:r>
              <a:rPr lang="ar-SA" sz="3200" b="1" dirty="0"/>
              <a:t>أُنشئُ </a:t>
            </a:r>
            <a:r>
              <a:rPr lang="ar-SA" sz="3200" b="1" dirty="0" smtClean="0"/>
              <a:t>جدول</a:t>
            </a:r>
            <a:r>
              <a:rPr lang="ar-BH" sz="3200" b="1" dirty="0" smtClean="0"/>
              <a:t>ًا</a:t>
            </a:r>
            <a:r>
              <a:rPr lang="ar-SA" sz="3200" b="1" dirty="0" smtClean="0"/>
              <a:t>، وأَضعُ لهُ عُنوان</a:t>
            </a:r>
            <a:r>
              <a:rPr lang="ar-BH" sz="3200" b="1" dirty="0" smtClean="0"/>
              <a:t>ً</a:t>
            </a:r>
            <a:r>
              <a:rPr lang="ar-SA" sz="3200" b="1" dirty="0" smtClean="0"/>
              <a:t>ا ومفتاح</a:t>
            </a:r>
            <a:r>
              <a:rPr lang="ar-BH" sz="3200" b="1" dirty="0" smtClean="0"/>
              <a:t>ً</a:t>
            </a:r>
            <a:r>
              <a:rPr lang="ar-SA" sz="3200" b="1" dirty="0" smtClean="0"/>
              <a:t>ا</a:t>
            </a:r>
            <a:r>
              <a:rPr lang="ar-SA" sz="3200" b="1" dirty="0"/>
              <a:t>، </a:t>
            </a:r>
            <a:r>
              <a:rPr lang="ar-SA" sz="3200" b="1" dirty="0" smtClean="0"/>
              <a:t>ثمَّ أختارُ رمز</a:t>
            </a:r>
            <a:r>
              <a:rPr lang="ar-BH" sz="3200" b="1" dirty="0"/>
              <a:t>ً</a:t>
            </a:r>
            <a:r>
              <a:rPr lang="ar-SA" sz="3200" b="1" dirty="0" smtClean="0"/>
              <a:t>ا </a:t>
            </a:r>
            <a:r>
              <a:rPr lang="ar-BH" sz="3200" b="1" dirty="0" smtClean="0"/>
              <a:t>م</a:t>
            </a:r>
            <a:r>
              <a:rPr lang="ar-SA" sz="3200" b="1" dirty="0" smtClean="0"/>
              <a:t>ناسب</a:t>
            </a:r>
            <a:r>
              <a:rPr lang="ar-BH" sz="3200" b="1" dirty="0" smtClean="0"/>
              <a:t>ً</a:t>
            </a:r>
            <a:r>
              <a:rPr lang="ar-SA" sz="3200" b="1" dirty="0" smtClean="0"/>
              <a:t>ا</a:t>
            </a:r>
            <a:r>
              <a:rPr lang="ar-SA" sz="3200" b="1" dirty="0"/>
              <a:t>.</a:t>
            </a:r>
            <a:r>
              <a:rPr lang="ar-BH" sz="3200" b="1" dirty="0"/>
              <a:t> </a:t>
            </a:r>
            <a:r>
              <a:rPr lang="ar-BH" sz="3200" b="1" dirty="0" smtClean="0"/>
              <a:t/>
            </a:r>
            <a:br>
              <a:rPr lang="ar-BH" sz="3200" b="1" dirty="0" smtClean="0"/>
            </a:br>
            <a:r>
              <a:rPr lang="ar-SA" sz="3200" b="1" dirty="0" smtClean="0"/>
              <a:t>مثال</a:t>
            </a:r>
            <a:r>
              <a:rPr lang="ar-SA" sz="3200" b="1" dirty="0"/>
              <a:t>: </a:t>
            </a:r>
            <a:endParaRPr lang="ar-BH" sz="3200" b="1" dirty="0"/>
          </a:p>
        </p:txBody>
      </p:sp>
      <p:sp>
        <p:nvSpPr>
          <p:cNvPr id="5" name="AutoShape 2" descr="Image result for smiley fa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BH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213245"/>
              </p:ext>
            </p:extLst>
          </p:nvPr>
        </p:nvGraphicFramePr>
        <p:xfrm>
          <a:off x="2851638" y="2278419"/>
          <a:ext cx="6488723" cy="393958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898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0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3953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rgbClr val="00B050"/>
                          </a:solidFill>
                        </a:rPr>
                        <a:t>عدد صور الحيوانات</a:t>
                      </a:r>
                      <a:endParaRPr lang="ar-BH" sz="3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957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الجمل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0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القطة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957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الماعز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957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الأرنب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957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b="1" dirty="0">
                          <a:solidFill>
                            <a:schemeClr val="tx1"/>
                          </a:solidFill>
                        </a:rPr>
                        <a:t>المفتاح:           </a:t>
                      </a:r>
                      <a:r>
                        <a:rPr lang="ar-SA" b="1" baseline="0" dirty="0">
                          <a:solidFill>
                            <a:schemeClr val="tx1"/>
                          </a:solidFill>
                        </a:rPr>
                        <a:t>  = صورتين</a:t>
                      </a:r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974" y="3357839"/>
            <a:ext cx="417820" cy="41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6424" y="3357838"/>
            <a:ext cx="417821" cy="417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9875" y="3357839"/>
            <a:ext cx="417820" cy="4178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532193-EF43-4A3E-A953-F11D2578BC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9875" y="3963204"/>
            <a:ext cx="417820" cy="417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0251BA-87D2-4606-8337-09E5BFFECA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9875" y="4539769"/>
            <a:ext cx="417820" cy="4178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42544B-FB5E-42F9-B654-BCA76C6F7F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9875" y="5109989"/>
            <a:ext cx="417820" cy="417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18651-C432-45A2-8548-4674A185CD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6424" y="3963203"/>
            <a:ext cx="417821" cy="4178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A2880D-FC00-4DAF-BE42-3510D95231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2974" y="4539027"/>
            <a:ext cx="417820" cy="4178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B5B0E7-0524-4713-AB79-AA70E7A862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004" y="4539769"/>
            <a:ext cx="417820" cy="4178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2FE8DBF-52D7-4F83-95DA-92FD4804A5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423" t="-14314"/>
          <a:stretch/>
        </p:blipFill>
        <p:spPr>
          <a:xfrm>
            <a:off x="4978905" y="4457447"/>
            <a:ext cx="228036" cy="4776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16F3DD-0929-4A6F-AED1-A455D10A1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004" y="5624596"/>
            <a:ext cx="417820" cy="41782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33E752D-989A-42D7-9932-133E7D351423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7937614-B739-4DE1-BCCC-EEF9A61D340E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1A0762-118B-4C0D-847D-8E91055B10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32" name="Thought Bubble: Cloud 31">
            <a:extLst>
              <a:ext uri="{FF2B5EF4-FFF2-40B4-BE49-F238E27FC236}">
                <a16:creationId xmlns:a16="http://schemas.microsoft.com/office/drawing/2014/main" id="{52845D98-9B4E-420A-BD9B-705E1F36B8F7}"/>
              </a:ext>
            </a:extLst>
          </p:cNvPr>
          <p:cNvSpPr/>
          <p:nvPr/>
        </p:nvSpPr>
        <p:spPr>
          <a:xfrm>
            <a:off x="492669" y="2484665"/>
            <a:ext cx="2507671" cy="821527"/>
          </a:xfrm>
          <a:prstGeom prst="cloudCallout">
            <a:avLst>
              <a:gd name="adj1" fmla="val 76764"/>
              <a:gd name="adj2" fmla="val -142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rgbClr val="C00000"/>
                </a:solidFill>
              </a:rPr>
              <a:t>عنوان الجدول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3" name="Thought Bubble: Cloud 32">
            <a:extLst>
              <a:ext uri="{FF2B5EF4-FFF2-40B4-BE49-F238E27FC236}">
                <a16:creationId xmlns:a16="http://schemas.microsoft.com/office/drawing/2014/main" id="{EEF28A14-2113-4C6C-ABB9-2053E46D5A38}"/>
              </a:ext>
            </a:extLst>
          </p:cNvPr>
          <p:cNvSpPr/>
          <p:nvPr/>
        </p:nvSpPr>
        <p:spPr>
          <a:xfrm>
            <a:off x="343967" y="5440494"/>
            <a:ext cx="2507671" cy="821527"/>
          </a:xfrm>
          <a:prstGeom prst="cloudCallout">
            <a:avLst>
              <a:gd name="adj1" fmla="val 81256"/>
              <a:gd name="adj2" fmla="val 591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rgbClr val="C00000"/>
                </a:solidFill>
              </a:rPr>
              <a:t>المفتاح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5D6841-E71F-499B-B7EF-C0C12F06E8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001" t="42776" r="24605" b="9312"/>
          <a:stretch/>
        </p:blipFill>
        <p:spPr>
          <a:xfrm>
            <a:off x="122722" y="113154"/>
            <a:ext cx="3973132" cy="21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639" y="1365737"/>
            <a:ext cx="5564882" cy="1128799"/>
          </a:xfrm>
        </p:spPr>
        <p:txBody>
          <a:bodyPr>
            <a:normAutofit fontScale="90000"/>
          </a:bodyPr>
          <a:lstStyle/>
          <a:p>
            <a:pPr algn="r" rtl="1"/>
            <a:r>
              <a:rPr lang="ar-SA" sz="3600" b="1" dirty="0" smtClean="0"/>
              <a:t>أُمثِّل </a:t>
            </a:r>
            <a:r>
              <a:rPr lang="ar-SA" sz="3600" b="1" dirty="0"/>
              <a:t>البيانات في الجدول </a:t>
            </a:r>
            <a:r>
              <a:rPr lang="ar-SA" sz="3600" b="1" dirty="0" smtClean="0"/>
              <a:t>المجاور بالرُّموز</a:t>
            </a:r>
            <a:r>
              <a:rPr lang="ar-SA" sz="3600" b="1" dirty="0"/>
              <a:t>، وأجعل </a:t>
            </a:r>
            <a:r>
              <a:rPr lang="ar-SA" sz="3600" b="1" dirty="0" smtClean="0"/>
              <a:t>كلَّ رمزٍ يمثِّلُ </a:t>
            </a:r>
            <a:r>
              <a:rPr lang="ar-SA" sz="3600" b="1" dirty="0"/>
              <a:t>بقرتين:</a:t>
            </a:r>
            <a:endParaRPr lang="ar-BH" sz="36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684122"/>
              </p:ext>
            </p:extLst>
          </p:nvPr>
        </p:nvGraphicFramePr>
        <p:xfrm>
          <a:off x="444161" y="1365738"/>
          <a:ext cx="5933478" cy="338377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36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262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مزرعة أبقار</a:t>
                      </a:r>
                      <a:endParaRPr lang="ar-BH" sz="3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لون البقرة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الإشارات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عدد الأبقار</a:t>
                      </a:r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أسود</a:t>
                      </a:r>
                      <a:endParaRPr lang="ar-BH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بنّي</a:t>
                      </a:r>
                      <a:endParaRPr lang="ar-BH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أبيض</a:t>
                      </a:r>
                      <a:endParaRPr lang="ar-BH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33">
                <a:tc gridSpan="3">
                  <a:txBody>
                    <a:bodyPr/>
                    <a:lstStyle/>
                    <a:p>
                      <a:pPr algn="ctr" rtl="1"/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E006819-5D6C-4AAF-BFEA-D132E2624C94}"/>
              </a:ext>
            </a:extLst>
          </p:cNvPr>
          <p:cNvSpPr/>
          <p:nvPr/>
        </p:nvSpPr>
        <p:spPr>
          <a:xfrm>
            <a:off x="916262" y="3915649"/>
            <a:ext cx="941695" cy="562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3320A6-446E-4EDC-AF43-F5CCF905667F}"/>
              </a:ext>
            </a:extLst>
          </p:cNvPr>
          <p:cNvSpPr/>
          <p:nvPr/>
        </p:nvSpPr>
        <p:spPr>
          <a:xfrm>
            <a:off x="916263" y="3244532"/>
            <a:ext cx="941695" cy="562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F208E8-3605-49E7-8C15-591316241FFA}"/>
              </a:ext>
            </a:extLst>
          </p:cNvPr>
          <p:cNvSpPr/>
          <p:nvPr/>
        </p:nvSpPr>
        <p:spPr>
          <a:xfrm>
            <a:off x="917157" y="2664234"/>
            <a:ext cx="941695" cy="562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</a:rPr>
              <a:t>8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927922-E4FA-4DB0-8A3E-4FF8F6977E54}"/>
              </a:ext>
            </a:extLst>
          </p:cNvPr>
          <p:cNvGrpSpPr/>
          <p:nvPr/>
        </p:nvGrpSpPr>
        <p:grpSpPr>
          <a:xfrm>
            <a:off x="1049622" y="6405638"/>
            <a:ext cx="9936000" cy="400110"/>
            <a:chOff x="1108361" y="6522840"/>
            <a:chExt cx="9936000" cy="46773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3970D0-5CD5-44B9-973F-80BCB31FDA76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0D49686-EB2A-4025-93E3-D51C215DF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47CC194-4E37-4A3D-AC81-7D9045D21895}"/>
              </a:ext>
            </a:extLst>
          </p:cNvPr>
          <p:cNvCxnSpPr/>
          <p:nvPr/>
        </p:nvCxnSpPr>
        <p:spPr>
          <a:xfrm>
            <a:off x="4081593" y="2744812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151B531-74B4-411E-91BF-E6F8F6FACEAE}"/>
              </a:ext>
            </a:extLst>
          </p:cNvPr>
          <p:cNvCxnSpPr/>
          <p:nvPr/>
        </p:nvCxnSpPr>
        <p:spPr>
          <a:xfrm>
            <a:off x="4174437" y="2744812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10CC5AF-F65F-4363-8439-37F2DD277799}"/>
              </a:ext>
            </a:extLst>
          </p:cNvPr>
          <p:cNvCxnSpPr/>
          <p:nvPr/>
        </p:nvCxnSpPr>
        <p:spPr>
          <a:xfrm>
            <a:off x="4271878" y="2744812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F32C392-8057-47B2-9514-116E73996F0D}"/>
              </a:ext>
            </a:extLst>
          </p:cNvPr>
          <p:cNvCxnSpPr/>
          <p:nvPr/>
        </p:nvCxnSpPr>
        <p:spPr>
          <a:xfrm>
            <a:off x="3988731" y="2744812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6F157D5-39DC-4C60-A62D-14BD05929AAC}"/>
              </a:ext>
            </a:extLst>
          </p:cNvPr>
          <p:cNvCxnSpPr>
            <a:cxnSpLocks/>
          </p:cNvCxnSpPr>
          <p:nvPr/>
        </p:nvCxnSpPr>
        <p:spPr>
          <a:xfrm flipH="1">
            <a:off x="3953110" y="2770368"/>
            <a:ext cx="355741" cy="314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BC3899-3680-4D8A-94DF-A0C9B61F460C}"/>
              </a:ext>
            </a:extLst>
          </p:cNvPr>
          <p:cNvCxnSpPr/>
          <p:nvPr/>
        </p:nvCxnSpPr>
        <p:spPr>
          <a:xfrm>
            <a:off x="3545767" y="2744812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CF41697-EDC6-42D6-AFCD-F08C43C23338}"/>
              </a:ext>
            </a:extLst>
          </p:cNvPr>
          <p:cNvCxnSpPr/>
          <p:nvPr/>
        </p:nvCxnSpPr>
        <p:spPr>
          <a:xfrm>
            <a:off x="3638611" y="2744812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070B5DE-D7C7-45FE-8D53-F6D2E6513BF9}"/>
              </a:ext>
            </a:extLst>
          </p:cNvPr>
          <p:cNvCxnSpPr/>
          <p:nvPr/>
        </p:nvCxnSpPr>
        <p:spPr>
          <a:xfrm>
            <a:off x="3736052" y="2744812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6C4C57E-27E0-4D4D-A062-36A2801B6573}"/>
              </a:ext>
            </a:extLst>
          </p:cNvPr>
          <p:cNvCxnSpPr/>
          <p:nvPr/>
        </p:nvCxnSpPr>
        <p:spPr>
          <a:xfrm>
            <a:off x="4044620" y="3309098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F8104C9-84A5-4F0F-AA3C-E215E1BE9A78}"/>
              </a:ext>
            </a:extLst>
          </p:cNvPr>
          <p:cNvCxnSpPr/>
          <p:nvPr/>
        </p:nvCxnSpPr>
        <p:spPr>
          <a:xfrm>
            <a:off x="4137464" y="3309098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183C953-C62F-424A-91D4-09C202505AD5}"/>
              </a:ext>
            </a:extLst>
          </p:cNvPr>
          <p:cNvCxnSpPr/>
          <p:nvPr/>
        </p:nvCxnSpPr>
        <p:spPr>
          <a:xfrm>
            <a:off x="4234905" y="3309098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25800DD-AF2E-4B1A-B651-A079B716D192}"/>
              </a:ext>
            </a:extLst>
          </p:cNvPr>
          <p:cNvCxnSpPr/>
          <p:nvPr/>
        </p:nvCxnSpPr>
        <p:spPr>
          <a:xfrm>
            <a:off x="3951758" y="3309098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370BEBC-5447-4679-965C-2A151F5EE946}"/>
              </a:ext>
            </a:extLst>
          </p:cNvPr>
          <p:cNvCxnSpPr/>
          <p:nvPr/>
        </p:nvCxnSpPr>
        <p:spPr>
          <a:xfrm>
            <a:off x="4048924" y="3890093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B187D25-0986-47FA-8C71-E7DD762C1D23}"/>
              </a:ext>
            </a:extLst>
          </p:cNvPr>
          <p:cNvCxnSpPr/>
          <p:nvPr/>
        </p:nvCxnSpPr>
        <p:spPr>
          <a:xfrm>
            <a:off x="4141768" y="3890093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BAC3A1D-5D6A-4D9A-87EA-606CAB5D56F3}"/>
              </a:ext>
            </a:extLst>
          </p:cNvPr>
          <p:cNvCxnSpPr/>
          <p:nvPr/>
        </p:nvCxnSpPr>
        <p:spPr>
          <a:xfrm>
            <a:off x="4239209" y="3890093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A8E1526-832A-46C0-95FA-8C34FE6D1336}"/>
              </a:ext>
            </a:extLst>
          </p:cNvPr>
          <p:cNvCxnSpPr/>
          <p:nvPr/>
        </p:nvCxnSpPr>
        <p:spPr>
          <a:xfrm>
            <a:off x="3956062" y="3890093"/>
            <a:ext cx="0" cy="365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37CBEB-249B-46A7-85E6-D3B3823D66F1}"/>
              </a:ext>
            </a:extLst>
          </p:cNvPr>
          <p:cNvCxnSpPr>
            <a:cxnSpLocks/>
          </p:cNvCxnSpPr>
          <p:nvPr/>
        </p:nvCxnSpPr>
        <p:spPr>
          <a:xfrm flipH="1">
            <a:off x="3920441" y="3915649"/>
            <a:ext cx="355741" cy="314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818169"/>
              </p:ext>
            </p:extLst>
          </p:nvPr>
        </p:nvGraphicFramePr>
        <p:xfrm>
          <a:off x="444161" y="1393127"/>
          <a:ext cx="5933478" cy="338377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36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6262">
                <a:tc gridSpan="3">
                  <a:txBody>
                    <a:bodyPr/>
                    <a:lstStyle/>
                    <a:p>
                      <a:pPr algn="ctr" rtl="1"/>
                      <a:endParaRPr lang="ar-BH" sz="3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endParaRPr lang="ar-BH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endParaRPr lang="ar-BH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33">
                <a:tc>
                  <a:txBody>
                    <a:bodyPr/>
                    <a:lstStyle/>
                    <a:p>
                      <a:pPr algn="ctr" rtl="1"/>
                      <a:endParaRPr lang="ar-BH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BH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33">
                <a:tc gridSpan="3">
                  <a:txBody>
                    <a:bodyPr/>
                    <a:lstStyle/>
                    <a:p>
                      <a:pPr algn="ctr" rtl="1"/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09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569" y="832977"/>
            <a:ext cx="9565587" cy="901456"/>
          </a:xfrm>
        </p:spPr>
        <p:txBody>
          <a:bodyPr>
            <a:normAutofit/>
          </a:bodyPr>
          <a:lstStyle/>
          <a:p>
            <a:pPr algn="r"/>
            <a:r>
              <a:rPr lang="ar-SA" sz="3200" b="1" dirty="0" smtClean="0">
                <a:cs typeface="+mn-cs"/>
              </a:rPr>
              <a:t>اخترتُ الرَّمز </a:t>
            </a:r>
            <a:endParaRPr lang="ar-BH" sz="3200" b="1" dirty="0"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64883"/>
              </p:ext>
            </p:extLst>
          </p:nvPr>
        </p:nvGraphicFramePr>
        <p:xfrm>
          <a:off x="1330569" y="1650196"/>
          <a:ext cx="9530862" cy="447483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88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5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6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1285"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3600" b="1" dirty="0">
                          <a:solidFill>
                            <a:srgbClr val="00B050"/>
                          </a:solidFill>
                        </a:rPr>
                        <a:t>مزرعة أبقار</a:t>
                      </a:r>
                      <a:endParaRPr lang="ar-BH" sz="3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78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لون البقرة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 smtClean="0"/>
                        <a:t>عدد</a:t>
                      </a:r>
                      <a:r>
                        <a:rPr lang="ar-BH" sz="3200" b="1" baseline="0" dirty="0" smtClean="0"/>
                        <a:t> الرموز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عدد الأبقار</a:t>
                      </a:r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63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أسود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ar-BH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63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بنّي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BH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63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أبيض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BH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870">
                <a:tc gridSpan="3">
                  <a:txBody>
                    <a:bodyPr/>
                    <a:lstStyle/>
                    <a:p>
                      <a:pPr algn="r" rtl="1"/>
                      <a:endParaRPr lang="en-US" sz="700" b="1" dirty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           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</a:rPr>
                        <a:t>       </a:t>
                      </a:r>
                      <a:r>
                        <a:rPr lang="ar-SA" sz="3200" b="1" dirty="0" smtClean="0">
                          <a:solidFill>
                            <a:schemeClr val="tx1"/>
                          </a:solidFill>
                        </a:rPr>
                        <a:t>الرَّمز</a:t>
                      </a:r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Isosceles Triangle 4"/>
          <p:cNvSpPr/>
          <p:nvPr/>
        </p:nvSpPr>
        <p:spPr>
          <a:xfrm>
            <a:off x="7403760" y="5445075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6" name="Isosceles Triangle 5"/>
          <p:cNvSpPr/>
          <p:nvPr/>
        </p:nvSpPr>
        <p:spPr>
          <a:xfrm>
            <a:off x="8532772" y="1002911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7" name="Isosceles Triangle 6"/>
          <p:cNvSpPr/>
          <p:nvPr/>
        </p:nvSpPr>
        <p:spPr>
          <a:xfrm>
            <a:off x="4849528" y="3143213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8" name="Isosceles Triangle 7"/>
          <p:cNvSpPr/>
          <p:nvPr/>
        </p:nvSpPr>
        <p:spPr>
          <a:xfrm>
            <a:off x="5597766" y="3160431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9" name="Isosceles Triangle 8"/>
          <p:cNvSpPr/>
          <p:nvPr/>
        </p:nvSpPr>
        <p:spPr>
          <a:xfrm>
            <a:off x="6300709" y="3160431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Isosceles Triangle 9"/>
          <p:cNvSpPr/>
          <p:nvPr/>
        </p:nvSpPr>
        <p:spPr>
          <a:xfrm>
            <a:off x="7168213" y="3160431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1" name="Isosceles Triangle 10"/>
          <p:cNvSpPr/>
          <p:nvPr/>
        </p:nvSpPr>
        <p:spPr>
          <a:xfrm>
            <a:off x="6312430" y="3918705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2" name="Isosceles Triangle 11"/>
          <p:cNvSpPr/>
          <p:nvPr/>
        </p:nvSpPr>
        <p:spPr>
          <a:xfrm>
            <a:off x="7145207" y="3907436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3" name="Isosceles Triangle 12"/>
          <p:cNvSpPr/>
          <p:nvPr/>
        </p:nvSpPr>
        <p:spPr>
          <a:xfrm>
            <a:off x="7136598" y="4751427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4" name="Isosceles Triangle 13"/>
          <p:cNvSpPr/>
          <p:nvPr/>
        </p:nvSpPr>
        <p:spPr>
          <a:xfrm>
            <a:off x="6191289" y="4755707"/>
            <a:ext cx="432861" cy="4773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6" name="Right Triangle 15"/>
          <p:cNvSpPr/>
          <p:nvPr/>
        </p:nvSpPr>
        <p:spPr>
          <a:xfrm>
            <a:off x="5382828" y="4742818"/>
            <a:ext cx="298933" cy="477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6DA4D7-5B4A-4569-9E26-F7B96ECBE716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D5C684-FF1D-4DC5-87A5-8E4517511182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EE5AE8-7B4E-47DE-84F9-6591489CF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162408B-4189-4410-9532-36AD478399FC}"/>
              </a:ext>
            </a:extLst>
          </p:cNvPr>
          <p:cNvSpPr txBox="1"/>
          <p:nvPr/>
        </p:nvSpPr>
        <p:spPr>
          <a:xfrm>
            <a:off x="2589446" y="3106718"/>
            <a:ext cx="6197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/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288731-8788-45AC-9BFC-22649AB3A29A}"/>
              </a:ext>
            </a:extLst>
          </p:cNvPr>
          <p:cNvSpPr txBox="1"/>
          <p:nvPr/>
        </p:nvSpPr>
        <p:spPr>
          <a:xfrm>
            <a:off x="2589446" y="3918705"/>
            <a:ext cx="6197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/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075276-97D1-4AEE-A7CD-352F867AFBA5}"/>
              </a:ext>
            </a:extLst>
          </p:cNvPr>
          <p:cNvSpPr txBox="1"/>
          <p:nvPr/>
        </p:nvSpPr>
        <p:spPr>
          <a:xfrm>
            <a:off x="2589446" y="4752240"/>
            <a:ext cx="6197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/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9F18BD-233C-4682-B1F1-9AA7398BC2B1}"/>
              </a:ext>
            </a:extLst>
          </p:cNvPr>
          <p:cNvSpPr txBox="1"/>
          <p:nvPr/>
        </p:nvSpPr>
        <p:spPr>
          <a:xfrm>
            <a:off x="5319261" y="5405944"/>
            <a:ext cx="19863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= بقرتين</a:t>
            </a:r>
            <a:endParaRPr lang="ar-BH" sz="32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C1CF5A-BF56-4AD8-8457-91EBB6A5C6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605" t="39059" r="25000" b="6989"/>
          <a:stretch/>
        </p:blipFill>
        <p:spPr>
          <a:xfrm>
            <a:off x="288758" y="205389"/>
            <a:ext cx="3443024" cy="20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730" y="1440463"/>
            <a:ext cx="9624646" cy="781509"/>
          </a:xfrm>
        </p:spPr>
        <p:txBody>
          <a:bodyPr>
            <a:normAutofit/>
          </a:bodyPr>
          <a:lstStyle/>
          <a:p>
            <a:pPr algn="ctr" rtl="1"/>
            <a:r>
              <a:rPr lang="ar-SA" sz="3600" b="1" dirty="0"/>
              <a:t>أمثّل البيانات الآتية </a:t>
            </a:r>
            <a:r>
              <a:rPr lang="ar-SA" sz="3600" b="1" dirty="0" smtClean="0"/>
              <a:t>بالرُّموز</a:t>
            </a:r>
            <a:r>
              <a:rPr lang="ar-SA" sz="3600" b="1" dirty="0"/>
              <a:t>:</a:t>
            </a:r>
            <a:endParaRPr lang="ar-BH" sz="36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706696"/>
              </p:ext>
            </p:extLst>
          </p:nvPr>
        </p:nvGraphicFramePr>
        <p:xfrm>
          <a:off x="2769623" y="2304263"/>
          <a:ext cx="6652754" cy="399693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195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88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3600" b="1" dirty="0"/>
                        <a:t>الأسماك</a:t>
                      </a:r>
                      <a:r>
                        <a:rPr lang="ar-SA" sz="3600" b="1" baseline="0" dirty="0"/>
                        <a:t> التي </a:t>
                      </a:r>
                      <a:r>
                        <a:rPr lang="ar-SA" sz="3600" b="1" baseline="0" dirty="0" smtClean="0"/>
                        <a:t>صِيدَت </a:t>
                      </a:r>
                      <a:r>
                        <a:rPr lang="ar-SA" sz="3600" b="1" baseline="0" dirty="0"/>
                        <a:t>يوم الخميس</a:t>
                      </a:r>
                      <a:endParaRPr lang="ar-BH" sz="3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6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نوع السمك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عدد الأسماك</a:t>
                      </a:r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62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هامور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10</a:t>
                      </a:r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62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صافي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8</a:t>
                      </a:r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62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 err="1"/>
                        <a:t>كنعد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17</a:t>
                      </a:r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403">
                <a:tc gridSpan="2">
                  <a:txBody>
                    <a:bodyPr/>
                    <a:lstStyle/>
                    <a:p>
                      <a:pPr algn="ctr" rtl="1"/>
                      <a:endParaRPr lang="ar-BH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46BE9F9-E02C-4B48-A6F4-36B07D72BF5C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4B09E9B-4D46-41ED-96A9-A55DE03A309D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A78E9E-2212-4596-8B91-6194C063D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9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408" y="609458"/>
            <a:ext cx="9747738" cy="858152"/>
          </a:xfrm>
        </p:spPr>
        <p:txBody>
          <a:bodyPr>
            <a:normAutofit/>
          </a:bodyPr>
          <a:lstStyle/>
          <a:p>
            <a:pPr algn="r" rtl="1"/>
            <a:r>
              <a:rPr lang="ar-SA" sz="3200" b="1" dirty="0" smtClean="0"/>
              <a:t>اخترتُ الرَّمز </a:t>
            </a:r>
            <a:endParaRPr lang="ar-BH" sz="3200" b="1" dirty="0"/>
          </a:p>
        </p:txBody>
      </p:sp>
      <p:sp>
        <p:nvSpPr>
          <p:cNvPr id="5" name="Flowchart: Or 4"/>
          <p:cNvSpPr/>
          <p:nvPr/>
        </p:nvSpPr>
        <p:spPr>
          <a:xfrm>
            <a:off x="8489752" y="716386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" name="Flowchart: Or 5"/>
          <p:cNvSpPr/>
          <p:nvPr/>
        </p:nvSpPr>
        <p:spPr>
          <a:xfrm>
            <a:off x="6941529" y="4800823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7" name="Flowchart: Or 6"/>
          <p:cNvSpPr/>
          <p:nvPr/>
        </p:nvSpPr>
        <p:spPr>
          <a:xfrm>
            <a:off x="7766538" y="4800823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8" name="Flowchart: Or 7"/>
          <p:cNvSpPr/>
          <p:nvPr/>
        </p:nvSpPr>
        <p:spPr>
          <a:xfrm>
            <a:off x="6729046" y="4013131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9" name="Flowchart: Or 8"/>
          <p:cNvSpPr/>
          <p:nvPr/>
        </p:nvSpPr>
        <p:spPr>
          <a:xfrm>
            <a:off x="7766538" y="4008978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Flowchart: Or 9"/>
          <p:cNvSpPr/>
          <p:nvPr/>
        </p:nvSpPr>
        <p:spPr>
          <a:xfrm>
            <a:off x="6790593" y="3249000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1" name="Flowchart: Or 10"/>
          <p:cNvSpPr/>
          <p:nvPr/>
        </p:nvSpPr>
        <p:spPr>
          <a:xfrm>
            <a:off x="7766538" y="3244847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2" name="Flowchart: Or 11"/>
          <p:cNvSpPr/>
          <p:nvPr/>
        </p:nvSpPr>
        <p:spPr>
          <a:xfrm>
            <a:off x="6116518" y="4800823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365421"/>
              </p:ext>
            </p:extLst>
          </p:nvPr>
        </p:nvGraphicFramePr>
        <p:xfrm>
          <a:off x="1865774" y="1421189"/>
          <a:ext cx="9142555" cy="498270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44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9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0177">
                <a:tc gridSpan="3">
                  <a:txBody>
                    <a:bodyPr/>
                    <a:lstStyle/>
                    <a:p>
                      <a:pPr algn="r" rtl="1"/>
                      <a:r>
                        <a:rPr lang="ar-BH" sz="3600" b="1" dirty="0" smtClean="0">
                          <a:solidFill>
                            <a:srgbClr val="00B050"/>
                          </a:solidFill>
                        </a:rPr>
                        <a:t>         </a:t>
                      </a:r>
                      <a:r>
                        <a:rPr lang="ar-SA" sz="3600" b="1" dirty="0" smtClean="0">
                          <a:solidFill>
                            <a:srgbClr val="00B050"/>
                          </a:solidFill>
                        </a:rPr>
                        <a:t>الأسماك</a:t>
                      </a:r>
                      <a:r>
                        <a:rPr lang="ar-SA" sz="36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ar-SA" sz="3600" b="1" baseline="0" dirty="0">
                          <a:solidFill>
                            <a:srgbClr val="00B050"/>
                          </a:solidFill>
                        </a:rPr>
                        <a:t>التي صيدت يوم الخميس</a:t>
                      </a:r>
                      <a:endParaRPr lang="ar-BH" sz="36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BH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668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نوع السمك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dirty="0" smtClean="0"/>
                        <a:t>عدد</a:t>
                      </a:r>
                      <a:r>
                        <a:rPr lang="ar-BH" sz="3200" b="1" baseline="0" dirty="0" smtClean="0"/>
                        <a:t> الرموز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عدد الأسماك</a:t>
                      </a:r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668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هامور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668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/>
                        <a:t>صافي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354">
                <a:tc>
                  <a:txBody>
                    <a:bodyPr/>
                    <a:lstStyle/>
                    <a:p>
                      <a:pPr algn="ctr"/>
                      <a:r>
                        <a:rPr lang="ar-SA" sz="3200" b="1" dirty="0" err="1"/>
                        <a:t>كنعد</a:t>
                      </a:r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BH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ar-BH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171">
                <a:tc gridSpan="3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200" b="1" dirty="0">
                          <a:solidFill>
                            <a:schemeClr val="tx1"/>
                          </a:solidFill>
                        </a:rPr>
                        <a:t>        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ar-BH" sz="32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ar-SA" sz="3200" b="1" dirty="0" smtClean="0">
                          <a:solidFill>
                            <a:schemeClr val="tx1"/>
                          </a:solidFill>
                        </a:rPr>
                        <a:t>الرَّمز</a:t>
                      </a:r>
                      <a:r>
                        <a:rPr lang="ar-SA" sz="3200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ar-BH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BH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r-B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Flowchart: Or 13"/>
          <p:cNvSpPr/>
          <p:nvPr/>
        </p:nvSpPr>
        <p:spPr>
          <a:xfrm>
            <a:off x="7891876" y="5674522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5" name="Flowchart: Or 14"/>
          <p:cNvSpPr/>
          <p:nvPr/>
        </p:nvSpPr>
        <p:spPr>
          <a:xfrm>
            <a:off x="5291507" y="4788782"/>
            <a:ext cx="597876" cy="597876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6" name="Pie 15"/>
          <p:cNvSpPr/>
          <p:nvPr/>
        </p:nvSpPr>
        <p:spPr>
          <a:xfrm>
            <a:off x="4470012" y="4804339"/>
            <a:ext cx="594360" cy="594360"/>
          </a:xfrm>
          <a:prstGeom prst="pie">
            <a:avLst>
              <a:gd name="adj1" fmla="val 10659759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schemeClr val="tx1"/>
              </a:solidFill>
            </a:endParaRPr>
          </a:p>
        </p:txBody>
      </p:sp>
      <p:sp>
        <p:nvSpPr>
          <p:cNvPr id="17" name="Pie 16"/>
          <p:cNvSpPr/>
          <p:nvPr/>
        </p:nvSpPr>
        <p:spPr>
          <a:xfrm rot="5400000">
            <a:off x="5818164" y="3309003"/>
            <a:ext cx="594360" cy="594360"/>
          </a:xfrm>
          <a:prstGeom prst="pie">
            <a:avLst>
              <a:gd name="adj1" fmla="val 5300248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68838E-04BD-4AEC-8C4E-A26F5BDADF0A}"/>
              </a:ext>
            </a:extLst>
          </p:cNvPr>
          <p:cNvGrpSpPr/>
          <p:nvPr/>
        </p:nvGrpSpPr>
        <p:grpSpPr>
          <a:xfrm>
            <a:off x="1199594" y="6465776"/>
            <a:ext cx="9936000" cy="400110"/>
            <a:chOff x="1108361" y="6522840"/>
            <a:chExt cx="9936000" cy="46773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E036E0-C82B-4B41-A40F-5E5A97C0BBE6}"/>
                </a:ext>
              </a:extLst>
            </p:cNvPr>
            <p:cNvCxnSpPr/>
            <p:nvPr/>
          </p:nvCxnSpPr>
          <p:spPr>
            <a:xfrm>
              <a:off x="1108361" y="6522840"/>
              <a:ext cx="9936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16393B-23FA-407F-95D7-3889C24646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7820" y="6522840"/>
              <a:ext cx="5195888" cy="467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rtl="1">
                <a:spcBef>
                  <a:spcPct val="0"/>
                </a:spcBef>
                <a:buFontTx/>
                <a:buNone/>
              </a:pPr>
              <a:r>
                <a:rPr lang="ar-BH" altLang="ar-JO" sz="2000" b="1" dirty="0">
                  <a:latin typeface="Traditional Arabic" panose="02020603050405020304" pitchFamily="18" charset="-78"/>
                  <a:ea typeface="Yu Gothic UI Semilight" panose="020B0400000000000000" pitchFamily="34" charset="-128"/>
                  <a:cs typeface="Traditional Arabic" panose="02020603050405020304" pitchFamily="18" charset="-78"/>
                </a:rPr>
                <a:t>وزارة التربية والتعليم – 2020م</a:t>
              </a:r>
              <a:endParaRPr lang="en-US" altLang="ar-JO" sz="2000" b="1" dirty="0">
                <a:latin typeface="Traditional Arabic" panose="02020603050405020304" pitchFamily="18" charset="-78"/>
                <a:ea typeface="Yu Gothic UI Semilight" panose="020B0400000000000000" pitchFamily="34" charset="-128"/>
                <a:cs typeface="Traditional Arabic" panose="02020603050405020304" pitchFamily="18" charset="-78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1CEA2DC-0594-4C0F-9B20-62A1FF87F4D6}"/>
              </a:ext>
            </a:extLst>
          </p:cNvPr>
          <p:cNvSpPr txBox="1"/>
          <p:nvPr/>
        </p:nvSpPr>
        <p:spPr>
          <a:xfrm>
            <a:off x="2121893" y="3235568"/>
            <a:ext cx="9257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/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E818A1-FCD8-43D7-82B0-D43555DF5AD4}"/>
              </a:ext>
            </a:extLst>
          </p:cNvPr>
          <p:cNvSpPr txBox="1"/>
          <p:nvPr/>
        </p:nvSpPr>
        <p:spPr>
          <a:xfrm>
            <a:off x="2112433" y="4059183"/>
            <a:ext cx="9257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/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687E85-550D-489D-96FD-29D15427BA1A}"/>
              </a:ext>
            </a:extLst>
          </p:cNvPr>
          <p:cNvSpPr txBox="1"/>
          <p:nvPr/>
        </p:nvSpPr>
        <p:spPr>
          <a:xfrm>
            <a:off x="2067466" y="4882798"/>
            <a:ext cx="9257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/>
              <a:t>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7E60BC-AA2F-4441-8EA3-86C7174DA8E4}"/>
              </a:ext>
            </a:extLst>
          </p:cNvPr>
          <p:cNvSpPr txBox="1"/>
          <p:nvPr/>
        </p:nvSpPr>
        <p:spPr>
          <a:xfrm>
            <a:off x="5814648" y="5659521"/>
            <a:ext cx="19863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/>
              <a:t>= </a:t>
            </a:r>
            <a:r>
              <a:rPr lang="ar-BH" sz="3200" b="1" dirty="0"/>
              <a:t>4 سمكات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F2F99-3656-45F0-891E-5ACA4CF586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947" t="46758" r="48414" b="18532"/>
          <a:stretch/>
        </p:blipFill>
        <p:spPr>
          <a:xfrm>
            <a:off x="77782" y="82161"/>
            <a:ext cx="3979367" cy="237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6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قالب الخطة الاحترازي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قالب الخطة الاحترازية" id="{99B684A8-E9B6-4437-A168-54A2F2472B67}" vid="{0B7FC588-CC1C-4FFE-B507-76BC03B1D9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الخطة الاحترازية</Template>
  <TotalTime>720</TotalTime>
  <Words>198</Words>
  <Application>Microsoft Office PowerPoint</Application>
  <PresentationFormat>Widescreen</PresentationFormat>
  <Paragraphs>91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Yu Gothic UI Semilight</vt:lpstr>
      <vt:lpstr>Arial</vt:lpstr>
      <vt:lpstr>Calibri</vt:lpstr>
      <vt:lpstr>Calibri Light</vt:lpstr>
      <vt:lpstr>Times New Roman</vt:lpstr>
      <vt:lpstr>Traditional Arabic</vt:lpstr>
      <vt:lpstr>قالب الخطة الاحترازية</vt:lpstr>
      <vt:lpstr>الرياضيات - الصف الثالث الابتدائي - الجزء الثاني (11-1) : التمثيل بالرموز</vt:lpstr>
      <vt:lpstr>لِسُعاد مجموعةٌ من الحيوانات: </vt:lpstr>
      <vt:lpstr>هذا الجدول الذي استَخدَمتهُ سُعادُ في تمثيلِ البيانات بالرُّموز يُسمّى: جدول الإشارات </vt:lpstr>
      <vt:lpstr>أُمثِّل البيانات التي جَمعَتها سعاد بالرُّموز. أُنشئُ جدولًا، وأَضعُ لهُ عُنوانًا ومفتاحًا، ثمَّ أختارُ رمزًا مناسبًا.  مثال: </vt:lpstr>
      <vt:lpstr>أُمثِّل البيانات في الجدول المجاور بالرُّموز، وأجعل كلَّ رمزٍ يمثِّلُ بقرتين:</vt:lpstr>
      <vt:lpstr>اخترتُ الرَّمز </vt:lpstr>
      <vt:lpstr>أمثّل البيانات الآتية بالرُّموز:</vt:lpstr>
      <vt:lpstr>اخترتُ الرَّمز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juma</dc:creator>
  <cp:lastModifiedBy>user</cp:lastModifiedBy>
  <cp:revision>64</cp:revision>
  <dcterms:created xsi:type="dcterms:W3CDTF">2020-03-05T08:45:16Z</dcterms:created>
  <dcterms:modified xsi:type="dcterms:W3CDTF">2020-03-15T14:28:32Z</dcterms:modified>
</cp:coreProperties>
</file>