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9" r:id="rId5"/>
    <p:sldId id="259" r:id="rId6"/>
    <p:sldId id="266" r:id="rId7"/>
    <p:sldId id="260" r:id="rId8"/>
    <p:sldId id="267" r:id="rId9"/>
    <p:sldId id="261" r:id="rId10"/>
    <p:sldId id="268" r:id="rId11"/>
    <p:sldId id="263" r:id="rId12"/>
    <p:sldId id="27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68" d="100"/>
          <a:sy n="68" d="100"/>
        </p:scale>
        <p:origin x="69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B2866-A006-48FE-9190-69207BBE1A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9EAFD99-DA8D-45B3-B3EA-E37350F938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AEACEA-D1E0-4DCD-9F4D-43B5DA0EA267}"/>
              </a:ext>
            </a:extLst>
          </p:cNvPr>
          <p:cNvSpPr>
            <a:spLocks noGrp="1"/>
          </p:cNvSpPr>
          <p:nvPr>
            <p:ph type="dt" sz="half" idx="10"/>
          </p:nvPr>
        </p:nvSpPr>
        <p:spPr/>
        <p:txBody>
          <a:bodyPr/>
          <a:lstStyle/>
          <a:p>
            <a:fld id="{9945CF5F-3501-4D57-B73B-65096119FBCC}" type="datetimeFigureOut">
              <a:rPr lang="en-US" smtClean="0"/>
              <a:t>2/16/2021</a:t>
            </a:fld>
            <a:endParaRPr lang="en-US"/>
          </a:p>
        </p:txBody>
      </p:sp>
      <p:sp>
        <p:nvSpPr>
          <p:cNvPr id="5" name="Footer Placeholder 4">
            <a:extLst>
              <a:ext uri="{FF2B5EF4-FFF2-40B4-BE49-F238E27FC236}">
                <a16:creationId xmlns:a16="http://schemas.microsoft.com/office/drawing/2014/main" id="{0737853F-BF5C-4368-B7F9-52973F7C3F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0BDB07-3ACF-4AAB-8849-429BF86897B8}"/>
              </a:ext>
            </a:extLst>
          </p:cNvPr>
          <p:cNvSpPr>
            <a:spLocks noGrp="1"/>
          </p:cNvSpPr>
          <p:nvPr>
            <p:ph type="sldNum" sz="quarter" idx="12"/>
          </p:nvPr>
        </p:nvSpPr>
        <p:spPr/>
        <p:txBody>
          <a:bodyPr/>
          <a:lstStyle/>
          <a:p>
            <a:fld id="{5AC94421-D528-49DD-8A8F-7F0971C18E3A}" type="slidenum">
              <a:rPr lang="en-US" smtClean="0"/>
              <a:t>‹#›</a:t>
            </a:fld>
            <a:endParaRPr lang="en-US"/>
          </a:p>
        </p:txBody>
      </p:sp>
    </p:spTree>
    <p:extLst>
      <p:ext uri="{BB962C8B-B14F-4D97-AF65-F5344CB8AC3E}">
        <p14:creationId xmlns:p14="http://schemas.microsoft.com/office/powerpoint/2010/main" val="1359125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6DC61-567A-4A5A-AED5-E6478620D63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663B5C-1051-4DAE-B2F1-6DFF8CA97E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556DDF-03DC-42AB-8039-EFB9B0161BA7}"/>
              </a:ext>
            </a:extLst>
          </p:cNvPr>
          <p:cNvSpPr>
            <a:spLocks noGrp="1"/>
          </p:cNvSpPr>
          <p:nvPr>
            <p:ph type="dt" sz="half" idx="10"/>
          </p:nvPr>
        </p:nvSpPr>
        <p:spPr/>
        <p:txBody>
          <a:bodyPr/>
          <a:lstStyle/>
          <a:p>
            <a:fld id="{9945CF5F-3501-4D57-B73B-65096119FBCC}" type="datetimeFigureOut">
              <a:rPr lang="en-US" smtClean="0"/>
              <a:t>2/16/2021</a:t>
            </a:fld>
            <a:endParaRPr lang="en-US"/>
          </a:p>
        </p:txBody>
      </p:sp>
      <p:sp>
        <p:nvSpPr>
          <p:cNvPr id="5" name="Footer Placeholder 4">
            <a:extLst>
              <a:ext uri="{FF2B5EF4-FFF2-40B4-BE49-F238E27FC236}">
                <a16:creationId xmlns:a16="http://schemas.microsoft.com/office/drawing/2014/main" id="{3EA8AC8B-A49C-4885-B6F3-D3581E797D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DD4EE2-B5C6-45DF-9E0D-8C21E42E3BE7}"/>
              </a:ext>
            </a:extLst>
          </p:cNvPr>
          <p:cNvSpPr>
            <a:spLocks noGrp="1"/>
          </p:cNvSpPr>
          <p:nvPr>
            <p:ph type="sldNum" sz="quarter" idx="12"/>
          </p:nvPr>
        </p:nvSpPr>
        <p:spPr/>
        <p:txBody>
          <a:bodyPr/>
          <a:lstStyle/>
          <a:p>
            <a:fld id="{5AC94421-D528-49DD-8A8F-7F0971C18E3A}" type="slidenum">
              <a:rPr lang="en-US" smtClean="0"/>
              <a:t>‹#›</a:t>
            </a:fld>
            <a:endParaRPr lang="en-US"/>
          </a:p>
        </p:txBody>
      </p:sp>
    </p:spTree>
    <p:extLst>
      <p:ext uri="{BB962C8B-B14F-4D97-AF65-F5344CB8AC3E}">
        <p14:creationId xmlns:p14="http://schemas.microsoft.com/office/powerpoint/2010/main" val="3007887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739C42-A724-4269-B446-B7E7A08DF8A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A3BB90C-BAD3-46B0-A4E4-80D1E2000D9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586F84-4A62-4507-8AC1-B310F5B207E8}"/>
              </a:ext>
            </a:extLst>
          </p:cNvPr>
          <p:cNvSpPr>
            <a:spLocks noGrp="1"/>
          </p:cNvSpPr>
          <p:nvPr>
            <p:ph type="dt" sz="half" idx="10"/>
          </p:nvPr>
        </p:nvSpPr>
        <p:spPr/>
        <p:txBody>
          <a:bodyPr/>
          <a:lstStyle/>
          <a:p>
            <a:fld id="{9945CF5F-3501-4D57-B73B-65096119FBCC}" type="datetimeFigureOut">
              <a:rPr lang="en-US" smtClean="0"/>
              <a:t>2/16/2021</a:t>
            </a:fld>
            <a:endParaRPr lang="en-US"/>
          </a:p>
        </p:txBody>
      </p:sp>
      <p:sp>
        <p:nvSpPr>
          <p:cNvPr id="5" name="Footer Placeholder 4">
            <a:extLst>
              <a:ext uri="{FF2B5EF4-FFF2-40B4-BE49-F238E27FC236}">
                <a16:creationId xmlns:a16="http://schemas.microsoft.com/office/drawing/2014/main" id="{7AF359D5-08A4-4E27-BFAC-6D1F96C098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610A86-1FFF-45AD-BC37-BCE10938AD69}"/>
              </a:ext>
            </a:extLst>
          </p:cNvPr>
          <p:cNvSpPr>
            <a:spLocks noGrp="1"/>
          </p:cNvSpPr>
          <p:nvPr>
            <p:ph type="sldNum" sz="quarter" idx="12"/>
          </p:nvPr>
        </p:nvSpPr>
        <p:spPr/>
        <p:txBody>
          <a:bodyPr/>
          <a:lstStyle/>
          <a:p>
            <a:fld id="{5AC94421-D528-49DD-8A8F-7F0971C18E3A}" type="slidenum">
              <a:rPr lang="en-US" smtClean="0"/>
              <a:t>‹#›</a:t>
            </a:fld>
            <a:endParaRPr lang="en-US"/>
          </a:p>
        </p:txBody>
      </p:sp>
    </p:spTree>
    <p:extLst>
      <p:ext uri="{BB962C8B-B14F-4D97-AF65-F5344CB8AC3E}">
        <p14:creationId xmlns:p14="http://schemas.microsoft.com/office/powerpoint/2010/main" val="122607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D8860-7BA9-4371-8BB2-BB0823DB87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AF20D85-08A1-414B-A923-82A63F999E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F3D043-895B-4277-A220-3640CD268ED9}"/>
              </a:ext>
            </a:extLst>
          </p:cNvPr>
          <p:cNvSpPr>
            <a:spLocks noGrp="1"/>
          </p:cNvSpPr>
          <p:nvPr>
            <p:ph type="dt" sz="half" idx="10"/>
          </p:nvPr>
        </p:nvSpPr>
        <p:spPr/>
        <p:txBody>
          <a:bodyPr/>
          <a:lstStyle/>
          <a:p>
            <a:fld id="{9945CF5F-3501-4D57-B73B-65096119FBCC}" type="datetimeFigureOut">
              <a:rPr lang="en-US" smtClean="0"/>
              <a:t>2/16/2021</a:t>
            </a:fld>
            <a:endParaRPr lang="en-US"/>
          </a:p>
        </p:txBody>
      </p:sp>
      <p:sp>
        <p:nvSpPr>
          <p:cNvPr id="5" name="Footer Placeholder 4">
            <a:extLst>
              <a:ext uri="{FF2B5EF4-FFF2-40B4-BE49-F238E27FC236}">
                <a16:creationId xmlns:a16="http://schemas.microsoft.com/office/drawing/2014/main" id="{143F5785-2941-4888-9970-2B3B6881C3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B42490-2BAC-4793-8582-F105B287FA5F}"/>
              </a:ext>
            </a:extLst>
          </p:cNvPr>
          <p:cNvSpPr>
            <a:spLocks noGrp="1"/>
          </p:cNvSpPr>
          <p:nvPr>
            <p:ph type="sldNum" sz="quarter" idx="12"/>
          </p:nvPr>
        </p:nvSpPr>
        <p:spPr/>
        <p:txBody>
          <a:bodyPr/>
          <a:lstStyle/>
          <a:p>
            <a:fld id="{5AC94421-D528-49DD-8A8F-7F0971C18E3A}" type="slidenum">
              <a:rPr lang="en-US" smtClean="0"/>
              <a:t>‹#›</a:t>
            </a:fld>
            <a:endParaRPr lang="en-US"/>
          </a:p>
        </p:txBody>
      </p:sp>
    </p:spTree>
    <p:extLst>
      <p:ext uri="{BB962C8B-B14F-4D97-AF65-F5344CB8AC3E}">
        <p14:creationId xmlns:p14="http://schemas.microsoft.com/office/powerpoint/2010/main" val="179021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BBDE1-EBB8-462D-99BE-ED36FB2AB8A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9D361C2-08C3-46BA-8F49-D9A3A8F278F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BDA3A18-D448-46EF-9476-43E5D076F39B}"/>
              </a:ext>
            </a:extLst>
          </p:cNvPr>
          <p:cNvSpPr>
            <a:spLocks noGrp="1"/>
          </p:cNvSpPr>
          <p:nvPr>
            <p:ph type="dt" sz="half" idx="10"/>
          </p:nvPr>
        </p:nvSpPr>
        <p:spPr/>
        <p:txBody>
          <a:bodyPr/>
          <a:lstStyle/>
          <a:p>
            <a:fld id="{9945CF5F-3501-4D57-B73B-65096119FBCC}" type="datetimeFigureOut">
              <a:rPr lang="en-US" smtClean="0"/>
              <a:t>2/16/2021</a:t>
            </a:fld>
            <a:endParaRPr lang="en-US"/>
          </a:p>
        </p:txBody>
      </p:sp>
      <p:sp>
        <p:nvSpPr>
          <p:cNvPr id="5" name="Footer Placeholder 4">
            <a:extLst>
              <a:ext uri="{FF2B5EF4-FFF2-40B4-BE49-F238E27FC236}">
                <a16:creationId xmlns:a16="http://schemas.microsoft.com/office/drawing/2014/main" id="{7BE5451F-A659-4BBE-96C5-3B5C7918D7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BF3FE0-6678-4EF3-AE55-9DE32067C623}"/>
              </a:ext>
            </a:extLst>
          </p:cNvPr>
          <p:cNvSpPr>
            <a:spLocks noGrp="1"/>
          </p:cNvSpPr>
          <p:nvPr>
            <p:ph type="sldNum" sz="quarter" idx="12"/>
          </p:nvPr>
        </p:nvSpPr>
        <p:spPr/>
        <p:txBody>
          <a:bodyPr/>
          <a:lstStyle/>
          <a:p>
            <a:fld id="{5AC94421-D528-49DD-8A8F-7F0971C18E3A}" type="slidenum">
              <a:rPr lang="en-US" smtClean="0"/>
              <a:t>‹#›</a:t>
            </a:fld>
            <a:endParaRPr lang="en-US"/>
          </a:p>
        </p:txBody>
      </p:sp>
    </p:spTree>
    <p:extLst>
      <p:ext uri="{BB962C8B-B14F-4D97-AF65-F5344CB8AC3E}">
        <p14:creationId xmlns:p14="http://schemas.microsoft.com/office/powerpoint/2010/main" val="4158045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C6203-8588-4F82-8A0F-0EA76B3ECC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AC9E67-5052-4531-B23F-30BE7B84933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3F16815-68E8-4925-931B-397A1289006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FDA8FC5-E9A1-44AA-B529-5DB8CEC1AA83}"/>
              </a:ext>
            </a:extLst>
          </p:cNvPr>
          <p:cNvSpPr>
            <a:spLocks noGrp="1"/>
          </p:cNvSpPr>
          <p:nvPr>
            <p:ph type="dt" sz="half" idx="10"/>
          </p:nvPr>
        </p:nvSpPr>
        <p:spPr/>
        <p:txBody>
          <a:bodyPr/>
          <a:lstStyle/>
          <a:p>
            <a:fld id="{9945CF5F-3501-4D57-B73B-65096119FBCC}" type="datetimeFigureOut">
              <a:rPr lang="en-US" smtClean="0"/>
              <a:t>2/16/2021</a:t>
            </a:fld>
            <a:endParaRPr lang="en-US"/>
          </a:p>
        </p:txBody>
      </p:sp>
      <p:sp>
        <p:nvSpPr>
          <p:cNvPr id="6" name="Footer Placeholder 5">
            <a:extLst>
              <a:ext uri="{FF2B5EF4-FFF2-40B4-BE49-F238E27FC236}">
                <a16:creationId xmlns:a16="http://schemas.microsoft.com/office/drawing/2014/main" id="{A333E088-ED4F-4A94-8DE1-E896001343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EFEC1C-C6B2-4432-B029-7EAAD59CDAF0}"/>
              </a:ext>
            </a:extLst>
          </p:cNvPr>
          <p:cNvSpPr>
            <a:spLocks noGrp="1"/>
          </p:cNvSpPr>
          <p:nvPr>
            <p:ph type="sldNum" sz="quarter" idx="12"/>
          </p:nvPr>
        </p:nvSpPr>
        <p:spPr/>
        <p:txBody>
          <a:bodyPr/>
          <a:lstStyle/>
          <a:p>
            <a:fld id="{5AC94421-D528-49DD-8A8F-7F0971C18E3A}" type="slidenum">
              <a:rPr lang="en-US" smtClean="0"/>
              <a:t>‹#›</a:t>
            </a:fld>
            <a:endParaRPr lang="en-US"/>
          </a:p>
        </p:txBody>
      </p:sp>
    </p:spTree>
    <p:extLst>
      <p:ext uri="{BB962C8B-B14F-4D97-AF65-F5344CB8AC3E}">
        <p14:creationId xmlns:p14="http://schemas.microsoft.com/office/powerpoint/2010/main" val="1421617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C37FB-2D18-43A5-B2A9-E1178E09C27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1317A06-FBFF-4699-8C94-A475A7386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741A0E-B393-4124-A727-9D7C2EBEA6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BFA747B-3969-4DEF-A56D-FADB894C24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C83DDC0-165D-4788-8C5C-1AD12A198AB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D4050D-6157-43DD-9F3D-8ED24B3C67F3}"/>
              </a:ext>
            </a:extLst>
          </p:cNvPr>
          <p:cNvSpPr>
            <a:spLocks noGrp="1"/>
          </p:cNvSpPr>
          <p:nvPr>
            <p:ph type="dt" sz="half" idx="10"/>
          </p:nvPr>
        </p:nvSpPr>
        <p:spPr/>
        <p:txBody>
          <a:bodyPr/>
          <a:lstStyle/>
          <a:p>
            <a:fld id="{9945CF5F-3501-4D57-B73B-65096119FBCC}" type="datetimeFigureOut">
              <a:rPr lang="en-US" smtClean="0"/>
              <a:t>2/16/2021</a:t>
            </a:fld>
            <a:endParaRPr lang="en-US"/>
          </a:p>
        </p:txBody>
      </p:sp>
      <p:sp>
        <p:nvSpPr>
          <p:cNvPr id="8" name="Footer Placeholder 7">
            <a:extLst>
              <a:ext uri="{FF2B5EF4-FFF2-40B4-BE49-F238E27FC236}">
                <a16:creationId xmlns:a16="http://schemas.microsoft.com/office/drawing/2014/main" id="{304EEDF2-AB9D-45FF-8BB5-FC3FE6526B0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4AE0320-2EB9-49FF-8B03-45B08A1EB267}"/>
              </a:ext>
            </a:extLst>
          </p:cNvPr>
          <p:cNvSpPr>
            <a:spLocks noGrp="1"/>
          </p:cNvSpPr>
          <p:nvPr>
            <p:ph type="sldNum" sz="quarter" idx="12"/>
          </p:nvPr>
        </p:nvSpPr>
        <p:spPr/>
        <p:txBody>
          <a:bodyPr/>
          <a:lstStyle/>
          <a:p>
            <a:fld id="{5AC94421-D528-49DD-8A8F-7F0971C18E3A}" type="slidenum">
              <a:rPr lang="en-US" smtClean="0"/>
              <a:t>‹#›</a:t>
            </a:fld>
            <a:endParaRPr lang="en-US"/>
          </a:p>
        </p:txBody>
      </p:sp>
    </p:spTree>
    <p:extLst>
      <p:ext uri="{BB962C8B-B14F-4D97-AF65-F5344CB8AC3E}">
        <p14:creationId xmlns:p14="http://schemas.microsoft.com/office/powerpoint/2010/main" val="2240641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C0D1C-9E81-466A-ACFA-F530301422A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8E13816-254E-4EBD-A822-1F5ABA23C2A6}"/>
              </a:ext>
            </a:extLst>
          </p:cNvPr>
          <p:cNvSpPr>
            <a:spLocks noGrp="1"/>
          </p:cNvSpPr>
          <p:nvPr>
            <p:ph type="dt" sz="half" idx="10"/>
          </p:nvPr>
        </p:nvSpPr>
        <p:spPr/>
        <p:txBody>
          <a:bodyPr/>
          <a:lstStyle/>
          <a:p>
            <a:fld id="{9945CF5F-3501-4D57-B73B-65096119FBCC}" type="datetimeFigureOut">
              <a:rPr lang="en-US" smtClean="0"/>
              <a:t>2/16/2021</a:t>
            </a:fld>
            <a:endParaRPr lang="en-US"/>
          </a:p>
        </p:txBody>
      </p:sp>
      <p:sp>
        <p:nvSpPr>
          <p:cNvPr id="4" name="Footer Placeholder 3">
            <a:extLst>
              <a:ext uri="{FF2B5EF4-FFF2-40B4-BE49-F238E27FC236}">
                <a16:creationId xmlns:a16="http://schemas.microsoft.com/office/drawing/2014/main" id="{42D0DA8A-79DB-4D2E-884B-4B7E9CDC8E1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218D806-B5AA-499A-89AA-41B8BE83F84E}"/>
              </a:ext>
            </a:extLst>
          </p:cNvPr>
          <p:cNvSpPr>
            <a:spLocks noGrp="1"/>
          </p:cNvSpPr>
          <p:nvPr>
            <p:ph type="sldNum" sz="quarter" idx="12"/>
          </p:nvPr>
        </p:nvSpPr>
        <p:spPr/>
        <p:txBody>
          <a:bodyPr/>
          <a:lstStyle/>
          <a:p>
            <a:fld id="{5AC94421-D528-49DD-8A8F-7F0971C18E3A}" type="slidenum">
              <a:rPr lang="en-US" smtClean="0"/>
              <a:t>‹#›</a:t>
            </a:fld>
            <a:endParaRPr lang="en-US"/>
          </a:p>
        </p:txBody>
      </p:sp>
    </p:spTree>
    <p:extLst>
      <p:ext uri="{BB962C8B-B14F-4D97-AF65-F5344CB8AC3E}">
        <p14:creationId xmlns:p14="http://schemas.microsoft.com/office/powerpoint/2010/main" val="235011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382DDB-D360-4AD8-8D2E-77985024E029}"/>
              </a:ext>
            </a:extLst>
          </p:cNvPr>
          <p:cNvSpPr>
            <a:spLocks noGrp="1"/>
          </p:cNvSpPr>
          <p:nvPr>
            <p:ph type="dt" sz="half" idx="10"/>
          </p:nvPr>
        </p:nvSpPr>
        <p:spPr/>
        <p:txBody>
          <a:bodyPr/>
          <a:lstStyle/>
          <a:p>
            <a:fld id="{9945CF5F-3501-4D57-B73B-65096119FBCC}" type="datetimeFigureOut">
              <a:rPr lang="en-US" smtClean="0"/>
              <a:t>2/16/2021</a:t>
            </a:fld>
            <a:endParaRPr lang="en-US"/>
          </a:p>
        </p:txBody>
      </p:sp>
      <p:sp>
        <p:nvSpPr>
          <p:cNvPr id="3" name="Footer Placeholder 2">
            <a:extLst>
              <a:ext uri="{FF2B5EF4-FFF2-40B4-BE49-F238E27FC236}">
                <a16:creationId xmlns:a16="http://schemas.microsoft.com/office/drawing/2014/main" id="{625DAAF5-1B65-48A9-A5EF-D1B7D9DC757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9D7381-B7C9-4E5F-B754-0A4F5272A1CD}"/>
              </a:ext>
            </a:extLst>
          </p:cNvPr>
          <p:cNvSpPr>
            <a:spLocks noGrp="1"/>
          </p:cNvSpPr>
          <p:nvPr>
            <p:ph type="sldNum" sz="quarter" idx="12"/>
          </p:nvPr>
        </p:nvSpPr>
        <p:spPr/>
        <p:txBody>
          <a:bodyPr/>
          <a:lstStyle/>
          <a:p>
            <a:fld id="{5AC94421-D528-49DD-8A8F-7F0971C18E3A}" type="slidenum">
              <a:rPr lang="en-US" smtClean="0"/>
              <a:t>‹#›</a:t>
            </a:fld>
            <a:endParaRPr lang="en-US"/>
          </a:p>
        </p:txBody>
      </p:sp>
    </p:spTree>
    <p:extLst>
      <p:ext uri="{BB962C8B-B14F-4D97-AF65-F5344CB8AC3E}">
        <p14:creationId xmlns:p14="http://schemas.microsoft.com/office/powerpoint/2010/main" val="2389583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F0D0A-A893-48A1-A0B4-93673A8B9B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5F3EC8C-9046-48BA-9D73-CA215B6017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4791389-1159-4406-8A75-6CD800CFE8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4153B2-ACE5-42D2-93F7-29FAF6EDA6C1}"/>
              </a:ext>
            </a:extLst>
          </p:cNvPr>
          <p:cNvSpPr>
            <a:spLocks noGrp="1"/>
          </p:cNvSpPr>
          <p:nvPr>
            <p:ph type="dt" sz="half" idx="10"/>
          </p:nvPr>
        </p:nvSpPr>
        <p:spPr/>
        <p:txBody>
          <a:bodyPr/>
          <a:lstStyle/>
          <a:p>
            <a:fld id="{9945CF5F-3501-4D57-B73B-65096119FBCC}" type="datetimeFigureOut">
              <a:rPr lang="en-US" smtClean="0"/>
              <a:t>2/16/2021</a:t>
            </a:fld>
            <a:endParaRPr lang="en-US"/>
          </a:p>
        </p:txBody>
      </p:sp>
      <p:sp>
        <p:nvSpPr>
          <p:cNvPr id="6" name="Footer Placeholder 5">
            <a:extLst>
              <a:ext uri="{FF2B5EF4-FFF2-40B4-BE49-F238E27FC236}">
                <a16:creationId xmlns:a16="http://schemas.microsoft.com/office/drawing/2014/main" id="{54BF5D6A-5DBD-4D28-8223-169F1B1078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8AEE26-D199-4784-A75C-6A0DD3FB44B4}"/>
              </a:ext>
            </a:extLst>
          </p:cNvPr>
          <p:cNvSpPr>
            <a:spLocks noGrp="1"/>
          </p:cNvSpPr>
          <p:nvPr>
            <p:ph type="sldNum" sz="quarter" idx="12"/>
          </p:nvPr>
        </p:nvSpPr>
        <p:spPr/>
        <p:txBody>
          <a:bodyPr/>
          <a:lstStyle/>
          <a:p>
            <a:fld id="{5AC94421-D528-49DD-8A8F-7F0971C18E3A}" type="slidenum">
              <a:rPr lang="en-US" smtClean="0"/>
              <a:t>‹#›</a:t>
            </a:fld>
            <a:endParaRPr lang="en-US"/>
          </a:p>
        </p:txBody>
      </p:sp>
    </p:spTree>
    <p:extLst>
      <p:ext uri="{BB962C8B-B14F-4D97-AF65-F5344CB8AC3E}">
        <p14:creationId xmlns:p14="http://schemas.microsoft.com/office/powerpoint/2010/main" val="1408919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6D5F6-C85A-4B3A-9C26-464329BCC4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46CCD14-5891-4194-AE6B-D4AE498535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8EA9BED-BFF0-427D-8CC0-37EA3DF31C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2AC850-2883-45E8-AE7B-DECBA2D17A01}"/>
              </a:ext>
            </a:extLst>
          </p:cNvPr>
          <p:cNvSpPr>
            <a:spLocks noGrp="1"/>
          </p:cNvSpPr>
          <p:nvPr>
            <p:ph type="dt" sz="half" idx="10"/>
          </p:nvPr>
        </p:nvSpPr>
        <p:spPr/>
        <p:txBody>
          <a:bodyPr/>
          <a:lstStyle/>
          <a:p>
            <a:fld id="{9945CF5F-3501-4D57-B73B-65096119FBCC}" type="datetimeFigureOut">
              <a:rPr lang="en-US" smtClean="0"/>
              <a:t>2/16/2021</a:t>
            </a:fld>
            <a:endParaRPr lang="en-US"/>
          </a:p>
        </p:txBody>
      </p:sp>
      <p:sp>
        <p:nvSpPr>
          <p:cNvPr id="6" name="Footer Placeholder 5">
            <a:extLst>
              <a:ext uri="{FF2B5EF4-FFF2-40B4-BE49-F238E27FC236}">
                <a16:creationId xmlns:a16="http://schemas.microsoft.com/office/drawing/2014/main" id="{FA925697-F55F-4A37-B3C6-570298D773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497FC9-1DBD-4944-9127-FFE1E50DF81F}"/>
              </a:ext>
            </a:extLst>
          </p:cNvPr>
          <p:cNvSpPr>
            <a:spLocks noGrp="1"/>
          </p:cNvSpPr>
          <p:nvPr>
            <p:ph type="sldNum" sz="quarter" idx="12"/>
          </p:nvPr>
        </p:nvSpPr>
        <p:spPr/>
        <p:txBody>
          <a:bodyPr/>
          <a:lstStyle/>
          <a:p>
            <a:fld id="{5AC94421-D528-49DD-8A8F-7F0971C18E3A}" type="slidenum">
              <a:rPr lang="en-US" smtClean="0"/>
              <a:t>‹#›</a:t>
            </a:fld>
            <a:endParaRPr lang="en-US"/>
          </a:p>
        </p:txBody>
      </p:sp>
    </p:spTree>
    <p:extLst>
      <p:ext uri="{BB962C8B-B14F-4D97-AF65-F5344CB8AC3E}">
        <p14:creationId xmlns:p14="http://schemas.microsoft.com/office/powerpoint/2010/main" val="3403284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731C2A-92B3-408B-99C0-969B485C55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089E799-E122-4B28-A3BA-CB0C39B818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32938E-C8D9-4345-B628-2BC50AB4E8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5CF5F-3501-4D57-B73B-65096119FBCC}" type="datetimeFigureOut">
              <a:rPr lang="en-US" smtClean="0"/>
              <a:t>2/16/2021</a:t>
            </a:fld>
            <a:endParaRPr lang="en-US"/>
          </a:p>
        </p:txBody>
      </p:sp>
      <p:sp>
        <p:nvSpPr>
          <p:cNvPr id="5" name="Footer Placeholder 4">
            <a:extLst>
              <a:ext uri="{FF2B5EF4-FFF2-40B4-BE49-F238E27FC236}">
                <a16:creationId xmlns:a16="http://schemas.microsoft.com/office/drawing/2014/main" id="{4BA162DF-610F-4DE2-978A-2B4FD7CFB5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881759E-7DCB-4F53-8255-088FD9E55B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C94421-D528-49DD-8A8F-7F0971C18E3A}" type="slidenum">
              <a:rPr lang="en-US" smtClean="0"/>
              <a:t>‹#›</a:t>
            </a:fld>
            <a:endParaRPr lang="en-US"/>
          </a:p>
        </p:txBody>
      </p:sp>
    </p:spTree>
    <p:extLst>
      <p:ext uri="{BB962C8B-B14F-4D97-AF65-F5344CB8AC3E}">
        <p14:creationId xmlns:p14="http://schemas.microsoft.com/office/powerpoint/2010/main" val="1939896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5C2841B-BFE1-466A-A82E-6A17E2F0CC18}"/>
              </a:ext>
            </a:extLst>
          </p:cNvPr>
          <p:cNvPicPr>
            <a:picLocks noChangeAspect="1"/>
          </p:cNvPicPr>
          <p:nvPr/>
        </p:nvPicPr>
        <p:blipFill rotWithShape="1">
          <a:blip r:embed="rId2" cstate="print">
            <a:clrChange>
              <a:clrFrom>
                <a:srgbClr val="FDFDFD"/>
              </a:clrFrom>
              <a:clrTo>
                <a:srgbClr val="FDFDFD">
                  <a:alpha val="0"/>
                </a:srgbClr>
              </a:clrTo>
            </a:clrChange>
            <a:extLst>
              <a:ext uri="{28A0092B-C50C-407E-A947-70E740481C1C}">
                <a14:useLocalDpi xmlns:a14="http://schemas.microsoft.com/office/drawing/2010/main" val="0"/>
              </a:ext>
            </a:extLst>
          </a:blip>
          <a:srcRect l="6723" t="25076" r="6723" b="21638"/>
          <a:stretch/>
        </p:blipFill>
        <p:spPr>
          <a:xfrm>
            <a:off x="2514600" y="204019"/>
            <a:ext cx="7162800" cy="1182210"/>
          </a:xfrm>
          <a:prstGeom prst="rect">
            <a:avLst/>
          </a:prstGeom>
        </p:spPr>
      </p:pic>
      <p:sp>
        <p:nvSpPr>
          <p:cNvPr id="3" name="Rectangle 2"/>
          <p:cNvSpPr/>
          <p:nvPr/>
        </p:nvSpPr>
        <p:spPr>
          <a:xfrm>
            <a:off x="1347057" y="2025745"/>
            <a:ext cx="9781308" cy="1600980"/>
          </a:xfrm>
          <a:prstGeom prst="rect">
            <a:avLst/>
          </a:prstGeom>
        </p:spPr>
        <p:txBody>
          <a:bodyPr wrap="square">
            <a:spAutoFit/>
          </a:bodyPr>
          <a:lstStyle/>
          <a:p>
            <a:pPr algn="ctr"/>
            <a:r>
              <a:rPr lang="ar-BH" sz="9600" b="1" dirty="0">
                <a:solidFill>
                  <a:srgbClr val="C00000"/>
                </a:solidFill>
                <a:latin typeface="Sakkal Majalla" panose="02000000000000000000" pitchFamily="2" charset="-78"/>
                <a:cs typeface="Sakkal Majalla" panose="02000000000000000000" pitchFamily="2" charset="-78"/>
              </a:rPr>
              <a:t>التيمّم</a:t>
            </a:r>
          </a:p>
        </p:txBody>
      </p:sp>
      <p:sp>
        <p:nvSpPr>
          <p:cNvPr id="5" name="Rectangle 4">
            <a:extLst>
              <a:ext uri="{FF2B5EF4-FFF2-40B4-BE49-F238E27FC236}">
                <a16:creationId xmlns:a16="http://schemas.microsoft.com/office/drawing/2014/main" id="{521FC120-807C-42B3-9DB1-83839AC44EB8}"/>
              </a:ext>
            </a:extLst>
          </p:cNvPr>
          <p:cNvSpPr/>
          <p:nvPr/>
        </p:nvSpPr>
        <p:spPr>
          <a:xfrm>
            <a:off x="4712918" y="4371136"/>
            <a:ext cx="2967479" cy="1708160"/>
          </a:xfrm>
          <a:prstGeom prst="rect">
            <a:avLst/>
          </a:prstGeom>
          <a:noFill/>
          <a:ln>
            <a:noFill/>
          </a:ln>
        </p:spPr>
        <p:txBody>
          <a:bodyPr wrap="none" lIns="91440" tIns="45720" rIns="91440" bIns="4572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ar-BH" sz="2400" b="1" i="0" u="none" strike="noStrike" kern="1200" cap="none" spc="0" normalizeH="0" baseline="0" noProof="0" dirty="0">
                <a:ln w="0"/>
                <a:solidFill>
                  <a:srgbClr val="002060"/>
                </a:solidFill>
                <a:effectLst>
                  <a:outerShdw blurRad="38100" dist="19050" dir="2700000" algn="tl" rotWithShape="0">
                    <a:prstClr val="black">
                      <a:alpha val="40000"/>
                    </a:prstClr>
                  </a:outerShdw>
                </a:effectLst>
                <a:uLnTx/>
                <a:uFillTx/>
                <a:latin typeface="Sakkal Majalla" panose="02000000000000000000" pitchFamily="2" charset="-78"/>
                <a:cs typeface="Sakkal Majalla" panose="02000000000000000000" pitchFamily="2" charset="-78"/>
              </a:rPr>
              <a:t>التربية الإسلامية – الجزء الثاني</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ar-SA" sz="2400" b="1" i="0" u="none" strike="noStrike" kern="1200" cap="none" spc="0" normalizeH="0" baseline="0" noProof="0" dirty="0">
                <a:ln w="0"/>
                <a:solidFill>
                  <a:srgbClr val="002060"/>
                </a:solidFill>
                <a:effectLst>
                  <a:outerShdw blurRad="38100" dist="19050" dir="2700000" algn="tl" rotWithShape="0">
                    <a:prstClr val="black">
                      <a:alpha val="40000"/>
                    </a:prstClr>
                  </a:outerShdw>
                </a:effectLst>
                <a:uLnTx/>
                <a:uFillTx/>
                <a:latin typeface="Sakkal Majalla" panose="02000000000000000000" pitchFamily="2" charset="-78"/>
                <a:cs typeface="Sakkal Majalla" panose="02000000000000000000" pitchFamily="2" charset="-78"/>
              </a:rPr>
              <a:t>ا</a:t>
            </a:r>
            <a:r>
              <a:rPr kumimoji="0" lang="ar-BH" sz="2400" b="1" i="0" u="none" strike="noStrike" kern="1200" cap="none" spc="0" normalizeH="0" baseline="0" noProof="0" dirty="0">
                <a:ln w="0"/>
                <a:solidFill>
                  <a:srgbClr val="002060"/>
                </a:solidFill>
                <a:effectLst>
                  <a:outerShdw blurRad="38100" dist="19050" dir="2700000" algn="tl" rotWithShape="0">
                    <a:prstClr val="black">
                      <a:alpha val="40000"/>
                    </a:prstClr>
                  </a:outerShdw>
                </a:effectLst>
                <a:uLnTx/>
                <a:uFillTx/>
                <a:latin typeface="Sakkal Majalla" panose="02000000000000000000" pitchFamily="2" charset="-78"/>
                <a:cs typeface="Sakkal Majalla" panose="02000000000000000000" pitchFamily="2" charset="-78"/>
              </a:rPr>
              <a:t>لصف </a:t>
            </a:r>
            <a:r>
              <a:rPr kumimoji="0" lang="ar-SA" sz="2400" b="1" i="0" u="none" strike="noStrike" kern="1200" cap="none" spc="0" normalizeH="0" baseline="0" noProof="0" dirty="0">
                <a:ln w="0"/>
                <a:solidFill>
                  <a:srgbClr val="002060"/>
                </a:solidFill>
                <a:effectLst>
                  <a:outerShdw blurRad="38100" dist="19050" dir="2700000" algn="tl" rotWithShape="0">
                    <a:prstClr val="black">
                      <a:alpha val="40000"/>
                    </a:prstClr>
                  </a:outerShdw>
                </a:effectLst>
                <a:uLnTx/>
                <a:uFillTx/>
                <a:latin typeface="Sakkal Majalla" panose="02000000000000000000" pitchFamily="2" charset="-78"/>
                <a:cs typeface="Sakkal Majalla" panose="02000000000000000000" pitchFamily="2" charset="-78"/>
              </a:rPr>
              <a:t>ال</a:t>
            </a:r>
            <a:r>
              <a:rPr kumimoji="0" lang="ar-BH" sz="2400" b="1" i="0" u="none" strike="noStrike" kern="1200" cap="none" spc="0" normalizeH="0" baseline="0" noProof="0" dirty="0">
                <a:ln w="0"/>
                <a:solidFill>
                  <a:srgbClr val="002060"/>
                </a:solidFill>
                <a:effectLst>
                  <a:outerShdw blurRad="38100" dist="19050" dir="2700000" algn="tl" rotWithShape="0">
                    <a:prstClr val="black">
                      <a:alpha val="40000"/>
                    </a:prstClr>
                  </a:outerShdw>
                </a:effectLst>
                <a:uLnTx/>
                <a:uFillTx/>
                <a:latin typeface="Sakkal Majalla" panose="02000000000000000000" pitchFamily="2" charset="-78"/>
                <a:cs typeface="Sakkal Majalla" panose="02000000000000000000" pitchFamily="2" charset="-78"/>
              </a:rPr>
              <a:t>رابع</a:t>
            </a:r>
            <a:r>
              <a:rPr kumimoji="0" lang="ar-SA" sz="2400" b="1" i="0" u="none" strike="noStrike" kern="1200" cap="none" spc="0" normalizeH="0" baseline="0" noProof="0" dirty="0">
                <a:ln w="0"/>
                <a:solidFill>
                  <a:srgbClr val="002060"/>
                </a:solidFill>
                <a:effectLst>
                  <a:outerShdw blurRad="38100" dist="19050" dir="2700000" algn="tl" rotWithShape="0">
                    <a:prstClr val="black">
                      <a:alpha val="40000"/>
                    </a:prstClr>
                  </a:outerShdw>
                </a:effectLst>
                <a:uLnTx/>
                <a:uFillTx/>
                <a:latin typeface="Sakkal Majalla" panose="02000000000000000000" pitchFamily="2" charset="-78"/>
                <a:cs typeface="Sakkal Majalla" panose="02000000000000000000" pitchFamily="2" charset="-78"/>
              </a:rPr>
              <a:t> </a:t>
            </a:r>
            <a:r>
              <a:rPr kumimoji="0" lang="ar-BH" sz="2400" b="1" i="0" u="none" strike="noStrike" kern="1200" cap="none" spc="0" normalizeH="0" baseline="0" noProof="0" dirty="0">
                <a:ln w="0"/>
                <a:solidFill>
                  <a:srgbClr val="002060"/>
                </a:solidFill>
                <a:effectLst>
                  <a:outerShdw blurRad="38100" dist="19050" dir="2700000" algn="tl" rotWithShape="0">
                    <a:prstClr val="black">
                      <a:alpha val="40000"/>
                    </a:prstClr>
                  </a:outerShdw>
                </a:effectLst>
                <a:uLnTx/>
                <a:uFillTx/>
                <a:latin typeface="Sakkal Majalla" panose="02000000000000000000" pitchFamily="2" charset="-78"/>
                <a:cs typeface="Sakkal Majalla" panose="02000000000000000000" pitchFamily="2" charset="-78"/>
              </a:rPr>
              <a:t>الابتدائي</a:t>
            </a:r>
            <a:endParaRPr kumimoji="0" lang="ar-SA" sz="2400" b="1" i="0" u="none" strike="noStrike" kern="1200" cap="none" spc="0" normalizeH="0" baseline="0" noProof="0" dirty="0">
              <a:ln w="0"/>
              <a:solidFill>
                <a:srgbClr val="002060"/>
              </a:solidFill>
              <a:effectLst>
                <a:outerShdw blurRad="38100" dist="19050" dir="2700000" algn="tl" rotWithShape="0">
                  <a:prstClr val="black">
                    <a:alpha val="40000"/>
                  </a:prstClr>
                </a:outerShdw>
              </a:effectLst>
              <a:uLnTx/>
              <a:uFillTx/>
              <a:latin typeface="Sakkal Majalla" panose="02000000000000000000" pitchFamily="2" charset="-78"/>
              <a:cs typeface="Sakkal Majalla" panose="02000000000000000000" pitchFamily="2" charset="-78"/>
            </a:endParaRPr>
          </a:p>
          <a:p>
            <a:pPr marL="0" marR="0" lvl="0" indent="0" algn="ctr" defTabSz="914400" rtl="0" eaLnBrk="1" fontAlgn="auto" latinLnBrk="0" hangingPunct="1">
              <a:lnSpc>
                <a:spcPct val="150000"/>
              </a:lnSpc>
              <a:spcBef>
                <a:spcPts val="0"/>
              </a:spcBef>
              <a:spcAft>
                <a:spcPts val="0"/>
              </a:spcAft>
              <a:buClrTx/>
              <a:buSzTx/>
              <a:buFontTx/>
              <a:buNone/>
              <a:tabLst/>
              <a:defRPr/>
            </a:pPr>
            <a:r>
              <a:rPr lang="ar-BH" sz="2400" b="1" dirty="0">
                <a:ln w="0"/>
                <a:solidFill>
                  <a:srgbClr val="002060"/>
                </a:solidFill>
                <a:effectLst>
                  <a:outerShdw blurRad="38100" dist="19050" dir="2700000" algn="tl" rotWithShape="0">
                    <a:prstClr val="black">
                      <a:alpha val="40000"/>
                    </a:prstClr>
                  </a:outerShdw>
                </a:effectLst>
                <a:latin typeface="Sakkal Majalla" panose="02000000000000000000" pitchFamily="2" charset="-78"/>
                <a:cs typeface="Sakkal Majalla" panose="02000000000000000000" pitchFamily="2" charset="-78"/>
                <a:sym typeface="Arial"/>
              </a:rPr>
              <a:t>الفصل الدراسي الثاني</a:t>
            </a:r>
            <a:endParaRPr lang="ar-BH" sz="2400" b="1" dirty="0">
              <a:ln w="0"/>
              <a:solidFill>
                <a:srgbClr val="002060"/>
              </a:solidFill>
              <a:effectLst>
                <a:outerShdw blurRad="38100" dist="19050" dir="2700000" algn="tl" rotWithShape="0">
                  <a:prstClr val="black">
                    <a:alpha val="40000"/>
                  </a:prst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041291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1000"/>
                                        <p:tgtEl>
                                          <p:spTgt spid="5"/>
                                        </p:tgtEl>
                                      </p:cBhvr>
                                    </p:animEffect>
                                    <p:anim calcmode="lin" valueType="num">
                                      <p:cBhvr>
                                        <p:cTn id="16" dur="1000" fill="hold"/>
                                        <p:tgtEl>
                                          <p:spTgt spid="5"/>
                                        </p:tgtEl>
                                        <p:attrNameLst>
                                          <p:attrName>ppt_x</p:attrName>
                                        </p:attrNameLst>
                                      </p:cBhvr>
                                      <p:tavLst>
                                        <p:tav tm="0">
                                          <p:val>
                                            <p:strVal val="#ppt_x"/>
                                          </p:val>
                                        </p:tav>
                                        <p:tav tm="100000">
                                          <p:val>
                                            <p:strVal val="#ppt_x"/>
                                          </p:val>
                                        </p:tav>
                                      </p:tavLst>
                                    </p:anim>
                                    <p:anim calcmode="lin" valueType="num">
                                      <p:cBhvr>
                                        <p:cTn id="1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04802" y="206174"/>
            <a:ext cx="2479962" cy="400110"/>
          </a:xfrm>
          <a:prstGeom prst="rect">
            <a:avLst/>
          </a:prstGeom>
          <a:solidFill>
            <a:schemeClr val="accent2">
              <a:lumMod val="40000"/>
              <a:lumOff val="60000"/>
            </a:schemeClr>
          </a:solidFill>
        </p:spPr>
        <p:txBody>
          <a:bodyPr wrap="square" rtlCol="0">
            <a:spAutoFit/>
          </a:bodyPr>
          <a:lstStyle/>
          <a:p>
            <a:r>
              <a:rPr lang="ar-BH" sz="2000" b="1" dirty="0">
                <a:solidFill>
                  <a:srgbClr val="C00000"/>
                </a:solidFill>
              </a:rPr>
              <a:t> التيمّم / التربية الإسلامية   </a:t>
            </a:r>
            <a:endParaRPr lang="en-US" sz="2000" b="1" dirty="0">
              <a:solidFill>
                <a:srgbClr val="C00000"/>
              </a:solidFill>
            </a:endParaRPr>
          </a:p>
        </p:txBody>
      </p:sp>
      <p:sp>
        <p:nvSpPr>
          <p:cNvPr id="9" name="مستطيل مستدير الزوايا 1"/>
          <p:cNvSpPr/>
          <p:nvPr/>
        </p:nvSpPr>
        <p:spPr>
          <a:xfrm>
            <a:off x="9090689" y="249845"/>
            <a:ext cx="2450782" cy="712877"/>
          </a:xfrm>
          <a:prstGeom prst="roundRect">
            <a:avLst/>
          </a:prstGeom>
          <a:solidFill>
            <a:schemeClr val="accent4">
              <a:lumMod val="40000"/>
              <a:lumOff val="60000"/>
            </a:schemeClr>
          </a:solidFill>
          <a:ln w="38100">
            <a:solidFill>
              <a:srgbClr val="FF0000"/>
            </a:solidFill>
            <a:prstDash val="sysDash"/>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1" anchor="ctr"/>
          <a:lstStyle/>
          <a:p>
            <a:pPr algn="r"/>
            <a:r>
              <a:rPr lang="ar-BH" sz="3200" b="1" dirty="0">
                <a:solidFill>
                  <a:srgbClr val="C00000"/>
                </a:solidFill>
              </a:rPr>
              <a:t>   نشاط (4)</a:t>
            </a:r>
          </a:p>
        </p:txBody>
      </p:sp>
      <p:sp>
        <p:nvSpPr>
          <p:cNvPr id="10" name="مستطيل 9"/>
          <p:cNvSpPr/>
          <p:nvPr/>
        </p:nvSpPr>
        <p:spPr>
          <a:xfrm>
            <a:off x="587829" y="1449447"/>
            <a:ext cx="10953642" cy="4219833"/>
          </a:xfrm>
          <a:prstGeom prst="rect">
            <a:avLst/>
          </a:prstGeom>
          <a:solidFill>
            <a:schemeClr val="accent2">
              <a:lumMod val="20000"/>
              <a:lumOff val="80000"/>
            </a:schemeClr>
          </a:solidFill>
          <a:effectLst>
            <a:outerShdw blurRad="50800" dist="38100" dir="5400000" algn="t"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rtlCol="1" anchor="ctr"/>
          <a:lstStyle/>
          <a:p>
            <a:pPr algn="justLow" rtl="1"/>
            <a:endParaRPr lang="ar-BH" sz="2400" dirty="0"/>
          </a:p>
          <a:p>
            <a:pPr rtl="1"/>
            <a:endParaRPr lang="ar-BH" sz="2400" dirty="0"/>
          </a:p>
          <a:p>
            <a:pPr rtl="1"/>
            <a:endParaRPr lang="ar-BH" sz="2400" dirty="0"/>
          </a:p>
          <a:p>
            <a:pPr rtl="1"/>
            <a:r>
              <a:rPr lang="ar-SA" sz="2400" dirty="0"/>
              <a:t> </a:t>
            </a:r>
            <a:endParaRPr lang="en-US" sz="2400" dirty="0"/>
          </a:p>
          <a:p>
            <a:pPr algn="r" rtl="1"/>
            <a:r>
              <a:rPr lang="ar-BH" sz="2400" b="1" dirty="0">
                <a:solidFill>
                  <a:srgbClr val="FF0000"/>
                </a:solidFill>
                <a:latin typeface="Sakkal Majalla" panose="02000000000000000000" pitchFamily="2" charset="-78"/>
                <a:cs typeface="Sakkal Majalla" panose="02000000000000000000" pitchFamily="2" charset="-78"/>
              </a:rPr>
              <a:t>- أكمل ما يأتي:</a:t>
            </a:r>
          </a:p>
          <a:p>
            <a:pPr algn="r" rtl="1"/>
            <a:r>
              <a:rPr lang="ar-BH" sz="2400" b="1" dirty="0">
                <a:solidFill>
                  <a:schemeClr val="tx1"/>
                </a:solidFill>
                <a:latin typeface="Sakkal Majalla" panose="02000000000000000000" pitchFamily="2" charset="-78"/>
                <a:cs typeface="Sakkal Majalla" panose="02000000000000000000" pitchFamily="2" charset="-78"/>
              </a:rPr>
              <a:t>من مبطلات التيمّم:</a:t>
            </a:r>
          </a:p>
          <a:p>
            <a:pPr algn="r" rtl="1"/>
            <a:r>
              <a:rPr lang="ar-BH" sz="2400" b="1" dirty="0">
                <a:solidFill>
                  <a:schemeClr val="tx1"/>
                </a:solidFill>
                <a:latin typeface="Sakkal Majalla" panose="02000000000000000000" pitchFamily="2" charset="-78"/>
                <a:cs typeface="Sakkal Majalla" panose="02000000000000000000" pitchFamily="2" charset="-78"/>
              </a:rPr>
              <a:t>أ - </a:t>
            </a:r>
            <a:r>
              <a:rPr lang="ar-BH" sz="2400" dirty="0">
                <a:solidFill>
                  <a:schemeClr val="tx1"/>
                </a:solidFill>
                <a:latin typeface="Sakkal Majalla" panose="02000000000000000000" pitchFamily="2" charset="-78"/>
                <a:cs typeface="Sakkal Majalla" panose="02000000000000000000" pitchFamily="2" charset="-78"/>
              </a:rPr>
              <a:t>....................................</a:t>
            </a:r>
          </a:p>
          <a:p>
            <a:pPr algn="r" rtl="1"/>
            <a:r>
              <a:rPr lang="ar-BH" sz="2400" b="1" dirty="0">
                <a:solidFill>
                  <a:schemeClr val="tx1"/>
                </a:solidFill>
                <a:latin typeface="Sakkal Majalla" panose="02000000000000000000" pitchFamily="2" charset="-78"/>
                <a:cs typeface="Sakkal Majalla" panose="02000000000000000000" pitchFamily="2" charset="-78"/>
              </a:rPr>
              <a:t>ب - </a:t>
            </a:r>
            <a:r>
              <a:rPr lang="ar-BH" sz="2400" dirty="0">
                <a:solidFill>
                  <a:schemeClr val="tx1"/>
                </a:solidFill>
                <a:latin typeface="Sakkal Majalla" panose="02000000000000000000" pitchFamily="2" charset="-78"/>
                <a:cs typeface="Sakkal Majalla" panose="02000000000000000000" pitchFamily="2" charset="-78"/>
              </a:rPr>
              <a:t>..................................</a:t>
            </a:r>
          </a:p>
          <a:p>
            <a:pPr algn="r" rtl="1"/>
            <a:endParaRPr lang="ar-BH" sz="2400" b="1" dirty="0">
              <a:solidFill>
                <a:srgbClr val="FF0000"/>
              </a:solidFill>
              <a:latin typeface="Sakkal Majalla" panose="02000000000000000000" pitchFamily="2" charset="-78"/>
              <a:cs typeface="Sakkal Majalla" panose="02000000000000000000" pitchFamily="2" charset="-78"/>
            </a:endParaRPr>
          </a:p>
          <a:p>
            <a:pPr algn="r" rtl="1"/>
            <a:r>
              <a:rPr lang="ar-BH" sz="2400" b="1" dirty="0">
                <a:solidFill>
                  <a:srgbClr val="FF0000"/>
                </a:solidFill>
                <a:latin typeface="Sakkal Majalla" panose="02000000000000000000" pitchFamily="2" charset="-78"/>
                <a:cs typeface="Sakkal Majalla" panose="02000000000000000000" pitchFamily="2" charset="-78"/>
              </a:rPr>
              <a:t>- بين الحكم الشرعي في الحالتين الآتيتين:</a:t>
            </a:r>
          </a:p>
          <a:p>
            <a:pPr algn="r" rtl="1"/>
            <a:r>
              <a:rPr lang="ar-BH" sz="2400" b="1" dirty="0">
                <a:solidFill>
                  <a:schemeClr val="tx1"/>
                </a:solidFill>
                <a:latin typeface="Sakkal Majalla" panose="02000000000000000000" pitchFamily="2" charset="-78"/>
                <a:cs typeface="Sakkal Majalla" panose="02000000000000000000" pitchFamily="2" charset="-78"/>
              </a:rPr>
              <a:t>أ – تيمّم محمد وصلَّى، وفي أثناء الصلاة أُحضر إليه ماء.</a:t>
            </a:r>
          </a:p>
          <a:p>
            <a:pPr algn="r" rtl="1"/>
            <a:r>
              <a:rPr lang="ar-BH" sz="2400" dirty="0">
                <a:solidFill>
                  <a:schemeClr val="tx1"/>
                </a:solidFill>
                <a:latin typeface="Sakkal Majalla" panose="02000000000000000000" pitchFamily="2" charset="-78"/>
                <a:cs typeface="Sakkal Majalla" panose="02000000000000000000" pitchFamily="2" charset="-78"/>
              </a:rPr>
              <a:t>...............................................................................................................................</a:t>
            </a:r>
          </a:p>
          <a:p>
            <a:pPr algn="r" rtl="1"/>
            <a:r>
              <a:rPr lang="ar-BH" sz="2400" b="1" dirty="0">
                <a:solidFill>
                  <a:schemeClr val="tx1"/>
                </a:solidFill>
                <a:latin typeface="Sakkal Majalla" panose="02000000000000000000" pitchFamily="2" charset="-78"/>
                <a:cs typeface="Sakkal Majalla" panose="02000000000000000000" pitchFamily="2" charset="-78"/>
              </a:rPr>
              <a:t>ب – </a:t>
            </a:r>
            <a:r>
              <a:rPr lang="ar-BH" sz="2400" b="1" dirty="0" err="1">
                <a:solidFill>
                  <a:schemeClr val="tx1"/>
                </a:solidFill>
                <a:latin typeface="Sakkal Majalla" panose="02000000000000000000" pitchFamily="2" charset="-78"/>
                <a:cs typeface="Sakkal Majalla" panose="02000000000000000000" pitchFamily="2" charset="-78"/>
              </a:rPr>
              <a:t>تيمّمت</a:t>
            </a:r>
            <a:r>
              <a:rPr lang="ar-BH" sz="2400" b="1" dirty="0">
                <a:solidFill>
                  <a:schemeClr val="tx1"/>
                </a:solidFill>
                <a:latin typeface="Sakkal Majalla" panose="02000000000000000000" pitchFamily="2" charset="-78"/>
                <a:cs typeface="Sakkal Majalla" panose="02000000000000000000" pitchFamily="2" charset="-78"/>
              </a:rPr>
              <a:t> فاطمة وصلَّت </a:t>
            </a:r>
            <a:r>
              <a:rPr lang="ar-BH" sz="2400" b="1" dirty="0" err="1">
                <a:solidFill>
                  <a:schemeClr val="tx1"/>
                </a:solidFill>
                <a:latin typeface="Sakkal Majalla" panose="02000000000000000000" pitchFamily="2" charset="-78"/>
                <a:cs typeface="Sakkal Majalla" panose="02000000000000000000" pitchFamily="2" charset="-78"/>
              </a:rPr>
              <a:t>بتيمّمها</a:t>
            </a:r>
            <a:r>
              <a:rPr lang="ar-BH" sz="2400" b="1" dirty="0">
                <a:solidFill>
                  <a:schemeClr val="tx1"/>
                </a:solidFill>
                <a:latin typeface="Sakkal Majalla" panose="02000000000000000000" pitchFamily="2" charset="-78"/>
                <a:cs typeface="Sakkal Majalla" panose="02000000000000000000" pitchFamily="2" charset="-78"/>
              </a:rPr>
              <a:t> المغرب والعشاء.</a:t>
            </a:r>
          </a:p>
          <a:p>
            <a:pPr algn="r" rtl="1"/>
            <a:r>
              <a:rPr lang="ar-BH" sz="2400" dirty="0">
                <a:solidFill>
                  <a:schemeClr val="tx1"/>
                </a:solidFill>
                <a:latin typeface="Sakkal Majalla" panose="02000000000000000000" pitchFamily="2" charset="-78"/>
                <a:cs typeface="Sakkal Majalla" panose="02000000000000000000" pitchFamily="2" charset="-78"/>
              </a:rPr>
              <a:t>...............................................................................................................................</a:t>
            </a:r>
          </a:p>
          <a:p>
            <a:pPr algn="r" rtl="1"/>
            <a:endParaRPr lang="ar-BH" sz="2400" b="1" dirty="0">
              <a:solidFill>
                <a:srgbClr val="FF0000"/>
              </a:solidFill>
              <a:latin typeface="Arial" panose="020B0604020202020204" pitchFamily="34" charset="0"/>
              <a:cs typeface="Arial" panose="020B0604020202020204" pitchFamily="34" charset="0"/>
            </a:endParaRPr>
          </a:p>
          <a:p>
            <a:pPr algn="r" rtl="1"/>
            <a:r>
              <a:rPr lang="ar-BH" sz="2400" b="1" dirty="0">
                <a:solidFill>
                  <a:srgbClr val="FF0000"/>
                </a:solidFill>
                <a:latin typeface="Arial" panose="020B0604020202020204" pitchFamily="34" charset="0"/>
                <a:cs typeface="Arial" panose="020B0604020202020204" pitchFamily="34" charset="0"/>
              </a:rPr>
              <a:t> </a:t>
            </a:r>
          </a:p>
          <a:p>
            <a:pPr algn="r" rtl="1"/>
            <a:endParaRPr lang="ar-BH" sz="2400" b="1" dirty="0">
              <a:solidFill>
                <a:srgbClr val="FF0000"/>
              </a:solidFill>
              <a:latin typeface="Arial" panose="020B0604020202020204" pitchFamily="34" charset="0"/>
              <a:cs typeface="Arial" panose="020B0604020202020204" pitchFamily="34" charset="0"/>
            </a:endParaRPr>
          </a:p>
          <a:p>
            <a:pPr algn="r" rtl="1"/>
            <a:endParaRPr lang="en-US" sz="2400" b="1" dirty="0">
              <a:solidFill>
                <a:srgbClr val="FF0000"/>
              </a:solidFill>
              <a:latin typeface="Arial" panose="020B0604020202020204" pitchFamily="34" charset="0"/>
              <a:cs typeface="Arial" panose="020B0604020202020204" pitchFamily="34" charset="0"/>
            </a:endParaRPr>
          </a:p>
        </p:txBody>
      </p:sp>
      <p:sp>
        <p:nvSpPr>
          <p:cNvPr id="5" name="مستطيل مستدير الزوايا 1"/>
          <p:cNvSpPr/>
          <p:nvPr/>
        </p:nvSpPr>
        <p:spPr>
          <a:xfrm>
            <a:off x="8273144" y="249845"/>
            <a:ext cx="3268327" cy="727828"/>
          </a:xfrm>
          <a:prstGeom prst="roundRect">
            <a:avLst/>
          </a:prstGeom>
          <a:solidFill>
            <a:schemeClr val="accent4">
              <a:lumMod val="40000"/>
              <a:lumOff val="60000"/>
            </a:schemeClr>
          </a:solidFill>
          <a:ln w="38100">
            <a:solidFill>
              <a:srgbClr val="FF0000"/>
            </a:solidFill>
            <a:prstDash val="sysDash"/>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1" anchor="ctr"/>
          <a:lstStyle/>
          <a:p>
            <a:pPr algn="r"/>
            <a:r>
              <a:rPr lang="ar-BH" sz="3200" b="1" dirty="0">
                <a:solidFill>
                  <a:srgbClr val="C00000"/>
                </a:solidFill>
              </a:rPr>
              <a:t>   إجابة النشاط (4)  </a:t>
            </a:r>
          </a:p>
        </p:txBody>
      </p:sp>
      <p:sp>
        <p:nvSpPr>
          <p:cNvPr id="6" name="مستطيل 9"/>
          <p:cNvSpPr/>
          <p:nvPr/>
        </p:nvSpPr>
        <p:spPr>
          <a:xfrm>
            <a:off x="587829" y="1320495"/>
            <a:ext cx="10953642" cy="4599660"/>
          </a:xfrm>
          <a:prstGeom prst="rect">
            <a:avLst/>
          </a:prstGeom>
          <a:solidFill>
            <a:schemeClr val="accent2">
              <a:lumMod val="20000"/>
              <a:lumOff val="80000"/>
            </a:schemeClr>
          </a:solidFill>
          <a:effectLst>
            <a:outerShdw blurRad="50800" dist="38100" dir="5400000" algn="t"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rtlCol="1" anchor="ctr"/>
          <a:lstStyle/>
          <a:p>
            <a:pPr algn="justLow" rtl="1"/>
            <a:endParaRPr lang="ar-BH" sz="2400" dirty="0"/>
          </a:p>
          <a:p>
            <a:pPr rtl="1"/>
            <a:endParaRPr lang="ar-BH" sz="2400" dirty="0"/>
          </a:p>
          <a:p>
            <a:pPr rtl="1"/>
            <a:endParaRPr lang="ar-BH" sz="2400" dirty="0"/>
          </a:p>
          <a:p>
            <a:pPr rtl="1"/>
            <a:r>
              <a:rPr lang="ar-SA" sz="2400" dirty="0"/>
              <a:t> </a:t>
            </a:r>
            <a:endParaRPr lang="en-US" sz="2400" dirty="0"/>
          </a:p>
          <a:p>
            <a:pPr algn="r" rtl="1"/>
            <a:endParaRPr lang="ar-BH" sz="2400" b="1" dirty="0">
              <a:solidFill>
                <a:srgbClr val="FF0000"/>
              </a:solidFill>
              <a:latin typeface="Arial" panose="020B0604020202020204" pitchFamily="34" charset="0"/>
              <a:cs typeface="Arial" panose="020B0604020202020204" pitchFamily="34" charset="0"/>
            </a:endParaRPr>
          </a:p>
          <a:p>
            <a:pPr algn="r" rtl="1"/>
            <a:r>
              <a:rPr lang="ar-BH" sz="2800" b="1" dirty="0">
                <a:solidFill>
                  <a:srgbClr val="FF0000"/>
                </a:solidFill>
                <a:latin typeface="Sakkal Majalla" panose="02000000000000000000" pitchFamily="2" charset="-78"/>
                <a:cs typeface="Sakkal Majalla" panose="02000000000000000000" pitchFamily="2" charset="-78"/>
              </a:rPr>
              <a:t>- أكمل ما يأتي:</a:t>
            </a:r>
          </a:p>
          <a:p>
            <a:pPr algn="r" rtl="1"/>
            <a:r>
              <a:rPr lang="ar-BH" sz="2800" b="1" dirty="0">
                <a:solidFill>
                  <a:schemeClr val="tx1"/>
                </a:solidFill>
                <a:latin typeface="Sakkal Majalla" panose="02000000000000000000" pitchFamily="2" charset="-78"/>
                <a:cs typeface="Sakkal Majalla" panose="02000000000000000000" pitchFamily="2" charset="-78"/>
              </a:rPr>
              <a:t>من مبطلات التيمّم:</a:t>
            </a:r>
          </a:p>
          <a:p>
            <a:pPr algn="r" rtl="1"/>
            <a:r>
              <a:rPr lang="ar-BH" sz="2800" b="1" dirty="0">
                <a:solidFill>
                  <a:schemeClr val="tx1"/>
                </a:solidFill>
                <a:latin typeface="Sakkal Majalla" panose="02000000000000000000" pitchFamily="2" charset="-78"/>
                <a:cs typeface="Sakkal Majalla" panose="02000000000000000000" pitchFamily="2" charset="-78"/>
              </a:rPr>
              <a:t>أ - </a:t>
            </a:r>
            <a:r>
              <a:rPr lang="ar-BH" sz="2800" dirty="0">
                <a:latin typeface="Sakkal Majalla" panose="02000000000000000000" pitchFamily="2" charset="-78"/>
                <a:cs typeface="Sakkal Majalla" panose="02000000000000000000" pitchFamily="2" charset="-78"/>
              </a:rPr>
              <a:t>زوال العذر من استعمال الماء.</a:t>
            </a:r>
            <a:endParaRPr lang="ar-BH" sz="2800" dirty="0">
              <a:solidFill>
                <a:schemeClr val="tx1"/>
              </a:solidFill>
              <a:latin typeface="Sakkal Majalla" panose="02000000000000000000" pitchFamily="2" charset="-78"/>
              <a:cs typeface="Sakkal Majalla" panose="02000000000000000000" pitchFamily="2" charset="-78"/>
            </a:endParaRPr>
          </a:p>
          <a:p>
            <a:pPr algn="r" rtl="1"/>
            <a:r>
              <a:rPr lang="ar-BH" sz="2800" b="1" dirty="0">
                <a:solidFill>
                  <a:schemeClr val="tx1"/>
                </a:solidFill>
                <a:latin typeface="Sakkal Majalla" panose="02000000000000000000" pitchFamily="2" charset="-78"/>
                <a:cs typeface="Sakkal Majalla" panose="02000000000000000000" pitchFamily="2" charset="-78"/>
              </a:rPr>
              <a:t>ب - </a:t>
            </a:r>
            <a:r>
              <a:rPr lang="ar-BH" sz="2800" dirty="0">
                <a:latin typeface="Sakkal Majalla" panose="02000000000000000000" pitchFamily="2" charset="-78"/>
                <a:cs typeface="Sakkal Majalla" panose="02000000000000000000" pitchFamily="2" charset="-78"/>
              </a:rPr>
              <a:t>وجود الماء.</a:t>
            </a:r>
          </a:p>
          <a:p>
            <a:pPr algn="r" rtl="1"/>
            <a:r>
              <a:rPr lang="ar-BH" sz="2800" b="1" dirty="0">
                <a:solidFill>
                  <a:schemeClr val="tx1"/>
                </a:solidFill>
                <a:latin typeface="Sakkal Majalla" panose="02000000000000000000" pitchFamily="2" charset="-78"/>
                <a:cs typeface="Sakkal Majalla" panose="02000000000000000000" pitchFamily="2" charset="-78"/>
              </a:rPr>
              <a:t>ج - </a:t>
            </a:r>
            <a:r>
              <a:rPr lang="ar-BH" sz="2800" dirty="0">
                <a:latin typeface="Sakkal Majalla" panose="02000000000000000000" pitchFamily="2" charset="-78"/>
                <a:cs typeface="Sakkal Majalla" panose="02000000000000000000" pitchFamily="2" charset="-78"/>
              </a:rPr>
              <a:t>حدوث أي مبطل من مبطلات الوضوء.</a:t>
            </a:r>
          </a:p>
          <a:p>
            <a:pPr algn="r" rtl="1"/>
            <a:r>
              <a:rPr lang="ar-BH" sz="2800" b="1" dirty="0">
                <a:solidFill>
                  <a:srgbClr val="FF0000"/>
                </a:solidFill>
                <a:latin typeface="Sakkal Majalla" panose="02000000000000000000" pitchFamily="2" charset="-78"/>
                <a:cs typeface="Sakkal Majalla" panose="02000000000000000000" pitchFamily="2" charset="-78"/>
              </a:rPr>
              <a:t>- بين الحكم الشرعي في الحالتين الآتيتين:</a:t>
            </a:r>
          </a:p>
          <a:p>
            <a:pPr algn="r" rtl="1"/>
            <a:r>
              <a:rPr lang="ar-BH" sz="2800" b="1" dirty="0">
                <a:solidFill>
                  <a:srgbClr val="C00000"/>
                </a:solidFill>
                <a:latin typeface="Sakkal Majalla" panose="02000000000000000000" pitchFamily="2" charset="-78"/>
                <a:cs typeface="Sakkal Majalla" panose="02000000000000000000" pitchFamily="2" charset="-78"/>
              </a:rPr>
              <a:t>أ – تيمّم محمد وصلَّى، وفي أثناء الصلاة أُحضر إليه ماء.</a:t>
            </a:r>
          </a:p>
          <a:p>
            <a:pPr algn="r" rtl="1"/>
            <a:r>
              <a:rPr lang="ar-BH" sz="2800" dirty="0">
                <a:latin typeface="Sakkal Majalla" panose="02000000000000000000" pitchFamily="2" charset="-78"/>
                <a:cs typeface="Sakkal Majalla" panose="02000000000000000000" pitchFamily="2" charset="-78"/>
              </a:rPr>
              <a:t>إذا جيء بالماء إليه وهو في الصلاة فإنَّ التيمّم يبطل، ويجب عليه الوضوء وإعادة الصلاة.</a:t>
            </a:r>
            <a:endParaRPr lang="ar-BH" sz="2800" b="1" dirty="0">
              <a:solidFill>
                <a:schemeClr val="tx1"/>
              </a:solidFill>
              <a:latin typeface="Sakkal Majalla" panose="02000000000000000000" pitchFamily="2" charset="-78"/>
              <a:cs typeface="Sakkal Majalla" panose="02000000000000000000" pitchFamily="2" charset="-78"/>
            </a:endParaRPr>
          </a:p>
          <a:p>
            <a:pPr algn="r" rtl="1"/>
            <a:r>
              <a:rPr lang="ar-BH" sz="2800" b="1" dirty="0">
                <a:solidFill>
                  <a:srgbClr val="C00000"/>
                </a:solidFill>
                <a:latin typeface="Sakkal Majalla" panose="02000000000000000000" pitchFamily="2" charset="-78"/>
                <a:cs typeface="Sakkal Majalla" panose="02000000000000000000" pitchFamily="2" charset="-78"/>
              </a:rPr>
              <a:t>ب – </a:t>
            </a:r>
            <a:r>
              <a:rPr lang="ar-BH" sz="2800" b="1" dirty="0" err="1">
                <a:solidFill>
                  <a:srgbClr val="C00000"/>
                </a:solidFill>
                <a:latin typeface="Sakkal Majalla" panose="02000000000000000000" pitchFamily="2" charset="-78"/>
                <a:cs typeface="Sakkal Majalla" panose="02000000000000000000" pitchFamily="2" charset="-78"/>
              </a:rPr>
              <a:t>تيمّمت</a:t>
            </a:r>
            <a:r>
              <a:rPr lang="ar-BH" sz="2800" b="1" dirty="0">
                <a:solidFill>
                  <a:srgbClr val="C00000"/>
                </a:solidFill>
                <a:latin typeface="Sakkal Majalla" panose="02000000000000000000" pitchFamily="2" charset="-78"/>
                <a:cs typeface="Sakkal Majalla" panose="02000000000000000000" pitchFamily="2" charset="-78"/>
              </a:rPr>
              <a:t> فاطمة وصلَّت </a:t>
            </a:r>
            <a:r>
              <a:rPr lang="ar-BH" sz="2800" b="1" dirty="0" err="1">
                <a:solidFill>
                  <a:srgbClr val="C00000"/>
                </a:solidFill>
                <a:latin typeface="Sakkal Majalla" panose="02000000000000000000" pitchFamily="2" charset="-78"/>
                <a:cs typeface="Sakkal Majalla" panose="02000000000000000000" pitchFamily="2" charset="-78"/>
              </a:rPr>
              <a:t>بتيمّمها</a:t>
            </a:r>
            <a:r>
              <a:rPr lang="ar-BH" sz="2800" b="1" dirty="0">
                <a:solidFill>
                  <a:srgbClr val="C00000"/>
                </a:solidFill>
                <a:latin typeface="Sakkal Majalla" panose="02000000000000000000" pitchFamily="2" charset="-78"/>
                <a:cs typeface="Sakkal Majalla" panose="02000000000000000000" pitchFamily="2" charset="-78"/>
              </a:rPr>
              <a:t> المغرب والعشاء.</a:t>
            </a:r>
          </a:p>
          <a:p>
            <a:pPr algn="r" rtl="1"/>
            <a:r>
              <a:rPr lang="ar-BH" sz="2800" dirty="0">
                <a:latin typeface="Sakkal Majalla" panose="02000000000000000000" pitchFamily="2" charset="-78"/>
                <a:cs typeface="Sakkal Majalla" panose="02000000000000000000" pitchFamily="2" charset="-78"/>
              </a:rPr>
              <a:t>لا يجوز أداء أكثر من فريضة بتيمّم واحد.</a:t>
            </a:r>
          </a:p>
          <a:p>
            <a:pPr algn="r" rtl="1"/>
            <a:endParaRPr lang="ar-BH" sz="2400" b="1" dirty="0">
              <a:solidFill>
                <a:schemeClr val="tx1"/>
              </a:solidFill>
              <a:latin typeface="Arial" panose="020B0604020202020204" pitchFamily="34" charset="0"/>
              <a:cs typeface="Arial" panose="020B0604020202020204" pitchFamily="34" charset="0"/>
            </a:endParaRPr>
          </a:p>
          <a:p>
            <a:pPr algn="r" rtl="1"/>
            <a:endParaRPr lang="ar-BH" sz="2400" b="1" dirty="0">
              <a:solidFill>
                <a:srgbClr val="FF0000"/>
              </a:solidFill>
              <a:latin typeface="Arial" panose="020B0604020202020204" pitchFamily="34" charset="0"/>
              <a:cs typeface="Arial" panose="020B0604020202020204" pitchFamily="34" charset="0"/>
            </a:endParaRPr>
          </a:p>
          <a:p>
            <a:pPr algn="r" rtl="1"/>
            <a:r>
              <a:rPr lang="ar-BH" sz="2400" b="1" dirty="0">
                <a:solidFill>
                  <a:srgbClr val="FF0000"/>
                </a:solidFill>
                <a:latin typeface="Arial" panose="020B0604020202020204" pitchFamily="34" charset="0"/>
                <a:cs typeface="Arial" panose="020B0604020202020204" pitchFamily="34" charset="0"/>
              </a:rPr>
              <a:t> </a:t>
            </a:r>
          </a:p>
          <a:p>
            <a:pPr algn="r" rtl="1"/>
            <a:endParaRPr lang="ar-BH" sz="2400" b="1" dirty="0">
              <a:solidFill>
                <a:srgbClr val="FF0000"/>
              </a:solidFill>
              <a:latin typeface="Arial" panose="020B0604020202020204" pitchFamily="34" charset="0"/>
              <a:cs typeface="Arial" panose="020B0604020202020204" pitchFamily="34" charset="0"/>
            </a:endParaRPr>
          </a:p>
          <a:p>
            <a:pPr algn="r" rtl="1"/>
            <a:endParaRPr lang="en-US" sz="2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79300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bg/>
                                          </p:spTgt>
                                        </p:tgtEl>
                                        <p:attrNameLst>
                                          <p:attrName>style.visibility</p:attrName>
                                        </p:attrNameLst>
                                      </p:cBhvr>
                                      <p:to>
                                        <p:strVal val="visible"/>
                                      </p:to>
                                    </p:set>
                                    <p:animEffect transition="in" filter="fade">
                                      <p:cBhvr>
                                        <p:cTn id="17" dur="1000"/>
                                        <p:tgtEl>
                                          <p:spTgt spid="6">
                                            <p:bg/>
                                          </p:spTgt>
                                        </p:tgtEl>
                                      </p:cBhvr>
                                    </p:animEffect>
                                    <p:anim calcmode="lin" valueType="num">
                                      <p:cBhvr>
                                        <p:cTn id="18" dur="1000" fill="hold"/>
                                        <p:tgtEl>
                                          <p:spTgt spid="6">
                                            <p:bg/>
                                          </p:spTgt>
                                        </p:tgtEl>
                                        <p:attrNameLst>
                                          <p:attrName>ppt_x</p:attrName>
                                        </p:attrNameLst>
                                      </p:cBhvr>
                                      <p:tavLst>
                                        <p:tav tm="0">
                                          <p:val>
                                            <p:strVal val="#ppt_x"/>
                                          </p:val>
                                        </p:tav>
                                        <p:tav tm="100000">
                                          <p:val>
                                            <p:strVal val="#ppt_x"/>
                                          </p:val>
                                        </p:tav>
                                      </p:tavLst>
                                    </p:anim>
                                    <p:anim calcmode="lin" valueType="num">
                                      <p:cBhvr>
                                        <p:cTn id="19" dur="1000" fill="hold"/>
                                        <p:tgtEl>
                                          <p:spTgt spid="6">
                                            <p:bg/>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6">
                                            <p:txEl>
                                              <p:pRg st="3" end="3"/>
                                            </p:txEl>
                                          </p:spTgt>
                                        </p:tgtEl>
                                        <p:attrNameLst>
                                          <p:attrName>style.visibility</p:attrName>
                                        </p:attrNameLst>
                                      </p:cBhvr>
                                      <p:to>
                                        <p:strVal val="visible"/>
                                      </p:to>
                                    </p:set>
                                    <p:animEffect transition="in" filter="fade">
                                      <p:cBhvr>
                                        <p:cTn id="24" dur="1000"/>
                                        <p:tgtEl>
                                          <p:spTgt spid="6">
                                            <p:txEl>
                                              <p:pRg st="3" end="3"/>
                                            </p:txEl>
                                          </p:spTgt>
                                        </p:tgtEl>
                                      </p:cBhvr>
                                    </p:animEffect>
                                    <p:anim calcmode="lin" valueType="num">
                                      <p:cBhvr>
                                        <p:cTn id="25"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6">
                                            <p:txEl>
                                              <p:pRg st="5" end="5"/>
                                            </p:txEl>
                                          </p:spTgt>
                                        </p:tgtEl>
                                        <p:attrNameLst>
                                          <p:attrName>style.visibility</p:attrName>
                                        </p:attrNameLst>
                                      </p:cBhvr>
                                      <p:to>
                                        <p:strVal val="visible"/>
                                      </p:to>
                                    </p:set>
                                    <p:animEffect transition="in" filter="fade">
                                      <p:cBhvr>
                                        <p:cTn id="31" dur="1000"/>
                                        <p:tgtEl>
                                          <p:spTgt spid="6">
                                            <p:txEl>
                                              <p:pRg st="5" end="5"/>
                                            </p:txEl>
                                          </p:spTgt>
                                        </p:tgtEl>
                                      </p:cBhvr>
                                    </p:animEffect>
                                    <p:anim calcmode="lin" valueType="num">
                                      <p:cBhvr>
                                        <p:cTn id="32"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6">
                                            <p:txEl>
                                              <p:pRg st="6" end="6"/>
                                            </p:txEl>
                                          </p:spTgt>
                                        </p:tgtEl>
                                        <p:attrNameLst>
                                          <p:attrName>style.visibility</p:attrName>
                                        </p:attrNameLst>
                                      </p:cBhvr>
                                      <p:to>
                                        <p:strVal val="visible"/>
                                      </p:to>
                                    </p:set>
                                    <p:animEffect transition="in" filter="fade">
                                      <p:cBhvr>
                                        <p:cTn id="38" dur="1000"/>
                                        <p:tgtEl>
                                          <p:spTgt spid="6">
                                            <p:txEl>
                                              <p:pRg st="6" end="6"/>
                                            </p:txEl>
                                          </p:spTgt>
                                        </p:tgtEl>
                                      </p:cBhvr>
                                    </p:animEffect>
                                    <p:anim calcmode="lin" valueType="num">
                                      <p:cBhvr>
                                        <p:cTn id="39"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40"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6">
                                            <p:txEl>
                                              <p:pRg st="7" end="7"/>
                                            </p:txEl>
                                          </p:spTgt>
                                        </p:tgtEl>
                                        <p:attrNameLst>
                                          <p:attrName>style.visibility</p:attrName>
                                        </p:attrNameLst>
                                      </p:cBhvr>
                                      <p:to>
                                        <p:strVal val="visible"/>
                                      </p:to>
                                    </p:set>
                                    <p:animEffect transition="in" filter="fade">
                                      <p:cBhvr>
                                        <p:cTn id="45" dur="1000"/>
                                        <p:tgtEl>
                                          <p:spTgt spid="6">
                                            <p:txEl>
                                              <p:pRg st="7" end="7"/>
                                            </p:txEl>
                                          </p:spTgt>
                                        </p:tgtEl>
                                      </p:cBhvr>
                                    </p:animEffect>
                                    <p:anim calcmode="lin" valueType="num">
                                      <p:cBhvr>
                                        <p:cTn id="46"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47" dur="1000" fill="hold"/>
                                        <p:tgtEl>
                                          <p:spTgt spid="6">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6">
                                            <p:txEl>
                                              <p:pRg st="8" end="8"/>
                                            </p:txEl>
                                          </p:spTgt>
                                        </p:tgtEl>
                                        <p:attrNameLst>
                                          <p:attrName>style.visibility</p:attrName>
                                        </p:attrNameLst>
                                      </p:cBhvr>
                                      <p:to>
                                        <p:strVal val="visible"/>
                                      </p:to>
                                    </p:set>
                                    <p:animEffect transition="in" filter="fade">
                                      <p:cBhvr>
                                        <p:cTn id="52" dur="1000"/>
                                        <p:tgtEl>
                                          <p:spTgt spid="6">
                                            <p:txEl>
                                              <p:pRg st="8" end="8"/>
                                            </p:txEl>
                                          </p:spTgt>
                                        </p:tgtEl>
                                      </p:cBhvr>
                                    </p:animEffect>
                                    <p:anim calcmode="lin" valueType="num">
                                      <p:cBhvr>
                                        <p:cTn id="53" dur="1000" fill="hold"/>
                                        <p:tgtEl>
                                          <p:spTgt spid="6">
                                            <p:txEl>
                                              <p:pRg st="8" end="8"/>
                                            </p:txEl>
                                          </p:spTgt>
                                        </p:tgtEl>
                                        <p:attrNameLst>
                                          <p:attrName>ppt_x</p:attrName>
                                        </p:attrNameLst>
                                      </p:cBhvr>
                                      <p:tavLst>
                                        <p:tav tm="0">
                                          <p:val>
                                            <p:strVal val="#ppt_x"/>
                                          </p:val>
                                        </p:tav>
                                        <p:tav tm="100000">
                                          <p:val>
                                            <p:strVal val="#ppt_x"/>
                                          </p:val>
                                        </p:tav>
                                      </p:tavLst>
                                    </p:anim>
                                    <p:anim calcmode="lin" valueType="num">
                                      <p:cBhvr>
                                        <p:cTn id="54" dur="1000" fill="hold"/>
                                        <p:tgtEl>
                                          <p:spTgt spid="6">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grpId="0" nodeType="clickEffect">
                                  <p:stCondLst>
                                    <p:cond delay="0"/>
                                  </p:stCondLst>
                                  <p:childTnLst>
                                    <p:set>
                                      <p:cBhvr>
                                        <p:cTn id="58" dur="1" fill="hold">
                                          <p:stCondLst>
                                            <p:cond delay="0"/>
                                          </p:stCondLst>
                                        </p:cTn>
                                        <p:tgtEl>
                                          <p:spTgt spid="6">
                                            <p:txEl>
                                              <p:pRg st="9" end="9"/>
                                            </p:txEl>
                                          </p:spTgt>
                                        </p:tgtEl>
                                        <p:attrNameLst>
                                          <p:attrName>style.visibility</p:attrName>
                                        </p:attrNameLst>
                                      </p:cBhvr>
                                      <p:to>
                                        <p:strVal val="visible"/>
                                      </p:to>
                                    </p:set>
                                    <p:animEffect transition="in" filter="fade">
                                      <p:cBhvr>
                                        <p:cTn id="59" dur="1000"/>
                                        <p:tgtEl>
                                          <p:spTgt spid="6">
                                            <p:txEl>
                                              <p:pRg st="9" end="9"/>
                                            </p:txEl>
                                          </p:spTgt>
                                        </p:tgtEl>
                                      </p:cBhvr>
                                    </p:animEffect>
                                    <p:anim calcmode="lin" valueType="num">
                                      <p:cBhvr>
                                        <p:cTn id="60" dur="1000" fill="hold"/>
                                        <p:tgtEl>
                                          <p:spTgt spid="6">
                                            <p:txEl>
                                              <p:pRg st="9" end="9"/>
                                            </p:txEl>
                                          </p:spTgt>
                                        </p:tgtEl>
                                        <p:attrNameLst>
                                          <p:attrName>ppt_x</p:attrName>
                                        </p:attrNameLst>
                                      </p:cBhvr>
                                      <p:tavLst>
                                        <p:tav tm="0">
                                          <p:val>
                                            <p:strVal val="#ppt_x"/>
                                          </p:val>
                                        </p:tav>
                                        <p:tav tm="100000">
                                          <p:val>
                                            <p:strVal val="#ppt_x"/>
                                          </p:val>
                                        </p:tav>
                                      </p:tavLst>
                                    </p:anim>
                                    <p:anim calcmode="lin" valueType="num">
                                      <p:cBhvr>
                                        <p:cTn id="61" dur="1000" fill="hold"/>
                                        <p:tgtEl>
                                          <p:spTgt spid="6">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42" presetClass="entr" presetSubtype="0" fill="hold" grpId="0" nodeType="clickEffect">
                                  <p:stCondLst>
                                    <p:cond delay="0"/>
                                  </p:stCondLst>
                                  <p:childTnLst>
                                    <p:set>
                                      <p:cBhvr>
                                        <p:cTn id="65" dur="1" fill="hold">
                                          <p:stCondLst>
                                            <p:cond delay="0"/>
                                          </p:stCondLst>
                                        </p:cTn>
                                        <p:tgtEl>
                                          <p:spTgt spid="6">
                                            <p:txEl>
                                              <p:pRg st="10" end="10"/>
                                            </p:txEl>
                                          </p:spTgt>
                                        </p:tgtEl>
                                        <p:attrNameLst>
                                          <p:attrName>style.visibility</p:attrName>
                                        </p:attrNameLst>
                                      </p:cBhvr>
                                      <p:to>
                                        <p:strVal val="visible"/>
                                      </p:to>
                                    </p:set>
                                    <p:animEffect transition="in" filter="fade">
                                      <p:cBhvr>
                                        <p:cTn id="66" dur="1000"/>
                                        <p:tgtEl>
                                          <p:spTgt spid="6">
                                            <p:txEl>
                                              <p:pRg st="10" end="10"/>
                                            </p:txEl>
                                          </p:spTgt>
                                        </p:tgtEl>
                                      </p:cBhvr>
                                    </p:animEffect>
                                    <p:anim calcmode="lin" valueType="num">
                                      <p:cBhvr>
                                        <p:cTn id="67" dur="1000" fill="hold"/>
                                        <p:tgtEl>
                                          <p:spTgt spid="6">
                                            <p:txEl>
                                              <p:pRg st="10" end="10"/>
                                            </p:txEl>
                                          </p:spTgt>
                                        </p:tgtEl>
                                        <p:attrNameLst>
                                          <p:attrName>ppt_x</p:attrName>
                                        </p:attrNameLst>
                                      </p:cBhvr>
                                      <p:tavLst>
                                        <p:tav tm="0">
                                          <p:val>
                                            <p:strVal val="#ppt_x"/>
                                          </p:val>
                                        </p:tav>
                                        <p:tav tm="100000">
                                          <p:val>
                                            <p:strVal val="#ppt_x"/>
                                          </p:val>
                                        </p:tav>
                                      </p:tavLst>
                                    </p:anim>
                                    <p:anim calcmode="lin" valueType="num">
                                      <p:cBhvr>
                                        <p:cTn id="68" dur="1000" fill="hold"/>
                                        <p:tgtEl>
                                          <p:spTgt spid="6">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grpId="0" nodeType="clickEffect">
                                  <p:stCondLst>
                                    <p:cond delay="0"/>
                                  </p:stCondLst>
                                  <p:childTnLst>
                                    <p:set>
                                      <p:cBhvr>
                                        <p:cTn id="72" dur="1" fill="hold">
                                          <p:stCondLst>
                                            <p:cond delay="0"/>
                                          </p:stCondLst>
                                        </p:cTn>
                                        <p:tgtEl>
                                          <p:spTgt spid="6">
                                            <p:txEl>
                                              <p:pRg st="11" end="11"/>
                                            </p:txEl>
                                          </p:spTgt>
                                        </p:tgtEl>
                                        <p:attrNameLst>
                                          <p:attrName>style.visibility</p:attrName>
                                        </p:attrNameLst>
                                      </p:cBhvr>
                                      <p:to>
                                        <p:strVal val="visible"/>
                                      </p:to>
                                    </p:set>
                                    <p:animEffect transition="in" filter="fade">
                                      <p:cBhvr>
                                        <p:cTn id="73" dur="1000"/>
                                        <p:tgtEl>
                                          <p:spTgt spid="6">
                                            <p:txEl>
                                              <p:pRg st="11" end="11"/>
                                            </p:txEl>
                                          </p:spTgt>
                                        </p:tgtEl>
                                      </p:cBhvr>
                                    </p:animEffect>
                                    <p:anim calcmode="lin" valueType="num">
                                      <p:cBhvr>
                                        <p:cTn id="74" dur="1000" fill="hold"/>
                                        <p:tgtEl>
                                          <p:spTgt spid="6">
                                            <p:txEl>
                                              <p:pRg st="11" end="11"/>
                                            </p:txEl>
                                          </p:spTgt>
                                        </p:tgtEl>
                                        <p:attrNameLst>
                                          <p:attrName>ppt_x</p:attrName>
                                        </p:attrNameLst>
                                      </p:cBhvr>
                                      <p:tavLst>
                                        <p:tav tm="0">
                                          <p:val>
                                            <p:strVal val="#ppt_x"/>
                                          </p:val>
                                        </p:tav>
                                        <p:tav tm="100000">
                                          <p:val>
                                            <p:strVal val="#ppt_x"/>
                                          </p:val>
                                        </p:tav>
                                      </p:tavLst>
                                    </p:anim>
                                    <p:anim calcmode="lin" valueType="num">
                                      <p:cBhvr>
                                        <p:cTn id="75" dur="1000" fill="hold"/>
                                        <p:tgtEl>
                                          <p:spTgt spid="6">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42" presetClass="entr" presetSubtype="0" fill="hold" grpId="0" nodeType="clickEffect">
                                  <p:stCondLst>
                                    <p:cond delay="0"/>
                                  </p:stCondLst>
                                  <p:childTnLst>
                                    <p:set>
                                      <p:cBhvr>
                                        <p:cTn id="79" dur="1" fill="hold">
                                          <p:stCondLst>
                                            <p:cond delay="0"/>
                                          </p:stCondLst>
                                        </p:cTn>
                                        <p:tgtEl>
                                          <p:spTgt spid="6">
                                            <p:txEl>
                                              <p:pRg st="12" end="12"/>
                                            </p:txEl>
                                          </p:spTgt>
                                        </p:tgtEl>
                                        <p:attrNameLst>
                                          <p:attrName>style.visibility</p:attrName>
                                        </p:attrNameLst>
                                      </p:cBhvr>
                                      <p:to>
                                        <p:strVal val="visible"/>
                                      </p:to>
                                    </p:set>
                                    <p:animEffect transition="in" filter="fade">
                                      <p:cBhvr>
                                        <p:cTn id="80" dur="1000"/>
                                        <p:tgtEl>
                                          <p:spTgt spid="6">
                                            <p:txEl>
                                              <p:pRg st="12" end="12"/>
                                            </p:txEl>
                                          </p:spTgt>
                                        </p:tgtEl>
                                      </p:cBhvr>
                                    </p:animEffect>
                                    <p:anim calcmode="lin" valueType="num">
                                      <p:cBhvr>
                                        <p:cTn id="81" dur="1000" fill="hold"/>
                                        <p:tgtEl>
                                          <p:spTgt spid="6">
                                            <p:txEl>
                                              <p:pRg st="12" end="12"/>
                                            </p:txEl>
                                          </p:spTgt>
                                        </p:tgtEl>
                                        <p:attrNameLst>
                                          <p:attrName>ppt_x</p:attrName>
                                        </p:attrNameLst>
                                      </p:cBhvr>
                                      <p:tavLst>
                                        <p:tav tm="0">
                                          <p:val>
                                            <p:strVal val="#ppt_x"/>
                                          </p:val>
                                        </p:tav>
                                        <p:tav tm="100000">
                                          <p:val>
                                            <p:strVal val="#ppt_x"/>
                                          </p:val>
                                        </p:tav>
                                      </p:tavLst>
                                    </p:anim>
                                    <p:anim calcmode="lin" valueType="num">
                                      <p:cBhvr>
                                        <p:cTn id="82" dur="1000" fill="hold"/>
                                        <p:tgtEl>
                                          <p:spTgt spid="6">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2" presetClass="entr" presetSubtype="0" fill="hold" grpId="0" nodeType="clickEffect">
                                  <p:stCondLst>
                                    <p:cond delay="0"/>
                                  </p:stCondLst>
                                  <p:childTnLst>
                                    <p:set>
                                      <p:cBhvr>
                                        <p:cTn id="86" dur="1" fill="hold">
                                          <p:stCondLst>
                                            <p:cond delay="0"/>
                                          </p:stCondLst>
                                        </p:cTn>
                                        <p:tgtEl>
                                          <p:spTgt spid="6">
                                            <p:txEl>
                                              <p:pRg st="13" end="13"/>
                                            </p:txEl>
                                          </p:spTgt>
                                        </p:tgtEl>
                                        <p:attrNameLst>
                                          <p:attrName>style.visibility</p:attrName>
                                        </p:attrNameLst>
                                      </p:cBhvr>
                                      <p:to>
                                        <p:strVal val="visible"/>
                                      </p:to>
                                    </p:set>
                                    <p:animEffect transition="in" filter="fade">
                                      <p:cBhvr>
                                        <p:cTn id="87" dur="1000"/>
                                        <p:tgtEl>
                                          <p:spTgt spid="6">
                                            <p:txEl>
                                              <p:pRg st="13" end="13"/>
                                            </p:txEl>
                                          </p:spTgt>
                                        </p:tgtEl>
                                      </p:cBhvr>
                                    </p:animEffect>
                                    <p:anim calcmode="lin" valueType="num">
                                      <p:cBhvr>
                                        <p:cTn id="88" dur="1000" fill="hold"/>
                                        <p:tgtEl>
                                          <p:spTgt spid="6">
                                            <p:txEl>
                                              <p:pRg st="13" end="13"/>
                                            </p:txEl>
                                          </p:spTgt>
                                        </p:tgtEl>
                                        <p:attrNameLst>
                                          <p:attrName>ppt_x</p:attrName>
                                        </p:attrNameLst>
                                      </p:cBhvr>
                                      <p:tavLst>
                                        <p:tav tm="0">
                                          <p:val>
                                            <p:strVal val="#ppt_x"/>
                                          </p:val>
                                        </p:tav>
                                        <p:tav tm="100000">
                                          <p:val>
                                            <p:strVal val="#ppt_x"/>
                                          </p:val>
                                        </p:tav>
                                      </p:tavLst>
                                    </p:anim>
                                    <p:anim calcmode="lin" valueType="num">
                                      <p:cBhvr>
                                        <p:cTn id="89" dur="1000" fill="hold"/>
                                        <p:tgtEl>
                                          <p:spTgt spid="6">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42" presetClass="entr" presetSubtype="0" fill="hold" grpId="0" nodeType="clickEffect">
                                  <p:stCondLst>
                                    <p:cond delay="0"/>
                                  </p:stCondLst>
                                  <p:childTnLst>
                                    <p:set>
                                      <p:cBhvr>
                                        <p:cTn id="93" dur="1" fill="hold">
                                          <p:stCondLst>
                                            <p:cond delay="0"/>
                                          </p:stCondLst>
                                        </p:cTn>
                                        <p:tgtEl>
                                          <p:spTgt spid="6">
                                            <p:txEl>
                                              <p:pRg st="14" end="14"/>
                                            </p:txEl>
                                          </p:spTgt>
                                        </p:tgtEl>
                                        <p:attrNameLst>
                                          <p:attrName>style.visibility</p:attrName>
                                        </p:attrNameLst>
                                      </p:cBhvr>
                                      <p:to>
                                        <p:strVal val="visible"/>
                                      </p:to>
                                    </p:set>
                                    <p:animEffect transition="in" filter="fade">
                                      <p:cBhvr>
                                        <p:cTn id="94" dur="1000"/>
                                        <p:tgtEl>
                                          <p:spTgt spid="6">
                                            <p:txEl>
                                              <p:pRg st="14" end="14"/>
                                            </p:txEl>
                                          </p:spTgt>
                                        </p:tgtEl>
                                      </p:cBhvr>
                                    </p:animEffect>
                                    <p:anim calcmode="lin" valueType="num">
                                      <p:cBhvr>
                                        <p:cTn id="95" dur="1000" fill="hold"/>
                                        <p:tgtEl>
                                          <p:spTgt spid="6">
                                            <p:txEl>
                                              <p:pRg st="14" end="14"/>
                                            </p:txEl>
                                          </p:spTgt>
                                        </p:tgtEl>
                                        <p:attrNameLst>
                                          <p:attrName>ppt_x</p:attrName>
                                        </p:attrNameLst>
                                      </p:cBhvr>
                                      <p:tavLst>
                                        <p:tav tm="0">
                                          <p:val>
                                            <p:strVal val="#ppt_x"/>
                                          </p:val>
                                        </p:tav>
                                        <p:tav tm="100000">
                                          <p:val>
                                            <p:strVal val="#ppt_x"/>
                                          </p:val>
                                        </p:tav>
                                      </p:tavLst>
                                    </p:anim>
                                    <p:anim calcmode="lin" valueType="num">
                                      <p:cBhvr>
                                        <p:cTn id="96" dur="1000" fill="hold"/>
                                        <p:tgtEl>
                                          <p:spTgt spid="6">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42" presetClass="entr" presetSubtype="0" fill="hold" grpId="0" nodeType="clickEffect">
                                  <p:stCondLst>
                                    <p:cond delay="0"/>
                                  </p:stCondLst>
                                  <p:childTnLst>
                                    <p:set>
                                      <p:cBhvr>
                                        <p:cTn id="100" dur="1" fill="hold">
                                          <p:stCondLst>
                                            <p:cond delay="0"/>
                                          </p:stCondLst>
                                        </p:cTn>
                                        <p:tgtEl>
                                          <p:spTgt spid="6">
                                            <p:txEl>
                                              <p:pRg st="17" end="17"/>
                                            </p:txEl>
                                          </p:spTgt>
                                        </p:tgtEl>
                                        <p:attrNameLst>
                                          <p:attrName>style.visibility</p:attrName>
                                        </p:attrNameLst>
                                      </p:cBhvr>
                                      <p:to>
                                        <p:strVal val="visible"/>
                                      </p:to>
                                    </p:set>
                                    <p:animEffect transition="in" filter="fade">
                                      <p:cBhvr>
                                        <p:cTn id="101" dur="1000"/>
                                        <p:tgtEl>
                                          <p:spTgt spid="6">
                                            <p:txEl>
                                              <p:pRg st="17" end="17"/>
                                            </p:txEl>
                                          </p:spTgt>
                                        </p:tgtEl>
                                      </p:cBhvr>
                                    </p:animEffect>
                                    <p:anim calcmode="lin" valueType="num">
                                      <p:cBhvr>
                                        <p:cTn id="102" dur="1000" fill="hold"/>
                                        <p:tgtEl>
                                          <p:spTgt spid="6">
                                            <p:txEl>
                                              <p:pRg st="17" end="17"/>
                                            </p:txEl>
                                          </p:spTgt>
                                        </p:tgtEl>
                                        <p:attrNameLst>
                                          <p:attrName>ppt_x</p:attrName>
                                        </p:attrNameLst>
                                      </p:cBhvr>
                                      <p:tavLst>
                                        <p:tav tm="0">
                                          <p:val>
                                            <p:strVal val="#ppt_x"/>
                                          </p:val>
                                        </p:tav>
                                        <p:tav tm="100000">
                                          <p:val>
                                            <p:strVal val="#ppt_x"/>
                                          </p:val>
                                        </p:tav>
                                      </p:tavLst>
                                    </p:anim>
                                    <p:anim calcmode="lin" valueType="num">
                                      <p:cBhvr>
                                        <p:cTn id="103" dur="1000" fill="hold"/>
                                        <p:tgtEl>
                                          <p:spTgt spid="6">
                                            <p:txEl>
                                              <p:pRg st="17" end="1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P spid="6"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6CE871EF-A900-4478-BE89-2CA818A17F81}"/>
              </a:ext>
            </a:extLst>
          </p:cNvPr>
          <p:cNvSpPr/>
          <p:nvPr/>
        </p:nvSpPr>
        <p:spPr>
          <a:xfrm>
            <a:off x="8401051" y="342900"/>
            <a:ext cx="3124200" cy="733425"/>
          </a:xfrm>
          <a:prstGeom prst="roundRect">
            <a:avLst/>
          </a:prstGeom>
          <a:solidFill>
            <a:schemeClr val="accent4">
              <a:lumMod val="60000"/>
              <a:lumOff val="4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ar-BH" sz="4400" b="1" dirty="0">
                <a:solidFill>
                  <a:srgbClr val="FF0000"/>
                </a:solidFill>
                <a:latin typeface="Sakkal Majalla" panose="02000000000000000000" pitchFamily="2" charset="-78"/>
                <a:cs typeface="Sakkal Majalla" panose="02000000000000000000" pitchFamily="2" charset="-78"/>
              </a:rPr>
              <a:t>النشاط الختامي</a:t>
            </a:r>
            <a:endParaRPr lang="en-GB" sz="4400" b="1" dirty="0">
              <a:solidFill>
                <a:srgbClr val="FF0000"/>
              </a:solidFill>
              <a:latin typeface="Sakkal Majalla" panose="02000000000000000000" pitchFamily="2" charset="-78"/>
              <a:cs typeface="Sakkal Majalla" panose="02000000000000000000" pitchFamily="2" charset="-78"/>
            </a:endParaRPr>
          </a:p>
        </p:txBody>
      </p:sp>
      <p:sp>
        <p:nvSpPr>
          <p:cNvPr id="7" name="Rectangle: Rounded Corners 6">
            <a:extLst>
              <a:ext uri="{FF2B5EF4-FFF2-40B4-BE49-F238E27FC236}">
                <a16:creationId xmlns:a16="http://schemas.microsoft.com/office/drawing/2014/main" id="{E30EA1DA-5F3F-4717-9B55-64B32C048FE4}"/>
              </a:ext>
            </a:extLst>
          </p:cNvPr>
          <p:cNvSpPr/>
          <p:nvPr/>
        </p:nvSpPr>
        <p:spPr>
          <a:xfrm>
            <a:off x="7162800" y="342900"/>
            <a:ext cx="4362451" cy="733425"/>
          </a:xfrm>
          <a:prstGeom prst="roundRect">
            <a:avLst/>
          </a:prstGeom>
          <a:solidFill>
            <a:schemeClr val="accent4">
              <a:lumMod val="60000"/>
              <a:lumOff val="4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ar-BH" sz="4400" b="1" dirty="0">
                <a:solidFill>
                  <a:srgbClr val="FF0000"/>
                </a:solidFill>
                <a:latin typeface="Sakkal Majalla" panose="02000000000000000000" pitchFamily="2" charset="-78"/>
                <a:cs typeface="Sakkal Majalla" panose="02000000000000000000" pitchFamily="2" charset="-78"/>
              </a:rPr>
              <a:t>إجابة النشاط الختامي</a:t>
            </a:r>
            <a:endParaRPr lang="en-GB" sz="4400" b="1" dirty="0">
              <a:solidFill>
                <a:srgbClr val="FF0000"/>
              </a:solidFill>
              <a:latin typeface="Sakkal Majalla" panose="02000000000000000000" pitchFamily="2" charset="-78"/>
              <a:cs typeface="Sakkal Majalla" panose="02000000000000000000" pitchFamily="2" charset="-78"/>
            </a:endParaRPr>
          </a:p>
        </p:txBody>
      </p:sp>
      <p:sp>
        <p:nvSpPr>
          <p:cNvPr id="8" name="Rectangle: Rounded Corners 7">
            <a:extLst>
              <a:ext uri="{FF2B5EF4-FFF2-40B4-BE49-F238E27FC236}">
                <a16:creationId xmlns:a16="http://schemas.microsoft.com/office/drawing/2014/main" id="{9BB019CD-E104-4095-ADAD-24948C868AAD}"/>
              </a:ext>
            </a:extLst>
          </p:cNvPr>
          <p:cNvSpPr/>
          <p:nvPr/>
        </p:nvSpPr>
        <p:spPr>
          <a:xfrm>
            <a:off x="533400" y="1228726"/>
            <a:ext cx="11125200" cy="5181600"/>
          </a:xfrm>
          <a:prstGeom prst="round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pPr algn="r"/>
            <a:r>
              <a:rPr lang="ar-BH" sz="3200" b="1" dirty="0">
                <a:solidFill>
                  <a:srgbClr val="FF0000"/>
                </a:solidFill>
                <a:latin typeface="Sakkal Majalla" panose="02000000000000000000" pitchFamily="2" charset="-78"/>
                <a:cs typeface="Sakkal Majalla" panose="02000000000000000000" pitchFamily="2" charset="-78"/>
              </a:rPr>
              <a:t>1- عرّف التيمّم؟</a:t>
            </a:r>
          </a:p>
          <a:p>
            <a:pPr algn="r"/>
            <a:r>
              <a:rPr lang="ar-BH" sz="3200" dirty="0">
                <a:latin typeface="Sakkal Majalla" panose="02000000000000000000" pitchFamily="2" charset="-78"/>
                <a:cs typeface="Sakkal Majalla" panose="02000000000000000000" pitchFamily="2" charset="-78"/>
              </a:rPr>
              <a:t>............................................................................................................................................................</a:t>
            </a:r>
          </a:p>
          <a:p>
            <a:pPr algn="r"/>
            <a:r>
              <a:rPr lang="ar-BH" sz="3200" b="1" dirty="0">
                <a:solidFill>
                  <a:srgbClr val="FF0000"/>
                </a:solidFill>
                <a:latin typeface="Sakkal Majalla" panose="02000000000000000000" pitchFamily="2" charset="-78"/>
                <a:cs typeface="Sakkal Majalla" panose="02000000000000000000" pitchFamily="2" charset="-78"/>
              </a:rPr>
              <a:t>2- بيّن الحكمة من مشروعية التيمّم؟</a:t>
            </a:r>
          </a:p>
          <a:p>
            <a:pPr algn="r"/>
            <a:r>
              <a:rPr lang="ar-BH" sz="3200" dirty="0">
                <a:latin typeface="Sakkal Majalla" panose="02000000000000000000" pitchFamily="2" charset="-78"/>
                <a:cs typeface="Sakkal Majalla" panose="02000000000000000000" pitchFamily="2" charset="-78"/>
              </a:rPr>
              <a:t>............................................................................................................................................................</a:t>
            </a:r>
          </a:p>
          <a:p>
            <a:pPr algn="r"/>
            <a:r>
              <a:rPr lang="ar-BH" sz="3200" b="1" dirty="0">
                <a:solidFill>
                  <a:srgbClr val="FF0000"/>
                </a:solidFill>
                <a:latin typeface="Sakkal Majalla" panose="02000000000000000000" pitchFamily="2" charset="-78"/>
                <a:cs typeface="Sakkal Majalla" panose="02000000000000000000" pitchFamily="2" charset="-78"/>
              </a:rPr>
              <a:t>3- هناك عدة أعذار مُبيحة للتيمّم. اذكر اثنين منها. </a:t>
            </a:r>
          </a:p>
          <a:p>
            <a:pPr algn="r"/>
            <a:r>
              <a:rPr lang="ar-BH" sz="3200" dirty="0">
                <a:latin typeface="Sakkal Majalla" panose="02000000000000000000" pitchFamily="2" charset="-78"/>
                <a:cs typeface="Sakkal Majalla" panose="02000000000000000000" pitchFamily="2" charset="-78"/>
              </a:rPr>
              <a:t>.........................................................................................</a:t>
            </a:r>
          </a:p>
          <a:p>
            <a:pPr algn="r"/>
            <a:r>
              <a:rPr lang="ar-BH" sz="3200" dirty="0">
                <a:latin typeface="Sakkal Majalla" panose="02000000000000000000" pitchFamily="2" charset="-78"/>
                <a:cs typeface="Sakkal Majalla" panose="02000000000000000000" pitchFamily="2" charset="-78"/>
              </a:rPr>
              <a:t>.........................................................................................</a:t>
            </a:r>
          </a:p>
          <a:p>
            <a:pPr algn="r"/>
            <a:r>
              <a:rPr lang="ar-BH" sz="3200" b="1" dirty="0">
                <a:solidFill>
                  <a:srgbClr val="FF0000"/>
                </a:solidFill>
                <a:latin typeface="Sakkal Majalla" panose="02000000000000000000" pitchFamily="2" charset="-78"/>
                <a:cs typeface="Sakkal Majalla" panose="02000000000000000000" pitchFamily="2" charset="-78"/>
              </a:rPr>
              <a:t>4- يبطل التيمّم في عدة حالات. بيّن حالتين منها.</a:t>
            </a:r>
          </a:p>
          <a:p>
            <a:pPr algn="r" rtl="1"/>
            <a:r>
              <a:rPr lang="ar-BH" sz="3200" dirty="0">
                <a:latin typeface="Sakkal Majalla" panose="02000000000000000000" pitchFamily="2" charset="-78"/>
                <a:cs typeface="Sakkal Majalla" panose="02000000000000000000" pitchFamily="2" charset="-78"/>
              </a:rPr>
              <a:t>.........................................................................................</a:t>
            </a:r>
          </a:p>
          <a:p>
            <a:pPr algn="r"/>
            <a:r>
              <a:rPr lang="ar-BH" sz="3200" dirty="0">
                <a:latin typeface="Sakkal Majalla" panose="02000000000000000000" pitchFamily="2" charset="-78"/>
                <a:cs typeface="Sakkal Majalla" panose="02000000000000000000" pitchFamily="2" charset="-78"/>
              </a:rPr>
              <a:t>......................................................................................... </a:t>
            </a:r>
            <a:endParaRPr lang="en-GB" sz="3200" dirty="0">
              <a:latin typeface="Sakkal Majalla" panose="02000000000000000000" pitchFamily="2" charset="-78"/>
              <a:cs typeface="Sakkal Majalla" panose="02000000000000000000" pitchFamily="2" charset="-78"/>
            </a:endParaRPr>
          </a:p>
        </p:txBody>
      </p:sp>
      <p:sp>
        <p:nvSpPr>
          <p:cNvPr id="9" name="TextBox 8">
            <a:extLst>
              <a:ext uri="{FF2B5EF4-FFF2-40B4-BE49-F238E27FC236}">
                <a16:creationId xmlns:a16="http://schemas.microsoft.com/office/drawing/2014/main" id="{E0AB4AC5-C979-49E2-8316-1623458E8F50}"/>
              </a:ext>
            </a:extLst>
          </p:cNvPr>
          <p:cNvSpPr txBox="1"/>
          <p:nvPr/>
        </p:nvSpPr>
        <p:spPr>
          <a:xfrm>
            <a:off x="304802" y="206174"/>
            <a:ext cx="2479962" cy="400110"/>
          </a:xfrm>
          <a:prstGeom prst="rect">
            <a:avLst/>
          </a:prstGeom>
          <a:solidFill>
            <a:schemeClr val="accent2">
              <a:lumMod val="40000"/>
              <a:lumOff val="60000"/>
            </a:schemeClr>
          </a:solidFill>
        </p:spPr>
        <p:txBody>
          <a:bodyPr wrap="square" rtlCol="0">
            <a:spAutoFit/>
          </a:bodyPr>
          <a:lstStyle/>
          <a:p>
            <a:r>
              <a:rPr lang="ar-BH" sz="2000" b="1" dirty="0">
                <a:solidFill>
                  <a:srgbClr val="C00000"/>
                </a:solidFill>
              </a:rPr>
              <a:t> </a:t>
            </a:r>
            <a:r>
              <a:rPr lang="ar-BH" sz="2000" b="1" dirty="0">
                <a:solidFill>
                  <a:srgbClr val="C00000"/>
                </a:solidFill>
                <a:latin typeface="Sakkal Majalla" panose="02000000000000000000" pitchFamily="2" charset="-78"/>
                <a:cs typeface="Sakkal Majalla" panose="02000000000000000000" pitchFamily="2" charset="-78"/>
              </a:rPr>
              <a:t>التيمّم / التربية الإسلامية   </a:t>
            </a:r>
            <a:endParaRPr lang="en-US" sz="2000" b="1" dirty="0">
              <a:solidFill>
                <a:srgbClr val="C00000"/>
              </a:solidFill>
              <a:latin typeface="Sakkal Majalla" panose="02000000000000000000" pitchFamily="2" charset="-78"/>
              <a:cs typeface="Sakkal Majalla" panose="02000000000000000000" pitchFamily="2" charset="-78"/>
            </a:endParaRPr>
          </a:p>
        </p:txBody>
      </p:sp>
      <p:sp>
        <p:nvSpPr>
          <p:cNvPr id="11" name="Rectangle: Rounded Corners 10">
            <a:extLst>
              <a:ext uri="{FF2B5EF4-FFF2-40B4-BE49-F238E27FC236}">
                <a16:creationId xmlns:a16="http://schemas.microsoft.com/office/drawing/2014/main" id="{C77F7316-65FC-4C8B-AA10-1B3D8873E944}"/>
              </a:ext>
            </a:extLst>
          </p:cNvPr>
          <p:cNvSpPr/>
          <p:nvPr/>
        </p:nvSpPr>
        <p:spPr>
          <a:xfrm>
            <a:off x="533400" y="1228726"/>
            <a:ext cx="11125200" cy="5181600"/>
          </a:xfrm>
          <a:prstGeom prst="round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pPr algn="r"/>
            <a:endParaRPr lang="ar-BH" sz="2800" b="1" dirty="0">
              <a:solidFill>
                <a:srgbClr val="FF0000"/>
              </a:solidFill>
              <a:latin typeface="Sakkal Majalla" panose="02000000000000000000" pitchFamily="2" charset="-78"/>
              <a:cs typeface="Sakkal Majalla" panose="02000000000000000000" pitchFamily="2" charset="-78"/>
            </a:endParaRPr>
          </a:p>
          <a:p>
            <a:pPr algn="r"/>
            <a:r>
              <a:rPr lang="ar-BH" sz="2800" b="1" dirty="0">
                <a:solidFill>
                  <a:srgbClr val="FF0000"/>
                </a:solidFill>
                <a:latin typeface="Sakkal Majalla" panose="02000000000000000000" pitchFamily="2" charset="-78"/>
                <a:cs typeface="Sakkal Majalla" panose="02000000000000000000" pitchFamily="2" charset="-78"/>
              </a:rPr>
              <a:t>1- عرّف التيمّم؟</a:t>
            </a:r>
          </a:p>
          <a:p>
            <a:pPr algn="r"/>
            <a:r>
              <a:rPr lang="ar-BH" sz="2800" dirty="0">
                <a:latin typeface="Sakkal Majalla" panose="02000000000000000000" pitchFamily="2" charset="-78"/>
                <a:cs typeface="Sakkal Majalla" panose="02000000000000000000" pitchFamily="2" charset="-78"/>
              </a:rPr>
              <a:t>التيمّم هو مسح الوجه واليدين بتراب طهور، مع النية.</a:t>
            </a:r>
            <a:endParaRPr lang="ar-BH" sz="2800" b="1" dirty="0">
              <a:solidFill>
                <a:srgbClr val="FF0000"/>
              </a:solidFill>
              <a:latin typeface="Sakkal Majalla" panose="02000000000000000000" pitchFamily="2" charset="-78"/>
              <a:cs typeface="Sakkal Majalla" panose="02000000000000000000" pitchFamily="2" charset="-78"/>
            </a:endParaRPr>
          </a:p>
          <a:p>
            <a:pPr algn="r"/>
            <a:r>
              <a:rPr lang="ar-BH" sz="2800" b="1" dirty="0">
                <a:solidFill>
                  <a:srgbClr val="FF0000"/>
                </a:solidFill>
                <a:latin typeface="Sakkal Majalla" panose="02000000000000000000" pitchFamily="2" charset="-78"/>
                <a:cs typeface="Sakkal Majalla" panose="02000000000000000000" pitchFamily="2" charset="-78"/>
              </a:rPr>
              <a:t>2- بيّن الحكمة من مشروعية التيمّم؟</a:t>
            </a:r>
          </a:p>
          <a:p>
            <a:pPr algn="r"/>
            <a:r>
              <a:rPr lang="ar-BH" sz="2800" dirty="0">
                <a:latin typeface="Sakkal Majalla" panose="02000000000000000000" pitchFamily="2" charset="-78"/>
                <a:cs typeface="Sakkal Majalla" panose="02000000000000000000" pitchFamily="2" charset="-78"/>
              </a:rPr>
              <a:t>شرع الله سبحانه وتعالى التيمّم تخفيفًا على المسلمين وتيسيرًا عليهم عند حدوث المشقة.</a:t>
            </a:r>
            <a:endParaRPr lang="ar-BH" sz="2800" b="1" dirty="0">
              <a:solidFill>
                <a:srgbClr val="FF0000"/>
              </a:solidFill>
              <a:latin typeface="Sakkal Majalla" panose="02000000000000000000" pitchFamily="2" charset="-78"/>
              <a:cs typeface="Sakkal Majalla" panose="02000000000000000000" pitchFamily="2" charset="-78"/>
            </a:endParaRPr>
          </a:p>
          <a:p>
            <a:pPr algn="r" rtl="1"/>
            <a:r>
              <a:rPr lang="ar-BH" sz="2800" b="1" dirty="0">
                <a:solidFill>
                  <a:srgbClr val="FF0000"/>
                </a:solidFill>
                <a:latin typeface="Sakkal Majalla" panose="02000000000000000000" pitchFamily="2" charset="-78"/>
                <a:cs typeface="Sakkal Majalla" panose="02000000000000000000" pitchFamily="2" charset="-78"/>
              </a:rPr>
              <a:t>3- هناك عدة أعذار مُبيحة للتيمّم. اذكر اثنين منها. </a:t>
            </a:r>
            <a:endParaRPr lang="ar-BH" sz="2800" dirty="0"/>
          </a:p>
          <a:p>
            <a:pPr algn="r" rtl="1"/>
            <a:r>
              <a:rPr lang="ar-BH" sz="2800" dirty="0">
                <a:latin typeface="Sakkal Majalla" panose="02000000000000000000" pitchFamily="2" charset="-78"/>
                <a:cs typeface="Sakkal Majalla" panose="02000000000000000000" pitchFamily="2" charset="-78"/>
              </a:rPr>
              <a:t>1- فقد الماء الكافي للوضوء أو الغُسل.                              2- الاحتياج إلى الماء لسقي إنسان أو حيوان.</a:t>
            </a:r>
          </a:p>
          <a:p>
            <a:pPr algn="r" rtl="1"/>
            <a:r>
              <a:rPr lang="ar-BH" sz="2800" dirty="0">
                <a:latin typeface="Sakkal Majalla" panose="02000000000000000000" pitchFamily="2" charset="-78"/>
                <a:cs typeface="Sakkal Majalla" panose="02000000000000000000" pitchFamily="2" charset="-78"/>
              </a:rPr>
              <a:t>3- المرض الذي تُخشى زيادته أو تأخر الشفاء منه باستعمال الماء.</a:t>
            </a:r>
          </a:p>
          <a:p>
            <a:pPr algn="r" rtl="1"/>
            <a:r>
              <a:rPr lang="ar-BH" sz="2800" dirty="0">
                <a:latin typeface="Sakkal Majalla" panose="02000000000000000000" pitchFamily="2" charset="-78"/>
                <a:cs typeface="Sakkal Majalla" panose="02000000000000000000" pitchFamily="2" charset="-78"/>
              </a:rPr>
              <a:t>4- البرد الشديد الذي يخاف معه من استعمال الماء، ولا يقدر على تسخينه.</a:t>
            </a:r>
          </a:p>
          <a:p>
            <a:pPr algn="r" rtl="1"/>
            <a:r>
              <a:rPr lang="ar-BH" sz="2800" dirty="0">
                <a:latin typeface="Sakkal Majalla" panose="02000000000000000000" pitchFamily="2" charset="-78"/>
                <a:cs typeface="Sakkal Majalla" panose="02000000000000000000" pitchFamily="2" charset="-78"/>
              </a:rPr>
              <a:t>5- وجود ما يمنع من الوصول إلى الماء (كحيوان مفترس أو قاطع طريق مثلًا).</a:t>
            </a:r>
            <a:endParaRPr lang="ar-BH" sz="2800" b="1" dirty="0">
              <a:solidFill>
                <a:srgbClr val="FF0000"/>
              </a:solidFill>
              <a:latin typeface="Sakkal Majalla" panose="02000000000000000000" pitchFamily="2" charset="-78"/>
              <a:cs typeface="Sakkal Majalla" panose="02000000000000000000" pitchFamily="2" charset="-78"/>
            </a:endParaRPr>
          </a:p>
          <a:p>
            <a:pPr algn="r" rtl="1"/>
            <a:r>
              <a:rPr lang="ar-BH" sz="2800" b="1" dirty="0">
                <a:solidFill>
                  <a:srgbClr val="FF0000"/>
                </a:solidFill>
                <a:latin typeface="Sakkal Majalla" panose="02000000000000000000" pitchFamily="2" charset="-78"/>
                <a:cs typeface="Sakkal Majalla" panose="02000000000000000000" pitchFamily="2" charset="-78"/>
              </a:rPr>
              <a:t>4- يبطل التيمّم في عدة حالات. بيّن حالتين منها.</a:t>
            </a:r>
          </a:p>
          <a:p>
            <a:pPr algn="r" rtl="1"/>
            <a:r>
              <a:rPr lang="ar-BH" sz="2800" dirty="0">
                <a:latin typeface="Sakkal Majalla" panose="02000000000000000000" pitchFamily="2" charset="-78"/>
                <a:cs typeface="Sakkal Majalla" panose="02000000000000000000" pitchFamily="2" charset="-78"/>
              </a:rPr>
              <a:t>1- زوال العذر من استعمال الماء.                   2- وجود الماء.                 3- حدوث أي مبطل من مبطلات الوضوء.</a:t>
            </a:r>
          </a:p>
          <a:p>
            <a:pPr algn="l" rtl="1"/>
            <a:endParaRPr lang="ar-BH" sz="3200" b="1" dirty="0">
              <a:solidFill>
                <a:srgbClr val="FF0000"/>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913603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11">
                                            <p:bg/>
                                          </p:spTgt>
                                        </p:tgtEl>
                                        <p:attrNameLst>
                                          <p:attrName>style.visibility</p:attrName>
                                        </p:attrNameLst>
                                      </p:cBhvr>
                                      <p:to>
                                        <p:strVal val="visible"/>
                                      </p:to>
                                    </p:set>
                                    <p:animEffect transition="in" filter="fade">
                                      <p:cBhvr>
                                        <p:cTn id="17" dur="1000"/>
                                        <p:tgtEl>
                                          <p:spTgt spid="11">
                                            <p:bg/>
                                          </p:spTgt>
                                        </p:tgtEl>
                                      </p:cBhvr>
                                    </p:animEffect>
                                    <p:anim calcmode="lin" valueType="num">
                                      <p:cBhvr>
                                        <p:cTn id="18" dur="1000" fill="hold"/>
                                        <p:tgtEl>
                                          <p:spTgt spid="11">
                                            <p:bg/>
                                          </p:spTgt>
                                        </p:tgtEl>
                                        <p:attrNameLst>
                                          <p:attrName>ppt_x</p:attrName>
                                        </p:attrNameLst>
                                      </p:cBhvr>
                                      <p:tavLst>
                                        <p:tav tm="0">
                                          <p:val>
                                            <p:strVal val="#ppt_x"/>
                                          </p:val>
                                        </p:tav>
                                        <p:tav tm="100000">
                                          <p:val>
                                            <p:strVal val="#ppt_x"/>
                                          </p:val>
                                        </p:tav>
                                      </p:tavLst>
                                    </p:anim>
                                    <p:anim calcmode="lin" valueType="num">
                                      <p:cBhvr>
                                        <p:cTn id="19" dur="1000" fill="hold"/>
                                        <p:tgtEl>
                                          <p:spTgt spid="11">
                                            <p:bg/>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11">
                                            <p:txEl>
                                              <p:pRg st="1" end="1"/>
                                            </p:txEl>
                                          </p:spTgt>
                                        </p:tgtEl>
                                        <p:attrNameLst>
                                          <p:attrName>style.visibility</p:attrName>
                                        </p:attrNameLst>
                                      </p:cBhvr>
                                      <p:to>
                                        <p:strVal val="visible"/>
                                      </p:to>
                                    </p:set>
                                    <p:animEffect transition="in" filter="fade">
                                      <p:cBhvr>
                                        <p:cTn id="24" dur="1000"/>
                                        <p:tgtEl>
                                          <p:spTgt spid="11">
                                            <p:txEl>
                                              <p:pRg st="1" end="1"/>
                                            </p:txEl>
                                          </p:spTgt>
                                        </p:tgtEl>
                                      </p:cBhvr>
                                    </p:animEffect>
                                    <p:anim calcmode="lin" valueType="num">
                                      <p:cBhvr>
                                        <p:cTn id="25"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1">
                                            <p:txEl>
                                              <p:pRg st="2" end="2"/>
                                            </p:txEl>
                                          </p:spTgt>
                                        </p:tgtEl>
                                        <p:attrNameLst>
                                          <p:attrName>style.visibility</p:attrName>
                                        </p:attrNameLst>
                                      </p:cBhvr>
                                      <p:to>
                                        <p:strVal val="visible"/>
                                      </p:to>
                                    </p:set>
                                    <p:animEffect transition="in" filter="fade">
                                      <p:cBhvr>
                                        <p:cTn id="31" dur="1000"/>
                                        <p:tgtEl>
                                          <p:spTgt spid="11">
                                            <p:txEl>
                                              <p:pRg st="2" end="2"/>
                                            </p:txEl>
                                          </p:spTgt>
                                        </p:tgtEl>
                                      </p:cBhvr>
                                    </p:animEffect>
                                    <p:anim calcmode="lin" valueType="num">
                                      <p:cBhvr>
                                        <p:cTn id="32"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11">
                                            <p:txEl>
                                              <p:pRg st="3" end="3"/>
                                            </p:txEl>
                                          </p:spTgt>
                                        </p:tgtEl>
                                        <p:attrNameLst>
                                          <p:attrName>style.visibility</p:attrName>
                                        </p:attrNameLst>
                                      </p:cBhvr>
                                      <p:to>
                                        <p:strVal val="visible"/>
                                      </p:to>
                                    </p:set>
                                    <p:animEffect transition="in" filter="fade">
                                      <p:cBhvr>
                                        <p:cTn id="38" dur="1000"/>
                                        <p:tgtEl>
                                          <p:spTgt spid="11">
                                            <p:txEl>
                                              <p:pRg st="3" end="3"/>
                                            </p:txEl>
                                          </p:spTgt>
                                        </p:tgtEl>
                                      </p:cBhvr>
                                    </p:animEffect>
                                    <p:anim calcmode="lin" valueType="num">
                                      <p:cBhvr>
                                        <p:cTn id="39"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11">
                                            <p:txEl>
                                              <p:pRg st="4" end="4"/>
                                            </p:txEl>
                                          </p:spTgt>
                                        </p:tgtEl>
                                        <p:attrNameLst>
                                          <p:attrName>style.visibility</p:attrName>
                                        </p:attrNameLst>
                                      </p:cBhvr>
                                      <p:to>
                                        <p:strVal val="visible"/>
                                      </p:to>
                                    </p:set>
                                    <p:animEffect transition="in" filter="fade">
                                      <p:cBhvr>
                                        <p:cTn id="45" dur="1000"/>
                                        <p:tgtEl>
                                          <p:spTgt spid="11">
                                            <p:txEl>
                                              <p:pRg st="4" end="4"/>
                                            </p:txEl>
                                          </p:spTgt>
                                        </p:tgtEl>
                                      </p:cBhvr>
                                    </p:animEffect>
                                    <p:anim calcmode="lin" valueType="num">
                                      <p:cBhvr>
                                        <p:cTn id="46"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47"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11">
                                            <p:txEl>
                                              <p:pRg st="5" end="5"/>
                                            </p:txEl>
                                          </p:spTgt>
                                        </p:tgtEl>
                                        <p:attrNameLst>
                                          <p:attrName>style.visibility</p:attrName>
                                        </p:attrNameLst>
                                      </p:cBhvr>
                                      <p:to>
                                        <p:strVal val="visible"/>
                                      </p:to>
                                    </p:set>
                                    <p:animEffect transition="in" filter="fade">
                                      <p:cBhvr>
                                        <p:cTn id="52" dur="1000"/>
                                        <p:tgtEl>
                                          <p:spTgt spid="11">
                                            <p:txEl>
                                              <p:pRg st="5" end="5"/>
                                            </p:txEl>
                                          </p:spTgt>
                                        </p:tgtEl>
                                      </p:cBhvr>
                                    </p:animEffect>
                                    <p:anim calcmode="lin" valueType="num">
                                      <p:cBhvr>
                                        <p:cTn id="53" dur="1000" fill="hold"/>
                                        <p:tgtEl>
                                          <p:spTgt spid="11">
                                            <p:txEl>
                                              <p:pRg st="5" end="5"/>
                                            </p:txEl>
                                          </p:spTgt>
                                        </p:tgtEl>
                                        <p:attrNameLst>
                                          <p:attrName>ppt_x</p:attrName>
                                        </p:attrNameLst>
                                      </p:cBhvr>
                                      <p:tavLst>
                                        <p:tav tm="0">
                                          <p:val>
                                            <p:strVal val="#ppt_x"/>
                                          </p:val>
                                        </p:tav>
                                        <p:tav tm="100000">
                                          <p:val>
                                            <p:strVal val="#ppt_x"/>
                                          </p:val>
                                        </p:tav>
                                      </p:tavLst>
                                    </p:anim>
                                    <p:anim calcmode="lin" valueType="num">
                                      <p:cBhvr>
                                        <p:cTn id="54" dur="1000" fill="hold"/>
                                        <p:tgtEl>
                                          <p:spTgt spid="1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grpId="0" nodeType="clickEffect">
                                  <p:stCondLst>
                                    <p:cond delay="0"/>
                                  </p:stCondLst>
                                  <p:childTnLst>
                                    <p:set>
                                      <p:cBhvr>
                                        <p:cTn id="58" dur="1" fill="hold">
                                          <p:stCondLst>
                                            <p:cond delay="0"/>
                                          </p:stCondLst>
                                        </p:cTn>
                                        <p:tgtEl>
                                          <p:spTgt spid="11">
                                            <p:txEl>
                                              <p:pRg st="6" end="6"/>
                                            </p:txEl>
                                          </p:spTgt>
                                        </p:tgtEl>
                                        <p:attrNameLst>
                                          <p:attrName>style.visibility</p:attrName>
                                        </p:attrNameLst>
                                      </p:cBhvr>
                                      <p:to>
                                        <p:strVal val="visible"/>
                                      </p:to>
                                    </p:set>
                                    <p:animEffect transition="in" filter="fade">
                                      <p:cBhvr>
                                        <p:cTn id="59" dur="1000"/>
                                        <p:tgtEl>
                                          <p:spTgt spid="11">
                                            <p:txEl>
                                              <p:pRg st="6" end="6"/>
                                            </p:txEl>
                                          </p:spTgt>
                                        </p:tgtEl>
                                      </p:cBhvr>
                                    </p:animEffect>
                                    <p:anim calcmode="lin" valueType="num">
                                      <p:cBhvr>
                                        <p:cTn id="60" dur="1000" fill="hold"/>
                                        <p:tgtEl>
                                          <p:spTgt spid="11">
                                            <p:txEl>
                                              <p:pRg st="6" end="6"/>
                                            </p:txEl>
                                          </p:spTgt>
                                        </p:tgtEl>
                                        <p:attrNameLst>
                                          <p:attrName>ppt_x</p:attrName>
                                        </p:attrNameLst>
                                      </p:cBhvr>
                                      <p:tavLst>
                                        <p:tav tm="0">
                                          <p:val>
                                            <p:strVal val="#ppt_x"/>
                                          </p:val>
                                        </p:tav>
                                        <p:tav tm="100000">
                                          <p:val>
                                            <p:strVal val="#ppt_x"/>
                                          </p:val>
                                        </p:tav>
                                      </p:tavLst>
                                    </p:anim>
                                    <p:anim calcmode="lin" valueType="num">
                                      <p:cBhvr>
                                        <p:cTn id="61" dur="1000" fill="hold"/>
                                        <p:tgtEl>
                                          <p:spTgt spid="11">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42" presetClass="entr" presetSubtype="0" fill="hold" grpId="0" nodeType="clickEffect">
                                  <p:stCondLst>
                                    <p:cond delay="0"/>
                                  </p:stCondLst>
                                  <p:childTnLst>
                                    <p:set>
                                      <p:cBhvr>
                                        <p:cTn id="65" dur="1" fill="hold">
                                          <p:stCondLst>
                                            <p:cond delay="0"/>
                                          </p:stCondLst>
                                        </p:cTn>
                                        <p:tgtEl>
                                          <p:spTgt spid="11">
                                            <p:txEl>
                                              <p:pRg st="7" end="7"/>
                                            </p:txEl>
                                          </p:spTgt>
                                        </p:tgtEl>
                                        <p:attrNameLst>
                                          <p:attrName>style.visibility</p:attrName>
                                        </p:attrNameLst>
                                      </p:cBhvr>
                                      <p:to>
                                        <p:strVal val="visible"/>
                                      </p:to>
                                    </p:set>
                                    <p:animEffect transition="in" filter="fade">
                                      <p:cBhvr>
                                        <p:cTn id="66" dur="1000"/>
                                        <p:tgtEl>
                                          <p:spTgt spid="11">
                                            <p:txEl>
                                              <p:pRg st="7" end="7"/>
                                            </p:txEl>
                                          </p:spTgt>
                                        </p:tgtEl>
                                      </p:cBhvr>
                                    </p:animEffect>
                                    <p:anim calcmode="lin" valueType="num">
                                      <p:cBhvr>
                                        <p:cTn id="67" dur="1000" fill="hold"/>
                                        <p:tgtEl>
                                          <p:spTgt spid="11">
                                            <p:txEl>
                                              <p:pRg st="7" end="7"/>
                                            </p:txEl>
                                          </p:spTgt>
                                        </p:tgtEl>
                                        <p:attrNameLst>
                                          <p:attrName>ppt_x</p:attrName>
                                        </p:attrNameLst>
                                      </p:cBhvr>
                                      <p:tavLst>
                                        <p:tav tm="0">
                                          <p:val>
                                            <p:strVal val="#ppt_x"/>
                                          </p:val>
                                        </p:tav>
                                        <p:tav tm="100000">
                                          <p:val>
                                            <p:strVal val="#ppt_x"/>
                                          </p:val>
                                        </p:tav>
                                      </p:tavLst>
                                    </p:anim>
                                    <p:anim calcmode="lin" valueType="num">
                                      <p:cBhvr>
                                        <p:cTn id="68" dur="1000" fill="hold"/>
                                        <p:tgtEl>
                                          <p:spTgt spid="11">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grpId="0" nodeType="clickEffect">
                                  <p:stCondLst>
                                    <p:cond delay="0"/>
                                  </p:stCondLst>
                                  <p:childTnLst>
                                    <p:set>
                                      <p:cBhvr>
                                        <p:cTn id="72" dur="1" fill="hold">
                                          <p:stCondLst>
                                            <p:cond delay="0"/>
                                          </p:stCondLst>
                                        </p:cTn>
                                        <p:tgtEl>
                                          <p:spTgt spid="11">
                                            <p:txEl>
                                              <p:pRg st="8" end="8"/>
                                            </p:txEl>
                                          </p:spTgt>
                                        </p:tgtEl>
                                        <p:attrNameLst>
                                          <p:attrName>style.visibility</p:attrName>
                                        </p:attrNameLst>
                                      </p:cBhvr>
                                      <p:to>
                                        <p:strVal val="visible"/>
                                      </p:to>
                                    </p:set>
                                    <p:animEffect transition="in" filter="fade">
                                      <p:cBhvr>
                                        <p:cTn id="73" dur="1000"/>
                                        <p:tgtEl>
                                          <p:spTgt spid="11">
                                            <p:txEl>
                                              <p:pRg st="8" end="8"/>
                                            </p:txEl>
                                          </p:spTgt>
                                        </p:tgtEl>
                                      </p:cBhvr>
                                    </p:animEffect>
                                    <p:anim calcmode="lin" valueType="num">
                                      <p:cBhvr>
                                        <p:cTn id="74" dur="1000" fill="hold"/>
                                        <p:tgtEl>
                                          <p:spTgt spid="11">
                                            <p:txEl>
                                              <p:pRg st="8" end="8"/>
                                            </p:txEl>
                                          </p:spTgt>
                                        </p:tgtEl>
                                        <p:attrNameLst>
                                          <p:attrName>ppt_x</p:attrName>
                                        </p:attrNameLst>
                                      </p:cBhvr>
                                      <p:tavLst>
                                        <p:tav tm="0">
                                          <p:val>
                                            <p:strVal val="#ppt_x"/>
                                          </p:val>
                                        </p:tav>
                                        <p:tav tm="100000">
                                          <p:val>
                                            <p:strVal val="#ppt_x"/>
                                          </p:val>
                                        </p:tav>
                                      </p:tavLst>
                                    </p:anim>
                                    <p:anim calcmode="lin" valueType="num">
                                      <p:cBhvr>
                                        <p:cTn id="75" dur="1000" fill="hold"/>
                                        <p:tgtEl>
                                          <p:spTgt spid="11">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42" presetClass="entr" presetSubtype="0" fill="hold" grpId="0" nodeType="clickEffect">
                                  <p:stCondLst>
                                    <p:cond delay="0"/>
                                  </p:stCondLst>
                                  <p:childTnLst>
                                    <p:set>
                                      <p:cBhvr>
                                        <p:cTn id="79" dur="1" fill="hold">
                                          <p:stCondLst>
                                            <p:cond delay="0"/>
                                          </p:stCondLst>
                                        </p:cTn>
                                        <p:tgtEl>
                                          <p:spTgt spid="11">
                                            <p:txEl>
                                              <p:pRg st="9" end="9"/>
                                            </p:txEl>
                                          </p:spTgt>
                                        </p:tgtEl>
                                        <p:attrNameLst>
                                          <p:attrName>style.visibility</p:attrName>
                                        </p:attrNameLst>
                                      </p:cBhvr>
                                      <p:to>
                                        <p:strVal val="visible"/>
                                      </p:to>
                                    </p:set>
                                    <p:animEffect transition="in" filter="fade">
                                      <p:cBhvr>
                                        <p:cTn id="80" dur="1000"/>
                                        <p:tgtEl>
                                          <p:spTgt spid="11">
                                            <p:txEl>
                                              <p:pRg st="9" end="9"/>
                                            </p:txEl>
                                          </p:spTgt>
                                        </p:tgtEl>
                                      </p:cBhvr>
                                    </p:animEffect>
                                    <p:anim calcmode="lin" valueType="num">
                                      <p:cBhvr>
                                        <p:cTn id="81" dur="1000" fill="hold"/>
                                        <p:tgtEl>
                                          <p:spTgt spid="11">
                                            <p:txEl>
                                              <p:pRg st="9" end="9"/>
                                            </p:txEl>
                                          </p:spTgt>
                                        </p:tgtEl>
                                        <p:attrNameLst>
                                          <p:attrName>ppt_x</p:attrName>
                                        </p:attrNameLst>
                                      </p:cBhvr>
                                      <p:tavLst>
                                        <p:tav tm="0">
                                          <p:val>
                                            <p:strVal val="#ppt_x"/>
                                          </p:val>
                                        </p:tav>
                                        <p:tav tm="100000">
                                          <p:val>
                                            <p:strVal val="#ppt_x"/>
                                          </p:val>
                                        </p:tav>
                                      </p:tavLst>
                                    </p:anim>
                                    <p:anim calcmode="lin" valueType="num">
                                      <p:cBhvr>
                                        <p:cTn id="82" dur="1000" fill="hold"/>
                                        <p:tgtEl>
                                          <p:spTgt spid="11">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2" presetClass="entr" presetSubtype="0" fill="hold" grpId="0" nodeType="clickEffect">
                                  <p:stCondLst>
                                    <p:cond delay="0"/>
                                  </p:stCondLst>
                                  <p:childTnLst>
                                    <p:set>
                                      <p:cBhvr>
                                        <p:cTn id="86" dur="1" fill="hold">
                                          <p:stCondLst>
                                            <p:cond delay="0"/>
                                          </p:stCondLst>
                                        </p:cTn>
                                        <p:tgtEl>
                                          <p:spTgt spid="11">
                                            <p:txEl>
                                              <p:pRg st="10" end="10"/>
                                            </p:txEl>
                                          </p:spTgt>
                                        </p:tgtEl>
                                        <p:attrNameLst>
                                          <p:attrName>style.visibility</p:attrName>
                                        </p:attrNameLst>
                                      </p:cBhvr>
                                      <p:to>
                                        <p:strVal val="visible"/>
                                      </p:to>
                                    </p:set>
                                    <p:animEffect transition="in" filter="fade">
                                      <p:cBhvr>
                                        <p:cTn id="87" dur="1000"/>
                                        <p:tgtEl>
                                          <p:spTgt spid="11">
                                            <p:txEl>
                                              <p:pRg st="10" end="10"/>
                                            </p:txEl>
                                          </p:spTgt>
                                        </p:tgtEl>
                                      </p:cBhvr>
                                    </p:animEffect>
                                    <p:anim calcmode="lin" valueType="num">
                                      <p:cBhvr>
                                        <p:cTn id="88" dur="1000" fill="hold"/>
                                        <p:tgtEl>
                                          <p:spTgt spid="11">
                                            <p:txEl>
                                              <p:pRg st="10" end="10"/>
                                            </p:txEl>
                                          </p:spTgt>
                                        </p:tgtEl>
                                        <p:attrNameLst>
                                          <p:attrName>ppt_x</p:attrName>
                                        </p:attrNameLst>
                                      </p:cBhvr>
                                      <p:tavLst>
                                        <p:tav tm="0">
                                          <p:val>
                                            <p:strVal val="#ppt_x"/>
                                          </p:val>
                                        </p:tav>
                                        <p:tav tm="100000">
                                          <p:val>
                                            <p:strVal val="#ppt_x"/>
                                          </p:val>
                                        </p:tav>
                                      </p:tavLst>
                                    </p:anim>
                                    <p:anim calcmode="lin" valueType="num">
                                      <p:cBhvr>
                                        <p:cTn id="89" dur="1000" fill="hold"/>
                                        <p:tgtEl>
                                          <p:spTgt spid="11">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42" presetClass="entr" presetSubtype="0" fill="hold" grpId="0" nodeType="clickEffect">
                                  <p:stCondLst>
                                    <p:cond delay="0"/>
                                  </p:stCondLst>
                                  <p:childTnLst>
                                    <p:set>
                                      <p:cBhvr>
                                        <p:cTn id="93" dur="1" fill="hold">
                                          <p:stCondLst>
                                            <p:cond delay="0"/>
                                          </p:stCondLst>
                                        </p:cTn>
                                        <p:tgtEl>
                                          <p:spTgt spid="11">
                                            <p:txEl>
                                              <p:pRg st="11" end="11"/>
                                            </p:txEl>
                                          </p:spTgt>
                                        </p:tgtEl>
                                        <p:attrNameLst>
                                          <p:attrName>style.visibility</p:attrName>
                                        </p:attrNameLst>
                                      </p:cBhvr>
                                      <p:to>
                                        <p:strVal val="visible"/>
                                      </p:to>
                                    </p:set>
                                    <p:animEffect transition="in" filter="fade">
                                      <p:cBhvr>
                                        <p:cTn id="94" dur="1000"/>
                                        <p:tgtEl>
                                          <p:spTgt spid="11">
                                            <p:txEl>
                                              <p:pRg st="11" end="11"/>
                                            </p:txEl>
                                          </p:spTgt>
                                        </p:tgtEl>
                                      </p:cBhvr>
                                    </p:animEffect>
                                    <p:anim calcmode="lin" valueType="num">
                                      <p:cBhvr>
                                        <p:cTn id="95" dur="1000" fill="hold"/>
                                        <p:tgtEl>
                                          <p:spTgt spid="11">
                                            <p:txEl>
                                              <p:pRg st="11" end="11"/>
                                            </p:txEl>
                                          </p:spTgt>
                                        </p:tgtEl>
                                        <p:attrNameLst>
                                          <p:attrName>ppt_x</p:attrName>
                                        </p:attrNameLst>
                                      </p:cBhvr>
                                      <p:tavLst>
                                        <p:tav tm="0">
                                          <p:val>
                                            <p:strVal val="#ppt_x"/>
                                          </p:val>
                                        </p:tav>
                                        <p:tav tm="100000">
                                          <p:val>
                                            <p:strVal val="#ppt_x"/>
                                          </p:val>
                                        </p:tav>
                                      </p:tavLst>
                                    </p:anim>
                                    <p:anim calcmode="lin" valueType="num">
                                      <p:cBhvr>
                                        <p:cTn id="96" dur="1000" fill="hold"/>
                                        <p:tgtEl>
                                          <p:spTgt spid="11">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1" grpId="0" uiExpand="1"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own Ribbon 2"/>
          <p:cNvSpPr/>
          <p:nvPr/>
        </p:nvSpPr>
        <p:spPr bwMode="auto">
          <a:xfrm>
            <a:off x="1042654" y="2425336"/>
            <a:ext cx="10201564" cy="2016035"/>
          </a:xfrm>
          <a:prstGeom prst="ribbon">
            <a:avLst>
              <a:gd name="adj1" fmla="val 16667"/>
              <a:gd name="adj2" fmla="val 65169"/>
            </a:avLst>
          </a:prstGeom>
          <a:solidFill>
            <a:schemeClr val="accent1">
              <a:lumMod val="20000"/>
              <a:lumOff val="80000"/>
            </a:schemeClr>
          </a:solidFill>
        </p:spPr>
        <p:style>
          <a:lnRef idx="1">
            <a:schemeClr val="accent1"/>
          </a:lnRef>
          <a:fillRef idx="3">
            <a:schemeClr val="accent1"/>
          </a:fillRef>
          <a:effectRef idx="2">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srgbClr val="C00000"/>
                </a:solidFill>
                <a:effectLst/>
                <a:uLnTx/>
                <a:uFillTx/>
                <a:latin typeface="Sakkal Majalla" panose="02000000000000000000" pitchFamily="2" charset="-78"/>
                <a:cs typeface="Sakkal Majalla" panose="02000000000000000000" pitchFamily="2" charset="-78"/>
              </a:rPr>
              <a:t>انتهى الدرس </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BH" sz="3600" b="1" i="0" u="none" strike="noStrike" kern="1200" cap="none" spc="0" normalizeH="0" baseline="0" noProof="0" dirty="0">
                <a:ln>
                  <a:noFill/>
                </a:ln>
                <a:solidFill>
                  <a:srgbClr val="C00000"/>
                </a:solidFill>
                <a:effectLst/>
                <a:uLnTx/>
                <a:uFillTx/>
                <a:latin typeface="Sakkal Majalla" panose="02000000000000000000" pitchFamily="2" charset="-78"/>
                <a:cs typeface="Sakkal Majalla" panose="02000000000000000000" pitchFamily="2" charset="-78"/>
              </a:rPr>
              <a:t>مع تمنياتنا لكم بدوام النجاح والتوفيق</a:t>
            </a:r>
          </a:p>
          <a:p>
            <a:pPr algn="ctr" rtl="1" fontAlgn="auto">
              <a:spcBef>
                <a:spcPts val="0"/>
              </a:spcBef>
              <a:spcAft>
                <a:spcPts val="0"/>
              </a:spcAft>
              <a:defRPr/>
            </a:pPr>
            <a:endParaRPr lang="ar-BH"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025528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9DAA1AD-602D-43E5-B1FC-33C96843C5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95857" y="0"/>
            <a:ext cx="1646183" cy="1268068"/>
          </a:xfrm>
          <a:prstGeom prst="rect">
            <a:avLst/>
          </a:prstGeom>
        </p:spPr>
      </p:pic>
      <p:sp>
        <p:nvSpPr>
          <p:cNvPr id="3" name="Rectangle 2"/>
          <p:cNvSpPr txBox="1">
            <a:spLocks noChangeArrowheads="1"/>
          </p:cNvSpPr>
          <p:nvPr/>
        </p:nvSpPr>
        <p:spPr>
          <a:xfrm>
            <a:off x="3796145" y="391408"/>
            <a:ext cx="4507596" cy="744665"/>
          </a:xfrm>
          <a:prstGeom prst="rect">
            <a:avLst/>
          </a:prstGeom>
          <a:solidFill>
            <a:schemeClr val="accent1">
              <a:lumMod val="40000"/>
              <a:lumOff val="6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2"/>
          </a:lnRef>
          <a:fillRef idx="1">
            <a:schemeClr val="lt1"/>
          </a:fillRef>
          <a:effectRef idx="0">
            <a:schemeClr val="accent2"/>
          </a:effectRef>
          <a:fontRef idx="minor">
            <a:schemeClr val="dk1"/>
          </a:fontRef>
        </p:style>
        <p:txBody>
          <a:bodyPr/>
          <a:lstStyle/>
          <a:p>
            <a:pPr marL="342900" indent="-342900" algn="ctr">
              <a:spcBef>
                <a:spcPct val="20000"/>
              </a:spcBef>
              <a:defRPr/>
            </a:pPr>
            <a:r>
              <a:rPr lang="ar-BH" sz="4400" b="1" kern="0" dirty="0">
                <a:solidFill>
                  <a:srgbClr val="FF0000"/>
                </a:solidFill>
              </a:rPr>
              <a:t> </a:t>
            </a:r>
            <a:r>
              <a:rPr lang="ar-BH" sz="4400" b="1" kern="0" dirty="0">
                <a:solidFill>
                  <a:srgbClr val="FF0000"/>
                </a:solidFill>
                <a:latin typeface="Sakkal Majalla" panose="02000000000000000000" pitchFamily="2" charset="-78"/>
                <a:cs typeface="Sakkal Majalla" panose="02000000000000000000" pitchFamily="2" charset="-78"/>
              </a:rPr>
              <a:t>أهداف الدرس</a:t>
            </a:r>
            <a:endParaRPr lang="en-US" sz="3600" b="1" kern="0" dirty="0">
              <a:solidFill>
                <a:srgbClr val="FF0000"/>
              </a:solidFill>
              <a:latin typeface="Sakkal Majalla" panose="02000000000000000000" pitchFamily="2" charset="-78"/>
              <a:cs typeface="Sakkal Majalla" panose="02000000000000000000" pitchFamily="2" charset="-78"/>
            </a:endParaRPr>
          </a:p>
        </p:txBody>
      </p:sp>
      <p:sp>
        <p:nvSpPr>
          <p:cNvPr id="6" name="TextBox 5"/>
          <p:cNvSpPr txBox="1"/>
          <p:nvPr/>
        </p:nvSpPr>
        <p:spPr>
          <a:xfrm>
            <a:off x="304800" y="232917"/>
            <a:ext cx="2355273" cy="400110"/>
          </a:xfrm>
          <a:prstGeom prst="rect">
            <a:avLst/>
          </a:prstGeom>
          <a:solidFill>
            <a:schemeClr val="accent2">
              <a:lumMod val="40000"/>
              <a:lumOff val="60000"/>
            </a:schemeClr>
          </a:solidFill>
        </p:spPr>
        <p:txBody>
          <a:bodyPr wrap="square" rtlCol="0">
            <a:spAutoFit/>
          </a:bodyPr>
          <a:lstStyle/>
          <a:p>
            <a:r>
              <a:rPr lang="ar-BH" sz="2000" b="1" dirty="0">
                <a:solidFill>
                  <a:srgbClr val="C00000"/>
                </a:solidFill>
                <a:latin typeface="Sakkal Majalla" panose="02000000000000000000" pitchFamily="2" charset="-78"/>
                <a:cs typeface="Sakkal Majalla" panose="02000000000000000000" pitchFamily="2" charset="-78"/>
              </a:rPr>
              <a:t>التيمّم/ التربية الإسلامية  </a:t>
            </a:r>
            <a:endParaRPr lang="en-US" sz="2000" b="1" dirty="0">
              <a:solidFill>
                <a:srgbClr val="C00000"/>
              </a:solidFill>
              <a:latin typeface="Sakkal Majalla" panose="02000000000000000000" pitchFamily="2" charset="-78"/>
              <a:cs typeface="Sakkal Majalla" panose="02000000000000000000" pitchFamily="2" charset="-78"/>
            </a:endParaRPr>
          </a:p>
        </p:txBody>
      </p:sp>
      <p:sp>
        <p:nvSpPr>
          <p:cNvPr id="7" name="Rectangle 8">
            <a:extLst>
              <a:ext uri="{FF2B5EF4-FFF2-40B4-BE49-F238E27FC236}">
                <a16:creationId xmlns:a16="http://schemas.microsoft.com/office/drawing/2014/main" id="{FAE61914-0277-4ADD-AE68-672E411939E9}"/>
              </a:ext>
            </a:extLst>
          </p:cNvPr>
          <p:cNvSpPr/>
          <p:nvPr/>
        </p:nvSpPr>
        <p:spPr>
          <a:xfrm>
            <a:off x="1319349" y="1463218"/>
            <a:ext cx="9862457" cy="646331"/>
          </a:xfrm>
          <a:prstGeom prst="rect">
            <a:avLst/>
          </a:prstGeom>
          <a:solidFill>
            <a:schemeClr val="accent1">
              <a:lumMod val="20000"/>
              <a:lumOff val="80000"/>
            </a:schemeClr>
          </a:solidFill>
          <a:ln>
            <a:noFill/>
          </a:ln>
          <a:effectLst>
            <a:outerShdw blurRad="50800" dist="38100" dir="8100000" algn="tr" rotWithShape="0">
              <a:prstClr val="black">
                <a:alpha val="40000"/>
              </a:prstClr>
            </a:outerShdw>
          </a:effectLst>
        </p:spPr>
        <p:txBody>
          <a:bodyPr wrap="square">
            <a:spAutoFit/>
          </a:bodyPr>
          <a:lstStyle/>
          <a:p>
            <a:pPr algn="r"/>
            <a:r>
              <a:rPr lang="ar-BH" sz="3600" b="1" dirty="0">
                <a:solidFill>
                  <a:srgbClr val="C00000"/>
                </a:solidFill>
                <a:latin typeface="Sakkal Majalla" panose="02000000000000000000" pitchFamily="2" charset="-78"/>
                <a:cs typeface="Sakkal Majalla" panose="02000000000000000000" pitchFamily="2" charset="-78"/>
              </a:rPr>
              <a:t>عزيزي الطالب من المتوقع في نهاية الدرس أن تكون قادرًا على:</a:t>
            </a:r>
          </a:p>
        </p:txBody>
      </p:sp>
      <p:sp>
        <p:nvSpPr>
          <p:cNvPr id="8" name="Rectangle 8">
            <a:extLst>
              <a:ext uri="{FF2B5EF4-FFF2-40B4-BE49-F238E27FC236}">
                <a16:creationId xmlns:a16="http://schemas.microsoft.com/office/drawing/2014/main" id="{FAE61914-0277-4ADD-AE68-672E411939E9}"/>
              </a:ext>
            </a:extLst>
          </p:cNvPr>
          <p:cNvSpPr/>
          <p:nvPr/>
        </p:nvSpPr>
        <p:spPr>
          <a:xfrm>
            <a:off x="1319349" y="2327168"/>
            <a:ext cx="8752114" cy="584775"/>
          </a:xfrm>
          <a:prstGeom prst="rect">
            <a:avLst/>
          </a:prstGeom>
          <a:solidFill>
            <a:schemeClr val="accent2">
              <a:lumMod val="20000"/>
              <a:lumOff val="80000"/>
            </a:schemeClr>
          </a:solidFill>
          <a:ln>
            <a:noFill/>
          </a:ln>
          <a:effectLst>
            <a:outerShdw blurRad="50800" dist="38100" dir="8100000" algn="tr" rotWithShape="0">
              <a:prstClr val="black">
                <a:alpha val="40000"/>
              </a:prstClr>
            </a:outerShdw>
          </a:effectLst>
        </p:spPr>
        <p:txBody>
          <a:bodyPr wrap="square">
            <a:spAutoFit/>
          </a:bodyPr>
          <a:lstStyle/>
          <a:p>
            <a:pPr algn="r"/>
            <a:r>
              <a:rPr lang="ar-BH" sz="3200" b="1" dirty="0">
                <a:latin typeface="Sakkal Majalla" panose="02000000000000000000" pitchFamily="2" charset="-78"/>
                <a:cs typeface="Sakkal Majalla" panose="02000000000000000000" pitchFamily="2" charset="-78"/>
              </a:rPr>
              <a:t>تعرُّف مفهوم التيمّم. </a:t>
            </a:r>
          </a:p>
        </p:txBody>
      </p:sp>
      <p:sp>
        <p:nvSpPr>
          <p:cNvPr id="9" name="Rectangle 8">
            <a:extLst>
              <a:ext uri="{FF2B5EF4-FFF2-40B4-BE49-F238E27FC236}">
                <a16:creationId xmlns:a16="http://schemas.microsoft.com/office/drawing/2014/main" id="{FAE61914-0277-4ADD-AE68-672E411939E9}"/>
              </a:ext>
            </a:extLst>
          </p:cNvPr>
          <p:cNvSpPr/>
          <p:nvPr/>
        </p:nvSpPr>
        <p:spPr>
          <a:xfrm>
            <a:off x="1319349" y="3177067"/>
            <a:ext cx="8752114" cy="584775"/>
          </a:xfrm>
          <a:prstGeom prst="rect">
            <a:avLst/>
          </a:prstGeom>
          <a:solidFill>
            <a:schemeClr val="accent2">
              <a:lumMod val="20000"/>
              <a:lumOff val="80000"/>
            </a:schemeClr>
          </a:solidFill>
          <a:ln>
            <a:noFill/>
          </a:ln>
          <a:effectLst>
            <a:outerShdw blurRad="50800" dist="38100" dir="8100000" algn="tr" rotWithShape="0">
              <a:prstClr val="black">
                <a:alpha val="40000"/>
              </a:prstClr>
            </a:outerShdw>
          </a:effectLst>
        </p:spPr>
        <p:txBody>
          <a:bodyPr wrap="square">
            <a:spAutoFit/>
          </a:bodyPr>
          <a:lstStyle/>
          <a:p>
            <a:pPr algn="r"/>
            <a:r>
              <a:rPr lang="ar-BH" sz="3200" b="1" dirty="0">
                <a:latin typeface="Sakkal Majalla" panose="02000000000000000000" pitchFamily="2" charset="-78"/>
                <a:cs typeface="Sakkal Majalla" panose="02000000000000000000" pitchFamily="2" charset="-78"/>
              </a:rPr>
              <a:t>بيان الحكمة من مشروعية التيمّم.</a:t>
            </a:r>
          </a:p>
        </p:txBody>
      </p:sp>
      <p:sp>
        <p:nvSpPr>
          <p:cNvPr id="10" name="Rectangle 8">
            <a:extLst>
              <a:ext uri="{FF2B5EF4-FFF2-40B4-BE49-F238E27FC236}">
                <a16:creationId xmlns:a16="http://schemas.microsoft.com/office/drawing/2014/main" id="{FAE61914-0277-4ADD-AE68-672E411939E9}"/>
              </a:ext>
            </a:extLst>
          </p:cNvPr>
          <p:cNvSpPr/>
          <p:nvPr/>
        </p:nvSpPr>
        <p:spPr>
          <a:xfrm>
            <a:off x="1319349" y="4026967"/>
            <a:ext cx="8752114" cy="584775"/>
          </a:xfrm>
          <a:prstGeom prst="rect">
            <a:avLst/>
          </a:prstGeom>
          <a:solidFill>
            <a:schemeClr val="accent2">
              <a:lumMod val="20000"/>
              <a:lumOff val="80000"/>
            </a:schemeClr>
          </a:solidFill>
          <a:ln>
            <a:noFill/>
          </a:ln>
          <a:effectLst>
            <a:outerShdw blurRad="50800" dist="38100" dir="8100000" algn="tr" rotWithShape="0">
              <a:prstClr val="black">
                <a:alpha val="40000"/>
              </a:prstClr>
            </a:outerShdw>
          </a:effectLst>
        </p:spPr>
        <p:txBody>
          <a:bodyPr wrap="square">
            <a:spAutoFit/>
          </a:bodyPr>
          <a:lstStyle/>
          <a:p>
            <a:pPr algn="r"/>
            <a:r>
              <a:rPr lang="ar-BH" sz="3200" b="1" dirty="0">
                <a:latin typeface="Sakkal Majalla" panose="02000000000000000000" pitchFamily="2" charset="-78"/>
                <a:cs typeface="Sakkal Majalla" panose="02000000000000000000" pitchFamily="2" charset="-78"/>
              </a:rPr>
              <a:t>توضيح الأعذار </a:t>
            </a:r>
            <a:r>
              <a:rPr lang="ar-BH" sz="3200" b="1" dirty="0" err="1">
                <a:latin typeface="Sakkal Majalla" panose="02000000000000000000" pitchFamily="2" charset="-78"/>
                <a:cs typeface="Sakkal Majalla" panose="02000000000000000000" pitchFamily="2" charset="-78"/>
              </a:rPr>
              <a:t>المُبيحة</a:t>
            </a:r>
            <a:r>
              <a:rPr lang="ar-BH" sz="3200" b="1" dirty="0">
                <a:latin typeface="Sakkal Majalla" panose="02000000000000000000" pitchFamily="2" charset="-78"/>
                <a:cs typeface="Sakkal Majalla" panose="02000000000000000000" pitchFamily="2" charset="-78"/>
              </a:rPr>
              <a:t> للتيمّم.</a:t>
            </a:r>
          </a:p>
        </p:txBody>
      </p:sp>
      <p:sp>
        <p:nvSpPr>
          <p:cNvPr id="11" name="Rectangle 8">
            <a:extLst>
              <a:ext uri="{FF2B5EF4-FFF2-40B4-BE49-F238E27FC236}">
                <a16:creationId xmlns:a16="http://schemas.microsoft.com/office/drawing/2014/main" id="{FAE61914-0277-4ADD-AE68-672E411939E9}"/>
              </a:ext>
            </a:extLst>
          </p:cNvPr>
          <p:cNvSpPr/>
          <p:nvPr/>
        </p:nvSpPr>
        <p:spPr>
          <a:xfrm>
            <a:off x="1319350" y="4903139"/>
            <a:ext cx="8752114" cy="553998"/>
          </a:xfrm>
          <a:prstGeom prst="rect">
            <a:avLst/>
          </a:prstGeom>
          <a:solidFill>
            <a:schemeClr val="accent2">
              <a:lumMod val="20000"/>
              <a:lumOff val="80000"/>
            </a:schemeClr>
          </a:solidFill>
          <a:ln>
            <a:noFill/>
          </a:ln>
          <a:effectLst>
            <a:outerShdw blurRad="50800" dist="38100" dir="8100000" algn="tr" rotWithShape="0">
              <a:prstClr val="black">
                <a:alpha val="40000"/>
              </a:prstClr>
            </a:outerShdw>
          </a:effectLst>
        </p:spPr>
        <p:txBody>
          <a:bodyPr wrap="square">
            <a:spAutoFit/>
          </a:bodyPr>
          <a:lstStyle/>
          <a:p>
            <a:pPr algn="r" rtl="1"/>
            <a:r>
              <a:rPr lang="ar-BH" sz="3000" b="1" dirty="0">
                <a:latin typeface="Sakkal Majalla" panose="02000000000000000000" pitchFamily="2" charset="-78"/>
                <a:cs typeface="Sakkal Majalla" panose="02000000000000000000" pitchFamily="2" charset="-78"/>
              </a:rPr>
              <a:t>تطبيق خطوات التيمّم.</a:t>
            </a:r>
          </a:p>
        </p:txBody>
      </p:sp>
      <p:sp>
        <p:nvSpPr>
          <p:cNvPr id="12" name="Rectangle 8">
            <a:extLst>
              <a:ext uri="{FF2B5EF4-FFF2-40B4-BE49-F238E27FC236}">
                <a16:creationId xmlns:a16="http://schemas.microsoft.com/office/drawing/2014/main" id="{FAE61914-0277-4ADD-AE68-672E411939E9}"/>
              </a:ext>
            </a:extLst>
          </p:cNvPr>
          <p:cNvSpPr/>
          <p:nvPr/>
        </p:nvSpPr>
        <p:spPr>
          <a:xfrm>
            <a:off x="1319349" y="5672636"/>
            <a:ext cx="8752114" cy="553998"/>
          </a:xfrm>
          <a:prstGeom prst="rect">
            <a:avLst/>
          </a:prstGeom>
          <a:solidFill>
            <a:schemeClr val="accent2">
              <a:lumMod val="20000"/>
              <a:lumOff val="80000"/>
            </a:schemeClr>
          </a:solidFill>
          <a:ln>
            <a:noFill/>
          </a:ln>
          <a:effectLst>
            <a:outerShdw blurRad="50800" dist="38100" dir="8100000" algn="tr" rotWithShape="0">
              <a:prstClr val="black">
                <a:alpha val="40000"/>
              </a:prstClr>
            </a:outerShdw>
          </a:effectLst>
        </p:spPr>
        <p:txBody>
          <a:bodyPr wrap="square">
            <a:spAutoFit/>
          </a:bodyPr>
          <a:lstStyle/>
          <a:p>
            <a:pPr algn="r" rtl="1"/>
            <a:r>
              <a:rPr lang="ar-BH" sz="3000" b="1" dirty="0">
                <a:latin typeface="Sakkal Majalla" panose="02000000000000000000" pitchFamily="2" charset="-78"/>
                <a:cs typeface="Sakkal Majalla" panose="02000000000000000000" pitchFamily="2" charset="-78"/>
              </a:rPr>
              <a:t>تحديد مبطلات التيمّم.</a:t>
            </a:r>
          </a:p>
        </p:txBody>
      </p:sp>
      <p:sp>
        <p:nvSpPr>
          <p:cNvPr id="13" name="AutoShape 92"/>
          <p:cNvSpPr>
            <a:spLocks noChangeArrowheads="1"/>
          </p:cNvSpPr>
          <p:nvPr/>
        </p:nvSpPr>
        <p:spPr bwMode="auto">
          <a:xfrm flipH="1">
            <a:off x="10395857" y="2372475"/>
            <a:ext cx="758752" cy="584775"/>
          </a:xfrm>
          <a:prstGeom prst="rect">
            <a:avLst/>
          </a:prstGeom>
          <a:solidFill>
            <a:schemeClr val="accent2">
              <a:lumMod val="40000"/>
              <a:lumOff val="60000"/>
            </a:schemeClr>
          </a:solidFill>
          <a:ln w="25400">
            <a:noFill/>
            <a:headEnd/>
            <a:tailEnd/>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none"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defTabSz="685800">
              <a:defRPr/>
            </a:pPr>
            <a:r>
              <a:rPr lang="ar-BH" altLang="ko-KR" sz="3600" b="1" dirty="0">
                <a:solidFill>
                  <a:srgbClr val="FF0000"/>
                </a:solidFill>
                <a:latin typeface="Sakkal Majalla" panose="02000000000000000000" pitchFamily="2" charset="-78"/>
                <a:ea typeface="맑은 고딕" panose="020B0503020000020004" pitchFamily="34" charset="-127"/>
                <a:cs typeface="Sakkal Majalla" panose="02000000000000000000" pitchFamily="2" charset="-78"/>
              </a:rPr>
              <a:t>1</a:t>
            </a:r>
            <a:endParaRPr lang="ko-KR" altLang="en-US" sz="3600" b="1" dirty="0">
              <a:solidFill>
                <a:srgbClr val="FF0000"/>
              </a:solidFill>
              <a:latin typeface="Sakkal Majalla" panose="02000000000000000000" pitchFamily="2" charset="-78"/>
              <a:ea typeface="맑은 고딕" panose="020B0503020000020004" pitchFamily="34" charset="-127"/>
              <a:cs typeface="Sakkal Majalla" panose="02000000000000000000" pitchFamily="2" charset="-78"/>
            </a:endParaRPr>
          </a:p>
        </p:txBody>
      </p:sp>
      <p:sp>
        <p:nvSpPr>
          <p:cNvPr id="14" name="AutoShape 92"/>
          <p:cNvSpPr>
            <a:spLocks noChangeArrowheads="1"/>
          </p:cNvSpPr>
          <p:nvPr/>
        </p:nvSpPr>
        <p:spPr bwMode="auto">
          <a:xfrm flipH="1">
            <a:off x="10395857" y="3197858"/>
            <a:ext cx="758752" cy="584775"/>
          </a:xfrm>
          <a:prstGeom prst="rect">
            <a:avLst/>
          </a:prstGeom>
          <a:solidFill>
            <a:schemeClr val="accent2">
              <a:lumMod val="40000"/>
              <a:lumOff val="60000"/>
            </a:schemeClr>
          </a:solidFill>
          <a:ln w="25400">
            <a:noFill/>
            <a:headEnd/>
            <a:tailEnd/>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none"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defTabSz="685800">
              <a:defRPr/>
            </a:pPr>
            <a:r>
              <a:rPr lang="ar-BH" altLang="ko-KR" sz="3600" b="1" dirty="0">
                <a:solidFill>
                  <a:srgbClr val="FF0000"/>
                </a:solidFill>
                <a:latin typeface="Sakkal Majalla" panose="02000000000000000000" pitchFamily="2" charset="-78"/>
                <a:ea typeface="맑은 고딕" panose="020B0503020000020004" pitchFamily="34" charset="-127"/>
                <a:cs typeface="Sakkal Majalla" panose="02000000000000000000" pitchFamily="2" charset="-78"/>
              </a:rPr>
              <a:t>2</a:t>
            </a:r>
            <a:endParaRPr lang="ko-KR" altLang="en-US" sz="3600" b="1" dirty="0">
              <a:solidFill>
                <a:srgbClr val="FF0000"/>
              </a:solidFill>
              <a:latin typeface="Sakkal Majalla" panose="02000000000000000000" pitchFamily="2" charset="-78"/>
              <a:ea typeface="맑은 고딕" panose="020B0503020000020004" pitchFamily="34" charset="-127"/>
              <a:cs typeface="Sakkal Majalla" panose="02000000000000000000" pitchFamily="2" charset="-78"/>
            </a:endParaRPr>
          </a:p>
        </p:txBody>
      </p:sp>
      <p:sp>
        <p:nvSpPr>
          <p:cNvPr id="15" name="AutoShape 92"/>
          <p:cNvSpPr>
            <a:spLocks noChangeArrowheads="1"/>
          </p:cNvSpPr>
          <p:nvPr/>
        </p:nvSpPr>
        <p:spPr bwMode="auto">
          <a:xfrm flipH="1">
            <a:off x="10395857" y="4008925"/>
            <a:ext cx="758752" cy="607576"/>
          </a:xfrm>
          <a:prstGeom prst="rect">
            <a:avLst/>
          </a:prstGeom>
          <a:solidFill>
            <a:schemeClr val="accent2">
              <a:lumMod val="40000"/>
              <a:lumOff val="60000"/>
            </a:schemeClr>
          </a:solidFill>
          <a:ln w="25400">
            <a:noFill/>
            <a:headEnd/>
            <a:tailEnd/>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none"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defTabSz="685800">
              <a:defRPr/>
            </a:pPr>
            <a:r>
              <a:rPr lang="ar-BH" altLang="ko-KR" sz="3600" b="1" dirty="0">
                <a:solidFill>
                  <a:srgbClr val="FF0000"/>
                </a:solidFill>
                <a:latin typeface="Sakkal Majalla" panose="02000000000000000000" pitchFamily="2" charset="-78"/>
                <a:ea typeface="맑은 고딕" panose="020B0503020000020004" pitchFamily="34" charset="-127"/>
                <a:cs typeface="Sakkal Majalla" panose="02000000000000000000" pitchFamily="2" charset="-78"/>
              </a:rPr>
              <a:t>3</a:t>
            </a:r>
            <a:endParaRPr lang="ko-KR" altLang="en-US" sz="3600" b="1" dirty="0">
              <a:solidFill>
                <a:srgbClr val="FF0000"/>
              </a:solidFill>
              <a:latin typeface="Sakkal Majalla" panose="02000000000000000000" pitchFamily="2" charset="-78"/>
              <a:ea typeface="맑은 고딕" panose="020B0503020000020004" pitchFamily="34" charset="-127"/>
              <a:cs typeface="Sakkal Majalla" panose="02000000000000000000" pitchFamily="2" charset="-78"/>
            </a:endParaRPr>
          </a:p>
        </p:txBody>
      </p:sp>
      <p:sp>
        <p:nvSpPr>
          <p:cNvPr id="16" name="AutoShape 92"/>
          <p:cNvSpPr>
            <a:spLocks noChangeArrowheads="1"/>
          </p:cNvSpPr>
          <p:nvPr/>
        </p:nvSpPr>
        <p:spPr bwMode="auto">
          <a:xfrm flipH="1">
            <a:off x="10395857" y="4889992"/>
            <a:ext cx="758752" cy="584775"/>
          </a:xfrm>
          <a:prstGeom prst="rect">
            <a:avLst/>
          </a:prstGeom>
          <a:solidFill>
            <a:schemeClr val="accent2">
              <a:lumMod val="40000"/>
              <a:lumOff val="60000"/>
            </a:schemeClr>
          </a:solidFill>
          <a:ln w="25400">
            <a:noFill/>
            <a:headEnd/>
            <a:tailEnd/>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none"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defTabSz="685800">
              <a:defRPr/>
            </a:pPr>
            <a:r>
              <a:rPr lang="ar-BH" altLang="ko-KR" sz="3600" b="1" dirty="0">
                <a:solidFill>
                  <a:srgbClr val="FF0000"/>
                </a:solidFill>
                <a:latin typeface="Sakkal Majalla" panose="02000000000000000000" pitchFamily="2" charset="-78"/>
                <a:ea typeface="맑은 고딕" panose="020B0503020000020004" pitchFamily="34" charset="-127"/>
                <a:cs typeface="Sakkal Majalla" panose="02000000000000000000" pitchFamily="2" charset="-78"/>
              </a:rPr>
              <a:t>4</a:t>
            </a:r>
            <a:endParaRPr lang="ko-KR" altLang="en-US" sz="3600" b="1" dirty="0">
              <a:solidFill>
                <a:srgbClr val="FF0000"/>
              </a:solidFill>
              <a:latin typeface="Sakkal Majalla" panose="02000000000000000000" pitchFamily="2" charset="-78"/>
              <a:ea typeface="맑은 고딕" panose="020B0503020000020004" pitchFamily="34" charset="-127"/>
              <a:cs typeface="Sakkal Majalla" panose="02000000000000000000" pitchFamily="2" charset="-78"/>
            </a:endParaRPr>
          </a:p>
        </p:txBody>
      </p:sp>
      <p:sp>
        <p:nvSpPr>
          <p:cNvPr id="17" name="AutoShape 92"/>
          <p:cNvSpPr>
            <a:spLocks noChangeArrowheads="1"/>
          </p:cNvSpPr>
          <p:nvPr/>
        </p:nvSpPr>
        <p:spPr bwMode="auto">
          <a:xfrm flipH="1">
            <a:off x="10395857" y="5668176"/>
            <a:ext cx="758752" cy="584775"/>
          </a:xfrm>
          <a:prstGeom prst="rect">
            <a:avLst/>
          </a:prstGeom>
          <a:solidFill>
            <a:schemeClr val="accent2">
              <a:lumMod val="40000"/>
              <a:lumOff val="60000"/>
            </a:schemeClr>
          </a:solidFill>
          <a:ln w="25400">
            <a:noFill/>
            <a:headEnd/>
            <a:tailEnd/>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none"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defTabSz="685800">
              <a:defRPr/>
            </a:pPr>
            <a:r>
              <a:rPr lang="ar-BH" altLang="ko-KR" sz="3600" b="1" dirty="0">
                <a:solidFill>
                  <a:srgbClr val="FF0000"/>
                </a:solidFill>
                <a:latin typeface="Sakkal Majalla" panose="02000000000000000000" pitchFamily="2" charset="-78"/>
                <a:ea typeface="맑은 고딕" panose="020B0503020000020004" pitchFamily="34" charset="-127"/>
                <a:cs typeface="Sakkal Majalla" panose="02000000000000000000" pitchFamily="2" charset="-78"/>
              </a:rPr>
              <a:t>5</a:t>
            </a:r>
            <a:endParaRPr lang="ko-KR" altLang="en-US" sz="3600" b="1" dirty="0">
              <a:solidFill>
                <a:srgbClr val="FF0000"/>
              </a:solidFill>
              <a:latin typeface="Sakkal Majalla" panose="02000000000000000000" pitchFamily="2" charset="-78"/>
              <a:ea typeface="맑은 고딕" panose="020B0503020000020004" pitchFamily="34" charset="-127"/>
              <a:cs typeface="Sakkal Majalla" panose="02000000000000000000" pitchFamily="2" charset="-78"/>
            </a:endParaRPr>
          </a:p>
        </p:txBody>
      </p:sp>
    </p:spTree>
    <p:extLst>
      <p:ext uri="{BB962C8B-B14F-4D97-AF65-F5344CB8AC3E}">
        <p14:creationId xmlns:p14="http://schemas.microsoft.com/office/powerpoint/2010/main" val="2702677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1000"/>
                                        <p:tgtEl>
                                          <p:spTgt spid="10"/>
                                        </p:tgtEl>
                                      </p:cBhvr>
                                    </p:animEffect>
                                    <p:anim calcmode="lin" valueType="num">
                                      <p:cBhvr>
                                        <p:cTn id="25" dur="1000" fill="hold"/>
                                        <p:tgtEl>
                                          <p:spTgt spid="10"/>
                                        </p:tgtEl>
                                        <p:attrNameLst>
                                          <p:attrName>ppt_x</p:attrName>
                                        </p:attrNameLst>
                                      </p:cBhvr>
                                      <p:tavLst>
                                        <p:tav tm="0">
                                          <p:val>
                                            <p:strVal val="#ppt_x"/>
                                          </p:val>
                                        </p:tav>
                                        <p:tav tm="100000">
                                          <p:val>
                                            <p:strVal val="#ppt_x"/>
                                          </p:val>
                                        </p:tav>
                                      </p:tavLst>
                                    </p:anim>
                                    <p:anim calcmode="lin" valueType="num">
                                      <p:cBhvr>
                                        <p:cTn id="26" dur="1000" fill="hold"/>
                                        <p:tgtEl>
                                          <p:spTgt spid="10"/>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fade">
                                      <p:cBhvr>
                                        <p:cTn id="29" dur="1000"/>
                                        <p:tgtEl>
                                          <p:spTgt spid="11"/>
                                        </p:tgtEl>
                                      </p:cBhvr>
                                    </p:animEffect>
                                    <p:anim calcmode="lin" valueType="num">
                                      <p:cBhvr>
                                        <p:cTn id="30" dur="1000" fill="hold"/>
                                        <p:tgtEl>
                                          <p:spTgt spid="11"/>
                                        </p:tgtEl>
                                        <p:attrNameLst>
                                          <p:attrName>ppt_x</p:attrName>
                                        </p:attrNameLst>
                                      </p:cBhvr>
                                      <p:tavLst>
                                        <p:tav tm="0">
                                          <p:val>
                                            <p:strVal val="#ppt_x"/>
                                          </p:val>
                                        </p:tav>
                                        <p:tav tm="100000">
                                          <p:val>
                                            <p:strVal val="#ppt_x"/>
                                          </p:val>
                                        </p:tav>
                                      </p:tavLst>
                                    </p:anim>
                                    <p:anim calcmode="lin" valueType="num">
                                      <p:cBhvr>
                                        <p:cTn id="31" dur="1000" fill="hold"/>
                                        <p:tgtEl>
                                          <p:spTgt spid="11"/>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fade">
                                      <p:cBhvr>
                                        <p:cTn id="34" dur="1000"/>
                                        <p:tgtEl>
                                          <p:spTgt spid="12"/>
                                        </p:tgtEl>
                                      </p:cBhvr>
                                    </p:animEffect>
                                    <p:anim calcmode="lin" valueType="num">
                                      <p:cBhvr>
                                        <p:cTn id="35" dur="1000" fill="hold"/>
                                        <p:tgtEl>
                                          <p:spTgt spid="12"/>
                                        </p:tgtEl>
                                        <p:attrNameLst>
                                          <p:attrName>ppt_x</p:attrName>
                                        </p:attrNameLst>
                                      </p:cBhvr>
                                      <p:tavLst>
                                        <p:tav tm="0">
                                          <p:val>
                                            <p:strVal val="#ppt_x"/>
                                          </p:val>
                                        </p:tav>
                                        <p:tav tm="100000">
                                          <p:val>
                                            <p:strVal val="#ppt_x"/>
                                          </p:val>
                                        </p:tav>
                                      </p:tavLst>
                                    </p:anim>
                                    <p:anim calcmode="lin" valueType="num">
                                      <p:cBhvr>
                                        <p:cTn id="3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10"/>
          <p:cNvSpPr>
            <a:spLocks noChangeArrowheads="1"/>
          </p:cNvSpPr>
          <p:nvPr/>
        </p:nvSpPr>
        <p:spPr bwMode="auto">
          <a:xfrm>
            <a:off x="3965790" y="375848"/>
            <a:ext cx="4275438" cy="907375"/>
          </a:xfrm>
          <a:prstGeom prst="downArrowCallout">
            <a:avLst>
              <a:gd name="adj1" fmla="val 148419"/>
              <a:gd name="adj2" fmla="val 148419"/>
              <a:gd name="adj3" fmla="val 16667"/>
              <a:gd name="adj4" fmla="val 66667"/>
            </a:avLst>
          </a:prstGeom>
          <a:solidFill>
            <a:schemeClr val="accent1">
              <a:lumMod val="40000"/>
              <a:lumOff val="60000"/>
            </a:schemeClr>
          </a:solidFill>
          <a:ln>
            <a:headEnd/>
            <a:tailEnd/>
          </a:ln>
          <a:effectLst>
            <a:outerShdw blurRad="50800" dist="38100" dir="2700000" algn="tl"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wrap="none" anchor="ctr"/>
          <a:lstStyle>
            <a:lvl1pPr algn="r" rtl="1">
              <a:defRPr>
                <a:solidFill>
                  <a:schemeClr val="tx1"/>
                </a:solidFill>
                <a:latin typeface="Tahoma" panose="020B0604030504040204" pitchFamily="34" charset="0"/>
                <a:cs typeface="Arial" panose="020B0604020202020204" pitchFamily="34" charset="0"/>
              </a:defRPr>
            </a:lvl1pPr>
            <a:lvl2pPr marL="742950" indent="-285750" algn="r" rtl="1">
              <a:defRPr>
                <a:solidFill>
                  <a:schemeClr val="tx1"/>
                </a:solidFill>
                <a:latin typeface="Tahoma" panose="020B0604030504040204" pitchFamily="34" charset="0"/>
                <a:cs typeface="Arial" panose="020B0604020202020204" pitchFamily="34" charset="0"/>
              </a:defRPr>
            </a:lvl2pPr>
            <a:lvl3pPr marL="1143000" indent="-228600" algn="r" rtl="1">
              <a:defRPr>
                <a:solidFill>
                  <a:schemeClr val="tx1"/>
                </a:solidFill>
                <a:latin typeface="Tahoma" panose="020B0604030504040204" pitchFamily="34" charset="0"/>
                <a:cs typeface="Arial" panose="020B0604020202020204" pitchFamily="34" charset="0"/>
              </a:defRPr>
            </a:lvl3pPr>
            <a:lvl4pPr marL="1600200" indent="-228600" algn="r" rtl="1">
              <a:defRPr>
                <a:solidFill>
                  <a:schemeClr val="tx1"/>
                </a:solidFill>
                <a:latin typeface="Tahoma" panose="020B0604030504040204" pitchFamily="34" charset="0"/>
                <a:cs typeface="Arial" panose="020B0604020202020204" pitchFamily="34" charset="0"/>
              </a:defRPr>
            </a:lvl4pPr>
            <a:lvl5pPr marL="2057400" indent="-228600" algn="r" rtl="1">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eaLnBrk="1" hangingPunct="1"/>
            <a:r>
              <a:rPr lang="ar-BH" altLang="en-US" sz="4000" b="1" dirty="0">
                <a:solidFill>
                  <a:srgbClr val="C00000"/>
                </a:solidFill>
                <a:latin typeface="Sakkal Majalla" panose="02000000000000000000" pitchFamily="2" charset="-78"/>
                <a:cs typeface="Sakkal Majalla" panose="02000000000000000000" pitchFamily="2" charset="-78"/>
              </a:rPr>
              <a:t>تعريف التيمّم</a:t>
            </a:r>
            <a:endParaRPr lang="en-US" altLang="en-US" sz="4000" b="1" dirty="0">
              <a:solidFill>
                <a:srgbClr val="C00000"/>
              </a:solidFill>
              <a:latin typeface="Sakkal Majalla" panose="02000000000000000000" pitchFamily="2" charset="-78"/>
              <a:cs typeface="Sakkal Majalla" panose="02000000000000000000" pitchFamily="2" charset="-78"/>
            </a:endParaRPr>
          </a:p>
        </p:txBody>
      </p:sp>
      <p:sp>
        <p:nvSpPr>
          <p:cNvPr id="5" name="Text Box 11"/>
          <p:cNvSpPr txBox="1">
            <a:spLocks noChangeArrowheads="1"/>
          </p:cNvSpPr>
          <p:nvPr/>
        </p:nvSpPr>
        <p:spPr bwMode="auto">
          <a:xfrm>
            <a:off x="3094892" y="1436147"/>
            <a:ext cx="6453828" cy="854080"/>
          </a:xfrm>
          <a:prstGeom prst="rect">
            <a:avLst/>
          </a:prstGeom>
          <a:solidFill>
            <a:schemeClr val="accent2">
              <a:lumMod val="20000"/>
              <a:lumOff val="80000"/>
            </a:schemeClr>
          </a:solidFill>
          <a:ln>
            <a:noFill/>
            <a:headEnd/>
            <a:tailEn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lnRef>
          <a:fillRef idx="1">
            <a:schemeClr val="lt1"/>
          </a:fillRef>
          <a:effectRef idx="0">
            <a:schemeClr val="dk1"/>
          </a:effectRef>
          <a:fontRef idx="minor">
            <a:schemeClr val="dk1"/>
          </a:fontRef>
        </p:style>
        <p:txBody>
          <a:bodyPr wrap="square">
            <a:spAutoFit/>
          </a:bodyPr>
          <a:lstStyle>
            <a:lvl1pPr algn="r" rtl="1">
              <a:defRPr>
                <a:solidFill>
                  <a:schemeClr val="tx1"/>
                </a:solidFill>
                <a:latin typeface="Tahoma" panose="020B0604030504040204" pitchFamily="34" charset="0"/>
                <a:cs typeface="Arial" panose="020B0604020202020204" pitchFamily="34" charset="0"/>
              </a:defRPr>
            </a:lvl1pPr>
            <a:lvl2pPr marL="742950" indent="-285750" algn="r" rtl="1">
              <a:defRPr>
                <a:solidFill>
                  <a:schemeClr val="tx1"/>
                </a:solidFill>
                <a:latin typeface="Tahoma" panose="020B0604030504040204" pitchFamily="34" charset="0"/>
                <a:cs typeface="Arial" panose="020B0604020202020204" pitchFamily="34" charset="0"/>
              </a:defRPr>
            </a:lvl2pPr>
            <a:lvl3pPr marL="1143000" indent="-228600" algn="r" rtl="1">
              <a:defRPr>
                <a:solidFill>
                  <a:schemeClr val="tx1"/>
                </a:solidFill>
                <a:latin typeface="Tahoma" panose="020B0604030504040204" pitchFamily="34" charset="0"/>
                <a:cs typeface="Arial" panose="020B0604020202020204" pitchFamily="34" charset="0"/>
              </a:defRPr>
            </a:lvl3pPr>
            <a:lvl4pPr marL="1600200" indent="-228600" algn="r" rtl="1">
              <a:defRPr>
                <a:solidFill>
                  <a:schemeClr val="tx1"/>
                </a:solidFill>
                <a:latin typeface="Tahoma" panose="020B0604030504040204" pitchFamily="34" charset="0"/>
                <a:cs typeface="Arial" panose="020B0604020202020204" pitchFamily="34" charset="0"/>
              </a:defRPr>
            </a:lvl4pPr>
            <a:lvl5pPr marL="2057400" indent="-228600" algn="r" rtl="1">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a:lnSpc>
                <a:spcPct val="150000"/>
              </a:lnSpc>
              <a:spcBef>
                <a:spcPct val="50000"/>
              </a:spcBef>
            </a:pPr>
            <a:r>
              <a:rPr lang="ar-BH" sz="3200" dirty="0"/>
              <a:t>   </a:t>
            </a:r>
            <a:r>
              <a:rPr lang="ar-BH" sz="3600" dirty="0">
                <a:latin typeface="Sakkal Majalla" panose="02000000000000000000" pitchFamily="2" charset="-78"/>
                <a:cs typeface="Sakkal Majalla" panose="02000000000000000000" pitchFamily="2" charset="-78"/>
              </a:rPr>
              <a:t>مسح الوجه واليدين بتراب طهور، مع النية.</a:t>
            </a:r>
          </a:p>
        </p:txBody>
      </p:sp>
      <p:sp>
        <p:nvSpPr>
          <p:cNvPr id="6" name="AutoShape 10"/>
          <p:cNvSpPr>
            <a:spLocks noChangeArrowheads="1"/>
          </p:cNvSpPr>
          <p:nvPr/>
        </p:nvSpPr>
        <p:spPr bwMode="auto">
          <a:xfrm>
            <a:off x="3660782" y="2513478"/>
            <a:ext cx="4870435" cy="907375"/>
          </a:xfrm>
          <a:prstGeom prst="downArrowCallout">
            <a:avLst>
              <a:gd name="adj1" fmla="val 148419"/>
              <a:gd name="adj2" fmla="val 148419"/>
              <a:gd name="adj3" fmla="val 16667"/>
              <a:gd name="adj4" fmla="val 66667"/>
            </a:avLst>
          </a:prstGeom>
          <a:solidFill>
            <a:schemeClr val="accent1">
              <a:lumMod val="40000"/>
              <a:lumOff val="60000"/>
            </a:schemeClr>
          </a:solidFill>
          <a:ln>
            <a:headEnd/>
            <a:tailEnd/>
          </a:ln>
          <a:effectLst>
            <a:outerShdw blurRad="50800" dist="38100" dir="2700000" algn="tl"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wrap="none" anchor="ctr"/>
          <a:lstStyle>
            <a:lvl1pPr algn="r" rtl="1">
              <a:defRPr>
                <a:solidFill>
                  <a:schemeClr val="tx1"/>
                </a:solidFill>
                <a:latin typeface="Tahoma" panose="020B0604030504040204" pitchFamily="34" charset="0"/>
                <a:cs typeface="Arial" panose="020B0604020202020204" pitchFamily="34" charset="0"/>
              </a:defRPr>
            </a:lvl1pPr>
            <a:lvl2pPr marL="742950" indent="-285750" algn="r" rtl="1">
              <a:defRPr>
                <a:solidFill>
                  <a:schemeClr val="tx1"/>
                </a:solidFill>
                <a:latin typeface="Tahoma" panose="020B0604030504040204" pitchFamily="34" charset="0"/>
                <a:cs typeface="Arial" panose="020B0604020202020204" pitchFamily="34" charset="0"/>
              </a:defRPr>
            </a:lvl2pPr>
            <a:lvl3pPr marL="1143000" indent="-228600" algn="r" rtl="1">
              <a:defRPr>
                <a:solidFill>
                  <a:schemeClr val="tx1"/>
                </a:solidFill>
                <a:latin typeface="Tahoma" panose="020B0604030504040204" pitchFamily="34" charset="0"/>
                <a:cs typeface="Arial" panose="020B0604020202020204" pitchFamily="34" charset="0"/>
              </a:defRPr>
            </a:lvl3pPr>
            <a:lvl4pPr marL="1600200" indent="-228600" algn="r" rtl="1">
              <a:defRPr>
                <a:solidFill>
                  <a:schemeClr val="tx1"/>
                </a:solidFill>
                <a:latin typeface="Tahoma" panose="020B0604030504040204" pitchFamily="34" charset="0"/>
                <a:cs typeface="Arial" panose="020B0604020202020204" pitchFamily="34" charset="0"/>
              </a:defRPr>
            </a:lvl4pPr>
            <a:lvl5pPr marL="2057400" indent="-228600" algn="r" rtl="1">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eaLnBrk="1" hangingPunct="1"/>
            <a:r>
              <a:rPr lang="ar-BH" altLang="en-US" sz="4000" b="1" dirty="0">
                <a:solidFill>
                  <a:srgbClr val="C00000"/>
                </a:solidFill>
                <a:latin typeface="Sakkal Majalla" panose="02000000000000000000" pitchFamily="2" charset="-78"/>
                <a:cs typeface="Sakkal Majalla" panose="02000000000000000000" pitchFamily="2" charset="-78"/>
              </a:rPr>
              <a:t>الحكمة من مشروعية التيمّم</a:t>
            </a:r>
            <a:endParaRPr lang="en-US" altLang="en-US" sz="4000" b="1" dirty="0">
              <a:solidFill>
                <a:srgbClr val="C00000"/>
              </a:solidFill>
              <a:latin typeface="Sakkal Majalla" panose="02000000000000000000" pitchFamily="2" charset="-78"/>
              <a:cs typeface="Sakkal Majalla" panose="02000000000000000000" pitchFamily="2" charset="-78"/>
            </a:endParaRPr>
          </a:p>
        </p:txBody>
      </p:sp>
      <p:sp>
        <p:nvSpPr>
          <p:cNvPr id="7" name="Text Box 11"/>
          <p:cNvSpPr txBox="1">
            <a:spLocks noChangeArrowheads="1"/>
          </p:cNvSpPr>
          <p:nvPr/>
        </p:nvSpPr>
        <p:spPr bwMode="auto">
          <a:xfrm>
            <a:off x="890954" y="3540416"/>
            <a:ext cx="10972800" cy="2677656"/>
          </a:xfrm>
          <a:prstGeom prst="rect">
            <a:avLst/>
          </a:prstGeom>
          <a:solidFill>
            <a:schemeClr val="accent2">
              <a:lumMod val="20000"/>
              <a:lumOff val="80000"/>
            </a:schemeClr>
          </a:solidFill>
          <a:ln>
            <a:noFill/>
            <a:headEnd/>
            <a:tailEn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lnRef>
          <a:fillRef idx="1">
            <a:schemeClr val="lt1"/>
          </a:fillRef>
          <a:effectRef idx="0">
            <a:schemeClr val="dk1"/>
          </a:effectRef>
          <a:fontRef idx="minor">
            <a:schemeClr val="dk1"/>
          </a:fontRef>
        </p:style>
        <p:txBody>
          <a:bodyPr wrap="square">
            <a:spAutoFit/>
          </a:bodyPr>
          <a:lstStyle>
            <a:lvl1pPr algn="r" rtl="1">
              <a:defRPr>
                <a:solidFill>
                  <a:schemeClr val="tx1"/>
                </a:solidFill>
                <a:latin typeface="Tahoma" panose="020B0604030504040204" pitchFamily="34" charset="0"/>
                <a:cs typeface="Arial" panose="020B0604020202020204" pitchFamily="34" charset="0"/>
              </a:defRPr>
            </a:lvl1pPr>
            <a:lvl2pPr marL="742950" indent="-285750" algn="r" rtl="1">
              <a:defRPr>
                <a:solidFill>
                  <a:schemeClr val="tx1"/>
                </a:solidFill>
                <a:latin typeface="Tahoma" panose="020B0604030504040204" pitchFamily="34" charset="0"/>
                <a:cs typeface="Arial" panose="020B0604020202020204" pitchFamily="34" charset="0"/>
              </a:defRPr>
            </a:lvl2pPr>
            <a:lvl3pPr marL="1143000" indent="-228600" algn="r" rtl="1">
              <a:defRPr>
                <a:solidFill>
                  <a:schemeClr val="tx1"/>
                </a:solidFill>
                <a:latin typeface="Tahoma" panose="020B0604030504040204" pitchFamily="34" charset="0"/>
                <a:cs typeface="Arial" panose="020B0604020202020204" pitchFamily="34" charset="0"/>
              </a:defRPr>
            </a:lvl3pPr>
            <a:lvl4pPr marL="1600200" indent="-228600" algn="r" rtl="1">
              <a:defRPr>
                <a:solidFill>
                  <a:schemeClr val="tx1"/>
                </a:solidFill>
                <a:latin typeface="Tahoma" panose="020B0604030504040204" pitchFamily="34" charset="0"/>
                <a:cs typeface="Arial" panose="020B0604020202020204" pitchFamily="34" charset="0"/>
              </a:defRPr>
            </a:lvl4pPr>
            <a:lvl5pPr marL="2057400" indent="-228600" algn="r" rtl="1">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justLow">
              <a:lnSpc>
                <a:spcPct val="150000"/>
              </a:lnSpc>
            </a:pPr>
            <a:r>
              <a:rPr lang="ar-BH" sz="3200" dirty="0"/>
              <a:t>   </a:t>
            </a:r>
            <a:r>
              <a:rPr lang="ar-BH" sz="3200" dirty="0">
                <a:latin typeface="Sakkal Majalla" panose="02000000000000000000" pitchFamily="2" charset="-78"/>
                <a:cs typeface="Sakkal Majalla" panose="02000000000000000000" pitchFamily="2" charset="-78"/>
              </a:rPr>
              <a:t>شرع الله سبحانه وتعالى التيمم تخفيفًا على المسلمين وتيسيرًا عليهم عند حدوث المشقة. قال الله سبحانه وتعالى: </a:t>
            </a:r>
            <a:r>
              <a:rPr lang="ar-BH" sz="3200" b="1" dirty="0">
                <a:solidFill>
                  <a:srgbClr val="00B050"/>
                </a:solidFill>
                <a:latin typeface="Sakkal Majalla" panose="02000000000000000000" pitchFamily="2" charset="-78"/>
                <a:cs typeface="Sakkal Majalla" panose="02000000000000000000" pitchFamily="2" charset="-78"/>
              </a:rPr>
              <a:t>{</a:t>
            </a:r>
            <a:r>
              <a:rPr lang="ar-SA" sz="3200" b="1" dirty="0">
                <a:solidFill>
                  <a:srgbClr val="00B050"/>
                </a:solidFill>
                <a:latin typeface="Sakkal Majalla" panose="02000000000000000000" pitchFamily="2" charset="-78"/>
                <a:cs typeface="Sakkal Majalla" panose="02000000000000000000" pitchFamily="2" charset="-78"/>
              </a:rPr>
              <a:t>فَلَمْ تَجِدُواْ مَاء فَتَيَمَّمُواْ صَعِيدًا طَيِّبًا فَامْسَحُواْ بِوُجُوهِكُمْ وَأَيْدِيكُم مِّنْهُ مَا يُرِيدُ اللّهُ لِيَجْعَلَ عَلَيْكُم مِّنْ حَرَجٍ</a:t>
            </a:r>
            <a:r>
              <a:rPr lang="ar-BH" sz="3200" b="1" dirty="0">
                <a:solidFill>
                  <a:srgbClr val="00B050"/>
                </a:solidFill>
                <a:latin typeface="Sakkal Majalla" panose="02000000000000000000" pitchFamily="2" charset="-78"/>
                <a:cs typeface="Sakkal Majalla" panose="02000000000000000000" pitchFamily="2" charset="-78"/>
              </a:rPr>
              <a:t>}</a:t>
            </a:r>
            <a:r>
              <a:rPr lang="ar-SA" sz="3200" b="1" dirty="0">
                <a:solidFill>
                  <a:srgbClr val="00B050"/>
                </a:solidFill>
                <a:latin typeface="Sakkal Majalla" panose="02000000000000000000" pitchFamily="2" charset="-78"/>
                <a:cs typeface="Sakkal Majalla" panose="02000000000000000000" pitchFamily="2" charset="-78"/>
              </a:rPr>
              <a:t> </a:t>
            </a:r>
            <a:r>
              <a:rPr lang="ar-SA" sz="2400" b="1" dirty="0">
                <a:solidFill>
                  <a:srgbClr val="00B050"/>
                </a:solidFill>
                <a:latin typeface="Sakkal Majalla" panose="02000000000000000000" pitchFamily="2" charset="-78"/>
                <a:cs typeface="Sakkal Majalla" panose="02000000000000000000" pitchFamily="2" charset="-78"/>
              </a:rPr>
              <a:t>المائدة/6</a:t>
            </a:r>
            <a:endParaRPr lang="ar-BH" sz="2400" b="1" dirty="0">
              <a:solidFill>
                <a:srgbClr val="00B050"/>
              </a:solidFill>
              <a:latin typeface="Sakkal Majalla" panose="02000000000000000000" pitchFamily="2" charset="-78"/>
              <a:cs typeface="Sakkal Majalla" panose="02000000000000000000" pitchFamily="2" charset="-78"/>
            </a:endParaRPr>
          </a:p>
          <a:p>
            <a:pPr algn="justLow"/>
            <a:endParaRPr lang="en-US" sz="2400" b="1" dirty="0">
              <a:solidFill>
                <a:srgbClr val="00B050"/>
              </a:solidFill>
            </a:endParaRPr>
          </a:p>
        </p:txBody>
      </p:sp>
      <p:sp>
        <p:nvSpPr>
          <p:cNvPr id="8" name="TextBox 7"/>
          <p:cNvSpPr txBox="1"/>
          <p:nvPr/>
        </p:nvSpPr>
        <p:spPr>
          <a:xfrm>
            <a:off x="304802" y="206174"/>
            <a:ext cx="2479962" cy="400110"/>
          </a:xfrm>
          <a:prstGeom prst="rect">
            <a:avLst/>
          </a:prstGeom>
          <a:solidFill>
            <a:schemeClr val="accent2">
              <a:lumMod val="40000"/>
              <a:lumOff val="60000"/>
            </a:schemeClr>
          </a:solidFill>
        </p:spPr>
        <p:txBody>
          <a:bodyPr wrap="square" rtlCol="0">
            <a:spAutoFit/>
          </a:bodyPr>
          <a:lstStyle/>
          <a:p>
            <a:r>
              <a:rPr lang="ar-BH" sz="2000" b="1" dirty="0">
                <a:solidFill>
                  <a:srgbClr val="C00000"/>
                </a:solidFill>
              </a:rPr>
              <a:t> </a:t>
            </a:r>
            <a:r>
              <a:rPr lang="ar-BH" sz="2000" b="1" dirty="0">
                <a:solidFill>
                  <a:srgbClr val="C00000"/>
                </a:solidFill>
                <a:latin typeface="Sakkal Majalla" panose="02000000000000000000" pitchFamily="2" charset="-78"/>
                <a:cs typeface="Sakkal Majalla" panose="02000000000000000000" pitchFamily="2" charset="-78"/>
              </a:rPr>
              <a:t>التيمّم / التربية الإسلامية   </a:t>
            </a:r>
            <a:endParaRPr lang="en-US" sz="2000" b="1" dirty="0">
              <a:solidFill>
                <a:srgbClr val="C00000"/>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897119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out)">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04802" y="206174"/>
            <a:ext cx="2479962" cy="400110"/>
          </a:xfrm>
          <a:prstGeom prst="rect">
            <a:avLst/>
          </a:prstGeom>
          <a:solidFill>
            <a:schemeClr val="accent2">
              <a:lumMod val="40000"/>
              <a:lumOff val="60000"/>
            </a:schemeClr>
          </a:solidFill>
        </p:spPr>
        <p:txBody>
          <a:bodyPr wrap="square" rtlCol="0">
            <a:spAutoFit/>
          </a:bodyPr>
          <a:lstStyle/>
          <a:p>
            <a:r>
              <a:rPr lang="ar-BH" sz="2000" b="1" dirty="0">
                <a:solidFill>
                  <a:srgbClr val="C00000"/>
                </a:solidFill>
              </a:rPr>
              <a:t> </a:t>
            </a:r>
            <a:r>
              <a:rPr lang="ar-BH" sz="2000" b="1" dirty="0">
                <a:solidFill>
                  <a:srgbClr val="C00000"/>
                </a:solidFill>
                <a:latin typeface="Sakkal Majalla" panose="02000000000000000000" pitchFamily="2" charset="-78"/>
                <a:cs typeface="Sakkal Majalla" panose="02000000000000000000" pitchFamily="2" charset="-78"/>
              </a:rPr>
              <a:t>التيمّم / التربية الإسلامية   </a:t>
            </a:r>
            <a:endParaRPr lang="en-US" sz="2000" b="1" dirty="0">
              <a:solidFill>
                <a:srgbClr val="C00000"/>
              </a:solidFill>
              <a:latin typeface="Sakkal Majalla" panose="02000000000000000000" pitchFamily="2" charset="-78"/>
              <a:cs typeface="Sakkal Majalla" panose="02000000000000000000" pitchFamily="2" charset="-78"/>
            </a:endParaRPr>
          </a:p>
        </p:txBody>
      </p:sp>
      <p:sp>
        <p:nvSpPr>
          <p:cNvPr id="9" name="مستطيل مستدير الزوايا 1"/>
          <p:cNvSpPr/>
          <p:nvPr/>
        </p:nvSpPr>
        <p:spPr>
          <a:xfrm>
            <a:off x="9122039" y="206174"/>
            <a:ext cx="2450782" cy="712877"/>
          </a:xfrm>
          <a:prstGeom prst="roundRect">
            <a:avLst/>
          </a:prstGeom>
          <a:solidFill>
            <a:schemeClr val="accent4">
              <a:lumMod val="40000"/>
              <a:lumOff val="60000"/>
            </a:schemeClr>
          </a:solidFill>
          <a:ln w="38100">
            <a:solidFill>
              <a:srgbClr val="FF0000"/>
            </a:solidFill>
            <a:prstDash val="sysDash"/>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1" anchor="ctr"/>
          <a:lstStyle/>
          <a:p>
            <a:pPr algn="r"/>
            <a:r>
              <a:rPr lang="ar-BH" sz="3200" b="1" dirty="0">
                <a:solidFill>
                  <a:srgbClr val="C00000"/>
                </a:solidFill>
              </a:rPr>
              <a:t>    </a:t>
            </a:r>
            <a:r>
              <a:rPr lang="ar-BH" sz="3600" b="1" dirty="0">
                <a:solidFill>
                  <a:srgbClr val="C00000"/>
                </a:solidFill>
                <a:latin typeface="Sakkal Majalla" panose="02000000000000000000" pitchFamily="2" charset="-78"/>
                <a:cs typeface="Sakkal Majalla" panose="02000000000000000000" pitchFamily="2" charset="-78"/>
              </a:rPr>
              <a:t>نشاط (1)</a:t>
            </a:r>
          </a:p>
        </p:txBody>
      </p:sp>
      <p:sp>
        <p:nvSpPr>
          <p:cNvPr id="10" name="مستطيل 9"/>
          <p:cNvSpPr/>
          <p:nvPr/>
        </p:nvSpPr>
        <p:spPr>
          <a:xfrm>
            <a:off x="587829" y="1632325"/>
            <a:ext cx="10953642" cy="4180645"/>
          </a:xfrm>
          <a:prstGeom prst="rect">
            <a:avLst/>
          </a:prstGeom>
          <a:solidFill>
            <a:schemeClr val="accent2">
              <a:lumMod val="20000"/>
              <a:lumOff val="80000"/>
            </a:schemeClr>
          </a:solidFill>
          <a:effectLst>
            <a:outerShdw blurRad="50800" dist="38100" dir="5400000" algn="t"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rtlCol="1" anchor="ctr"/>
          <a:lstStyle/>
          <a:p>
            <a:pPr algn="r" rtl="1"/>
            <a:endParaRPr lang="ar-BH" sz="3200" b="1" dirty="0">
              <a:solidFill>
                <a:schemeClr val="tx1"/>
              </a:solidFill>
              <a:latin typeface="Arial" panose="020B0604020202020204" pitchFamily="34" charset="0"/>
            </a:endParaRPr>
          </a:p>
          <a:p>
            <a:pPr algn="r" rtl="1"/>
            <a:r>
              <a:rPr lang="ar-BH" sz="3200" b="1" dirty="0">
                <a:solidFill>
                  <a:schemeClr val="tx1"/>
                </a:solidFill>
                <a:latin typeface="Sakkal Majalla" panose="02000000000000000000" pitchFamily="2" charset="-78"/>
                <a:cs typeface="Sakkal Majalla" panose="02000000000000000000" pitchFamily="2" charset="-78"/>
              </a:rPr>
              <a:t>1- ما المقصود بالتيمّم؟</a:t>
            </a:r>
          </a:p>
          <a:p>
            <a:pPr algn="r" rtl="1"/>
            <a:r>
              <a:rPr lang="ar-BH" sz="3200" dirty="0">
                <a:solidFill>
                  <a:schemeClr val="tx1"/>
                </a:solidFill>
                <a:latin typeface="Sakkal Majalla" panose="02000000000000000000" pitchFamily="2" charset="-78"/>
                <a:cs typeface="Sakkal Majalla" panose="02000000000000000000" pitchFamily="2" charset="-78"/>
              </a:rPr>
              <a:t>...............................................................................................</a:t>
            </a:r>
          </a:p>
          <a:p>
            <a:pPr algn="r" rtl="1"/>
            <a:endParaRPr lang="ar-BH" sz="3200" b="1" dirty="0">
              <a:solidFill>
                <a:schemeClr val="tx1"/>
              </a:solidFill>
              <a:latin typeface="Sakkal Majalla" panose="02000000000000000000" pitchFamily="2" charset="-78"/>
              <a:cs typeface="Sakkal Majalla" panose="02000000000000000000" pitchFamily="2" charset="-78"/>
            </a:endParaRPr>
          </a:p>
          <a:p>
            <a:pPr algn="r" rtl="1"/>
            <a:r>
              <a:rPr lang="ar-BH" sz="3200" b="1" dirty="0">
                <a:solidFill>
                  <a:schemeClr val="tx1"/>
                </a:solidFill>
                <a:latin typeface="Sakkal Majalla" panose="02000000000000000000" pitchFamily="2" charset="-78"/>
                <a:cs typeface="Sakkal Majalla" panose="02000000000000000000" pitchFamily="2" charset="-78"/>
              </a:rPr>
              <a:t>2- شرع الله سبحانه وتعالى التيمّم لحكمة. اذكرها.</a:t>
            </a:r>
          </a:p>
          <a:p>
            <a:pPr algn="r" rtl="1"/>
            <a:r>
              <a:rPr lang="ar-BH" sz="3200" dirty="0">
                <a:solidFill>
                  <a:schemeClr val="tx1"/>
                </a:solidFill>
                <a:latin typeface="Sakkal Majalla" panose="02000000000000000000" pitchFamily="2" charset="-78"/>
                <a:cs typeface="Sakkal Majalla" panose="02000000000000000000" pitchFamily="2" charset="-78"/>
              </a:rPr>
              <a:t>...............................................................................................</a:t>
            </a:r>
          </a:p>
          <a:p>
            <a:pPr algn="r" rtl="1"/>
            <a:endParaRPr lang="ar-BH" sz="3200" dirty="0">
              <a:solidFill>
                <a:schemeClr val="tx1"/>
              </a:solidFill>
              <a:latin typeface="Sakkal Majalla" panose="02000000000000000000" pitchFamily="2" charset="-78"/>
              <a:cs typeface="Sakkal Majalla" panose="02000000000000000000" pitchFamily="2" charset="-78"/>
            </a:endParaRPr>
          </a:p>
          <a:p>
            <a:pPr algn="r" rtl="1"/>
            <a:r>
              <a:rPr lang="ar-BH" sz="3200" b="1" dirty="0">
                <a:solidFill>
                  <a:schemeClr val="tx1"/>
                </a:solidFill>
                <a:latin typeface="Sakkal Majalla" panose="02000000000000000000" pitchFamily="2" charset="-78"/>
                <a:cs typeface="Sakkal Majalla" panose="02000000000000000000" pitchFamily="2" charset="-78"/>
              </a:rPr>
              <a:t>3- هاتِ دليل</a:t>
            </a:r>
            <a:r>
              <a:rPr lang="ar-SA" sz="3200" b="1" dirty="0">
                <a:solidFill>
                  <a:schemeClr val="tx1"/>
                </a:solidFill>
                <a:latin typeface="Sakkal Majalla" panose="02000000000000000000" pitchFamily="2" charset="-78"/>
                <a:cs typeface="Sakkal Majalla" panose="02000000000000000000" pitchFamily="2" charset="-78"/>
              </a:rPr>
              <a:t>ًا</a:t>
            </a:r>
            <a:r>
              <a:rPr lang="ar-BH" sz="3200" b="1" dirty="0">
                <a:solidFill>
                  <a:schemeClr val="tx1"/>
                </a:solidFill>
                <a:latin typeface="Sakkal Majalla" panose="02000000000000000000" pitchFamily="2" charset="-78"/>
                <a:cs typeface="Sakkal Majalla" panose="02000000000000000000" pitchFamily="2" charset="-78"/>
              </a:rPr>
              <a:t> شرعي</a:t>
            </a:r>
            <a:r>
              <a:rPr lang="ar-SA" sz="3200" b="1" dirty="0">
                <a:solidFill>
                  <a:schemeClr val="tx1"/>
                </a:solidFill>
                <a:latin typeface="Sakkal Majalla" panose="02000000000000000000" pitchFamily="2" charset="-78"/>
                <a:cs typeface="Sakkal Majalla" panose="02000000000000000000" pitchFamily="2" charset="-78"/>
              </a:rPr>
              <a:t>ًّا</a:t>
            </a:r>
            <a:r>
              <a:rPr lang="ar-BH" sz="3200" b="1" dirty="0">
                <a:solidFill>
                  <a:schemeClr val="tx1"/>
                </a:solidFill>
                <a:latin typeface="Sakkal Majalla" panose="02000000000000000000" pitchFamily="2" charset="-78"/>
                <a:cs typeface="Sakkal Majalla" panose="02000000000000000000" pitchFamily="2" charset="-78"/>
              </a:rPr>
              <a:t> يُبيِّن الحكمة من مشروعية التيمّم؟</a:t>
            </a:r>
          </a:p>
          <a:p>
            <a:pPr algn="r" rtl="1"/>
            <a:r>
              <a:rPr lang="ar-BH" sz="3200" dirty="0">
                <a:solidFill>
                  <a:schemeClr val="tx1"/>
                </a:solidFill>
                <a:latin typeface="Sakkal Majalla" panose="02000000000000000000" pitchFamily="2" charset="-78"/>
                <a:cs typeface="Sakkal Majalla" panose="02000000000000000000" pitchFamily="2" charset="-78"/>
              </a:rPr>
              <a:t>...............................................................................................</a:t>
            </a:r>
            <a:endParaRPr lang="ar-BH" sz="3200" b="1" dirty="0">
              <a:solidFill>
                <a:schemeClr val="tx1"/>
              </a:solidFill>
              <a:latin typeface="Sakkal Majalla" panose="02000000000000000000" pitchFamily="2" charset="-78"/>
              <a:cs typeface="Sakkal Majalla" panose="02000000000000000000" pitchFamily="2" charset="-78"/>
            </a:endParaRPr>
          </a:p>
          <a:p>
            <a:pPr algn="r" rtl="1"/>
            <a:endParaRPr lang="ar-BH" sz="3200" b="1" dirty="0">
              <a:solidFill>
                <a:srgbClr val="FF0000"/>
              </a:solidFill>
              <a:latin typeface="Arial" panose="020B0604020202020204" pitchFamily="34" charset="0"/>
            </a:endParaRPr>
          </a:p>
        </p:txBody>
      </p:sp>
      <p:sp>
        <p:nvSpPr>
          <p:cNvPr id="6" name="مستطيل مستدير الزوايا 1"/>
          <p:cNvSpPr/>
          <p:nvPr/>
        </p:nvSpPr>
        <p:spPr>
          <a:xfrm>
            <a:off x="8437267" y="102786"/>
            <a:ext cx="3268327" cy="821680"/>
          </a:xfrm>
          <a:prstGeom prst="roundRect">
            <a:avLst/>
          </a:prstGeom>
          <a:solidFill>
            <a:schemeClr val="accent4">
              <a:lumMod val="40000"/>
              <a:lumOff val="60000"/>
            </a:schemeClr>
          </a:solidFill>
          <a:ln w="38100">
            <a:solidFill>
              <a:srgbClr val="FF0000"/>
            </a:solidFill>
            <a:prstDash val="sysDash"/>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1" anchor="ctr"/>
          <a:lstStyle/>
          <a:p>
            <a:pPr algn="r"/>
            <a:r>
              <a:rPr lang="ar-BH" sz="3200" b="1" dirty="0">
                <a:solidFill>
                  <a:srgbClr val="C00000"/>
                </a:solidFill>
              </a:rPr>
              <a:t>   </a:t>
            </a:r>
            <a:r>
              <a:rPr lang="ar-BH" sz="3600" b="1" dirty="0">
                <a:solidFill>
                  <a:srgbClr val="C00000"/>
                </a:solidFill>
                <a:latin typeface="Sakkal Majalla" panose="02000000000000000000" pitchFamily="2" charset="-78"/>
                <a:cs typeface="Sakkal Majalla" panose="02000000000000000000" pitchFamily="2" charset="-78"/>
              </a:rPr>
              <a:t>إجابة النشاط (1)  </a:t>
            </a:r>
          </a:p>
        </p:txBody>
      </p:sp>
      <p:sp>
        <p:nvSpPr>
          <p:cNvPr id="13" name="مستطيل 9"/>
          <p:cNvSpPr/>
          <p:nvPr/>
        </p:nvSpPr>
        <p:spPr>
          <a:xfrm>
            <a:off x="273450" y="1118185"/>
            <a:ext cx="11582399" cy="5208924"/>
          </a:xfrm>
          <a:prstGeom prst="rect">
            <a:avLst/>
          </a:prstGeom>
          <a:solidFill>
            <a:schemeClr val="accent2">
              <a:lumMod val="20000"/>
              <a:lumOff val="80000"/>
            </a:schemeClr>
          </a:solidFill>
          <a:effectLst>
            <a:outerShdw blurRad="50800" dist="38100" dir="5400000" algn="t"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rtlCol="1" anchor="ctr"/>
          <a:lstStyle/>
          <a:p>
            <a:pPr algn="r" rtl="1"/>
            <a:endParaRPr lang="ar-BH" sz="3200" b="1" dirty="0">
              <a:solidFill>
                <a:srgbClr val="FF0000"/>
              </a:solidFill>
              <a:latin typeface="Arial" panose="020B0604020202020204" pitchFamily="34" charset="0"/>
            </a:endParaRPr>
          </a:p>
          <a:p>
            <a:pPr algn="r" rtl="1">
              <a:lnSpc>
                <a:spcPct val="150000"/>
              </a:lnSpc>
            </a:pPr>
            <a:r>
              <a:rPr lang="ar-BH" sz="3200" b="1" dirty="0">
                <a:solidFill>
                  <a:srgbClr val="FF0000"/>
                </a:solidFill>
                <a:latin typeface="Sakkal Majalla" panose="02000000000000000000" pitchFamily="2" charset="-78"/>
                <a:cs typeface="Sakkal Majalla" panose="02000000000000000000" pitchFamily="2" charset="-78"/>
              </a:rPr>
              <a:t>1- ما المقصود بالتيمّم؟</a:t>
            </a:r>
          </a:p>
          <a:p>
            <a:pPr algn="r" rtl="1">
              <a:lnSpc>
                <a:spcPct val="150000"/>
              </a:lnSpc>
            </a:pPr>
            <a:r>
              <a:rPr lang="ar-BH" sz="3200" b="1" dirty="0">
                <a:solidFill>
                  <a:schemeClr val="tx1"/>
                </a:solidFill>
                <a:latin typeface="Sakkal Majalla" panose="02000000000000000000" pitchFamily="2" charset="-78"/>
                <a:cs typeface="Sakkal Majalla" panose="02000000000000000000" pitchFamily="2" charset="-78"/>
              </a:rPr>
              <a:t>    </a:t>
            </a:r>
            <a:r>
              <a:rPr lang="ar-BH" sz="3200" dirty="0">
                <a:latin typeface="Sakkal Majalla" panose="02000000000000000000" pitchFamily="2" charset="-78"/>
                <a:cs typeface="Sakkal Majalla" panose="02000000000000000000" pitchFamily="2" charset="-78"/>
              </a:rPr>
              <a:t>مسح الوجه واليدين بتراب طهور، مع النية.</a:t>
            </a:r>
          </a:p>
          <a:p>
            <a:pPr algn="r" rtl="1">
              <a:lnSpc>
                <a:spcPct val="150000"/>
              </a:lnSpc>
            </a:pPr>
            <a:r>
              <a:rPr lang="ar-BH" sz="3200" b="1" dirty="0">
                <a:solidFill>
                  <a:srgbClr val="FF0000"/>
                </a:solidFill>
                <a:latin typeface="Sakkal Majalla" panose="02000000000000000000" pitchFamily="2" charset="-78"/>
                <a:cs typeface="Sakkal Majalla" panose="02000000000000000000" pitchFamily="2" charset="-78"/>
              </a:rPr>
              <a:t>2- شرع الله سبحانه وتعالى التيمّم لحكمة. اذكرها.</a:t>
            </a:r>
          </a:p>
          <a:p>
            <a:pPr algn="r" rtl="1">
              <a:lnSpc>
                <a:spcPct val="150000"/>
              </a:lnSpc>
            </a:pPr>
            <a:r>
              <a:rPr lang="ar-BH" sz="3200" dirty="0">
                <a:solidFill>
                  <a:schemeClr val="tx1"/>
                </a:solidFill>
                <a:latin typeface="Sakkal Majalla" panose="02000000000000000000" pitchFamily="2" charset="-78"/>
                <a:cs typeface="Sakkal Majalla" panose="02000000000000000000" pitchFamily="2" charset="-78"/>
              </a:rPr>
              <a:t> </a:t>
            </a:r>
            <a:r>
              <a:rPr lang="ar-BH" sz="3100" dirty="0">
                <a:latin typeface="Sakkal Majalla" panose="02000000000000000000" pitchFamily="2" charset="-78"/>
                <a:cs typeface="Sakkal Majalla" panose="02000000000000000000" pitchFamily="2" charset="-78"/>
              </a:rPr>
              <a:t>شرع الله سبحانه وتعالى التيمم تخفيفًا على المسلمين وتيسيرًا عليهم عند حدوث المشقة.</a:t>
            </a:r>
          </a:p>
          <a:p>
            <a:pPr algn="r" rtl="1">
              <a:lnSpc>
                <a:spcPct val="150000"/>
              </a:lnSpc>
            </a:pPr>
            <a:r>
              <a:rPr lang="ar-BH" sz="3200" b="1" dirty="0">
                <a:solidFill>
                  <a:srgbClr val="FF0000"/>
                </a:solidFill>
                <a:latin typeface="Sakkal Majalla" panose="02000000000000000000" pitchFamily="2" charset="-78"/>
                <a:cs typeface="Sakkal Majalla" panose="02000000000000000000" pitchFamily="2" charset="-78"/>
              </a:rPr>
              <a:t>3- هاتِ دليل</a:t>
            </a:r>
            <a:r>
              <a:rPr lang="ar-SA" sz="3200" b="1" dirty="0">
                <a:solidFill>
                  <a:srgbClr val="FF0000"/>
                </a:solidFill>
                <a:latin typeface="Sakkal Majalla" panose="02000000000000000000" pitchFamily="2" charset="-78"/>
                <a:cs typeface="Sakkal Majalla" panose="02000000000000000000" pitchFamily="2" charset="-78"/>
              </a:rPr>
              <a:t>ًا</a:t>
            </a:r>
            <a:r>
              <a:rPr lang="ar-BH" sz="3200" b="1" dirty="0">
                <a:solidFill>
                  <a:srgbClr val="FF0000"/>
                </a:solidFill>
                <a:latin typeface="Sakkal Majalla" panose="02000000000000000000" pitchFamily="2" charset="-78"/>
                <a:cs typeface="Sakkal Majalla" panose="02000000000000000000" pitchFamily="2" charset="-78"/>
              </a:rPr>
              <a:t> شرعي</a:t>
            </a:r>
            <a:r>
              <a:rPr lang="ar-SA" sz="3200" b="1" dirty="0">
                <a:solidFill>
                  <a:srgbClr val="FF0000"/>
                </a:solidFill>
                <a:latin typeface="Sakkal Majalla" panose="02000000000000000000" pitchFamily="2" charset="-78"/>
                <a:cs typeface="Sakkal Majalla" panose="02000000000000000000" pitchFamily="2" charset="-78"/>
              </a:rPr>
              <a:t>ًّا</a:t>
            </a:r>
            <a:r>
              <a:rPr lang="ar-BH" sz="3200" b="1" dirty="0">
                <a:solidFill>
                  <a:srgbClr val="FF0000"/>
                </a:solidFill>
                <a:latin typeface="Sakkal Majalla" panose="02000000000000000000" pitchFamily="2" charset="-78"/>
                <a:cs typeface="Sakkal Majalla" panose="02000000000000000000" pitchFamily="2" charset="-78"/>
              </a:rPr>
              <a:t> يُبيِّن الحكمة من مشروعية التيمّم</a:t>
            </a:r>
            <a:r>
              <a:rPr lang="ar-SA" sz="3200" b="1" dirty="0">
                <a:solidFill>
                  <a:srgbClr val="FF0000"/>
                </a:solidFill>
                <a:latin typeface="Sakkal Majalla" panose="02000000000000000000" pitchFamily="2" charset="-78"/>
                <a:cs typeface="Sakkal Majalla" panose="02000000000000000000" pitchFamily="2" charset="-78"/>
              </a:rPr>
              <a:t>.</a:t>
            </a:r>
            <a:endParaRPr lang="ar-BH" sz="3200" b="1" dirty="0">
              <a:solidFill>
                <a:srgbClr val="FF0000"/>
              </a:solidFill>
              <a:latin typeface="Sakkal Majalla" panose="02000000000000000000" pitchFamily="2" charset="-78"/>
              <a:cs typeface="Sakkal Majalla" panose="02000000000000000000" pitchFamily="2" charset="-78"/>
            </a:endParaRPr>
          </a:p>
          <a:p>
            <a:pPr algn="justLow" rtl="1">
              <a:lnSpc>
                <a:spcPct val="150000"/>
              </a:lnSpc>
            </a:pPr>
            <a:r>
              <a:rPr lang="ar-BH" sz="3200" dirty="0">
                <a:latin typeface="Sakkal Majalla" panose="02000000000000000000" pitchFamily="2" charset="-78"/>
                <a:cs typeface="Sakkal Majalla" panose="02000000000000000000" pitchFamily="2" charset="-78"/>
              </a:rPr>
              <a:t>قال الله سبحانه وتعالى: </a:t>
            </a:r>
            <a:r>
              <a:rPr lang="ar-BH" sz="3200" b="1" dirty="0">
                <a:solidFill>
                  <a:srgbClr val="00B050"/>
                </a:solidFill>
                <a:latin typeface="Sakkal Majalla" panose="02000000000000000000" pitchFamily="2" charset="-78"/>
                <a:cs typeface="Sakkal Majalla" panose="02000000000000000000" pitchFamily="2" charset="-78"/>
              </a:rPr>
              <a:t>{</a:t>
            </a:r>
            <a:r>
              <a:rPr lang="ar-SA" sz="3200" b="1" dirty="0">
                <a:solidFill>
                  <a:srgbClr val="00B050"/>
                </a:solidFill>
                <a:latin typeface="Sakkal Majalla" panose="02000000000000000000" pitchFamily="2" charset="-78"/>
                <a:cs typeface="Sakkal Majalla" panose="02000000000000000000" pitchFamily="2" charset="-78"/>
              </a:rPr>
              <a:t>فَلَمْ تَجِدُواْ مَاء فَتَيَمَّمُواْ صَعِيدًا طَيِّبًا فَامْسَحُواْ بِوُجُوهِكُمْ وَأَيْدِيكُم مِّنْهُ مَا يُرِيدُ اللّهُ لِيَجْعَلَ عَلَيْكُم مِّنْ حَرَجٍ</a:t>
            </a:r>
            <a:r>
              <a:rPr lang="ar-BH" sz="3200" b="1" dirty="0">
                <a:solidFill>
                  <a:srgbClr val="00B050"/>
                </a:solidFill>
                <a:latin typeface="Sakkal Majalla" panose="02000000000000000000" pitchFamily="2" charset="-78"/>
                <a:cs typeface="Sakkal Majalla" panose="02000000000000000000" pitchFamily="2" charset="-78"/>
              </a:rPr>
              <a:t>}</a:t>
            </a:r>
            <a:endParaRPr lang="en-US" sz="2400" b="1" dirty="0">
              <a:solidFill>
                <a:srgbClr val="00B050"/>
              </a:solidFill>
              <a:latin typeface="Sakkal Majalla" panose="02000000000000000000" pitchFamily="2" charset="-78"/>
              <a:cs typeface="Sakkal Majalla" panose="02000000000000000000" pitchFamily="2" charset="-78"/>
            </a:endParaRPr>
          </a:p>
          <a:p>
            <a:pPr algn="justLow" rtl="1"/>
            <a:endParaRPr lang="ar-BH" sz="3200" b="1" dirty="0">
              <a:solidFill>
                <a:srgbClr val="FF0000"/>
              </a:solidFill>
              <a:latin typeface="Arial" panose="020B0604020202020204" pitchFamily="34" charset="0"/>
            </a:endParaRPr>
          </a:p>
        </p:txBody>
      </p:sp>
    </p:spTree>
    <p:extLst>
      <p:ext uri="{BB962C8B-B14F-4D97-AF65-F5344CB8AC3E}">
        <p14:creationId xmlns:p14="http://schemas.microsoft.com/office/powerpoint/2010/main" val="326574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circle(in)">
                                      <p:cBhvr>
                                        <p:cTn id="1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6" grpId="0" animBg="1"/>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10"/>
          <p:cNvSpPr>
            <a:spLocks noChangeArrowheads="1"/>
          </p:cNvSpPr>
          <p:nvPr/>
        </p:nvSpPr>
        <p:spPr bwMode="auto">
          <a:xfrm>
            <a:off x="3668290" y="644672"/>
            <a:ext cx="4870435" cy="1174081"/>
          </a:xfrm>
          <a:prstGeom prst="downArrowCallout">
            <a:avLst>
              <a:gd name="adj1" fmla="val 148419"/>
              <a:gd name="adj2" fmla="val 148419"/>
              <a:gd name="adj3" fmla="val 16667"/>
              <a:gd name="adj4" fmla="val 66667"/>
            </a:avLst>
          </a:prstGeom>
          <a:solidFill>
            <a:schemeClr val="accent1">
              <a:lumMod val="40000"/>
              <a:lumOff val="60000"/>
            </a:schemeClr>
          </a:solidFill>
          <a:ln>
            <a:headEnd/>
            <a:tailEnd/>
          </a:ln>
          <a:effectLst>
            <a:outerShdw blurRad="50800" dist="38100" dir="2700000" algn="tl"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wrap="none" anchor="ctr"/>
          <a:lstStyle>
            <a:lvl1pPr algn="r" rtl="1">
              <a:defRPr>
                <a:solidFill>
                  <a:schemeClr val="tx1"/>
                </a:solidFill>
                <a:latin typeface="Tahoma" panose="020B0604030504040204" pitchFamily="34" charset="0"/>
                <a:cs typeface="Arial" panose="020B0604020202020204" pitchFamily="34" charset="0"/>
              </a:defRPr>
            </a:lvl1pPr>
            <a:lvl2pPr marL="742950" indent="-285750" algn="r" rtl="1">
              <a:defRPr>
                <a:solidFill>
                  <a:schemeClr val="tx1"/>
                </a:solidFill>
                <a:latin typeface="Tahoma" panose="020B0604030504040204" pitchFamily="34" charset="0"/>
                <a:cs typeface="Arial" panose="020B0604020202020204" pitchFamily="34" charset="0"/>
              </a:defRPr>
            </a:lvl2pPr>
            <a:lvl3pPr marL="1143000" indent="-228600" algn="r" rtl="1">
              <a:defRPr>
                <a:solidFill>
                  <a:schemeClr val="tx1"/>
                </a:solidFill>
                <a:latin typeface="Tahoma" panose="020B0604030504040204" pitchFamily="34" charset="0"/>
                <a:cs typeface="Arial" panose="020B0604020202020204" pitchFamily="34" charset="0"/>
              </a:defRPr>
            </a:lvl3pPr>
            <a:lvl4pPr marL="1600200" indent="-228600" algn="r" rtl="1">
              <a:defRPr>
                <a:solidFill>
                  <a:schemeClr val="tx1"/>
                </a:solidFill>
                <a:latin typeface="Tahoma" panose="020B0604030504040204" pitchFamily="34" charset="0"/>
                <a:cs typeface="Arial" panose="020B0604020202020204" pitchFamily="34" charset="0"/>
              </a:defRPr>
            </a:lvl4pPr>
            <a:lvl5pPr marL="2057400" indent="-228600" algn="r" rtl="1">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eaLnBrk="1" hangingPunct="1"/>
            <a:r>
              <a:rPr lang="ar-BH" altLang="en-US" sz="4000" b="1" dirty="0">
                <a:solidFill>
                  <a:srgbClr val="C00000"/>
                </a:solidFill>
                <a:latin typeface="Sakkal Majalla" panose="02000000000000000000" pitchFamily="2" charset="-78"/>
                <a:cs typeface="Sakkal Majalla" panose="02000000000000000000" pitchFamily="2" charset="-78"/>
              </a:rPr>
              <a:t>الأعذار </a:t>
            </a:r>
            <a:r>
              <a:rPr lang="ar-BH" altLang="en-US" sz="4000" b="1" dirty="0" err="1">
                <a:solidFill>
                  <a:srgbClr val="C00000"/>
                </a:solidFill>
                <a:latin typeface="Sakkal Majalla" panose="02000000000000000000" pitchFamily="2" charset="-78"/>
                <a:cs typeface="Sakkal Majalla" panose="02000000000000000000" pitchFamily="2" charset="-78"/>
              </a:rPr>
              <a:t>المُبيحة</a:t>
            </a:r>
            <a:r>
              <a:rPr lang="ar-BH" altLang="en-US" sz="4000" b="1" dirty="0">
                <a:solidFill>
                  <a:srgbClr val="C00000"/>
                </a:solidFill>
                <a:latin typeface="Sakkal Majalla" panose="02000000000000000000" pitchFamily="2" charset="-78"/>
                <a:cs typeface="Sakkal Majalla" panose="02000000000000000000" pitchFamily="2" charset="-78"/>
              </a:rPr>
              <a:t> للتيمّم</a:t>
            </a:r>
            <a:endParaRPr lang="en-US" altLang="en-US" sz="4000" b="1" dirty="0">
              <a:solidFill>
                <a:srgbClr val="C00000"/>
              </a:solidFill>
              <a:latin typeface="Sakkal Majalla" panose="02000000000000000000" pitchFamily="2" charset="-78"/>
              <a:cs typeface="Sakkal Majalla" panose="02000000000000000000" pitchFamily="2" charset="-78"/>
            </a:endParaRPr>
          </a:p>
        </p:txBody>
      </p:sp>
      <p:sp>
        <p:nvSpPr>
          <p:cNvPr id="5" name="Text Box 11"/>
          <p:cNvSpPr txBox="1">
            <a:spLocks noChangeArrowheads="1"/>
          </p:cNvSpPr>
          <p:nvPr/>
        </p:nvSpPr>
        <p:spPr bwMode="auto">
          <a:xfrm>
            <a:off x="517523" y="1935234"/>
            <a:ext cx="11171968" cy="4278094"/>
          </a:xfrm>
          <a:prstGeom prst="rect">
            <a:avLst/>
          </a:prstGeom>
          <a:solidFill>
            <a:schemeClr val="accent2">
              <a:lumMod val="20000"/>
              <a:lumOff val="80000"/>
            </a:schemeClr>
          </a:solidFill>
          <a:ln>
            <a:noFill/>
            <a:headEnd/>
            <a:tailEn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lnRef>
          <a:fillRef idx="1">
            <a:schemeClr val="lt1"/>
          </a:fillRef>
          <a:effectRef idx="0">
            <a:schemeClr val="dk1"/>
          </a:effectRef>
          <a:fontRef idx="minor">
            <a:schemeClr val="dk1"/>
          </a:fontRef>
        </p:style>
        <p:txBody>
          <a:bodyPr wrap="square">
            <a:spAutoFit/>
          </a:bodyPr>
          <a:lstStyle>
            <a:lvl1pPr algn="r" rtl="1">
              <a:defRPr>
                <a:solidFill>
                  <a:schemeClr val="tx1"/>
                </a:solidFill>
                <a:latin typeface="Tahoma" panose="020B0604030504040204" pitchFamily="34" charset="0"/>
                <a:cs typeface="Arial" panose="020B0604020202020204" pitchFamily="34" charset="0"/>
              </a:defRPr>
            </a:lvl1pPr>
            <a:lvl2pPr marL="742950" indent="-285750" algn="r" rtl="1">
              <a:defRPr>
                <a:solidFill>
                  <a:schemeClr val="tx1"/>
                </a:solidFill>
                <a:latin typeface="Tahoma" panose="020B0604030504040204" pitchFamily="34" charset="0"/>
                <a:cs typeface="Arial" panose="020B0604020202020204" pitchFamily="34" charset="0"/>
              </a:defRPr>
            </a:lvl2pPr>
            <a:lvl3pPr marL="1143000" indent="-228600" algn="r" rtl="1">
              <a:defRPr>
                <a:solidFill>
                  <a:schemeClr val="tx1"/>
                </a:solidFill>
                <a:latin typeface="Tahoma" panose="020B0604030504040204" pitchFamily="34" charset="0"/>
                <a:cs typeface="Arial" panose="020B0604020202020204" pitchFamily="34" charset="0"/>
              </a:defRPr>
            </a:lvl3pPr>
            <a:lvl4pPr marL="1600200" indent="-228600" algn="r" rtl="1">
              <a:defRPr>
                <a:solidFill>
                  <a:schemeClr val="tx1"/>
                </a:solidFill>
                <a:latin typeface="Tahoma" panose="020B0604030504040204" pitchFamily="34" charset="0"/>
                <a:cs typeface="Arial" panose="020B0604020202020204" pitchFamily="34" charset="0"/>
              </a:defRPr>
            </a:lvl4pPr>
            <a:lvl5pPr marL="2057400" indent="-228600" algn="r" rtl="1">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nSpc>
                <a:spcPct val="150000"/>
              </a:lnSpc>
            </a:pPr>
            <a:r>
              <a:rPr lang="ar-BH" sz="3200" dirty="0">
                <a:latin typeface="Sakkal Majalla" panose="02000000000000000000" pitchFamily="2" charset="-78"/>
                <a:cs typeface="Sakkal Majalla" panose="02000000000000000000" pitchFamily="2" charset="-78"/>
              </a:rPr>
              <a:t>1- فقد الماء الكافي للوضوء أو الغُسل.</a:t>
            </a:r>
          </a:p>
          <a:p>
            <a:pPr>
              <a:lnSpc>
                <a:spcPct val="150000"/>
              </a:lnSpc>
            </a:pPr>
            <a:r>
              <a:rPr lang="ar-BH" sz="3200" dirty="0">
                <a:latin typeface="Sakkal Majalla" panose="02000000000000000000" pitchFamily="2" charset="-78"/>
                <a:cs typeface="Sakkal Majalla" panose="02000000000000000000" pitchFamily="2" charset="-78"/>
              </a:rPr>
              <a:t>2- الاحتياج إلى الماء لسقي إنسان أو حيوان.</a:t>
            </a:r>
          </a:p>
          <a:p>
            <a:pPr>
              <a:lnSpc>
                <a:spcPct val="150000"/>
              </a:lnSpc>
            </a:pPr>
            <a:r>
              <a:rPr lang="ar-BH" sz="3200" dirty="0">
                <a:latin typeface="Sakkal Majalla" panose="02000000000000000000" pitchFamily="2" charset="-78"/>
                <a:cs typeface="Sakkal Majalla" panose="02000000000000000000" pitchFamily="2" charset="-78"/>
              </a:rPr>
              <a:t>3- المرض الذي تُخشى زيادته أو تأخر الشفاء منه باستعمال الماء.</a:t>
            </a:r>
          </a:p>
          <a:p>
            <a:pPr>
              <a:lnSpc>
                <a:spcPct val="150000"/>
              </a:lnSpc>
            </a:pPr>
            <a:r>
              <a:rPr lang="ar-BH" sz="3200" dirty="0">
                <a:latin typeface="Sakkal Majalla" panose="02000000000000000000" pitchFamily="2" charset="-78"/>
                <a:cs typeface="Sakkal Majalla" panose="02000000000000000000" pitchFamily="2" charset="-78"/>
              </a:rPr>
              <a:t>4- البرد الشديد الذي يخاف معه من استعمال الماء، ولا يقدر على تسخينه.</a:t>
            </a:r>
          </a:p>
          <a:p>
            <a:pPr>
              <a:lnSpc>
                <a:spcPct val="150000"/>
              </a:lnSpc>
            </a:pPr>
            <a:r>
              <a:rPr lang="ar-BH" sz="3200" dirty="0">
                <a:latin typeface="Sakkal Majalla" panose="02000000000000000000" pitchFamily="2" charset="-78"/>
                <a:cs typeface="Sakkal Majalla" panose="02000000000000000000" pitchFamily="2" charset="-78"/>
              </a:rPr>
              <a:t>5- وجود ما يمنع من الوصول إلى الماء (كحيوان مفترس أو قاطع طريق مثلًا).</a:t>
            </a:r>
          </a:p>
          <a:p>
            <a:endParaRPr lang="en-US" sz="3200" dirty="0"/>
          </a:p>
        </p:txBody>
      </p:sp>
      <p:sp>
        <p:nvSpPr>
          <p:cNvPr id="6" name="TextBox 5"/>
          <p:cNvSpPr txBox="1"/>
          <p:nvPr/>
        </p:nvSpPr>
        <p:spPr>
          <a:xfrm>
            <a:off x="304802" y="206174"/>
            <a:ext cx="2479962" cy="400110"/>
          </a:xfrm>
          <a:prstGeom prst="rect">
            <a:avLst/>
          </a:prstGeom>
          <a:solidFill>
            <a:schemeClr val="accent2">
              <a:lumMod val="40000"/>
              <a:lumOff val="60000"/>
            </a:schemeClr>
          </a:solidFill>
        </p:spPr>
        <p:txBody>
          <a:bodyPr wrap="square" rtlCol="0">
            <a:spAutoFit/>
          </a:bodyPr>
          <a:lstStyle/>
          <a:p>
            <a:r>
              <a:rPr lang="ar-BH" sz="2000" b="1" dirty="0">
                <a:solidFill>
                  <a:srgbClr val="C00000"/>
                </a:solidFill>
              </a:rPr>
              <a:t> </a:t>
            </a:r>
            <a:r>
              <a:rPr lang="ar-BH" sz="2000" b="1" dirty="0">
                <a:solidFill>
                  <a:srgbClr val="C00000"/>
                </a:solidFill>
                <a:latin typeface="Sakkal Majalla" panose="02000000000000000000" pitchFamily="2" charset="-78"/>
                <a:cs typeface="Sakkal Majalla" panose="02000000000000000000" pitchFamily="2" charset="-78"/>
              </a:rPr>
              <a:t>التيمّم / التربية الإسلامية   </a:t>
            </a:r>
            <a:endParaRPr lang="en-US" sz="2000" b="1" dirty="0">
              <a:solidFill>
                <a:srgbClr val="C00000"/>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738738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out)">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04802" y="206174"/>
            <a:ext cx="2479962" cy="400110"/>
          </a:xfrm>
          <a:prstGeom prst="rect">
            <a:avLst/>
          </a:prstGeom>
          <a:solidFill>
            <a:schemeClr val="accent2">
              <a:lumMod val="40000"/>
              <a:lumOff val="60000"/>
            </a:schemeClr>
          </a:solidFill>
        </p:spPr>
        <p:txBody>
          <a:bodyPr wrap="square" rtlCol="0">
            <a:spAutoFit/>
          </a:bodyPr>
          <a:lstStyle/>
          <a:p>
            <a:r>
              <a:rPr lang="ar-BH" sz="2000" b="1" dirty="0">
                <a:solidFill>
                  <a:srgbClr val="C00000"/>
                </a:solidFill>
              </a:rPr>
              <a:t> </a:t>
            </a:r>
            <a:r>
              <a:rPr lang="ar-BH" sz="2000" b="1" dirty="0">
                <a:solidFill>
                  <a:srgbClr val="C00000"/>
                </a:solidFill>
                <a:latin typeface="Sakkal Majalla" panose="02000000000000000000" pitchFamily="2" charset="-78"/>
                <a:cs typeface="Sakkal Majalla" panose="02000000000000000000" pitchFamily="2" charset="-78"/>
              </a:rPr>
              <a:t>التيمّم / التربية الإسلامية   </a:t>
            </a:r>
            <a:endParaRPr lang="en-US" sz="2000" b="1" dirty="0">
              <a:solidFill>
                <a:srgbClr val="C00000"/>
              </a:solidFill>
              <a:latin typeface="Sakkal Majalla" panose="02000000000000000000" pitchFamily="2" charset="-78"/>
              <a:cs typeface="Sakkal Majalla" panose="02000000000000000000" pitchFamily="2" charset="-78"/>
            </a:endParaRPr>
          </a:p>
        </p:txBody>
      </p:sp>
      <p:sp>
        <p:nvSpPr>
          <p:cNvPr id="9" name="مستطيل مستدير الزوايا 1"/>
          <p:cNvSpPr/>
          <p:nvPr/>
        </p:nvSpPr>
        <p:spPr>
          <a:xfrm>
            <a:off x="9090689" y="406428"/>
            <a:ext cx="2450782" cy="712877"/>
          </a:xfrm>
          <a:prstGeom prst="roundRect">
            <a:avLst/>
          </a:prstGeom>
          <a:solidFill>
            <a:schemeClr val="accent4">
              <a:lumMod val="40000"/>
              <a:lumOff val="60000"/>
            </a:schemeClr>
          </a:solidFill>
          <a:ln w="38100">
            <a:solidFill>
              <a:srgbClr val="FF0000"/>
            </a:solidFill>
            <a:prstDash val="sysDash"/>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1" anchor="ctr"/>
          <a:lstStyle/>
          <a:p>
            <a:pPr algn="r"/>
            <a:r>
              <a:rPr lang="ar-BH" sz="3200" b="1" dirty="0">
                <a:solidFill>
                  <a:srgbClr val="C00000"/>
                </a:solidFill>
              </a:rPr>
              <a:t>    </a:t>
            </a:r>
            <a:r>
              <a:rPr lang="ar-BH" sz="3600" b="1" dirty="0">
                <a:solidFill>
                  <a:srgbClr val="C00000"/>
                </a:solidFill>
                <a:latin typeface="Sakkal Majalla" panose="02000000000000000000" pitchFamily="2" charset="-78"/>
                <a:cs typeface="Sakkal Majalla" panose="02000000000000000000" pitchFamily="2" charset="-78"/>
              </a:rPr>
              <a:t>نشاط (2)</a:t>
            </a:r>
          </a:p>
        </p:txBody>
      </p:sp>
      <p:sp>
        <p:nvSpPr>
          <p:cNvPr id="10" name="مستطيل 9"/>
          <p:cNvSpPr/>
          <p:nvPr/>
        </p:nvSpPr>
        <p:spPr>
          <a:xfrm>
            <a:off x="600891" y="1632326"/>
            <a:ext cx="10940580" cy="4167582"/>
          </a:xfrm>
          <a:prstGeom prst="rect">
            <a:avLst/>
          </a:prstGeom>
          <a:solidFill>
            <a:schemeClr val="accent2">
              <a:lumMod val="20000"/>
              <a:lumOff val="80000"/>
            </a:schemeClr>
          </a:solidFill>
          <a:effectLst>
            <a:outerShdw blurRad="50800" dist="38100" dir="5400000" algn="t"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rtlCol="1" anchor="ctr"/>
          <a:lstStyle/>
          <a:p>
            <a:pPr algn="r" rtl="1"/>
            <a:r>
              <a:rPr lang="ar-BH" sz="3200" b="1" dirty="0">
                <a:solidFill>
                  <a:srgbClr val="FF0000"/>
                </a:solidFill>
                <a:latin typeface="Sakkal Majalla" panose="02000000000000000000" pitchFamily="2" charset="-78"/>
                <a:cs typeface="Sakkal Majalla" panose="02000000000000000000" pitchFamily="2" charset="-78"/>
              </a:rPr>
              <a:t>أكمل ما يأتي بالكلمة المناسبة:</a:t>
            </a:r>
          </a:p>
          <a:p>
            <a:pPr algn="r" rtl="1"/>
            <a:r>
              <a:rPr lang="ar-BH" altLang="en-US" sz="3200" b="1" dirty="0">
                <a:solidFill>
                  <a:srgbClr val="C00000"/>
                </a:solidFill>
                <a:latin typeface="Sakkal Majalla" panose="02000000000000000000" pitchFamily="2" charset="-78"/>
                <a:cs typeface="Sakkal Majalla" panose="02000000000000000000" pitchFamily="2" charset="-78"/>
              </a:rPr>
              <a:t>الأعذار</a:t>
            </a:r>
            <a:r>
              <a:rPr lang="ar-SA" altLang="en-US" sz="3200" b="1" dirty="0">
                <a:solidFill>
                  <a:srgbClr val="C00000"/>
                </a:solidFill>
                <a:latin typeface="Sakkal Majalla" panose="02000000000000000000" pitchFamily="2" charset="-78"/>
                <a:cs typeface="Sakkal Majalla" panose="02000000000000000000" pitchFamily="2" charset="-78"/>
              </a:rPr>
              <a:t> </a:t>
            </a:r>
            <a:r>
              <a:rPr lang="ar-BH" altLang="en-US" sz="3200" b="1" dirty="0">
                <a:solidFill>
                  <a:srgbClr val="C00000"/>
                </a:solidFill>
                <a:latin typeface="Sakkal Majalla" panose="02000000000000000000" pitchFamily="2" charset="-78"/>
                <a:cs typeface="Sakkal Majalla" panose="02000000000000000000" pitchFamily="2" charset="-78"/>
              </a:rPr>
              <a:t> المُبيحة للتيمّم:</a:t>
            </a:r>
            <a:endParaRPr lang="ar-BH" sz="3200" b="1" dirty="0">
              <a:solidFill>
                <a:srgbClr val="FF0000"/>
              </a:solidFill>
              <a:latin typeface="Sakkal Majalla" panose="02000000000000000000" pitchFamily="2" charset="-78"/>
              <a:cs typeface="Sakkal Majalla" panose="02000000000000000000" pitchFamily="2" charset="-78"/>
            </a:endParaRPr>
          </a:p>
          <a:p>
            <a:pPr algn="r" rtl="1"/>
            <a:r>
              <a:rPr lang="ar-BH" sz="3200" dirty="0">
                <a:latin typeface="Sakkal Majalla" panose="02000000000000000000" pitchFamily="2" charset="-78"/>
                <a:cs typeface="Sakkal Majalla" panose="02000000000000000000" pitchFamily="2" charset="-78"/>
              </a:rPr>
              <a:t>1- فقد ......... الكافي للوضوء أو الغسل.</a:t>
            </a:r>
          </a:p>
          <a:p>
            <a:pPr algn="r" rtl="1"/>
            <a:r>
              <a:rPr lang="ar-BH" sz="3200" dirty="0">
                <a:latin typeface="Sakkal Majalla" panose="02000000000000000000" pitchFamily="2" charset="-78"/>
                <a:cs typeface="Sakkal Majalla" panose="02000000000000000000" pitchFamily="2" charset="-78"/>
              </a:rPr>
              <a:t>2- الاحتياج إلى الماء لسقي .............أو...............</a:t>
            </a:r>
          </a:p>
          <a:p>
            <a:pPr algn="r" rtl="1"/>
            <a:r>
              <a:rPr lang="ar-BH" sz="3200" dirty="0">
                <a:latin typeface="Sakkal Majalla" panose="02000000000000000000" pitchFamily="2" charset="-78"/>
                <a:cs typeface="Sakkal Majalla" panose="02000000000000000000" pitchFamily="2" charset="-78"/>
              </a:rPr>
              <a:t>3- ........... الذي تُخشى زيادته أو تأخر .............. منه باستعمال الماء.</a:t>
            </a:r>
          </a:p>
          <a:p>
            <a:pPr algn="r" rtl="1"/>
            <a:r>
              <a:rPr lang="ar-BH" sz="3200" dirty="0">
                <a:latin typeface="Sakkal Majalla" panose="02000000000000000000" pitchFamily="2" charset="-78"/>
                <a:cs typeface="Sakkal Majalla" panose="02000000000000000000" pitchFamily="2" charset="-78"/>
              </a:rPr>
              <a:t>4- ....................الذي يخاف معه من استعمال الماء، ولا يقدر على تسخينه.</a:t>
            </a:r>
          </a:p>
          <a:p>
            <a:pPr algn="r" rtl="1"/>
            <a:r>
              <a:rPr lang="ar-BH" sz="3200" dirty="0">
                <a:latin typeface="Sakkal Majalla" panose="02000000000000000000" pitchFamily="2" charset="-78"/>
                <a:cs typeface="Sakkal Majalla" panose="02000000000000000000" pitchFamily="2" charset="-78"/>
              </a:rPr>
              <a:t>5- وجود ما يمنع من الوصول إلى الماء (.....................أو.....................).</a:t>
            </a:r>
          </a:p>
        </p:txBody>
      </p:sp>
      <p:sp>
        <p:nvSpPr>
          <p:cNvPr id="6" name="مستطيل مستدير الزوايا 1"/>
          <p:cNvSpPr/>
          <p:nvPr/>
        </p:nvSpPr>
        <p:spPr>
          <a:xfrm>
            <a:off x="8273144" y="352026"/>
            <a:ext cx="3268327" cy="821680"/>
          </a:xfrm>
          <a:prstGeom prst="roundRect">
            <a:avLst/>
          </a:prstGeom>
          <a:solidFill>
            <a:schemeClr val="accent4">
              <a:lumMod val="40000"/>
              <a:lumOff val="60000"/>
            </a:schemeClr>
          </a:solidFill>
          <a:ln w="38100">
            <a:solidFill>
              <a:srgbClr val="FF0000"/>
            </a:solidFill>
            <a:prstDash val="sysDash"/>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1" anchor="ctr"/>
          <a:lstStyle/>
          <a:p>
            <a:pPr algn="r"/>
            <a:r>
              <a:rPr lang="ar-BH" sz="3600" b="1" dirty="0">
                <a:solidFill>
                  <a:srgbClr val="C00000"/>
                </a:solidFill>
                <a:latin typeface="Sakkal Majalla" panose="02000000000000000000" pitchFamily="2" charset="-78"/>
                <a:cs typeface="Sakkal Majalla" panose="02000000000000000000" pitchFamily="2" charset="-78"/>
              </a:rPr>
              <a:t>   إجابة النشاط (2)  </a:t>
            </a:r>
          </a:p>
        </p:txBody>
      </p:sp>
      <p:sp>
        <p:nvSpPr>
          <p:cNvPr id="7" name="Text Box 11"/>
          <p:cNvSpPr txBox="1">
            <a:spLocks noChangeArrowheads="1"/>
          </p:cNvSpPr>
          <p:nvPr/>
        </p:nvSpPr>
        <p:spPr bwMode="auto">
          <a:xfrm>
            <a:off x="510016" y="1453959"/>
            <a:ext cx="11171968" cy="4524315"/>
          </a:xfrm>
          <a:prstGeom prst="rect">
            <a:avLst/>
          </a:prstGeom>
          <a:solidFill>
            <a:schemeClr val="accent2">
              <a:lumMod val="20000"/>
              <a:lumOff val="80000"/>
            </a:schemeClr>
          </a:solidFill>
          <a:ln>
            <a:noFill/>
            <a:headEnd/>
            <a:tailEn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lnRef>
          <a:fillRef idx="1">
            <a:schemeClr val="lt1"/>
          </a:fillRef>
          <a:effectRef idx="0">
            <a:schemeClr val="dk1"/>
          </a:effectRef>
          <a:fontRef idx="minor">
            <a:schemeClr val="dk1"/>
          </a:fontRef>
        </p:style>
        <p:txBody>
          <a:bodyPr wrap="square">
            <a:spAutoFit/>
          </a:bodyPr>
          <a:lstStyle>
            <a:lvl1pPr algn="r" rtl="1">
              <a:defRPr>
                <a:solidFill>
                  <a:schemeClr val="tx1"/>
                </a:solidFill>
                <a:latin typeface="Tahoma" panose="020B0604030504040204" pitchFamily="34" charset="0"/>
                <a:cs typeface="Arial" panose="020B0604020202020204" pitchFamily="34" charset="0"/>
              </a:defRPr>
            </a:lvl1pPr>
            <a:lvl2pPr marL="742950" indent="-285750" algn="r" rtl="1">
              <a:defRPr>
                <a:solidFill>
                  <a:schemeClr val="tx1"/>
                </a:solidFill>
                <a:latin typeface="Tahoma" panose="020B0604030504040204" pitchFamily="34" charset="0"/>
                <a:cs typeface="Arial" panose="020B0604020202020204" pitchFamily="34" charset="0"/>
              </a:defRPr>
            </a:lvl2pPr>
            <a:lvl3pPr marL="1143000" indent="-228600" algn="r" rtl="1">
              <a:defRPr>
                <a:solidFill>
                  <a:schemeClr val="tx1"/>
                </a:solidFill>
                <a:latin typeface="Tahoma" panose="020B0604030504040204" pitchFamily="34" charset="0"/>
                <a:cs typeface="Arial" panose="020B0604020202020204" pitchFamily="34" charset="0"/>
              </a:defRPr>
            </a:lvl3pPr>
            <a:lvl4pPr marL="1600200" indent="-228600" algn="r" rtl="1">
              <a:defRPr>
                <a:solidFill>
                  <a:schemeClr val="tx1"/>
                </a:solidFill>
                <a:latin typeface="Tahoma" panose="020B0604030504040204" pitchFamily="34" charset="0"/>
                <a:cs typeface="Arial" panose="020B0604020202020204" pitchFamily="34" charset="0"/>
              </a:defRPr>
            </a:lvl4pPr>
            <a:lvl5pPr marL="2057400" indent="-228600" algn="r" rtl="1">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endParaRPr lang="ar-BH" sz="3200" b="1" dirty="0">
              <a:solidFill>
                <a:srgbClr val="FF0000"/>
              </a:solidFill>
            </a:endParaRPr>
          </a:p>
          <a:p>
            <a:r>
              <a:rPr lang="ar-BH" sz="3200" b="1" dirty="0">
                <a:solidFill>
                  <a:srgbClr val="FF0000"/>
                </a:solidFill>
                <a:latin typeface="Sakkal Majalla" panose="02000000000000000000" pitchFamily="2" charset="-78"/>
                <a:cs typeface="Sakkal Majalla" panose="02000000000000000000" pitchFamily="2" charset="-78"/>
              </a:rPr>
              <a:t>أكمل ما يأتي بالكلمة المناسبة:</a:t>
            </a:r>
            <a:endParaRPr lang="ar-BH" altLang="en-US" sz="3200" b="1" dirty="0">
              <a:solidFill>
                <a:srgbClr val="C00000"/>
              </a:solidFill>
              <a:latin typeface="Sakkal Majalla" panose="02000000000000000000" pitchFamily="2" charset="-78"/>
              <a:cs typeface="Sakkal Majalla" panose="02000000000000000000" pitchFamily="2" charset="-78"/>
            </a:endParaRPr>
          </a:p>
          <a:p>
            <a:r>
              <a:rPr lang="ar-BH" altLang="en-US" sz="3200" b="1" dirty="0">
                <a:solidFill>
                  <a:srgbClr val="C00000"/>
                </a:solidFill>
                <a:latin typeface="Sakkal Majalla" panose="02000000000000000000" pitchFamily="2" charset="-78"/>
                <a:cs typeface="Sakkal Majalla" panose="02000000000000000000" pitchFamily="2" charset="-78"/>
              </a:rPr>
              <a:t>الأعذار </a:t>
            </a:r>
            <a:r>
              <a:rPr lang="ar-SA" altLang="en-US" sz="3200" b="1" dirty="0">
                <a:solidFill>
                  <a:srgbClr val="C00000"/>
                </a:solidFill>
                <a:latin typeface="Sakkal Majalla" panose="02000000000000000000" pitchFamily="2" charset="-78"/>
                <a:cs typeface="Sakkal Majalla" panose="02000000000000000000" pitchFamily="2" charset="-78"/>
              </a:rPr>
              <a:t> </a:t>
            </a:r>
            <a:r>
              <a:rPr lang="ar-BH" altLang="en-US" sz="3200" b="1" dirty="0">
                <a:solidFill>
                  <a:srgbClr val="C00000"/>
                </a:solidFill>
                <a:latin typeface="Sakkal Majalla" panose="02000000000000000000" pitchFamily="2" charset="-78"/>
                <a:cs typeface="Sakkal Majalla" panose="02000000000000000000" pitchFamily="2" charset="-78"/>
              </a:rPr>
              <a:t>المُبيحة للتيمّم:</a:t>
            </a:r>
            <a:endParaRPr lang="ar-BH" sz="3200" dirty="0">
              <a:latin typeface="Sakkal Majalla" panose="02000000000000000000" pitchFamily="2" charset="-78"/>
              <a:cs typeface="Sakkal Majalla" panose="02000000000000000000" pitchFamily="2" charset="-78"/>
            </a:endParaRPr>
          </a:p>
          <a:p>
            <a:r>
              <a:rPr lang="ar-BH" sz="3200" dirty="0">
                <a:latin typeface="Sakkal Majalla" panose="02000000000000000000" pitchFamily="2" charset="-78"/>
                <a:cs typeface="Sakkal Majalla" panose="02000000000000000000" pitchFamily="2" charset="-78"/>
              </a:rPr>
              <a:t>1- فقد </a:t>
            </a:r>
            <a:r>
              <a:rPr lang="ar-BH" sz="3200" b="1" dirty="0">
                <a:solidFill>
                  <a:srgbClr val="FF0000"/>
                </a:solidFill>
                <a:latin typeface="Sakkal Majalla" panose="02000000000000000000" pitchFamily="2" charset="-78"/>
                <a:cs typeface="Sakkal Majalla" panose="02000000000000000000" pitchFamily="2" charset="-78"/>
              </a:rPr>
              <a:t>الماء</a:t>
            </a:r>
            <a:r>
              <a:rPr lang="ar-BH" sz="3200" dirty="0">
                <a:latin typeface="Sakkal Majalla" panose="02000000000000000000" pitchFamily="2" charset="-78"/>
                <a:cs typeface="Sakkal Majalla" panose="02000000000000000000" pitchFamily="2" charset="-78"/>
              </a:rPr>
              <a:t> الكافي للوضوء أو الغسل.</a:t>
            </a:r>
          </a:p>
          <a:p>
            <a:r>
              <a:rPr lang="ar-BH" sz="3200" dirty="0">
                <a:latin typeface="Sakkal Majalla" panose="02000000000000000000" pitchFamily="2" charset="-78"/>
                <a:cs typeface="Sakkal Majalla" panose="02000000000000000000" pitchFamily="2" charset="-78"/>
              </a:rPr>
              <a:t>2- الاحتياج إلى الماء لسقي </a:t>
            </a:r>
            <a:r>
              <a:rPr lang="ar-BH" sz="3200" b="1" dirty="0">
                <a:solidFill>
                  <a:srgbClr val="FF0000"/>
                </a:solidFill>
                <a:latin typeface="Sakkal Majalla" panose="02000000000000000000" pitchFamily="2" charset="-78"/>
                <a:cs typeface="Sakkal Majalla" panose="02000000000000000000" pitchFamily="2" charset="-78"/>
              </a:rPr>
              <a:t>إنسان</a:t>
            </a:r>
            <a:r>
              <a:rPr lang="ar-BH" sz="3200" dirty="0">
                <a:latin typeface="Sakkal Majalla" panose="02000000000000000000" pitchFamily="2" charset="-78"/>
                <a:cs typeface="Sakkal Majalla" panose="02000000000000000000" pitchFamily="2" charset="-78"/>
              </a:rPr>
              <a:t> أو </a:t>
            </a:r>
            <a:r>
              <a:rPr lang="ar-BH" sz="3200" b="1" dirty="0">
                <a:solidFill>
                  <a:srgbClr val="FF0000"/>
                </a:solidFill>
                <a:latin typeface="Sakkal Majalla" panose="02000000000000000000" pitchFamily="2" charset="-78"/>
                <a:cs typeface="Sakkal Majalla" panose="02000000000000000000" pitchFamily="2" charset="-78"/>
              </a:rPr>
              <a:t>حيوان</a:t>
            </a:r>
            <a:r>
              <a:rPr lang="ar-BH" sz="3200" dirty="0">
                <a:latin typeface="Sakkal Majalla" panose="02000000000000000000" pitchFamily="2" charset="-78"/>
                <a:cs typeface="Sakkal Majalla" panose="02000000000000000000" pitchFamily="2" charset="-78"/>
              </a:rPr>
              <a:t>.</a:t>
            </a:r>
          </a:p>
          <a:p>
            <a:r>
              <a:rPr lang="ar-BH" sz="3200" dirty="0">
                <a:latin typeface="Sakkal Majalla" panose="02000000000000000000" pitchFamily="2" charset="-78"/>
                <a:cs typeface="Sakkal Majalla" panose="02000000000000000000" pitchFamily="2" charset="-78"/>
              </a:rPr>
              <a:t>3- </a:t>
            </a:r>
            <a:r>
              <a:rPr lang="ar-BH" sz="3200" b="1" dirty="0">
                <a:solidFill>
                  <a:srgbClr val="FF0000"/>
                </a:solidFill>
                <a:latin typeface="Sakkal Majalla" panose="02000000000000000000" pitchFamily="2" charset="-78"/>
                <a:cs typeface="Sakkal Majalla" panose="02000000000000000000" pitchFamily="2" charset="-78"/>
              </a:rPr>
              <a:t>المرض</a:t>
            </a:r>
            <a:r>
              <a:rPr lang="ar-BH" sz="3200" dirty="0">
                <a:latin typeface="Sakkal Majalla" panose="02000000000000000000" pitchFamily="2" charset="-78"/>
                <a:cs typeface="Sakkal Majalla" panose="02000000000000000000" pitchFamily="2" charset="-78"/>
              </a:rPr>
              <a:t> الذي تُخشى زيادته أو تأخر </a:t>
            </a:r>
            <a:r>
              <a:rPr lang="ar-BH" sz="3200" b="1" dirty="0">
                <a:solidFill>
                  <a:srgbClr val="FF0000"/>
                </a:solidFill>
                <a:latin typeface="Sakkal Majalla" panose="02000000000000000000" pitchFamily="2" charset="-78"/>
                <a:cs typeface="Sakkal Majalla" panose="02000000000000000000" pitchFamily="2" charset="-78"/>
              </a:rPr>
              <a:t>الش</a:t>
            </a:r>
            <a:r>
              <a:rPr lang="ar-SA" sz="3200" b="1" dirty="0">
                <a:solidFill>
                  <a:srgbClr val="FF0000"/>
                </a:solidFill>
                <a:latin typeface="Sakkal Majalla" panose="02000000000000000000" pitchFamily="2" charset="-78"/>
                <a:cs typeface="Sakkal Majalla" panose="02000000000000000000" pitchFamily="2" charset="-78"/>
              </a:rPr>
              <a:t>ّ</a:t>
            </a:r>
            <a:r>
              <a:rPr lang="ar-BH" sz="3200" b="1" dirty="0">
                <a:solidFill>
                  <a:srgbClr val="FF0000"/>
                </a:solidFill>
                <a:latin typeface="Sakkal Majalla" panose="02000000000000000000" pitchFamily="2" charset="-78"/>
                <a:cs typeface="Sakkal Majalla" panose="02000000000000000000" pitchFamily="2" charset="-78"/>
              </a:rPr>
              <a:t>فاء</a:t>
            </a:r>
            <a:r>
              <a:rPr lang="ar-BH" sz="3200" dirty="0">
                <a:latin typeface="Sakkal Majalla" panose="02000000000000000000" pitchFamily="2" charset="-78"/>
                <a:cs typeface="Sakkal Majalla" panose="02000000000000000000" pitchFamily="2" charset="-78"/>
              </a:rPr>
              <a:t> منه باستعمال الماء.</a:t>
            </a:r>
          </a:p>
          <a:p>
            <a:r>
              <a:rPr lang="ar-BH" sz="3200" dirty="0">
                <a:latin typeface="Sakkal Majalla" panose="02000000000000000000" pitchFamily="2" charset="-78"/>
                <a:cs typeface="Sakkal Majalla" panose="02000000000000000000" pitchFamily="2" charset="-78"/>
              </a:rPr>
              <a:t>4- </a:t>
            </a:r>
            <a:r>
              <a:rPr lang="ar-BH" sz="3200" b="1" dirty="0">
                <a:solidFill>
                  <a:srgbClr val="FF0000"/>
                </a:solidFill>
                <a:latin typeface="Sakkal Majalla" panose="02000000000000000000" pitchFamily="2" charset="-78"/>
                <a:cs typeface="Sakkal Majalla" panose="02000000000000000000" pitchFamily="2" charset="-78"/>
              </a:rPr>
              <a:t>البرد الشديد </a:t>
            </a:r>
            <a:r>
              <a:rPr lang="ar-BH" sz="3200" dirty="0">
                <a:latin typeface="Sakkal Majalla" panose="02000000000000000000" pitchFamily="2" charset="-78"/>
                <a:cs typeface="Sakkal Majalla" panose="02000000000000000000" pitchFamily="2" charset="-78"/>
              </a:rPr>
              <a:t>الذي ي</a:t>
            </a:r>
            <a:r>
              <a:rPr lang="ar-SA" sz="3200" dirty="0">
                <a:latin typeface="Sakkal Majalla" panose="02000000000000000000" pitchFamily="2" charset="-78"/>
                <a:cs typeface="Sakkal Majalla" panose="02000000000000000000" pitchFamily="2" charset="-78"/>
              </a:rPr>
              <a:t>ُ</a:t>
            </a:r>
            <a:r>
              <a:rPr lang="ar-BH" sz="3200" dirty="0">
                <a:latin typeface="Sakkal Majalla" panose="02000000000000000000" pitchFamily="2" charset="-78"/>
                <a:cs typeface="Sakkal Majalla" panose="02000000000000000000" pitchFamily="2" charset="-78"/>
              </a:rPr>
              <a:t>خاف معه من استعمال الماء، ولا يقدر على تسخينه.</a:t>
            </a:r>
          </a:p>
          <a:p>
            <a:r>
              <a:rPr lang="ar-BH" sz="3200" dirty="0">
                <a:latin typeface="Sakkal Majalla" panose="02000000000000000000" pitchFamily="2" charset="-78"/>
                <a:cs typeface="Sakkal Majalla" panose="02000000000000000000" pitchFamily="2" charset="-78"/>
              </a:rPr>
              <a:t>5- وجود ما يمنع من الوصول إلى الماء (</a:t>
            </a:r>
            <a:r>
              <a:rPr lang="ar-BH" sz="3200" b="1" dirty="0">
                <a:solidFill>
                  <a:srgbClr val="FF0000"/>
                </a:solidFill>
                <a:latin typeface="Sakkal Majalla" panose="02000000000000000000" pitchFamily="2" charset="-78"/>
                <a:cs typeface="Sakkal Majalla" panose="02000000000000000000" pitchFamily="2" charset="-78"/>
              </a:rPr>
              <a:t>كحيوان مفترس</a:t>
            </a:r>
            <a:r>
              <a:rPr lang="ar-BH" sz="3200" dirty="0">
                <a:latin typeface="Sakkal Majalla" panose="02000000000000000000" pitchFamily="2" charset="-78"/>
                <a:cs typeface="Sakkal Majalla" panose="02000000000000000000" pitchFamily="2" charset="-78"/>
              </a:rPr>
              <a:t> أو </a:t>
            </a:r>
            <a:r>
              <a:rPr lang="ar-BH" sz="3200" b="1" dirty="0">
                <a:solidFill>
                  <a:srgbClr val="FF0000"/>
                </a:solidFill>
                <a:latin typeface="Sakkal Majalla" panose="02000000000000000000" pitchFamily="2" charset="-78"/>
                <a:cs typeface="Sakkal Majalla" panose="02000000000000000000" pitchFamily="2" charset="-78"/>
              </a:rPr>
              <a:t>قاطع طريق مثلًا</a:t>
            </a:r>
            <a:r>
              <a:rPr lang="ar-BH" sz="3200" dirty="0">
                <a:latin typeface="Sakkal Majalla" panose="02000000000000000000" pitchFamily="2" charset="-78"/>
                <a:cs typeface="Sakkal Majalla" panose="02000000000000000000" pitchFamily="2" charset="-78"/>
              </a:rPr>
              <a:t>).</a:t>
            </a:r>
          </a:p>
          <a:p>
            <a:endParaRPr lang="en-US" sz="3200" dirty="0"/>
          </a:p>
        </p:txBody>
      </p:sp>
    </p:spTree>
    <p:extLst>
      <p:ext uri="{BB962C8B-B14F-4D97-AF65-F5344CB8AC3E}">
        <p14:creationId xmlns:p14="http://schemas.microsoft.com/office/powerpoint/2010/main" val="125852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2" y="206174"/>
            <a:ext cx="2479962" cy="400110"/>
          </a:xfrm>
          <a:prstGeom prst="rect">
            <a:avLst/>
          </a:prstGeom>
          <a:solidFill>
            <a:schemeClr val="accent2">
              <a:lumMod val="40000"/>
              <a:lumOff val="60000"/>
            </a:schemeClr>
          </a:solidFill>
        </p:spPr>
        <p:txBody>
          <a:bodyPr wrap="square" rtlCol="0">
            <a:spAutoFit/>
          </a:bodyPr>
          <a:lstStyle/>
          <a:p>
            <a:r>
              <a:rPr lang="ar-BH" sz="2000" b="1" dirty="0">
                <a:solidFill>
                  <a:srgbClr val="C00000"/>
                </a:solidFill>
              </a:rPr>
              <a:t> </a:t>
            </a:r>
            <a:r>
              <a:rPr lang="ar-BH" sz="2000" b="1" dirty="0">
                <a:solidFill>
                  <a:srgbClr val="C00000"/>
                </a:solidFill>
                <a:latin typeface="Sakkal Majalla" panose="02000000000000000000" pitchFamily="2" charset="-78"/>
                <a:cs typeface="Sakkal Majalla" panose="02000000000000000000" pitchFamily="2" charset="-78"/>
              </a:rPr>
              <a:t>التيمّم / التربية الإسلامية   </a:t>
            </a:r>
            <a:endParaRPr lang="en-US" sz="2000" b="1" dirty="0">
              <a:solidFill>
                <a:srgbClr val="C00000"/>
              </a:solidFill>
              <a:latin typeface="Sakkal Majalla" panose="02000000000000000000" pitchFamily="2" charset="-78"/>
              <a:cs typeface="Sakkal Majalla" panose="02000000000000000000" pitchFamily="2" charset="-78"/>
            </a:endParaRPr>
          </a:p>
        </p:txBody>
      </p:sp>
      <p:sp>
        <p:nvSpPr>
          <p:cNvPr id="3" name="AutoShape 10"/>
          <p:cNvSpPr>
            <a:spLocks noChangeArrowheads="1"/>
          </p:cNvSpPr>
          <p:nvPr/>
        </p:nvSpPr>
        <p:spPr bwMode="auto">
          <a:xfrm>
            <a:off x="5250448" y="376678"/>
            <a:ext cx="4870435" cy="907375"/>
          </a:xfrm>
          <a:prstGeom prst="downArrowCallout">
            <a:avLst>
              <a:gd name="adj1" fmla="val 148419"/>
              <a:gd name="adj2" fmla="val 148419"/>
              <a:gd name="adj3" fmla="val 16667"/>
              <a:gd name="adj4" fmla="val 66667"/>
            </a:avLst>
          </a:prstGeom>
          <a:solidFill>
            <a:schemeClr val="accent1">
              <a:lumMod val="40000"/>
              <a:lumOff val="60000"/>
            </a:schemeClr>
          </a:solidFill>
          <a:ln>
            <a:headEnd/>
            <a:tailEnd/>
          </a:ln>
          <a:effectLst>
            <a:outerShdw blurRad="50800" dist="38100" dir="2700000" algn="tl"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wrap="none" anchor="ctr"/>
          <a:lstStyle>
            <a:lvl1pPr algn="r" rtl="1">
              <a:defRPr>
                <a:solidFill>
                  <a:schemeClr val="tx1"/>
                </a:solidFill>
                <a:latin typeface="Tahoma" panose="020B0604030504040204" pitchFamily="34" charset="0"/>
                <a:cs typeface="Arial" panose="020B0604020202020204" pitchFamily="34" charset="0"/>
              </a:defRPr>
            </a:lvl1pPr>
            <a:lvl2pPr marL="742950" indent="-285750" algn="r" rtl="1">
              <a:defRPr>
                <a:solidFill>
                  <a:schemeClr val="tx1"/>
                </a:solidFill>
                <a:latin typeface="Tahoma" panose="020B0604030504040204" pitchFamily="34" charset="0"/>
                <a:cs typeface="Arial" panose="020B0604020202020204" pitchFamily="34" charset="0"/>
              </a:defRPr>
            </a:lvl2pPr>
            <a:lvl3pPr marL="1143000" indent="-228600" algn="r" rtl="1">
              <a:defRPr>
                <a:solidFill>
                  <a:schemeClr val="tx1"/>
                </a:solidFill>
                <a:latin typeface="Tahoma" panose="020B0604030504040204" pitchFamily="34" charset="0"/>
                <a:cs typeface="Arial" panose="020B0604020202020204" pitchFamily="34" charset="0"/>
              </a:defRPr>
            </a:lvl3pPr>
            <a:lvl4pPr marL="1600200" indent="-228600" algn="r" rtl="1">
              <a:defRPr>
                <a:solidFill>
                  <a:schemeClr val="tx1"/>
                </a:solidFill>
                <a:latin typeface="Tahoma" panose="020B0604030504040204" pitchFamily="34" charset="0"/>
                <a:cs typeface="Arial" panose="020B0604020202020204" pitchFamily="34" charset="0"/>
              </a:defRPr>
            </a:lvl4pPr>
            <a:lvl5pPr marL="2057400" indent="-228600" algn="r" rtl="1">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eaLnBrk="1" hangingPunct="1"/>
            <a:r>
              <a:rPr lang="ar-BH" altLang="en-US" sz="4000" b="1" dirty="0">
                <a:solidFill>
                  <a:srgbClr val="C00000"/>
                </a:solidFill>
              </a:rPr>
              <a:t>كيفية التيمّم</a:t>
            </a:r>
            <a:endParaRPr lang="en-US" altLang="en-US" sz="4000" b="1" dirty="0">
              <a:solidFill>
                <a:srgbClr val="C00000"/>
              </a:solidFill>
            </a:endParaRPr>
          </a:p>
        </p:txBody>
      </p:sp>
      <p:sp>
        <p:nvSpPr>
          <p:cNvPr id="4" name="Text Box 11"/>
          <p:cNvSpPr txBox="1">
            <a:spLocks noChangeArrowheads="1"/>
          </p:cNvSpPr>
          <p:nvPr/>
        </p:nvSpPr>
        <p:spPr bwMode="auto">
          <a:xfrm>
            <a:off x="5379589" y="1575972"/>
            <a:ext cx="6472442" cy="4708981"/>
          </a:xfrm>
          <a:prstGeom prst="rect">
            <a:avLst/>
          </a:prstGeom>
          <a:solidFill>
            <a:schemeClr val="accent2">
              <a:lumMod val="20000"/>
              <a:lumOff val="80000"/>
            </a:schemeClr>
          </a:solidFill>
          <a:ln>
            <a:noFill/>
            <a:headEnd/>
            <a:tailEn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lnRef>
          <a:fillRef idx="1">
            <a:schemeClr val="lt1"/>
          </a:fillRef>
          <a:effectRef idx="0">
            <a:schemeClr val="dk1"/>
          </a:effectRef>
          <a:fontRef idx="minor">
            <a:schemeClr val="dk1"/>
          </a:fontRef>
        </p:style>
        <p:txBody>
          <a:bodyPr wrap="square">
            <a:spAutoFit/>
          </a:bodyPr>
          <a:lstStyle>
            <a:lvl1pPr algn="r" rtl="1">
              <a:defRPr>
                <a:solidFill>
                  <a:schemeClr val="tx1"/>
                </a:solidFill>
                <a:latin typeface="Tahoma" panose="020B0604030504040204" pitchFamily="34" charset="0"/>
                <a:cs typeface="Arial" panose="020B0604020202020204" pitchFamily="34" charset="0"/>
              </a:defRPr>
            </a:lvl1pPr>
            <a:lvl2pPr marL="742950" indent="-285750" algn="r" rtl="1">
              <a:defRPr>
                <a:solidFill>
                  <a:schemeClr val="tx1"/>
                </a:solidFill>
                <a:latin typeface="Tahoma" panose="020B0604030504040204" pitchFamily="34" charset="0"/>
                <a:cs typeface="Arial" panose="020B0604020202020204" pitchFamily="34" charset="0"/>
              </a:defRPr>
            </a:lvl2pPr>
            <a:lvl3pPr marL="1143000" indent="-228600" algn="r" rtl="1">
              <a:defRPr>
                <a:solidFill>
                  <a:schemeClr val="tx1"/>
                </a:solidFill>
                <a:latin typeface="Tahoma" panose="020B0604030504040204" pitchFamily="34" charset="0"/>
                <a:cs typeface="Arial" panose="020B0604020202020204" pitchFamily="34" charset="0"/>
              </a:defRPr>
            </a:lvl3pPr>
            <a:lvl4pPr marL="1600200" indent="-228600" algn="r" rtl="1">
              <a:defRPr>
                <a:solidFill>
                  <a:schemeClr val="tx1"/>
                </a:solidFill>
                <a:latin typeface="Tahoma" panose="020B0604030504040204" pitchFamily="34" charset="0"/>
                <a:cs typeface="Arial" panose="020B0604020202020204" pitchFamily="34" charset="0"/>
              </a:defRPr>
            </a:lvl4pPr>
            <a:lvl5pPr marL="2057400" indent="-228600" algn="r" rtl="1">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justLow">
              <a:lnSpc>
                <a:spcPct val="150000"/>
              </a:lnSpc>
            </a:pPr>
            <a:r>
              <a:rPr lang="ar-BH" sz="3000" dirty="0">
                <a:latin typeface="Sakkal Majalla" panose="02000000000000000000" pitchFamily="2" charset="-78"/>
                <a:cs typeface="Sakkal Majalla" panose="02000000000000000000" pitchFamily="2" charset="-78"/>
              </a:rPr>
              <a:t>1- ينوي المسلم التيمّم بقلبه، ثم يسمي الله.</a:t>
            </a:r>
          </a:p>
          <a:p>
            <a:pPr algn="justLow">
              <a:lnSpc>
                <a:spcPct val="150000"/>
              </a:lnSpc>
            </a:pPr>
            <a:r>
              <a:rPr lang="ar-BH" sz="3000" dirty="0">
                <a:latin typeface="Sakkal Majalla" panose="02000000000000000000" pitchFamily="2" charset="-78"/>
                <a:cs typeface="Sakkal Majalla" panose="02000000000000000000" pitchFamily="2" charset="-78"/>
              </a:rPr>
              <a:t>2- يضرب بيديه على تراب طاهر ضربةً واحدة، وينفضهما حتى يتناثر التراب، ويمسح بهما وجهه.</a:t>
            </a:r>
          </a:p>
          <a:p>
            <a:pPr algn="justLow">
              <a:lnSpc>
                <a:spcPct val="150000"/>
              </a:lnSpc>
            </a:pPr>
            <a:r>
              <a:rPr lang="ar-BH" sz="3000" dirty="0">
                <a:latin typeface="Sakkal Majalla" panose="02000000000000000000" pitchFamily="2" charset="-78"/>
                <a:cs typeface="Sakkal Majalla" panose="02000000000000000000" pitchFamily="2" charset="-78"/>
              </a:rPr>
              <a:t>3- يضرب يديه على التراب ضربةً ثانية وينفضهما، ويمسح بهما يديه إلى المرفقين.</a:t>
            </a:r>
          </a:p>
          <a:p>
            <a:pPr algn="justLow">
              <a:lnSpc>
                <a:spcPct val="150000"/>
              </a:lnSpc>
            </a:pPr>
            <a:r>
              <a:rPr lang="ar-BH" sz="3000" dirty="0">
                <a:latin typeface="Sakkal Majalla" panose="02000000000000000000" pitchFamily="2" charset="-78"/>
                <a:cs typeface="Sakkal Majalla" panose="02000000000000000000" pitchFamily="2" charset="-78"/>
              </a:rPr>
              <a:t>4- يأتي بالذكر المأثور بعد الوضوء. </a:t>
            </a:r>
          </a:p>
          <a:p>
            <a:endParaRPr lang="en-US" sz="3000" dirty="0"/>
          </a:p>
        </p:txBody>
      </p:sp>
      <p:pic>
        <p:nvPicPr>
          <p:cNvPr id="6" name="Picture 5" descr="Page Background"/>
          <p:cNvPicPr/>
          <p:nvPr/>
        </p:nvPicPr>
        <p:blipFill rotWithShape="1">
          <a:blip r:embed="rId2">
            <a:extLst>
              <a:ext uri="{28A0092B-C50C-407E-A947-70E740481C1C}">
                <a14:useLocalDpi xmlns:a14="http://schemas.microsoft.com/office/drawing/2010/main" val="0"/>
              </a:ext>
            </a:extLst>
          </a:blip>
          <a:srcRect l="10899" t="26235" r="15536" b="7336"/>
          <a:stretch/>
        </p:blipFill>
        <p:spPr bwMode="auto">
          <a:xfrm>
            <a:off x="598776" y="876001"/>
            <a:ext cx="4371975" cy="5257800"/>
          </a:xfrm>
          <a:prstGeom prst="rect">
            <a:avLst/>
          </a:prstGeom>
          <a:noFill/>
          <a:ln>
            <a:noFill/>
          </a:ln>
          <a:extLst>
            <a:ext uri="{53640926-AAD7-44D8-BBD7-CCE9431645EC}">
              <a14:shadowObscured xmlns:a14="http://schemas.microsoft.com/office/drawing/2010/main"/>
            </a:ext>
          </a:extLst>
        </p:spPr>
      </p:pic>
      <p:sp>
        <p:nvSpPr>
          <p:cNvPr id="16" name="Rectangle 15"/>
          <p:cNvSpPr/>
          <p:nvPr/>
        </p:nvSpPr>
        <p:spPr>
          <a:xfrm>
            <a:off x="1778726" y="1784979"/>
            <a:ext cx="326572" cy="2920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BH" b="1" dirty="0">
                <a:solidFill>
                  <a:srgbClr val="FF0000"/>
                </a:solidFill>
              </a:rPr>
              <a:t>1</a:t>
            </a:r>
            <a:endParaRPr lang="en-US" b="1" dirty="0">
              <a:solidFill>
                <a:srgbClr val="FF0000"/>
              </a:solidFill>
            </a:endParaRPr>
          </a:p>
        </p:txBody>
      </p:sp>
      <p:sp>
        <p:nvSpPr>
          <p:cNvPr id="17" name="Rectangle 16"/>
          <p:cNvSpPr/>
          <p:nvPr/>
        </p:nvSpPr>
        <p:spPr>
          <a:xfrm>
            <a:off x="4245429" y="3478543"/>
            <a:ext cx="335280" cy="2964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BH" b="1" dirty="0">
                <a:solidFill>
                  <a:srgbClr val="FF0000"/>
                </a:solidFill>
              </a:rPr>
              <a:t>2</a:t>
            </a:r>
            <a:endParaRPr lang="en-US" b="1" dirty="0">
              <a:solidFill>
                <a:srgbClr val="FF0000"/>
              </a:solidFill>
            </a:endParaRPr>
          </a:p>
        </p:txBody>
      </p:sp>
      <p:sp>
        <p:nvSpPr>
          <p:cNvPr id="26" name="Rectangle 25"/>
          <p:cNvSpPr/>
          <p:nvPr/>
        </p:nvSpPr>
        <p:spPr>
          <a:xfrm>
            <a:off x="1752601" y="3504901"/>
            <a:ext cx="326572" cy="27009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BH" b="1" dirty="0">
                <a:solidFill>
                  <a:srgbClr val="FF0000"/>
                </a:solidFill>
              </a:rPr>
              <a:t>3</a:t>
            </a:r>
            <a:endParaRPr lang="en-US" b="1" dirty="0">
              <a:solidFill>
                <a:srgbClr val="FF0000"/>
              </a:solidFill>
            </a:endParaRPr>
          </a:p>
        </p:txBody>
      </p:sp>
      <p:sp>
        <p:nvSpPr>
          <p:cNvPr id="28" name="Rectangle 27"/>
          <p:cNvSpPr/>
          <p:nvPr/>
        </p:nvSpPr>
        <p:spPr>
          <a:xfrm>
            <a:off x="1778726" y="4641538"/>
            <a:ext cx="326572" cy="27009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BH" b="1" dirty="0">
                <a:solidFill>
                  <a:srgbClr val="FF0000"/>
                </a:solidFill>
              </a:rPr>
              <a:t>5</a:t>
            </a:r>
            <a:endParaRPr lang="en-US" b="1" dirty="0">
              <a:solidFill>
                <a:srgbClr val="FF0000"/>
              </a:solidFill>
            </a:endParaRPr>
          </a:p>
        </p:txBody>
      </p:sp>
      <p:sp>
        <p:nvSpPr>
          <p:cNvPr id="29" name="Rectangle 28"/>
          <p:cNvSpPr/>
          <p:nvPr/>
        </p:nvSpPr>
        <p:spPr>
          <a:xfrm>
            <a:off x="1752601" y="5778175"/>
            <a:ext cx="326572" cy="25412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BH" b="1" dirty="0">
                <a:solidFill>
                  <a:srgbClr val="FF0000"/>
                </a:solidFill>
              </a:rPr>
              <a:t>7</a:t>
            </a:r>
            <a:endParaRPr lang="en-US" b="1" dirty="0">
              <a:solidFill>
                <a:srgbClr val="FF0000"/>
              </a:solidFill>
            </a:endParaRPr>
          </a:p>
        </p:txBody>
      </p:sp>
      <p:sp>
        <p:nvSpPr>
          <p:cNvPr id="30" name="Rectangle 29"/>
          <p:cNvSpPr/>
          <p:nvPr/>
        </p:nvSpPr>
        <p:spPr>
          <a:xfrm>
            <a:off x="4243253" y="5791584"/>
            <a:ext cx="326572" cy="25412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BH" b="1" dirty="0">
                <a:solidFill>
                  <a:srgbClr val="FF0000"/>
                </a:solidFill>
              </a:rPr>
              <a:t>6</a:t>
            </a:r>
            <a:endParaRPr lang="en-US" b="1" dirty="0">
              <a:solidFill>
                <a:srgbClr val="FF0000"/>
              </a:solidFill>
            </a:endParaRPr>
          </a:p>
        </p:txBody>
      </p:sp>
      <p:sp>
        <p:nvSpPr>
          <p:cNvPr id="31" name="Rectangle 30"/>
          <p:cNvSpPr/>
          <p:nvPr/>
        </p:nvSpPr>
        <p:spPr>
          <a:xfrm>
            <a:off x="4243253" y="4648242"/>
            <a:ext cx="326572" cy="27009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BH" b="1" dirty="0">
                <a:solidFill>
                  <a:srgbClr val="FF0000"/>
                </a:solidFill>
              </a:rPr>
              <a:t>4</a:t>
            </a:r>
            <a:endParaRPr lang="en-US" b="1" dirty="0">
              <a:solidFill>
                <a:srgbClr val="FF0000"/>
              </a:solidFill>
            </a:endParaRPr>
          </a:p>
        </p:txBody>
      </p:sp>
    </p:spTree>
    <p:extLst>
      <p:ext uri="{BB962C8B-B14F-4D97-AF65-F5344CB8AC3E}">
        <p14:creationId xmlns:p14="http://schemas.microsoft.com/office/powerpoint/2010/main" val="1739267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barn(inVertical)">
                                      <p:cBhvr>
                                        <p:cTn id="7" dur="500"/>
                                        <p:tgtEl>
                                          <p:spTgt spid="4">
                                            <p:bg/>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arn(inVertical)">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barn(inVertical)">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barn(inVertical)">
                                      <p:cBhvr>
                                        <p:cTn id="2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04802" y="206174"/>
            <a:ext cx="2479962" cy="400110"/>
          </a:xfrm>
          <a:prstGeom prst="rect">
            <a:avLst/>
          </a:prstGeom>
          <a:solidFill>
            <a:schemeClr val="accent2">
              <a:lumMod val="40000"/>
              <a:lumOff val="60000"/>
            </a:schemeClr>
          </a:solidFill>
        </p:spPr>
        <p:txBody>
          <a:bodyPr wrap="square" rtlCol="0">
            <a:spAutoFit/>
          </a:bodyPr>
          <a:lstStyle/>
          <a:p>
            <a:r>
              <a:rPr lang="ar-BH" sz="2000" b="1" dirty="0">
                <a:solidFill>
                  <a:srgbClr val="C00000"/>
                </a:solidFill>
              </a:rPr>
              <a:t> التيمّم / التربية الإسلامية   </a:t>
            </a:r>
            <a:endParaRPr lang="en-US" sz="2000" b="1" dirty="0">
              <a:solidFill>
                <a:srgbClr val="C00000"/>
              </a:solidFill>
            </a:endParaRPr>
          </a:p>
        </p:txBody>
      </p:sp>
      <p:sp>
        <p:nvSpPr>
          <p:cNvPr id="9" name="مستطيل مستدير الزوايا 1"/>
          <p:cNvSpPr/>
          <p:nvPr/>
        </p:nvSpPr>
        <p:spPr>
          <a:xfrm>
            <a:off x="9090689" y="210656"/>
            <a:ext cx="2450782" cy="712877"/>
          </a:xfrm>
          <a:prstGeom prst="roundRect">
            <a:avLst/>
          </a:prstGeom>
          <a:solidFill>
            <a:schemeClr val="accent4">
              <a:lumMod val="40000"/>
              <a:lumOff val="60000"/>
            </a:schemeClr>
          </a:solidFill>
          <a:ln w="38100">
            <a:solidFill>
              <a:srgbClr val="FF0000"/>
            </a:solidFill>
            <a:prstDash val="sysDash"/>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1" anchor="ctr"/>
          <a:lstStyle/>
          <a:p>
            <a:pPr algn="r"/>
            <a:r>
              <a:rPr lang="ar-BH" sz="3200" b="1" dirty="0">
                <a:solidFill>
                  <a:srgbClr val="C00000"/>
                </a:solidFill>
              </a:rPr>
              <a:t>   نشاط (3)</a:t>
            </a:r>
          </a:p>
        </p:txBody>
      </p:sp>
      <p:sp>
        <p:nvSpPr>
          <p:cNvPr id="10" name="مستطيل 9"/>
          <p:cNvSpPr/>
          <p:nvPr/>
        </p:nvSpPr>
        <p:spPr>
          <a:xfrm>
            <a:off x="600891" y="1697641"/>
            <a:ext cx="10940580" cy="3360851"/>
          </a:xfrm>
          <a:prstGeom prst="rect">
            <a:avLst/>
          </a:prstGeom>
          <a:solidFill>
            <a:schemeClr val="accent2">
              <a:lumMod val="20000"/>
              <a:lumOff val="80000"/>
            </a:schemeClr>
          </a:solidFill>
          <a:effectLst>
            <a:outerShdw blurRad="50800" dist="38100" dir="5400000" algn="t"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rtlCol="1" anchor="ctr"/>
          <a:lstStyle/>
          <a:p>
            <a:pPr algn="justLow" rtl="1"/>
            <a:endParaRPr lang="ar-BH" sz="2400" dirty="0"/>
          </a:p>
          <a:p>
            <a:pPr rtl="1"/>
            <a:endParaRPr lang="ar-BH" sz="2400" dirty="0"/>
          </a:p>
          <a:p>
            <a:pPr rtl="1"/>
            <a:endParaRPr lang="ar-BH" sz="2400" dirty="0"/>
          </a:p>
          <a:p>
            <a:pPr algn="justLow" rtl="1"/>
            <a:r>
              <a:rPr lang="ar-SA" sz="2400" dirty="0"/>
              <a:t> </a:t>
            </a:r>
            <a:endParaRPr lang="ar-BH" sz="2400" dirty="0"/>
          </a:p>
          <a:p>
            <a:pPr algn="justLow" rtl="1"/>
            <a:endParaRPr lang="ar-BH" sz="2400" b="1" dirty="0">
              <a:solidFill>
                <a:srgbClr val="FF0000"/>
              </a:solidFill>
              <a:latin typeface="Arial" panose="020B0604020202020204" pitchFamily="34" charset="0"/>
              <a:cs typeface="Arial" panose="020B0604020202020204" pitchFamily="34" charset="0"/>
            </a:endParaRPr>
          </a:p>
          <a:p>
            <a:pPr algn="justLow" rtl="1"/>
            <a:endParaRPr lang="ar-BH" sz="2400" b="1" dirty="0">
              <a:solidFill>
                <a:srgbClr val="FF0000"/>
              </a:solidFill>
              <a:latin typeface="Arial" panose="020B0604020202020204" pitchFamily="34" charset="0"/>
              <a:cs typeface="Arial" panose="020B0604020202020204" pitchFamily="34" charset="0"/>
            </a:endParaRPr>
          </a:p>
          <a:p>
            <a:pPr algn="justLow" rtl="1"/>
            <a:endParaRPr lang="ar-BH" sz="2400" b="1" dirty="0">
              <a:solidFill>
                <a:srgbClr val="FF0000"/>
              </a:solidFill>
              <a:latin typeface="Arial" panose="020B0604020202020204" pitchFamily="34" charset="0"/>
              <a:cs typeface="Arial" panose="020B0604020202020204" pitchFamily="34" charset="0"/>
            </a:endParaRPr>
          </a:p>
          <a:p>
            <a:pPr algn="justLow" rtl="1"/>
            <a:r>
              <a:rPr lang="ar-BH" sz="3200" b="1" dirty="0">
                <a:solidFill>
                  <a:srgbClr val="FF0000"/>
                </a:solidFill>
                <a:latin typeface="Sakkal Majalla" panose="02000000000000000000" pitchFamily="2" charset="-78"/>
                <a:cs typeface="Sakkal Majalla" panose="02000000000000000000" pitchFamily="2" charset="-78"/>
              </a:rPr>
              <a:t>رتب الخطوات الآتية بوضع الرقم المناسب أمامها لتتوصل إلى الكيفية الصحيحة للتيمّم:</a:t>
            </a:r>
          </a:p>
          <a:p>
            <a:pPr algn="justLow" rtl="1"/>
            <a:endParaRPr lang="ar-BH" sz="2800" dirty="0">
              <a:latin typeface="Sakkal Majalla" panose="02000000000000000000" pitchFamily="2" charset="-78"/>
              <a:cs typeface="Sakkal Majalla" panose="02000000000000000000" pitchFamily="2" charset="-78"/>
            </a:endParaRPr>
          </a:p>
          <a:p>
            <a:pPr algn="justLow" rtl="1"/>
            <a:r>
              <a:rPr lang="ar-BH" sz="2800" dirty="0">
                <a:latin typeface="Sakkal Majalla" panose="02000000000000000000" pitchFamily="2" charset="-78"/>
                <a:cs typeface="Sakkal Majalla" panose="02000000000000000000" pitchFamily="2" charset="-78"/>
              </a:rPr>
              <a:t>(       ) - يأتي بالذكر المأثور بعد الوضوء. </a:t>
            </a:r>
            <a:endParaRPr lang="ar-BH" sz="2800" b="1" dirty="0">
              <a:solidFill>
                <a:srgbClr val="FF0000"/>
              </a:solidFill>
              <a:latin typeface="Sakkal Majalla" panose="02000000000000000000" pitchFamily="2" charset="-78"/>
              <a:cs typeface="Sakkal Majalla" panose="02000000000000000000" pitchFamily="2" charset="-78"/>
            </a:endParaRPr>
          </a:p>
          <a:p>
            <a:pPr algn="justLow" rtl="1"/>
            <a:r>
              <a:rPr lang="ar-BH" sz="2800" dirty="0">
                <a:latin typeface="Sakkal Majalla" panose="02000000000000000000" pitchFamily="2" charset="-78"/>
                <a:cs typeface="Sakkal Majalla" panose="02000000000000000000" pitchFamily="2" charset="-78"/>
              </a:rPr>
              <a:t>(       ) - يضرب يديه على التراب ضربةً ثانية وينفضهما، ويمسح بهما يديه إلى المرفقين.</a:t>
            </a:r>
            <a:endParaRPr lang="ar-BH" sz="2800" b="1" dirty="0">
              <a:solidFill>
                <a:srgbClr val="FF0000"/>
              </a:solidFill>
              <a:latin typeface="Sakkal Majalla" panose="02000000000000000000" pitchFamily="2" charset="-78"/>
              <a:cs typeface="Sakkal Majalla" panose="02000000000000000000" pitchFamily="2" charset="-78"/>
            </a:endParaRPr>
          </a:p>
          <a:p>
            <a:pPr algn="r"/>
            <a:r>
              <a:rPr lang="ar-BH" sz="2800" dirty="0">
                <a:latin typeface="Sakkal Majalla" panose="02000000000000000000" pitchFamily="2" charset="-78"/>
                <a:cs typeface="Sakkal Majalla" panose="02000000000000000000" pitchFamily="2" charset="-78"/>
              </a:rPr>
              <a:t>(       ) - يضرب بيديه على تراب طاهر ضربةً واحدة، وينفضهما حتى يتناثر التراب، ويمسح بهما وجهه.</a:t>
            </a:r>
          </a:p>
          <a:p>
            <a:pPr algn="r"/>
            <a:r>
              <a:rPr lang="ar-BH" sz="2800" dirty="0">
                <a:latin typeface="Sakkal Majalla" panose="02000000000000000000" pitchFamily="2" charset="-78"/>
                <a:cs typeface="Sakkal Majalla" panose="02000000000000000000" pitchFamily="2" charset="-78"/>
              </a:rPr>
              <a:t>(       ) ينوي المسلم التيمّم بقلبه، ثم يسمي الله.</a:t>
            </a:r>
          </a:p>
          <a:p>
            <a:pPr algn="r"/>
            <a:endParaRPr lang="ar-BH" sz="2800" dirty="0">
              <a:latin typeface="Sakkal Majalla" panose="02000000000000000000" pitchFamily="2" charset="-78"/>
              <a:cs typeface="Sakkal Majalla" panose="02000000000000000000" pitchFamily="2" charset="-78"/>
            </a:endParaRPr>
          </a:p>
          <a:p>
            <a:pPr algn="justLow" rtl="1"/>
            <a:endParaRPr lang="ar-BH" sz="2400" b="1" dirty="0">
              <a:solidFill>
                <a:srgbClr val="FF0000"/>
              </a:solidFill>
              <a:latin typeface="Arial" panose="020B0604020202020204" pitchFamily="34" charset="0"/>
              <a:cs typeface="Arial" panose="020B0604020202020204" pitchFamily="34" charset="0"/>
            </a:endParaRPr>
          </a:p>
          <a:p>
            <a:pPr algn="justLow" rtl="1"/>
            <a:endParaRPr lang="ar-BH" sz="2400" b="1" dirty="0">
              <a:solidFill>
                <a:srgbClr val="FF0000"/>
              </a:solidFill>
              <a:latin typeface="Arial" panose="020B0604020202020204" pitchFamily="34" charset="0"/>
              <a:cs typeface="Arial" panose="020B0604020202020204" pitchFamily="34" charset="0"/>
            </a:endParaRPr>
          </a:p>
          <a:p>
            <a:pPr algn="justLow" rtl="1"/>
            <a:endParaRPr lang="ar-BH" sz="2400" b="1" dirty="0">
              <a:solidFill>
                <a:srgbClr val="FF0000"/>
              </a:solidFill>
              <a:latin typeface="Arial" panose="020B0604020202020204" pitchFamily="34" charset="0"/>
              <a:cs typeface="Arial" panose="020B0604020202020204" pitchFamily="34" charset="0"/>
            </a:endParaRPr>
          </a:p>
          <a:p>
            <a:pPr algn="justLow" rtl="1"/>
            <a:endParaRPr lang="ar-BH" sz="2400" b="1" dirty="0">
              <a:solidFill>
                <a:srgbClr val="FF0000"/>
              </a:solidFill>
              <a:latin typeface="Arial" panose="020B0604020202020204" pitchFamily="34" charset="0"/>
              <a:cs typeface="Arial" panose="020B0604020202020204" pitchFamily="34" charset="0"/>
            </a:endParaRPr>
          </a:p>
          <a:p>
            <a:pPr algn="justLow" rtl="1"/>
            <a:endParaRPr lang="ar-BH" sz="2400" b="1" dirty="0">
              <a:solidFill>
                <a:srgbClr val="FF0000"/>
              </a:solidFill>
              <a:latin typeface="Arial" panose="020B0604020202020204" pitchFamily="34" charset="0"/>
              <a:cs typeface="Arial" panose="020B0604020202020204" pitchFamily="34" charset="0"/>
            </a:endParaRPr>
          </a:p>
          <a:p>
            <a:pPr algn="justLow" rtl="1"/>
            <a:endParaRPr lang="en-US" sz="2400" dirty="0"/>
          </a:p>
        </p:txBody>
      </p:sp>
      <p:sp>
        <p:nvSpPr>
          <p:cNvPr id="5" name="مستطيل مستدير الزوايا 1"/>
          <p:cNvSpPr/>
          <p:nvPr/>
        </p:nvSpPr>
        <p:spPr>
          <a:xfrm>
            <a:off x="5387069" y="406229"/>
            <a:ext cx="3268327" cy="782491"/>
          </a:xfrm>
          <a:prstGeom prst="roundRect">
            <a:avLst/>
          </a:prstGeom>
          <a:solidFill>
            <a:schemeClr val="accent4">
              <a:lumMod val="40000"/>
              <a:lumOff val="60000"/>
            </a:schemeClr>
          </a:solidFill>
          <a:ln w="38100">
            <a:solidFill>
              <a:srgbClr val="FF0000"/>
            </a:solidFill>
            <a:prstDash val="sysDash"/>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1" anchor="ctr"/>
          <a:lstStyle/>
          <a:p>
            <a:pPr algn="r"/>
            <a:r>
              <a:rPr lang="ar-BH" sz="3200" b="1" dirty="0">
                <a:solidFill>
                  <a:srgbClr val="C00000"/>
                </a:solidFill>
              </a:rPr>
              <a:t>   إجابة النشاط (3)  </a:t>
            </a:r>
          </a:p>
        </p:txBody>
      </p:sp>
      <p:sp>
        <p:nvSpPr>
          <p:cNvPr id="6" name="مستطيل 9"/>
          <p:cNvSpPr/>
          <p:nvPr/>
        </p:nvSpPr>
        <p:spPr>
          <a:xfrm>
            <a:off x="205153" y="1683713"/>
            <a:ext cx="11781693" cy="4058390"/>
          </a:xfrm>
          <a:prstGeom prst="rect">
            <a:avLst/>
          </a:prstGeom>
          <a:solidFill>
            <a:schemeClr val="accent2">
              <a:lumMod val="20000"/>
              <a:lumOff val="80000"/>
            </a:schemeClr>
          </a:solidFill>
          <a:effectLst>
            <a:outerShdw blurRad="50800" dist="38100" dir="5400000" algn="t"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rtlCol="1" anchor="ctr"/>
          <a:lstStyle/>
          <a:p>
            <a:pPr algn="justLow" rtl="1"/>
            <a:endParaRPr lang="ar-BH" sz="2400" dirty="0"/>
          </a:p>
          <a:p>
            <a:pPr rtl="1"/>
            <a:endParaRPr lang="ar-BH" sz="2400" dirty="0"/>
          </a:p>
          <a:p>
            <a:pPr rtl="1"/>
            <a:endParaRPr lang="ar-BH" sz="2400" dirty="0"/>
          </a:p>
          <a:p>
            <a:pPr algn="justLow" rtl="1"/>
            <a:r>
              <a:rPr lang="ar-SA" sz="2400" dirty="0"/>
              <a:t> </a:t>
            </a:r>
            <a:r>
              <a:rPr lang="ar-BH" sz="2400" dirty="0"/>
              <a:t>                                                                                                  </a:t>
            </a:r>
          </a:p>
          <a:p>
            <a:pPr algn="justLow" rtl="1"/>
            <a:endParaRPr lang="ar-BH" sz="2400" dirty="0"/>
          </a:p>
          <a:p>
            <a:pPr algn="justLow" rtl="1"/>
            <a:endParaRPr lang="ar-BH" sz="2400" dirty="0"/>
          </a:p>
          <a:p>
            <a:pPr algn="justLow" rtl="1"/>
            <a:endParaRPr lang="ar-BH" sz="2400" dirty="0"/>
          </a:p>
          <a:p>
            <a:pPr algn="justLow" rtl="1"/>
            <a:endParaRPr lang="ar-BH" sz="2400" b="1" dirty="0">
              <a:solidFill>
                <a:srgbClr val="FF0000"/>
              </a:solidFill>
              <a:latin typeface="Arial" panose="020B0604020202020204" pitchFamily="34" charset="0"/>
              <a:cs typeface="Arial" panose="020B0604020202020204" pitchFamily="34" charset="0"/>
            </a:endParaRPr>
          </a:p>
          <a:p>
            <a:pPr algn="justLow" rtl="1"/>
            <a:endParaRPr lang="ar-BH" sz="2400" b="1" dirty="0">
              <a:solidFill>
                <a:srgbClr val="FF0000"/>
              </a:solidFill>
              <a:latin typeface="Arial" panose="020B0604020202020204" pitchFamily="34" charset="0"/>
              <a:cs typeface="Arial" panose="020B0604020202020204" pitchFamily="34" charset="0"/>
            </a:endParaRPr>
          </a:p>
          <a:p>
            <a:pPr algn="justLow" rtl="1"/>
            <a:endParaRPr lang="ar-BH" sz="2400" b="1" dirty="0">
              <a:solidFill>
                <a:srgbClr val="FF0000"/>
              </a:solidFill>
              <a:latin typeface="Arial" panose="020B0604020202020204" pitchFamily="34" charset="0"/>
              <a:cs typeface="Arial" panose="020B0604020202020204" pitchFamily="34" charset="0"/>
            </a:endParaRPr>
          </a:p>
          <a:p>
            <a:pPr algn="justLow" rtl="1">
              <a:lnSpc>
                <a:spcPct val="150000"/>
              </a:lnSpc>
            </a:pPr>
            <a:r>
              <a:rPr lang="ar-BH" sz="3200" b="1" dirty="0">
                <a:solidFill>
                  <a:srgbClr val="FF0000"/>
                </a:solidFill>
                <a:latin typeface="Sakkal Majalla" panose="02000000000000000000" pitchFamily="2" charset="-78"/>
                <a:cs typeface="Sakkal Majalla" panose="02000000000000000000" pitchFamily="2" charset="-78"/>
              </a:rPr>
              <a:t>رتب الخطوات الآتية بوضع الرقم المناسب أمامها ل</a:t>
            </a:r>
            <a:r>
              <a:rPr lang="ar-SA" sz="3200" b="1" dirty="0">
                <a:solidFill>
                  <a:srgbClr val="FF0000"/>
                </a:solidFill>
                <a:latin typeface="Sakkal Majalla" panose="02000000000000000000" pitchFamily="2" charset="-78"/>
                <a:cs typeface="Sakkal Majalla" panose="02000000000000000000" pitchFamily="2" charset="-78"/>
              </a:rPr>
              <a:t>ِ</a:t>
            </a:r>
            <a:r>
              <a:rPr lang="ar-BH" sz="3200" b="1" dirty="0">
                <a:solidFill>
                  <a:srgbClr val="FF0000"/>
                </a:solidFill>
                <a:latin typeface="Sakkal Majalla" panose="02000000000000000000" pitchFamily="2" charset="-78"/>
                <a:cs typeface="Sakkal Majalla" panose="02000000000000000000" pitchFamily="2" charset="-78"/>
              </a:rPr>
              <a:t>ت</a:t>
            </a:r>
            <a:r>
              <a:rPr lang="ar-SA" sz="3200" b="1" dirty="0">
                <a:solidFill>
                  <a:srgbClr val="FF0000"/>
                </a:solidFill>
                <a:latin typeface="Sakkal Majalla" panose="02000000000000000000" pitchFamily="2" charset="-78"/>
                <a:cs typeface="Sakkal Majalla" panose="02000000000000000000" pitchFamily="2" charset="-78"/>
              </a:rPr>
              <a:t>َ</a:t>
            </a:r>
            <a:r>
              <a:rPr lang="ar-BH" sz="3200" b="1" dirty="0">
                <a:solidFill>
                  <a:srgbClr val="FF0000"/>
                </a:solidFill>
                <a:latin typeface="Sakkal Majalla" panose="02000000000000000000" pitchFamily="2" charset="-78"/>
                <a:cs typeface="Sakkal Majalla" panose="02000000000000000000" pitchFamily="2" charset="-78"/>
              </a:rPr>
              <a:t>توص</a:t>
            </a:r>
            <a:r>
              <a:rPr lang="ar-SA" sz="3200" b="1" dirty="0">
                <a:solidFill>
                  <a:srgbClr val="FF0000"/>
                </a:solidFill>
                <a:latin typeface="Sakkal Majalla" panose="02000000000000000000" pitchFamily="2" charset="-78"/>
                <a:cs typeface="Sakkal Majalla" panose="02000000000000000000" pitchFamily="2" charset="-78"/>
              </a:rPr>
              <a:t>َّ</a:t>
            </a:r>
            <a:r>
              <a:rPr lang="ar-BH" sz="3200" b="1" dirty="0">
                <a:solidFill>
                  <a:srgbClr val="FF0000"/>
                </a:solidFill>
                <a:latin typeface="Sakkal Majalla" panose="02000000000000000000" pitchFamily="2" charset="-78"/>
                <a:cs typeface="Sakkal Majalla" panose="02000000000000000000" pitchFamily="2" charset="-78"/>
              </a:rPr>
              <a:t>ل إلى الكيفية الصحيحة للتيمّم:</a:t>
            </a:r>
          </a:p>
          <a:p>
            <a:pPr algn="justLow" rtl="1">
              <a:lnSpc>
                <a:spcPct val="150000"/>
              </a:lnSpc>
            </a:pPr>
            <a:r>
              <a:rPr lang="ar-BH" sz="3200" dirty="0">
                <a:latin typeface="Sakkal Majalla" panose="02000000000000000000" pitchFamily="2" charset="-78"/>
                <a:cs typeface="Sakkal Majalla" panose="02000000000000000000" pitchFamily="2" charset="-78"/>
              </a:rPr>
              <a:t>(   4   ) - يأتي بالذكر المأثور بعد الوضوء. </a:t>
            </a:r>
            <a:endParaRPr lang="ar-BH" sz="3200" b="1" dirty="0">
              <a:solidFill>
                <a:srgbClr val="FF0000"/>
              </a:solidFill>
              <a:latin typeface="Sakkal Majalla" panose="02000000000000000000" pitchFamily="2" charset="-78"/>
              <a:cs typeface="Sakkal Majalla" panose="02000000000000000000" pitchFamily="2" charset="-78"/>
            </a:endParaRPr>
          </a:p>
          <a:p>
            <a:pPr algn="justLow" rtl="1">
              <a:lnSpc>
                <a:spcPct val="150000"/>
              </a:lnSpc>
            </a:pPr>
            <a:r>
              <a:rPr lang="ar-BH" sz="3200" dirty="0">
                <a:latin typeface="Sakkal Majalla" panose="02000000000000000000" pitchFamily="2" charset="-78"/>
                <a:cs typeface="Sakkal Majalla" panose="02000000000000000000" pitchFamily="2" charset="-78"/>
              </a:rPr>
              <a:t>(   3   ) - يضرب يديه على التراب ضربةً ثانية وينفضهما، ويمسح بهما يديه إلى المرفقين.</a:t>
            </a:r>
          </a:p>
          <a:p>
            <a:pPr algn="r">
              <a:lnSpc>
                <a:spcPct val="150000"/>
              </a:lnSpc>
            </a:pPr>
            <a:r>
              <a:rPr lang="ar-BH" sz="3200" dirty="0">
                <a:latin typeface="Sakkal Majalla" panose="02000000000000000000" pitchFamily="2" charset="-78"/>
                <a:cs typeface="Sakkal Majalla" panose="02000000000000000000" pitchFamily="2" charset="-78"/>
              </a:rPr>
              <a:t>(   2   ) - يضرب بيديه على تراب طاهر ضربةً واحدة، وينفضهما حتى يتناثر التراب، ويمسح بهما وجهه.</a:t>
            </a:r>
          </a:p>
          <a:p>
            <a:pPr algn="r">
              <a:lnSpc>
                <a:spcPct val="150000"/>
              </a:lnSpc>
            </a:pPr>
            <a:r>
              <a:rPr lang="ar-BH" sz="3200" dirty="0">
                <a:latin typeface="Sakkal Majalla" panose="02000000000000000000" pitchFamily="2" charset="-78"/>
                <a:cs typeface="Sakkal Majalla" panose="02000000000000000000" pitchFamily="2" charset="-78"/>
              </a:rPr>
              <a:t>(   1  ) ينوي المسلم التيمّم بقلبه، ثم يسمي الله.</a:t>
            </a:r>
          </a:p>
          <a:p>
            <a:pPr algn="r"/>
            <a:endParaRPr lang="ar-BH" sz="2800" dirty="0">
              <a:latin typeface="Arial" panose="020B0604020202020204" pitchFamily="34" charset="0"/>
              <a:cs typeface="Arial" panose="020B0604020202020204" pitchFamily="34" charset="0"/>
            </a:endParaRPr>
          </a:p>
          <a:p>
            <a:pPr algn="r"/>
            <a:endParaRPr lang="ar-BH" sz="2800" dirty="0">
              <a:latin typeface="Arial" panose="020B0604020202020204" pitchFamily="34" charset="0"/>
              <a:cs typeface="Arial" panose="020B0604020202020204" pitchFamily="34" charset="0"/>
            </a:endParaRPr>
          </a:p>
          <a:p>
            <a:pPr algn="r"/>
            <a:endParaRPr lang="ar-BH" sz="2800" dirty="0">
              <a:latin typeface="Arial" panose="020B0604020202020204" pitchFamily="34" charset="0"/>
              <a:cs typeface="Arial" panose="020B0604020202020204" pitchFamily="34" charset="0"/>
            </a:endParaRPr>
          </a:p>
          <a:p>
            <a:pPr algn="r"/>
            <a:endParaRPr lang="ar-BH" sz="2800" dirty="0">
              <a:latin typeface="Arial" panose="020B0604020202020204" pitchFamily="34" charset="0"/>
              <a:cs typeface="Arial" panose="020B0604020202020204" pitchFamily="34" charset="0"/>
            </a:endParaRPr>
          </a:p>
          <a:p>
            <a:pPr algn="r"/>
            <a:endParaRPr lang="ar-BH" sz="2800" dirty="0">
              <a:latin typeface="Arial" panose="020B0604020202020204" pitchFamily="34" charset="0"/>
              <a:cs typeface="Arial" panose="020B0604020202020204" pitchFamily="34" charset="0"/>
            </a:endParaRPr>
          </a:p>
          <a:p>
            <a:pPr algn="justLow" rtl="1"/>
            <a:endParaRPr lang="ar-BH" sz="2400" b="1" dirty="0">
              <a:solidFill>
                <a:srgbClr val="FF0000"/>
              </a:solidFill>
              <a:latin typeface="Arial" panose="020B0604020202020204" pitchFamily="34" charset="0"/>
              <a:cs typeface="Arial" panose="020B0604020202020204" pitchFamily="34" charset="0"/>
            </a:endParaRPr>
          </a:p>
          <a:p>
            <a:pPr algn="justLow" rtl="1"/>
            <a:endParaRPr lang="ar-BH" sz="2400" b="1" dirty="0">
              <a:solidFill>
                <a:srgbClr val="FF0000"/>
              </a:solidFill>
              <a:latin typeface="Arial" panose="020B0604020202020204" pitchFamily="34" charset="0"/>
              <a:cs typeface="Arial" panose="020B0604020202020204" pitchFamily="34" charset="0"/>
            </a:endParaRPr>
          </a:p>
          <a:p>
            <a:pPr algn="justLow" rtl="1"/>
            <a:endParaRPr lang="ar-BH" sz="2400" b="1" dirty="0">
              <a:solidFill>
                <a:srgbClr val="FF0000"/>
              </a:solidFill>
              <a:latin typeface="Arial" panose="020B0604020202020204" pitchFamily="34" charset="0"/>
              <a:cs typeface="Arial" panose="020B0604020202020204" pitchFamily="34" charset="0"/>
            </a:endParaRPr>
          </a:p>
          <a:p>
            <a:pPr algn="justLow" rtl="1"/>
            <a:endParaRPr lang="ar-BH" sz="2400" b="1" dirty="0">
              <a:solidFill>
                <a:srgbClr val="FF0000"/>
              </a:solidFill>
              <a:latin typeface="Arial" panose="020B0604020202020204" pitchFamily="34" charset="0"/>
              <a:cs typeface="Arial" panose="020B0604020202020204" pitchFamily="34" charset="0"/>
            </a:endParaRPr>
          </a:p>
          <a:p>
            <a:pPr algn="justLow" rtl="1"/>
            <a:endParaRPr lang="ar-BH" sz="2400" b="1" dirty="0">
              <a:solidFill>
                <a:srgbClr val="FF0000"/>
              </a:solidFill>
              <a:latin typeface="Arial" panose="020B0604020202020204" pitchFamily="34" charset="0"/>
              <a:cs typeface="Arial" panose="020B0604020202020204" pitchFamily="34" charset="0"/>
            </a:endParaRPr>
          </a:p>
          <a:p>
            <a:pPr algn="justLow" rtl="1"/>
            <a:endParaRPr lang="en-US" sz="2400" dirty="0"/>
          </a:p>
        </p:txBody>
      </p:sp>
    </p:spTree>
    <p:extLst>
      <p:ext uri="{BB962C8B-B14F-4D97-AF65-F5344CB8AC3E}">
        <p14:creationId xmlns:p14="http://schemas.microsoft.com/office/powerpoint/2010/main" val="2638397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2" y="206174"/>
            <a:ext cx="2479962" cy="400110"/>
          </a:xfrm>
          <a:prstGeom prst="rect">
            <a:avLst/>
          </a:prstGeom>
          <a:solidFill>
            <a:schemeClr val="accent2">
              <a:lumMod val="40000"/>
              <a:lumOff val="60000"/>
            </a:schemeClr>
          </a:solidFill>
        </p:spPr>
        <p:txBody>
          <a:bodyPr wrap="square" rtlCol="0">
            <a:spAutoFit/>
          </a:bodyPr>
          <a:lstStyle/>
          <a:p>
            <a:r>
              <a:rPr lang="ar-BH" sz="2000" b="1" dirty="0">
                <a:solidFill>
                  <a:srgbClr val="C00000"/>
                </a:solidFill>
              </a:rPr>
              <a:t> </a:t>
            </a:r>
            <a:r>
              <a:rPr lang="ar-BH" sz="2000" b="1" dirty="0">
                <a:solidFill>
                  <a:srgbClr val="C00000"/>
                </a:solidFill>
                <a:latin typeface="Sakkal Majalla" panose="02000000000000000000" pitchFamily="2" charset="-78"/>
                <a:cs typeface="Sakkal Majalla" panose="02000000000000000000" pitchFamily="2" charset="-78"/>
              </a:rPr>
              <a:t>التيمّم / التربية الإسلامية   </a:t>
            </a:r>
            <a:endParaRPr lang="en-US" sz="2000" b="1" dirty="0">
              <a:solidFill>
                <a:srgbClr val="C00000"/>
              </a:solidFill>
              <a:latin typeface="Sakkal Majalla" panose="02000000000000000000" pitchFamily="2" charset="-78"/>
              <a:cs typeface="Sakkal Majalla" panose="02000000000000000000" pitchFamily="2" charset="-78"/>
            </a:endParaRPr>
          </a:p>
        </p:txBody>
      </p:sp>
      <p:sp>
        <p:nvSpPr>
          <p:cNvPr id="4" name="AutoShape 10"/>
          <p:cNvSpPr>
            <a:spLocks noChangeArrowheads="1"/>
          </p:cNvSpPr>
          <p:nvPr/>
        </p:nvSpPr>
        <p:spPr bwMode="auto">
          <a:xfrm>
            <a:off x="4336869" y="166986"/>
            <a:ext cx="4149605" cy="1008672"/>
          </a:xfrm>
          <a:prstGeom prst="downArrowCallout">
            <a:avLst>
              <a:gd name="adj1" fmla="val 148419"/>
              <a:gd name="adj2" fmla="val 148419"/>
              <a:gd name="adj3" fmla="val 16667"/>
              <a:gd name="adj4" fmla="val 66667"/>
            </a:avLst>
          </a:prstGeom>
          <a:solidFill>
            <a:schemeClr val="accent1">
              <a:lumMod val="40000"/>
              <a:lumOff val="60000"/>
            </a:schemeClr>
          </a:solidFill>
          <a:ln>
            <a:headEnd/>
            <a:tailEnd/>
          </a:ln>
          <a:effectLst>
            <a:outerShdw blurRad="50800" dist="38100" dir="2700000" algn="tl"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wrap="none" anchor="ctr"/>
          <a:lstStyle>
            <a:lvl1pPr algn="r" rtl="1">
              <a:defRPr>
                <a:solidFill>
                  <a:schemeClr val="tx1"/>
                </a:solidFill>
                <a:latin typeface="Tahoma" panose="020B0604030504040204" pitchFamily="34" charset="0"/>
                <a:cs typeface="Arial" panose="020B0604020202020204" pitchFamily="34" charset="0"/>
              </a:defRPr>
            </a:lvl1pPr>
            <a:lvl2pPr marL="742950" indent="-285750" algn="r" rtl="1">
              <a:defRPr>
                <a:solidFill>
                  <a:schemeClr val="tx1"/>
                </a:solidFill>
                <a:latin typeface="Tahoma" panose="020B0604030504040204" pitchFamily="34" charset="0"/>
                <a:cs typeface="Arial" panose="020B0604020202020204" pitchFamily="34" charset="0"/>
              </a:defRPr>
            </a:lvl2pPr>
            <a:lvl3pPr marL="1143000" indent="-228600" algn="r" rtl="1">
              <a:defRPr>
                <a:solidFill>
                  <a:schemeClr val="tx1"/>
                </a:solidFill>
                <a:latin typeface="Tahoma" panose="020B0604030504040204" pitchFamily="34" charset="0"/>
                <a:cs typeface="Arial" panose="020B0604020202020204" pitchFamily="34" charset="0"/>
              </a:defRPr>
            </a:lvl3pPr>
            <a:lvl4pPr marL="1600200" indent="-228600" algn="r" rtl="1">
              <a:defRPr>
                <a:solidFill>
                  <a:schemeClr val="tx1"/>
                </a:solidFill>
                <a:latin typeface="Tahoma" panose="020B0604030504040204" pitchFamily="34" charset="0"/>
                <a:cs typeface="Arial" panose="020B0604020202020204" pitchFamily="34" charset="0"/>
              </a:defRPr>
            </a:lvl4pPr>
            <a:lvl5pPr marL="2057400" indent="-228600" algn="r" rtl="1">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eaLnBrk="1" hangingPunct="1"/>
            <a:r>
              <a:rPr lang="ar-BH" altLang="en-US" sz="4000" b="1" dirty="0">
                <a:solidFill>
                  <a:srgbClr val="C00000"/>
                </a:solidFill>
                <a:latin typeface="Sakkal Majalla" panose="02000000000000000000" pitchFamily="2" charset="-78"/>
                <a:cs typeface="Sakkal Majalla" panose="02000000000000000000" pitchFamily="2" charset="-78"/>
              </a:rPr>
              <a:t>مبطلات التيمّم</a:t>
            </a:r>
            <a:endParaRPr lang="en-US" altLang="en-US" sz="4000" b="1" dirty="0">
              <a:solidFill>
                <a:srgbClr val="C00000"/>
              </a:solidFill>
              <a:latin typeface="Sakkal Majalla" panose="02000000000000000000" pitchFamily="2" charset="-78"/>
              <a:cs typeface="Sakkal Majalla" panose="02000000000000000000" pitchFamily="2" charset="-78"/>
            </a:endParaRPr>
          </a:p>
        </p:txBody>
      </p:sp>
      <p:sp>
        <p:nvSpPr>
          <p:cNvPr id="5" name="Text Box 11"/>
          <p:cNvSpPr txBox="1">
            <a:spLocks noChangeArrowheads="1"/>
          </p:cNvSpPr>
          <p:nvPr/>
        </p:nvSpPr>
        <p:spPr bwMode="auto">
          <a:xfrm>
            <a:off x="526871" y="1507814"/>
            <a:ext cx="11171968" cy="1938992"/>
          </a:xfrm>
          <a:prstGeom prst="rect">
            <a:avLst/>
          </a:prstGeom>
          <a:solidFill>
            <a:schemeClr val="accent2">
              <a:lumMod val="20000"/>
              <a:lumOff val="80000"/>
            </a:schemeClr>
          </a:solidFill>
          <a:ln>
            <a:noFill/>
            <a:headEnd/>
            <a:tailEn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lnRef>
          <a:fillRef idx="1">
            <a:schemeClr val="lt1"/>
          </a:fillRef>
          <a:effectRef idx="0">
            <a:schemeClr val="dk1"/>
          </a:effectRef>
          <a:fontRef idx="minor">
            <a:schemeClr val="dk1"/>
          </a:fontRef>
        </p:style>
        <p:txBody>
          <a:bodyPr wrap="square">
            <a:spAutoFit/>
          </a:bodyPr>
          <a:lstStyle>
            <a:lvl1pPr algn="r" rtl="1">
              <a:defRPr>
                <a:solidFill>
                  <a:schemeClr val="tx1"/>
                </a:solidFill>
                <a:latin typeface="Tahoma" panose="020B0604030504040204" pitchFamily="34" charset="0"/>
                <a:cs typeface="Arial" panose="020B0604020202020204" pitchFamily="34" charset="0"/>
              </a:defRPr>
            </a:lvl1pPr>
            <a:lvl2pPr marL="742950" indent="-285750" algn="r" rtl="1">
              <a:defRPr>
                <a:solidFill>
                  <a:schemeClr val="tx1"/>
                </a:solidFill>
                <a:latin typeface="Tahoma" panose="020B0604030504040204" pitchFamily="34" charset="0"/>
                <a:cs typeface="Arial" panose="020B0604020202020204" pitchFamily="34" charset="0"/>
              </a:defRPr>
            </a:lvl2pPr>
            <a:lvl3pPr marL="1143000" indent="-228600" algn="r" rtl="1">
              <a:defRPr>
                <a:solidFill>
                  <a:schemeClr val="tx1"/>
                </a:solidFill>
                <a:latin typeface="Tahoma" panose="020B0604030504040204" pitchFamily="34" charset="0"/>
                <a:cs typeface="Arial" panose="020B0604020202020204" pitchFamily="34" charset="0"/>
              </a:defRPr>
            </a:lvl3pPr>
            <a:lvl4pPr marL="1600200" indent="-228600" algn="r" rtl="1">
              <a:defRPr>
                <a:solidFill>
                  <a:schemeClr val="tx1"/>
                </a:solidFill>
                <a:latin typeface="Tahoma" panose="020B0604030504040204" pitchFamily="34" charset="0"/>
                <a:cs typeface="Arial" panose="020B0604020202020204" pitchFamily="34" charset="0"/>
              </a:defRPr>
            </a:lvl4pPr>
            <a:lvl5pPr marL="2057400" indent="-228600" algn="r" rtl="1">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r>
              <a:rPr lang="ar-BH" sz="3000" b="1" dirty="0">
                <a:solidFill>
                  <a:srgbClr val="FF0000"/>
                </a:solidFill>
                <a:latin typeface="Sakkal Majalla" panose="02000000000000000000" pitchFamily="2" charset="-78"/>
                <a:cs typeface="Sakkal Majalla" panose="02000000000000000000" pitchFamily="2" charset="-78"/>
              </a:rPr>
              <a:t>يبطل التيمّم في الحالات الآتية:</a:t>
            </a:r>
          </a:p>
          <a:p>
            <a:r>
              <a:rPr lang="ar-BH" sz="3000" dirty="0">
                <a:latin typeface="Sakkal Majalla" panose="02000000000000000000" pitchFamily="2" charset="-78"/>
                <a:cs typeface="Sakkal Majalla" panose="02000000000000000000" pitchFamily="2" charset="-78"/>
              </a:rPr>
              <a:t>  1- زوال العذر من استعمال الماء.</a:t>
            </a:r>
          </a:p>
          <a:p>
            <a:r>
              <a:rPr lang="ar-BH" sz="3000" dirty="0">
                <a:latin typeface="Sakkal Majalla" panose="02000000000000000000" pitchFamily="2" charset="-78"/>
                <a:cs typeface="Sakkal Majalla" panose="02000000000000000000" pitchFamily="2" charset="-78"/>
              </a:rPr>
              <a:t>  2- وجود الماء.</a:t>
            </a:r>
          </a:p>
          <a:p>
            <a:r>
              <a:rPr lang="ar-BH" sz="3000" dirty="0">
                <a:latin typeface="Sakkal Majalla" panose="02000000000000000000" pitchFamily="2" charset="-78"/>
                <a:cs typeface="Sakkal Majalla" panose="02000000000000000000" pitchFamily="2" charset="-78"/>
              </a:rPr>
              <a:t>  3- حدوث أي مبطل من مبطلات الوضوء.</a:t>
            </a:r>
          </a:p>
        </p:txBody>
      </p:sp>
      <p:sp>
        <p:nvSpPr>
          <p:cNvPr id="7" name="Text Box 11"/>
          <p:cNvSpPr txBox="1">
            <a:spLocks noChangeArrowheads="1"/>
          </p:cNvSpPr>
          <p:nvPr/>
        </p:nvSpPr>
        <p:spPr bwMode="auto">
          <a:xfrm>
            <a:off x="526871" y="3739773"/>
            <a:ext cx="11171968" cy="2400657"/>
          </a:xfrm>
          <a:prstGeom prst="rect">
            <a:avLst/>
          </a:prstGeom>
          <a:solidFill>
            <a:schemeClr val="accent2">
              <a:lumMod val="20000"/>
              <a:lumOff val="80000"/>
            </a:schemeClr>
          </a:solidFill>
          <a:ln>
            <a:noFill/>
            <a:headEnd/>
            <a:tailEn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lnRef>
          <a:fillRef idx="1">
            <a:schemeClr val="lt1"/>
          </a:fillRef>
          <a:effectRef idx="0">
            <a:schemeClr val="dk1"/>
          </a:effectRef>
          <a:fontRef idx="minor">
            <a:schemeClr val="dk1"/>
          </a:fontRef>
        </p:style>
        <p:txBody>
          <a:bodyPr wrap="square">
            <a:spAutoFit/>
          </a:bodyPr>
          <a:lstStyle>
            <a:lvl1pPr algn="r" rtl="1">
              <a:defRPr>
                <a:solidFill>
                  <a:schemeClr val="tx1"/>
                </a:solidFill>
                <a:latin typeface="Tahoma" panose="020B0604030504040204" pitchFamily="34" charset="0"/>
                <a:cs typeface="Arial" panose="020B0604020202020204" pitchFamily="34" charset="0"/>
              </a:defRPr>
            </a:lvl1pPr>
            <a:lvl2pPr marL="742950" indent="-285750" algn="r" rtl="1">
              <a:defRPr>
                <a:solidFill>
                  <a:schemeClr val="tx1"/>
                </a:solidFill>
                <a:latin typeface="Tahoma" panose="020B0604030504040204" pitchFamily="34" charset="0"/>
                <a:cs typeface="Arial" panose="020B0604020202020204" pitchFamily="34" charset="0"/>
              </a:defRPr>
            </a:lvl2pPr>
            <a:lvl3pPr marL="1143000" indent="-228600" algn="r" rtl="1">
              <a:defRPr>
                <a:solidFill>
                  <a:schemeClr val="tx1"/>
                </a:solidFill>
                <a:latin typeface="Tahoma" panose="020B0604030504040204" pitchFamily="34" charset="0"/>
                <a:cs typeface="Arial" panose="020B0604020202020204" pitchFamily="34" charset="0"/>
              </a:defRPr>
            </a:lvl3pPr>
            <a:lvl4pPr marL="1600200" indent="-228600" algn="r" rtl="1">
              <a:defRPr>
                <a:solidFill>
                  <a:schemeClr val="tx1"/>
                </a:solidFill>
                <a:latin typeface="Tahoma" panose="020B0604030504040204" pitchFamily="34" charset="0"/>
                <a:cs typeface="Arial" panose="020B0604020202020204" pitchFamily="34" charset="0"/>
              </a:defRPr>
            </a:lvl4pPr>
            <a:lvl5pPr marL="2057400" indent="-228600" algn="r" rtl="1">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justLow"/>
            <a:r>
              <a:rPr lang="ar-BH" sz="3000" b="1" dirty="0">
                <a:solidFill>
                  <a:srgbClr val="FF0000"/>
                </a:solidFill>
                <a:latin typeface="Sakkal Majalla" panose="02000000000000000000" pitchFamily="2" charset="-78"/>
                <a:cs typeface="Sakkal Majalla" panose="02000000000000000000" pitchFamily="2" charset="-78"/>
              </a:rPr>
              <a:t>أتعلم</a:t>
            </a:r>
          </a:p>
          <a:p>
            <a:pPr algn="justLow"/>
            <a:r>
              <a:rPr lang="ar-BH" sz="3000" dirty="0">
                <a:latin typeface="Sakkal Majalla" panose="02000000000000000000" pitchFamily="2" charset="-78"/>
                <a:cs typeface="Sakkal Majalla" panose="02000000000000000000" pitchFamily="2" charset="-78"/>
              </a:rPr>
              <a:t>- إذا صلى المسلم بالتيمّم ثم وجد الماء بعد الانتهاء من الصلاة، فلا يجب عليه إعادتها. أما إذا جيء بالماء إليه وهو في الصلاة فإنَّ التيمّم يبطل، ويجب عليه الوضوء وإعادة الصلاة.</a:t>
            </a:r>
          </a:p>
          <a:p>
            <a:pPr algn="justLow"/>
            <a:r>
              <a:rPr lang="ar-BH" sz="3000" dirty="0">
                <a:latin typeface="Sakkal Majalla" panose="02000000000000000000" pitchFamily="2" charset="-78"/>
                <a:cs typeface="Sakkal Majalla" panose="02000000000000000000" pitchFamily="2" charset="-78"/>
              </a:rPr>
              <a:t>- </a:t>
            </a:r>
            <a:r>
              <a:rPr lang="ar-BH" sz="3000" dirty="0" err="1">
                <a:latin typeface="Sakkal Majalla" panose="02000000000000000000" pitchFamily="2" charset="-78"/>
                <a:cs typeface="Sakkal Majalla" panose="02000000000000000000" pitchFamily="2" charset="-78"/>
              </a:rPr>
              <a:t>يتيمّم</a:t>
            </a:r>
            <a:r>
              <a:rPr lang="ar-BH" sz="3000" dirty="0">
                <a:latin typeface="Sakkal Majalla" panose="02000000000000000000" pitchFamily="2" charset="-78"/>
                <a:cs typeface="Sakkal Majalla" panose="02000000000000000000" pitchFamily="2" charset="-78"/>
              </a:rPr>
              <a:t> المسلم لكل فريضة، ولا يجوز أداء أكثر من فريضة بتيمّم واحد.</a:t>
            </a:r>
          </a:p>
          <a:p>
            <a:pPr algn="justLow"/>
            <a:endParaRPr lang="ar-BH" sz="3000" dirty="0"/>
          </a:p>
        </p:txBody>
      </p:sp>
    </p:spTree>
    <p:extLst>
      <p:ext uri="{BB962C8B-B14F-4D97-AF65-F5344CB8AC3E}">
        <p14:creationId xmlns:p14="http://schemas.microsoft.com/office/powerpoint/2010/main" val="2968413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out)">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out)">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615</TotalTime>
  <Words>1232</Words>
  <Application>Microsoft Office PowerPoint</Application>
  <PresentationFormat>Widescreen</PresentationFormat>
  <Paragraphs>197</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Sakkal Majalla</vt:lpstr>
      <vt:lpstr>Tahoma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Abdulrahim Alsharifi</dc:creator>
  <cp:lastModifiedBy>Abdulrahim Alsharifi</cp:lastModifiedBy>
  <cp:revision>46</cp:revision>
  <dcterms:created xsi:type="dcterms:W3CDTF">2021-01-20T05:08:23Z</dcterms:created>
  <dcterms:modified xsi:type="dcterms:W3CDTF">2021-02-16T08:09:26Z</dcterms:modified>
</cp:coreProperties>
</file>