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tags/tag8.xml" ContentType="application/vnd.openxmlformats-officedocument.presentationml.tag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9.xml" ContentType="application/vnd.openxmlformats-officedocument.presentationml.tags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slideLayouts/slideLayout10.xml" ContentType="application/vnd.openxmlformats-officedocument.presentationml.slideLayout+xml"/>
  <Default Extension="gif" ContentType="image/gif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slides/slide8.xml" ContentType="application/vnd.openxmlformats-officedocument.presentationml.slide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  <p:sldMasterId id="2147483684" r:id="rId2"/>
  </p:sldMasterIdLst>
  <p:sldIdLst>
    <p:sldId id="362" r:id="rId3"/>
    <p:sldId id="361" r:id="rId4"/>
    <p:sldId id="257" r:id="rId5"/>
    <p:sldId id="331" r:id="rId6"/>
    <p:sldId id="332" r:id="rId7"/>
    <p:sldId id="333" r:id="rId8"/>
    <p:sldId id="334" r:id="rId9"/>
    <p:sldId id="335" r:id="rId10"/>
    <p:sldId id="336" r:id="rId11"/>
    <p:sldId id="337" r:id="rId12"/>
    <p:sldId id="338" r:id="rId13"/>
    <p:sldId id="339" r:id="rId14"/>
    <p:sldId id="340" r:id="rId15"/>
    <p:sldId id="341" r:id="rId16"/>
    <p:sldId id="342" r:id="rId17"/>
    <p:sldId id="343" r:id="rId18"/>
    <p:sldId id="344" r:id="rId19"/>
    <p:sldId id="345" r:id="rId20"/>
    <p:sldId id="346" r:id="rId21"/>
    <p:sldId id="347" r:id="rId22"/>
    <p:sldId id="348" r:id="rId23"/>
    <p:sldId id="349" r:id="rId24"/>
    <p:sldId id="350" r:id="rId25"/>
    <p:sldId id="351" r:id="rId26"/>
    <p:sldId id="352" r:id="rId27"/>
    <p:sldId id="353" r:id="rId28"/>
    <p:sldId id="354" r:id="rId29"/>
    <p:sldId id="355" r:id="rId30"/>
    <p:sldId id="356" r:id="rId31"/>
    <p:sldId id="357" r:id="rId32"/>
    <p:sldId id="358" r:id="rId33"/>
    <p:sldId id="359" r:id="rId3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" Target="../slides/slide3.xml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" Target="../slides/slide3.xml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9221279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6833633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2535188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782392293"/>
      </p:ext>
    </p:extLst>
  </p:cSld>
  <p:clrMapOvr>
    <a:masterClrMapping/>
  </p:clrMapOvr>
  <p:transition spd="slow">
    <p:cover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شكل بيضاوي 9">
            <a:hlinkClick r:id="" action="ppaction://hlinkshowjump?jump=nextslide"/>
          </p:cNvPr>
          <p:cNvSpPr/>
          <p:nvPr userDrawn="1"/>
        </p:nvSpPr>
        <p:spPr>
          <a:xfrm>
            <a:off x="6865052" y="5517232"/>
            <a:ext cx="2278948" cy="1224136"/>
          </a:xfrm>
          <a:prstGeom prst="ellipse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4400" b="1" kern="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دخول</a:t>
            </a:r>
          </a:p>
        </p:txBody>
      </p:sp>
    </p:spTree>
    <p:extLst>
      <p:ext uri="{BB962C8B-B14F-4D97-AF65-F5344CB8AC3E}">
        <p14:creationId xmlns:p14="http://schemas.microsoft.com/office/powerpoint/2010/main" xmlns="" val="2128885962"/>
      </p:ext>
    </p:extLst>
  </p:cSld>
  <p:clrMapOvr>
    <a:masterClrMapping/>
  </p:clrMapOvr>
  <p:transition spd="slow">
    <p:cover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CC940B-A705-41F2-9C2E-F2FF1FA54844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B3558E-53E2-4700-A1EF-54C7E4C9B99B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54192852"/>
      </p:ext>
    </p:extLst>
  </p:cSld>
  <p:clrMapOvr>
    <a:masterClrMapping/>
  </p:clrMapOvr>
  <p:transition spd="slow">
    <p:cover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خطط انسيابي: تحضير 7">
            <a:hlinkClick r:id="rId2" action="ppaction://hlinksldjump"/>
          </p:cNvPr>
          <p:cNvSpPr/>
          <p:nvPr userDrawn="1"/>
        </p:nvSpPr>
        <p:spPr>
          <a:xfrm>
            <a:off x="3332964" y="6287466"/>
            <a:ext cx="3312368" cy="473576"/>
          </a:xfrm>
          <a:prstGeom prst="flowChartPreparati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prstClr val="black"/>
                </a:solidFill>
              </a:rPr>
              <a:t>الفهرس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9" name="شارة رتبة 8">
            <a:hlinkClick r:id="" action="ppaction://hlinkshowjump?jump=previousslide"/>
          </p:cNvPr>
          <p:cNvSpPr/>
          <p:nvPr userDrawn="1"/>
        </p:nvSpPr>
        <p:spPr>
          <a:xfrm>
            <a:off x="5997260" y="6310854"/>
            <a:ext cx="1728192" cy="450188"/>
          </a:xfrm>
          <a:prstGeom prst="chevron">
            <a:avLst>
              <a:gd name="adj" fmla="val 90762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prstClr val="black"/>
                </a:solidFill>
              </a:rPr>
              <a:t>السابق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10" name="شارة رتبة 9">
            <a:hlinkClick r:id="" action="ppaction://hlinkshowjump?jump=nextslide"/>
          </p:cNvPr>
          <p:cNvSpPr/>
          <p:nvPr userDrawn="1"/>
        </p:nvSpPr>
        <p:spPr>
          <a:xfrm flipH="1">
            <a:off x="2324852" y="6310854"/>
            <a:ext cx="1728192" cy="450188"/>
          </a:xfrm>
          <a:prstGeom prst="chevron">
            <a:avLst>
              <a:gd name="adj" fmla="val 90762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prstClr val="black"/>
                </a:solidFill>
              </a:rPr>
              <a:t>التالي</a:t>
            </a:r>
            <a:endParaRPr lang="ar-SA" sz="2400" b="1" dirty="0">
              <a:solidFill>
                <a:prstClr val="black"/>
              </a:solidFill>
            </a:endParaRPr>
          </a:p>
        </p:txBody>
      </p:sp>
      <p:pic>
        <p:nvPicPr>
          <p:cNvPr id="11" name="Picture 8" descr="D:\Work2\exxit.png">
            <a:hlinkHover r:id="" action="ppaction://hlinkshowjump?jump=endshow" highlightClick="1">
              <a:snd r:embed="rId3" name="الترجمة من Google_2.wav"/>
            </a:hlinkHover>
          </p:cNvPr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08" y="5694689"/>
            <a:ext cx="1125538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صورة 1"/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6504"/>
          <a:stretch/>
        </p:blipFill>
        <p:spPr>
          <a:xfrm>
            <a:off x="-108520" y="-55860"/>
            <a:ext cx="9324528" cy="15406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442597975"/>
      </p:ext>
    </p:extLst>
  </p:cSld>
  <p:clrMapOvr>
    <a:masterClrMapping/>
  </p:clrMapOvr>
  <p:transition spd="slow">
    <p:cover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7EA747-23B9-4B77-BD76-8D6225EDDABC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DF437-2A62-4EFD-9891-F800DE2AA7EE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6475938"/>
      </p:ext>
    </p:extLst>
  </p:cSld>
  <p:clrMapOvr>
    <a:masterClrMapping/>
  </p:clrMapOvr>
  <p:transition spd="slow">
    <p:cover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39A95B-C627-4E5C-860F-91907ACC4BDF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00BF8B-0BF8-4FAB-876F-EF9EEF4B3894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5761097"/>
      </p:ext>
    </p:extLst>
  </p:cSld>
  <p:clrMapOvr>
    <a:masterClrMapping/>
  </p:clrMapOvr>
  <p:transition spd="slow">
    <p:cover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126E9F-4CDC-48BB-BDCB-54858415C095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A49AC9-85D5-4CD7-B7CB-68EB4A03ACFF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6672828"/>
      </p:ext>
    </p:extLst>
  </p:cSld>
  <p:clrMapOvr>
    <a:masterClrMapping/>
  </p:clrMapOvr>
  <p:transition spd="slow">
    <p:cover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خطط انسيابي: تحضير 7">
            <a:hlinkClick r:id="rId2" action="ppaction://hlinksldjump"/>
          </p:cNvPr>
          <p:cNvSpPr/>
          <p:nvPr userDrawn="1"/>
        </p:nvSpPr>
        <p:spPr>
          <a:xfrm>
            <a:off x="3332964" y="6287466"/>
            <a:ext cx="3312368" cy="473576"/>
          </a:xfrm>
          <a:prstGeom prst="flowChartPreparati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002060"/>
                </a:solidFill>
              </a:rPr>
              <a:t>الفهرس</a:t>
            </a:r>
            <a:endParaRPr lang="ar-SA" sz="2400" b="1" dirty="0">
              <a:solidFill>
                <a:srgbClr val="002060"/>
              </a:solidFill>
            </a:endParaRPr>
          </a:p>
        </p:txBody>
      </p:sp>
      <p:sp>
        <p:nvSpPr>
          <p:cNvPr id="9" name="شارة رتبة 8">
            <a:hlinkClick r:id="" action="ppaction://hlinkshowjump?jump=previousslide"/>
          </p:cNvPr>
          <p:cNvSpPr/>
          <p:nvPr userDrawn="1"/>
        </p:nvSpPr>
        <p:spPr>
          <a:xfrm>
            <a:off x="5997260" y="6310854"/>
            <a:ext cx="1728192" cy="450188"/>
          </a:xfrm>
          <a:prstGeom prst="chevron">
            <a:avLst>
              <a:gd name="adj" fmla="val 90762"/>
            </a:avLst>
          </a:prstGeom>
          <a:ln>
            <a:solidFill>
              <a:srgbClr val="0070C0"/>
            </a:solidFill>
          </a:ln>
        </p:spPr>
        <p:style>
          <a:lnRef idx="0">
            <a:schemeClr val="accent2"/>
          </a:lnRef>
          <a:fillRef idx="1002">
            <a:schemeClr val="dk1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C00000"/>
                </a:solidFill>
              </a:rPr>
              <a:t>السابق</a:t>
            </a:r>
            <a:endParaRPr lang="ar-SA" sz="2400" b="1" dirty="0">
              <a:solidFill>
                <a:srgbClr val="C00000"/>
              </a:solidFill>
            </a:endParaRPr>
          </a:p>
        </p:txBody>
      </p:sp>
      <p:sp>
        <p:nvSpPr>
          <p:cNvPr id="10" name="شارة رتبة 9">
            <a:hlinkClick r:id="" action="ppaction://hlinkshowjump?jump=nextslide"/>
          </p:cNvPr>
          <p:cNvSpPr/>
          <p:nvPr userDrawn="1"/>
        </p:nvSpPr>
        <p:spPr>
          <a:xfrm flipH="1">
            <a:off x="2324852" y="6310854"/>
            <a:ext cx="1728192" cy="450188"/>
          </a:xfrm>
          <a:prstGeom prst="chevron">
            <a:avLst>
              <a:gd name="adj" fmla="val 90762"/>
            </a:avLst>
          </a:prstGeom>
          <a:ln>
            <a:solidFill>
              <a:srgbClr val="0070C0"/>
            </a:solidFill>
          </a:ln>
        </p:spPr>
        <p:style>
          <a:lnRef idx="0">
            <a:schemeClr val="accent2"/>
          </a:lnRef>
          <a:fillRef idx="1002">
            <a:schemeClr val="dk1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C00000"/>
                </a:solidFill>
              </a:rPr>
              <a:t>التالي</a:t>
            </a:r>
            <a:endParaRPr lang="ar-SA" sz="2400" b="1" dirty="0">
              <a:solidFill>
                <a:srgbClr val="C00000"/>
              </a:solidFill>
            </a:endParaRPr>
          </a:p>
        </p:txBody>
      </p:sp>
      <p:pic>
        <p:nvPicPr>
          <p:cNvPr id="11" name="Picture 8" descr="D:\Work2\exxit.png">
            <a:hlinkHover r:id="" action="ppaction://hlinkshowjump?jump=endshow" highlightClick="1">
              <a:snd r:embed="rId3" name="الترجمة من Google_2.wav"/>
            </a:hlinkHover>
          </p:cNvPr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08" y="5694689"/>
            <a:ext cx="1125538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407129838"/>
      </p:ext>
    </p:extLst>
  </p:cSld>
  <p:clrMapOvr>
    <a:masterClrMapping/>
  </p:clrMapOvr>
  <p:transition spd="slow"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1983817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 userDrawn="1"/>
        </p:nvSpPr>
        <p:spPr>
          <a:xfrm>
            <a:off x="1115616" y="-72008"/>
            <a:ext cx="8100392" cy="6237312"/>
          </a:xfrm>
          <a:prstGeom prst="rect">
            <a:avLst/>
          </a:prstGeom>
          <a:ln>
            <a:noFill/>
          </a:ln>
          <a:effectLst>
            <a:softEdge rad="635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ar-S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60782861"/>
      </p:ext>
    </p:extLst>
  </p:cSld>
  <p:clrMapOvr>
    <a:masterClrMapping/>
  </p:clrMapOvr>
  <p:transition spd="slow">
    <p:cover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9B2815F-5EAE-4EE4-93F6-350B7680E0AB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981D7A-9E1C-4504-8842-6FAE2A7BA93C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3402982"/>
      </p:ext>
    </p:extLst>
  </p:cSld>
  <p:clrMapOvr>
    <a:masterClrMapping/>
  </p:clrMapOvr>
  <p:transition spd="slow">
    <p:cover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4B8C5D-BB34-4724-8E56-A6A06EE04A0A}" type="datetimeFigureOut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01/02/38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DC17A39-A0B3-4C2A-8703-D36A2C8E5B74}" type="slidenum">
              <a:rPr lang="ar-SA">
                <a:solidFill>
                  <a:prstClr val="black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ar-SA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3309882"/>
      </p:ext>
    </p:extLst>
  </p:cSld>
  <p:clrMapOvr>
    <a:masterClrMapping/>
  </p:clrMapOvr>
  <p:transition spd="slow">
    <p:cover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8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9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017225"/>
                  <a:endParaRPr lang="en-US" sz="20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017225"/>
                  <a:endParaRPr lang="en-US" sz="20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017225"/>
                  <a:endParaRPr lang="en-US" sz="20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017225"/>
                  <a:endParaRPr lang="en-US" sz="20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017225"/>
                  <a:endParaRPr lang="en-US" sz="20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017225"/>
                  <a:endParaRPr lang="en-US" sz="200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1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017225"/>
                  <a:endParaRPr lang="en-US" sz="20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017225"/>
                  <a:endParaRPr lang="en-US" sz="20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017225"/>
                  <a:endParaRPr lang="en-US" sz="200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17225"/>
                <a:endParaRPr lang="en-US" sz="2000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17225"/>
                <a:endParaRPr lang="en-US" sz="2000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17225"/>
                <a:endParaRPr lang="en-US" sz="20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17225"/>
              <a:endParaRPr lang="en-US" sz="2000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17225"/>
            <a:endParaRPr lang="en-US" sz="2000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17225"/>
            <a:endParaRPr lang="en-US" sz="20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6"/>
            <a:ext cx="3313355" cy="170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2"/>
            <a:ext cx="3309803" cy="126062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9"/>
            <a:ext cx="2133600" cy="750981"/>
          </a:xfrm>
          <a:prstGeom prst="rect">
            <a:avLst/>
          </a:prstGeom>
        </p:spPr>
        <p:txBody>
          <a:bodyPr anchor="b"/>
          <a:lstStyle>
            <a:lvl1pPr algn="l">
              <a:defRPr sz="2400"/>
            </a:lvl1pPr>
          </a:lstStyle>
          <a:p>
            <a:fld id="{1B8ABB09-4A1D-463E-8065-109CC2B7EFAA}" type="datetimeFigureOut">
              <a:rPr lang="ar-SA" smtClean="0"/>
              <a:pPr/>
              <a:t>01/02/38</a:t>
            </a:fld>
            <a:endParaRPr lang="ar-S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17225"/>
            <a:endParaRPr lang="en-US" sz="200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8"/>
            <a:ext cx="2831592" cy="3651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ar-SA">
              <a:solidFill>
                <a:srgbClr val="7FD13B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7" y="5719968"/>
            <a:ext cx="643666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B34F065-1154-456A-91E3-76DE8E75E17B}" type="slidenum">
              <a:rPr lang="ar-SA" smtClean="0">
                <a:solidFill>
                  <a:srgbClr val="7FD13B"/>
                </a:solidFill>
              </a:rPr>
              <a:pPr/>
              <a:t>‹#›</a:t>
            </a:fld>
            <a:endParaRPr lang="ar-SA">
              <a:solidFill>
                <a:srgbClr val="7FD13B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17225"/>
            <a:endParaRPr lang="en-US" sz="20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07822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1842516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7570944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2713449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6678963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9797491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1490881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0004684"/>
      </p:ext>
    </p:extLst>
  </p:cSld>
  <p:clrMapOvr>
    <a:masterClrMapping/>
  </p:clrMapOvr>
  <p:transition>
    <p:zoom/>
    <p:sndAc>
      <p:stSnd>
        <p:snd r:embed="rId1" name="laser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13.xml"/><Relationship Id="rId16" Type="http://schemas.openxmlformats.org/officeDocument/2006/relationships/audio" Target="../media/audio2.wav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" Target="../slides/slide3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4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lum/>
          </a:blip>
          <a:srcRect/>
          <a:stretch>
            <a:fillRect t="-26000" b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01/02/38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7251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zoom/>
    <p:sndAc>
      <p:stSnd>
        <p:snd r:embed="rId13" name="laser.wav"/>
      </p:stSnd>
    </p:sndAc>
  </p:transition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lum/>
          </a:blip>
          <a:srcRect/>
          <a:stretch>
            <a:fillRect t="-26000" b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خطط انسيابي: تحضير 6">
            <a:hlinkClick r:id="rId15" action="ppaction://hlinksldjump"/>
          </p:cNvPr>
          <p:cNvSpPr/>
          <p:nvPr userDrawn="1"/>
        </p:nvSpPr>
        <p:spPr>
          <a:xfrm>
            <a:off x="3332964" y="6287466"/>
            <a:ext cx="3312368" cy="473576"/>
          </a:xfrm>
          <a:prstGeom prst="flowChartPreparati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002060"/>
                </a:solidFill>
              </a:rPr>
              <a:t>الفهرس</a:t>
            </a:r>
            <a:endParaRPr lang="ar-SA" sz="2400" b="1" dirty="0">
              <a:solidFill>
                <a:srgbClr val="002060"/>
              </a:solidFill>
            </a:endParaRPr>
          </a:p>
        </p:txBody>
      </p:sp>
      <p:sp>
        <p:nvSpPr>
          <p:cNvPr id="8" name="شارة رتبة 7">
            <a:hlinkClick r:id="" action="ppaction://hlinkshowjump?jump=previousslide"/>
          </p:cNvPr>
          <p:cNvSpPr/>
          <p:nvPr userDrawn="1"/>
        </p:nvSpPr>
        <p:spPr>
          <a:xfrm>
            <a:off x="5997260" y="6310854"/>
            <a:ext cx="1728192" cy="450188"/>
          </a:xfrm>
          <a:prstGeom prst="chevron">
            <a:avLst>
              <a:gd name="adj" fmla="val 90762"/>
            </a:avLst>
          </a:prstGeom>
          <a:ln>
            <a:solidFill>
              <a:srgbClr val="0070C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002060"/>
                </a:solidFill>
              </a:rPr>
              <a:t>السابق</a:t>
            </a:r>
            <a:endParaRPr lang="ar-SA" sz="2400" b="1" dirty="0">
              <a:solidFill>
                <a:srgbClr val="002060"/>
              </a:solidFill>
            </a:endParaRPr>
          </a:p>
        </p:txBody>
      </p:sp>
      <p:sp>
        <p:nvSpPr>
          <p:cNvPr id="9" name="شارة رتبة 8">
            <a:hlinkClick r:id="" action="ppaction://hlinkshowjump?jump=nextslide"/>
          </p:cNvPr>
          <p:cNvSpPr/>
          <p:nvPr userDrawn="1"/>
        </p:nvSpPr>
        <p:spPr>
          <a:xfrm flipH="1">
            <a:off x="2324852" y="6310854"/>
            <a:ext cx="1728192" cy="450188"/>
          </a:xfrm>
          <a:prstGeom prst="chevron">
            <a:avLst>
              <a:gd name="adj" fmla="val 90762"/>
            </a:avLst>
          </a:prstGeom>
          <a:ln>
            <a:solidFill>
              <a:srgbClr val="0070C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SA" sz="2400" b="1" dirty="0" smtClean="0">
                <a:solidFill>
                  <a:srgbClr val="002060"/>
                </a:solidFill>
              </a:rPr>
              <a:t>التالي</a:t>
            </a:r>
            <a:endParaRPr lang="ar-SA" sz="2400" b="1" dirty="0">
              <a:solidFill>
                <a:srgbClr val="002060"/>
              </a:solidFill>
            </a:endParaRPr>
          </a:p>
        </p:txBody>
      </p:sp>
      <p:pic>
        <p:nvPicPr>
          <p:cNvPr id="10" name="Picture 8" descr="D:\Work2\exxit.png">
            <a:hlinkHover r:id="" action="ppaction://hlinkshowjump?jump=endshow" highlightClick="1">
              <a:snd r:embed="rId16" name="الترجمة من Google_2.wav"/>
            </a:hlinkHover>
          </p:cNvPr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57108" y="5694689"/>
            <a:ext cx="1125538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صورة 3"/>
          <p:cNvPicPr>
            <a:picLocks noChangeAspect="1"/>
          </p:cNvPicPr>
          <p:nvPr userDrawn="1"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0617" b="12152"/>
          <a:stretch/>
        </p:blipFill>
        <p:spPr>
          <a:xfrm>
            <a:off x="0" y="0"/>
            <a:ext cx="9121956" cy="1117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6512" y="1240836"/>
            <a:ext cx="1850596" cy="16121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6512" y="2752937"/>
            <a:ext cx="1728192" cy="14681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مستطيل 4"/>
          <p:cNvSpPr/>
          <p:nvPr userDrawn="1"/>
        </p:nvSpPr>
        <p:spPr>
          <a:xfrm>
            <a:off x="1043608" y="836712"/>
            <a:ext cx="8208912" cy="5474142"/>
          </a:xfrm>
          <a:prstGeom prst="rect">
            <a:avLst/>
          </a:prstGeom>
          <a:solidFill>
            <a:schemeClr val="lt1">
              <a:alpha val="85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ar-S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3990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ransition spd="slow">
    <p:cover dir="r"/>
  </p:transition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audio" Target="../media/audio3.wav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3.xml"/><Relationship Id="rId1" Type="http://schemas.openxmlformats.org/officeDocument/2006/relationships/tags" Target="../tags/tag1.xml"/><Relationship Id="rId6" Type="http://schemas.openxmlformats.org/officeDocument/2006/relationships/image" Target="../media/image7.jpeg"/><Relationship Id="rId5" Type="http://schemas.openxmlformats.org/officeDocument/2006/relationships/image" Target="../media/image6.gif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7" Type="http://schemas.openxmlformats.org/officeDocument/2006/relationships/audio" Target="../media/audio1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image" Target="../media/image14.png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audio" Target="../media/audio11.wav"/><Relationship Id="rId3" Type="http://schemas.openxmlformats.org/officeDocument/2006/relationships/audio" Target="NULL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Relationship Id="rId6" Type="http://schemas.openxmlformats.org/officeDocument/2006/relationships/image" Target="../media/image15.png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7" Type="http://schemas.openxmlformats.org/officeDocument/2006/relationships/audio" Target="../media/audio1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11.png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audio" Target="../media/audio11.wav"/><Relationship Id="rId3" Type="http://schemas.openxmlformats.org/officeDocument/2006/relationships/audio" Target="NULL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12.png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NUL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audio" Target="../media/audio11.wav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2"/>
          <p:cNvGrpSpPr/>
          <p:nvPr/>
        </p:nvGrpSpPr>
        <p:grpSpPr>
          <a:xfrm>
            <a:off x="1924295" y="2"/>
            <a:ext cx="4457700" cy="1179698"/>
            <a:chOff x="2274540" y="0"/>
            <a:chExt cx="4457700" cy="845423"/>
          </a:xfrm>
        </p:grpSpPr>
        <p:pic>
          <p:nvPicPr>
            <p:cNvPr id="8" name="صورة 7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 xmlns="">
                    <a14:imgLayer r:embed="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2274540" y="0"/>
              <a:ext cx="4457700" cy="845423"/>
            </a:xfrm>
            <a:prstGeom prst="downArrowCallout">
              <a:avLst/>
            </a:prstGeom>
            <a:scene3d>
              <a:camera prst="orthographicFront"/>
              <a:lightRig rig="threePt" dir="t"/>
            </a:scene3d>
            <a:sp3d>
              <a:bevelT prst="slope"/>
            </a:sp3d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pic>
        <p:sp>
          <p:nvSpPr>
            <p:cNvPr id="9" name="مستطيل 8"/>
            <p:cNvSpPr/>
            <p:nvPr/>
          </p:nvSpPr>
          <p:spPr>
            <a:xfrm>
              <a:off x="2880058" y="116632"/>
              <a:ext cx="3193502" cy="675777"/>
            </a:xfrm>
            <a:prstGeom prst="downArrowCallout">
              <a:avLst/>
            </a:prstGeom>
            <a:scene3d>
              <a:camera prst="orthographicFront"/>
              <a:lightRig rig="threePt" dir="t"/>
            </a:scene3d>
            <a:sp3d>
              <a:bevelT prst="slope"/>
            </a:sp3d>
          </p:spPr>
          <p:txBody>
            <a:bodyPr wrap="none">
              <a:spAutoFit/>
            </a:bodyPr>
            <a:lstStyle/>
            <a:p>
              <a:pPr algn="ctr"/>
              <a:r>
                <a:rPr lang="ar-SA" sz="34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استراتيجية </a:t>
              </a:r>
              <a:r>
                <a:rPr lang="ar-SA" sz="3400" b="1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حوض السمك</a:t>
              </a:r>
              <a:endParaRPr lang="ar-EG" sz="3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endParaRPr>
            </a:p>
          </p:txBody>
        </p:sp>
      </p:grpSp>
      <p:grpSp>
        <p:nvGrpSpPr>
          <p:cNvPr id="3" name="مجموعة 13"/>
          <p:cNvGrpSpPr/>
          <p:nvPr/>
        </p:nvGrpSpPr>
        <p:grpSpPr>
          <a:xfrm>
            <a:off x="754380" y="1137536"/>
            <a:ext cx="7573667" cy="4838577"/>
            <a:chOff x="882204" y="1051050"/>
            <a:chExt cx="8856983" cy="5190740"/>
          </a:xfrm>
        </p:grpSpPr>
        <p:pic>
          <p:nvPicPr>
            <p:cNvPr id="15" name="صورة 14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882204" y="1051050"/>
              <a:ext cx="8856983" cy="5190740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>
              <a:bevelT prst="relaxedInset"/>
            </a:sp3d>
          </p:spPr>
        </p:pic>
        <p:pic>
          <p:nvPicPr>
            <p:cNvPr id="20" name="صورة 19"/>
            <p:cNvPicPr>
              <a:picLocks noChangeAspect="1"/>
            </p:cNvPicPr>
            <p:nvPr/>
          </p:nvPicPr>
          <p:blipFill>
            <a:blip r:embed="rId6">
              <a:extLst>
                <a:ext uri="{BEBA8EAE-BF5A-486C-A8C5-ECC9F3942E4B}">
                  <a14:imgProps xmlns:a14="http://schemas.microsoft.com/office/drawing/2010/main" xmlns="">
                    <a14:imgLayer r:embed="">
                      <a14:imgEffect>
                        <a14:sharpenSoften amount="500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5490716" y="1205848"/>
              <a:ext cx="4115238" cy="4879039"/>
            </a:xfrm>
            <a:prstGeom prst="rect">
              <a:avLst/>
            </a:prstGeom>
          </p:spPr>
        </p:pic>
        <p:sp>
          <p:nvSpPr>
            <p:cNvPr id="21" name="مستطيل 20"/>
            <p:cNvSpPr/>
            <p:nvPr/>
          </p:nvSpPr>
          <p:spPr>
            <a:xfrm>
              <a:off x="1098229" y="1205848"/>
              <a:ext cx="4536504" cy="487903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marL="300552" indent="-300552">
                <a:buFont typeface="Arial" panose="020B0604020202020204" pitchFamily="34" charset="0"/>
                <a:buChar char="•"/>
              </a:pPr>
              <a:r>
                <a:rPr lang="ar-SA" b="1" dirty="0" smtClean="0">
                  <a:solidFill>
                    <a:srgbClr val="002060"/>
                  </a:solidFill>
                </a:rPr>
                <a:t>حلقة داخلية ((مجموعة النقاش )) من 5 , 8 طلاب ولها قائد النقاش ومهمتها النقاش حول الدرس وبها كرسي فارغ ليجلس به من يريد النقاش من مجموعة الملاحظين </a:t>
              </a:r>
            </a:p>
            <a:p>
              <a:pPr marL="300552" indent="-300552">
                <a:buFont typeface="Arial" panose="020B0604020202020204" pitchFamily="34" charset="0"/>
                <a:buChar char="•"/>
              </a:pPr>
              <a:r>
                <a:rPr lang="ar-SA" b="1" dirty="0" smtClean="0">
                  <a:solidFill>
                    <a:srgbClr val="002060"/>
                  </a:solidFill>
                </a:rPr>
                <a:t>حلقة خارجية (مجموعة الملاحظين)وتتألف من 5-20 طالب (ملاحظة نقاش مجموعة النقاش وطرح أسئلة عليها </a:t>
              </a:r>
            </a:p>
            <a:p>
              <a:pPr algn="ctr"/>
              <a:r>
                <a:rPr lang="ar-SA" b="1" dirty="0" smtClean="0">
                  <a:solidFill>
                    <a:srgbClr val="FF0000"/>
                  </a:solidFill>
                </a:rPr>
                <a:t>خطوات التنفيذ</a:t>
              </a:r>
            </a:p>
            <a:p>
              <a:r>
                <a:rPr lang="ar-SA" b="1" dirty="0" smtClean="0">
                  <a:solidFill>
                    <a:srgbClr val="7030A0"/>
                  </a:solidFill>
                </a:rPr>
                <a:t>(1)تحديد أهداف وعناوين رئيسية للنقاش</a:t>
              </a:r>
            </a:p>
            <a:p>
              <a:r>
                <a:rPr lang="ar-SA" b="1" dirty="0" smtClean="0">
                  <a:solidFill>
                    <a:srgbClr val="7030A0"/>
                  </a:solidFill>
                </a:rPr>
                <a:t>(2)تبد مجموعة النقاش في نقاش الموضوع والملاحظين تستمع وتسجل الأسئلة </a:t>
              </a:r>
            </a:p>
            <a:p>
              <a:r>
                <a:rPr lang="ar-SA" b="1" dirty="0" smtClean="0">
                  <a:solidFill>
                    <a:srgbClr val="7030A0"/>
                  </a:solidFill>
                </a:rPr>
                <a:t>(3)طرح أسئلة علي جميع الطلاب للتفكير الإبداعي</a:t>
              </a:r>
            </a:p>
            <a:p>
              <a:r>
                <a:rPr lang="ar-SA" b="1" dirty="0" smtClean="0">
                  <a:solidFill>
                    <a:srgbClr val="7030A0"/>
                  </a:solidFill>
                </a:rPr>
                <a:t>(4)الانتقال من العمليات(النقاش)إلي(المخرجات وهي عناصر الدرس الرئيسية)</a:t>
              </a:r>
            </a:p>
            <a:p>
              <a:r>
                <a:rPr lang="ar-SA" b="1" dirty="0" smtClean="0">
                  <a:solidFill>
                    <a:srgbClr val="7030A0"/>
                  </a:solidFill>
                </a:rPr>
                <a:t>(5)طرح مجموعة الملاحظين الأسئلة علي مجموعة النقاش</a:t>
              </a:r>
            </a:p>
          </p:txBody>
        </p:sp>
      </p:grpSp>
      <p:pic>
        <p:nvPicPr>
          <p:cNvPr id="24" name="صورة 23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 xmlns="">
                  <a14:imgLayer r:embed="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63659" y="5860616"/>
            <a:ext cx="2594830" cy="1299370"/>
          </a:xfrm>
          <a:prstGeom prst="rect">
            <a:avLst/>
          </a:prstGeom>
        </p:spPr>
      </p:pic>
      <p:pic>
        <p:nvPicPr>
          <p:cNvPr id="25" name="صورة 24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 xmlns="">
                  <a14:imgLayer r:embed="">
                    <a14:imgEffect>
                      <a14:sharpenSoften amount="5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6200000" flipH="1" flipV="1">
            <a:off x="2301210" y="5907071"/>
            <a:ext cx="815256" cy="953342"/>
          </a:xfrm>
          <a:prstGeom prst="rect">
            <a:avLst/>
          </a:prstGeom>
        </p:spPr>
      </p:pic>
      <p:pic>
        <p:nvPicPr>
          <p:cNvPr id="26" name="صورة 25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9655" y="5860616"/>
            <a:ext cx="909360" cy="96453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2506112938"/>
      </p:ext>
    </p:extLst>
  </p:cSld>
  <p:clrMapOvr>
    <a:masterClrMapping/>
  </p:clrMapOvr>
  <p:transition spd="slow">
    <p:cover dir="r"/>
    <p:sndAc>
      <p:stSnd>
        <p:snd r:embed="rId3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5835694" y="44624"/>
            <a:ext cx="3119091" cy="764704"/>
            <a:chOff x="2339752" y="0"/>
            <a:chExt cx="4536504" cy="764704"/>
          </a:xfrm>
        </p:grpSpPr>
        <p:sp>
          <p:nvSpPr>
            <p:cNvPr id="2" name="مستطيل مستدير الزوايا 1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" name="مستطيل مستدير الزوايا 2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5" name="مربع نص 4"/>
          <p:cNvSpPr txBox="1"/>
          <p:nvPr/>
        </p:nvSpPr>
        <p:spPr>
          <a:xfrm>
            <a:off x="6093593" y="145311"/>
            <a:ext cx="2809050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عداد </a:t>
            </a:r>
            <a:r>
              <a:rPr lang="ar-SA" sz="3500" b="1" spc="50" dirty="0" err="1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جايجر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809585" y="1107460"/>
            <a:ext cx="7866871" cy="1097403"/>
            <a:chOff x="179512" y="511694"/>
            <a:chExt cx="8760316" cy="3493370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539552" y="1189201"/>
            <a:ext cx="7939169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يحتوي أنبوب عداد (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جايجر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-مولر) على اسطوانة نحاسية ذات </a:t>
            </a:r>
          </a:p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شحنة سالبة</a:t>
            </a:r>
          </a:p>
        </p:txBody>
      </p:sp>
      <p:grpSp>
        <p:nvGrpSpPr>
          <p:cNvPr id="19" name="مجموعة 18"/>
          <p:cNvGrpSpPr/>
          <p:nvPr/>
        </p:nvGrpSpPr>
        <p:grpSpPr>
          <a:xfrm>
            <a:off x="809585" y="2463999"/>
            <a:ext cx="7866871" cy="604961"/>
            <a:chOff x="179512" y="511694"/>
            <a:chExt cx="8760316" cy="3493370"/>
          </a:xfrm>
        </p:grpSpPr>
        <p:sp>
          <p:nvSpPr>
            <p:cNvPr id="20" name="مستطيل 19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" name="مخطط انسيابي: معالجة متعاقبة 20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2" name="مربع نص 21"/>
          <p:cNvSpPr txBox="1"/>
          <p:nvPr/>
        </p:nvSpPr>
        <p:spPr>
          <a:xfrm>
            <a:off x="539552" y="2490876"/>
            <a:ext cx="7939169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ويوضع في مركز هذه الاسطوانة سلك موجب الشحنة</a:t>
            </a:r>
          </a:p>
        </p:txBody>
      </p:sp>
      <p:sp>
        <p:nvSpPr>
          <p:cNvPr id="7" name="مستطيل 6"/>
          <p:cNvSpPr/>
          <p:nvPr/>
        </p:nvSpPr>
        <p:spPr>
          <a:xfrm>
            <a:off x="772398" y="3356992"/>
            <a:ext cx="7866872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وعند تطبيق فرق جهد فعندما يدخل جسيم مشحون أو أشعة جاما إلى الانبوب يؤين ذرات غاز بين اسطوانة النحاس والسلك</a:t>
            </a:r>
          </a:p>
        </p:txBody>
      </p:sp>
      <p:sp>
        <p:nvSpPr>
          <p:cNvPr id="8" name="مستطيل 7"/>
          <p:cNvSpPr/>
          <p:nvPr/>
        </p:nvSpPr>
        <p:spPr>
          <a:xfrm>
            <a:off x="791526" y="4653136"/>
            <a:ext cx="7805025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حركة الجسيمات المشحونة في اتجاه الاقطاب تولد سيلاً من الجسيمات المشحونة مولدة نبضة التيار خلال الانبوب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36062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  <p:bldP spid="22" grpId="0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5220072" y="188640"/>
            <a:ext cx="3734714" cy="764704"/>
            <a:chOff x="2339752" y="0"/>
            <a:chExt cx="4536504" cy="764704"/>
          </a:xfrm>
        </p:grpSpPr>
        <p:sp>
          <p:nvSpPr>
            <p:cNvPr id="2" name="مستطيل مستدير الزوايا 1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" name="مستطيل مستدير الزوايا 2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5" name="مربع نص 4"/>
          <p:cNvSpPr txBox="1"/>
          <p:nvPr/>
        </p:nvSpPr>
        <p:spPr>
          <a:xfrm>
            <a:off x="5539164" y="289327"/>
            <a:ext cx="3363479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مسارات التكاثف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987889" y="1293867"/>
            <a:ext cx="7866871" cy="1559069"/>
            <a:chOff x="179512" y="511694"/>
            <a:chExt cx="8760316" cy="3493370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lnSpc>
                  <a:spcPct val="150000"/>
                </a:lnSpc>
              </a:pPr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lnSpc>
                  <a:spcPct val="150000"/>
                </a:lnSpc>
              </a:pPr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827584" y="1375608"/>
            <a:ext cx="7939169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أول جهاز استخدم للكشف عن الجسيمات كان حجرة غيمة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ولسون ، تحتوي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هذه الحجرة على منطقة مشبعة ببخار الماء أو بخار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الإيثانول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971600" y="3275399"/>
            <a:ext cx="7766846" cy="21698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وعندما تنتقل الجسيمات المشحونة خلال الحجرة تترك أثراً من الأيونات في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مسارها، فيتكاثف البخار على شكل قطرات صغيرة على تلك الأيونات.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4522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  <p:bldP spid="7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15" name="مجموعة 14"/>
          <p:cNvGrpSpPr/>
          <p:nvPr/>
        </p:nvGrpSpPr>
        <p:grpSpPr>
          <a:xfrm>
            <a:off x="1025609" y="188640"/>
            <a:ext cx="7866871" cy="1097404"/>
            <a:chOff x="179512" y="511694"/>
            <a:chExt cx="8760316" cy="3493370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lnSpc>
                  <a:spcPct val="150000"/>
                </a:lnSpc>
              </a:pPr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lnSpc>
                  <a:spcPct val="150000"/>
                </a:lnSpc>
              </a:pPr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1495692" y="252092"/>
            <a:ext cx="7290493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وبهذه الطريقة تتكون مسارات مرئية من القطرات أو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الضباب، </a:t>
            </a:r>
          </a:p>
          <a:p>
            <a:pPr fontAlgn="auto">
              <a:spcAft>
                <a:spcPts val="0"/>
              </a:spcAft>
              <a:defRPr/>
            </a:pPr>
            <a:r>
              <a:rPr lang="ar-SA" sz="30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مثل </a:t>
            </a:r>
            <a:r>
              <a:rPr lang="ar-SA" sz="30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:</a:t>
            </a:r>
          </a:p>
        </p:txBody>
      </p:sp>
      <p:sp>
        <p:nvSpPr>
          <p:cNvPr id="19" name="عنوان 1"/>
          <p:cNvSpPr txBox="1">
            <a:spLocks/>
          </p:cNvSpPr>
          <p:nvPr/>
        </p:nvSpPr>
        <p:spPr>
          <a:xfrm>
            <a:off x="648453" y="1556792"/>
            <a:ext cx="8172019" cy="100811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(1) الكشاف والمسمى بحجرة الفقاعات حيث تعبر الجسيمات المشحونة خلال سائل درجة حرارته فوق درجة الغليان</a:t>
            </a:r>
          </a:p>
        </p:txBody>
      </p:sp>
      <p:sp>
        <p:nvSpPr>
          <p:cNvPr id="20" name="عنوان 1"/>
          <p:cNvSpPr txBox="1">
            <a:spLocks/>
          </p:cNvSpPr>
          <p:nvPr/>
        </p:nvSpPr>
        <p:spPr>
          <a:xfrm>
            <a:off x="633438" y="2780928"/>
            <a:ext cx="8187033" cy="151216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(2) وحجرات سلك يشبه عداد جايجر عملاق وتفصل </a:t>
            </a:r>
            <a:r>
              <a:rPr lang="ar-SA" sz="30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الصفائح الكبيرة </a:t>
            </a:r>
            <a:r>
              <a:rPr lang="ar-SA" sz="30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بواسطة فجوة صغيرة مملوءة بغاز ذي ضغط منخفض ، فيكشف الحاسوب عن التفريغ ويسجل موقعه للتحليل التالي</a:t>
            </a:r>
          </a:p>
        </p:txBody>
      </p:sp>
      <p:sp>
        <p:nvSpPr>
          <p:cNvPr id="21" name="عنوان 1"/>
          <p:cNvSpPr txBox="1">
            <a:spLocks/>
          </p:cNvSpPr>
          <p:nvPr/>
        </p:nvSpPr>
        <p:spPr>
          <a:xfrm>
            <a:off x="633439" y="4509120"/>
            <a:ext cx="8187032" cy="143638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(3) ولقياس طاقة الجسيمات يستخدم الكاشف التصادمي في مختبر فيرمي وقد صمم لرصد ربع ملون تصادم للجسيمات في الثانية لتكوين صورة حاسوبية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484240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animBg="1"/>
      <p:bldP spid="20" grpId="0" animBg="1"/>
      <p:bldP spid="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6156176" y="188640"/>
            <a:ext cx="2798610" cy="764704"/>
            <a:chOff x="2339752" y="0"/>
            <a:chExt cx="4536504" cy="764704"/>
          </a:xfrm>
        </p:grpSpPr>
        <p:sp>
          <p:nvSpPr>
            <p:cNvPr id="2" name="مستطيل مستدير الزوايا 1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" name="مستطيل مستدير الزوايا 2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5" name="مربع نص 4"/>
          <p:cNvSpPr txBox="1"/>
          <p:nvPr/>
        </p:nvSpPr>
        <p:spPr>
          <a:xfrm>
            <a:off x="6382218" y="289327"/>
            <a:ext cx="2520425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ضديد المادة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505264" y="1124744"/>
            <a:ext cx="8459224" cy="2135133"/>
            <a:chOff x="179512" y="511694"/>
            <a:chExt cx="8760316" cy="3493370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lnSpc>
                  <a:spcPct val="150000"/>
                </a:lnSpc>
              </a:pPr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>
                <a:lnSpc>
                  <a:spcPct val="150000"/>
                </a:lnSpc>
              </a:pPr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649279" y="1248877"/>
            <a:ext cx="8182596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defRPr/>
            </a:pPr>
            <a:r>
              <a:rPr lang="ar-SA" sz="3000" b="1" dirty="0">
                <a:latin typeface="Sakkal Majalla" pitchFamily="2" charset="-78"/>
                <a:cs typeface="Sakkal Majalla" pitchFamily="2" charset="-78"/>
              </a:rPr>
              <a:t>بداية عام 1920م توقع </a:t>
            </a:r>
            <a:r>
              <a:rPr lang="ar-SA" sz="3000" b="1" dirty="0" err="1">
                <a:latin typeface="Sakkal Majalla" pitchFamily="2" charset="-78"/>
                <a:cs typeface="Sakkal Majalla" pitchFamily="2" charset="-78"/>
              </a:rPr>
              <a:t>باول</a:t>
            </a:r>
            <a:r>
              <a:rPr lang="ar-SA" sz="3000" b="1" dirty="0">
                <a:latin typeface="Sakkal Majalla" pitchFamily="2" charset="-78"/>
                <a:cs typeface="Sakkal Majalla" pitchFamily="2" charset="-78"/>
              </a:rPr>
              <a:t> ديراك وجود ضديد جسيم خاص بكل نوع من </a:t>
            </a:r>
            <a:r>
              <a:rPr lang="ar-SA" sz="3000" b="1" dirty="0" smtClean="0">
                <a:latin typeface="Sakkal Majalla" pitchFamily="2" charset="-78"/>
                <a:cs typeface="Sakkal Majalla" pitchFamily="2" charset="-78"/>
              </a:rPr>
              <a:t>الجسيمات </a:t>
            </a:r>
            <a:r>
              <a:rPr lang="ar-SA" sz="3000" b="1" dirty="0">
                <a:latin typeface="Sakkal Majalla" pitchFamily="2" charset="-78"/>
                <a:cs typeface="Sakkal Majalla" pitchFamily="2" charset="-78"/>
              </a:rPr>
              <a:t>مثل الإلكترون الموجب (</a:t>
            </a:r>
            <a:r>
              <a:rPr lang="ar-SA" sz="3000" b="1" dirty="0" err="1">
                <a:latin typeface="Sakkal Majalla" pitchFamily="2" charset="-78"/>
                <a:cs typeface="Sakkal Majalla" pitchFamily="2" charset="-78"/>
              </a:rPr>
              <a:t>البوزترون</a:t>
            </a:r>
            <a:r>
              <a:rPr lang="ar-SA" sz="3000" b="1" dirty="0">
                <a:latin typeface="Sakkal Majalla" pitchFamily="2" charset="-78"/>
                <a:cs typeface="Sakkal Majalla" pitchFamily="2" charset="-78"/>
              </a:rPr>
              <a:t>) فعندما يصطدم إلكترون </a:t>
            </a:r>
            <a:r>
              <a:rPr lang="ar-SA" sz="3000" b="1" dirty="0" err="1">
                <a:latin typeface="Sakkal Majalla" pitchFamily="2" charset="-78"/>
                <a:cs typeface="Sakkal Majalla" pitchFamily="2" charset="-78"/>
              </a:rPr>
              <a:t>وبوزترون</a:t>
            </a:r>
            <a:r>
              <a:rPr lang="ar-SA" sz="3000" b="1" dirty="0">
                <a:latin typeface="Sakkal Majalla" pitchFamily="2" charset="-78"/>
                <a:cs typeface="Sakkal Majalla" pitchFamily="2" charset="-78"/>
              </a:rPr>
              <a:t> معاً فإن كلاً منهما يفني الآخر وينتج طاقة على شكل أشعة </a:t>
            </a:r>
            <a:r>
              <a:rPr lang="ar-SA" sz="3000" b="1" dirty="0" smtClean="0">
                <a:latin typeface="Sakkal Majalla" pitchFamily="2" charset="-78"/>
                <a:cs typeface="Sakkal Majalla" pitchFamily="2" charset="-78"/>
              </a:rPr>
              <a:t>جاما</a:t>
            </a:r>
            <a:endParaRPr lang="ar-SA" sz="3000" b="1" dirty="0"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6"/>
          <a:stretch>
            <a:fillRect/>
          </a:stretch>
        </p:blipFill>
        <p:spPr bwMode="auto">
          <a:xfrm>
            <a:off x="0" y="3259876"/>
            <a:ext cx="5220072" cy="2617396"/>
          </a:xfrm>
          <a:prstGeom prst="roundRect">
            <a:avLst>
              <a:gd name="adj" fmla="val 16667"/>
            </a:avLst>
          </a:prstGeom>
          <a:ln w="76200">
            <a:solidFill>
              <a:srgbClr val="003300"/>
            </a:solidFill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20" name="مستطيل 19"/>
          <p:cNvSpPr/>
          <p:nvPr/>
        </p:nvSpPr>
        <p:spPr>
          <a:xfrm>
            <a:off x="5691679" y="4005064"/>
            <a:ext cx="3200801" cy="158417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000" b="1" dirty="0" smtClean="0">
                <a:latin typeface="Sakkal Majalla" pitchFamily="2" charset="-78"/>
                <a:cs typeface="Sakkal Majalla" pitchFamily="2" charset="-78"/>
              </a:rPr>
              <a:t>نتائج تصادم </a:t>
            </a:r>
            <a:r>
              <a:rPr lang="ar-SA" sz="3000" b="1" dirty="0" err="1" smtClean="0">
                <a:latin typeface="Sakkal Majalla" pitchFamily="2" charset="-78"/>
                <a:cs typeface="Sakkal Majalla" pitchFamily="2" charset="-78"/>
              </a:rPr>
              <a:t>البورترون</a:t>
            </a:r>
            <a:r>
              <a:rPr lang="ar-SA" sz="3000" b="1" dirty="0" smtClean="0">
                <a:latin typeface="Sakkal Majalla" pitchFamily="2" charset="-78"/>
                <a:cs typeface="Sakkal Majalla" pitchFamily="2" charset="-78"/>
              </a:rPr>
              <a:t> والإلكترون في عملية إنتاج أشعة جاما.</a:t>
            </a:r>
            <a:endParaRPr lang="ar-SA" sz="3000" b="1" dirty="0"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520351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7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 build="p"/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6228184" y="44624"/>
            <a:ext cx="2726602" cy="764704"/>
            <a:chOff x="2339752" y="0"/>
            <a:chExt cx="4536504" cy="764704"/>
          </a:xfrm>
        </p:grpSpPr>
        <p:sp>
          <p:nvSpPr>
            <p:cNvPr id="2" name="مستطيل مستدير الزوايا 1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" name="مستطيل مستدير الزوايا 2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5" name="مربع نص 4"/>
          <p:cNvSpPr txBox="1"/>
          <p:nvPr/>
        </p:nvSpPr>
        <p:spPr>
          <a:xfrm>
            <a:off x="6447068" y="145311"/>
            <a:ext cx="2455575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الجسيمات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611559" y="1107460"/>
            <a:ext cx="8280921" cy="1097403"/>
            <a:chOff x="179512" y="511694"/>
            <a:chExt cx="8760316" cy="3493370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755575" y="1189201"/>
            <a:ext cx="7939169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إن نموذج الذرة بسيط للغاية فالذرة مكونة من بروتونات ونيوترونات محاطة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بالإلكترونات.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9" name="مجموعة 18"/>
          <p:cNvGrpSpPr/>
          <p:nvPr/>
        </p:nvGrpSpPr>
        <p:grpSpPr>
          <a:xfrm>
            <a:off x="611559" y="2386460"/>
            <a:ext cx="8280921" cy="2122660"/>
            <a:chOff x="179512" y="511694"/>
            <a:chExt cx="8760316" cy="3493370"/>
          </a:xfrm>
        </p:grpSpPr>
        <p:sp>
          <p:nvSpPr>
            <p:cNvPr id="20" name="مستطيل 19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" name="مخطط انسيابي: معالجة متعاقبة 20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2" name="مربع نص 21"/>
          <p:cNvSpPr txBox="1"/>
          <p:nvPr/>
        </p:nvSpPr>
        <p:spPr>
          <a:xfrm>
            <a:off x="800180" y="2413337"/>
            <a:ext cx="7894565" cy="24006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ثم</a:t>
            </a:r>
            <a:r>
              <a:rPr lang="ar-SA" sz="3000" b="1" dirty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عملت الدراسات العميقة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للإضمحلال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الإشعاعي على تشويش هذه الصورة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المبسطة لجسيمات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ألفا وأشعة جاما التي تبعث من النواة المشعة طاقات أحادية تعتمد على النواة المضمحلة أما بيتا تنبعث بمدى واسع من الطاقات</a:t>
            </a:r>
          </a:p>
          <a:p>
            <a:pPr fontAlgn="auto">
              <a:spcAft>
                <a:spcPts val="0"/>
              </a:spcAft>
              <a:defRPr/>
            </a:pP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3" name="عنوان 1"/>
          <p:cNvSpPr txBox="1">
            <a:spLocks/>
          </p:cNvSpPr>
          <p:nvPr/>
        </p:nvSpPr>
        <p:spPr>
          <a:xfrm>
            <a:off x="611559" y="4653381"/>
            <a:ext cx="8280921" cy="101337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45720" rIns="45720" anchor="ctr"/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وهذا نبه العالم بور إلى وجود جسم آخر يحمل جزءاً من الطاقة (</a:t>
            </a:r>
            <a:r>
              <a:rPr lang="ar-SA" sz="3000" b="1" dirty="0" err="1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النيوترينو</a:t>
            </a:r>
            <a:r>
              <a:rPr lang="ar-SA" sz="3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) ويعني في </a:t>
            </a:r>
            <a:r>
              <a:rPr lang="ar-SA" sz="3000" b="1" dirty="0" err="1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الإطالية</a:t>
            </a:r>
            <a:r>
              <a:rPr lang="ar-SA" sz="3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 (جسيم صغيرة متعادل) (ضديد </a:t>
            </a:r>
            <a:r>
              <a:rPr lang="ar-SA" sz="3000" b="1" dirty="0" err="1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نوترينو</a:t>
            </a:r>
            <a:r>
              <a:rPr lang="ar-SA" sz="3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).</a:t>
            </a:r>
            <a:endParaRPr lang="ar-SA" sz="30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8797852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3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  <p:bldP spid="22" grpId="0"/>
      <p:bldP spid="2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15" name="مجموعة 14"/>
          <p:cNvGrpSpPr/>
          <p:nvPr/>
        </p:nvGrpSpPr>
        <p:grpSpPr>
          <a:xfrm>
            <a:off x="1691680" y="116632"/>
            <a:ext cx="7200800" cy="824495"/>
            <a:chOff x="179512" y="511694"/>
            <a:chExt cx="8760316" cy="3493370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1476260" y="247587"/>
            <a:ext cx="7218484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ويوجد جسيم آخر يسمى (الميون) الذي يبدو كإلكترون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ثقيل. 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9" name="مجموعة 18"/>
          <p:cNvGrpSpPr/>
          <p:nvPr/>
        </p:nvGrpSpPr>
        <p:grpSpPr>
          <a:xfrm>
            <a:off x="611559" y="1042411"/>
            <a:ext cx="8280921" cy="1504205"/>
            <a:chOff x="179512" y="511694"/>
            <a:chExt cx="8760316" cy="3493370"/>
          </a:xfrm>
        </p:grpSpPr>
        <p:sp>
          <p:nvSpPr>
            <p:cNvPr id="20" name="مستطيل 19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" name="مخطط انسيابي: معالجة متعاقبة 20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2" name="مربع نص 21"/>
          <p:cNvSpPr txBox="1"/>
          <p:nvPr/>
        </p:nvSpPr>
        <p:spPr>
          <a:xfrm>
            <a:off x="800180" y="1069288"/>
            <a:ext cx="7894565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افترض الفيزيائي الياباني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هيدكي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يوكاوا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وجود جسيم جديد يستطيع حمل القوة النووية خلال الفراغ تماماً كما تحمل الفوتون القوة الكهرومغناطيسية وهو (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البيون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 وقد تم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اكتشافه.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3" name="عنوان 1"/>
          <p:cNvSpPr txBox="1">
            <a:spLocks/>
          </p:cNvSpPr>
          <p:nvPr/>
        </p:nvSpPr>
        <p:spPr>
          <a:xfrm>
            <a:off x="611559" y="2636912"/>
            <a:ext cx="8280921" cy="101337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45720" rIns="45720" anchor="ctr"/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لقد نتج عن التجارب التي أجريت على </a:t>
            </a:r>
            <a:r>
              <a:rPr lang="ar-SA" sz="3000" b="1" dirty="0" err="1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مسارعات</a:t>
            </a:r>
            <a:r>
              <a:rPr lang="ar-SA" sz="3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 الجسيم معرفة المزيد عن جسيمات أخرى جديدة </a:t>
            </a:r>
            <a:r>
              <a:rPr lang="ar-SA" sz="30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فبعضها:</a:t>
            </a:r>
            <a:endParaRPr lang="ar-SA" sz="3000" b="1" dirty="0">
              <a:solidFill>
                <a:srgbClr val="C0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1619673" y="3749749"/>
            <a:ext cx="6566346" cy="2253251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عنوان 1"/>
          <p:cNvSpPr txBox="1">
            <a:spLocks/>
          </p:cNvSpPr>
          <p:nvPr/>
        </p:nvSpPr>
        <p:spPr>
          <a:xfrm>
            <a:off x="1619672" y="3808106"/>
            <a:ext cx="6341287" cy="2213182"/>
          </a:xfrm>
          <a:prstGeom prst="rect">
            <a:avLst/>
          </a:prstGeom>
        </p:spPr>
        <p:txBody>
          <a:bodyPr lIns="45720" rIns="45720" anchor="ctr"/>
          <a:lstStyle/>
          <a:p>
            <a:pPr marL="514350" indent="-514350" fontAlgn="auto">
              <a:spcAft>
                <a:spcPts val="0"/>
              </a:spcAft>
              <a:buAutoNum type="arabicParenBoth"/>
              <a:defRPr/>
            </a:pPr>
            <a:r>
              <a:rPr lang="ar-SA" sz="29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ذات </a:t>
            </a:r>
            <a:r>
              <a:rPr lang="ar-SA" sz="29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كتلة </a:t>
            </a:r>
            <a:r>
              <a:rPr lang="ar-SA" sz="29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متوسطة</a:t>
            </a:r>
          </a:p>
          <a:p>
            <a:pPr marL="514350" indent="-514350" fontAlgn="auto">
              <a:spcAft>
                <a:spcPts val="0"/>
              </a:spcAft>
              <a:buAutoNum type="arabicParenBoth"/>
              <a:defRPr/>
            </a:pPr>
            <a:r>
              <a:rPr lang="ar-SA" sz="29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ذات كتلة أكبر من كتلة البروتون.</a:t>
            </a:r>
          </a:p>
          <a:p>
            <a:pPr marL="514350" indent="-514350" fontAlgn="auto">
              <a:spcAft>
                <a:spcPts val="0"/>
              </a:spcAft>
              <a:buAutoNum type="arabicParenBoth"/>
              <a:defRPr/>
            </a:pPr>
            <a:r>
              <a:rPr lang="ar-SA" sz="29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تحمل شاحنات موجبة أو سالبة أو لا تحمل شحنة.</a:t>
            </a:r>
          </a:p>
          <a:p>
            <a:pPr marL="514350" indent="-514350" fontAlgn="auto">
              <a:spcAft>
                <a:spcPts val="0"/>
              </a:spcAft>
              <a:buAutoNum type="arabicParenBoth"/>
              <a:defRPr/>
            </a:pPr>
            <a:r>
              <a:rPr lang="ar-SA" sz="29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لها فترة حياة </a:t>
            </a:r>
            <a:r>
              <a:rPr lang="ar-SA" sz="29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(</a:t>
            </a:r>
            <a:r>
              <a:rPr lang="en-US" sz="29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(10-23s</a:t>
            </a:r>
            <a:r>
              <a:rPr lang="ar-SA" sz="29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.</a:t>
            </a:r>
          </a:p>
          <a:p>
            <a:pPr marL="514350" indent="-514350" fontAlgn="auto">
              <a:spcAft>
                <a:spcPts val="0"/>
              </a:spcAft>
              <a:buAutoNum type="arabicParenBoth"/>
              <a:defRPr/>
            </a:pPr>
            <a:r>
              <a:rPr lang="ar-SA" sz="29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لها فترة حياة غير محددة.</a:t>
            </a:r>
            <a:endParaRPr lang="ar-SA" sz="29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5940734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2" grpId="0"/>
      <p:bldP spid="23" grpId="0" animBg="1"/>
      <p:bldP spid="6" grpId="0" animBg="1"/>
      <p:bldP spid="2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6228184" y="44624"/>
            <a:ext cx="2726602" cy="764704"/>
            <a:chOff x="2339752" y="0"/>
            <a:chExt cx="4536504" cy="764704"/>
          </a:xfrm>
        </p:grpSpPr>
        <p:sp>
          <p:nvSpPr>
            <p:cNvPr id="2" name="مستطيل مستدير الزوايا 1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" name="مستطيل مستدير الزوايا 2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5" name="مربع نص 4"/>
          <p:cNvSpPr txBox="1"/>
          <p:nvPr/>
        </p:nvSpPr>
        <p:spPr>
          <a:xfrm>
            <a:off x="6447068" y="145311"/>
            <a:ext cx="2455575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err="1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الكواركات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1979712" y="988279"/>
            <a:ext cx="5328592" cy="986797"/>
            <a:chOff x="179512" y="511694"/>
            <a:chExt cx="8760316" cy="3493370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2699792" y="980728"/>
            <a:ext cx="4410776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(زوج من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الكوارك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وضديد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الكوارك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</a:t>
            </a:r>
          </a:p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مثل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البيون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ويسمى ميزوناً</a:t>
            </a:r>
          </a:p>
        </p:txBody>
      </p:sp>
      <p:grpSp>
        <p:nvGrpSpPr>
          <p:cNvPr id="24" name="مجموعة 23"/>
          <p:cNvGrpSpPr/>
          <p:nvPr/>
        </p:nvGrpSpPr>
        <p:grpSpPr>
          <a:xfrm>
            <a:off x="1961424" y="2050855"/>
            <a:ext cx="5328593" cy="1546856"/>
            <a:chOff x="179512" y="511694"/>
            <a:chExt cx="8760316" cy="3493370"/>
          </a:xfrm>
        </p:grpSpPr>
        <p:sp>
          <p:nvSpPr>
            <p:cNvPr id="25" name="مستطيل 24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6" name="مخطط انسيابي: معالجة متعاقبة 25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7" name="مربع نص 26"/>
          <p:cNvSpPr txBox="1"/>
          <p:nvPr/>
        </p:nvSpPr>
        <p:spPr>
          <a:xfrm>
            <a:off x="1961424" y="2120383"/>
            <a:ext cx="5130857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(ثلاث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كواركات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</a:t>
            </a:r>
          </a:p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الجسيمات مثل البروتونات والنيوترونات </a:t>
            </a:r>
          </a:p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وتسمى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الباريونات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28" name="مجموعة 27"/>
          <p:cNvGrpSpPr/>
          <p:nvPr/>
        </p:nvGrpSpPr>
        <p:grpSpPr>
          <a:xfrm>
            <a:off x="1979712" y="3684620"/>
            <a:ext cx="5328593" cy="1056524"/>
            <a:chOff x="179512" y="511694"/>
            <a:chExt cx="8760316" cy="3493370"/>
          </a:xfrm>
        </p:grpSpPr>
        <p:sp>
          <p:nvSpPr>
            <p:cNvPr id="29" name="مستطيل 28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0" name="مخطط انسيابي: معالجة متعاقبة 29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31" name="مربع نص 30"/>
          <p:cNvSpPr txBox="1"/>
          <p:nvPr/>
        </p:nvSpPr>
        <p:spPr>
          <a:xfrm>
            <a:off x="1979712" y="3730552"/>
            <a:ext cx="5130857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(أربعة </a:t>
            </a:r>
            <a:r>
              <a:rPr lang="ar-SA" sz="3000" b="1" dirty="0" err="1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كواركات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وضديد كوارك)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يسمى نيتا كوارك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32" name="مجموعة 31"/>
          <p:cNvGrpSpPr/>
          <p:nvPr/>
        </p:nvGrpSpPr>
        <p:grpSpPr>
          <a:xfrm>
            <a:off x="1979712" y="4831677"/>
            <a:ext cx="5328593" cy="1056524"/>
            <a:chOff x="179512" y="511694"/>
            <a:chExt cx="8760316" cy="3493370"/>
          </a:xfrm>
        </p:grpSpPr>
        <p:sp>
          <p:nvSpPr>
            <p:cNvPr id="33" name="مستطيل 32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4" name="مخطط انسيابي: معالجة متعاقبة 33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35" name="مربع نص 34"/>
          <p:cNvSpPr txBox="1"/>
          <p:nvPr/>
        </p:nvSpPr>
        <p:spPr>
          <a:xfrm>
            <a:off x="1979712" y="4877609"/>
            <a:ext cx="5130857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(ستة </a:t>
            </a:r>
            <a:r>
              <a:rPr lang="ar-SA" sz="3000" b="1" dirty="0" err="1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كواركات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وستة </a:t>
            </a:r>
            <a:r>
              <a:rPr lang="ar-SA" sz="3000" b="1" dirty="0" err="1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لبتونات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بعض </a:t>
            </a:r>
            <a:r>
              <a:rPr lang="ar-SA" sz="3000" b="1" dirty="0" err="1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الجسمات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7848743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  <p:bldP spid="27" grpId="0"/>
      <p:bldP spid="31" grpId="0"/>
      <p:bldP spid="3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6228184" y="216024"/>
            <a:ext cx="2726602" cy="764704"/>
            <a:chOff x="2339752" y="0"/>
            <a:chExt cx="4536504" cy="764704"/>
          </a:xfrm>
        </p:grpSpPr>
        <p:sp>
          <p:nvSpPr>
            <p:cNvPr id="2" name="مستطيل مستدير الزوايا 1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" name="مستطيل مستدير الزوايا 2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5" name="مربع نص 4"/>
          <p:cNvSpPr txBox="1"/>
          <p:nvPr/>
        </p:nvSpPr>
        <p:spPr>
          <a:xfrm>
            <a:off x="6447068" y="316711"/>
            <a:ext cx="2455575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حاملات القوة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467544" y="1348319"/>
            <a:ext cx="8370629" cy="4384937"/>
            <a:chOff x="179512" y="511694"/>
            <a:chExt cx="8760316" cy="3493370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710971" y="1515556"/>
            <a:ext cx="7718256" cy="37856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 err="1">
                <a:latin typeface="Sakkal Majalla" pitchFamily="2" charset="-78"/>
                <a:cs typeface="Sakkal Majalla" pitchFamily="2" charset="-78"/>
              </a:rPr>
              <a:t>الكواركات</a:t>
            </a:r>
            <a:r>
              <a:rPr lang="ar-SA" sz="3000" b="1" dirty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3000" b="1" dirty="0" err="1">
                <a:latin typeface="Sakkal Majalla" pitchFamily="2" charset="-78"/>
                <a:cs typeface="Sakkal Majalla" pitchFamily="2" charset="-78"/>
              </a:rPr>
              <a:t>واللبتونات</a:t>
            </a:r>
            <a:r>
              <a:rPr lang="ar-SA" sz="3000" b="1" dirty="0">
                <a:latin typeface="Sakkal Majalla" pitchFamily="2" charset="-78"/>
                <a:cs typeface="Sakkal Majalla" pitchFamily="2" charset="-78"/>
              </a:rPr>
              <a:t> تشكل المادة ، بينما حاملات القوة جسيمات تنقل </a:t>
            </a:r>
            <a:r>
              <a:rPr lang="ar-SA" sz="3000" b="1" dirty="0" smtClean="0">
                <a:latin typeface="Sakkal Majalla" pitchFamily="2" charset="-78"/>
                <a:cs typeface="Sakkal Majalla" pitchFamily="2" charset="-78"/>
              </a:rPr>
              <a:t>القوة فمثلاً </a:t>
            </a:r>
            <a:r>
              <a:rPr lang="ar-SA" sz="3000" b="1" dirty="0">
                <a:latin typeface="Sakkal Majalla" pitchFamily="2" charset="-78"/>
                <a:cs typeface="Sakkal Majalla" pitchFamily="2" charset="-78"/>
              </a:rPr>
              <a:t>تحمل الفوتونات القوة </a:t>
            </a:r>
            <a:r>
              <a:rPr lang="ar-SA" sz="3000" b="1" dirty="0" smtClean="0">
                <a:latin typeface="Sakkal Majalla" pitchFamily="2" charset="-78"/>
                <a:cs typeface="Sakkal Majalla" pitchFamily="2" charset="-78"/>
              </a:rPr>
              <a:t>الكهرومغناطيسية.</a:t>
            </a:r>
            <a:endParaRPr lang="ar-SA" sz="3000" b="1" dirty="0">
              <a:latin typeface="Sakkal Majalla" pitchFamily="2" charset="-78"/>
              <a:cs typeface="Sakkal Majalla" pitchFamily="2" charset="-78"/>
            </a:endParaRPr>
          </a:p>
          <a:p>
            <a:pPr>
              <a:defRPr/>
            </a:pPr>
            <a:r>
              <a:rPr lang="ar-SA" sz="3000" b="1" dirty="0">
                <a:latin typeface="Sakkal Majalla" pitchFamily="2" charset="-78"/>
                <a:cs typeface="Sakkal Majalla" pitchFamily="2" charset="-78"/>
              </a:rPr>
              <a:t>وتحمل </a:t>
            </a:r>
            <a:r>
              <a:rPr lang="ar-SA" sz="3000" b="1" dirty="0" err="1">
                <a:latin typeface="Sakkal Majalla" pitchFamily="2" charset="-78"/>
                <a:cs typeface="Sakkal Majalla" pitchFamily="2" charset="-78"/>
              </a:rPr>
              <a:t>الجلونات</a:t>
            </a:r>
            <a:r>
              <a:rPr lang="ar-SA" sz="3000" b="1" dirty="0">
                <a:latin typeface="Sakkal Majalla" pitchFamily="2" charset="-78"/>
                <a:cs typeface="Sakkal Majalla" pitchFamily="2" charset="-78"/>
              </a:rPr>
              <a:t> الثمانية القوة النووية القوية التي تربط </a:t>
            </a:r>
            <a:r>
              <a:rPr lang="ar-SA" sz="3000" b="1" dirty="0" err="1">
                <a:latin typeface="Sakkal Majalla" pitchFamily="2" charset="-78"/>
                <a:cs typeface="Sakkal Majalla" pitchFamily="2" charset="-78"/>
              </a:rPr>
              <a:t>الكواركات</a:t>
            </a:r>
            <a:r>
              <a:rPr lang="ar-SA" sz="3000" b="1" dirty="0">
                <a:latin typeface="Sakkal Majalla" pitchFamily="2" charset="-78"/>
                <a:cs typeface="Sakkal Majalla" pitchFamily="2" charset="-78"/>
              </a:rPr>
              <a:t> في </a:t>
            </a:r>
            <a:r>
              <a:rPr lang="ar-SA" sz="3000" b="1" dirty="0" err="1">
                <a:latin typeface="Sakkal Majalla" pitchFamily="2" charset="-78"/>
                <a:cs typeface="Sakkal Majalla" pitchFamily="2" charset="-78"/>
              </a:rPr>
              <a:t>الباريونات</a:t>
            </a:r>
            <a:r>
              <a:rPr lang="ar-SA" sz="3000" b="1" dirty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3000" b="1" dirty="0" err="1" smtClean="0">
                <a:latin typeface="Sakkal Majalla" pitchFamily="2" charset="-78"/>
                <a:cs typeface="Sakkal Majalla" pitchFamily="2" charset="-78"/>
              </a:rPr>
              <a:t>والميزونات</a:t>
            </a:r>
            <a:r>
              <a:rPr lang="ar-SA" sz="3000" b="1" dirty="0" smtClean="0">
                <a:latin typeface="Sakkal Majalla" pitchFamily="2" charset="-78"/>
                <a:cs typeface="Sakkal Majalla" pitchFamily="2" charset="-78"/>
              </a:rPr>
              <a:t>.</a:t>
            </a:r>
            <a:endParaRPr lang="ar-SA" sz="3000" b="1" dirty="0">
              <a:latin typeface="Sakkal Majalla" pitchFamily="2" charset="-78"/>
              <a:cs typeface="Sakkal Majalla" pitchFamily="2" charset="-78"/>
            </a:endParaRPr>
          </a:p>
          <a:p>
            <a:pPr>
              <a:defRPr/>
            </a:pPr>
            <a:r>
              <a:rPr lang="ar-SA" sz="3000" b="1" dirty="0">
                <a:latin typeface="Sakkal Majalla" pitchFamily="2" charset="-78"/>
                <a:cs typeface="Sakkal Majalla" pitchFamily="2" charset="-78"/>
              </a:rPr>
              <a:t>أما جالونات </a:t>
            </a:r>
            <a:r>
              <a:rPr lang="ar-SA" sz="3000" b="1" dirty="0" err="1">
                <a:latin typeface="Sakkal Majalla" pitchFamily="2" charset="-78"/>
                <a:cs typeface="Sakkal Majalla" pitchFamily="2" charset="-78"/>
              </a:rPr>
              <a:t>البوزونات</a:t>
            </a:r>
            <a:r>
              <a:rPr lang="ar-SA" sz="3000" b="1" dirty="0">
                <a:latin typeface="Sakkal Majalla" pitchFamily="2" charset="-78"/>
                <a:cs typeface="Sakkal Majalla" pitchFamily="2" charset="-78"/>
              </a:rPr>
              <a:t> الثلاثة الضعيفة فهي متضمنة في إشعاع </a:t>
            </a:r>
            <a:r>
              <a:rPr lang="ar-SA" sz="3000" b="1" dirty="0" smtClean="0">
                <a:latin typeface="Sakkal Majalla" pitchFamily="2" charset="-78"/>
                <a:cs typeface="Sakkal Majalla" pitchFamily="2" charset="-78"/>
              </a:rPr>
              <a:t>بيتا.</a:t>
            </a:r>
            <a:endParaRPr lang="ar-SA" sz="3000" b="1" dirty="0">
              <a:latin typeface="Sakkal Majalla" pitchFamily="2" charset="-78"/>
              <a:cs typeface="Sakkal Majalla" pitchFamily="2" charset="-78"/>
            </a:endParaRPr>
          </a:p>
          <a:p>
            <a:pPr>
              <a:defRPr/>
            </a:pPr>
            <a:r>
              <a:rPr lang="ar-SA" sz="3000" b="1" dirty="0">
                <a:latin typeface="Sakkal Majalla" pitchFamily="2" charset="-78"/>
                <a:cs typeface="Sakkal Majalla" pitchFamily="2" charset="-78"/>
              </a:rPr>
              <a:t>الجرافيت أسم يطلق على حامل قوة الجاذبية الأرضية الذي لم يكتشف حتى </a:t>
            </a:r>
            <a:r>
              <a:rPr lang="ar-SA" sz="3000" b="1" dirty="0" smtClean="0">
                <a:latin typeface="Sakkal Majalla" pitchFamily="2" charset="-78"/>
                <a:cs typeface="Sakkal Majalla" pitchFamily="2" charset="-78"/>
              </a:rPr>
              <a:t>الآن</a:t>
            </a:r>
            <a:endParaRPr lang="ar-SA" sz="3000" b="1" dirty="0"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037517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4908166" y="216024"/>
            <a:ext cx="4046620" cy="764704"/>
            <a:chOff x="2339752" y="0"/>
            <a:chExt cx="4536504" cy="764704"/>
          </a:xfrm>
        </p:grpSpPr>
        <p:sp>
          <p:nvSpPr>
            <p:cNvPr id="2" name="مستطيل مستدير الزوايا 1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" name="مستطيل مستدير الزوايا 2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5" name="مربع نص 4"/>
          <p:cNvSpPr txBox="1"/>
          <p:nvPr/>
        </p:nvSpPr>
        <p:spPr>
          <a:xfrm>
            <a:off x="5176090" y="316711"/>
            <a:ext cx="3644382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البروتونات والنيوترونات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467544" y="1216709"/>
            <a:ext cx="8370629" cy="2284299"/>
            <a:chOff x="179512" y="511694"/>
            <a:chExt cx="8760316" cy="3493370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710971" y="1371540"/>
            <a:ext cx="7718256" cy="20621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ar-SA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يتكون البروتون من اثنين من </a:t>
            </a:r>
            <a:r>
              <a:rPr lang="ar-SA" sz="3200" b="1" dirty="0" err="1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الكواركات</a:t>
            </a:r>
            <a:r>
              <a:rPr lang="ar-SA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 العلوية (</a:t>
            </a:r>
            <a:r>
              <a:rPr lang="en-GB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u</a:t>
            </a:r>
            <a:r>
              <a:rPr lang="ar-SA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) شحنة (</a:t>
            </a:r>
            <a:r>
              <a:rPr lang="en-US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+2/3e</a:t>
            </a:r>
            <a:r>
              <a:rPr lang="ar-SA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) وكوارك سفلي واحد (</a:t>
            </a:r>
            <a:r>
              <a:rPr lang="en-US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d</a:t>
            </a:r>
            <a:r>
              <a:rPr lang="ar-SA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) شحنة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ar-SA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 (</a:t>
            </a:r>
            <a:r>
              <a:rPr lang="en-US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-1/3e</a:t>
            </a:r>
            <a:r>
              <a:rPr lang="ar-SA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) ويرمز بـِ</a:t>
            </a:r>
            <a:r>
              <a:rPr lang="en-US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(</a:t>
            </a:r>
            <a:r>
              <a:rPr lang="en-US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p=</a:t>
            </a:r>
            <a:r>
              <a:rPr lang="en-US" sz="3200" b="1" dirty="0" err="1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uud</a:t>
            </a:r>
            <a:r>
              <a:rPr lang="ar-SA" sz="32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)</a:t>
            </a:r>
          </a:p>
          <a:p>
            <a:pPr algn="ctr">
              <a:defRPr/>
            </a:pPr>
            <a:r>
              <a:rPr lang="en-US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(2/3 + 2/3 + (-1/3))e = +</a:t>
            </a:r>
            <a:r>
              <a:rPr lang="en-US" sz="32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e</a:t>
            </a:r>
            <a:endParaRPr lang="ar-SA" sz="3200" b="1" dirty="0">
              <a:solidFill>
                <a:srgbClr val="C0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9" name="مجموعة 18"/>
          <p:cNvGrpSpPr/>
          <p:nvPr/>
        </p:nvGrpSpPr>
        <p:grpSpPr>
          <a:xfrm>
            <a:off x="467544" y="3864749"/>
            <a:ext cx="8370629" cy="1724491"/>
            <a:chOff x="179512" y="511694"/>
            <a:chExt cx="8760316" cy="3493370"/>
          </a:xfrm>
        </p:grpSpPr>
        <p:sp>
          <p:nvSpPr>
            <p:cNvPr id="20" name="مستطيل 19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" name="مخطط انسيابي: معالجة متعاقبة 20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2" name="مربع نص 21"/>
          <p:cNvSpPr txBox="1"/>
          <p:nvPr/>
        </p:nvSpPr>
        <p:spPr>
          <a:xfrm>
            <a:off x="710971" y="4019580"/>
            <a:ext cx="7718256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ar-SA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يتكون النيوترون من كوارك واحد علوي واثنين من </a:t>
            </a:r>
            <a:r>
              <a:rPr lang="ar-SA" sz="3200" b="1" dirty="0" err="1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الكواركات</a:t>
            </a:r>
            <a:r>
              <a:rPr lang="ar-SA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 السفلية ويرمز بـِ (</a:t>
            </a:r>
            <a:r>
              <a:rPr lang="en-GB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n=</a:t>
            </a:r>
            <a:r>
              <a:rPr lang="en-GB" sz="3200" b="1" dirty="0" err="1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udd</a:t>
            </a:r>
            <a:r>
              <a:rPr lang="ar-SA" sz="32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)</a:t>
            </a:r>
          </a:p>
          <a:p>
            <a:pPr algn="ctr">
              <a:defRPr/>
            </a:pPr>
            <a:r>
              <a:rPr lang="en-US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(2/3 + (-1/3) + (-1/3))e = </a:t>
            </a:r>
            <a:r>
              <a:rPr lang="en-US" sz="32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0</a:t>
            </a:r>
            <a:endParaRPr lang="ar-SA" sz="3200" b="1" dirty="0">
              <a:solidFill>
                <a:srgbClr val="C00000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9261474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  <p:bldP spid="2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15" name="مجموعة 14"/>
          <p:cNvGrpSpPr/>
          <p:nvPr/>
        </p:nvGrpSpPr>
        <p:grpSpPr>
          <a:xfrm>
            <a:off x="467544" y="856669"/>
            <a:ext cx="8370629" cy="1924259"/>
            <a:chOff x="179512" y="511694"/>
            <a:chExt cx="8760316" cy="3493370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755576" y="1000685"/>
            <a:ext cx="7718256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ar-SA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لا يمكن مشاهدة </a:t>
            </a:r>
            <a:r>
              <a:rPr lang="ar-SA" sz="3200" b="1" dirty="0" err="1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الكواركات</a:t>
            </a:r>
            <a:r>
              <a:rPr lang="ar-SA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 الحرة المنفردة لأن القوة القوية التي تبقيها مجتمعة معاً تصبح أكبر كلما اندفعت </a:t>
            </a:r>
            <a:r>
              <a:rPr lang="ar-SA" sz="3200" b="1" dirty="0" err="1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الكواركات</a:t>
            </a:r>
            <a:r>
              <a:rPr lang="ar-SA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 ليبتعد بعضها عن بعض</a:t>
            </a:r>
          </a:p>
        </p:txBody>
      </p:sp>
      <p:grpSp>
        <p:nvGrpSpPr>
          <p:cNvPr id="19" name="مجموعة 18"/>
          <p:cNvGrpSpPr/>
          <p:nvPr/>
        </p:nvGrpSpPr>
        <p:grpSpPr>
          <a:xfrm>
            <a:off x="467544" y="3573016"/>
            <a:ext cx="8370629" cy="868143"/>
            <a:chOff x="179512" y="511694"/>
            <a:chExt cx="8760316" cy="3493370"/>
          </a:xfrm>
        </p:grpSpPr>
        <p:sp>
          <p:nvSpPr>
            <p:cNvPr id="20" name="مستطيل 19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1" name="مخطط انسيابي: معالجة متعاقبة 20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2" name="مربع نص 21"/>
          <p:cNvSpPr txBox="1"/>
          <p:nvPr/>
        </p:nvSpPr>
        <p:spPr>
          <a:xfrm>
            <a:off x="710971" y="3727847"/>
            <a:ext cx="77182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ar-SA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وتنقل القوة القوية في نموذج </a:t>
            </a:r>
            <a:r>
              <a:rPr lang="ar-SA" sz="3200" b="1" dirty="0" err="1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الكواركات</a:t>
            </a:r>
            <a:r>
              <a:rPr lang="ar-SA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 بواسطة الجالونات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418555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3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1"/>
          <p:cNvSpPr txBox="1"/>
          <p:nvPr/>
        </p:nvSpPr>
        <p:spPr>
          <a:xfrm>
            <a:off x="395536" y="419431"/>
            <a:ext cx="4163577" cy="769441"/>
          </a:xfrm>
          <a:prstGeom prst="rect">
            <a:avLst/>
          </a:prstGeom>
          <a:noFill/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rgbClr val="C2AD8D">
                <a:shade val="25000"/>
                <a:satMod val="150000"/>
              </a:srgbClr>
            </a:contourClr>
          </a:sp3d>
        </p:spPr>
        <p:txBody>
          <a:bodyPr wrap="square" rtlCol="1">
            <a:spAutoFit/>
          </a:bodyPr>
          <a:lstStyle/>
          <a:p>
            <a:pPr algn="ctr">
              <a:defRPr/>
            </a:pPr>
            <a:r>
              <a:rPr lang="ar-SA" sz="4400" b="1" kern="0" dirty="0">
                <a:solidFill>
                  <a:srgbClr val="FFFF00"/>
                </a:solidFill>
                <a:latin typeface="Franklin Gothic Book"/>
              </a:rPr>
              <a:t>الفصل  </a:t>
            </a:r>
            <a:r>
              <a:rPr lang="ar-SA" sz="4400" b="1" kern="0" dirty="0" smtClean="0">
                <a:solidFill>
                  <a:srgbClr val="FFFF00"/>
                </a:solidFill>
                <a:latin typeface="Franklin Gothic Book"/>
              </a:rPr>
              <a:t>الحادي عشر </a:t>
            </a:r>
            <a:endParaRPr lang="ar-SA" sz="4400" b="1" kern="0" dirty="0">
              <a:solidFill>
                <a:srgbClr val="FFFF00"/>
              </a:solidFill>
              <a:latin typeface="Franklin Gothic Book"/>
            </a:endParaRPr>
          </a:p>
        </p:txBody>
      </p:sp>
      <p:sp>
        <p:nvSpPr>
          <p:cNvPr id="7" name="موجة مزدوجة 8"/>
          <p:cNvSpPr/>
          <p:nvPr/>
        </p:nvSpPr>
        <p:spPr>
          <a:xfrm>
            <a:off x="-439000" y="1591209"/>
            <a:ext cx="5832648" cy="776965"/>
          </a:xfrm>
          <a:prstGeom prst="doubleWave">
            <a:avLst/>
          </a:prstGeom>
          <a:noFill/>
          <a:ln w="9525" cap="flat" cmpd="sng" algn="ctr">
            <a:noFill/>
            <a:prstDash val="solid"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rtlCol="1" anchor="ctr"/>
          <a:lstStyle/>
          <a:p>
            <a:pPr algn="ctr">
              <a:defRPr/>
            </a:pPr>
            <a:r>
              <a:rPr lang="ar-SA" altLang="ar-SA" sz="5400" b="1" kern="0" dirty="0" smtClean="0">
                <a:solidFill>
                  <a:prstClr val="black"/>
                </a:solidFill>
                <a:latin typeface="Franklin Gothic Book"/>
                <a:cs typeface="Times New Roman" pitchFamily="18" charset="0"/>
              </a:rPr>
              <a:t>الفيزياء النووية</a:t>
            </a:r>
            <a:endParaRPr lang="ar-SA" altLang="ar-SA" sz="5400" b="1" kern="0" dirty="0">
              <a:solidFill>
                <a:srgbClr val="00B0F0"/>
              </a:solidFill>
              <a:latin typeface="Franklin Gothic Book"/>
            </a:endParaRPr>
          </a:p>
        </p:txBody>
      </p:sp>
      <p:sp>
        <p:nvSpPr>
          <p:cNvPr id="8" name="مستطيل 10"/>
          <p:cNvSpPr>
            <a:spLocks noChangeArrowheads="1"/>
          </p:cNvSpPr>
          <p:nvPr/>
        </p:nvSpPr>
        <p:spPr bwMode="auto">
          <a:xfrm>
            <a:off x="356" y="3173412"/>
            <a:ext cx="4599678" cy="1108075"/>
          </a:xfrm>
          <a:prstGeom prst="rect">
            <a:avLst/>
          </a:prstGeom>
          <a:gradFill rotWithShape="1">
            <a:gsLst>
              <a:gs pos="0">
                <a:srgbClr val="F96A1B">
                  <a:shade val="51000"/>
                  <a:satMod val="130000"/>
                </a:srgbClr>
              </a:gs>
              <a:gs pos="80000">
                <a:srgbClr val="F96A1B">
                  <a:shade val="93000"/>
                  <a:satMod val="130000"/>
                </a:srgbClr>
              </a:gs>
              <a:gs pos="100000">
                <a:srgbClr val="F96A1B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F96A1B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6600" b="1" kern="0" dirty="0">
                <a:solidFill>
                  <a:srgbClr val="FFFF00"/>
                </a:solidFill>
                <a:latin typeface="GEFlow-Bold"/>
              </a:rPr>
              <a:t>الدرس </a:t>
            </a:r>
            <a:r>
              <a:rPr lang="ar-SA" sz="6600" b="1" kern="0" dirty="0" smtClean="0">
                <a:solidFill>
                  <a:srgbClr val="FFFF00"/>
                </a:solidFill>
                <a:latin typeface="GEFlow-Bold"/>
              </a:rPr>
              <a:t>الثالث </a:t>
            </a:r>
            <a:endParaRPr lang="ar-SA" sz="6600" kern="0" dirty="0">
              <a:solidFill>
                <a:srgbClr val="FFFF00"/>
              </a:solidFill>
              <a:latin typeface="Franklin Gothic Book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522" y="4941168"/>
            <a:ext cx="4586512" cy="101566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ar-SA" sz="60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nstantia"/>
                <a:cs typeface="Times New Roman"/>
              </a:rPr>
              <a:t>وحدات بناء المادة</a:t>
            </a:r>
          </a:p>
        </p:txBody>
      </p:sp>
    </p:spTree>
    <p:extLst>
      <p:ext uri="{BB962C8B-B14F-4D97-AF65-F5344CB8AC3E}">
        <p14:creationId xmlns:p14="http://schemas.microsoft.com/office/powerpoint/2010/main" xmlns="" val="5455863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flip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5652120" y="44624"/>
            <a:ext cx="3302666" cy="764704"/>
            <a:chOff x="2339752" y="0"/>
            <a:chExt cx="4536504" cy="764704"/>
          </a:xfrm>
        </p:grpSpPr>
        <p:sp>
          <p:nvSpPr>
            <p:cNvPr id="2" name="مستطيل مستدير الزوايا 1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" name="مستطيل مستدير الزوايا 2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5" name="مربع نص 4"/>
          <p:cNvSpPr txBox="1"/>
          <p:nvPr/>
        </p:nvSpPr>
        <p:spPr>
          <a:xfrm>
            <a:off x="6012160" y="145311"/>
            <a:ext cx="2808312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الكتلة والطاقة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612147" y="908720"/>
            <a:ext cx="8370629" cy="2880320"/>
            <a:chOff x="179512" y="511694"/>
            <a:chExt cx="8760316" cy="3493370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837285" y="925339"/>
            <a:ext cx="7821469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عندما يكون كل من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البوزترون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والإلكترون في حالة سكون فإن كلا منهما يفني الآخر ومجموع طاقات أشعة جاما المنبعثة هو (</a:t>
            </a:r>
            <a:r>
              <a:rPr lang="en-GB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1.02 MeV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).</a:t>
            </a:r>
          </a:p>
          <a:p>
            <a:pPr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يمكن حساب كمية الطاقة التي تتولد نتيجة فناء جسيم باستخدام قانون اينشتاين (</a:t>
            </a:r>
            <a:r>
              <a:rPr lang="en-US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E=mc</a:t>
            </a:r>
            <a:r>
              <a:rPr lang="en-US" sz="3000" b="1" baseline="30000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2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 وكتلة الإلكترون تساوي كتلة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البوزترون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(</a:t>
            </a:r>
            <a:r>
              <a:rPr lang="en-US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9.11x10</a:t>
            </a:r>
            <a:r>
              <a:rPr lang="en-US" sz="3000" b="1" baseline="30000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-13</a:t>
            </a:r>
            <a:r>
              <a:rPr lang="en-US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kg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: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3" name="عنوان 1"/>
          <p:cNvSpPr txBox="1">
            <a:spLocks/>
          </p:cNvSpPr>
          <p:nvPr/>
        </p:nvSpPr>
        <p:spPr>
          <a:xfrm>
            <a:off x="683568" y="3789040"/>
            <a:ext cx="7858125" cy="692150"/>
          </a:xfrm>
          <a:prstGeom prst="rect">
            <a:avLst/>
          </a:prstGeom>
        </p:spPr>
        <p:txBody>
          <a:bodyPr lIns="45720" rIns="45720" anchor="ctr"/>
          <a:lstStyle/>
          <a:p>
            <a:pPr algn="l" fontAlgn="auto">
              <a:spcAft>
                <a:spcPts val="0"/>
              </a:spcAft>
              <a:defRPr/>
            </a:pPr>
            <a:r>
              <a:rPr lang="en-US" sz="4500" b="1" dirty="0">
                <a:solidFill>
                  <a:prstClr val="black"/>
                </a:solidFill>
                <a:latin typeface="Constantia"/>
              </a:rPr>
              <a:t>E = m c</a:t>
            </a:r>
            <a:r>
              <a:rPr lang="en-US" sz="4500" b="1" baseline="30000" dirty="0">
                <a:solidFill>
                  <a:prstClr val="black"/>
                </a:solidFill>
                <a:latin typeface="Constantia"/>
              </a:rPr>
              <a:t>2</a:t>
            </a:r>
            <a:endParaRPr lang="ar-SA" sz="4500" b="1" baseline="30000" dirty="0">
              <a:solidFill>
                <a:prstClr val="black"/>
              </a:solidFill>
              <a:latin typeface="Constantia"/>
              <a:cs typeface="Times New Roman"/>
            </a:endParaRPr>
          </a:p>
        </p:txBody>
      </p:sp>
      <p:sp>
        <p:nvSpPr>
          <p:cNvPr id="24" name="عنوان 1"/>
          <p:cNvSpPr txBox="1">
            <a:spLocks/>
          </p:cNvSpPr>
          <p:nvPr/>
        </p:nvSpPr>
        <p:spPr>
          <a:xfrm>
            <a:off x="1172666" y="4293096"/>
            <a:ext cx="7143750" cy="692150"/>
          </a:xfrm>
          <a:prstGeom prst="rect">
            <a:avLst/>
          </a:prstGeom>
        </p:spPr>
        <p:txBody>
          <a:bodyPr lIns="45720" rIns="45720" anchor="ctr"/>
          <a:lstStyle/>
          <a:p>
            <a:pPr algn="l" fontAlgn="auto">
              <a:spcAft>
                <a:spcPts val="0"/>
              </a:spcAft>
              <a:defRPr/>
            </a:pPr>
            <a:r>
              <a:rPr lang="en-US" sz="3600" b="1" dirty="0">
                <a:solidFill>
                  <a:prstClr val="black"/>
                </a:solidFill>
                <a:latin typeface="Constantia"/>
              </a:rPr>
              <a:t>= 2(9.11x10</a:t>
            </a:r>
            <a:r>
              <a:rPr lang="en-US" sz="3600" b="1" baseline="30000" dirty="0">
                <a:solidFill>
                  <a:prstClr val="black"/>
                </a:solidFill>
                <a:latin typeface="Constantia"/>
              </a:rPr>
              <a:t>-13</a:t>
            </a:r>
            <a:r>
              <a:rPr lang="en-US" sz="3600" b="1" dirty="0">
                <a:solidFill>
                  <a:prstClr val="black"/>
                </a:solidFill>
                <a:latin typeface="Constantia"/>
              </a:rPr>
              <a:t>)x(3x10</a:t>
            </a:r>
            <a:r>
              <a:rPr lang="en-US" sz="3600" b="1" baseline="30000" dirty="0">
                <a:solidFill>
                  <a:prstClr val="black"/>
                </a:solidFill>
                <a:latin typeface="Constantia"/>
              </a:rPr>
              <a:t>8</a:t>
            </a:r>
            <a:r>
              <a:rPr lang="en-US" sz="3600" b="1" dirty="0">
                <a:solidFill>
                  <a:prstClr val="black"/>
                </a:solidFill>
                <a:latin typeface="Constantia"/>
              </a:rPr>
              <a:t>)</a:t>
            </a:r>
            <a:endParaRPr lang="ar-SA" sz="3600" b="1" dirty="0">
              <a:solidFill>
                <a:prstClr val="black"/>
              </a:solidFill>
              <a:latin typeface="Constantia"/>
              <a:cs typeface="Times New Roman"/>
            </a:endParaRPr>
          </a:p>
        </p:txBody>
      </p:sp>
      <p:sp>
        <p:nvSpPr>
          <p:cNvPr id="25" name="عنوان 1"/>
          <p:cNvSpPr txBox="1">
            <a:spLocks/>
          </p:cNvSpPr>
          <p:nvPr/>
        </p:nvSpPr>
        <p:spPr>
          <a:xfrm>
            <a:off x="1172666" y="4886304"/>
            <a:ext cx="7143750" cy="692150"/>
          </a:xfrm>
          <a:prstGeom prst="rect">
            <a:avLst/>
          </a:prstGeom>
        </p:spPr>
        <p:txBody>
          <a:bodyPr lIns="45720" rIns="45720" anchor="ctr"/>
          <a:lstStyle/>
          <a:p>
            <a:pPr algn="l" fontAlgn="auto">
              <a:spcAft>
                <a:spcPts val="0"/>
              </a:spcAft>
              <a:defRPr/>
            </a:pPr>
            <a:r>
              <a:rPr lang="en-US" sz="3600" b="1" dirty="0">
                <a:solidFill>
                  <a:prstClr val="black"/>
                </a:solidFill>
                <a:latin typeface="Constantia"/>
              </a:rPr>
              <a:t>= (1.64x10</a:t>
            </a:r>
            <a:r>
              <a:rPr lang="en-US" sz="3600" b="1" baseline="30000" dirty="0">
                <a:solidFill>
                  <a:prstClr val="black"/>
                </a:solidFill>
                <a:latin typeface="Constantia"/>
              </a:rPr>
              <a:t>-13</a:t>
            </a:r>
            <a:r>
              <a:rPr lang="en-US" sz="3600" b="1" dirty="0">
                <a:solidFill>
                  <a:prstClr val="black"/>
                </a:solidFill>
                <a:latin typeface="Constantia"/>
              </a:rPr>
              <a:t> j)/(1.6x10</a:t>
            </a:r>
            <a:r>
              <a:rPr lang="en-US" sz="3600" b="1" baseline="30000" dirty="0">
                <a:solidFill>
                  <a:prstClr val="black"/>
                </a:solidFill>
                <a:latin typeface="Constantia"/>
              </a:rPr>
              <a:t>-19</a:t>
            </a:r>
            <a:r>
              <a:rPr lang="en-US" sz="3600" b="1" dirty="0">
                <a:solidFill>
                  <a:prstClr val="black"/>
                </a:solidFill>
                <a:latin typeface="Constantia"/>
              </a:rPr>
              <a:t> j)</a:t>
            </a:r>
          </a:p>
        </p:txBody>
      </p:sp>
      <p:sp>
        <p:nvSpPr>
          <p:cNvPr id="26" name="عنوان 1"/>
          <p:cNvSpPr txBox="1">
            <a:spLocks/>
          </p:cNvSpPr>
          <p:nvPr/>
        </p:nvSpPr>
        <p:spPr>
          <a:xfrm>
            <a:off x="1190954" y="5436578"/>
            <a:ext cx="7143750" cy="692150"/>
          </a:xfrm>
          <a:prstGeom prst="rect">
            <a:avLst/>
          </a:prstGeom>
        </p:spPr>
        <p:txBody>
          <a:bodyPr lIns="45720" rIns="45720" anchor="ctr"/>
          <a:lstStyle/>
          <a:p>
            <a:pPr algn="l" fontAlgn="auto">
              <a:spcAft>
                <a:spcPts val="0"/>
              </a:spcAft>
              <a:defRPr/>
            </a:pPr>
            <a:r>
              <a:rPr lang="en-US" sz="3600" b="1" dirty="0">
                <a:solidFill>
                  <a:prstClr val="black"/>
                </a:solidFill>
                <a:latin typeface="Constantia"/>
              </a:rPr>
              <a:t>= 1.02x10</a:t>
            </a:r>
            <a:r>
              <a:rPr lang="en-US" sz="3600" b="1" baseline="30000" dirty="0">
                <a:solidFill>
                  <a:prstClr val="black"/>
                </a:solidFill>
                <a:latin typeface="Constantia"/>
              </a:rPr>
              <a:t>6</a:t>
            </a:r>
            <a:r>
              <a:rPr lang="en-US" sz="3600" b="1" dirty="0">
                <a:solidFill>
                  <a:prstClr val="black"/>
                </a:solidFill>
                <a:latin typeface="Constantia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Constantia"/>
              </a:rPr>
              <a:t>eV</a:t>
            </a:r>
            <a:r>
              <a:rPr lang="en-US" sz="3600" b="1" dirty="0">
                <a:solidFill>
                  <a:prstClr val="black"/>
                </a:solidFill>
                <a:latin typeface="Constantia"/>
              </a:rPr>
              <a:t> = 1.02 </a:t>
            </a:r>
            <a:r>
              <a:rPr lang="en-US" sz="3600" b="1" dirty="0" err="1">
                <a:solidFill>
                  <a:prstClr val="black"/>
                </a:solidFill>
                <a:latin typeface="Constantia"/>
              </a:rPr>
              <a:t>Mev</a:t>
            </a:r>
            <a:endParaRPr lang="ar-SA" sz="3600" b="1" dirty="0">
              <a:solidFill>
                <a:prstClr val="black"/>
              </a:solidFill>
              <a:latin typeface="Constantia"/>
              <a:cs typeface="Times New Roman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02421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  <p:bldP spid="23" grpId="0"/>
      <p:bldP spid="24" grpId="0"/>
      <p:bldP spid="25" grpId="0"/>
      <p:bldP spid="2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15" name="مجموعة 14"/>
          <p:cNvGrpSpPr/>
          <p:nvPr/>
        </p:nvGrpSpPr>
        <p:grpSpPr>
          <a:xfrm>
            <a:off x="395536" y="620688"/>
            <a:ext cx="8370629" cy="4824536"/>
            <a:chOff x="179512" y="511694"/>
            <a:chExt cx="8760316" cy="3493370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620674" y="1019023"/>
            <a:ext cx="7821469" cy="40318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ويمكن أن يحدث أيضاً معكوس الفناء أي الطاقة يمكن أن تتحول مباشرة إلى </a:t>
            </a:r>
            <a:r>
              <a:rPr lang="ar-SA" sz="32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مادة</a:t>
            </a:r>
          </a:p>
          <a:p>
            <a:pPr fontAlgn="auto">
              <a:spcAft>
                <a:spcPts val="0"/>
              </a:spcAft>
              <a:defRPr/>
            </a:pP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فإذا عبر شعاع جاما بطاقة (</a:t>
            </a:r>
            <a:r>
              <a:rPr lang="en-US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1.02 MeV</a:t>
            </a: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 على الأقل بالقرب من نواة فقد ينتج زوج من </a:t>
            </a:r>
            <a:r>
              <a:rPr lang="ar-SA" sz="32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البوزترون</a:t>
            </a: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32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والإلكترون (</a:t>
            </a:r>
            <a:r>
              <a:rPr lang="el-GR" sz="3200" b="1" dirty="0">
                <a:solidFill>
                  <a:prstClr val="black"/>
                </a:solidFill>
                <a:latin typeface="Constantia"/>
                <a:cs typeface="Sakkal Majalla" pitchFamily="2" charset="-78"/>
              </a:rPr>
              <a:t>γ</a:t>
            </a:r>
            <a:r>
              <a:rPr lang="en-US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-&gt;e</a:t>
            </a:r>
            <a:r>
              <a:rPr lang="en-US" sz="3200" b="1" baseline="30000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-</a:t>
            </a:r>
            <a:r>
              <a:rPr lang="en-US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+e</a:t>
            </a:r>
            <a:r>
              <a:rPr lang="en-US" sz="3200" b="1" baseline="30000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+</a:t>
            </a: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</a:t>
            </a:r>
          </a:p>
          <a:p>
            <a:pPr>
              <a:defRPr/>
            </a:pP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يسمى تحول الطاقة إلى الجسيمات الزوج ”مادة وضديد المادة“ انتاج الزوج</a:t>
            </a:r>
          </a:p>
          <a:p>
            <a:pPr>
              <a:defRPr/>
            </a:pP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فالزوج يجب أن يكون الجسيم وضديد الجسيم الخاص به (تحقيق قانون حفظ الشحنة</a:t>
            </a:r>
            <a:r>
              <a:rPr lang="ar-SA" sz="32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</a:t>
            </a:r>
            <a:endParaRPr lang="ar-SA" sz="32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7086066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15" name="مجموعة 14"/>
          <p:cNvGrpSpPr/>
          <p:nvPr/>
        </p:nvGrpSpPr>
        <p:grpSpPr>
          <a:xfrm>
            <a:off x="395536" y="592227"/>
            <a:ext cx="8370629" cy="4824536"/>
            <a:chOff x="179512" y="511694"/>
            <a:chExt cx="8760316" cy="3493370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638963" y="736243"/>
            <a:ext cx="7821469" cy="470898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لإنتاج زوج (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بوزترون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–إلكترون) حيث يعمل المجال المغناطيسي حول حجيرة الفقاعة على ثني مسارات </a:t>
            </a:r>
          </a:p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الجسيمات المتعاكسة الشحنة لتتحرك في اتجاهات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متعاكسة</a:t>
            </a:r>
          </a:p>
          <a:p>
            <a:pPr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وأشعة جاما المنتجة لا تتبع المسار</a:t>
            </a:r>
          </a:p>
          <a:p>
            <a:pPr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وإذا كانت طاقة أشعة جاما اكبر من (</a:t>
            </a:r>
            <a:r>
              <a:rPr lang="en-GB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1.02 MeV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 فإن الفائض في الطاقة يظهر على شكل طاقة حركية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للبوزترون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والإلكترون.</a:t>
            </a:r>
          </a:p>
          <a:p>
            <a:pPr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فيتصادم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البوزترون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في الحال مع إلكترون آخر ، ويفنى كل منهما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الآخر.</a:t>
            </a:r>
          </a:p>
          <a:p>
            <a:pPr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وينتج إشعاعان أو ثلاثة إشعاعات جاما طاقتها الكلية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لاتقل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عن (</a:t>
            </a:r>
            <a:r>
              <a:rPr lang="en-GB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1.02 MeV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873682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5652120" y="44624"/>
            <a:ext cx="3302666" cy="764704"/>
            <a:chOff x="2339752" y="0"/>
            <a:chExt cx="4536504" cy="764704"/>
          </a:xfrm>
        </p:grpSpPr>
        <p:sp>
          <p:nvSpPr>
            <p:cNvPr id="2" name="مستطيل مستدير الزوايا 1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" name="مستطيل مستدير الزوايا 2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5" name="مربع نص 4"/>
          <p:cNvSpPr txBox="1"/>
          <p:nvPr/>
        </p:nvSpPr>
        <p:spPr>
          <a:xfrm>
            <a:off x="6012160" y="145311"/>
            <a:ext cx="2808312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حفظ الجسيم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1" y="908721"/>
            <a:ext cx="8982776" cy="1728192"/>
            <a:chOff x="179512" y="511694"/>
            <a:chExt cx="8760316" cy="3493370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89711" y="980728"/>
            <a:ext cx="8658753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كل كوارك وكل </a:t>
            </a:r>
            <a:r>
              <a:rPr lang="ar-SA" sz="3200" b="1" dirty="0" err="1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لبتون</a:t>
            </a:r>
            <a:r>
              <a:rPr lang="ar-SA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 أيضاً له ضديد </a:t>
            </a:r>
            <a:r>
              <a:rPr lang="ar-SA" sz="32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جسيم</a:t>
            </a:r>
          </a:p>
          <a:p>
            <a:pPr>
              <a:defRPr/>
            </a:pPr>
            <a:r>
              <a:rPr lang="ar-SA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يتماثل ضديد الجسيمات مع الجسيمات ما عدا </a:t>
            </a:r>
            <a:r>
              <a:rPr lang="ar-SA" sz="32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شحنتاهما متعاكسة،</a:t>
            </a:r>
          </a:p>
          <a:p>
            <a:pPr>
              <a:defRPr/>
            </a:pPr>
            <a:r>
              <a:rPr lang="ar-SA" sz="32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مثل :</a:t>
            </a:r>
            <a:endParaRPr lang="ar-SA" sz="3200" b="1" dirty="0">
              <a:solidFill>
                <a:srgbClr val="C0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9" name="عنوان 1"/>
          <p:cNvSpPr txBox="1">
            <a:spLocks/>
          </p:cNvSpPr>
          <p:nvPr/>
        </p:nvSpPr>
        <p:spPr>
          <a:xfrm>
            <a:off x="1321760" y="2984209"/>
            <a:ext cx="6768147" cy="103663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marL="742950" indent="-742950" fontAlgn="auto">
              <a:spcAft>
                <a:spcPts val="0"/>
              </a:spcAft>
              <a:defRPr/>
            </a:pPr>
            <a:r>
              <a:rPr lang="ar-SA" sz="33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(1) فالكوارك العلوي (</a:t>
            </a:r>
            <a:r>
              <a:rPr lang="en-GB" sz="33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u</a:t>
            </a:r>
            <a:r>
              <a:rPr lang="ar-SA" sz="33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) مثلاً شحنته (</a:t>
            </a:r>
            <a:r>
              <a:rPr lang="en-US" sz="33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+2/3</a:t>
            </a:r>
            <a:r>
              <a:rPr lang="ar-SA" sz="33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)</a:t>
            </a:r>
          </a:p>
          <a:p>
            <a:pPr marL="742950" indent="-742950" fontAlgn="auto">
              <a:spcAft>
                <a:spcPts val="0"/>
              </a:spcAft>
              <a:defRPr/>
            </a:pPr>
            <a:r>
              <a:rPr lang="ar-SA" sz="33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بينما ضديد الكوارك العلوي (</a:t>
            </a:r>
            <a:r>
              <a:rPr lang="en-US" sz="33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u </a:t>
            </a:r>
            <a:r>
              <a:rPr lang="ar-SA" sz="33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) شحنته (</a:t>
            </a:r>
            <a:r>
              <a:rPr lang="en-US" sz="33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-2/3</a:t>
            </a:r>
            <a:r>
              <a:rPr lang="ar-SA" sz="33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)</a:t>
            </a:r>
          </a:p>
        </p:txBody>
      </p:sp>
      <p:sp>
        <p:nvSpPr>
          <p:cNvPr id="20" name="عنوان 1"/>
          <p:cNvSpPr txBox="1">
            <a:spLocks/>
          </p:cNvSpPr>
          <p:nvPr/>
        </p:nvSpPr>
        <p:spPr>
          <a:xfrm>
            <a:off x="1321760" y="4538662"/>
            <a:ext cx="6768148" cy="103505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fontAlgn="auto">
              <a:spcAft>
                <a:spcPts val="0"/>
              </a:spcAft>
              <a:defRPr/>
            </a:pPr>
            <a:r>
              <a:rPr lang="ar-SA" sz="33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(2) شحنة البروتون (</a:t>
            </a:r>
            <a:r>
              <a:rPr lang="en-GB" sz="3300" b="1" dirty="0" err="1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uud</a:t>
            </a:r>
            <a:r>
              <a:rPr lang="ar-SA" sz="33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) (</a:t>
            </a:r>
            <a:r>
              <a:rPr lang="en-GB" sz="33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+2/3+2/3-1/3=+1</a:t>
            </a:r>
            <a:r>
              <a:rPr lang="ar-SA" sz="33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)</a:t>
            </a:r>
          </a:p>
          <a:p>
            <a:pPr fontAlgn="auto">
              <a:spcAft>
                <a:spcPts val="0"/>
              </a:spcAft>
              <a:defRPr/>
            </a:pPr>
            <a:r>
              <a:rPr lang="ar-SA" sz="33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وشحنة ضديد البروتون (</a:t>
            </a:r>
            <a:r>
              <a:rPr lang="en-GB" sz="33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GB" sz="3300" b="1" dirty="0" err="1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uud</a:t>
            </a:r>
            <a:r>
              <a:rPr lang="en-GB" sz="33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33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) (</a:t>
            </a:r>
            <a:r>
              <a:rPr lang="en-GB" sz="33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-2/3-2/3+1/3=-1</a:t>
            </a:r>
            <a:r>
              <a:rPr lang="ar-SA" sz="33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313104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  <p:bldP spid="19" grpId="0" animBg="1"/>
      <p:bldP spid="2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15" name="مجموعة 14"/>
          <p:cNvGrpSpPr/>
          <p:nvPr/>
        </p:nvGrpSpPr>
        <p:grpSpPr>
          <a:xfrm>
            <a:off x="-36512" y="476672"/>
            <a:ext cx="8982776" cy="5088765"/>
            <a:chOff x="179512" y="511694"/>
            <a:chExt cx="8760316" cy="3493370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179512" y="776893"/>
            <a:ext cx="8459487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وعندما يصطدم الجسيم وضديده فإن كلاً منهما يفنى الآخر ويتحولان إلى فوتونات أو إلى زوج من جسيم وضديد جسيم أخف وإلى </a:t>
            </a:r>
            <a:r>
              <a:rPr lang="ar-SA" sz="32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طاقة.</a:t>
            </a:r>
          </a:p>
          <a:p>
            <a:pPr>
              <a:defRPr/>
            </a:pP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العدد الكلي </a:t>
            </a:r>
            <a:r>
              <a:rPr lang="ar-SA" sz="32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للكواركات</a:t>
            </a: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والعدد الكلي </a:t>
            </a:r>
            <a:r>
              <a:rPr lang="ar-SA" sz="32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للبتونات</a:t>
            </a: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في الكون </a:t>
            </a:r>
            <a:r>
              <a:rPr lang="ar-SA" sz="32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ثابتة.</a:t>
            </a:r>
          </a:p>
          <a:p>
            <a:pPr>
              <a:defRPr/>
            </a:pP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أما حاملات القوى ومنها </a:t>
            </a:r>
            <a:r>
              <a:rPr lang="ar-SA" sz="32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الجرافيتونات</a:t>
            </a: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والفوتونات </a:t>
            </a:r>
            <a:r>
              <a:rPr lang="ar-SA" sz="32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والجلونات</a:t>
            </a: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32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والبوزونات</a:t>
            </a: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الضعيفة قد توجد أو تفنى إذا كانت هناك طاقة كافية</a:t>
            </a:r>
          </a:p>
          <a:p>
            <a:pPr>
              <a:defRPr/>
            </a:pP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كتلة البروتون 1836 مرة أكبر من كتلة الإلكترون لذلك فإن الطاقة اللازمة لتكوين زوج من البروتون وضديد البروتون كبير نسبياً</a:t>
            </a:r>
          </a:p>
          <a:p>
            <a:pPr>
              <a:defRPr/>
            </a:pP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وقد تم إنتاج وملاحظة زوج البروتون وضديد البروتون أول مرة في </a:t>
            </a:r>
            <a:r>
              <a:rPr lang="ar-SA" sz="32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باركلي</a:t>
            </a: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في </a:t>
            </a:r>
            <a:r>
              <a:rPr lang="ar-SA" sz="32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كليفورنيا</a:t>
            </a: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عام </a:t>
            </a:r>
            <a:r>
              <a:rPr lang="ar-SA" sz="32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1955م</a:t>
            </a:r>
            <a:endParaRPr lang="ar-SA" sz="32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032100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5652120" y="44624"/>
            <a:ext cx="3302666" cy="764704"/>
            <a:chOff x="2339752" y="0"/>
            <a:chExt cx="4536504" cy="764704"/>
          </a:xfrm>
        </p:grpSpPr>
        <p:sp>
          <p:nvSpPr>
            <p:cNvPr id="2" name="مستطيل مستدير الزوايا 1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" name="مستطيل مستدير الزوايا 2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5" name="مربع نص 4"/>
          <p:cNvSpPr txBox="1"/>
          <p:nvPr/>
        </p:nvSpPr>
        <p:spPr>
          <a:xfrm>
            <a:off x="6012160" y="145311"/>
            <a:ext cx="2808312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اضمحلال بيتا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1" y="1306504"/>
            <a:ext cx="8982776" cy="3850688"/>
            <a:chOff x="179512" y="511694"/>
            <a:chExt cx="8760316" cy="3493370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89711" y="1378511"/>
            <a:ext cx="8658753" cy="37856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لا توجد الإلكترونات العالية الطاقة المنبعثة من اضمحلال بيتا للنواة المشعة داخل </a:t>
            </a:r>
            <a:r>
              <a:rPr lang="ar-SA" sz="32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النواة.</a:t>
            </a:r>
          </a:p>
          <a:p>
            <a:pPr>
              <a:lnSpc>
                <a:spcPct val="150000"/>
              </a:lnSpc>
              <a:defRPr/>
            </a:pP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إن نيوترون حر أو الموجود في النواة غير المستقرة هو الذي يمكن أن يضمحل إلى بروتون وانبعاث جسيم </a:t>
            </a:r>
            <a:r>
              <a:rPr lang="ar-SA" sz="32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بيتا، ويشارك </a:t>
            </a:r>
            <a:r>
              <a:rPr lang="ar-SA" sz="32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النيوترينو</a:t>
            </a: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في الطاقة الناتجة مع البروتون وجسيم </a:t>
            </a:r>
            <a:r>
              <a:rPr lang="ar-SA" sz="32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بيتا</a:t>
            </a:r>
            <a:endParaRPr lang="ar-SA" sz="32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821153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2771800" y="44624"/>
            <a:ext cx="6182986" cy="764704"/>
            <a:chOff x="2339752" y="0"/>
            <a:chExt cx="4536504" cy="764704"/>
          </a:xfrm>
        </p:grpSpPr>
        <p:sp>
          <p:nvSpPr>
            <p:cNvPr id="2" name="مستطيل مستدير الزوايا 1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" name="مستطيل مستدير الزوايا 2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5" name="مربع نص 4"/>
          <p:cNvSpPr txBox="1"/>
          <p:nvPr/>
        </p:nvSpPr>
        <p:spPr>
          <a:xfrm>
            <a:off x="3562976" y="145311"/>
            <a:ext cx="5257496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اضمحلال بيتا والتفاعل الضعيف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83568" y="1052736"/>
            <a:ext cx="8064896" cy="3456384"/>
          </a:xfrm>
          <a:prstGeom prst="rect">
            <a:avLst/>
          </a:prstGeom>
          <a:ln w="3175" cap="sq" cmpd="thickThin">
            <a:solidFill>
              <a:srgbClr val="FF0000"/>
            </a:solidFill>
            <a:prstDash val="dash"/>
            <a:miter lim="800000"/>
          </a:ln>
          <a:effectLst>
            <a:innerShdw blurRad="76200">
              <a:srgbClr val="000000"/>
            </a:innerShdw>
          </a:effectLst>
        </p:spPr>
      </p:pic>
      <p:grpSp>
        <p:nvGrpSpPr>
          <p:cNvPr id="6" name="مجموعة 5"/>
          <p:cNvGrpSpPr/>
          <p:nvPr/>
        </p:nvGrpSpPr>
        <p:grpSpPr>
          <a:xfrm>
            <a:off x="1331640" y="4725144"/>
            <a:ext cx="6808311" cy="1245127"/>
            <a:chOff x="1331640" y="4725144"/>
            <a:chExt cx="6808311" cy="1245127"/>
          </a:xfrm>
        </p:grpSpPr>
        <p:sp>
          <p:nvSpPr>
            <p:cNvPr id="20" name="مستطيل 19"/>
            <p:cNvSpPr/>
            <p:nvPr/>
          </p:nvSpPr>
          <p:spPr>
            <a:xfrm>
              <a:off x="1331640" y="4725144"/>
              <a:ext cx="6808311" cy="124512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r>
                <a:rPr lang="ar-SA" sz="3000" b="1" dirty="0" smtClean="0">
                  <a:latin typeface="Sakkal Majalla" pitchFamily="2" charset="-78"/>
                  <a:cs typeface="Sakkal Majalla" pitchFamily="2" charset="-78"/>
                </a:rPr>
                <a:t>يبين انبعاث بيتا عند تحول نيوترون إلى بروتون بواسطة نموذج </a:t>
              </a:r>
              <a:r>
                <a:rPr lang="ar-SA" sz="3000" b="1" dirty="0" err="1" smtClean="0">
                  <a:latin typeface="Sakkal Majalla" pitchFamily="2" charset="-78"/>
                  <a:cs typeface="Sakkal Majalla" pitchFamily="2" charset="-78"/>
                </a:rPr>
                <a:t>الكوارك</a:t>
              </a:r>
              <a:r>
                <a:rPr lang="ar-SA" sz="3000" b="1" dirty="0" smtClean="0">
                  <a:latin typeface="Sakkal Majalla" pitchFamily="2" charset="-78"/>
                  <a:cs typeface="Sakkal Majalla" pitchFamily="2" charset="-78"/>
                </a:rPr>
                <a:t>:  </a:t>
              </a:r>
              <a:endParaRPr lang="ar-SA" sz="3000" b="1" dirty="0">
                <a:latin typeface="Sakkal Majalla" pitchFamily="2" charset="-78"/>
                <a:cs typeface="Sakkal Majalla" pitchFamily="2" charset="-78"/>
              </a:endParaRPr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9752" y="5431047"/>
              <a:ext cx="3563605" cy="3118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xmlns="" val="23550567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8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5652120" y="44624"/>
            <a:ext cx="3302666" cy="764704"/>
            <a:chOff x="2339752" y="0"/>
            <a:chExt cx="4536504" cy="764704"/>
          </a:xfrm>
        </p:grpSpPr>
        <p:sp>
          <p:nvSpPr>
            <p:cNvPr id="2" name="مستطيل مستدير الزوايا 1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" name="مستطيل مستدير الزوايا 2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5" name="مربع نص 4"/>
          <p:cNvSpPr txBox="1"/>
          <p:nvPr/>
        </p:nvSpPr>
        <p:spPr>
          <a:xfrm>
            <a:off x="6012160" y="145311"/>
            <a:ext cx="2808312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اضمحلال بيتا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827583" y="1124744"/>
            <a:ext cx="8155193" cy="1040000"/>
            <a:chOff x="179512" y="511694"/>
            <a:chExt cx="8760316" cy="3493370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827584" y="1162487"/>
            <a:ext cx="792088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2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والنيوترينو</a:t>
            </a: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جسيم كتلته صغيرة جداً وهو عديم الشحنة ولكنه كالفوتون له زخم </a:t>
            </a:r>
            <a:r>
              <a:rPr lang="ar-SA" sz="32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وطاقة، </a:t>
            </a: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بالمعادلة </a:t>
            </a:r>
            <a:r>
              <a:rPr lang="ar-SA" sz="32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:</a:t>
            </a:r>
            <a:endParaRPr lang="ar-SA" sz="32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6" name="مجموعة 5"/>
          <p:cNvGrpSpPr/>
          <p:nvPr/>
        </p:nvGrpSpPr>
        <p:grpSpPr>
          <a:xfrm>
            <a:off x="-900608" y="2420888"/>
            <a:ext cx="9144000" cy="784225"/>
            <a:chOff x="-900608" y="2420888"/>
            <a:chExt cx="9144000" cy="784225"/>
          </a:xfrm>
        </p:grpSpPr>
        <p:sp>
          <p:nvSpPr>
            <p:cNvPr id="19" name="عنوان 1"/>
            <p:cNvSpPr txBox="1">
              <a:spLocks/>
            </p:cNvSpPr>
            <p:nvPr/>
          </p:nvSpPr>
          <p:spPr>
            <a:xfrm>
              <a:off x="-900608" y="2512963"/>
              <a:ext cx="9144000" cy="692150"/>
            </a:xfrm>
            <a:prstGeom prst="rect">
              <a:avLst/>
            </a:prstGeom>
          </p:spPr>
          <p:txBody>
            <a:bodyPr lIns="45720" rIns="45720" anchor="ctr"/>
            <a:lstStyle/>
            <a:p>
              <a:pPr fontAlgn="auto">
                <a:spcAft>
                  <a:spcPts val="0"/>
                </a:spcAft>
                <a:defRPr/>
              </a:pPr>
              <a:r>
                <a:rPr lang="en-GB" sz="6600" b="1" baseline="-25000" dirty="0">
                  <a:solidFill>
                    <a:prstClr val="black"/>
                  </a:solidFill>
                  <a:latin typeface="Constantia"/>
                </a:rPr>
                <a:t>0</a:t>
              </a:r>
              <a:r>
                <a:rPr lang="en-GB" sz="6600" b="1" dirty="0">
                  <a:solidFill>
                    <a:prstClr val="black"/>
                  </a:solidFill>
                  <a:latin typeface="Constantia"/>
                </a:rPr>
                <a:t>n --&gt; </a:t>
              </a:r>
              <a:r>
                <a:rPr lang="en-GB" sz="6600" b="1" baseline="-25000" dirty="0">
                  <a:solidFill>
                    <a:prstClr val="black"/>
                  </a:solidFill>
                  <a:latin typeface="Constantia"/>
                </a:rPr>
                <a:t>1</a:t>
              </a:r>
              <a:r>
                <a:rPr lang="en-GB" sz="6600" b="1" dirty="0">
                  <a:solidFill>
                    <a:prstClr val="black"/>
                  </a:solidFill>
                  <a:latin typeface="Constantia"/>
                </a:rPr>
                <a:t>p + </a:t>
              </a:r>
              <a:r>
                <a:rPr lang="en-GB" sz="6600" b="1" baseline="-25000" dirty="0">
                  <a:solidFill>
                    <a:prstClr val="black"/>
                  </a:solidFill>
                  <a:latin typeface="Constantia"/>
                </a:rPr>
                <a:t>-1</a:t>
              </a:r>
              <a:r>
                <a:rPr lang="en-GB" sz="6600" b="1" dirty="0">
                  <a:solidFill>
                    <a:prstClr val="black"/>
                  </a:solidFill>
                  <a:latin typeface="Constantia"/>
                </a:rPr>
                <a:t>e + </a:t>
              </a:r>
              <a:r>
                <a:rPr lang="en-GB" sz="6600" b="1" baseline="-25000" dirty="0">
                  <a:solidFill>
                    <a:prstClr val="black"/>
                  </a:solidFill>
                  <a:latin typeface="Constantia"/>
                </a:rPr>
                <a:t>0</a:t>
              </a:r>
              <a:r>
                <a:rPr lang="el-GR" sz="6600" b="1" dirty="0">
                  <a:solidFill>
                    <a:prstClr val="black"/>
                  </a:solidFill>
                  <a:latin typeface="Constantia"/>
                </a:rPr>
                <a:t>ν</a:t>
              </a:r>
              <a:endParaRPr lang="ar-SA" sz="6600" b="1" dirty="0">
                <a:solidFill>
                  <a:prstClr val="black"/>
                </a:solidFill>
                <a:latin typeface="Constantia"/>
                <a:cs typeface="Times New Roman"/>
              </a:endParaRPr>
            </a:p>
          </p:txBody>
        </p:sp>
        <p:sp>
          <p:nvSpPr>
            <p:cNvPr id="20" name="TextBox 14"/>
            <p:cNvSpPr txBox="1">
              <a:spLocks noChangeArrowheads="1"/>
            </p:cNvSpPr>
            <p:nvPr/>
          </p:nvSpPr>
          <p:spPr bwMode="auto">
            <a:xfrm>
              <a:off x="7449642" y="2420888"/>
              <a:ext cx="322263" cy="522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0</a:t>
              </a:r>
              <a:endParaRPr kumimoji="0" lang="ar-SA" sz="2800" b="1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TextBox 15"/>
            <p:cNvSpPr txBox="1">
              <a:spLocks noChangeArrowheads="1"/>
            </p:cNvSpPr>
            <p:nvPr/>
          </p:nvSpPr>
          <p:spPr bwMode="auto">
            <a:xfrm>
              <a:off x="5831980" y="2487563"/>
              <a:ext cx="365125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0</a:t>
              </a:r>
              <a:endParaRPr kumimoji="0" lang="ar-SA" sz="2800" b="1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Box 16"/>
            <p:cNvSpPr txBox="1">
              <a:spLocks noChangeArrowheads="1"/>
            </p:cNvSpPr>
            <p:nvPr/>
          </p:nvSpPr>
          <p:spPr bwMode="auto">
            <a:xfrm>
              <a:off x="4103192" y="2420888"/>
              <a:ext cx="363538" cy="522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1</a:t>
              </a:r>
              <a:endParaRPr kumimoji="0" lang="ar-SA" sz="2800" b="1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TextBox 17"/>
            <p:cNvSpPr txBox="1">
              <a:spLocks noChangeArrowheads="1"/>
            </p:cNvSpPr>
            <p:nvPr/>
          </p:nvSpPr>
          <p:spPr bwMode="auto">
            <a:xfrm>
              <a:off x="1894980" y="2420888"/>
              <a:ext cx="346075" cy="522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1</a:t>
              </a:r>
              <a:endParaRPr kumimoji="0" lang="ar-SA" sz="2800" b="1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4" name="مجموعة 23"/>
          <p:cNvGrpSpPr/>
          <p:nvPr/>
        </p:nvGrpSpPr>
        <p:grpSpPr>
          <a:xfrm>
            <a:off x="827584" y="3789040"/>
            <a:ext cx="8155193" cy="1040000"/>
            <a:chOff x="179512" y="511694"/>
            <a:chExt cx="8760316" cy="3493370"/>
          </a:xfrm>
        </p:grpSpPr>
        <p:sp>
          <p:nvSpPr>
            <p:cNvPr id="25" name="مستطيل 24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6" name="مخطط انسيابي: معالجة متعاقبة 25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7" name="مربع نص 26"/>
          <p:cNvSpPr txBox="1"/>
          <p:nvPr/>
        </p:nvSpPr>
        <p:spPr>
          <a:xfrm>
            <a:off x="827585" y="3826783"/>
            <a:ext cx="792088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وعندما يضمحل النظير بإطلاق </a:t>
            </a:r>
            <a:r>
              <a:rPr lang="ar-SA" sz="32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بوزترون</a:t>
            </a: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تحدث عملية شبيهة باضمحلال بيتا ، بالمعادلة :</a:t>
            </a:r>
          </a:p>
        </p:txBody>
      </p:sp>
      <p:grpSp>
        <p:nvGrpSpPr>
          <p:cNvPr id="7" name="مجموعة 6"/>
          <p:cNvGrpSpPr/>
          <p:nvPr/>
        </p:nvGrpSpPr>
        <p:grpSpPr>
          <a:xfrm>
            <a:off x="-828600" y="5013176"/>
            <a:ext cx="9144000" cy="850900"/>
            <a:chOff x="-828600" y="5013176"/>
            <a:chExt cx="9144000" cy="850900"/>
          </a:xfrm>
        </p:grpSpPr>
        <p:sp>
          <p:nvSpPr>
            <p:cNvPr id="28" name="عنوان 1"/>
            <p:cNvSpPr txBox="1">
              <a:spLocks/>
            </p:cNvSpPr>
            <p:nvPr/>
          </p:nvSpPr>
          <p:spPr>
            <a:xfrm>
              <a:off x="-828600" y="5171926"/>
              <a:ext cx="9144000" cy="692150"/>
            </a:xfrm>
            <a:prstGeom prst="rect">
              <a:avLst/>
            </a:prstGeom>
          </p:spPr>
          <p:txBody>
            <a:bodyPr lIns="45720" rIns="45720" anchor="ctr"/>
            <a:lstStyle/>
            <a:p>
              <a:pPr fontAlgn="auto">
                <a:spcAft>
                  <a:spcPts val="0"/>
                </a:spcAft>
                <a:defRPr/>
              </a:pPr>
              <a:r>
                <a:rPr lang="en-US" sz="6600" b="1" baseline="-25000" dirty="0">
                  <a:solidFill>
                    <a:prstClr val="black"/>
                  </a:solidFill>
                  <a:latin typeface="Constantia"/>
                </a:rPr>
                <a:t>1</a:t>
              </a:r>
              <a:r>
                <a:rPr lang="en-US" sz="6600" b="1" dirty="0">
                  <a:solidFill>
                    <a:prstClr val="black"/>
                  </a:solidFill>
                  <a:latin typeface="Constantia"/>
                </a:rPr>
                <a:t>p --&gt; </a:t>
              </a:r>
              <a:r>
                <a:rPr lang="en-US" sz="6600" b="1" baseline="-25000" dirty="0">
                  <a:solidFill>
                    <a:prstClr val="black"/>
                  </a:solidFill>
                  <a:latin typeface="Constantia"/>
                </a:rPr>
                <a:t>1</a:t>
              </a:r>
              <a:r>
                <a:rPr lang="en-US" sz="6600" b="1" dirty="0">
                  <a:solidFill>
                    <a:prstClr val="black"/>
                  </a:solidFill>
                  <a:latin typeface="Constantia"/>
                </a:rPr>
                <a:t>n + </a:t>
              </a:r>
              <a:r>
                <a:rPr lang="en-US" sz="6600" b="1" baseline="-25000" dirty="0">
                  <a:solidFill>
                    <a:prstClr val="black"/>
                  </a:solidFill>
                  <a:latin typeface="Constantia"/>
                </a:rPr>
                <a:t>+1</a:t>
              </a:r>
              <a:r>
                <a:rPr lang="en-US" sz="6600" b="1" dirty="0">
                  <a:solidFill>
                    <a:prstClr val="black"/>
                  </a:solidFill>
                  <a:latin typeface="Constantia"/>
                </a:rPr>
                <a:t>e + </a:t>
              </a:r>
              <a:r>
                <a:rPr lang="en-US" sz="6600" b="1" baseline="-25000" dirty="0">
                  <a:solidFill>
                    <a:prstClr val="black"/>
                  </a:solidFill>
                  <a:latin typeface="Constantia"/>
                </a:rPr>
                <a:t>0</a:t>
              </a:r>
              <a:r>
                <a:rPr lang="el-GR" sz="6600" b="1" dirty="0">
                  <a:solidFill>
                    <a:prstClr val="black"/>
                  </a:solidFill>
                  <a:latin typeface="Constantia"/>
                </a:rPr>
                <a:t>ν</a:t>
              </a:r>
              <a:endParaRPr lang="ar-SA" sz="6600" b="1" dirty="0">
                <a:solidFill>
                  <a:prstClr val="black"/>
                </a:solidFill>
                <a:latin typeface="Constantia"/>
                <a:cs typeface="Times New Roman"/>
              </a:endParaRPr>
            </a:p>
          </p:txBody>
        </p:sp>
        <p:sp>
          <p:nvSpPr>
            <p:cNvPr id="29" name="TextBox 10"/>
            <p:cNvSpPr txBox="1">
              <a:spLocks noChangeArrowheads="1"/>
            </p:cNvSpPr>
            <p:nvPr/>
          </p:nvSpPr>
          <p:spPr bwMode="auto">
            <a:xfrm>
              <a:off x="7412113" y="5056039"/>
              <a:ext cx="431800" cy="522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800" b="1" dirty="0" smtClean="0">
                  <a:solidFill>
                    <a:prstClr val="black"/>
                  </a:solidFill>
                </a:rPr>
                <a:t>0</a:t>
              </a:r>
              <a:endParaRPr lang="ar-SA" sz="2800" b="1" dirty="0" smtClean="0">
                <a:solidFill>
                  <a:prstClr val="black"/>
                </a:solidFill>
              </a:endParaRPr>
            </a:p>
          </p:txBody>
        </p:sp>
        <p:sp>
          <p:nvSpPr>
            <p:cNvPr id="30" name="TextBox 11"/>
            <p:cNvSpPr txBox="1">
              <a:spLocks noChangeArrowheads="1"/>
            </p:cNvSpPr>
            <p:nvPr/>
          </p:nvSpPr>
          <p:spPr bwMode="auto">
            <a:xfrm>
              <a:off x="5472188" y="5013176"/>
              <a:ext cx="8636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800" b="1" smtClean="0">
                  <a:solidFill>
                    <a:prstClr val="black"/>
                  </a:solidFill>
                </a:rPr>
                <a:t>0</a:t>
              </a:r>
              <a:endParaRPr lang="ar-SA" sz="2800" b="1" smtClean="0">
                <a:solidFill>
                  <a:prstClr val="black"/>
                </a:solidFill>
              </a:endParaRPr>
            </a:p>
          </p:txBody>
        </p:sp>
        <p:sp>
          <p:nvSpPr>
            <p:cNvPr id="31" name="TextBox 12"/>
            <p:cNvSpPr txBox="1">
              <a:spLocks noChangeArrowheads="1"/>
            </p:cNvSpPr>
            <p:nvPr/>
          </p:nvSpPr>
          <p:spPr bwMode="auto">
            <a:xfrm>
              <a:off x="3962475" y="5056039"/>
              <a:ext cx="425450" cy="522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800" b="1" smtClean="0">
                  <a:solidFill>
                    <a:prstClr val="black"/>
                  </a:solidFill>
                </a:rPr>
                <a:t>1</a:t>
              </a:r>
              <a:endParaRPr lang="ar-SA" sz="2800" b="1" smtClean="0">
                <a:solidFill>
                  <a:prstClr val="black"/>
                </a:solidFill>
              </a:endParaRPr>
            </a:p>
          </p:txBody>
        </p:sp>
        <p:sp>
          <p:nvSpPr>
            <p:cNvPr id="32" name="TextBox 13"/>
            <p:cNvSpPr txBox="1">
              <a:spLocks noChangeArrowheads="1"/>
            </p:cNvSpPr>
            <p:nvPr/>
          </p:nvSpPr>
          <p:spPr bwMode="auto">
            <a:xfrm>
              <a:off x="1876500" y="5056039"/>
              <a:ext cx="431800" cy="522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800" b="1" smtClean="0">
                  <a:solidFill>
                    <a:prstClr val="black"/>
                  </a:solidFill>
                </a:rPr>
                <a:t>1</a:t>
              </a:r>
              <a:endParaRPr lang="ar-SA" sz="2800" b="1" smtClean="0">
                <a:solidFill>
                  <a:prstClr val="black"/>
                </a:solidFill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xmlns="" val="23961967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  <p:bldP spid="2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5652120" y="216024"/>
            <a:ext cx="3302666" cy="764704"/>
            <a:chOff x="2339752" y="0"/>
            <a:chExt cx="4536504" cy="764704"/>
          </a:xfrm>
        </p:grpSpPr>
        <p:sp>
          <p:nvSpPr>
            <p:cNvPr id="2" name="مستطيل مستدير الزوايا 1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" name="مستطيل مستدير الزوايا 2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5" name="مربع نص 4"/>
          <p:cNvSpPr txBox="1"/>
          <p:nvPr/>
        </p:nvSpPr>
        <p:spPr>
          <a:xfrm>
            <a:off x="6012160" y="316711"/>
            <a:ext cx="2808312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التفاعل الضعيف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1" y="1306504"/>
            <a:ext cx="8982776" cy="3850688"/>
            <a:chOff x="179512" y="511694"/>
            <a:chExt cx="8760316" cy="3493370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89711" y="1340768"/>
            <a:ext cx="8658753" cy="37856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إن </a:t>
            </a:r>
            <a:r>
              <a:rPr lang="ar-SA" sz="32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انحلال </a:t>
            </a: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النيوترونات إلى بروتونات وانحلال البروتونات إلى نيوترونات </a:t>
            </a:r>
            <a:r>
              <a:rPr lang="ar-SA" sz="32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لا يمكن </a:t>
            </a: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تفسيره بواسطة </a:t>
            </a:r>
            <a:r>
              <a:rPr lang="ar-SA" sz="32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القوة. </a:t>
            </a:r>
          </a:p>
          <a:p>
            <a:pPr>
              <a:lnSpc>
                <a:spcPct val="150000"/>
              </a:lnSpc>
              <a:defRPr/>
            </a:pP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إن وجود انحلال بيتا يشير إلى أنه يجب أن يكون هناك تفاعل آخر وهو القوة النووية الضعيفة تؤثر في </a:t>
            </a:r>
            <a:r>
              <a:rPr lang="ar-SA" sz="32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النواة.</a:t>
            </a:r>
            <a:endParaRPr lang="ar-SA" sz="32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  <a:p>
            <a:pPr>
              <a:lnSpc>
                <a:spcPct val="150000"/>
              </a:lnSpc>
              <a:defRPr/>
            </a:pP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وهذه القوة أضعف كثيراً من القوة النووية </a:t>
            </a:r>
            <a:r>
              <a:rPr lang="ar-SA" sz="32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القوية</a:t>
            </a:r>
            <a:endParaRPr lang="ar-SA" sz="32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241268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4705834" y="216024"/>
            <a:ext cx="4248952" cy="764704"/>
            <a:chOff x="2339752" y="0"/>
            <a:chExt cx="4536504" cy="764704"/>
          </a:xfrm>
        </p:grpSpPr>
        <p:sp>
          <p:nvSpPr>
            <p:cNvPr id="2" name="مستطيل مستدير الزوايا 1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" name="مستطيل مستدير الزوايا 2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5" name="مربع نص 4"/>
          <p:cNvSpPr txBox="1"/>
          <p:nvPr/>
        </p:nvSpPr>
        <p:spPr>
          <a:xfrm>
            <a:off x="5207517" y="316711"/>
            <a:ext cx="3612955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نموذج </a:t>
            </a:r>
            <a:r>
              <a:rPr lang="ar-SA" sz="3500" b="1" spc="50" dirty="0" err="1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الكوارك</a:t>
            </a:r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 للبيتا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488207" y="1306504"/>
            <a:ext cx="8494569" cy="1330408"/>
            <a:chOff x="179512" y="511694"/>
            <a:chExt cx="8760316" cy="3493370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632223" y="1415678"/>
            <a:ext cx="8260257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defRPr/>
            </a:pPr>
            <a:r>
              <a:rPr lang="ar-SA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إن الفرق بين البروتون (</a:t>
            </a:r>
            <a:r>
              <a:rPr lang="en-GB" sz="3200" b="1" dirty="0" err="1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uud</a:t>
            </a:r>
            <a:r>
              <a:rPr lang="ar-SA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) والنيوترون (</a:t>
            </a:r>
            <a:r>
              <a:rPr lang="en-GB" sz="3200" b="1" dirty="0" err="1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udd</a:t>
            </a:r>
            <a:r>
              <a:rPr lang="ar-SA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) كوارك واحد </a:t>
            </a:r>
            <a:r>
              <a:rPr lang="ar-SA" sz="32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فقط، </a:t>
            </a:r>
            <a:r>
              <a:rPr lang="ar-SA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حيث يحدث اضمحلال بيتا في نموذج </a:t>
            </a:r>
            <a:r>
              <a:rPr lang="ar-SA" sz="3200" b="1" dirty="0" err="1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الكوارك</a:t>
            </a:r>
            <a:r>
              <a:rPr lang="ar-SA" sz="32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 على </a:t>
            </a:r>
            <a:r>
              <a:rPr lang="ar-SA" sz="32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مرحلتين:</a:t>
            </a:r>
            <a:endParaRPr lang="ar-SA" sz="3200" b="1" dirty="0">
              <a:solidFill>
                <a:srgbClr val="C0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9" name="عنوان 1"/>
          <p:cNvSpPr txBox="1">
            <a:spLocks/>
          </p:cNvSpPr>
          <p:nvPr/>
        </p:nvSpPr>
        <p:spPr>
          <a:xfrm>
            <a:off x="323528" y="2994901"/>
            <a:ext cx="8388424" cy="122618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fontAlgn="auto">
              <a:spcAft>
                <a:spcPts val="0"/>
              </a:spcAft>
              <a:defRPr/>
            </a:pPr>
            <a:r>
              <a:rPr lang="ar-SA" sz="32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(1) كوارك (</a:t>
            </a:r>
            <a:r>
              <a:rPr lang="en-US" sz="32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d</a:t>
            </a:r>
            <a:r>
              <a:rPr lang="ar-SA" sz="32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) واحد في النيوترون يتحول إلى كوارك (</a:t>
            </a:r>
            <a:r>
              <a:rPr lang="en-US" sz="32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u</a:t>
            </a:r>
            <a:r>
              <a:rPr lang="ar-SA" sz="32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) مع انبعاث بوزون (</a:t>
            </a:r>
            <a:r>
              <a:rPr lang="en-US" sz="32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w-</a:t>
            </a:r>
            <a:r>
              <a:rPr lang="ar-SA" sz="32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) (أحد ثلاث حاملات قوة ضعيفة)</a:t>
            </a:r>
          </a:p>
        </p:txBody>
      </p:sp>
      <p:sp>
        <p:nvSpPr>
          <p:cNvPr id="20" name="عنوان 1"/>
          <p:cNvSpPr txBox="1">
            <a:spLocks/>
          </p:cNvSpPr>
          <p:nvPr/>
        </p:nvSpPr>
        <p:spPr>
          <a:xfrm>
            <a:off x="323528" y="4530407"/>
            <a:ext cx="8388424" cy="122618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fontAlgn="auto">
              <a:spcAft>
                <a:spcPts val="0"/>
              </a:spcAft>
              <a:defRPr/>
            </a:pPr>
            <a:r>
              <a:rPr lang="ar-SA" sz="32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(2) يتحول البوزون (</a:t>
            </a:r>
            <a:r>
              <a:rPr lang="en-US" sz="32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w-</a:t>
            </a:r>
            <a:r>
              <a:rPr lang="ar-SA" sz="3200" b="1" dirty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) إلى إلكترون وضديد النيوترينو (والعكس صحيح)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430433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6012160" y="251125"/>
            <a:ext cx="2592288" cy="764704"/>
            <a:chOff x="2339752" y="0"/>
            <a:chExt cx="4536504" cy="764704"/>
          </a:xfrm>
        </p:grpSpPr>
        <p:sp>
          <p:nvSpPr>
            <p:cNvPr id="2" name="مستطيل مستدير الزوايا 1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" name="مستطيل مستدير الزوايا 2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5" name="مربع نص 4"/>
          <p:cNvSpPr txBox="1"/>
          <p:nvPr/>
        </p:nvSpPr>
        <p:spPr>
          <a:xfrm>
            <a:off x="6217694" y="351812"/>
            <a:ext cx="2334612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مقدمة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539552" y="1488172"/>
            <a:ext cx="8064896" cy="3669020"/>
            <a:chOff x="179512" y="511693"/>
            <a:chExt cx="8760316" cy="3493371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3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296125" y="1700808"/>
            <a:ext cx="7956794" cy="33239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عندما دُرست الجسيمات ذات السرعات العالية كان على العلماء استخدام جسيمات ألفا من مصادر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مشعة.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في بداية عام 1930م طُورت أول أجهزة مختبرية استطاعة مسارعة البروتونات وجسيمات ألفا لتكسبها طاقة كبيرة كافية لاختراق نواة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الهدف، </a:t>
            </a:r>
            <a:r>
              <a:rPr lang="ar-SA" sz="30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مثل </a:t>
            </a:r>
            <a:r>
              <a:rPr lang="ar-SA" sz="30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:</a:t>
            </a:r>
          </a:p>
          <a:p>
            <a:pPr marL="514350" indent="-514350" fontAlgn="auto">
              <a:spcAft>
                <a:spcPts val="0"/>
              </a:spcAft>
              <a:buAutoNum type="arabicParenR"/>
              <a:defRPr/>
            </a:pPr>
            <a:r>
              <a:rPr lang="ar-SA" sz="3000" b="1" dirty="0" smtClean="0">
                <a:solidFill>
                  <a:srgbClr val="7030A0"/>
                </a:solidFill>
                <a:latin typeface="Sakkal Majalla" pitchFamily="2" charset="-78"/>
                <a:cs typeface="Sakkal Majalla" pitchFamily="2" charset="-78"/>
              </a:rPr>
              <a:t>المسارع الخطي.</a:t>
            </a:r>
          </a:p>
          <a:p>
            <a:pPr marL="514350" indent="-514350" fontAlgn="auto">
              <a:spcAft>
                <a:spcPts val="0"/>
              </a:spcAft>
              <a:buAutoNum type="arabicParenR"/>
              <a:defRPr/>
            </a:pPr>
            <a:r>
              <a:rPr lang="ar-SA" sz="3000" b="1" dirty="0" err="1" smtClean="0">
                <a:solidFill>
                  <a:srgbClr val="7030A0"/>
                </a:solidFill>
                <a:latin typeface="Sakkal Majalla" pitchFamily="2" charset="-78"/>
                <a:cs typeface="Sakkal Majalla" pitchFamily="2" charset="-78"/>
              </a:rPr>
              <a:t>السنكروترون</a:t>
            </a:r>
            <a:r>
              <a:rPr lang="ar-SA" sz="3000" b="1" dirty="0" smtClean="0">
                <a:solidFill>
                  <a:srgbClr val="7030A0"/>
                </a:solidFill>
                <a:latin typeface="Sakkal Majalla" pitchFamily="2" charset="-78"/>
                <a:cs typeface="Sakkal Majalla" pitchFamily="2" charset="-78"/>
              </a:rPr>
              <a:t>.</a:t>
            </a:r>
            <a:endParaRPr lang="ar-SA" sz="3000" b="1" dirty="0">
              <a:solidFill>
                <a:srgbClr val="7030A0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661084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3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4705834" y="216024"/>
            <a:ext cx="4248952" cy="764704"/>
            <a:chOff x="2339752" y="0"/>
            <a:chExt cx="4536504" cy="764704"/>
          </a:xfrm>
        </p:grpSpPr>
        <p:sp>
          <p:nvSpPr>
            <p:cNvPr id="2" name="مستطيل مستدير الزوايا 1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" name="مستطيل مستدير الزوايا 2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5" name="مربع نص 4"/>
          <p:cNvSpPr txBox="1"/>
          <p:nvPr/>
        </p:nvSpPr>
        <p:spPr>
          <a:xfrm>
            <a:off x="5207517" y="316711"/>
            <a:ext cx="3612955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نموذج </a:t>
            </a:r>
            <a:r>
              <a:rPr lang="ar-SA" sz="3500" b="1" spc="50" dirty="0" err="1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الكوارك</a:t>
            </a:r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 للبيتا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325" y="1306503"/>
            <a:ext cx="8982776" cy="4426753"/>
            <a:chOff x="179512" y="511694"/>
            <a:chExt cx="8760316" cy="3493370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179836" y="1557367"/>
            <a:ext cx="8568952" cy="40318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2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البوزون</a:t>
            </a: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(</a:t>
            </a:r>
            <a:r>
              <a:rPr lang="en-GB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Z</a:t>
            </a:r>
            <a:r>
              <a:rPr lang="en-GB" sz="3200" b="1" baseline="30000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0</a:t>
            </a: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 أضعف كثيراً من القوة الكهرومغناطيسية التي تحافظ على الذرة </a:t>
            </a:r>
            <a:r>
              <a:rPr lang="ar-SA" sz="32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متماسكة.</a:t>
            </a:r>
          </a:p>
          <a:p>
            <a:pPr>
              <a:defRPr/>
            </a:pP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وقد تم الكشف عنه أول مرة عام 1979م وتم مشاهدة </a:t>
            </a:r>
            <a:r>
              <a:rPr lang="ar-SA" sz="32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البوزونات</a:t>
            </a: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أول مرة عام </a:t>
            </a:r>
            <a:r>
              <a:rPr lang="ar-SA" sz="32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1983م.</a:t>
            </a:r>
            <a:endParaRPr lang="ar-SA" sz="32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  <a:p>
            <a:pPr>
              <a:defRPr/>
            </a:pP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لقد ساد الاعتقاد طويلاً أن كلاً من </a:t>
            </a:r>
            <a:r>
              <a:rPr lang="ar-SA" sz="32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النيوترينات</a:t>
            </a: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وضديد </a:t>
            </a:r>
            <a:r>
              <a:rPr lang="ar-SA" sz="32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النيوترينات</a:t>
            </a: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عديمة </a:t>
            </a:r>
            <a:r>
              <a:rPr lang="ar-SA" sz="32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الكتلة </a:t>
            </a: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الى أن التجارب الأخيرة التي التقطت </a:t>
            </a:r>
            <a:r>
              <a:rPr lang="ar-SA" sz="32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النيوترويون</a:t>
            </a: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المنبعث من الشمس ومن </a:t>
            </a:r>
            <a:r>
              <a:rPr lang="ar-SA" sz="32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المسارعات</a:t>
            </a: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الطويلة أظهرت أن للنيوترونات </a:t>
            </a:r>
            <a:r>
              <a:rPr lang="ar-SA" sz="32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كتلة، </a:t>
            </a:r>
          </a:p>
          <a:p>
            <a:pPr>
              <a:defRPr/>
            </a:pPr>
            <a:r>
              <a:rPr lang="ar-SA" sz="32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على </a:t>
            </a: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الرغم من أن هذه الكتلة أقل كثيراً من كتلة أي جسم </a:t>
            </a:r>
            <a:r>
              <a:rPr lang="ar-SA" sz="32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معروف</a:t>
            </a:r>
            <a:endParaRPr lang="ar-SA" sz="32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9125701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4705834" y="216024"/>
            <a:ext cx="4248952" cy="764704"/>
            <a:chOff x="2339752" y="0"/>
            <a:chExt cx="4536504" cy="764704"/>
          </a:xfrm>
        </p:grpSpPr>
        <p:sp>
          <p:nvSpPr>
            <p:cNvPr id="2" name="مستطيل مستدير الزوايا 1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" name="مستطيل مستدير الزوايا 2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5" name="مربع نص 4"/>
          <p:cNvSpPr txBox="1"/>
          <p:nvPr/>
        </p:nvSpPr>
        <p:spPr>
          <a:xfrm>
            <a:off x="5207517" y="316711"/>
            <a:ext cx="3612955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اختبار النموذج المعياري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2483767" y="1226221"/>
            <a:ext cx="6499333" cy="690611"/>
            <a:chOff x="179512" y="511694"/>
            <a:chExt cx="8760316" cy="3493370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2483766" y="1298229"/>
            <a:ext cx="6265021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إن </a:t>
            </a:r>
            <a:r>
              <a:rPr lang="ar-SA" sz="32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الكواركات</a:t>
            </a: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32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واللبتونات</a:t>
            </a: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تنفصل إلى ثلاثة </a:t>
            </a:r>
            <a:r>
              <a:rPr lang="ar-SA" sz="32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عائلات:</a:t>
            </a:r>
            <a:endParaRPr lang="ar-SA" sz="32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9" name="عنوان 1"/>
          <p:cNvSpPr txBox="1">
            <a:spLocks/>
          </p:cNvSpPr>
          <p:nvPr/>
        </p:nvSpPr>
        <p:spPr>
          <a:xfrm>
            <a:off x="323529" y="2165004"/>
            <a:ext cx="8466584" cy="101337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45720" rIns="45720" anchor="ctr"/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(1) فالعالم المحيط يتكون من جسيمات في عائلة اليد اليسرى (البروتونات والنيوترونات وإلكترونات</a:t>
            </a:r>
            <a:r>
              <a:rPr lang="ar-SA" sz="3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).</a:t>
            </a:r>
            <a:endParaRPr lang="ar-SA" sz="30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0" name="عنوان 1"/>
          <p:cNvSpPr txBox="1">
            <a:spLocks/>
          </p:cNvSpPr>
          <p:nvPr/>
        </p:nvSpPr>
        <p:spPr>
          <a:xfrm>
            <a:off x="323528" y="3501008"/>
            <a:ext cx="8466584" cy="11147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45720" rIns="45720" anchor="ctr"/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(2) وجسيمات في المجموعة الوسطى توجد في الأشعة الكونية وتنتج بطريقة روتينية في </a:t>
            </a:r>
            <a:r>
              <a:rPr lang="ar-SA" sz="3000" b="1" dirty="0" err="1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مسارعات</a:t>
            </a:r>
            <a:r>
              <a:rPr lang="ar-SA" sz="3000" b="1" dirty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3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الجسيمات.</a:t>
            </a:r>
            <a:endParaRPr lang="ar-SA" sz="30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1" name="عنوان 1"/>
          <p:cNvSpPr txBox="1">
            <a:spLocks/>
          </p:cNvSpPr>
          <p:nvPr/>
        </p:nvSpPr>
        <p:spPr>
          <a:xfrm>
            <a:off x="323528" y="4762557"/>
            <a:ext cx="8466585" cy="11147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45720" rIns="45720" anchor="ctr"/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(3) وجسيمات عائلة اليد اليمنى التي يعتقد أنها كانت مستثارة قليلاً خلال اللحظات الأولى للإنفجار العظيم ونتجت عن تصادمات عالة </a:t>
            </a:r>
            <a:r>
              <a:rPr lang="ar-SA" sz="3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الطاقة.</a:t>
            </a:r>
            <a:endParaRPr lang="ar-SA" sz="30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554311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  <p:bldP spid="19" grpId="0" animBg="1"/>
      <p:bldP spid="20" grpId="0" animBg="1"/>
      <p:bldP spid="21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4705834" y="432048"/>
            <a:ext cx="4248952" cy="764704"/>
            <a:chOff x="2339752" y="0"/>
            <a:chExt cx="4536504" cy="764704"/>
          </a:xfrm>
        </p:grpSpPr>
        <p:sp>
          <p:nvSpPr>
            <p:cNvPr id="2" name="مستطيل مستدير الزوايا 1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" name="مستطيل مستدير الزوايا 2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5" name="مربع نص 4"/>
          <p:cNvSpPr txBox="1"/>
          <p:nvPr/>
        </p:nvSpPr>
        <p:spPr>
          <a:xfrm>
            <a:off x="5207517" y="532735"/>
            <a:ext cx="3612955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اختبار النموذج المعياري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251520" y="1738552"/>
            <a:ext cx="8722148" cy="3706672"/>
            <a:chOff x="179512" y="511694"/>
            <a:chExt cx="8760316" cy="3493370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360111" y="1905213"/>
            <a:ext cx="8325525" cy="33239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SA" sz="3500" b="1" dirty="0">
                <a:latin typeface="Sakkal Majalla" pitchFamily="2" charset="-78"/>
                <a:cs typeface="Sakkal Majalla" pitchFamily="2" charset="-78"/>
              </a:rPr>
              <a:t>إن (</a:t>
            </a:r>
            <a:r>
              <a:rPr lang="ar-SA" sz="3500" b="1" dirty="0" err="1">
                <a:latin typeface="Sakkal Majalla" pitchFamily="2" charset="-78"/>
                <a:cs typeface="Sakkal Majalla" pitchFamily="2" charset="-78"/>
              </a:rPr>
              <a:t>بوزون</a:t>
            </a:r>
            <a:r>
              <a:rPr lang="ar-SA" sz="3500" b="1" dirty="0">
                <a:latin typeface="Sakkal Majalla" pitchFamily="2" charset="-78"/>
                <a:cs typeface="Sakkal Majalla" pitchFamily="2" charset="-78"/>
              </a:rPr>
              <a:t> هيج) الذي يفترض أنه جسيم يحدد كتل </a:t>
            </a:r>
            <a:r>
              <a:rPr lang="ar-SA" sz="3500" b="1" dirty="0" err="1" smtClean="0">
                <a:latin typeface="Sakkal Majalla" pitchFamily="2" charset="-78"/>
                <a:cs typeface="Sakkal Majalla" pitchFamily="2" charset="-78"/>
              </a:rPr>
              <a:t>اللبتونات</a:t>
            </a:r>
            <a:r>
              <a:rPr lang="ar-SA" sz="35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3500" b="1" dirty="0" err="1">
                <a:latin typeface="Sakkal Majalla" pitchFamily="2" charset="-78"/>
                <a:cs typeface="Sakkal Majalla" pitchFamily="2" charset="-78"/>
              </a:rPr>
              <a:t>والكواركات</a:t>
            </a:r>
            <a:r>
              <a:rPr lang="ar-SA" sz="3500" b="1" dirty="0">
                <a:latin typeface="Sakkal Majalla" pitchFamily="2" charset="-78"/>
                <a:cs typeface="Sakkal Majalla" pitchFamily="2" charset="-78"/>
              </a:rPr>
              <a:t> لم يتم الكشف عنه حتى </a:t>
            </a:r>
            <a:r>
              <a:rPr lang="ar-SA" sz="3500" b="1" dirty="0" smtClean="0">
                <a:latin typeface="Sakkal Majalla" pitchFamily="2" charset="-78"/>
                <a:cs typeface="Sakkal Majalla" pitchFamily="2" charset="-78"/>
              </a:rPr>
              <a:t>الآن.</a:t>
            </a:r>
          </a:p>
          <a:p>
            <a:pPr>
              <a:lnSpc>
                <a:spcPct val="150000"/>
              </a:lnSpc>
              <a:defRPr/>
            </a:pPr>
            <a:r>
              <a:rPr lang="ar-SA" sz="3500" b="1" dirty="0" smtClean="0">
                <a:latin typeface="Sakkal Majalla" pitchFamily="2" charset="-78"/>
                <a:cs typeface="Sakkal Majalla" pitchFamily="2" charset="-78"/>
              </a:rPr>
              <a:t>فالنموذج </a:t>
            </a:r>
            <a:r>
              <a:rPr lang="ar-SA" sz="3500" b="1" dirty="0">
                <a:latin typeface="Sakkal Majalla" pitchFamily="2" charset="-78"/>
                <a:cs typeface="Sakkal Majalla" pitchFamily="2" charset="-78"/>
              </a:rPr>
              <a:t>المعياري ليس نظرية لأنه </a:t>
            </a:r>
            <a:r>
              <a:rPr lang="ar-SA" sz="3500" b="1" dirty="0" err="1">
                <a:latin typeface="Sakkal Majalla" pitchFamily="2" charset="-78"/>
                <a:cs typeface="Sakkal Majalla" pitchFamily="2" charset="-78"/>
              </a:rPr>
              <a:t>لايفسر</a:t>
            </a:r>
            <a:r>
              <a:rPr lang="ar-SA" sz="3500" b="1" dirty="0">
                <a:latin typeface="Sakkal Majalla" pitchFamily="2" charset="-78"/>
                <a:cs typeface="Sakkal Majalla" pitchFamily="2" charset="-78"/>
              </a:rPr>
              <a:t> كتل الجسيمات </a:t>
            </a:r>
            <a:r>
              <a:rPr lang="ar-SA" sz="3500" b="1" dirty="0" smtClean="0">
                <a:latin typeface="Sakkal Majalla" pitchFamily="2" charset="-78"/>
                <a:cs typeface="Sakkal Majalla" pitchFamily="2" charset="-78"/>
              </a:rPr>
              <a:t>ولا يفسر </a:t>
            </a:r>
            <a:r>
              <a:rPr lang="ar-SA" sz="3500" b="1" dirty="0">
                <a:latin typeface="Sakkal Majalla" pitchFamily="2" charset="-78"/>
                <a:cs typeface="Sakkal Majalla" pitchFamily="2" charset="-78"/>
              </a:rPr>
              <a:t>لماذا توجد ثلاث عائلات من </a:t>
            </a:r>
            <a:r>
              <a:rPr lang="ar-SA" sz="3500" b="1" dirty="0" err="1">
                <a:latin typeface="Sakkal Majalla" pitchFamily="2" charset="-78"/>
                <a:cs typeface="Sakkal Majalla" pitchFamily="2" charset="-78"/>
              </a:rPr>
              <a:t>الكواركات</a:t>
            </a:r>
            <a:r>
              <a:rPr lang="ar-SA" sz="3500" b="1" dirty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3500" b="1" dirty="0" err="1" smtClean="0">
                <a:latin typeface="Sakkal Majalla" pitchFamily="2" charset="-78"/>
                <a:cs typeface="Sakkal Majalla" pitchFamily="2" charset="-78"/>
              </a:rPr>
              <a:t>واللبتونات</a:t>
            </a:r>
            <a:r>
              <a:rPr lang="ar-SA" sz="3500" b="1" dirty="0" smtClean="0">
                <a:latin typeface="Sakkal Majalla" pitchFamily="2" charset="-78"/>
                <a:cs typeface="Sakkal Majalla" pitchFamily="2" charset="-78"/>
              </a:rPr>
              <a:t>.</a:t>
            </a:r>
            <a:endParaRPr lang="ar-SA" sz="3500" b="1" dirty="0"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2385406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9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5092393" y="156040"/>
            <a:ext cx="3640866" cy="764704"/>
            <a:chOff x="2339752" y="0"/>
            <a:chExt cx="4536504" cy="764704"/>
          </a:xfrm>
        </p:grpSpPr>
        <p:sp>
          <p:nvSpPr>
            <p:cNvPr id="2" name="مستطيل مستدير الزوايا 1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" name="مستطيل مستدير الزوايا 2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5" name="مربع نص 4"/>
          <p:cNvSpPr txBox="1"/>
          <p:nvPr/>
        </p:nvSpPr>
        <p:spPr>
          <a:xfrm>
            <a:off x="5402157" y="256727"/>
            <a:ext cx="3278960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المسرعات الخطية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539552" y="1416164"/>
            <a:ext cx="8424936" cy="3669020"/>
            <a:chOff x="179512" y="511693"/>
            <a:chExt cx="8760316" cy="3493371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3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899591" y="1412776"/>
            <a:ext cx="7713367" cy="35548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يستخدم المسارع الخطي لمسارعة البروتونات أو الإلكترونات (الجسيمات المشحونة فقط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).</a:t>
            </a:r>
          </a:p>
          <a:p>
            <a:pPr>
              <a:lnSpc>
                <a:spcPct val="150000"/>
              </a:lnSpc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ويتكون المسارع من سلسلة من الانابيب المجوفة داخل حجرة طويلة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مفرغة.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  <a:p>
            <a:pPr>
              <a:lnSpc>
                <a:spcPct val="150000"/>
              </a:lnSpc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والانابيب موصلة بمصدر جهد متناوب عالي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التردد.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493081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3491880" y="44624"/>
            <a:ext cx="5241379" cy="764704"/>
            <a:chOff x="2339752" y="0"/>
            <a:chExt cx="4536504" cy="764704"/>
          </a:xfrm>
        </p:grpSpPr>
        <p:sp>
          <p:nvSpPr>
            <p:cNvPr id="2" name="مستطيل مستدير الزوايا 1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" name="مستطيل مستدير الزوايا 2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5" name="مربع نص 4"/>
          <p:cNvSpPr txBox="1"/>
          <p:nvPr/>
        </p:nvSpPr>
        <p:spPr>
          <a:xfrm>
            <a:off x="3960737" y="145311"/>
            <a:ext cx="4720380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طريقة عمل السرع الخطي هي: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179512" y="935564"/>
            <a:ext cx="8784976" cy="4920222"/>
            <a:chOff x="179512" y="511693"/>
            <a:chExt cx="8760316" cy="3493371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3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467545" y="1023694"/>
            <a:ext cx="8145414" cy="48320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ar-SA" sz="28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تُنتج البروتونات من مصدر </a:t>
            </a:r>
            <a:r>
              <a:rPr lang="ar-SA" sz="28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أيوني.</a:t>
            </a:r>
            <a:endParaRPr lang="ar-SA" sz="28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  <a:p>
            <a:pPr marL="457200" indent="-4572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ar-SA" sz="28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يطبق جهد سالب على الأنبوب الأول فإن البروتونات الداخلة له تتسارع</a:t>
            </a:r>
          </a:p>
          <a:p>
            <a:pPr marL="457200" indent="-4572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ar-SA" sz="28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والبروتونات تتحرك داخله بسرعة ثابتة ويعدل كل من طول الانبوب وتردد </a:t>
            </a:r>
            <a:r>
              <a:rPr lang="ar-SA" sz="28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الجهد.</a:t>
            </a:r>
            <a:endParaRPr lang="ar-SA" sz="28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  <a:p>
            <a:pPr marL="457200" indent="-4572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ar-SA" sz="28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وجهد الانبوب الثاني يصبح سالباً بالنسبة للأنبوب الاول</a:t>
            </a:r>
          </a:p>
          <a:p>
            <a:pPr marL="457200" indent="-4572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ar-SA" sz="28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فيعمل المجال الكهربائي المتكون في الفجوة بين الأنابيب على مسارعة البروتونات إلى داخل الانبوب </a:t>
            </a:r>
            <a:r>
              <a:rPr lang="ar-SA" sz="28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الثاني.</a:t>
            </a:r>
            <a:endParaRPr lang="ar-SA" sz="28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  <a:p>
            <a:pPr marL="457200" indent="-4572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ar-SA" sz="28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تستمر هذه العملية بحيث تبقى البروتونات تتسارع بين كل زوج من الانابيب (</a:t>
            </a:r>
            <a:r>
              <a:rPr lang="en-US" sz="28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105 </a:t>
            </a:r>
            <a:r>
              <a:rPr lang="en-US" sz="28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eV</a:t>
            </a:r>
            <a:r>
              <a:rPr lang="ar-SA" sz="28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).</a:t>
            </a:r>
            <a:endParaRPr lang="ar-SA" sz="28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  <a:p>
            <a:pPr marL="457200" indent="-4572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ar-SA" sz="28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وفي نهاية المسارع تكون البروتونات قد اكتسبت عدة ملايين أو بلايين </a:t>
            </a:r>
            <a:r>
              <a:rPr lang="ar-SA" sz="28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إلإلكترون</a:t>
            </a:r>
            <a:r>
              <a:rPr lang="ar-SA" sz="28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فولت من </a:t>
            </a:r>
            <a:r>
              <a:rPr lang="ar-SA" sz="28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الطاقة.</a:t>
            </a:r>
            <a:endParaRPr lang="ar-SA" sz="28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9616755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4998545" y="44624"/>
            <a:ext cx="3734714" cy="764704"/>
            <a:chOff x="2339752" y="0"/>
            <a:chExt cx="4536504" cy="764704"/>
          </a:xfrm>
        </p:grpSpPr>
        <p:sp>
          <p:nvSpPr>
            <p:cNvPr id="2" name="مستطيل مستدير الزوايا 1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" name="مستطيل مستدير الزوايا 2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5" name="مربع نص 4"/>
          <p:cNvSpPr txBox="1"/>
          <p:nvPr/>
        </p:nvSpPr>
        <p:spPr>
          <a:xfrm>
            <a:off x="5317637" y="145311"/>
            <a:ext cx="3363479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وحدات بناء المادة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1472034" y="935564"/>
            <a:ext cx="7492454" cy="642128"/>
            <a:chOff x="179512" y="511693"/>
            <a:chExt cx="8760316" cy="3493371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3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1472034" y="1017304"/>
            <a:ext cx="7294718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 err="1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المسارعات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الخطية </a:t>
            </a:r>
            <a:r>
              <a:rPr lang="ar-SA" sz="3000" b="1" dirty="0" err="1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والنسكترونات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تنتج جسيمات عالية الطاقة.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43670" y="1844824"/>
            <a:ext cx="5868490" cy="4000518"/>
          </a:xfrm>
          <a:prstGeom prst="roundRect">
            <a:avLst>
              <a:gd name="adj" fmla="val 16667"/>
            </a:avLst>
          </a:prstGeom>
          <a:ln w="6350"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6" name="مستطيل 5"/>
          <p:cNvSpPr/>
          <p:nvPr/>
        </p:nvSpPr>
        <p:spPr>
          <a:xfrm>
            <a:off x="6228184" y="1772816"/>
            <a:ext cx="2771800" cy="40005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500" b="1" dirty="0" smtClean="0">
                <a:latin typeface="Sakkal Majalla" pitchFamily="2" charset="-78"/>
                <a:cs typeface="Sakkal Majalla" pitchFamily="2" charset="-78"/>
              </a:rPr>
              <a:t>المسارع الخطي في جامعة </a:t>
            </a:r>
            <a:r>
              <a:rPr lang="ar-SA" sz="2500" b="1" dirty="0" err="1" smtClean="0">
                <a:latin typeface="Sakkal Majalla" pitchFamily="2" charset="-78"/>
                <a:cs typeface="Sakkal Majalla" pitchFamily="2" charset="-78"/>
              </a:rPr>
              <a:t>ستنادفورد</a:t>
            </a:r>
            <a:r>
              <a:rPr lang="ar-SA" sz="2500" b="1" dirty="0" smtClean="0">
                <a:latin typeface="Sakkal Majalla" pitchFamily="2" charset="-78"/>
                <a:cs typeface="Sakkal Majalla" pitchFamily="2" charset="-78"/>
              </a:rPr>
              <a:t> طوله </a:t>
            </a:r>
            <a:r>
              <a:rPr lang="en-US" sz="2500" b="1" dirty="0" smtClean="0">
                <a:latin typeface="Sakkal Majalla" pitchFamily="2" charset="-78"/>
                <a:cs typeface="Sakkal Majalla" pitchFamily="2" charset="-78"/>
              </a:rPr>
              <a:t>3.3 km</a:t>
            </a:r>
            <a:r>
              <a:rPr lang="ar-SA" sz="2500" b="1" dirty="0" smtClean="0">
                <a:latin typeface="Sakkal Majalla" pitchFamily="2" charset="-78"/>
                <a:cs typeface="Sakkal Majalla" pitchFamily="2" charset="-78"/>
              </a:rPr>
              <a:t> ويعمل على مسارعة الإلكترونات إلى طاقات </a:t>
            </a:r>
            <a:r>
              <a:rPr lang="en-US" sz="2500" b="1" dirty="0" smtClean="0">
                <a:latin typeface="Sakkal Majalla" pitchFamily="2" charset="-78"/>
                <a:cs typeface="Sakkal Majalla" pitchFamily="2" charset="-78"/>
              </a:rPr>
              <a:t>20.Gev</a:t>
            </a:r>
            <a:r>
              <a:rPr lang="ar-SA" sz="2500" b="1" dirty="0" smtClean="0">
                <a:latin typeface="Sakkal Majalla" pitchFamily="2" charset="-78"/>
                <a:cs typeface="Sakkal Majalla" pitchFamily="2" charset="-78"/>
              </a:rPr>
              <a:t> (</a:t>
            </a:r>
            <a:r>
              <a:rPr lang="en-US" sz="2500" b="1" dirty="0" smtClean="0">
                <a:latin typeface="Sakkal Majalla" pitchFamily="2" charset="-78"/>
                <a:cs typeface="Sakkal Majalla" pitchFamily="2" charset="-78"/>
              </a:rPr>
              <a:t>a</a:t>
            </a:r>
            <a:r>
              <a:rPr lang="ar-SA" sz="2500" b="1" dirty="0" smtClean="0">
                <a:latin typeface="Sakkal Majalla" pitchFamily="2" charset="-78"/>
                <a:cs typeface="Sakkal Majalla" pitchFamily="2" charset="-78"/>
              </a:rPr>
              <a:t>) تتسارع بروتونات في مسارع خطي عن طريق تغيير الشحنة في الأنابيب في أثناء حركة البروتونات (</a:t>
            </a:r>
            <a:r>
              <a:rPr lang="en-US" sz="2500" b="1" dirty="0" smtClean="0">
                <a:latin typeface="Sakkal Majalla" pitchFamily="2" charset="-78"/>
                <a:cs typeface="Sakkal Majalla" pitchFamily="2" charset="-78"/>
              </a:rPr>
              <a:t>b</a:t>
            </a:r>
            <a:r>
              <a:rPr lang="ar-SA" sz="2500" b="1" dirty="0" smtClean="0">
                <a:latin typeface="Sakkal Majalla" pitchFamily="2" charset="-78"/>
                <a:cs typeface="Sakkal Majalla" pitchFamily="2" charset="-78"/>
              </a:rPr>
              <a:t>) (القياسات لا تعتمد كمقياس).</a:t>
            </a:r>
            <a:endParaRPr lang="ar-SA" sz="2500" b="1" dirty="0"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79744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7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4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4998545" y="44624"/>
            <a:ext cx="3734714" cy="764704"/>
            <a:chOff x="2339752" y="0"/>
            <a:chExt cx="4536504" cy="764704"/>
          </a:xfrm>
        </p:grpSpPr>
        <p:sp>
          <p:nvSpPr>
            <p:cNvPr id="2" name="مستطيل مستدير الزوايا 1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" name="مستطيل مستدير الزوايا 2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5" name="مربع نص 4"/>
          <p:cNvSpPr txBox="1"/>
          <p:nvPr/>
        </p:nvSpPr>
        <p:spPr>
          <a:xfrm>
            <a:off x="5317637" y="145311"/>
            <a:ext cx="3363479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err="1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السنكروترون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251520" y="1079579"/>
            <a:ext cx="8712968" cy="1097403"/>
            <a:chOff x="179512" y="511694"/>
            <a:chExt cx="8760316" cy="3493370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584157" y="1161320"/>
            <a:ext cx="818259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يمكن أن يصنع المسارع ليكون أصغر باستخدام المجال المغناطيسي لثني مسار الجسيمات فيصبح دائرياً</a:t>
            </a:r>
          </a:p>
        </p:txBody>
      </p:sp>
      <p:grpSp>
        <p:nvGrpSpPr>
          <p:cNvPr id="20" name="مجموعة 19"/>
          <p:cNvGrpSpPr/>
          <p:nvPr/>
        </p:nvGrpSpPr>
        <p:grpSpPr>
          <a:xfrm>
            <a:off x="251520" y="2276872"/>
            <a:ext cx="8712968" cy="1097403"/>
            <a:chOff x="179512" y="511694"/>
            <a:chExt cx="8760316" cy="3493370"/>
          </a:xfrm>
        </p:grpSpPr>
        <p:sp>
          <p:nvSpPr>
            <p:cNvPr id="21" name="مستطيل 20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2" name="مخطط انسيابي: معالجة متعاقبة 21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3" name="مربع نص 22"/>
          <p:cNvSpPr txBox="1"/>
          <p:nvPr/>
        </p:nvSpPr>
        <p:spPr>
          <a:xfrm>
            <a:off x="584157" y="2358613"/>
            <a:ext cx="818259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في جهاز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السنكروترون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تفصل مناطق الثني المغناطيسي بمناطق تسارع فالجهد المتناوب العالي التردد يسارع الجسيمات</a:t>
            </a:r>
          </a:p>
        </p:txBody>
      </p:sp>
      <p:grpSp>
        <p:nvGrpSpPr>
          <p:cNvPr id="24" name="مجموعة 23"/>
          <p:cNvGrpSpPr/>
          <p:nvPr/>
        </p:nvGrpSpPr>
        <p:grpSpPr>
          <a:xfrm>
            <a:off x="251520" y="3501008"/>
            <a:ext cx="8712968" cy="1097403"/>
            <a:chOff x="179512" y="511694"/>
            <a:chExt cx="8760316" cy="3493370"/>
          </a:xfrm>
        </p:grpSpPr>
        <p:sp>
          <p:nvSpPr>
            <p:cNvPr id="25" name="مستطيل 24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6" name="مخطط انسيابي: معالجة متعاقبة 25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7" name="مربع نص 26"/>
          <p:cNvSpPr txBox="1"/>
          <p:nvPr/>
        </p:nvSpPr>
        <p:spPr>
          <a:xfrm>
            <a:off x="584157" y="3582749"/>
            <a:ext cx="818259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مثل أجهزة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السنكروترون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الضخمة في مختبر مسارع فيرمي الوطني بالقرب من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شيكاجو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28" name="مجموعة 27"/>
          <p:cNvGrpSpPr/>
          <p:nvPr/>
        </p:nvGrpSpPr>
        <p:grpSpPr>
          <a:xfrm>
            <a:off x="251520" y="4767691"/>
            <a:ext cx="8712968" cy="749541"/>
            <a:chOff x="179512" y="511694"/>
            <a:chExt cx="8760316" cy="3493370"/>
          </a:xfrm>
        </p:grpSpPr>
        <p:sp>
          <p:nvSpPr>
            <p:cNvPr id="29" name="مستطيل 28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0" name="مخطط انسيابي: معالجة متعاقبة 29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31" name="مربع نص 30"/>
          <p:cNvSpPr txBox="1"/>
          <p:nvPr/>
        </p:nvSpPr>
        <p:spPr>
          <a:xfrm>
            <a:off x="584157" y="4878893"/>
            <a:ext cx="8182595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تصل طاقة البروتونات فيه إلى (</a:t>
            </a:r>
            <a:r>
              <a:rPr lang="en-US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10</a:t>
            </a:r>
            <a:r>
              <a:rPr lang="en-US" sz="3000" b="1" baseline="30000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12</a:t>
            </a:r>
            <a:r>
              <a:rPr lang="en-US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eV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 (</a:t>
            </a:r>
            <a:r>
              <a:rPr lang="en-US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1 </a:t>
            </a:r>
            <a:r>
              <a:rPr lang="en-US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TeV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40756255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  <p:bldP spid="23" grpId="0"/>
      <p:bldP spid="27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15" name="مجموعة 14"/>
          <p:cNvGrpSpPr/>
          <p:nvPr/>
        </p:nvGrpSpPr>
        <p:grpSpPr>
          <a:xfrm>
            <a:off x="251520" y="116632"/>
            <a:ext cx="8712968" cy="1097403"/>
            <a:chOff x="179512" y="511694"/>
            <a:chExt cx="8760316" cy="3493370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395537" y="198373"/>
            <a:ext cx="8371216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ويمكن نقل شعاع البروتون وشعاع ضديد البروتون في اتجاهات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متعاكسة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في المسار الدائري فتتصادم الاشعة وتدرس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النتائج.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20" name="مجموعة 19"/>
          <p:cNvGrpSpPr/>
          <p:nvPr/>
        </p:nvGrpSpPr>
        <p:grpSpPr>
          <a:xfrm>
            <a:off x="251520" y="1405945"/>
            <a:ext cx="8712968" cy="1097403"/>
            <a:chOff x="179512" y="511694"/>
            <a:chExt cx="8760316" cy="3493370"/>
          </a:xfrm>
        </p:grpSpPr>
        <p:sp>
          <p:nvSpPr>
            <p:cNvPr id="21" name="مستطيل 20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2" name="مخطط انسيابي: معالجة متعاقبة 21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23" name="مربع نص 22"/>
          <p:cNvSpPr txBox="1"/>
          <p:nvPr/>
        </p:nvSpPr>
        <p:spPr>
          <a:xfrm>
            <a:off x="584157" y="1487686"/>
            <a:ext cx="8182595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2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ضديد البروتون جسيم له كتلة البروتون نفسها لكن شحنته </a:t>
            </a:r>
            <a:r>
              <a:rPr lang="ar-SA" sz="32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معاكسة.</a:t>
            </a:r>
            <a:endParaRPr lang="ar-SA" sz="32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34864" y="2780928"/>
            <a:ext cx="3429024" cy="3228972"/>
          </a:xfrm>
          <a:prstGeom prst="rect">
            <a:avLst/>
          </a:prstGeom>
          <a:ln w="9525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3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643306" y="2780928"/>
            <a:ext cx="3000396" cy="3228972"/>
          </a:xfrm>
          <a:prstGeom prst="rect">
            <a:avLst/>
          </a:prstGeom>
          <a:ln w="6350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4" name="مستطيل 33"/>
          <p:cNvSpPr/>
          <p:nvPr/>
        </p:nvSpPr>
        <p:spPr>
          <a:xfrm>
            <a:off x="6694473" y="2708920"/>
            <a:ext cx="2342023" cy="33009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600" b="1" dirty="0" err="1" smtClean="0">
                <a:latin typeface="Sakkal Majalla" pitchFamily="2" charset="-78"/>
                <a:cs typeface="Sakkal Majalla" pitchFamily="2" charset="-78"/>
              </a:rPr>
              <a:t>سنكروترون</a:t>
            </a:r>
            <a:r>
              <a:rPr lang="ar-SA" sz="2600" b="1" dirty="0" smtClean="0">
                <a:latin typeface="Sakkal Majalla" pitchFamily="2" charset="-78"/>
                <a:cs typeface="Sakkal Majalla" pitchFamily="2" charset="-78"/>
              </a:rPr>
              <a:t> مختبر فيرمي نصف قطره </a:t>
            </a:r>
            <a:r>
              <a:rPr lang="en-US" sz="2600" b="1" dirty="0" smtClean="0">
                <a:latin typeface="Sakkal Majalla" pitchFamily="2" charset="-78"/>
                <a:cs typeface="Sakkal Majalla" pitchFamily="2" charset="-78"/>
              </a:rPr>
              <a:t>2km</a:t>
            </a:r>
            <a:r>
              <a:rPr lang="ar-SA" sz="2600" b="1" dirty="0" smtClean="0">
                <a:latin typeface="Sakkal Majalla" pitchFamily="2" charset="-78"/>
                <a:cs typeface="Sakkal Majalla" pitchFamily="2" charset="-78"/>
              </a:rPr>
              <a:t> (</a:t>
            </a:r>
            <a:r>
              <a:rPr lang="en-US" sz="2600" b="1" dirty="0" smtClean="0">
                <a:latin typeface="Sakkal Majalla" pitchFamily="2" charset="-78"/>
                <a:cs typeface="Sakkal Majalla" pitchFamily="2" charset="-78"/>
              </a:rPr>
              <a:t>a</a:t>
            </a:r>
            <a:r>
              <a:rPr lang="ar-SA" sz="2600" b="1" dirty="0" smtClean="0">
                <a:latin typeface="Sakkal Majalla" pitchFamily="2" charset="-78"/>
                <a:cs typeface="Sakkal Majalla" pitchFamily="2" charset="-78"/>
              </a:rPr>
              <a:t>) </a:t>
            </a:r>
            <a:r>
              <a:rPr lang="ar-SA" sz="2600" b="1" dirty="0" err="1" smtClean="0">
                <a:latin typeface="Sakkal Majalla" pitchFamily="2" charset="-78"/>
                <a:cs typeface="Sakkal Majalla" pitchFamily="2" charset="-78"/>
              </a:rPr>
              <a:t>السنكروترون</a:t>
            </a:r>
            <a:r>
              <a:rPr lang="ar-SA" sz="2600" b="1" dirty="0" smtClean="0">
                <a:latin typeface="Sakkal Majalla" pitchFamily="2" charset="-78"/>
                <a:cs typeface="Sakkal Majalla" pitchFamily="2" charset="-78"/>
              </a:rPr>
              <a:t> عبارة عن مسارع دائري تستخدم فيه </a:t>
            </a:r>
            <a:r>
              <a:rPr lang="ar-SA" sz="2600" b="1" dirty="0" err="1" smtClean="0">
                <a:latin typeface="Sakkal Majalla" pitchFamily="2" charset="-78"/>
                <a:cs typeface="Sakkal Majalla" pitchFamily="2" charset="-78"/>
              </a:rPr>
              <a:t>المغانط</a:t>
            </a:r>
            <a:r>
              <a:rPr lang="ar-SA" sz="2600" b="1" dirty="0" smtClean="0">
                <a:latin typeface="Sakkal Majalla" pitchFamily="2" charset="-78"/>
                <a:cs typeface="Sakkal Majalla" pitchFamily="2" charset="-78"/>
              </a:rPr>
              <a:t> لضبط المسار وتسارع الجسيمات (</a:t>
            </a:r>
            <a:r>
              <a:rPr lang="en-US" sz="2600" b="1" dirty="0" smtClean="0">
                <a:latin typeface="Sakkal Majalla" pitchFamily="2" charset="-78"/>
                <a:cs typeface="Sakkal Majalla" pitchFamily="2" charset="-78"/>
              </a:rPr>
              <a:t>b</a:t>
            </a:r>
            <a:r>
              <a:rPr lang="ar-SA" sz="2600" b="1" dirty="0" smtClean="0">
                <a:latin typeface="Sakkal Majalla" pitchFamily="2" charset="-78"/>
                <a:cs typeface="Sakkal Majalla" pitchFamily="2" charset="-78"/>
              </a:rPr>
              <a:t>).</a:t>
            </a:r>
            <a:endParaRPr lang="ar-SA" sz="2600" b="1" dirty="0"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527772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8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3" grpId="0"/>
      <p:bldP spid="3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D:\Work2\exxit.png">
            <a:hlinkClick r:id="" action="ppaction://hlinkshowjump?jump=endshow"/>
            <a:hlinkHover r:id="" action="ppaction://noaction" highlightClick="1">
              <a:snd r:embed="rId4" name="الترجمة من Google_2.wav"/>
            </a:hlinkHover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4157" y="6042291"/>
            <a:ext cx="892103" cy="70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1984382" y="6059330"/>
            <a:ext cx="6443601" cy="760831"/>
            <a:chOff x="1691680" y="5715517"/>
            <a:chExt cx="6443601" cy="1065706"/>
          </a:xfrm>
        </p:grpSpPr>
        <p:sp>
          <p:nvSpPr>
            <p:cNvPr id="12" name="سهم مسنن إلى اليمين 11">
              <a:hlinkClick r:id="" action="ppaction://hlinkshowjump?jump=previousslide"/>
            </p:cNvPr>
            <p:cNvSpPr/>
            <p:nvPr/>
          </p:nvSpPr>
          <p:spPr>
            <a:xfrm>
              <a:off x="5542993" y="5730239"/>
              <a:ext cx="2592288" cy="1050984"/>
            </a:xfrm>
            <a:prstGeom prst="notchedRightArrow">
              <a:avLst>
                <a:gd name="adj1" fmla="val 50000"/>
                <a:gd name="adj2" fmla="val 37571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السابق</a:t>
              </a:r>
            </a:p>
          </p:txBody>
        </p:sp>
        <p:sp>
          <p:nvSpPr>
            <p:cNvPr id="13" name="سهم مسنن إلى اليمين 12">
              <a:hlinkClick r:id="" action="ppaction://hlinkshowjump?jump=nextslide"/>
            </p:cNvPr>
            <p:cNvSpPr/>
            <p:nvPr/>
          </p:nvSpPr>
          <p:spPr>
            <a:xfrm flipH="1">
              <a:off x="1691680" y="5715517"/>
              <a:ext cx="2721452" cy="1050984"/>
            </a:xfrm>
            <a:prstGeom prst="notchedRightArrow">
              <a:avLst>
                <a:gd name="adj1" fmla="val 50000"/>
                <a:gd name="adj2" fmla="val 41714"/>
              </a:avLst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التالي</a:t>
              </a:r>
            </a:p>
          </p:txBody>
        </p:sp>
        <p:sp>
          <p:nvSpPr>
            <p:cNvPr id="14" name="مخطط انسيابي: تحضير 13">
              <a:hlinkClick r:id="" action="ppaction://hlinkshowjump?jump=firstslide"/>
            </p:cNvPr>
            <p:cNvSpPr/>
            <p:nvPr/>
          </p:nvSpPr>
          <p:spPr>
            <a:xfrm>
              <a:off x="3412931" y="5792496"/>
              <a:ext cx="2952328" cy="926470"/>
            </a:xfrm>
            <a:prstGeom prst="flowChartPreparation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softRound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4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Gabriola" pitchFamily="82" charset="0"/>
                  <a:cs typeface="Arabic Typesetting" pitchFamily="66" charset="-78"/>
                </a:rPr>
                <a:t>الرئــــيسية</a:t>
              </a: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5220072" y="44624"/>
            <a:ext cx="3734714" cy="764704"/>
            <a:chOff x="2339752" y="0"/>
            <a:chExt cx="4536504" cy="764704"/>
          </a:xfrm>
        </p:grpSpPr>
        <p:sp>
          <p:nvSpPr>
            <p:cNvPr id="2" name="مستطيل مستدير الزوايا 1"/>
            <p:cNvSpPr/>
            <p:nvPr/>
          </p:nvSpPr>
          <p:spPr>
            <a:xfrm>
              <a:off x="2339752" y="0"/>
              <a:ext cx="4536504" cy="7647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3" name="مستطيل مستدير الزوايا 2"/>
            <p:cNvSpPr/>
            <p:nvPr/>
          </p:nvSpPr>
          <p:spPr>
            <a:xfrm>
              <a:off x="2555777" y="95086"/>
              <a:ext cx="4320479" cy="57453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5" name="مربع نص 4"/>
          <p:cNvSpPr txBox="1"/>
          <p:nvPr/>
        </p:nvSpPr>
        <p:spPr>
          <a:xfrm>
            <a:off x="5539164" y="145311"/>
            <a:ext cx="3363479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500" b="1" spc="50" dirty="0" smtClean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latin typeface="Sakkal Majalla" pitchFamily="2" charset="-78"/>
                <a:cs typeface="Sakkal Majalla" pitchFamily="2" charset="-78"/>
              </a:rPr>
              <a:t>كواشف الجسيمات</a:t>
            </a:r>
            <a:endParaRPr lang="ar-SA" sz="3500" b="1" spc="50" dirty="0">
              <a:ln w="12700" cmpd="sng">
                <a:solidFill>
                  <a:srgbClr val="F79646">
                    <a:satMod val="120000"/>
                    <a:shade val="80000"/>
                  </a:srgbClr>
                </a:solidFill>
                <a:prstDash val="solid"/>
              </a:ln>
              <a:solidFill>
                <a:prstClr val="black"/>
              </a:solidFill>
              <a:effectLst>
                <a:glow rad="53100">
                  <a:srgbClr val="F79646">
                    <a:satMod val="180000"/>
                    <a:alpha val="30000"/>
                  </a:srgbClr>
                </a:glo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15" name="مجموعة 14"/>
          <p:cNvGrpSpPr/>
          <p:nvPr/>
        </p:nvGrpSpPr>
        <p:grpSpPr>
          <a:xfrm>
            <a:off x="251520" y="891436"/>
            <a:ext cx="8712968" cy="1097403"/>
            <a:chOff x="179512" y="511694"/>
            <a:chExt cx="8760316" cy="3493370"/>
          </a:xfrm>
        </p:grpSpPr>
        <p:sp>
          <p:nvSpPr>
            <p:cNvPr id="16" name="مستطيل 15"/>
            <p:cNvSpPr/>
            <p:nvPr/>
          </p:nvSpPr>
          <p:spPr>
            <a:xfrm>
              <a:off x="1030207" y="535588"/>
              <a:ext cx="7909621" cy="34694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خطط انسيابي: معالجة متعاقبة 16"/>
            <p:cNvSpPr/>
            <p:nvPr/>
          </p:nvSpPr>
          <p:spPr>
            <a:xfrm>
              <a:off x="179512" y="511694"/>
              <a:ext cx="8671335" cy="3487936"/>
            </a:xfrm>
            <a:prstGeom prst="flowChartAlternateProcess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black"/>
                </a:solidFill>
              </a:endParaRPr>
            </a:p>
          </p:txBody>
        </p:sp>
      </p:grpSp>
      <p:sp>
        <p:nvSpPr>
          <p:cNvPr id="18" name="مربع نص 17"/>
          <p:cNvSpPr txBox="1"/>
          <p:nvPr/>
        </p:nvSpPr>
        <p:spPr>
          <a:xfrm>
            <a:off x="584157" y="973177"/>
            <a:ext cx="818259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عندما تنتج الجسيمات لابد من الكشف عن نتائج التصادم لنستطيع الإحساس بها بحواسنا الانسانية المحدودة نسبياً ، </a:t>
            </a:r>
            <a:r>
              <a:rPr lang="ar-SA" sz="30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مثل:</a:t>
            </a:r>
            <a:endParaRPr lang="ar-SA" sz="3000" b="1" dirty="0">
              <a:solidFill>
                <a:srgbClr val="FF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803321" y="2235636"/>
            <a:ext cx="7805025" cy="378565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ar-SA" sz="30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(1) فيلم </a:t>
            </a:r>
            <a:r>
              <a:rPr lang="ar-SA" sz="30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كاشف :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اصطدام جسيمات ألفا أو جسيمات بيتا أو أشعة جاما بالصفيحة </a:t>
            </a:r>
            <a:r>
              <a:rPr lang="ar-SA" sz="3000" b="1" dirty="0" err="1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الفوتوجرافية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 التي جعلت لون الصفيحة 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ضبابياً</a:t>
            </a:r>
          </a:p>
          <a:p>
            <a:pPr>
              <a:defRPr/>
            </a:pPr>
            <a:r>
              <a:rPr lang="ar-SA" sz="30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(2) تأين :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معظم الاجهزة تعمل على مبدأ الاستفادة من حقيقة أن تصادم الذرات مع جسيمات ذات سرعة عالية تعمل على تحرير الكترونات من الذرة ( أو أن الجسيمات عالية السرعة تؤين المادة المقذوفة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</a:t>
            </a:r>
          </a:p>
          <a:p>
            <a:pPr>
              <a:defRPr/>
            </a:pPr>
            <a:r>
              <a:rPr lang="ar-SA" sz="3000" b="1" dirty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(3) تألق فوتون : </a:t>
            </a:r>
            <a:r>
              <a:rPr lang="ar-SA" sz="3000" b="1" dirty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ذلك تتألق (تلمع) بعض المواد أو تبعث فوتونات عند تعرضها لأنواع معينة من الاشعة (المواد الفلورية</a:t>
            </a:r>
            <a:r>
              <a:rPr lang="ar-SA" sz="3000" b="1" dirty="0" smtClean="0">
                <a:solidFill>
                  <a:prstClr val="black"/>
                </a:solidFill>
                <a:latin typeface="Sakkal Majalla" pitchFamily="2" charset="-78"/>
                <a:cs typeface="Sakkal Majalla" pitchFamily="2" charset="-78"/>
              </a:rPr>
              <a:t>)</a:t>
            </a:r>
            <a:endParaRPr lang="ar-SA" sz="3000" b="1" dirty="0">
              <a:solidFill>
                <a:prstClr val="black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4089255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  <p:sndAc>
          <p:stSnd>
            <p:snd r:embed="rId6" name="laser.wav"/>
          </p:stSnd>
        </p:sndAc>
      </p:transition>
    </mc:Choice>
    <mc:Fallback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  <p:bldP spid="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501</TotalTime>
  <Words>2038</Words>
  <Application>Microsoft Office PowerPoint</Application>
  <PresentationFormat>عرض على الشاشة (3:4)‏</PresentationFormat>
  <Paragraphs>257</Paragraphs>
  <Slides>32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2</vt:i4>
      </vt:variant>
      <vt:variant>
        <vt:lpstr>عناوين الشرائح</vt:lpstr>
      </vt:variant>
      <vt:variant>
        <vt:i4>32</vt:i4>
      </vt:variant>
    </vt:vector>
  </HeadingPairs>
  <TitlesOfParts>
    <vt:vector size="34" baseType="lpstr">
      <vt:lpstr>سمة Office</vt:lpstr>
      <vt:lpstr>1_سمة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  <vt:lpstr>الشريحة 19</vt:lpstr>
      <vt:lpstr>الشريحة 20</vt:lpstr>
      <vt:lpstr>الشريحة 21</vt:lpstr>
      <vt:lpstr>الشريحة 22</vt:lpstr>
      <vt:lpstr>الشريحة 23</vt:lpstr>
      <vt:lpstr>الشريحة 24</vt:lpstr>
      <vt:lpstr>الشريحة 25</vt:lpstr>
      <vt:lpstr>الشريحة 26</vt:lpstr>
      <vt:lpstr>الشريحة 27</vt:lpstr>
      <vt:lpstr>الشريحة 28</vt:lpstr>
      <vt:lpstr>الشريحة 29</vt:lpstr>
      <vt:lpstr>الشريحة 30</vt:lpstr>
      <vt:lpstr>الشريحة 31</vt:lpstr>
      <vt:lpstr>الشريحة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0</dc:creator>
  <cp:lastModifiedBy>TSC</cp:lastModifiedBy>
  <cp:revision>94</cp:revision>
  <dcterms:created xsi:type="dcterms:W3CDTF">2015-12-03T05:45:26Z</dcterms:created>
  <dcterms:modified xsi:type="dcterms:W3CDTF">2016-11-01T13:35:16Z</dcterms:modified>
</cp:coreProperties>
</file>