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5" r:id="rId1"/>
  </p:sldMasterIdLst>
  <p:notesMasterIdLst>
    <p:notesMasterId r:id="rId13"/>
  </p:notesMasterIdLst>
  <p:handoutMasterIdLst>
    <p:handoutMasterId r:id="rId14"/>
  </p:handoutMasterIdLst>
  <p:sldIdLst>
    <p:sldId id="274" r:id="rId2"/>
    <p:sldId id="295" r:id="rId3"/>
    <p:sldId id="297" r:id="rId4"/>
    <p:sldId id="296" r:id="rId5"/>
    <p:sldId id="298" r:id="rId6"/>
    <p:sldId id="299" r:id="rId7"/>
    <p:sldId id="300" r:id="rId8"/>
    <p:sldId id="301" r:id="rId9"/>
    <p:sldId id="302" r:id="rId10"/>
    <p:sldId id="303" r:id="rId11"/>
    <p:sldId id="304" r:id="rId12"/>
  </p:sldIdLst>
  <p:sldSz cx="9144000" cy="6858000" type="screen4x3"/>
  <p:notesSz cx="6858000" cy="9144000"/>
  <p:custShowLst>
    <p:custShow name="عرض مخصص 1" id="0">
      <p:sldLst/>
    </p:custShow>
  </p:custShowLst>
  <p:defaultTextStyle>
    <a:defPPr>
      <a:defRPr lang="ar-SA"/>
    </a:defPPr>
    <a:lvl1pPr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1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3300"/>
    <a:srgbClr val="00808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5" autoAdjust="0"/>
    <p:restoredTop sz="94617" autoAdjust="0"/>
  </p:normalViewPr>
  <p:slideViewPr>
    <p:cSldViewPr>
      <p:cViewPr>
        <p:scale>
          <a:sx n="70" d="100"/>
          <a:sy n="70" d="100"/>
        </p:scale>
        <p:origin x="-14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ar-SA"/>
              <a:t>الغازات في التفاعلات الكيميائية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cs typeface="Times New Roman" pitchFamily="18" charset="0"/>
              </a:defRPr>
            </a:lvl1pPr>
          </a:lstStyle>
          <a:p>
            <a:pPr>
              <a:defRPr/>
            </a:pPr>
            <a:fld id="{B44BEC6D-1C0C-4A9C-AC68-E1E4605B513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30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ar-SA"/>
              <a:t>الغازات في التفاعلات الكيميائية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>
                <a:cs typeface="Times New Roman" pitchFamily="18" charset="0"/>
              </a:defRPr>
            </a:lvl1pPr>
          </a:lstStyle>
          <a:p>
            <a:pPr>
              <a:defRPr/>
            </a:pPr>
            <a:fld id="{D6F65D1B-D132-4FD5-A31D-A0C029C2E3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6399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رأس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 smtClean="0"/>
              <a:t>الغازات في التفاعلات الكيميائية</a:t>
            </a: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6F65D1B-D132-4FD5-A31D-A0C029C2E3EC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08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F821D452-552B-466D-A56A-74618387C82C}" type="slidenum">
              <a:rPr lang="ar-SA" smtClean="0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DFD71F28-0428-4A8B-A25B-BA243FC25BE9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B07F4AA0-FB2D-4142-A75C-522C2DB50DA1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7C004242-7323-4174-8976-064B180C5D07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3EAD9654-D829-4021-A317-67CD21DF1A32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70ED0AE8-0AA4-4733-AF48-2CBF366D4B27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B0F1574B-3523-4112-9036-7A06692DF9C0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7990D910-8C9D-4FDD-8FEA-1DC010C780FE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A7498527-C8B7-4CBB-9F09-254175942D2A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1">
              <a:defRPr/>
            </a:pPr>
            <a:fld id="{9FE2E1FC-08C9-45A4-BC04-EDD7B9EDCAA0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 lvl="1">
              <a:defRPr/>
            </a:pPr>
            <a:fld id="{6DB18FE4-2691-42F9-B316-3B7524BF8BFD}" type="slidenum">
              <a:rPr lang="ar-SA" smtClean="0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lvl="1">
              <a:defRPr/>
            </a:pPr>
            <a:fld id="{CC954561-B7AC-4358-9B43-F9BBE14AE2AE}" type="slidenum">
              <a:rPr lang="ar-SA" smtClean="0"/>
              <a:pPr lvl="1"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 rot="1702462">
            <a:off x="7740650" y="549275"/>
            <a:ext cx="1219200" cy="457200"/>
          </a:xfrm>
          <a:prstGeom prst="rect">
            <a:avLst/>
          </a:prstGeom>
          <a:solidFill>
            <a:schemeClr val="folHlink"/>
          </a:solidFill>
          <a:ln w="76200" cmpd="tri">
            <a:solidFill>
              <a:schemeClr val="tx2"/>
            </a:solidFill>
            <a:prstDash val="lgDash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/>
              <a:t>الدرس</a:t>
            </a:r>
            <a:r>
              <a:rPr lang="en-US" sz="1800" b="1" dirty="0" smtClean="0"/>
              <a:t>3-8 </a:t>
            </a:r>
            <a:endParaRPr lang="en-US" sz="1800" b="1" dirty="0"/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2915816" y="116632"/>
            <a:ext cx="3600400" cy="864096"/>
          </a:xfrm>
          <a:prstGeom prst="ellipse">
            <a:avLst/>
          </a:prstGeom>
          <a:solidFill>
            <a:schemeClr val="tx2"/>
          </a:solidFill>
          <a:ln w="762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800" b="1" dirty="0" smtClean="0">
                <a:solidFill>
                  <a:schemeClr val="bg1"/>
                </a:solidFill>
              </a:rPr>
              <a:t>الاحماض  الكربوكسيلية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3" name="AutoShape 2"/>
          <p:cNvSpPr>
            <a:spLocks noChangeArrowheads="1"/>
          </p:cNvSpPr>
          <p:nvPr/>
        </p:nvSpPr>
        <p:spPr bwMode="auto">
          <a:xfrm>
            <a:off x="8015844" y="1772816"/>
            <a:ext cx="864096" cy="504056"/>
          </a:xfrm>
          <a:prstGeom prst="cloudCallout">
            <a:avLst>
              <a:gd name="adj1" fmla="val -255278"/>
              <a:gd name="adj2" fmla="val 122880"/>
            </a:avLst>
          </a:prstGeom>
          <a:solidFill>
            <a:schemeClr val="tx2"/>
          </a:solidFill>
          <a:ln w="31750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سؤال 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AutoShape 3"/>
          <p:cNvSpPr>
            <a:spLocks noChangeArrowheads="1"/>
          </p:cNvSpPr>
          <p:nvPr/>
        </p:nvSpPr>
        <p:spPr bwMode="auto">
          <a:xfrm>
            <a:off x="5076056" y="1844824"/>
            <a:ext cx="2795772" cy="576064"/>
          </a:xfrm>
          <a:prstGeom prst="flowChartPunchedTap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ما هي الاحماض  الكربوكسيلية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6719700" y="2564904"/>
            <a:ext cx="2071670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هي مركبات  عضوية تحتوي على مجموعة 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الكربوكسيل</a:t>
            </a:r>
            <a:r>
              <a:rPr lang="ar-SA" sz="1600" b="1" dirty="0" smtClean="0">
                <a:latin typeface="Arial" charset="0"/>
                <a:cs typeface="Arial" charset="0"/>
              </a:rPr>
              <a:t> 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47" name="AutoShape 2"/>
          <p:cNvSpPr>
            <a:spLocks noChangeArrowheads="1"/>
          </p:cNvSpPr>
          <p:nvPr/>
        </p:nvSpPr>
        <p:spPr bwMode="auto">
          <a:xfrm>
            <a:off x="8028384" y="3284984"/>
            <a:ext cx="864096" cy="504056"/>
          </a:xfrm>
          <a:prstGeom prst="cloudCallout">
            <a:avLst>
              <a:gd name="adj1" fmla="val -255278"/>
              <a:gd name="adj2" fmla="val 122880"/>
            </a:avLst>
          </a:prstGeom>
          <a:solidFill>
            <a:schemeClr val="tx2"/>
          </a:solidFill>
          <a:ln w="31750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سؤال 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AutoShape 3"/>
          <p:cNvSpPr>
            <a:spLocks noChangeArrowheads="1"/>
          </p:cNvSpPr>
          <p:nvPr/>
        </p:nvSpPr>
        <p:spPr bwMode="auto">
          <a:xfrm>
            <a:off x="4860032" y="3356992"/>
            <a:ext cx="3024336" cy="576064"/>
          </a:xfrm>
          <a:prstGeom prst="flowChartPunchedTap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ما هي  المجموعة الكربوكسيلية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6804248" y="4286430"/>
            <a:ext cx="2071670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تتكون من مجموعة كربونيل مرتبطة مع مجموعة هيدروكسيل  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5021148" y="4881130"/>
            <a:ext cx="214315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O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5021148" y="523832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C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 rot="5400000" flipV="1">
            <a:off x="4949710" y="5095444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=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5173548" y="523832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-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4806834" y="5238320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-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7" name="Rectangle 24"/>
          <p:cNvSpPr>
            <a:spLocks noChangeArrowheads="1"/>
          </p:cNvSpPr>
          <p:nvPr/>
        </p:nvSpPr>
        <p:spPr bwMode="auto">
          <a:xfrm>
            <a:off x="5378338" y="523832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OH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4663958" y="5095444"/>
            <a:ext cx="285752" cy="6429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Arial" charset="0"/>
                <a:cs typeface="Arial" charset="0"/>
              </a:rPr>
              <a:t>R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39" name="شكل بيضاوي 38"/>
          <p:cNvSpPr/>
          <p:nvPr/>
        </p:nvSpPr>
        <p:spPr bwMode="auto">
          <a:xfrm>
            <a:off x="4949710" y="4952568"/>
            <a:ext cx="357190" cy="714380"/>
          </a:xfrm>
          <a:prstGeom prst="ellipse">
            <a:avLst/>
          </a:prstGeom>
          <a:noFill/>
          <a:ln w="12700" cap="flat" cmpd="sng" algn="ctr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0" name="رابط كسهم مستقيم 39"/>
          <p:cNvCxnSpPr/>
          <p:nvPr/>
        </p:nvCxnSpPr>
        <p:spPr bwMode="auto">
          <a:xfrm>
            <a:off x="4163892" y="5238320"/>
            <a:ext cx="785818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Rectangle 59"/>
          <p:cNvSpPr>
            <a:spLocks noChangeArrowheads="1"/>
          </p:cNvSpPr>
          <p:nvPr/>
        </p:nvSpPr>
        <p:spPr bwMode="auto">
          <a:xfrm>
            <a:off x="3235198" y="5095444"/>
            <a:ext cx="928694" cy="35719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كربونيل 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2" name="شكل بيضاوي 41"/>
          <p:cNvSpPr/>
          <p:nvPr/>
        </p:nvSpPr>
        <p:spPr bwMode="auto">
          <a:xfrm>
            <a:off x="5306900" y="5166882"/>
            <a:ext cx="428628" cy="571504"/>
          </a:xfrm>
          <a:prstGeom prst="ellipse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66" name="رابط كسهم مستقيم 65"/>
          <p:cNvCxnSpPr/>
          <p:nvPr/>
        </p:nvCxnSpPr>
        <p:spPr bwMode="auto">
          <a:xfrm rot="10800000" flipV="1">
            <a:off x="5735529" y="5452634"/>
            <a:ext cx="500066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Rectangle 59"/>
          <p:cNvSpPr>
            <a:spLocks noChangeArrowheads="1"/>
          </p:cNvSpPr>
          <p:nvPr/>
        </p:nvSpPr>
        <p:spPr bwMode="auto">
          <a:xfrm>
            <a:off x="6235594" y="5238320"/>
            <a:ext cx="928694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هيدروكسيل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68" name="رابط كسهم مستقيم 67"/>
          <p:cNvCxnSpPr>
            <a:endCxn id="70" idx="0"/>
          </p:cNvCxnSpPr>
          <p:nvPr/>
        </p:nvCxnSpPr>
        <p:spPr bwMode="auto">
          <a:xfrm>
            <a:off x="4163892" y="5452634"/>
            <a:ext cx="1250165" cy="571504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رابط كسهم مستقيم 68"/>
          <p:cNvCxnSpPr>
            <a:endCxn id="71" idx="0"/>
          </p:cNvCxnSpPr>
          <p:nvPr/>
        </p:nvCxnSpPr>
        <p:spPr bwMode="auto">
          <a:xfrm rot="10800000" flipV="1">
            <a:off x="5021148" y="5595510"/>
            <a:ext cx="1214446" cy="42862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Rectangle 59"/>
          <p:cNvSpPr>
            <a:spLocks noChangeArrowheads="1"/>
          </p:cNvSpPr>
          <p:nvPr/>
        </p:nvSpPr>
        <p:spPr bwMode="auto">
          <a:xfrm>
            <a:off x="5164024" y="6024138"/>
            <a:ext cx="500066" cy="35719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كربو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71" name="Rectangle 59"/>
          <p:cNvSpPr>
            <a:spLocks noChangeArrowheads="1"/>
          </p:cNvSpPr>
          <p:nvPr/>
        </p:nvSpPr>
        <p:spPr bwMode="auto">
          <a:xfrm>
            <a:off x="4806834" y="6024138"/>
            <a:ext cx="428628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كسيل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  <p:bldP spid="32774" grpId="0" animBg="1"/>
      <p:bldP spid="43" grpId="0" animBg="1"/>
      <p:bldP spid="44" grpId="0" animBg="1"/>
      <p:bldP spid="45" grpId="0"/>
      <p:bldP spid="47" grpId="0" animBg="1"/>
      <p:bldP spid="48" grpId="0" animBg="1"/>
      <p:bldP spid="29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1" grpId="0" animBg="1"/>
      <p:bldP spid="42" grpId="0" animBg="1"/>
      <p:bldP spid="67" grpId="0" animBg="1"/>
      <p:bldP spid="70" grpId="0" animBg="1"/>
      <p:bldP spid="7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09600" y="116632"/>
            <a:ext cx="784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b="1" dirty="0">
                <a:latin typeface="Arial"/>
              </a:rPr>
              <a:t>· </a:t>
            </a:r>
            <a:r>
              <a:rPr kumimoji="0" lang="ar-SA" sz="3200" b="1" dirty="0" smtClean="0">
                <a:latin typeface="Arial" pitchFamily="34" charset="0"/>
                <a:cs typeface="Arial" pitchFamily="34" charset="0"/>
              </a:rPr>
              <a:t>صناعة </a:t>
            </a:r>
            <a:r>
              <a:rPr kumimoji="0" lang="ar-SA" sz="3200" b="1" dirty="0">
                <a:latin typeface="Arial" pitchFamily="34" charset="0"/>
                <a:cs typeface="Arial" pitchFamily="34" charset="0"/>
              </a:rPr>
              <a:t>حمض </a:t>
            </a:r>
            <a:r>
              <a:rPr kumimoji="0" lang="ar-SA" sz="3200" b="1" dirty="0" err="1">
                <a:latin typeface="Arial" pitchFamily="34" charset="0"/>
                <a:cs typeface="Arial" pitchFamily="34" charset="0"/>
              </a:rPr>
              <a:t>الخل </a:t>
            </a:r>
            <a:r>
              <a:rPr kumimoji="0" lang="ar-SA" sz="3200" b="1" dirty="0">
                <a:latin typeface="Arial" pitchFamily="34" charset="0"/>
                <a:cs typeface="Arial" pitchFamily="34" charset="0"/>
              </a:rPr>
              <a:t>( تحضير حمض الخل في </a:t>
            </a:r>
            <a:r>
              <a:rPr kumimoji="0" lang="ar-SA" sz="3200" b="1" dirty="0" err="1">
                <a:latin typeface="Arial" pitchFamily="34" charset="0"/>
                <a:cs typeface="Arial" pitchFamily="34" charset="0"/>
              </a:rPr>
              <a:t>الصناعة )</a:t>
            </a:r>
            <a:r>
              <a:rPr kumimoji="0" lang="ar-SA" sz="3200" b="1" dirty="0">
                <a:latin typeface="Arial" pitchFamily="34" charset="0"/>
                <a:cs typeface="Arial" pitchFamily="34" charset="0"/>
              </a:rPr>
              <a:t> </a:t>
            </a:r>
            <a:endParaRPr kumimoji="0" lang="en-US" sz="3200" dirty="0"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66800" y="833339"/>
            <a:ext cx="7315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الطريقة </a:t>
            </a:r>
            <a:r>
              <a:rPr kumimoji="0" lang="ar-SA" sz="3200" dirty="0" err="1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الأولى </a:t>
            </a:r>
            <a:r>
              <a:rPr kumimoji="0" lang="ar-SA" sz="3200" dirty="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( وهي </a:t>
            </a:r>
            <a:r>
              <a:rPr kumimoji="0" lang="ar-SA" sz="3200" dirty="0" err="1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الأحدث ) </a:t>
            </a:r>
            <a:r>
              <a:rPr kumimoji="0" lang="ar-SA" sz="3200" dirty="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:</a:t>
            </a:r>
            <a:r>
              <a:rPr kumimoji="0" lang="ar-SA" sz="3200" dirty="0">
                <a:solidFill>
                  <a:srgbClr val="800000"/>
                </a:solidFill>
                <a:latin typeface="Arial" pitchFamily="34" charset="0"/>
                <a:cs typeface="Monotype Koufi" pitchFamily="2" charset="-78"/>
              </a:rPr>
              <a:t> 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الميثانول</a:t>
            </a:r>
            <a:r>
              <a:rPr kumimoji="0" lang="ar-SA" sz="3200" dirty="0" err="1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kumimoji="0" lang="ar-SA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sz="3200" dirty="0"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2348880"/>
            <a:ext cx="7696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حمض الخل                                      غول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ميثيلي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sz="3200" dirty="0">
              <a:cs typeface="Arial" pitchFamily="34" charset="0"/>
            </a:endParaRPr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0" y="1556792"/>
            <a:ext cx="8534400" cy="1160462"/>
            <a:chOff x="0" y="1872"/>
            <a:chExt cx="5376" cy="731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0" y="2064"/>
              <a:ext cx="537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CH</a:t>
              </a:r>
              <a:r>
                <a:rPr kumimoji="0" lang="en-US" sz="3200" b="1" baseline="-30000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en-US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OH    +     CO                    CH</a:t>
              </a:r>
              <a:r>
                <a:rPr kumimoji="0" lang="en-US" sz="3200" b="1" baseline="-30000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en-US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-COOH</a:t>
              </a: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  </a:t>
              </a:r>
              <a:endParaRPr kumimoji="0" lang="en-US" sz="3200" b="1" dirty="0">
                <a:cs typeface="Arial" pitchFamily="34" charset="0"/>
              </a:endParaRPr>
            </a:p>
          </p:txBody>
        </p:sp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2352" y="1872"/>
              <a:ext cx="1632" cy="731"/>
              <a:chOff x="1728" y="3120"/>
              <a:chExt cx="1632" cy="731"/>
            </a:xfrm>
          </p:grpSpPr>
          <p:sp>
            <p:nvSpPr>
              <p:cNvPr id="9" name="Text Box 7"/>
              <p:cNvSpPr txBox="1">
                <a:spLocks noChangeArrowheads="1"/>
              </p:cNvSpPr>
              <p:nvPr/>
            </p:nvSpPr>
            <p:spPr bwMode="auto">
              <a:xfrm>
                <a:off x="1728" y="3120"/>
                <a:ext cx="1632" cy="7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0" lang="ar-SA" sz="2800" b="1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مواد حافزة </a:t>
                </a:r>
                <a:endParaRPr kumimoji="0" lang="ar-SA" sz="2800" b="1" dirty="0">
                  <a:solidFill>
                    <a:srgbClr val="000000"/>
                  </a:solidFill>
                </a:endParaRPr>
              </a:p>
              <a:p>
                <a:pPr>
                  <a:spcBef>
                    <a:spcPct val="50000"/>
                  </a:spcBef>
                </a:pPr>
                <a:r>
                  <a:rPr kumimoji="0" lang="ar-SA" sz="2800" b="1" dirty="0">
                    <a:solidFill>
                      <a:srgbClr val="800000"/>
                    </a:solidFill>
                  </a:rPr>
                  <a:t>   ضغط , حرارة </a:t>
                </a:r>
                <a:endParaRPr kumimoji="0" lang="en-US" sz="2800" b="1" dirty="0">
                  <a:solidFill>
                    <a:srgbClr val="800000"/>
                  </a:solidFill>
                </a:endParaRPr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2040" y="3504"/>
                <a:ext cx="12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ar-SA" b="1"/>
              </a:p>
            </p:txBody>
          </p:sp>
        </p:grpSp>
      </p:grp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24000" y="3312443"/>
            <a:ext cx="7239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الطريقة </a:t>
            </a:r>
            <a:r>
              <a:rPr kumimoji="0" lang="ar-SA" sz="3200" dirty="0" err="1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الثانية </a:t>
            </a:r>
            <a:r>
              <a:rPr kumimoji="0" lang="ar-SA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kumimoji="0" lang="ar-SA" sz="32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الأسيتيلين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كما يلي:</a:t>
            </a:r>
            <a:endParaRPr kumimoji="0" lang="en-US" sz="3200" dirty="0">
              <a:cs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04800" y="5369843"/>
            <a:ext cx="815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حمض الخل              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أسيتالدهيد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أستيلين</a:t>
            </a:r>
            <a:endParaRPr kumimoji="0" lang="en-US" sz="3200" dirty="0">
              <a:cs typeface="Arial" pitchFamily="34" charset="0"/>
            </a:endParaRPr>
          </a:p>
        </p:txBody>
      </p:sp>
      <p:grpSp>
        <p:nvGrpSpPr>
          <p:cNvPr id="14" name="Group 31"/>
          <p:cNvGrpSpPr>
            <a:grpSpLocks/>
          </p:cNvGrpSpPr>
          <p:nvPr/>
        </p:nvGrpSpPr>
        <p:grpSpPr bwMode="auto">
          <a:xfrm>
            <a:off x="0" y="4036343"/>
            <a:ext cx="8839200" cy="1379537"/>
            <a:chOff x="0" y="1531"/>
            <a:chExt cx="5568" cy="869"/>
          </a:xfrm>
        </p:grpSpPr>
        <p:grpSp>
          <p:nvGrpSpPr>
            <p:cNvPr id="15" name="Group 10"/>
            <p:cNvGrpSpPr>
              <a:grpSpLocks/>
            </p:cNvGrpSpPr>
            <p:nvPr/>
          </p:nvGrpSpPr>
          <p:grpSpPr bwMode="auto">
            <a:xfrm>
              <a:off x="1331" y="1785"/>
              <a:ext cx="816" cy="615"/>
              <a:chOff x="1344" y="1699"/>
              <a:chExt cx="816" cy="615"/>
            </a:xfrm>
          </p:grpSpPr>
          <p:sp>
            <p:nvSpPr>
              <p:cNvPr id="33" name="Text Box 5"/>
              <p:cNvSpPr txBox="1">
                <a:spLocks noChangeArrowheads="1"/>
              </p:cNvSpPr>
              <p:nvPr/>
            </p:nvSpPr>
            <p:spPr bwMode="auto">
              <a:xfrm>
                <a:off x="1584" y="1699"/>
                <a:ext cx="48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en-US" sz="2800" b="1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kumimoji="0" lang="en-US" sz="2800" b="1" baseline="300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kumimoji="0" lang="en-US" sz="2800" b="1">
                  <a:cs typeface="Arial" pitchFamily="34" charset="0"/>
                </a:endParaRPr>
              </a:p>
            </p:txBody>
          </p:sp>
          <p:sp>
            <p:nvSpPr>
              <p:cNvPr id="34" name="Text Box 6"/>
              <p:cNvSpPr txBox="1">
                <a:spLocks noChangeArrowheads="1"/>
              </p:cNvSpPr>
              <p:nvPr/>
            </p:nvSpPr>
            <p:spPr bwMode="auto">
              <a:xfrm>
                <a:off x="1344" y="1987"/>
                <a:ext cx="8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en-US" sz="2800" b="1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Hg</a:t>
                </a:r>
                <a:r>
                  <a:rPr kumimoji="0" lang="en-US" sz="2800" b="1" baseline="300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++</a:t>
                </a:r>
                <a:endParaRPr kumimoji="0" lang="en-US" sz="2800" b="1">
                  <a:cs typeface="Arial" pitchFamily="34" charset="0"/>
                </a:endParaRPr>
              </a:p>
            </p:txBody>
          </p:sp>
          <p:sp>
            <p:nvSpPr>
              <p:cNvPr id="35" name="Line 9"/>
              <p:cNvSpPr>
                <a:spLocks noChangeShapeType="1"/>
              </p:cNvSpPr>
              <p:nvPr/>
            </p:nvSpPr>
            <p:spPr bwMode="auto">
              <a:xfrm>
                <a:off x="1658" y="1999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ar-SA" b="1"/>
              </a:p>
            </p:txBody>
          </p:sp>
        </p:grpSp>
        <p:grpSp>
          <p:nvGrpSpPr>
            <p:cNvPr id="16" name="Group 30"/>
            <p:cNvGrpSpPr>
              <a:grpSpLocks/>
            </p:cNvGrpSpPr>
            <p:nvPr/>
          </p:nvGrpSpPr>
          <p:grpSpPr bwMode="auto">
            <a:xfrm>
              <a:off x="0" y="1531"/>
              <a:ext cx="5568" cy="696"/>
              <a:chOff x="0" y="936"/>
              <a:chExt cx="5568" cy="696"/>
            </a:xfrm>
          </p:grpSpPr>
          <p:grpSp>
            <p:nvGrpSpPr>
              <p:cNvPr id="17" name="Group 24"/>
              <p:cNvGrpSpPr>
                <a:grpSpLocks/>
              </p:cNvGrpSpPr>
              <p:nvPr/>
            </p:nvGrpSpPr>
            <p:grpSpPr bwMode="auto">
              <a:xfrm>
                <a:off x="0" y="948"/>
                <a:ext cx="5568" cy="684"/>
                <a:chOff x="0" y="948"/>
                <a:chExt cx="5568" cy="684"/>
              </a:xfrm>
            </p:grpSpPr>
            <p:grpSp>
              <p:nvGrpSpPr>
                <p:cNvPr id="23" name="Group 16"/>
                <p:cNvGrpSpPr>
                  <a:grpSpLocks/>
                </p:cNvGrpSpPr>
                <p:nvPr/>
              </p:nvGrpSpPr>
              <p:grpSpPr bwMode="auto">
                <a:xfrm>
                  <a:off x="0" y="1152"/>
                  <a:ext cx="5568" cy="480"/>
                  <a:chOff x="0" y="1152"/>
                  <a:chExt cx="5568" cy="480"/>
                </a:xfrm>
              </p:grpSpPr>
              <p:sp>
                <p:nvSpPr>
                  <p:cNvPr id="29" name="Text Box 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1305"/>
                    <a:ext cx="5568" cy="3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kumimoji="0" lang="ar-SA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 +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O         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 - C - H           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 - C - OH</a:t>
                    </a:r>
                    <a:r>
                      <a:rPr kumimoji="0" lang="ar-SA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</a:t>
                    </a:r>
                    <a:endParaRPr kumimoji="0" lang="en-US" sz="2800" b="1" dirty="0">
                      <a:cs typeface="Arial" pitchFamily="34" charset="0"/>
                    </a:endParaRPr>
                  </a:p>
                </p:txBody>
              </p:sp>
              <p:grpSp>
                <p:nvGrpSpPr>
                  <p:cNvPr id="3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408" y="1152"/>
                    <a:ext cx="672" cy="365"/>
                    <a:chOff x="4272" y="2016"/>
                    <a:chExt cx="672" cy="365"/>
                  </a:xfrm>
                </p:grpSpPr>
                <p:sp>
                  <p:nvSpPr>
                    <p:cNvPr id="31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72" y="2016"/>
                      <a:ext cx="672" cy="36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kumimoji="0" lang="ar-SA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ar-SA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kumimoji="0" lang="en-US" sz="3200" b="1">
                        <a:solidFill>
                          <a:srgbClr val="663300"/>
                        </a:solidFill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2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0" y="2352"/>
                      <a:ext cx="62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</p:grpSp>
            </p:grpSp>
            <p:grpSp>
              <p:nvGrpSpPr>
                <p:cNvPr id="24" name="Group 23"/>
                <p:cNvGrpSpPr>
                  <a:grpSpLocks/>
                </p:cNvGrpSpPr>
                <p:nvPr/>
              </p:nvGrpSpPr>
              <p:grpSpPr bwMode="auto">
                <a:xfrm>
                  <a:off x="4500" y="948"/>
                  <a:ext cx="672" cy="461"/>
                  <a:chOff x="4332" y="2131"/>
                  <a:chExt cx="672" cy="461"/>
                </a:xfrm>
              </p:grpSpPr>
              <p:sp>
                <p:nvSpPr>
                  <p:cNvPr id="25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32" y="2131"/>
                    <a:ext cx="672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kumimoji="0" lang="en-US" sz="3200" b="1">
                        <a:solidFill>
                          <a:srgbClr val="663300"/>
                        </a:solidFill>
                        <a:latin typeface="Arial" pitchFamily="34" charset="0"/>
                        <a:cs typeface="Arial" pitchFamily="34" charset="0"/>
                      </a:rPr>
                      <a:t>O</a:t>
                    </a:r>
                    <a:endParaRPr kumimoji="0" lang="en-US" sz="3200" b="1">
                      <a:solidFill>
                        <a:srgbClr val="663300"/>
                      </a:solidFill>
                      <a:cs typeface="Arial" pitchFamily="34" charset="0"/>
                    </a:endParaRPr>
                  </a:p>
                </p:txBody>
              </p:sp>
              <p:grpSp>
                <p:nvGrpSpPr>
                  <p:cNvPr id="26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4644" y="2400"/>
                    <a:ext cx="60" cy="192"/>
                    <a:chOff x="4644" y="2400"/>
                    <a:chExt cx="60" cy="192"/>
                  </a:xfrm>
                </p:grpSpPr>
                <p:sp>
                  <p:nvSpPr>
                    <p:cNvPr id="27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44" y="2400"/>
                      <a:ext cx="0" cy="19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  <p:sp>
                  <p:nvSpPr>
                    <p:cNvPr id="28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704" y="2400"/>
                      <a:ext cx="0" cy="19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</p:grpSp>
            </p:grpSp>
          </p:grpSp>
          <p:grpSp>
            <p:nvGrpSpPr>
              <p:cNvPr id="18" name="Group 25"/>
              <p:cNvGrpSpPr>
                <a:grpSpLocks/>
              </p:cNvGrpSpPr>
              <p:nvPr/>
            </p:nvGrpSpPr>
            <p:grpSpPr bwMode="auto">
              <a:xfrm>
                <a:off x="2556" y="936"/>
                <a:ext cx="672" cy="461"/>
                <a:chOff x="4332" y="2131"/>
                <a:chExt cx="672" cy="461"/>
              </a:xfrm>
            </p:grpSpPr>
            <p:sp>
              <p:nvSpPr>
                <p:cNvPr id="1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332" y="2131"/>
                  <a:ext cx="67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kumimoji="0" lang="en-US" sz="3200" b="1">
                      <a:solidFill>
                        <a:srgbClr val="663300"/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kumimoji="0" lang="en-US" sz="3200" b="1">
                    <a:solidFill>
                      <a:srgbClr val="663300"/>
                    </a:solidFill>
                    <a:cs typeface="Arial" pitchFamily="34" charset="0"/>
                  </a:endParaRPr>
                </a:p>
              </p:txBody>
            </p:sp>
            <p:grpSp>
              <p:nvGrpSpPr>
                <p:cNvPr id="20" name="Group 27"/>
                <p:cNvGrpSpPr>
                  <a:grpSpLocks/>
                </p:cNvGrpSpPr>
                <p:nvPr/>
              </p:nvGrpSpPr>
              <p:grpSpPr bwMode="auto">
                <a:xfrm>
                  <a:off x="4644" y="2400"/>
                  <a:ext cx="60" cy="192"/>
                  <a:chOff x="4644" y="2400"/>
                  <a:chExt cx="60" cy="192"/>
                </a:xfrm>
              </p:grpSpPr>
              <p:sp>
                <p:nvSpPr>
                  <p:cNvPr id="21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4644" y="2400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 b="1"/>
                  </a:p>
                </p:txBody>
              </p:sp>
              <p:sp>
                <p:nvSpPr>
                  <p:cNvPr id="22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704" y="2400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 b="1"/>
                  </a:p>
                </p:txBody>
              </p:sp>
            </p:grpSp>
          </p:grpSp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524000" y="1706563"/>
            <a:ext cx="7239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الطريقة الثانية </a:t>
            </a:r>
            <a:r>
              <a:rPr kumimoji="0" lang="ar-SA" sz="3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kumimoji="0" lang="ar-SA" sz="320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ar-SA" sz="320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من الأسيتيلين كما يلي:</a:t>
            </a:r>
            <a:endParaRPr kumimoji="0" lang="en-US" sz="3200">
              <a:cs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04800" y="3763963"/>
            <a:ext cx="8153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320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حمض الخل               أسيتالدهيد                      أستيلين</a:t>
            </a:r>
            <a:endParaRPr kumimoji="0" lang="en-US" sz="3200">
              <a:cs typeface="Arial" pitchFamily="34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0" y="2430463"/>
            <a:ext cx="8839200" cy="1379537"/>
            <a:chOff x="0" y="1531"/>
            <a:chExt cx="5568" cy="869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1331" y="1785"/>
              <a:ext cx="816" cy="615"/>
              <a:chOff x="1344" y="1699"/>
              <a:chExt cx="816" cy="615"/>
            </a:xfrm>
          </p:grpSpPr>
          <p:sp>
            <p:nvSpPr>
              <p:cNvPr id="23" name="Text Box 5"/>
              <p:cNvSpPr txBox="1">
                <a:spLocks noChangeArrowheads="1"/>
              </p:cNvSpPr>
              <p:nvPr/>
            </p:nvSpPr>
            <p:spPr bwMode="auto">
              <a:xfrm>
                <a:off x="1584" y="1699"/>
                <a:ext cx="48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en-US" sz="2800" b="1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kumimoji="0" lang="en-US" sz="2800" b="1" baseline="300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endParaRPr kumimoji="0" lang="en-US" sz="2800" b="1">
                  <a:cs typeface="Arial" pitchFamily="34" charset="0"/>
                </a:endParaRPr>
              </a:p>
            </p:txBody>
          </p:sp>
          <p:sp>
            <p:nvSpPr>
              <p:cNvPr id="24" name="Text Box 6"/>
              <p:cNvSpPr txBox="1">
                <a:spLocks noChangeArrowheads="1"/>
              </p:cNvSpPr>
              <p:nvPr/>
            </p:nvSpPr>
            <p:spPr bwMode="auto">
              <a:xfrm>
                <a:off x="1344" y="1987"/>
                <a:ext cx="8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en-US" sz="2800" b="1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Hg</a:t>
                </a:r>
                <a:r>
                  <a:rPr kumimoji="0" lang="en-US" sz="2800" b="1" baseline="300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++</a:t>
                </a:r>
                <a:endParaRPr kumimoji="0" lang="en-US" sz="2800" b="1">
                  <a:cs typeface="Arial" pitchFamily="34" charset="0"/>
                </a:endParaRPr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1658" y="1999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ar-SA" b="1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0" y="1531"/>
              <a:ext cx="5568" cy="696"/>
              <a:chOff x="0" y="936"/>
              <a:chExt cx="5568" cy="696"/>
            </a:xfrm>
          </p:grpSpPr>
          <p:grpSp>
            <p:nvGrpSpPr>
              <p:cNvPr id="7" name="Group 24"/>
              <p:cNvGrpSpPr>
                <a:grpSpLocks/>
              </p:cNvGrpSpPr>
              <p:nvPr/>
            </p:nvGrpSpPr>
            <p:grpSpPr bwMode="auto">
              <a:xfrm>
                <a:off x="0" y="948"/>
                <a:ext cx="5568" cy="684"/>
                <a:chOff x="0" y="948"/>
                <a:chExt cx="5568" cy="684"/>
              </a:xfrm>
            </p:grpSpPr>
            <p:grpSp>
              <p:nvGrpSpPr>
                <p:cNvPr id="13" name="Group 16"/>
                <p:cNvGrpSpPr>
                  <a:grpSpLocks/>
                </p:cNvGrpSpPr>
                <p:nvPr/>
              </p:nvGrpSpPr>
              <p:grpSpPr bwMode="auto">
                <a:xfrm>
                  <a:off x="0" y="1152"/>
                  <a:ext cx="5568" cy="480"/>
                  <a:chOff x="0" y="1152"/>
                  <a:chExt cx="5568" cy="480"/>
                </a:xfrm>
              </p:grpSpPr>
              <p:sp>
                <p:nvSpPr>
                  <p:cNvPr id="19" name="Text Box 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1305"/>
                    <a:ext cx="5568" cy="3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kumimoji="0" lang="ar-SA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 +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2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O         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 - C - H             H</a:t>
                    </a:r>
                    <a:r>
                      <a:rPr kumimoji="0" lang="en-US" sz="2800" b="1" baseline="-30000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3</a:t>
                    </a:r>
                    <a:r>
                      <a:rPr kumimoji="0" lang="en-US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C - C - OH</a:t>
                    </a:r>
                    <a:r>
                      <a:rPr kumimoji="0" lang="ar-SA" sz="2800" b="1" dirty="0">
                        <a:solidFill>
                          <a:srgbClr val="800000"/>
                        </a:solidFill>
                        <a:latin typeface="Arial" pitchFamily="34" charset="0"/>
                        <a:cs typeface="Arial" pitchFamily="34" charset="0"/>
                      </a:rPr>
                      <a:t> </a:t>
                    </a:r>
                    <a:endParaRPr kumimoji="0" lang="en-US" sz="2800" b="1" dirty="0">
                      <a:cs typeface="Arial" pitchFamily="34" charset="0"/>
                    </a:endParaRPr>
                  </a:p>
                </p:txBody>
              </p:sp>
              <p:grpSp>
                <p:nvGrpSpPr>
                  <p:cNvPr id="20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408" y="1152"/>
                    <a:ext cx="672" cy="365"/>
                    <a:chOff x="4272" y="2016"/>
                    <a:chExt cx="672" cy="365"/>
                  </a:xfrm>
                </p:grpSpPr>
                <p:sp>
                  <p:nvSpPr>
                    <p:cNvPr id="21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272" y="2016"/>
                      <a:ext cx="672" cy="36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kumimoji="0" lang="ar-SA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[</a:t>
                      </a:r>
                      <a:r>
                        <a:rPr kumimoji="0" lang="en-US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kumimoji="0" lang="ar-SA" sz="3200" b="1">
                          <a:solidFill>
                            <a:srgbClr val="663300"/>
                          </a:solidFill>
                          <a:latin typeface="Arial" pitchFamily="34" charset="0"/>
                          <a:cs typeface="Arial" pitchFamily="34" charset="0"/>
                        </a:rPr>
                        <a:t>]</a:t>
                      </a:r>
                      <a:endParaRPr kumimoji="0" lang="en-US" sz="3200" b="1">
                        <a:solidFill>
                          <a:srgbClr val="663300"/>
                        </a:solidFill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2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0" y="2352"/>
                      <a:ext cx="624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</p:grpSp>
            </p:grpSp>
            <p:grpSp>
              <p:nvGrpSpPr>
                <p:cNvPr id="14" name="Group 23"/>
                <p:cNvGrpSpPr>
                  <a:grpSpLocks/>
                </p:cNvGrpSpPr>
                <p:nvPr/>
              </p:nvGrpSpPr>
              <p:grpSpPr bwMode="auto">
                <a:xfrm>
                  <a:off x="4500" y="948"/>
                  <a:ext cx="672" cy="461"/>
                  <a:chOff x="4332" y="2131"/>
                  <a:chExt cx="672" cy="461"/>
                </a:xfrm>
              </p:grpSpPr>
              <p:sp>
                <p:nvSpPr>
                  <p:cNvPr id="15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32" y="2131"/>
                    <a:ext cx="672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kumimoji="0" lang="en-US" sz="3200" b="1">
                        <a:solidFill>
                          <a:srgbClr val="663300"/>
                        </a:solidFill>
                        <a:latin typeface="Arial" pitchFamily="34" charset="0"/>
                        <a:cs typeface="Arial" pitchFamily="34" charset="0"/>
                      </a:rPr>
                      <a:t>O</a:t>
                    </a:r>
                    <a:endParaRPr kumimoji="0" lang="en-US" sz="3200" b="1">
                      <a:solidFill>
                        <a:srgbClr val="663300"/>
                      </a:solidFill>
                      <a:cs typeface="Arial" pitchFamily="34" charset="0"/>
                    </a:endParaRPr>
                  </a:p>
                </p:txBody>
              </p:sp>
              <p:grpSp>
                <p:nvGrpSpPr>
                  <p:cNvPr id="16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4644" y="2400"/>
                    <a:ext cx="60" cy="192"/>
                    <a:chOff x="4644" y="2400"/>
                    <a:chExt cx="60" cy="192"/>
                  </a:xfrm>
                </p:grpSpPr>
                <p:sp>
                  <p:nvSpPr>
                    <p:cNvPr id="17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44" y="2400"/>
                      <a:ext cx="0" cy="19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  <p:sp>
                  <p:nvSpPr>
                    <p:cNvPr id="18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704" y="2400"/>
                      <a:ext cx="0" cy="19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8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ar-SA" b="1"/>
                    </a:p>
                  </p:txBody>
                </p:sp>
              </p:grpSp>
            </p:grpSp>
          </p:grpSp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2556" y="936"/>
                <a:ext cx="672" cy="461"/>
                <a:chOff x="4332" y="2131"/>
                <a:chExt cx="672" cy="461"/>
              </a:xfrm>
            </p:grpSpPr>
            <p:sp>
              <p:nvSpPr>
                <p:cNvPr id="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332" y="2131"/>
                  <a:ext cx="672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kumimoji="0" lang="en-US" sz="3200" b="1">
                      <a:solidFill>
                        <a:srgbClr val="663300"/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kumimoji="0" lang="en-US" sz="3200" b="1">
                    <a:solidFill>
                      <a:srgbClr val="663300"/>
                    </a:solidFill>
                    <a:cs typeface="Arial" pitchFamily="34" charset="0"/>
                  </a:endParaRPr>
                </a:p>
              </p:txBody>
            </p:sp>
            <p:grpSp>
              <p:nvGrpSpPr>
                <p:cNvPr id="10" name="Group 27"/>
                <p:cNvGrpSpPr>
                  <a:grpSpLocks/>
                </p:cNvGrpSpPr>
                <p:nvPr/>
              </p:nvGrpSpPr>
              <p:grpSpPr bwMode="auto">
                <a:xfrm>
                  <a:off x="4644" y="2400"/>
                  <a:ext cx="60" cy="192"/>
                  <a:chOff x="4644" y="2400"/>
                  <a:chExt cx="60" cy="192"/>
                </a:xfrm>
              </p:grpSpPr>
              <p:sp>
                <p:nvSpPr>
                  <p:cNvPr id="11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4644" y="2400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 b="1"/>
                  </a:p>
                </p:txBody>
              </p:sp>
              <p:sp>
                <p:nvSpPr>
                  <p:cNvPr id="12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704" y="2400"/>
                    <a:ext cx="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 b="1"/>
                  </a:p>
                </p:txBody>
              </p:sp>
            </p:grpSp>
          </p:grpSp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8100392" y="260648"/>
            <a:ext cx="864096" cy="504056"/>
          </a:xfrm>
          <a:prstGeom prst="cloudCallout">
            <a:avLst>
              <a:gd name="adj1" fmla="val -255278"/>
              <a:gd name="adj2" fmla="val 122880"/>
            </a:avLst>
          </a:prstGeom>
          <a:solidFill>
            <a:schemeClr val="tx2"/>
          </a:solidFill>
          <a:ln w="31750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سؤال 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2915816" y="332656"/>
            <a:ext cx="5040560" cy="576064"/>
          </a:xfrm>
          <a:prstGeom prst="flowChartPunchedTap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ar-SA" sz="2000" b="1" dirty="0" smtClean="0">
                <a:solidFill>
                  <a:srgbClr val="C00000"/>
                </a:solidFill>
              </a:rPr>
              <a:t>كيف يمكن تسمية </a:t>
            </a:r>
            <a:r>
              <a:rPr lang="ar-SA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الاحماض العضوية</a:t>
            </a:r>
            <a:r>
              <a:rPr lang="ar-SA" sz="2000" b="1" dirty="0" smtClean="0">
                <a:solidFill>
                  <a:srgbClr val="C00000"/>
                </a:solidFill>
              </a:rPr>
              <a:t> مع بعض  </a:t>
            </a:r>
            <a:r>
              <a:rPr lang="ar-SA" sz="2000" b="1" dirty="0" err="1" smtClean="0">
                <a:solidFill>
                  <a:srgbClr val="C00000"/>
                </a:solidFill>
              </a:rPr>
              <a:t>الأمثلة   ؟</a:t>
            </a:r>
            <a:r>
              <a:rPr lang="ar-SA" sz="2000" b="1" dirty="0" smtClean="0">
                <a:solidFill>
                  <a:srgbClr val="C00000"/>
                </a:solidFill>
              </a:rPr>
              <a:t> 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104" name="Rectangle 7"/>
          <p:cNvSpPr>
            <a:spLocks noChangeArrowheads="1"/>
          </p:cNvSpPr>
          <p:nvPr/>
        </p:nvSpPr>
        <p:spPr bwMode="auto">
          <a:xfrm>
            <a:off x="2611824" y="1124744"/>
            <a:ext cx="6224630" cy="428628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800" b="1" dirty="0" smtClean="0">
                <a:solidFill>
                  <a:schemeClr val="bg1"/>
                </a:solidFill>
              </a:rPr>
              <a:t>تسمية ا الاحماض العضوية ( الكربوكسيلية ) بالطريقة النظامية (</a:t>
            </a:r>
            <a:r>
              <a:rPr lang="en-US" sz="18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IUPAC</a:t>
            </a:r>
            <a:r>
              <a:rPr lang="ar-SA" sz="1800" b="1" dirty="0" smtClean="0">
                <a:solidFill>
                  <a:schemeClr val="bg1"/>
                </a:solidFill>
              </a:rPr>
              <a:t> ) :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05" name="Rectangle 9"/>
          <p:cNvSpPr>
            <a:spLocks noChangeArrowheads="1"/>
          </p:cNvSpPr>
          <p:nvPr/>
        </p:nvSpPr>
        <p:spPr bwMode="auto">
          <a:xfrm>
            <a:off x="4254898" y="1840834"/>
            <a:ext cx="4643470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1- نرقم اطول سلسلة كربونية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ابتدا</a:t>
            </a:r>
            <a:r>
              <a:rPr lang="ar-SA" sz="1600" b="1" dirty="0" smtClean="0">
                <a:latin typeface="Arial" charset="0"/>
                <a:cs typeface="Arial" charset="0"/>
              </a:rPr>
              <a:t> من ذرة الكربون الكربوكسيلية .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06" name="Rectangle 9"/>
          <p:cNvSpPr>
            <a:spLocks noChangeArrowheads="1"/>
          </p:cNvSpPr>
          <p:nvPr/>
        </p:nvSpPr>
        <p:spPr bwMode="auto">
          <a:xfrm>
            <a:off x="4254898" y="2198024"/>
            <a:ext cx="4643470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2- نسمي التفرعات ان وجدت كما تقدم في قواعد هذه الطريقة .</a:t>
            </a:r>
            <a:endParaRPr lang="en-US" sz="16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07" name="Rectangle 9"/>
          <p:cNvSpPr>
            <a:spLocks noChangeArrowheads="1"/>
          </p:cNvSpPr>
          <p:nvPr/>
        </p:nvSpPr>
        <p:spPr bwMode="auto">
          <a:xfrm>
            <a:off x="1897444" y="2555214"/>
            <a:ext cx="7000924" cy="6429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3- نكتب اسم الالكان الذي تدل عليه اطول سلسلة من ذرات الكربون مضافا الى أخر الاسم المقطع ( ويك ) </a:t>
            </a:r>
          </a:p>
          <a:p>
            <a:r>
              <a:rPr lang="ar-SA" sz="1600" b="1" dirty="0" smtClean="0">
                <a:latin typeface="Arial" charset="0"/>
                <a:cs typeface="Arial" charset="0"/>
              </a:rPr>
              <a:t>الدال على وجود مجموعة كربوكسيل في المركب .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108" name="مستطيل 107"/>
          <p:cNvSpPr/>
          <p:nvPr/>
        </p:nvSpPr>
        <p:spPr bwMode="auto">
          <a:xfrm>
            <a:off x="7536284" y="4126850"/>
            <a:ext cx="1300170" cy="124636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ح . </a:t>
            </a:r>
            <a:r>
              <a:rPr lang="ar-SA" sz="1800" b="1" dirty="0" err="1" smtClean="0">
                <a:solidFill>
                  <a:schemeClr val="bg1"/>
                </a:solidFill>
              </a:rPr>
              <a:t>ميثانويك</a:t>
            </a:r>
            <a:endParaRPr lang="ar-SA" sz="1800" b="1" dirty="0" smtClean="0">
              <a:solidFill>
                <a:schemeClr val="bg1"/>
              </a:solidFill>
            </a:endParaRPr>
          </a:p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حمض النمل</a:t>
            </a:r>
          </a:p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حمض </a:t>
            </a:r>
          </a:p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err="1" smtClean="0">
                <a:solidFill>
                  <a:schemeClr val="bg1"/>
                </a:solidFill>
              </a:rPr>
              <a:t>الفورميك</a:t>
            </a:r>
            <a:endParaRPr lang="ar-SA" sz="1800" b="1" dirty="0" smtClean="0">
              <a:solidFill>
                <a:schemeClr val="bg1"/>
              </a:solidFill>
            </a:endParaRPr>
          </a:p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9" name="Rectangle 9"/>
          <p:cNvSpPr>
            <a:spLocks noChangeArrowheads="1"/>
          </p:cNvSpPr>
          <p:nvPr/>
        </p:nvSpPr>
        <p:spPr bwMode="auto">
          <a:xfrm>
            <a:off x="7541046" y="3698222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0" name="Rectangle 24"/>
          <p:cNvSpPr>
            <a:spLocks noChangeArrowheads="1"/>
          </p:cNvSpPr>
          <p:nvPr/>
        </p:nvSpPr>
        <p:spPr bwMode="auto">
          <a:xfrm>
            <a:off x="7826798" y="3341032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1" name="Rectangle 24"/>
          <p:cNvSpPr>
            <a:spLocks noChangeArrowheads="1"/>
          </p:cNvSpPr>
          <p:nvPr/>
        </p:nvSpPr>
        <p:spPr bwMode="auto">
          <a:xfrm>
            <a:off x="7898236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2" name="Rectangle 24"/>
          <p:cNvSpPr>
            <a:spLocks noChangeArrowheads="1"/>
          </p:cNvSpPr>
          <p:nvPr/>
        </p:nvSpPr>
        <p:spPr bwMode="auto">
          <a:xfrm rot="5400000" flipV="1">
            <a:off x="7826798" y="3555346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=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4" name="Rectangle 24"/>
          <p:cNvSpPr>
            <a:spLocks noChangeArrowheads="1"/>
          </p:cNvSpPr>
          <p:nvPr/>
        </p:nvSpPr>
        <p:spPr bwMode="auto">
          <a:xfrm>
            <a:off x="7683922" y="3698222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5" name="Rectangle 9"/>
          <p:cNvSpPr>
            <a:spLocks noChangeArrowheads="1"/>
          </p:cNvSpPr>
          <p:nvPr/>
        </p:nvSpPr>
        <p:spPr bwMode="auto">
          <a:xfrm>
            <a:off x="7745836" y="3555346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16" name="Rectangle 9"/>
          <p:cNvSpPr>
            <a:spLocks noChangeArrowheads="1"/>
          </p:cNvSpPr>
          <p:nvPr/>
        </p:nvSpPr>
        <p:spPr bwMode="auto">
          <a:xfrm>
            <a:off x="6826666" y="3698222"/>
            <a:ext cx="357190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OH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7" name="Rectangle 9"/>
          <p:cNvSpPr>
            <a:spLocks noChangeArrowheads="1"/>
          </p:cNvSpPr>
          <p:nvPr/>
        </p:nvSpPr>
        <p:spPr bwMode="auto">
          <a:xfrm>
            <a:off x="5326468" y="3769660"/>
            <a:ext cx="100013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r>
              <a:rPr lang="en-US" sz="1400" b="1" dirty="0" smtClean="0">
                <a:latin typeface="Arial" charset="0"/>
                <a:cs typeface="Arial" charset="0"/>
              </a:rPr>
              <a:t>3</a:t>
            </a:r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r>
              <a:rPr lang="en-US" sz="1400" b="1" dirty="0" smtClean="0">
                <a:latin typeface="Arial" charset="0"/>
                <a:cs typeface="Arial" charset="0"/>
              </a:rPr>
              <a:t>2  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8" name="Rectangle 24"/>
          <p:cNvSpPr>
            <a:spLocks noChangeArrowheads="1"/>
          </p:cNvSpPr>
          <p:nvPr/>
        </p:nvSpPr>
        <p:spPr bwMode="auto">
          <a:xfrm>
            <a:off x="6469476" y="341247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9" name="Rectangle 24"/>
          <p:cNvSpPr>
            <a:spLocks noChangeArrowheads="1"/>
          </p:cNvSpPr>
          <p:nvPr/>
        </p:nvSpPr>
        <p:spPr bwMode="auto">
          <a:xfrm>
            <a:off x="6469476" y="376966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0" name="Rectangle 24"/>
          <p:cNvSpPr>
            <a:spLocks noChangeArrowheads="1"/>
          </p:cNvSpPr>
          <p:nvPr/>
        </p:nvSpPr>
        <p:spPr bwMode="auto">
          <a:xfrm rot="5400000" flipV="1">
            <a:off x="6398038" y="3626784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=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1" name="Rectangle 24"/>
          <p:cNvSpPr>
            <a:spLocks noChangeArrowheads="1"/>
          </p:cNvSpPr>
          <p:nvPr/>
        </p:nvSpPr>
        <p:spPr bwMode="auto">
          <a:xfrm>
            <a:off x="6621876" y="3769660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2" name="Rectangle 24"/>
          <p:cNvSpPr>
            <a:spLocks noChangeArrowheads="1"/>
          </p:cNvSpPr>
          <p:nvPr/>
        </p:nvSpPr>
        <p:spPr bwMode="auto">
          <a:xfrm>
            <a:off x="6255162" y="3769660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3" name="Rectangle 9"/>
          <p:cNvSpPr>
            <a:spLocks noChangeArrowheads="1"/>
          </p:cNvSpPr>
          <p:nvPr/>
        </p:nvSpPr>
        <p:spPr bwMode="auto">
          <a:xfrm>
            <a:off x="6326600" y="3626784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24" name="Rectangle 9"/>
          <p:cNvSpPr>
            <a:spLocks noChangeArrowheads="1"/>
          </p:cNvSpPr>
          <p:nvPr/>
        </p:nvSpPr>
        <p:spPr bwMode="auto">
          <a:xfrm>
            <a:off x="5826534" y="3626784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25" name="Rectangle 9"/>
          <p:cNvSpPr>
            <a:spLocks noChangeArrowheads="1"/>
          </p:cNvSpPr>
          <p:nvPr/>
        </p:nvSpPr>
        <p:spPr bwMode="auto">
          <a:xfrm>
            <a:off x="5364088" y="3626784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3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26" name="مستطيل 125"/>
          <p:cNvSpPr/>
          <p:nvPr/>
        </p:nvSpPr>
        <p:spPr bwMode="auto">
          <a:xfrm>
            <a:off x="5506964" y="4198288"/>
            <a:ext cx="1426859" cy="5268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ح. </a:t>
            </a:r>
            <a:r>
              <a:rPr lang="ar-SA" sz="1800" b="1" dirty="0" err="1" smtClean="0">
                <a:solidFill>
                  <a:schemeClr val="bg1"/>
                </a:solidFill>
              </a:rPr>
              <a:t>بروبانويك</a:t>
            </a:r>
            <a:endParaRPr kumimoji="1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7" name="Rectangle 9"/>
          <p:cNvSpPr>
            <a:spLocks noChangeArrowheads="1"/>
          </p:cNvSpPr>
          <p:nvPr/>
        </p:nvSpPr>
        <p:spPr bwMode="auto">
          <a:xfrm>
            <a:off x="3111890" y="3698222"/>
            <a:ext cx="135732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r>
              <a:rPr lang="en-US" sz="1400" b="1" dirty="0" smtClean="0">
                <a:latin typeface="Arial" charset="0"/>
                <a:cs typeface="Arial" charset="0"/>
              </a:rPr>
              <a:t>2</a:t>
            </a:r>
            <a:r>
              <a:rPr lang="en-US" sz="2000" b="1" dirty="0" smtClean="0">
                <a:latin typeface="Arial" charset="0"/>
                <a:cs typeface="Arial" charset="0"/>
              </a:rPr>
              <a:t>H</a:t>
            </a:r>
            <a:r>
              <a:rPr lang="en-US" sz="1400" b="1" dirty="0" smtClean="0">
                <a:latin typeface="Arial" charset="0"/>
                <a:cs typeface="Arial" charset="0"/>
              </a:rPr>
              <a:t>5 </a:t>
            </a:r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r>
              <a:rPr lang="en-US" sz="1400" b="1" dirty="0" smtClean="0">
                <a:latin typeface="Arial" charset="0"/>
                <a:cs typeface="Arial" charset="0"/>
              </a:rPr>
              <a:t> </a:t>
            </a:r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8" name="Rectangle 24"/>
          <p:cNvSpPr>
            <a:spLocks noChangeArrowheads="1"/>
          </p:cNvSpPr>
          <p:nvPr/>
        </p:nvSpPr>
        <p:spPr bwMode="auto">
          <a:xfrm>
            <a:off x="4450164" y="334103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9" name="Rectangle 24"/>
          <p:cNvSpPr>
            <a:spLocks noChangeArrowheads="1"/>
          </p:cNvSpPr>
          <p:nvPr/>
        </p:nvSpPr>
        <p:spPr bwMode="auto">
          <a:xfrm>
            <a:off x="4450164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0" name="Rectangle 24"/>
          <p:cNvSpPr>
            <a:spLocks noChangeArrowheads="1"/>
          </p:cNvSpPr>
          <p:nvPr/>
        </p:nvSpPr>
        <p:spPr bwMode="auto">
          <a:xfrm rot="5400000" flipV="1">
            <a:off x="4378726" y="3555346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=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1" name="Rectangle 24"/>
          <p:cNvSpPr>
            <a:spLocks noChangeArrowheads="1"/>
          </p:cNvSpPr>
          <p:nvPr/>
        </p:nvSpPr>
        <p:spPr bwMode="auto">
          <a:xfrm>
            <a:off x="4602564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2" name="Rectangle 24"/>
          <p:cNvSpPr>
            <a:spLocks noChangeArrowheads="1"/>
          </p:cNvSpPr>
          <p:nvPr/>
        </p:nvSpPr>
        <p:spPr bwMode="auto">
          <a:xfrm>
            <a:off x="4235850" y="3698222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3" name="Rectangle 9"/>
          <p:cNvSpPr>
            <a:spLocks noChangeArrowheads="1"/>
          </p:cNvSpPr>
          <p:nvPr/>
        </p:nvSpPr>
        <p:spPr bwMode="auto">
          <a:xfrm>
            <a:off x="4307288" y="3555346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34" name="Rectangle 9"/>
          <p:cNvSpPr>
            <a:spLocks noChangeArrowheads="1"/>
          </p:cNvSpPr>
          <p:nvPr/>
        </p:nvSpPr>
        <p:spPr bwMode="auto">
          <a:xfrm>
            <a:off x="3969146" y="3555346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35" name="Rectangle 9"/>
          <p:cNvSpPr>
            <a:spLocks noChangeArrowheads="1"/>
          </p:cNvSpPr>
          <p:nvPr/>
        </p:nvSpPr>
        <p:spPr bwMode="auto">
          <a:xfrm>
            <a:off x="3040452" y="3555346"/>
            <a:ext cx="428628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4- 3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36" name="Rectangle 9"/>
          <p:cNvSpPr>
            <a:spLocks noChangeArrowheads="1"/>
          </p:cNvSpPr>
          <p:nvPr/>
        </p:nvSpPr>
        <p:spPr bwMode="auto">
          <a:xfrm>
            <a:off x="3835794" y="3341032"/>
            <a:ext cx="63341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r>
              <a:rPr lang="en-US" sz="1400" b="1" dirty="0" smtClean="0">
                <a:latin typeface="Arial" charset="0"/>
                <a:cs typeface="Arial" charset="0"/>
              </a:rPr>
              <a:t>3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7" name="Rectangle 24"/>
          <p:cNvSpPr>
            <a:spLocks noChangeArrowheads="1"/>
          </p:cNvSpPr>
          <p:nvPr/>
        </p:nvSpPr>
        <p:spPr bwMode="auto">
          <a:xfrm rot="16200000">
            <a:off x="3857227" y="3524389"/>
            <a:ext cx="285752" cy="4905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8" name="Rectangle 24"/>
          <p:cNvSpPr>
            <a:spLocks noChangeArrowheads="1"/>
          </p:cNvSpPr>
          <p:nvPr/>
        </p:nvSpPr>
        <p:spPr bwMode="auto">
          <a:xfrm>
            <a:off x="4893376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9" name="مستطيل 138"/>
          <p:cNvSpPr/>
          <p:nvPr/>
        </p:nvSpPr>
        <p:spPr bwMode="auto">
          <a:xfrm>
            <a:off x="2915816" y="4198288"/>
            <a:ext cx="2105852" cy="5268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2- ميثيل – ح. </a:t>
            </a:r>
            <a:r>
              <a:rPr lang="ar-SA" sz="1800" b="1" dirty="0" err="1" smtClean="0">
                <a:solidFill>
                  <a:schemeClr val="bg1"/>
                </a:solidFill>
              </a:rPr>
              <a:t>بيوتانويك</a:t>
            </a:r>
            <a:endParaRPr kumimoji="1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0" name="Rectangle 9"/>
          <p:cNvSpPr>
            <a:spLocks noChangeArrowheads="1"/>
          </p:cNvSpPr>
          <p:nvPr/>
        </p:nvSpPr>
        <p:spPr bwMode="auto">
          <a:xfrm>
            <a:off x="611560" y="3698222"/>
            <a:ext cx="135732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r>
              <a:rPr lang="en-US" sz="1400" b="1" dirty="0" smtClean="0">
                <a:latin typeface="Arial" charset="0"/>
                <a:cs typeface="Arial" charset="0"/>
              </a:rPr>
              <a:t>3 </a:t>
            </a:r>
            <a:r>
              <a:rPr lang="en-US" sz="1800" b="1" dirty="0" smtClean="0">
                <a:latin typeface="Arial" charset="0"/>
                <a:cs typeface="Arial" charset="0"/>
              </a:rPr>
              <a:t>-</a:t>
            </a:r>
            <a:r>
              <a:rPr lang="en-US" sz="1400" b="1" dirty="0" smtClean="0">
                <a:latin typeface="Arial" charset="0"/>
                <a:cs typeface="Arial" charset="0"/>
              </a:rPr>
              <a:t> </a:t>
            </a:r>
            <a:r>
              <a:rPr lang="en-US" sz="2000" b="1" dirty="0" smtClean="0">
                <a:latin typeface="Arial" charset="0"/>
                <a:cs typeface="Arial" charset="0"/>
              </a:rPr>
              <a:t>CH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1" name="Rectangle 24"/>
          <p:cNvSpPr>
            <a:spLocks noChangeArrowheads="1"/>
          </p:cNvSpPr>
          <p:nvPr/>
        </p:nvSpPr>
        <p:spPr bwMode="auto">
          <a:xfrm>
            <a:off x="1897444" y="334103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2" name="Rectangle 24"/>
          <p:cNvSpPr>
            <a:spLocks noChangeArrowheads="1"/>
          </p:cNvSpPr>
          <p:nvPr/>
        </p:nvSpPr>
        <p:spPr bwMode="auto">
          <a:xfrm>
            <a:off x="1897444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3" name="Rectangle 24"/>
          <p:cNvSpPr>
            <a:spLocks noChangeArrowheads="1"/>
          </p:cNvSpPr>
          <p:nvPr/>
        </p:nvSpPr>
        <p:spPr bwMode="auto">
          <a:xfrm rot="5400000" flipV="1">
            <a:off x="1826006" y="3555346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=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4" name="Rectangle 24"/>
          <p:cNvSpPr>
            <a:spLocks noChangeArrowheads="1"/>
          </p:cNvSpPr>
          <p:nvPr/>
        </p:nvSpPr>
        <p:spPr bwMode="auto">
          <a:xfrm>
            <a:off x="2049844" y="3698222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5" name="Rectangle 24"/>
          <p:cNvSpPr>
            <a:spLocks noChangeArrowheads="1"/>
          </p:cNvSpPr>
          <p:nvPr/>
        </p:nvSpPr>
        <p:spPr bwMode="auto">
          <a:xfrm>
            <a:off x="1683130" y="3698222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6" name="Rectangle 9"/>
          <p:cNvSpPr>
            <a:spLocks noChangeArrowheads="1"/>
          </p:cNvSpPr>
          <p:nvPr/>
        </p:nvSpPr>
        <p:spPr bwMode="auto">
          <a:xfrm>
            <a:off x="1754568" y="3555346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47" name="Rectangle 9"/>
          <p:cNvSpPr>
            <a:spLocks noChangeArrowheads="1"/>
          </p:cNvSpPr>
          <p:nvPr/>
        </p:nvSpPr>
        <p:spPr bwMode="auto">
          <a:xfrm>
            <a:off x="1111626" y="3555346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48" name="Rectangle 9"/>
          <p:cNvSpPr>
            <a:spLocks noChangeArrowheads="1"/>
          </p:cNvSpPr>
          <p:nvPr/>
        </p:nvSpPr>
        <p:spPr bwMode="auto">
          <a:xfrm>
            <a:off x="611560" y="3545830"/>
            <a:ext cx="285752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1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3</a:t>
            </a:r>
            <a:endParaRPr lang="en-US" sz="16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49" name="Rectangle 9"/>
          <p:cNvSpPr>
            <a:spLocks noChangeArrowheads="1"/>
          </p:cNvSpPr>
          <p:nvPr/>
        </p:nvSpPr>
        <p:spPr bwMode="auto">
          <a:xfrm>
            <a:off x="1192588" y="3341032"/>
            <a:ext cx="63341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err="1" smtClean="0">
                <a:latin typeface="Arial" charset="0"/>
                <a:cs typeface="Arial" charset="0"/>
              </a:rPr>
              <a:t>Cl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50" name="Rectangle 24"/>
          <p:cNvSpPr>
            <a:spLocks noChangeArrowheads="1"/>
          </p:cNvSpPr>
          <p:nvPr/>
        </p:nvSpPr>
        <p:spPr bwMode="auto">
          <a:xfrm rot="16200000">
            <a:off x="1223545" y="3524389"/>
            <a:ext cx="285752" cy="4905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51" name="Rectangle 24"/>
          <p:cNvSpPr>
            <a:spLocks noChangeArrowheads="1"/>
          </p:cNvSpPr>
          <p:nvPr/>
        </p:nvSpPr>
        <p:spPr bwMode="auto">
          <a:xfrm>
            <a:off x="2202244" y="3698222"/>
            <a:ext cx="48101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52" name="مستطيل 151"/>
          <p:cNvSpPr/>
          <p:nvPr/>
        </p:nvSpPr>
        <p:spPr bwMode="auto">
          <a:xfrm>
            <a:off x="361527" y="4198288"/>
            <a:ext cx="2081226" cy="59886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1800" b="1" dirty="0" smtClean="0">
                <a:solidFill>
                  <a:schemeClr val="bg1"/>
                </a:solidFill>
              </a:rPr>
              <a:t>2- </a:t>
            </a:r>
            <a:r>
              <a:rPr lang="ar-SA" sz="1800" b="1" dirty="0" err="1" smtClean="0">
                <a:solidFill>
                  <a:schemeClr val="bg1"/>
                </a:solidFill>
              </a:rPr>
              <a:t>كلورو</a:t>
            </a:r>
            <a:r>
              <a:rPr lang="ar-SA" sz="1800" b="1" dirty="0" smtClean="0">
                <a:solidFill>
                  <a:schemeClr val="bg1"/>
                </a:solidFill>
              </a:rPr>
              <a:t> ح. </a:t>
            </a:r>
            <a:r>
              <a:rPr lang="ar-SA" sz="1800" b="1" dirty="0" err="1" smtClean="0">
                <a:solidFill>
                  <a:schemeClr val="bg1"/>
                </a:solidFill>
              </a:rPr>
              <a:t>بروبانويك</a:t>
            </a:r>
            <a:endParaRPr kumimoji="1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8172400" y="3630534"/>
            <a:ext cx="357190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OH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8056326" y="3706804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/>
      <p:bldP spid="110" grpId="0"/>
      <p:bldP spid="111" grpId="0"/>
      <p:bldP spid="112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 animBg="1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 animBg="1"/>
      <p:bldP spid="140" grpId="0"/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8" grpId="0"/>
      <p:bldP spid="149" grpId="0"/>
      <p:bldP spid="150" grpId="0"/>
      <p:bldP spid="151" grpId="0"/>
      <p:bldP spid="152" grpId="0" animBg="1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AutoShape 2"/>
          <p:cNvSpPr>
            <a:spLocks noChangeArrowheads="1"/>
          </p:cNvSpPr>
          <p:nvPr/>
        </p:nvSpPr>
        <p:spPr bwMode="auto">
          <a:xfrm>
            <a:off x="8100392" y="3717032"/>
            <a:ext cx="864096" cy="504056"/>
          </a:xfrm>
          <a:prstGeom prst="cloudCallout">
            <a:avLst>
              <a:gd name="adj1" fmla="val -255278"/>
              <a:gd name="adj2" fmla="val 122880"/>
            </a:avLst>
          </a:prstGeom>
          <a:solidFill>
            <a:schemeClr val="tx2"/>
          </a:solidFill>
          <a:ln w="31750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سؤال 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AutoShape 3"/>
          <p:cNvSpPr>
            <a:spLocks noChangeArrowheads="1"/>
          </p:cNvSpPr>
          <p:nvPr/>
        </p:nvSpPr>
        <p:spPr bwMode="auto">
          <a:xfrm>
            <a:off x="3995936" y="3717032"/>
            <a:ext cx="3960440" cy="576064"/>
          </a:xfrm>
          <a:prstGeom prst="flowChartPunchedTap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اهم الخواص الفيزيائية  </a:t>
            </a:r>
            <a:r>
              <a:rPr lang="ar-SA" sz="2000" b="1" dirty="0" err="1" smtClean="0">
                <a:solidFill>
                  <a:srgbClr val="C00000"/>
                </a:solidFill>
              </a:rPr>
              <a:t>للاحماض</a:t>
            </a:r>
            <a:r>
              <a:rPr lang="ar-SA" sz="2000" b="1" dirty="0" smtClean="0">
                <a:solidFill>
                  <a:srgbClr val="C00000"/>
                </a:solidFill>
              </a:rPr>
              <a:t>  العضوية  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96" name="Rectangle 9"/>
          <p:cNvSpPr>
            <a:spLocks noChangeArrowheads="1"/>
          </p:cNvSpPr>
          <p:nvPr/>
        </p:nvSpPr>
        <p:spPr bwMode="auto">
          <a:xfrm>
            <a:off x="5004048" y="4581128"/>
            <a:ext cx="4104456" cy="50405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2000" b="1" dirty="0" smtClean="0">
                <a:latin typeface="Arial" charset="0"/>
                <a:cs typeface="Arial" charset="0"/>
              </a:rPr>
              <a:t>1- ان الاحماض ذو قطبية عالية جد بسبب :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97" name="Rectangle 9"/>
          <p:cNvSpPr>
            <a:spLocks noChangeArrowheads="1"/>
          </p:cNvSpPr>
          <p:nvPr/>
        </p:nvSpPr>
        <p:spPr bwMode="auto">
          <a:xfrm>
            <a:off x="539552" y="4550064"/>
            <a:ext cx="4720608" cy="5760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2000" b="1" dirty="0" smtClean="0">
                <a:latin typeface="Arial" charset="0"/>
                <a:cs typeface="Arial" charset="0"/>
              </a:rPr>
              <a:t>وجود مجموعة هيدروكسيل </a:t>
            </a:r>
            <a:r>
              <a:rPr lang="ar-SA" sz="2000" b="1" dirty="0" err="1" smtClean="0">
                <a:latin typeface="Arial" charset="0"/>
                <a:cs typeface="Arial" charset="0"/>
              </a:rPr>
              <a:t>و</a:t>
            </a:r>
            <a:r>
              <a:rPr lang="ar-SA" sz="2000" b="1" dirty="0" smtClean="0">
                <a:latin typeface="Arial" charset="0"/>
                <a:cs typeface="Arial" charset="0"/>
              </a:rPr>
              <a:t> الكربونيل ( الكربوكسيلية )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2987824" y="5016596"/>
            <a:ext cx="324036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لذلك نجد ان ترتيب القطبية</a:t>
            </a:r>
            <a:endParaRPr lang="en-US" sz="20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99" name="Rectangle 59"/>
          <p:cNvSpPr>
            <a:spLocks noChangeArrowheads="1"/>
          </p:cNvSpPr>
          <p:nvPr/>
        </p:nvSpPr>
        <p:spPr bwMode="auto">
          <a:xfrm>
            <a:off x="7179108" y="5862649"/>
            <a:ext cx="1857388" cy="3571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المركبات الهيدروكربونية 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00" name="رابط كسهم مستقيم 99"/>
          <p:cNvCxnSpPr/>
          <p:nvPr/>
        </p:nvCxnSpPr>
        <p:spPr bwMode="auto">
          <a:xfrm rot="10800000" flipV="1">
            <a:off x="6732241" y="6075375"/>
            <a:ext cx="428628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1" name="Rectangle 59"/>
          <p:cNvSpPr>
            <a:spLocks noChangeArrowheads="1"/>
          </p:cNvSpPr>
          <p:nvPr/>
        </p:nvSpPr>
        <p:spPr bwMode="auto">
          <a:xfrm>
            <a:off x="5821786" y="5862649"/>
            <a:ext cx="928694" cy="3571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الايثرات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02" name="رابط كسهم مستقيم 101"/>
          <p:cNvCxnSpPr/>
          <p:nvPr/>
        </p:nvCxnSpPr>
        <p:spPr bwMode="auto">
          <a:xfrm rot="10800000" flipV="1">
            <a:off x="5536034" y="6075375"/>
            <a:ext cx="285752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3" name="Rectangle 59"/>
          <p:cNvSpPr>
            <a:spLocks noChangeArrowheads="1"/>
          </p:cNvSpPr>
          <p:nvPr/>
        </p:nvSpPr>
        <p:spPr bwMode="auto">
          <a:xfrm>
            <a:off x="3678647" y="5862649"/>
            <a:ext cx="1785950" cy="3571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الالدهيدات </a:t>
            </a:r>
            <a:r>
              <a:rPr lang="ar-SA" sz="1800" b="1" dirty="0" err="1" smtClean="0">
                <a:solidFill>
                  <a:schemeClr val="bg1"/>
                </a:solidFill>
              </a:rPr>
              <a:t>و</a:t>
            </a:r>
            <a:r>
              <a:rPr lang="ar-SA" sz="1800" b="1" dirty="0" smtClean="0">
                <a:solidFill>
                  <a:schemeClr val="bg1"/>
                </a:solidFill>
              </a:rPr>
              <a:t> الكيتونات</a:t>
            </a:r>
            <a:endParaRPr lang="en-US" sz="1800" dirty="0">
              <a:solidFill>
                <a:schemeClr val="bg1"/>
              </a:solidFill>
            </a:endParaRPr>
          </a:p>
        </p:txBody>
      </p:sp>
      <p:cxnSp>
        <p:nvCxnSpPr>
          <p:cNvPr id="104" name="رابط كسهم مستقيم 103"/>
          <p:cNvCxnSpPr/>
          <p:nvPr/>
        </p:nvCxnSpPr>
        <p:spPr bwMode="auto">
          <a:xfrm rot="10800000" flipV="1">
            <a:off x="3321457" y="6075375"/>
            <a:ext cx="357190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5" name="Rectangle 59"/>
          <p:cNvSpPr>
            <a:spLocks noChangeArrowheads="1"/>
          </p:cNvSpPr>
          <p:nvPr/>
        </p:nvSpPr>
        <p:spPr bwMode="auto">
          <a:xfrm>
            <a:off x="2392762" y="5862649"/>
            <a:ext cx="928694" cy="3571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الاغوال</a:t>
            </a:r>
            <a:endParaRPr lang="en-US" sz="1800" dirty="0" smtClean="0">
              <a:solidFill>
                <a:schemeClr val="bg1"/>
              </a:solidFill>
            </a:endParaRPr>
          </a:p>
        </p:txBody>
      </p:sp>
      <p:cxnSp>
        <p:nvCxnSpPr>
          <p:cNvPr id="106" name="رابط كسهم مستقيم 105"/>
          <p:cNvCxnSpPr/>
          <p:nvPr/>
        </p:nvCxnSpPr>
        <p:spPr bwMode="auto">
          <a:xfrm rot="10800000" flipV="1">
            <a:off x="2107011" y="6075375"/>
            <a:ext cx="285752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7" name="Rectangle 59"/>
          <p:cNvSpPr>
            <a:spLocks noChangeArrowheads="1"/>
          </p:cNvSpPr>
          <p:nvPr/>
        </p:nvSpPr>
        <p:spPr bwMode="auto">
          <a:xfrm>
            <a:off x="249622" y="5862649"/>
            <a:ext cx="1785950" cy="3571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>
                <a:solidFill>
                  <a:schemeClr val="bg1"/>
                </a:solidFill>
              </a:rPr>
              <a:t>الاحماض العضوية</a:t>
            </a:r>
            <a:endParaRPr lang="en-US" sz="1800" dirty="0" smtClean="0">
              <a:solidFill>
                <a:schemeClr val="bg1"/>
              </a:solidFill>
            </a:endParaRPr>
          </a:p>
        </p:txBody>
      </p:sp>
      <p:cxnSp>
        <p:nvCxnSpPr>
          <p:cNvPr id="108" name="رابط كسهم مستقيم 107"/>
          <p:cNvCxnSpPr/>
          <p:nvPr/>
        </p:nvCxnSpPr>
        <p:spPr bwMode="auto">
          <a:xfrm rot="10800000">
            <a:off x="1178316" y="6597352"/>
            <a:ext cx="6572296" cy="1588"/>
          </a:xfrm>
          <a:prstGeom prst="straightConnector1">
            <a:avLst/>
          </a:prstGeom>
          <a:ln>
            <a:headEnd type="none" w="sm" len="sm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9" name="Rectangle 59"/>
          <p:cNvSpPr>
            <a:spLocks noChangeArrowheads="1"/>
          </p:cNvSpPr>
          <p:nvPr/>
        </p:nvSpPr>
        <p:spPr bwMode="auto">
          <a:xfrm>
            <a:off x="4035836" y="6291277"/>
            <a:ext cx="928694" cy="3571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ar-SA" sz="1800" b="1" dirty="0" smtClean="0"/>
              <a:t>تزداد القطبية تصاعديا </a:t>
            </a:r>
            <a:endParaRPr lang="en-US" sz="1800" dirty="0"/>
          </a:p>
        </p:txBody>
      </p:sp>
      <p:sp>
        <p:nvSpPr>
          <p:cNvPr id="110" name="مستطيل 109"/>
          <p:cNvSpPr/>
          <p:nvPr/>
        </p:nvSpPr>
        <p:spPr bwMode="auto">
          <a:xfrm>
            <a:off x="6143636" y="142852"/>
            <a:ext cx="2643206" cy="62185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3200" dirty="0" smtClean="0">
                <a:solidFill>
                  <a:srgbClr val="FFFF00"/>
                </a:solidFill>
                <a:cs typeface="PT Simple Bold Ruled" pitchFamily="2" charset="-78"/>
              </a:rPr>
              <a:t>تأين الاحماض</a:t>
            </a:r>
            <a:endParaRPr kumimoji="1" lang="en-US" sz="320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PT Simple Bold Ruled" pitchFamily="2" charset="-78"/>
            </a:endParaRPr>
          </a:p>
        </p:txBody>
      </p:sp>
      <p:pic>
        <p:nvPicPr>
          <p:cNvPr id="1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6632"/>
            <a:ext cx="386350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844824"/>
            <a:ext cx="8424936" cy="172819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</p:pic>
      <p:grpSp>
        <p:nvGrpSpPr>
          <p:cNvPr id="113" name="Group 20"/>
          <p:cNvGrpSpPr>
            <a:grpSpLocks/>
          </p:cNvGrpSpPr>
          <p:nvPr/>
        </p:nvGrpSpPr>
        <p:grpSpPr bwMode="auto">
          <a:xfrm>
            <a:off x="304800" y="836712"/>
            <a:ext cx="8458200" cy="955675"/>
            <a:chOff x="192" y="1885"/>
            <a:chExt cx="5328" cy="602"/>
          </a:xfrm>
        </p:grpSpPr>
        <p:grpSp>
          <p:nvGrpSpPr>
            <p:cNvPr id="114" name="Group 17"/>
            <p:cNvGrpSpPr>
              <a:grpSpLocks/>
            </p:cNvGrpSpPr>
            <p:nvPr/>
          </p:nvGrpSpPr>
          <p:grpSpPr bwMode="auto">
            <a:xfrm>
              <a:off x="192" y="2112"/>
              <a:ext cx="5328" cy="375"/>
              <a:chOff x="192" y="2112"/>
              <a:chExt cx="5328" cy="375"/>
            </a:xfrm>
          </p:grpSpPr>
          <p:grpSp>
            <p:nvGrpSpPr>
              <p:cNvPr id="117" name="Group 8"/>
              <p:cNvGrpSpPr>
                <a:grpSpLocks/>
              </p:cNvGrpSpPr>
              <p:nvPr/>
            </p:nvGrpSpPr>
            <p:grpSpPr bwMode="auto">
              <a:xfrm>
                <a:off x="192" y="2160"/>
                <a:ext cx="5328" cy="327"/>
                <a:chOff x="192" y="2160"/>
                <a:chExt cx="5328" cy="327"/>
              </a:xfrm>
            </p:grpSpPr>
            <p:sp>
              <p:nvSpPr>
                <p:cNvPr id="124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92" y="2160"/>
                  <a:ext cx="53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0" lang="en-US" sz="2800" b="1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R – C – O</a:t>
                  </a:r>
                  <a:r>
                    <a:rPr kumimoji="0" lang="en-US" sz="2800" b="1" dirty="0">
                      <a:solidFill>
                        <a:srgbClr val="A279E5"/>
                      </a:solidFill>
                      <a:latin typeface="Arial" pitchFamily="34" charset="0"/>
                      <a:cs typeface="Arial" pitchFamily="34" charset="0"/>
                    </a:rPr>
                    <a:t>H</a:t>
                  </a:r>
                  <a:r>
                    <a:rPr kumimoji="0" lang="en-US" sz="2800" b="1" dirty="0">
                      <a:solidFill>
                        <a:schemeClr val="accent2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kumimoji="0" lang="en-US" sz="2800" b="1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  +  H</a:t>
                  </a:r>
                  <a:r>
                    <a:rPr kumimoji="0" lang="en-US" sz="2800" b="1" baseline="-30000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kumimoji="0" lang="en-US" sz="2800" b="1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O                  R – C – O </a:t>
                  </a:r>
                  <a:r>
                    <a:rPr kumimoji="0" lang="en-US" sz="2800" b="1" baseline="30000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-</a:t>
                  </a:r>
                  <a:r>
                    <a:rPr kumimoji="0" lang="en-US" sz="2800" b="1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 +   H</a:t>
                  </a:r>
                  <a:r>
                    <a:rPr kumimoji="0" lang="en-US" sz="2800" b="1" baseline="-30000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3</a:t>
                  </a:r>
                  <a:r>
                    <a:rPr kumimoji="0" lang="en-US" sz="2800" b="1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r>
                    <a:rPr kumimoji="0" lang="en-US" sz="2800" b="1" baseline="30000" dirty="0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rPr>
                    <a:t>+ </a:t>
                  </a:r>
                </a:p>
              </p:txBody>
            </p:sp>
            <p:sp>
              <p:nvSpPr>
                <p:cNvPr id="125" name="Line 7"/>
                <p:cNvSpPr>
                  <a:spLocks noChangeShapeType="1"/>
                </p:cNvSpPr>
                <p:nvPr/>
              </p:nvSpPr>
              <p:spPr bwMode="auto">
                <a:xfrm>
                  <a:off x="2400" y="2326"/>
                  <a:ext cx="96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18" name="Group 12"/>
              <p:cNvGrpSpPr>
                <a:grpSpLocks/>
              </p:cNvGrpSpPr>
              <p:nvPr/>
            </p:nvGrpSpPr>
            <p:grpSpPr bwMode="auto">
              <a:xfrm>
                <a:off x="755" y="2112"/>
                <a:ext cx="61" cy="144"/>
                <a:chOff x="755" y="2064"/>
                <a:chExt cx="61" cy="144"/>
              </a:xfrm>
            </p:grpSpPr>
            <p:sp>
              <p:nvSpPr>
                <p:cNvPr id="122" name="Line 10"/>
                <p:cNvSpPr>
                  <a:spLocks noChangeShapeType="1"/>
                </p:cNvSpPr>
                <p:nvPr/>
              </p:nvSpPr>
              <p:spPr bwMode="auto">
                <a:xfrm>
                  <a:off x="816" y="2064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23" name="Line 11"/>
                <p:cNvSpPr>
                  <a:spLocks noChangeShapeType="1"/>
                </p:cNvSpPr>
                <p:nvPr/>
              </p:nvSpPr>
              <p:spPr bwMode="auto">
                <a:xfrm>
                  <a:off x="755" y="2064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19" name="Group 14"/>
              <p:cNvGrpSpPr>
                <a:grpSpLocks/>
              </p:cNvGrpSpPr>
              <p:nvPr/>
            </p:nvGrpSpPr>
            <p:grpSpPr bwMode="auto">
              <a:xfrm>
                <a:off x="3884" y="2116"/>
                <a:ext cx="61" cy="144"/>
                <a:chOff x="755" y="2064"/>
                <a:chExt cx="61" cy="144"/>
              </a:xfrm>
            </p:grpSpPr>
            <p:sp>
              <p:nvSpPr>
                <p:cNvPr id="120" name="Line 15"/>
                <p:cNvSpPr>
                  <a:spLocks noChangeShapeType="1"/>
                </p:cNvSpPr>
                <p:nvPr/>
              </p:nvSpPr>
              <p:spPr bwMode="auto">
                <a:xfrm>
                  <a:off x="816" y="2064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121" name="Line 16"/>
                <p:cNvSpPr>
                  <a:spLocks noChangeShapeType="1"/>
                </p:cNvSpPr>
                <p:nvPr/>
              </p:nvSpPr>
              <p:spPr bwMode="auto">
                <a:xfrm>
                  <a:off x="755" y="2064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  <p:sp>
          <p:nvSpPr>
            <p:cNvPr id="115" name="Text Box 18"/>
            <p:cNvSpPr txBox="1">
              <a:spLocks noChangeArrowheads="1"/>
            </p:cNvSpPr>
            <p:nvPr/>
          </p:nvSpPr>
          <p:spPr bwMode="auto">
            <a:xfrm>
              <a:off x="445" y="1885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sz="2800" b="1" dirty="0">
                  <a:solidFill>
                    <a:srgbClr val="FF0066"/>
                  </a:solidFill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116" name="Text Box 19"/>
            <p:cNvSpPr txBox="1">
              <a:spLocks noChangeArrowheads="1"/>
            </p:cNvSpPr>
            <p:nvPr/>
          </p:nvSpPr>
          <p:spPr bwMode="auto">
            <a:xfrm>
              <a:off x="3574" y="1885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sz="2800" b="1" dirty="0">
                  <a:solidFill>
                    <a:srgbClr val="FF0066"/>
                  </a:solidFill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 animBg="1"/>
      <p:bldP spid="96" grpId="0"/>
      <p:bldP spid="97" grpId="0"/>
      <p:bldP spid="98" grpId="0"/>
      <p:bldP spid="99" grpId="0" animBg="1"/>
      <p:bldP spid="101" grpId="0" animBg="1"/>
      <p:bldP spid="103" grpId="0" animBg="1"/>
      <p:bldP spid="105" grpId="0" animBg="1"/>
      <p:bldP spid="107" grpId="0" animBg="1"/>
      <p:bldP spid="109" grpId="0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4986378" y="194910"/>
            <a:ext cx="40005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latin typeface="Arial" charset="0"/>
                <a:cs typeface="Arial" charset="0"/>
              </a:rPr>
              <a:t>2- نجد ان درجة غليان الاحماض العضوية ( الكربوكسيلية ) اعلى من جميع المركبات العضوية التي درستها وذلك بسبب :</a:t>
            </a:r>
            <a:endParaRPr lang="en-US" sz="1700" b="1" dirty="0">
              <a:latin typeface="Arial" charset="0"/>
              <a:cs typeface="Arial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771800" y="552100"/>
            <a:ext cx="6215106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وجود مجموعة الكربوكسيل التي تزيد من قوة الترابط  في جزيئات الاحماض العضوية </a:t>
            </a:r>
            <a:r>
              <a:rPr lang="ar-SA" sz="1700" b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و</a:t>
            </a:r>
            <a:r>
              <a:rPr lang="ar-SA" sz="17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بين جزيئات الاحماض العضوية  </a:t>
            </a:r>
            <a:endParaRPr lang="en-US" sz="1700" b="1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4986378" y="986998"/>
            <a:ext cx="40005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latin typeface="Arial" charset="0"/>
                <a:cs typeface="Arial" charset="0"/>
              </a:rPr>
              <a:t>3- تذوب الاحماض العضوية ( الكربوكسيلية ) في الماء  وذلك بسبب :</a:t>
            </a:r>
            <a:endParaRPr lang="en-US" sz="1700" b="1" dirty="0">
              <a:latin typeface="Arial" charset="0"/>
              <a:cs typeface="Arial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771800" y="1344188"/>
            <a:ext cx="6215106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err="1" smtClean="0">
                <a:latin typeface="Arial" charset="0"/>
                <a:cs typeface="Arial" charset="0"/>
              </a:rPr>
              <a:t>أ ) </a:t>
            </a:r>
            <a:r>
              <a:rPr lang="ar-SA" sz="1700" b="1" dirty="0" smtClean="0">
                <a:latin typeface="Arial" charset="0"/>
                <a:cs typeface="Arial" charset="0"/>
              </a:rPr>
              <a:t>-  وجود مجموعة الكربوكسيل التي تزيد من قطبية جزيء الحمض  العضوي  .</a:t>
            </a:r>
            <a:endParaRPr lang="en-US" sz="1700" b="1" dirty="0">
              <a:latin typeface="Arial" charset="0"/>
              <a:cs typeface="Arial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786050" y="2005940"/>
            <a:ext cx="6215106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latin typeface="Arial" charset="0"/>
                <a:cs typeface="Arial" charset="0"/>
              </a:rPr>
              <a:t>ب</a:t>
            </a:r>
            <a:r>
              <a:rPr lang="ar-SA" sz="1700" b="1" dirty="0" err="1" smtClean="0">
                <a:latin typeface="Arial" charset="0"/>
                <a:cs typeface="Arial" charset="0"/>
              </a:rPr>
              <a:t>) </a:t>
            </a:r>
            <a:r>
              <a:rPr lang="ar-SA" sz="1700" b="1" dirty="0" smtClean="0">
                <a:latin typeface="Arial" charset="0"/>
                <a:cs typeface="Arial" charset="0"/>
              </a:rPr>
              <a:t>- لتكوين روابط هيدروجينية بين جزيئات الاحماض العضوية والماء بسبب احتوائها على ذرة الهيدروجين الحمضية .</a:t>
            </a:r>
            <a:endParaRPr lang="en-US" sz="1700" b="1" dirty="0"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143504" y="2934634"/>
            <a:ext cx="428628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R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786446" y="2996556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latin typeface="Arial" charset="0"/>
                <a:cs typeface="Arial" charset="0"/>
              </a:rPr>
              <a:t>OH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5500694" y="2639366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O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5500694" y="2996556"/>
            <a:ext cx="285752" cy="5000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C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 rot="5400000" flipV="1">
            <a:off x="5429256" y="2853680"/>
            <a:ext cx="428628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=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5653094" y="2996556"/>
            <a:ext cx="285752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5286380" y="2996556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latin typeface="Arial" charset="0"/>
                <a:cs typeface="Arial" charset="0"/>
              </a:rPr>
              <a:t>-</a:t>
            </a: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17" name="علامة الطرح 16"/>
          <p:cNvSpPr/>
          <p:nvPr/>
        </p:nvSpPr>
        <p:spPr bwMode="auto">
          <a:xfrm rot="20540752">
            <a:off x="5197492" y="2906125"/>
            <a:ext cx="369134" cy="149878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علامة الطرح 17"/>
          <p:cNvSpPr/>
          <p:nvPr/>
        </p:nvSpPr>
        <p:spPr bwMode="auto">
          <a:xfrm rot="20540752">
            <a:off x="4901291" y="2996184"/>
            <a:ext cx="369134" cy="162540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علامة الطرح 18"/>
          <p:cNvSpPr/>
          <p:nvPr/>
        </p:nvSpPr>
        <p:spPr bwMode="auto">
          <a:xfrm rot="20540752">
            <a:off x="4550286" y="3107448"/>
            <a:ext cx="369134" cy="121753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0" name="رابط كسهم مستقيم 19"/>
          <p:cNvCxnSpPr/>
          <p:nvPr/>
        </p:nvCxnSpPr>
        <p:spPr bwMode="auto">
          <a:xfrm rot="5400000" flipH="1" flipV="1">
            <a:off x="4675193" y="3464867"/>
            <a:ext cx="652458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4286248" y="3710936"/>
            <a:ext cx="1428760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رابطة هيدروجينية</a:t>
            </a:r>
            <a:endParaRPr lang="en-US" sz="1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572132" y="3363262"/>
            <a:ext cx="571504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حمض عضوي</a:t>
            </a:r>
            <a:endParaRPr lang="en-US" sz="17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3203848" y="3289544"/>
            <a:ext cx="357190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286248" y="2934634"/>
            <a:ext cx="428628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79912" y="3006072"/>
            <a:ext cx="285752" cy="5000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O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3786182" y="3353746"/>
            <a:ext cx="571504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ماء</a:t>
            </a:r>
            <a:endParaRPr lang="en-US" sz="17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9" name="علامة الطرح 28"/>
          <p:cNvSpPr/>
          <p:nvPr/>
        </p:nvSpPr>
        <p:spPr bwMode="auto">
          <a:xfrm rot="1260704">
            <a:off x="6224630" y="3282517"/>
            <a:ext cx="369134" cy="121753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علامة الطرح 29"/>
          <p:cNvSpPr/>
          <p:nvPr/>
        </p:nvSpPr>
        <p:spPr bwMode="auto">
          <a:xfrm rot="1260704">
            <a:off x="6550764" y="3425393"/>
            <a:ext cx="369134" cy="121753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علامة الطرح 30"/>
          <p:cNvSpPr/>
          <p:nvPr/>
        </p:nvSpPr>
        <p:spPr bwMode="auto">
          <a:xfrm rot="1260704">
            <a:off x="6836516" y="3536568"/>
            <a:ext cx="369134" cy="121753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</a:endParaRP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6772716" y="3737358"/>
            <a:ext cx="357190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7815780" y="3363262"/>
            <a:ext cx="428628" cy="571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7236296" y="3434700"/>
            <a:ext cx="285752" cy="5000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O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7286644" y="3648444"/>
            <a:ext cx="357190" cy="4286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-</a:t>
            </a:r>
            <a:endParaRPr lang="en-US" sz="20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7286644" y="3782374"/>
            <a:ext cx="571504" cy="3667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7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ماء</a:t>
            </a:r>
            <a:endParaRPr lang="en-US" sz="17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38" name="رابط كسهم مستقيم 37"/>
          <p:cNvCxnSpPr/>
          <p:nvPr/>
        </p:nvCxnSpPr>
        <p:spPr bwMode="auto">
          <a:xfrm flipV="1">
            <a:off x="5786446" y="3506138"/>
            <a:ext cx="857256" cy="2857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9" name="AutoShape 2"/>
          <p:cNvSpPr>
            <a:spLocks noChangeArrowheads="1"/>
          </p:cNvSpPr>
          <p:nvPr/>
        </p:nvSpPr>
        <p:spPr bwMode="auto">
          <a:xfrm>
            <a:off x="7956376" y="4365104"/>
            <a:ext cx="864096" cy="504056"/>
          </a:xfrm>
          <a:prstGeom prst="cloudCallout">
            <a:avLst>
              <a:gd name="adj1" fmla="val -255278"/>
              <a:gd name="adj2" fmla="val 122880"/>
            </a:avLst>
          </a:prstGeom>
          <a:solidFill>
            <a:schemeClr val="tx2"/>
          </a:solidFill>
          <a:ln w="31750">
            <a:solidFill>
              <a:srgbClr val="8064A2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سؤال </a:t>
            </a:r>
            <a:endParaRPr kumimoji="0" lang="ar-SA" sz="16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AutoShape 3"/>
          <p:cNvSpPr>
            <a:spLocks noChangeArrowheads="1"/>
          </p:cNvSpPr>
          <p:nvPr/>
        </p:nvSpPr>
        <p:spPr bwMode="auto">
          <a:xfrm>
            <a:off x="4788024" y="4293096"/>
            <a:ext cx="3024336" cy="576064"/>
          </a:xfrm>
          <a:prstGeom prst="flowChartPunchedTap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000" b="1" dirty="0" smtClean="0">
                <a:solidFill>
                  <a:srgbClr val="C00000"/>
                </a:solidFill>
              </a:rPr>
              <a:t>بعض  انواع </a:t>
            </a:r>
            <a:r>
              <a:rPr lang="ar-SA" sz="2000" b="1" dirty="0" err="1" smtClean="0">
                <a:solidFill>
                  <a:srgbClr val="C00000"/>
                </a:solidFill>
              </a:rPr>
              <a:t>الحموض</a:t>
            </a:r>
            <a:r>
              <a:rPr lang="ar-SA" sz="2000" b="1" dirty="0" smtClean="0">
                <a:solidFill>
                  <a:srgbClr val="C00000"/>
                </a:solidFill>
              </a:rPr>
              <a:t>  العضوية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6012160" y="5013176"/>
            <a:ext cx="2886208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1-   حمض 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الفورميك</a:t>
            </a:r>
            <a:r>
              <a:rPr lang="ar-SA" sz="1600" b="1" dirty="0" smtClean="0">
                <a:latin typeface="Arial" charset="0"/>
                <a:cs typeface="Arial" charset="0"/>
              </a:rPr>
              <a:t> (  حمض 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النمل )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3125952" y="5013176"/>
            <a:ext cx="2886208" cy="366706"/>
          </a:xfrm>
          <a:prstGeom prst="rect">
            <a:avLst/>
          </a:prstGeom>
          <a:solidFill>
            <a:schemeClr val="tx2"/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err="1" smtClean="0">
                <a:solidFill>
                  <a:schemeClr val="bg1"/>
                </a:solidFill>
                <a:latin typeface="Arial" charset="0"/>
                <a:cs typeface="Arial" charset="0"/>
              </a:rPr>
              <a:t>يستخدمة</a:t>
            </a:r>
            <a:r>
              <a:rPr lang="ar-SA" sz="16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 النمل لتحديد طريقة الى  مملكته </a:t>
            </a:r>
            <a:endParaRPr lang="en-US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251520" y="5373216"/>
            <a:ext cx="2886208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3-  حمض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اللاكتيك</a:t>
            </a:r>
            <a:r>
              <a:rPr lang="ar-SA" sz="1600" b="1" dirty="0" smtClean="0">
                <a:latin typeface="Arial" charset="0"/>
                <a:cs typeface="Arial" charset="0"/>
              </a:rPr>
              <a:t>        </a:t>
            </a:r>
            <a:r>
              <a:rPr lang="en-US" sz="1600" b="1" dirty="0" smtClean="0"/>
              <a:t>C</a:t>
            </a:r>
            <a:r>
              <a:rPr lang="en-US" sz="1600" b="1" baseline="-25000" dirty="0" smtClean="0"/>
              <a:t>3</a:t>
            </a:r>
            <a:r>
              <a:rPr lang="en-US" sz="1600" b="1" dirty="0" smtClean="0"/>
              <a:t>H</a:t>
            </a:r>
            <a:r>
              <a:rPr lang="en-US" sz="1600" b="1" baseline="-25000" dirty="0" smtClean="0"/>
              <a:t>6</a:t>
            </a:r>
            <a:r>
              <a:rPr lang="en-US" sz="1600" b="1" dirty="0" smtClean="0"/>
              <a:t>O</a:t>
            </a:r>
            <a:r>
              <a:rPr lang="en-US" sz="1600" b="1" baseline="-25000" dirty="0" smtClean="0"/>
              <a:t>3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3125952" y="6381328"/>
            <a:ext cx="2886208" cy="366706"/>
          </a:xfrm>
          <a:prstGeom prst="rect">
            <a:avLst/>
          </a:prstGeom>
          <a:solidFill>
            <a:schemeClr val="tx2"/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حمض الستريك      </a:t>
            </a:r>
            <a:r>
              <a:rPr lang="en-US" sz="1600" b="1" dirty="0" smtClean="0">
                <a:solidFill>
                  <a:schemeClr val="bg1"/>
                </a:solidFill>
              </a:rPr>
              <a:t>C</a:t>
            </a:r>
            <a:r>
              <a:rPr lang="en-US" sz="1600" b="1" baseline="-25000" dirty="0" smtClean="0">
                <a:solidFill>
                  <a:schemeClr val="bg1"/>
                </a:solidFill>
              </a:rPr>
              <a:t>6</a:t>
            </a:r>
            <a:r>
              <a:rPr lang="en-US" sz="1600" b="1" dirty="0" smtClean="0">
                <a:solidFill>
                  <a:schemeClr val="bg1"/>
                </a:solidFill>
              </a:rPr>
              <a:t>H</a:t>
            </a:r>
            <a:r>
              <a:rPr lang="en-US" sz="1600" b="1" baseline="-25000" dirty="0" smtClean="0">
                <a:solidFill>
                  <a:schemeClr val="bg1"/>
                </a:solidFill>
              </a:rPr>
              <a:t>8</a:t>
            </a:r>
            <a:r>
              <a:rPr lang="en-US" sz="1600" b="1" dirty="0" smtClean="0">
                <a:solidFill>
                  <a:schemeClr val="bg1"/>
                </a:solidFill>
              </a:rPr>
              <a:t>O</a:t>
            </a:r>
            <a:r>
              <a:rPr lang="en-US" sz="1600" b="1" baseline="-25000" dirty="0" smtClean="0">
                <a:solidFill>
                  <a:schemeClr val="bg1"/>
                </a:solidFill>
              </a:rPr>
              <a:t>7</a:t>
            </a:r>
            <a:endParaRPr lang="en-US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6018048" y="5373216"/>
            <a:ext cx="2886208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2-   حمض  الخل 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3125952" y="5373216"/>
            <a:ext cx="2886208" cy="366706"/>
          </a:xfrm>
          <a:prstGeom prst="rect">
            <a:avLst/>
          </a:prstGeom>
          <a:solidFill>
            <a:schemeClr val="tx2"/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الموجود  في  الخل </a:t>
            </a:r>
            <a:endParaRPr lang="en-US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131840" y="5949280"/>
            <a:ext cx="2886208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1-  حمض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الاكساليك</a:t>
            </a:r>
            <a:r>
              <a:rPr lang="ar-SA" sz="1600" b="1" dirty="0" smtClean="0">
                <a:latin typeface="Arial" charset="0"/>
                <a:cs typeface="Arial" charset="0"/>
              </a:rPr>
              <a:t>     </a:t>
            </a:r>
            <a:r>
              <a:rPr lang="en-US" sz="1600" b="1" dirty="0" smtClean="0"/>
              <a:t>C</a:t>
            </a:r>
            <a:r>
              <a:rPr lang="en-US" sz="1600" b="1" baseline="-25000" dirty="0" smtClean="0"/>
              <a:t>2</a:t>
            </a:r>
            <a:r>
              <a:rPr lang="en-US" sz="1600" b="1" dirty="0" smtClean="0"/>
              <a:t>H</a:t>
            </a:r>
            <a:r>
              <a:rPr lang="en-US" sz="1600" b="1" baseline="-25000" dirty="0" smtClean="0"/>
              <a:t>2</a:t>
            </a:r>
            <a:r>
              <a:rPr lang="en-US" sz="1600" b="1" dirty="0" smtClean="0"/>
              <a:t>O</a:t>
            </a:r>
            <a:r>
              <a:rPr lang="en-US" sz="1600" b="1" baseline="-25000" dirty="0" smtClean="0"/>
              <a:t>4</a:t>
            </a:r>
            <a:r>
              <a:rPr lang="ar-SA" sz="1600" b="1" dirty="0" smtClean="0">
                <a:latin typeface="Arial" charset="0"/>
                <a:cs typeface="Arial" charset="0"/>
              </a:rPr>
              <a:t>             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6012160" y="5949280"/>
            <a:ext cx="2886208" cy="366706"/>
          </a:xfrm>
          <a:prstGeom prst="rect">
            <a:avLst/>
          </a:prstGeom>
          <a:solidFill>
            <a:schemeClr val="accent2"/>
          </a:solidFill>
          <a:ln w="12700">
            <a:solidFill>
              <a:srgbClr val="99FF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8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احماض ثنائية الحمض</a:t>
            </a:r>
            <a:endParaRPr lang="en-US" sz="18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251520" y="5949280"/>
            <a:ext cx="2886208" cy="36670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latin typeface="Arial" charset="0"/>
                <a:cs typeface="Arial" charset="0"/>
              </a:rPr>
              <a:t>2-  حمض </a:t>
            </a:r>
            <a:r>
              <a:rPr lang="ar-SA" sz="1600" b="1" dirty="0" err="1" smtClean="0">
                <a:latin typeface="Arial" charset="0"/>
                <a:cs typeface="Arial" charset="0"/>
              </a:rPr>
              <a:t>الادبيك</a:t>
            </a:r>
            <a:r>
              <a:rPr lang="ar-SA" sz="1600" b="1" dirty="0" smtClean="0">
                <a:latin typeface="Arial" charset="0"/>
                <a:cs typeface="Arial" charset="0"/>
              </a:rPr>
              <a:t>   </a:t>
            </a:r>
            <a:r>
              <a:rPr lang="en-US" sz="1600" b="1" dirty="0" smtClean="0"/>
              <a:t>C</a:t>
            </a:r>
            <a:r>
              <a:rPr lang="en-US" sz="1600" b="1" baseline="-25000" dirty="0" smtClean="0"/>
              <a:t>6</a:t>
            </a:r>
            <a:r>
              <a:rPr lang="en-US" sz="1600" b="1" dirty="0" smtClean="0"/>
              <a:t>H</a:t>
            </a:r>
            <a:r>
              <a:rPr lang="en-US" sz="1600" b="1" baseline="-25000" dirty="0" smtClean="0"/>
              <a:t>10</a:t>
            </a:r>
            <a:r>
              <a:rPr lang="en-US" sz="1600" b="1" dirty="0" smtClean="0"/>
              <a:t>O</a:t>
            </a:r>
            <a:r>
              <a:rPr lang="en-US" sz="1600" b="1" baseline="-25000" dirty="0" smtClean="0"/>
              <a:t>4</a:t>
            </a:r>
            <a:r>
              <a:rPr lang="ar-SA" sz="1600" b="1" dirty="0" smtClean="0">
                <a:latin typeface="Arial" charset="0"/>
                <a:cs typeface="Arial" charset="0"/>
              </a:rPr>
              <a:t> </a:t>
            </a:r>
            <a:endParaRPr lang="en-US" sz="1600" b="1" dirty="0">
              <a:latin typeface="Arial" charset="0"/>
              <a:cs typeface="Arial" charset="0"/>
            </a:endParaRPr>
          </a:p>
        </p:txBody>
      </p:sp>
      <p:sp>
        <p:nvSpPr>
          <p:cNvPr id="50" name="Rectangle 9"/>
          <p:cNvSpPr>
            <a:spLocks noChangeArrowheads="1"/>
          </p:cNvSpPr>
          <p:nvPr/>
        </p:nvSpPr>
        <p:spPr bwMode="auto">
          <a:xfrm>
            <a:off x="6012160" y="6374662"/>
            <a:ext cx="2886208" cy="366706"/>
          </a:xfrm>
          <a:prstGeom prst="rect">
            <a:avLst/>
          </a:prstGeom>
          <a:solidFill>
            <a:schemeClr val="accent2"/>
          </a:solidFill>
          <a:ln w="12700">
            <a:solidFill>
              <a:srgbClr val="99FF99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8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احماض ثلاثية الحمض</a:t>
            </a:r>
            <a:endParaRPr lang="en-US" sz="18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245632" y="6381328"/>
            <a:ext cx="2886208" cy="366706"/>
          </a:xfrm>
          <a:prstGeom prst="rect">
            <a:avLst/>
          </a:prstGeom>
          <a:solidFill>
            <a:schemeClr val="tx2"/>
          </a:solidFill>
          <a:ln w="12700">
            <a:solidFill>
              <a:srgbClr val="C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ar-SA" sz="16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الموجود  في الليمون</a:t>
            </a:r>
            <a:endParaRPr lang="en-US" sz="16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2" name="علامة الطرح 51"/>
          <p:cNvSpPr/>
          <p:nvPr/>
        </p:nvSpPr>
        <p:spPr bwMode="auto">
          <a:xfrm rot="19028980">
            <a:off x="6995446" y="3762087"/>
            <a:ext cx="394555" cy="128179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علامة الطرح 52"/>
          <p:cNvSpPr/>
          <p:nvPr/>
        </p:nvSpPr>
        <p:spPr bwMode="auto">
          <a:xfrm>
            <a:off x="7489813" y="3611441"/>
            <a:ext cx="394555" cy="128179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علامة الطرح 53"/>
          <p:cNvSpPr/>
          <p:nvPr/>
        </p:nvSpPr>
        <p:spPr bwMode="auto">
          <a:xfrm rot="19028980">
            <a:off x="3482820" y="3330039"/>
            <a:ext cx="394555" cy="128179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5" name="علامة الطرح 54"/>
          <p:cNvSpPr/>
          <p:nvPr/>
        </p:nvSpPr>
        <p:spPr bwMode="auto">
          <a:xfrm>
            <a:off x="3995936" y="3181444"/>
            <a:ext cx="394555" cy="128179"/>
          </a:xfrm>
          <a:prstGeom prst="mathMinus">
            <a:avLst/>
          </a:prstGeom>
          <a:solidFill>
            <a:schemeClr val="accent2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ar-SA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1" grpId="0"/>
      <p:bldP spid="22" grpId="0"/>
      <p:bldP spid="23" grpId="0"/>
      <p:bldP spid="24" grpId="0"/>
      <p:bldP spid="25" grpId="0"/>
      <p:bldP spid="28" grpId="0"/>
      <p:bldP spid="29" grpId="0" animBg="1"/>
      <p:bldP spid="30" grpId="0" animBg="1"/>
      <p:bldP spid="31" grpId="0" animBg="1"/>
      <p:bldP spid="32" grpId="0"/>
      <p:bldP spid="33" grpId="0"/>
      <p:bldP spid="34" grpId="0"/>
      <p:bldP spid="36" grpId="0"/>
      <p:bldP spid="37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_bora529" hidden="1"/>
          <p:cNvSpPr txBox="1">
            <a:spLocks noSelect="1" noChangeArrowheads="1"/>
          </p:cNvSpPr>
          <p:nvPr/>
        </p:nvSpPr>
        <p:spPr bwMode="auto">
          <a:xfrm>
            <a:off x="0" y="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33" name="shapeid_529"/>
          <p:cNvSpPr txBox="1">
            <a:spLocks noChangeArrowheads="1"/>
          </p:cNvSpPr>
          <p:nvPr/>
        </p:nvSpPr>
        <p:spPr bwMode="auto">
          <a:xfrm>
            <a:off x="1752600" y="260648"/>
            <a:ext cx="5876925" cy="6381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PT Bold Heading" pitchFamily="2" charset="-78"/>
              </a:rPr>
              <a:t>الكيمياء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PT Bold Heading" pitchFamily="2" charset="-78"/>
              </a:rPr>
              <a:t>في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PT Bold Heading" pitchFamily="2" charset="-78"/>
              </a:rPr>
              <a:t>حياتنا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_bora530" hidden="1"/>
          <p:cNvSpPr txBox="1">
            <a:spLocks noSelect="1" noChangeArrowheads="1"/>
          </p:cNvSpPr>
          <p:nvPr/>
        </p:nvSpPr>
        <p:spPr bwMode="auto">
          <a:xfrm>
            <a:off x="0" y="15875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30" name="_bora531" hidden="1"/>
          <p:cNvSpPr txBox="1">
            <a:spLocks noSelect="1" noChangeArrowheads="1"/>
          </p:cNvSpPr>
          <p:nvPr/>
        </p:nvSpPr>
        <p:spPr bwMode="auto">
          <a:xfrm>
            <a:off x="0" y="31750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28" name="_bora532" hidden="1"/>
          <p:cNvSpPr txBox="1">
            <a:spLocks noSelect="1" noChangeArrowheads="1"/>
          </p:cNvSpPr>
          <p:nvPr/>
        </p:nvSpPr>
        <p:spPr bwMode="auto">
          <a:xfrm>
            <a:off x="0" y="47625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26" name="_bora533" hidden="1"/>
          <p:cNvSpPr txBox="1">
            <a:spLocks noSelect="1" noChangeArrowheads="1"/>
          </p:cNvSpPr>
          <p:nvPr/>
        </p:nvSpPr>
        <p:spPr bwMode="auto">
          <a:xfrm>
            <a:off x="0" y="63500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031" name="shapeid_530"/>
          <p:cNvSpPr txBox="1">
            <a:spLocks noChangeArrowheads="1"/>
          </p:cNvSpPr>
          <p:nvPr/>
        </p:nvSpPr>
        <p:spPr bwMode="auto">
          <a:xfrm>
            <a:off x="3895725" y="1124744"/>
            <a:ext cx="5191125" cy="5810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Monotype Koufi" pitchFamily="2" charset="-78"/>
              </a:rPr>
              <a:t>حموض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Monotype Koufi" pitchFamily="2" charset="-78"/>
              </a:rPr>
              <a:t>عضوية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Monotype Koufi" pitchFamily="2" charset="-78"/>
              </a:rPr>
              <a:t>في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Monotype Koufi" pitchFamily="2" charset="-78"/>
              </a:rPr>
              <a:t>منازلنا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: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ar-SA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shapeid_531"/>
          <p:cNvSpPr txBox="1">
            <a:spLocks noChangeArrowheads="1"/>
          </p:cNvSpPr>
          <p:nvPr/>
        </p:nvSpPr>
        <p:spPr bwMode="auto">
          <a:xfrm>
            <a:off x="1066800" y="1981200"/>
            <a:ext cx="7829550" cy="5810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1-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cs typeface="Times New Roman" pitchFamily="18" charset="0"/>
              </a:rPr>
              <a:t> 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حمض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الليمون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( 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حمض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السيتريك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Citric 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acid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 ) 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shapeid_532"/>
          <p:cNvSpPr txBox="1">
            <a:spLocks noChangeArrowheads="1"/>
          </p:cNvSpPr>
          <p:nvPr/>
        </p:nvSpPr>
        <p:spPr bwMode="auto">
          <a:xfrm>
            <a:off x="3419872" y="2667000"/>
            <a:ext cx="5428853" cy="20478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Arial" pitchFamily="34" charset="0"/>
              </a:rPr>
              <a:t>·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يوجد في فواكه الحمضيات المعروفة </a:t>
            </a:r>
            <a:endParaRPr kumimoji="0" lang="ar-SA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مثل الليمون والبرتقال 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والجريب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فروت          </a:t>
            </a:r>
            <a:endParaRPr kumimoji="0" lang="ar-SA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وهو المسبب للطعم الحمضي 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لها  .</a:t>
            </a:r>
            <a:endParaRPr kumimoji="0" lang="ar-SA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shapeid_533"/>
          <p:cNvSpPr txBox="1">
            <a:spLocks noChangeArrowheads="1"/>
          </p:cNvSpPr>
          <p:nvPr/>
        </p:nvSpPr>
        <p:spPr bwMode="auto">
          <a:xfrm>
            <a:off x="3819525" y="4810125"/>
            <a:ext cx="5267325" cy="1800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/>
                <a:cs typeface="Arial" pitchFamily="34" charset="0"/>
              </a:rPr>
              <a:t>·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/>
                <a:cs typeface="Times New Roman" pitchFamily="18" charset="0"/>
              </a:rPr>
              <a:t>   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الليمون يحتوي على أعلى نسبة من</a:t>
            </a:r>
            <a:endParaRPr kumimoji="0" lang="ar-SA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      حمض الليمون من  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5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– 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7 %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ar-SA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22"/>
          <p:cNvGrpSpPr>
            <a:grpSpLocks/>
          </p:cNvGrpSpPr>
          <p:nvPr/>
        </p:nvGrpSpPr>
        <p:grpSpPr bwMode="auto">
          <a:xfrm>
            <a:off x="-468560" y="2830982"/>
            <a:ext cx="5181600" cy="3262314"/>
            <a:chOff x="-384" y="1929"/>
            <a:chExt cx="3264" cy="2055"/>
          </a:xfrm>
        </p:grpSpPr>
        <p:grpSp>
          <p:nvGrpSpPr>
            <p:cNvPr id="40" name="Group 11"/>
            <p:cNvGrpSpPr>
              <a:grpSpLocks/>
            </p:cNvGrpSpPr>
            <p:nvPr/>
          </p:nvGrpSpPr>
          <p:grpSpPr bwMode="auto">
            <a:xfrm>
              <a:off x="-384" y="1929"/>
              <a:ext cx="3264" cy="1066"/>
              <a:chOff x="2496" y="2179"/>
              <a:chExt cx="3264" cy="1066"/>
            </a:xfrm>
          </p:grpSpPr>
          <p:grpSp>
            <p:nvGrpSpPr>
              <p:cNvPr id="44" name="Group 12"/>
              <p:cNvGrpSpPr>
                <a:grpSpLocks/>
              </p:cNvGrpSpPr>
              <p:nvPr/>
            </p:nvGrpSpPr>
            <p:grpSpPr bwMode="auto">
              <a:xfrm>
                <a:off x="3456" y="2179"/>
                <a:ext cx="2304" cy="413"/>
                <a:chOff x="3456" y="2179"/>
                <a:chExt cx="2304" cy="413"/>
              </a:xfrm>
            </p:grpSpPr>
            <p:sp>
              <p:nvSpPr>
                <p:cNvPr id="49" name="Line 13"/>
                <p:cNvSpPr>
                  <a:spLocks noChangeShapeType="1"/>
                </p:cNvSpPr>
                <p:nvPr/>
              </p:nvSpPr>
              <p:spPr bwMode="auto">
                <a:xfrm>
                  <a:off x="3674" y="244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>
                  <a:defPPr>
                    <a:defRPr lang="ar-SA"/>
                  </a:defPPr>
                  <a:lvl1pPr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ar-SA"/>
                </a:p>
              </p:txBody>
            </p:sp>
            <p:sp>
              <p:nvSpPr>
                <p:cNvPr id="5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456" y="2179"/>
                  <a:ext cx="2304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>
                  <a:defPPr>
                    <a:defRPr lang="ar-SA"/>
                  </a:defPPr>
                  <a:lvl1pPr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spcBef>
                      <a:spcPct val="50000"/>
                    </a:spcBef>
                  </a:pPr>
                  <a:r>
                    <a:rPr kumimoji="0" lang="en-US" sz="32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 CH</a:t>
                  </a:r>
                  <a:r>
                    <a:rPr kumimoji="0" lang="en-US" sz="3200" baseline="-300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kumimoji="0" lang="en-US" sz="32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 – COOH </a:t>
                  </a:r>
                  <a:endParaRPr kumimoji="0" lang="en-US" sz="3200" dirty="0">
                    <a:solidFill>
                      <a:srgbClr val="00B050"/>
                    </a:solidFill>
                    <a:cs typeface="Arial" pitchFamily="34" charset="0"/>
                  </a:endParaRPr>
                </a:p>
              </p:txBody>
            </p:sp>
          </p:grpSp>
          <p:sp>
            <p:nvSpPr>
              <p:cNvPr id="45" name="Text Box 15"/>
              <p:cNvSpPr txBox="1">
                <a:spLocks noChangeArrowheads="1"/>
              </p:cNvSpPr>
              <p:nvPr/>
            </p:nvSpPr>
            <p:spPr bwMode="auto">
              <a:xfrm>
                <a:off x="2496" y="2544"/>
                <a:ext cx="273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ar-SA"/>
                </a:defPPr>
                <a:lvl1pPr algn="r" rtl="1" fontAlgn="base">
                  <a:spcBef>
                    <a:spcPct val="0"/>
                  </a:spcBef>
                  <a:spcAft>
                    <a:spcPct val="0"/>
                  </a:spcAft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r" rtl="1" fontAlgn="base">
                  <a:spcBef>
                    <a:spcPct val="0"/>
                  </a:spcBef>
                  <a:spcAft>
                    <a:spcPct val="0"/>
                  </a:spcAft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r" rtl="1" fontAlgn="base">
                  <a:spcBef>
                    <a:spcPct val="0"/>
                  </a:spcBef>
                  <a:spcAft>
                    <a:spcPct val="0"/>
                  </a:spcAft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r" rtl="1" fontAlgn="base">
                  <a:spcBef>
                    <a:spcPct val="0"/>
                  </a:spcBef>
                  <a:spcAft>
                    <a:spcPct val="0"/>
                  </a:spcAft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r" rtl="1" fontAlgn="base">
                  <a:spcBef>
                    <a:spcPct val="0"/>
                  </a:spcBef>
                  <a:spcAft>
                    <a:spcPct val="0"/>
                  </a:spcAft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kumimoji="1"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kumimoji="0" lang="en-US" sz="3200" dirty="0">
                    <a:solidFill>
                      <a:srgbClr val="00B050"/>
                    </a:solidFill>
                    <a:latin typeface="Arial" pitchFamily="34" charset="0"/>
                    <a:cs typeface="Times New Roman" pitchFamily="18" charset="0"/>
                  </a:rPr>
                  <a:t>HO – C   –   COOH </a:t>
                </a:r>
              </a:p>
            </p:txBody>
          </p:sp>
          <p:grpSp>
            <p:nvGrpSpPr>
              <p:cNvPr id="46" name="Group 16"/>
              <p:cNvGrpSpPr>
                <a:grpSpLocks/>
              </p:cNvGrpSpPr>
              <p:nvPr/>
            </p:nvGrpSpPr>
            <p:grpSpPr bwMode="auto">
              <a:xfrm>
                <a:off x="3456" y="2819"/>
                <a:ext cx="2304" cy="426"/>
                <a:chOff x="3456" y="2819"/>
                <a:chExt cx="2304" cy="426"/>
              </a:xfrm>
            </p:grpSpPr>
            <p:sp>
              <p:nvSpPr>
                <p:cNvPr id="47" name="Line 17"/>
                <p:cNvSpPr>
                  <a:spLocks noChangeShapeType="1"/>
                </p:cNvSpPr>
                <p:nvPr/>
              </p:nvSpPr>
              <p:spPr bwMode="auto">
                <a:xfrm>
                  <a:off x="3687" y="2819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>
                  <a:defPPr>
                    <a:defRPr lang="ar-SA"/>
                  </a:defPPr>
                  <a:lvl1pPr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endParaRPr lang="ar-SA"/>
                </a:p>
              </p:txBody>
            </p:sp>
            <p:sp>
              <p:nvSpPr>
                <p:cNvPr id="4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456" y="2880"/>
                  <a:ext cx="2304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>
                  <a:defPPr>
                    <a:defRPr lang="ar-SA"/>
                  </a:defPPr>
                  <a:lvl1pPr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1pPr>
                  <a:lvl2pPr marL="4572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2pPr>
                  <a:lvl3pPr marL="9144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3pPr>
                  <a:lvl4pPr marL="13716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4pPr>
                  <a:lvl5pPr marL="1828800" algn="r" rtl="1" fontAlgn="base">
                    <a:spcBef>
                      <a:spcPct val="0"/>
                    </a:spcBef>
                    <a:spcAft>
                      <a:spcPct val="0"/>
                    </a:spcAft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kumimoji="1" sz="2400" kern="120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+mn-cs"/>
                    </a:defRPr>
                  </a:lvl9pPr>
                </a:lstStyle>
                <a:p>
                  <a:pPr algn="l" rtl="0">
                    <a:spcBef>
                      <a:spcPct val="50000"/>
                    </a:spcBef>
                  </a:pPr>
                  <a:r>
                    <a:rPr kumimoji="0" lang="en-US" sz="32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 CH</a:t>
                  </a:r>
                  <a:r>
                    <a:rPr kumimoji="0" lang="en-US" sz="3200" baseline="-300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kumimoji="0" lang="en-US" sz="3200" dirty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 – COOH </a:t>
                  </a:r>
                  <a:endParaRPr kumimoji="0" lang="en-US" sz="3200" dirty="0">
                    <a:solidFill>
                      <a:srgbClr val="00B050"/>
                    </a:solidFill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432" y="3033"/>
              <a:ext cx="14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0" lang="ar-SA" sz="3200" dirty="0">
                  <a:solidFill>
                    <a:srgbClr val="000080"/>
                  </a:solidFill>
                  <a:latin typeface="Arial" pitchFamily="34" charset="0"/>
                  <a:cs typeface="Times New Roman" pitchFamily="18" charset="0"/>
                </a:rPr>
                <a:t>حمض الليمون </a:t>
              </a:r>
              <a:endParaRPr kumimoji="0" lang="en-US" sz="3200" dirty="0">
                <a:solidFill>
                  <a:srgbClr val="000080"/>
                </a:solidFill>
                <a:latin typeface="Arial" pitchFamily="34" charset="0"/>
                <a:cs typeface="Times New Roman" pitchFamily="18" charset="0"/>
              </a:endParaRPr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160" y="3340"/>
              <a:ext cx="1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0" lang="ar-SA" sz="3200" dirty="0">
                  <a:solidFill>
                    <a:srgbClr val="000080"/>
                  </a:solidFill>
                  <a:latin typeface="Arial" pitchFamily="34" charset="0"/>
                  <a:cs typeface="Times New Roman" pitchFamily="18" charset="0"/>
                </a:rPr>
                <a:t> حمض </a:t>
              </a:r>
              <a:r>
                <a:rPr kumimoji="0" lang="ar-SA" sz="3200" dirty="0" err="1">
                  <a:solidFill>
                    <a:srgbClr val="000080"/>
                  </a:solidFill>
                  <a:latin typeface="Arial" pitchFamily="34" charset="0"/>
                  <a:cs typeface="Times New Roman" pitchFamily="18" charset="0"/>
                </a:rPr>
                <a:t>السيتريك</a:t>
              </a:r>
              <a:r>
                <a:rPr kumimoji="0" lang="ar-SA" sz="3200" dirty="0">
                  <a:solidFill>
                    <a:srgbClr val="000080"/>
                  </a:solidFill>
                  <a:latin typeface="Arial" pitchFamily="34" charset="0"/>
                  <a:cs typeface="Times New Roman" pitchFamily="18" charset="0"/>
                </a:rPr>
                <a:t> </a:t>
              </a:r>
              <a:endParaRPr kumimoji="0" lang="en-US" sz="3200" dirty="0">
                <a:solidFill>
                  <a:srgbClr val="000080"/>
                </a:solidFill>
                <a:latin typeface="Arial" pitchFamily="34" charset="0"/>
                <a:cs typeface="Times New Roman" pitchFamily="18" charset="0"/>
              </a:endParaRPr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387" y="3657"/>
              <a:ext cx="13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kumimoji="1"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kumimoji="0" lang="en-US" sz="2800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Citric acid</a:t>
              </a:r>
              <a:r>
                <a:rPr kumimoji="0" lang="en-US" sz="2800" dirty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/>
      <p:bldP spid="1031" grpId="0"/>
      <p:bldP spid="1029" grpId="0"/>
      <p:bldP spid="1027" grpId="0"/>
      <p:bldP spid="10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6" name="_bora547" hidden="1"/>
          <p:cNvSpPr txBox="1">
            <a:spLocks noSelect="1" noChangeArrowheads="1"/>
          </p:cNvSpPr>
          <p:nvPr/>
        </p:nvSpPr>
        <p:spPr bwMode="auto">
          <a:xfrm>
            <a:off x="0" y="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2775" name="shapeid_547"/>
          <p:cNvSpPr txBox="1">
            <a:spLocks noChangeArrowheads="1"/>
          </p:cNvSpPr>
          <p:nvPr/>
        </p:nvSpPr>
        <p:spPr bwMode="auto">
          <a:xfrm>
            <a:off x="1676400" y="790575"/>
            <a:ext cx="7019925" cy="5810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2- 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حمض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اللبن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( 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حمض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Monotype Koufi" pitchFamily="2" charset="-78"/>
              </a:rPr>
              <a:t>اللاكتيك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 </a:t>
            </a: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Lactic acid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) </a:t>
            </a: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4" name="_bora548" hidden="1"/>
          <p:cNvSpPr txBox="1">
            <a:spLocks noSelect="1" noChangeArrowheads="1"/>
          </p:cNvSpPr>
          <p:nvPr/>
        </p:nvSpPr>
        <p:spPr bwMode="auto">
          <a:xfrm>
            <a:off x="0" y="15875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2772" name="_bora549" hidden="1"/>
          <p:cNvSpPr txBox="1">
            <a:spLocks noSelect="1" noChangeArrowheads="1"/>
          </p:cNvSpPr>
          <p:nvPr/>
        </p:nvSpPr>
        <p:spPr bwMode="auto">
          <a:xfrm>
            <a:off x="0" y="31750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2770" name="_bora550" hidden="1"/>
          <p:cNvSpPr txBox="1">
            <a:spLocks noSelect="1" noChangeArrowheads="1"/>
          </p:cNvSpPr>
          <p:nvPr/>
        </p:nvSpPr>
        <p:spPr bwMode="auto">
          <a:xfrm>
            <a:off x="0" y="47625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2773" name="shapeid_548"/>
          <p:cNvSpPr txBox="1">
            <a:spLocks noChangeArrowheads="1"/>
          </p:cNvSpPr>
          <p:nvPr/>
        </p:nvSpPr>
        <p:spPr bwMode="auto">
          <a:xfrm>
            <a:off x="3133725" y="1447800"/>
            <a:ext cx="5953125" cy="1066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Arial" pitchFamily="34" charset="0"/>
              </a:rPr>
              <a:t>·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Times New Roman" pitchFamily="18" charset="0"/>
              </a:rPr>
              <a:t>     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ينشأ حمض اللبن بسبب بعض العمليات الحيوية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في جسم 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الإنسان .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shapeid_549"/>
          <p:cNvSpPr txBox="1">
            <a:spLocks noChangeArrowheads="1"/>
          </p:cNvSpPr>
          <p:nvPr/>
        </p:nvSpPr>
        <p:spPr bwMode="auto">
          <a:xfrm>
            <a:off x="2209800" y="2533650"/>
            <a:ext cx="6867525" cy="20478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Arial" pitchFamily="34" charset="0"/>
              </a:rPr>
              <a:t>·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Times New Roman" pitchFamily="18" charset="0"/>
              </a:rPr>
              <a:t>  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يوجد في اللبن وهو الذي يكسبه               </a:t>
            </a:r>
            <a:endParaRPr kumimoji="0" lang="ar-S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   الطعم الخاص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المختلف عن طعم </a:t>
            </a:r>
            <a:endParaRPr kumimoji="0" lang="ar-S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       الحليب.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shapeid_550"/>
          <p:cNvSpPr txBox="1">
            <a:spLocks noChangeArrowheads="1"/>
          </p:cNvSpPr>
          <p:nvPr/>
        </p:nvSpPr>
        <p:spPr bwMode="auto">
          <a:xfrm>
            <a:off x="1905000" y="4591050"/>
            <a:ext cx="6791325" cy="20478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Arial" pitchFamily="34" charset="0"/>
              </a:rPr>
              <a:t>·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Times New Roman" pitchFamily="18" charset="0"/>
              </a:rPr>
              <a:t> 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يتكون حمض اللبن بتأثير إنزيمات أو بكتيريا </a:t>
            </a:r>
            <a:endParaRPr kumimoji="0" lang="ar-S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   خاصة تحول سكر اللاكتوز الموجود بالحليب    </a:t>
            </a:r>
            <a:endParaRPr kumimoji="0" lang="ar-S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   الى </a:t>
            </a:r>
            <a:r>
              <a:rPr kumimoji="0" lang="ar-SA" sz="3200" b="0" i="0" u="none" strike="noStrike" cap="none" normalizeH="0" baseline="0" dirty="0" err="1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cs typeface="Arial" pitchFamily="34" charset="0"/>
              </a:rPr>
              <a:t>الحمض .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249560" y="1905000"/>
            <a:ext cx="3962400" cy="2179638"/>
            <a:chOff x="-192" y="1200"/>
            <a:chExt cx="2496" cy="1373"/>
          </a:xfrm>
        </p:grpSpPr>
        <p:grpSp>
          <p:nvGrpSpPr>
            <p:cNvPr id="12" name="Group 18"/>
            <p:cNvGrpSpPr>
              <a:grpSpLocks/>
            </p:cNvGrpSpPr>
            <p:nvPr/>
          </p:nvGrpSpPr>
          <p:grpSpPr bwMode="auto">
            <a:xfrm>
              <a:off x="-192" y="1200"/>
              <a:ext cx="2448" cy="1037"/>
              <a:chOff x="720" y="2928"/>
              <a:chExt cx="2448" cy="1037"/>
            </a:xfrm>
          </p:grpSpPr>
          <p:sp>
            <p:nvSpPr>
              <p:cNvPr id="14" name="Text Box 6"/>
              <p:cNvSpPr txBox="1">
                <a:spLocks noChangeArrowheads="1"/>
              </p:cNvSpPr>
              <p:nvPr/>
            </p:nvSpPr>
            <p:spPr bwMode="auto">
              <a:xfrm>
                <a:off x="720" y="3264"/>
                <a:ext cx="244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en-US" sz="3200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kumimoji="0" lang="en-US" sz="3200" baseline="-30000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kumimoji="0" lang="en-US" sz="3200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 - C - C - OH</a:t>
                </a:r>
                <a:r>
                  <a:rPr kumimoji="0" lang="ar-SA" sz="3200" dirty="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endParaRPr kumimoji="0" lang="en-US" sz="3200" dirty="0">
                  <a:cs typeface="Arial" pitchFamily="34" charset="0"/>
                </a:endParaRPr>
              </a:p>
            </p:txBody>
          </p:sp>
          <p:grpSp>
            <p:nvGrpSpPr>
              <p:cNvPr id="15" name="Group 11"/>
              <p:cNvGrpSpPr>
                <a:grpSpLocks/>
              </p:cNvGrpSpPr>
              <p:nvPr/>
            </p:nvGrpSpPr>
            <p:grpSpPr bwMode="auto">
              <a:xfrm>
                <a:off x="1608" y="3552"/>
                <a:ext cx="528" cy="413"/>
                <a:chOff x="1608" y="3552"/>
                <a:chExt cx="528" cy="413"/>
              </a:xfrm>
            </p:grpSpPr>
            <p:sp>
              <p:nvSpPr>
                <p:cNvPr id="2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608" y="3600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0" lang="en-US" sz="3200">
                      <a:solidFill>
                        <a:srgbClr val="800000"/>
                      </a:solidFill>
                      <a:latin typeface="Arial" pitchFamily="34" charset="0"/>
                      <a:cs typeface="Arial" pitchFamily="34" charset="0"/>
                    </a:rPr>
                    <a:t>H</a:t>
                  </a:r>
                  <a:endParaRPr kumimoji="0" lang="en-US" sz="3200">
                    <a:cs typeface="Arial" pitchFamily="34" charset="0"/>
                  </a:endParaRPr>
                </a:p>
              </p:txBody>
            </p:sp>
            <p:sp>
              <p:nvSpPr>
                <p:cNvPr id="25" name="Line 10"/>
                <p:cNvSpPr>
                  <a:spLocks noChangeShapeType="1"/>
                </p:cNvSpPr>
                <p:nvPr/>
              </p:nvSpPr>
              <p:spPr bwMode="auto">
                <a:xfrm>
                  <a:off x="1992" y="3552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6" name="Group 13"/>
              <p:cNvGrpSpPr>
                <a:grpSpLocks/>
              </p:cNvGrpSpPr>
              <p:nvPr/>
            </p:nvGrpSpPr>
            <p:grpSpPr bwMode="auto">
              <a:xfrm>
                <a:off x="1628" y="2928"/>
                <a:ext cx="576" cy="432"/>
                <a:chOff x="1628" y="2928"/>
                <a:chExt cx="576" cy="432"/>
              </a:xfrm>
            </p:grpSpPr>
            <p:sp>
              <p:nvSpPr>
                <p:cNvPr id="2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628" y="2928"/>
                  <a:ext cx="576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kumimoji="0" lang="en-US" sz="3200" dirty="0">
                      <a:solidFill>
                        <a:srgbClr val="800000"/>
                      </a:solidFill>
                      <a:latin typeface="Arial" pitchFamily="34" charset="0"/>
                      <a:cs typeface="Arial" pitchFamily="34" charset="0"/>
                    </a:rPr>
                    <a:t>OH</a:t>
                  </a:r>
                  <a:endParaRPr kumimoji="0" lang="en-US" sz="3200" dirty="0">
                    <a:cs typeface="Arial" pitchFamily="34" charset="0"/>
                  </a:endParaRPr>
                </a:p>
              </p:txBody>
            </p:sp>
            <p:sp>
              <p:nvSpPr>
                <p:cNvPr id="23" name="Line 12"/>
                <p:cNvSpPr>
                  <a:spLocks noChangeShapeType="1"/>
                </p:cNvSpPr>
                <p:nvPr/>
              </p:nvSpPr>
              <p:spPr bwMode="auto">
                <a:xfrm>
                  <a:off x="1992" y="3216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grpSp>
            <p:nvGrpSpPr>
              <p:cNvPr id="17" name="Group 17"/>
              <p:cNvGrpSpPr>
                <a:grpSpLocks/>
              </p:cNvGrpSpPr>
              <p:nvPr/>
            </p:nvGrpSpPr>
            <p:grpSpPr bwMode="auto">
              <a:xfrm>
                <a:off x="2256" y="2947"/>
                <a:ext cx="480" cy="413"/>
                <a:chOff x="2256" y="2947"/>
                <a:chExt cx="480" cy="413"/>
              </a:xfrm>
            </p:grpSpPr>
            <p:sp>
              <p:nvSpPr>
                <p:cNvPr id="1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256" y="2947"/>
                  <a:ext cx="480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l" rtl="0">
                    <a:spcBef>
                      <a:spcPct val="50000"/>
                    </a:spcBef>
                  </a:pPr>
                  <a:r>
                    <a:rPr kumimoji="0" lang="en-US" sz="3200">
                      <a:solidFill>
                        <a:srgbClr val="800000"/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endParaRPr kumimoji="0" lang="en-US" sz="3200">
                    <a:cs typeface="Arial" pitchFamily="34" charset="0"/>
                  </a:endParaRPr>
                </a:p>
              </p:txBody>
            </p:sp>
            <p:grpSp>
              <p:nvGrpSpPr>
                <p:cNvPr id="19" name="Group 16"/>
                <p:cNvGrpSpPr>
                  <a:grpSpLocks/>
                </p:cNvGrpSpPr>
                <p:nvPr/>
              </p:nvGrpSpPr>
              <p:grpSpPr bwMode="auto">
                <a:xfrm>
                  <a:off x="2364" y="3216"/>
                  <a:ext cx="72" cy="144"/>
                  <a:chOff x="2400" y="3204"/>
                  <a:chExt cx="72" cy="144"/>
                </a:xfrm>
              </p:grpSpPr>
              <p:sp>
                <p:nvSpPr>
                  <p:cNvPr id="20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2400" y="3204"/>
                    <a:ext cx="0" cy="144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/>
                  </a:p>
                </p:txBody>
              </p:sp>
              <p:sp>
                <p:nvSpPr>
                  <p:cNvPr id="21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2472" y="3204"/>
                    <a:ext cx="0" cy="144"/>
                  </a:xfrm>
                  <a:prstGeom prst="line">
                    <a:avLst/>
                  </a:prstGeom>
                  <a:noFill/>
                  <a:ln w="28575">
                    <a:solidFill>
                      <a:srgbClr val="8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ar-SA"/>
                  </a:p>
                </p:txBody>
              </p:sp>
            </p:grpSp>
          </p:grpSp>
        </p:grpSp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96" y="2208"/>
              <a:ext cx="220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حمض </a:t>
              </a:r>
              <a:r>
                <a:rPr kumimoji="0" lang="ar-SA" sz="3200" b="1" dirty="0" err="1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اللبن </a:t>
              </a: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( </a:t>
              </a:r>
              <a:r>
                <a:rPr kumimoji="0" lang="ar-SA" sz="3200" b="1" dirty="0" err="1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اللاكتيك</a:t>
              </a: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ar-SA" sz="3200" b="1" dirty="0" err="1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r>
                <a:rPr kumimoji="0" lang="ar-SA" sz="3200" b="1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kumimoji="0" lang="en-US" sz="3200" dirty="0"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/>
      <p:bldP spid="32773" grpId="0"/>
      <p:bldP spid="32771" grpId="0"/>
      <p:bldP spid="327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_bora567" hidden="1"/>
          <p:cNvSpPr txBox="1">
            <a:spLocks noSelect="1" noChangeArrowheads="1"/>
          </p:cNvSpPr>
          <p:nvPr/>
        </p:nvSpPr>
        <p:spPr bwMode="auto">
          <a:xfrm>
            <a:off x="0" y="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3796" name="_bora568" hidden="1"/>
          <p:cNvSpPr txBox="1">
            <a:spLocks noSelect="1" noChangeArrowheads="1"/>
          </p:cNvSpPr>
          <p:nvPr/>
        </p:nvSpPr>
        <p:spPr bwMode="auto">
          <a:xfrm>
            <a:off x="0" y="15875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3794" name="_bora575" hidden="1"/>
          <p:cNvSpPr txBox="1">
            <a:spLocks noSelect="1" noChangeArrowheads="1"/>
          </p:cNvSpPr>
          <p:nvPr/>
        </p:nvSpPr>
        <p:spPr bwMode="auto">
          <a:xfrm>
            <a:off x="0" y="3175000"/>
            <a:ext cx="1587500" cy="1587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3- حمض الزبدة (</a:t>
            </a:r>
            <a:r>
              <a:rPr kumimoji="0" lang="en-US" sz="320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Butric acid</a:t>
            </a:r>
            <a:r>
              <a:rPr kumimoji="0" lang="ar-SA" sz="320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 ) </a:t>
            </a:r>
            <a:r>
              <a:rPr kumimoji="0" lang="en-US" sz="32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CH</a:t>
            </a:r>
            <a:r>
              <a:rPr kumimoji="0" lang="en-US" sz="3200" baseline="-250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3</a:t>
            </a:r>
            <a:r>
              <a:rPr kumimoji="0" lang="en-US" sz="32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CH</a:t>
            </a:r>
            <a:r>
              <a:rPr kumimoji="0" lang="en-US" sz="3200" baseline="-250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2</a:t>
            </a:r>
            <a:r>
              <a:rPr kumimoji="0" lang="en-US" sz="32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CH</a:t>
            </a:r>
            <a:r>
              <a:rPr kumimoji="0" lang="en-US" sz="3200" baseline="-250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2</a:t>
            </a:r>
            <a:r>
              <a:rPr kumimoji="0" lang="en-US" sz="3200">
                <a:solidFill>
                  <a:srgbClr val="663300"/>
                </a:solidFill>
                <a:latin typeface="Arial" pitchFamily="34" charset="0"/>
                <a:cs typeface="Monotype Koufi" pitchFamily="2" charset="-78"/>
              </a:rPr>
              <a:t>COOH</a:t>
            </a:r>
            <a:endParaRPr kumimoji="0" lang="en-US" sz="3200">
              <a:solidFill>
                <a:srgbClr val="663300"/>
              </a:solidFill>
              <a:cs typeface="Arial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371600" y="1124744"/>
            <a:ext cx="73914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·       يتكون نتيجة تأثر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الزبدة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ببعض العوامل الجوية </a:t>
            </a:r>
            <a:r>
              <a:rPr kumimoji="0" lang="en-US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kumimoji="0" lang="en-US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والبكتيرية التي تحولها إلى مادة رائحتها كريهة </a:t>
            </a:r>
            <a:r>
              <a:rPr kumimoji="0" lang="en-US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kumimoji="0" lang="en-US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زنخة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) هي حمض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الزبدة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Butric</a:t>
            </a:r>
            <a:r>
              <a:rPr kumimoji="0" lang="en-US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acid </a:t>
            </a:r>
          </a:p>
        </p:txBody>
      </p:sp>
      <p:grpSp>
        <p:nvGrpSpPr>
          <p:cNvPr id="11" name="Group 15"/>
          <p:cNvGrpSpPr>
            <a:grpSpLocks/>
          </p:cNvGrpSpPr>
          <p:nvPr/>
        </p:nvGrpSpPr>
        <p:grpSpPr bwMode="auto">
          <a:xfrm>
            <a:off x="228600" y="3581400"/>
            <a:ext cx="8382000" cy="1311275"/>
            <a:chOff x="240" y="2256"/>
            <a:chExt cx="5280" cy="826"/>
          </a:xfrm>
        </p:grpSpPr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240" y="2256"/>
              <a:ext cx="5280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ar-SA" sz="3200" dirty="0">
                  <a:solidFill>
                    <a:srgbClr val="FF0000"/>
                  </a:solidFill>
                  <a:latin typeface="Arial" pitchFamily="34" charset="0"/>
                  <a:cs typeface="Monotype Koufi" pitchFamily="2" charset="-78"/>
                </a:rPr>
                <a:t>4- حمض النمل </a:t>
              </a:r>
              <a:r>
                <a:rPr kumimoji="0" lang="en-US" sz="32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Formic acid ) </a:t>
              </a:r>
              <a:r>
                <a:rPr kumimoji="0" lang="ar-SA" sz="32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en-US" sz="3200" dirty="0">
                  <a:solidFill>
                    <a:srgbClr val="663300"/>
                  </a:solidFill>
                  <a:latin typeface="Arial" pitchFamily="34" charset="0"/>
                  <a:cs typeface="Arial" pitchFamily="34" charset="0"/>
                </a:rPr>
                <a:t>H-COOH</a:t>
              </a:r>
              <a:r>
                <a:rPr kumimoji="0" lang="en-US" sz="3200" dirty="0">
                  <a:solidFill>
                    <a:srgbClr val="FF0000"/>
                  </a:solidFill>
                  <a:cs typeface="Monotype Koufi" pitchFamily="2" charset="-78"/>
                </a:rPr>
                <a:t>    (</a:t>
              </a:r>
              <a:r>
                <a:rPr kumimoji="0" lang="ar-SA" sz="3200" dirty="0">
                  <a:solidFill>
                    <a:srgbClr val="FF0000"/>
                  </a:solidFill>
                  <a:cs typeface="Monotype Koufi" pitchFamily="2" charset="-78"/>
                </a:rPr>
                <a:t>    </a:t>
              </a:r>
              <a:endParaRPr kumimoji="0" lang="en-US" sz="3200" dirty="0">
                <a:solidFill>
                  <a:srgbClr val="FF0000"/>
                </a:solidFill>
                <a:cs typeface="Monotype Koufi" pitchFamily="2" charset="-78"/>
              </a:endParaRPr>
            </a:p>
            <a:p>
              <a:pPr>
                <a:spcBef>
                  <a:spcPct val="50000"/>
                </a:spcBef>
              </a:pPr>
              <a:r>
                <a:rPr kumimoji="0" lang="en-US" sz="3200" dirty="0">
                  <a:solidFill>
                    <a:srgbClr val="FF0000"/>
                  </a:solidFill>
                  <a:cs typeface="Monotype Koufi" pitchFamily="2" charset="-78"/>
                </a:rPr>
                <a:t>     </a:t>
              </a:r>
              <a:r>
                <a:rPr kumimoji="0" lang="ar-SA" sz="32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أو  </a:t>
              </a:r>
              <a:r>
                <a:rPr kumimoji="0" lang="en-US" sz="3200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H - C – OH</a:t>
              </a:r>
              <a:endParaRPr kumimoji="0" lang="en-US" sz="3200" dirty="0">
                <a:cs typeface="Arial" pitchFamily="34" charset="0"/>
              </a:endParaRPr>
            </a:p>
          </p:txBody>
        </p:sp>
        <p:grpSp>
          <p:nvGrpSpPr>
            <p:cNvPr id="13" name="Group 14"/>
            <p:cNvGrpSpPr>
              <a:grpSpLocks/>
            </p:cNvGrpSpPr>
            <p:nvPr/>
          </p:nvGrpSpPr>
          <p:grpSpPr bwMode="auto">
            <a:xfrm>
              <a:off x="3888" y="2400"/>
              <a:ext cx="346" cy="432"/>
              <a:chOff x="3888" y="2400"/>
              <a:chExt cx="346" cy="432"/>
            </a:xfrm>
          </p:grpSpPr>
          <p:sp>
            <p:nvSpPr>
              <p:cNvPr id="14" name="Text Box 7"/>
              <p:cNvSpPr txBox="1">
                <a:spLocks noChangeArrowheads="1"/>
              </p:cNvSpPr>
              <p:nvPr/>
            </p:nvSpPr>
            <p:spPr bwMode="auto">
              <a:xfrm>
                <a:off x="3888" y="2400"/>
                <a:ext cx="34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kumimoji="0" lang="arn-CL" sz="32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kumimoji="0" lang="ar-SA" sz="3200">
                    <a:latin typeface="Arial" pitchFamily="34" charset="0"/>
                    <a:cs typeface="Arial" pitchFamily="34" charset="0"/>
                  </a:rPr>
                  <a:t> </a:t>
                </a:r>
                <a:endParaRPr kumimoji="0" lang="en-US" sz="32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Line 9"/>
              <p:cNvSpPr>
                <a:spLocks noChangeShapeType="1"/>
              </p:cNvSpPr>
              <p:nvPr/>
            </p:nvSpPr>
            <p:spPr bwMode="auto">
              <a:xfrm>
                <a:off x="4044" y="2688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6" name="Line 10"/>
              <p:cNvSpPr>
                <a:spLocks noChangeShapeType="1"/>
              </p:cNvSpPr>
              <p:nvPr/>
            </p:nvSpPr>
            <p:spPr bwMode="auto">
              <a:xfrm>
                <a:off x="4104" y="2688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57200" y="4953000"/>
            <a:ext cx="8077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هو مادة سائلة مثيرة  تفرزها حشرة النمل عند تعرضها للهجوم دفاعاً عن نفسها لذلك سمي بحمض </a:t>
            </a:r>
            <a:r>
              <a:rPr kumimoji="0" lang="ar-SA" sz="3200">
                <a:cs typeface="Times New Roman" pitchFamily="18" charset="0"/>
              </a:rPr>
              <a:t>النمل </a:t>
            </a:r>
            <a:r>
              <a:rPr kumimoji="0" lang="en-US" sz="3200">
                <a:cs typeface="Times New Roman" pitchFamily="18" charset="0"/>
              </a:rPr>
              <a:t>                 </a:t>
            </a:r>
            <a:r>
              <a:rPr kumimoji="0" lang="ar-SA" sz="3200">
                <a:cs typeface="Times New Roman" pitchFamily="18" charset="0"/>
              </a:rPr>
              <a:t>( حمض الفورميك ) </a:t>
            </a:r>
            <a:endParaRPr kumimoji="0" lang="en-US" sz="3200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64568" y="692696"/>
            <a:ext cx="7696200" cy="1341438"/>
            <a:chOff x="384" y="384"/>
            <a:chExt cx="4848" cy="84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84" y="384"/>
              <a:ext cx="4848" cy="826"/>
              <a:chOff x="384" y="384"/>
              <a:chExt cx="4848" cy="826"/>
            </a:xfrm>
          </p:grpSpPr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384" y="384"/>
                <a:ext cx="4848" cy="8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PT Bold Heading" pitchFamily="2" charset="-78"/>
                  </a:rPr>
                  <a:t>5</a:t>
                </a: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Monotype Koufi" pitchFamily="2" charset="-78"/>
                  </a:rPr>
                  <a:t>- حمض الخل حمض الأسيتيك</a:t>
                </a: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kumimoji="0" lang="en-US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Acetic acid   )</a:t>
                </a: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endParaRPr kumimoji="0" lang="ar-SA" sz="320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spcBef>
                    <a:spcPct val="50000"/>
                  </a:spcBef>
                </a:pPr>
                <a:r>
                  <a:rPr kumimoji="0" lang="ar-SA" sz="32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                      أو  </a:t>
                </a:r>
                <a:r>
                  <a:rPr kumimoji="0" lang="en-US" sz="32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kumimoji="0" lang="en-US" sz="3200" baseline="-300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kumimoji="0" lang="en-US" sz="32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 - C - OH</a:t>
                </a: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endParaRPr kumimoji="0" lang="en-US" sz="32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6" name="Group 3"/>
              <p:cNvGrpSpPr>
                <a:grpSpLocks/>
              </p:cNvGrpSpPr>
              <p:nvPr/>
            </p:nvGrpSpPr>
            <p:grpSpPr bwMode="auto">
              <a:xfrm>
                <a:off x="2402" y="528"/>
                <a:ext cx="346" cy="432"/>
                <a:chOff x="3888" y="2400"/>
                <a:chExt cx="346" cy="432"/>
              </a:xfrm>
            </p:grpSpPr>
            <p:sp>
              <p:nvSpPr>
                <p:cNvPr id="7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3888" y="2400"/>
                  <a:ext cx="346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r>
                    <a:rPr kumimoji="0" lang="arn-CL" sz="3200">
                      <a:solidFill>
                        <a:srgbClr val="800000"/>
                      </a:solidFill>
                      <a:latin typeface="Arial" pitchFamily="34" charset="0"/>
                      <a:cs typeface="Arial" pitchFamily="34" charset="0"/>
                    </a:rPr>
                    <a:t>O</a:t>
                  </a:r>
                  <a:r>
                    <a:rPr kumimoji="0" lang="ar-SA" sz="3200">
                      <a:latin typeface="Arial" pitchFamily="34" charset="0"/>
                      <a:cs typeface="Arial" pitchFamily="34" charset="0"/>
                    </a:rPr>
                    <a:t> </a:t>
                  </a:r>
                  <a:endParaRPr kumimoji="0" lang="en-US" sz="32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" name="Line 5"/>
                <p:cNvSpPr>
                  <a:spLocks noChangeShapeType="1"/>
                </p:cNvSpPr>
                <p:nvPr/>
              </p:nvSpPr>
              <p:spPr bwMode="auto">
                <a:xfrm>
                  <a:off x="4044" y="2688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9" name="Line 6"/>
                <p:cNvSpPr>
                  <a:spLocks noChangeShapeType="1"/>
                </p:cNvSpPr>
                <p:nvPr/>
              </p:nvSpPr>
              <p:spPr bwMode="auto">
                <a:xfrm>
                  <a:off x="4104" y="2688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3504" y="864"/>
              <a:ext cx="14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sz="320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CH</a:t>
              </a:r>
              <a:r>
                <a:rPr kumimoji="0" lang="en-US" sz="3200" baseline="-3000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en-US" sz="320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COOH</a:t>
              </a:r>
              <a:r>
                <a:rPr kumimoji="0" lang="en-US" sz="320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83568" y="2110334"/>
            <a:ext cx="8077200" cy="204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000080"/>
                </a:solidFill>
                <a:latin typeface="Arial"/>
              </a:rPr>
              <a:t>·      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يٌصنع منه الخل المعروف منذ القدم وذُكِر في الحديث </a:t>
            </a:r>
          </a:p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   النبوي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الشريف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(نعم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الإدام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الخل ...).</a:t>
            </a:r>
            <a:endParaRPr kumimoji="0" lang="ar-SA" sz="3200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kumimoji="0" lang="ar-SA" sz="3200" dirty="0">
                <a:solidFill>
                  <a:srgbClr val="000080"/>
                </a:solidFill>
                <a:latin typeface="Arial"/>
              </a:rPr>
              <a:t>·      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الخل يحتوي على حمض الخل بنسبة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kumimoji="0" lang="ar-SA" sz="3200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6 %  .</a:t>
            </a:r>
            <a:r>
              <a:rPr kumimoji="0" lang="ar-SA" sz="3200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n-US" sz="3200" dirty="0">
              <a:cs typeface="Arial" pitchFamily="34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52400" y="3011339"/>
            <a:ext cx="8610600" cy="1022350"/>
            <a:chOff x="96" y="1392"/>
            <a:chExt cx="5424" cy="644"/>
          </a:xfrm>
        </p:grpSpPr>
        <p:sp>
          <p:nvSpPr>
            <p:cNvPr id="3" name="Text Box 2"/>
            <p:cNvSpPr txBox="1">
              <a:spLocks noChangeArrowheads="1"/>
            </p:cNvSpPr>
            <p:nvPr/>
          </p:nvSpPr>
          <p:spPr bwMode="auto">
            <a:xfrm>
              <a:off x="96" y="1545"/>
              <a:ext cx="54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ar-SA" sz="2800">
                  <a:solidFill>
                    <a:srgbClr val="00008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ar-SA" sz="280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حمض الخل المائي ( الخل )              غول إيثيلي              سكريات </a:t>
              </a:r>
              <a:endParaRPr kumimoji="0" lang="en-US" sz="2800">
                <a:cs typeface="Arial" pitchFamily="34" charset="0"/>
              </a:endParaRPr>
            </a:p>
          </p:txBody>
        </p: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360" y="1452"/>
              <a:ext cx="1392" cy="579"/>
              <a:chOff x="960" y="2544"/>
              <a:chExt cx="1392" cy="579"/>
            </a:xfrm>
          </p:grpSpPr>
          <p:sp>
            <p:nvSpPr>
              <p:cNvPr id="9" name="Text Box 6"/>
              <p:cNvSpPr txBox="1">
                <a:spLocks noChangeArrowheads="1"/>
              </p:cNvSpPr>
              <p:nvPr/>
            </p:nvSpPr>
            <p:spPr bwMode="auto">
              <a:xfrm>
                <a:off x="960" y="2796"/>
                <a:ext cx="13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ar-SA" sz="2800">
                    <a:solidFill>
                      <a:srgbClr val="800000"/>
                    </a:solidFill>
                    <a:cs typeface="Times New Roman" pitchFamily="18" charset="0"/>
                  </a:rPr>
                  <a:t>أو بكتيريا</a:t>
                </a:r>
                <a:r>
                  <a:rPr kumimoji="0" lang="ar-SA" sz="2800">
                    <a:cs typeface="Times New Roman" pitchFamily="18" charset="0"/>
                  </a:rPr>
                  <a:t> </a:t>
                </a:r>
                <a:endParaRPr kumimoji="0" lang="en-US" sz="2800">
                  <a:cs typeface="Arial" pitchFamily="34" charset="0"/>
                </a:endParaRPr>
              </a:p>
            </p:txBody>
          </p:sp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344" y="2544"/>
                <a:ext cx="96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0" lang="ar-SA" sz="28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إنزيمات </a:t>
                </a:r>
                <a:endParaRPr kumimoji="0" lang="en-US" sz="2800">
                  <a:cs typeface="Arial" pitchFamily="34" charset="0"/>
                </a:endParaRPr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1644" y="2832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2400" y="1392"/>
              <a:ext cx="1152" cy="644"/>
              <a:chOff x="2400" y="2659"/>
              <a:chExt cx="1152" cy="644"/>
            </a:xfrm>
          </p:grpSpPr>
          <p:sp>
            <p:nvSpPr>
              <p:cNvPr id="6" name="Text Box 5"/>
              <p:cNvSpPr txBox="1">
                <a:spLocks noChangeArrowheads="1"/>
              </p:cNvSpPr>
              <p:nvPr/>
            </p:nvSpPr>
            <p:spPr bwMode="auto">
              <a:xfrm>
                <a:off x="2640" y="2659"/>
                <a:ext cx="672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[</a:t>
                </a:r>
                <a:r>
                  <a:rPr kumimoji="0" lang="en-US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r>
                  <a:rPr kumimoji="0" lang="ar-SA" sz="320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]</a:t>
                </a:r>
                <a:endParaRPr kumimoji="0" lang="en-US" sz="3200">
                  <a:cs typeface="Arial" pitchFamily="34" charset="0"/>
                </a:endParaRPr>
              </a:p>
            </p:txBody>
          </p:sp>
          <p:sp>
            <p:nvSpPr>
              <p:cNvPr id="7" name="Text Box 8"/>
              <p:cNvSpPr txBox="1">
                <a:spLocks noChangeArrowheads="1"/>
              </p:cNvSpPr>
              <p:nvPr/>
            </p:nvSpPr>
            <p:spPr bwMode="auto">
              <a:xfrm>
                <a:off x="2400" y="2976"/>
                <a:ext cx="115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0" lang="ar-SA" sz="2800">
                    <a:solidFill>
                      <a:srgbClr val="800000"/>
                    </a:solidFill>
                    <a:latin typeface="Arial" pitchFamily="34" charset="0"/>
                    <a:cs typeface="Arial" pitchFamily="34" charset="0"/>
                  </a:rPr>
                  <a:t>إنزيمات </a:t>
                </a:r>
                <a:endParaRPr kumimoji="0" lang="en-US" sz="2800">
                  <a:cs typeface="Arial" pitchFamily="34" charset="0"/>
                </a:endParaRPr>
              </a:p>
            </p:txBody>
          </p:sp>
          <p:sp>
            <p:nvSpPr>
              <p:cNvPr id="8" name="Line 11"/>
              <p:cNvSpPr>
                <a:spLocks noChangeShapeType="1"/>
              </p:cNvSpPr>
              <p:nvPr/>
            </p:nvSpPr>
            <p:spPr bwMode="auto">
              <a:xfrm>
                <a:off x="2676" y="3024"/>
                <a:ext cx="63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</p:grp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152400" y="4062264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b="1">
                <a:solidFill>
                  <a:srgbClr val="000080"/>
                </a:solidFill>
                <a:cs typeface="Times New Roman" pitchFamily="18" charset="0"/>
              </a:rPr>
              <a:t>الخل المصّنع بهذه الطريقة يكتسب نكهات تعتمد على نوع مصدر </a:t>
            </a:r>
          </a:p>
          <a:p>
            <a:pPr>
              <a:spcBef>
                <a:spcPct val="50000"/>
              </a:spcBef>
            </a:pPr>
            <a:r>
              <a:rPr kumimoji="0" lang="ar-SA" sz="3200" b="1">
                <a:solidFill>
                  <a:srgbClr val="000080"/>
                </a:solidFill>
                <a:cs typeface="Times New Roman" pitchFamily="18" charset="0"/>
              </a:rPr>
              <a:t>السكر كما في خل التفاح وخل العنب و خل التمر وغيرها . </a:t>
            </a:r>
            <a:endParaRPr kumimoji="0" lang="en-US" sz="3200" b="1">
              <a:solidFill>
                <a:srgbClr val="000080"/>
              </a:solidFill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5410200" y="404664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600">
                <a:solidFill>
                  <a:srgbClr val="FF0000"/>
                </a:solidFill>
                <a:latin typeface="Arial"/>
              </a:rPr>
              <a:t>·       </a:t>
            </a:r>
            <a:r>
              <a:rPr kumimoji="0" lang="ar-SA" sz="3600">
                <a:solidFill>
                  <a:srgbClr val="FF0000"/>
                </a:solidFill>
                <a:latin typeface="Arial" pitchFamily="34" charset="0"/>
                <a:cs typeface="Monotype Koufi" pitchFamily="2" charset="-78"/>
              </a:rPr>
              <a:t>صناعة الخل </a:t>
            </a:r>
            <a:endParaRPr kumimoji="0" lang="en-US" sz="3600">
              <a:cs typeface="Arial" pitchFamily="34" charset="0"/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81000" y="1014264"/>
            <a:ext cx="8229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ar-SA" sz="3200" b="1" dirty="0">
                <a:solidFill>
                  <a:srgbClr val="000080"/>
                </a:solidFill>
                <a:latin typeface="Arial"/>
              </a:rPr>
              <a:t>·</a:t>
            </a:r>
            <a:r>
              <a:rPr kumimoji="0" lang="ar-SA" sz="3200" b="1" dirty="0">
                <a:solidFill>
                  <a:srgbClr val="000080"/>
                </a:solidFill>
              </a:rPr>
              <a:t>   </a:t>
            </a:r>
            <a:r>
              <a:rPr kumimoji="0" lang="ar-SA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يُصنَع الخل لأغراض الصناعات الغذائية من تخمر </a:t>
            </a:r>
            <a:r>
              <a:rPr kumimoji="0" lang="en-US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spcBef>
                <a:spcPct val="50000"/>
              </a:spcBef>
            </a:pPr>
            <a:r>
              <a:rPr kumimoji="0" lang="en-US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kumimoji="0" lang="ar-SA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السكريات الأحادية كالجلوكوز </a:t>
            </a:r>
            <a:r>
              <a:rPr kumimoji="0" lang="ar-SA" sz="3200" b="1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والفركتوز</a:t>
            </a:r>
            <a:r>
              <a:rPr kumimoji="0" lang="ar-SA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بتأثير </a:t>
            </a:r>
            <a:r>
              <a:rPr kumimoji="0" lang="en-US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kumimoji="0" lang="en-US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kumimoji="0" lang="ar-SA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الإنزيمات</a:t>
            </a:r>
            <a:r>
              <a:rPr kumimoji="0" lang="en-US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ar-SA" sz="3200" b="1" dirty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أو </a:t>
            </a:r>
            <a:r>
              <a:rPr kumimoji="0" lang="ar-SA" sz="3200" b="1" dirty="0" err="1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البكتيريا .</a:t>
            </a:r>
            <a:endParaRPr kumimoji="0" lang="en-US" sz="3200" dirty="0">
              <a:cs typeface="Arial" pitchFamily="34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4924</TotalTime>
  <Words>665</Words>
  <Application>Microsoft Office PowerPoint</Application>
  <PresentationFormat>عرض على الشاشة (3:4)‏</PresentationFormat>
  <Paragraphs>203</Paragraphs>
  <Slides>11</Slides>
  <Notes>1</Notes>
  <HiddenSlides>0</HiddenSlides>
  <MMClips>0</MMClips>
  <ScaleCrop>false</ScaleCrop>
  <HeadingPairs>
    <vt:vector size="6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  <vt:variant>
        <vt:lpstr>عروض مخصصة</vt:lpstr>
      </vt:variant>
      <vt:variant>
        <vt:i4>1</vt:i4>
      </vt:variant>
    </vt:vector>
  </HeadingPairs>
  <TitlesOfParts>
    <vt:vector size="13" baseType="lpstr">
      <vt:lpstr>تدفق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مخصص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>DELL</dc:creator>
  <cp:lastModifiedBy>‏‏مستخدم Windows</cp:lastModifiedBy>
  <cp:revision>328</cp:revision>
  <dcterms:modified xsi:type="dcterms:W3CDTF">2018-12-27T08:43:15Z</dcterms:modified>
</cp:coreProperties>
</file>