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72" r:id="rId4"/>
    <p:sldId id="271" r:id="rId5"/>
    <p:sldId id="264" r:id="rId6"/>
    <p:sldId id="265" r:id="rId7"/>
    <p:sldId id="270" r:id="rId8"/>
    <p:sldId id="292" r:id="rId9"/>
    <p:sldId id="275" r:id="rId10"/>
    <p:sldId id="291"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93" r:id="rId25"/>
    <p:sldId id="294" r:id="rId26"/>
    <p:sldId id="289" r:id="rId27"/>
    <p:sldId id="260" r:id="rId28"/>
    <p:sldId id="290" r:id="rId29"/>
    <p:sldId id="261" r:id="rId30"/>
    <p:sldId id="258" r:id="rId31"/>
    <p:sldId id="295" r:id="rId32"/>
    <p:sldId id="273" r:id="rId33"/>
  </p:sldIdLst>
  <p:sldSz cx="9144000" cy="5143500" type="screen16x9"/>
  <p:notesSz cx="6797675" cy="9928225"/>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C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نمط فاتح 3 - تميي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نمط فاتح 2 - تميي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816"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52016" y="0"/>
            <a:ext cx="2945659" cy="498135"/>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74" y="0"/>
            <a:ext cx="2945659" cy="498135"/>
          </a:xfrm>
          <a:prstGeom prst="rect">
            <a:avLst/>
          </a:prstGeom>
        </p:spPr>
        <p:txBody>
          <a:bodyPr vert="horz" lIns="91440" tIns="45720" rIns="91440" bIns="45720" rtlCol="1"/>
          <a:lstStyle>
            <a:lvl1pPr algn="l">
              <a:defRPr sz="1200"/>
            </a:lvl1pPr>
          </a:lstStyle>
          <a:p>
            <a:fld id="{0D918782-DED7-4108-8935-089FA42C9BB3}" type="datetimeFigureOut">
              <a:rPr lang="ar-SA" smtClean="0"/>
              <a:t>12/06/43</a:t>
            </a:fld>
            <a:endParaRPr lang="ar-SA"/>
          </a:p>
        </p:txBody>
      </p:sp>
      <p:sp>
        <p:nvSpPr>
          <p:cNvPr id="4" name="عنصر نائب لصورة الشريحة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79768" y="4777958"/>
            <a:ext cx="5438140" cy="3909239"/>
          </a:xfrm>
          <a:prstGeom prst="rect">
            <a:avLst/>
          </a:prstGeom>
        </p:spPr>
        <p:txBody>
          <a:bodyPr vert="horz" lIns="91440" tIns="45720" rIns="91440" bIns="45720" rtlCol="1"/>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52016" y="9430091"/>
            <a:ext cx="2945659" cy="498134"/>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74" y="9430091"/>
            <a:ext cx="2945659" cy="498134"/>
          </a:xfrm>
          <a:prstGeom prst="rect">
            <a:avLst/>
          </a:prstGeom>
        </p:spPr>
        <p:txBody>
          <a:bodyPr vert="horz" lIns="91440" tIns="45720" rIns="91440" bIns="45720" rtlCol="1" anchor="b"/>
          <a:lstStyle>
            <a:lvl1pPr algn="l">
              <a:defRPr sz="1200"/>
            </a:lvl1pPr>
          </a:lstStyle>
          <a:p>
            <a:fld id="{A6EDA175-DFF2-4857-BDDF-E5FED5C8CC1C}" type="slidenum">
              <a:rPr lang="ar-SA" smtClean="0"/>
              <a:t>‹#›</a:t>
            </a:fld>
            <a:endParaRPr lang="ar-SA"/>
          </a:p>
        </p:txBody>
      </p:sp>
    </p:spTree>
    <p:extLst>
      <p:ext uri="{BB962C8B-B14F-4D97-AF65-F5344CB8AC3E}">
        <p14:creationId xmlns:p14="http://schemas.microsoft.com/office/powerpoint/2010/main" val="295781075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422275" y="1241425"/>
            <a:ext cx="5953125" cy="3349625"/>
          </a:xfrm>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A6EDA175-DFF2-4857-BDDF-E5FED5C8CC1C}" type="slidenum">
              <a:rPr lang="ar-SA" smtClean="0"/>
              <a:t>1</a:t>
            </a:fld>
            <a:endParaRPr lang="ar-SA"/>
          </a:p>
        </p:txBody>
      </p:sp>
    </p:spTree>
    <p:extLst>
      <p:ext uri="{BB962C8B-B14F-4D97-AF65-F5344CB8AC3E}">
        <p14:creationId xmlns:p14="http://schemas.microsoft.com/office/powerpoint/2010/main" val="2246119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endParaRPr lang="fr-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C7074969-599D-4234-B46C-42CCCB495009}" type="datetimeFigureOut">
              <a:rPr lang="fr-CA"/>
              <a:pPr>
                <a:defRPr/>
              </a:pPr>
              <a:t>2022-01-15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47A57648-32CE-4059-9637-48B53720C321}" type="slidenum">
              <a:rPr lang="ar-SA" altLang="ar-SA"/>
              <a:pPr>
                <a:defRPr/>
              </a:pPr>
              <a:t>‹#›</a:t>
            </a:fld>
            <a:endParaRPr lang="fr-CA" altLang="ar-SA"/>
          </a:p>
        </p:txBody>
      </p:sp>
      <p:pic>
        <p:nvPicPr>
          <p:cNvPr id="7" name="صورة 6">
            <a:extLst>
              <a:ext uri="{FF2B5EF4-FFF2-40B4-BE49-F238E27FC236}">
                <a16:creationId xmlns:a16="http://schemas.microsoft.com/office/drawing/2014/main" id="{1650E1A3-D0FB-4D9F-8C60-038D20DD86E8}"/>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27531" y="96983"/>
            <a:ext cx="1344566" cy="1022541"/>
          </a:xfrm>
          <a:prstGeom prst="rect">
            <a:avLst/>
          </a:prstGeom>
        </p:spPr>
      </p:pic>
      <p:pic>
        <p:nvPicPr>
          <p:cNvPr id="8" name="image1.png">
            <a:extLst>
              <a:ext uri="{FF2B5EF4-FFF2-40B4-BE49-F238E27FC236}">
                <a16:creationId xmlns:a16="http://schemas.microsoft.com/office/drawing/2014/main" id="{ED201D43-64B4-45C7-A92D-F03B65CC4615}"/>
              </a:ext>
            </a:extLst>
          </p:cNvPr>
          <p:cNvPicPr/>
          <p:nvPr userDrawn="1"/>
        </p:nvPicPr>
        <p:blipFill>
          <a:blip r:embed="rId3"/>
          <a:srcRect/>
          <a:stretch>
            <a:fillRect/>
          </a:stretch>
        </p:blipFill>
        <p:spPr>
          <a:xfrm>
            <a:off x="7640078" y="101598"/>
            <a:ext cx="1269272" cy="1019153"/>
          </a:xfrm>
          <a:prstGeom prst="rect">
            <a:avLst/>
          </a:prstGeom>
          <a:ln/>
        </p:spPr>
      </p:pic>
      <p:grpSp>
        <p:nvGrpSpPr>
          <p:cNvPr id="9" name="مجموعة 8">
            <a:extLst>
              <a:ext uri="{FF2B5EF4-FFF2-40B4-BE49-F238E27FC236}">
                <a16:creationId xmlns:a16="http://schemas.microsoft.com/office/drawing/2014/main" id="{54344568-0DF3-4F39-9E6B-C7784A8F4092}"/>
              </a:ext>
            </a:extLst>
          </p:cNvPr>
          <p:cNvGrpSpPr/>
          <p:nvPr userDrawn="1"/>
        </p:nvGrpSpPr>
        <p:grpSpPr>
          <a:xfrm>
            <a:off x="0" y="4643858"/>
            <a:ext cx="9180512" cy="487357"/>
            <a:chOff x="36576" y="6244785"/>
            <a:chExt cx="12192000" cy="613216"/>
          </a:xfrm>
          <a:solidFill>
            <a:srgbClr val="5EDEE4"/>
          </a:solidFill>
        </p:grpSpPr>
        <p:sp>
          <p:nvSpPr>
            <p:cNvPr id="10" name="Rectangle 9">
              <a:extLst>
                <a:ext uri="{FF2B5EF4-FFF2-40B4-BE49-F238E27FC236}">
                  <a16:creationId xmlns:a16="http://schemas.microsoft.com/office/drawing/2014/main" id="{750C447B-4712-47A0-8EAD-3E6786CE5356}"/>
                </a:ext>
              </a:extLst>
            </p:cNvPr>
            <p:cNvSpPr/>
            <p:nvPr/>
          </p:nvSpPr>
          <p:spPr>
            <a:xfrm>
              <a:off x="36576" y="6244785"/>
              <a:ext cx="12192000" cy="6132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ربع نص 2">
              <a:extLst>
                <a:ext uri="{FF2B5EF4-FFF2-40B4-BE49-F238E27FC236}">
                  <a16:creationId xmlns:a16="http://schemas.microsoft.com/office/drawing/2014/main" id="{79D8F11F-DFE8-4D74-A1B4-9168D2174057}"/>
                </a:ext>
              </a:extLst>
            </p:cNvPr>
            <p:cNvSpPr txBox="1">
              <a:spLocks noChangeArrowheads="1"/>
            </p:cNvSpPr>
            <p:nvPr/>
          </p:nvSpPr>
          <p:spPr bwMode="auto">
            <a:xfrm flipH="1">
              <a:off x="2354958" y="6261899"/>
              <a:ext cx="6391718" cy="400110"/>
            </a:xfrm>
            <a:prstGeom prst="rect">
              <a:avLst/>
            </a:prstGeom>
            <a:grpFill/>
            <a:ln>
              <a:noFill/>
            </a:ln>
            <a:extLst>
              <a:ext uri="{91240B29-F687-4F45-9708-019B960494DF}">
                <a14:hiddenLine xmlns:a14="http://schemas.microsoft.com/office/drawing/2010/main" w="9525">
                  <a:solidFill>
                    <a:srgbClr val="00B0F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YE" altLang="ar-SA" sz="2000" b="1" i="0" u="none" strike="noStrike" cap="none" normalizeH="0" baseline="0" dirty="0">
                  <a:ln>
                    <a:noFill/>
                  </a:ln>
                  <a:effectLst/>
                  <a:latin typeface="AL-Mateen" charset="-78"/>
                  <a:ea typeface="Arial" panose="020B0604020202020204" pitchFamily="34" charset="0"/>
                  <a:cs typeface="AL-Mateen" charset="-78"/>
                </a:rPr>
                <a:t>المـــدرب / </a:t>
              </a:r>
              <a:r>
                <a:rPr kumimoji="0" lang="ar-EG" altLang="ar-SA" sz="2000" b="1" i="0" u="none" strike="noStrike" cap="none" normalizeH="0" baseline="0" dirty="0">
                  <a:ln>
                    <a:noFill/>
                  </a:ln>
                  <a:effectLst/>
                  <a:latin typeface="Cambria" panose="02040503050406030204" pitchFamily="18" charset="0"/>
                  <a:ea typeface="Arial" panose="020B0604020202020204" pitchFamily="34" charset="0"/>
                  <a:cs typeface="AL-Mateen" charset="-78"/>
                </a:rPr>
                <a:t>سعد بن صويلح اللحياني</a:t>
              </a:r>
              <a:endParaRPr kumimoji="0" lang="ar-SA" altLang="ar-SA" sz="1800" b="0" i="0" u="none" strike="noStrike" cap="none" normalizeH="0" baseline="0" dirty="0">
                <a:ln>
                  <a:noFill/>
                </a:ln>
                <a:effectLst/>
                <a:latin typeface="Arial" panose="020B0604020202020204" pitchFamily="34" charset="0"/>
              </a:endParaRPr>
            </a:p>
          </p:txBody>
        </p:sp>
      </p:grpSp>
      <p:pic>
        <p:nvPicPr>
          <p:cNvPr id="12" name="Picture 10">
            <a:extLst>
              <a:ext uri="{FF2B5EF4-FFF2-40B4-BE49-F238E27FC236}">
                <a16:creationId xmlns:a16="http://schemas.microsoft.com/office/drawing/2014/main" id="{9750DA22-D839-48A2-9701-9527283CD643}"/>
              </a:ext>
            </a:extLst>
          </p:cNvPr>
          <p:cNvPicPr/>
          <p:nvPr userDrawn="1"/>
        </p:nvPicPr>
        <p:blipFill>
          <a:blip r:embed="rId4">
            <a:clrChange>
              <a:clrFrom>
                <a:srgbClr val="FFFFFF"/>
              </a:clrFrom>
              <a:clrTo>
                <a:srgbClr val="FFFFFF">
                  <a:alpha val="0"/>
                </a:srgbClr>
              </a:clrTo>
            </a:clrChange>
          </a:blip>
          <a:stretch>
            <a:fillRect/>
          </a:stretch>
        </p:blipFill>
        <p:spPr>
          <a:xfrm>
            <a:off x="3059052" y="80544"/>
            <a:ext cx="3456384" cy="1102519"/>
          </a:xfrm>
          <a:prstGeom prst="rect">
            <a:avLst/>
          </a:prstGeom>
        </p:spPr>
      </p:pic>
    </p:spTree>
    <p:extLst>
      <p:ext uri="{BB962C8B-B14F-4D97-AF65-F5344CB8AC3E}">
        <p14:creationId xmlns:p14="http://schemas.microsoft.com/office/powerpoint/2010/main" val="104768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D308CC55-D68E-4AD9-ACDF-0C3D619E2A02}" type="datetimeFigureOut">
              <a:rPr lang="fr-CA"/>
              <a:pPr>
                <a:defRPr/>
              </a:pPr>
              <a:t>2022-01-15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3A010AAF-033A-46C8-8481-F32F0335AD26}" type="slidenum">
              <a:rPr lang="ar-SA" altLang="ar-SA"/>
              <a:pPr>
                <a:defRPr/>
              </a:pPr>
              <a:t>‹#›</a:t>
            </a:fld>
            <a:endParaRPr lang="fr-CA" altLang="ar-SA"/>
          </a:p>
        </p:txBody>
      </p:sp>
    </p:spTree>
    <p:extLst>
      <p:ext uri="{BB962C8B-B14F-4D97-AF65-F5344CB8AC3E}">
        <p14:creationId xmlns:p14="http://schemas.microsoft.com/office/powerpoint/2010/main" val="299327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BCF3AB35-8866-4731-958F-8F965FB2D027}" type="datetimeFigureOut">
              <a:rPr lang="fr-CA"/>
              <a:pPr>
                <a:defRPr/>
              </a:pPr>
              <a:t>2022-01-15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45F268EE-0549-45D4-AEB3-0399960FB593}" type="slidenum">
              <a:rPr lang="ar-SA" altLang="ar-SA"/>
              <a:pPr>
                <a:defRPr/>
              </a:pPr>
              <a:t>‹#›</a:t>
            </a:fld>
            <a:endParaRPr lang="fr-CA" altLang="ar-SA"/>
          </a:p>
        </p:txBody>
      </p:sp>
    </p:spTree>
    <p:extLst>
      <p:ext uri="{BB962C8B-B14F-4D97-AF65-F5344CB8AC3E}">
        <p14:creationId xmlns:p14="http://schemas.microsoft.com/office/powerpoint/2010/main" val="2200952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8483F4B0-5D52-468F-BE80-B100DCD0C58B}" type="datetimeFigureOut">
              <a:rPr lang="fr-CA"/>
              <a:pPr>
                <a:defRPr/>
              </a:pPr>
              <a:t>2022-01-15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98F00CB0-F65E-4979-B4E5-9620DA7F588A}" type="slidenum">
              <a:rPr lang="ar-SA" altLang="ar-SA"/>
              <a:pPr>
                <a:defRPr/>
              </a:pPr>
              <a:t>‹#›</a:t>
            </a:fld>
            <a:endParaRPr lang="fr-CA" altLang="ar-SA"/>
          </a:p>
        </p:txBody>
      </p:sp>
      <p:pic>
        <p:nvPicPr>
          <p:cNvPr id="7" name="صورة 6">
            <a:extLst>
              <a:ext uri="{FF2B5EF4-FFF2-40B4-BE49-F238E27FC236}">
                <a16:creationId xmlns:a16="http://schemas.microsoft.com/office/drawing/2014/main" id="{EE90B55A-5A81-4190-A2A7-A1208DA365DE}"/>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27531" y="96983"/>
            <a:ext cx="1344566" cy="1022541"/>
          </a:xfrm>
          <a:prstGeom prst="rect">
            <a:avLst/>
          </a:prstGeom>
        </p:spPr>
      </p:pic>
      <p:pic>
        <p:nvPicPr>
          <p:cNvPr id="8" name="image1.png">
            <a:extLst>
              <a:ext uri="{FF2B5EF4-FFF2-40B4-BE49-F238E27FC236}">
                <a16:creationId xmlns:a16="http://schemas.microsoft.com/office/drawing/2014/main" id="{535BC790-7A92-45E9-A25B-A9FC60870529}"/>
              </a:ext>
            </a:extLst>
          </p:cNvPr>
          <p:cNvPicPr/>
          <p:nvPr userDrawn="1"/>
        </p:nvPicPr>
        <p:blipFill>
          <a:blip r:embed="rId3"/>
          <a:srcRect/>
          <a:stretch>
            <a:fillRect/>
          </a:stretch>
        </p:blipFill>
        <p:spPr>
          <a:xfrm>
            <a:off x="7640078" y="101598"/>
            <a:ext cx="1269272" cy="1019153"/>
          </a:xfrm>
          <a:prstGeom prst="rect">
            <a:avLst/>
          </a:prstGeom>
          <a:ln/>
        </p:spPr>
      </p:pic>
      <p:grpSp>
        <p:nvGrpSpPr>
          <p:cNvPr id="9" name="مجموعة 8">
            <a:extLst>
              <a:ext uri="{FF2B5EF4-FFF2-40B4-BE49-F238E27FC236}">
                <a16:creationId xmlns:a16="http://schemas.microsoft.com/office/drawing/2014/main" id="{7C0D5E2C-B076-4BDD-9E11-9CCC13AA1F66}"/>
              </a:ext>
            </a:extLst>
          </p:cNvPr>
          <p:cNvGrpSpPr/>
          <p:nvPr userDrawn="1"/>
        </p:nvGrpSpPr>
        <p:grpSpPr>
          <a:xfrm>
            <a:off x="0" y="4643858"/>
            <a:ext cx="9144000" cy="487357"/>
            <a:chOff x="36576" y="6244785"/>
            <a:chExt cx="12192000" cy="613216"/>
          </a:xfrm>
          <a:solidFill>
            <a:srgbClr val="5EDEE4"/>
          </a:solidFill>
        </p:grpSpPr>
        <p:sp>
          <p:nvSpPr>
            <p:cNvPr id="10" name="Rectangle 9">
              <a:extLst>
                <a:ext uri="{FF2B5EF4-FFF2-40B4-BE49-F238E27FC236}">
                  <a16:creationId xmlns:a16="http://schemas.microsoft.com/office/drawing/2014/main" id="{1EDF291B-DFE6-4AC4-9B63-3F403B409252}"/>
                </a:ext>
              </a:extLst>
            </p:cNvPr>
            <p:cNvSpPr/>
            <p:nvPr/>
          </p:nvSpPr>
          <p:spPr>
            <a:xfrm>
              <a:off x="36576" y="6244785"/>
              <a:ext cx="12192000" cy="6132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ربع نص 2">
              <a:extLst>
                <a:ext uri="{FF2B5EF4-FFF2-40B4-BE49-F238E27FC236}">
                  <a16:creationId xmlns:a16="http://schemas.microsoft.com/office/drawing/2014/main" id="{A397D3AA-A806-4BBD-A1AE-1DF90705E522}"/>
                </a:ext>
              </a:extLst>
            </p:cNvPr>
            <p:cNvSpPr txBox="1">
              <a:spLocks noChangeArrowheads="1"/>
            </p:cNvSpPr>
            <p:nvPr/>
          </p:nvSpPr>
          <p:spPr bwMode="auto">
            <a:xfrm flipH="1">
              <a:off x="2354958" y="6261899"/>
              <a:ext cx="6391718" cy="400110"/>
            </a:xfrm>
            <a:prstGeom prst="rect">
              <a:avLst/>
            </a:prstGeom>
            <a:grpFill/>
            <a:ln>
              <a:noFill/>
            </a:ln>
            <a:extLst>
              <a:ext uri="{91240B29-F687-4F45-9708-019B960494DF}">
                <a14:hiddenLine xmlns:a14="http://schemas.microsoft.com/office/drawing/2010/main" w="9525">
                  <a:solidFill>
                    <a:srgbClr val="00B0F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YE" altLang="ar-SA" sz="2000" b="1" i="0" u="none" strike="noStrike" cap="none" normalizeH="0" baseline="0" dirty="0">
                  <a:ln>
                    <a:noFill/>
                  </a:ln>
                  <a:effectLst/>
                  <a:latin typeface="AL-Mateen" charset="-78"/>
                  <a:ea typeface="Arial" panose="020B0604020202020204" pitchFamily="34" charset="0"/>
                  <a:cs typeface="AL-Mateen" charset="-78"/>
                </a:rPr>
                <a:t>المـــدرب / </a:t>
              </a:r>
              <a:r>
                <a:rPr kumimoji="0" lang="ar-EG" altLang="ar-SA" sz="2000" b="1" i="0" u="none" strike="noStrike" cap="none" normalizeH="0" baseline="0" dirty="0">
                  <a:ln>
                    <a:noFill/>
                  </a:ln>
                  <a:effectLst/>
                  <a:latin typeface="Cambria" panose="02040503050406030204" pitchFamily="18" charset="0"/>
                  <a:ea typeface="Arial" panose="020B0604020202020204" pitchFamily="34" charset="0"/>
                  <a:cs typeface="AL-Mateen" charset="-78"/>
                </a:rPr>
                <a:t>سعد بن صويلح اللحياني</a:t>
              </a:r>
              <a:endParaRPr kumimoji="0" lang="ar-SA" altLang="ar-SA" sz="1800" b="0" i="0" u="none" strike="noStrike" cap="none" normalizeH="0" baseline="0" dirty="0">
                <a:ln>
                  <a:noFill/>
                </a:ln>
                <a:effectLst/>
                <a:latin typeface="Arial" panose="020B0604020202020204" pitchFamily="34" charset="0"/>
              </a:endParaRPr>
            </a:p>
          </p:txBody>
        </p:sp>
      </p:grpSp>
      <p:pic>
        <p:nvPicPr>
          <p:cNvPr id="12" name="Picture 10">
            <a:extLst>
              <a:ext uri="{FF2B5EF4-FFF2-40B4-BE49-F238E27FC236}">
                <a16:creationId xmlns:a16="http://schemas.microsoft.com/office/drawing/2014/main" id="{EE5EBF00-B57C-49E7-8A8E-5AB7225A5FA5}"/>
              </a:ext>
            </a:extLst>
          </p:cNvPr>
          <p:cNvPicPr/>
          <p:nvPr userDrawn="1"/>
        </p:nvPicPr>
        <p:blipFill>
          <a:blip r:embed="rId4">
            <a:clrChange>
              <a:clrFrom>
                <a:srgbClr val="FFFFFF"/>
              </a:clrFrom>
              <a:clrTo>
                <a:srgbClr val="FFFFFF">
                  <a:alpha val="0"/>
                </a:srgbClr>
              </a:clrTo>
            </a:clrChange>
          </a:blip>
          <a:stretch>
            <a:fillRect/>
          </a:stretch>
        </p:blipFill>
        <p:spPr>
          <a:xfrm>
            <a:off x="2843808" y="64544"/>
            <a:ext cx="3287219" cy="1054980"/>
          </a:xfrm>
          <a:prstGeom prst="rect">
            <a:avLst/>
          </a:prstGeom>
        </p:spPr>
      </p:pic>
    </p:spTree>
    <p:extLst>
      <p:ext uri="{BB962C8B-B14F-4D97-AF65-F5344CB8AC3E}">
        <p14:creationId xmlns:p14="http://schemas.microsoft.com/office/powerpoint/2010/main" val="316988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E89AD04-67BD-45A5-8E04-D84D990064A6}" type="datetimeFigureOut">
              <a:rPr lang="fr-CA"/>
              <a:pPr>
                <a:defRPr/>
              </a:pPr>
              <a:t>2022-01-15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C05AA945-B2F9-4DEC-A0BD-F04ADD0D4D44}" type="slidenum">
              <a:rPr lang="ar-SA" altLang="ar-SA"/>
              <a:pPr>
                <a:defRPr/>
              </a:pPr>
              <a:t>‹#›</a:t>
            </a:fld>
            <a:endParaRPr lang="fr-CA" altLang="ar-SA"/>
          </a:p>
        </p:txBody>
      </p:sp>
    </p:spTree>
    <p:extLst>
      <p:ext uri="{BB962C8B-B14F-4D97-AF65-F5344CB8AC3E}">
        <p14:creationId xmlns:p14="http://schemas.microsoft.com/office/powerpoint/2010/main" val="2175814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3"/>
          <p:cNvSpPr>
            <a:spLocks noGrp="1"/>
          </p:cNvSpPr>
          <p:nvPr>
            <p:ph type="dt" sz="half" idx="10"/>
          </p:nvPr>
        </p:nvSpPr>
        <p:spPr/>
        <p:txBody>
          <a:bodyPr/>
          <a:lstStyle>
            <a:lvl1pPr>
              <a:defRPr/>
            </a:lvl1pPr>
          </a:lstStyle>
          <a:p>
            <a:pPr>
              <a:defRPr/>
            </a:pPr>
            <a:fld id="{E838599B-893A-4E8E-A7E9-19A6BAE9757D}" type="datetimeFigureOut">
              <a:rPr lang="fr-CA"/>
              <a:pPr>
                <a:defRPr/>
              </a:pPr>
              <a:t>2022-01-15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pPr>
              <a:defRPr/>
            </a:pPr>
            <a:fld id="{A68C9C7E-068F-4703-B894-9C8C0AA1C648}" type="slidenum">
              <a:rPr lang="ar-SA" altLang="ar-SA"/>
              <a:pPr>
                <a:defRPr/>
              </a:pPr>
              <a:t>‹#›</a:t>
            </a:fld>
            <a:endParaRPr lang="fr-CA" altLang="ar-SA"/>
          </a:p>
        </p:txBody>
      </p:sp>
    </p:spTree>
    <p:extLst>
      <p:ext uri="{BB962C8B-B14F-4D97-AF65-F5344CB8AC3E}">
        <p14:creationId xmlns:p14="http://schemas.microsoft.com/office/powerpoint/2010/main" val="1223114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457201" y="1151335"/>
            <a:ext cx="4040188" cy="4798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3"/>
          <p:cNvSpPr>
            <a:spLocks noGrp="1"/>
          </p:cNvSpPr>
          <p:nvPr>
            <p:ph type="dt" sz="half" idx="10"/>
          </p:nvPr>
        </p:nvSpPr>
        <p:spPr/>
        <p:txBody>
          <a:bodyPr/>
          <a:lstStyle>
            <a:lvl1pPr>
              <a:defRPr/>
            </a:lvl1pPr>
          </a:lstStyle>
          <a:p>
            <a:pPr>
              <a:defRPr/>
            </a:pPr>
            <a:fld id="{3EE752CD-D1D5-45EE-8FAE-917E30F223E8}" type="datetimeFigureOut">
              <a:rPr lang="fr-CA"/>
              <a:pPr>
                <a:defRPr/>
              </a:pPr>
              <a:t>2022-01-15</a:t>
            </a:fld>
            <a:endParaRPr lang="fr-CA"/>
          </a:p>
        </p:txBody>
      </p:sp>
      <p:sp>
        <p:nvSpPr>
          <p:cNvPr id="8" name="Footer Placeholder 4"/>
          <p:cNvSpPr>
            <a:spLocks noGrp="1"/>
          </p:cNvSpPr>
          <p:nvPr>
            <p:ph type="ftr" sz="quarter" idx="11"/>
          </p:nvPr>
        </p:nvSpPr>
        <p:spPr/>
        <p:txBody>
          <a:bodyPr/>
          <a:lstStyle>
            <a:lvl1pPr>
              <a:defRPr/>
            </a:lvl1pPr>
          </a:lstStyle>
          <a:p>
            <a:pPr>
              <a:defRPr/>
            </a:pPr>
            <a:endParaRPr lang="fr-CA"/>
          </a:p>
        </p:txBody>
      </p:sp>
      <p:sp>
        <p:nvSpPr>
          <p:cNvPr id="9" name="Slide Number Placeholder 5"/>
          <p:cNvSpPr>
            <a:spLocks noGrp="1"/>
          </p:cNvSpPr>
          <p:nvPr>
            <p:ph type="sldNum" sz="quarter" idx="12"/>
          </p:nvPr>
        </p:nvSpPr>
        <p:spPr/>
        <p:txBody>
          <a:bodyPr/>
          <a:lstStyle>
            <a:lvl1pPr>
              <a:defRPr/>
            </a:lvl1pPr>
          </a:lstStyle>
          <a:p>
            <a:pPr>
              <a:defRPr/>
            </a:pPr>
            <a:fld id="{B1B492DE-F7FB-4EDA-AB8C-2CFD233151F6}" type="slidenum">
              <a:rPr lang="ar-SA" altLang="ar-SA"/>
              <a:pPr>
                <a:defRPr/>
              </a:pPr>
              <a:t>‹#›</a:t>
            </a:fld>
            <a:endParaRPr lang="fr-CA" altLang="ar-SA"/>
          </a:p>
        </p:txBody>
      </p:sp>
    </p:spTree>
    <p:extLst>
      <p:ext uri="{BB962C8B-B14F-4D97-AF65-F5344CB8AC3E}">
        <p14:creationId xmlns:p14="http://schemas.microsoft.com/office/powerpoint/2010/main" val="279602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B74D5B8A-4696-4FEE-962A-90CB93611B10}" type="datetimeFigureOut">
              <a:rPr lang="fr-CA"/>
              <a:pPr>
                <a:defRPr/>
              </a:pPr>
              <a:t>2022-01-15</a:t>
            </a:fld>
            <a:endParaRPr lang="fr-CA"/>
          </a:p>
        </p:txBody>
      </p:sp>
      <p:sp>
        <p:nvSpPr>
          <p:cNvPr id="4" name="Footer Placeholder 4"/>
          <p:cNvSpPr>
            <a:spLocks noGrp="1"/>
          </p:cNvSpPr>
          <p:nvPr>
            <p:ph type="ftr" sz="quarter" idx="11"/>
          </p:nvPr>
        </p:nvSpPr>
        <p:spPr/>
        <p:txBody>
          <a:bodyPr/>
          <a:lstStyle>
            <a:lvl1pPr>
              <a:defRPr/>
            </a:lvl1pPr>
          </a:lstStyle>
          <a:p>
            <a:pPr>
              <a:defRPr/>
            </a:pPr>
            <a:endParaRPr lang="fr-CA"/>
          </a:p>
        </p:txBody>
      </p:sp>
      <p:sp>
        <p:nvSpPr>
          <p:cNvPr id="5" name="Slide Number Placeholder 5"/>
          <p:cNvSpPr>
            <a:spLocks noGrp="1"/>
          </p:cNvSpPr>
          <p:nvPr>
            <p:ph type="sldNum" sz="quarter" idx="12"/>
          </p:nvPr>
        </p:nvSpPr>
        <p:spPr/>
        <p:txBody>
          <a:bodyPr/>
          <a:lstStyle>
            <a:lvl1pPr>
              <a:defRPr/>
            </a:lvl1pPr>
          </a:lstStyle>
          <a:p>
            <a:pPr>
              <a:defRPr/>
            </a:pPr>
            <a:fld id="{1416AE69-DB01-4E5A-A455-258B952C218F}" type="slidenum">
              <a:rPr lang="ar-SA" altLang="ar-SA"/>
              <a:pPr>
                <a:defRPr/>
              </a:pPr>
              <a:t>‹#›</a:t>
            </a:fld>
            <a:endParaRPr lang="fr-CA" altLang="ar-SA"/>
          </a:p>
        </p:txBody>
      </p:sp>
    </p:spTree>
    <p:extLst>
      <p:ext uri="{BB962C8B-B14F-4D97-AF65-F5344CB8AC3E}">
        <p14:creationId xmlns:p14="http://schemas.microsoft.com/office/powerpoint/2010/main" val="2285375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5087C4-2056-4456-BD41-D65B00DC311D}" type="datetimeFigureOut">
              <a:rPr lang="fr-CA"/>
              <a:pPr>
                <a:defRPr/>
              </a:pPr>
              <a:t>2022-01-15</a:t>
            </a:fld>
            <a:endParaRPr lang="fr-CA"/>
          </a:p>
        </p:txBody>
      </p:sp>
      <p:sp>
        <p:nvSpPr>
          <p:cNvPr id="3" name="Footer Placeholder 4"/>
          <p:cNvSpPr>
            <a:spLocks noGrp="1"/>
          </p:cNvSpPr>
          <p:nvPr>
            <p:ph type="ftr" sz="quarter" idx="11"/>
          </p:nvPr>
        </p:nvSpPr>
        <p:spPr/>
        <p:txBody>
          <a:bodyPr/>
          <a:lstStyle>
            <a:lvl1pPr>
              <a:defRPr/>
            </a:lvl1pPr>
          </a:lstStyle>
          <a:p>
            <a:pPr>
              <a:defRPr/>
            </a:pPr>
            <a:endParaRPr lang="fr-CA"/>
          </a:p>
        </p:txBody>
      </p:sp>
      <p:sp>
        <p:nvSpPr>
          <p:cNvPr id="4" name="Slide Number Placeholder 5"/>
          <p:cNvSpPr>
            <a:spLocks noGrp="1"/>
          </p:cNvSpPr>
          <p:nvPr>
            <p:ph type="sldNum" sz="quarter" idx="12"/>
          </p:nvPr>
        </p:nvSpPr>
        <p:spPr/>
        <p:txBody>
          <a:bodyPr/>
          <a:lstStyle>
            <a:lvl1pPr>
              <a:defRPr/>
            </a:lvl1pPr>
          </a:lstStyle>
          <a:p>
            <a:pPr>
              <a:defRPr/>
            </a:pPr>
            <a:fld id="{D4DF7292-F2FE-4DCB-A81F-1EF7CB0A6804}" type="slidenum">
              <a:rPr lang="ar-SA" altLang="ar-SA"/>
              <a:pPr>
                <a:defRPr/>
              </a:pPr>
              <a:t>‹#›</a:t>
            </a:fld>
            <a:endParaRPr lang="fr-CA" altLang="ar-SA"/>
          </a:p>
        </p:txBody>
      </p:sp>
      <p:pic>
        <p:nvPicPr>
          <p:cNvPr id="5" name="صورة 4">
            <a:extLst>
              <a:ext uri="{FF2B5EF4-FFF2-40B4-BE49-F238E27FC236}">
                <a16:creationId xmlns:a16="http://schemas.microsoft.com/office/drawing/2014/main" id="{6D7F3308-BC9E-4C81-A0D9-0877B26B2DD2}"/>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27531" y="96983"/>
            <a:ext cx="1344566" cy="1022541"/>
          </a:xfrm>
          <a:prstGeom prst="rect">
            <a:avLst/>
          </a:prstGeom>
        </p:spPr>
      </p:pic>
      <p:pic>
        <p:nvPicPr>
          <p:cNvPr id="6" name="image1.png">
            <a:extLst>
              <a:ext uri="{FF2B5EF4-FFF2-40B4-BE49-F238E27FC236}">
                <a16:creationId xmlns:a16="http://schemas.microsoft.com/office/drawing/2014/main" id="{AD4C6C60-5934-4C7A-873D-6949AF7C417F}"/>
              </a:ext>
            </a:extLst>
          </p:cNvPr>
          <p:cNvPicPr/>
          <p:nvPr userDrawn="1"/>
        </p:nvPicPr>
        <p:blipFill>
          <a:blip r:embed="rId3"/>
          <a:srcRect/>
          <a:stretch>
            <a:fillRect/>
          </a:stretch>
        </p:blipFill>
        <p:spPr>
          <a:xfrm>
            <a:off x="7640078" y="101598"/>
            <a:ext cx="1269272" cy="1019153"/>
          </a:xfrm>
          <a:prstGeom prst="rect">
            <a:avLst/>
          </a:prstGeom>
          <a:ln/>
        </p:spPr>
      </p:pic>
      <p:grpSp>
        <p:nvGrpSpPr>
          <p:cNvPr id="7" name="مجموعة 6">
            <a:extLst>
              <a:ext uri="{FF2B5EF4-FFF2-40B4-BE49-F238E27FC236}">
                <a16:creationId xmlns:a16="http://schemas.microsoft.com/office/drawing/2014/main" id="{6655D700-384D-4DB3-A95E-83D0D89CA6BA}"/>
              </a:ext>
            </a:extLst>
          </p:cNvPr>
          <p:cNvGrpSpPr/>
          <p:nvPr userDrawn="1"/>
        </p:nvGrpSpPr>
        <p:grpSpPr>
          <a:xfrm>
            <a:off x="0" y="4643858"/>
            <a:ext cx="9144000" cy="487357"/>
            <a:chOff x="36576" y="6244785"/>
            <a:chExt cx="12192000" cy="613216"/>
          </a:xfrm>
          <a:solidFill>
            <a:srgbClr val="5EDEE4"/>
          </a:solidFill>
        </p:grpSpPr>
        <p:sp>
          <p:nvSpPr>
            <p:cNvPr id="8" name="Rectangle 9">
              <a:extLst>
                <a:ext uri="{FF2B5EF4-FFF2-40B4-BE49-F238E27FC236}">
                  <a16:creationId xmlns:a16="http://schemas.microsoft.com/office/drawing/2014/main" id="{35B8A1A0-92E8-4CF0-996D-96237B29916D}"/>
                </a:ext>
              </a:extLst>
            </p:cNvPr>
            <p:cNvSpPr/>
            <p:nvPr/>
          </p:nvSpPr>
          <p:spPr>
            <a:xfrm>
              <a:off x="36576" y="6244785"/>
              <a:ext cx="12192000" cy="6132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مربع نص 2">
              <a:extLst>
                <a:ext uri="{FF2B5EF4-FFF2-40B4-BE49-F238E27FC236}">
                  <a16:creationId xmlns:a16="http://schemas.microsoft.com/office/drawing/2014/main" id="{D0696F90-4F54-4780-843F-9F560A849D5B}"/>
                </a:ext>
              </a:extLst>
            </p:cNvPr>
            <p:cNvSpPr txBox="1">
              <a:spLocks noChangeArrowheads="1"/>
            </p:cNvSpPr>
            <p:nvPr/>
          </p:nvSpPr>
          <p:spPr bwMode="auto">
            <a:xfrm flipH="1">
              <a:off x="2354958" y="6261899"/>
              <a:ext cx="6391718" cy="400110"/>
            </a:xfrm>
            <a:prstGeom prst="rect">
              <a:avLst/>
            </a:prstGeom>
            <a:grpFill/>
            <a:ln>
              <a:noFill/>
            </a:ln>
            <a:extLst>
              <a:ext uri="{91240B29-F687-4F45-9708-019B960494DF}">
                <a14:hiddenLine xmlns:a14="http://schemas.microsoft.com/office/drawing/2010/main" w="9525">
                  <a:solidFill>
                    <a:srgbClr val="00B0F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YE" altLang="ar-SA" sz="2000" b="1" i="0" u="none" strike="noStrike" cap="none" normalizeH="0" baseline="0" dirty="0">
                  <a:ln>
                    <a:noFill/>
                  </a:ln>
                  <a:effectLst/>
                  <a:latin typeface="AL-Mateen" charset="-78"/>
                  <a:ea typeface="Arial" panose="020B0604020202020204" pitchFamily="34" charset="0"/>
                  <a:cs typeface="AL-Mateen" charset="-78"/>
                </a:rPr>
                <a:t>المـــدرب / </a:t>
              </a:r>
              <a:r>
                <a:rPr kumimoji="0" lang="ar-EG" altLang="ar-SA" sz="2000" b="1" i="0" u="none" strike="noStrike" cap="none" normalizeH="0" baseline="0" dirty="0">
                  <a:ln>
                    <a:noFill/>
                  </a:ln>
                  <a:effectLst/>
                  <a:latin typeface="Cambria" panose="02040503050406030204" pitchFamily="18" charset="0"/>
                  <a:ea typeface="Arial" panose="020B0604020202020204" pitchFamily="34" charset="0"/>
                  <a:cs typeface="AL-Mateen" charset="-78"/>
                </a:rPr>
                <a:t>سعد بن صويلح اللحياني</a:t>
              </a:r>
              <a:endParaRPr kumimoji="0" lang="ar-SA" altLang="ar-SA" sz="1800" b="0" i="0" u="none" strike="noStrike" cap="none" normalizeH="0" baseline="0" dirty="0">
                <a:ln>
                  <a:noFill/>
                </a:ln>
                <a:effectLst/>
                <a:latin typeface="Arial" panose="020B0604020202020204" pitchFamily="34" charset="0"/>
              </a:endParaRPr>
            </a:p>
          </p:txBody>
        </p:sp>
      </p:grpSp>
      <p:pic>
        <p:nvPicPr>
          <p:cNvPr id="10" name="Picture 10">
            <a:extLst>
              <a:ext uri="{FF2B5EF4-FFF2-40B4-BE49-F238E27FC236}">
                <a16:creationId xmlns:a16="http://schemas.microsoft.com/office/drawing/2014/main" id="{91C959D7-E578-440E-96BD-F39E77C9C1FC}"/>
              </a:ext>
            </a:extLst>
          </p:cNvPr>
          <p:cNvPicPr/>
          <p:nvPr userDrawn="1"/>
        </p:nvPicPr>
        <p:blipFill>
          <a:blip r:embed="rId4">
            <a:clrChange>
              <a:clrFrom>
                <a:srgbClr val="FFFFFF"/>
              </a:clrFrom>
              <a:clrTo>
                <a:srgbClr val="FFFFFF">
                  <a:alpha val="0"/>
                </a:srgbClr>
              </a:clrTo>
            </a:clrChange>
          </a:blip>
          <a:stretch>
            <a:fillRect/>
          </a:stretch>
        </p:blipFill>
        <p:spPr>
          <a:xfrm>
            <a:off x="2915816" y="96983"/>
            <a:ext cx="3215211" cy="1178623"/>
          </a:xfrm>
          <a:prstGeom prst="rect">
            <a:avLst/>
          </a:prstGeom>
        </p:spPr>
      </p:pic>
    </p:spTree>
    <p:extLst>
      <p:ext uri="{BB962C8B-B14F-4D97-AF65-F5344CB8AC3E}">
        <p14:creationId xmlns:p14="http://schemas.microsoft.com/office/powerpoint/2010/main" val="1363917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3575050" y="204790"/>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6C134E8-7C86-402B-97DC-F6D752ADA11C}" type="datetimeFigureOut">
              <a:rPr lang="fr-CA"/>
              <a:pPr>
                <a:defRPr/>
              </a:pPr>
              <a:t>2022-01-15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pPr>
              <a:defRPr/>
            </a:pPr>
            <a:fld id="{8738E72A-549A-433E-906E-B35D28C12C05}" type="slidenum">
              <a:rPr lang="ar-SA" altLang="ar-SA"/>
              <a:pPr>
                <a:defRPr/>
              </a:pPr>
              <a:t>‹#›</a:t>
            </a:fld>
            <a:endParaRPr lang="fr-CA" altLang="ar-SA"/>
          </a:p>
        </p:txBody>
      </p:sp>
    </p:spTree>
    <p:extLst>
      <p:ext uri="{BB962C8B-B14F-4D97-AF65-F5344CB8AC3E}">
        <p14:creationId xmlns:p14="http://schemas.microsoft.com/office/powerpoint/2010/main" val="472946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fr-CA" noProof="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C75A83C-D338-4671-99D4-0AB468E4DFC0}" type="datetimeFigureOut">
              <a:rPr lang="fr-CA"/>
              <a:pPr>
                <a:defRPr/>
              </a:pPr>
              <a:t>2022-01-15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pPr>
              <a:defRPr/>
            </a:pPr>
            <a:fld id="{86BF0EF1-7AA6-432C-A1BF-12CA08D90758}" type="slidenum">
              <a:rPr lang="ar-SA" altLang="ar-SA"/>
              <a:pPr>
                <a:defRPr/>
              </a:pPr>
              <a:t>‹#›</a:t>
            </a:fld>
            <a:endParaRPr lang="fr-CA" altLang="ar-SA"/>
          </a:p>
        </p:txBody>
      </p:sp>
    </p:spTree>
    <p:extLst>
      <p:ext uri="{BB962C8B-B14F-4D97-AF65-F5344CB8AC3E}">
        <p14:creationId xmlns:p14="http://schemas.microsoft.com/office/powerpoint/2010/main" val="509353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a:t>Click to edit Master title style</a:t>
            </a:r>
            <a:endParaRPr lang="fr-CA" altLang="ar-SA"/>
          </a:p>
        </p:txBody>
      </p:sp>
      <p:sp>
        <p:nvSpPr>
          <p:cNvPr id="1027" name="Text Placeholder 2"/>
          <p:cNvSpPr>
            <a:spLocks noGrp="1"/>
          </p:cNvSpPr>
          <p:nvPr>
            <p:ph type="body" idx="1"/>
          </p:nvPr>
        </p:nvSpPr>
        <p:spPr bwMode="auto">
          <a:xfrm>
            <a:off x="457200" y="1200152"/>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a:t>Click to edit Master text styles</a:t>
            </a:r>
          </a:p>
          <a:p>
            <a:pPr lvl="1"/>
            <a:r>
              <a:rPr lang="en-US" altLang="ar-SA"/>
              <a:t>Second level</a:t>
            </a:r>
          </a:p>
          <a:p>
            <a:pPr lvl="2"/>
            <a:r>
              <a:rPr lang="en-US" altLang="ar-SA"/>
              <a:t>Third level</a:t>
            </a:r>
          </a:p>
          <a:p>
            <a:pPr lvl="3"/>
            <a:r>
              <a:rPr lang="en-US" altLang="ar-SA"/>
              <a:t>Fourth level</a:t>
            </a:r>
          </a:p>
          <a:p>
            <a:pPr lvl="4"/>
            <a:r>
              <a:rPr lang="en-US" altLang="ar-SA"/>
              <a:t>Fifth level</a:t>
            </a:r>
            <a:endParaRPr lang="fr-CA" altLang="ar-SA"/>
          </a:p>
        </p:txBody>
      </p:sp>
      <p:sp>
        <p:nvSpPr>
          <p:cNvPr id="4" name="Date Placeholder 3"/>
          <p:cNvSpPr>
            <a:spLocks noGrp="1"/>
          </p:cNvSpPr>
          <p:nvPr>
            <p:ph type="dt" sz="half" idx="2"/>
          </p:nvPr>
        </p:nvSpPr>
        <p:spPr>
          <a:xfrm>
            <a:off x="457200" y="4767265"/>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CAAE840-0891-44C3-BD20-FA7753BD3784}" type="datetimeFigureOut">
              <a:rPr lang="fr-CA"/>
              <a:pPr>
                <a:defRPr/>
              </a:pPr>
              <a:t>2022-01-15</a:t>
            </a:fld>
            <a:endParaRPr lang="fr-CA"/>
          </a:p>
        </p:txBody>
      </p:sp>
      <p:sp>
        <p:nvSpPr>
          <p:cNvPr id="5" name="Footer Placeholder 4"/>
          <p:cNvSpPr>
            <a:spLocks noGrp="1"/>
          </p:cNvSpPr>
          <p:nvPr>
            <p:ph type="ftr" sz="quarter" idx="3"/>
          </p:nvPr>
        </p:nvSpPr>
        <p:spPr>
          <a:xfrm>
            <a:off x="3124200" y="4767265"/>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CA"/>
          </a:p>
        </p:txBody>
      </p:sp>
      <p:sp>
        <p:nvSpPr>
          <p:cNvPr id="6" name="Slide Number Placeholder 5"/>
          <p:cNvSpPr>
            <a:spLocks noGrp="1"/>
          </p:cNvSpPr>
          <p:nvPr>
            <p:ph type="sldNum" sz="quarter" idx="4"/>
          </p:nvPr>
        </p:nvSpPr>
        <p:spPr>
          <a:xfrm>
            <a:off x="6553200" y="4767265"/>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B91E6C2C-F828-460A-9913-0853B85A97B6}" type="slidenum">
              <a:rPr lang="ar-SA" altLang="ar-SA"/>
              <a:pPr>
                <a:defRPr/>
              </a:pPr>
              <a:t>‹#›</a:t>
            </a:fld>
            <a:endParaRPr lang="fr-CA" alt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189" algn="ctr" rtl="0" fontAlgn="base">
        <a:spcBef>
          <a:spcPct val="0"/>
        </a:spcBef>
        <a:spcAft>
          <a:spcPct val="0"/>
        </a:spcAft>
        <a:defRPr sz="4400">
          <a:solidFill>
            <a:schemeClr val="tx1"/>
          </a:solidFill>
          <a:latin typeface="Calibri" panose="020F0502020204030204" pitchFamily="34" charset="0"/>
        </a:defRPr>
      </a:lvl6pPr>
      <a:lvl7pPr marL="914377" algn="ctr" rtl="0" fontAlgn="base">
        <a:spcBef>
          <a:spcPct val="0"/>
        </a:spcBef>
        <a:spcAft>
          <a:spcPct val="0"/>
        </a:spcAft>
        <a:defRPr sz="4400">
          <a:solidFill>
            <a:schemeClr val="tx1"/>
          </a:solidFill>
          <a:latin typeface="Calibri" panose="020F0502020204030204" pitchFamily="34" charset="0"/>
        </a:defRPr>
      </a:lvl7pPr>
      <a:lvl8pPr marL="1371566" algn="ctr" rtl="0" fontAlgn="base">
        <a:spcBef>
          <a:spcPct val="0"/>
        </a:spcBef>
        <a:spcAft>
          <a:spcPct val="0"/>
        </a:spcAft>
        <a:defRPr sz="4400">
          <a:solidFill>
            <a:schemeClr val="tx1"/>
          </a:solidFill>
          <a:latin typeface="Calibri" panose="020F0502020204030204" pitchFamily="34" charset="0"/>
        </a:defRPr>
      </a:lvl8pPr>
      <a:lvl9pPr marL="1828754" algn="ctr" rtl="0" fontAlgn="base">
        <a:spcBef>
          <a:spcPct val="0"/>
        </a:spcBef>
        <a:spcAft>
          <a:spcPct val="0"/>
        </a:spcAft>
        <a:defRPr sz="4400">
          <a:solidFill>
            <a:schemeClr val="tx1"/>
          </a:solidFill>
          <a:latin typeface="Calibri" panose="020F0502020204030204"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7.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195736" y="1347614"/>
            <a:ext cx="6264696" cy="2941961"/>
          </a:xfrm>
        </p:spPr>
        <p:txBody>
          <a:bodyPr/>
          <a:lstStyle/>
          <a:p>
            <a:pPr rtl="1" eaLnBrk="1" hangingPunct="1">
              <a:lnSpc>
                <a:spcPct val="150000"/>
              </a:lnSpc>
            </a:pPr>
            <a:r>
              <a:rPr lang="ar-SA" sz="4400" b="1" dirty="0">
                <a:solidFill>
                  <a:srgbClr val="7030A0"/>
                </a:solidFill>
                <a:cs typeface="AL-Mohanad Bold" pitchFamily="2" charset="-78"/>
              </a:rPr>
              <a:t>برنامج النزاهة</a:t>
            </a:r>
            <a:br>
              <a:rPr lang="ar-SA" sz="4400" b="1" dirty="0">
                <a:solidFill>
                  <a:srgbClr val="7030A0"/>
                </a:solidFill>
                <a:cs typeface="AL-Mohanad Bold" pitchFamily="2" charset="-78"/>
              </a:rPr>
            </a:br>
            <a:r>
              <a:rPr lang="ar-SA" sz="4400" b="1" dirty="0">
                <a:solidFill>
                  <a:srgbClr val="7030A0"/>
                </a:solidFill>
                <a:cs typeface="AL-Mohanad Bold" pitchFamily="2" charset="-78"/>
              </a:rPr>
              <a:t>قيم وتطبيقات</a:t>
            </a:r>
            <a:br>
              <a:rPr lang="ar-SA" sz="4400" b="1" dirty="0">
                <a:solidFill>
                  <a:srgbClr val="7030A0"/>
                </a:solidFill>
                <a:cs typeface="AL-Mohanad Bold" pitchFamily="2" charset="-78"/>
              </a:rPr>
            </a:br>
            <a:r>
              <a:rPr lang="ar-SA" sz="4400" b="1" dirty="0">
                <a:solidFill>
                  <a:srgbClr val="7030A0"/>
                </a:solidFill>
                <a:cs typeface="AL-Mohanad Bold" pitchFamily="2" charset="-78"/>
              </a:rPr>
              <a:t>" نُطبّق"</a:t>
            </a:r>
            <a:endParaRPr lang="fr-CA" altLang="ar-SA" b="1" dirty="0">
              <a:solidFill>
                <a:srgbClr val="7030A0"/>
              </a:solidFill>
              <a:cs typeface="Arial" panose="020B0604020202020204" pitchFamily="34" charset="0"/>
            </a:endParaRPr>
          </a:p>
        </p:txBody>
      </p:sp>
      <p:pic>
        <p:nvPicPr>
          <p:cNvPr id="4" name="Picture 10">
            <a:extLst>
              <a:ext uri="{FF2B5EF4-FFF2-40B4-BE49-F238E27FC236}">
                <a16:creationId xmlns:a16="http://schemas.microsoft.com/office/drawing/2014/main" id="{A8D1DEEF-C554-4AFD-B9EC-A0B36648B519}"/>
              </a:ext>
            </a:extLst>
          </p:cNvPr>
          <p:cNvPicPr/>
          <p:nvPr/>
        </p:nvPicPr>
        <p:blipFill>
          <a:blip r:embed="rId3">
            <a:clrChange>
              <a:clrFrom>
                <a:srgbClr val="FFFFFF"/>
              </a:clrFrom>
              <a:clrTo>
                <a:srgbClr val="FFFFFF">
                  <a:alpha val="0"/>
                </a:srgbClr>
              </a:clrTo>
            </a:clrChange>
          </a:blip>
          <a:stretch>
            <a:fillRect/>
          </a:stretch>
        </p:blipFill>
        <p:spPr>
          <a:xfrm>
            <a:off x="251520" y="3651869"/>
            <a:ext cx="2849880" cy="8883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8DFF0E06-7D6E-4093-9F6E-021604052B05}"/>
              </a:ext>
            </a:extLst>
          </p:cNvPr>
          <p:cNvGrpSpPr/>
          <p:nvPr/>
        </p:nvGrpSpPr>
        <p:grpSpPr>
          <a:xfrm>
            <a:off x="179512" y="1419622"/>
            <a:ext cx="8136904" cy="3168352"/>
            <a:chOff x="179512" y="1347614"/>
            <a:chExt cx="5976664" cy="3240360"/>
          </a:xfrm>
        </p:grpSpPr>
        <p:pic>
          <p:nvPicPr>
            <p:cNvPr id="2" name="رسم 1">
              <a:extLst>
                <a:ext uri="{FF2B5EF4-FFF2-40B4-BE49-F238E27FC236}">
                  <a16:creationId xmlns:a16="http://schemas.microsoft.com/office/drawing/2014/main" id="{2F696277-BF1E-428C-B17E-C93EAE5127A6}"/>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9512" y="1347614"/>
              <a:ext cx="5976664" cy="3240360"/>
            </a:xfrm>
            <a:prstGeom prst="rect">
              <a:avLst/>
            </a:prstGeom>
          </p:spPr>
        </p:pic>
        <p:sp>
          <p:nvSpPr>
            <p:cNvPr id="3" name="عنصر نائب للمحتوى 8">
              <a:extLst>
                <a:ext uri="{FF2B5EF4-FFF2-40B4-BE49-F238E27FC236}">
                  <a16:creationId xmlns:a16="http://schemas.microsoft.com/office/drawing/2014/main" id="{045225DA-BE43-4398-B587-BF18AADC8120}"/>
                </a:ext>
              </a:extLst>
            </p:cNvPr>
            <p:cNvSpPr txBox="1">
              <a:spLocks/>
            </p:cNvSpPr>
            <p:nvPr/>
          </p:nvSpPr>
          <p:spPr>
            <a:xfrm>
              <a:off x="2411760" y="1779662"/>
              <a:ext cx="1656184" cy="2376264"/>
            </a:xfrm>
            <a:prstGeom prst="rect">
              <a:avLst/>
            </a:prstGeom>
            <a:solidFill>
              <a:srgbClr val="3DCED5"/>
            </a:solidFill>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ar-SA" sz="2400" b="1" dirty="0">
                  <a:solidFill>
                    <a:schemeClr val="bg1"/>
                  </a:solidFill>
                  <a:latin typeface="Tahoma" panose="020B0604030504040204" pitchFamily="34" charset="0"/>
                  <a:ea typeface="Tahoma" panose="020B0604030504040204" pitchFamily="34" charset="0"/>
                  <a:cs typeface="AL-Mohanad Bold" pitchFamily="2" charset="-78"/>
                </a:rPr>
                <a:t>دور وسائل التواصل</a:t>
              </a:r>
            </a:p>
            <a:p>
              <a:pPr marL="0" indent="0" algn="ctr">
                <a:lnSpc>
                  <a:spcPct val="150000"/>
                </a:lnSpc>
                <a:buNone/>
              </a:pPr>
              <a:r>
                <a:rPr lang="ar-SA" sz="2400" b="1" dirty="0">
                  <a:solidFill>
                    <a:schemeClr val="bg1"/>
                  </a:solidFill>
                  <a:latin typeface="Tahoma" panose="020B0604030504040204" pitchFamily="34" charset="0"/>
                  <a:ea typeface="Tahoma" panose="020B0604030504040204" pitchFamily="34" charset="0"/>
                  <a:cs typeface="AL-Mohanad Bold" pitchFamily="2" charset="-78"/>
                </a:rPr>
                <a:t>الاجتماعي بالتعريف</a:t>
              </a:r>
            </a:p>
            <a:p>
              <a:pPr marL="0" indent="0" algn="ctr">
                <a:lnSpc>
                  <a:spcPct val="150000"/>
                </a:lnSpc>
                <a:buNone/>
              </a:pPr>
              <a:r>
                <a:rPr lang="ar-SA" sz="2400" b="1" dirty="0">
                  <a:solidFill>
                    <a:schemeClr val="bg1"/>
                  </a:solidFill>
                  <a:latin typeface="Tahoma" panose="020B0604030504040204" pitchFamily="34" charset="0"/>
                  <a:ea typeface="Tahoma" panose="020B0604030504040204" pitchFamily="34" charset="0"/>
                  <a:cs typeface="AL-Mohanad Bold" pitchFamily="2" charset="-78"/>
                </a:rPr>
                <a:t>بقيم نزاهة</a:t>
              </a:r>
            </a:p>
          </p:txBody>
        </p:sp>
      </p:grpSp>
    </p:spTree>
    <p:extLst>
      <p:ext uri="{BB962C8B-B14F-4D97-AF65-F5344CB8AC3E}">
        <p14:creationId xmlns:p14="http://schemas.microsoft.com/office/powerpoint/2010/main" val="1903657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8">
            <a:extLst>
              <a:ext uri="{FF2B5EF4-FFF2-40B4-BE49-F238E27FC236}">
                <a16:creationId xmlns:a16="http://schemas.microsoft.com/office/drawing/2014/main" id="{F80A0072-F663-43EF-B814-4D824F276349}"/>
              </a:ext>
            </a:extLst>
          </p:cNvPr>
          <p:cNvSpPr txBox="1">
            <a:spLocks/>
          </p:cNvSpPr>
          <p:nvPr/>
        </p:nvSpPr>
        <p:spPr>
          <a:xfrm>
            <a:off x="611560" y="2043330"/>
            <a:ext cx="7128792" cy="2008176"/>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pPr>
            <a:r>
              <a:rPr lang="ar-SA" sz="2800" b="1" dirty="0">
                <a:latin typeface="Tahoma" panose="020B0604030504040204" pitchFamily="34" charset="0"/>
                <a:ea typeface="Tahoma" panose="020B0604030504040204" pitchFamily="34" charset="0"/>
                <a:cs typeface="AL-Mohanad Bold" pitchFamily="2" charset="-78"/>
              </a:rPr>
              <a:t>اكتب رسالة لنشرها في أحد مواقع التواصل الاجتماعي (تويتر – فيسبوك – واتس آب -...) توضح بها مفهوم النزاهة أو أحد أشكال السلوك الممثل لها ؟</a:t>
            </a:r>
          </a:p>
          <a:p>
            <a:pPr marL="0" indent="0" algn="just">
              <a:lnSpc>
                <a:spcPct val="150000"/>
              </a:lnSpc>
              <a:buNone/>
            </a:pPr>
            <a:endParaRPr lang="ar-SA" sz="2800" b="1" dirty="0">
              <a:latin typeface="Tahoma" panose="020B0604030504040204" pitchFamily="34" charset="0"/>
              <a:ea typeface="Tahoma" panose="020B0604030504040204" pitchFamily="34" charset="0"/>
              <a:cs typeface="AL-Mohanad Bold" pitchFamily="2" charset="-78"/>
            </a:endParaRPr>
          </a:p>
        </p:txBody>
      </p:sp>
      <p:sp>
        <p:nvSpPr>
          <p:cNvPr id="8" name="عنوان 1">
            <a:extLst>
              <a:ext uri="{FF2B5EF4-FFF2-40B4-BE49-F238E27FC236}">
                <a16:creationId xmlns:a16="http://schemas.microsoft.com/office/drawing/2014/main" id="{13613852-1C63-40D8-93AD-DA8CAA7DE995}"/>
              </a:ext>
            </a:extLst>
          </p:cNvPr>
          <p:cNvSpPr txBox="1">
            <a:spLocks/>
          </p:cNvSpPr>
          <p:nvPr/>
        </p:nvSpPr>
        <p:spPr>
          <a:xfrm>
            <a:off x="1403648" y="1249623"/>
            <a:ext cx="6006238" cy="658494"/>
          </a:xfrm>
          <a:prstGeom prst="rect">
            <a:avLst/>
          </a:prstGeom>
        </p:spPr>
        <p:txBody>
          <a:bodyPr vert="horz" lIns="91440" tIns="45720" rIns="91440" bIns="45720" rtlCol="0" anchor="ctr" anchorCtr="1">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b="1" dirty="0">
                <a:solidFill>
                  <a:srgbClr val="C00000"/>
                </a:solidFill>
                <a:cs typeface="AL-Mohanad Bold" pitchFamily="2" charset="-78"/>
              </a:rPr>
              <a:t>نشاط رقم </a:t>
            </a:r>
            <a:r>
              <a:rPr lang="ar-SA" sz="2800" b="1" dirty="0">
                <a:solidFill>
                  <a:srgbClr val="C00000"/>
                </a:solidFill>
                <a:cs typeface="AL-Mohanad Bold" pitchFamily="2" charset="-78"/>
              </a:rPr>
              <a:t>3 . 1</a:t>
            </a:r>
            <a:r>
              <a:rPr lang="ar-SA" b="1" dirty="0">
                <a:solidFill>
                  <a:srgbClr val="C00000"/>
                </a:solidFill>
                <a:cs typeface="AL-Mohanad Bold" pitchFamily="2" charset="-78"/>
              </a:rPr>
              <a:t>    النزاهة</a:t>
            </a:r>
          </a:p>
        </p:txBody>
      </p:sp>
      <p:pic>
        <p:nvPicPr>
          <p:cNvPr id="9" name="صورة 8">
            <a:extLst>
              <a:ext uri="{FF2B5EF4-FFF2-40B4-BE49-F238E27FC236}">
                <a16:creationId xmlns:a16="http://schemas.microsoft.com/office/drawing/2014/main" id="{9C1623E2-0338-465C-8FA2-7A22F99EE4C1}"/>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03781" y="2571750"/>
            <a:ext cx="1175160" cy="624256"/>
          </a:xfrm>
          <a:prstGeom prst="rect">
            <a:avLst/>
          </a:prstGeom>
        </p:spPr>
      </p:pic>
      <p:pic>
        <p:nvPicPr>
          <p:cNvPr id="10" name="صورة 9">
            <a:extLst>
              <a:ext uri="{FF2B5EF4-FFF2-40B4-BE49-F238E27FC236}">
                <a16:creationId xmlns:a16="http://schemas.microsoft.com/office/drawing/2014/main" id="{0CCA8226-7335-4238-AEC3-0F47001C71AE}"/>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40352" y="3147529"/>
            <a:ext cx="1138588" cy="604829"/>
          </a:xfrm>
          <a:prstGeom prst="rect">
            <a:avLst/>
          </a:prstGeom>
        </p:spPr>
      </p:pic>
      <p:pic>
        <p:nvPicPr>
          <p:cNvPr id="11" name="صورة 10">
            <a:extLst>
              <a:ext uri="{FF2B5EF4-FFF2-40B4-BE49-F238E27FC236}">
                <a16:creationId xmlns:a16="http://schemas.microsoft.com/office/drawing/2014/main" id="{B3921CF1-7716-47DE-9435-942A9740183A}"/>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693169" y="3735147"/>
            <a:ext cx="1201022" cy="637994"/>
          </a:xfrm>
          <a:prstGeom prst="rect">
            <a:avLst/>
          </a:prstGeom>
        </p:spPr>
      </p:pic>
      <p:pic>
        <p:nvPicPr>
          <p:cNvPr id="12" name="Picture 489">
            <a:extLst>
              <a:ext uri="{FF2B5EF4-FFF2-40B4-BE49-F238E27FC236}">
                <a16:creationId xmlns:a16="http://schemas.microsoft.com/office/drawing/2014/main" id="{3E8C9332-F302-4321-87DA-8A83D897BA76}"/>
              </a:ext>
            </a:extLst>
          </p:cNvPr>
          <p:cNvPicPr/>
          <p:nvPr/>
        </p:nvPicPr>
        <p:blipFill>
          <a:blip r:embed="rId5" cstate="print"/>
          <a:stretch>
            <a:fillRect/>
          </a:stretch>
        </p:blipFill>
        <p:spPr>
          <a:xfrm>
            <a:off x="271292" y="3075806"/>
            <a:ext cx="1512168" cy="1440160"/>
          </a:xfrm>
          <a:prstGeom prst="rect">
            <a:avLst/>
          </a:prstGeom>
        </p:spPr>
      </p:pic>
    </p:spTree>
    <p:extLst>
      <p:ext uri="{BB962C8B-B14F-4D97-AF65-F5344CB8AC3E}">
        <p14:creationId xmlns:p14="http://schemas.microsoft.com/office/powerpoint/2010/main" val="6066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1">
            <a:extLst>
              <a:ext uri="{FF2B5EF4-FFF2-40B4-BE49-F238E27FC236}">
                <a16:creationId xmlns:a16="http://schemas.microsoft.com/office/drawing/2014/main" id="{1AA5C214-981F-4EA0-8386-C57860406EDF}"/>
              </a:ext>
            </a:extLst>
          </p:cNvPr>
          <p:cNvSpPr txBox="1">
            <a:spLocks/>
          </p:cNvSpPr>
          <p:nvPr/>
        </p:nvSpPr>
        <p:spPr>
          <a:xfrm>
            <a:off x="4355976" y="1131590"/>
            <a:ext cx="3690156" cy="820642"/>
          </a:xfrm>
          <a:prstGeom prst="rect">
            <a:avLst/>
          </a:prstGeom>
        </p:spPr>
        <p:txBody>
          <a:bodyPr vert="horz" lIns="91440" tIns="45720" rIns="91440" bIns="45720" rtlCol="0" anchor="ctr" anchorCtr="1">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4800" b="1" dirty="0">
                <a:solidFill>
                  <a:schemeClr val="accent1"/>
                </a:solidFill>
                <a:cs typeface="AL-Mohanad Bold" pitchFamily="2" charset="-78"/>
              </a:rPr>
              <a:t>الأمانة</a:t>
            </a:r>
          </a:p>
        </p:txBody>
      </p:sp>
      <p:sp>
        <p:nvSpPr>
          <p:cNvPr id="9" name="عنصر نائب للمحتوى 8">
            <a:extLst>
              <a:ext uri="{FF2B5EF4-FFF2-40B4-BE49-F238E27FC236}">
                <a16:creationId xmlns:a16="http://schemas.microsoft.com/office/drawing/2014/main" id="{CAF61B8A-7A41-437A-B483-857586B5EA2F}"/>
              </a:ext>
            </a:extLst>
          </p:cNvPr>
          <p:cNvSpPr txBox="1">
            <a:spLocks/>
          </p:cNvSpPr>
          <p:nvPr/>
        </p:nvSpPr>
        <p:spPr>
          <a:xfrm>
            <a:off x="395536" y="2139702"/>
            <a:ext cx="8496944" cy="2448271"/>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ar-SA" sz="2800" b="1" dirty="0">
                <a:latin typeface="Tahoma" panose="020B0604030504040204" pitchFamily="34" charset="0"/>
                <a:ea typeface="Tahoma" panose="020B0604030504040204" pitchFamily="34" charset="0"/>
              </a:rPr>
              <a:t>من أهم مكونات النزاهة؛ هي الأمانة بمفهومها الشامل، وما من عمل أو وظيفة أو قول إلا ويتطلب أمانة، وتنظم الأمانة جميع الشؤون المتعلقة بالإنسان. والأمانة تحتاج إلى الالتزام، وتشكل أهم عنصر أساسي في سمعة الشخص.</a:t>
            </a:r>
          </a:p>
          <a:p>
            <a:pPr algn="just"/>
            <a:r>
              <a:rPr lang="ar-SA" sz="2800" b="1" dirty="0">
                <a:latin typeface="Tahoma" panose="020B0604030504040204" pitchFamily="34" charset="0"/>
                <a:ea typeface="Tahoma" panose="020B0604030504040204" pitchFamily="34" charset="0"/>
              </a:rPr>
              <a:t>فهل أنت أمين؟</a:t>
            </a:r>
          </a:p>
        </p:txBody>
      </p:sp>
    </p:spTree>
    <p:extLst>
      <p:ext uri="{BB962C8B-B14F-4D97-AF65-F5344CB8AC3E}">
        <p14:creationId xmlns:p14="http://schemas.microsoft.com/office/powerpoint/2010/main" val="5011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a:extLst>
              <a:ext uri="{FF2B5EF4-FFF2-40B4-BE49-F238E27FC236}">
                <a16:creationId xmlns:a16="http://schemas.microsoft.com/office/drawing/2014/main" id="{4F7B12E4-8687-4775-A49B-45302DC28342}"/>
              </a:ext>
            </a:extLst>
          </p:cNvPr>
          <p:cNvSpPr txBox="1">
            <a:spLocks/>
          </p:cNvSpPr>
          <p:nvPr/>
        </p:nvSpPr>
        <p:spPr>
          <a:xfrm>
            <a:off x="2771800" y="989535"/>
            <a:ext cx="5363976" cy="430088"/>
          </a:xfrm>
          <a:prstGeom prst="rect">
            <a:avLst/>
          </a:prstGeom>
        </p:spPr>
        <p:txBody>
          <a:bodyPr vert="horz" lIns="91440" tIns="45720" rIns="91440" bIns="45720" rtlCol="0" anchor="ctr" anchorCtr="1">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b="1" dirty="0">
                <a:solidFill>
                  <a:srgbClr val="C00000"/>
                </a:solidFill>
                <a:cs typeface="AL-Mohanad Bold" pitchFamily="2" charset="-78"/>
              </a:rPr>
              <a:t>نشاط رقم </a:t>
            </a:r>
            <a:r>
              <a:rPr lang="ar-SA" sz="2800" b="1" dirty="0">
                <a:solidFill>
                  <a:srgbClr val="C00000"/>
                </a:solidFill>
                <a:cs typeface="AL-Mohanad Bold" pitchFamily="2" charset="-78"/>
              </a:rPr>
              <a:t>4 . 1</a:t>
            </a:r>
            <a:r>
              <a:rPr lang="ar-SA" b="1" dirty="0">
                <a:solidFill>
                  <a:srgbClr val="C00000"/>
                </a:solidFill>
                <a:cs typeface="AL-Mohanad Bold" pitchFamily="2" charset="-78"/>
              </a:rPr>
              <a:t>   الأمانة</a:t>
            </a:r>
          </a:p>
        </p:txBody>
      </p:sp>
      <p:graphicFrame>
        <p:nvGraphicFramePr>
          <p:cNvPr id="7" name="جدول 6">
            <a:extLst>
              <a:ext uri="{FF2B5EF4-FFF2-40B4-BE49-F238E27FC236}">
                <a16:creationId xmlns:a16="http://schemas.microsoft.com/office/drawing/2014/main" id="{6E5C1E89-54D0-4305-93AF-DBE33FB8C61E}"/>
              </a:ext>
            </a:extLst>
          </p:cNvPr>
          <p:cNvGraphicFramePr>
            <a:graphicFrameLocks noGrp="1"/>
          </p:cNvGraphicFramePr>
          <p:nvPr>
            <p:extLst>
              <p:ext uri="{D42A27DB-BD31-4B8C-83A1-F6EECF244321}">
                <p14:modId xmlns:p14="http://schemas.microsoft.com/office/powerpoint/2010/main" val="2941591000"/>
              </p:ext>
            </p:extLst>
          </p:nvPr>
        </p:nvGraphicFramePr>
        <p:xfrm>
          <a:off x="689091" y="1539974"/>
          <a:ext cx="7765818" cy="3048000"/>
        </p:xfrm>
        <a:graphic>
          <a:graphicData uri="http://schemas.openxmlformats.org/drawingml/2006/table">
            <a:tbl>
              <a:tblPr rtl="1" firstRow="1" bandRow="1">
                <a:tableStyleId>{BDBED569-4797-4DF1-A0F4-6AAB3CD982D8}</a:tableStyleId>
              </a:tblPr>
              <a:tblGrid>
                <a:gridCol w="458393">
                  <a:extLst>
                    <a:ext uri="{9D8B030D-6E8A-4147-A177-3AD203B41FA5}">
                      <a16:colId xmlns:a16="http://schemas.microsoft.com/office/drawing/2014/main" val="3002464417"/>
                    </a:ext>
                  </a:extLst>
                </a:gridCol>
                <a:gridCol w="4535488">
                  <a:extLst>
                    <a:ext uri="{9D8B030D-6E8A-4147-A177-3AD203B41FA5}">
                      <a16:colId xmlns:a16="http://schemas.microsoft.com/office/drawing/2014/main" val="1702963358"/>
                    </a:ext>
                  </a:extLst>
                </a:gridCol>
                <a:gridCol w="1361996">
                  <a:extLst>
                    <a:ext uri="{9D8B030D-6E8A-4147-A177-3AD203B41FA5}">
                      <a16:colId xmlns:a16="http://schemas.microsoft.com/office/drawing/2014/main" val="2277969194"/>
                    </a:ext>
                  </a:extLst>
                </a:gridCol>
                <a:gridCol w="1409941">
                  <a:extLst>
                    <a:ext uri="{9D8B030D-6E8A-4147-A177-3AD203B41FA5}">
                      <a16:colId xmlns:a16="http://schemas.microsoft.com/office/drawing/2014/main" val="3708596396"/>
                    </a:ext>
                  </a:extLst>
                </a:gridCol>
              </a:tblGrid>
              <a:tr h="288000">
                <a:tc>
                  <a:txBody>
                    <a:bodyPr/>
                    <a:lstStyle/>
                    <a:p>
                      <a:pPr algn="ctr" rtl="1"/>
                      <a:r>
                        <a:rPr lang="ar-SA" sz="1400" kern="1200" dirty="0">
                          <a:solidFill>
                            <a:schemeClr val="accent1"/>
                          </a:solidFill>
                        </a:rPr>
                        <a:t>م</a:t>
                      </a:r>
                      <a:endParaRPr lang="ar-SA" sz="1400" kern="1200" dirty="0">
                        <a:solidFill>
                          <a:schemeClr val="accent1"/>
                        </a:solidFill>
                        <a:latin typeface="Tahoma" panose="020B0604030504040204" pitchFamily="34" charset="0"/>
                        <a:ea typeface="Tahoma" panose="020B0604030504040204" pitchFamily="34" charset="0"/>
                        <a:cs typeface="AL-Mohanad Bold" pitchFamily="2" charset="-78"/>
                      </a:endParaRPr>
                    </a:p>
                  </a:txBody>
                  <a:tcPr/>
                </a:tc>
                <a:tc>
                  <a:txBody>
                    <a:bodyPr/>
                    <a:lstStyle/>
                    <a:p>
                      <a:pPr algn="ctr" rtl="1"/>
                      <a:r>
                        <a:rPr lang="ar-SA" sz="1400" kern="1200" dirty="0">
                          <a:solidFill>
                            <a:schemeClr val="accent1"/>
                          </a:solidFill>
                        </a:rPr>
                        <a:t>العبارة</a:t>
                      </a:r>
                      <a:endParaRPr lang="ar-SA" sz="1400" kern="1200" dirty="0">
                        <a:solidFill>
                          <a:schemeClr val="accent1"/>
                        </a:solidFill>
                        <a:latin typeface="Tahoma" panose="020B0604030504040204" pitchFamily="34" charset="0"/>
                        <a:ea typeface="Tahoma" panose="020B0604030504040204" pitchFamily="34" charset="0"/>
                        <a:cs typeface="AL-Mohanad Bold" pitchFamily="2" charset="-78"/>
                      </a:endParaRPr>
                    </a:p>
                  </a:txBody>
                  <a:tcPr/>
                </a:tc>
                <a:tc>
                  <a:txBody>
                    <a:bodyPr/>
                    <a:lstStyle/>
                    <a:p>
                      <a:pPr algn="ctr" rtl="1"/>
                      <a:r>
                        <a:rPr lang="ar-SA" sz="1400" kern="1200" dirty="0">
                          <a:solidFill>
                            <a:schemeClr val="accent1"/>
                          </a:solidFill>
                        </a:rPr>
                        <a:t>تنطبق عليّ</a:t>
                      </a:r>
                      <a:endParaRPr lang="ar-SA" sz="1400" kern="1200" dirty="0">
                        <a:solidFill>
                          <a:schemeClr val="accent1"/>
                        </a:solidFill>
                        <a:latin typeface="Tahoma" panose="020B0604030504040204" pitchFamily="34" charset="0"/>
                        <a:ea typeface="Tahoma" panose="020B0604030504040204" pitchFamily="34" charset="0"/>
                        <a:cs typeface="AL-Mohanad Bold" pitchFamily="2" charset="-78"/>
                      </a:endParaRPr>
                    </a:p>
                  </a:txBody>
                  <a:tcPr/>
                </a:tc>
                <a:tc>
                  <a:txBody>
                    <a:bodyPr/>
                    <a:lstStyle/>
                    <a:p>
                      <a:pPr algn="ctr" rtl="1"/>
                      <a:r>
                        <a:rPr lang="ar-SA" sz="1400" kern="1200" dirty="0">
                          <a:solidFill>
                            <a:schemeClr val="accent1"/>
                          </a:solidFill>
                        </a:rPr>
                        <a:t>لا تنطبق عليّ</a:t>
                      </a:r>
                      <a:endParaRPr lang="ar-SA" sz="1400" kern="1200" dirty="0">
                        <a:solidFill>
                          <a:schemeClr val="accent1"/>
                        </a:solidFill>
                        <a:latin typeface="Tahoma" panose="020B0604030504040204" pitchFamily="34" charset="0"/>
                        <a:ea typeface="Tahoma" panose="020B0604030504040204" pitchFamily="34" charset="0"/>
                        <a:cs typeface="AL-Mohanad Bold" pitchFamily="2" charset="-78"/>
                      </a:endParaRPr>
                    </a:p>
                  </a:txBody>
                  <a:tcPr/>
                </a:tc>
                <a:extLst>
                  <a:ext uri="{0D108BD9-81ED-4DB2-BD59-A6C34878D82A}">
                    <a16:rowId xmlns:a16="http://schemas.microsoft.com/office/drawing/2014/main" val="653221877"/>
                  </a:ext>
                </a:extLst>
              </a:tr>
              <a:tr h="252000">
                <a:tc>
                  <a:txBody>
                    <a:bodyPr/>
                    <a:lstStyle/>
                    <a:p>
                      <a:pPr marL="0" indent="0" algn="ctr" defTabSz="914400" rtl="1" eaLnBrk="1" latinLnBrk="0" hangingPunct="1">
                        <a:buFontTx/>
                        <a:buNone/>
                      </a:pPr>
                      <a:r>
                        <a:rPr lang="ar-SA" sz="900" b="1" kern="1200" dirty="0">
                          <a:solidFill>
                            <a:schemeClr val="tx1"/>
                          </a:solidFill>
                          <a:cs typeface="+mn-cs"/>
                        </a:rPr>
                        <a:t>1</a:t>
                      </a:r>
                      <a:endParaRPr lang="ar-SA" sz="9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r>
                        <a:rPr lang="ar-SA" sz="1200" b="1" kern="1200" dirty="0">
                          <a:solidFill>
                            <a:schemeClr val="tx1"/>
                          </a:solidFill>
                          <a:cs typeface="+mn-cs"/>
                        </a:rPr>
                        <a:t> أحترم أي موعد معي ولا أتأخر عن الحضور</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extLst>
                  <a:ext uri="{0D108BD9-81ED-4DB2-BD59-A6C34878D82A}">
                    <a16:rowId xmlns:a16="http://schemas.microsoft.com/office/drawing/2014/main" val="468139723"/>
                  </a:ext>
                </a:extLst>
              </a:tr>
              <a:tr h="252000">
                <a:tc>
                  <a:txBody>
                    <a:bodyPr/>
                    <a:lstStyle/>
                    <a:p>
                      <a:pPr marL="0" indent="0" algn="ctr" defTabSz="914400" rtl="1" eaLnBrk="1" latinLnBrk="0" hangingPunct="1">
                        <a:buFontTx/>
                        <a:buNone/>
                      </a:pPr>
                      <a:r>
                        <a:rPr lang="ar-SA" sz="900" b="1" kern="1200" dirty="0">
                          <a:solidFill>
                            <a:schemeClr val="tx1"/>
                          </a:solidFill>
                          <a:cs typeface="+mn-cs"/>
                        </a:rPr>
                        <a:t>2</a:t>
                      </a:r>
                      <a:endParaRPr lang="ar-SA" sz="9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r>
                        <a:rPr lang="ar-SA" sz="1200" b="1" kern="1200" dirty="0">
                          <a:solidFill>
                            <a:schemeClr val="tx1"/>
                          </a:solidFill>
                          <a:cs typeface="+mn-cs"/>
                        </a:rPr>
                        <a:t>أحرص أن تكون ساعات وجودي في المدرسة للتعلم</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extLst>
                  <a:ext uri="{0D108BD9-81ED-4DB2-BD59-A6C34878D82A}">
                    <a16:rowId xmlns:a16="http://schemas.microsoft.com/office/drawing/2014/main" val="2333136190"/>
                  </a:ext>
                </a:extLst>
              </a:tr>
              <a:tr h="252000">
                <a:tc>
                  <a:txBody>
                    <a:bodyPr/>
                    <a:lstStyle/>
                    <a:p>
                      <a:pPr marL="0" indent="0" algn="ctr" defTabSz="914400" rtl="1" eaLnBrk="1" latinLnBrk="0" hangingPunct="1">
                        <a:buFontTx/>
                        <a:buNone/>
                      </a:pPr>
                      <a:r>
                        <a:rPr lang="ar-SA" sz="900" b="1" kern="1200" dirty="0">
                          <a:solidFill>
                            <a:schemeClr val="tx1"/>
                          </a:solidFill>
                          <a:cs typeface="+mn-cs"/>
                        </a:rPr>
                        <a:t>3</a:t>
                      </a:r>
                      <a:endParaRPr lang="ar-SA" sz="9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r>
                        <a:rPr lang="ar-SA" sz="1200" b="1" kern="1200" dirty="0">
                          <a:solidFill>
                            <a:schemeClr val="tx1"/>
                          </a:solidFill>
                          <a:cs typeface="+mn-cs"/>
                        </a:rPr>
                        <a:t>أعيد ما أمّنني عليه زملائي أو معارفي كما هو ولا أستخدمه دون استئذان</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extLst>
                  <a:ext uri="{0D108BD9-81ED-4DB2-BD59-A6C34878D82A}">
                    <a16:rowId xmlns:a16="http://schemas.microsoft.com/office/drawing/2014/main" val="306420805"/>
                  </a:ext>
                </a:extLst>
              </a:tr>
              <a:tr h="252000">
                <a:tc>
                  <a:txBody>
                    <a:bodyPr/>
                    <a:lstStyle/>
                    <a:p>
                      <a:pPr marL="0" indent="0" algn="ctr" defTabSz="914400" rtl="1" eaLnBrk="1" latinLnBrk="0" hangingPunct="1">
                        <a:buFontTx/>
                        <a:buNone/>
                      </a:pPr>
                      <a:r>
                        <a:rPr lang="ar-SA" sz="900" b="1" kern="1200" dirty="0">
                          <a:solidFill>
                            <a:schemeClr val="tx1"/>
                          </a:solidFill>
                          <a:cs typeface="+mn-cs"/>
                        </a:rPr>
                        <a:t>4</a:t>
                      </a:r>
                      <a:endParaRPr lang="ar-SA" sz="9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r>
                        <a:rPr lang="ar-SA" sz="1200" b="1" kern="1200" dirty="0">
                          <a:solidFill>
                            <a:schemeClr val="tx1"/>
                          </a:solidFill>
                          <a:cs typeface="+mn-cs"/>
                        </a:rPr>
                        <a:t>أفضل الحضور للمدرسة أثناء الدوام عن الإجازات مع أني أحبها</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extLst>
                  <a:ext uri="{0D108BD9-81ED-4DB2-BD59-A6C34878D82A}">
                    <a16:rowId xmlns:a16="http://schemas.microsoft.com/office/drawing/2014/main" val="3989836426"/>
                  </a:ext>
                </a:extLst>
              </a:tr>
              <a:tr h="252000">
                <a:tc>
                  <a:txBody>
                    <a:bodyPr/>
                    <a:lstStyle/>
                    <a:p>
                      <a:pPr marL="0" indent="0" algn="ctr" defTabSz="914400" rtl="1" eaLnBrk="1" latinLnBrk="0" hangingPunct="1">
                        <a:buFontTx/>
                        <a:buNone/>
                      </a:pPr>
                      <a:r>
                        <a:rPr lang="ar-SA" sz="900" b="1" kern="1200" dirty="0">
                          <a:solidFill>
                            <a:schemeClr val="tx1"/>
                          </a:solidFill>
                          <a:cs typeface="+mn-cs"/>
                        </a:rPr>
                        <a:t>5</a:t>
                      </a:r>
                      <a:endParaRPr lang="ar-SA" sz="9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r>
                        <a:rPr lang="ar-SA" sz="1200" b="1" kern="1200" dirty="0">
                          <a:solidFill>
                            <a:schemeClr val="tx1"/>
                          </a:solidFill>
                          <a:cs typeface="+mn-cs"/>
                        </a:rPr>
                        <a:t>أحرص على عدم استخدام جوالي أثناء وجودي في الحصة</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extLst>
                  <a:ext uri="{0D108BD9-81ED-4DB2-BD59-A6C34878D82A}">
                    <a16:rowId xmlns:a16="http://schemas.microsoft.com/office/drawing/2014/main" val="595688473"/>
                  </a:ext>
                </a:extLst>
              </a:tr>
              <a:tr h="252000">
                <a:tc>
                  <a:txBody>
                    <a:bodyPr/>
                    <a:lstStyle/>
                    <a:p>
                      <a:pPr marL="0" indent="0" algn="ctr" defTabSz="914400" rtl="1" eaLnBrk="1" latinLnBrk="0" hangingPunct="1">
                        <a:buFontTx/>
                        <a:buNone/>
                      </a:pPr>
                      <a:r>
                        <a:rPr lang="ar-SA" sz="900" b="1" kern="1200" dirty="0">
                          <a:solidFill>
                            <a:schemeClr val="tx1"/>
                          </a:solidFill>
                          <a:cs typeface="+mn-cs"/>
                        </a:rPr>
                        <a:t>6</a:t>
                      </a:r>
                      <a:endParaRPr lang="ar-SA" sz="9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r>
                        <a:rPr lang="ar-SA" sz="1200" b="1" kern="1200" dirty="0">
                          <a:solidFill>
                            <a:schemeClr val="tx1"/>
                          </a:solidFill>
                          <a:cs typeface="+mn-cs"/>
                        </a:rPr>
                        <a:t>أحفظ أسرار زملائي وبيتي ومدرستي وأحرص ألا أفشيها</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extLst>
                  <a:ext uri="{0D108BD9-81ED-4DB2-BD59-A6C34878D82A}">
                    <a16:rowId xmlns:a16="http://schemas.microsoft.com/office/drawing/2014/main" val="2588607858"/>
                  </a:ext>
                </a:extLst>
              </a:tr>
              <a:tr h="252000">
                <a:tc>
                  <a:txBody>
                    <a:bodyPr/>
                    <a:lstStyle/>
                    <a:p>
                      <a:pPr marL="0" indent="0" algn="ctr" defTabSz="914400" rtl="1" eaLnBrk="1" latinLnBrk="0" hangingPunct="1">
                        <a:buFontTx/>
                        <a:buNone/>
                      </a:pPr>
                      <a:r>
                        <a:rPr lang="ar-SA" sz="900" b="1" kern="1200" dirty="0">
                          <a:solidFill>
                            <a:schemeClr val="tx1"/>
                          </a:solidFill>
                          <a:cs typeface="+mn-cs"/>
                        </a:rPr>
                        <a:t>7</a:t>
                      </a:r>
                      <a:endParaRPr lang="ar-SA" sz="9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r>
                        <a:rPr lang="ar-SA" sz="1200" b="1" kern="1200" dirty="0">
                          <a:solidFill>
                            <a:schemeClr val="tx1"/>
                          </a:solidFill>
                          <a:cs typeface="+mn-cs"/>
                        </a:rPr>
                        <a:t>أنصح زملائي عندما يسرّون لي سلوكاً غير مقبول قاموا به</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extLst>
                  <a:ext uri="{0D108BD9-81ED-4DB2-BD59-A6C34878D82A}">
                    <a16:rowId xmlns:a16="http://schemas.microsoft.com/office/drawing/2014/main" val="195671466"/>
                  </a:ext>
                </a:extLst>
              </a:tr>
              <a:tr h="252000">
                <a:tc>
                  <a:txBody>
                    <a:bodyPr/>
                    <a:lstStyle/>
                    <a:p>
                      <a:pPr marL="0" indent="0" algn="ctr" defTabSz="914400" rtl="1" eaLnBrk="1" latinLnBrk="0" hangingPunct="1">
                        <a:buFontTx/>
                        <a:buNone/>
                      </a:pPr>
                      <a:r>
                        <a:rPr lang="ar-SA" sz="900" b="1" kern="1200" dirty="0">
                          <a:solidFill>
                            <a:schemeClr val="tx1"/>
                          </a:solidFill>
                          <a:cs typeface="+mn-cs"/>
                        </a:rPr>
                        <a:t>8</a:t>
                      </a:r>
                      <a:endParaRPr lang="ar-SA" sz="9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r>
                        <a:rPr lang="ar-SA" sz="1200" b="1" kern="1200" dirty="0">
                          <a:solidFill>
                            <a:schemeClr val="tx1"/>
                          </a:solidFill>
                          <a:cs typeface="+mn-cs"/>
                        </a:rPr>
                        <a:t>أقوم بواجباتي المدرسية بنفسي</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extLst>
                  <a:ext uri="{0D108BD9-81ED-4DB2-BD59-A6C34878D82A}">
                    <a16:rowId xmlns:a16="http://schemas.microsoft.com/office/drawing/2014/main" val="1511456276"/>
                  </a:ext>
                </a:extLst>
              </a:tr>
              <a:tr h="252000">
                <a:tc>
                  <a:txBody>
                    <a:bodyPr/>
                    <a:lstStyle/>
                    <a:p>
                      <a:pPr marL="0" indent="0" algn="ctr" defTabSz="914400" rtl="1" eaLnBrk="1" latinLnBrk="0" hangingPunct="1">
                        <a:buFontTx/>
                        <a:buNone/>
                      </a:pPr>
                      <a:r>
                        <a:rPr lang="ar-SA" sz="900" b="1" kern="1200" dirty="0">
                          <a:solidFill>
                            <a:schemeClr val="tx1"/>
                          </a:solidFill>
                          <a:cs typeface="+mn-cs"/>
                        </a:rPr>
                        <a:t>9</a:t>
                      </a:r>
                      <a:endParaRPr lang="ar-SA" sz="9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r>
                        <a:rPr lang="ar-SA" sz="1200" b="1" kern="1200" dirty="0">
                          <a:solidFill>
                            <a:schemeClr val="tx1"/>
                          </a:solidFill>
                          <a:cs typeface="+mn-cs"/>
                        </a:rPr>
                        <a:t>أحاول إيجاد الإجابة التي لا أعرفها في الاختبار بجهدي فقط دون الغش</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extLst>
                  <a:ext uri="{0D108BD9-81ED-4DB2-BD59-A6C34878D82A}">
                    <a16:rowId xmlns:a16="http://schemas.microsoft.com/office/drawing/2014/main" val="567527915"/>
                  </a:ext>
                </a:extLst>
              </a:tr>
              <a:tr h="252000">
                <a:tc>
                  <a:txBody>
                    <a:bodyPr/>
                    <a:lstStyle/>
                    <a:p>
                      <a:pPr marL="0" indent="0" algn="ctr" defTabSz="914400" rtl="1" eaLnBrk="1" latinLnBrk="0" hangingPunct="1">
                        <a:buFontTx/>
                        <a:buNone/>
                      </a:pPr>
                      <a:r>
                        <a:rPr lang="ar-SA" sz="900" b="1" kern="1200" dirty="0">
                          <a:solidFill>
                            <a:schemeClr val="tx1"/>
                          </a:solidFill>
                          <a:cs typeface="+mn-cs"/>
                        </a:rPr>
                        <a:t>10</a:t>
                      </a:r>
                      <a:endParaRPr lang="ar-SA" sz="9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r>
                        <a:rPr lang="ar-SA" sz="1200" b="1" kern="1200" dirty="0">
                          <a:solidFill>
                            <a:schemeClr val="tx1"/>
                          </a:solidFill>
                          <a:cs typeface="+mn-cs"/>
                        </a:rPr>
                        <a:t>أتأكد من صحة الخبر الذي يصلني عبر وسائل التواصل قبل نشره</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anchor="ctr"/>
                </a:tc>
                <a:extLst>
                  <a:ext uri="{0D108BD9-81ED-4DB2-BD59-A6C34878D82A}">
                    <a16:rowId xmlns:a16="http://schemas.microsoft.com/office/drawing/2014/main" val="2645485990"/>
                  </a:ext>
                </a:extLst>
              </a:tr>
            </a:tbl>
          </a:graphicData>
        </a:graphic>
      </p:graphicFrame>
    </p:spTree>
    <p:extLst>
      <p:ext uri="{BB962C8B-B14F-4D97-AF65-F5344CB8AC3E}">
        <p14:creationId xmlns:p14="http://schemas.microsoft.com/office/powerpoint/2010/main" val="153575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1">
            <a:extLst>
              <a:ext uri="{FF2B5EF4-FFF2-40B4-BE49-F238E27FC236}">
                <a16:creationId xmlns:a16="http://schemas.microsoft.com/office/drawing/2014/main" id="{BF9C04B3-C1CA-48D3-BFC3-08EC4EEF917D}"/>
              </a:ext>
            </a:extLst>
          </p:cNvPr>
          <p:cNvSpPr txBox="1">
            <a:spLocks/>
          </p:cNvSpPr>
          <p:nvPr/>
        </p:nvSpPr>
        <p:spPr>
          <a:xfrm>
            <a:off x="4596563" y="1203598"/>
            <a:ext cx="3024336" cy="585240"/>
          </a:xfrm>
          <a:prstGeom prst="rect">
            <a:avLst/>
          </a:prstGeom>
        </p:spPr>
        <p:txBody>
          <a:bodyPr vert="horz" lIns="91440" tIns="45720" rIns="91440" bIns="45720" rtlCol="0" anchor="ctr" anchorCtr="1">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4400" b="1" dirty="0">
                <a:solidFill>
                  <a:schemeClr val="accent1"/>
                </a:solidFill>
                <a:cs typeface="AL-Mohanad Bold" pitchFamily="2" charset="-78"/>
              </a:rPr>
              <a:t>الصدق</a:t>
            </a:r>
          </a:p>
        </p:txBody>
      </p:sp>
      <p:sp>
        <p:nvSpPr>
          <p:cNvPr id="10" name="عنصر نائب للمحتوى 8">
            <a:extLst>
              <a:ext uri="{FF2B5EF4-FFF2-40B4-BE49-F238E27FC236}">
                <a16:creationId xmlns:a16="http://schemas.microsoft.com/office/drawing/2014/main" id="{D0273875-58D8-4D32-9146-FD83642CBE40}"/>
              </a:ext>
            </a:extLst>
          </p:cNvPr>
          <p:cNvSpPr txBox="1">
            <a:spLocks/>
          </p:cNvSpPr>
          <p:nvPr/>
        </p:nvSpPr>
        <p:spPr>
          <a:xfrm>
            <a:off x="395536" y="2067694"/>
            <a:ext cx="8352928" cy="2520280"/>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ar-SA" sz="2400" dirty="0">
                <a:latin typeface="Tahoma" panose="020B0604030504040204" pitchFamily="34" charset="0"/>
                <a:ea typeface="Tahoma" panose="020B0604030504040204" pitchFamily="34" charset="0"/>
                <a:cs typeface="AL-Mohanad Bold" pitchFamily="2" charset="-78"/>
              </a:rPr>
              <a:t>قَالَ رَسُولُ الله صَلَّى ا لّلهَ عَلَيْهِ وَسَلَّمَ: </a:t>
            </a:r>
          </a:p>
          <a:p>
            <a:pPr marL="0" indent="0" algn="just">
              <a:buNone/>
            </a:pPr>
            <a:r>
              <a:rPr lang="ar-SA" sz="2400" dirty="0">
                <a:latin typeface="Tahoma" panose="020B0604030504040204" pitchFamily="34" charset="0"/>
                <a:ea typeface="Tahoma" panose="020B0604030504040204" pitchFamily="34" charset="0"/>
                <a:cs typeface="AL-Mohanad Bold" pitchFamily="2" charset="-78"/>
              </a:rPr>
              <a:t>«عَلَيْكُمْ بِالصِّدْقِ، فَإِنَّ الصِّدْقَ يَهْدِي إِلَى الْبِرِّ، وَإِنَّ الْبِرَّ يَهْدِي إِلَى الجنْة، وَمَا يَزَالُ الرَّجُلُ يَصْدُقُ وَيَتَحَرَّى الصِّدْقَ حَتَّى يُكْتَبَ عِنْدَ الله صِدِّيقًا، وَإِيَّاكُم وَالْكَذِبَ، فَإِنَّ الْكَذِبَ يَهْدِي إِلَى الْفُجُورِ، وَإِنَّ الْفُجُورَ يَهْدِي إِلَى النَّارِ، وَمَا يَزَالُ الرَّجُلُ يَكْذِبُ، وَيَتَحَرَّى الْكَذِبَ حَتَّى يُكْتَبَ عِنْدَ الله كَذَّابًا » متفق عليه.</a:t>
            </a:r>
          </a:p>
          <a:p>
            <a:pPr algn="just"/>
            <a:r>
              <a:rPr lang="ar-SA" sz="2400" dirty="0">
                <a:latin typeface="Tahoma" panose="020B0604030504040204" pitchFamily="34" charset="0"/>
                <a:ea typeface="Tahoma" panose="020B0604030504040204" pitchFamily="34" charset="0"/>
                <a:cs typeface="AL-Mohanad Bold" pitchFamily="2" charset="-78"/>
              </a:rPr>
              <a:t>فهل أنت صادق؟</a:t>
            </a:r>
          </a:p>
        </p:txBody>
      </p:sp>
    </p:spTree>
    <p:extLst>
      <p:ext uri="{BB962C8B-B14F-4D97-AF65-F5344CB8AC3E}">
        <p14:creationId xmlns:p14="http://schemas.microsoft.com/office/powerpoint/2010/main" val="244805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barn(inVertical)">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barn(inVertical)">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barn(inVertical)">
                                      <p:cBhvr>
                                        <p:cTn id="24"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a:extLst>
              <a:ext uri="{FF2B5EF4-FFF2-40B4-BE49-F238E27FC236}">
                <a16:creationId xmlns:a16="http://schemas.microsoft.com/office/drawing/2014/main" id="{A1C60AD7-C327-4F0E-92FE-FACCB67305B1}"/>
              </a:ext>
            </a:extLst>
          </p:cNvPr>
          <p:cNvSpPr txBox="1">
            <a:spLocks/>
          </p:cNvSpPr>
          <p:nvPr/>
        </p:nvSpPr>
        <p:spPr>
          <a:xfrm>
            <a:off x="2627784" y="1059582"/>
            <a:ext cx="5616624" cy="432048"/>
          </a:xfrm>
          <a:prstGeom prst="rect">
            <a:avLst/>
          </a:prstGeom>
        </p:spPr>
        <p:txBody>
          <a:bodyPr vert="horz" lIns="91440" tIns="45720" rIns="91440" bIns="45720" rtlCol="0" anchor="ctr" anchorCtr="1">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3200" b="1" dirty="0">
                <a:solidFill>
                  <a:srgbClr val="C00000"/>
                </a:solidFill>
                <a:cs typeface="AL-Mohanad Bold" pitchFamily="2" charset="-78"/>
              </a:rPr>
              <a:t>نشاط رقم </a:t>
            </a:r>
            <a:r>
              <a:rPr lang="ar-SA" sz="2400" b="1" dirty="0">
                <a:solidFill>
                  <a:srgbClr val="C00000"/>
                </a:solidFill>
                <a:cs typeface="AL-Mohanad Bold" pitchFamily="2" charset="-78"/>
              </a:rPr>
              <a:t>5 . 1</a:t>
            </a:r>
            <a:r>
              <a:rPr lang="ar-SA" sz="3200" b="1" dirty="0">
                <a:solidFill>
                  <a:srgbClr val="C00000"/>
                </a:solidFill>
                <a:cs typeface="AL-Mohanad Bold" pitchFamily="2" charset="-78"/>
              </a:rPr>
              <a:t>    الصدق</a:t>
            </a:r>
          </a:p>
        </p:txBody>
      </p:sp>
      <p:graphicFrame>
        <p:nvGraphicFramePr>
          <p:cNvPr id="7" name="جدول 6">
            <a:extLst>
              <a:ext uri="{FF2B5EF4-FFF2-40B4-BE49-F238E27FC236}">
                <a16:creationId xmlns:a16="http://schemas.microsoft.com/office/drawing/2014/main" id="{9B0E2421-21A2-4FB7-B31A-4CBE8742F246}"/>
              </a:ext>
            </a:extLst>
          </p:cNvPr>
          <p:cNvGraphicFramePr>
            <a:graphicFrameLocks noGrp="1"/>
          </p:cNvGraphicFramePr>
          <p:nvPr>
            <p:extLst>
              <p:ext uri="{D42A27DB-BD31-4B8C-83A1-F6EECF244321}">
                <p14:modId xmlns:p14="http://schemas.microsoft.com/office/powerpoint/2010/main" val="130640375"/>
              </p:ext>
            </p:extLst>
          </p:nvPr>
        </p:nvGraphicFramePr>
        <p:xfrm>
          <a:off x="971600" y="1635646"/>
          <a:ext cx="7596841" cy="2968712"/>
        </p:xfrm>
        <a:graphic>
          <a:graphicData uri="http://schemas.openxmlformats.org/drawingml/2006/table">
            <a:tbl>
              <a:tblPr rtl="1" firstRow="1" bandRow="1">
                <a:tableStyleId>{5A111915-BE36-4E01-A7E5-04B1672EAD32}</a:tableStyleId>
              </a:tblPr>
              <a:tblGrid>
                <a:gridCol w="435418">
                  <a:extLst>
                    <a:ext uri="{9D8B030D-6E8A-4147-A177-3AD203B41FA5}">
                      <a16:colId xmlns:a16="http://schemas.microsoft.com/office/drawing/2014/main" val="3002464417"/>
                    </a:ext>
                  </a:extLst>
                </a:gridCol>
                <a:gridCol w="4530567">
                  <a:extLst>
                    <a:ext uri="{9D8B030D-6E8A-4147-A177-3AD203B41FA5}">
                      <a16:colId xmlns:a16="http://schemas.microsoft.com/office/drawing/2014/main" val="1702963358"/>
                    </a:ext>
                  </a:extLst>
                </a:gridCol>
                <a:gridCol w="1176917">
                  <a:extLst>
                    <a:ext uri="{9D8B030D-6E8A-4147-A177-3AD203B41FA5}">
                      <a16:colId xmlns:a16="http://schemas.microsoft.com/office/drawing/2014/main" val="2277969194"/>
                    </a:ext>
                  </a:extLst>
                </a:gridCol>
                <a:gridCol w="1453939">
                  <a:extLst>
                    <a:ext uri="{9D8B030D-6E8A-4147-A177-3AD203B41FA5}">
                      <a16:colId xmlns:a16="http://schemas.microsoft.com/office/drawing/2014/main" val="3708596396"/>
                    </a:ext>
                  </a:extLst>
                </a:gridCol>
              </a:tblGrid>
              <a:tr h="288000">
                <a:tc>
                  <a:txBody>
                    <a:bodyPr/>
                    <a:lstStyle/>
                    <a:p>
                      <a:pPr algn="ctr" rtl="1"/>
                      <a:r>
                        <a:rPr lang="ar-SA" sz="1400" kern="1200" dirty="0">
                          <a:solidFill>
                            <a:schemeClr val="bg1"/>
                          </a:solidFill>
                        </a:rPr>
                        <a:t>م</a:t>
                      </a:r>
                      <a:endParaRPr lang="ar-SA" sz="1400" kern="1200" dirty="0">
                        <a:solidFill>
                          <a:schemeClr val="bg1"/>
                        </a:solidFill>
                        <a:latin typeface="Tahoma" panose="020B0604030504040204" pitchFamily="34" charset="0"/>
                        <a:ea typeface="Tahoma" panose="020B0604030504040204" pitchFamily="34" charset="0"/>
                        <a:cs typeface="AL-Mohanad Bold" pitchFamily="2" charset="-78"/>
                      </a:endParaRPr>
                    </a:p>
                  </a:txBody>
                  <a:tcPr marL="84233" marR="84233" marT="42116" marB="42116">
                    <a:lnB w="12700" cap="flat" cmpd="sng" algn="ctr">
                      <a:solidFill>
                        <a:schemeClr val="accent5">
                          <a:lumMod val="40000"/>
                          <a:lumOff val="60000"/>
                        </a:schemeClr>
                      </a:solidFill>
                      <a:prstDash val="solid"/>
                      <a:round/>
                      <a:headEnd type="none" w="med" len="med"/>
                      <a:tailEnd type="none" w="med" len="med"/>
                    </a:lnB>
                  </a:tcPr>
                </a:tc>
                <a:tc>
                  <a:txBody>
                    <a:bodyPr/>
                    <a:lstStyle/>
                    <a:p>
                      <a:pPr algn="ctr" rtl="1"/>
                      <a:r>
                        <a:rPr lang="ar-SA" sz="1400" kern="1200" dirty="0">
                          <a:solidFill>
                            <a:schemeClr val="bg1"/>
                          </a:solidFill>
                        </a:rPr>
                        <a:t>العبارة</a:t>
                      </a:r>
                      <a:endParaRPr lang="ar-SA" sz="1400" kern="1200" dirty="0">
                        <a:solidFill>
                          <a:schemeClr val="bg1"/>
                        </a:solidFill>
                        <a:latin typeface="Tahoma" panose="020B0604030504040204" pitchFamily="34" charset="0"/>
                        <a:ea typeface="Tahoma" panose="020B0604030504040204" pitchFamily="34" charset="0"/>
                        <a:cs typeface="AL-Mohanad Bold" pitchFamily="2" charset="-78"/>
                      </a:endParaRPr>
                    </a:p>
                  </a:txBody>
                  <a:tcPr marL="84233" marR="84233" marT="42116" marB="42116">
                    <a:lnB w="12700" cap="flat" cmpd="sng" algn="ctr">
                      <a:solidFill>
                        <a:schemeClr val="accent5">
                          <a:lumMod val="40000"/>
                          <a:lumOff val="60000"/>
                        </a:schemeClr>
                      </a:solidFill>
                      <a:prstDash val="solid"/>
                      <a:round/>
                      <a:headEnd type="none" w="med" len="med"/>
                      <a:tailEnd type="none" w="med" len="med"/>
                    </a:lnB>
                  </a:tcPr>
                </a:tc>
                <a:tc>
                  <a:txBody>
                    <a:bodyPr/>
                    <a:lstStyle/>
                    <a:p>
                      <a:pPr algn="ctr" rtl="1"/>
                      <a:r>
                        <a:rPr lang="ar-SA" sz="1400" kern="1200" dirty="0">
                          <a:solidFill>
                            <a:schemeClr val="bg1"/>
                          </a:solidFill>
                        </a:rPr>
                        <a:t>تنطبق عليّ</a:t>
                      </a:r>
                      <a:endParaRPr lang="ar-SA" sz="1400" kern="1200" dirty="0">
                        <a:solidFill>
                          <a:schemeClr val="bg1"/>
                        </a:solidFill>
                        <a:latin typeface="Tahoma" panose="020B0604030504040204" pitchFamily="34" charset="0"/>
                        <a:ea typeface="Tahoma" panose="020B0604030504040204" pitchFamily="34" charset="0"/>
                        <a:cs typeface="AL-Mohanad Bold" pitchFamily="2" charset="-78"/>
                      </a:endParaRPr>
                    </a:p>
                  </a:txBody>
                  <a:tcPr marL="84233" marR="84233" marT="42116" marB="42116">
                    <a:lnB w="12700" cap="flat" cmpd="sng" algn="ctr">
                      <a:solidFill>
                        <a:schemeClr val="accent5">
                          <a:lumMod val="40000"/>
                          <a:lumOff val="60000"/>
                        </a:schemeClr>
                      </a:solidFill>
                      <a:prstDash val="solid"/>
                      <a:round/>
                      <a:headEnd type="none" w="med" len="med"/>
                      <a:tailEnd type="none" w="med" len="med"/>
                    </a:lnB>
                  </a:tcPr>
                </a:tc>
                <a:tc>
                  <a:txBody>
                    <a:bodyPr/>
                    <a:lstStyle/>
                    <a:p>
                      <a:pPr algn="ctr" rtl="1"/>
                      <a:r>
                        <a:rPr lang="ar-SA" sz="1400" kern="1200" dirty="0">
                          <a:solidFill>
                            <a:schemeClr val="bg1"/>
                          </a:solidFill>
                        </a:rPr>
                        <a:t>لا تنطبق عليّ</a:t>
                      </a:r>
                      <a:endParaRPr lang="ar-SA" sz="1400" kern="1200" dirty="0">
                        <a:solidFill>
                          <a:schemeClr val="bg1"/>
                        </a:solidFill>
                        <a:latin typeface="Tahoma" panose="020B0604030504040204" pitchFamily="34" charset="0"/>
                        <a:ea typeface="Tahoma" panose="020B0604030504040204" pitchFamily="34" charset="0"/>
                        <a:cs typeface="AL-Mohanad Bold" pitchFamily="2" charset="-78"/>
                      </a:endParaRPr>
                    </a:p>
                  </a:txBody>
                  <a:tcPr marL="84233" marR="84233" marT="42116" marB="42116">
                    <a:lnB w="12700" cap="flat" cmpd="sng" algn="ctr">
                      <a:solidFill>
                        <a:schemeClr val="accent5">
                          <a:lumMod val="40000"/>
                          <a:lumOff val="60000"/>
                        </a:schemeClr>
                      </a:solidFill>
                      <a:prstDash val="solid"/>
                      <a:round/>
                      <a:headEnd type="none" w="med" len="med"/>
                      <a:tailEnd type="none" w="med" len="med"/>
                    </a:lnB>
                  </a:tcPr>
                </a:tc>
                <a:extLst>
                  <a:ext uri="{0D108BD9-81ED-4DB2-BD59-A6C34878D82A}">
                    <a16:rowId xmlns:a16="http://schemas.microsoft.com/office/drawing/2014/main" val="653221877"/>
                  </a:ext>
                </a:extLst>
              </a:tr>
              <a:tr h="252000">
                <a:tc>
                  <a:txBody>
                    <a:bodyPr/>
                    <a:lstStyle/>
                    <a:p>
                      <a:pPr marL="0" indent="0" algn="ctr" defTabSz="914400" rtl="1" eaLnBrk="1" latinLnBrk="0" hangingPunct="1">
                        <a:buFontTx/>
                        <a:buNone/>
                      </a:pPr>
                      <a:r>
                        <a:rPr lang="ar-SA" sz="1200" b="1" kern="1200" dirty="0">
                          <a:solidFill>
                            <a:schemeClr val="tx1"/>
                          </a:solidFill>
                        </a:rPr>
                        <a:t>1</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r>
                        <a:rPr lang="ar-SA" sz="1200" b="1" kern="1200" dirty="0">
                          <a:solidFill>
                            <a:schemeClr val="tx1"/>
                          </a:solidFill>
                        </a:rPr>
                        <a:t> أقول الحقيقة ويطابق كلامي واقع تصرفاتي.</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extLst>
                  <a:ext uri="{0D108BD9-81ED-4DB2-BD59-A6C34878D82A}">
                    <a16:rowId xmlns:a16="http://schemas.microsoft.com/office/drawing/2014/main" val="468139723"/>
                  </a:ext>
                </a:extLst>
              </a:tr>
              <a:tr h="252000">
                <a:tc>
                  <a:txBody>
                    <a:bodyPr/>
                    <a:lstStyle/>
                    <a:p>
                      <a:pPr marL="0" indent="0" algn="ctr" defTabSz="914400" rtl="1" eaLnBrk="1" latinLnBrk="0" hangingPunct="1">
                        <a:buFontTx/>
                        <a:buNone/>
                      </a:pPr>
                      <a:r>
                        <a:rPr lang="ar-SA" sz="1200" b="1" kern="1200" dirty="0">
                          <a:solidFill>
                            <a:schemeClr val="tx1"/>
                          </a:solidFill>
                        </a:rPr>
                        <a:t>2</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r>
                        <a:rPr lang="ar-SA" sz="1200" b="1" kern="1200" dirty="0">
                          <a:solidFill>
                            <a:schemeClr val="tx1"/>
                          </a:solidFill>
                        </a:rPr>
                        <a:t>حين أكون صادقاً أشعر بصفاء داخلي.</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extLst>
                  <a:ext uri="{0D108BD9-81ED-4DB2-BD59-A6C34878D82A}">
                    <a16:rowId xmlns:a16="http://schemas.microsoft.com/office/drawing/2014/main" val="2333136190"/>
                  </a:ext>
                </a:extLst>
              </a:tr>
              <a:tr h="252000">
                <a:tc>
                  <a:txBody>
                    <a:bodyPr/>
                    <a:lstStyle/>
                    <a:p>
                      <a:pPr marL="0" indent="0" algn="ctr" defTabSz="914400" rtl="1" eaLnBrk="1" latinLnBrk="0" hangingPunct="1">
                        <a:buFontTx/>
                        <a:buNone/>
                      </a:pPr>
                      <a:r>
                        <a:rPr lang="ar-SA" sz="1200" b="1" kern="1200" dirty="0">
                          <a:solidFill>
                            <a:schemeClr val="tx1"/>
                          </a:solidFill>
                        </a:rPr>
                        <a:t>3</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algn="ctr"/>
                      <a:r>
                        <a:rPr lang="ar-SA" sz="1200" b="1" kern="1200" dirty="0">
                          <a:solidFill>
                            <a:schemeClr val="tx1"/>
                          </a:solidFill>
                        </a:rPr>
                        <a:t>الشخص الجدير بالثقة صادق ومستقيم.</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extLst>
                  <a:ext uri="{0D108BD9-81ED-4DB2-BD59-A6C34878D82A}">
                    <a16:rowId xmlns:a16="http://schemas.microsoft.com/office/drawing/2014/main" val="306420805"/>
                  </a:ext>
                </a:extLst>
              </a:tr>
              <a:tr h="252000">
                <a:tc>
                  <a:txBody>
                    <a:bodyPr/>
                    <a:lstStyle/>
                    <a:p>
                      <a:pPr marL="0" indent="0" algn="ctr" defTabSz="914400" rtl="1" eaLnBrk="1" latinLnBrk="0" hangingPunct="1">
                        <a:buFontTx/>
                        <a:buNone/>
                      </a:pPr>
                      <a:r>
                        <a:rPr lang="ar-SA" sz="1200" b="1" kern="1200" dirty="0">
                          <a:solidFill>
                            <a:schemeClr val="tx1"/>
                          </a:solidFill>
                        </a:rPr>
                        <a:t>4</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r>
                        <a:rPr lang="ar-SA" sz="1200" b="1" kern="1200" dirty="0">
                          <a:solidFill>
                            <a:schemeClr val="tx1"/>
                          </a:solidFill>
                        </a:rPr>
                        <a:t>الصدق يعني أن ليس هناك تناقضات أو تعارض بن الأفكار والكلمات أو الأفعال.</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extLst>
                  <a:ext uri="{0D108BD9-81ED-4DB2-BD59-A6C34878D82A}">
                    <a16:rowId xmlns:a16="http://schemas.microsoft.com/office/drawing/2014/main" val="3989836426"/>
                  </a:ext>
                </a:extLst>
              </a:tr>
              <a:tr h="252000">
                <a:tc>
                  <a:txBody>
                    <a:bodyPr/>
                    <a:lstStyle/>
                    <a:p>
                      <a:pPr marL="0" indent="0" algn="ctr" defTabSz="914400" rtl="1" eaLnBrk="1" latinLnBrk="0" hangingPunct="1">
                        <a:buFontTx/>
                        <a:buNone/>
                      </a:pPr>
                      <a:r>
                        <a:rPr lang="ar-SA" sz="1200" b="1" kern="1200" dirty="0">
                          <a:solidFill>
                            <a:schemeClr val="tx1"/>
                          </a:solidFill>
                        </a:rPr>
                        <a:t>5</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r>
                        <a:rPr lang="ar-SA" sz="1200" b="1" kern="1200" dirty="0">
                          <a:solidFill>
                            <a:schemeClr val="tx1"/>
                          </a:solidFill>
                        </a:rPr>
                        <a:t>الصدق هو أن تحسن أداء ما تؤتمن عليه.</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extLst>
                  <a:ext uri="{0D108BD9-81ED-4DB2-BD59-A6C34878D82A}">
                    <a16:rowId xmlns:a16="http://schemas.microsoft.com/office/drawing/2014/main" val="595688473"/>
                  </a:ext>
                </a:extLst>
              </a:tr>
              <a:tr h="252000">
                <a:tc>
                  <a:txBody>
                    <a:bodyPr/>
                    <a:lstStyle/>
                    <a:p>
                      <a:pPr marL="0" indent="0" algn="ctr" defTabSz="914400" rtl="1" eaLnBrk="1" latinLnBrk="0" hangingPunct="1">
                        <a:buFontTx/>
                        <a:buNone/>
                      </a:pPr>
                      <a:r>
                        <a:rPr lang="ar-SA" sz="1200" b="1" kern="1200" dirty="0">
                          <a:solidFill>
                            <a:schemeClr val="tx1"/>
                          </a:solidFill>
                        </a:rPr>
                        <a:t>6</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r>
                        <a:rPr lang="ar-SA" sz="1200" b="1" kern="1200" dirty="0">
                          <a:solidFill>
                            <a:schemeClr val="tx1"/>
                          </a:solidFill>
                        </a:rPr>
                        <a:t>هناك علاقة عميقة بين الصدق والصداقة.</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extLst>
                  <a:ext uri="{0D108BD9-81ED-4DB2-BD59-A6C34878D82A}">
                    <a16:rowId xmlns:a16="http://schemas.microsoft.com/office/drawing/2014/main" val="2588607858"/>
                  </a:ext>
                </a:extLst>
              </a:tr>
              <a:tr h="252000">
                <a:tc>
                  <a:txBody>
                    <a:bodyPr/>
                    <a:lstStyle/>
                    <a:p>
                      <a:pPr marL="0" indent="0" algn="ctr" defTabSz="914400" rtl="1" eaLnBrk="1" latinLnBrk="0" hangingPunct="1">
                        <a:buFontTx/>
                        <a:buNone/>
                      </a:pPr>
                      <a:r>
                        <a:rPr lang="ar-SA" sz="1200" b="1" kern="1200" dirty="0">
                          <a:solidFill>
                            <a:schemeClr val="tx1"/>
                          </a:solidFill>
                        </a:rPr>
                        <a:t>7</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r>
                        <a:rPr lang="ar-SA" sz="1200" b="1" kern="1200" dirty="0">
                          <a:solidFill>
                            <a:schemeClr val="tx1"/>
                          </a:solidFill>
                        </a:rPr>
                        <a:t>الصدق يفضي إلى استقامة في الحياة.</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extLst>
                  <a:ext uri="{0D108BD9-81ED-4DB2-BD59-A6C34878D82A}">
                    <a16:rowId xmlns:a16="http://schemas.microsoft.com/office/drawing/2014/main" val="195671466"/>
                  </a:ext>
                </a:extLst>
              </a:tr>
              <a:tr h="252000">
                <a:tc>
                  <a:txBody>
                    <a:bodyPr/>
                    <a:lstStyle/>
                    <a:p>
                      <a:pPr marL="0" indent="0" algn="ctr" defTabSz="914400" rtl="1" eaLnBrk="1" latinLnBrk="0" hangingPunct="1">
                        <a:buFontTx/>
                        <a:buNone/>
                      </a:pPr>
                      <a:r>
                        <a:rPr lang="ar-SA" sz="1200" b="1" kern="1200" dirty="0">
                          <a:solidFill>
                            <a:schemeClr val="tx1"/>
                          </a:solidFill>
                        </a:rPr>
                        <a:t>8</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r>
                        <a:rPr lang="ar-SA" sz="1200" b="1" kern="1200" dirty="0">
                          <a:solidFill>
                            <a:schemeClr val="tx1"/>
                          </a:solidFill>
                        </a:rPr>
                        <a:t>مع الصدق، لا جود لنفاق أو تصنع يسبب إرباكاً وسوء ظن في حياة الآخرين أو عقولهم.</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extLst>
                  <a:ext uri="{0D108BD9-81ED-4DB2-BD59-A6C34878D82A}">
                    <a16:rowId xmlns:a16="http://schemas.microsoft.com/office/drawing/2014/main" val="1511456276"/>
                  </a:ext>
                </a:extLst>
              </a:tr>
              <a:tr h="252000">
                <a:tc>
                  <a:txBody>
                    <a:bodyPr/>
                    <a:lstStyle/>
                    <a:p>
                      <a:pPr marL="0" indent="0" algn="ctr" defTabSz="914400" rtl="1" eaLnBrk="1" latinLnBrk="0" hangingPunct="1">
                        <a:buFontTx/>
                        <a:buNone/>
                      </a:pPr>
                      <a:r>
                        <a:rPr lang="ar-SA" sz="1200" b="1" kern="1200" dirty="0">
                          <a:solidFill>
                            <a:schemeClr val="tx1"/>
                          </a:solidFill>
                        </a:rPr>
                        <a:t>9</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r>
                        <a:rPr lang="ar-SA" sz="1200" b="1" kern="1200" dirty="0">
                          <a:solidFill>
                            <a:schemeClr val="tx1"/>
                          </a:solidFill>
                        </a:rPr>
                        <a:t>كل ما أنشره على مواقع التواصل الاجتماعي يجب أن أكون صادقاً فيه.</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extLst>
                  <a:ext uri="{0D108BD9-81ED-4DB2-BD59-A6C34878D82A}">
                    <a16:rowId xmlns:a16="http://schemas.microsoft.com/office/drawing/2014/main" val="567527915"/>
                  </a:ext>
                </a:extLst>
              </a:tr>
              <a:tr h="252000">
                <a:tc>
                  <a:txBody>
                    <a:bodyPr/>
                    <a:lstStyle/>
                    <a:p>
                      <a:pPr marL="0" indent="0" algn="ctr" defTabSz="914400" rtl="1" eaLnBrk="1" latinLnBrk="0" hangingPunct="1">
                        <a:buFontTx/>
                        <a:buNone/>
                      </a:pPr>
                      <a:r>
                        <a:rPr lang="ar-SA" sz="1200" b="1" kern="1200" dirty="0">
                          <a:solidFill>
                            <a:schemeClr val="tx1"/>
                          </a:solidFill>
                        </a:rPr>
                        <a:t>10</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r>
                        <a:rPr lang="ar-SA" sz="1200" b="1" kern="1200" dirty="0">
                          <a:solidFill>
                            <a:schemeClr val="tx1"/>
                          </a:solidFill>
                        </a:rPr>
                        <a:t>الصدق قيمة يجب أن يتحلى بها جميع أفراد المجتمع.</a:t>
                      </a:r>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endParaRPr lang="ar-SA" sz="1200" b="1" kern="1200" dirty="0">
                        <a:solidFill>
                          <a:schemeClr val="tx1"/>
                        </a:solidFill>
                        <a:latin typeface="Tahoma" panose="020B0604030504040204" pitchFamily="34" charset="0"/>
                        <a:ea typeface="Tahoma" panose="020B0604030504040204" pitchFamily="34" charset="0"/>
                        <a:cs typeface="+mn-cs"/>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extLst>
                  <a:ext uri="{0D108BD9-81ED-4DB2-BD59-A6C34878D82A}">
                    <a16:rowId xmlns:a16="http://schemas.microsoft.com/office/drawing/2014/main" val="2645485990"/>
                  </a:ext>
                </a:extLst>
              </a:tr>
            </a:tbl>
          </a:graphicData>
        </a:graphic>
      </p:graphicFrame>
    </p:spTree>
    <p:extLst>
      <p:ext uri="{BB962C8B-B14F-4D97-AF65-F5344CB8AC3E}">
        <p14:creationId xmlns:p14="http://schemas.microsoft.com/office/powerpoint/2010/main" val="369961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a:extLst>
              <a:ext uri="{FF2B5EF4-FFF2-40B4-BE49-F238E27FC236}">
                <a16:creationId xmlns:a16="http://schemas.microsoft.com/office/drawing/2014/main" id="{77FF791F-1A27-4876-A14B-A6CB1052BE93}"/>
              </a:ext>
            </a:extLst>
          </p:cNvPr>
          <p:cNvSpPr txBox="1">
            <a:spLocks/>
          </p:cNvSpPr>
          <p:nvPr/>
        </p:nvSpPr>
        <p:spPr>
          <a:xfrm>
            <a:off x="2382657" y="1013175"/>
            <a:ext cx="5285687" cy="607962"/>
          </a:xfrm>
          <a:prstGeom prst="rect">
            <a:avLst/>
          </a:prstGeom>
        </p:spPr>
        <p:txBody>
          <a:bodyPr vert="horz" lIns="91440" tIns="45720" rIns="91440" bIns="45720" rtlCol="0" anchor="ctr" anchorCtr="1">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b="1" dirty="0">
                <a:solidFill>
                  <a:srgbClr val="C00000"/>
                </a:solidFill>
                <a:cs typeface="AL-Mohanad Bold" pitchFamily="2" charset="-78"/>
              </a:rPr>
              <a:t>نشاط رقم </a:t>
            </a:r>
            <a:r>
              <a:rPr lang="ar-SA" sz="2800" b="1" dirty="0">
                <a:solidFill>
                  <a:srgbClr val="C00000"/>
                </a:solidFill>
                <a:cs typeface="AL-Mohanad Bold" pitchFamily="2" charset="-78"/>
              </a:rPr>
              <a:t>6 . 1</a:t>
            </a:r>
            <a:r>
              <a:rPr lang="ar-SA" b="1" dirty="0">
                <a:solidFill>
                  <a:srgbClr val="C00000"/>
                </a:solidFill>
                <a:cs typeface="AL-Mohanad Bold" pitchFamily="2" charset="-78"/>
              </a:rPr>
              <a:t>    الصدق</a:t>
            </a:r>
          </a:p>
        </p:txBody>
      </p:sp>
      <p:pic>
        <p:nvPicPr>
          <p:cNvPr id="7" name="صورة 6">
            <a:extLst>
              <a:ext uri="{FF2B5EF4-FFF2-40B4-BE49-F238E27FC236}">
                <a16:creationId xmlns:a16="http://schemas.microsoft.com/office/drawing/2014/main" id="{3DAAFA44-7628-40AE-B30F-2DC42CD0EE3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61344" y="1568082"/>
            <a:ext cx="1843104" cy="1371542"/>
          </a:xfrm>
          <a:prstGeom prst="rect">
            <a:avLst/>
          </a:prstGeom>
        </p:spPr>
      </p:pic>
      <p:pic>
        <p:nvPicPr>
          <p:cNvPr id="8" name="صورة 7">
            <a:extLst>
              <a:ext uri="{FF2B5EF4-FFF2-40B4-BE49-F238E27FC236}">
                <a16:creationId xmlns:a16="http://schemas.microsoft.com/office/drawing/2014/main" id="{EC14960F-A809-4B6B-96DB-5C77EC7C9D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86552" y="1619971"/>
            <a:ext cx="1843104" cy="1371542"/>
          </a:xfrm>
          <a:prstGeom prst="rect">
            <a:avLst/>
          </a:prstGeom>
        </p:spPr>
      </p:pic>
      <p:pic>
        <p:nvPicPr>
          <p:cNvPr id="9" name="صورة 8">
            <a:extLst>
              <a:ext uri="{FF2B5EF4-FFF2-40B4-BE49-F238E27FC236}">
                <a16:creationId xmlns:a16="http://schemas.microsoft.com/office/drawing/2014/main" id="{825BDA03-7172-42DB-9570-1F865A1310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6"/>
          <a:stretch/>
        </p:blipFill>
        <p:spPr>
          <a:xfrm>
            <a:off x="2411760" y="1619971"/>
            <a:ext cx="1843104" cy="1371542"/>
          </a:xfrm>
          <a:prstGeom prst="rect">
            <a:avLst/>
          </a:prstGeom>
        </p:spPr>
      </p:pic>
      <p:pic>
        <p:nvPicPr>
          <p:cNvPr id="10" name="صورة 9">
            <a:extLst>
              <a:ext uri="{FF2B5EF4-FFF2-40B4-BE49-F238E27FC236}">
                <a16:creationId xmlns:a16="http://schemas.microsoft.com/office/drawing/2014/main" id="{7A8218F9-F05D-493E-989B-0529B91D538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600" y="1567706"/>
            <a:ext cx="1843104" cy="1368152"/>
          </a:xfrm>
          <a:prstGeom prst="rect">
            <a:avLst/>
          </a:prstGeom>
        </p:spPr>
      </p:pic>
      <p:pic>
        <p:nvPicPr>
          <p:cNvPr id="11" name="صورة 10">
            <a:extLst>
              <a:ext uri="{FF2B5EF4-FFF2-40B4-BE49-F238E27FC236}">
                <a16:creationId xmlns:a16="http://schemas.microsoft.com/office/drawing/2014/main" id="{54828787-63E5-48E6-82E0-0A5C2579576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932739" y="3116232"/>
            <a:ext cx="1746099" cy="1368152"/>
          </a:xfrm>
          <a:prstGeom prst="rect">
            <a:avLst/>
          </a:prstGeom>
        </p:spPr>
      </p:pic>
      <p:pic>
        <p:nvPicPr>
          <p:cNvPr id="12" name="صورة 11">
            <a:extLst>
              <a:ext uri="{FF2B5EF4-FFF2-40B4-BE49-F238E27FC236}">
                <a16:creationId xmlns:a16="http://schemas.microsoft.com/office/drawing/2014/main" id="{EF544B5F-0F36-4A39-89FE-647DFF8F9C5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6"/>
          <a:stretch/>
        </p:blipFill>
        <p:spPr>
          <a:xfrm>
            <a:off x="4214682" y="3135529"/>
            <a:ext cx="1843104" cy="1368152"/>
          </a:xfrm>
          <a:prstGeom prst="rect">
            <a:avLst/>
          </a:prstGeom>
        </p:spPr>
      </p:pic>
      <p:pic>
        <p:nvPicPr>
          <p:cNvPr id="13" name="صورة 12">
            <a:extLst>
              <a:ext uri="{FF2B5EF4-FFF2-40B4-BE49-F238E27FC236}">
                <a16:creationId xmlns:a16="http://schemas.microsoft.com/office/drawing/2014/main" id="{F019ECD6-6326-4E2A-AE23-0CD09D5CA40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595457" y="3135529"/>
            <a:ext cx="1746099" cy="1368152"/>
          </a:xfrm>
          <a:prstGeom prst="rect">
            <a:avLst/>
          </a:prstGeom>
        </p:spPr>
      </p:pic>
    </p:spTree>
    <p:extLst>
      <p:ext uri="{BB962C8B-B14F-4D97-AF65-F5344CB8AC3E}">
        <p14:creationId xmlns:p14="http://schemas.microsoft.com/office/powerpoint/2010/main" val="357691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a:extLst>
              <a:ext uri="{FF2B5EF4-FFF2-40B4-BE49-F238E27FC236}">
                <a16:creationId xmlns:a16="http://schemas.microsoft.com/office/drawing/2014/main" id="{B9ECED70-73C0-476E-903B-A9963B0E7DE0}"/>
              </a:ext>
            </a:extLst>
          </p:cNvPr>
          <p:cNvSpPr txBox="1">
            <a:spLocks/>
          </p:cNvSpPr>
          <p:nvPr/>
        </p:nvSpPr>
        <p:spPr>
          <a:xfrm>
            <a:off x="2411760" y="1203598"/>
            <a:ext cx="5379821" cy="432048"/>
          </a:xfrm>
          <a:prstGeom prst="rect">
            <a:avLst/>
          </a:prstGeom>
        </p:spPr>
        <p:txBody>
          <a:bodyPr vert="horz" lIns="91440" tIns="45720" rIns="91440" bIns="45720" rtlCol="0" anchor="ctr" anchorCtr="1">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4000" b="1" dirty="0">
                <a:solidFill>
                  <a:srgbClr val="C00000"/>
                </a:solidFill>
                <a:cs typeface="AL-Mohanad Bold" pitchFamily="2" charset="-78"/>
              </a:rPr>
              <a:t>نشاط رقم </a:t>
            </a:r>
            <a:r>
              <a:rPr lang="ar-SA" sz="3200" b="1" dirty="0">
                <a:solidFill>
                  <a:srgbClr val="C00000"/>
                </a:solidFill>
                <a:cs typeface="AL-Mohanad Bold" pitchFamily="2" charset="-78"/>
              </a:rPr>
              <a:t>7 . 1</a:t>
            </a:r>
            <a:r>
              <a:rPr lang="ar-SA" sz="4000" b="1" dirty="0">
                <a:solidFill>
                  <a:srgbClr val="C00000"/>
                </a:solidFill>
                <a:cs typeface="AL-Mohanad Bold" pitchFamily="2" charset="-78"/>
              </a:rPr>
              <a:t>      الصدق</a:t>
            </a:r>
          </a:p>
        </p:txBody>
      </p:sp>
      <p:graphicFrame>
        <p:nvGraphicFramePr>
          <p:cNvPr id="7" name="جدول 6">
            <a:extLst>
              <a:ext uri="{FF2B5EF4-FFF2-40B4-BE49-F238E27FC236}">
                <a16:creationId xmlns:a16="http://schemas.microsoft.com/office/drawing/2014/main" id="{D13DB268-9274-45C3-871C-65F7240ECAF9}"/>
              </a:ext>
            </a:extLst>
          </p:cNvPr>
          <p:cNvGraphicFramePr>
            <a:graphicFrameLocks noGrp="1"/>
          </p:cNvGraphicFramePr>
          <p:nvPr>
            <p:extLst>
              <p:ext uri="{D42A27DB-BD31-4B8C-83A1-F6EECF244321}">
                <p14:modId xmlns:p14="http://schemas.microsoft.com/office/powerpoint/2010/main" val="453273148"/>
              </p:ext>
            </p:extLst>
          </p:nvPr>
        </p:nvGraphicFramePr>
        <p:xfrm>
          <a:off x="215516" y="1851670"/>
          <a:ext cx="8712967" cy="2628000"/>
        </p:xfrm>
        <a:graphic>
          <a:graphicData uri="http://schemas.openxmlformats.org/drawingml/2006/table">
            <a:tbl>
              <a:tblPr rtl="1" firstRow="1" bandRow="1">
                <a:tableStyleId>{5A111915-BE36-4E01-A7E5-04B1672EAD32}</a:tableStyleId>
              </a:tblPr>
              <a:tblGrid>
                <a:gridCol w="3022434">
                  <a:extLst>
                    <a:ext uri="{9D8B030D-6E8A-4147-A177-3AD203B41FA5}">
                      <a16:colId xmlns:a16="http://schemas.microsoft.com/office/drawing/2014/main" val="1702963358"/>
                    </a:ext>
                  </a:extLst>
                </a:gridCol>
                <a:gridCol w="2741769">
                  <a:extLst>
                    <a:ext uri="{9D8B030D-6E8A-4147-A177-3AD203B41FA5}">
                      <a16:colId xmlns:a16="http://schemas.microsoft.com/office/drawing/2014/main" val="2277969194"/>
                    </a:ext>
                  </a:extLst>
                </a:gridCol>
                <a:gridCol w="2948764">
                  <a:extLst>
                    <a:ext uri="{9D8B030D-6E8A-4147-A177-3AD203B41FA5}">
                      <a16:colId xmlns:a16="http://schemas.microsoft.com/office/drawing/2014/main" val="3708596396"/>
                    </a:ext>
                  </a:extLst>
                </a:gridCol>
              </a:tblGrid>
              <a:tr h="468000">
                <a:tc>
                  <a:txBody>
                    <a:bodyPr/>
                    <a:lstStyle/>
                    <a:p>
                      <a:pPr algn="ctr" rtl="1"/>
                      <a:r>
                        <a:rPr lang="ar-SA" sz="1800" kern="1200" dirty="0">
                          <a:solidFill>
                            <a:schemeClr val="bg1"/>
                          </a:solidFill>
                        </a:rPr>
                        <a:t>أفعال دالة على الصدق</a:t>
                      </a:r>
                      <a:endParaRPr lang="ar-SA" sz="1800" kern="1200" dirty="0">
                        <a:solidFill>
                          <a:schemeClr val="bg1"/>
                        </a:solidFill>
                        <a:latin typeface="Tahoma" panose="020B0604030504040204" pitchFamily="34" charset="0"/>
                        <a:ea typeface="Tahoma" panose="020B0604030504040204" pitchFamily="34" charset="0"/>
                        <a:cs typeface="AL-Mohanad Bold" pitchFamily="2" charset="-78"/>
                      </a:endParaRPr>
                    </a:p>
                  </a:txBody>
                  <a:tcPr marL="84233" marR="84233" marT="42116" marB="42116" anchor="ctr">
                    <a:lnB w="12700" cap="flat" cmpd="sng" algn="ctr">
                      <a:solidFill>
                        <a:schemeClr val="accent5">
                          <a:lumMod val="40000"/>
                          <a:lumOff val="60000"/>
                        </a:schemeClr>
                      </a:solidFill>
                      <a:prstDash val="solid"/>
                      <a:round/>
                      <a:headEnd type="none" w="med" len="med"/>
                      <a:tailEnd type="none" w="med" len="med"/>
                    </a:lnB>
                  </a:tcPr>
                </a:tc>
                <a:tc>
                  <a:txBody>
                    <a:bodyPr/>
                    <a:lstStyle/>
                    <a:p>
                      <a:pPr algn="ctr" rtl="1"/>
                      <a:r>
                        <a:rPr lang="ar-SA" sz="1800" kern="1200" dirty="0">
                          <a:solidFill>
                            <a:schemeClr val="bg1"/>
                          </a:solidFill>
                        </a:rPr>
                        <a:t>أقوال دالة على الصدق</a:t>
                      </a:r>
                      <a:endParaRPr lang="ar-SA" sz="1800" kern="1200" dirty="0">
                        <a:solidFill>
                          <a:schemeClr val="bg1"/>
                        </a:solidFill>
                        <a:latin typeface="Tahoma" panose="020B0604030504040204" pitchFamily="34" charset="0"/>
                        <a:ea typeface="Tahoma" panose="020B0604030504040204" pitchFamily="34" charset="0"/>
                        <a:cs typeface="AL-Mohanad Bold" pitchFamily="2" charset="-78"/>
                      </a:endParaRPr>
                    </a:p>
                  </a:txBody>
                  <a:tcPr marL="84233" marR="84233" marT="42116" marB="42116" anchor="ctr">
                    <a:lnB w="12700" cap="flat" cmpd="sng" algn="ctr">
                      <a:solidFill>
                        <a:schemeClr val="accent5">
                          <a:lumMod val="40000"/>
                          <a:lumOff val="60000"/>
                        </a:schemeClr>
                      </a:solidFill>
                      <a:prstDash val="solid"/>
                      <a:round/>
                      <a:headEnd type="none" w="med" len="med"/>
                      <a:tailEnd type="none" w="med" len="med"/>
                    </a:lnB>
                  </a:tcPr>
                </a:tc>
                <a:tc>
                  <a:txBody>
                    <a:bodyPr/>
                    <a:lstStyle/>
                    <a:p>
                      <a:pPr algn="ctr" rtl="1"/>
                      <a:r>
                        <a:rPr lang="ar-SA" sz="1800" kern="1200" dirty="0">
                          <a:solidFill>
                            <a:schemeClr val="bg1"/>
                          </a:solidFill>
                        </a:rPr>
                        <a:t>مشاعر داخلية دالة على الصدق</a:t>
                      </a:r>
                      <a:endParaRPr lang="ar-SA" sz="1800" kern="1200" dirty="0">
                        <a:solidFill>
                          <a:schemeClr val="bg1"/>
                        </a:solidFill>
                        <a:latin typeface="Tahoma" panose="020B0604030504040204" pitchFamily="34" charset="0"/>
                        <a:ea typeface="Tahoma" panose="020B0604030504040204" pitchFamily="34" charset="0"/>
                        <a:cs typeface="AL-Mohanad Bold" pitchFamily="2" charset="-78"/>
                      </a:endParaRPr>
                    </a:p>
                  </a:txBody>
                  <a:tcPr marL="84233" marR="84233" marT="42116" marB="42116" anchor="ctr">
                    <a:lnB w="12700" cap="flat" cmpd="sng" algn="ctr">
                      <a:solidFill>
                        <a:schemeClr val="accent5">
                          <a:lumMod val="40000"/>
                          <a:lumOff val="60000"/>
                        </a:schemeClr>
                      </a:solidFill>
                      <a:prstDash val="solid"/>
                      <a:round/>
                      <a:headEnd type="none" w="med" len="med"/>
                      <a:tailEnd type="none" w="med" len="med"/>
                    </a:lnB>
                  </a:tcPr>
                </a:tc>
                <a:extLst>
                  <a:ext uri="{0D108BD9-81ED-4DB2-BD59-A6C34878D82A}">
                    <a16:rowId xmlns:a16="http://schemas.microsoft.com/office/drawing/2014/main" val="653221877"/>
                  </a:ext>
                </a:extLst>
              </a:tr>
              <a:tr h="720000">
                <a:tc>
                  <a:txBody>
                    <a:bodyPr/>
                    <a:lstStyle/>
                    <a:p>
                      <a:pPr marL="0" algn="ctr" defTabSz="914400" rtl="1" eaLnBrk="1" latinLnBrk="0" hangingPunct="1"/>
                      <a:r>
                        <a:rPr lang="ar-SA" sz="1600" b="0" kern="1200" dirty="0">
                          <a:solidFill>
                            <a:schemeClr val="tx1"/>
                          </a:solidFill>
                        </a:rPr>
                        <a:t>كل ما أنشره على مواقع التواصل الاجتماعي يجب أن أكون صادقاً</a:t>
                      </a:r>
                      <a:endParaRPr lang="ar-SA" sz="1600" b="0" kern="1200" dirty="0">
                        <a:solidFill>
                          <a:schemeClr val="tx1"/>
                        </a:solidFill>
                        <a:latin typeface="Tahoma" panose="020B0604030504040204" pitchFamily="34" charset="0"/>
                        <a:ea typeface="Tahoma" panose="020B0604030504040204" pitchFamily="34" charset="0"/>
                        <a:cs typeface="AL-Mohanad Bold" pitchFamily="2" charset="-78"/>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r>
                        <a:rPr lang="ar-SA" sz="1600" b="0" kern="1200" dirty="0">
                          <a:solidFill>
                            <a:schemeClr val="tx1"/>
                          </a:solidFill>
                        </a:rPr>
                        <a:t>أقول الحقيقة ويطابق كلامي واقع تصرفاتي</a:t>
                      </a:r>
                      <a:endParaRPr lang="ar-SA" sz="1600" b="0" kern="1200" dirty="0">
                        <a:solidFill>
                          <a:schemeClr val="tx1"/>
                        </a:solidFill>
                        <a:latin typeface="Tahoma" panose="020B0604030504040204" pitchFamily="34" charset="0"/>
                        <a:ea typeface="Tahoma" panose="020B0604030504040204" pitchFamily="34" charset="0"/>
                        <a:cs typeface="AL-Mohanad Bold" pitchFamily="2" charset="-78"/>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r>
                        <a:rPr lang="ar-SA" sz="1600" b="0" kern="1200" dirty="0">
                          <a:solidFill>
                            <a:schemeClr val="tx1"/>
                          </a:solidFill>
                        </a:rPr>
                        <a:t>حين</a:t>
                      </a:r>
                      <a:r>
                        <a:rPr lang="ar-SA" sz="1800" b="1" kern="1200" dirty="0">
                          <a:solidFill>
                            <a:schemeClr val="tx1"/>
                          </a:solidFill>
                        </a:rPr>
                        <a:t> </a:t>
                      </a:r>
                      <a:r>
                        <a:rPr lang="ar-SA" sz="1600" b="0" kern="1200" dirty="0">
                          <a:solidFill>
                            <a:schemeClr val="tx1"/>
                          </a:solidFill>
                        </a:rPr>
                        <a:t>أكون صادقاً أشعر بصفاء داخلي</a:t>
                      </a:r>
                      <a:endParaRPr lang="ar-SA" sz="1600" b="0" kern="1200" dirty="0">
                        <a:solidFill>
                          <a:schemeClr val="tx1"/>
                        </a:solidFill>
                        <a:latin typeface="Tahoma" panose="020B0604030504040204" pitchFamily="34" charset="0"/>
                        <a:ea typeface="Tahoma" panose="020B0604030504040204" pitchFamily="34" charset="0"/>
                        <a:cs typeface="AL-Mohanad Bold" pitchFamily="2" charset="-78"/>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extLst>
                  <a:ext uri="{0D108BD9-81ED-4DB2-BD59-A6C34878D82A}">
                    <a16:rowId xmlns:a16="http://schemas.microsoft.com/office/drawing/2014/main" val="468139723"/>
                  </a:ext>
                </a:extLst>
              </a:tr>
              <a:tr h="720000">
                <a:tc>
                  <a:txBody>
                    <a:bodyPr/>
                    <a:lstStyle/>
                    <a:p>
                      <a:pPr marL="0" algn="ctr" defTabSz="914400" rtl="1" eaLnBrk="1" latinLnBrk="0" hangingPunct="1"/>
                      <a:r>
                        <a:rPr lang="ar-SA" sz="1600" b="0" kern="1200" dirty="0">
                          <a:solidFill>
                            <a:schemeClr val="tx1"/>
                          </a:solidFill>
                        </a:rPr>
                        <a:t>الصدق يعني أن ليس هناك تناقضات أو تعارض بين الأفكار والكلمات أو الأفعال</a:t>
                      </a:r>
                      <a:endParaRPr lang="ar-SA" sz="1600" b="0" kern="1200" dirty="0">
                        <a:solidFill>
                          <a:schemeClr val="tx1"/>
                        </a:solidFill>
                        <a:latin typeface="Tahoma" panose="020B0604030504040204" pitchFamily="34" charset="0"/>
                        <a:ea typeface="Tahoma" panose="020B0604030504040204" pitchFamily="34" charset="0"/>
                        <a:cs typeface="AL-Mohanad Bold" pitchFamily="2" charset="-78"/>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r>
                        <a:rPr lang="ar-SA" sz="1600" b="0" kern="1200" dirty="0">
                          <a:solidFill>
                            <a:schemeClr val="tx1"/>
                          </a:solidFill>
                        </a:rPr>
                        <a:t>أنا متأكد مما أقول</a:t>
                      </a:r>
                      <a:endParaRPr lang="ar-SA" sz="1600" b="0" kern="1200" dirty="0">
                        <a:solidFill>
                          <a:schemeClr val="tx1"/>
                        </a:solidFill>
                        <a:latin typeface="Tahoma" panose="020B0604030504040204" pitchFamily="34" charset="0"/>
                        <a:ea typeface="Tahoma" panose="020B0604030504040204" pitchFamily="34" charset="0"/>
                        <a:cs typeface="AL-Mohanad Bold" pitchFamily="2" charset="-78"/>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r>
                        <a:rPr lang="ar-SA" sz="1600" b="0" kern="1200" dirty="0">
                          <a:solidFill>
                            <a:schemeClr val="tx1"/>
                          </a:solidFill>
                        </a:rPr>
                        <a:t>الشخص الجدير بالثقة؛ صادق ومستقيم</a:t>
                      </a:r>
                      <a:endParaRPr lang="ar-SA" sz="1600" b="0" kern="1200" dirty="0">
                        <a:solidFill>
                          <a:schemeClr val="tx1"/>
                        </a:solidFill>
                        <a:latin typeface="Tahoma" panose="020B0604030504040204" pitchFamily="34" charset="0"/>
                        <a:ea typeface="Tahoma" panose="020B0604030504040204" pitchFamily="34" charset="0"/>
                        <a:cs typeface="AL-Mohanad Bold" pitchFamily="2" charset="-78"/>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extLst>
                  <a:ext uri="{0D108BD9-81ED-4DB2-BD59-A6C34878D82A}">
                    <a16:rowId xmlns:a16="http://schemas.microsoft.com/office/drawing/2014/main" val="2333136190"/>
                  </a:ext>
                </a:extLst>
              </a:tr>
              <a:tr h="720000">
                <a:tc>
                  <a:txBody>
                    <a:bodyPr/>
                    <a:lstStyle/>
                    <a:p>
                      <a:pPr algn="ctr"/>
                      <a:r>
                        <a:rPr lang="ar-SA" sz="1600" b="0" kern="1200" dirty="0">
                          <a:solidFill>
                            <a:schemeClr val="tx1"/>
                          </a:solidFill>
                        </a:rPr>
                        <a:t>أعترف بما اقترفته حتى لو فيه مساءلة لي</a:t>
                      </a:r>
                      <a:endParaRPr lang="ar-SA" sz="1600" b="0" kern="1200" dirty="0">
                        <a:solidFill>
                          <a:schemeClr val="tx1"/>
                        </a:solidFill>
                        <a:latin typeface="Tahoma" panose="020B0604030504040204" pitchFamily="34" charset="0"/>
                        <a:ea typeface="Tahoma" panose="020B0604030504040204" pitchFamily="34" charset="0"/>
                        <a:cs typeface="AL-Mohanad Bold" pitchFamily="2" charset="-78"/>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r>
                        <a:rPr lang="ar-SA" sz="1600" b="0" kern="1200" dirty="0">
                          <a:solidFill>
                            <a:schemeClr val="tx1"/>
                          </a:solidFill>
                        </a:rPr>
                        <a:t>أقول الصدق مهما كانت النتيجة</a:t>
                      </a:r>
                      <a:endParaRPr lang="ar-SA" sz="1600" b="0" kern="1200" dirty="0">
                        <a:solidFill>
                          <a:schemeClr val="tx1"/>
                        </a:solidFill>
                        <a:latin typeface="Tahoma" panose="020B0604030504040204" pitchFamily="34" charset="0"/>
                        <a:ea typeface="Tahoma" panose="020B0604030504040204" pitchFamily="34" charset="0"/>
                        <a:cs typeface="AL-Mohanad Bold" pitchFamily="2" charset="-78"/>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c>
                  <a:txBody>
                    <a:bodyPr/>
                    <a:lstStyle/>
                    <a:p>
                      <a:pPr marL="0" algn="ctr" defTabSz="914400" rtl="1" eaLnBrk="1" latinLnBrk="0" hangingPunct="1"/>
                      <a:r>
                        <a:rPr lang="ar-SA" sz="1600" b="0" kern="1200" dirty="0">
                          <a:solidFill>
                            <a:schemeClr val="tx1"/>
                          </a:solidFill>
                        </a:rPr>
                        <a:t>الصدق قيمة يجب أن يتحلى بها جميع أفراد المجتمع</a:t>
                      </a:r>
                      <a:endParaRPr lang="ar-SA" sz="1600" b="0" kern="1200" dirty="0">
                        <a:solidFill>
                          <a:schemeClr val="tx1"/>
                        </a:solidFill>
                        <a:latin typeface="Tahoma" panose="020B0604030504040204" pitchFamily="34" charset="0"/>
                        <a:ea typeface="Tahoma" panose="020B0604030504040204" pitchFamily="34" charset="0"/>
                        <a:cs typeface="AL-Mohanad Bold" pitchFamily="2" charset="-78"/>
                      </a:endParaRPr>
                    </a:p>
                  </a:txBody>
                  <a:tcPr marL="84233" marR="84233" marT="42116" marB="42116"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extLst>
                  <a:ext uri="{0D108BD9-81ED-4DB2-BD59-A6C34878D82A}">
                    <a16:rowId xmlns:a16="http://schemas.microsoft.com/office/drawing/2014/main" val="306420805"/>
                  </a:ext>
                </a:extLst>
              </a:tr>
            </a:tbl>
          </a:graphicData>
        </a:graphic>
      </p:graphicFrame>
    </p:spTree>
    <p:extLst>
      <p:ext uri="{BB962C8B-B14F-4D97-AF65-F5344CB8AC3E}">
        <p14:creationId xmlns:p14="http://schemas.microsoft.com/office/powerpoint/2010/main" val="273077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a:extLst>
              <a:ext uri="{FF2B5EF4-FFF2-40B4-BE49-F238E27FC236}">
                <a16:creationId xmlns:a16="http://schemas.microsoft.com/office/drawing/2014/main" id="{7FEC7A95-F921-4792-9356-C69CD67E313B}"/>
              </a:ext>
            </a:extLst>
          </p:cNvPr>
          <p:cNvSpPr txBox="1">
            <a:spLocks/>
          </p:cNvSpPr>
          <p:nvPr/>
        </p:nvSpPr>
        <p:spPr>
          <a:xfrm>
            <a:off x="4067944" y="1275606"/>
            <a:ext cx="3312368" cy="648071"/>
          </a:xfrm>
          <a:prstGeom prst="rect">
            <a:avLst/>
          </a:prstGeom>
        </p:spPr>
        <p:txBody>
          <a:bodyPr vert="horz" lIns="91440" tIns="45720" rIns="91440" bIns="45720" rtlCol="0" anchor="ctr" anchorCtr="1">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4000" b="1" dirty="0">
                <a:solidFill>
                  <a:schemeClr val="accent1"/>
                </a:solidFill>
                <a:cs typeface="AL-Mohanad Bold" pitchFamily="2" charset="-78"/>
              </a:rPr>
              <a:t>المواطنة</a:t>
            </a:r>
            <a:endParaRPr lang="ar-SA" sz="4800" b="1" dirty="0">
              <a:solidFill>
                <a:schemeClr val="accent1"/>
              </a:solidFill>
              <a:cs typeface="AL-Mohanad Bold" pitchFamily="2" charset="-78"/>
            </a:endParaRPr>
          </a:p>
        </p:txBody>
      </p:sp>
      <p:pic>
        <p:nvPicPr>
          <p:cNvPr id="7" name="صورة 6">
            <a:extLst>
              <a:ext uri="{FF2B5EF4-FFF2-40B4-BE49-F238E27FC236}">
                <a16:creationId xmlns:a16="http://schemas.microsoft.com/office/drawing/2014/main" id="{F9A39FD3-DF50-47A7-8BC5-D51FEE104AB2}"/>
              </a:ext>
            </a:extLst>
          </p:cNvPr>
          <p:cNvPicPr>
            <a:picLocks noChangeAspect="1"/>
          </p:cNvPicPr>
          <p:nvPr/>
        </p:nvPicPr>
        <p:blipFill>
          <a:blip r:embed="rId2"/>
          <a:stretch>
            <a:fillRect/>
          </a:stretch>
        </p:blipFill>
        <p:spPr>
          <a:xfrm>
            <a:off x="611560" y="3507854"/>
            <a:ext cx="1512168" cy="1037216"/>
          </a:xfrm>
          <a:prstGeom prst="rect">
            <a:avLst/>
          </a:prstGeom>
        </p:spPr>
      </p:pic>
      <p:sp>
        <p:nvSpPr>
          <p:cNvPr id="8" name="عنصر نائب للمحتوى 8">
            <a:extLst>
              <a:ext uri="{FF2B5EF4-FFF2-40B4-BE49-F238E27FC236}">
                <a16:creationId xmlns:a16="http://schemas.microsoft.com/office/drawing/2014/main" id="{DC348FC9-8E15-4277-B486-E3B41DC7FE60}"/>
              </a:ext>
            </a:extLst>
          </p:cNvPr>
          <p:cNvSpPr txBox="1">
            <a:spLocks/>
          </p:cNvSpPr>
          <p:nvPr/>
        </p:nvSpPr>
        <p:spPr>
          <a:xfrm>
            <a:off x="467544" y="1995687"/>
            <a:ext cx="8496944" cy="1728192"/>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ar-SA" sz="2800" b="1" dirty="0">
                <a:latin typeface="Tahoma" panose="020B0604030504040204" pitchFamily="34" charset="0"/>
                <a:ea typeface="Tahoma" panose="020B0604030504040204" pitchFamily="34" charset="0"/>
                <a:cs typeface="AL-Mohanad Bold" pitchFamily="2" charset="-78"/>
              </a:rPr>
              <a:t>المواطنة إحساس بالانتماء وشعور بالولاء للدولة والوطن. فهل أنت تمثل وطنك أحسن تمثيل؟</a:t>
            </a:r>
          </a:p>
          <a:p>
            <a:pPr marL="0" indent="0" algn="just">
              <a:buNone/>
            </a:pPr>
            <a:r>
              <a:rPr lang="ar-SA" sz="2800" b="1" dirty="0">
                <a:latin typeface="Tahoma" panose="020B0604030504040204" pitchFamily="34" charset="0"/>
                <a:ea typeface="Tahoma" panose="020B0604030504040204" pitchFamily="34" charset="0"/>
                <a:cs typeface="AL-Mohanad Bold" pitchFamily="2" charset="-78"/>
              </a:rPr>
              <a:t>وهل سلوكك يعمل على نشر صورة ذهنية مشرقة ومشرفة عن وطنك؟</a:t>
            </a:r>
          </a:p>
        </p:txBody>
      </p:sp>
    </p:spTree>
    <p:extLst>
      <p:ext uri="{BB962C8B-B14F-4D97-AF65-F5344CB8AC3E}">
        <p14:creationId xmlns:p14="http://schemas.microsoft.com/office/powerpoint/2010/main" val="300101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arn(inVertic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barn(inVertical)">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a:extLst>
              <a:ext uri="{FF2B5EF4-FFF2-40B4-BE49-F238E27FC236}">
                <a16:creationId xmlns:a16="http://schemas.microsoft.com/office/drawing/2014/main" id="{88A32935-D28D-4582-A991-F202E22BF6BE}"/>
              </a:ext>
            </a:extLst>
          </p:cNvPr>
          <p:cNvSpPr txBox="1">
            <a:spLocks/>
          </p:cNvSpPr>
          <p:nvPr/>
        </p:nvSpPr>
        <p:spPr>
          <a:xfrm>
            <a:off x="3097077" y="1491630"/>
            <a:ext cx="5616624" cy="723656"/>
          </a:xfrm>
          <a:prstGeom prst="rect">
            <a:avLst/>
          </a:prstGeom>
        </p:spPr>
        <p:txBody>
          <a:bodyPr vert="horz" lIns="91440" tIns="45720" rIns="91440" bIns="45720" rtlCol="0" anchor="ctr" anchorCtr="1">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4000" b="1" dirty="0">
                <a:solidFill>
                  <a:srgbClr val="C00000"/>
                </a:solidFill>
                <a:cs typeface="AL-Mohanad Bold" pitchFamily="2" charset="-78"/>
              </a:rPr>
              <a:t>نشاط رقم </a:t>
            </a:r>
            <a:r>
              <a:rPr lang="ar-SA" sz="3200" b="1" dirty="0">
                <a:solidFill>
                  <a:srgbClr val="C00000"/>
                </a:solidFill>
                <a:cs typeface="AL-Mohanad Bold" pitchFamily="2" charset="-78"/>
              </a:rPr>
              <a:t>8 . 1</a:t>
            </a:r>
            <a:r>
              <a:rPr lang="ar-SA" sz="4000" b="1" dirty="0">
                <a:solidFill>
                  <a:srgbClr val="C00000"/>
                </a:solidFill>
                <a:cs typeface="AL-Mohanad Bold" pitchFamily="2" charset="-78"/>
              </a:rPr>
              <a:t>   المواطنة</a:t>
            </a:r>
          </a:p>
        </p:txBody>
      </p:sp>
      <p:sp>
        <p:nvSpPr>
          <p:cNvPr id="7" name="عنصر نائب للمحتوى 8">
            <a:extLst>
              <a:ext uri="{FF2B5EF4-FFF2-40B4-BE49-F238E27FC236}">
                <a16:creationId xmlns:a16="http://schemas.microsoft.com/office/drawing/2014/main" id="{BE59EF1F-0EC9-40DE-94D5-B90BD6563700}"/>
              </a:ext>
            </a:extLst>
          </p:cNvPr>
          <p:cNvSpPr txBox="1">
            <a:spLocks/>
          </p:cNvSpPr>
          <p:nvPr/>
        </p:nvSpPr>
        <p:spPr>
          <a:xfrm>
            <a:off x="2796726" y="2571750"/>
            <a:ext cx="6217326" cy="1512168"/>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ar-SA" sz="2800" b="1" dirty="0">
                <a:latin typeface="Tahoma" panose="020B0604030504040204" pitchFamily="34" charset="0"/>
                <a:ea typeface="Tahoma" panose="020B0604030504040204" pitchFamily="34" charset="0"/>
                <a:cs typeface="AL-Mohanad Bold" pitchFamily="2" charset="-78"/>
              </a:rPr>
              <a:t>استمع إلى النشيد الوطني (سارعي للمجد والعلياء)، وردده مع جميع زملائك.</a:t>
            </a:r>
          </a:p>
        </p:txBody>
      </p:sp>
      <p:pic>
        <p:nvPicPr>
          <p:cNvPr id="8" name="صورة 7">
            <a:extLst>
              <a:ext uri="{FF2B5EF4-FFF2-40B4-BE49-F238E27FC236}">
                <a16:creationId xmlns:a16="http://schemas.microsoft.com/office/drawing/2014/main" id="{3EA230E9-BC5A-4435-A3C4-AB87928915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033" y="1275606"/>
            <a:ext cx="2502751" cy="3370757"/>
          </a:xfrm>
          <a:prstGeom prst="rect">
            <a:avLst/>
          </a:prstGeom>
        </p:spPr>
      </p:pic>
    </p:spTree>
    <p:extLst>
      <p:ext uri="{BB962C8B-B14F-4D97-AF65-F5344CB8AC3E}">
        <p14:creationId xmlns:p14="http://schemas.microsoft.com/office/powerpoint/2010/main" val="82908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199" y="1705913"/>
            <a:ext cx="8229600" cy="2378005"/>
          </a:xfrm>
        </p:spPr>
        <p:txBody>
          <a:bodyPr/>
          <a:lstStyle/>
          <a:p>
            <a:pPr marL="0" lvl="0" indent="0" algn="ctr" defTabSz="457200" rtl="1">
              <a:lnSpc>
                <a:spcPct val="250000"/>
              </a:lnSpc>
              <a:spcBef>
                <a:spcPct val="0"/>
              </a:spcBef>
              <a:buNone/>
              <a:tabLst>
                <a:tab pos="628650" algn="l"/>
              </a:tabLst>
            </a:pPr>
            <a:r>
              <a:rPr lang="ar-SA" sz="1800" b="1" dirty="0">
                <a:latin typeface="Tahoma" panose="020B0604030504040204" pitchFamily="34" charset="0"/>
                <a:ea typeface="Tahoma" panose="020B0604030504040204" pitchFamily="34" charset="0"/>
              </a:rPr>
              <a:t>عزيزي الطالب</a:t>
            </a:r>
          </a:p>
          <a:p>
            <a:pPr marL="0" lvl="0" indent="0" algn="ctr" defTabSz="457200" rtl="1">
              <a:lnSpc>
                <a:spcPct val="250000"/>
              </a:lnSpc>
              <a:spcBef>
                <a:spcPct val="0"/>
              </a:spcBef>
              <a:buNone/>
              <a:tabLst>
                <a:tab pos="628650" algn="l"/>
              </a:tabLst>
            </a:pPr>
            <a:r>
              <a:rPr lang="ar-SA" sz="1800" b="1" dirty="0">
                <a:latin typeface="Tahoma" panose="020B0604030504040204" pitchFamily="34" charset="0"/>
                <a:ea typeface="Tahoma" panose="020B0604030504040204" pitchFamily="34" charset="0"/>
              </a:rPr>
              <a:t> يسر ثانوية الخندق أن تشاركنا في الدورة التدريبية لبرنامج النزاهة قيم وتطبيقات (نُطبّق) </a:t>
            </a:r>
          </a:p>
          <a:p>
            <a:pPr marL="0" lvl="0" indent="0" algn="ctr" defTabSz="457200" rtl="1">
              <a:lnSpc>
                <a:spcPct val="250000"/>
              </a:lnSpc>
              <a:spcBef>
                <a:spcPct val="0"/>
              </a:spcBef>
              <a:buNone/>
              <a:tabLst>
                <a:tab pos="628650" algn="l"/>
              </a:tabLst>
            </a:pPr>
            <a:r>
              <a:rPr lang="ar-SA" sz="1800" b="1" dirty="0">
                <a:latin typeface="Tahoma" panose="020B0604030504040204" pitchFamily="34" charset="0"/>
                <a:ea typeface="Tahoma" panose="020B0604030504040204" pitchFamily="34" charset="0"/>
              </a:rPr>
              <a:t>وذلك لتشارك في بناء مجتمع يتسم بالنزاهة.</a:t>
            </a:r>
            <a:br>
              <a:rPr lang="ar-SA" altLang="ar-SA" sz="2000" dirty="0"/>
            </a:br>
            <a:endParaRPr lang="fr-CA" altLang="ar-SA" sz="2000" dirty="0"/>
          </a:p>
        </p:txBody>
      </p:sp>
      <p:sp>
        <p:nvSpPr>
          <p:cNvPr id="7" name="مربع نص 6">
            <a:extLst>
              <a:ext uri="{FF2B5EF4-FFF2-40B4-BE49-F238E27FC236}">
                <a16:creationId xmlns:a16="http://schemas.microsoft.com/office/drawing/2014/main" id="{FA411C55-8CB9-417E-AB7A-99D65FBE5E51}"/>
              </a:ext>
            </a:extLst>
          </p:cNvPr>
          <p:cNvSpPr txBox="1"/>
          <p:nvPr/>
        </p:nvSpPr>
        <p:spPr>
          <a:xfrm>
            <a:off x="3959931" y="1059582"/>
            <a:ext cx="1224136" cy="646331"/>
          </a:xfrm>
          <a:prstGeom prst="rect">
            <a:avLst/>
          </a:prstGeom>
          <a:noFill/>
        </p:spPr>
        <p:txBody>
          <a:bodyPr wrap="square">
            <a:spAutoFit/>
          </a:bodyPr>
          <a:lstStyle/>
          <a:p>
            <a:pPr algn="ctr"/>
            <a:r>
              <a:rPr lang="ar-SA" sz="3600" b="1" dirty="0">
                <a:solidFill>
                  <a:schemeClr val="accent1"/>
                </a:solidFill>
              </a:rPr>
              <a:t>مقدمة</a:t>
            </a:r>
            <a:endParaRPr lang="ar-SA" sz="3600" dirty="0">
              <a:solidFill>
                <a:schemeClr val="accen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a:extLst>
              <a:ext uri="{FF2B5EF4-FFF2-40B4-BE49-F238E27FC236}">
                <a16:creationId xmlns:a16="http://schemas.microsoft.com/office/drawing/2014/main" id="{2683F9E4-C62F-4405-8CCC-7B2445B29767}"/>
              </a:ext>
            </a:extLst>
          </p:cNvPr>
          <p:cNvSpPr txBox="1">
            <a:spLocks/>
          </p:cNvSpPr>
          <p:nvPr/>
        </p:nvSpPr>
        <p:spPr>
          <a:xfrm>
            <a:off x="2483768" y="1167640"/>
            <a:ext cx="5241389" cy="656138"/>
          </a:xfrm>
          <a:prstGeom prst="rect">
            <a:avLst/>
          </a:prstGeom>
        </p:spPr>
        <p:txBody>
          <a:bodyPr vert="horz" lIns="91440" tIns="45720" rIns="91440" bIns="45720" rtlCol="0" anchor="ctr" anchorCtr="1">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4000" b="1" dirty="0">
                <a:solidFill>
                  <a:srgbClr val="C00000"/>
                </a:solidFill>
                <a:cs typeface="AL-Mohanad Bold" pitchFamily="2" charset="-78"/>
              </a:rPr>
              <a:t>نشاط رقم </a:t>
            </a:r>
            <a:r>
              <a:rPr lang="ar-SA" sz="3200" b="1" dirty="0">
                <a:solidFill>
                  <a:srgbClr val="C00000"/>
                </a:solidFill>
                <a:cs typeface="AL-Mohanad Bold" pitchFamily="2" charset="-78"/>
              </a:rPr>
              <a:t>9 . 1</a:t>
            </a:r>
            <a:r>
              <a:rPr lang="ar-SA" sz="4000" b="1" dirty="0">
                <a:solidFill>
                  <a:srgbClr val="C00000"/>
                </a:solidFill>
                <a:cs typeface="AL-Mohanad Bold" pitchFamily="2" charset="-78"/>
              </a:rPr>
              <a:t>    المواطنة</a:t>
            </a:r>
          </a:p>
        </p:txBody>
      </p:sp>
      <p:sp>
        <p:nvSpPr>
          <p:cNvPr id="7" name="عنصر نائب للمحتوى 8">
            <a:extLst>
              <a:ext uri="{FF2B5EF4-FFF2-40B4-BE49-F238E27FC236}">
                <a16:creationId xmlns:a16="http://schemas.microsoft.com/office/drawing/2014/main" id="{B60BF6BD-743F-4A16-A47B-6FA262DDD867}"/>
              </a:ext>
            </a:extLst>
          </p:cNvPr>
          <p:cNvSpPr txBox="1">
            <a:spLocks/>
          </p:cNvSpPr>
          <p:nvPr/>
        </p:nvSpPr>
        <p:spPr>
          <a:xfrm>
            <a:off x="5606783" y="2139702"/>
            <a:ext cx="3337006" cy="1359286"/>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800" b="1" dirty="0">
                <a:solidFill>
                  <a:schemeClr val="accent1"/>
                </a:solidFill>
                <a:latin typeface="Tahoma" panose="020B0604030504040204" pitchFamily="34" charset="0"/>
                <a:ea typeface="Tahoma" panose="020B0604030504040204" pitchFamily="34" charset="0"/>
                <a:cs typeface="AL-Mohanad Bold" pitchFamily="2" charset="-78"/>
              </a:rPr>
              <a:t>أهم معالم </a:t>
            </a:r>
          </a:p>
          <a:p>
            <a:pPr marL="0" indent="0" algn="ctr">
              <a:buNone/>
            </a:pPr>
            <a:r>
              <a:rPr lang="ar-SA" sz="2800" b="1" dirty="0">
                <a:solidFill>
                  <a:schemeClr val="accent1"/>
                </a:solidFill>
                <a:latin typeface="Tahoma" panose="020B0604030504040204" pitchFamily="34" charset="0"/>
                <a:ea typeface="Tahoma" panose="020B0604030504040204" pitchFamily="34" charset="0"/>
                <a:cs typeface="AL-Mohanad Bold" pitchFamily="2" charset="-78"/>
              </a:rPr>
              <a:t>المملكة العربية السعودية</a:t>
            </a:r>
          </a:p>
        </p:txBody>
      </p:sp>
      <p:pic>
        <p:nvPicPr>
          <p:cNvPr id="8" name="رسم 7">
            <a:extLst>
              <a:ext uri="{FF2B5EF4-FFF2-40B4-BE49-F238E27FC236}">
                <a16:creationId xmlns:a16="http://schemas.microsoft.com/office/drawing/2014/main" id="{55C95829-0B9F-4A4A-8A25-2286B287120E}"/>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5536" y="1923677"/>
            <a:ext cx="5241389" cy="2575597"/>
          </a:xfrm>
          <a:prstGeom prst="rect">
            <a:avLst/>
          </a:prstGeom>
        </p:spPr>
      </p:pic>
    </p:spTree>
    <p:extLst>
      <p:ext uri="{BB962C8B-B14F-4D97-AF65-F5344CB8AC3E}">
        <p14:creationId xmlns:p14="http://schemas.microsoft.com/office/powerpoint/2010/main" val="33741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رسم 4">
            <a:extLst>
              <a:ext uri="{FF2B5EF4-FFF2-40B4-BE49-F238E27FC236}">
                <a16:creationId xmlns:a16="http://schemas.microsoft.com/office/drawing/2014/main" id="{F5EE4F73-AE05-4F26-AADE-D0002B7FA988}"/>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4872" b="15128"/>
          <a:stretch/>
        </p:blipFill>
        <p:spPr>
          <a:xfrm>
            <a:off x="683568" y="1275606"/>
            <a:ext cx="7488832" cy="3240360"/>
          </a:xfrm>
          <a:prstGeom prst="rect">
            <a:avLst/>
          </a:prstGeom>
        </p:spPr>
      </p:pic>
    </p:spTree>
    <p:extLst>
      <p:ext uri="{BB962C8B-B14F-4D97-AF65-F5344CB8AC3E}">
        <p14:creationId xmlns:p14="http://schemas.microsoft.com/office/powerpoint/2010/main" val="27737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a:extLst>
              <a:ext uri="{FF2B5EF4-FFF2-40B4-BE49-F238E27FC236}">
                <a16:creationId xmlns:a16="http://schemas.microsoft.com/office/drawing/2014/main" id="{9E86F90C-0DC0-491C-8CB9-839C3D6B9311}"/>
              </a:ext>
            </a:extLst>
          </p:cNvPr>
          <p:cNvSpPr txBox="1">
            <a:spLocks/>
          </p:cNvSpPr>
          <p:nvPr/>
        </p:nvSpPr>
        <p:spPr>
          <a:xfrm>
            <a:off x="2771800" y="1187952"/>
            <a:ext cx="5400600" cy="735726"/>
          </a:xfrm>
          <a:prstGeom prst="rect">
            <a:avLst/>
          </a:prstGeom>
        </p:spPr>
        <p:txBody>
          <a:bodyPr vert="horz" lIns="91440" tIns="45720" rIns="91440" bIns="45720" rtlCol="0" anchor="ctr" anchorCtr="1">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b="1" dirty="0">
                <a:solidFill>
                  <a:schemeClr val="accent1"/>
                </a:solidFill>
                <a:cs typeface="AL-Mohanad Bold" pitchFamily="2" charset="-78"/>
              </a:rPr>
              <a:t>الحفاظ على الممتلكات العامة</a:t>
            </a:r>
          </a:p>
        </p:txBody>
      </p:sp>
      <p:pic>
        <p:nvPicPr>
          <p:cNvPr id="7" name="صورة 6">
            <a:extLst>
              <a:ext uri="{FF2B5EF4-FFF2-40B4-BE49-F238E27FC236}">
                <a16:creationId xmlns:a16="http://schemas.microsoft.com/office/drawing/2014/main" id="{970973DE-1CDC-4CC8-80E2-5C534EE3CF60}"/>
              </a:ext>
            </a:extLst>
          </p:cNvPr>
          <p:cNvPicPr>
            <a:picLocks noChangeAspect="1"/>
          </p:cNvPicPr>
          <p:nvPr/>
        </p:nvPicPr>
        <p:blipFill>
          <a:blip r:embed="rId2"/>
          <a:stretch>
            <a:fillRect/>
          </a:stretch>
        </p:blipFill>
        <p:spPr>
          <a:xfrm>
            <a:off x="107504" y="1923678"/>
            <a:ext cx="2272961" cy="2697922"/>
          </a:xfrm>
          <a:prstGeom prst="rect">
            <a:avLst/>
          </a:prstGeom>
        </p:spPr>
      </p:pic>
      <p:pic>
        <p:nvPicPr>
          <p:cNvPr id="8" name="صورة 7">
            <a:extLst>
              <a:ext uri="{FF2B5EF4-FFF2-40B4-BE49-F238E27FC236}">
                <a16:creationId xmlns:a16="http://schemas.microsoft.com/office/drawing/2014/main" id="{C15CB745-CA60-42D6-B63F-4EB26E67C1CA}"/>
              </a:ext>
            </a:extLst>
          </p:cNvPr>
          <p:cNvPicPr>
            <a:picLocks noChangeAspect="1"/>
          </p:cNvPicPr>
          <p:nvPr/>
        </p:nvPicPr>
        <p:blipFill>
          <a:blip r:embed="rId3" cstate="email">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2483768" y="1923678"/>
            <a:ext cx="6552728" cy="2697922"/>
          </a:xfrm>
          <a:prstGeom prst="rect">
            <a:avLst/>
          </a:prstGeom>
        </p:spPr>
      </p:pic>
    </p:spTree>
    <p:extLst>
      <p:ext uri="{BB962C8B-B14F-4D97-AF65-F5344CB8AC3E}">
        <p14:creationId xmlns:p14="http://schemas.microsoft.com/office/powerpoint/2010/main" val="266068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a:extLst>
              <a:ext uri="{FF2B5EF4-FFF2-40B4-BE49-F238E27FC236}">
                <a16:creationId xmlns:a16="http://schemas.microsoft.com/office/drawing/2014/main" id="{0FF726E2-A98D-4A24-A679-5AD63BB87146}"/>
              </a:ext>
            </a:extLst>
          </p:cNvPr>
          <p:cNvSpPr txBox="1">
            <a:spLocks/>
          </p:cNvSpPr>
          <p:nvPr/>
        </p:nvSpPr>
        <p:spPr>
          <a:xfrm>
            <a:off x="807398" y="1707654"/>
            <a:ext cx="7529204" cy="774337"/>
          </a:xfrm>
          <a:prstGeom prst="rect">
            <a:avLst/>
          </a:prstGeom>
        </p:spPr>
        <p:txBody>
          <a:bodyPr vert="horz" lIns="91440" tIns="45720" rIns="91440" bIns="45720" rtlCol="0" anchor="ctr" anchorCtr="1">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b="1" dirty="0">
                <a:solidFill>
                  <a:srgbClr val="C00000"/>
                </a:solidFill>
                <a:cs typeface="AL-Mohanad Bold" pitchFamily="2" charset="-78"/>
              </a:rPr>
              <a:t>نشاط رقم </a:t>
            </a:r>
            <a:r>
              <a:rPr lang="ar-SA" sz="2800" b="1" dirty="0">
                <a:solidFill>
                  <a:srgbClr val="C00000"/>
                </a:solidFill>
                <a:cs typeface="AL-Mohanad Bold" pitchFamily="2" charset="-78"/>
              </a:rPr>
              <a:t>10 . 1</a:t>
            </a:r>
            <a:r>
              <a:rPr lang="ar-SA" b="1" dirty="0">
                <a:solidFill>
                  <a:srgbClr val="C00000"/>
                </a:solidFill>
                <a:cs typeface="AL-Mohanad Bold" pitchFamily="2" charset="-78"/>
              </a:rPr>
              <a:t>  الحفاظ على الممتلكات العامة</a:t>
            </a:r>
          </a:p>
        </p:txBody>
      </p:sp>
      <p:sp>
        <p:nvSpPr>
          <p:cNvPr id="7" name="عنصر نائب للمحتوى 8">
            <a:extLst>
              <a:ext uri="{FF2B5EF4-FFF2-40B4-BE49-F238E27FC236}">
                <a16:creationId xmlns:a16="http://schemas.microsoft.com/office/drawing/2014/main" id="{86CEC941-0F63-44E8-ABC8-07811A709C05}"/>
              </a:ext>
            </a:extLst>
          </p:cNvPr>
          <p:cNvSpPr txBox="1">
            <a:spLocks/>
          </p:cNvSpPr>
          <p:nvPr/>
        </p:nvSpPr>
        <p:spPr>
          <a:xfrm>
            <a:off x="179512" y="3173262"/>
            <a:ext cx="8568952" cy="774337"/>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ar-SA" sz="2400" b="1" dirty="0">
                <a:solidFill>
                  <a:schemeClr val="accent1"/>
                </a:solidFill>
                <a:latin typeface="Tahoma" panose="020B0604030504040204" pitchFamily="34" charset="0"/>
                <a:ea typeface="Tahoma" panose="020B0604030504040204" pitchFamily="34" charset="0"/>
                <a:cs typeface="AL-Mohanad Bold" pitchFamily="2" charset="-78"/>
              </a:rPr>
              <a:t>هل ترى نفسك من الذين يحافظون على الممتلكات العامة ويدعون الآخرين لذلك؟</a:t>
            </a:r>
          </a:p>
        </p:txBody>
      </p:sp>
    </p:spTree>
    <p:extLst>
      <p:ext uri="{BB962C8B-B14F-4D97-AF65-F5344CB8AC3E}">
        <p14:creationId xmlns:p14="http://schemas.microsoft.com/office/powerpoint/2010/main" val="163967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arn(inVertical)">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1FC06416-3DD8-4400-BB5C-FE7399041911}"/>
              </a:ext>
            </a:extLst>
          </p:cNvPr>
          <p:cNvSpPr txBox="1"/>
          <p:nvPr/>
        </p:nvSpPr>
        <p:spPr>
          <a:xfrm>
            <a:off x="791580" y="2355726"/>
            <a:ext cx="7560840" cy="1452192"/>
          </a:xfrm>
          <a:prstGeom prst="rect">
            <a:avLst/>
          </a:prstGeom>
          <a:noFill/>
        </p:spPr>
        <p:txBody>
          <a:bodyPr wrap="square">
            <a:spAutoFit/>
          </a:bodyPr>
          <a:lstStyle/>
          <a:p>
            <a:pPr algn="r" rtl="1">
              <a:lnSpc>
                <a:spcPct val="107000"/>
              </a:lnSpc>
              <a:spcAft>
                <a:spcPts val="800"/>
              </a:spcAft>
            </a:pPr>
            <a:r>
              <a:rPr lang="ar-SA" sz="28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فالشفافية</a:t>
            </a:r>
            <a:r>
              <a:rPr lang="ar-SA" sz="2800" b="1" dirty="0">
                <a:effectLst/>
                <a:latin typeface="Calibri" panose="020F0502020204030204" pitchFamily="34" charset="0"/>
                <a:ea typeface="Calibri" panose="020F0502020204030204" pitchFamily="34" charset="0"/>
                <a:cs typeface="Arial" panose="020B0604020202020204" pitchFamily="34" charset="0"/>
              </a:rPr>
              <a:t> تعد أحد أهم مبادئ الحوكمة وتعود هذه الأهمية إلى أنها السلاح الأول لمحاربة الفساد، أما مع وجود الشفافية فإنه يصعب حينها إساءة استخدام السلطة لصالح فئة تعمل في الخفاء.</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عنوان 1">
            <a:extLst>
              <a:ext uri="{FF2B5EF4-FFF2-40B4-BE49-F238E27FC236}">
                <a16:creationId xmlns:a16="http://schemas.microsoft.com/office/drawing/2014/main" id="{C4004A5C-D6D6-41E9-88DB-5BD87AB88D3B}"/>
              </a:ext>
            </a:extLst>
          </p:cNvPr>
          <p:cNvSpPr txBox="1">
            <a:spLocks/>
          </p:cNvSpPr>
          <p:nvPr/>
        </p:nvSpPr>
        <p:spPr>
          <a:xfrm>
            <a:off x="4572000" y="1347614"/>
            <a:ext cx="3888432" cy="735726"/>
          </a:xfrm>
          <a:prstGeom prst="rect">
            <a:avLst/>
          </a:prstGeom>
        </p:spPr>
        <p:txBody>
          <a:bodyPr vert="horz" lIns="91440" tIns="45720" rIns="91440" bIns="45720" rtlCol="0" anchor="ctr" anchorCtr="1">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4400" b="1" dirty="0">
                <a:solidFill>
                  <a:srgbClr val="C00000"/>
                </a:solidFill>
                <a:cs typeface="AL-Mohanad Bold" pitchFamily="2" charset="-78"/>
              </a:rPr>
              <a:t>الشفافية</a:t>
            </a:r>
          </a:p>
        </p:txBody>
      </p:sp>
    </p:spTree>
    <p:extLst>
      <p:ext uri="{BB962C8B-B14F-4D97-AF65-F5344CB8AC3E}">
        <p14:creationId xmlns:p14="http://schemas.microsoft.com/office/powerpoint/2010/main" val="265983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FCECBB3-2CE1-47CD-A430-4107D44A12A2}"/>
              </a:ext>
            </a:extLst>
          </p:cNvPr>
          <p:cNvSpPr txBox="1"/>
          <p:nvPr/>
        </p:nvSpPr>
        <p:spPr>
          <a:xfrm>
            <a:off x="683568" y="2067694"/>
            <a:ext cx="8064896" cy="2368534"/>
          </a:xfrm>
          <a:prstGeom prst="rect">
            <a:avLst/>
          </a:prstGeom>
          <a:noFill/>
        </p:spPr>
        <p:txBody>
          <a:bodyPr wrap="square">
            <a:spAutoFit/>
          </a:bodyPr>
          <a:lstStyle/>
          <a:p>
            <a:pPr algn="r" rtl="1">
              <a:lnSpc>
                <a:spcPct val="107000"/>
              </a:lnSpc>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a:t>
            </a:r>
            <a:r>
              <a:rPr lang="ar-SA" sz="1800" b="1" dirty="0">
                <a:effectLst/>
                <a:latin typeface="Calibri" panose="020F0502020204030204" pitchFamily="34" charset="0"/>
                <a:ea typeface="Calibri" panose="020F0502020204030204" pitchFamily="34" charset="0"/>
                <a:cs typeface="Arial" panose="020B0604020202020204" pitchFamily="34" charset="0"/>
              </a:rPr>
              <a:t> تحسين صورة الوطن محليا ودوليا في مجال الإصلاح ومكافحة الفساد.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a:t>
            </a:r>
            <a:r>
              <a:rPr lang="ar-SA" sz="1800" b="1" dirty="0">
                <a:effectLst/>
                <a:latin typeface="Calibri" panose="020F0502020204030204" pitchFamily="34" charset="0"/>
                <a:ea typeface="Calibri" panose="020F0502020204030204" pitchFamily="34" charset="0"/>
                <a:cs typeface="Arial" panose="020B0604020202020204" pitchFamily="34" charset="0"/>
              </a:rPr>
              <a:t> نشر القيم الفاضلة في المجتمع التي تدعو إلى الإصلاح ومحاربة الفساد.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a:t>
            </a:r>
            <a:r>
              <a:rPr lang="ar-SA" sz="1800" b="1" dirty="0">
                <a:effectLst/>
                <a:latin typeface="Calibri" panose="020F0502020204030204" pitchFamily="34" charset="0"/>
                <a:ea typeface="Calibri" panose="020F0502020204030204" pitchFamily="34" charset="0"/>
                <a:cs typeface="Arial" panose="020B0604020202020204" pitchFamily="34" charset="0"/>
              </a:rPr>
              <a:t> تنمية ثقافة المجتمع في مجال الإصلاح ونشر مكارم الأخلاق.</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a:t>
            </a:r>
            <a:r>
              <a:rPr lang="ar-SA" sz="1800" b="1" dirty="0">
                <a:effectLst/>
                <a:latin typeface="Calibri" panose="020F0502020204030204" pitchFamily="34" charset="0"/>
                <a:ea typeface="Calibri" panose="020F0502020204030204" pitchFamily="34" charset="0"/>
                <a:cs typeface="Arial" panose="020B0604020202020204" pitchFamily="34" charset="0"/>
              </a:rPr>
              <a:t> السعي الى تفعيل كافة القوانين والقرارات الداعمة للشفافية.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a:t>
            </a:r>
            <a:r>
              <a:rPr lang="ar-SA" sz="1800" b="1" dirty="0">
                <a:effectLst/>
                <a:latin typeface="Calibri" panose="020F0502020204030204" pitchFamily="34" charset="0"/>
                <a:ea typeface="Calibri" panose="020F0502020204030204" pitchFamily="34" charset="0"/>
                <a:cs typeface="Arial" panose="020B0604020202020204" pitchFamily="34" charset="0"/>
              </a:rPr>
              <a:t> الكشف عن مواطن الفساد في المجتمع وتشخيصها والبحث عن أسبابها واقتراح وسائل عالجها.</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a:t>
            </a:r>
            <a:r>
              <a:rPr lang="ar-SA" sz="1800" b="1" dirty="0">
                <a:effectLst/>
                <a:latin typeface="Calibri" panose="020F0502020204030204" pitchFamily="34" charset="0"/>
                <a:ea typeface="Calibri" panose="020F0502020204030204" pitchFamily="34" charset="0"/>
                <a:cs typeface="Arial" panose="020B0604020202020204" pitchFamily="34" charset="0"/>
              </a:rPr>
              <a:t> نشر الوعي بخطورة الفساد.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ربع نص 4">
            <a:extLst>
              <a:ext uri="{FF2B5EF4-FFF2-40B4-BE49-F238E27FC236}">
                <a16:creationId xmlns:a16="http://schemas.microsoft.com/office/drawing/2014/main" id="{901AF3B3-3135-4EA2-996B-D13EBB00DDE9}"/>
              </a:ext>
            </a:extLst>
          </p:cNvPr>
          <p:cNvSpPr txBox="1"/>
          <p:nvPr/>
        </p:nvSpPr>
        <p:spPr>
          <a:xfrm>
            <a:off x="3563888" y="1419622"/>
            <a:ext cx="4572000" cy="530145"/>
          </a:xfrm>
          <a:prstGeom prst="rect">
            <a:avLst/>
          </a:prstGeom>
          <a:noFill/>
        </p:spPr>
        <p:txBody>
          <a:bodyPr wrap="square">
            <a:spAutoFit/>
          </a:bodyPr>
          <a:lstStyle/>
          <a:p>
            <a:pPr algn="r" rtl="1">
              <a:lnSpc>
                <a:spcPct val="107000"/>
              </a:lnSpc>
              <a:spcAft>
                <a:spcPts val="800"/>
              </a:spcAft>
            </a:pPr>
            <a:r>
              <a:rPr lang="ar-SA" sz="28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فالشفافية تهدف إلى-:</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5477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738318A2-62FF-4237-A1DC-9CDA7F9F1403}"/>
              </a:ext>
            </a:extLst>
          </p:cNvPr>
          <p:cNvPicPr>
            <a:picLocks noChangeAspect="1"/>
          </p:cNvPicPr>
          <p:nvPr/>
        </p:nvPicPr>
        <p:blipFill rotWithShape="1">
          <a:blip r:embed="rId2">
            <a:clrChange>
              <a:clrFrom>
                <a:srgbClr val="FFF4FF"/>
              </a:clrFrom>
              <a:clrTo>
                <a:srgbClr val="FFF4FF">
                  <a:alpha val="0"/>
                </a:srgbClr>
              </a:clrTo>
            </a:clrChange>
          </a:blip>
          <a:srcRect l="1235" t="8058"/>
          <a:stretch/>
        </p:blipFill>
        <p:spPr>
          <a:xfrm>
            <a:off x="1763688" y="1203598"/>
            <a:ext cx="5760640" cy="3286968"/>
          </a:xfrm>
          <a:prstGeom prst="rect">
            <a:avLst/>
          </a:prstGeom>
        </p:spPr>
      </p:pic>
    </p:spTree>
    <p:extLst>
      <p:ext uri="{BB962C8B-B14F-4D97-AF65-F5344CB8AC3E}">
        <p14:creationId xmlns:p14="http://schemas.microsoft.com/office/powerpoint/2010/main" val="246575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1">
            <a:extLst>
              <a:ext uri="{FF2B5EF4-FFF2-40B4-BE49-F238E27FC236}">
                <a16:creationId xmlns:a16="http://schemas.microsoft.com/office/drawing/2014/main" id="{A4869E69-5223-4975-B8CC-05ED52AAD98D}"/>
              </a:ext>
            </a:extLst>
          </p:cNvPr>
          <p:cNvSpPr txBox="1">
            <a:spLocks/>
          </p:cNvSpPr>
          <p:nvPr/>
        </p:nvSpPr>
        <p:spPr>
          <a:xfrm>
            <a:off x="3995936" y="1347614"/>
            <a:ext cx="3600400" cy="838696"/>
          </a:xfrm>
          <a:prstGeom prst="rect">
            <a:avLst/>
          </a:prstGeom>
        </p:spPr>
        <p:txBody>
          <a:bodyPr vert="horz" lIns="91440" tIns="45720" rIns="91440" bIns="45720" rtlCol="0" anchor="ctr" anchorCtr="1">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b="1" dirty="0">
                <a:solidFill>
                  <a:schemeClr val="accent1"/>
                </a:solidFill>
                <a:cs typeface="AL-Mohanad Bold" pitchFamily="2" charset="-78"/>
              </a:rPr>
              <a:t>خطة المشروع</a:t>
            </a:r>
          </a:p>
        </p:txBody>
      </p:sp>
      <p:sp>
        <p:nvSpPr>
          <p:cNvPr id="9" name="عنصر نائب للمحتوى 8">
            <a:extLst>
              <a:ext uri="{FF2B5EF4-FFF2-40B4-BE49-F238E27FC236}">
                <a16:creationId xmlns:a16="http://schemas.microsoft.com/office/drawing/2014/main" id="{30DFAE16-1C94-4A2C-8F53-4EECF8BEFFFA}"/>
              </a:ext>
            </a:extLst>
          </p:cNvPr>
          <p:cNvSpPr txBox="1">
            <a:spLocks/>
          </p:cNvSpPr>
          <p:nvPr/>
        </p:nvSpPr>
        <p:spPr>
          <a:xfrm>
            <a:off x="395536" y="2381127"/>
            <a:ext cx="8496944" cy="2160240"/>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pPr>
            <a:r>
              <a:rPr lang="ar-SA" sz="2400" b="1" dirty="0">
                <a:latin typeface="Tahoma" panose="020B0604030504040204" pitchFamily="34" charset="0"/>
                <a:ea typeface="Tahoma" panose="020B0604030504040204" pitchFamily="34" charset="0"/>
                <a:cs typeface="AL-Mohanad Bold" pitchFamily="2" charset="-78"/>
              </a:rPr>
              <a:t>هل يكفي أن نعرف كيف نلتزم بقيم النزاهة؟</a:t>
            </a:r>
          </a:p>
          <a:p>
            <a:pPr algn="just">
              <a:lnSpc>
                <a:spcPct val="150000"/>
              </a:lnSpc>
            </a:pPr>
            <a:r>
              <a:rPr lang="ar-SA" sz="2400" b="1" dirty="0">
                <a:latin typeface="Tahoma" panose="020B0604030504040204" pitchFamily="34" charset="0"/>
                <a:ea typeface="Tahoma" panose="020B0604030504040204" pitchFamily="34" charset="0"/>
                <a:cs typeface="AL-Mohanad Bold" pitchFamily="2" charset="-78"/>
              </a:rPr>
              <a:t>أم أنه من التزامنا بقيم؛ الأمانة والصدق والمواطنة والمحافظة على الممتلكات أن ندعو أفراد مجتمعنا للالتزام بها، ونتأكد من معرفتهم لها؟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8">
            <a:extLst>
              <a:ext uri="{FF2B5EF4-FFF2-40B4-BE49-F238E27FC236}">
                <a16:creationId xmlns:a16="http://schemas.microsoft.com/office/drawing/2014/main" id="{51F14843-C39C-4DB7-9575-76A9B9308A22}"/>
              </a:ext>
            </a:extLst>
          </p:cNvPr>
          <p:cNvSpPr txBox="1">
            <a:spLocks/>
          </p:cNvSpPr>
          <p:nvPr/>
        </p:nvSpPr>
        <p:spPr>
          <a:xfrm>
            <a:off x="503548" y="2018042"/>
            <a:ext cx="8136904" cy="1872208"/>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ar-SA" sz="2600" dirty="0">
                <a:latin typeface="Tahoma" panose="020B0604030504040204" pitchFamily="34" charset="0"/>
                <a:ea typeface="Tahoma" panose="020B0604030504040204" pitchFamily="34" charset="0"/>
                <a:cs typeface="AL-Mohanad Bold" pitchFamily="2" charset="-78"/>
              </a:rPr>
              <a:t>توعية أفراد المجتمع المحلي بالسلوك الممثل لقيم النزاهة الأربع؛ الأمانة، الصدق، المواطنة، المحافظة على الممتلكات.</a:t>
            </a:r>
          </a:p>
          <a:p>
            <a:pPr algn="just"/>
            <a:r>
              <a:rPr lang="ar-SA" sz="2600" dirty="0">
                <a:latin typeface="Tahoma" panose="020B0604030504040204" pitchFamily="34" charset="0"/>
                <a:ea typeface="Tahoma" panose="020B0604030504040204" pitchFamily="34" charset="0"/>
                <a:cs typeface="AL-Mohanad Bold" pitchFamily="2" charset="-78"/>
              </a:rPr>
              <a:t>الأماكن المستهدفة من مرافق عامة في الحي، مثل: المساجد، المدرسة، الحدائق.</a:t>
            </a:r>
          </a:p>
        </p:txBody>
      </p:sp>
      <p:sp>
        <p:nvSpPr>
          <p:cNvPr id="3" name="عنوان 1">
            <a:extLst>
              <a:ext uri="{FF2B5EF4-FFF2-40B4-BE49-F238E27FC236}">
                <a16:creationId xmlns:a16="http://schemas.microsoft.com/office/drawing/2014/main" id="{7E9ECEFF-47B4-4223-A005-F98C15C2703B}"/>
              </a:ext>
            </a:extLst>
          </p:cNvPr>
          <p:cNvSpPr txBox="1">
            <a:spLocks/>
          </p:cNvSpPr>
          <p:nvPr/>
        </p:nvSpPr>
        <p:spPr>
          <a:xfrm>
            <a:off x="3995936" y="1275606"/>
            <a:ext cx="3600400" cy="648072"/>
          </a:xfrm>
          <a:prstGeom prst="rect">
            <a:avLst/>
          </a:prstGeom>
        </p:spPr>
        <p:txBody>
          <a:bodyPr vert="horz" lIns="91440" tIns="45720" rIns="91440" bIns="45720" rtlCol="0" anchor="ctr" anchorCtr="1">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b="1" dirty="0">
                <a:solidFill>
                  <a:schemeClr val="accent1"/>
                </a:solidFill>
                <a:cs typeface="AL-Mohanad Bold" pitchFamily="2" charset="-78"/>
              </a:rPr>
              <a:t>خطة المشروع</a:t>
            </a:r>
          </a:p>
        </p:txBody>
      </p:sp>
    </p:spTree>
    <p:extLst>
      <p:ext uri="{BB962C8B-B14F-4D97-AF65-F5344CB8AC3E}">
        <p14:creationId xmlns:p14="http://schemas.microsoft.com/office/powerpoint/2010/main" val="386426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1">
            <a:extLst>
              <a:ext uri="{FF2B5EF4-FFF2-40B4-BE49-F238E27FC236}">
                <a16:creationId xmlns:a16="http://schemas.microsoft.com/office/drawing/2014/main" id="{DD043623-F696-498B-96B7-4584EABF438E}"/>
              </a:ext>
            </a:extLst>
          </p:cNvPr>
          <p:cNvSpPr txBox="1">
            <a:spLocks/>
          </p:cNvSpPr>
          <p:nvPr/>
        </p:nvSpPr>
        <p:spPr>
          <a:xfrm>
            <a:off x="1331640" y="1347614"/>
            <a:ext cx="6936078" cy="625283"/>
          </a:xfrm>
          <a:prstGeom prst="rect">
            <a:avLst/>
          </a:prstGeom>
        </p:spPr>
        <p:txBody>
          <a:bodyPr vert="horz" lIns="91440" tIns="45720" rIns="91440" bIns="45720" rtlCol="0" anchor="ctr" anchorCtr="1">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b="1" dirty="0">
                <a:solidFill>
                  <a:srgbClr val="C00000"/>
                </a:solidFill>
                <a:cs typeface="AL-Mohanad Bold" pitchFamily="2" charset="-78"/>
              </a:rPr>
              <a:t>نشاط رقم </a:t>
            </a:r>
            <a:r>
              <a:rPr lang="ar-SA" sz="2800" b="1" dirty="0">
                <a:solidFill>
                  <a:srgbClr val="C00000"/>
                </a:solidFill>
                <a:cs typeface="AL-Mohanad Bold" pitchFamily="2" charset="-78"/>
              </a:rPr>
              <a:t>11 . 1</a:t>
            </a:r>
            <a:r>
              <a:rPr lang="ar-SA" b="1" dirty="0">
                <a:solidFill>
                  <a:srgbClr val="C00000"/>
                </a:solidFill>
                <a:cs typeface="AL-Mohanad Bold" pitchFamily="2" charset="-78"/>
              </a:rPr>
              <a:t>      خطة المشروع</a:t>
            </a:r>
          </a:p>
        </p:txBody>
      </p:sp>
      <p:sp>
        <p:nvSpPr>
          <p:cNvPr id="8" name="عنصر نائب للمحتوى 8">
            <a:extLst>
              <a:ext uri="{FF2B5EF4-FFF2-40B4-BE49-F238E27FC236}">
                <a16:creationId xmlns:a16="http://schemas.microsoft.com/office/drawing/2014/main" id="{12A063FE-6D5D-4C3A-9CFB-E80BB26FCA6E}"/>
              </a:ext>
            </a:extLst>
          </p:cNvPr>
          <p:cNvSpPr txBox="1">
            <a:spLocks/>
          </p:cNvSpPr>
          <p:nvPr/>
        </p:nvSpPr>
        <p:spPr>
          <a:xfrm>
            <a:off x="467544" y="2283718"/>
            <a:ext cx="8370160" cy="2232248"/>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ar-SA" sz="2600" dirty="0">
                <a:latin typeface="Tahoma" panose="020B0604030504040204" pitchFamily="34" charset="0"/>
                <a:ea typeface="Tahoma" panose="020B0604030504040204" pitchFamily="34" charset="0"/>
                <a:cs typeface="AL-Mohanad Bold" pitchFamily="2" charset="-78"/>
              </a:rPr>
              <a:t>سيتم تقسيمكم إلى أربع مجموعات بشكل عشوائي، كل مجموعة ستعمل معاً، حيث سيتم توزيع القيم على المجموعات الأربع التي تم التدريب عليها، لتقوموا بالتخطيط لنشر السلوك المنتمي لتلك القيم بن أفراد مجتمعكم في حيكم. وستعملون معاً على بناء الخطة وتوزيع الأدوار، والتحضير لليوم الثاني من أجل العمل على تنفيذ المشروع.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059F1012-0C82-4015-B42E-03C1867B8A32}"/>
              </a:ext>
            </a:extLst>
          </p:cNvPr>
          <p:cNvSpPr/>
          <p:nvPr/>
        </p:nvSpPr>
        <p:spPr>
          <a:xfrm>
            <a:off x="1475656" y="1851670"/>
            <a:ext cx="6963766" cy="2554545"/>
          </a:xfrm>
          <a:prstGeom prst="rect">
            <a:avLst/>
          </a:prstGeom>
        </p:spPr>
        <p:txBody>
          <a:bodyPr wrap="none">
            <a:spAutoFit/>
          </a:bodyPr>
          <a:lstStyle/>
          <a:p>
            <a:pPr marL="609600" indent="-609600" algn="r" rtl="1">
              <a:spcBef>
                <a:spcPct val="30000"/>
              </a:spcBef>
              <a:spcAft>
                <a:spcPct val="10000"/>
              </a:spcAft>
            </a:pPr>
            <a:r>
              <a:rPr lang="ar-SA" sz="2000" b="1" dirty="0">
                <a:ln w="1905"/>
                <a:effectLst>
                  <a:innerShdw blurRad="69850" dist="43180" dir="5400000">
                    <a:srgbClr val="000000">
                      <a:alpha val="65000"/>
                    </a:srgbClr>
                  </a:innerShdw>
                </a:effectLst>
              </a:rPr>
              <a:t>ـ تعزيز قيم النزاهة والمواطنة الصالحة لدى الطلاب .</a:t>
            </a:r>
          </a:p>
          <a:p>
            <a:pPr marL="609600" indent="-609600" algn="r" rtl="1">
              <a:spcBef>
                <a:spcPct val="30000"/>
              </a:spcBef>
              <a:spcAft>
                <a:spcPct val="10000"/>
              </a:spcAft>
            </a:pPr>
            <a:r>
              <a:rPr lang="ar-SA" sz="2000" b="1" dirty="0">
                <a:ln w="1905"/>
                <a:effectLst>
                  <a:innerShdw blurRad="69850" dist="43180" dir="5400000">
                    <a:srgbClr val="000000">
                      <a:alpha val="65000"/>
                    </a:srgbClr>
                  </a:innerShdw>
                </a:effectLst>
              </a:rPr>
              <a:t>ـ تأصيل الممارسات والمبادرات الإيجابية</a:t>
            </a:r>
          </a:p>
          <a:p>
            <a:pPr marL="609600" indent="-609600" algn="r" rtl="1">
              <a:spcBef>
                <a:spcPct val="30000"/>
              </a:spcBef>
              <a:spcAft>
                <a:spcPct val="10000"/>
              </a:spcAft>
            </a:pPr>
            <a:r>
              <a:rPr lang="ar-SA" sz="2000" b="1" dirty="0">
                <a:ln w="1905"/>
                <a:effectLst>
                  <a:innerShdw blurRad="69850" dist="43180" dir="5400000">
                    <a:srgbClr val="000000">
                      <a:alpha val="65000"/>
                    </a:srgbClr>
                  </a:innerShdw>
                </a:effectLst>
              </a:rPr>
              <a:t>ـ دعم اتجاهات الطلاب نحو العمل والانجاز بقيم الشفافية .</a:t>
            </a:r>
          </a:p>
          <a:p>
            <a:pPr marL="609600" indent="-609600" algn="r" rtl="1">
              <a:spcBef>
                <a:spcPct val="30000"/>
              </a:spcBef>
              <a:spcAft>
                <a:spcPct val="10000"/>
              </a:spcAft>
            </a:pPr>
            <a:r>
              <a:rPr lang="ar-SA" sz="2000" b="1" dirty="0">
                <a:ln w="1905"/>
                <a:effectLst>
                  <a:innerShdw blurRad="69850" dist="43180" dir="5400000">
                    <a:srgbClr val="000000">
                      <a:alpha val="65000"/>
                    </a:srgbClr>
                  </a:innerShdw>
                </a:effectLst>
              </a:rPr>
              <a:t>ـ نشر الوعي بأهمية قيم نزاهة وممارستها في المجتمع التعليمي .</a:t>
            </a:r>
          </a:p>
          <a:p>
            <a:pPr marL="609600" indent="-609600" algn="r" rtl="1">
              <a:spcBef>
                <a:spcPct val="30000"/>
              </a:spcBef>
              <a:spcAft>
                <a:spcPct val="10000"/>
              </a:spcAft>
            </a:pPr>
            <a:r>
              <a:rPr lang="ar-SA" sz="2000" b="1" dirty="0">
                <a:ln w="1905"/>
                <a:effectLst>
                  <a:innerShdw blurRad="69850" dist="43180" dir="5400000">
                    <a:srgbClr val="000000">
                      <a:alpha val="65000"/>
                    </a:srgbClr>
                  </a:innerShdw>
                </a:effectLst>
              </a:rPr>
              <a:t>ـ توفير برامج تنافسية تبرز قدرات الطلاب ودورهم في تنمية مجتمعهم وتعزيز قيمه</a:t>
            </a:r>
          </a:p>
          <a:p>
            <a:pPr marL="609600" indent="-609600" algn="r" rtl="1">
              <a:spcBef>
                <a:spcPct val="30000"/>
              </a:spcBef>
              <a:spcAft>
                <a:spcPct val="10000"/>
              </a:spcAft>
            </a:pPr>
            <a:r>
              <a:rPr lang="ar-SA" sz="2000" b="1" dirty="0">
                <a:ln w="1905"/>
                <a:effectLst>
                  <a:innerShdw blurRad="69850" dist="43180" dir="5400000">
                    <a:srgbClr val="000000">
                      <a:alpha val="65000"/>
                    </a:srgbClr>
                  </a:innerShdw>
                </a:effectLst>
              </a:rPr>
              <a:t>ـ الاسهام في تأهيل كوادر بشرية متخصصة في بناء وتعزيز قيم نزاهة .</a:t>
            </a:r>
          </a:p>
        </p:txBody>
      </p:sp>
      <p:sp>
        <p:nvSpPr>
          <p:cNvPr id="8" name="مربع نص 7">
            <a:extLst>
              <a:ext uri="{FF2B5EF4-FFF2-40B4-BE49-F238E27FC236}">
                <a16:creationId xmlns:a16="http://schemas.microsoft.com/office/drawing/2014/main" id="{34BBEAE0-023D-4B90-85CC-634CEAFD0847}"/>
              </a:ext>
            </a:extLst>
          </p:cNvPr>
          <p:cNvSpPr txBox="1"/>
          <p:nvPr/>
        </p:nvSpPr>
        <p:spPr>
          <a:xfrm>
            <a:off x="4644008" y="1203598"/>
            <a:ext cx="2592288" cy="523220"/>
          </a:xfrm>
          <a:prstGeom prst="rect">
            <a:avLst/>
          </a:prstGeom>
          <a:noFill/>
        </p:spPr>
        <p:txBody>
          <a:bodyPr wrap="square">
            <a:spAutoFit/>
          </a:bodyPr>
          <a:lstStyle/>
          <a:p>
            <a:pPr algn="ctr" defTabSz="1086602">
              <a:tabLst>
                <a:tab pos="1820498" algn="l"/>
                <a:tab pos="2822010" algn="l"/>
              </a:tabLst>
            </a:pPr>
            <a:r>
              <a:rPr lang="ar-SA" sz="2800" b="1" dirty="0">
                <a:solidFill>
                  <a:schemeClr val="accent1"/>
                </a:solidFill>
              </a:rPr>
              <a:t>الأهداف العامة</a:t>
            </a:r>
            <a:endParaRPr lang="ar-SA" sz="2000" b="1" dirty="0">
              <a:solidFill>
                <a:schemeClr val="accent1"/>
              </a:solidFill>
            </a:endParaRPr>
          </a:p>
        </p:txBody>
      </p:sp>
    </p:spTree>
    <p:extLst>
      <p:ext uri="{BB962C8B-B14F-4D97-AF65-F5344CB8AC3E}">
        <p14:creationId xmlns:p14="http://schemas.microsoft.com/office/powerpoint/2010/main" val="3743881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1">
            <a:extLst>
              <a:ext uri="{FF2B5EF4-FFF2-40B4-BE49-F238E27FC236}">
                <a16:creationId xmlns:a16="http://schemas.microsoft.com/office/drawing/2014/main" id="{0092ED1D-BF04-4E67-9177-DB6138FA3F66}"/>
              </a:ext>
            </a:extLst>
          </p:cNvPr>
          <p:cNvSpPr txBox="1">
            <a:spLocks/>
          </p:cNvSpPr>
          <p:nvPr/>
        </p:nvSpPr>
        <p:spPr>
          <a:xfrm>
            <a:off x="1475656" y="1203598"/>
            <a:ext cx="6383310" cy="416682"/>
          </a:xfrm>
          <a:prstGeom prst="rect">
            <a:avLst/>
          </a:prstGeom>
        </p:spPr>
        <p:txBody>
          <a:bodyPr vert="horz" lIns="91440" tIns="45720" rIns="91440" bIns="45720" rtlCol="0" anchor="ctr" anchorCtr="1">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b="1" dirty="0">
                <a:solidFill>
                  <a:srgbClr val="C00000"/>
                </a:solidFill>
                <a:cs typeface="AL-Mohanad Bold" pitchFamily="2" charset="-78"/>
              </a:rPr>
              <a:t>نشاط رقم </a:t>
            </a:r>
            <a:r>
              <a:rPr lang="ar-SA" sz="2800" b="1" dirty="0">
                <a:solidFill>
                  <a:srgbClr val="C00000"/>
                </a:solidFill>
                <a:cs typeface="AL-Mohanad Bold" pitchFamily="2" charset="-78"/>
              </a:rPr>
              <a:t>12. 1</a:t>
            </a:r>
            <a:r>
              <a:rPr lang="ar-SA" b="1" dirty="0">
                <a:solidFill>
                  <a:srgbClr val="C00000"/>
                </a:solidFill>
                <a:cs typeface="AL-Mohanad Bold" pitchFamily="2" charset="-78"/>
              </a:rPr>
              <a:t>     خطة المشروع</a:t>
            </a:r>
          </a:p>
        </p:txBody>
      </p:sp>
      <p:graphicFrame>
        <p:nvGraphicFramePr>
          <p:cNvPr id="6" name="جدول 7">
            <a:extLst>
              <a:ext uri="{FF2B5EF4-FFF2-40B4-BE49-F238E27FC236}">
                <a16:creationId xmlns:a16="http://schemas.microsoft.com/office/drawing/2014/main" id="{A7405F5B-B57C-46B1-A146-695F42CD0EE2}"/>
              </a:ext>
            </a:extLst>
          </p:cNvPr>
          <p:cNvGraphicFramePr>
            <a:graphicFrameLocks noGrp="1"/>
          </p:cNvGraphicFramePr>
          <p:nvPr>
            <p:extLst>
              <p:ext uri="{D42A27DB-BD31-4B8C-83A1-F6EECF244321}">
                <p14:modId xmlns:p14="http://schemas.microsoft.com/office/powerpoint/2010/main" val="3400973983"/>
              </p:ext>
            </p:extLst>
          </p:nvPr>
        </p:nvGraphicFramePr>
        <p:xfrm>
          <a:off x="719930" y="1851670"/>
          <a:ext cx="7319056" cy="2592000"/>
        </p:xfrm>
        <a:graphic>
          <a:graphicData uri="http://schemas.openxmlformats.org/drawingml/2006/table">
            <a:tbl>
              <a:tblPr rtl="1" firstRow="1" bandRow="1">
                <a:tableStyleId>{7DF18680-E054-41AD-8BC1-D1AEF772440D}</a:tableStyleId>
              </a:tblPr>
              <a:tblGrid>
                <a:gridCol w="3371675">
                  <a:extLst>
                    <a:ext uri="{9D8B030D-6E8A-4147-A177-3AD203B41FA5}">
                      <a16:colId xmlns:a16="http://schemas.microsoft.com/office/drawing/2014/main" val="3750367788"/>
                    </a:ext>
                  </a:extLst>
                </a:gridCol>
                <a:gridCol w="3947381">
                  <a:extLst>
                    <a:ext uri="{9D8B030D-6E8A-4147-A177-3AD203B41FA5}">
                      <a16:colId xmlns:a16="http://schemas.microsoft.com/office/drawing/2014/main" val="2034770484"/>
                    </a:ext>
                  </a:extLst>
                </a:gridCol>
              </a:tblGrid>
              <a:tr h="432000">
                <a:tc>
                  <a:txBody>
                    <a:bodyPr/>
                    <a:lstStyle/>
                    <a:p>
                      <a:pPr algn="ctr" rtl="1"/>
                      <a:r>
                        <a:rPr lang="ar-SA" b="1" dirty="0"/>
                        <a:t>اسم المشروع</a:t>
                      </a:r>
                    </a:p>
                  </a:txBody>
                  <a:tcPr/>
                </a:tc>
                <a:tc>
                  <a:txBody>
                    <a:bodyPr/>
                    <a:lstStyle/>
                    <a:p>
                      <a:pPr algn="ctr" rtl="1"/>
                      <a:endParaRPr lang="ar-SA" b="1" dirty="0"/>
                    </a:p>
                  </a:txBody>
                  <a:tcPr/>
                </a:tc>
                <a:extLst>
                  <a:ext uri="{0D108BD9-81ED-4DB2-BD59-A6C34878D82A}">
                    <a16:rowId xmlns:a16="http://schemas.microsoft.com/office/drawing/2014/main" val="2137104558"/>
                  </a:ext>
                </a:extLst>
              </a:tr>
              <a:tr h="432000">
                <a:tc>
                  <a:txBody>
                    <a:bodyPr/>
                    <a:lstStyle/>
                    <a:p>
                      <a:pPr algn="ctr" rtl="1"/>
                      <a:r>
                        <a:rPr lang="ar-SA" b="1" dirty="0"/>
                        <a:t>شعاره</a:t>
                      </a:r>
                    </a:p>
                  </a:txBody>
                  <a:tcPr/>
                </a:tc>
                <a:tc>
                  <a:txBody>
                    <a:bodyPr/>
                    <a:lstStyle/>
                    <a:p>
                      <a:pPr algn="ctr" rtl="1"/>
                      <a:endParaRPr lang="ar-SA" b="1" dirty="0"/>
                    </a:p>
                  </a:txBody>
                  <a:tcPr/>
                </a:tc>
                <a:extLst>
                  <a:ext uri="{0D108BD9-81ED-4DB2-BD59-A6C34878D82A}">
                    <a16:rowId xmlns:a16="http://schemas.microsoft.com/office/drawing/2014/main" val="1568254623"/>
                  </a:ext>
                </a:extLst>
              </a:tr>
              <a:tr h="432000">
                <a:tc>
                  <a:txBody>
                    <a:bodyPr/>
                    <a:lstStyle/>
                    <a:p>
                      <a:pPr algn="ctr" rtl="1"/>
                      <a:r>
                        <a:rPr lang="ar-SA" b="1" dirty="0"/>
                        <a:t>الهدف العام للمشروع</a:t>
                      </a:r>
                    </a:p>
                  </a:txBody>
                  <a:tcPr/>
                </a:tc>
                <a:tc>
                  <a:txBody>
                    <a:bodyPr/>
                    <a:lstStyle/>
                    <a:p>
                      <a:pPr algn="ctr" rtl="1"/>
                      <a:endParaRPr lang="ar-SA" b="1" dirty="0"/>
                    </a:p>
                  </a:txBody>
                  <a:tcPr/>
                </a:tc>
                <a:extLst>
                  <a:ext uri="{0D108BD9-81ED-4DB2-BD59-A6C34878D82A}">
                    <a16:rowId xmlns:a16="http://schemas.microsoft.com/office/drawing/2014/main" val="1559173989"/>
                  </a:ext>
                </a:extLst>
              </a:tr>
              <a:tr h="432000">
                <a:tc>
                  <a:txBody>
                    <a:bodyPr/>
                    <a:lstStyle/>
                    <a:p>
                      <a:pPr algn="ctr" rtl="1"/>
                      <a:r>
                        <a:rPr lang="ar-SA" b="1" dirty="0"/>
                        <a:t>أهمية المشروع</a:t>
                      </a:r>
                    </a:p>
                  </a:txBody>
                  <a:tcPr/>
                </a:tc>
                <a:tc>
                  <a:txBody>
                    <a:bodyPr/>
                    <a:lstStyle/>
                    <a:p>
                      <a:pPr algn="ctr" rtl="1"/>
                      <a:endParaRPr lang="ar-SA" b="1" dirty="0"/>
                    </a:p>
                  </a:txBody>
                  <a:tcPr/>
                </a:tc>
                <a:extLst>
                  <a:ext uri="{0D108BD9-81ED-4DB2-BD59-A6C34878D82A}">
                    <a16:rowId xmlns:a16="http://schemas.microsoft.com/office/drawing/2014/main" val="920917475"/>
                  </a:ext>
                </a:extLst>
              </a:tr>
              <a:tr h="432000">
                <a:tc>
                  <a:txBody>
                    <a:bodyPr/>
                    <a:lstStyle/>
                    <a:p>
                      <a:pPr algn="ctr" rtl="1"/>
                      <a:r>
                        <a:rPr lang="ar-SA" b="1" dirty="0"/>
                        <a:t>آلية التنفيذ</a:t>
                      </a:r>
                    </a:p>
                  </a:txBody>
                  <a:tcPr/>
                </a:tc>
                <a:tc>
                  <a:txBody>
                    <a:bodyPr/>
                    <a:lstStyle/>
                    <a:p>
                      <a:pPr algn="ctr" rtl="1"/>
                      <a:endParaRPr lang="ar-SA" b="1" dirty="0"/>
                    </a:p>
                  </a:txBody>
                  <a:tcPr/>
                </a:tc>
                <a:extLst>
                  <a:ext uri="{0D108BD9-81ED-4DB2-BD59-A6C34878D82A}">
                    <a16:rowId xmlns:a16="http://schemas.microsoft.com/office/drawing/2014/main" val="1154687215"/>
                  </a:ext>
                </a:extLst>
              </a:tr>
              <a:tr h="432000">
                <a:tc>
                  <a:txBody>
                    <a:bodyPr/>
                    <a:lstStyle/>
                    <a:p>
                      <a:pPr algn="ctr" rtl="1"/>
                      <a:r>
                        <a:rPr lang="ar-SA" b="1" dirty="0"/>
                        <a:t>المخرجات</a:t>
                      </a:r>
                    </a:p>
                  </a:txBody>
                  <a:tcPr/>
                </a:tc>
                <a:tc>
                  <a:txBody>
                    <a:bodyPr/>
                    <a:lstStyle/>
                    <a:p>
                      <a:pPr algn="ctr" rtl="1"/>
                      <a:endParaRPr lang="ar-SA" b="1" dirty="0"/>
                    </a:p>
                  </a:txBody>
                  <a:tcPr/>
                </a:tc>
                <a:extLst>
                  <a:ext uri="{0D108BD9-81ED-4DB2-BD59-A6C34878D82A}">
                    <a16:rowId xmlns:a16="http://schemas.microsoft.com/office/drawing/2014/main" val="202130969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8618303-BE81-418A-823D-8DA3466CB932}"/>
              </a:ext>
            </a:extLst>
          </p:cNvPr>
          <p:cNvSpPr txBox="1">
            <a:spLocks/>
          </p:cNvSpPr>
          <p:nvPr/>
        </p:nvSpPr>
        <p:spPr>
          <a:xfrm>
            <a:off x="2987824" y="1275606"/>
            <a:ext cx="3600400" cy="838696"/>
          </a:xfrm>
          <a:prstGeom prst="rect">
            <a:avLst/>
          </a:prstGeom>
        </p:spPr>
        <p:txBody>
          <a:bodyPr vert="horz" lIns="91440" tIns="45720" rIns="91440" bIns="45720" rtlCol="0" anchor="ctr" anchorCtr="1">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b="1" dirty="0">
                <a:solidFill>
                  <a:srgbClr val="C00000"/>
                </a:solidFill>
                <a:cs typeface="AL-Mohanad Bold" pitchFamily="2" charset="-78"/>
              </a:rPr>
              <a:t> الحوارات الطلابية</a:t>
            </a:r>
          </a:p>
        </p:txBody>
      </p:sp>
      <p:sp>
        <p:nvSpPr>
          <p:cNvPr id="4" name="مربع نص 3">
            <a:extLst>
              <a:ext uri="{FF2B5EF4-FFF2-40B4-BE49-F238E27FC236}">
                <a16:creationId xmlns:a16="http://schemas.microsoft.com/office/drawing/2014/main" id="{C3B77EFD-2BC2-4503-A224-B1BF4BDABC73}"/>
              </a:ext>
            </a:extLst>
          </p:cNvPr>
          <p:cNvSpPr txBox="1"/>
          <p:nvPr/>
        </p:nvSpPr>
        <p:spPr>
          <a:xfrm>
            <a:off x="4067944" y="2649025"/>
            <a:ext cx="4572000" cy="400110"/>
          </a:xfrm>
          <a:prstGeom prst="rect">
            <a:avLst/>
          </a:prstGeom>
          <a:noFill/>
        </p:spPr>
        <p:txBody>
          <a:bodyPr wrap="square">
            <a:spAutoFit/>
          </a:bodyPr>
          <a:lstStyle/>
          <a:p>
            <a:pPr algn="r" rtl="1"/>
            <a:r>
              <a:rPr lang="ar-SA" sz="2000" b="1" dirty="0">
                <a:solidFill>
                  <a:srgbClr val="000000"/>
                </a:solidFill>
                <a:effectLst/>
                <a:ea typeface="Calibri" panose="020F0502020204030204" pitchFamily="34" charset="0"/>
                <a:cs typeface="+mn-cs"/>
              </a:rPr>
              <a:t>من وجهة نظرك </a:t>
            </a:r>
            <a:r>
              <a:rPr lang="ar-SA" sz="2000" b="1" dirty="0" err="1">
                <a:solidFill>
                  <a:srgbClr val="000000"/>
                </a:solidFill>
                <a:effectLst/>
                <a:ea typeface="Calibri" panose="020F0502020204030204" pitchFamily="34" charset="0"/>
                <a:cs typeface="+mn-cs"/>
              </a:rPr>
              <a:t>ماهو</a:t>
            </a:r>
            <a:r>
              <a:rPr lang="ar-SA" sz="2000" b="1" dirty="0">
                <a:solidFill>
                  <a:srgbClr val="000000"/>
                </a:solidFill>
                <a:effectLst/>
                <a:ea typeface="Calibri" panose="020F0502020204030204" pitchFamily="34" charset="0"/>
                <a:cs typeface="+mn-cs"/>
              </a:rPr>
              <a:t> الفرق بين النزاهة و الفساد ؟</a:t>
            </a:r>
            <a:endParaRPr lang="ar-SA" sz="2000" b="1" dirty="0">
              <a:cs typeface="+mn-cs"/>
            </a:endParaRPr>
          </a:p>
        </p:txBody>
      </p:sp>
      <p:sp>
        <p:nvSpPr>
          <p:cNvPr id="6" name="مربع نص 5">
            <a:extLst>
              <a:ext uri="{FF2B5EF4-FFF2-40B4-BE49-F238E27FC236}">
                <a16:creationId xmlns:a16="http://schemas.microsoft.com/office/drawing/2014/main" id="{CBD66CF8-E731-4E8A-9CB0-E09E2F4F5DE0}"/>
              </a:ext>
            </a:extLst>
          </p:cNvPr>
          <p:cNvSpPr txBox="1"/>
          <p:nvPr/>
        </p:nvSpPr>
        <p:spPr>
          <a:xfrm>
            <a:off x="3995936" y="3467784"/>
            <a:ext cx="4572000" cy="400110"/>
          </a:xfrm>
          <a:prstGeom prst="rect">
            <a:avLst/>
          </a:prstGeom>
          <a:noFill/>
        </p:spPr>
        <p:txBody>
          <a:bodyPr wrap="square">
            <a:spAutoFit/>
          </a:bodyPr>
          <a:lstStyle/>
          <a:p>
            <a:pPr algn="r" rtl="1"/>
            <a:r>
              <a:rPr lang="ar-SA" sz="2000" b="1" dirty="0">
                <a:solidFill>
                  <a:srgbClr val="000000"/>
                </a:solidFill>
                <a:effectLst/>
                <a:ea typeface="Calibri" panose="020F0502020204030204" pitchFamily="34" charset="0"/>
                <a:cs typeface="+mn-cs"/>
              </a:rPr>
              <a:t>من وجهة نظرك ماهي صفات المواطن النزيه ؟</a:t>
            </a:r>
            <a:endParaRPr lang="ar-SA" sz="2000" b="1" dirty="0">
              <a:cs typeface="+mn-cs"/>
            </a:endParaRPr>
          </a:p>
        </p:txBody>
      </p:sp>
    </p:spTree>
    <p:extLst>
      <p:ext uri="{BB962C8B-B14F-4D97-AF65-F5344CB8AC3E}">
        <p14:creationId xmlns:p14="http://schemas.microsoft.com/office/powerpoint/2010/main" val="424891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863D390-F32D-4844-AE9E-60C45DAC6DE6}"/>
              </a:ext>
            </a:extLst>
          </p:cNvPr>
          <p:cNvSpPr txBox="1">
            <a:spLocks/>
          </p:cNvSpPr>
          <p:nvPr/>
        </p:nvSpPr>
        <p:spPr bwMode="auto">
          <a:xfrm>
            <a:off x="2411760" y="2211710"/>
            <a:ext cx="4186809" cy="151216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1" eaLnBrk="1" hangingPunct="1">
              <a:buFont typeface="Arial" panose="020B0604020202020204" pitchFamily="34" charset="0"/>
              <a:buNone/>
            </a:pPr>
            <a:r>
              <a:rPr lang="ar-SA" altLang="ar-SA" sz="4000" b="1" dirty="0">
                <a:solidFill>
                  <a:srgbClr val="0070C0"/>
                </a:solidFill>
              </a:rPr>
              <a:t>شكراَ لكم على تفاعلكم</a:t>
            </a:r>
          </a:p>
          <a:p>
            <a:pPr algn="ctr" rtl="1" eaLnBrk="1" hangingPunct="1">
              <a:buFont typeface="Arial" panose="020B0604020202020204" pitchFamily="34" charset="0"/>
              <a:buNone/>
            </a:pPr>
            <a:r>
              <a:rPr lang="ar-SA" altLang="ar-SA" sz="4000" b="1" dirty="0">
                <a:solidFill>
                  <a:srgbClr val="0070C0"/>
                </a:solidFill>
              </a:rPr>
              <a:t>مع تمنياتي لكم بالتوفيق</a:t>
            </a:r>
            <a:endParaRPr lang="fr-CA" altLang="ar-SA" sz="4000" b="1" dirty="0">
              <a:solidFill>
                <a:srgbClr val="0070C0"/>
              </a:solidFill>
            </a:endParaRPr>
          </a:p>
        </p:txBody>
      </p:sp>
    </p:spTree>
    <p:extLst>
      <p:ext uri="{BB962C8B-B14F-4D97-AF65-F5344CB8AC3E}">
        <p14:creationId xmlns:p14="http://schemas.microsoft.com/office/powerpoint/2010/main" val="1296773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57B0E96D-E49F-4B79-B968-6ED769E86E58}"/>
              </a:ext>
            </a:extLst>
          </p:cNvPr>
          <p:cNvSpPr/>
          <p:nvPr/>
        </p:nvSpPr>
        <p:spPr>
          <a:xfrm>
            <a:off x="4211960" y="1707654"/>
            <a:ext cx="4477508" cy="356251"/>
          </a:xfrm>
          <a:prstGeom prst="rect">
            <a:avLst/>
          </a:prstGeom>
        </p:spPr>
        <p:txBody>
          <a:bodyPr wrap="none">
            <a:spAutoFit/>
          </a:bodyPr>
          <a:lstStyle/>
          <a:p>
            <a:pPr marL="609600" indent="-609600" algn="l" rtl="1">
              <a:lnSpc>
                <a:spcPct val="70000"/>
              </a:lnSpc>
              <a:spcBef>
                <a:spcPct val="30000"/>
              </a:spcBef>
              <a:spcAft>
                <a:spcPct val="10000"/>
              </a:spcAft>
            </a:pPr>
            <a:r>
              <a:rPr lang="ar-SA" sz="2400" b="1" dirty="0">
                <a:solidFill>
                  <a:srgbClr val="C00000"/>
                </a:solidFill>
              </a:rPr>
              <a:t>بإذن الله، ستكون في النهاية قادراً على أن :</a:t>
            </a:r>
          </a:p>
        </p:txBody>
      </p:sp>
      <p:sp>
        <p:nvSpPr>
          <p:cNvPr id="28" name="عنصر نائب للمحتوى 8">
            <a:extLst>
              <a:ext uri="{FF2B5EF4-FFF2-40B4-BE49-F238E27FC236}">
                <a16:creationId xmlns:a16="http://schemas.microsoft.com/office/drawing/2014/main" id="{BB824A0E-EFCB-44CB-BFEB-5C1DDB2CDCF6}"/>
              </a:ext>
            </a:extLst>
          </p:cNvPr>
          <p:cNvSpPr txBox="1">
            <a:spLocks/>
          </p:cNvSpPr>
          <p:nvPr/>
        </p:nvSpPr>
        <p:spPr>
          <a:xfrm>
            <a:off x="195012" y="2063905"/>
            <a:ext cx="8609959" cy="1952676"/>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
            </a:pPr>
            <a:r>
              <a:rPr lang="ar-SA" sz="2400" b="1" cap="all" dirty="0">
                <a:latin typeface="+mj-lt"/>
                <a:ea typeface="+mj-ea"/>
                <a:cs typeface="AL-Mohanad Bold" pitchFamily="2" charset="-78"/>
              </a:rPr>
              <a:t>توضح مفهوم النزاهة.</a:t>
            </a:r>
          </a:p>
          <a:p>
            <a:pPr algn="just">
              <a:buFont typeface="Wingdings" panose="05000000000000000000" pitchFamily="2" charset="2"/>
              <a:buChar char="§"/>
            </a:pPr>
            <a:r>
              <a:rPr lang="ar-SA" sz="2400" b="1" cap="all" dirty="0">
                <a:latin typeface="+mj-lt"/>
                <a:ea typeface="+mj-ea"/>
                <a:cs typeface="AL-Mohanad Bold" pitchFamily="2" charset="-78"/>
              </a:rPr>
              <a:t>تمثل بالسلوك قيم النزاهة - أقوالاً وأفعالاً.</a:t>
            </a:r>
          </a:p>
          <a:p>
            <a:pPr algn="just">
              <a:buFont typeface="Wingdings" panose="05000000000000000000" pitchFamily="2" charset="2"/>
              <a:buChar char="§"/>
            </a:pPr>
            <a:r>
              <a:rPr lang="ar-SA" sz="2400" b="1" cap="all" dirty="0">
                <a:latin typeface="+mj-lt"/>
                <a:ea typeface="+mj-ea"/>
                <a:cs typeface="AL-Mohanad Bold" pitchFamily="2" charset="-78"/>
              </a:rPr>
              <a:t>تخطط مع زملائك لمشروع نشر قيم النزاهة في المجتمع.</a:t>
            </a:r>
          </a:p>
          <a:p>
            <a:pPr algn="just">
              <a:buFont typeface="Wingdings" panose="05000000000000000000" pitchFamily="2" charset="2"/>
              <a:buChar char="§"/>
            </a:pPr>
            <a:r>
              <a:rPr lang="ar-SA" sz="2400" b="1" cap="all" dirty="0">
                <a:latin typeface="+mj-lt"/>
                <a:ea typeface="+mj-ea"/>
                <a:cs typeface="AL-Mohanad Bold" pitchFamily="2" charset="-78"/>
              </a:rPr>
              <a:t>تنفذ مشروعاً فاعلاً لنشر قيم النزاهة في مجتمعي بأساليب حديثة ومبتكرة.</a:t>
            </a:r>
            <a:endParaRPr lang="en-US" sz="2400" b="1" cap="all" dirty="0">
              <a:latin typeface="+mj-lt"/>
              <a:ea typeface="+mj-ea"/>
              <a:cs typeface="AL-Mohanad Bold" pitchFamily="2" charset="-78"/>
            </a:endParaRPr>
          </a:p>
        </p:txBody>
      </p:sp>
    </p:spTree>
    <p:extLst>
      <p:ext uri="{BB962C8B-B14F-4D97-AF65-F5344CB8AC3E}">
        <p14:creationId xmlns:p14="http://schemas.microsoft.com/office/powerpoint/2010/main" val="41024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p:cTn id="7" dur="10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8">
                                            <p:txEl>
                                              <p:pRg st="1" end="1"/>
                                            </p:txEl>
                                          </p:spTgt>
                                        </p:tgtEl>
                                        <p:attrNameLst>
                                          <p:attrName>style.visibility</p:attrName>
                                        </p:attrNameLst>
                                      </p:cBhvr>
                                      <p:to>
                                        <p:strVal val="visible"/>
                                      </p:to>
                                    </p:set>
                                    <p:anim calcmode="lin" valueType="num">
                                      <p:cBhvr>
                                        <p:cTn id="15" dur="1000" fill="hold"/>
                                        <p:tgtEl>
                                          <p:spTgt spid="28">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8">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8">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8">
                                            <p:txEl>
                                              <p:pRg st="2" end="2"/>
                                            </p:txEl>
                                          </p:spTgt>
                                        </p:tgtEl>
                                        <p:attrNameLst>
                                          <p:attrName>style.visibility</p:attrName>
                                        </p:attrNameLst>
                                      </p:cBhvr>
                                      <p:to>
                                        <p:strVal val="visible"/>
                                      </p:to>
                                    </p:set>
                                    <p:anim calcmode="lin" valueType="num">
                                      <p:cBhvr>
                                        <p:cTn id="23" dur="1000" fill="hold"/>
                                        <p:tgtEl>
                                          <p:spTgt spid="28">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8">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8">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8">
                                            <p:txEl>
                                              <p:pRg st="3" end="3"/>
                                            </p:txEl>
                                          </p:spTgt>
                                        </p:tgtEl>
                                        <p:attrNameLst>
                                          <p:attrName>style.visibility</p:attrName>
                                        </p:attrNameLst>
                                      </p:cBhvr>
                                      <p:to>
                                        <p:strVal val="visible"/>
                                      </p:to>
                                    </p:set>
                                    <p:anim calcmode="lin" valueType="num">
                                      <p:cBhvr>
                                        <p:cTn id="31" dur="1000" fill="hold"/>
                                        <p:tgtEl>
                                          <p:spTgt spid="28">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8">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8">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9B55C624-E647-45F4-B6DF-E0F6456045BA}"/>
              </a:ext>
            </a:extLst>
          </p:cNvPr>
          <p:cNvSpPr txBox="1"/>
          <p:nvPr/>
        </p:nvSpPr>
        <p:spPr>
          <a:xfrm>
            <a:off x="4067944" y="1995686"/>
            <a:ext cx="4056150" cy="2349361"/>
          </a:xfrm>
          <a:prstGeom prst="rect">
            <a:avLst/>
          </a:prstGeom>
          <a:noFill/>
        </p:spPr>
        <p:txBody>
          <a:bodyPr wrap="square">
            <a:spAutoFit/>
          </a:bodyPr>
          <a:lstStyle/>
          <a:p>
            <a:pPr algn="r" rtl="1">
              <a:spcAft>
                <a:spcPts val="800"/>
              </a:spcAft>
            </a:pPr>
            <a:r>
              <a:rPr lang="ar-SA" sz="2400" b="1" dirty="0">
                <a:ea typeface="Calibri" panose="020F0502020204030204" pitchFamily="34" charset="0"/>
              </a:rPr>
              <a:t>ـ الأمانة</a:t>
            </a:r>
          </a:p>
          <a:p>
            <a:pPr algn="r" rtl="1">
              <a:spcAft>
                <a:spcPts val="800"/>
              </a:spcAft>
            </a:pPr>
            <a:r>
              <a:rPr lang="ar-SA" sz="2400" b="1" dirty="0">
                <a:ea typeface="Calibri" panose="020F0502020204030204" pitchFamily="34" charset="0"/>
              </a:rPr>
              <a:t>ـ الصدق</a:t>
            </a:r>
          </a:p>
          <a:p>
            <a:pPr algn="r" rtl="1">
              <a:spcAft>
                <a:spcPts val="800"/>
              </a:spcAft>
            </a:pPr>
            <a:r>
              <a:rPr lang="ar-SA" sz="2400" b="1" dirty="0">
                <a:ea typeface="Calibri" panose="020F0502020204030204" pitchFamily="34" charset="0"/>
              </a:rPr>
              <a:t>ـ المواطنة</a:t>
            </a:r>
          </a:p>
          <a:p>
            <a:pPr algn="r" rtl="1">
              <a:spcAft>
                <a:spcPts val="800"/>
              </a:spcAft>
            </a:pPr>
            <a:r>
              <a:rPr lang="ar-SA" sz="2400" b="1" dirty="0">
                <a:ea typeface="Calibri" panose="020F0502020204030204" pitchFamily="34" charset="0"/>
              </a:rPr>
              <a:t>ـ المحافظة على الممتلكات</a:t>
            </a:r>
          </a:p>
          <a:p>
            <a:pPr algn="r" rtl="1">
              <a:spcAft>
                <a:spcPts val="800"/>
              </a:spcAft>
            </a:pPr>
            <a:r>
              <a:rPr lang="ar-SA" sz="2400" b="1" dirty="0">
                <a:ea typeface="Calibri" panose="020F0502020204030204" pitchFamily="34" charset="0"/>
              </a:rPr>
              <a:t>ـ الشفافية</a:t>
            </a:r>
            <a:endParaRPr lang="en-US" sz="1400" b="1" dirty="0">
              <a:ea typeface="Calibri" panose="020F0502020204030204" pitchFamily="34" charset="0"/>
            </a:endParaRPr>
          </a:p>
        </p:txBody>
      </p:sp>
      <p:sp>
        <p:nvSpPr>
          <p:cNvPr id="8" name="مربع نص 7">
            <a:extLst>
              <a:ext uri="{FF2B5EF4-FFF2-40B4-BE49-F238E27FC236}">
                <a16:creationId xmlns:a16="http://schemas.microsoft.com/office/drawing/2014/main" id="{0963DE2D-2324-4022-AF3A-C5CC45CD7A65}"/>
              </a:ext>
            </a:extLst>
          </p:cNvPr>
          <p:cNvSpPr txBox="1"/>
          <p:nvPr/>
        </p:nvSpPr>
        <p:spPr>
          <a:xfrm>
            <a:off x="3275856" y="1349355"/>
            <a:ext cx="2088232" cy="646331"/>
          </a:xfrm>
          <a:prstGeom prst="rect">
            <a:avLst/>
          </a:prstGeom>
          <a:noFill/>
        </p:spPr>
        <p:txBody>
          <a:bodyPr wrap="square">
            <a:spAutoFit/>
          </a:bodyPr>
          <a:lstStyle/>
          <a:p>
            <a:pPr algn="ctr" defTabSz="1086602">
              <a:tabLst>
                <a:tab pos="1820498" algn="l"/>
                <a:tab pos="2822010" algn="l"/>
              </a:tabLst>
            </a:pPr>
            <a:r>
              <a:rPr lang="ar-SA" sz="3600" b="1" dirty="0">
                <a:solidFill>
                  <a:srgbClr val="C00000"/>
                </a:solidFill>
              </a:rPr>
              <a:t>قيم نزاهة</a:t>
            </a:r>
            <a:endParaRPr lang="en-US" sz="2000" dirty="0">
              <a:solidFill>
                <a:srgbClr val="C00000"/>
              </a:solidFill>
              <a:ea typeface="Calibri" panose="020F0502020204030204" pitchFamily="34" charset="0"/>
            </a:endParaRPr>
          </a:p>
        </p:txBody>
      </p:sp>
    </p:spTree>
    <p:extLst>
      <p:ext uri="{BB962C8B-B14F-4D97-AF65-F5344CB8AC3E}">
        <p14:creationId xmlns:p14="http://schemas.microsoft.com/office/powerpoint/2010/main" val="1892482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89">
            <a:extLst>
              <a:ext uri="{FF2B5EF4-FFF2-40B4-BE49-F238E27FC236}">
                <a16:creationId xmlns:a16="http://schemas.microsoft.com/office/drawing/2014/main" id="{CE9B5AEC-CA8D-40CB-AE68-CA0FA647CE68}"/>
              </a:ext>
            </a:extLst>
          </p:cNvPr>
          <p:cNvPicPr/>
          <p:nvPr/>
        </p:nvPicPr>
        <p:blipFill>
          <a:blip r:embed="rId2" cstate="print"/>
          <a:stretch>
            <a:fillRect/>
          </a:stretch>
        </p:blipFill>
        <p:spPr>
          <a:xfrm>
            <a:off x="271292" y="3075806"/>
            <a:ext cx="1512168" cy="1440160"/>
          </a:xfrm>
          <a:prstGeom prst="rect">
            <a:avLst/>
          </a:prstGeom>
        </p:spPr>
      </p:pic>
      <p:sp>
        <p:nvSpPr>
          <p:cNvPr id="8" name="عنصر نائب للمحتوى 8">
            <a:extLst>
              <a:ext uri="{FF2B5EF4-FFF2-40B4-BE49-F238E27FC236}">
                <a16:creationId xmlns:a16="http://schemas.microsoft.com/office/drawing/2014/main" id="{1D3C6506-3463-414D-955F-DDC942F7674B}"/>
              </a:ext>
            </a:extLst>
          </p:cNvPr>
          <p:cNvSpPr txBox="1">
            <a:spLocks/>
          </p:cNvSpPr>
          <p:nvPr/>
        </p:nvSpPr>
        <p:spPr>
          <a:xfrm>
            <a:off x="1328235" y="2603786"/>
            <a:ext cx="7128792" cy="1591021"/>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pPr>
            <a:r>
              <a:rPr lang="ar-SA" sz="2800" b="1" dirty="0">
                <a:solidFill>
                  <a:schemeClr val="accent1"/>
                </a:solidFill>
                <a:latin typeface="Tahoma" panose="020B0604030504040204" pitchFamily="34" charset="0"/>
                <a:ea typeface="Tahoma" panose="020B0604030504040204" pitchFamily="34" charset="0"/>
                <a:cs typeface="AL-Mohanad Bold" pitchFamily="2" charset="-78"/>
              </a:rPr>
              <a:t>هل تمارس قيم النزاهة في حياتك؛ في المدرسة والبيت والشارع والنادي والمرافق العامة؟</a:t>
            </a:r>
          </a:p>
        </p:txBody>
      </p:sp>
      <p:sp>
        <p:nvSpPr>
          <p:cNvPr id="9" name="عنوان 1">
            <a:extLst>
              <a:ext uri="{FF2B5EF4-FFF2-40B4-BE49-F238E27FC236}">
                <a16:creationId xmlns:a16="http://schemas.microsoft.com/office/drawing/2014/main" id="{319BD202-BAA9-4440-9AF9-F3AA4559DDA4}"/>
              </a:ext>
            </a:extLst>
          </p:cNvPr>
          <p:cNvSpPr txBox="1">
            <a:spLocks/>
          </p:cNvSpPr>
          <p:nvPr/>
        </p:nvSpPr>
        <p:spPr>
          <a:xfrm>
            <a:off x="827584" y="1363313"/>
            <a:ext cx="6872834" cy="831816"/>
          </a:xfrm>
          <a:prstGeom prst="rect">
            <a:avLst/>
          </a:prstGeom>
        </p:spPr>
        <p:txBody>
          <a:bodyPr vert="horz" lIns="91440" tIns="45720" rIns="91440" bIns="45720" rtlCol="0" anchor="ctr" anchorCtr="1">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SA" b="1" dirty="0">
                <a:solidFill>
                  <a:srgbClr val="C00000"/>
                </a:solidFill>
                <a:cs typeface="AL-Mohanad Bold" pitchFamily="2" charset="-78"/>
              </a:rPr>
              <a:t>نشاط رقم </a:t>
            </a:r>
            <a:r>
              <a:rPr lang="ar-SA" sz="2800" b="1" dirty="0">
                <a:solidFill>
                  <a:srgbClr val="C00000"/>
                </a:solidFill>
                <a:cs typeface="AL-Mohanad Bold" pitchFamily="2" charset="-78"/>
              </a:rPr>
              <a:t>1 . 1</a:t>
            </a:r>
            <a:r>
              <a:rPr lang="ar-SA" b="1" dirty="0">
                <a:solidFill>
                  <a:srgbClr val="C00000"/>
                </a:solidFill>
                <a:cs typeface="AL-Mohanad Bold" pitchFamily="2" charset="-78"/>
              </a:rPr>
              <a:t>            استبيان قبلي</a:t>
            </a:r>
          </a:p>
        </p:txBody>
      </p:sp>
      <p:pic>
        <p:nvPicPr>
          <p:cNvPr id="10" name="صورة 9">
            <a:extLst>
              <a:ext uri="{FF2B5EF4-FFF2-40B4-BE49-F238E27FC236}">
                <a16:creationId xmlns:a16="http://schemas.microsoft.com/office/drawing/2014/main" id="{FB0BD078-DC30-416C-8CDC-B4D18F2CF32C}"/>
              </a:ext>
            </a:extLst>
          </p:cNvPr>
          <p:cNvPicPr>
            <a:picLocks noChangeAspect="1"/>
          </p:cNvPicPr>
          <p:nvPr/>
        </p:nvPicPr>
        <p:blipFill>
          <a:blip r:embed="rId3">
            <a:clrChange>
              <a:clrFrom>
                <a:srgbClr val="D7BEBD"/>
              </a:clrFrom>
              <a:clrTo>
                <a:srgbClr val="D7BEBD">
                  <a:alpha val="0"/>
                </a:srgbClr>
              </a:clrTo>
            </a:clrChange>
          </a:blip>
          <a:stretch>
            <a:fillRect/>
          </a:stretch>
        </p:blipFill>
        <p:spPr>
          <a:xfrm>
            <a:off x="7812360" y="1468366"/>
            <a:ext cx="1289335" cy="1031376"/>
          </a:xfrm>
          <a:prstGeom prst="rect">
            <a:avLst/>
          </a:prstGeom>
        </p:spPr>
      </p:pic>
    </p:spTree>
    <p:extLst>
      <p:ext uri="{BB962C8B-B14F-4D97-AF65-F5344CB8AC3E}">
        <p14:creationId xmlns:p14="http://schemas.microsoft.com/office/powerpoint/2010/main" val="163626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لمحتوى 8">
            <a:extLst>
              <a:ext uri="{FF2B5EF4-FFF2-40B4-BE49-F238E27FC236}">
                <a16:creationId xmlns:a16="http://schemas.microsoft.com/office/drawing/2014/main" id="{83431188-737B-4D60-8E19-16BEB0D475B0}"/>
              </a:ext>
            </a:extLst>
          </p:cNvPr>
          <p:cNvSpPr txBox="1">
            <a:spLocks/>
          </p:cNvSpPr>
          <p:nvPr/>
        </p:nvSpPr>
        <p:spPr>
          <a:xfrm>
            <a:off x="2768395" y="2715766"/>
            <a:ext cx="5688632" cy="1591021"/>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pPr>
            <a:r>
              <a:rPr lang="ar-SA" sz="2800" dirty="0">
                <a:latin typeface="Tahoma" panose="020B0604030504040204" pitchFamily="34" charset="0"/>
                <a:ea typeface="Tahoma" panose="020B0604030504040204" pitchFamily="34" charset="0"/>
                <a:cs typeface="AL-Mohanad Bold" pitchFamily="2" charset="-78"/>
              </a:rPr>
              <a:t>ما النزاهة؟</a:t>
            </a:r>
          </a:p>
          <a:p>
            <a:pPr algn="just">
              <a:lnSpc>
                <a:spcPct val="150000"/>
              </a:lnSpc>
            </a:pPr>
            <a:r>
              <a:rPr lang="ar-SA" sz="2800" dirty="0">
                <a:latin typeface="Tahoma" panose="020B0604030504040204" pitchFamily="34" charset="0"/>
                <a:ea typeface="Tahoma" panose="020B0604030504040204" pitchFamily="34" charset="0"/>
                <a:cs typeface="AL-Mohanad Bold" pitchFamily="2" charset="-78"/>
              </a:rPr>
              <a:t>كيف تعرف أنك تمارس النزاهة في حياتك؟</a:t>
            </a:r>
          </a:p>
        </p:txBody>
      </p:sp>
      <p:sp>
        <p:nvSpPr>
          <p:cNvPr id="10" name="عنوان 1">
            <a:extLst>
              <a:ext uri="{FF2B5EF4-FFF2-40B4-BE49-F238E27FC236}">
                <a16:creationId xmlns:a16="http://schemas.microsoft.com/office/drawing/2014/main" id="{E6D69989-1179-45A7-9FFA-D80E93689619}"/>
              </a:ext>
            </a:extLst>
          </p:cNvPr>
          <p:cNvSpPr txBox="1">
            <a:spLocks/>
          </p:cNvSpPr>
          <p:nvPr/>
        </p:nvSpPr>
        <p:spPr>
          <a:xfrm>
            <a:off x="1041306" y="1753336"/>
            <a:ext cx="6048672" cy="461435"/>
          </a:xfrm>
          <a:prstGeom prst="rect">
            <a:avLst/>
          </a:prstGeom>
        </p:spPr>
        <p:txBody>
          <a:bodyPr vert="horz" lIns="91440" tIns="45720" rIns="91440" bIns="45720" rtlCol="0" anchor="ctr" anchorCtr="1">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3200" b="1" dirty="0">
                <a:solidFill>
                  <a:srgbClr val="C00000"/>
                </a:solidFill>
                <a:cs typeface="AL-Mohanad Bold" pitchFamily="2" charset="-78"/>
              </a:rPr>
              <a:t>نشاط</a:t>
            </a:r>
            <a:r>
              <a:rPr lang="ar-SA" sz="4000" b="1" dirty="0">
                <a:solidFill>
                  <a:srgbClr val="C00000"/>
                </a:solidFill>
                <a:cs typeface="AL-Mohanad Bold" pitchFamily="2" charset="-78"/>
              </a:rPr>
              <a:t> </a:t>
            </a:r>
            <a:r>
              <a:rPr lang="ar-SA" sz="3200" b="1" dirty="0">
                <a:solidFill>
                  <a:srgbClr val="C00000"/>
                </a:solidFill>
                <a:cs typeface="AL-Mohanad Bold" pitchFamily="2" charset="-78"/>
              </a:rPr>
              <a:t>رقم</a:t>
            </a:r>
            <a:r>
              <a:rPr lang="ar-SA" sz="4000" b="1" dirty="0">
                <a:solidFill>
                  <a:srgbClr val="C00000"/>
                </a:solidFill>
                <a:cs typeface="AL-Mohanad Bold" pitchFamily="2" charset="-78"/>
              </a:rPr>
              <a:t> </a:t>
            </a:r>
            <a:r>
              <a:rPr lang="ar-SA" sz="3200" b="1" dirty="0">
                <a:solidFill>
                  <a:srgbClr val="C00000"/>
                </a:solidFill>
                <a:cs typeface="AL-Mohanad Bold" pitchFamily="2" charset="-78"/>
              </a:rPr>
              <a:t>2 . 1</a:t>
            </a:r>
            <a:r>
              <a:rPr lang="ar-SA" sz="4800" b="1" dirty="0">
                <a:solidFill>
                  <a:srgbClr val="C00000"/>
                </a:solidFill>
                <a:cs typeface="AL-Mohanad Bold" pitchFamily="2" charset="-78"/>
              </a:rPr>
              <a:t>            </a:t>
            </a:r>
            <a:r>
              <a:rPr lang="ar-SA" sz="3200" b="1" dirty="0">
                <a:solidFill>
                  <a:srgbClr val="C00000"/>
                </a:solidFill>
                <a:cs typeface="AL-Mohanad Bold" pitchFamily="2" charset="-78"/>
              </a:rPr>
              <a:t>النزاهة</a:t>
            </a:r>
            <a:endParaRPr lang="ar-SA" sz="4800" b="1" dirty="0">
              <a:solidFill>
                <a:srgbClr val="C00000"/>
              </a:solidFill>
              <a:cs typeface="AL-Mohanad Bold" pitchFamily="2" charset="-78"/>
            </a:endParaRPr>
          </a:p>
        </p:txBody>
      </p:sp>
      <p:pic>
        <p:nvPicPr>
          <p:cNvPr id="11" name="Picture 489">
            <a:extLst>
              <a:ext uri="{FF2B5EF4-FFF2-40B4-BE49-F238E27FC236}">
                <a16:creationId xmlns:a16="http://schemas.microsoft.com/office/drawing/2014/main" id="{0F6770AC-3C38-49A2-8E0F-8AEA8EBD5631}"/>
              </a:ext>
            </a:extLst>
          </p:cNvPr>
          <p:cNvPicPr/>
          <p:nvPr/>
        </p:nvPicPr>
        <p:blipFill>
          <a:blip r:embed="rId2" cstate="print"/>
          <a:stretch>
            <a:fillRect/>
          </a:stretch>
        </p:blipFill>
        <p:spPr>
          <a:xfrm>
            <a:off x="271292" y="3075806"/>
            <a:ext cx="1512168" cy="1440160"/>
          </a:xfrm>
          <a:prstGeom prst="rect">
            <a:avLst/>
          </a:prstGeom>
        </p:spPr>
      </p:pic>
      <p:pic>
        <p:nvPicPr>
          <p:cNvPr id="12" name="صورة 11">
            <a:extLst>
              <a:ext uri="{FF2B5EF4-FFF2-40B4-BE49-F238E27FC236}">
                <a16:creationId xmlns:a16="http://schemas.microsoft.com/office/drawing/2014/main" id="{A07E8C1C-EDE8-4FB3-BCA4-208CE85611D9}"/>
              </a:ext>
            </a:extLst>
          </p:cNvPr>
          <p:cNvPicPr>
            <a:picLocks noChangeAspect="1"/>
          </p:cNvPicPr>
          <p:nvPr/>
        </p:nvPicPr>
        <p:blipFill>
          <a:blip r:embed="rId3">
            <a:clrChange>
              <a:clrFrom>
                <a:srgbClr val="D7BEBD"/>
              </a:clrFrom>
              <a:clrTo>
                <a:srgbClr val="D7BEBD">
                  <a:alpha val="0"/>
                </a:srgbClr>
              </a:clrTo>
            </a:clrChange>
          </a:blip>
          <a:stretch>
            <a:fillRect/>
          </a:stretch>
        </p:blipFill>
        <p:spPr>
          <a:xfrm>
            <a:off x="7812360" y="1468366"/>
            <a:ext cx="1289335" cy="1031376"/>
          </a:xfrm>
          <a:prstGeom prst="rect">
            <a:avLst/>
          </a:prstGeom>
        </p:spPr>
      </p:pic>
    </p:spTree>
    <p:extLst>
      <p:ext uri="{BB962C8B-B14F-4D97-AF65-F5344CB8AC3E}">
        <p14:creationId xmlns:p14="http://schemas.microsoft.com/office/powerpoint/2010/main" val="355533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DE0AA355-7E36-4991-8D09-E165ECE34174}"/>
              </a:ext>
            </a:extLst>
          </p:cNvPr>
          <p:cNvSpPr txBox="1"/>
          <p:nvPr/>
        </p:nvSpPr>
        <p:spPr>
          <a:xfrm>
            <a:off x="791580" y="1643344"/>
            <a:ext cx="7902624" cy="373757"/>
          </a:xfrm>
          <a:prstGeom prst="rect">
            <a:avLst/>
          </a:prstGeom>
          <a:noFill/>
        </p:spPr>
        <p:txBody>
          <a:bodyPr wrap="square">
            <a:spAutoFit/>
          </a:bodyPr>
          <a:lstStyle/>
          <a:p>
            <a:pPr algn="r" rtl="1">
              <a:lnSpc>
                <a:spcPct val="107000"/>
              </a:lnSpc>
              <a:spcAft>
                <a:spcPts val="800"/>
              </a:spcAft>
            </a:pPr>
            <a:r>
              <a:rPr lang="ar-SA" sz="18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النزاهة </a:t>
            </a:r>
            <a:r>
              <a:rPr lang="ar-SA" sz="1800" b="1" dirty="0">
                <a:effectLst/>
                <a:latin typeface="Calibri" panose="020F0502020204030204" pitchFamily="34" charset="0"/>
                <a:ea typeface="Calibri" panose="020F0502020204030204" pitchFamily="34" charset="0"/>
                <a:cs typeface="Arial" panose="020B0604020202020204" pitchFamily="34" charset="0"/>
              </a:rPr>
              <a:t>بأنها منظومة القيم والمسؤولية للحفاظ على الموارد والممتلكات العامة واستئصال الفساد.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ربع نص 4">
            <a:extLst>
              <a:ext uri="{FF2B5EF4-FFF2-40B4-BE49-F238E27FC236}">
                <a16:creationId xmlns:a16="http://schemas.microsoft.com/office/drawing/2014/main" id="{109F47ED-56C8-4A38-B4AD-E43A2E783E53}"/>
              </a:ext>
            </a:extLst>
          </p:cNvPr>
          <p:cNvSpPr txBox="1"/>
          <p:nvPr/>
        </p:nvSpPr>
        <p:spPr>
          <a:xfrm>
            <a:off x="539552" y="2197993"/>
            <a:ext cx="8406680" cy="373757"/>
          </a:xfrm>
          <a:prstGeom prst="rect">
            <a:avLst/>
          </a:prstGeom>
          <a:noFill/>
        </p:spPr>
        <p:txBody>
          <a:bodyPr wrap="square">
            <a:spAutoFit/>
          </a:bodyPr>
          <a:lstStyle/>
          <a:p>
            <a:pPr algn="r" rtl="1">
              <a:lnSpc>
                <a:spcPct val="107000"/>
              </a:lnSpc>
              <a:spcAft>
                <a:spcPts val="800"/>
              </a:spcAft>
            </a:pPr>
            <a:r>
              <a:rPr lang="ar-SA" sz="18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النزاهة</a:t>
            </a:r>
            <a:r>
              <a:rPr lang="ar-SA" sz="1800" b="1" dirty="0">
                <a:effectLst/>
                <a:latin typeface="Calibri" panose="020F0502020204030204" pitchFamily="34" charset="0"/>
                <a:ea typeface="Calibri" panose="020F0502020204030204" pitchFamily="34" charset="0"/>
                <a:cs typeface="Arial" panose="020B0604020202020204" pitchFamily="34" charset="0"/>
              </a:rPr>
              <a:t> تعني ما تأصل لدى الفرد من قواعد وتشمل الصدق والأمانة وعدم الإضرار بالآخرين وهي عكس الفساد.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مربع نص 6">
            <a:extLst>
              <a:ext uri="{FF2B5EF4-FFF2-40B4-BE49-F238E27FC236}">
                <a16:creationId xmlns:a16="http://schemas.microsoft.com/office/drawing/2014/main" id="{387C048A-F422-452C-B4F2-DB7BE553412E}"/>
              </a:ext>
            </a:extLst>
          </p:cNvPr>
          <p:cNvSpPr txBox="1"/>
          <p:nvPr/>
        </p:nvSpPr>
        <p:spPr>
          <a:xfrm>
            <a:off x="323528" y="2752642"/>
            <a:ext cx="8622704" cy="1709571"/>
          </a:xfrm>
          <a:prstGeom prst="rect">
            <a:avLst/>
          </a:prstGeom>
          <a:noFill/>
        </p:spPr>
        <p:txBody>
          <a:bodyPr wrap="square">
            <a:spAutoFit/>
          </a:bodyPr>
          <a:lstStyle/>
          <a:p>
            <a:pPr algn="r" rtl="1">
              <a:lnSpc>
                <a:spcPct val="150000"/>
              </a:lnSpc>
              <a:spcAft>
                <a:spcPts val="800"/>
              </a:spcAft>
            </a:pPr>
            <a:r>
              <a:rPr lang="ar-SA" sz="18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والنزاهة</a:t>
            </a:r>
            <a:r>
              <a:rPr lang="ar-SA" sz="1800" b="1" dirty="0">
                <a:effectLst/>
                <a:latin typeface="Calibri" panose="020F0502020204030204" pitchFamily="34" charset="0"/>
                <a:ea typeface="Calibri" panose="020F0502020204030204" pitchFamily="34" charset="0"/>
                <a:cs typeface="Arial" panose="020B0604020202020204" pitchFamily="34" charset="0"/>
              </a:rPr>
              <a:t> تعني خدمة المواطنين ونيل ثقتهم وهما غاية الوظيفة العامة، والعمل على تعزيز المصلحة العامة للمجتمع؛ بألا يستخدم سلطاته ومنصبه أو يسمح باستخدامها بطريقة غير سليمة، وأن يغلب المصلحة العامة على مصالحه الشخصية، وأن يكشف عن حالات الاحتيال وسوء الإدارة في حال اطلع، عليها، وأن الا يكشف عن المعلومات الرسمية بطريقة غير صحيحة أو يستخدمها لأغراض شخصية.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04152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4D4C8A0A-5470-4F1B-A045-7B5A170109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23928" y="1198081"/>
            <a:ext cx="1344149" cy="2897999"/>
          </a:xfrm>
          <a:prstGeom prst="rect">
            <a:avLst/>
          </a:prstGeom>
        </p:spPr>
      </p:pic>
      <p:pic>
        <p:nvPicPr>
          <p:cNvPr id="8" name="صورة 7">
            <a:extLst>
              <a:ext uri="{FF2B5EF4-FFF2-40B4-BE49-F238E27FC236}">
                <a16:creationId xmlns:a16="http://schemas.microsoft.com/office/drawing/2014/main" id="{E7BA5472-5009-47EA-9369-7A422445C260}"/>
              </a:ext>
            </a:extLst>
          </p:cNvPr>
          <p:cNvPicPr>
            <a:picLocks noChangeAspect="1"/>
          </p:cNvPicPr>
          <p:nvPr/>
        </p:nvPicPr>
        <p:blipFill rotWithShape="1">
          <a:blip r:embed="rId3" cstate="email">
            <a:duotone>
              <a:prstClr val="black"/>
              <a:schemeClr val="accent5">
                <a:tint val="45000"/>
                <a:satMod val="400000"/>
              </a:schemeClr>
            </a:duotone>
            <a:extLst>
              <a:ext uri="{28A0092B-C50C-407E-A947-70E740481C1C}">
                <a14:useLocalDpi xmlns:a14="http://schemas.microsoft.com/office/drawing/2010/main"/>
              </a:ext>
            </a:extLst>
          </a:blip>
          <a:srcRect r="-1135"/>
          <a:stretch/>
        </p:blipFill>
        <p:spPr>
          <a:xfrm>
            <a:off x="5549606" y="1216788"/>
            <a:ext cx="1974722" cy="1368152"/>
          </a:xfrm>
          <a:prstGeom prst="rect">
            <a:avLst/>
          </a:prstGeom>
        </p:spPr>
      </p:pic>
      <p:pic>
        <p:nvPicPr>
          <p:cNvPr id="9" name="صورة 8">
            <a:extLst>
              <a:ext uri="{FF2B5EF4-FFF2-40B4-BE49-F238E27FC236}">
                <a16:creationId xmlns:a16="http://schemas.microsoft.com/office/drawing/2014/main" id="{AE4D15FE-0214-4492-8F04-21F88D9C6E53}"/>
              </a:ext>
            </a:extLst>
          </p:cNvPr>
          <p:cNvPicPr>
            <a:picLocks noChangeAspect="1"/>
          </p:cNvPicPr>
          <p:nvPr/>
        </p:nvPicPr>
        <p:blipFill rotWithShape="1">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1784790" y="1198081"/>
            <a:ext cx="1944216" cy="1440160"/>
          </a:xfrm>
          <a:prstGeom prst="rect">
            <a:avLst/>
          </a:prstGeom>
        </p:spPr>
      </p:pic>
      <p:pic>
        <p:nvPicPr>
          <p:cNvPr id="10" name="صورة 9">
            <a:extLst>
              <a:ext uri="{FF2B5EF4-FFF2-40B4-BE49-F238E27FC236}">
                <a16:creationId xmlns:a16="http://schemas.microsoft.com/office/drawing/2014/main" id="{BCA513D6-793C-4F18-8DA3-176D8162C3E0}"/>
              </a:ext>
            </a:extLst>
          </p:cNvPr>
          <p:cNvPicPr>
            <a:picLocks noChangeAspect="1"/>
          </p:cNvPicPr>
          <p:nvPr/>
        </p:nvPicPr>
        <p:blipFill rotWithShape="1">
          <a:blip r:embed="rId5" cstate="email">
            <a:duotone>
              <a:prstClr val="black"/>
              <a:schemeClr val="accent5">
                <a:tint val="45000"/>
                <a:satMod val="400000"/>
              </a:schemeClr>
            </a:duotone>
            <a:extLst>
              <a:ext uri="{28A0092B-C50C-407E-A947-70E740481C1C}">
                <a14:useLocalDpi xmlns:a14="http://schemas.microsoft.com/office/drawing/2010/main"/>
              </a:ext>
            </a:extLst>
          </a:blip>
          <a:srcRect r="-1135" b="-806"/>
          <a:stretch/>
        </p:blipFill>
        <p:spPr>
          <a:xfrm>
            <a:off x="5549606" y="2727928"/>
            <a:ext cx="1974722" cy="1368152"/>
          </a:xfrm>
          <a:prstGeom prst="rect">
            <a:avLst/>
          </a:prstGeom>
        </p:spPr>
      </p:pic>
      <p:pic>
        <p:nvPicPr>
          <p:cNvPr id="11" name="صورة 10">
            <a:extLst>
              <a:ext uri="{FF2B5EF4-FFF2-40B4-BE49-F238E27FC236}">
                <a16:creationId xmlns:a16="http://schemas.microsoft.com/office/drawing/2014/main" id="{7113AEB3-155A-4F69-961C-C724D30320BB}"/>
              </a:ext>
            </a:extLst>
          </p:cNvPr>
          <p:cNvPicPr>
            <a:picLocks noChangeAspect="1"/>
          </p:cNvPicPr>
          <p:nvPr/>
        </p:nvPicPr>
        <p:blipFill rotWithShape="1">
          <a:blip r:embed="rId6" cstate="email">
            <a:duotone>
              <a:prstClr val="black"/>
              <a:schemeClr val="accent5">
                <a:tint val="45000"/>
                <a:satMod val="400000"/>
              </a:schemeClr>
            </a:duotone>
            <a:extLst>
              <a:ext uri="{28A0092B-C50C-407E-A947-70E740481C1C}">
                <a14:useLocalDpi xmlns:a14="http://schemas.microsoft.com/office/drawing/2010/main"/>
              </a:ext>
            </a:extLst>
          </a:blip>
          <a:srcRect b="-806"/>
          <a:stretch/>
        </p:blipFill>
        <p:spPr>
          <a:xfrm>
            <a:off x="1771588" y="2727928"/>
            <a:ext cx="1974721" cy="1368152"/>
          </a:xfrm>
          <a:prstGeom prst="rect">
            <a:avLst/>
          </a:prstGeom>
        </p:spPr>
      </p:pic>
    </p:spTree>
    <p:extLst>
      <p:ext uri="{BB962C8B-B14F-4D97-AF65-F5344CB8AC3E}">
        <p14:creationId xmlns:p14="http://schemas.microsoft.com/office/powerpoint/2010/main" val="348332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anim calcmode="lin" valueType="num">
                                      <p:cBhvr>
                                        <p:cTn id="15" dur="2000" fill="hold"/>
                                        <p:tgtEl>
                                          <p:spTgt spid="8"/>
                                        </p:tgtEl>
                                        <p:attrNameLst>
                                          <p:attrName>ppt_w</p:attrName>
                                        </p:attrNameLst>
                                      </p:cBhvr>
                                      <p:tavLst>
                                        <p:tav tm="0" fmla="#ppt_w*sin(2.5*pi*$)">
                                          <p:val>
                                            <p:fltVal val="0"/>
                                          </p:val>
                                        </p:tav>
                                        <p:tav tm="100000">
                                          <p:val>
                                            <p:fltVal val="1"/>
                                          </p:val>
                                        </p:tav>
                                      </p:tavLst>
                                    </p:anim>
                                    <p:anim calcmode="lin" valueType="num">
                                      <p:cBhvr>
                                        <p:cTn id="16"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anim calcmode="lin" valueType="num">
                                      <p:cBhvr>
                                        <p:cTn id="22" dur="2000" fill="hold"/>
                                        <p:tgtEl>
                                          <p:spTgt spid="9"/>
                                        </p:tgtEl>
                                        <p:attrNameLst>
                                          <p:attrName>ppt_w</p:attrName>
                                        </p:attrNameLst>
                                      </p:cBhvr>
                                      <p:tavLst>
                                        <p:tav tm="0" fmla="#ppt_w*sin(2.5*pi*$)">
                                          <p:val>
                                            <p:fltVal val="0"/>
                                          </p:val>
                                        </p:tav>
                                        <p:tav tm="100000">
                                          <p:val>
                                            <p:fltVal val="1"/>
                                          </p:val>
                                        </p:tav>
                                      </p:tavLst>
                                    </p:anim>
                                    <p:anim calcmode="lin" valueType="num">
                                      <p:cBhvr>
                                        <p:cTn id="23"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anim calcmode="lin" valueType="num">
                                      <p:cBhvr>
                                        <p:cTn id="29" dur="2000" fill="hold"/>
                                        <p:tgtEl>
                                          <p:spTgt spid="10"/>
                                        </p:tgtEl>
                                        <p:attrNameLst>
                                          <p:attrName>ppt_w</p:attrName>
                                        </p:attrNameLst>
                                      </p:cBhvr>
                                      <p:tavLst>
                                        <p:tav tm="0" fmla="#ppt_w*sin(2.5*pi*$)">
                                          <p:val>
                                            <p:fltVal val="0"/>
                                          </p:val>
                                        </p:tav>
                                        <p:tav tm="100000">
                                          <p:val>
                                            <p:fltVal val="1"/>
                                          </p:val>
                                        </p:tav>
                                      </p:tavLst>
                                    </p:anim>
                                    <p:anim calcmode="lin" valueType="num">
                                      <p:cBhvr>
                                        <p:cTn id="30"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anim calcmode="lin" valueType="num">
                                      <p:cBhvr>
                                        <p:cTn id="36" dur="2000" fill="hold"/>
                                        <p:tgtEl>
                                          <p:spTgt spid="11"/>
                                        </p:tgtEl>
                                        <p:attrNameLst>
                                          <p:attrName>ppt_w</p:attrName>
                                        </p:attrNameLst>
                                      </p:cBhvr>
                                      <p:tavLst>
                                        <p:tav tm="0" fmla="#ppt_w*sin(2.5*pi*$)">
                                          <p:val>
                                            <p:fltVal val="0"/>
                                          </p:val>
                                        </p:tav>
                                        <p:tav tm="100000">
                                          <p:val>
                                            <p:fltVal val="1"/>
                                          </p:val>
                                        </p:tav>
                                      </p:tavLst>
                                    </p:anim>
                                    <p:anim calcmode="lin" valueType="num">
                                      <p:cBhvr>
                                        <p:cTn id="37"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7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TM04033925[[fn=قطرة]]</Template>
  <TotalTime>958</TotalTime>
  <Words>1156</Words>
  <Application>Microsoft Office PowerPoint</Application>
  <PresentationFormat>عرض على الشاشة (16:9)</PresentationFormat>
  <Paragraphs>148</Paragraphs>
  <Slides>32</Slides>
  <Notes>1</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32</vt:i4>
      </vt:variant>
    </vt:vector>
  </HeadingPairs>
  <TitlesOfParts>
    <vt:vector size="39" baseType="lpstr">
      <vt:lpstr>AL-Mateen</vt:lpstr>
      <vt:lpstr>Arial</vt:lpstr>
      <vt:lpstr>Calibri</vt:lpstr>
      <vt:lpstr>Cambria</vt:lpstr>
      <vt:lpstr>Tahoma</vt:lpstr>
      <vt:lpstr>Wingdings</vt:lpstr>
      <vt:lpstr>179</vt:lpstr>
      <vt:lpstr>برنامج النزاهة قيم وتطبيقات " نُطبّق"</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النجاح و تحقيق الأهداف</dc:title>
  <dc:creator>user</dc:creator>
  <cp:lastModifiedBy>سعد الغريفي اللحياني</cp:lastModifiedBy>
  <cp:revision>37</cp:revision>
  <cp:lastPrinted>2021-10-05T06:40:41Z</cp:lastPrinted>
  <dcterms:created xsi:type="dcterms:W3CDTF">2011-10-20T15:28:24Z</dcterms:created>
  <dcterms:modified xsi:type="dcterms:W3CDTF">2022-01-15T01:58:56Z</dcterms:modified>
</cp:coreProperties>
</file>