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71" r:id="rId3"/>
    <p:sldId id="272" r:id="rId4"/>
    <p:sldId id="274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128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18/03/35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507" y="980728"/>
            <a:ext cx="44196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204787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52936"/>
            <a:ext cx="2028825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419" y="2257425"/>
            <a:ext cx="39243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319" y="3662561"/>
            <a:ext cx="434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مربع نص 29"/>
          <p:cNvSpPr txBox="1"/>
          <p:nvPr/>
        </p:nvSpPr>
        <p:spPr>
          <a:xfrm>
            <a:off x="5436097" y="4451344"/>
            <a:ext cx="6673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نعم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pSp>
        <p:nvGrpSpPr>
          <p:cNvPr id="31" name="مجموعة 30"/>
          <p:cNvGrpSpPr/>
          <p:nvPr/>
        </p:nvGrpSpPr>
        <p:grpSpPr>
          <a:xfrm>
            <a:off x="5383365" y="2564736"/>
            <a:ext cx="720080" cy="662095"/>
            <a:chOff x="5846039" y="4228446"/>
            <a:chExt cx="720080" cy="662095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846039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1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846039" y="449043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4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6092538" y="4553212"/>
              <a:ext cx="288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540287"/>
              </p:ext>
            </p:extLst>
          </p:nvPr>
        </p:nvGraphicFramePr>
        <p:xfrm>
          <a:off x="1594582" y="291220"/>
          <a:ext cx="1664754" cy="37084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877424"/>
                <a:gridCol w="78733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ln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ar-SA" dirty="0">
                        <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30 كرة</a:t>
                      </a:r>
                      <a:endParaRPr lang="ar-S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16632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205" y="980728"/>
            <a:ext cx="7534275" cy="1485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4713354" y="2802632"/>
            <a:ext cx="4303353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7039723" y="3033838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سوداء 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40" name="مستطيل 39"/>
          <p:cNvSpPr/>
          <p:nvPr/>
        </p:nvSpPr>
        <p:spPr>
          <a:xfrm>
            <a:off x="180121" y="2802632"/>
            <a:ext cx="4303353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مربع نص 46"/>
          <p:cNvSpPr txBox="1"/>
          <p:nvPr/>
        </p:nvSpPr>
        <p:spPr>
          <a:xfrm>
            <a:off x="1908242" y="3039676"/>
            <a:ext cx="25890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حمراء أو برتقالية </a:t>
            </a:r>
            <a:r>
              <a:rPr lang="ar-SA" sz="2000" b="1" dirty="0" smtClean="0"/>
              <a:t>)  =</a:t>
            </a:r>
            <a:endParaRPr lang="ar-SA" sz="2000" b="1" dirty="0"/>
          </a:p>
        </p:txBody>
      </p:sp>
      <p:grpSp>
        <p:nvGrpSpPr>
          <p:cNvPr id="49" name="مجموعة 48"/>
          <p:cNvGrpSpPr/>
          <p:nvPr/>
        </p:nvGrpSpPr>
        <p:grpSpPr>
          <a:xfrm>
            <a:off x="1230567" y="2935730"/>
            <a:ext cx="962436" cy="678683"/>
            <a:chOff x="5452126" y="4242301"/>
            <a:chExt cx="962436" cy="678683"/>
          </a:xfrm>
        </p:grpSpPr>
        <p:sp>
          <p:nvSpPr>
            <p:cNvPr id="53" name="مربع نص 52"/>
            <p:cNvSpPr txBox="1"/>
            <p:nvPr/>
          </p:nvSpPr>
          <p:spPr>
            <a:xfrm>
              <a:off x="574205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18</a:t>
              </a:r>
              <a:endParaRPr lang="ar-SA" sz="2000" b="1" dirty="0"/>
            </a:p>
          </p:txBody>
        </p:sp>
        <p:sp>
          <p:nvSpPr>
            <p:cNvPr id="54" name="مربع نص 53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cxnSp>
          <p:nvCxnSpPr>
            <p:cNvPr id="55" name="رابط مستقيم 5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مربع نص 55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36" name="مجموعة 35"/>
          <p:cNvGrpSpPr/>
          <p:nvPr/>
        </p:nvGrpSpPr>
        <p:grpSpPr>
          <a:xfrm>
            <a:off x="683568" y="2928968"/>
            <a:ext cx="720080" cy="678683"/>
            <a:chOff x="5694482" y="4242301"/>
            <a:chExt cx="720080" cy="678683"/>
          </a:xfrm>
        </p:grpSpPr>
        <p:sp>
          <p:nvSpPr>
            <p:cNvPr id="37" name="مربع نص 36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39" name="رابط مستقيم 38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مستطيل 40"/>
          <p:cNvSpPr/>
          <p:nvPr/>
        </p:nvSpPr>
        <p:spPr>
          <a:xfrm>
            <a:off x="4713354" y="3933056"/>
            <a:ext cx="4303353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مستطيل 49"/>
          <p:cNvSpPr/>
          <p:nvPr/>
        </p:nvSpPr>
        <p:spPr>
          <a:xfrm>
            <a:off x="180121" y="3933056"/>
            <a:ext cx="4303353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مربع نص 50"/>
          <p:cNvSpPr txBox="1"/>
          <p:nvPr/>
        </p:nvSpPr>
        <p:spPr>
          <a:xfrm>
            <a:off x="2987824" y="4064712"/>
            <a:ext cx="150943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زرقاء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52" name="مجموعة 51"/>
          <p:cNvGrpSpPr/>
          <p:nvPr/>
        </p:nvGrpSpPr>
        <p:grpSpPr>
          <a:xfrm>
            <a:off x="2411760" y="3960766"/>
            <a:ext cx="720080" cy="678683"/>
            <a:chOff x="5694482" y="4242301"/>
            <a:chExt cx="720080" cy="678683"/>
          </a:xfrm>
        </p:grpSpPr>
        <p:sp>
          <p:nvSpPr>
            <p:cNvPr id="57" name="مربع نص 56"/>
            <p:cNvSpPr txBox="1"/>
            <p:nvPr/>
          </p:nvSpPr>
          <p:spPr>
            <a:xfrm>
              <a:off x="574205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7</a:t>
              </a:r>
              <a:endParaRPr lang="ar-SA" sz="2000" b="1" dirty="0"/>
            </a:p>
          </p:txBody>
        </p:sp>
        <p:sp>
          <p:nvSpPr>
            <p:cNvPr id="58" name="مربع نص 57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cxnSp>
          <p:nvCxnSpPr>
            <p:cNvPr id="59" name="رابط مستقيم 58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مربع نص 62"/>
          <p:cNvSpPr txBox="1"/>
          <p:nvPr/>
        </p:nvSpPr>
        <p:spPr>
          <a:xfrm>
            <a:off x="7089009" y="4194873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خضراء </a:t>
            </a:r>
            <a:r>
              <a:rPr lang="ar-SA" sz="2000" b="1" dirty="0" smtClean="0"/>
              <a:t>)  =</a:t>
            </a:r>
            <a:endParaRPr lang="ar-SA" sz="2000" b="1" dirty="0"/>
          </a:p>
        </p:txBody>
      </p:sp>
      <p:grpSp>
        <p:nvGrpSpPr>
          <p:cNvPr id="64" name="مجموعة 63"/>
          <p:cNvGrpSpPr/>
          <p:nvPr/>
        </p:nvGrpSpPr>
        <p:grpSpPr>
          <a:xfrm>
            <a:off x="6495409" y="4090927"/>
            <a:ext cx="962436" cy="678683"/>
            <a:chOff x="5452126" y="4242301"/>
            <a:chExt cx="962436" cy="678683"/>
          </a:xfrm>
        </p:grpSpPr>
        <p:sp>
          <p:nvSpPr>
            <p:cNvPr id="66" name="مربع نص 65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0</a:t>
              </a:r>
              <a:endParaRPr lang="ar-SA" sz="2000" b="1" dirty="0"/>
            </a:p>
          </p:txBody>
        </p:sp>
        <p:sp>
          <p:nvSpPr>
            <p:cNvPr id="67" name="مربع نص 66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cxnSp>
          <p:nvCxnSpPr>
            <p:cNvPr id="68" name="رابط مستقيم 67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مربع نص 68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101" name="مربع نص 100"/>
          <p:cNvSpPr txBox="1"/>
          <p:nvPr/>
        </p:nvSpPr>
        <p:spPr>
          <a:xfrm>
            <a:off x="6084168" y="4222583"/>
            <a:ext cx="4652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0</a:t>
            </a:r>
            <a:endParaRPr lang="ar-SA" sz="2000" b="1" dirty="0"/>
          </a:p>
        </p:txBody>
      </p:sp>
      <p:sp>
        <p:nvSpPr>
          <p:cNvPr id="71" name="مستطيل 70"/>
          <p:cNvSpPr/>
          <p:nvPr/>
        </p:nvSpPr>
        <p:spPr>
          <a:xfrm>
            <a:off x="4727139" y="5115627"/>
            <a:ext cx="4303353" cy="1553733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2" name="مستطيل 71"/>
          <p:cNvSpPr/>
          <p:nvPr/>
        </p:nvSpPr>
        <p:spPr>
          <a:xfrm>
            <a:off x="193906" y="5394920"/>
            <a:ext cx="4303353" cy="1274440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3" name="مربع نص 72"/>
          <p:cNvSpPr txBox="1"/>
          <p:nvPr/>
        </p:nvSpPr>
        <p:spPr>
          <a:xfrm>
            <a:off x="2459329" y="4568768"/>
            <a:ext cx="20380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ليست </a:t>
            </a:r>
            <a:r>
              <a:rPr lang="ar-SA" sz="2000" b="1" dirty="0" smtClean="0"/>
              <a:t>زرقاء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1403310" y="4450799"/>
            <a:ext cx="1336761" cy="678683"/>
            <a:chOff x="1937809" y="4423089"/>
            <a:chExt cx="1336761" cy="678683"/>
          </a:xfrm>
        </p:grpSpPr>
        <p:grpSp>
          <p:nvGrpSpPr>
            <p:cNvPr id="75" name="مجموعة 74"/>
            <p:cNvGrpSpPr/>
            <p:nvPr/>
          </p:nvGrpSpPr>
          <p:grpSpPr>
            <a:xfrm>
              <a:off x="1937809" y="4423089"/>
              <a:ext cx="720080" cy="678683"/>
              <a:chOff x="5694482" y="4242301"/>
              <a:chExt cx="720080" cy="678683"/>
            </a:xfrm>
          </p:grpSpPr>
          <p:sp>
            <p:nvSpPr>
              <p:cNvPr id="77" name="مربع نص 76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7</a:t>
                </a:r>
                <a:endParaRPr lang="ar-SA" sz="2000" b="1" dirty="0"/>
              </a:p>
            </p:txBody>
          </p:sp>
          <p:sp>
            <p:nvSpPr>
              <p:cNvPr id="78" name="مربع نص 77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30</a:t>
                </a:r>
                <a:endParaRPr lang="ar-SA" sz="2000" b="1" dirty="0"/>
              </a:p>
            </p:txBody>
          </p:sp>
          <p:cxnSp>
            <p:nvCxnSpPr>
              <p:cNvPr id="79" name="رابط مستقيم 78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مربع نص 75"/>
            <p:cNvSpPr txBox="1"/>
            <p:nvPr/>
          </p:nvSpPr>
          <p:spPr>
            <a:xfrm>
              <a:off x="2346795" y="4532530"/>
              <a:ext cx="92777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ــ </a:t>
              </a:r>
              <a:endParaRPr lang="ar-SA" sz="2000" b="1" dirty="0"/>
            </a:p>
          </p:txBody>
        </p:sp>
      </p:grpSp>
      <p:grpSp>
        <p:nvGrpSpPr>
          <p:cNvPr id="80" name="مجموعة 79"/>
          <p:cNvGrpSpPr/>
          <p:nvPr/>
        </p:nvGrpSpPr>
        <p:grpSpPr>
          <a:xfrm>
            <a:off x="611560" y="4436944"/>
            <a:ext cx="972647" cy="678683"/>
            <a:chOff x="7352602" y="3830605"/>
            <a:chExt cx="972647" cy="678683"/>
          </a:xfrm>
        </p:grpSpPr>
        <p:grpSp>
          <p:nvGrpSpPr>
            <p:cNvPr id="81" name="مجموعة 80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83" name="مربع نص 82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23</a:t>
                </a:r>
                <a:endParaRPr lang="ar-SA" sz="2000" b="1" dirty="0"/>
              </a:p>
            </p:txBody>
          </p:sp>
          <p:sp>
            <p:nvSpPr>
              <p:cNvPr id="85" name="مربع نص 84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30</a:t>
                </a:r>
                <a:endParaRPr lang="ar-SA" sz="2000" b="1" dirty="0"/>
              </a:p>
            </p:txBody>
          </p:sp>
          <p:cxnSp>
            <p:nvCxnSpPr>
              <p:cNvPr id="86" name="رابط مستقيم 85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مربع نص 81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87" name="مربع نص 86"/>
          <p:cNvSpPr txBox="1"/>
          <p:nvPr/>
        </p:nvSpPr>
        <p:spPr>
          <a:xfrm>
            <a:off x="6552254" y="5261138"/>
            <a:ext cx="24841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حمراء أو برتقالية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88" name="مجموعة 87"/>
          <p:cNvGrpSpPr/>
          <p:nvPr/>
        </p:nvGrpSpPr>
        <p:grpSpPr>
          <a:xfrm>
            <a:off x="6011551" y="5157192"/>
            <a:ext cx="720080" cy="678683"/>
            <a:chOff x="5652917" y="4242301"/>
            <a:chExt cx="720080" cy="678683"/>
          </a:xfrm>
        </p:grpSpPr>
        <p:sp>
          <p:nvSpPr>
            <p:cNvPr id="90" name="مربع نص 89"/>
            <p:cNvSpPr txBox="1"/>
            <p:nvPr/>
          </p:nvSpPr>
          <p:spPr>
            <a:xfrm>
              <a:off x="574205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92" name="مربع نص 91"/>
            <p:cNvSpPr txBox="1"/>
            <p:nvPr/>
          </p:nvSpPr>
          <p:spPr>
            <a:xfrm>
              <a:off x="5652917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95" name="رابط مستقيم 9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مربع نص 95"/>
          <p:cNvSpPr txBox="1"/>
          <p:nvPr/>
        </p:nvSpPr>
        <p:spPr>
          <a:xfrm>
            <a:off x="5898996" y="5765194"/>
            <a:ext cx="31375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ليست حمراء ولا برتقالية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97" name="مجموعة 96"/>
          <p:cNvGrpSpPr/>
          <p:nvPr/>
        </p:nvGrpSpPr>
        <p:grpSpPr>
          <a:xfrm>
            <a:off x="4917847" y="5647225"/>
            <a:ext cx="1350616" cy="678683"/>
            <a:chOff x="1923954" y="4423089"/>
            <a:chExt cx="1350616" cy="678683"/>
          </a:xfrm>
        </p:grpSpPr>
        <p:grpSp>
          <p:nvGrpSpPr>
            <p:cNvPr id="98" name="مجموعة 97"/>
            <p:cNvGrpSpPr/>
            <p:nvPr/>
          </p:nvGrpSpPr>
          <p:grpSpPr>
            <a:xfrm>
              <a:off x="1923954" y="4423089"/>
              <a:ext cx="720080" cy="678683"/>
              <a:chOff x="5680627" y="4242301"/>
              <a:chExt cx="720080" cy="678683"/>
            </a:xfrm>
          </p:grpSpPr>
          <p:sp>
            <p:nvSpPr>
              <p:cNvPr id="102" name="مربع نص 101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sp>
            <p:nvSpPr>
              <p:cNvPr id="103" name="مربع نص 102"/>
              <p:cNvSpPr txBox="1"/>
              <p:nvPr/>
            </p:nvSpPr>
            <p:spPr>
              <a:xfrm>
                <a:off x="5680627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5</a:t>
                </a:r>
                <a:endParaRPr lang="ar-SA" sz="2000" b="1" dirty="0"/>
              </a:p>
            </p:txBody>
          </p:sp>
          <p:cxnSp>
            <p:nvCxnSpPr>
              <p:cNvPr id="104" name="رابط مستقيم 103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مربع نص 98"/>
            <p:cNvSpPr txBox="1"/>
            <p:nvPr/>
          </p:nvSpPr>
          <p:spPr>
            <a:xfrm>
              <a:off x="2346795" y="4532530"/>
              <a:ext cx="92777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ــ </a:t>
              </a:r>
              <a:endParaRPr lang="ar-SA" sz="2000" b="1" dirty="0"/>
            </a:p>
          </p:txBody>
        </p:sp>
      </p:grpSp>
      <p:grpSp>
        <p:nvGrpSpPr>
          <p:cNvPr id="105" name="مجموعة 104"/>
          <p:cNvGrpSpPr/>
          <p:nvPr/>
        </p:nvGrpSpPr>
        <p:grpSpPr>
          <a:xfrm>
            <a:off x="5398944" y="6104897"/>
            <a:ext cx="972647" cy="678683"/>
            <a:chOff x="7352602" y="3830605"/>
            <a:chExt cx="972647" cy="678683"/>
          </a:xfrm>
        </p:grpSpPr>
        <p:grpSp>
          <p:nvGrpSpPr>
            <p:cNvPr id="106" name="مجموعة 105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108" name="مربع نص 107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109" name="مربع نص 108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5</a:t>
                </a:r>
                <a:endParaRPr lang="ar-SA" sz="2000" b="1" dirty="0"/>
              </a:p>
            </p:txBody>
          </p:sp>
          <p:cxnSp>
            <p:nvCxnSpPr>
              <p:cNvPr id="110" name="رابط مستقيم 109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مربع نص 106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111" name="مربع نص 110"/>
          <p:cNvSpPr txBox="1"/>
          <p:nvPr/>
        </p:nvSpPr>
        <p:spPr>
          <a:xfrm>
            <a:off x="2787530" y="5532582"/>
            <a:ext cx="170972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صفراء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116" name="مربع نص 115"/>
          <p:cNvSpPr txBox="1"/>
          <p:nvPr/>
        </p:nvSpPr>
        <p:spPr>
          <a:xfrm>
            <a:off x="2345583" y="6036638"/>
            <a:ext cx="21517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ليست </a:t>
            </a:r>
            <a:r>
              <a:rPr lang="ar-SA" sz="2000" b="1" dirty="0" smtClean="0"/>
              <a:t>صفراء 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119" name="مربع نص 118"/>
          <p:cNvSpPr txBox="1"/>
          <p:nvPr/>
        </p:nvSpPr>
        <p:spPr>
          <a:xfrm>
            <a:off x="1312010" y="6028110"/>
            <a:ext cx="116343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 ــ   0  =</a:t>
            </a:r>
            <a:endParaRPr lang="ar-SA" sz="2000" b="1" dirty="0"/>
          </a:p>
        </p:txBody>
      </p:sp>
      <p:grpSp>
        <p:nvGrpSpPr>
          <p:cNvPr id="129" name="مجموعة 128"/>
          <p:cNvGrpSpPr/>
          <p:nvPr/>
        </p:nvGrpSpPr>
        <p:grpSpPr>
          <a:xfrm>
            <a:off x="2089066" y="5424955"/>
            <a:ext cx="962436" cy="678683"/>
            <a:chOff x="5452126" y="4242301"/>
            <a:chExt cx="962436" cy="678683"/>
          </a:xfrm>
        </p:grpSpPr>
        <p:sp>
          <p:nvSpPr>
            <p:cNvPr id="130" name="مربع نص 129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0</a:t>
              </a:r>
              <a:endParaRPr lang="ar-SA" sz="2000" b="1" dirty="0"/>
            </a:p>
          </p:txBody>
        </p:sp>
        <p:sp>
          <p:nvSpPr>
            <p:cNvPr id="131" name="مربع نص 130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cxnSp>
          <p:nvCxnSpPr>
            <p:cNvPr id="132" name="رابط مستقيم 131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مربع نص 132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134" name="مربع نص 133"/>
          <p:cNvSpPr txBox="1"/>
          <p:nvPr/>
        </p:nvSpPr>
        <p:spPr>
          <a:xfrm>
            <a:off x="1677825" y="5556611"/>
            <a:ext cx="4652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0</a:t>
            </a:r>
            <a:endParaRPr lang="ar-SA" sz="2000" b="1" dirty="0"/>
          </a:p>
        </p:txBody>
      </p:sp>
      <p:sp>
        <p:nvSpPr>
          <p:cNvPr id="135" name="مربع نص 134"/>
          <p:cNvSpPr txBox="1"/>
          <p:nvPr/>
        </p:nvSpPr>
        <p:spPr>
          <a:xfrm>
            <a:off x="938365" y="6025516"/>
            <a:ext cx="4652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</a:t>
            </a:r>
            <a:endParaRPr lang="ar-SA" sz="2000" b="1" dirty="0"/>
          </a:p>
        </p:txBody>
      </p:sp>
      <p:grpSp>
        <p:nvGrpSpPr>
          <p:cNvPr id="136" name="مجموعة 135"/>
          <p:cNvGrpSpPr/>
          <p:nvPr/>
        </p:nvGrpSpPr>
        <p:grpSpPr>
          <a:xfrm>
            <a:off x="6531449" y="2930632"/>
            <a:ext cx="962436" cy="678683"/>
            <a:chOff x="5452126" y="4242301"/>
            <a:chExt cx="962436" cy="678683"/>
          </a:xfrm>
        </p:grpSpPr>
        <p:sp>
          <p:nvSpPr>
            <p:cNvPr id="137" name="مربع نص 136"/>
            <p:cNvSpPr txBox="1"/>
            <p:nvPr/>
          </p:nvSpPr>
          <p:spPr>
            <a:xfrm>
              <a:off x="574205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sp>
          <p:nvSpPr>
            <p:cNvPr id="138" name="مربع نص 137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cxnSp>
          <p:nvCxnSpPr>
            <p:cNvPr id="139" name="رابط مستقيم 138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مربع نص 139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141" name="مجموعة 140"/>
          <p:cNvGrpSpPr/>
          <p:nvPr/>
        </p:nvGrpSpPr>
        <p:grpSpPr>
          <a:xfrm>
            <a:off x="5984450" y="2923870"/>
            <a:ext cx="720080" cy="678683"/>
            <a:chOff x="5694482" y="4242301"/>
            <a:chExt cx="720080" cy="678683"/>
          </a:xfrm>
        </p:grpSpPr>
        <p:sp>
          <p:nvSpPr>
            <p:cNvPr id="142" name="مربع نص 141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143" name="مربع نص 14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144" name="رابط مستقيم 14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803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/>
      <p:bldP spid="40" grpId="0" animBg="1"/>
      <p:bldP spid="47" grpId="0"/>
      <p:bldP spid="41" grpId="0" animBg="1"/>
      <p:bldP spid="50" grpId="0" animBg="1"/>
      <p:bldP spid="51" grpId="0"/>
      <p:bldP spid="63" grpId="0"/>
      <p:bldP spid="101" grpId="0"/>
      <p:bldP spid="71" grpId="0" animBg="1"/>
      <p:bldP spid="72" grpId="0" animBg="1"/>
      <p:bldP spid="73" grpId="0"/>
      <p:bldP spid="87" grpId="0"/>
      <p:bldP spid="96" grpId="0"/>
      <p:bldP spid="111" grpId="0"/>
      <p:bldP spid="116" grpId="0"/>
      <p:bldP spid="119" grpId="0"/>
      <p:bldP spid="134" grpId="0"/>
      <p:bldP spid="1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34985"/>
              </p:ext>
            </p:extLst>
          </p:nvPr>
        </p:nvGraphicFramePr>
        <p:xfrm>
          <a:off x="625415" y="4277975"/>
          <a:ext cx="2051815" cy="37084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1085303"/>
                <a:gridCol w="966512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ln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ar-SA" dirty="0">
                        <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25 طالب</a:t>
                      </a:r>
                      <a:endParaRPr lang="ar-S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169042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1" name="مربع نص 110"/>
          <p:cNvSpPr txBox="1"/>
          <p:nvPr/>
        </p:nvSpPr>
        <p:spPr>
          <a:xfrm>
            <a:off x="6108084" y="3212976"/>
            <a:ext cx="278432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قرأ 3 قصص أو أكثر</a:t>
            </a:r>
            <a:r>
              <a:rPr lang="ar-SA" sz="2000" b="1" dirty="0" smtClean="0"/>
              <a:t>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116" name="مربع نص 115"/>
          <p:cNvSpPr txBox="1"/>
          <p:nvPr/>
        </p:nvSpPr>
        <p:spPr>
          <a:xfrm>
            <a:off x="5352473" y="4181018"/>
            <a:ext cx="354000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ألا يكون قرأ 3 قصص أو أكثر 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129" name="مجموعة 128"/>
          <p:cNvGrpSpPr/>
          <p:nvPr/>
        </p:nvGrpSpPr>
        <p:grpSpPr>
          <a:xfrm>
            <a:off x="5580112" y="3105349"/>
            <a:ext cx="720080" cy="678683"/>
            <a:chOff x="5694482" y="4242301"/>
            <a:chExt cx="720080" cy="678683"/>
          </a:xfrm>
        </p:grpSpPr>
        <p:sp>
          <p:nvSpPr>
            <p:cNvPr id="130" name="مربع نص 129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sp>
          <p:nvSpPr>
            <p:cNvPr id="131" name="مربع نص 130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25</a:t>
              </a:r>
              <a:endParaRPr lang="ar-SA" sz="2000" b="1" dirty="0"/>
            </a:p>
          </p:txBody>
        </p:sp>
        <p:cxnSp>
          <p:nvCxnSpPr>
            <p:cNvPr id="132" name="رابط مستقيم 131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252" y="889273"/>
            <a:ext cx="4819650" cy="11715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12811"/>
            <a:ext cx="21145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9" name="مجموعة 88"/>
          <p:cNvGrpSpPr/>
          <p:nvPr/>
        </p:nvGrpSpPr>
        <p:grpSpPr>
          <a:xfrm>
            <a:off x="4315359" y="4090927"/>
            <a:ext cx="1336761" cy="678683"/>
            <a:chOff x="1937809" y="4423089"/>
            <a:chExt cx="1336761" cy="678683"/>
          </a:xfrm>
        </p:grpSpPr>
        <p:grpSp>
          <p:nvGrpSpPr>
            <p:cNvPr id="91" name="مجموعة 90"/>
            <p:cNvGrpSpPr/>
            <p:nvPr/>
          </p:nvGrpSpPr>
          <p:grpSpPr>
            <a:xfrm>
              <a:off x="1937809" y="4423089"/>
              <a:ext cx="720080" cy="678683"/>
              <a:chOff x="5694482" y="4242301"/>
              <a:chExt cx="720080" cy="678683"/>
            </a:xfrm>
          </p:grpSpPr>
          <p:sp>
            <p:nvSpPr>
              <p:cNvPr id="94" name="مربع نص 93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4</a:t>
                </a:r>
                <a:endParaRPr lang="ar-SA" sz="2000" b="1" dirty="0"/>
              </a:p>
            </p:txBody>
          </p:sp>
          <p:sp>
            <p:nvSpPr>
              <p:cNvPr id="100" name="مربع نص 99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25</a:t>
                </a:r>
                <a:endParaRPr lang="ar-SA" sz="2000" b="1" dirty="0"/>
              </a:p>
            </p:txBody>
          </p:sp>
          <p:cxnSp>
            <p:nvCxnSpPr>
              <p:cNvPr id="112" name="رابط مستقيم 111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3" name="مربع نص 92"/>
            <p:cNvSpPr txBox="1"/>
            <p:nvPr/>
          </p:nvSpPr>
          <p:spPr>
            <a:xfrm>
              <a:off x="2346795" y="4532530"/>
              <a:ext cx="92777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ــ </a:t>
              </a:r>
              <a:endParaRPr lang="ar-SA" sz="2000" b="1" dirty="0"/>
            </a:p>
          </p:txBody>
        </p:sp>
      </p:grpSp>
      <p:grpSp>
        <p:nvGrpSpPr>
          <p:cNvPr id="113" name="مجموعة 112"/>
          <p:cNvGrpSpPr/>
          <p:nvPr/>
        </p:nvGrpSpPr>
        <p:grpSpPr>
          <a:xfrm>
            <a:off x="3527345" y="4077072"/>
            <a:ext cx="972647" cy="678683"/>
            <a:chOff x="7352602" y="3830605"/>
            <a:chExt cx="972647" cy="678683"/>
          </a:xfrm>
        </p:grpSpPr>
        <p:grpSp>
          <p:nvGrpSpPr>
            <p:cNvPr id="114" name="مجموعة 113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117" name="مربع نص 116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21</a:t>
                </a:r>
                <a:endParaRPr lang="ar-SA" sz="2000" b="1" dirty="0"/>
              </a:p>
            </p:txBody>
          </p:sp>
          <p:sp>
            <p:nvSpPr>
              <p:cNvPr id="118" name="مربع نص 117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25</a:t>
                </a:r>
                <a:endParaRPr lang="ar-SA" sz="2000" b="1" dirty="0"/>
              </a:p>
            </p:txBody>
          </p:sp>
          <p:cxnSp>
            <p:nvCxnSpPr>
              <p:cNvPr id="120" name="رابط مستقيم 119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مربع نص 114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6347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مربع نص 26"/>
          <p:cNvSpPr txBox="1"/>
          <p:nvPr/>
        </p:nvSpPr>
        <p:spPr>
          <a:xfrm>
            <a:off x="3347864" y="1124744"/>
            <a:ext cx="5430039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اذا كان لدينا كيسا يحوي 10 كرات زجاجية ، 7</a:t>
            </a:r>
            <a:r>
              <a:rPr lang="ar-SA" sz="2000" b="1" dirty="0" smtClean="0">
                <a:solidFill>
                  <a:srgbClr val="00B050"/>
                </a:solidFill>
              </a:rPr>
              <a:t> كرات خضراء </a:t>
            </a:r>
            <a:r>
              <a:rPr lang="ar-SA" sz="2000" b="1" dirty="0" smtClean="0">
                <a:solidFill>
                  <a:srgbClr val="FF0000"/>
                </a:solidFill>
              </a:rPr>
              <a:t>وكرتين حمراوين </a:t>
            </a:r>
            <a:r>
              <a:rPr lang="ar-SA" sz="2000" b="1" dirty="0" smtClean="0">
                <a:solidFill>
                  <a:srgbClr val="FFFF00"/>
                </a:solidFill>
              </a:rPr>
              <a:t>وكرة واحدة صفراء </a:t>
            </a:r>
            <a:r>
              <a:rPr lang="ar-SA" sz="2000" b="1" dirty="0" smtClean="0"/>
              <a:t>.</a:t>
            </a:r>
            <a:endParaRPr lang="ar-SA" sz="20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42963"/>
            <a:ext cx="140017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4569799" y="2721114"/>
            <a:ext cx="4209057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اذا اخترت كرة عشوائيا ، فما اللون الذي تكون امكانية ظهوره أكثر ؟</a:t>
            </a:r>
            <a:endParaRPr lang="ar-SA" sz="20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6156175" y="3033492"/>
            <a:ext cx="8845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B050"/>
                </a:solidFill>
              </a:rPr>
              <a:t>أخضر</a:t>
            </a:r>
            <a:endParaRPr lang="ar-SA" sz="2000" b="1" dirty="0">
              <a:solidFill>
                <a:srgbClr val="00B05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4568846" y="3724624"/>
            <a:ext cx="4209057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اذا اخترت كرة عشوائيا ، فما اللون الذي تكون امكانية ظهوره أقل ؟</a:t>
            </a:r>
            <a:endParaRPr lang="ar-SA" sz="20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6207771" y="4037002"/>
            <a:ext cx="8845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FF00"/>
                </a:solidFill>
              </a:rPr>
              <a:t>أصفر</a:t>
            </a:r>
            <a:endParaRPr lang="ar-SA" sz="2000" b="1" dirty="0">
              <a:solidFill>
                <a:srgbClr val="FFFF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4568846" y="4732736"/>
            <a:ext cx="4209057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هل امكانية ظهور كرة حمراء كبيرة ؟</a:t>
            </a:r>
            <a:endParaRPr lang="ar-SA" sz="20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4919515" y="4732736"/>
            <a:ext cx="8845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لا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4572000" y="5477162"/>
            <a:ext cx="4209057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هل امكانية ظهور كرة ليست حمراء كبيرة ؟</a:t>
            </a:r>
            <a:endParaRPr lang="ar-SA" sz="20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4427984" y="5477162"/>
            <a:ext cx="8845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نعم</a:t>
            </a:r>
            <a:endParaRPr lang="ar-SA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67722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25" y="2934816"/>
            <a:ext cx="684847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255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1360089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88664"/>
            <a:ext cx="5600700" cy="3429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20" y="2060848"/>
            <a:ext cx="11715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013" y="2977999"/>
            <a:ext cx="15144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585" y="2723285"/>
            <a:ext cx="29718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541" y="4077072"/>
            <a:ext cx="6762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833" y="4081402"/>
            <a:ext cx="2286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838" y="5157192"/>
            <a:ext cx="481965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مربع نص 47"/>
          <p:cNvSpPr txBox="1"/>
          <p:nvPr/>
        </p:nvSpPr>
        <p:spPr>
          <a:xfrm>
            <a:off x="642003" y="3676962"/>
            <a:ext cx="564055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1</a:t>
            </a:r>
          </a:p>
          <a:p>
            <a:pPr algn="ctr"/>
            <a:r>
              <a:rPr lang="ar-SA" sz="2800" b="1" dirty="0" smtClean="0"/>
              <a:t>2</a:t>
            </a:r>
          </a:p>
          <a:p>
            <a:pPr algn="ctr"/>
            <a:r>
              <a:rPr lang="ar-SA" sz="2800" b="1" dirty="0" smtClean="0"/>
              <a:t>3</a:t>
            </a:r>
          </a:p>
          <a:p>
            <a:pPr algn="ctr"/>
            <a:r>
              <a:rPr lang="ar-SA" sz="2800" b="1" dirty="0" smtClean="0"/>
              <a:t>4</a:t>
            </a:r>
          </a:p>
          <a:p>
            <a:pPr algn="ctr"/>
            <a:r>
              <a:rPr lang="ar-SA" sz="2800" b="1" dirty="0" smtClean="0"/>
              <a:t>5</a:t>
            </a:r>
          </a:p>
          <a:p>
            <a:pPr algn="ctr"/>
            <a:r>
              <a:rPr lang="ar-SA" sz="2800" b="1" dirty="0"/>
              <a:t>6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665553" y="4131164"/>
            <a:ext cx="554360" cy="4130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شكل بيضاوي 49"/>
          <p:cNvSpPr/>
          <p:nvPr/>
        </p:nvSpPr>
        <p:spPr>
          <a:xfrm>
            <a:off x="665553" y="4987831"/>
            <a:ext cx="554360" cy="4130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شكل بيضاوي 50"/>
          <p:cNvSpPr/>
          <p:nvPr/>
        </p:nvSpPr>
        <p:spPr>
          <a:xfrm>
            <a:off x="665553" y="5835339"/>
            <a:ext cx="554360" cy="4130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1" name="مجموعة 10"/>
          <p:cNvGrpSpPr/>
          <p:nvPr/>
        </p:nvGrpSpPr>
        <p:grpSpPr>
          <a:xfrm>
            <a:off x="1331640" y="4544259"/>
            <a:ext cx="2076223" cy="1360723"/>
            <a:chOff x="1331640" y="4544259"/>
            <a:chExt cx="2076223" cy="1360723"/>
          </a:xfrm>
        </p:grpSpPr>
        <p:sp>
          <p:nvSpPr>
            <p:cNvPr id="52" name="مربع نص 51"/>
            <p:cNvSpPr txBox="1"/>
            <p:nvPr/>
          </p:nvSpPr>
          <p:spPr>
            <a:xfrm>
              <a:off x="2267744" y="4757082"/>
              <a:ext cx="1140119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ثلاثة أعداد من ستة</a:t>
              </a:r>
              <a:endParaRPr lang="ar-SA" sz="2000" b="1" dirty="0"/>
            </a:p>
          </p:txBody>
        </p:sp>
        <p:cxnSp>
          <p:nvCxnSpPr>
            <p:cNvPr id="8" name="رابط كسهم مستقيم 7"/>
            <p:cNvCxnSpPr>
              <a:stCxn id="52" idx="1"/>
            </p:cNvCxnSpPr>
            <p:nvPr/>
          </p:nvCxnSpPr>
          <p:spPr>
            <a:xfrm flipH="1" flipV="1">
              <a:off x="1331640" y="4544259"/>
              <a:ext cx="936104" cy="5667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رابط كسهم مستقيم 56"/>
            <p:cNvCxnSpPr/>
            <p:nvPr/>
          </p:nvCxnSpPr>
          <p:spPr>
            <a:xfrm flipH="1">
              <a:off x="1331640" y="5212805"/>
              <a:ext cx="93610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رابط كسهم مستقيم 59"/>
            <p:cNvCxnSpPr/>
            <p:nvPr/>
          </p:nvCxnSpPr>
          <p:spPr>
            <a:xfrm flipH="1">
              <a:off x="1331640" y="5299798"/>
              <a:ext cx="936104" cy="6051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سهم للأسفل 11"/>
          <p:cNvSpPr/>
          <p:nvPr/>
        </p:nvSpPr>
        <p:spPr>
          <a:xfrm>
            <a:off x="719028" y="3051301"/>
            <a:ext cx="410004" cy="539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4" name="مجموعة 13"/>
          <p:cNvGrpSpPr/>
          <p:nvPr/>
        </p:nvGrpSpPr>
        <p:grpSpPr>
          <a:xfrm>
            <a:off x="663608" y="2619449"/>
            <a:ext cx="2342551" cy="3628984"/>
            <a:chOff x="9274224" y="603796"/>
            <a:chExt cx="2342551" cy="3628984"/>
          </a:xfrm>
        </p:grpSpPr>
        <p:sp>
          <p:nvSpPr>
            <p:cNvPr id="13" name="مستطيل 12"/>
            <p:cNvSpPr/>
            <p:nvPr/>
          </p:nvSpPr>
          <p:spPr>
            <a:xfrm>
              <a:off x="9274224" y="1761037"/>
              <a:ext cx="554360" cy="24717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" name="مجموعة 64"/>
            <p:cNvGrpSpPr/>
            <p:nvPr/>
          </p:nvGrpSpPr>
          <p:grpSpPr>
            <a:xfrm>
              <a:off x="9540552" y="603796"/>
              <a:ext cx="2076223" cy="1147900"/>
              <a:chOff x="1331640" y="4757082"/>
              <a:chExt cx="2076223" cy="1147900"/>
            </a:xfrm>
          </p:grpSpPr>
          <p:sp>
            <p:nvSpPr>
              <p:cNvPr id="73" name="مربع نص 72"/>
              <p:cNvSpPr txBox="1"/>
              <p:nvPr/>
            </p:nvSpPr>
            <p:spPr>
              <a:xfrm>
                <a:off x="2267744" y="4757082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النواتج وعددها 6</a:t>
                </a:r>
                <a:endParaRPr lang="ar-SA" sz="2000" b="1" dirty="0"/>
              </a:p>
            </p:txBody>
          </p:sp>
          <p:cxnSp>
            <p:nvCxnSpPr>
              <p:cNvPr id="76" name="رابط كسهم مستقيم 75"/>
              <p:cNvCxnSpPr/>
              <p:nvPr/>
            </p:nvCxnSpPr>
            <p:spPr>
              <a:xfrm flipH="1">
                <a:off x="1331640" y="5299798"/>
                <a:ext cx="936104" cy="60518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16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" grpId="0" animBg="1"/>
      <p:bldP spid="50" grpId="0" animBg="1"/>
      <p:bldP spid="5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965" y="2375590"/>
            <a:ext cx="11715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مربع نص 47"/>
          <p:cNvSpPr txBox="1"/>
          <p:nvPr/>
        </p:nvSpPr>
        <p:spPr>
          <a:xfrm>
            <a:off x="1513948" y="3991704"/>
            <a:ext cx="564055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1</a:t>
            </a:r>
          </a:p>
          <a:p>
            <a:pPr algn="ctr"/>
            <a:r>
              <a:rPr lang="ar-SA" sz="2800" b="1" dirty="0" smtClean="0"/>
              <a:t>2</a:t>
            </a:r>
          </a:p>
          <a:p>
            <a:pPr algn="ctr"/>
            <a:r>
              <a:rPr lang="ar-SA" sz="2800" b="1" dirty="0" smtClean="0"/>
              <a:t>3</a:t>
            </a:r>
          </a:p>
          <a:p>
            <a:pPr algn="ctr"/>
            <a:r>
              <a:rPr lang="ar-SA" sz="2800" b="1" dirty="0" smtClean="0"/>
              <a:t>4</a:t>
            </a:r>
          </a:p>
          <a:p>
            <a:pPr algn="ctr"/>
            <a:r>
              <a:rPr lang="ar-SA" sz="2800" b="1" dirty="0" smtClean="0"/>
              <a:t>5</a:t>
            </a:r>
          </a:p>
          <a:p>
            <a:pPr algn="ctr"/>
            <a:r>
              <a:rPr lang="ar-SA" sz="2800" b="1" dirty="0"/>
              <a:t>6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1537498" y="4018919"/>
            <a:ext cx="2742310" cy="2117270"/>
            <a:chOff x="665553" y="4445906"/>
            <a:chExt cx="2742310" cy="2117270"/>
          </a:xfrm>
        </p:grpSpPr>
        <p:sp>
          <p:nvSpPr>
            <p:cNvPr id="6" name="شكل بيضاوي 5"/>
            <p:cNvSpPr/>
            <p:nvPr/>
          </p:nvSpPr>
          <p:spPr>
            <a:xfrm>
              <a:off x="665553" y="4445906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0" name="شكل بيضاوي 49"/>
            <p:cNvSpPr/>
            <p:nvPr/>
          </p:nvSpPr>
          <p:spPr>
            <a:xfrm>
              <a:off x="665553" y="5302573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شكل بيضاوي 50"/>
            <p:cNvSpPr/>
            <p:nvPr/>
          </p:nvSpPr>
          <p:spPr>
            <a:xfrm>
              <a:off x="665553" y="6150081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11" name="مجموعة 10"/>
            <p:cNvGrpSpPr/>
            <p:nvPr/>
          </p:nvGrpSpPr>
          <p:grpSpPr>
            <a:xfrm>
              <a:off x="1331640" y="4876589"/>
              <a:ext cx="2076223" cy="1360723"/>
              <a:chOff x="1331640" y="4544259"/>
              <a:chExt cx="2076223" cy="1360723"/>
            </a:xfrm>
          </p:grpSpPr>
          <p:sp>
            <p:nvSpPr>
              <p:cNvPr id="52" name="مربع نص 51"/>
              <p:cNvSpPr txBox="1"/>
              <p:nvPr/>
            </p:nvSpPr>
            <p:spPr>
              <a:xfrm>
                <a:off x="2267744" y="4757082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ثلاثة أعداد من ستة</a:t>
                </a:r>
                <a:endParaRPr lang="ar-SA" sz="2000" b="1" dirty="0"/>
              </a:p>
            </p:txBody>
          </p:sp>
          <p:cxnSp>
            <p:nvCxnSpPr>
              <p:cNvPr id="8" name="رابط كسهم مستقيم 7"/>
              <p:cNvCxnSpPr>
                <a:stCxn id="52" idx="1"/>
              </p:cNvCxnSpPr>
              <p:nvPr/>
            </p:nvCxnSpPr>
            <p:spPr>
              <a:xfrm flipH="1" flipV="1">
                <a:off x="1331640" y="4544259"/>
                <a:ext cx="936104" cy="56676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رابط كسهم مستقيم 56"/>
              <p:cNvCxnSpPr/>
              <p:nvPr/>
            </p:nvCxnSpPr>
            <p:spPr>
              <a:xfrm flipH="1">
                <a:off x="1331640" y="5212805"/>
                <a:ext cx="93610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رابط كسهم مستقيم 59"/>
              <p:cNvCxnSpPr/>
              <p:nvPr/>
            </p:nvCxnSpPr>
            <p:spPr>
              <a:xfrm flipH="1">
                <a:off x="1331640" y="5299798"/>
                <a:ext cx="936104" cy="60518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سهم للأسفل 11"/>
          <p:cNvSpPr/>
          <p:nvPr/>
        </p:nvSpPr>
        <p:spPr>
          <a:xfrm>
            <a:off x="1590973" y="3366043"/>
            <a:ext cx="410004" cy="539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4" name="مجموعة 13"/>
          <p:cNvGrpSpPr/>
          <p:nvPr/>
        </p:nvGrpSpPr>
        <p:grpSpPr>
          <a:xfrm>
            <a:off x="1535553" y="2894501"/>
            <a:ext cx="2342551" cy="3628984"/>
            <a:chOff x="9274224" y="603796"/>
            <a:chExt cx="2342551" cy="3628984"/>
          </a:xfrm>
        </p:grpSpPr>
        <p:sp>
          <p:nvSpPr>
            <p:cNvPr id="13" name="مستطيل 12"/>
            <p:cNvSpPr/>
            <p:nvPr/>
          </p:nvSpPr>
          <p:spPr>
            <a:xfrm>
              <a:off x="9274224" y="1761037"/>
              <a:ext cx="554360" cy="24717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5" name="مجموعة 64"/>
            <p:cNvGrpSpPr/>
            <p:nvPr/>
          </p:nvGrpSpPr>
          <p:grpSpPr>
            <a:xfrm>
              <a:off x="9540552" y="603796"/>
              <a:ext cx="2076223" cy="1147900"/>
              <a:chOff x="1331640" y="4757082"/>
              <a:chExt cx="2076223" cy="1147900"/>
            </a:xfrm>
          </p:grpSpPr>
          <p:sp>
            <p:nvSpPr>
              <p:cNvPr id="73" name="مربع نص 72"/>
              <p:cNvSpPr txBox="1"/>
              <p:nvPr/>
            </p:nvSpPr>
            <p:spPr>
              <a:xfrm>
                <a:off x="2267744" y="4757082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النواتج وعددها 6</a:t>
                </a:r>
                <a:endParaRPr lang="ar-SA" sz="2000" b="1" dirty="0"/>
              </a:p>
            </p:txBody>
          </p:sp>
          <p:cxnSp>
            <p:nvCxnSpPr>
              <p:cNvPr id="76" name="رابط كسهم مستقيم 75"/>
              <p:cNvCxnSpPr/>
              <p:nvPr/>
            </p:nvCxnSpPr>
            <p:spPr>
              <a:xfrm flipH="1">
                <a:off x="1331640" y="5299798"/>
                <a:ext cx="936104" cy="60518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41277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87488"/>
            <a:ext cx="6048375" cy="7905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6656961" y="2826721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عدد فردي )  =</a:t>
            </a:r>
            <a:endParaRPr lang="ar-SA" sz="2000" b="1" dirty="0"/>
          </a:p>
        </p:txBody>
      </p:sp>
      <p:grpSp>
        <p:nvGrpSpPr>
          <p:cNvPr id="31" name="مجموعة 30"/>
          <p:cNvGrpSpPr/>
          <p:nvPr/>
        </p:nvGrpSpPr>
        <p:grpSpPr>
          <a:xfrm>
            <a:off x="5913820" y="2722775"/>
            <a:ext cx="962436" cy="678683"/>
            <a:chOff x="5452126" y="4242301"/>
            <a:chExt cx="962436" cy="678683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مربع نص 34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40" name="مجموعة 39"/>
          <p:cNvGrpSpPr/>
          <p:nvPr/>
        </p:nvGrpSpPr>
        <p:grpSpPr>
          <a:xfrm>
            <a:off x="5364088" y="2722775"/>
            <a:ext cx="720080" cy="678683"/>
            <a:chOff x="5694482" y="4242301"/>
            <a:chExt cx="720080" cy="678683"/>
          </a:xfrm>
        </p:grpSpPr>
        <p:sp>
          <p:nvSpPr>
            <p:cNvPr id="41" name="مربع نص 40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42" name="مربع نص 41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43" name="رابط مستقيم 42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مربع نص 46"/>
          <p:cNvSpPr txBox="1"/>
          <p:nvPr/>
        </p:nvSpPr>
        <p:spPr>
          <a:xfrm>
            <a:off x="6656961" y="3934383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( 5  أو  6 )  =</a:t>
            </a:r>
            <a:endParaRPr lang="ar-SA" sz="2000" b="1" dirty="0"/>
          </a:p>
        </p:txBody>
      </p:sp>
      <p:grpSp>
        <p:nvGrpSpPr>
          <p:cNvPr id="49" name="مجموعة 48"/>
          <p:cNvGrpSpPr/>
          <p:nvPr/>
        </p:nvGrpSpPr>
        <p:grpSpPr>
          <a:xfrm>
            <a:off x="5913820" y="3830437"/>
            <a:ext cx="962436" cy="678683"/>
            <a:chOff x="5452126" y="4242301"/>
            <a:chExt cx="962436" cy="678683"/>
          </a:xfrm>
        </p:grpSpPr>
        <p:sp>
          <p:nvSpPr>
            <p:cNvPr id="53" name="مربع نص 52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sp>
          <p:nvSpPr>
            <p:cNvPr id="54" name="مربع نص 53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55" name="رابط مستقيم 5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مربع نص 55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58" name="مجموعة 57"/>
          <p:cNvGrpSpPr/>
          <p:nvPr/>
        </p:nvGrpSpPr>
        <p:grpSpPr>
          <a:xfrm>
            <a:off x="5364088" y="3830437"/>
            <a:ext cx="720080" cy="678683"/>
            <a:chOff x="5694482" y="4242301"/>
            <a:chExt cx="720080" cy="678683"/>
          </a:xfrm>
        </p:grpSpPr>
        <p:sp>
          <p:nvSpPr>
            <p:cNvPr id="59" name="مربع نص 58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cxnSp>
          <p:nvCxnSpPr>
            <p:cNvPr id="62" name="رابط مستقيم 61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مربع نص 62"/>
          <p:cNvSpPr txBox="1"/>
          <p:nvPr/>
        </p:nvSpPr>
        <p:spPr>
          <a:xfrm>
            <a:off x="6656961" y="5014503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عدد أولي )  =</a:t>
            </a:r>
            <a:endParaRPr lang="ar-SA" sz="2000" b="1" dirty="0"/>
          </a:p>
        </p:txBody>
      </p:sp>
      <p:grpSp>
        <p:nvGrpSpPr>
          <p:cNvPr id="64" name="مجموعة 63"/>
          <p:cNvGrpSpPr/>
          <p:nvPr/>
        </p:nvGrpSpPr>
        <p:grpSpPr>
          <a:xfrm>
            <a:off x="5913820" y="4910557"/>
            <a:ext cx="962436" cy="678683"/>
            <a:chOff x="5452126" y="4242301"/>
            <a:chExt cx="962436" cy="678683"/>
          </a:xfrm>
        </p:grpSpPr>
        <p:sp>
          <p:nvSpPr>
            <p:cNvPr id="66" name="مربع نص 65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67" name="مربع نص 66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68" name="رابط مستقيم 67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مربع نص 68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70" name="مجموعة 69"/>
          <p:cNvGrpSpPr/>
          <p:nvPr/>
        </p:nvGrpSpPr>
        <p:grpSpPr>
          <a:xfrm>
            <a:off x="5364088" y="4910557"/>
            <a:ext cx="720080" cy="678683"/>
            <a:chOff x="5694482" y="4242301"/>
            <a:chExt cx="720080" cy="678683"/>
          </a:xfrm>
        </p:grpSpPr>
        <p:sp>
          <p:nvSpPr>
            <p:cNvPr id="71" name="مربع نص 70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72" name="مربع نص 71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74" name="رابط مستقيم 7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مجموعة 3"/>
          <p:cNvGrpSpPr/>
          <p:nvPr/>
        </p:nvGrpSpPr>
        <p:grpSpPr>
          <a:xfrm>
            <a:off x="1541658" y="4439477"/>
            <a:ext cx="2742310" cy="1681529"/>
            <a:chOff x="4379969" y="4729289"/>
            <a:chExt cx="2742310" cy="1681529"/>
          </a:xfrm>
        </p:grpSpPr>
        <p:sp>
          <p:nvSpPr>
            <p:cNvPr id="75" name="شكل بيضاوي 74"/>
            <p:cNvSpPr/>
            <p:nvPr/>
          </p:nvSpPr>
          <p:spPr>
            <a:xfrm>
              <a:off x="4379969" y="4729289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7" name="شكل بيضاوي 76"/>
            <p:cNvSpPr/>
            <p:nvPr/>
          </p:nvSpPr>
          <p:spPr>
            <a:xfrm>
              <a:off x="4379969" y="5175192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78" name="شكل بيضاوي 77"/>
            <p:cNvSpPr/>
            <p:nvPr/>
          </p:nvSpPr>
          <p:spPr>
            <a:xfrm>
              <a:off x="4379969" y="5997723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79" name="مجموعة 78"/>
            <p:cNvGrpSpPr/>
            <p:nvPr/>
          </p:nvGrpSpPr>
          <p:grpSpPr>
            <a:xfrm>
              <a:off x="5046056" y="5075474"/>
              <a:ext cx="2076223" cy="1112591"/>
              <a:chOff x="1331640" y="4477349"/>
              <a:chExt cx="2076223" cy="1112591"/>
            </a:xfrm>
          </p:grpSpPr>
          <p:sp>
            <p:nvSpPr>
              <p:cNvPr id="80" name="مربع نص 79"/>
              <p:cNvSpPr txBox="1"/>
              <p:nvPr/>
            </p:nvSpPr>
            <p:spPr>
              <a:xfrm>
                <a:off x="2267744" y="4757082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ثلاثة أعداد من ستة</a:t>
                </a:r>
                <a:endParaRPr lang="ar-SA" sz="2000" b="1" dirty="0"/>
              </a:p>
            </p:txBody>
          </p:sp>
          <p:cxnSp>
            <p:nvCxnSpPr>
              <p:cNvPr id="81" name="رابط كسهم مستقيم 80"/>
              <p:cNvCxnSpPr/>
              <p:nvPr/>
            </p:nvCxnSpPr>
            <p:spPr>
              <a:xfrm flipH="1" flipV="1">
                <a:off x="1331640" y="4477349"/>
                <a:ext cx="936104" cy="56676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كسهم مستقيم 81"/>
              <p:cNvCxnSpPr/>
              <p:nvPr/>
            </p:nvCxnSpPr>
            <p:spPr>
              <a:xfrm flipH="1" flipV="1">
                <a:off x="1331640" y="4869327"/>
                <a:ext cx="936104" cy="34347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رابط كسهم مستقيم 82"/>
              <p:cNvCxnSpPr/>
              <p:nvPr/>
            </p:nvCxnSpPr>
            <p:spPr>
              <a:xfrm flipH="1">
                <a:off x="1331640" y="5299798"/>
                <a:ext cx="936104" cy="290142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مجموعة 2"/>
          <p:cNvGrpSpPr/>
          <p:nvPr/>
        </p:nvGrpSpPr>
        <p:grpSpPr>
          <a:xfrm>
            <a:off x="1530536" y="5721766"/>
            <a:ext cx="2742310" cy="817433"/>
            <a:chOff x="3195588" y="4009627"/>
            <a:chExt cx="2742310" cy="817433"/>
          </a:xfrm>
        </p:grpSpPr>
        <p:sp>
          <p:nvSpPr>
            <p:cNvPr id="85" name="شكل بيضاوي 84"/>
            <p:cNvSpPr/>
            <p:nvPr/>
          </p:nvSpPr>
          <p:spPr>
            <a:xfrm>
              <a:off x="3195588" y="4009627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6" name="شكل بيضاوي 85"/>
            <p:cNvSpPr/>
            <p:nvPr/>
          </p:nvSpPr>
          <p:spPr>
            <a:xfrm>
              <a:off x="3195588" y="4413965"/>
              <a:ext cx="554360" cy="41309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87" name="مجموعة 86"/>
            <p:cNvGrpSpPr/>
            <p:nvPr/>
          </p:nvGrpSpPr>
          <p:grpSpPr>
            <a:xfrm>
              <a:off x="3861675" y="4043031"/>
              <a:ext cx="2076223" cy="707886"/>
              <a:chOff x="1331640" y="5464405"/>
              <a:chExt cx="2076223" cy="707886"/>
            </a:xfrm>
          </p:grpSpPr>
          <p:sp>
            <p:nvSpPr>
              <p:cNvPr id="88" name="مربع نص 87"/>
              <p:cNvSpPr txBox="1"/>
              <p:nvPr/>
            </p:nvSpPr>
            <p:spPr>
              <a:xfrm>
                <a:off x="2267744" y="5464405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عددان من ستة</a:t>
                </a:r>
                <a:endParaRPr lang="ar-SA" sz="2000" b="1" dirty="0"/>
              </a:p>
            </p:txBody>
          </p:sp>
          <p:cxnSp>
            <p:nvCxnSpPr>
              <p:cNvPr id="90" name="رابط كسهم مستقيم 89"/>
              <p:cNvCxnSpPr/>
              <p:nvPr/>
            </p:nvCxnSpPr>
            <p:spPr>
              <a:xfrm flipH="1">
                <a:off x="1331640" y="5637792"/>
                <a:ext cx="93610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رابط كسهم مستقيم 91"/>
              <p:cNvCxnSpPr/>
              <p:nvPr/>
            </p:nvCxnSpPr>
            <p:spPr>
              <a:xfrm flipH="1">
                <a:off x="1331640" y="6069840"/>
                <a:ext cx="936104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7182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 tmFilter="0,0; .5, 1; 1, 1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2" grpId="0" animBg="1"/>
      <p:bldP spid="29" grpId="0"/>
      <p:bldP spid="47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41277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6656961" y="2826721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سائق )  =</a:t>
            </a:r>
            <a:endParaRPr lang="ar-SA" sz="2000" b="1" dirty="0"/>
          </a:p>
        </p:txBody>
      </p:sp>
      <p:grpSp>
        <p:nvGrpSpPr>
          <p:cNvPr id="31" name="مجموعة 30"/>
          <p:cNvGrpSpPr/>
          <p:nvPr/>
        </p:nvGrpSpPr>
        <p:grpSpPr>
          <a:xfrm>
            <a:off x="6444208" y="2722775"/>
            <a:ext cx="720080" cy="678683"/>
            <a:chOff x="5694482" y="4242301"/>
            <a:chExt cx="720080" cy="678683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مربع نص 46"/>
          <p:cNvSpPr txBox="1"/>
          <p:nvPr/>
        </p:nvSpPr>
        <p:spPr>
          <a:xfrm>
            <a:off x="6656961" y="3748970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موظف )  =</a:t>
            </a:r>
            <a:endParaRPr lang="ar-SA" sz="2000" b="1" dirty="0"/>
          </a:p>
        </p:txBody>
      </p:sp>
      <p:grpSp>
        <p:nvGrpSpPr>
          <p:cNvPr id="49" name="مجموعة 48"/>
          <p:cNvGrpSpPr/>
          <p:nvPr/>
        </p:nvGrpSpPr>
        <p:grpSpPr>
          <a:xfrm>
            <a:off x="6129844" y="3645024"/>
            <a:ext cx="962436" cy="678683"/>
            <a:chOff x="5452126" y="4242301"/>
            <a:chExt cx="962436" cy="678683"/>
          </a:xfrm>
        </p:grpSpPr>
        <p:sp>
          <p:nvSpPr>
            <p:cNvPr id="53" name="مربع نص 52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sp>
          <p:nvSpPr>
            <p:cNvPr id="54" name="مربع نص 53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cxnSp>
          <p:nvCxnSpPr>
            <p:cNvPr id="55" name="رابط مستقيم 5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مربع نص 55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63" name="مربع نص 62"/>
          <p:cNvSpPr txBox="1"/>
          <p:nvPr/>
        </p:nvSpPr>
        <p:spPr>
          <a:xfrm>
            <a:off x="6656961" y="4541058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طبيب )  =</a:t>
            </a:r>
            <a:endParaRPr lang="ar-SA" sz="2000" b="1" dirty="0"/>
          </a:p>
        </p:txBody>
      </p:sp>
      <p:grpSp>
        <p:nvGrpSpPr>
          <p:cNvPr id="64" name="مجموعة 63"/>
          <p:cNvGrpSpPr/>
          <p:nvPr/>
        </p:nvGrpSpPr>
        <p:grpSpPr>
          <a:xfrm>
            <a:off x="6201852" y="4437112"/>
            <a:ext cx="962436" cy="678683"/>
            <a:chOff x="5452126" y="4242301"/>
            <a:chExt cx="962436" cy="678683"/>
          </a:xfrm>
        </p:grpSpPr>
        <p:sp>
          <p:nvSpPr>
            <p:cNvPr id="66" name="مربع نص 65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0</a:t>
              </a:r>
              <a:endParaRPr lang="ar-SA" sz="2000" b="1" dirty="0"/>
            </a:p>
          </p:txBody>
        </p:sp>
        <p:sp>
          <p:nvSpPr>
            <p:cNvPr id="67" name="مربع نص 66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cxnSp>
          <p:nvCxnSpPr>
            <p:cNvPr id="68" name="رابط مستقيم 67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مربع نص 68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410" y="935063"/>
            <a:ext cx="4248150" cy="14954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01403"/>
            <a:ext cx="164782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مربع نص 83"/>
          <p:cNvSpPr txBox="1"/>
          <p:nvPr/>
        </p:nvSpPr>
        <p:spPr>
          <a:xfrm>
            <a:off x="6338521" y="5405154"/>
            <a:ext cx="219392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فني أو سائق )  =</a:t>
            </a:r>
            <a:endParaRPr lang="ar-SA" sz="2000" b="1" dirty="0"/>
          </a:p>
        </p:txBody>
      </p:sp>
      <p:grpSp>
        <p:nvGrpSpPr>
          <p:cNvPr id="89" name="مجموعة 88"/>
          <p:cNvGrpSpPr/>
          <p:nvPr/>
        </p:nvGrpSpPr>
        <p:grpSpPr>
          <a:xfrm>
            <a:off x="5868144" y="5301208"/>
            <a:ext cx="720080" cy="678683"/>
            <a:chOff x="5694482" y="4242301"/>
            <a:chExt cx="720080" cy="678683"/>
          </a:xfrm>
        </p:grpSpPr>
        <p:sp>
          <p:nvSpPr>
            <p:cNvPr id="91" name="مربع نص 90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9</a:t>
              </a:r>
              <a:endParaRPr lang="ar-SA" sz="2000" b="1" dirty="0"/>
            </a:p>
          </p:txBody>
        </p:sp>
        <p:sp>
          <p:nvSpPr>
            <p:cNvPr id="93" name="مربع نص 9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cxnSp>
          <p:nvCxnSpPr>
            <p:cNvPr id="94" name="رابط مستقيم 9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132844"/>
              </p:ext>
            </p:extLst>
          </p:nvPr>
        </p:nvGraphicFramePr>
        <p:xfrm>
          <a:off x="2293973" y="4948558"/>
          <a:ext cx="1567656" cy="37084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783828"/>
                <a:gridCol w="783828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ln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</a:rPr>
                        <a:t>مجموع</a:t>
                      </a:r>
                      <a:endParaRPr lang="ar-SA" dirty="0">
                        <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14</a:t>
                      </a:r>
                      <a:endParaRPr lang="ar-S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" name="مربع نص 99"/>
          <p:cNvSpPr txBox="1"/>
          <p:nvPr/>
        </p:nvSpPr>
        <p:spPr>
          <a:xfrm>
            <a:off x="5790611" y="3766110"/>
            <a:ext cx="4652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</a:t>
            </a:r>
            <a:endParaRPr lang="ar-SA" sz="20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5790611" y="4568768"/>
            <a:ext cx="46528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0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198286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7" grpId="0"/>
      <p:bldP spid="63" grpId="0"/>
      <p:bldP spid="84" grpId="0"/>
      <p:bldP spid="100" grpId="0"/>
      <p:bldP spid="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6656961" y="3042745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م )  =</a:t>
            </a:r>
            <a:endParaRPr lang="ar-SA" sz="2000" b="1" dirty="0"/>
          </a:p>
        </p:txBody>
      </p:sp>
      <p:grpSp>
        <p:nvGrpSpPr>
          <p:cNvPr id="31" name="مجموعة 30"/>
          <p:cNvGrpSpPr/>
          <p:nvPr/>
        </p:nvGrpSpPr>
        <p:grpSpPr>
          <a:xfrm>
            <a:off x="6804248" y="2938799"/>
            <a:ext cx="720080" cy="678683"/>
            <a:chOff x="5694482" y="4242301"/>
            <a:chExt cx="720080" cy="678683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</a:t>
              </a:r>
              <a:endParaRPr lang="ar-SA" sz="20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مربع نص 46"/>
          <p:cNvSpPr txBox="1"/>
          <p:nvPr/>
        </p:nvSpPr>
        <p:spPr>
          <a:xfrm>
            <a:off x="6656961" y="3964994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ق أو ر )  =</a:t>
            </a:r>
            <a:endParaRPr lang="ar-SA" sz="2000" b="1" dirty="0"/>
          </a:p>
        </p:txBody>
      </p:sp>
      <p:grpSp>
        <p:nvGrpSpPr>
          <p:cNvPr id="49" name="مجموعة 48"/>
          <p:cNvGrpSpPr/>
          <p:nvPr/>
        </p:nvGrpSpPr>
        <p:grpSpPr>
          <a:xfrm>
            <a:off x="6129844" y="3861048"/>
            <a:ext cx="962436" cy="678683"/>
            <a:chOff x="5452126" y="4242301"/>
            <a:chExt cx="962436" cy="678683"/>
          </a:xfrm>
        </p:grpSpPr>
        <p:sp>
          <p:nvSpPr>
            <p:cNvPr id="53" name="مربع نص 52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sp>
          <p:nvSpPr>
            <p:cNvPr id="54" name="مربع نص 53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</a:t>
              </a:r>
              <a:endParaRPr lang="ar-SA" sz="2000" b="1" dirty="0"/>
            </a:p>
          </p:txBody>
        </p:sp>
        <p:cxnSp>
          <p:nvCxnSpPr>
            <p:cNvPr id="55" name="رابط مستقيم 5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مربع نص 55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84" name="مربع نص 83"/>
          <p:cNvSpPr txBox="1"/>
          <p:nvPr/>
        </p:nvSpPr>
        <p:spPr>
          <a:xfrm>
            <a:off x="6338521" y="4870487"/>
            <a:ext cx="219392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حرف علة )  =</a:t>
            </a:r>
            <a:endParaRPr lang="ar-SA" sz="2000" b="1" dirty="0"/>
          </a:p>
        </p:txBody>
      </p:sp>
      <p:grpSp>
        <p:nvGrpSpPr>
          <p:cNvPr id="89" name="مجموعة 88"/>
          <p:cNvGrpSpPr/>
          <p:nvPr/>
        </p:nvGrpSpPr>
        <p:grpSpPr>
          <a:xfrm>
            <a:off x="6084168" y="4766541"/>
            <a:ext cx="720080" cy="678683"/>
            <a:chOff x="5694482" y="4242301"/>
            <a:chExt cx="720080" cy="678683"/>
          </a:xfrm>
        </p:grpSpPr>
        <p:sp>
          <p:nvSpPr>
            <p:cNvPr id="91" name="مربع نص 90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93" name="مربع نص 9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</a:t>
              </a:r>
              <a:endParaRPr lang="ar-SA" sz="2000" b="1" dirty="0"/>
            </a:p>
          </p:txBody>
        </p:sp>
        <p:cxnSp>
          <p:nvCxnSpPr>
            <p:cNvPr id="94" name="رابط مستقيم 9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452578"/>
              </p:ext>
            </p:extLst>
          </p:nvPr>
        </p:nvGraphicFramePr>
        <p:xfrm>
          <a:off x="1561519" y="4365104"/>
          <a:ext cx="1953926" cy="37084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976963"/>
                <a:gridCol w="976963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ln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ar-SA" dirty="0">
                        <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mtClean="0"/>
                        <a:t>8 </a:t>
                      </a:r>
                      <a:r>
                        <a:rPr lang="ar-SA" smtClean="0"/>
                        <a:t>أحرف</a:t>
                      </a:r>
                      <a:endParaRPr lang="ar-S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109120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270" y="1047048"/>
            <a:ext cx="5219700" cy="7810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53414"/>
            <a:ext cx="163830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6" name="مجموعة 35"/>
          <p:cNvGrpSpPr/>
          <p:nvPr/>
        </p:nvGrpSpPr>
        <p:grpSpPr>
          <a:xfrm>
            <a:off x="5545888" y="3852541"/>
            <a:ext cx="720080" cy="678683"/>
            <a:chOff x="5694482" y="4242301"/>
            <a:chExt cx="720080" cy="678683"/>
          </a:xfrm>
        </p:grpSpPr>
        <p:sp>
          <p:nvSpPr>
            <p:cNvPr id="37" name="مربع نص 36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39" name="رابط مستقيم 38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مجموعة 49"/>
          <p:cNvGrpSpPr/>
          <p:nvPr/>
        </p:nvGrpSpPr>
        <p:grpSpPr>
          <a:xfrm>
            <a:off x="344868" y="3507105"/>
            <a:ext cx="1994885" cy="707886"/>
            <a:chOff x="178625" y="5464405"/>
            <a:chExt cx="1994885" cy="707886"/>
          </a:xfrm>
        </p:grpSpPr>
        <p:sp>
          <p:nvSpPr>
            <p:cNvPr id="51" name="مربع نص 50"/>
            <p:cNvSpPr txBox="1"/>
            <p:nvPr/>
          </p:nvSpPr>
          <p:spPr>
            <a:xfrm>
              <a:off x="178625" y="5464405"/>
              <a:ext cx="1140119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حرفان من ثمانية</a:t>
              </a:r>
              <a:endParaRPr lang="ar-SA" sz="2000" b="1" dirty="0"/>
            </a:p>
          </p:txBody>
        </p:sp>
        <p:cxnSp>
          <p:nvCxnSpPr>
            <p:cNvPr id="52" name="رابط كسهم مستقيم 51"/>
            <p:cNvCxnSpPr/>
            <p:nvPr/>
          </p:nvCxnSpPr>
          <p:spPr>
            <a:xfrm flipH="1">
              <a:off x="1303930" y="5492115"/>
              <a:ext cx="576000" cy="173387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رابط كسهم مستقيم 56"/>
            <p:cNvCxnSpPr/>
            <p:nvPr/>
          </p:nvCxnSpPr>
          <p:spPr>
            <a:xfrm flipH="1">
              <a:off x="1093389" y="5818348"/>
              <a:ext cx="1080121" cy="12574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مجموعة 57"/>
          <p:cNvGrpSpPr/>
          <p:nvPr/>
        </p:nvGrpSpPr>
        <p:grpSpPr>
          <a:xfrm>
            <a:off x="2813365" y="2347219"/>
            <a:ext cx="1995679" cy="707886"/>
            <a:chOff x="1162664" y="5464405"/>
            <a:chExt cx="1995679" cy="707886"/>
          </a:xfrm>
        </p:grpSpPr>
        <p:sp>
          <p:nvSpPr>
            <p:cNvPr id="59" name="مربع نص 58"/>
            <p:cNvSpPr txBox="1"/>
            <p:nvPr/>
          </p:nvSpPr>
          <p:spPr>
            <a:xfrm>
              <a:off x="2018224" y="5464405"/>
              <a:ext cx="1140119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حرف من ثمانية</a:t>
              </a:r>
              <a:endParaRPr lang="ar-SA" sz="2000" b="1" dirty="0"/>
            </a:p>
          </p:txBody>
        </p:sp>
        <p:cxnSp>
          <p:nvCxnSpPr>
            <p:cNvPr id="61" name="رابط كسهم مستقيم 60"/>
            <p:cNvCxnSpPr/>
            <p:nvPr/>
          </p:nvCxnSpPr>
          <p:spPr>
            <a:xfrm flipH="1">
              <a:off x="1162664" y="5818348"/>
              <a:ext cx="1008000" cy="22378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مجموعة 61"/>
          <p:cNvGrpSpPr/>
          <p:nvPr/>
        </p:nvGrpSpPr>
        <p:grpSpPr>
          <a:xfrm>
            <a:off x="3059832" y="3429000"/>
            <a:ext cx="1864441" cy="707886"/>
            <a:chOff x="1293902" y="5464405"/>
            <a:chExt cx="1864441" cy="707886"/>
          </a:xfrm>
        </p:grpSpPr>
        <p:sp>
          <p:nvSpPr>
            <p:cNvPr id="65" name="مربع نص 64"/>
            <p:cNvSpPr txBox="1"/>
            <p:nvPr/>
          </p:nvSpPr>
          <p:spPr>
            <a:xfrm>
              <a:off x="2018224" y="5464405"/>
              <a:ext cx="1140119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حرف من ثمانية</a:t>
              </a:r>
              <a:endParaRPr lang="ar-SA" sz="2000" b="1" dirty="0"/>
            </a:p>
          </p:txBody>
        </p:sp>
        <p:cxnSp>
          <p:nvCxnSpPr>
            <p:cNvPr id="70" name="رابط كسهم مستقيم 69"/>
            <p:cNvCxnSpPr/>
            <p:nvPr/>
          </p:nvCxnSpPr>
          <p:spPr>
            <a:xfrm flipH="1" flipV="1">
              <a:off x="1293902" y="5556365"/>
              <a:ext cx="876762" cy="26198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634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7" grpId="0"/>
      <p:bldP spid="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7884368" y="3920480"/>
            <a:ext cx="104789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لاحظ أن :</a:t>
            </a:r>
            <a:endParaRPr lang="ar-SA" sz="2000" b="1" dirty="0"/>
          </a:p>
        </p:txBody>
      </p:sp>
      <p:sp>
        <p:nvSpPr>
          <p:cNvPr id="84" name="مربع نص 83"/>
          <p:cNvSpPr txBox="1"/>
          <p:nvPr/>
        </p:nvSpPr>
        <p:spPr>
          <a:xfrm>
            <a:off x="5979876" y="2164794"/>
            <a:ext cx="29846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مقدم فقرات الحفل </a:t>
            </a:r>
            <a:r>
              <a:rPr lang="ar-SA" sz="2000" b="1" dirty="0" smtClean="0"/>
              <a:t>أحمد )  =</a:t>
            </a:r>
            <a:endParaRPr lang="ar-SA" sz="2000" b="1" dirty="0"/>
          </a:p>
        </p:txBody>
      </p:sp>
      <p:grpSp>
        <p:nvGrpSpPr>
          <p:cNvPr id="89" name="مجموعة 88"/>
          <p:cNvGrpSpPr/>
          <p:nvPr/>
        </p:nvGrpSpPr>
        <p:grpSpPr>
          <a:xfrm>
            <a:off x="5436096" y="2060848"/>
            <a:ext cx="720080" cy="678683"/>
            <a:chOff x="5694482" y="4242301"/>
            <a:chExt cx="720080" cy="678683"/>
          </a:xfrm>
        </p:grpSpPr>
        <p:sp>
          <p:nvSpPr>
            <p:cNvPr id="91" name="مربع نص 90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93" name="مربع نص 9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94" name="رابط مستقيم 9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مجموعة 6"/>
          <p:cNvGrpSpPr/>
          <p:nvPr/>
        </p:nvGrpSpPr>
        <p:grpSpPr>
          <a:xfrm>
            <a:off x="2161425" y="1844824"/>
            <a:ext cx="948711" cy="2304256"/>
            <a:chOff x="2161425" y="1844824"/>
            <a:chExt cx="948711" cy="2304256"/>
          </a:xfrm>
        </p:grpSpPr>
        <p:sp>
          <p:nvSpPr>
            <p:cNvPr id="2" name="شكل بيضاوي 1"/>
            <p:cNvSpPr/>
            <p:nvPr/>
          </p:nvSpPr>
          <p:spPr>
            <a:xfrm>
              <a:off x="2161425" y="1844824"/>
              <a:ext cx="914400" cy="45720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/>
                <a:t>أحمد</a:t>
              </a:r>
              <a:endParaRPr lang="ar-SA" sz="2000" b="1" dirty="0"/>
            </a:p>
          </p:txBody>
        </p:sp>
        <p:sp>
          <p:nvSpPr>
            <p:cNvPr id="40" name="شكل بيضاوي 39"/>
            <p:cNvSpPr/>
            <p:nvPr/>
          </p:nvSpPr>
          <p:spPr>
            <a:xfrm>
              <a:off x="2161425" y="2467744"/>
              <a:ext cx="914400" cy="45720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/>
                <a:t>فهد</a:t>
              </a:r>
              <a:endParaRPr lang="ar-SA" sz="2000" b="1" dirty="0"/>
            </a:p>
          </p:txBody>
        </p:sp>
        <p:sp>
          <p:nvSpPr>
            <p:cNvPr id="41" name="شكل بيضاوي 40"/>
            <p:cNvSpPr/>
            <p:nvPr/>
          </p:nvSpPr>
          <p:spPr>
            <a:xfrm>
              <a:off x="2195736" y="3068960"/>
              <a:ext cx="914400" cy="45720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/>
                <a:t>خالد</a:t>
              </a:r>
              <a:endParaRPr lang="ar-SA" sz="2000" b="1" dirty="0"/>
            </a:p>
          </p:txBody>
        </p:sp>
        <p:sp>
          <p:nvSpPr>
            <p:cNvPr id="42" name="شكل بيضاوي 41"/>
            <p:cNvSpPr/>
            <p:nvPr/>
          </p:nvSpPr>
          <p:spPr>
            <a:xfrm>
              <a:off x="2195736" y="3691880"/>
              <a:ext cx="914400" cy="45720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/>
                <a:t>صالح</a:t>
              </a:r>
              <a:endParaRPr lang="ar-SA" sz="2000" b="1" dirty="0"/>
            </a:p>
          </p:txBody>
        </p:sp>
      </p:grpSp>
      <p:sp>
        <p:nvSpPr>
          <p:cNvPr id="3" name="مستطيل مستدير الزوايا 2"/>
          <p:cNvSpPr/>
          <p:nvPr/>
        </p:nvSpPr>
        <p:spPr>
          <a:xfrm>
            <a:off x="3347864" y="692696"/>
            <a:ext cx="5507836" cy="72008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/>
              <a:t>اذا شارك أحمد </a:t>
            </a:r>
            <a:r>
              <a:rPr lang="ar-SA" sz="2000" b="1" dirty="0" smtClean="0"/>
              <a:t>وفهد وخالد وصالح </a:t>
            </a:r>
            <a:r>
              <a:rPr lang="ar-SA" sz="2000" b="1" dirty="0" smtClean="0"/>
              <a:t>في الحفل المدرسي       فأوجد </a:t>
            </a:r>
            <a:r>
              <a:rPr lang="ar-SA" sz="2000" b="1" dirty="0" smtClean="0"/>
              <a:t>ما يأتي :</a:t>
            </a:r>
            <a:endParaRPr lang="ar-SA" sz="2000" b="1" dirty="0"/>
          </a:p>
        </p:txBody>
      </p:sp>
      <p:grpSp>
        <p:nvGrpSpPr>
          <p:cNvPr id="43" name="مجموعة 42"/>
          <p:cNvGrpSpPr/>
          <p:nvPr/>
        </p:nvGrpSpPr>
        <p:grpSpPr>
          <a:xfrm>
            <a:off x="863435" y="716521"/>
            <a:ext cx="2312703" cy="3620873"/>
            <a:chOff x="6358747" y="-1546474"/>
            <a:chExt cx="2312703" cy="3620873"/>
          </a:xfrm>
        </p:grpSpPr>
        <p:sp>
          <p:nvSpPr>
            <p:cNvPr id="44" name="مستطيل 43"/>
            <p:cNvSpPr/>
            <p:nvPr/>
          </p:nvSpPr>
          <p:spPr>
            <a:xfrm>
              <a:off x="7578723" y="-567103"/>
              <a:ext cx="1092727" cy="26415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46" name="مجموعة 45"/>
            <p:cNvGrpSpPr/>
            <p:nvPr/>
          </p:nvGrpSpPr>
          <p:grpSpPr>
            <a:xfrm>
              <a:off x="6358747" y="-1546474"/>
              <a:ext cx="1538666" cy="970781"/>
              <a:chOff x="-1850165" y="2606812"/>
              <a:chExt cx="1538666" cy="970781"/>
            </a:xfrm>
          </p:grpSpPr>
          <p:sp>
            <p:nvSpPr>
              <p:cNvPr id="48" name="مربع نص 47"/>
              <p:cNvSpPr txBox="1"/>
              <p:nvPr/>
            </p:nvSpPr>
            <p:spPr>
              <a:xfrm>
                <a:off x="-1850165" y="2606812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النواتج وعددها 4</a:t>
                </a:r>
                <a:endParaRPr lang="ar-SA" sz="2000" b="1" dirty="0"/>
              </a:p>
            </p:txBody>
          </p:sp>
          <p:cxnSp>
            <p:nvCxnSpPr>
              <p:cNvPr id="60" name="رابط كسهم مستقيم 59"/>
              <p:cNvCxnSpPr/>
              <p:nvPr/>
            </p:nvCxnSpPr>
            <p:spPr>
              <a:xfrm>
                <a:off x="-792851" y="3275001"/>
                <a:ext cx="481352" cy="302592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مجموعة 62"/>
          <p:cNvGrpSpPr/>
          <p:nvPr/>
        </p:nvGrpSpPr>
        <p:grpSpPr>
          <a:xfrm>
            <a:off x="2161425" y="1695892"/>
            <a:ext cx="2940319" cy="731570"/>
            <a:chOff x="2780668" y="3849391"/>
            <a:chExt cx="2940319" cy="731570"/>
          </a:xfrm>
        </p:grpSpPr>
        <p:sp>
          <p:nvSpPr>
            <p:cNvPr id="64" name="شكل بيضاوي 63"/>
            <p:cNvSpPr/>
            <p:nvPr/>
          </p:nvSpPr>
          <p:spPr>
            <a:xfrm>
              <a:off x="2780668" y="3849391"/>
              <a:ext cx="969280" cy="73157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67" name="مجموعة 66"/>
            <p:cNvGrpSpPr/>
            <p:nvPr/>
          </p:nvGrpSpPr>
          <p:grpSpPr>
            <a:xfrm>
              <a:off x="3861675" y="3849391"/>
              <a:ext cx="1859312" cy="707886"/>
              <a:chOff x="1331640" y="5270765"/>
              <a:chExt cx="1859312" cy="707886"/>
            </a:xfrm>
          </p:grpSpPr>
          <p:sp>
            <p:nvSpPr>
              <p:cNvPr id="68" name="مربع نص 67"/>
              <p:cNvSpPr txBox="1"/>
              <p:nvPr/>
            </p:nvSpPr>
            <p:spPr>
              <a:xfrm>
                <a:off x="2050833" y="5270765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شخص من أربعة</a:t>
                </a:r>
                <a:endParaRPr lang="ar-SA" sz="2000" b="1" dirty="0"/>
              </a:p>
            </p:txBody>
          </p:sp>
          <p:cxnSp>
            <p:nvCxnSpPr>
              <p:cNvPr id="69" name="رابط كسهم مستقيم 68"/>
              <p:cNvCxnSpPr/>
              <p:nvPr/>
            </p:nvCxnSpPr>
            <p:spPr>
              <a:xfrm flipH="1">
                <a:off x="1331640" y="5637792"/>
                <a:ext cx="720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" name="مجموعة 71"/>
          <p:cNvGrpSpPr/>
          <p:nvPr/>
        </p:nvGrpSpPr>
        <p:grpSpPr>
          <a:xfrm>
            <a:off x="2161425" y="2427462"/>
            <a:ext cx="2940319" cy="1909932"/>
            <a:chOff x="2780668" y="3291391"/>
            <a:chExt cx="2940319" cy="1909932"/>
          </a:xfrm>
        </p:grpSpPr>
        <p:sp>
          <p:nvSpPr>
            <p:cNvPr id="73" name="شكل بيضاوي 72"/>
            <p:cNvSpPr/>
            <p:nvPr/>
          </p:nvSpPr>
          <p:spPr>
            <a:xfrm>
              <a:off x="2780668" y="3291391"/>
              <a:ext cx="969280" cy="190993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74" name="مجموعة 73"/>
            <p:cNvGrpSpPr/>
            <p:nvPr/>
          </p:nvGrpSpPr>
          <p:grpSpPr>
            <a:xfrm>
              <a:off x="3861675" y="3849391"/>
              <a:ext cx="1859312" cy="707886"/>
              <a:chOff x="1331640" y="5270765"/>
              <a:chExt cx="1859312" cy="707886"/>
            </a:xfrm>
          </p:grpSpPr>
          <p:sp>
            <p:nvSpPr>
              <p:cNvPr id="75" name="مربع نص 74"/>
              <p:cNvSpPr txBox="1"/>
              <p:nvPr/>
            </p:nvSpPr>
            <p:spPr>
              <a:xfrm>
                <a:off x="2050833" y="5270765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ثلاثة من أربعة</a:t>
                </a:r>
                <a:endParaRPr lang="ar-SA" sz="2000" b="1" dirty="0"/>
              </a:p>
            </p:txBody>
          </p:sp>
          <p:cxnSp>
            <p:nvCxnSpPr>
              <p:cNvPr id="76" name="رابط كسهم مستقيم 75"/>
              <p:cNvCxnSpPr/>
              <p:nvPr/>
            </p:nvCxnSpPr>
            <p:spPr>
              <a:xfrm flipH="1">
                <a:off x="1331640" y="5637792"/>
                <a:ext cx="720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مربع نص 76"/>
          <p:cNvSpPr txBox="1"/>
          <p:nvPr/>
        </p:nvSpPr>
        <p:spPr>
          <a:xfrm>
            <a:off x="5803369" y="2998279"/>
            <a:ext cx="3147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لا يقدم أحمد فقرات الحفل 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78" name="مجموعة 77"/>
          <p:cNvGrpSpPr/>
          <p:nvPr/>
        </p:nvGrpSpPr>
        <p:grpSpPr>
          <a:xfrm>
            <a:off x="5292080" y="2894333"/>
            <a:ext cx="720080" cy="678683"/>
            <a:chOff x="5694482" y="4242301"/>
            <a:chExt cx="720080" cy="678683"/>
          </a:xfrm>
        </p:grpSpPr>
        <p:sp>
          <p:nvSpPr>
            <p:cNvPr id="79" name="مربع نص 78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sp>
          <p:nvSpPr>
            <p:cNvPr id="80" name="مربع نص 79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81" name="رابط مستقيم 80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مجموعة 3"/>
          <p:cNvGrpSpPr/>
          <p:nvPr/>
        </p:nvGrpSpPr>
        <p:grpSpPr>
          <a:xfrm>
            <a:off x="6214329" y="3830605"/>
            <a:ext cx="1858353" cy="678898"/>
            <a:chOff x="6214329" y="3830605"/>
            <a:chExt cx="1858353" cy="678898"/>
          </a:xfrm>
        </p:grpSpPr>
        <p:sp>
          <p:nvSpPr>
            <p:cNvPr id="47" name="مربع نص 46"/>
            <p:cNvSpPr txBox="1"/>
            <p:nvPr/>
          </p:nvSpPr>
          <p:spPr>
            <a:xfrm>
              <a:off x="7047982" y="3955316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+</a:t>
              </a:r>
              <a:endParaRPr lang="ar-SA" sz="2000" b="1" dirty="0"/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49" name="مربع نص 48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50" name="مربع نص 49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4</a:t>
                </a:r>
                <a:endParaRPr lang="ar-SA" sz="2000" b="1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مجموعة 51"/>
            <p:cNvGrpSpPr/>
            <p:nvPr/>
          </p:nvGrpSpPr>
          <p:grpSpPr>
            <a:xfrm>
              <a:off x="6444208" y="3830820"/>
              <a:ext cx="720080" cy="678683"/>
              <a:chOff x="5694482" y="4242301"/>
              <a:chExt cx="720080" cy="678683"/>
            </a:xfrm>
          </p:grpSpPr>
          <p:sp>
            <p:nvSpPr>
              <p:cNvPr id="53" name="مربع نص 52"/>
              <p:cNvSpPr txBox="1"/>
              <p:nvPr/>
            </p:nvSpPr>
            <p:spPr>
              <a:xfrm>
                <a:off x="5783616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sp>
            <p:nvSpPr>
              <p:cNvPr id="54" name="مربع نص 53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4</a:t>
                </a:r>
                <a:endParaRPr lang="ar-SA" sz="2000" b="1" dirty="0"/>
              </a:p>
            </p:txBody>
          </p:sp>
          <p:cxnSp>
            <p:nvCxnSpPr>
              <p:cNvPr id="55" name="رابط مستقيم 54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مربع نص 55"/>
            <p:cNvSpPr txBox="1"/>
            <p:nvPr/>
          </p:nvSpPr>
          <p:spPr>
            <a:xfrm>
              <a:off x="6214329" y="3955316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57" name="مربع نص 56"/>
          <p:cNvSpPr txBox="1"/>
          <p:nvPr/>
        </p:nvSpPr>
        <p:spPr>
          <a:xfrm>
            <a:off x="5048346" y="3955531"/>
            <a:ext cx="4597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</a:t>
            </a:r>
            <a:endParaRPr lang="ar-SA" sz="2000" b="1" dirty="0"/>
          </a:p>
        </p:txBody>
      </p:sp>
      <p:grpSp>
        <p:nvGrpSpPr>
          <p:cNvPr id="58" name="مجموعة 57"/>
          <p:cNvGrpSpPr/>
          <p:nvPr/>
        </p:nvGrpSpPr>
        <p:grpSpPr>
          <a:xfrm>
            <a:off x="5322523" y="3831074"/>
            <a:ext cx="1049677" cy="678683"/>
            <a:chOff x="5364885" y="4242301"/>
            <a:chExt cx="1049677" cy="678683"/>
          </a:xfrm>
        </p:grpSpPr>
        <p:sp>
          <p:nvSpPr>
            <p:cNvPr id="59" name="مربع نص 58"/>
            <p:cNvSpPr txBox="1"/>
            <p:nvPr/>
          </p:nvSpPr>
          <p:spPr>
            <a:xfrm>
              <a:off x="5783616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62" name="رابط مستقيم 61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مربع نص 82"/>
            <p:cNvSpPr txBox="1"/>
            <p:nvPr/>
          </p:nvSpPr>
          <p:spPr>
            <a:xfrm>
              <a:off x="5364885" y="4354129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86" name="مربع نص 85"/>
          <p:cNvSpPr txBox="1"/>
          <p:nvPr/>
        </p:nvSpPr>
        <p:spPr>
          <a:xfrm>
            <a:off x="8072681" y="4744992"/>
            <a:ext cx="9462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أي أن :</a:t>
            </a:r>
            <a:endParaRPr lang="ar-SA" sz="2000" b="1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4902034" y="4736026"/>
            <a:ext cx="32084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احتمال الحادثة + احتمال متممتها  =</a:t>
            </a:r>
            <a:endParaRPr lang="ar-SA" sz="2000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4499992" y="4749881"/>
            <a:ext cx="4597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</a:t>
            </a:r>
            <a:endParaRPr lang="ar-SA" sz="2000" b="1" dirty="0"/>
          </a:p>
        </p:txBody>
      </p:sp>
      <p:sp>
        <p:nvSpPr>
          <p:cNvPr id="90" name="مربع نص 89"/>
          <p:cNvSpPr txBox="1"/>
          <p:nvPr/>
        </p:nvSpPr>
        <p:spPr>
          <a:xfrm>
            <a:off x="4703620" y="5319291"/>
            <a:ext cx="32084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ب )     +     ح ( بَ )      =</a:t>
            </a:r>
            <a:endParaRPr lang="ar-SA" sz="2000" b="1" dirty="0"/>
          </a:p>
        </p:txBody>
      </p:sp>
      <p:sp>
        <p:nvSpPr>
          <p:cNvPr id="92" name="مربع نص 91"/>
          <p:cNvSpPr txBox="1"/>
          <p:nvPr/>
        </p:nvSpPr>
        <p:spPr>
          <a:xfrm>
            <a:off x="4499992" y="5333146"/>
            <a:ext cx="4597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</a:t>
            </a:r>
            <a:endParaRPr lang="ar-SA" sz="2000" b="1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4801879" y="5909210"/>
            <a:ext cx="156080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ح ( بَ </a:t>
            </a:r>
            <a:r>
              <a:rPr lang="ar-SA" sz="2000" b="1" dirty="0" smtClean="0"/>
              <a:t>)    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96" name="مربع نص 95"/>
          <p:cNvSpPr txBox="1"/>
          <p:nvPr/>
        </p:nvSpPr>
        <p:spPr>
          <a:xfrm>
            <a:off x="3059832" y="5909210"/>
            <a:ext cx="18626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1  </a:t>
            </a:r>
            <a:r>
              <a:rPr lang="ar-SA" sz="2000" b="1" dirty="0"/>
              <a:t>ــ </a:t>
            </a:r>
            <a:r>
              <a:rPr lang="ar-SA" sz="2000" b="1" dirty="0" smtClean="0"/>
              <a:t>  ح </a:t>
            </a:r>
            <a:r>
              <a:rPr lang="ar-SA" sz="2000" b="1" dirty="0"/>
              <a:t>( </a:t>
            </a:r>
            <a:r>
              <a:rPr lang="ar-SA" sz="2000" b="1" dirty="0" smtClean="0"/>
              <a:t>ب </a:t>
            </a:r>
            <a:r>
              <a:rPr lang="ar-SA" sz="2000" b="1" dirty="0"/>
              <a:t>)</a:t>
            </a:r>
            <a:endParaRPr lang="ar-SA" sz="2000" b="1" dirty="0"/>
          </a:p>
        </p:txBody>
      </p:sp>
      <p:grpSp>
        <p:nvGrpSpPr>
          <p:cNvPr id="99" name="مجموعة 98"/>
          <p:cNvGrpSpPr/>
          <p:nvPr/>
        </p:nvGrpSpPr>
        <p:grpSpPr>
          <a:xfrm>
            <a:off x="695577" y="1904429"/>
            <a:ext cx="1438138" cy="400110"/>
            <a:chOff x="397502" y="5298475"/>
            <a:chExt cx="1438138" cy="400110"/>
          </a:xfrm>
        </p:grpSpPr>
        <p:sp>
          <p:nvSpPr>
            <p:cNvPr id="100" name="مربع نص 99"/>
            <p:cNvSpPr txBox="1"/>
            <p:nvPr/>
          </p:nvSpPr>
          <p:spPr>
            <a:xfrm>
              <a:off x="397502" y="5298475"/>
              <a:ext cx="114011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الحادثة</a:t>
              </a:r>
              <a:endParaRPr lang="ar-SA" sz="2000" b="1" dirty="0"/>
            </a:p>
          </p:txBody>
        </p:sp>
        <p:cxnSp>
          <p:nvCxnSpPr>
            <p:cNvPr id="101" name="رابط كسهم مستقيم 100"/>
            <p:cNvCxnSpPr/>
            <p:nvPr/>
          </p:nvCxnSpPr>
          <p:spPr>
            <a:xfrm flipH="1">
              <a:off x="1331640" y="5482310"/>
              <a:ext cx="504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مجموعة 5"/>
          <p:cNvGrpSpPr/>
          <p:nvPr/>
        </p:nvGrpSpPr>
        <p:grpSpPr>
          <a:xfrm>
            <a:off x="301474" y="2447103"/>
            <a:ext cx="1989291" cy="1728000"/>
            <a:chOff x="301474" y="2460958"/>
            <a:chExt cx="1989291" cy="1728000"/>
          </a:xfrm>
        </p:grpSpPr>
        <p:grpSp>
          <p:nvGrpSpPr>
            <p:cNvPr id="102" name="مجموعة 101"/>
            <p:cNvGrpSpPr/>
            <p:nvPr/>
          </p:nvGrpSpPr>
          <p:grpSpPr>
            <a:xfrm>
              <a:off x="301474" y="3010807"/>
              <a:ext cx="1484597" cy="707886"/>
              <a:chOff x="351043" y="5152964"/>
              <a:chExt cx="1484597" cy="707886"/>
            </a:xfrm>
          </p:grpSpPr>
          <p:sp>
            <p:nvSpPr>
              <p:cNvPr id="103" name="مربع نص 102"/>
              <p:cNvSpPr txBox="1"/>
              <p:nvPr/>
            </p:nvSpPr>
            <p:spPr>
              <a:xfrm>
                <a:off x="351043" y="5152964"/>
                <a:ext cx="114011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متممة الحادثة</a:t>
                </a:r>
                <a:endParaRPr lang="ar-SA" sz="2000" b="1" dirty="0"/>
              </a:p>
            </p:txBody>
          </p:sp>
          <p:cxnSp>
            <p:nvCxnSpPr>
              <p:cNvPr id="104" name="رابط كسهم مستقيم 103"/>
              <p:cNvCxnSpPr/>
              <p:nvPr/>
            </p:nvCxnSpPr>
            <p:spPr>
              <a:xfrm flipH="1">
                <a:off x="1331640" y="5482310"/>
                <a:ext cx="5040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قوس كبير أيسر 4"/>
            <p:cNvSpPr/>
            <p:nvPr/>
          </p:nvSpPr>
          <p:spPr>
            <a:xfrm>
              <a:off x="1835696" y="2460958"/>
              <a:ext cx="455069" cy="1728000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330514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 tmFilter="0,0; .5, 1; 1, 1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84" grpId="0"/>
      <p:bldP spid="3" grpId="0" animBg="1"/>
      <p:bldP spid="77" grpId="0"/>
      <p:bldP spid="57" grpId="0"/>
      <p:bldP spid="86" grpId="0"/>
      <p:bldP spid="87" grpId="0"/>
      <p:bldP spid="88" grpId="0"/>
      <p:bldP spid="90" grpId="0"/>
      <p:bldP spid="92" grpId="0"/>
      <p:bldP spid="95" grpId="0"/>
      <p:bldP spid="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2676292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16632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7755489" y="2822869"/>
            <a:ext cx="121589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4 )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grpSp>
        <p:nvGrpSpPr>
          <p:cNvPr id="31" name="مجموعة 30"/>
          <p:cNvGrpSpPr/>
          <p:nvPr/>
        </p:nvGrpSpPr>
        <p:grpSpPr>
          <a:xfrm>
            <a:off x="7217719" y="2708920"/>
            <a:ext cx="720080" cy="678683"/>
            <a:chOff x="5694482" y="4242301"/>
            <a:chExt cx="720080" cy="678683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مربع نص 46"/>
          <p:cNvSpPr txBox="1"/>
          <p:nvPr/>
        </p:nvSpPr>
        <p:spPr>
          <a:xfrm>
            <a:off x="3426767" y="3393534"/>
            <a:ext cx="55446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ألا تكون المجموعة الرابعة هي من تعرض نشاطها أولا  </a:t>
            </a:r>
            <a:r>
              <a:rPr lang="ar-SA" sz="2000" b="1" dirty="0" smtClean="0"/>
              <a:t>)  =</a:t>
            </a:r>
            <a:endParaRPr lang="ar-SA" sz="2000" b="1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292199"/>
              </p:ext>
            </p:extLst>
          </p:nvPr>
        </p:nvGraphicFramePr>
        <p:xfrm>
          <a:off x="506462" y="2386042"/>
          <a:ext cx="1567656" cy="37084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880107"/>
                <a:gridCol w="687549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ln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</a:rPr>
                        <a:t>المجموع</a:t>
                      </a:r>
                      <a:endParaRPr lang="ar-SA" dirty="0">
                        <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6</a:t>
                      </a:r>
                      <a:endParaRPr lang="ar-SA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2300971" y="3343137"/>
            <a:ext cx="1336761" cy="678683"/>
            <a:chOff x="2150059" y="3343137"/>
            <a:chExt cx="1336761" cy="678683"/>
          </a:xfrm>
        </p:grpSpPr>
        <p:grpSp>
          <p:nvGrpSpPr>
            <p:cNvPr id="49" name="مجموعة 48"/>
            <p:cNvGrpSpPr/>
            <p:nvPr/>
          </p:nvGrpSpPr>
          <p:grpSpPr>
            <a:xfrm>
              <a:off x="2150059" y="3343137"/>
              <a:ext cx="720080" cy="678683"/>
              <a:chOff x="5694482" y="4242301"/>
              <a:chExt cx="720080" cy="678683"/>
            </a:xfrm>
          </p:grpSpPr>
          <p:sp>
            <p:nvSpPr>
              <p:cNvPr id="53" name="مربع نص 52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54" name="مربع نص 53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6</a:t>
                </a:r>
                <a:endParaRPr lang="ar-SA" sz="2000" b="1" dirty="0"/>
              </a:p>
            </p:txBody>
          </p:sp>
          <p:cxnSp>
            <p:nvCxnSpPr>
              <p:cNvPr id="55" name="رابط مستقيم 54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مربع نص 99"/>
            <p:cNvSpPr txBox="1"/>
            <p:nvPr/>
          </p:nvSpPr>
          <p:spPr>
            <a:xfrm>
              <a:off x="2559045" y="3438723"/>
              <a:ext cx="92777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ــ </a:t>
              </a:r>
              <a:endParaRPr lang="ar-SA" sz="2000" b="1" dirty="0"/>
            </a:p>
          </p:txBody>
        </p:sp>
      </p:grpSp>
      <p:pic>
        <p:nvPicPr>
          <p:cNvPr id="1026" name="Picture 2" descr="C:\Users\4D11~1\AppData\Local\Temp\SNAGHTML11d3a4f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447" y="836712"/>
            <a:ext cx="6296025" cy="11811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53" y="764704"/>
            <a:ext cx="16668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721" y="2348880"/>
            <a:ext cx="46767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921" y="4293096"/>
            <a:ext cx="51625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5" name="مجموعة 34"/>
          <p:cNvGrpSpPr/>
          <p:nvPr/>
        </p:nvGrpSpPr>
        <p:grpSpPr>
          <a:xfrm>
            <a:off x="1929314" y="3763643"/>
            <a:ext cx="1881041" cy="678898"/>
            <a:chOff x="6444208" y="3830605"/>
            <a:chExt cx="1881041" cy="678898"/>
          </a:xfrm>
        </p:grpSpPr>
        <p:sp>
          <p:nvSpPr>
            <p:cNvPr id="36" name="مربع نص 35"/>
            <p:cNvSpPr txBox="1"/>
            <p:nvPr/>
          </p:nvSpPr>
          <p:spPr>
            <a:xfrm>
              <a:off x="7047982" y="3955316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ــ</a:t>
              </a:r>
              <a:endParaRPr lang="ar-SA" sz="2000" b="1" dirty="0"/>
            </a:p>
          </p:txBody>
        </p:sp>
        <p:grpSp>
          <p:nvGrpSpPr>
            <p:cNvPr id="37" name="مجموعة 36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43" name="مربع نص 42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6</a:t>
                </a:r>
                <a:endParaRPr lang="ar-SA" sz="2000" b="1" dirty="0"/>
              </a:p>
            </p:txBody>
          </p:sp>
          <p:sp>
            <p:nvSpPr>
              <p:cNvPr id="44" name="مربع نص 43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6</a:t>
                </a:r>
                <a:endParaRPr lang="ar-SA" sz="2000" b="1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مجموعة 37"/>
            <p:cNvGrpSpPr/>
            <p:nvPr/>
          </p:nvGrpSpPr>
          <p:grpSpPr>
            <a:xfrm>
              <a:off x="6444208" y="3830820"/>
              <a:ext cx="720080" cy="678683"/>
              <a:chOff x="5694482" y="4242301"/>
              <a:chExt cx="720080" cy="678683"/>
            </a:xfrm>
          </p:grpSpPr>
          <p:sp>
            <p:nvSpPr>
              <p:cNvPr id="40" name="مربع نص 39"/>
              <p:cNvSpPr txBox="1"/>
              <p:nvPr/>
            </p:nvSpPr>
            <p:spPr>
              <a:xfrm>
                <a:off x="5783616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41" name="مربع نص 40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6</a:t>
                </a:r>
                <a:endParaRPr lang="ar-SA" sz="2000" b="1" dirty="0"/>
              </a:p>
            </p:txBody>
          </p:sp>
          <p:cxnSp>
            <p:nvCxnSpPr>
              <p:cNvPr id="42" name="رابط مستقيم 41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مربع نص 47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50" name="مجموعة 49"/>
          <p:cNvGrpSpPr/>
          <p:nvPr/>
        </p:nvGrpSpPr>
        <p:grpSpPr>
          <a:xfrm>
            <a:off x="1190746" y="3744742"/>
            <a:ext cx="972647" cy="678683"/>
            <a:chOff x="7352602" y="3830605"/>
            <a:chExt cx="972647" cy="678683"/>
          </a:xfrm>
        </p:grpSpPr>
        <p:grpSp>
          <p:nvGrpSpPr>
            <p:cNvPr id="52" name="مجموعة 51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62" name="مربع نص 61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5</a:t>
                </a:r>
                <a:endParaRPr lang="ar-SA" sz="2000" b="1" dirty="0"/>
              </a:p>
            </p:txBody>
          </p:sp>
          <p:sp>
            <p:nvSpPr>
              <p:cNvPr id="65" name="مربع نص 64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6</a:t>
                </a:r>
                <a:endParaRPr lang="ar-SA" sz="2000" b="1" dirty="0"/>
              </a:p>
            </p:txBody>
          </p:sp>
          <p:cxnSp>
            <p:nvCxnSpPr>
              <p:cNvPr id="70" name="رابط مستقيم 69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مربع نص 57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71" name="مربع نص 70"/>
          <p:cNvSpPr txBox="1"/>
          <p:nvPr/>
        </p:nvSpPr>
        <p:spPr>
          <a:xfrm>
            <a:off x="7102863" y="5127125"/>
            <a:ext cx="18754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1 أو 3 )  </a:t>
            </a:r>
            <a:r>
              <a:rPr lang="ar-SA" sz="2000" b="1" dirty="0" smtClean="0"/>
              <a:t>=</a:t>
            </a:r>
            <a:endParaRPr lang="ar-SA" sz="20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2571610" y="5697790"/>
            <a:ext cx="64067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ح ( </a:t>
            </a:r>
            <a:r>
              <a:rPr lang="ar-SA" sz="2000" b="1" dirty="0" smtClean="0"/>
              <a:t>ألا تكون المجموعة الأولى ولا الثالثة هي من تعرض نشاطها أولا  </a:t>
            </a:r>
            <a:r>
              <a:rPr lang="ar-SA" sz="2000" b="1" dirty="0" smtClean="0"/>
              <a:t>)  =</a:t>
            </a:r>
            <a:endParaRPr lang="ar-SA" sz="2000" b="1" dirty="0"/>
          </a:p>
        </p:txBody>
      </p:sp>
      <p:grpSp>
        <p:nvGrpSpPr>
          <p:cNvPr id="77" name="مجموعة 76"/>
          <p:cNvGrpSpPr/>
          <p:nvPr/>
        </p:nvGrpSpPr>
        <p:grpSpPr>
          <a:xfrm>
            <a:off x="1508883" y="5647393"/>
            <a:ext cx="1336761" cy="678683"/>
            <a:chOff x="2150059" y="3343137"/>
            <a:chExt cx="1336761" cy="678683"/>
          </a:xfrm>
        </p:grpSpPr>
        <p:grpSp>
          <p:nvGrpSpPr>
            <p:cNvPr id="78" name="مجموعة 77"/>
            <p:cNvGrpSpPr/>
            <p:nvPr/>
          </p:nvGrpSpPr>
          <p:grpSpPr>
            <a:xfrm>
              <a:off x="2150059" y="3343137"/>
              <a:ext cx="720080" cy="678683"/>
              <a:chOff x="5694482" y="4242301"/>
              <a:chExt cx="720080" cy="678683"/>
            </a:xfrm>
          </p:grpSpPr>
          <p:sp>
            <p:nvSpPr>
              <p:cNvPr id="80" name="مربع نص 79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81" name="مربع نص 80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82" name="رابط مستقيم 81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مربع نص 78"/>
            <p:cNvSpPr txBox="1"/>
            <p:nvPr/>
          </p:nvSpPr>
          <p:spPr>
            <a:xfrm>
              <a:off x="2559045" y="3438723"/>
              <a:ext cx="92777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ــ </a:t>
              </a:r>
              <a:endParaRPr lang="ar-SA" sz="2000" b="1" dirty="0"/>
            </a:p>
          </p:txBody>
        </p:sp>
      </p:grpSp>
      <p:grpSp>
        <p:nvGrpSpPr>
          <p:cNvPr id="83" name="مجموعة 82"/>
          <p:cNvGrpSpPr/>
          <p:nvPr/>
        </p:nvGrpSpPr>
        <p:grpSpPr>
          <a:xfrm>
            <a:off x="1137226" y="6067899"/>
            <a:ext cx="1881041" cy="678898"/>
            <a:chOff x="6444208" y="3830605"/>
            <a:chExt cx="1881041" cy="678898"/>
          </a:xfrm>
        </p:grpSpPr>
        <p:sp>
          <p:nvSpPr>
            <p:cNvPr id="85" name="مربع نص 84"/>
            <p:cNvSpPr txBox="1"/>
            <p:nvPr/>
          </p:nvSpPr>
          <p:spPr>
            <a:xfrm>
              <a:off x="7047982" y="3955316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ــ</a:t>
              </a:r>
              <a:endParaRPr lang="ar-SA" sz="2000" b="1" dirty="0"/>
            </a:p>
          </p:txBody>
        </p:sp>
        <p:grpSp>
          <p:nvGrpSpPr>
            <p:cNvPr id="86" name="مجموعة 85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96" name="مربع نص 95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sp>
            <p:nvSpPr>
              <p:cNvPr id="97" name="مربع نص 96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98" name="رابط مستقيم 97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مجموعة 86"/>
            <p:cNvGrpSpPr/>
            <p:nvPr/>
          </p:nvGrpSpPr>
          <p:grpSpPr>
            <a:xfrm>
              <a:off x="6444208" y="3830820"/>
              <a:ext cx="720080" cy="678683"/>
              <a:chOff x="5694482" y="4242301"/>
              <a:chExt cx="720080" cy="678683"/>
            </a:xfrm>
          </p:grpSpPr>
          <p:sp>
            <p:nvSpPr>
              <p:cNvPr id="90" name="مربع نص 89"/>
              <p:cNvSpPr txBox="1"/>
              <p:nvPr/>
            </p:nvSpPr>
            <p:spPr>
              <a:xfrm>
                <a:off x="5783616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1</a:t>
                </a:r>
                <a:endParaRPr lang="ar-SA" sz="2000" b="1" dirty="0"/>
              </a:p>
            </p:txBody>
          </p:sp>
          <p:sp>
            <p:nvSpPr>
              <p:cNvPr id="92" name="مربع نص 91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95" name="رابط مستقيم 94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مربع نص 87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99" name="مجموعة 98"/>
          <p:cNvGrpSpPr/>
          <p:nvPr/>
        </p:nvGrpSpPr>
        <p:grpSpPr>
          <a:xfrm>
            <a:off x="398658" y="6048998"/>
            <a:ext cx="972647" cy="678683"/>
            <a:chOff x="7352602" y="3830605"/>
            <a:chExt cx="972647" cy="678683"/>
          </a:xfrm>
        </p:grpSpPr>
        <p:grpSp>
          <p:nvGrpSpPr>
            <p:cNvPr id="102" name="مجموعة 101"/>
            <p:cNvGrpSpPr/>
            <p:nvPr/>
          </p:nvGrpSpPr>
          <p:grpSpPr>
            <a:xfrm>
              <a:off x="7352602" y="3830605"/>
              <a:ext cx="720080" cy="678683"/>
              <a:chOff x="5694482" y="4242301"/>
              <a:chExt cx="720080" cy="678683"/>
            </a:xfrm>
          </p:grpSpPr>
          <p:sp>
            <p:nvSpPr>
              <p:cNvPr id="104" name="مربع نص 103"/>
              <p:cNvSpPr txBox="1"/>
              <p:nvPr/>
            </p:nvSpPr>
            <p:spPr>
              <a:xfrm>
                <a:off x="5769761" y="4242301"/>
                <a:ext cx="55316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2</a:t>
                </a:r>
                <a:endParaRPr lang="ar-SA" sz="2000" b="1" dirty="0"/>
              </a:p>
            </p:txBody>
          </p:sp>
          <p:sp>
            <p:nvSpPr>
              <p:cNvPr id="105" name="مربع نص 104"/>
              <p:cNvSpPr txBox="1"/>
              <p:nvPr/>
            </p:nvSpPr>
            <p:spPr>
              <a:xfrm>
                <a:off x="5694482" y="4520874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 smtClean="0"/>
                  <a:t>3</a:t>
                </a:r>
                <a:endParaRPr lang="ar-SA" sz="2000" b="1" dirty="0"/>
              </a:p>
            </p:txBody>
          </p:sp>
          <p:cxnSp>
            <p:nvCxnSpPr>
              <p:cNvPr id="106" name="رابط مستقيم 105"/>
              <p:cNvCxnSpPr/>
              <p:nvPr/>
            </p:nvCxnSpPr>
            <p:spPr>
              <a:xfrm flipH="1">
                <a:off x="5908252" y="4567067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مربع نص 102"/>
            <p:cNvSpPr txBox="1"/>
            <p:nvPr/>
          </p:nvSpPr>
          <p:spPr>
            <a:xfrm>
              <a:off x="7865491" y="3956970"/>
              <a:ext cx="45975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107" name="مجموعة 106"/>
          <p:cNvGrpSpPr/>
          <p:nvPr/>
        </p:nvGrpSpPr>
        <p:grpSpPr>
          <a:xfrm>
            <a:off x="6489884" y="5013008"/>
            <a:ext cx="962436" cy="678683"/>
            <a:chOff x="5452126" y="4242301"/>
            <a:chExt cx="962436" cy="678683"/>
          </a:xfrm>
        </p:grpSpPr>
        <p:sp>
          <p:nvSpPr>
            <p:cNvPr id="108" name="مربع نص 107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sp>
          <p:nvSpPr>
            <p:cNvPr id="109" name="مربع نص 108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6</a:t>
              </a:r>
              <a:endParaRPr lang="ar-SA" sz="2000" b="1" dirty="0"/>
            </a:p>
          </p:txBody>
        </p:sp>
        <p:cxnSp>
          <p:nvCxnSpPr>
            <p:cNvPr id="110" name="رابط مستقيم 109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مربع نص 110"/>
            <p:cNvSpPr txBox="1"/>
            <p:nvPr/>
          </p:nvSpPr>
          <p:spPr>
            <a:xfrm>
              <a:off x="5452126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112" name="مجموعة 111"/>
          <p:cNvGrpSpPr/>
          <p:nvPr/>
        </p:nvGrpSpPr>
        <p:grpSpPr>
          <a:xfrm>
            <a:off x="5905928" y="5004501"/>
            <a:ext cx="720080" cy="678683"/>
            <a:chOff x="5694482" y="4242301"/>
            <a:chExt cx="720080" cy="678683"/>
          </a:xfrm>
        </p:grpSpPr>
        <p:sp>
          <p:nvSpPr>
            <p:cNvPr id="113" name="مربع نص 112"/>
            <p:cNvSpPr txBox="1"/>
            <p:nvPr/>
          </p:nvSpPr>
          <p:spPr>
            <a:xfrm>
              <a:off x="5769761" y="4242301"/>
              <a:ext cx="5531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</a:t>
              </a:r>
              <a:endParaRPr lang="ar-SA" sz="2000" b="1" dirty="0"/>
            </a:p>
          </p:txBody>
        </p:sp>
        <p:sp>
          <p:nvSpPr>
            <p:cNvPr id="114" name="مربع نص 113"/>
            <p:cNvSpPr txBox="1"/>
            <p:nvPr/>
          </p:nvSpPr>
          <p:spPr>
            <a:xfrm>
              <a:off x="5694482" y="4520874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  <p:cxnSp>
          <p:nvCxnSpPr>
            <p:cNvPr id="115" name="رابط مستقيم 114"/>
            <p:cNvCxnSpPr/>
            <p:nvPr/>
          </p:nvCxnSpPr>
          <p:spPr>
            <a:xfrm flipH="1">
              <a:off x="5908252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351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tmFilter="0,0; .5, 1; 1, 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7" grpId="0"/>
      <p:bldP spid="71" grpId="0"/>
      <p:bldP spid="7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510</Words>
  <Application>Microsoft Office PowerPoint</Application>
  <PresentationFormat>عرض على الشاشة (3:4)‏</PresentationFormat>
  <Paragraphs>215</Paragraphs>
  <Slides>11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160</cp:revision>
  <dcterms:created xsi:type="dcterms:W3CDTF">2013-12-12T20:17:43Z</dcterms:created>
  <dcterms:modified xsi:type="dcterms:W3CDTF">2014-01-19T19:32:24Z</dcterms:modified>
</cp:coreProperties>
</file>