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50" r:id="rId1"/>
  </p:sldMasterIdLst>
  <p:notesMasterIdLst>
    <p:notesMasterId r:id="rId26"/>
  </p:notesMasterIdLst>
  <p:handoutMasterIdLst>
    <p:handoutMasterId r:id="rId2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62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F687E19-D7B5-C84D-AEC5-BDB446BC14A9}" type="datetimeFigureOut">
              <a:rPr lang="en-US" smtClean="0"/>
              <a:t>4/21/2015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AF5124A-6512-A14F-B6E6-07CD7CDE68E1}" type="slidenum">
              <a:rPr lang="en-US" smtClean="0"/>
              <a:t>‹#›</a:t>
            </a:fld>
            <a:endParaRPr lang="en-US"/>
          </a:p>
        </p:txBody>
      </p:sp>
    </p:spTree>
    <p:extLst>
      <p:ext uri="{BB962C8B-B14F-4D97-AF65-F5344CB8AC3E}">
        <p14:creationId xmlns:p14="http://schemas.microsoft.com/office/powerpoint/2010/main" val="20877693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815F246-4727-B648-B016-DF289DC65984}" type="datetimeFigureOut">
              <a:rPr lang="en-US" smtClean="0"/>
              <a:t>4/21/2015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8C7B4E2D-492E-9B4A-AEDF-08BC836ADC09}" type="slidenum">
              <a:rPr lang="en-US" smtClean="0"/>
              <a:t>‹#›</a:t>
            </a:fld>
            <a:endParaRPr lang="en-US"/>
          </a:p>
        </p:txBody>
      </p:sp>
    </p:spTree>
    <p:extLst>
      <p:ext uri="{BB962C8B-B14F-4D97-AF65-F5344CB8AC3E}">
        <p14:creationId xmlns:p14="http://schemas.microsoft.com/office/powerpoint/2010/main" val="148094941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5F850A-93E8-A343-969A-6D6910B0EFF1}" type="datetime1">
              <a:rPr lang="en-AU" smtClean="0"/>
              <a:t>21/04/2015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73876C-7257-5C42-BD60-7B5CC97AD308}" type="datetime1">
              <a:rPr lang="en-AU" smtClean="0"/>
              <a:t>21/04/2015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B6F63A-FEE5-5746-93F7-E4BEAC282AC2}" type="datetime1">
              <a:rPr lang="en-AU" smtClean="0"/>
              <a:t>21/04/2015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022D80-57E4-C748-8501-9021887FCD1F}" type="datetime1">
              <a:rPr lang="en-AU" smtClean="0"/>
              <a:t>21/04/2015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9000E-71B9-AC47-A434-89AA7399C810}" type="datetime1">
              <a:rPr lang="en-AU" smtClean="0"/>
              <a:t>21/04/2015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4D1783-DFBF-E749-BE13-291527C0CF70}" type="datetime1">
              <a:rPr lang="en-AU" smtClean="0"/>
              <a:t>21/04/2015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D24EA9-A47B-6D4F-813D-F68E2B223E59}" type="datetime1">
              <a:rPr lang="en-AU" smtClean="0"/>
              <a:t>21/04/2015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453A9C-E528-E344-8CA5-0AEC7C584FBF}" type="datetime1">
              <a:rPr lang="en-AU" smtClean="0"/>
              <a:t>21/04/2015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17CBB-3545-534E-A875-17A6A79676B7}" type="datetime1">
              <a:rPr lang="en-AU" smtClean="0"/>
              <a:t>21/04/2015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A795A5-375C-2B40-B5C1-B55954A7800E}" type="datetime1">
              <a:rPr lang="en-AU" smtClean="0"/>
              <a:t>21/04/2015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0354AD4-1E51-8049-B4A9-90F29FFED912}" type="datetime1">
              <a:rPr lang="en-AU" smtClean="0"/>
              <a:t>21/04/2015</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A08DEB9-0B7B-BC43-BD49-8B1CDA076EB3}" type="datetime1">
              <a:rPr lang="en-AU" smtClean="0"/>
              <a:t>21/04/2015</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02564"/>
            <a:ext cx="7543800" cy="1889691"/>
          </a:xfrm>
        </p:spPr>
        <p:txBody>
          <a:bodyPr/>
          <a:lstStyle/>
          <a:p>
            <a:pPr algn="ctr"/>
            <a:r>
              <a:rPr lang="x-none" sz="4000" b="1" dirty="0"/>
              <a:t>مادة أحكام الإلتزام      ٢٢٢ نظم</a:t>
            </a:r>
            <a:br>
              <a:rPr lang="x-none" sz="4000" b="1" dirty="0"/>
            </a:br>
            <a:r>
              <a:rPr lang="x-none" sz="4000" b="1" dirty="0"/>
              <a:t> </a:t>
            </a:r>
            <a:br>
              <a:rPr lang="x-none" sz="4000" b="1" dirty="0"/>
            </a:br>
            <a:r>
              <a:rPr lang="x-none" sz="2800" b="1" dirty="0"/>
              <a:t>الفصل الدراسي الثاني لعام ١٤٣٦ هـ</a:t>
            </a:r>
            <a:endParaRPr lang="en-US" sz="4000" b="1" dirty="0"/>
          </a:p>
        </p:txBody>
      </p:sp>
      <p:sp>
        <p:nvSpPr>
          <p:cNvPr id="3" name="Subtitle 2"/>
          <p:cNvSpPr>
            <a:spLocks noGrp="1"/>
          </p:cNvSpPr>
          <p:nvPr>
            <p:ph type="subTitle" idx="1"/>
          </p:nvPr>
        </p:nvSpPr>
        <p:spPr>
          <a:xfrm>
            <a:off x="1099946" y="5370431"/>
            <a:ext cx="6461760" cy="599705"/>
          </a:xfrm>
        </p:spPr>
        <p:txBody>
          <a:bodyPr>
            <a:normAutofit/>
          </a:bodyPr>
          <a:lstStyle/>
          <a:p>
            <a:pPr algn="ctr" rtl="1"/>
            <a:r>
              <a:rPr lang="x-none" sz="2400" dirty="0" smtClean="0">
                <a:solidFill>
                  <a:schemeClr val="accent1">
                    <a:lumMod val="75000"/>
                  </a:schemeClr>
                </a:solidFill>
              </a:rPr>
              <a:t>أ/ أسماء </a:t>
            </a:r>
            <a:r>
              <a:rPr lang="x-none" sz="2400" dirty="0">
                <a:solidFill>
                  <a:schemeClr val="accent1">
                    <a:lumMod val="75000"/>
                  </a:schemeClr>
                </a:solidFill>
              </a:rPr>
              <a:t>الأحمري              </a:t>
            </a:r>
            <a:r>
              <a:rPr lang="x-none" sz="2400" dirty="0" smtClean="0">
                <a:solidFill>
                  <a:schemeClr val="accent1">
                    <a:lumMod val="75000"/>
                  </a:schemeClr>
                </a:solidFill>
              </a:rPr>
              <a:t>    </a:t>
            </a:r>
            <a:r>
              <a:rPr lang="x-none" sz="2400" dirty="0">
                <a:solidFill>
                  <a:schemeClr val="accent1">
                    <a:lumMod val="75000"/>
                  </a:schemeClr>
                </a:solidFill>
              </a:rPr>
              <a:t>محاضرة بقسم القانون الخاص  </a:t>
            </a:r>
            <a:endParaRPr lang="en-US" sz="2400" dirty="0">
              <a:solidFill>
                <a:schemeClr val="accent1">
                  <a:lumMod val="75000"/>
                </a:schemeClr>
              </a:solidFill>
            </a:endParaRPr>
          </a:p>
          <a:p>
            <a:pPr algn="r"/>
            <a:endParaRPr lang="en-US" dirty="0"/>
          </a:p>
        </p:txBody>
      </p:sp>
      <p:sp>
        <p:nvSpPr>
          <p:cNvPr id="4" name="TextBox 3"/>
          <p:cNvSpPr txBox="1"/>
          <p:nvPr/>
        </p:nvSpPr>
        <p:spPr>
          <a:xfrm>
            <a:off x="483170" y="427978"/>
            <a:ext cx="1697999" cy="1877580"/>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2"/>
          <a:stretch>
            <a:fillRect/>
          </a:stretch>
        </p:blipFill>
        <p:spPr>
          <a:xfrm>
            <a:off x="0" y="109929"/>
            <a:ext cx="3518186" cy="2832255"/>
          </a:xfrm>
          <a:prstGeom prst="rect">
            <a:avLst/>
          </a:prstGeom>
        </p:spPr>
      </p:pic>
    </p:spTree>
    <p:extLst>
      <p:ext uri="{BB962C8B-B14F-4D97-AF65-F5344CB8AC3E}">
        <p14:creationId xmlns:p14="http://schemas.microsoft.com/office/powerpoint/2010/main" val="535389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74638"/>
            <a:ext cx="7620000" cy="926461"/>
          </a:xfrm>
        </p:spPr>
        <p:txBody>
          <a:bodyPr/>
          <a:lstStyle/>
          <a:p>
            <a:pPr algn="r" rtl="1"/>
            <a:r>
              <a:rPr lang="x-none" sz="3600" b="1" dirty="0"/>
              <a:t>٣/ الإنابة في الوفاء</a:t>
            </a:r>
            <a:endParaRPr lang="en-US" sz="3600" dirty="0"/>
          </a:p>
        </p:txBody>
      </p:sp>
      <p:sp>
        <p:nvSpPr>
          <p:cNvPr id="13" name="Content Placeholder 12"/>
          <p:cNvSpPr>
            <a:spLocks noGrp="1"/>
          </p:cNvSpPr>
          <p:nvPr>
            <p:ph sz="half" idx="1"/>
          </p:nvPr>
        </p:nvSpPr>
        <p:spPr>
          <a:xfrm>
            <a:off x="457199" y="1513890"/>
            <a:ext cx="7729087" cy="4781526"/>
          </a:xfrm>
        </p:spPr>
        <p:txBody>
          <a:bodyPr>
            <a:normAutofit/>
          </a:bodyPr>
          <a:lstStyle/>
          <a:p>
            <a:pPr algn="r" rtl="1">
              <a:lnSpc>
                <a:spcPct val="130000"/>
              </a:lnSpc>
            </a:pPr>
            <a:r>
              <a:rPr lang="x-none" sz="2400" dirty="0" smtClean="0"/>
              <a:t>لا تقتضي الإنابة أن تكون هناك مديونية سابقة بين المنيب والمناب “المدين  والأجنبي”.</a:t>
            </a:r>
          </a:p>
          <a:p>
            <a:pPr marL="114300" indent="0" algn="r" rtl="1">
              <a:lnSpc>
                <a:spcPct val="130000"/>
              </a:lnSpc>
              <a:buNone/>
            </a:pPr>
            <a:endParaRPr lang="x-none" sz="2400" dirty="0" smtClean="0"/>
          </a:p>
          <a:p>
            <a:pPr algn="r" rtl="1">
              <a:lnSpc>
                <a:spcPct val="130000"/>
              </a:lnSpc>
            </a:pPr>
            <a:r>
              <a:rPr lang="x-none" sz="2400" dirty="0" smtClean="0"/>
              <a:t>في الإنابة الكاملة ينقضي الإلتزام الأصلي ومن ثم تبرأ ذمة المنيب وينشأ التزام جديد على عاتق المناب ولذا تعد الإنابة هنا تجديداً.</a:t>
            </a:r>
          </a:p>
          <a:p>
            <a:pPr algn="r" rtl="1">
              <a:lnSpc>
                <a:spcPct val="130000"/>
              </a:lnSpc>
            </a:pPr>
            <a:endParaRPr lang="x-none" sz="2400" dirty="0" smtClean="0"/>
          </a:p>
          <a:p>
            <a:pPr algn="r" rtl="1">
              <a:lnSpc>
                <a:spcPct val="130000"/>
              </a:lnSpc>
            </a:pPr>
            <a:r>
              <a:rPr lang="x-none" sz="2400" dirty="0" smtClean="0"/>
              <a:t>في الإنابة الناقصة لا ينقضي الإلتزام الأصلي ومن ثم تبقى ذمة المنيب مشغولة بالدين ، كل ما هنالك أنها ترتب نشوء التزام جديد إلى جانب الإلتزام الأصلي لذا فهي لا تنطوي على تجديد.</a:t>
            </a: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10</a:t>
            </a:fld>
            <a:endParaRPr lang="en-US"/>
          </a:p>
        </p:txBody>
      </p:sp>
    </p:spTree>
    <p:extLst>
      <p:ext uri="{BB962C8B-B14F-4D97-AF65-F5344CB8AC3E}">
        <p14:creationId xmlns:p14="http://schemas.microsoft.com/office/powerpoint/2010/main" val="2067562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440307"/>
            <a:ext cx="7620000" cy="608929"/>
          </a:xfrm>
        </p:spPr>
        <p:txBody>
          <a:bodyPr/>
          <a:lstStyle/>
          <a:p>
            <a:pPr algn="r" rtl="1"/>
            <a:r>
              <a:rPr lang="x-none" sz="3600" b="1" dirty="0" smtClean="0"/>
              <a:t>٤/ اتحاد الذمة</a:t>
            </a:r>
            <a:endParaRPr lang="en-US" sz="3600" b="1" dirty="0"/>
          </a:p>
        </p:txBody>
      </p:sp>
      <p:sp>
        <p:nvSpPr>
          <p:cNvPr id="7" name="Content Placeholder 6"/>
          <p:cNvSpPr>
            <a:spLocks noGrp="1"/>
          </p:cNvSpPr>
          <p:nvPr>
            <p:ph idx="1"/>
          </p:nvPr>
        </p:nvSpPr>
        <p:spPr>
          <a:xfrm>
            <a:off x="457200" y="1380573"/>
            <a:ext cx="7620000" cy="5020227"/>
          </a:xfrm>
        </p:spPr>
        <p:txBody>
          <a:bodyPr>
            <a:normAutofit/>
          </a:bodyPr>
          <a:lstStyle/>
          <a:p>
            <a:pPr algn="r" rtl="1">
              <a:lnSpc>
                <a:spcPct val="120000"/>
              </a:lnSpc>
              <a:buFont typeface="Wingdings" charset="2"/>
              <a:buChar char="§"/>
            </a:pPr>
            <a:r>
              <a:rPr lang="x-none" sz="2400" b="1" dirty="0" smtClean="0"/>
              <a:t>تعريف اتحاد الذمة: </a:t>
            </a:r>
            <a:r>
              <a:rPr lang="x-none" sz="2400" dirty="0" smtClean="0"/>
              <a:t>يقصد بإتحاد الذمة أن تجتمع في شخص واحد صفتا الدائن والمدين بالنسبة لنفس الدين ، وغالباً ما يتحقق اتحاد الذمة بالوفاة ولكن يتصور أيضاً تحققه حال الحياة.</a:t>
            </a:r>
          </a:p>
          <a:p>
            <a:pPr algn="r" rtl="1">
              <a:lnSpc>
                <a:spcPct val="120000"/>
              </a:lnSpc>
              <a:buFont typeface="Wingdings" charset="2"/>
              <a:buChar char="§"/>
            </a:pPr>
            <a:r>
              <a:rPr lang="x-none" sz="2400" b="1" dirty="0" smtClean="0"/>
              <a:t>مثال ذلك:</a:t>
            </a:r>
          </a:p>
          <a:p>
            <a:pPr marL="114300" indent="0" algn="r" rtl="1">
              <a:lnSpc>
                <a:spcPct val="120000"/>
              </a:lnSpc>
              <a:buNone/>
            </a:pPr>
            <a:r>
              <a:rPr lang="x-none" sz="2400" dirty="0" smtClean="0"/>
              <a:t>يتوفى الدائن ويرثه المدين أو العكس ، لو قامت إحدى الشركات بشراء ما أصدرته من سندات – والسند يمثل ديناً عليها – فإنها تصبح دائناً ومن ثم تجتمع فيها صفتا الدائن والمدين. </a:t>
            </a:r>
          </a:p>
          <a:p>
            <a:pPr algn="r" rtl="1">
              <a:lnSpc>
                <a:spcPct val="120000"/>
              </a:lnSpc>
              <a:buFont typeface="Wingdings" charset="2"/>
              <a:buChar char="§"/>
            </a:pPr>
            <a:r>
              <a:rPr lang="x-none" sz="2400" b="1" dirty="0" smtClean="0"/>
              <a:t>آثار اتحاد الذمة: </a:t>
            </a:r>
          </a:p>
          <a:p>
            <a:pPr marL="114300" indent="0" algn="r" rtl="1">
              <a:lnSpc>
                <a:spcPct val="120000"/>
              </a:lnSpc>
              <a:buNone/>
            </a:pPr>
            <a:r>
              <a:rPr lang="x-none" sz="2400" dirty="0" smtClean="0"/>
              <a:t>يترتب على اتحاد الذمة انقضاء الإلتزام بالقدر الذي اتحدت فيه الذمة.</a:t>
            </a:r>
          </a:p>
          <a:p>
            <a:pPr marL="114300" indent="0" algn="r" rtl="1">
              <a:lnSpc>
                <a:spcPct val="120000"/>
              </a:lnSpc>
              <a:buNone/>
            </a:pPr>
            <a:endParaRPr lang="en-US" sz="2400" dirty="0"/>
          </a:p>
        </p:txBody>
      </p:sp>
      <p:sp>
        <p:nvSpPr>
          <p:cNvPr id="5" name="Slide Number Placeholder 4"/>
          <p:cNvSpPr>
            <a:spLocks noGrp="1"/>
          </p:cNvSpPr>
          <p:nvPr>
            <p:ph type="sldNum" sz="quarter" idx="12"/>
          </p:nvPr>
        </p:nvSpPr>
        <p:spPr/>
        <p:txBody>
          <a:bodyPr/>
          <a:lstStyle/>
          <a:p>
            <a:fld id="{6E2D2B3B-882E-40F3-A32F-6DD516915044}" type="slidenum">
              <a:rPr lang="en-US" smtClean="0"/>
              <a:pPr/>
              <a:t>11</a:t>
            </a:fld>
            <a:endParaRPr lang="en-US"/>
          </a:p>
        </p:txBody>
      </p:sp>
    </p:spTree>
    <p:extLst>
      <p:ext uri="{BB962C8B-B14F-4D97-AF65-F5344CB8AC3E}">
        <p14:creationId xmlns:p14="http://schemas.microsoft.com/office/powerpoint/2010/main" val="1790952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22735"/>
          </a:xfrm>
        </p:spPr>
        <p:txBody>
          <a:bodyPr/>
          <a:lstStyle/>
          <a:p>
            <a:pPr algn="r" rtl="1"/>
            <a:r>
              <a:rPr lang="x-none" sz="3600" b="1" dirty="0" smtClean="0"/>
              <a:t>٥/ المقاصّة</a:t>
            </a:r>
            <a:endParaRPr lang="en-US" sz="3600" b="1" dirty="0"/>
          </a:p>
        </p:txBody>
      </p:sp>
      <p:sp>
        <p:nvSpPr>
          <p:cNvPr id="3" name="Content Placeholder 2"/>
          <p:cNvSpPr>
            <a:spLocks noGrp="1"/>
          </p:cNvSpPr>
          <p:nvPr>
            <p:ph idx="1"/>
          </p:nvPr>
        </p:nvSpPr>
        <p:spPr>
          <a:xfrm>
            <a:off x="457200" y="1159682"/>
            <a:ext cx="7620000" cy="5356626"/>
          </a:xfrm>
        </p:spPr>
        <p:txBody>
          <a:bodyPr>
            <a:normAutofit/>
          </a:bodyPr>
          <a:lstStyle/>
          <a:p>
            <a:pPr algn="r" rtl="1">
              <a:lnSpc>
                <a:spcPct val="120000"/>
              </a:lnSpc>
              <a:buFont typeface="Wingdings" charset="2"/>
              <a:buChar char="§"/>
            </a:pPr>
            <a:r>
              <a:rPr lang="x-none" sz="2400" b="1" dirty="0"/>
              <a:t> تعريف المقاصة</a:t>
            </a:r>
            <a:r>
              <a:rPr lang="x-none" sz="2400" b="1" dirty="0" smtClean="0"/>
              <a:t>: </a:t>
            </a:r>
          </a:p>
          <a:p>
            <a:pPr marL="114300" indent="0" algn="r" rtl="1">
              <a:lnSpc>
                <a:spcPct val="120000"/>
              </a:lnSpc>
              <a:buNone/>
            </a:pPr>
            <a:r>
              <a:rPr lang="x-none" sz="2400" dirty="0" smtClean="0"/>
              <a:t>هي طريق لإنقضاء دينين متقابلين في ذمة شخصين كل منهما دائن ومدين للآخر في نفس الوقت بمقدار الأقل منهما .</a:t>
            </a:r>
          </a:p>
          <a:p>
            <a:pPr marL="114300" indent="0" algn="r" rtl="1">
              <a:lnSpc>
                <a:spcPct val="120000"/>
              </a:lnSpc>
              <a:buNone/>
            </a:pPr>
            <a:r>
              <a:rPr lang="x-none" sz="2400" dirty="0"/>
              <a:t>مثال ذلك: إذا كان (أ) مديناً بمبلغ ١٠٠٠٠ ريال على سبيل القرض للدائن (ب) ، ثم اشترى (ب) شيئاً من (أ) بمبلغ ٥٠٠٠ ريال وصار بذلك مديناً بهذا المبلغ ، تقع المقاصة بين الدينين بقدر الأقل منهما (٥٠٠٠ ريال) بحيث لا يبقى في ذمة (أ) إلا مازد على هذا القدر</a:t>
            </a:r>
            <a:r>
              <a:rPr lang="x-none" sz="2400" dirty="0" smtClean="0"/>
              <a:t>.</a:t>
            </a:r>
          </a:p>
          <a:p>
            <a:pPr algn="r" rtl="1">
              <a:lnSpc>
                <a:spcPct val="120000"/>
              </a:lnSpc>
              <a:buFont typeface="Wingdings" charset="2"/>
              <a:buChar char="§"/>
            </a:pPr>
            <a:r>
              <a:rPr lang="x-none" sz="2400" b="1" dirty="0" smtClean="0"/>
              <a:t>طبيعة المقاصة:</a:t>
            </a:r>
          </a:p>
          <a:p>
            <a:pPr marL="114300" indent="0" algn="r" rtl="1">
              <a:lnSpc>
                <a:spcPct val="120000"/>
              </a:lnSpc>
              <a:buNone/>
            </a:pPr>
            <a:r>
              <a:rPr lang="x-none" sz="2400" dirty="0" smtClean="0"/>
              <a:t>المقاصة في طبيعتها وفاء مزدوج و ضمان ، إذ يترتب على وقوعها إنقضاء الدينين المتقابلين بمقدار الأقل منهما ويتمكن من خلالها كل طرف من استيفاء حقه كله أو جزء منه بالأولوية.</a:t>
            </a:r>
            <a:endParaRPr lang="en-US" sz="2400" dirty="0"/>
          </a:p>
          <a:p>
            <a:pPr marL="114300" indent="0" algn="r" rtl="1">
              <a:lnSpc>
                <a:spcPct val="120000"/>
              </a:lnSpc>
              <a:buNone/>
            </a:pPr>
            <a:endParaRPr lang="en-US" sz="2400" b="1"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12</a:t>
            </a:fld>
            <a:endParaRPr lang="en-US"/>
          </a:p>
        </p:txBody>
      </p:sp>
    </p:spTree>
    <p:extLst>
      <p:ext uri="{BB962C8B-B14F-4D97-AF65-F5344CB8AC3E}">
        <p14:creationId xmlns:p14="http://schemas.microsoft.com/office/powerpoint/2010/main" val="315642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05569"/>
          </a:xfrm>
        </p:spPr>
        <p:txBody>
          <a:bodyPr/>
          <a:lstStyle/>
          <a:p>
            <a:pPr algn="r"/>
            <a:r>
              <a:rPr lang="x-none" sz="3600" b="1" dirty="0" smtClean="0"/>
              <a:t>أنواع المقاصّة</a:t>
            </a:r>
            <a:endParaRPr lang="en-US" sz="3600" b="1" dirty="0"/>
          </a:p>
        </p:txBody>
      </p:sp>
      <p:sp>
        <p:nvSpPr>
          <p:cNvPr id="3" name="Content Placeholder 2"/>
          <p:cNvSpPr>
            <a:spLocks noGrp="1"/>
          </p:cNvSpPr>
          <p:nvPr>
            <p:ph idx="1"/>
          </p:nvPr>
        </p:nvSpPr>
        <p:spPr>
          <a:xfrm>
            <a:off x="457200" y="1187293"/>
            <a:ext cx="7620000" cy="5439461"/>
          </a:xfrm>
        </p:spPr>
        <p:txBody>
          <a:bodyPr>
            <a:normAutofit/>
          </a:bodyPr>
          <a:lstStyle/>
          <a:p>
            <a:pPr algn="r" rtl="1">
              <a:lnSpc>
                <a:spcPct val="110000"/>
              </a:lnSpc>
              <a:buFont typeface="Wingdings" charset="2"/>
              <a:buChar char="²"/>
            </a:pPr>
            <a:r>
              <a:rPr lang="x-none" sz="2400" b="1" dirty="0" smtClean="0"/>
              <a:t> أولاً: المقاصة القانونية</a:t>
            </a:r>
          </a:p>
          <a:p>
            <a:pPr marL="114300" indent="0" algn="r" rtl="1">
              <a:lnSpc>
                <a:spcPct val="110000"/>
              </a:lnSpc>
              <a:buNone/>
            </a:pPr>
            <a:r>
              <a:rPr lang="x-none" sz="2400" dirty="0" smtClean="0"/>
              <a:t>تقع بقوة القانون متى توافرت شروطها وهي </a:t>
            </a:r>
          </a:p>
          <a:p>
            <a:pPr marL="571500" indent="-457200" algn="r" rtl="1">
              <a:lnSpc>
                <a:spcPct val="110000"/>
              </a:lnSpc>
              <a:buFont typeface="+mj-lt"/>
              <a:buAutoNum type="arabicPeriod"/>
            </a:pPr>
            <a:r>
              <a:rPr lang="x-none" sz="2400" dirty="0" smtClean="0"/>
              <a:t>وجود دينين متقابلين ( بين نفس الشخصين وبنفس الصفة).</a:t>
            </a:r>
          </a:p>
          <a:p>
            <a:pPr marL="571500" indent="-457200" algn="r" rtl="1">
              <a:lnSpc>
                <a:spcPct val="110000"/>
              </a:lnSpc>
              <a:buFont typeface="+mj-lt"/>
              <a:buAutoNum type="arabicPeriod"/>
            </a:pPr>
            <a:r>
              <a:rPr lang="x-none" sz="2400" dirty="0" smtClean="0"/>
              <a:t>تماثل الدينين في المحل ( نقوداً أو مثليات متحدة النوع والجودة).</a:t>
            </a:r>
          </a:p>
          <a:p>
            <a:pPr marL="571500" indent="-457200" algn="r" rtl="1">
              <a:lnSpc>
                <a:spcPct val="110000"/>
              </a:lnSpc>
              <a:buFont typeface="+mj-lt"/>
              <a:buAutoNum type="arabicPeriod"/>
            </a:pPr>
            <a:r>
              <a:rPr lang="x-none" sz="2400" dirty="0" smtClean="0"/>
              <a:t>خلو الدينين من النزاع ( كلاهما محقق الوجود معين المقدار).</a:t>
            </a:r>
          </a:p>
          <a:p>
            <a:pPr marL="571500" indent="-457200" algn="r" rtl="1">
              <a:lnSpc>
                <a:spcPct val="110000"/>
              </a:lnSpc>
              <a:buFont typeface="+mj-lt"/>
              <a:buAutoNum type="arabicPeriod"/>
            </a:pPr>
            <a:r>
              <a:rPr lang="x-none" sz="2400" dirty="0" smtClean="0"/>
              <a:t>صلاحية الدينين للمطالبة القضائية ( كلاهما ديناً مدنياً).</a:t>
            </a:r>
          </a:p>
          <a:p>
            <a:pPr marL="571500" indent="-457200" algn="r" rtl="1">
              <a:lnSpc>
                <a:spcPct val="110000"/>
              </a:lnSpc>
              <a:buFont typeface="+mj-lt"/>
              <a:buAutoNum type="arabicPeriod"/>
            </a:pPr>
            <a:r>
              <a:rPr lang="x-none" sz="2400" dirty="0" smtClean="0"/>
              <a:t>استحقاق الدينين للآداء ( ويستثنى من ذلك إذا تأجل أحد الدينين على نظرة منحها القاضي أو تبرع بها الدائن).</a:t>
            </a:r>
          </a:p>
          <a:p>
            <a:pPr marL="571500" indent="-457200" algn="r" rtl="1">
              <a:lnSpc>
                <a:spcPct val="110000"/>
              </a:lnSpc>
              <a:buFont typeface="+mj-lt"/>
              <a:buAutoNum type="arabicPeriod"/>
            </a:pPr>
            <a:r>
              <a:rPr lang="x-none" sz="2400" dirty="0" smtClean="0"/>
              <a:t>قابلية الدينين للحجز .</a:t>
            </a:r>
          </a:p>
          <a:p>
            <a:pPr marL="571500" indent="-457200" algn="r" rtl="1">
              <a:lnSpc>
                <a:spcPct val="110000"/>
              </a:lnSpc>
              <a:buFont typeface="+mj-lt"/>
              <a:buAutoNum type="arabicPeriod"/>
            </a:pPr>
            <a:r>
              <a:rPr lang="x-none" sz="2400" dirty="0" smtClean="0"/>
              <a:t>وجوب التمسك بالمقاصة ( إذا تمسك بها صاحب المصلحة تقع بقوة القانون بشرط عدم الإضرار بحقوق الغير).</a:t>
            </a: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13</a:t>
            </a:fld>
            <a:endParaRPr lang="en-US"/>
          </a:p>
        </p:txBody>
      </p:sp>
    </p:spTree>
    <p:extLst>
      <p:ext uri="{BB962C8B-B14F-4D97-AF65-F5344CB8AC3E}">
        <p14:creationId xmlns:p14="http://schemas.microsoft.com/office/powerpoint/2010/main" val="2499345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45956"/>
            <a:ext cx="7543800" cy="718089"/>
          </a:xfrm>
        </p:spPr>
        <p:txBody>
          <a:bodyPr/>
          <a:lstStyle/>
          <a:p>
            <a:pPr algn="ctr"/>
            <a:r>
              <a:rPr lang="x-none" sz="3600" b="1" dirty="0" smtClean="0"/>
              <a:t>آثار المقاصة القانونية </a:t>
            </a:r>
            <a:endParaRPr lang="en-US" sz="3600" b="1" dirty="0"/>
          </a:p>
        </p:txBody>
      </p:sp>
      <p:sp>
        <p:nvSpPr>
          <p:cNvPr id="3" name="Content Placeholder 2"/>
          <p:cNvSpPr>
            <a:spLocks noGrp="1"/>
          </p:cNvSpPr>
          <p:nvPr>
            <p:ph type="subTitle" idx="1"/>
          </p:nvPr>
        </p:nvSpPr>
        <p:spPr>
          <a:xfrm>
            <a:off x="685800" y="2581673"/>
            <a:ext cx="7155366" cy="1849969"/>
          </a:xfrm>
        </p:spPr>
        <p:txBody>
          <a:bodyPr>
            <a:normAutofit/>
          </a:bodyPr>
          <a:lstStyle/>
          <a:p>
            <a:pPr algn="r">
              <a:lnSpc>
                <a:spcPct val="120000"/>
              </a:lnSpc>
            </a:pPr>
            <a:r>
              <a:rPr lang="x-none" sz="2400" dirty="0" smtClean="0">
                <a:solidFill>
                  <a:schemeClr val="tx1"/>
                </a:solidFill>
              </a:rPr>
              <a:t>إذا توافرت شروط المقاصة القانونية ترتب على ذلك إنقضاء الدينين بقدر الأقل منهما منذ الوقت الذي يصبحان فيه صالحين للمقاصة (بأثر رجعي) ليس من وقت التمسك بالمقاصة ولكن من الوقت الذي يكتمل فيه توافر الشروط الأخرى كلها.</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14</a:t>
            </a:fld>
            <a:endParaRPr lang="en-US"/>
          </a:p>
        </p:txBody>
      </p:sp>
    </p:spTree>
    <p:extLst>
      <p:ext uri="{BB962C8B-B14F-4D97-AF65-F5344CB8AC3E}">
        <p14:creationId xmlns:p14="http://schemas.microsoft.com/office/powerpoint/2010/main" val="862335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6541"/>
          </a:xfrm>
        </p:spPr>
        <p:txBody>
          <a:bodyPr/>
          <a:lstStyle/>
          <a:p>
            <a:pPr algn="r"/>
            <a:r>
              <a:rPr lang="x-none" sz="3600" b="1" dirty="0"/>
              <a:t>أنواع المقاصّة</a:t>
            </a:r>
            <a:endParaRPr lang="en-US" sz="3600" dirty="0"/>
          </a:p>
        </p:txBody>
      </p:sp>
      <p:sp>
        <p:nvSpPr>
          <p:cNvPr id="3" name="Content Placeholder 2"/>
          <p:cNvSpPr>
            <a:spLocks noGrp="1"/>
          </p:cNvSpPr>
          <p:nvPr>
            <p:ph idx="1"/>
          </p:nvPr>
        </p:nvSpPr>
        <p:spPr>
          <a:xfrm>
            <a:off x="457200" y="1201099"/>
            <a:ext cx="7620000" cy="5199701"/>
          </a:xfrm>
        </p:spPr>
        <p:txBody>
          <a:bodyPr>
            <a:normAutofit/>
          </a:bodyPr>
          <a:lstStyle/>
          <a:p>
            <a:pPr algn="r" rtl="1">
              <a:lnSpc>
                <a:spcPct val="120000"/>
              </a:lnSpc>
              <a:buFont typeface="Wingdings" charset="2"/>
              <a:buChar char="²"/>
            </a:pPr>
            <a:r>
              <a:rPr lang="x-none" sz="2400" b="1" dirty="0" smtClean="0"/>
              <a:t> ثانياً: المقاصة القضائية</a:t>
            </a:r>
          </a:p>
          <a:p>
            <a:pPr marL="114300" indent="0" algn="r" rtl="1">
              <a:lnSpc>
                <a:spcPct val="120000"/>
              </a:lnSpc>
              <a:buNone/>
            </a:pPr>
            <a:r>
              <a:rPr lang="x-none" sz="2400" dirty="0" smtClean="0"/>
              <a:t>تقع المقاصة القضائية عندما يقوم دائن بمطالبة مدينه قضاءً بالوفاء ، ويتمسك المدين بحق له في ذمة دائنه المدعي. </a:t>
            </a:r>
          </a:p>
          <a:p>
            <a:pPr marL="114300" indent="0" algn="r" rtl="1">
              <a:lnSpc>
                <a:spcPct val="120000"/>
              </a:lnSpc>
              <a:buNone/>
            </a:pPr>
            <a:r>
              <a:rPr lang="x-none" sz="2400" dirty="0" smtClean="0"/>
              <a:t>وبما أن هذا الحق تخلّف فيه شرط الخلو من النزاع فبالتالي لا يجوز التمسك بالمقاصة القانونية ولكن القاضي يستطيع الفصل في هذا النزاع ومن ثم يصير الدين خالياً من النزاع ويمكن أن تقع المقاصة ويجريها القاضي بحكمه.</a:t>
            </a:r>
          </a:p>
          <a:p>
            <a:pPr marL="114300" indent="0" algn="r" rtl="1">
              <a:lnSpc>
                <a:spcPct val="120000"/>
              </a:lnSpc>
              <a:buNone/>
            </a:pPr>
            <a:r>
              <a:rPr lang="x-none" sz="2400" dirty="0" smtClean="0"/>
              <a:t>ويكون أثر المقاصة القضائية من تاريخ الحكم بها وهذا الأثر يتمثل في إنقضاء الدينين بقدر الأقل منهما.</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15</a:t>
            </a:fld>
            <a:endParaRPr lang="en-US"/>
          </a:p>
        </p:txBody>
      </p:sp>
    </p:spTree>
    <p:extLst>
      <p:ext uri="{BB962C8B-B14F-4D97-AF65-F5344CB8AC3E}">
        <p14:creationId xmlns:p14="http://schemas.microsoft.com/office/powerpoint/2010/main" val="11087975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4598"/>
          </a:xfrm>
        </p:spPr>
        <p:txBody>
          <a:bodyPr/>
          <a:lstStyle/>
          <a:p>
            <a:pPr algn="r"/>
            <a:r>
              <a:rPr lang="x-none" sz="3600" b="1" dirty="0"/>
              <a:t>أنواع المقاصّة</a:t>
            </a:r>
            <a:endParaRPr lang="en-US" sz="3600" dirty="0"/>
          </a:p>
        </p:txBody>
      </p:sp>
      <p:sp>
        <p:nvSpPr>
          <p:cNvPr id="3" name="Content Placeholder 2"/>
          <p:cNvSpPr>
            <a:spLocks noGrp="1"/>
          </p:cNvSpPr>
          <p:nvPr>
            <p:ph idx="1"/>
          </p:nvPr>
        </p:nvSpPr>
        <p:spPr>
          <a:xfrm>
            <a:off x="457200" y="1449602"/>
            <a:ext cx="7620000" cy="4951198"/>
          </a:xfrm>
        </p:spPr>
        <p:txBody>
          <a:bodyPr/>
          <a:lstStyle/>
          <a:p>
            <a:pPr algn="r" rtl="1">
              <a:lnSpc>
                <a:spcPct val="120000"/>
              </a:lnSpc>
              <a:buFont typeface="Wingdings" charset="2"/>
              <a:buChar char="²"/>
            </a:pPr>
            <a:r>
              <a:rPr lang="x-none" sz="2400" dirty="0" smtClean="0"/>
              <a:t> </a:t>
            </a:r>
            <a:r>
              <a:rPr lang="x-none" sz="2400" b="1" dirty="0"/>
              <a:t> ثالثاً: المقاصة الإتفاقية ( الإختيارية</a:t>
            </a:r>
            <a:r>
              <a:rPr lang="x-none" sz="2400" b="1" dirty="0" smtClean="0"/>
              <a:t>)</a:t>
            </a:r>
          </a:p>
          <a:p>
            <a:pPr marL="114300" indent="0" algn="r" rtl="1">
              <a:lnSpc>
                <a:spcPct val="120000"/>
              </a:lnSpc>
              <a:buNone/>
            </a:pPr>
            <a:r>
              <a:rPr lang="x-none" sz="2400" dirty="0" smtClean="0"/>
              <a:t>وتقع بإرادة ذوي الشأن في الوقت الذي يتخلف فيه شرط من شروط المقاصة القانونية بحيث يتجاوز عنه من تقرر الشرط لمصلحته. </a:t>
            </a:r>
          </a:p>
          <a:p>
            <a:pPr marL="114300" indent="0" algn="r" rtl="1">
              <a:lnSpc>
                <a:spcPct val="120000"/>
              </a:lnSpc>
              <a:buNone/>
            </a:pPr>
            <a:r>
              <a:rPr lang="x-none" sz="2400" dirty="0" smtClean="0"/>
              <a:t>ومثال ذلك إذا كان أحد الدينين مضافاً إلى أجل والأجل لمصلحة المدين حيث يجوز للأخير التمسك بالمقاصة بين دينه وماله من حق مستحق الآداء. </a:t>
            </a:r>
          </a:p>
          <a:p>
            <a:pPr marL="114300" indent="0" algn="r" rtl="1">
              <a:lnSpc>
                <a:spcPct val="120000"/>
              </a:lnSpc>
              <a:buNone/>
            </a:pPr>
            <a:r>
              <a:rPr lang="x-none" sz="2400" dirty="0" smtClean="0"/>
              <a:t>ويترتب أثر المقاصة الإختيارية من وقت الإتفاق عليها أو التمسك بها ، ويتمثل هذا الأثر في إنقضاء الدينين بمقدار الأقل منهما.</a:t>
            </a:r>
          </a:p>
          <a:p>
            <a:pPr marL="114300" indent="0" algn="r" rtl="1">
              <a:lnSpc>
                <a:spcPct val="120000"/>
              </a:lnSpc>
              <a:buNone/>
            </a:pPr>
            <a:endParaRPr lang="en-US" sz="2400" b="1" dirty="0"/>
          </a:p>
          <a:p>
            <a:pPr marL="114300" indent="0" algn="r" rtl="1">
              <a:lnSpc>
                <a:spcPct val="120000"/>
              </a:lnSpc>
              <a:buNone/>
            </a:pPr>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16</a:t>
            </a:fld>
            <a:endParaRPr lang="en-US"/>
          </a:p>
        </p:txBody>
      </p:sp>
    </p:spTree>
    <p:extLst>
      <p:ext uri="{BB962C8B-B14F-4D97-AF65-F5344CB8AC3E}">
        <p14:creationId xmlns:p14="http://schemas.microsoft.com/office/powerpoint/2010/main" val="4774964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16015"/>
          </a:xfrm>
        </p:spPr>
        <p:txBody>
          <a:bodyPr/>
          <a:lstStyle/>
          <a:p>
            <a:pPr algn="ctr" rtl="1"/>
            <a:r>
              <a:rPr lang="x-none" sz="3600" b="1" smtClean="0"/>
              <a:t>ثالثاً</a:t>
            </a:r>
            <a:r>
              <a:rPr lang="en-US" sz="3600" b="1" dirty="0" smtClean="0"/>
              <a:t> :</a:t>
            </a:r>
            <a:r>
              <a:rPr lang="x-none" sz="3600" b="1" smtClean="0"/>
              <a:t> </a:t>
            </a:r>
            <a:r>
              <a:rPr lang="x-none" sz="3600" b="1" dirty="0"/>
              <a:t>انقضاء الإلتزام </a:t>
            </a:r>
            <a:r>
              <a:rPr lang="x-none" sz="3600" b="1" dirty="0" smtClean="0"/>
              <a:t>بدون وفاء</a:t>
            </a:r>
            <a:endParaRPr lang="en-US" sz="3600" dirty="0"/>
          </a:p>
        </p:txBody>
      </p:sp>
      <p:sp>
        <p:nvSpPr>
          <p:cNvPr id="3" name="Content Placeholder 2"/>
          <p:cNvSpPr>
            <a:spLocks noGrp="1"/>
          </p:cNvSpPr>
          <p:nvPr>
            <p:ph idx="1"/>
          </p:nvPr>
        </p:nvSpPr>
        <p:spPr>
          <a:xfrm>
            <a:off x="457200" y="1297739"/>
            <a:ext cx="7620000" cy="5103061"/>
          </a:xfrm>
        </p:spPr>
        <p:txBody>
          <a:bodyPr>
            <a:normAutofit/>
          </a:bodyPr>
          <a:lstStyle/>
          <a:p>
            <a:pPr marL="114300" indent="0" algn="r" rtl="1">
              <a:lnSpc>
                <a:spcPct val="120000"/>
              </a:lnSpc>
              <a:buNone/>
            </a:pPr>
            <a:r>
              <a:rPr lang="x-none" sz="2800" b="1" spc="-100" dirty="0">
                <a:solidFill>
                  <a:schemeClr val="tx2"/>
                </a:solidFill>
                <a:latin typeface="+mj-lt"/>
                <a:ea typeface="+mj-ea"/>
                <a:cs typeface="+mj-cs"/>
              </a:rPr>
              <a:t>١/ </a:t>
            </a:r>
            <a:r>
              <a:rPr lang="x-none" sz="2800" b="1" spc="-100" dirty="0" smtClean="0">
                <a:solidFill>
                  <a:schemeClr val="tx2"/>
                </a:solidFill>
                <a:latin typeface="+mj-lt"/>
                <a:ea typeface="+mj-ea"/>
                <a:cs typeface="+mj-cs"/>
              </a:rPr>
              <a:t>الإبراء</a:t>
            </a:r>
          </a:p>
          <a:p>
            <a:pPr algn="r" rtl="1">
              <a:lnSpc>
                <a:spcPct val="120000"/>
              </a:lnSpc>
              <a:buFont typeface="Wingdings" charset="2"/>
              <a:buChar char="§"/>
            </a:pPr>
            <a:r>
              <a:rPr lang="x-none" sz="2400" b="1" spc="-100" dirty="0" smtClean="0">
                <a:latin typeface="+mj-lt"/>
                <a:ea typeface="+mj-ea"/>
                <a:cs typeface="+mj-cs"/>
              </a:rPr>
              <a:t> تعريفه:</a:t>
            </a:r>
          </a:p>
          <a:p>
            <a:pPr marL="114300" indent="0" algn="r" rtl="1">
              <a:lnSpc>
                <a:spcPct val="120000"/>
              </a:lnSpc>
              <a:buNone/>
            </a:pPr>
            <a:r>
              <a:rPr lang="x-none" sz="2400" spc="-100" dirty="0" smtClean="0">
                <a:latin typeface="+mj-lt"/>
                <a:ea typeface="+mj-ea"/>
                <a:cs typeface="+mj-cs"/>
              </a:rPr>
              <a:t>نزول الدائن عن حقه قِبَل المدين دون مقابل يتقاضاه منه أو من غيره</a:t>
            </a:r>
          </a:p>
          <a:p>
            <a:pPr algn="r" rtl="1">
              <a:lnSpc>
                <a:spcPct val="120000"/>
              </a:lnSpc>
              <a:buFont typeface="Wingdings" charset="2"/>
              <a:buChar char="§"/>
            </a:pPr>
            <a:r>
              <a:rPr lang="x-none" sz="2400" b="1" spc="-100" dirty="0">
                <a:latin typeface="+mj-lt"/>
                <a:ea typeface="+mj-ea"/>
                <a:cs typeface="+mj-cs"/>
              </a:rPr>
              <a:t> </a:t>
            </a:r>
            <a:r>
              <a:rPr lang="x-none" sz="2400" b="1" spc="-100" dirty="0" smtClean="0">
                <a:latin typeface="+mj-lt"/>
                <a:ea typeface="+mj-ea"/>
                <a:cs typeface="+mj-cs"/>
              </a:rPr>
              <a:t>خصائصه:</a:t>
            </a:r>
          </a:p>
          <a:p>
            <a:pPr marL="571500" indent="-457200" algn="r" rtl="1">
              <a:lnSpc>
                <a:spcPct val="120000"/>
              </a:lnSpc>
              <a:buFont typeface="+mj-lt"/>
              <a:buAutoNum type="arabicPeriod"/>
            </a:pPr>
            <a:r>
              <a:rPr lang="x-none" sz="2400" spc="-100" dirty="0" smtClean="0">
                <a:latin typeface="+mj-lt"/>
                <a:ea typeface="+mj-ea"/>
                <a:cs typeface="+mj-cs"/>
              </a:rPr>
              <a:t>الإبراء  تصرف قانوني يتم بالإرادة المنفردة وهي إرادة الدائن إذ لا دور لرضا المدين في وجوده ولكنه لا يرتب آثاره إلا إذا اتصل بعلم المدين.</a:t>
            </a:r>
          </a:p>
          <a:p>
            <a:pPr marL="571500" indent="-457200" algn="r" rtl="1">
              <a:lnSpc>
                <a:spcPct val="120000"/>
              </a:lnSpc>
              <a:buFont typeface="+mj-lt"/>
              <a:buAutoNum type="arabicPeriod"/>
            </a:pPr>
            <a:r>
              <a:rPr lang="x-none" sz="2400" spc="-100" dirty="0">
                <a:latin typeface="+mj-lt"/>
                <a:ea typeface="+mj-ea"/>
                <a:cs typeface="+mj-cs"/>
              </a:rPr>
              <a:t> </a:t>
            </a:r>
            <a:r>
              <a:rPr lang="x-none" sz="2400" spc="-100" dirty="0" smtClean="0">
                <a:latin typeface="+mj-lt"/>
                <a:ea typeface="+mj-ea"/>
                <a:cs typeface="+mj-cs"/>
              </a:rPr>
              <a:t>يعد الإبراء من أعمال التبرع ومن ثم يخضع للقواعد الموضوعية التي تحكم التبرعات من حيث توافر أهلية التبرع في جانب المتبرع ونحو ذلك.</a:t>
            </a:r>
          </a:p>
          <a:p>
            <a:pPr marL="571500" indent="-457200" algn="r" rtl="1">
              <a:lnSpc>
                <a:spcPct val="120000"/>
              </a:lnSpc>
              <a:buFont typeface="+mj-lt"/>
              <a:buAutoNum type="arabicPeriod"/>
            </a:pPr>
            <a:r>
              <a:rPr lang="x-none" sz="2400" spc="-100" dirty="0">
                <a:latin typeface="+mj-lt"/>
                <a:ea typeface="+mj-ea"/>
                <a:cs typeface="+mj-cs"/>
              </a:rPr>
              <a:t> </a:t>
            </a:r>
            <a:r>
              <a:rPr lang="x-none" sz="2400" spc="-100" dirty="0" smtClean="0">
                <a:latin typeface="+mj-lt"/>
                <a:ea typeface="+mj-ea"/>
                <a:cs typeface="+mj-cs"/>
              </a:rPr>
              <a:t>لا يخضع الإبراء لأي شرط شكلي. </a:t>
            </a:r>
          </a:p>
          <a:p>
            <a:pPr marL="114300" indent="0" algn="r" rtl="1">
              <a:lnSpc>
                <a:spcPct val="120000"/>
              </a:lnSpc>
              <a:buNone/>
            </a:pPr>
            <a:endParaRPr lang="en-US" sz="2800" b="1" spc="-100" dirty="0">
              <a:solidFill>
                <a:schemeClr val="tx2"/>
              </a:solidFill>
              <a:latin typeface="+mj-lt"/>
              <a:ea typeface="+mj-ea"/>
              <a:cs typeface="+mj-cs"/>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17</a:t>
            </a:fld>
            <a:endParaRPr lang="en-US"/>
          </a:p>
        </p:txBody>
      </p:sp>
    </p:spTree>
    <p:extLst>
      <p:ext uri="{BB962C8B-B14F-4D97-AF65-F5344CB8AC3E}">
        <p14:creationId xmlns:p14="http://schemas.microsoft.com/office/powerpoint/2010/main" val="22446321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71238"/>
          </a:xfrm>
        </p:spPr>
        <p:txBody>
          <a:bodyPr/>
          <a:lstStyle/>
          <a:p>
            <a:pPr algn="r" rtl="1"/>
            <a:r>
              <a:rPr lang="x-none" sz="3600" b="1" dirty="0"/>
              <a:t>١/ الإبراء</a:t>
            </a:r>
            <a:br>
              <a:rPr lang="x-none" sz="3600" b="1" dirty="0"/>
            </a:br>
            <a:endParaRPr lang="en-US" sz="3600" dirty="0"/>
          </a:p>
        </p:txBody>
      </p:sp>
      <p:sp>
        <p:nvSpPr>
          <p:cNvPr id="3" name="Content Placeholder 2"/>
          <p:cNvSpPr>
            <a:spLocks noGrp="1"/>
          </p:cNvSpPr>
          <p:nvPr>
            <p:ph idx="1"/>
          </p:nvPr>
        </p:nvSpPr>
        <p:spPr>
          <a:xfrm>
            <a:off x="457200" y="1284752"/>
            <a:ext cx="7620000" cy="4800600"/>
          </a:xfrm>
        </p:spPr>
        <p:txBody>
          <a:bodyPr>
            <a:normAutofit/>
          </a:bodyPr>
          <a:lstStyle/>
          <a:p>
            <a:pPr algn="r" rtl="1">
              <a:lnSpc>
                <a:spcPct val="120000"/>
              </a:lnSpc>
              <a:buFont typeface="Wingdings" charset="2"/>
              <a:buChar char="§"/>
            </a:pPr>
            <a:r>
              <a:rPr lang="x-none" sz="2400" b="1" dirty="0" smtClean="0"/>
              <a:t>آثار الإبراء: </a:t>
            </a:r>
          </a:p>
          <a:p>
            <a:pPr marL="114300" indent="0" algn="r" rtl="1">
              <a:lnSpc>
                <a:spcPct val="120000"/>
              </a:lnSpc>
              <a:buNone/>
            </a:pPr>
            <a:r>
              <a:rPr lang="x-none" sz="2400" dirty="0" smtClean="0"/>
              <a:t>يترتب على الإبراء انقضاء الدين أو الإلتزام ولكن يلاحظ أن الإبراء لا ينتج أثره المرجو إلا إذا اتصل بعلم المدين.</a:t>
            </a:r>
          </a:p>
          <a:p>
            <a:pPr marL="114300" indent="0" algn="r" rtl="1">
              <a:lnSpc>
                <a:spcPct val="120000"/>
              </a:lnSpc>
              <a:buNone/>
            </a:pPr>
            <a:r>
              <a:rPr lang="x-none" sz="2400" dirty="0" smtClean="0"/>
              <a:t>والدين إذ يسقط بالإبراء يسقط معه ما كان يضمنه من تأمينات وما كان يرد عليه من دفوع.</a:t>
            </a:r>
          </a:p>
          <a:p>
            <a:pPr marL="114300" indent="0" algn="r" rtl="1">
              <a:lnSpc>
                <a:spcPct val="120000"/>
              </a:lnSpc>
              <a:buNone/>
            </a:pPr>
            <a:r>
              <a:rPr lang="x-none" sz="2400" dirty="0" smtClean="0"/>
              <a:t>فإذا رفض المدين الإبراء ترتب على ذلك إعادة الإلتزام بما كان يضمنه من تأمينات وما كان يرد عليه من دفوع. </a:t>
            </a:r>
          </a:p>
          <a:p>
            <a:pPr marL="114300" indent="0" algn="r" rtl="1">
              <a:lnSpc>
                <a:spcPct val="120000"/>
              </a:lnSpc>
              <a:buNone/>
            </a:pP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18</a:t>
            </a:fld>
            <a:endParaRPr lang="en-US"/>
          </a:p>
        </p:txBody>
      </p:sp>
    </p:spTree>
    <p:extLst>
      <p:ext uri="{BB962C8B-B14F-4D97-AF65-F5344CB8AC3E}">
        <p14:creationId xmlns:p14="http://schemas.microsoft.com/office/powerpoint/2010/main" val="2249388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912655"/>
          </a:xfrm>
        </p:spPr>
        <p:txBody>
          <a:bodyPr/>
          <a:lstStyle/>
          <a:p>
            <a:pPr algn="r" rtl="1"/>
            <a:r>
              <a:rPr lang="x-none" sz="3600" b="1" dirty="0" smtClean="0"/>
              <a:t>٢/ استحالة التنفيذ</a:t>
            </a:r>
            <a:endParaRPr lang="en-US" sz="3600" b="1" dirty="0"/>
          </a:p>
        </p:txBody>
      </p:sp>
      <p:sp>
        <p:nvSpPr>
          <p:cNvPr id="3" name="Content Placeholder 2"/>
          <p:cNvSpPr>
            <a:spLocks noGrp="1"/>
          </p:cNvSpPr>
          <p:nvPr>
            <p:ph idx="1"/>
          </p:nvPr>
        </p:nvSpPr>
        <p:spPr>
          <a:xfrm>
            <a:off x="457200" y="1283934"/>
            <a:ext cx="7620000" cy="5116866"/>
          </a:xfrm>
        </p:spPr>
        <p:txBody>
          <a:bodyPr>
            <a:normAutofit/>
          </a:bodyPr>
          <a:lstStyle/>
          <a:p>
            <a:pPr algn="r" rtl="1">
              <a:lnSpc>
                <a:spcPct val="120000"/>
              </a:lnSpc>
              <a:buFont typeface="Wingdings" charset="2"/>
              <a:buChar char="²"/>
            </a:pPr>
            <a:r>
              <a:rPr lang="x-none" sz="2400" dirty="0" smtClean="0"/>
              <a:t> ينقضي الإلتزام إذا استحال على المدين الوفاء به لسبب أجنبي لا يد للمدين فيه </a:t>
            </a:r>
            <a:r>
              <a:rPr lang="x-none" sz="2400" b="1" dirty="0" smtClean="0"/>
              <a:t>وحتى ينقضي الإلتزام على هذا النحو ينبغي توافر الشروط التالية:</a:t>
            </a:r>
          </a:p>
          <a:p>
            <a:pPr marL="114300" indent="0" algn="r" rtl="1">
              <a:lnSpc>
                <a:spcPct val="120000"/>
              </a:lnSpc>
              <a:buNone/>
            </a:pPr>
            <a:endParaRPr lang="x-none" sz="2400" b="1" dirty="0" smtClean="0"/>
          </a:p>
          <a:p>
            <a:pPr marL="571500" indent="-457200" algn="r" rtl="1">
              <a:lnSpc>
                <a:spcPct val="120000"/>
              </a:lnSpc>
              <a:buFont typeface="+mj-ea"/>
              <a:buAutoNum type="circleNumDbPlain"/>
            </a:pPr>
            <a:r>
              <a:rPr lang="x-none" sz="2400" dirty="0" smtClean="0"/>
              <a:t>أن يكون الوفاء بالإلتزام مستحيلاً وليس مرهقاً فلو كان الوفاء بالإلتزام أمراً ممكناً لكنه مرهق للمدين فإن الإلتزام لا ينقضي.</a:t>
            </a:r>
          </a:p>
          <a:p>
            <a:pPr marL="571500" indent="-457200" algn="r" rtl="1">
              <a:lnSpc>
                <a:spcPct val="120000"/>
              </a:lnSpc>
              <a:buFont typeface="+mj-ea"/>
              <a:buAutoNum type="circleNumDbPlain"/>
            </a:pPr>
            <a:r>
              <a:rPr lang="x-none" sz="2400" dirty="0"/>
              <a:t> </a:t>
            </a:r>
            <a:r>
              <a:rPr lang="x-none" sz="2400" dirty="0" smtClean="0"/>
              <a:t>أن تكون الإستحالة دائمة وليست مؤقتة فلو كانت الإستحالة مؤقتة ترتب عليها وقف التنفيذ بصورة مؤقتة أيضاً.</a:t>
            </a:r>
          </a:p>
          <a:p>
            <a:pPr marL="571500" indent="-457200" algn="r" rtl="1">
              <a:lnSpc>
                <a:spcPct val="120000"/>
              </a:lnSpc>
              <a:buFont typeface="+mj-ea"/>
              <a:buAutoNum type="circleNumDbPlain"/>
            </a:pPr>
            <a:r>
              <a:rPr lang="x-none" sz="2400" dirty="0"/>
              <a:t> </a:t>
            </a:r>
            <a:r>
              <a:rPr lang="x-none" sz="2400" dirty="0" smtClean="0"/>
              <a:t>أن تكون الإستحالة بسبب أجنبي لا يد للمدين فيه و مثال السبب الأجنبي القوة القاهرة أو الحادث المفاجئ وخطأ الدائن وخطأ الغير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19</a:t>
            </a:fld>
            <a:endParaRPr lang="en-US"/>
          </a:p>
        </p:txBody>
      </p:sp>
    </p:spTree>
    <p:extLst>
      <p:ext uri="{BB962C8B-B14F-4D97-AF65-F5344CB8AC3E}">
        <p14:creationId xmlns:p14="http://schemas.microsoft.com/office/powerpoint/2010/main" val="6244858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009296"/>
          </a:xfrm>
        </p:spPr>
        <p:txBody>
          <a:bodyPr/>
          <a:lstStyle/>
          <a:p>
            <a:pPr algn="r" rtl="1"/>
            <a:r>
              <a:rPr lang="x-none" sz="3600" b="1" dirty="0" smtClean="0"/>
              <a:t>الفصل الرابع: انقضاء الإلتزام</a:t>
            </a:r>
            <a:endParaRPr lang="en-US" sz="3600" b="1" dirty="0"/>
          </a:p>
        </p:txBody>
      </p:sp>
      <p:sp>
        <p:nvSpPr>
          <p:cNvPr id="3" name="Content Placeholder 2"/>
          <p:cNvSpPr>
            <a:spLocks noGrp="1"/>
          </p:cNvSpPr>
          <p:nvPr>
            <p:ph idx="1"/>
          </p:nvPr>
        </p:nvSpPr>
        <p:spPr/>
        <p:txBody>
          <a:bodyPr>
            <a:normAutofit/>
          </a:bodyPr>
          <a:lstStyle/>
          <a:p>
            <a:pPr algn="r" rtl="1">
              <a:lnSpc>
                <a:spcPct val="120000"/>
              </a:lnSpc>
              <a:buFont typeface="Wingdings" charset="2"/>
              <a:buChar char="§"/>
            </a:pPr>
            <a:r>
              <a:rPr lang="x-none" sz="2400" b="1" dirty="0" smtClean="0"/>
              <a:t>الأصل برآءة ذمة الإنسان أما شغلها فهو أمر عارض وبالتالي لا يدوم .</a:t>
            </a:r>
          </a:p>
          <a:p>
            <a:pPr algn="r" rtl="1">
              <a:lnSpc>
                <a:spcPct val="120000"/>
              </a:lnSpc>
              <a:buFont typeface="Wingdings" charset="2"/>
              <a:buChar char="§"/>
            </a:pPr>
            <a:endParaRPr lang="x-none" sz="2400" b="1" dirty="0"/>
          </a:p>
          <a:p>
            <a:pPr algn="r" rtl="1">
              <a:lnSpc>
                <a:spcPct val="120000"/>
              </a:lnSpc>
              <a:buFont typeface="Wingdings" charset="2"/>
              <a:buChar char="§"/>
            </a:pPr>
            <a:r>
              <a:rPr lang="x-none" sz="2400" b="1" dirty="0" smtClean="0"/>
              <a:t>طرق انقضاء الإلتزام :  </a:t>
            </a:r>
          </a:p>
          <a:p>
            <a:pPr marL="571500" indent="-457200" algn="r" rtl="1">
              <a:lnSpc>
                <a:spcPct val="120000"/>
              </a:lnSpc>
              <a:buFont typeface="+mj-lt"/>
              <a:buAutoNum type="arabicPeriod"/>
            </a:pPr>
            <a:r>
              <a:rPr lang="x-none" sz="2400" dirty="0" smtClean="0"/>
              <a:t>الوفاء.</a:t>
            </a:r>
          </a:p>
          <a:p>
            <a:pPr marL="571500" indent="-457200" algn="r" rtl="1">
              <a:lnSpc>
                <a:spcPct val="120000"/>
              </a:lnSpc>
              <a:buFont typeface="+mj-lt"/>
              <a:buAutoNum type="arabicPeriod"/>
            </a:pPr>
            <a:r>
              <a:rPr lang="x-none" sz="2400" dirty="0" smtClean="0"/>
              <a:t>بما يعادل الوفاء ( الوفاء بمقابل، التجديد، الإنابة في الوفاء، اتحاد الذمة، المقاصة ).</a:t>
            </a:r>
          </a:p>
          <a:p>
            <a:pPr marL="571500" indent="-457200" algn="r" rtl="1">
              <a:lnSpc>
                <a:spcPct val="120000"/>
              </a:lnSpc>
              <a:buFont typeface="+mj-lt"/>
              <a:buAutoNum type="arabicPeriod"/>
            </a:pPr>
            <a:r>
              <a:rPr lang="x-none" sz="2400" dirty="0" smtClean="0"/>
              <a:t>بدون وفاء ( الإبراء، استحالة التنفيذ، التقادم ).</a:t>
            </a:r>
          </a:p>
          <a:p>
            <a:pPr marL="114300" indent="0" algn="r" rtl="1">
              <a:lnSpc>
                <a:spcPct val="120000"/>
              </a:lnSpc>
              <a:buNone/>
            </a:pPr>
            <a:endParaRPr lang="x-none" sz="2400" dirty="0" smtClean="0"/>
          </a:p>
          <a:p>
            <a:pPr algn="r" rtl="1">
              <a:lnSpc>
                <a:spcPct val="120000"/>
              </a:lnSpc>
              <a:buFont typeface="Wingdings" charset="2"/>
              <a:buChar char="§"/>
            </a:pPr>
            <a:r>
              <a:rPr lang="x-none" sz="2400" b="1" dirty="0" smtClean="0"/>
              <a:t>منها ما يوفر للدائن ما كان يحصل عليه بالوفاء ومنها ما لا يوفر له ذلك.</a:t>
            </a:r>
            <a:endParaRPr lang="en-US" sz="2400" b="1"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a:t>
            </a:fld>
            <a:endParaRPr lang="en-US"/>
          </a:p>
        </p:txBody>
      </p:sp>
    </p:spTree>
    <p:extLst>
      <p:ext uri="{BB962C8B-B14F-4D97-AF65-F5344CB8AC3E}">
        <p14:creationId xmlns:p14="http://schemas.microsoft.com/office/powerpoint/2010/main" val="543713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x-none" sz="3600" b="1" dirty="0"/>
              <a:t>٢/ استحالة التنفيذ</a:t>
            </a:r>
            <a:endParaRPr lang="en-US" sz="3600" dirty="0"/>
          </a:p>
        </p:txBody>
      </p:sp>
      <p:sp>
        <p:nvSpPr>
          <p:cNvPr id="3" name="Content Placeholder 2"/>
          <p:cNvSpPr>
            <a:spLocks noGrp="1"/>
          </p:cNvSpPr>
          <p:nvPr>
            <p:ph idx="1"/>
          </p:nvPr>
        </p:nvSpPr>
        <p:spPr/>
        <p:txBody>
          <a:bodyPr>
            <a:normAutofit/>
          </a:bodyPr>
          <a:lstStyle/>
          <a:p>
            <a:pPr algn="r" rtl="1">
              <a:lnSpc>
                <a:spcPct val="120000"/>
              </a:lnSpc>
            </a:pPr>
            <a:r>
              <a:rPr lang="x-none" sz="2400" b="1" dirty="0" smtClean="0"/>
              <a:t> أثر استحالة التنفيذ</a:t>
            </a:r>
          </a:p>
          <a:p>
            <a:pPr marL="114300" indent="0" algn="r" rtl="1">
              <a:lnSpc>
                <a:spcPct val="120000"/>
              </a:lnSpc>
              <a:buNone/>
            </a:pPr>
            <a:r>
              <a:rPr lang="x-none" sz="2400" dirty="0" smtClean="0"/>
              <a:t>يترتب على استحالة تنفيذ الإلتزام بسبب أجنبي بتوافر الشروط السابقة انقضاء الإلتزام بحيث تبرأ ذمة المدين ولا يمكن أن يلتزم بالتعويض وهذا هو الأصل.</a:t>
            </a: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20</a:t>
            </a:fld>
            <a:endParaRPr lang="en-US"/>
          </a:p>
        </p:txBody>
      </p:sp>
    </p:spTree>
    <p:extLst>
      <p:ext uri="{BB962C8B-B14F-4D97-AF65-F5344CB8AC3E}">
        <p14:creationId xmlns:p14="http://schemas.microsoft.com/office/powerpoint/2010/main" val="26961048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883567"/>
          </a:xfrm>
        </p:spPr>
        <p:txBody>
          <a:bodyPr/>
          <a:lstStyle/>
          <a:p>
            <a:pPr algn="r"/>
            <a:r>
              <a:rPr lang="ar-SA" sz="3600" b="1" dirty="0" smtClean="0"/>
              <a:t>٣/ مرور الزمان المانع من سماع الدعوى</a:t>
            </a:r>
            <a:endParaRPr lang="en-US" sz="3600" b="1" dirty="0"/>
          </a:p>
        </p:txBody>
      </p:sp>
      <p:sp>
        <p:nvSpPr>
          <p:cNvPr id="3" name="Content Placeholder 2"/>
          <p:cNvSpPr>
            <a:spLocks noGrp="1"/>
          </p:cNvSpPr>
          <p:nvPr>
            <p:ph idx="1"/>
          </p:nvPr>
        </p:nvSpPr>
        <p:spPr>
          <a:xfrm>
            <a:off x="334308" y="1104459"/>
            <a:ext cx="7742892" cy="5522295"/>
          </a:xfrm>
        </p:spPr>
        <p:txBody>
          <a:bodyPr>
            <a:normAutofit lnSpcReduction="10000"/>
          </a:bodyPr>
          <a:lstStyle/>
          <a:p>
            <a:pPr algn="r" rtl="1">
              <a:lnSpc>
                <a:spcPct val="120000"/>
              </a:lnSpc>
            </a:pPr>
            <a:r>
              <a:rPr lang="ar-SA" sz="2400" dirty="0" smtClean="0"/>
              <a:t>أخذت غالبية التقنينات المدنية لا سيما العربية منها بفكرة التقادم المسقط للحق باعتباره سبباً لانقضاء الإلتزام .</a:t>
            </a:r>
          </a:p>
          <a:p>
            <a:pPr algn="r" rtl="1">
              <a:lnSpc>
                <a:spcPct val="120000"/>
              </a:lnSpc>
            </a:pPr>
            <a:r>
              <a:rPr lang="ar-SA" sz="2400" b="1" dirty="0" smtClean="0"/>
              <a:t>الأصل العام للمدة المقررة لعدم سماع الدعوى والإستثناء الوارد عليه : </a:t>
            </a:r>
          </a:p>
          <a:p>
            <a:pPr marL="114300" indent="0" algn="r" rtl="1">
              <a:lnSpc>
                <a:spcPct val="120000"/>
              </a:lnSpc>
              <a:buNone/>
            </a:pPr>
            <a:r>
              <a:rPr lang="ar-SA" sz="2400" dirty="0" smtClean="0"/>
              <a:t>“ لا تسمع عند الإنكار الدعوى بحق من الحقوق الشخصية بمضي خمس عشرة سنة وذلك فيما عدا الأحوال التي يُعيّن فيها القانون مدة أخرى “.</a:t>
            </a:r>
          </a:p>
          <a:p>
            <a:pPr algn="r" rtl="1">
              <a:lnSpc>
                <a:spcPct val="120000"/>
              </a:lnSpc>
              <a:buFont typeface="Arial"/>
              <a:buChar char="•"/>
            </a:pPr>
            <a:r>
              <a:rPr lang="ar-SA" sz="2400" b="1" dirty="0" smtClean="0"/>
              <a:t>وقف مدة عدم سماع الدعوى :</a:t>
            </a:r>
          </a:p>
          <a:p>
            <a:pPr marL="114300" indent="0" algn="r" rtl="1">
              <a:lnSpc>
                <a:spcPct val="120000"/>
              </a:lnSpc>
              <a:buNone/>
            </a:pPr>
            <a:r>
              <a:rPr lang="ar-SA" sz="2400" b="1" dirty="0" smtClean="0"/>
              <a:t>يقصد بوقف مدة عدم سماع الدعوى </a:t>
            </a:r>
            <a:r>
              <a:rPr lang="ar-SA" sz="2400" dirty="0" smtClean="0"/>
              <a:t>أن يطرأ بعد سريانها أو قبله وفقاً للقواعد المقررة ما يؤدي إلى تعطيل استمرار هذا السريان أو بدئه بحيث تستأنف سريانها بعد زوال المانع.</a:t>
            </a:r>
          </a:p>
          <a:p>
            <a:pPr marL="114300" indent="0" algn="r" rtl="1">
              <a:lnSpc>
                <a:spcPct val="120000"/>
              </a:lnSpc>
              <a:buNone/>
            </a:pPr>
            <a:r>
              <a:rPr lang="ar-SA" sz="2400" b="1" dirty="0" smtClean="0"/>
              <a:t>مثال ذلك: </a:t>
            </a:r>
            <a:r>
              <a:rPr lang="ar-SA" sz="2400" dirty="0" smtClean="0"/>
              <a:t>أن يطرأ ما يحول دون الدائن ومثوله أمام المحكمة للمطالبة بحقه إما لتعطّل أعمال المحاكم لأسباب عامة أو عدم توافر الأهلية في الدائن أو الحكم عليه بعقوبة جنائية .</a:t>
            </a: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21</a:t>
            </a:fld>
            <a:endParaRPr lang="en-US"/>
          </a:p>
        </p:txBody>
      </p:sp>
    </p:spTree>
    <p:extLst>
      <p:ext uri="{BB962C8B-B14F-4D97-AF65-F5344CB8AC3E}">
        <p14:creationId xmlns:p14="http://schemas.microsoft.com/office/powerpoint/2010/main" val="22098894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43627"/>
          </a:xfrm>
        </p:spPr>
        <p:txBody>
          <a:bodyPr/>
          <a:lstStyle/>
          <a:p>
            <a:pPr algn="r"/>
            <a:r>
              <a:rPr lang="ar-SA" sz="3600" b="1" dirty="0"/>
              <a:t>٣/ مرور الزمان المانع من سماع الدعوى</a:t>
            </a:r>
            <a:endParaRPr lang="en-US" sz="3600" dirty="0"/>
          </a:p>
        </p:txBody>
      </p:sp>
      <p:sp>
        <p:nvSpPr>
          <p:cNvPr id="3" name="Content Placeholder 2"/>
          <p:cNvSpPr>
            <a:spLocks noGrp="1"/>
          </p:cNvSpPr>
          <p:nvPr>
            <p:ph idx="1"/>
          </p:nvPr>
        </p:nvSpPr>
        <p:spPr>
          <a:xfrm>
            <a:off x="457200" y="1380574"/>
            <a:ext cx="7620000" cy="5020226"/>
          </a:xfrm>
        </p:spPr>
        <p:txBody>
          <a:bodyPr>
            <a:normAutofit/>
          </a:bodyPr>
          <a:lstStyle/>
          <a:p>
            <a:pPr algn="r" rtl="1">
              <a:lnSpc>
                <a:spcPct val="120000"/>
              </a:lnSpc>
            </a:pPr>
            <a:r>
              <a:rPr lang="ar-SA" sz="2400" b="1" dirty="0" smtClean="0"/>
              <a:t>انقطاع مدة عدم سماع الدعوى : </a:t>
            </a:r>
          </a:p>
          <a:p>
            <a:pPr marL="114300" indent="0" algn="r" rtl="1">
              <a:lnSpc>
                <a:spcPct val="120000"/>
              </a:lnSpc>
              <a:buNone/>
            </a:pPr>
            <a:r>
              <a:rPr lang="ar-SA" sz="2400" b="1" dirty="0" smtClean="0"/>
              <a:t>يقصد بذلك </a:t>
            </a:r>
            <a:r>
              <a:rPr lang="ar-SA" sz="2400" dirty="0" smtClean="0"/>
              <a:t>أن يطرأ بعد بدء سريانها سبب يؤدي إلى إلغاء ما سرى منها بحيث إذا زال السبب تبدأ المدة في السريان من جديد دونما اعتبار لما قد سرى منها من قبل.</a:t>
            </a:r>
          </a:p>
          <a:p>
            <a:pPr algn="r" rtl="1">
              <a:lnSpc>
                <a:spcPct val="120000"/>
              </a:lnSpc>
              <a:buFont typeface="Arial"/>
              <a:buChar char="•"/>
            </a:pPr>
            <a:r>
              <a:rPr lang="ar-SA" sz="2400" b="1" dirty="0" smtClean="0"/>
              <a:t>أسباب </a:t>
            </a:r>
            <a:r>
              <a:rPr lang="ar-SA" sz="2400" b="1" dirty="0"/>
              <a:t>انقطاع مدة عدم سماع الدعوى </a:t>
            </a:r>
            <a:r>
              <a:rPr lang="ar-SA" sz="2400" b="1" dirty="0" smtClean="0"/>
              <a:t>:</a:t>
            </a:r>
          </a:p>
          <a:p>
            <a:pPr marL="571500" indent="-457200" algn="r" rtl="1">
              <a:lnSpc>
                <a:spcPct val="120000"/>
              </a:lnSpc>
              <a:buFont typeface="Wingdings" charset="2"/>
              <a:buAutoNum type="arabicPlain"/>
            </a:pPr>
            <a:r>
              <a:rPr lang="ar-SA" sz="2400" dirty="0" smtClean="0"/>
              <a:t> المطالبة القضائية ولو كانت أمام محكمة غير مختصة</a:t>
            </a:r>
          </a:p>
          <a:p>
            <a:pPr marL="571500" indent="-457200" algn="r" rtl="1">
              <a:lnSpc>
                <a:spcPct val="120000"/>
              </a:lnSpc>
              <a:buFont typeface="Wingdings" charset="2"/>
              <a:buAutoNum type="arabicPlain"/>
            </a:pPr>
            <a:r>
              <a:rPr lang="ar-SA" sz="2400" dirty="0" smtClean="0"/>
              <a:t>إعلان السند التنفيذي للمدين ( التنبية)</a:t>
            </a:r>
          </a:p>
          <a:p>
            <a:pPr marL="571500" indent="-457200" algn="r" rtl="1">
              <a:lnSpc>
                <a:spcPct val="120000"/>
              </a:lnSpc>
              <a:buFont typeface="Wingdings" charset="2"/>
              <a:buAutoNum type="arabicPlain"/>
            </a:pPr>
            <a:r>
              <a:rPr lang="ar-SA" sz="2400" dirty="0" smtClean="0"/>
              <a:t>الحجز </a:t>
            </a:r>
          </a:p>
          <a:p>
            <a:pPr marL="571500" indent="-457200" algn="r" rtl="1">
              <a:lnSpc>
                <a:spcPct val="120000"/>
              </a:lnSpc>
              <a:buFont typeface="Wingdings" charset="2"/>
              <a:buAutoNum type="arabicPlain"/>
            </a:pPr>
            <a:r>
              <a:rPr lang="ar-SA" sz="2400" dirty="0" smtClean="0"/>
              <a:t>طلب الدائن قبول حقه في التفليسة</a:t>
            </a:r>
          </a:p>
          <a:p>
            <a:pPr marL="571500" indent="-457200" algn="r" rtl="1">
              <a:lnSpc>
                <a:spcPct val="120000"/>
              </a:lnSpc>
              <a:buFont typeface="Wingdings" charset="2"/>
              <a:buAutoNum type="arabicPlain"/>
            </a:pPr>
            <a:r>
              <a:rPr lang="ar-SA" sz="2400" dirty="0" smtClean="0"/>
              <a:t>إقرار المدين بحق الدائن  </a:t>
            </a: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22</a:t>
            </a:fld>
            <a:endParaRPr lang="en-US"/>
          </a:p>
        </p:txBody>
      </p:sp>
    </p:spTree>
    <p:extLst>
      <p:ext uri="{BB962C8B-B14F-4D97-AF65-F5344CB8AC3E}">
        <p14:creationId xmlns:p14="http://schemas.microsoft.com/office/powerpoint/2010/main" val="32838105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386"/>
            <a:ext cx="7620000" cy="940267"/>
          </a:xfrm>
        </p:spPr>
        <p:txBody>
          <a:bodyPr/>
          <a:lstStyle/>
          <a:p>
            <a:pPr algn="r"/>
            <a:r>
              <a:rPr lang="ar-SA" sz="3600" b="1" dirty="0"/>
              <a:t>٣/ مرور الزمان المانع من سماع الدعوى</a:t>
            </a:r>
            <a:endParaRPr lang="en-US" sz="3600" dirty="0"/>
          </a:p>
        </p:txBody>
      </p:sp>
      <p:sp>
        <p:nvSpPr>
          <p:cNvPr id="3" name="Content Placeholder 2"/>
          <p:cNvSpPr>
            <a:spLocks noGrp="1"/>
          </p:cNvSpPr>
          <p:nvPr>
            <p:ph idx="1"/>
          </p:nvPr>
        </p:nvSpPr>
        <p:spPr>
          <a:xfrm>
            <a:off x="457200" y="1352962"/>
            <a:ext cx="7620000" cy="5047838"/>
          </a:xfrm>
        </p:spPr>
        <p:txBody>
          <a:bodyPr>
            <a:normAutofit/>
          </a:bodyPr>
          <a:lstStyle/>
          <a:p>
            <a:pPr algn="r" rtl="1">
              <a:lnSpc>
                <a:spcPct val="120000"/>
              </a:lnSpc>
            </a:pPr>
            <a:r>
              <a:rPr lang="ar-SA" sz="2400" b="1" dirty="0" smtClean="0"/>
              <a:t>آثار مضي المدة المقررة لعدم سماع الدعوى : </a:t>
            </a:r>
          </a:p>
          <a:p>
            <a:pPr marL="571500" indent="-457200" algn="r" rtl="1">
              <a:lnSpc>
                <a:spcPct val="120000"/>
              </a:lnSpc>
              <a:buFont typeface="+mj-ea"/>
              <a:buAutoNum type="circleNumDbPlain"/>
            </a:pPr>
            <a:r>
              <a:rPr lang="ar-SA" sz="2400" dirty="0" smtClean="0"/>
              <a:t>منع سماع الدعوى بأصل الحق وملحقاته دون سقوط الحق ذاته.</a:t>
            </a:r>
          </a:p>
          <a:p>
            <a:pPr marL="571500" indent="-457200" algn="r" rtl="1">
              <a:lnSpc>
                <a:spcPct val="120000"/>
              </a:lnSpc>
              <a:buFont typeface="+mj-ea"/>
              <a:buAutoNum type="circleNumDbPlain"/>
            </a:pPr>
            <a:r>
              <a:rPr lang="ar-SA" sz="2400" dirty="0"/>
              <a:t> </a:t>
            </a:r>
            <a:r>
              <a:rPr lang="ar-SA" sz="2400" dirty="0" smtClean="0"/>
              <a:t>التمسك بمنع سماع الدعوى</a:t>
            </a:r>
          </a:p>
          <a:p>
            <a:pPr marL="571500" indent="-457200" algn="r" rtl="1">
              <a:lnSpc>
                <a:spcPct val="120000"/>
              </a:lnSpc>
              <a:buFont typeface="+mj-ea"/>
              <a:buAutoNum type="circleNumDbPlain"/>
            </a:pPr>
            <a:r>
              <a:rPr lang="ar-SA" sz="2400" dirty="0"/>
              <a:t> </a:t>
            </a:r>
            <a:r>
              <a:rPr lang="ar-SA" sz="2400" dirty="0" smtClean="0"/>
              <a:t>لا يجوز للمحكمة أن تقضي من تلقاء نفسها بعدم سماع الدعوى بل يجب أن يكون ذلك بناءً على طلب المدين أو أي شخص آخر له مصلحة فيه.</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23</a:t>
            </a:fld>
            <a:endParaRPr lang="en-US"/>
          </a:p>
        </p:txBody>
      </p:sp>
    </p:spTree>
    <p:extLst>
      <p:ext uri="{BB962C8B-B14F-4D97-AF65-F5344CB8AC3E}">
        <p14:creationId xmlns:p14="http://schemas.microsoft.com/office/powerpoint/2010/main" val="13135093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707" y="108969"/>
            <a:ext cx="7910189" cy="746987"/>
          </a:xfrm>
        </p:spPr>
        <p:txBody>
          <a:bodyPr/>
          <a:lstStyle/>
          <a:p>
            <a:pPr algn="ctr"/>
            <a:r>
              <a:rPr lang="ar-SA" sz="3200" b="1" dirty="0" smtClean="0"/>
              <a:t>مقارنة بين التقادم في القانون و مرور الزمن في الفقه الإسلامي</a:t>
            </a:r>
            <a:endParaRPr lang="en-US" sz="3200" b="1" dirty="0"/>
          </a:p>
        </p:txBody>
      </p:sp>
      <p:sp>
        <p:nvSpPr>
          <p:cNvPr id="3" name="Text Placeholder 2"/>
          <p:cNvSpPr>
            <a:spLocks noGrp="1"/>
          </p:cNvSpPr>
          <p:nvPr>
            <p:ph type="body" idx="1"/>
          </p:nvPr>
        </p:nvSpPr>
        <p:spPr>
          <a:xfrm>
            <a:off x="457200" y="1077174"/>
            <a:ext cx="3657600" cy="496680"/>
          </a:xfrm>
        </p:spPr>
        <p:txBody>
          <a:bodyPr/>
          <a:lstStyle/>
          <a:p>
            <a:r>
              <a:rPr lang="ar-SA" sz="2400" dirty="0" smtClean="0"/>
              <a:t>مرور الزمن</a:t>
            </a:r>
            <a:endParaRPr lang="en-US" sz="2400" dirty="0"/>
          </a:p>
        </p:txBody>
      </p:sp>
      <p:sp>
        <p:nvSpPr>
          <p:cNvPr id="4" name="Content Placeholder 3"/>
          <p:cNvSpPr>
            <a:spLocks noGrp="1"/>
          </p:cNvSpPr>
          <p:nvPr>
            <p:ph sz="half" idx="2"/>
          </p:nvPr>
        </p:nvSpPr>
        <p:spPr>
          <a:xfrm>
            <a:off x="457200" y="1946609"/>
            <a:ext cx="3657600" cy="4179554"/>
          </a:xfrm>
        </p:spPr>
        <p:txBody>
          <a:bodyPr>
            <a:normAutofit lnSpcReduction="10000"/>
          </a:bodyPr>
          <a:lstStyle/>
          <a:p>
            <a:pPr algn="r" rtl="1"/>
            <a:r>
              <a:rPr lang="ar-SA" dirty="0" smtClean="0"/>
              <a:t>لا يسقط الحق وإنما يسقط الدعوى به.</a:t>
            </a:r>
          </a:p>
          <a:p>
            <a:pPr marL="114300" indent="0" algn="r" rtl="1">
              <a:buNone/>
            </a:pPr>
            <a:endParaRPr lang="ar-SA" dirty="0" smtClean="0"/>
          </a:p>
          <a:p>
            <a:pPr algn="r" rtl="1"/>
            <a:r>
              <a:rPr lang="ar-SA" dirty="0"/>
              <a:t>الأصل خمسة عشر سنة </a:t>
            </a:r>
            <a:endParaRPr lang="ar-SA" dirty="0" smtClean="0"/>
          </a:p>
          <a:p>
            <a:pPr marL="114300" indent="0" algn="r" rtl="1">
              <a:buNone/>
            </a:pPr>
            <a:endParaRPr lang="ar-SA" dirty="0"/>
          </a:p>
          <a:p>
            <a:pPr algn="r" rtl="1">
              <a:buFont typeface="Arial"/>
              <a:buChar char="•"/>
            </a:pPr>
            <a:r>
              <a:rPr lang="ar-SA" dirty="0"/>
              <a:t>من اليوم الذي يصبح فيه الدين مستحق الآداء </a:t>
            </a:r>
            <a:endParaRPr lang="ar-SA" dirty="0" smtClean="0"/>
          </a:p>
          <a:p>
            <a:pPr algn="r" rtl="1">
              <a:buFont typeface="Arial"/>
              <a:buChar char="•"/>
            </a:pPr>
            <a:endParaRPr lang="ar-SA" dirty="0"/>
          </a:p>
          <a:p>
            <a:pPr algn="r" rtl="1">
              <a:buFont typeface="Arial"/>
              <a:buChar char="•"/>
            </a:pPr>
            <a:r>
              <a:rPr lang="ar-SA" dirty="0"/>
              <a:t>يتفق فيها القانون مع الفقه الإسلامي </a:t>
            </a:r>
            <a:endParaRPr lang="en-US" dirty="0"/>
          </a:p>
          <a:p>
            <a:pPr algn="r" rtl="1">
              <a:buFont typeface="Arial"/>
              <a:buChar char="•"/>
            </a:pPr>
            <a:endParaRPr lang="ar-SA" dirty="0" smtClean="0"/>
          </a:p>
          <a:p>
            <a:pPr algn="r" rtl="1"/>
            <a:endParaRPr lang="en-US" dirty="0"/>
          </a:p>
          <a:p>
            <a:pPr algn="r" rtl="1"/>
            <a:endParaRPr lang="en-US" dirty="0"/>
          </a:p>
        </p:txBody>
      </p:sp>
      <p:sp>
        <p:nvSpPr>
          <p:cNvPr id="5" name="Text Placeholder 4"/>
          <p:cNvSpPr>
            <a:spLocks noGrp="1"/>
          </p:cNvSpPr>
          <p:nvPr>
            <p:ph type="body" sz="quarter" idx="3"/>
          </p:nvPr>
        </p:nvSpPr>
        <p:spPr>
          <a:xfrm>
            <a:off x="4419600" y="1077174"/>
            <a:ext cx="3657600" cy="496680"/>
          </a:xfrm>
        </p:spPr>
        <p:txBody>
          <a:bodyPr/>
          <a:lstStyle/>
          <a:p>
            <a:r>
              <a:rPr lang="ar-SA" sz="2400" dirty="0" smtClean="0"/>
              <a:t>التقادم </a:t>
            </a:r>
            <a:endParaRPr lang="en-US" sz="2800" dirty="0"/>
          </a:p>
        </p:txBody>
      </p:sp>
      <p:sp>
        <p:nvSpPr>
          <p:cNvPr id="6" name="Content Placeholder 5"/>
          <p:cNvSpPr>
            <a:spLocks noGrp="1"/>
          </p:cNvSpPr>
          <p:nvPr>
            <p:ph sz="quarter" idx="4"/>
          </p:nvPr>
        </p:nvSpPr>
        <p:spPr>
          <a:xfrm>
            <a:off x="4419600" y="1946609"/>
            <a:ext cx="3657600" cy="4179554"/>
          </a:xfrm>
        </p:spPr>
        <p:txBody>
          <a:bodyPr>
            <a:normAutofit fontScale="92500"/>
          </a:bodyPr>
          <a:lstStyle/>
          <a:p>
            <a:pPr algn="r" rtl="1"/>
            <a:r>
              <a:rPr lang="ar-SA" b="1" dirty="0" smtClean="0"/>
              <a:t>الجوهر من حيث الأثر</a:t>
            </a:r>
            <a:r>
              <a:rPr lang="ar-SA" dirty="0" smtClean="0"/>
              <a:t>: يسقط الحق ذاته ولا يسقط الدعوى به فقط.</a:t>
            </a:r>
          </a:p>
          <a:p>
            <a:pPr algn="r" rtl="1"/>
            <a:r>
              <a:rPr lang="ar-SA" b="1" dirty="0" smtClean="0"/>
              <a:t>من حيث المدة </a:t>
            </a:r>
            <a:r>
              <a:rPr lang="ar-SA" dirty="0" smtClean="0"/>
              <a:t>: الأصل خمسة عشر سنة </a:t>
            </a:r>
          </a:p>
          <a:p>
            <a:pPr algn="r" rtl="1"/>
            <a:r>
              <a:rPr lang="ar-SA" b="1" dirty="0" smtClean="0"/>
              <a:t>من حيث بدء سريان المدة </a:t>
            </a:r>
            <a:r>
              <a:rPr lang="ar-SA" dirty="0" smtClean="0"/>
              <a:t>: من اليوم الذي يصبح فيه الدين مستحق الآداء </a:t>
            </a:r>
          </a:p>
          <a:p>
            <a:pPr marL="114300" indent="0" algn="r" rtl="1">
              <a:buNone/>
            </a:pPr>
            <a:endParaRPr lang="ar-SA" dirty="0" smtClean="0"/>
          </a:p>
          <a:p>
            <a:pPr algn="r" rtl="1"/>
            <a:r>
              <a:rPr lang="ar-SA" b="1" dirty="0" smtClean="0"/>
              <a:t>من حيث أسباب وقف و انقطاع المدة </a:t>
            </a:r>
            <a:r>
              <a:rPr lang="ar-SA" dirty="0" smtClean="0"/>
              <a:t>: يتفق فيها القانون مع الفقه الإسلامي </a:t>
            </a:r>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24</a:t>
            </a:fld>
            <a:endParaRPr lang="en-US"/>
          </a:p>
        </p:txBody>
      </p:sp>
    </p:spTree>
    <p:extLst>
      <p:ext uri="{BB962C8B-B14F-4D97-AF65-F5344CB8AC3E}">
        <p14:creationId xmlns:p14="http://schemas.microsoft.com/office/powerpoint/2010/main" val="22865278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298"/>
            <a:ext cx="7620000" cy="788404"/>
          </a:xfrm>
        </p:spPr>
        <p:txBody>
          <a:bodyPr/>
          <a:lstStyle/>
          <a:p>
            <a:pPr algn="ctr" rtl="1"/>
            <a:r>
              <a:rPr lang="x-none" sz="3600" b="1" dirty="0" smtClean="0"/>
              <a:t>أولاً: انقضاء الإلتزام بالوفاء</a:t>
            </a:r>
            <a:endParaRPr lang="en-US" sz="3600" b="1" dirty="0"/>
          </a:p>
        </p:txBody>
      </p:sp>
      <p:sp>
        <p:nvSpPr>
          <p:cNvPr id="3" name="Content Placeholder 2"/>
          <p:cNvSpPr>
            <a:spLocks noGrp="1"/>
          </p:cNvSpPr>
          <p:nvPr>
            <p:ph idx="1"/>
          </p:nvPr>
        </p:nvSpPr>
        <p:spPr>
          <a:xfrm>
            <a:off x="457200" y="1187293"/>
            <a:ext cx="7620000" cy="5163346"/>
          </a:xfrm>
        </p:spPr>
        <p:txBody>
          <a:bodyPr>
            <a:normAutofit/>
          </a:bodyPr>
          <a:lstStyle/>
          <a:p>
            <a:pPr algn="r" rtl="1">
              <a:lnSpc>
                <a:spcPct val="120000"/>
              </a:lnSpc>
              <a:buFont typeface="Wingdings" charset="2"/>
              <a:buChar char="§"/>
            </a:pPr>
            <a:r>
              <a:rPr lang="x-none" sz="2400" b="1" dirty="0" smtClean="0"/>
              <a:t>تعريف الوفاء: </a:t>
            </a:r>
            <a:r>
              <a:rPr lang="x-none" sz="2400" dirty="0" smtClean="0"/>
              <a:t>هو قيام المدين بتنفيذ إلتزامه اختياراً وهذا هو الطريق العادي والطبيعي لإنقضاء الإلتزام .</a:t>
            </a:r>
          </a:p>
          <a:p>
            <a:pPr algn="r" rtl="1">
              <a:lnSpc>
                <a:spcPct val="120000"/>
              </a:lnSpc>
              <a:buFont typeface="Wingdings" charset="2"/>
              <a:buChar char="§"/>
            </a:pPr>
            <a:r>
              <a:rPr lang="x-none" sz="2400" b="1" dirty="0" smtClean="0"/>
              <a:t>أطرافه</a:t>
            </a:r>
            <a:r>
              <a:rPr lang="x-none" sz="2400" dirty="0" smtClean="0"/>
              <a:t>: الموفي و الموفى له.</a:t>
            </a:r>
          </a:p>
          <a:p>
            <a:pPr marL="114300" indent="0" algn="ctr" rtl="1">
              <a:lnSpc>
                <a:spcPct val="120000"/>
              </a:lnSpc>
              <a:buNone/>
            </a:pPr>
            <a:r>
              <a:rPr lang="x-none" sz="2400" b="1" u="sng" dirty="0" smtClean="0"/>
              <a:t>الموفي</a:t>
            </a:r>
          </a:p>
          <a:p>
            <a:pPr algn="r" rtl="1">
              <a:lnSpc>
                <a:spcPct val="120000"/>
              </a:lnSpc>
              <a:buFont typeface="Wingdings" charset="2"/>
              <a:buChar char="§"/>
            </a:pPr>
            <a:r>
              <a:rPr lang="x-none" sz="2400" dirty="0" smtClean="0"/>
              <a:t>الأصل أن يقوم المدين بنفسه بالوفاء بإلتزامه ، وإستثناءً  على ذلك يمكن أن يقوم بالوفاء شخص آخر غير المدين. </a:t>
            </a:r>
          </a:p>
          <a:p>
            <a:pPr algn="r" rtl="1">
              <a:lnSpc>
                <a:spcPct val="120000"/>
              </a:lnSpc>
              <a:buFont typeface="Wingdings" charset="2"/>
              <a:buChar char="§"/>
            </a:pPr>
            <a:r>
              <a:rPr lang="x-none" sz="2400" b="1" dirty="0" smtClean="0"/>
              <a:t>يصح الوفاء من المدين نفسه أو ممن ينوب عنه </a:t>
            </a:r>
            <a:r>
              <a:rPr lang="x-none" sz="2400" dirty="0" smtClean="0"/>
              <a:t>ويتعين توافر شروط معينة لصحة الوفاء ، ويترتب على الوفاء في جميع الأحوال أثر واحد هو إنقضاء الإلتزام بالنسبة للدائن و برآءة الذمة من الدين بالنسبة للمدين ، أما إذا كان الوفاء من الغير فإنه يكون له حق الرجوع على المدين بما وفاه للدائن. </a:t>
            </a: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a:t>
            </a:fld>
            <a:endParaRPr lang="en-US"/>
          </a:p>
        </p:txBody>
      </p:sp>
    </p:spTree>
    <p:extLst>
      <p:ext uri="{BB962C8B-B14F-4D97-AF65-F5344CB8AC3E}">
        <p14:creationId xmlns:p14="http://schemas.microsoft.com/office/powerpoint/2010/main" val="4032524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223"/>
            <a:ext cx="7620000" cy="1143000"/>
          </a:xfrm>
        </p:spPr>
        <p:txBody>
          <a:bodyPr/>
          <a:lstStyle/>
          <a:p>
            <a:pPr algn="r"/>
            <a:r>
              <a:rPr lang="x-none" sz="3600" b="1" dirty="0" smtClean="0"/>
              <a:t>الوفاء</a:t>
            </a:r>
            <a:endParaRPr lang="en-US" sz="3600" b="1" dirty="0"/>
          </a:p>
        </p:txBody>
      </p:sp>
      <p:sp>
        <p:nvSpPr>
          <p:cNvPr id="3" name="Content Placeholder 2"/>
          <p:cNvSpPr>
            <a:spLocks noGrp="1"/>
          </p:cNvSpPr>
          <p:nvPr>
            <p:ph idx="1"/>
          </p:nvPr>
        </p:nvSpPr>
        <p:spPr>
          <a:xfrm>
            <a:off x="457200" y="1198223"/>
            <a:ext cx="7620000" cy="5202577"/>
          </a:xfrm>
        </p:spPr>
        <p:txBody>
          <a:bodyPr>
            <a:normAutofit/>
          </a:bodyPr>
          <a:lstStyle/>
          <a:p>
            <a:pPr algn="r" rtl="1">
              <a:lnSpc>
                <a:spcPct val="120000"/>
              </a:lnSpc>
            </a:pPr>
            <a:r>
              <a:rPr lang="x-none" sz="2400" b="1" dirty="0" smtClean="0"/>
              <a:t>ليس للدائن بحسب الأصل الإعتراض على قيام غير المدين بالوفاء إلا في الحالات التالية:</a:t>
            </a:r>
          </a:p>
          <a:p>
            <a:pPr marL="571500" indent="-457200" algn="r" rtl="1">
              <a:lnSpc>
                <a:spcPct val="120000"/>
              </a:lnSpc>
              <a:buFont typeface="+mj-ea"/>
              <a:buAutoNum type="circleNumDbPlain"/>
            </a:pPr>
            <a:r>
              <a:rPr lang="x-none" sz="2400" dirty="0" smtClean="0"/>
              <a:t>إذا كان هناك اتفاق يقضي بوجوب قيام المدين بنفسه بالوفاء </a:t>
            </a:r>
          </a:p>
          <a:p>
            <a:pPr marL="571500" indent="-457200" algn="r" rtl="1">
              <a:lnSpc>
                <a:spcPct val="120000"/>
              </a:lnSpc>
              <a:buFont typeface="+mj-ea"/>
              <a:buAutoNum type="circleNumDbPlain"/>
            </a:pPr>
            <a:r>
              <a:rPr lang="x-none" sz="2400" dirty="0" smtClean="0"/>
              <a:t>إذا كانت طبيعة الإلتزام تستوجب أن يتولى المدين بنفسه أمر تنفيذه والوفاء به</a:t>
            </a:r>
          </a:p>
          <a:p>
            <a:pPr marL="571500" indent="-457200" algn="r" rtl="1">
              <a:lnSpc>
                <a:spcPct val="120000"/>
              </a:lnSpc>
              <a:buFont typeface="+mj-ea"/>
              <a:buAutoNum type="circleNumDbPlain"/>
            </a:pPr>
            <a:r>
              <a:rPr lang="x-none" sz="2400" dirty="0" smtClean="0"/>
              <a:t>يجوز للدائن أن يرفض الوفاء من غير المدين إذا اعترض المدين على ذلك وأبلغ الدائن بهذا ا</a:t>
            </a:r>
            <a:r>
              <a:rPr lang="x-none" sz="2400" dirty="0"/>
              <a:t>ل</a:t>
            </a:r>
            <a:r>
              <a:rPr lang="x-none" sz="2400" dirty="0" smtClean="0"/>
              <a:t>إعتراض</a:t>
            </a:r>
          </a:p>
          <a:p>
            <a:pPr algn="r" rtl="1">
              <a:lnSpc>
                <a:spcPct val="120000"/>
              </a:lnSpc>
              <a:buFont typeface="Arial"/>
              <a:buChar char="•"/>
            </a:pPr>
            <a:r>
              <a:rPr lang="x-none" sz="2400" b="1" dirty="0" smtClean="0"/>
              <a:t>شروط الوفاء :</a:t>
            </a:r>
          </a:p>
          <a:p>
            <a:pPr algn="r" rtl="1">
              <a:lnSpc>
                <a:spcPct val="120000"/>
              </a:lnSpc>
              <a:buFont typeface="Wingdings" charset="2"/>
              <a:buChar char="²"/>
            </a:pPr>
            <a:r>
              <a:rPr lang="x-none" sz="2400" b="1" dirty="0" smtClean="0"/>
              <a:t> </a:t>
            </a:r>
            <a:r>
              <a:rPr lang="x-none" sz="2400" dirty="0" smtClean="0"/>
              <a:t>أن يكون الموفي مالكاً للشئ الذي وفى به </a:t>
            </a:r>
          </a:p>
          <a:p>
            <a:pPr algn="r" rtl="1">
              <a:lnSpc>
                <a:spcPct val="120000"/>
              </a:lnSpc>
              <a:buFont typeface="Wingdings" charset="2"/>
              <a:buChar char="²"/>
            </a:pPr>
            <a:r>
              <a:rPr lang="x-none" sz="2400" dirty="0" smtClean="0"/>
              <a:t> أن يكون الموفي أهلاً للتصرف بالشئ الموفى به</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a:t>
            </a:fld>
            <a:endParaRPr lang="en-US"/>
          </a:p>
        </p:txBody>
      </p:sp>
    </p:spTree>
    <p:extLst>
      <p:ext uri="{BB962C8B-B14F-4D97-AF65-F5344CB8AC3E}">
        <p14:creationId xmlns:p14="http://schemas.microsoft.com/office/powerpoint/2010/main" val="1952553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7620000" cy="802210"/>
          </a:xfrm>
        </p:spPr>
        <p:txBody>
          <a:bodyPr/>
          <a:lstStyle/>
          <a:p>
            <a:pPr algn="r"/>
            <a:r>
              <a:rPr lang="x-none" sz="3600" b="1" dirty="0"/>
              <a:t>الوفاء</a:t>
            </a:r>
            <a:endParaRPr lang="en-US" sz="3600" dirty="0"/>
          </a:p>
        </p:txBody>
      </p:sp>
      <p:sp>
        <p:nvSpPr>
          <p:cNvPr id="3" name="Content Placeholder 2"/>
          <p:cNvSpPr>
            <a:spLocks noGrp="1"/>
          </p:cNvSpPr>
          <p:nvPr>
            <p:ph idx="1"/>
          </p:nvPr>
        </p:nvSpPr>
        <p:spPr>
          <a:xfrm>
            <a:off x="457200" y="1244600"/>
            <a:ext cx="7620000" cy="4800600"/>
          </a:xfrm>
        </p:spPr>
        <p:txBody>
          <a:bodyPr>
            <a:normAutofit/>
          </a:bodyPr>
          <a:lstStyle/>
          <a:p>
            <a:pPr marL="114300" indent="0" algn="ctr" rtl="1">
              <a:lnSpc>
                <a:spcPct val="120000"/>
              </a:lnSpc>
              <a:buNone/>
            </a:pPr>
            <a:r>
              <a:rPr lang="x-none" sz="2400" b="1" u="sng" dirty="0" smtClean="0"/>
              <a:t>الموفى له</a:t>
            </a:r>
            <a:endParaRPr lang="x-none" sz="2400" b="1" u="sng" dirty="0"/>
          </a:p>
          <a:p>
            <a:pPr algn="r" rtl="1">
              <a:lnSpc>
                <a:spcPct val="120000"/>
              </a:lnSpc>
            </a:pPr>
            <a:r>
              <a:rPr lang="x-none" sz="2400" b="1" dirty="0" smtClean="0"/>
              <a:t>الأصل أن يكون الوفاء للدائن أو نائبه ويستثنى من ذلك برآءة ذمة الموفي بالوفاء لغير الدائن أو نائبه في ثلاثة حالات: </a:t>
            </a:r>
          </a:p>
          <a:p>
            <a:pPr marL="571500" indent="-457200" algn="r" rtl="1">
              <a:lnSpc>
                <a:spcPct val="120000"/>
              </a:lnSpc>
              <a:buFont typeface="+mj-lt"/>
              <a:buAutoNum type="arabicPeriod"/>
            </a:pPr>
            <a:r>
              <a:rPr lang="x-none" sz="2400" dirty="0" smtClean="0"/>
              <a:t> تبرأ ذمة المدين إذا وفى لغير الدائن أو نائبه إذا أقر الدائن هذا الوفاء .</a:t>
            </a:r>
          </a:p>
          <a:p>
            <a:pPr marL="571500" indent="-457200" algn="r" rtl="1">
              <a:lnSpc>
                <a:spcPct val="120000"/>
              </a:lnSpc>
              <a:buFont typeface="+mj-lt"/>
              <a:buAutoNum type="arabicPeriod"/>
            </a:pPr>
            <a:r>
              <a:rPr lang="x-none" sz="2400" dirty="0"/>
              <a:t> </a:t>
            </a:r>
            <a:r>
              <a:rPr lang="x-none" sz="2400" dirty="0" smtClean="0"/>
              <a:t>تبرأ ذمة المدين بالوفاء الحاصل لغير الدائن ونائبه إذا عادت على الدائن منفعة من هذا الوفاء ، وتبرأ ذمة المدين بمقدار هذه المنفعة ، مثال ذلك إذا وفى المدين لشخص كان دائناً للدائن .</a:t>
            </a:r>
          </a:p>
          <a:p>
            <a:pPr marL="571500" indent="-457200" algn="r" rtl="1">
              <a:lnSpc>
                <a:spcPct val="120000"/>
              </a:lnSpc>
              <a:buFont typeface="+mj-lt"/>
              <a:buAutoNum type="arabicPeriod"/>
            </a:pPr>
            <a:r>
              <a:rPr lang="x-none" sz="2400" dirty="0"/>
              <a:t> </a:t>
            </a:r>
            <a:r>
              <a:rPr lang="x-none" sz="2400" dirty="0" smtClean="0"/>
              <a:t>إذا تم الوفاء بحسن نية لشخص ظاهر بمظهر الدائن.</a:t>
            </a: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5</a:t>
            </a:fld>
            <a:endParaRPr lang="en-US"/>
          </a:p>
        </p:txBody>
      </p:sp>
    </p:spTree>
    <p:extLst>
      <p:ext uri="{BB962C8B-B14F-4D97-AF65-F5344CB8AC3E}">
        <p14:creationId xmlns:p14="http://schemas.microsoft.com/office/powerpoint/2010/main" val="445827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4598"/>
          </a:xfrm>
        </p:spPr>
        <p:txBody>
          <a:bodyPr/>
          <a:lstStyle/>
          <a:p>
            <a:pPr algn="r"/>
            <a:r>
              <a:rPr lang="x-none" sz="3600" b="1" dirty="0" smtClean="0"/>
              <a:t>موضوع الوفاء</a:t>
            </a:r>
            <a:endParaRPr lang="en-US" sz="3600" b="1" dirty="0"/>
          </a:p>
        </p:txBody>
      </p:sp>
      <p:sp>
        <p:nvSpPr>
          <p:cNvPr id="3" name="Content Placeholder 2"/>
          <p:cNvSpPr>
            <a:spLocks noGrp="1"/>
          </p:cNvSpPr>
          <p:nvPr>
            <p:ph idx="1"/>
          </p:nvPr>
        </p:nvSpPr>
        <p:spPr>
          <a:xfrm>
            <a:off x="457200" y="1104458"/>
            <a:ext cx="7620000" cy="5158284"/>
          </a:xfrm>
        </p:spPr>
        <p:txBody>
          <a:bodyPr>
            <a:normAutofit/>
          </a:bodyPr>
          <a:lstStyle/>
          <a:p>
            <a:pPr algn="r" rtl="1">
              <a:lnSpc>
                <a:spcPct val="130000"/>
              </a:lnSpc>
              <a:buFont typeface="Wingdings" charset="2"/>
              <a:buChar char="§"/>
            </a:pPr>
            <a:r>
              <a:rPr lang="x-none" sz="2400" b="1" dirty="0" smtClean="0"/>
              <a:t>بم يلتزم المدين في وفائه؟ </a:t>
            </a:r>
          </a:p>
          <a:p>
            <a:pPr marL="114300" indent="0" algn="r" rtl="1">
              <a:lnSpc>
                <a:spcPct val="130000"/>
              </a:lnSpc>
              <a:buNone/>
            </a:pPr>
            <a:endParaRPr lang="x-none" sz="2400" b="1" dirty="0" smtClean="0"/>
          </a:p>
          <a:p>
            <a:pPr algn="r" rtl="1">
              <a:lnSpc>
                <a:spcPct val="130000"/>
              </a:lnSpc>
              <a:buFont typeface="Wingdings" charset="2"/>
              <a:buChar char="²"/>
            </a:pPr>
            <a:r>
              <a:rPr lang="x-none" sz="2400" b="1" dirty="0"/>
              <a:t> </a:t>
            </a:r>
            <a:r>
              <a:rPr lang="x-none" sz="2400" b="1" dirty="0" smtClean="0"/>
              <a:t>قاعدة وجوب الوفاء بالشئ المستحق : </a:t>
            </a:r>
            <a:r>
              <a:rPr lang="x-none" sz="2400" dirty="0" smtClean="0"/>
              <a:t>يكون الوفاء بالشئ المستحق أصلاً فليس للمدين </a:t>
            </a:r>
            <a:r>
              <a:rPr lang="x-none" sz="2400" dirty="0"/>
              <a:t>أ</a:t>
            </a:r>
            <a:r>
              <a:rPr lang="x-none" sz="2400" dirty="0" smtClean="0"/>
              <a:t>ن يفي بغيره بدلاً عنه بدون رضا الدائن </a:t>
            </a:r>
          </a:p>
          <a:p>
            <a:pPr algn="r" rtl="1">
              <a:lnSpc>
                <a:spcPct val="130000"/>
              </a:lnSpc>
              <a:buFont typeface="Wingdings" charset="2"/>
              <a:buChar char="²"/>
            </a:pPr>
            <a:r>
              <a:rPr lang="x-none" sz="2400" b="1" dirty="0" smtClean="0"/>
              <a:t> قاعدة عدم جواز تجزئة الوفاء : </a:t>
            </a:r>
            <a:r>
              <a:rPr lang="x-none" sz="2400" dirty="0" smtClean="0"/>
              <a:t>يتعين على</a:t>
            </a:r>
            <a:r>
              <a:rPr lang="x-none" sz="2400" b="1" dirty="0" smtClean="0"/>
              <a:t> </a:t>
            </a:r>
            <a:r>
              <a:rPr lang="x-none" sz="2400" dirty="0" smtClean="0"/>
              <a:t>المدين الوفاء بكل الشئ المستحق إذ لا يجوز له أن يجبر الدائن على قبول الوفاء بجزء من هذا المستحق “ لا يجوز للمدين أن يجبر الدائن على أن يقبل وفاءً جزئياً لحقه “ </a:t>
            </a:r>
            <a:r>
              <a:rPr lang="x-none" sz="2400" b="1" dirty="0" smtClean="0"/>
              <a:t>الإستثناء </a:t>
            </a:r>
            <a:r>
              <a:rPr lang="x-none" sz="2400" dirty="0" smtClean="0"/>
              <a:t>يجوز للدائن والمدين الإتفاق مقدماً على تجزئة الوفاء .</a:t>
            </a:r>
            <a:endParaRPr lang="x-none" sz="2400" b="1" dirty="0" smtClean="0"/>
          </a:p>
        </p:txBody>
      </p:sp>
      <p:sp>
        <p:nvSpPr>
          <p:cNvPr id="4" name="Slide Number Placeholder 3"/>
          <p:cNvSpPr>
            <a:spLocks noGrp="1"/>
          </p:cNvSpPr>
          <p:nvPr>
            <p:ph type="sldNum" sz="quarter" idx="12"/>
          </p:nvPr>
        </p:nvSpPr>
        <p:spPr/>
        <p:txBody>
          <a:bodyPr/>
          <a:lstStyle/>
          <a:p>
            <a:fld id="{6E2D2B3B-882E-40F3-A32F-6DD516915044}" type="slidenum">
              <a:rPr lang="en-US" smtClean="0"/>
              <a:pPr/>
              <a:t>6</a:t>
            </a:fld>
            <a:endParaRPr lang="en-US"/>
          </a:p>
        </p:txBody>
      </p:sp>
    </p:spTree>
    <p:extLst>
      <p:ext uri="{BB962C8B-B14F-4D97-AF65-F5344CB8AC3E}">
        <p14:creationId xmlns:p14="http://schemas.microsoft.com/office/powerpoint/2010/main" val="4044886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35"/>
            <a:ext cx="7620000" cy="967878"/>
          </a:xfrm>
        </p:spPr>
        <p:txBody>
          <a:bodyPr/>
          <a:lstStyle/>
          <a:p>
            <a:pPr algn="ctr" rtl="1"/>
            <a:r>
              <a:rPr lang="x-none" sz="3600" b="1" dirty="0" smtClean="0"/>
              <a:t>ثانياً</a:t>
            </a:r>
            <a:r>
              <a:rPr lang="en-US" sz="3600" b="1" dirty="0" smtClean="0"/>
              <a:t>: </a:t>
            </a:r>
            <a:r>
              <a:rPr lang="x-none" sz="3600" b="1" dirty="0" smtClean="0"/>
              <a:t>انقضاء الإلتزام بما يعادل الوفاء</a:t>
            </a:r>
            <a:endParaRPr lang="en-US" sz="3600" b="1" dirty="0"/>
          </a:p>
        </p:txBody>
      </p:sp>
      <p:sp>
        <p:nvSpPr>
          <p:cNvPr id="3" name="Content Placeholder 2"/>
          <p:cNvSpPr>
            <a:spLocks noGrp="1"/>
          </p:cNvSpPr>
          <p:nvPr>
            <p:ph idx="1"/>
          </p:nvPr>
        </p:nvSpPr>
        <p:spPr>
          <a:xfrm>
            <a:off x="289902" y="1463408"/>
            <a:ext cx="7787298" cy="4937392"/>
          </a:xfrm>
        </p:spPr>
        <p:txBody>
          <a:bodyPr>
            <a:normAutofit/>
          </a:bodyPr>
          <a:lstStyle/>
          <a:p>
            <a:pPr marL="114300" indent="0" algn="ctr" rtl="1">
              <a:lnSpc>
                <a:spcPct val="120000"/>
              </a:lnSpc>
              <a:buNone/>
            </a:pPr>
            <a:r>
              <a:rPr lang="x-none" sz="2800" b="1" dirty="0" smtClean="0">
                <a:solidFill>
                  <a:schemeClr val="tx2"/>
                </a:solidFill>
              </a:rPr>
              <a:t>١/الوفاء بمقابل:</a:t>
            </a:r>
            <a:r>
              <a:rPr lang="en-US" sz="2800" b="1" dirty="0" smtClean="0">
                <a:solidFill>
                  <a:schemeClr val="tx2"/>
                </a:solidFill>
              </a:rPr>
              <a:t> </a:t>
            </a:r>
            <a:endParaRPr lang="x-none" sz="2800" b="1" dirty="0" smtClean="0">
              <a:solidFill>
                <a:schemeClr val="tx2"/>
              </a:solidFill>
            </a:endParaRPr>
          </a:p>
          <a:p>
            <a:pPr marL="114300" indent="0" algn="r" rtl="1">
              <a:lnSpc>
                <a:spcPct val="120000"/>
              </a:lnSpc>
              <a:buNone/>
            </a:pPr>
            <a:endParaRPr lang="x-none" sz="2800" b="1" dirty="0" smtClean="0">
              <a:solidFill>
                <a:schemeClr val="tx2"/>
              </a:solidFill>
            </a:endParaRPr>
          </a:p>
          <a:p>
            <a:pPr algn="r" rtl="1">
              <a:lnSpc>
                <a:spcPct val="120000"/>
              </a:lnSpc>
              <a:buFont typeface="Wingdings" charset="2"/>
              <a:buChar char="§"/>
            </a:pPr>
            <a:r>
              <a:rPr lang="x-none" sz="2400" b="1" dirty="0" smtClean="0"/>
              <a:t>تعريفه</a:t>
            </a:r>
            <a:r>
              <a:rPr lang="x-none" sz="2400" dirty="0" smtClean="0"/>
              <a:t>: يكون إذا قَبِل الدائن في استيفاء حقه شيئاً آخر غير الشئ المستحق أصلاً قام هذا مقام الوفاء .</a:t>
            </a:r>
          </a:p>
          <a:p>
            <a:pPr algn="r" rtl="1">
              <a:lnSpc>
                <a:spcPct val="120000"/>
              </a:lnSpc>
              <a:buFont typeface="Wingdings" charset="2"/>
              <a:buChar char="§"/>
            </a:pPr>
            <a:r>
              <a:rPr lang="x-none" sz="2400" b="1" dirty="0" smtClean="0"/>
              <a:t>شروط الوفاء بمقابل: </a:t>
            </a:r>
          </a:p>
          <a:p>
            <a:pPr marL="114300" indent="0" algn="r" rtl="1">
              <a:lnSpc>
                <a:spcPct val="120000"/>
              </a:lnSpc>
              <a:buNone/>
            </a:pPr>
            <a:r>
              <a:rPr lang="x-none" sz="2400" dirty="0" smtClean="0"/>
              <a:t>* التراضي على الوفاء بمقابل. * استيفاء الدائن للمقابل فوراً لأنه إذا طرأ التأجيل أصبحنا بصدد تجديد للدين.</a:t>
            </a:r>
          </a:p>
          <a:p>
            <a:pPr algn="r" rtl="1">
              <a:lnSpc>
                <a:spcPct val="120000"/>
              </a:lnSpc>
              <a:buFont typeface="Wingdings" charset="2"/>
              <a:buChar char="§"/>
            </a:pPr>
            <a:endParaRPr lang="x-none" sz="2400" dirty="0" smtClean="0"/>
          </a:p>
          <a:p>
            <a:pPr marL="114300" indent="0" algn="r" rtl="1">
              <a:lnSpc>
                <a:spcPct val="120000"/>
              </a:lnSpc>
              <a:buNone/>
            </a:pPr>
            <a:endParaRPr lang="en-US" sz="2400" b="1"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7</a:t>
            </a:fld>
            <a:endParaRPr lang="en-US"/>
          </a:p>
        </p:txBody>
      </p:sp>
      <p:cxnSp>
        <p:nvCxnSpPr>
          <p:cNvPr id="6" name="Straight Connector 5"/>
          <p:cNvCxnSpPr/>
          <p:nvPr/>
        </p:nvCxnSpPr>
        <p:spPr>
          <a:xfrm flipH="1">
            <a:off x="1559951" y="5508666"/>
            <a:ext cx="5590971" cy="13806"/>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9672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91764"/>
          </a:xfrm>
        </p:spPr>
        <p:txBody>
          <a:bodyPr/>
          <a:lstStyle/>
          <a:p>
            <a:pPr algn="r" rtl="1"/>
            <a:r>
              <a:rPr lang="x-none" sz="3600" b="1" dirty="0" smtClean="0"/>
              <a:t>٢/ التجديد</a:t>
            </a:r>
            <a:endParaRPr lang="en-US" sz="3600" b="1" dirty="0"/>
          </a:p>
        </p:txBody>
      </p:sp>
      <p:sp>
        <p:nvSpPr>
          <p:cNvPr id="3" name="Content Placeholder 2"/>
          <p:cNvSpPr>
            <a:spLocks noGrp="1"/>
          </p:cNvSpPr>
          <p:nvPr>
            <p:ph idx="1"/>
          </p:nvPr>
        </p:nvSpPr>
        <p:spPr>
          <a:xfrm>
            <a:off x="331317" y="1256322"/>
            <a:ext cx="7854969" cy="5342820"/>
          </a:xfrm>
        </p:spPr>
        <p:txBody>
          <a:bodyPr>
            <a:normAutofit/>
          </a:bodyPr>
          <a:lstStyle/>
          <a:p>
            <a:pPr algn="r" rtl="1">
              <a:lnSpc>
                <a:spcPct val="120000"/>
              </a:lnSpc>
              <a:buFont typeface="Wingdings" charset="2"/>
              <a:buChar char="§"/>
            </a:pPr>
            <a:r>
              <a:rPr lang="x-none" sz="2400" b="1" dirty="0"/>
              <a:t>التجديد: </a:t>
            </a:r>
            <a:r>
              <a:rPr lang="x-none" sz="2400" dirty="0"/>
              <a:t>هو استبدال دين جديد بآخر قديم أو هو إحلال دين جديد محل دين آخر قديم يختلف عنه إما في أحد الأطراف أو المصدر أو المحل ، فالتجديد بعبارة أخرى اتفاق ينقضي به دين وينشأ بمقتضاه آخر يحل محل الأول ويختلف عنه في عنصر من عناصره الأساسية. </a:t>
            </a:r>
          </a:p>
          <a:p>
            <a:pPr algn="r" rtl="1">
              <a:lnSpc>
                <a:spcPct val="120000"/>
              </a:lnSpc>
              <a:buFont typeface="Wingdings" charset="2"/>
              <a:buChar char="§"/>
            </a:pPr>
            <a:r>
              <a:rPr lang="x-none" sz="2400" b="1" dirty="0"/>
              <a:t>يكون التجديد شخصياً إذا تغير أحد طرفيه ، ويكون موضوعياً إذا تغير محل الإلتزام أو </a:t>
            </a:r>
            <a:r>
              <a:rPr lang="x-none" sz="2400" b="1" dirty="0" smtClean="0"/>
              <a:t>مصدره</a:t>
            </a:r>
          </a:p>
          <a:p>
            <a:pPr algn="r" rtl="1">
              <a:lnSpc>
                <a:spcPct val="120000"/>
              </a:lnSpc>
              <a:buFont typeface="Wingdings" charset="2"/>
              <a:buChar char="§"/>
            </a:pPr>
            <a:r>
              <a:rPr lang="x-none" sz="2400" b="1" dirty="0" smtClean="0"/>
              <a:t>شروط التجديد: </a:t>
            </a:r>
          </a:p>
          <a:p>
            <a:pPr algn="r" rtl="1">
              <a:lnSpc>
                <a:spcPct val="120000"/>
              </a:lnSpc>
              <a:buFont typeface="Arial"/>
              <a:buChar char="•"/>
            </a:pPr>
            <a:r>
              <a:rPr lang="x-none" sz="2400" dirty="0" smtClean="0"/>
              <a:t>الإتفاق على التجديد. </a:t>
            </a:r>
          </a:p>
          <a:p>
            <a:pPr algn="r" rtl="1">
              <a:lnSpc>
                <a:spcPct val="120000"/>
              </a:lnSpc>
              <a:buFont typeface="Arial"/>
              <a:buChar char="•"/>
            </a:pPr>
            <a:r>
              <a:rPr lang="x-none" sz="2400" dirty="0" smtClean="0"/>
              <a:t>حلول إلتزام جديد محل الإلتزام القديم يختلف عنه في عنصر أساسي. </a:t>
            </a:r>
          </a:p>
          <a:p>
            <a:pPr algn="r" rtl="1">
              <a:lnSpc>
                <a:spcPct val="120000"/>
              </a:lnSpc>
              <a:buFont typeface="Arial"/>
              <a:buChar char="•"/>
            </a:pPr>
            <a:r>
              <a:rPr lang="x-none" sz="2400" dirty="0"/>
              <a:t> </a:t>
            </a:r>
            <a:r>
              <a:rPr lang="x-none" sz="2400" dirty="0" smtClean="0"/>
              <a:t>نية التجديد ( القصد بإنقضاء إلتزام قديم وإحلال آخر جديد محله ).</a:t>
            </a:r>
            <a:endParaRPr lang="en-US" sz="2400" b="1"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8</a:t>
            </a:fld>
            <a:endParaRPr lang="en-US"/>
          </a:p>
        </p:txBody>
      </p:sp>
    </p:spTree>
    <p:extLst>
      <p:ext uri="{BB962C8B-B14F-4D97-AF65-F5344CB8AC3E}">
        <p14:creationId xmlns:p14="http://schemas.microsoft.com/office/powerpoint/2010/main" val="1407362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33181"/>
          </a:xfrm>
        </p:spPr>
        <p:txBody>
          <a:bodyPr/>
          <a:lstStyle/>
          <a:p>
            <a:pPr algn="r" rtl="1"/>
            <a:r>
              <a:rPr lang="x-none" sz="3600" b="1" dirty="0" smtClean="0"/>
              <a:t>٣/ الإنابة في الوفاء</a:t>
            </a:r>
            <a:endParaRPr lang="en-US" sz="3600" b="1" dirty="0"/>
          </a:p>
        </p:txBody>
      </p:sp>
      <p:sp>
        <p:nvSpPr>
          <p:cNvPr id="3" name="Content Placeholder 2"/>
          <p:cNvSpPr>
            <a:spLocks noGrp="1"/>
          </p:cNvSpPr>
          <p:nvPr>
            <p:ph idx="1"/>
          </p:nvPr>
        </p:nvSpPr>
        <p:spPr>
          <a:xfrm>
            <a:off x="457200" y="1408185"/>
            <a:ext cx="7620000" cy="4992615"/>
          </a:xfrm>
        </p:spPr>
        <p:txBody>
          <a:bodyPr>
            <a:normAutofit/>
          </a:bodyPr>
          <a:lstStyle/>
          <a:p>
            <a:pPr algn="r" rtl="1">
              <a:lnSpc>
                <a:spcPct val="120000"/>
              </a:lnSpc>
              <a:buFont typeface="Wingdings" charset="2"/>
              <a:buChar char="§"/>
            </a:pPr>
            <a:r>
              <a:rPr lang="x-none" sz="2400" b="1" dirty="0" smtClean="0"/>
              <a:t>تعريف الإنابة: </a:t>
            </a:r>
            <a:r>
              <a:rPr lang="x-none" sz="2400" dirty="0" smtClean="0"/>
              <a:t>عبارة عن اتفاق يقدم بمقتضاه المدين لدائنه وبموافقته مديناً جديداً يقوم بالوفاء .</a:t>
            </a:r>
          </a:p>
          <a:p>
            <a:pPr algn="r" rtl="1">
              <a:lnSpc>
                <a:spcPct val="120000"/>
              </a:lnSpc>
              <a:buFont typeface="Wingdings" charset="2"/>
              <a:buChar char="§"/>
            </a:pPr>
            <a:r>
              <a:rPr lang="x-none" sz="2400" b="1" dirty="0" smtClean="0"/>
              <a:t>أطراف الإتفاق ثلاثة: </a:t>
            </a:r>
            <a:r>
              <a:rPr lang="x-none" sz="2400" dirty="0" smtClean="0"/>
              <a:t>المدين الأصلي ويسمى المُنيب والمدين الأجنبي ويسمى المُناب والدائن ويسمى المُناب لديه وهذا هو الفرق بينها وبين عقد الحوالة.</a:t>
            </a:r>
          </a:p>
          <a:p>
            <a:pPr algn="r" rtl="1">
              <a:lnSpc>
                <a:spcPct val="120000"/>
              </a:lnSpc>
              <a:buFont typeface="Wingdings" charset="2"/>
              <a:buChar char="§"/>
            </a:pPr>
            <a:r>
              <a:rPr lang="x-none" sz="2400" b="1" dirty="0" smtClean="0"/>
              <a:t>نوعا الإنابة:</a:t>
            </a:r>
          </a:p>
          <a:p>
            <a:pPr marL="114300" indent="0" algn="r" rtl="1">
              <a:lnSpc>
                <a:spcPct val="120000"/>
              </a:lnSpc>
              <a:buNone/>
            </a:pPr>
            <a:r>
              <a:rPr lang="x-none" sz="2400" b="1" dirty="0" smtClean="0"/>
              <a:t>* إنابة ناقصة </a:t>
            </a:r>
            <a:r>
              <a:rPr lang="x-none" sz="2400" dirty="0" smtClean="0"/>
              <a:t>إذا أُتفق على بقاء المنيب مسؤولاً عن الدين مع المناب في مواجهة المناب لديه .</a:t>
            </a:r>
          </a:p>
          <a:p>
            <a:pPr marL="114300" indent="0" algn="r" rtl="1">
              <a:lnSpc>
                <a:spcPct val="120000"/>
              </a:lnSpc>
              <a:buNone/>
            </a:pPr>
            <a:r>
              <a:rPr lang="x-none" sz="2400" dirty="0" smtClean="0"/>
              <a:t>* </a:t>
            </a:r>
            <a:r>
              <a:rPr lang="x-none" sz="2400" b="1" dirty="0" smtClean="0"/>
              <a:t>إنابة كاملة</a:t>
            </a:r>
            <a:r>
              <a:rPr lang="x-none" sz="2400" dirty="0" smtClean="0"/>
              <a:t> إذا أُتفق على براءة ذمة المنيب مما يعني بقاء المناب وذمته وحده مشغولة بالدين.</a:t>
            </a:r>
            <a:endParaRPr lang="en-US" sz="2400" b="1"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9</a:t>
            </a:fld>
            <a:endParaRPr lang="en-US"/>
          </a:p>
        </p:txBody>
      </p:sp>
    </p:spTree>
    <p:extLst>
      <p:ext uri="{BB962C8B-B14F-4D97-AF65-F5344CB8AC3E}">
        <p14:creationId xmlns:p14="http://schemas.microsoft.com/office/powerpoint/2010/main" val="13145934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Summer">
      <a:dk1>
        <a:sysClr val="windowText" lastClr="000000"/>
      </a:dk1>
      <a:lt1>
        <a:sysClr val="window" lastClr="FFFFFF"/>
      </a:lt1>
      <a:dk2>
        <a:srgbClr val="D16207"/>
      </a:dk2>
      <a:lt2>
        <a:srgbClr val="F0B31E"/>
      </a:lt2>
      <a:accent1>
        <a:srgbClr val="51A6C2"/>
      </a:accent1>
      <a:accent2>
        <a:srgbClr val="51C2A9"/>
      </a:accent2>
      <a:accent3>
        <a:srgbClr val="7EC251"/>
      </a:accent3>
      <a:accent4>
        <a:srgbClr val="E1DC53"/>
      </a:accent4>
      <a:accent5>
        <a:srgbClr val="B54721"/>
      </a:accent5>
      <a:accent6>
        <a:srgbClr val="A16BB1"/>
      </a:accent6>
      <a:hlink>
        <a:srgbClr val="A40A06"/>
      </a:hlink>
      <a:folHlink>
        <a:srgbClr val="837F16"/>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590</TotalTime>
  <Words>1928</Words>
  <Application>Microsoft Office PowerPoint</Application>
  <PresentationFormat>On-screen Show (4:3)</PresentationFormat>
  <Paragraphs>177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Adjacency</vt:lpstr>
      <vt:lpstr>مادة أحكام الإلتزام      ٢٢٢ نظم   الفصل الدراسي الثاني لعام ١٤٣٦ هـ</vt:lpstr>
      <vt:lpstr>الفصل الرابع: انقضاء الإلتزام</vt:lpstr>
      <vt:lpstr>أولاً: انقضاء الإلتزام بالوفاء</vt:lpstr>
      <vt:lpstr>الوفاء</vt:lpstr>
      <vt:lpstr>الوفاء</vt:lpstr>
      <vt:lpstr>موضوع الوفاء</vt:lpstr>
      <vt:lpstr>ثانياً: انقضاء الإلتزام بما يعادل الوفاء</vt:lpstr>
      <vt:lpstr>٢/ التجديد</vt:lpstr>
      <vt:lpstr>٣/ الإنابة في الوفاء</vt:lpstr>
      <vt:lpstr>٣/ الإنابة في الوفاء</vt:lpstr>
      <vt:lpstr>٤/ اتحاد الذمة</vt:lpstr>
      <vt:lpstr>٥/ المقاصّة</vt:lpstr>
      <vt:lpstr>أنواع المقاصّة</vt:lpstr>
      <vt:lpstr>آثار المقاصة القانونية </vt:lpstr>
      <vt:lpstr>أنواع المقاصّة</vt:lpstr>
      <vt:lpstr>أنواع المقاصّة</vt:lpstr>
      <vt:lpstr>ثالثاً : انقضاء الإلتزام بدون وفاء</vt:lpstr>
      <vt:lpstr>١/ الإبراء </vt:lpstr>
      <vt:lpstr>٢/ استحالة التنفيذ</vt:lpstr>
      <vt:lpstr>٢/ استحالة التنفيذ</vt:lpstr>
      <vt:lpstr>٣/ مرور الزمان المانع من سماع الدعوى</vt:lpstr>
      <vt:lpstr>٣/ مرور الزمان المانع من سماع الدعوى</vt:lpstr>
      <vt:lpstr>٣/ مرور الزمان المانع من سماع الدعوى</vt:lpstr>
      <vt:lpstr>مقارنة بين التقادم في القانون و مرور الزمن في الفقه الإسلامي</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مادة أحكام الإلتزام      ٢٢٢ نظم   الفصل الدراسي الثاني لعام ١٤٣٦ هـ</dc:title>
  <dc:creator>Bandar Alahmari</dc:creator>
  <cp:lastModifiedBy>Asma Alahmari</cp:lastModifiedBy>
  <cp:revision>56</cp:revision>
  <dcterms:created xsi:type="dcterms:W3CDTF">2015-03-12T05:34:12Z</dcterms:created>
  <dcterms:modified xsi:type="dcterms:W3CDTF">2015-04-21T09:42:04Z</dcterms:modified>
</cp:coreProperties>
</file>