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8" r:id="rId4"/>
    <p:sldId id="289" r:id="rId5"/>
    <p:sldId id="259" r:id="rId6"/>
    <p:sldId id="268" r:id="rId7"/>
    <p:sldId id="270" r:id="rId8"/>
    <p:sldId id="271" r:id="rId9"/>
    <p:sldId id="269" r:id="rId10"/>
    <p:sldId id="272" r:id="rId11"/>
    <p:sldId id="273" r:id="rId12"/>
    <p:sldId id="292" r:id="rId13"/>
    <p:sldId id="280" r:id="rId14"/>
    <p:sldId id="282" r:id="rId15"/>
    <p:sldId id="290" r:id="rId16"/>
    <p:sldId id="283" r:id="rId17"/>
    <p:sldId id="276" r:id="rId18"/>
    <p:sldId id="278" r:id="rId19"/>
    <p:sldId id="287" r:id="rId20"/>
    <p:sldId id="284" r:id="rId21"/>
    <p:sldId id="285"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FFFFFF"/>
    <a:srgbClr val="00FF00"/>
    <a:srgbClr val="FEFEFE"/>
    <a:srgbClr val="F5F5F5"/>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725"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86041-FA94-4E50-B64B-FE7450EB849C}" type="doc">
      <dgm:prSet loTypeId="urn:microsoft.com/office/officeart/2005/8/layout/vList3" loCatId="list" qsTypeId="urn:microsoft.com/office/officeart/2005/8/quickstyle/3d1" qsCatId="3D" csTypeId="urn:microsoft.com/office/officeart/2005/8/colors/colorful1" csCatId="colorful" phldr="1"/>
      <dgm:spPr/>
      <dgm:t>
        <a:bodyPr/>
        <a:lstStyle/>
        <a:p>
          <a:endParaRPr lang="en-US"/>
        </a:p>
      </dgm:t>
    </dgm:pt>
    <dgm:pt modelId="{76329D12-9BB4-405A-A442-B1B020AB1DA9}">
      <dgm:prSet phldrT="[Text]" custT="1"/>
      <dgm:spPr>
        <a:solidFill>
          <a:schemeClr val="accent4"/>
        </a:solidFill>
      </dgm:spPr>
      <dgm:t>
        <a:bodyPr/>
        <a:lstStyle/>
        <a:p>
          <a:pPr algn="r"/>
          <a:r>
            <a:rPr lang="ar-BH" sz="3200" b="1" dirty="0">
              <a:solidFill>
                <a:schemeClr val="tx1"/>
              </a:solidFill>
              <a:latin typeface="Traditional Arabic" panose="02020603050405020304" pitchFamily="18" charset="-78"/>
              <a:cs typeface="Traditional Arabic" panose="02020603050405020304" pitchFamily="18" charset="-78"/>
            </a:rPr>
            <a:t>    </a:t>
          </a:r>
          <a:r>
            <a:rPr lang="ar-BH" sz="3200" b="1" dirty="0">
              <a:solidFill>
                <a:schemeClr val="tx1"/>
              </a:solidFill>
              <a:latin typeface="Traditional Arabic" panose="02020603050405020304" pitchFamily="18" charset="-78"/>
              <a:cs typeface="+mn-cs"/>
            </a:rPr>
            <a:t>تعرّف سبب خروج النّبي </a:t>
          </a:r>
          <a:r>
            <a:rPr lang="ar-BH" sz="3200" b="1" dirty="0">
              <a:solidFill>
                <a:schemeClr val="tx1"/>
              </a:solidFill>
              <a:latin typeface="Traditional Arabic" panose="02020603050405020304" pitchFamily="18" charset="-78"/>
              <a:cs typeface="+mn-cs"/>
              <a:sym typeface="AGA Arabesque" panose="05010101010101010101" pitchFamily="2" charset="2"/>
            </a:rPr>
            <a:t> إلى الطائف.</a:t>
          </a:r>
          <a:endParaRPr lang="en-US" sz="3200" b="1" dirty="0">
            <a:solidFill>
              <a:schemeClr val="tx1"/>
            </a:solidFill>
            <a:cs typeface="+mn-cs"/>
          </a:endParaRPr>
        </a:p>
      </dgm:t>
    </dgm:pt>
    <dgm:pt modelId="{C5D5EB65-7CDF-45A1-97B7-200E5AB1D368}" type="parTrans" cxnId="{B5D40C70-6646-4180-BE59-845F78CB9871}">
      <dgm:prSet/>
      <dgm:spPr/>
      <dgm:t>
        <a:bodyPr/>
        <a:lstStyle/>
        <a:p>
          <a:endParaRPr lang="en-US"/>
        </a:p>
      </dgm:t>
    </dgm:pt>
    <dgm:pt modelId="{D252FEA3-F7B2-428A-9DF5-9B3F71D93B1C}" type="sibTrans" cxnId="{B5D40C70-6646-4180-BE59-845F78CB9871}">
      <dgm:prSet/>
      <dgm:spPr/>
      <dgm:t>
        <a:bodyPr/>
        <a:lstStyle/>
        <a:p>
          <a:endParaRPr lang="en-US"/>
        </a:p>
      </dgm:t>
    </dgm:pt>
    <dgm:pt modelId="{5FCE2DAF-C1E4-4A1D-B018-52BF99C3C33D}">
      <dgm:prSet phldrT="[Text]" custT="1"/>
      <dgm:spPr>
        <a:solidFill>
          <a:schemeClr val="accent1">
            <a:lumMod val="60000"/>
            <a:lumOff val="40000"/>
          </a:schemeClr>
        </a:solidFill>
      </dgm:spPr>
      <dgm:t>
        <a:bodyPr/>
        <a:lstStyle/>
        <a:p>
          <a:pPr algn="r"/>
          <a:r>
            <a:rPr lang="ar-BH" sz="3200" b="1" kern="1200" dirty="0">
              <a:solidFill>
                <a:prstClr val="black"/>
              </a:solidFill>
              <a:latin typeface="Traditional Arabic" panose="02020603050405020304" pitchFamily="18" charset="-78"/>
              <a:ea typeface="+mn-ea"/>
              <a:cs typeface="Traditional Arabic" panose="02020603050405020304" pitchFamily="18" charset="-78"/>
            </a:rPr>
            <a:t>   </a:t>
          </a:r>
          <a:r>
            <a:rPr lang="ar-BH" sz="3200" b="1" kern="1200" dirty="0">
              <a:solidFill>
                <a:prstClr val="black"/>
              </a:solidFill>
              <a:latin typeface="Traditional Arabic" panose="02020603050405020304" pitchFamily="18" charset="-78"/>
              <a:ea typeface="+mn-ea"/>
              <a:cs typeface="+mn-cs"/>
            </a:rPr>
            <a:t>تبيّن موقف أهل الطّائف من دعوة النّبي </a:t>
          </a:r>
          <a:r>
            <a:rPr lang="ar-BH" sz="3200" b="1" kern="1200" dirty="0">
              <a:solidFill>
                <a:prstClr val="black"/>
              </a:solidFill>
              <a:latin typeface="Traditional Arabic" panose="02020603050405020304" pitchFamily="18" charset="-78"/>
              <a:ea typeface="+mn-ea"/>
              <a:cs typeface="+mn-cs"/>
              <a:sym typeface="AGA Arabesque" panose="05010101010101010101" pitchFamily="2" charset="2"/>
            </a:rPr>
            <a:t>.</a:t>
          </a:r>
          <a:endParaRPr lang="en-US" sz="3200" b="1" kern="1200" dirty="0">
            <a:solidFill>
              <a:prstClr val="black"/>
            </a:solidFill>
            <a:latin typeface="Traditional Arabic" panose="02020603050405020304" pitchFamily="18" charset="-78"/>
            <a:ea typeface="+mn-ea"/>
            <a:cs typeface="+mn-cs"/>
          </a:endParaRPr>
        </a:p>
      </dgm:t>
    </dgm:pt>
    <dgm:pt modelId="{A0A7FD7F-02A8-4E64-A216-40B4F32050E6}" type="sibTrans" cxnId="{9CAF4B2D-FAFE-4DBB-A2F0-58CB5736113D}">
      <dgm:prSet/>
      <dgm:spPr/>
      <dgm:t>
        <a:bodyPr/>
        <a:lstStyle/>
        <a:p>
          <a:endParaRPr lang="en-US"/>
        </a:p>
      </dgm:t>
    </dgm:pt>
    <dgm:pt modelId="{DCAAEE79-2F62-41C9-A2E1-D05481A4F7BB}" type="parTrans" cxnId="{9CAF4B2D-FAFE-4DBB-A2F0-58CB5736113D}">
      <dgm:prSet/>
      <dgm:spPr/>
      <dgm:t>
        <a:bodyPr/>
        <a:lstStyle/>
        <a:p>
          <a:endParaRPr lang="en-US"/>
        </a:p>
      </dgm:t>
    </dgm:pt>
    <dgm:pt modelId="{3F177C2D-D956-4A3D-A8B0-351BC8CAED9F}">
      <dgm:prSet custT="1"/>
      <dgm:spPr>
        <a:solidFill>
          <a:schemeClr val="bg1">
            <a:lumMod val="85000"/>
          </a:schemeClr>
        </a:solidFill>
      </dgm:spPr>
      <dgm:t>
        <a:bodyPr/>
        <a:lstStyle/>
        <a:p>
          <a:pPr algn="r"/>
          <a:r>
            <a:rPr lang="ar-BH" sz="3200" b="1" kern="1200" dirty="0">
              <a:solidFill>
                <a:prstClr val="black"/>
              </a:solidFill>
              <a:latin typeface="Traditional Arabic" panose="02020603050405020304" pitchFamily="18" charset="-78"/>
              <a:ea typeface="+mn-ea"/>
              <a:cs typeface="Traditional Arabic" panose="02020603050405020304" pitchFamily="18" charset="-78"/>
            </a:rPr>
            <a:t> </a:t>
          </a:r>
          <a:r>
            <a:rPr lang="ar-BH" sz="3200" b="1" kern="1200" dirty="0">
              <a:solidFill>
                <a:prstClr val="black"/>
              </a:solidFill>
              <a:latin typeface="Traditional Arabic" panose="02020603050405020304" pitchFamily="18" charset="-78"/>
              <a:ea typeface="+mn-ea"/>
              <a:cs typeface="+mn-cs"/>
            </a:rPr>
            <a:t>استنتاج العبر المستفادة من خروج النّبي </a:t>
          </a:r>
          <a:r>
            <a:rPr lang="ar-BH" sz="3200" b="1" kern="1200" dirty="0">
              <a:solidFill>
                <a:prstClr val="black"/>
              </a:solidFill>
              <a:latin typeface="Traditional Arabic" panose="02020603050405020304" pitchFamily="18" charset="-78"/>
              <a:ea typeface="+mn-ea"/>
              <a:cs typeface="+mn-cs"/>
              <a:sym typeface="AGA Arabesque" panose="05010101010101010101" pitchFamily="2" charset="2"/>
            </a:rPr>
            <a:t> إلى الطّائف.</a:t>
          </a:r>
          <a:r>
            <a:rPr lang="ar-BH" sz="3200" b="1" kern="1200" dirty="0">
              <a:solidFill>
                <a:prstClr val="black"/>
              </a:solidFill>
              <a:latin typeface="Traditional Arabic" panose="02020603050405020304" pitchFamily="18" charset="-78"/>
              <a:ea typeface="+mn-ea"/>
              <a:cs typeface="+mn-cs"/>
            </a:rPr>
            <a:t> </a:t>
          </a:r>
          <a:endParaRPr lang="en-US" sz="3400" b="1" kern="1200" dirty="0">
            <a:solidFill>
              <a:schemeClr val="tx1"/>
            </a:solidFill>
            <a:latin typeface="Traditional Arabic" panose="02020603050405020304" pitchFamily="18" charset="-78"/>
            <a:cs typeface="+mn-cs"/>
          </a:endParaRPr>
        </a:p>
      </dgm:t>
    </dgm:pt>
    <dgm:pt modelId="{2FE5D08B-570A-465C-9711-C2E2D72F36C0}" type="sibTrans" cxnId="{D62D40CE-02CA-43D1-96E4-7C7386A51FCB}">
      <dgm:prSet/>
      <dgm:spPr/>
      <dgm:t>
        <a:bodyPr/>
        <a:lstStyle/>
        <a:p>
          <a:endParaRPr lang="en-US"/>
        </a:p>
      </dgm:t>
    </dgm:pt>
    <dgm:pt modelId="{7A2B3E5B-6301-4D0F-AAAF-4D105133185C}" type="parTrans" cxnId="{D62D40CE-02CA-43D1-96E4-7C7386A51FCB}">
      <dgm:prSet/>
      <dgm:spPr/>
      <dgm:t>
        <a:bodyPr/>
        <a:lstStyle/>
        <a:p>
          <a:endParaRPr lang="en-US"/>
        </a:p>
      </dgm:t>
    </dgm:pt>
    <dgm:pt modelId="{A2069C0F-CDF3-4DC9-8EB9-DFAB48641957}">
      <dgm:prSet phldrT="[Text]" custT="1"/>
      <dgm:spPr>
        <a:solidFill>
          <a:schemeClr val="accent6">
            <a:lumMod val="60000"/>
            <a:lumOff val="40000"/>
          </a:schemeClr>
        </a:solidFill>
      </dgm:spPr>
      <dgm:t>
        <a:bodyPr/>
        <a:lstStyle/>
        <a:p>
          <a:pPr algn="r"/>
          <a:r>
            <a:rPr lang="ar-BH" sz="3200" b="1" kern="1200" dirty="0">
              <a:solidFill>
                <a:prstClr val="black"/>
              </a:solidFill>
              <a:latin typeface="Traditional Arabic" panose="02020603050405020304" pitchFamily="18" charset="-78"/>
              <a:ea typeface="+mn-ea"/>
              <a:cs typeface="Traditional Arabic" panose="02020603050405020304" pitchFamily="18" charset="-78"/>
            </a:rPr>
            <a:t>      </a:t>
          </a:r>
          <a:r>
            <a:rPr lang="ar-BH" sz="3200" b="1" kern="1200" dirty="0">
              <a:solidFill>
                <a:prstClr val="black"/>
              </a:solidFill>
              <a:latin typeface="Traditional Arabic" panose="02020603050405020304" pitchFamily="18" charset="-78"/>
              <a:ea typeface="+mn-ea"/>
              <a:cs typeface="+mn-cs"/>
            </a:rPr>
            <a:t>تحليل قصّتي عدّاس وملك الجبال مع النّبي </a:t>
          </a:r>
          <a:r>
            <a:rPr lang="ar-BH" sz="3200" b="1" kern="1200" dirty="0">
              <a:solidFill>
                <a:prstClr val="black"/>
              </a:solidFill>
              <a:latin typeface="Traditional Arabic" panose="02020603050405020304" pitchFamily="18" charset="-78"/>
              <a:ea typeface="+mn-ea"/>
              <a:cs typeface="+mn-cs"/>
              <a:sym typeface="AGA Arabesque" panose="05010101010101010101" pitchFamily="2" charset="2"/>
            </a:rPr>
            <a:t>.</a:t>
          </a:r>
          <a:endParaRPr lang="en-US" sz="3400" b="1" kern="1200" dirty="0">
            <a:solidFill>
              <a:schemeClr val="tx1"/>
            </a:solidFill>
            <a:latin typeface="Traditional Arabic" panose="02020603050405020304" pitchFamily="18" charset="-78"/>
            <a:cs typeface="+mn-cs"/>
          </a:endParaRPr>
        </a:p>
      </dgm:t>
    </dgm:pt>
    <dgm:pt modelId="{FD6D605D-161B-41AB-8168-6C1AC0AC3F13}" type="sibTrans" cxnId="{131748A8-81A7-4A46-9F6E-81A5B7316BCC}">
      <dgm:prSet/>
      <dgm:spPr/>
      <dgm:t>
        <a:bodyPr/>
        <a:lstStyle/>
        <a:p>
          <a:endParaRPr lang="en-US"/>
        </a:p>
      </dgm:t>
    </dgm:pt>
    <dgm:pt modelId="{7D86778D-415C-473A-AA99-35B441A98E6E}" type="parTrans" cxnId="{131748A8-81A7-4A46-9F6E-81A5B7316BCC}">
      <dgm:prSet/>
      <dgm:spPr/>
      <dgm:t>
        <a:bodyPr/>
        <a:lstStyle/>
        <a:p>
          <a:endParaRPr lang="en-US"/>
        </a:p>
      </dgm:t>
    </dgm:pt>
    <dgm:pt modelId="{2916907D-1A4F-4B05-B2F7-4622C75C62F6}" type="pres">
      <dgm:prSet presAssocID="{5C086041-FA94-4E50-B64B-FE7450EB849C}" presName="linearFlow" presStyleCnt="0">
        <dgm:presLayoutVars>
          <dgm:dir val="rev"/>
          <dgm:resizeHandles val="exact"/>
        </dgm:presLayoutVars>
      </dgm:prSet>
      <dgm:spPr/>
      <dgm:t>
        <a:bodyPr/>
        <a:lstStyle/>
        <a:p>
          <a:pPr rtl="1"/>
          <a:endParaRPr lang="ar-BH"/>
        </a:p>
      </dgm:t>
    </dgm:pt>
    <dgm:pt modelId="{B2327FDD-B008-47B5-B857-32D39198E1FE}" type="pres">
      <dgm:prSet presAssocID="{76329D12-9BB4-405A-A442-B1B020AB1DA9}" presName="composite" presStyleCnt="0"/>
      <dgm:spPr/>
    </dgm:pt>
    <dgm:pt modelId="{B3AD7155-00F2-4A39-9580-252113A822A9}" type="pres">
      <dgm:prSet presAssocID="{76329D12-9BB4-405A-A442-B1B020AB1DA9}" presName="imgShp" presStyleLbl="fgImgPlace1" presStyleIdx="0" presStyleCnt="4" custLinFactX="16721" custLinFactNeighborX="100000" custLinFactNeighborY="76"/>
      <dgm:spPr>
        <a:blipFill rotWithShape="1">
          <a:blip xmlns:r="http://schemas.openxmlformats.org/officeDocument/2006/relationships" r:embed="rId1"/>
          <a:srcRect/>
          <a:stretch>
            <a:fillRect l="-8000" r="-8000"/>
          </a:stretch>
        </a:blipFill>
      </dgm:spPr>
    </dgm:pt>
    <dgm:pt modelId="{159354FB-4746-4A1F-851B-9025ADE970E7}" type="pres">
      <dgm:prSet presAssocID="{76329D12-9BB4-405A-A442-B1B020AB1DA9}" presName="txShp" presStyleLbl="node1" presStyleIdx="0" presStyleCnt="4" custScaleX="122721" custLinFactNeighborX="1626" custLinFactNeighborY="-118">
        <dgm:presLayoutVars>
          <dgm:bulletEnabled val="1"/>
        </dgm:presLayoutVars>
      </dgm:prSet>
      <dgm:spPr/>
      <dgm:t>
        <a:bodyPr/>
        <a:lstStyle/>
        <a:p>
          <a:pPr rtl="1"/>
          <a:endParaRPr lang="ar-BH"/>
        </a:p>
      </dgm:t>
    </dgm:pt>
    <dgm:pt modelId="{1D9F8586-4836-42D3-9D70-665D7F0AE476}" type="pres">
      <dgm:prSet presAssocID="{D252FEA3-F7B2-428A-9DF5-9B3F71D93B1C}" presName="spacing" presStyleCnt="0"/>
      <dgm:spPr/>
    </dgm:pt>
    <dgm:pt modelId="{CB70D1B6-F115-44C9-8F59-C55D577EC440}" type="pres">
      <dgm:prSet presAssocID="{5FCE2DAF-C1E4-4A1D-B018-52BF99C3C33D}" presName="composite" presStyleCnt="0"/>
      <dgm:spPr/>
    </dgm:pt>
    <dgm:pt modelId="{52090345-819C-43A4-88F9-80366E3862E1}" type="pres">
      <dgm:prSet presAssocID="{5FCE2DAF-C1E4-4A1D-B018-52BF99C3C33D}" presName="imgShp" presStyleLbl="fgImgPlace1" presStyleIdx="1" presStyleCnt="4" custLinFactX="9606" custLinFactNeighborX="100000" custLinFactNeighborY="3938"/>
      <dgm:spPr>
        <a:blipFill rotWithShape="1">
          <a:blip xmlns:r="http://schemas.openxmlformats.org/officeDocument/2006/relationships" r:embed="rId2"/>
          <a:srcRect/>
          <a:stretch>
            <a:fillRect l="-8000" r="-8000"/>
          </a:stretch>
        </a:blipFill>
      </dgm:spPr>
    </dgm:pt>
    <dgm:pt modelId="{FDF34CD0-7626-4D0E-807D-D9F143354A31}" type="pres">
      <dgm:prSet presAssocID="{5FCE2DAF-C1E4-4A1D-B018-52BF99C3C33D}" presName="txShp" presStyleLbl="node1" presStyleIdx="1" presStyleCnt="4" custScaleX="121434" custLinFactNeighborX="983" custLinFactNeighborY="-10631">
        <dgm:presLayoutVars>
          <dgm:bulletEnabled val="1"/>
        </dgm:presLayoutVars>
      </dgm:prSet>
      <dgm:spPr/>
      <dgm:t>
        <a:bodyPr/>
        <a:lstStyle/>
        <a:p>
          <a:pPr rtl="1"/>
          <a:endParaRPr lang="ar-BH"/>
        </a:p>
      </dgm:t>
    </dgm:pt>
    <dgm:pt modelId="{61BCE864-F702-426C-9E85-0F0B62DB0A23}" type="pres">
      <dgm:prSet presAssocID="{A0A7FD7F-02A8-4E64-A216-40B4F32050E6}" presName="spacing" presStyleCnt="0"/>
      <dgm:spPr/>
    </dgm:pt>
    <dgm:pt modelId="{D3EA5B96-C04F-4CBF-B32D-A8B49C37F7F6}" type="pres">
      <dgm:prSet presAssocID="{A2069C0F-CDF3-4DC9-8EB9-DFAB48641957}" presName="composite" presStyleCnt="0"/>
      <dgm:spPr/>
    </dgm:pt>
    <dgm:pt modelId="{1FB58E73-4223-4D7F-97A2-D9DEF5619186}" type="pres">
      <dgm:prSet presAssocID="{A2069C0F-CDF3-4DC9-8EB9-DFAB48641957}" presName="imgShp" presStyleLbl="fgImgPlace1" presStyleIdx="2" presStyleCnt="4" custLinFactX="9606" custLinFactNeighborX="100000" custLinFactNeighborY="1746"/>
      <dgm:spPr>
        <a:blipFill rotWithShape="1">
          <a:blip xmlns:r="http://schemas.openxmlformats.org/officeDocument/2006/relationships" r:embed="rId3"/>
          <a:srcRect/>
          <a:stretch>
            <a:fillRect l="-8000" r="-8000"/>
          </a:stretch>
        </a:blipFill>
      </dgm:spPr>
    </dgm:pt>
    <dgm:pt modelId="{5E34BC00-8E4A-4F5E-A8DB-F55CD6DAB129}" type="pres">
      <dgm:prSet presAssocID="{A2069C0F-CDF3-4DC9-8EB9-DFAB48641957}" presName="txShp" presStyleLbl="node1" presStyleIdx="2" presStyleCnt="4" custScaleX="126643" custLinFactNeighborX="3587" custLinFactNeighborY="-9804">
        <dgm:presLayoutVars>
          <dgm:bulletEnabled val="1"/>
        </dgm:presLayoutVars>
      </dgm:prSet>
      <dgm:spPr/>
      <dgm:t>
        <a:bodyPr/>
        <a:lstStyle/>
        <a:p>
          <a:pPr rtl="1"/>
          <a:endParaRPr lang="ar-BH"/>
        </a:p>
      </dgm:t>
    </dgm:pt>
    <dgm:pt modelId="{E3C4822A-DEDB-4593-8111-FD031C25E1BE}" type="pres">
      <dgm:prSet presAssocID="{FD6D605D-161B-41AB-8168-6C1AC0AC3F13}" presName="spacing" presStyleCnt="0"/>
      <dgm:spPr/>
    </dgm:pt>
    <dgm:pt modelId="{8B1D2295-A65D-4F22-BF1C-92473592625B}" type="pres">
      <dgm:prSet presAssocID="{3F177C2D-D956-4A3D-A8B0-351BC8CAED9F}" presName="composite" presStyleCnt="0"/>
      <dgm:spPr/>
    </dgm:pt>
    <dgm:pt modelId="{6B989D9B-E6A6-427B-9999-92C8D538016E}" type="pres">
      <dgm:prSet presAssocID="{3F177C2D-D956-4A3D-A8B0-351BC8CAED9F}" presName="imgShp" presStyleLbl="fgImgPlace1" presStyleIdx="3" presStyleCnt="4" custLinFactX="9606" custLinFactNeighborX="100000" custLinFactNeighborY="353"/>
      <dgm:spPr>
        <a:blipFill rotWithShape="1">
          <a:blip xmlns:r="http://schemas.openxmlformats.org/officeDocument/2006/relationships" r:embed="rId4"/>
          <a:srcRect/>
          <a:stretch>
            <a:fillRect l="-8000" r="-8000"/>
          </a:stretch>
        </a:blipFill>
      </dgm:spPr>
    </dgm:pt>
    <dgm:pt modelId="{489996B4-A005-4798-9758-EC9E5E9B878A}" type="pres">
      <dgm:prSet presAssocID="{3F177C2D-D956-4A3D-A8B0-351BC8CAED9F}" presName="txShp" presStyleLbl="node1" presStyleIdx="3" presStyleCnt="4" custScaleX="119309" custLinFactNeighborX="-80" custLinFactNeighborY="-25015">
        <dgm:presLayoutVars>
          <dgm:bulletEnabled val="1"/>
        </dgm:presLayoutVars>
      </dgm:prSet>
      <dgm:spPr/>
      <dgm:t>
        <a:bodyPr/>
        <a:lstStyle/>
        <a:p>
          <a:pPr rtl="1"/>
          <a:endParaRPr lang="ar-BH"/>
        </a:p>
      </dgm:t>
    </dgm:pt>
  </dgm:ptLst>
  <dgm:cxnLst>
    <dgm:cxn modelId="{9CAF4B2D-FAFE-4DBB-A2F0-58CB5736113D}" srcId="{5C086041-FA94-4E50-B64B-FE7450EB849C}" destId="{5FCE2DAF-C1E4-4A1D-B018-52BF99C3C33D}" srcOrd="1" destOrd="0" parTransId="{DCAAEE79-2F62-41C9-A2E1-D05481A4F7BB}" sibTransId="{A0A7FD7F-02A8-4E64-A216-40B4F32050E6}"/>
    <dgm:cxn modelId="{283888A7-5538-4A63-A16E-C05A43A4C43A}" type="presOf" srcId="{A2069C0F-CDF3-4DC9-8EB9-DFAB48641957}" destId="{5E34BC00-8E4A-4F5E-A8DB-F55CD6DAB129}" srcOrd="0" destOrd="0" presId="urn:microsoft.com/office/officeart/2005/8/layout/vList3"/>
    <dgm:cxn modelId="{F3A6DAB0-DF0D-4983-9D0E-971AD3A04BC3}" type="presOf" srcId="{76329D12-9BB4-405A-A442-B1B020AB1DA9}" destId="{159354FB-4746-4A1F-851B-9025ADE970E7}" srcOrd="0" destOrd="0" presId="urn:microsoft.com/office/officeart/2005/8/layout/vList3"/>
    <dgm:cxn modelId="{131748A8-81A7-4A46-9F6E-81A5B7316BCC}" srcId="{5C086041-FA94-4E50-B64B-FE7450EB849C}" destId="{A2069C0F-CDF3-4DC9-8EB9-DFAB48641957}" srcOrd="2" destOrd="0" parTransId="{7D86778D-415C-473A-AA99-35B441A98E6E}" sibTransId="{FD6D605D-161B-41AB-8168-6C1AC0AC3F13}"/>
    <dgm:cxn modelId="{B5D40C70-6646-4180-BE59-845F78CB9871}" srcId="{5C086041-FA94-4E50-B64B-FE7450EB849C}" destId="{76329D12-9BB4-405A-A442-B1B020AB1DA9}" srcOrd="0" destOrd="0" parTransId="{C5D5EB65-7CDF-45A1-97B7-200E5AB1D368}" sibTransId="{D252FEA3-F7B2-428A-9DF5-9B3F71D93B1C}"/>
    <dgm:cxn modelId="{D62D40CE-02CA-43D1-96E4-7C7386A51FCB}" srcId="{5C086041-FA94-4E50-B64B-FE7450EB849C}" destId="{3F177C2D-D956-4A3D-A8B0-351BC8CAED9F}" srcOrd="3" destOrd="0" parTransId="{7A2B3E5B-6301-4D0F-AAAF-4D105133185C}" sibTransId="{2FE5D08B-570A-465C-9711-C2E2D72F36C0}"/>
    <dgm:cxn modelId="{AF5A64F4-68A9-419C-BEF3-B3666956CC76}" type="presOf" srcId="{5FCE2DAF-C1E4-4A1D-B018-52BF99C3C33D}" destId="{FDF34CD0-7626-4D0E-807D-D9F143354A31}" srcOrd="0" destOrd="0" presId="urn:microsoft.com/office/officeart/2005/8/layout/vList3"/>
    <dgm:cxn modelId="{691E314F-F2B6-41FE-8075-CE2A9DCDE620}" type="presOf" srcId="{5C086041-FA94-4E50-B64B-FE7450EB849C}" destId="{2916907D-1A4F-4B05-B2F7-4622C75C62F6}" srcOrd="0" destOrd="0" presId="urn:microsoft.com/office/officeart/2005/8/layout/vList3"/>
    <dgm:cxn modelId="{4ADAFD47-405A-4554-95C5-E24E8993EB44}" type="presOf" srcId="{3F177C2D-D956-4A3D-A8B0-351BC8CAED9F}" destId="{489996B4-A005-4798-9758-EC9E5E9B878A}" srcOrd="0" destOrd="0" presId="urn:microsoft.com/office/officeart/2005/8/layout/vList3"/>
    <dgm:cxn modelId="{858E5626-91AF-4BF7-97ED-D3F39AB9F950}" type="presParOf" srcId="{2916907D-1A4F-4B05-B2F7-4622C75C62F6}" destId="{B2327FDD-B008-47B5-B857-32D39198E1FE}" srcOrd="0" destOrd="0" presId="urn:microsoft.com/office/officeart/2005/8/layout/vList3"/>
    <dgm:cxn modelId="{11EC0371-49E5-4572-A108-DC805DC3C149}" type="presParOf" srcId="{B2327FDD-B008-47B5-B857-32D39198E1FE}" destId="{B3AD7155-00F2-4A39-9580-252113A822A9}" srcOrd="0" destOrd="0" presId="urn:microsoft.com/office/officeart/2005/8/layout/vList3"/>
    <dgm:cxn modelId="{36F616DC-693F-4C90-A96A-B612A838B91D}" type="presParOf" srcId="{B2327FDD-B008-47B5-B857-32D39198E1FE}" destId="{159354FB-4746-4A1F-851B-9025ADE970E7}" srcOrd="1" destOrd="0" presId="urn:microsoft.com/office/officeart/2005/8/layout/vList3"/>
    <dgm:cxn modelId="{3D78924D-5FEF-46CE-A87F-9A568DE9CDE2}" type="presParOf" srcId="{2916907D-1A4F-4B05-B2F7-4622C75C62F6}" destId="{1D9F8586-4836-42D3-9D70-665D7F0AE476}" srcOrd="1" destOrd="0" presId="urn:microsoft.com/office/officeart/2005/8/layout/vList3"/>
    <dgm:cxn modelId="{3504979B-5F39-43BA-BBAC-AE1525D48EB4}" type="presParOf" srcId="{2916907D-1A4F-4B05-B2F7-4622C75C62F6}" destId="{CB70D1B6-F115-44C9-8F59-C55D577EC440}" srcOrd="2" destOrd="0" presId="urn:microsoft.com/office/officeart/2005/8/layout/vList3"/>
    <dgm:cxn modelId="{0BA52233-D149-4D56-9BD4-04AAC7522047}" type="presParOf" srcId="{CB70D1B6-F115-44C9-8F59-C55D577EC440}" destId="{52090345-819C-43A4-88F9-80366E3862E1}" srcOrd="0" destOrd="0" presId="urn:microsoft.com/office/officeart/2005/8/layout/vList3"/>
    <dgm:cxn modelId="{D01DAEC4-94CF-410E-9ED3-BAB49F67B08F}" type="presParOf" srcId="{CB70D1B6-F115-44C9-8F59-C55D577EC440}" destId="{FDF34CD0-7626-4D0E-807D-D9F143354A31}" srcOrd="1" destOrd="0" presId="urn:microsoft.com/office/officeart/2005/8/layout/vList3"/>
    <dgm:cxn modelId="{A7F3E8F0-D2BD-4A7D-8040-244D2F9F594F}" type="presParOf" srcId="{2916907D-1A4F-4B05-B2F7-4622C75C62F6}" destId="{61BCE864-F702-426C-9E85-0F0B62DB0A23}" srcOrd="3" destOrd="0" presId="urn:microsoft.com/office/officeart/2005/8/layout/vList3"/>
    <dgm:cxn modelId="{6E5CC673-A6FF-4FA5-8705-0E1891611E44}" type="presParOf" srcId="{2916907D-1A4F-4B05-B2F7-4622C75C62F6}" destId="{D3EA5B96-C04F-4CBF-B32D-A8B49C37F7F6}" srcOrd="4" destOrd="0" presId="urn:microsoft.com/office/officeart/2005/8/layout/vList3"/>
    <dgm:cxn modelId="{49E5591F-A907-4F64-A145-EECB085A687B}" type="presParOf" srcId="{D3EA5B96-C04F-4CBF-B32D-A8B49C37F7F6}" destId="{1FB58E73-4223-4D7F-97A2-D9DEF5619186}" srcOrd="0" destOrd="0" presId="urn:microsoft.com/office/officeart/2005/8/layout/vList3"/>
    <dgm:cxn modelId="{C3FA7F8F-3E41-4ED8-8E2E-897F03EC0C04}" type="presParOf" srcId="{D3EA5B96-C04F-4CBF-B32D-A8B49C37F7F6}" destId="{5E34BC00-8E4A-4F5E-A8DB-F55CD6DAB129}" srcOrd="1" destOrd="0" presId="urn:microsoft.com/office/officeart/2005/8/layout/vList3"/>
    <dgm:cxn modelId="{389DD719-49B0-4D5B-816F-E351F21399EB}" type="presParOf" srcId="{2916907D-1A4F-4B05-B2F7-4622C75C62F6}" destId="{E3C4822A-DEDB-4593-8111-FD031C25E1BE}" srcOrd="5" destOrd="0" presId="urn:microsoft.com/office/officeart/2005/8/layout/vList3"/>
    <dgm:cxn modelId="{42887388-4613-436D-8C2E-62F90CB91B2D}" type="presParOf" srcId="{2916907D-1A4F-4B05-B2F7-4622C75C62F6}" destId="{8B1D2295-A65D-4F22-BF1C-92473592625B}" srcOrd="6" destOrd="0" presId="urn:microsoft.com/office/officeart/2005/8/layout/vList3"/>
    <dgm:cxn modelId="{9EF1E5AD-100E-4C0F-A52D-84EB1FE07DEB}" type="presParOf" srcId="{8B1D2295-A65D-4F22-BF1C-92473592625B}" destId="{6B989D9B-E6A6-427B-9999-92C8D538016E}" srcOrd="0" destOrd="0" presId="urn:microsoft.com/office/officeart/2005/8/layout/vList3"/>
    <dgm:cxn modelId="{0A97DEE4-07E6-42D2-A607-990F9FFA719B}" type="presParOf" srcId="{8B1D2295-A65D-4F22-BF1C-92473592625B}" destId="{489996B4-A005-4798-9758-EC9E5E9B878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354FB-4746-4A1F-851B-9025ADE970E7}">
      <dsp:nvSpPr>
        <dsp:cNvPr id="0" name=""/>
        <dsp:cNvSpPr/>
      </dsp:nvSpPr>
      <dsp:spPr>
        <a:xfrm>
          <a:off x="1105760" y="0"/>
          <a:ext cx="8781201" cy="938113"/>
        </a:xfrm>
        <a:prstGeom prst="homePlate">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13682" bIns="121920" numCol="1" spcCol="1270" anchor="ctr" anchorCtr="0">
          <a:noAutofit/>
        </a:bodyPr>
        <a:lstStyle/>
        <a:p>
          <a:pPr lvl="0" algn="r" defTabSz="1422400">
            <a:lnSpc>
              <a:spcPct val="90000"/>
            </a:lnSpc>
            <a:spcBef>
              <a:spcPct val="0"/>
            </a:spcBef>
            <a:spcAft>
              <a:spcPct val="35000"/>
            </a:spcAft>
          </a:pPr>
          <a:r>
            <a:rPr lang="ar-BH" sz="3200" b="1" kern="1200" dirty="0">
              <a:solidFill>
                <a:schemeClr val="tx1"/>
              </a:solidFill>
              <a:latin typeface="Traditional Arabic" panose="02020603050405020304" pitchFamily="18" charset="-78"/>
              <a:cs typeface="Traditional Arabic" panose="02020603050405020304" pitchFamily="18" charset="-78"/>
            </a:rPr>
            <a:t>    </a:t>
          </a:r>
          <a:r>
            <a:rPr lang="ar-BH" sz="3200" b="1" kern="1200" dirty="0">
              <a:solidFill>
                <a:schemeClr val="tx1"/>
              </a:solidFill>
              <a:latin typeface="Traditional Arabic" panose="02020603050405020304" pitchFamily="18" charset="-78"/>
              <a:cs typeface="+mn-cs"/>
            </a:rPr>
            <a:t>تعرّف سبب خروج النّبي </a:t>
          </a:r>
          <a:r>
            <a:rPr lang="ar-BH" sz="3200" b="1" kern="1200" dirty="0">
              <a:solidFill>
                <a:schemeClr val="tx1"/>
              </a:solidFill>
              <a:latin typeface="Traditional Arabic" panose="02020603050405020304" pitchFamily="18" charset="-78"/>
              <a:cs typeface="+mn-cs"/>
              <a:sym typeface="AGA Arabesque" panose="05010101010101010101" pitchFamily="2" charset="2"/>
            </a:rPr>
            <a:t> إلى الطائف.</a:t>
          </a:r>
          <a:endParaRPr lang="en-US" sz="3200" b="1" kern="1200" dirty="0">
            <a:solidFill>
              <a:schemeClr val="tx1"/>
            </a:solidFill>
            <a:cs typeface="+mn-cs"/>
          </a:endParaRPr>
        </a:p>
      </dsp:txBody>
      <dsp:txXfrm>
        <a:off x="1105760" y="0"/>
        <a:ext cx="8546673" cy="938113"/>
      </dsp:txXfrm>
    </dsp:sp>
    <dsp:sp modelId="{B3AD7155-00F2-4A39-9580-252113A822A9}">
      <dsp:nvSpPr>
        <dsp:cNvPr id="0" name=""/>
        <dsp:cNvSpPr/>
      </dsp:nvSpPr>
      <dsp:spPr>
        <a:xfrm>
          <a:off x="9583642" y="1820"/>
          <a:ext cx="938113" cy="938113"/>
        </a:xfrm>
        <a:prstGeom prst="ellipse">
          <a:avLst/>
        </a:prstGeom>
        <a:blipFill rotWithShape="1">
          <a:blip xmlns:r="http://schemas.openxmlformats.org/officeDocument/2006/relationships" r:embed="rId1"/>
          <a:srcRect/>
          <a:stretch>
            <a:fillRect l="-8000" r="-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DF34CD0-7626-4D0E-807D-D9F143354A31}">
      <dsp:nvSpPr>
        <dsp:cNvPr id="0" name=""/>
        <dsp:cNvSpPr/>
      </dsp:nvSpPr>
      <dsp:spPr>
        <a:xfrm>
          <a:off x="1105796" y="1119523"/>
          <a:ext cx="8689111" cy="938113"/>
        </a:xfrm>
        <a:prstGeom prst="homePlate">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13682" bIns="121920" numCol="1" spcCol="1270" anchor="ctr" anchorCtr="0">
          <a:noAutofit/>
        </a:bodyPr>
        <a:lstStyle/>
        <a:p>
          <a:pPr lvl="0" algn="r" defTabSz="1422400">
            <a:lnSpc>
              <a:spcPct val="90000"/>
            </a:lnSpc>
            <a:spcBef>
              <a:spcPct val="0"/>
            </a:spcBef>
            <a:spcAft>
              <a:spcPct val="35000"/>
            </a:spcAft>
          </a:pPr>
          <a:r>
            <a:rPr lang="ar-BH" sz="3200" b="1" kern="1200" dirty="0">
              <a:solidFill>
                <a:prstClr val="black"/>
              </a:solidFill>
              <a:latin typeface="Traditional Arabic" panose="02020603050405020304" pitchFamily="18" charset="-78"/>
              <a:ea typeface="+mn-ea"/>
              <a:cs typeface="Traditional Arabic" panose="02020603050405020304" pitchFamily="18" charset="-78"/>
            </a:rPr>
            <a:t>   </a:t>
          </a:r>
          <a:r>
            <a:rPr lang="ar-BH" sz="3200" b="1" kern="1200" dirty="0">
              <a:solidFill>
                <a:prstClr val="black"/>
              </a:solidFill>
              <a:latin typeface="Traditional Arabic" panose="02020603050405020304" pitchFamily="18" charset="-78"/>
              <a:ea typeface="+mn-ea"/>
              <a:cs typeface="+mn-cs"/>
            </a:rPr>
            <a:t>تبيّن موقف أهل الطّائف من دعوة النّبي </a:t>
          </a:r>
          <a:r>
            <a:rPr lang="ar-BH" sz="3200" b="1" kern="1200" dirty="0">
              <a:solidFill>
                <a:prstClr val="black"/>
              </a:solidFill>
              <a:latin typeface="Traditional Arabic" panose="02020603050405020304" pitchFamily="18" charset="-78"/>
              <a:ea typeface="+mn-ea"/>
              <a:cs typeface="+mn-cs"/>
              <a:sym typeface="AGA Arabesque" panose="05010101010101010101" pitchFamily="2" charset="2"/>
            </a:rPr>
            <a:t>.</a:t>
          </a:r>
          <a:endParaRPr lang="en-US" sz="3200" b="1" kern="1200" dirty="0">
            <a:solidFill>
              <a:prstClr val="black"/>
            </a:solidFill>
            <a:latin typeface="Traditional Arabic" panose="02020603050405020304" pitchFamily="18" charset="-78"/>
            <a:ea typeface="+mn-ea"/>
            <a:cs typeface="+mn-cs"/>
          </a:endParaRPr>
        </a:p>
      </dsp:txBody>
      <dsp:txXfrm>
        <a:off x="1105796" y="1119523"/>
        <a:ext cx="8454583" cy="938113"/>
      </dsp:txXfrm>
    </dsp:sp>
    <dsp:sp modelId="{52090345-819C-43A4-88F9-80366E3862E1}">
      <dsp:nvSpPr>
        <dsp:cNvPr id="0" name=""/>
        <dsp:cNvSpPr/>
      </dsp:nvSpPr>
      <dsp:spPr>
        <a:xfrm>
          <a:off x="9516895" y="1256197"/>
          <a:ext cx="938113" cy="938113"/>
        </a:xfrm>
        <a:prstGeom prst="ellipse">
          <a:avLst/>
        </a:prstGeom>
        <a:blipFill rotWithShape="1">
          <a:blip xmlns:r="http://schemas.openxmlformats.org/officeDocument/2006/relationships" r:embed="rId2"/>
          <a:srcRect/>
          <a:stretch>
            <a:fillRect l="-8000" r="-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34BC00-8E4A-4F5E-A8DB-F55CD6DAB129}">
      <dsp:nvSpPr>
        <dsp:cNvPr id="0" name=""/>
        <dsp:cNvSpPr/>
      </dsp:nvSpPr>
      <dsp:spPr>
        <a:xfrm>
          <a:off x="1105760" y="2345429"/>
          <a:ext cx="9061836" cy="938113"/>
        </a:xfrm>
        <a:prstGeom prst="homePlate">
          <a:avLst/>
        </a:prstGeom>
        <a:solidFill>
          <a:schemeClr val="accent6">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13682" bIns="121920" numCol="1" spcCol="1270" anchor="ctr" anchorCtr="0">
          <a:noAutofit/>
        </a:bodyPr>
        <a:lstStyle/>
        <a:p>
          <a:pPr lvl="0" algn="r" defTabSz="1422400">
            <a:lnSpc>
              <a:spcPct val="90000"/>
            </a:lnSpc>
            <a:spcBef>
              <a:spcPct val="0"/>
            </a:spcBef>
            <a:spcAft>
              <a:spcPct val="35000"/>
            </a:spcAft>
          </a:pPr>
          <a:r>
            <a:rPr lang="ar-BH" sz="3200" b="1" kern="1200" dirty="0">
              <a:solidFill>
                <a:prstClr val="black"/>
              </a:solidFill>
              <a:latin typeface="Traditional Arabic" panose="02020603050405020304" pitchFamily="18" charset="-78"/>
              <a:ea typeface="+mn-ea"/>
              <a:cs typeface="Traditional Arabic" panose="02020603050405020304" pitchFamily="18" charset="-78"/>
            </a:rPr>
            <a:t>      </a:t>
          </a:r>
          <a:r>
            <a:rPr lang="ar-BH" sz="3200" b="1" kern="1200" dirty="0">
              <a:solidFill>
                <a:prstClr val="black"/>
              </a:solidFill>
              <a:latin typeface="Traditional Arabic" panose="02020603050405020304" pitchFamily="18" charset="-78"/>
              <a:ea typeface="+mn-ea"/>
              <a:cs typeface="+mn-cs"/>
            </a:rPr>
            <a:t>تحليل قصّتي عدّاس وملك الجبال مع النّبي </a:t>
          </a:r>
          <a:r>
            <a:rPr lang="ar-BH" sz="3200" b="1" kern="1200" dirty="0">
              <a:solidFill>
                <a:prstClr val="black"/>
              </a:solidFill>
              <a:latin typeface="Traditional Arabic" panose="02020603050405020304" pitchFamily="18" charset="-78"/>
              <a:ea typeface="+mn-ea"/>
              <a:cs typeface="+mn-cs"/>
              <a:sym typeface="AGA Arabesque" panose="05010101010101010101" pitchFamily="2" charset="2"/>
            </a:rPr>
            <a:t>.</a:t>
          </a:r>
          <a:endParaRPr lang="en-US" sz="3400" b="1" kern="1200" dirty="0">
            <a:solidFill>
              <a:schemeClr val="tx1"/>
            </a:solidFill>
            <a:latin typeface="Traditional Arabic" panose="02020603050405020304" pitchFamily="18" charset="-78"/>
            <a:cs typeface="+mn-cs"/>
          </a:endParaRPr>
        </a:p>
      </dsp:txBody>
      <dsp:txXfrm>
        <a:off x="1105760" y="2345429"/>
        <a:ext cx="8827308" cy="938113"/>
      </dsp:txXfrm>
    </dsp:sp>
    <dsp:sp modelId="{1FB58E73-4223-4D7F-97A2-D9DEF5619186}">
      <dsp:nvSpPr>
        <dsp:cNvPr id="0" name=""/>
        <dsp:cNvSpPr/>
      </dsp:nvSpPr>
      <dsp:spPr>
        <a:xfrm>
          <a:off x="9516895" y="2453781"/>
          <a:ext cx="938113" cy="938113"/>
        </a:xfrm>
        <a:prstGeom prst="ellipse">
          <a:avLst/>
        </a:prstGeom>
        <a:blipFill rotWithShape="1">
          <a:blip xmlns:r="http://schemas.openxmlformats.org/officeDocument/2006/relationships" r:embed="rId3"/>
          <a:srcRect/>
          <a:stretch>
            <a:fillRect l="-8000" r="-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9996B4-A005-4798-9758-EC9E5E9B878A}">
      <dsp:nvSpPr>
        <dsp:cNvPr id="0" name=""/>
        <dsp:cNvSpPr/>
      </dsp:nvSpPr>
      <dsp:spPr>
        <a:xfrm>
          <a:off x="1105760" y="3420880"/>
          <a:ext cx="8537058" cy="938113"/>
        </a:xfrm>
        <a:prstGeom prst="homePlate">
          <a:avLst/>
        </a:prstGeom>
        <a:solidFill>
          <a:schemeClr val="bg1">
            <a:lumMod val="8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121920" rIns="413682" bIns="121920" numCol="1" spcCol="1270" anchor="ctr" anchorCtr="0">
          <a:noAutofit/>
        </a:bodyPr>
        <a:lstStyle/>
        <a:p>
          <a:pPr lvl="0" algn="r" defTabSz="1422400">
            <a:lnSpc>
              <a:spcPct val="90000"/>
            </a:lnSpc>
            <a:spcBef>
              <a:spcPct val="0"/>
            </a:spcBef>
            <a:spcAft>
              <a:spcPct val="35000"/>
            </a:spcAft>
          </a:pPr>
          <a:r>
            <a:rPr lang="ar-BH" sz="3200" b="1" kern="1200" dirty="0">
              <a:solidFill>
                <a:prstClr val="black"/>
              </a:solidFill>
              <a:latin typeface="Traditional Arabic" panose="02020603050405020304" pitchFamily="18" charset="-78"/>
              <a:ea typeface="+mn-ea"/>
              <a:cs typeface="Traditional Arabic" panose="02020603050405020304" pitchFamily="18" charset="-78"/>
            </a:rPr>
            <a:t> </a:t>
          </a:r>
          <a:r>
            <a:rPr lang="ar-BH" sz="3200" b="1" kern="1200" dirty="0">
              <a:solidFill>
                <a:prstClr val="black"/>
              </a:solidFill>
              <a:latin typeface="Traditional Arabic" panose="02020603050405020304" pitchFamily="18" charset="-78"/>
              <a:ea typeface="+mn-ea"/>
              <a:cs typeface="+mn-cs"/>
            </a:rPr>
            <a:t>استنتاج العبر المستفادة من خروج النّبي </a:t>
          </a:r>
          <a:r>
            <a:rPr lang="ar-BH" sz="3200" b="1" kern="1200" dirty="0">
              <a:solidFill>
                <a:prstClr val="black"/>
              </a:solidFill>
              <a:latin typeface="Traditional Arabic" panose="02020603050405020304" pitchFamily="18" charset="-78"/>
              <a:ea typeface="+mn-ea"/>
              <a:cs typeface="+mn-cs"/>
              <a:sym typeface="AGA Arabesque" panose="05010101010101010101" pitchFamily="2" charset="2"/>
            </a:rPr>
            <a:t> إلى الطّائف.</a:t>
          </a:r>
          <a:r>
            <a:rPr lang="ar-BH" sz="3200" b="1" kern="1200" dirty="0">
              <a:solidFill>
                <a:prstClr val="black"/>
              </a:solidFill>
              <a:latin typeface="Traditional Arabic" panose="02020603050405020304" pitchFamily="18" charset="-78"/>
              <a:ea typeface="+mn-ea"/>
              <a:cs typeface="+mn-cs"/>
            </a:rPr>
            <a:t> </a:t>
          </a:r>
          <a:endParaRPr lang="en-US" sz="3400" b="1" kern="1200" dirty="0">
            <a:solidFill>
              <a:schemeClr val="tx1"/>
            </a:solidFill>
            <a:latin typeface="Traditional Arabic" panose="02020603050405020304" pitchFamily="18" charset="-78"/>
            <a:cs typeface="+mn-cs"/>
          </a:endParaRPr>
        </a:p>
      </dsp:txBody>
      <dsp:txXfrm>
        <a:off x="1105760" y="3420880"/>
        <a:ext cx="8302530" cy="938113"/>
      </dsp:txXfrm>
    </dsp:sp>
    <dsp:sp modelId="{6B989D9B-E6A6-427B-9999-92C8D538016E}">
      <dsp:nvSpPr>
        <dsp:cNvPr id="0" name=""/>
        <dsp:cNvSpPr/>
      </dsp:nvSpPr>
      <dsp:spPr>
        <a:xfrm>
          <a:off x="9516895" y="3656657"/>
          <a:ext cx="938113" cy="938113"/>
        </a:xfrm>
        <a:prstGeom prst="ellipse">
          <a:avLst/>
        </a:prstGeom>
        <a:blipFill rotWithShape="1">
          <a:blip xmlns:r="http://schemas.openxmlformats.org/officeDocument/2006/relationships" r:embed="rId4"/>
          <a:srcRect/>
          <a:stretch>
            <a:fillRect l="-8000" r="-8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C4C6AFD-BC05-4C38-8312-B702CEEC0D08}"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332058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C6AFD-BC05-4C38-8312-B702CEEC0D08}"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148436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C6AFD-BC05-4C38-8312-B702CEEC0D08}"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3241953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C6AFD-BC05-4C38-8312-B702CEEC0D08}"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381033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4C6AFD-BC05-4C38-8312-B702CEEC0D08}"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3944313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4C6AFD-BC05-4C38-8312-B702CEEC0D08}"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379112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C6AFD-BC05-4C38-8312-B702CEEC0D08}"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223721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4C6AFD-BC05-4C38-8312-B702CEEC0D08}"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105511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C4C6AFD-BC05-4C38-8312-B702CEEC0D08}"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899619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C6AFD-BC05-4C38-8312-B702CEEC0D08}"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3489175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C6AFD-BC05-4C38-8312-B702CEEC0D08}"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75C3E-8D8F-494A-AEC4-B82719833492}" type="slidenum">
              <a:rPr lang="en-US" smtClean="0"/>
              <a:t>‹#›</a:t>
            </a:fld>
            <a:endParaRPr lang="en-US"/>
          </a:p>
        </p:txBody>
      </p:sp>
    </p:spTree>
    <p:extLst>
      <p:ext uri="{BB962C8B-B14F-4D97-AF65-F5344CB8AC3E}">
        <p14:creationId xmlns:p14="http://schemas.microsoft.com/office/powerpoint/2010/main" val="229485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4C6AFD-BC05-4C38-8312-B702CEEC0D08}" type="datetimeFigureOut">
              <a:rPr lang="en-US" smtClean="0"/>
              <a:t>9/16/2020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75C3E-8D8F-494A-AEC4-B82719833492}" type="slidenum">
              <a:rPr lang="en-US" smtClean="0"/>
              <a:t>‹#›</a:t>
            </a:fld>
            <a:endParaRPr lang="en-US"/>
          </a:p>
        </p:txBody>
      </p:sp>
    </p:spTree>
    <p:extLst>
      <p:ext uri="{BB962C8B-B14F-4D97-AF65-F5344CB8AC3E}">
        <p14:creationId xmlns:p14="http://schemas.microsoft.com/office/powerpoint/2010/main" val="2770283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524000" y="304800"/>
            <a:ext cx="9144000" cy="1509205"/>
          </a:xfrm>
          <a:prstGeom prst="rect">
            <a:avLst/>
          </a:prstGeom>
        </p:spPr>
      </p:pic>
      <p:sp>
        <p:nvSpPr>
          <p:cNvPr id="7" name="Rectangle 6">
            <a:extLst>
              <a:ext uri="{FF2B5EF4-FFF2-40B4-BE49-F238E27FC236}">
                <a16:creationId xmlns:a16="http://schemas.microsoft.com/office/drawing/2014/main" xmlns="" id="{521FC120-807C-42B3-9DB1-83839AC44EB8}"/>
              </a:ext>
            </a:extLst>
          </p:cNvPr>
          <p:cNvSpPr/>
          <p:nvPr/>
        </p:nvSpPr>
        <p:spPr>
          <a:xfrm>
            <a:off x="4048003" y="4619897"/>
            <a:ext cx="4095993" cy="1384995"/>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w="0"/>
                <a:solidFill>
                  <a:schemeClr val="accent6">
                    <a:lumMod val="75000"/>
                  </a:schemeClr>
                </a:solidFill>
                <a:effectLst>
                  <a:outerShdw blurRad="38100" dist="19050" dir="2700000" algn="tl" rotWithShape="0">
                    <a:prstClr val="black">
                      <a:alpha val="40000"/>
                    </a:prstClr>
                  </a:outerShdw>
                </a:effectLst>
                <a:uLnTx/>
                <a:uFillTx/>
                <a:latin typeface="Frutiger LT Arabic 55 Roman" panose="01000000000000000000" pitchFamily="2" charset="-78"/>
              </a:rPr>
              <a:t>التربية الإسلامية ( الجزء الأول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0"/>
                <a:solidFill>
                  <a:schemeClr val="accent1">
                    <a:lumMod val="75000"/>
                  </a:schemeClr>
                </a:solidFill>
                <a:effectLst>
                  <a:outerShdw blurRad="38100" dist="19050" dir="2700000" algn="tl" rotWithShape="0">
                    <a:prstClr val="black">
                      <a:alpha val="40000"/>
                    </a:prstClr>
                  </a:outerShdw>
                </a:effectLst>
                <a:uLnTx/>
                <a:uFillTx/>
                <a:latin typeface="Frutiger LT Arabic 55 Roman" panose="01000000000000000000" pitchFamily="2" charset="-78"/>
              </a:rPr>
              <a:t>ا</a:t>
            </a:r>
            <a:r>
              <a:rPr kumimoji="0" lang="ar-BH" sz="2800" b="1" i="0" u="none" strike="noStrike" kern="1200" cap="none" spc="0" normalizeH="0" baseline="0" noProof="0" dirty="0">
                <a:ln w="0"/>
                <a:solidFill>
                  <a:schemeClr val="accent1">
                    <a:lumMod val="75000"/>
                  </a:schemeClr>
                </a:solidFill>
                <a:effectLst>
                  <a:outerShdw blurRad="38100" dist="19050" dir="2700000" algn="tl" rotWithShape="0">
                    <a:prstClr val="black">
                      <a:alpha val="40000"/>
                    </a:prstClr>
                  </a:outerShdw>
                </a:effectLst>
                <a:uLnTx/>
                <a:uFillTx/>
                <a:latin typeface="Frutiger LT Arabic 55 Roman" panose="01000000000000000000" pitchFamily="2" charset="-78"/>
              </a:rPr>
              <a:t>لصف الرابع الابتدائي</a:t>
            </a:r>
          </a:p>
          <a:p>
            <a:pPr marL="0" marR="0" lvl="0" indent="0" algn="ctr" defTabSz="914400" rtl="0" eaLnBrk="1" fontAlgn="auto" latinLnBrk="0" hangingPunct="1">
              <a:lnSpc>
                <a:spcPct val="100000"/>
              </a:lnSpc>
              <a:spcBef>
                <a:spcPts val="0"/>
              </a:spcBef>
              <a:spcAft>
                <a:spcPts val="0"/>
              </a:spcAft>
              <a:buClrTx/>
              <a:buSzTx/>
              <a:buFontTx/>
              <a:buNone/>
              <a:tabLst/>
              <a:defRPr/>
            </a:pPr>
            <a:r>
              <a:rPr lang="ar-BH" sz="2800" b="1" dirty="0">
                <a:ln w="0"/>
                <a:solidFill>
                  <a:schemeClr val="accent2">
                    <a:lumMod val="75000"/>
                  </a:schemeClr>
                </a:solidFill>
                <a:effectLst>
                  <a:outerShdw blurRad="38100" dist="19050" dir="2700000" algn="tl" rotWithShape="0">
                    <a:prstClr val="black">
                      <a:alpha val="40000"/>
                    </a:prstClr>
                  </a:outerShdw>
                </a:effectLst>
                <a:latin typeface="Frutiger LT Arabic 55 Roman" panose="01000000000000000000" pitchFamily="2" charset="-78"/>
              </a:rPr>
              <a:t>الفصل الدراسي الأول</a:t>
            </a:r>
            <a:endParaRPr kumimoji="0" lang="ar-BH" sz="2800" b="1" i="0" u="none" strike="noStrike" kern="1200" cap="none" spc="0" normalizeH="0" baseline="0" noProof="0" dirty="0">
              <a:ln w="0"/>
              <a:solidFill>
                <a:schemeClr val="accent2">
                  <a:lumMod val="75000"/>
                </a:schemeClr>
              </a:solidFill>
              <a:effectLst>
                <a:outerShdw blurRad="38100" dist="19050" dir="2700000" algn="tl" rotWithShape="0">
                  <a:prstClr val="black">
                    <a:alpha val="40000"/>
                  </a:prstClr>
                </a:outerShdw>
              </a:effectLst>
              <a:uLnTx/>
              <a:uFillTx/>
              <a:latin typeface="Frutiger LT Arabic 55 Roman" panose="01000000000000000000" pitchFamily="2" charset="-78"/>
            </a:endParaRPr>
          </a:p>
        </p:txBody>
      </p:sp>
      <p:sp>
        <p:nvSpPr>
          <p:cNvPr id="2" name="مستطيل 1">
            <a:extLst>
              <a:ext uri="{FF2B5EF4-FFF2-40B4-BE49-F238E27FC236}">
                <a16:creationId xmlns:a16="http://schemas.microsoft.com/office/drawing/2014/main" xmlns="" id="{59DC376C-7A83-472A-851E-E3CC6BC2C4CE}"/>
              </a:ext>
            </a:extLst>
          </p:cNvPr>
          <p:cNvSpPr/>
          <p:nvPr/>
        </p:nvSpPr>
        <p:spPr>
          <a:xfrm>
            <a:off x="2355742" y="2420541"/>
            <a:ext cx="8851555" cy="1107996"/>
          </a:xfrm>
          <a:prstGeom prst="rect">
            <a:avLst/>
          </a:prstGeom>
        </p:spPr>
        <p:txBody>
          <a:bodyPr wrap="square">
            <a:spAutoFit/>
          </a:bodyPr>
          <a:lstStyle/>
          <a:p>
            <a:r>
              <a:rPr lang="ar-BH" sz="6600" b="1" dirty="0">
                <a:solidFill>
                  <a:schemeClr val="accent2">
                    <a:lumMod val="50000"/>
                  </a:schemeClr>
                </a:solidFill>
                <a:latin typeface="Traditional Arabic" panose="02020603050405020304" pitchFamily="18" charset="-78"/>
              </a:rPr>
              <a:t>خروج الرّسول</a:t>
            </a:r>
            <a:r>
              <a:rPr lang="ar-SA" sz="4400" b="1" dirty="0">
                <a:solidFill>
                  <a:schemeClr val="accent2">
                    <a:lumMod val="50000"/>
                  </a:schemeClr>
                </a:solidFill>
                <a:latin typeface="Traditional Arabic" panose="02020603050405020304" pitchFamily="18" charset="-78"/>
              </a:rPr>
              <a:t> </a:t>
            </a:r>
            <a:r>
              <a:rPr lang="ar-BH" sz="6600" dirty="0">
                <a:solidFill>
                  <a:schemeClr val="accent2">
                    <a:lumMod val="50000"/>
                  </a:schemeClr>
                </a:solidFill>
                <a:latin typeface="Traditional Arabic" panose="02020603050405020304" pitchFamily="18" charset="-78"/>
                <a:sym typeface="AGA Arabesque" panose="05010101010101010101" pitchFamily="2" charset="2"/>
              </a:rPr>
              <a:t></a:t>
            </a:r>
            <a:r>
              <a:rPr lang="ar-BH" sz="4800" b="1" dirty="0">
                <a:solidFill>
                  <a:schemeClr val="accent2">
                    <a:lumMod val="50000"/>
                  </a:schemeClr>
                </a:solidFill>
                <a:latin typeface="Traditional Arabic" panose="02020603050405020304" pitchFamily="18" charset="-78"/>
                <a:sym typeface="AGA Arabesque" panose="05010101010101010101" pitchFamily="2" charset="2"/>
              </a:rPr>
              <a:t> </a:t>
            </a:r>
            <a:r>
              <a:rPr lang="ar-BH" sz="6600" b="1" dirty="0">
                <a:solidFill>
                  <a:schemeClr val="accent2">
                    <a:lumMod val="50000"/>
                  </a:schemeClr>
                </a:solidFill>
                <a:latin typeface="Traditional Arabic" panose="02020603050405020304" pitchFamily="18" charset="-78"/>
                <a:sym typeface="AGA Arabesque" panose="05010101010101010101" pitchFamily="2" charset="2"/>
              </a:rPr>
              <a:t>إلى الطائف</a:t>
            </a:r>
            <a:endParaRPr lang="ar-SA" sz="6600" dirty="0">
              <a:solidFill>
                <a:schemeClr val="accent2">
                  <a:lumMod val="50000"/>
                </a:schemeClr>
              </a:solidFill>
            </a:endParaRPr>
          </a:p>
        </p:txBody>
      </p:sp>
    </p:spTree>
    <p:extLst>
      <p:ext uri="{BB962C8B-B14F-4D97-AF65-F5344CB8AC3E}">
        <p14:creationId xmlns:p14="http://schemas.microsoft.com/office/powerpoint/2010/main" val="32554572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31314" y="348481"/>
            <a:ext cx="3744686" cy="957806"/>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BH" sz="24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a:p>
            <a:pPr algn="ctr"/>
            <a:r>
              <a:rPr lang="ar-BH" sz="3600" b="1" dirty="0">
                <a:latin typeface="Traditional Arabic" panose="02020603050405020304" pitchFamily="18" charset="-78"/>
                <a:cs typeface="Traditional Arabic" panose="02020603050405020304" pitchFamily="18" charset="-78"/>
              </a:rPr>
              <a:t>املأ الفراغ بما يناسب: </a:t>
            </a:r>
            <a:endParaRPr lang="ar-BH" sz="4000" b="1" dirty="0">
              <a:latin typeface="Traditional Arabic" panose="02020603050405020304" pitchFamily="18" charset="-78"/>
              <a:cs typeface="Traditional Arabic" panose="02020603050405020304" pitchFamily="18" charset="-78"/>
            </a:endParaRPr>
          </a:p>
          <a:p>
            <a:pPr algn="ctr"/>
            <a:endParaRPr lang="ar-BH" sz="28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p:txBody>
      </p:sp>
      <p:sp>
        <p:nvSpPr>
          <p:cNvPr id="2" name="مستطيل 1"/>
          <p:cNvSpPr/>
          <p:nvPr/>
        </p:nvSpPr>
        <p:spPr>
          <a:xfrm>
            <a:off x="217714" y="1396932"/>
            <a:ext cx="11785599" cy="210101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2400" dirty="0"/>
          </a:p>
          <a:p>
            <a:pPr algn="r"/>
            <a:endParaRPr lang="ar-BH" sz="2400" dirty="0"/>
          </a:p>
          <a:p>
            <a:pPr algn="r"/>
            <a:endParaRPr lang="ar-BH" sz="2400" dirty="0"/>
          </a:p>
          <a:p>
            <a:pPr algn="r"/>
            <a:endParaRPr lang="ar-BH" sz="2400" dirty="0"/>
          </a:p>
          <a:p>
            <a:pPr algn="r"/>
            <a:endParaRPr lang="ar-BH" sz="2400" dirty="0"/>
          </a:p>
          <a:p>
            <a:pPr algn="r"/>
            <a:r>
              <a:rPr lang="en-US" sz="2800" b="1" dirty="0">
                <a:solidFill>
                  <a:schemeClr val="tx1"/>
                </a:solidFill>
              </a:rPr>
              <a:t> </a:t>
            </a:r>
            <a:endParaRPr lang="ar-BH" sz="2800" b="1" dirty="0">
              <a:solidFill>
                <a:schemeClr val="tx1"/>
              </a:solidFill>
            </a:endParaRPr>
          </a:p>
          <a:p>
            <a:pPr algn="r"/>
            <a:endParaRPr lang="ar-BH" sz="2400" dirty="0"/>
          </a:p>
          <a:p>
            <a:pPr algn="r"/>
            <a:endParaRPr lang="ar-BH" sz="2800" dirty="0">
              <a:solidFill>
                <a:schemeClr val="tx1"/>
              </a:solidFill>
            </a:endParaRPr>
          </a:p>
          <a:p>
            <a:pPr algn="r"/>
            <a:endParaRPr lang="ar-BH" sz="2800" dirty="0">
              <a:solidFill>
                <a:schemeClr val="tx1"/>
              </a:solidFill>
            </a:endParaRPr>
          </a:p>
          <a:p>
            <a:pPr algn="r"/>
            <a:endParaRPr lang="ar-BH" sz="2800" dirty="0">
              <a:solidFill>
                <a:schemeClr val="tx1"/>
              </a:solidFill>
            </a:endParaRPr>
          </a:p>
          <a:p>
            <a:pPr algn="r"/>
            <a:endParaRPr lang="ar-BH" sz="2800" dirty="0">
              <a:solidFill>
                <a:schemeClr val="tx1"/>
              </a:solidFill>
            </a:endParaRPr>
          </a:p>
          <a:p>
            <a:pPr algn="r"/>
            <a:endParaRPr lang="ar-BH" sz="2800" dirty="0">
              <a:solidFill>
                <a:schemeClr val="tx1"/>
              </a:solidFill>
            </a:endParaRPr>
          </a:p>
          <a:p>
            <a:pPr algn="r">
              <a:lnSpc>
                <a:spcPct val="150000"/>
              </a:lnSpc>
            </a:pPr>
            <a:endParaRPr lang="ar-BH" sz="3200" b="1" dirty="0">
              <a:solidFill>
                <a:schemeClr val="tx1"/>
              </a:solidFill>
            </a:endParaRPr>
          </a:p>
          <a:p>
            <a:pPr algn="r">
              <a:lnSpc>
                <a:spcPct val="150000"/>
              </a:lnSpc>
            </a:pPr>
            <a:r>
              <a:rPr lang="ar-BH" sz="3200" b="1" dirty="0">
                <a:solidFill>
                  <a:schemeClr val="tx1"/>
                </a:solidFill>
              </a:rPr>
              <a:t>لمّا وصل النّبي </a:t>
            </a:r>
            <a:r>
              <a:rPr lang="ar-BH" sz="3200" b="1" dirty="0">
                <a:solidFill>
                  <a:schemeClr val="tx1"/>
                </a:solidFill>
                <a:sym typeface="AGA Arabesque" panose="05010101010101010101" pitchFamily="2" charset="2"/>
              </a:rPr>
              <a:t> </a:t>
            </a:r>
            <a:r>
              <a:rPr lang="ar-BH" sz="3200" b="1" dirty="0">
                <a:solidFill>
                  <a:srgbClr val="FF0000"/>
                </a:solidFill>
                <a:sym typeface="AGA Arabesque" panose="05010101010101010101" pitchFamily="2" charset="2"/>
              </a:rPr>
              <a:t>الطائف</a:t>
            </a:r>
            <a:r>
              <a:rPr lang="ar-BH" sz="3200" b="1" dirty="0">
                <a:solidFill>
                  <a:schemeClr val="tx1"/>
                </a:solidFill>
                <a:sym typeface="AGA Arabesque" panose="05010101010101010101" pitchFamily="2" charset="2"/>
              </a:rPr>
              <a:t> وجد جماعة من </a:t>
            </a:r>
            <a:r>
              <a:rPr lang="ar-BH" sz="3200" b="1" dirty="0">
                <a:solidFill>
                  <a:srgbClr val="FF0000"/>
                </a:solidFill>
                <a:sym typeface="AGA Arabesque" panose="05010101010101010101" pitchFamily="2" charset="2"/>
              </a:rPr>
              <a:t>سادات قريش</a:t>
            </a:r>
            <a:r>
              <a:rPr lang="ar-BH" sz="3200" b="1" dirty="0">
                <a:solidFill>
                  <a:schemeClr val="tx1"/>
                </a:solidFill>
                <a:sym typeface="AGA Arabesque" panose="05010101010101010101" pitchFamily="2" charset="2"/>
              </a:rPr>
              <a:t>، دعاهم إلى </a:t>
            </a:r>
            <a:r>
              <a:rPr lang="ar-BH" sz="3200" b="1" dirty="0">
                <a:solidFill>
                  <a:srgbClr val="FF0000"/>
                </a:solidFill>
                <a:sym typeface="AGA Arabesque" panose="05010101010101010101" pitchFamily="2" charset="2"/>
              </a:rPr>
              <a:t>الإسلام</a:t>
            </a:r>
            <a:r>
              <a:rPr lang="ar-BH" sz="3200" b="1" dirty="0">
                <a:solidFill>
                  <a:schemeClr val="tx1"/>
                </a:solidFill>
                <a:sym typeface="AGA Arabesque" panose="05010101010101010101" pitchFamily="2" charset="2"/>
              </a:rPr>
              <a:t> وطلب منهم </a:t>
            </a:r>
            <a:r>
              <a:rPr lang="ar-BH" sz="3200" b="1" dirty="0">
                <a:solidFill>
                  <a:srgbClr val="FF0000"/>
                </a:solidFill>
                <a:sym typeface="AGA Arabesque" panose="05010101010101010101" pitchFamily="2" charset="2"/>
              </a:rPr>
              <a:t>معاونته</a:t>
            </a:r>
            <a:r>
              <a:rPr lang="ar-BH" sz="3200" b="1" dirty="0">
                <a:solidFill>
                  <a:schemeClr val="tx1"/>
                </a:solidFill>
                <a:sym typeface="AGA Arabesque" panose="05010101010101010101" pitchFamily="2" charset="2"/>
              </a:rPr>
              <a:t> على من كذّبه وآذاه ، أقام فيهم </a:t>
            </a:r>
            <a:r>
              <a:rPr lang="ar-BH" sz="3200" b="1" dirty="0">
                <a:solidFill>
                  <a:srgbClr val="FF0000"/>
                </a:solidFill>
                <a:sym typeface="AGA Arabesque" panose="05010101010101010101" pitchFamily="2" charset="2"/>
              </a:rPr>
              <a:t>عشرة</a:t>
            </a:r>
            <a:r>
              <a:rPr lang="ar-BH" sz="3200" b="1" dirty="0">
                <a:solidFill>
                  <a:schemeClr val="tx1"/>
                </a:solidFill>
                <a:sym typeface="AGA Arabesque" panose="05010101010101010101" pitchFamily="2" charset="2"/>
              </a:rPr>
              <a:t> أيام لا يدع أحدًا من </a:t>
            </a:r>
            <a:r>
              <a:rPr lang="ar-BH" sz="3200" b="1" dirty="0">
                <a:solidFill>
                  <a:srgbClr val="FF0000"/>
                </a:solidFill>
                <a:sym typeface="AGA Arabesque" panose="05010101010101010101" pitchFamily="2" charset="2"/>
              </a:rPr>
              <a:t>أشرافهم</a:t>
            </a:r>
            <a:r>
              <a:rPr lang="ar-BH" sz="3200" b="1" dirty="0">
                <a:solidFill>
                  <a:schemeClr val="tx1"/>
                </a:solidFill>
                <a:sym typeface="AGA Arabesque" panose="05010101010101010101" pitchFamily="2" charset="2"/>
              </a:rPr>
              <a:t> إلا ّجاءه وكلّمه. </a:t>
            </a:r>
          </a:p>
          <a:p>
            <a:pPr algn="r"/>
            <a:r>
              <a:rPr lang="ar-BH" sz="2800" dirty="0">
                <a:solidFill>
                  <a:schemeClr val="tx1"/>
                </a:solidFill>
                <a:sym typeface="AGA Arabesque" panose="05010101010101010101" pitchFamily="2" charset="2"/>
              </a:rPr>
              <a:t> </a:t>
            </a:r>
          </a:p>
          <a:p>
            <a:pPr algn="r"/>
            <a:endParaRPr lang="ar-BH" sz="2800" dirty="0">
              <a:solidFill>
                <a:schemeClr val="tx1"/>
              </a:solidFill>
              <a:sym typeface="AGA Arabesque" panose="05010101010101010101" pitchFamily="2" charset="2"/>
            </a:endParaRPr>
          </a:p>
          <a:p>
            <a:pPr algn="r"/>
            <a:endParaRPr lang="ar-BH" sz="2800" dirty="0">
              <a:solidFill>
                <a:schemeClr val="tx1"/>
              </a:solidFill>
              <a:sym typeface="AGA Arabesque" panose="05010101010101010101" pitchFamily="2" charset="2"/>
            </a:endParaRPr>
          </a:p>
          <a:p>
            <a:pPr algn="r"/>
            <a:endParaRPr lang="ar-BH" sz="2800" dirty="0">
              <a:solidFill>
                <a:schemeClr val="tx1"/>
              </a:solidFill>
              <a:sym typeface="AGA Arabesque" panose="05010101010101010101" pitchFamily="2" charset="2"/>
            </a:endParaRPr>
          </a:p>
          <a:p>
            <a:pPr algn="r"/>
            <a:endParaRPr lang="ar-BH" sz="2400" dirty="0">
              <a:sym typeface="AGA Arabesque" panose="05010101010101010101" pitchFamily="2" charset="2"/>
            </a:endParaRPr>
          </a:p>
          <a:p>
            <a:pPr algn="r"/>
            <a:endParaRPr lang="ar-BH" sz="2400" dirty="0">
              <a:sym typeface="AGA Arabesque" panose="05010101010101010101" pitchFamily="2" charset="2"/>
            </a:endParaRPr>
          </a:p>
          <a:p>
            <a:pPr algn="r"/>
            <a:endParaRPr lang="ar-BH" sz="2400" dirty="0">
              <a:sym typeface="AGA Arabesque" panose="05010101010101010101" pitchFamily="2" charset="2"/>
            </a:endParaRPr>
          </a:p>
          <a:p>
            <a:pPr algn="r"/>
            <a:endParaRPr lang="ar-BH" sz="2400" b="1" dirty="0"/>
          </a:p>
          <a:p>
            <a:pPr algn="r"/>
            <a:r>
              <a:rPr lang="en-US" sz="2400" dirty="0"/>
              <a:t>  </a:t>
            </a:r>
            <a:endParaRPr lang="ar-BH" sz="2800" b="1" dirty="0">
              <a:solidFill>
                <a:schemeClr val="tx1"/>
              </a:solidFill>
              <a:sym typeface="AGA Arabesque" panose="05010101010101010101" pitchFamily="2" charset="2"/>
            </a:endParaRPr>
          </a:p>
          <a:p>
            <a:pPr algn="r"/>
            <a:endParaRPr lang="ar-BH" sz="2800" b="1" dirty="0">
              <a:solidFill>
                <a:schemeClr val="tx1"/>
              </a:solidFill>
              <a:sym typeface="AGA Arabesque" panose="05010101010101010101" pitchFamily="2" charset="2"/>
            </a:endParaRPr>
          </a:p>
          <a:p>
            <a:pPr algn="r"/>
            <a:endParaRPr lang="ar-BH" sz="2800" b="1" dirty="0">
              <a:solidFill>
                <a:schemeClr val="tx1"/>
              </a:solidFill>
              <a:sym typeface="AGA Arabesque" panose="05010101010101010101" pitchFamily="2" charset="2"/>
            </a:endParaRPr>
          </a:p>
          <a:p>
            <a:pPr algn="ctr"/>
            <a:r>
              <a:rPr lang="ar-BH" sz="2400" b="1" dirty="0">
                <a:sym typeface="AGA Arabesque" panose="05010101010101010101" pitchFamily="2" charset="2"/>
              </a:rPr>
              <a:t> </a:t>
            </a:r>
            <a:endParaRPr lang="ar-BH" sz="2400" b="1" dirty="0"/>
          </a:p>
          <a:p>
            <a:pPr algn="r"/>
            <a:endParaRPr lang="ar-BH" sz="2400" b="1" dirty="0">
              <a:sym typeface="AGA Arabesque" panose="05010101010101010101" pitchFamily="2" charset="2"/>
            </a:endParaRPr>
          </a:p>
          <a:p>
            <a:pPr algn="r"/>
            <a:r>
              <a:rPr lang="ar-BH" sz="2400" b="1" dirty="0">
                <a:sym typeface="AGA Arabesque" panose="05010101010101010101" pitchFamily="2" charset="2"/>
              </a:rPr>
              <a:t> </a:t>
            </a:r>
            <a:endParaRPr lang="ar-BH" sz="2400" b="1" dirty="0"/>
          </a:p>
        </p:txBody>
      </p:sp>
      <p:sp>
        <p:nvSpPr>
          <p:cNvPr id="3" name="شكل بيضاوي 2"/>
          <p:cNvSpPr/>
          <p:nvPr/>
        </p:nvSpPr>
        <p:spPr>
          <a:xfrm>
            <a:off x="4122549" y="145143"/>
            <a:ext cx="2827825" cy="9869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rPr>
              <a:t>الجواب: </a:t>
            </a:r>
          </a:p>
        </p:txBody>
      </p:sp>
      <p:sp>
        <p:nvSpPr>
          <p:cNvPr id="4" name="مستطيل 3"/>
          <p:cNvSpPr/>
          <p:nvPr/>
        </p:nvSpPr>
        <p:spPr>
          <a:xfrm>
            <a:off x="217713" y="3550575"/>
            <a:ext cx="11785599" cy="28267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2800" b="1" dirty="0">
              <a:solidFill>
                <a:schemeClr val="tx1"/>
              </a:solidFill>
            </a:endParaRPr>
          </a:p>
          <a:p>
            <a:pPr algn="r"/>
            <a:endParaRPr lang="ar-BH" sz="2800" b="1" dirty="0">
              <a:solidFill>
                <a:schemeClr val="tx1"/>
              </a:solidFill>
            </a:endParaRPr>
          </a:p>
          <a:p>
            <a:pPr algn="r" rtl="1"/>
            <a:r>
              <a:rPr lang="ar-SA" sz="3600" b="1" dirty="0">
                <a:solidFill>
                  <a:schemeClr val="tx1"/>
                </a:solidFill>
              </a:rPr>
              <a:t>- </a:t>
            </a:r>
            <a:r>
              <a:rPr lang="ar-BH" sz="3600" b="1" dirty="0">
                <a:solidFill>
                  <a:schemeClr val="tx1"/>
                </a:solidFill>
              </a:rPr>
              <a:t>ما هو موقف أهل الطائف من دعوة النّبي </a:t>
            </a:r>
            <a:r>
              <a:rPr lang="ar-BH" sz="3600" b="1" dirty="0">
                <a:solidFill>
                  <a:schemeClr val="tx1"/>
                </a:solidFill>
                <a:sym typeface="AGA Arabesque" panose="05010101010101010101" pitchFamily="2" charset="2"/>
              </a:rPr>
              <a:t>؟</a:t>
            </a:r>
            <a:r>
              <a:rPr lang="ar-SA" sz="3600" b="1" dirty="0">
                <a:solidFill>
                  <a:schemeClr val="tx1"/>
                </a:solidFill>
                <a:sym typeface="AGA Arabesque" panose="05010101010101010101" pitchFamily="2" charset="2"/>
              </a:rPr>
              <a:t>  </a:t>
            </a:r>
            <a:endParaRPr lang="en-US" sz="3200" b="1" dirty="0">
              <a:solidFill>
                <a:srgbClr val="FF0000"/>
              </a:solidFill>
              <a:sym typeface="AGA Arabesque" panose="05010101010101010101" pitchFamily="2" charset="2"/>
            </a:endParaRPr>
          </a:p>
          <a:p>
            <a:pPr algn="r"/>
            <a:r>
              <a:rPr lang="ar-BH" sz="3200" b="1" dirty="0">
                <a:solidFill>
                  <a:srgbClr val="FF0000"/>
                </a:solidFill>
                <a:sym typeface="AGA Arabesque" panose="05010101010101010101" pitchFamily="2" charset="2"/>
              </a:rPr>
              <a:t>ردّوا عليه ردًّا قاسيًّا وسخروا منه وأخرجوه وضربوه</a:t>
            </a:r>
            <a:r>
              <a:rPr lang="ar-BH" sz="3600" b="1" dirty="0">
                <a:solidFill>
                  <a:srgbClr val="FF0000"/>
                </a:solidFill>
                <a:sym typeface="AGA Arabesque" panose="05010101010101010101" pitchFamily="2" charset="2"/>
              </a:rPr>
              <a:t> </a:t>
            </a:r>
            <a:r>
              <a:rPr lang="ar-BH" sz="3200" b="1" dirty="0">
                <a:solidFill>
                  <a:srgbClr val="FF0000"/>
                </a:solidFill>
                <a:sym typeface="AGA Arabesque" panose="05010101010101010101" pitchFamily="2" charset="2"/>
              </a:rPr>
              <a:t>و</a:t>
            </a:r>
            <a:r>
              <a:rPr lang="ar-SA" sz="3200" b="1" dirty="0">
                <a:solidFill>
                  <a:srgbClr val="FF0000"/>
                </a:solidFill>
                <a:sym typeface="AGA Arabesque" panose="05010101010101010101" pitchFamily="2" charset="2"/>
              </a:rPr>
              <a:t>آ</a:t>
            </a:r>
            <a:r>
              <a:rPr lang="ar-BH" sz="3200" b="1" dirty="0">
                <a:solidFill>
                  <a:srgbClr val="FF0000"/>
                </a:solidFill>
                <a:sym typeface="AGA Arabesque" panose="05010101010101010101" pitchFamily="2" charset="2"/>
              </a:rPr>
              <a:t>ذوْه.</a:t>
            </a:r>
            <a:endParaRPr lang="en-US" sz="3200" b="1" dirty="0">
              <a:solidFill>
                <a:srgbClr val="FF0000"/>
              </a:solidFill>
              <a:sym typeface="AGA Arabesque" panose="05010101010101010101" pitchFamily="2" charset="2"/>
            </a:endParaRPr>
          </a:p>
          <a:p>
            <a:pPr algn="r"/>
            <a:endParaRPr lang="ar-BH" sz="3200" b="1" dirty="0">
              <a:solidFill>
                <a:schemeClr val="tx1"/>
              </a:solidFill>
              <a:sym typeface="AGA Arabesque" panose="05010101010101010101" pitchFamily="2" charset="2"/>
            </a:endParaRPr>
          </a:p>
          <a:p>
            <a:pPr algn="r"/>
            <a:r>
              <a:rPr lang="ar-BH" sz="3200" b="1" dirty="0">
                <a:solidFill>
                  <a:schemeClr val="tx1"/>
                </a:solidFill>
                <a:sym typeface="AGA Arabesque" panose="05010101010101010101" pitchFamily="2" charset="2"/>
              </a:rPr>
              <a:t>- ماذا فعل النّبي  لمّا جلس في بستان لابْنيْ ربيعة؟</a:t>
            </a:r>
            <a:r>
              <a:rPr lang="ar-BH" sz="3200" b="1" dirty="0">
                <a:solidFill>
                  <a:srgbClr val="FF0000"/>
                </a:solidFill>
                <a:sym typeface="AGA Arabesque" panose="05010101010101010101" pitchFamily="2" charset="2"/>
              </a:rPr>
              <a:t> </a:t>
            </a:r>
          </a:p>
          <a:p>
            <a:pPr algn="r"/>
            <a:r>
              <a:rPr lang="en-US" sz="3200" b="1" dirty="0">
                <a:solidFill>
                  <a:srgbClr val="FF0000"/>
                </a:solidFill>
                <a:sym typeface="AGA Arabesque" panose="05010101010101010101" pitchFamily="2" charset="2"/>
              </a:rPr>
              <a:t> </a:t>
            </a:r>
            <a:r>
              <a:rPr lang="ar-BH" sz="3200" b="1" dirty="0">
                <a:solidFill>
                  <a:srgbClr val="FF0000"/>
                </a:solidFill>
                <a:sym typeface="AGA Arabesque" panose="05010101010101010101" pitchFamily="2" charset="2"/>
              </a:rPr>
              <a:t> لجأ إلى الله سبحانه وتعالى </a:t>
            </a:r>
            <a:r>
              <a:rPr lang="ar-SA" sz="3200" b="1" dirty="0">
                <a:solidFill>
                  <a:srgbClr val="FF0000"/>
                </a:solidFill>
                <a:sym typeface="AGA Arabesque" panose="05010101010101010101" pitchFamily="2" charset="2"/>
              </a:rPr>
              <a:t>يسأله </a:t>
            </a:r>
            <a:r>
              <a:rPr lang="ar-BH" sz="3200" b="1" dirty="0">
                <a:solidFill>
                  <a:srgbClr val="FF0000"/>
                </a:solidFill>
                <a:sym typeface="AGA Arabesque" panose="05010101010101010101" pitchFamily="2" charset="2"/>
              </a:rPr>
              <a:t>الرّحمة والعافية ويشكو إليه ضعف قوّته وقلّة حيلته.</a:t>
            </a:r>
            <a:endParaRPr lang="en-US" sz="3200" b="1" dirty="0">
              <a:solidFill>
                <a:srgbClr val="FF0000"/>
              </a:solidFill>
              <a:sym typeface="AGA Arabesque" panose="05010101010101010101" pitchFamily="2" charset="2"/>
            </a:endParaRPr>
          </a:p>
          <a:p>
            <a:pPr algn="r"/>
            <a:endParaRPr lang="en-US" sz="2400" b="1" dirty="0">
              <a:solidFill>
                <a:srgbClr val="FF0000"/>
              </a:solidFill>
              <a:sym typeface="AGA Arabesque" panose="05010101010101010101" pitchFamily="2" charset="2"/>
            </a:endParaRPr>
          </a:p>
          <a:p>
            <a:pPr algn="r"/>
            <a:r>
              <a:rPr lang="en-US" sz="2400" b="1" dirty="0">
                <a:solidFill>
                  <a:srgbClr val="FF0000"/>
                </a:solidFill>
                <a:sym typeface="AGA Arabesque" panose="05010101010101010101" pitchFamily="2" charset="2"/>
              </a:rPr>
              <a:t> </a:t>
            </a:r>
            <a:endParaRPr lang="ar-BH" sz="2400" b="1" dirty="0">
              <a:solidFill>
                <a:srgbClr val="FF0000"/>
              </a:solidFill>
            </a:endParaRPr>
          </a:p>
        </p:txBody>
      </p:sp>
      <p:sp>
        <p:nvSpPr>
          <p:cNvPr id="8" name="مستطيل 7"/>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2676485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animEffect transition="in" filter="fade">
                                      <p:cBhvr>
                                        <p:cTn id="19" dur="1000"/>
                                        <p:tgtEl>
                                          <p:spTgt spid="2">
                                            <p:txEl>
                                              <p:pRg st="13" end="13"/>
                                            </p:txEl>
                                          </p:spTgt>
                                        </p:tgtEl>
                                      </p:cBhvr>
                                    </p:animEffect>
                                    <p:anim calcmode="lin" valueType="num">
                                      <p:cBhvr>
                                        <p:cTn id="2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 calcmode="lin" valueType="num">
                                      <p:cBhvr additive="base">
                                        <p:cTn id="4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86020" y="38555"/>
            <a:ext cx="5674366" cy="753833"/>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BH" sz="24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a:p>
            <a:pPr algn="ctr"/>
            <a:r>
              <a:rPr lang="ar-BH" sz="4400" b="1" dirty="0">
                <a:latin typeface="Traditional Arabic" panose="02020603050405020304" pitchFamily="18" charset="-78"/>
              </a:rPr>
              <a:t>استمع إلى قصّة عدّاس</a:t>
            </a:r>
            <a:endParaRPr lang="ar-BH" sz="4800" b="1" dirty="0">
              <a:latin typeface="Traditional Arabic" panose="02020603050405020304" pitchFamily="18" charset="-78"/>
            </a:endParaRPr>
          </a:p>
          <a:p>
            <a:pPr algn="ctr"/>
            <a:endParaRPr lang="ar-BH" sz="28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p:txBody>
      </p:sp>
      <p:sp>
        <p:nvSpPr>
          <p:cNvPr id="3" name="مستطيل 2"/>
          <p:cNvSpPr/>
          <p:nvPr/>
        </p:nvSpPr>
        <p:spPr>
          <a:xfrm>
            <a:off x="12666" y="856357"/>
            <a:ext cx="12032343" cy="5170646"/>
          </a:xfrm>
          <a:prstGeom prst="rect">
            <a:avLst/>
          </a:prstGeom>
        </p:spPr>
        <p:txBody>
          <a:bodyPr wrap="square">
            <a:spAutoFit/>
          </a:bodyPr>
          <a:lstStyle/>
          <a:p>
            <a:pPr algn="just" rtl="1"/>
            <a:r>
              <a:rPr lang="ar-BH" sz="3000" dirty="0"/>
              <a:t>كان ابنا ربيعة مختفيين في البستان، ولمّا ر</a:t>
            </a:r>
            <a:r>
              <a:rPr lang="ar-SA" sz="3000" dirty="0"/>
              <a:t>أيا</a:t>
            </a:r>
            <a:r>
              <a:rPr lang="ar-BH" sz="3000" dirty="0"/>
              <a:t>ه </a:t>
            </a:r>
            <a:r>
              <a:rPr lang="ar-BH" sz="2400" dirty="0">
                <a:sym typeface="AGA Arabesque" panose="05010101010101010101" pitchFamily="2" charset="2"/>
              </a:rPr>
              <a:t> </a:t>
            </a:r>
            <a:r>
              <a:rPr lang="ar-BH" sz="3000" dirty="0">
                <a:sym typeface="AGA Arabesque" panose="05010101010101010101" pitchFamily="2" charset="2"/>
              </a:rPr>
              <a:t>أشفقا عليه، إذ كانت تربطهما به قرابة، فأرسلا إليه غلامًا لهما نصرانيًا اسمه ( عدّاس ) وقالا له، خذ قِطفًا من هذا العنب، وضعه على طبق، ثمّ اذهب به إلى ذلك الرجل فقل له يأكل منه، فأخذ عدّاس قِطف العنب، ووضعه في الطبق، ثم وضعه بين يدي النبي</a:t>
            </a:r>
            <a:r>
              <a:rPr lang="ar-SA" sz="3000" dirty="0">
                <a:sym typeface="AGA Arabesque" panose="05010101010101010101" pitchFamily="2" charset="2"/>
              </a:rPr>
              <a:t> </a:t>
            </a:r>
            <a:r>
              <a:rPr lang="ar-BH" sz="3000" dirty="0">
                <a:sym typeface="AGA Arabesque" panose="05010101010101010101" pitchFamily="2" charset="2"/>
              </a:rPr>
              <a:t> وقال له: كل من هذا العنب، فمدّ رسول الله يده وقال: « بسم الله » ثمّ أكل، فنظر إليه عدّاس متعجبًا من هذا القول الذي لم يسمع بمثله من قبل في بلاد العرب، ثم قال: والله إنّ هذا الكلام لا يقوله أهل هذه البلاد، فقال</a:t>
            </a:r>
            <a:r>
              <a:rPr lang="ar-SA" sz="1200" dirty="0">
                <a:sym typeface="AGA Arabesque" panose="05010101010101010101" pitchFamily="2" charset="2"/>
              </a:rPr>
              <a:t> </a:t>
            </a:r>
            <a:r>
              <a:rPr lang="ar-BH" sz="3000" dirty="0">
                <a:sym typeface="AGA Arabesque" panose="05010101010101010101" pitchFamily="2" charset="2"/>
              </a:rPr>
              <a:t>: من أيّ البلاد أنت؟ قال: أنا من </a:t>
            </a:r>
            <a:r>
              <a:rPr lang="ar-BH" sz="3000" dirty="0" err="1">
                <a:sym typeface="AGA Arabesque" panose="05010101010101010101" pitchFamily="2" charset="2"/>
              </a:rPr>
              <a:t>نِينوى</a:t>
            </a:r>
            <a:r>
              <a:rPr lang="ar-BH" sz="3000" dirty="0">
                <a:sym typeface="AGA Arabesque" panose="05010101010101010101" pitchFamily="2" charset="2"/>
              </a:rPr>
              <a:t>، فقال له النبي:« من قرية الرجل الصّالح يونس بن متى؟ قال عدّاس: وما يدريك ما يونس بن متى؟ قال رسول الله</a:t>
            </a:r>
            <a:r>
              <a:rPr lang="ar-SA" sz="3000" dirty="0">
                <a:sym typeface="AGA Arabesque" panose="05010101010101010101" pitchFamily="2" charset="2"/>
              </a:rPr>
              <a:t> </a:t>
            </a:r>
            <a:r>
              <a:rPr lang="ar-BH" sz="3000" dirty="0">
                <a:sym typeface="AGA Arabesque" panose="05010101010101010101" pitchFamily="2" charset="2"/>
              </a:rPr>
              <a:t> «ذلك أخي، كان نبيّا وأنا نبيّ». فأخذ عدّاس يقبّل رأس الرسول</a:t>
            </a:r>
            <a:r>
              <a:rPr lang="ar-SA" sz="3000" dirty="0">
                <a:sym typeface="AGA Arabesque" panose="05010101010101010101" pitchFamily="2" charset="2"/>
              </a:rPr>
              <a:t> </a:t>
            </a:r>
            <a:r>
              <a:rPr lang="ar-BH" sz="3000" dirty="0">
                <a:sym typeface="AGA Arabesque" panose="05010101010101010101" pitchFamily="2" charset="2"/>
              </a:rPr>
              <a:t> ويديه وقدميه، ثمّ أعلن إسلامه وابنا ربيعة يشاهدان ويتابعان ما يحدث أمامهما، وقد أصابتهما الدّهشة والحيرة مما فعل عدّاس مع النبي. وكان إسلام عدّاس مواساةً من الله تعالى لرسوله</a:t>
            </a:r>
            <a:r>
              <a:rPr lang="ar-SA" sz="3000" dirty="0">
                <a:sym typeface="AGA Arabesque" panose="05010101010101010101" pitchFamily="2" charset="2"/>
              </a:rPr>
              <a:t> </a:t>
            </a:r>
            <a:r>
              <a:rPr lang="ar-BH" sz="3000" dirty="0">
                <a:sym typeface="AGA Arabesque" panose="05010101010101010101" pitchFamily="2" charset="2"/>
              </a:rPr>
              <a:t> وإحياءً للأمل في نفسه، ليواصل دعوته بنشاطٍ وهمةٍ عاليةٍ، من دون يأسٍ أو مللٍ</a:t>
            </a:r>
            <a:r>
              <a:rPr lang="ar-SA" sz="3000" dirty="0">
                <a:sym typeface="AGA Arabesque" panose="05010101010101010101" pitchFamily="2" charset="2"/>
              </a:rPr>
              <a:t>.</a:t>
            </a:r>
            <a:endParaRPr lang="ar-BH" sz="3000" dirty="0"/>
          </a:p>
        </p:txBody>
      </p:sp>
      <p:sp>
        <p:nvSpPr>
          <p:cNvPr id="7" name="مستطيل 6"/>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3914011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4800" y="1465943"/>
            <a:ext cx="11538857" cy="486228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a:p>
            <a:pPr algn="ctr"/>
            <a:r>
              <a:rPr lang="ar-BH" sz="2400" dirty="0">
                <a:solidFill>
                  <a:schemeClr val="tx1"/>
                </a:solidFill>
              </a:rPr>
              <a:t>              </a:t>
            </a:r>
            <a:r>
              <a:rPr lang="ar-BH" sz="3200" b="1" dirty="0">
                <a:solidFill>
                  <a:schemeClr val="tx1"/>
                </a:solidFill>
              </a:rPr>
              <a:t>1</a:t>
            </a:r>
            <a:r>
              <a:rPr lang="ar-BH" sz="3200" dirty="0">
                <a:solidFill>
                  <a:schemeClr val="tx1"/>
                </a:solidFill>
              </a:rPr>
              <a:t>- </a:t>
            </a:r>
            <a:r>
              <a:rPr lang="ar-BH" sz="3200" b="1" dirty="0">
                <a:solidFill>
                  <a:schemeClr val="tx1"/>
                </a:solidFill>
              </a:rPr>
              <a:t>ضع دائرة على اسم الغلام الذي أحضر للنّبي </a:t>
            </a:r>
            <a:r>
              <a:rPr lang="ar-BH" sz="3200" b="1" dirty="0">
                <a:solidFill>
                  <a:schemeClr val="tx1"/>
                </a:solidFill>
                <a:sym typeface="AGA Arabesque" panose="05010101010101010101" pitchFamily="2" charset="2"/>
              </a:rPr>
              <a:t> طبقًا من </a:t>
            </a:r>
            <a:r>
              <a:rPr lang="ar-SA" sz="3200" b="1" dirty="0">
                <a:solidFill>
                  <a:schemeClr val="tx1"/>
                </a:solidFill>
                <a:sym typeface="AGA Arabesque" panose="05010101010101010101" pitchFamily="2" charset="2"/>
              </a:rPr>
              <a:t>ال</a:t>
            </a:r>
            <a:r>
              <a:rPr lang="ar-BH" sz="3200" b="1" dirty="0">
                <a:solidFill>
                  <a:schemeClr val="tx1"/>
                </a:solidFill>
                <a:sym typeface="AGA Arabesque" panose="05010101010101010101" pitchFamily="2" charset="2"/>
              </a:rPr>
              <a:t>عنب؟</a:t>
            </a:r>
          </a:p>
          <a:p>
            <a:pPr algn="ctr"/>
            <a:r>
              <a:rPr lang="ar-BH" sz="3200" b="1" dirty="0">
                <a:solidFill>
                  <a:schemeClr val="tx1"/>
                </a:solidFill>
                <a:sym typeface="AGA Arabesque" panose="05010101010101010101" pitchFamily="2" charset="2"/>
              </a:rPr>
              <a:t>         </a:t>
            </a:r>
          </a:p>
          <a:p>
            <a:pPr algn="ctr"/>
            <a:r>
              <a:rPr lang="ar-BH" sz="3200" dirty="0">
                <a:solidFill>
                  <a:schemeClr val="tx1"/>
                </a:solidFill>
                <a:sym typeface="AGA Arabesque" panose="05010101010101010101" pitchFamily="2" charset="2"/>
              </a:rPr>
              <a:t>             عبّاس       فراس       عدّاس </a:t>
            </a:r>
          </a:p>
          <a:p>
            <a:pPr algn="ctr"/>
            <a:r>
              <a:rPr lang="ar-BH" sz="3200" dirty="0">
                <a:solidFill>
                  <a:schemeClr val="tx1"/>
                </a:solidFill>
                <a:sym typeface="AGA Arabesque" panose="05010101010101010101" pitchFamily="2" charset="2"/>
              </a:rPr>
              <a:t>             </a:t>
            </a:r>
            <a:r>
              <a:rPr lang="en-US" sz="3200" dirty="0">
                <a:solidFill>
                  <a:schemeClr val="tx1"/>
                </a:solidFill>
                <a:sym typeface="AGA Arabesque" panose="05010101010101010101" pitchFamily="2" charset="2"/>
              </a:rPr>
              <a:t>      </a:t>
            </a:r>
            <a:endParaRPr lang="ar-BH" sz="3200" dirty="0">
              <a:solidFill>
                <a:schemeClr val="tx1"/>
              </a:solidFill>
            </a:endParaRPr>
          </a:p>
          <a:p>
            <a:pPr algn="ctr"/>
            <a:r>
              <a:rPr lang="ar-BH" sz="3200" b="1" dirty="0">
                <a:solidFill>
                  <a:schemeClr val="tx1"/>
                </a:solidFill>
              </a:rPr>
              <a:t>2</a:t>
            </a:r>
            <a:r>
              <a:rPr lang="ar-BH" sz="3200" dirty="0">
                <a:solidFill>
                  <a:schemeClr val="tx1"/>
                </a:solidFill>
              </a:rPr>
              <a:t>- </a:t>
            </a:r>
            <a:r>
              <a:rPr lang="ar-BH" sz="3200" b="1" dirty="0">
                <a:solidFill>
                  <a:schemeClr val="tx1"/>
                </a:solidFill>
              </a:rPr>
              <a:t>ماذا قال رسول الله </a:t>
            </a:r>
            <a:r>
              <a:rPr lang="ar-BH" sz="3200" b="1" dirty="0">
                <a:solidFill>
                  <a:schemeClr val="tx1"/>
                </a:solidFill>
                <a:sym typeface="AGA Arabesque" panose="05010101010101010101" pitchFamily="2" charset="2"/>
              </a:rPr>
              <a:t> عندما مدّ يده إلى العنب؟        </a:t>
            </a:r>
          </a:p>
          <a:p>
            <a:pPr algn="ctr"/>
            <a:r>
              <a:rPr lang="ar-BH" sz="3200" dirty="0">
                <a:solidFill>
                  <a:schemeClr val="tx1"/>
                </a:solidFill>
                <a:sym typeface="AGA Arabesque" panose="05010101010101010101" pitchFamily="2" charset="2"/>
              </a:rPr>
              <a:t> ..............................................................      </a:t>
            </a:r>
          </a:p>
          <a:p>
            <a:pPr algn="ctr"/>
            <a:r>
              <a:rPr lang="ar-BH" sz="3200" b="1" dirty="0">
                <a:solidFill>
                  <a:schemeClr val="tx1"/>
                </a:solidFill>
                <a:sym typeface="AGA Arabesque" panose="05010101010101010101" pitchFamily="2" charset="2"/>
              </a:rPr>
              <a:t>3</a:t>
            </a:r>
            <a:r>
              <a:rPr lang="ar-BH" sz="3200" dirty="0">
                <a:solidFill>
                  <a:schemeClr val="tx1"/>
                </a:solidFill>
                <a:sym typeface="AGA Arabesque" panose="05010101010101010101" pitchFamily="2" charset="2"/>
              </a:rPr>
              <a:t>- </a:t>
            </a:r>
            <a:r>
              <a:rPr lang="ar-BH" sz="3200" b="1" dirty="0">
                <a:solidFill>
                  <a:schemeClr val="tx1"/>
                </a:solidFill>
                <a:sym typeface="AGA Arabesque" panose="05010101010101010101" pitchFamily="2" charset="2"/>
              </a:rPr>
              <a:t>ماذا فعل الغلام لمّا عرف أن الذي قدّم له العنب نبيّ الله؟</a:t>
            </a:r>
          </a:p>
          <a:p>
            <a:pPr algn="ctr"/>
            <a:r>
              <a:rPr lang="ar-BH" sz="3200" dirty="0">
                <a:solidFill>
                  <a:schemeClr val="tx1"/>
                </a:solidFill>
                <a:sym typeface="AGA Arabesque" panose="05010101010101010101" pitchFamily="2" charset="2"/>
              </a:rPr>
              <a:t>..................................................................</a:t>
            </a:r>
          </a:p>
        </p:txBody>
      </p:sp>
      <p:sp>
        <p:nvSpPr>
          <p:cNvPr id="4" name="Rectangle 3"/>
          <p:cNvSpPr/>
          <p:nvPr/>
        </p:nvSpPr>
        <p:spPr>
          <a:xfrm>
            <a:off x="9056914" y="2826327"/>
            <a:ext cx="2123705" cy="646331"/>
          </a:xfrm>
          <a:prstGeom prst="rect">
            <a:avLst/>
          </a:prstGeom>
        </p:spPr>
        <p:txBody>
          <a:bodyPr wrap="square">
            <a:spAutoFit/>
          </a:bodyPr>
          <a:lstStyle/>
          <a:p>
            <a:pPr algn="ctr"/>
            <a:r>
              <a:rPr lang="ar-BH" sz="3600" b="1" dirty="0">
                <a:solidFill>
                  <a:srgbClr val="00B050"/>
                </a:solidFill>
                <a:latin typeface="Traditional Arabic" panose="02020603050405020304" pitchFamily="18" charset="-78"/>
                <a:cs typeface="Traditional Arabic" panose="02020603050405020304" pitchFamily="18" charset="-78"/>
              </a:rPr>
              <a:t> </a:t>
            </a:r>
          </a:p>
        </p:txBody>
      </p:sp>
      <p:sp>
        <p:nvSpPr>
          <p:cNvPr id="5" name="Content Placeholder 2">
            <a:extLst>
              <a:ext uri="{FF2B5EF4-FFF2-40B4-BE49-F238E27FC236}">
                <a16:creationId xmlns:a16="http://schemas.microsoft.com/office/drawing/2014/main" xmlns="" id="{9CB50CF5-9371-4D90-B19D-050B5244F878}"/>
              </a:ext>
            </a:extLst>
          </p:cNvPr>
          <p:cNvSpPr>
            <a:spLocks noGrp="1"/>
          </p:cNvSpPr>
          <p:nvPr>
            <p:ph idx="1"/>
          </p:nvPr>
        </p:nvSpPr>
        <p:spPr>
          <a:xfrm>
            <a:off x="2572716" y="726576"/>
            <a:ext cx="8133324" cy="1358118"/>
          </a:xfrm>
        </p:spPr>
        <p:txBody>
          <a:bodyPr>
            <a:normAutofit/>
          </a:bodyPr>
          <a:lstStyle/>
          <a:p>
            <a:pPr marL="0" indent="0" algn="ctr">
              <a:buNone/>
            </a:pPr>
            <a:r>
              <a:rPr lang="ar-BH" sz="4400" b="1" dirty="0">
                <a:latin typeface="Traditional Arabic" panose="02020603050405020304" pitchFamily="18" charset="-78"/>
              </a:rPr>
              <a:t>بعد </a:t>
            </a:r>
            <a:r>
              <a:rPr lang="ar-SA" sz="4400" b="1" dirty="0">
                <a:latin typeface="Traditional Arabic" panose="02020603050405020304" pitchFamily="18" charset="-78"/>
              </a:rPr>
              <a:t>قراءة</a:t>
            </a:r>
            <a:r>
              <a:rPr lang="ar-BH" sz="4400" b="1" dirty="0">
                <a:latin typeface="Traditional Arabic" panose="02020603050405020304" pitchFamily="18" charset="-78"/>
              </a:rPr>
              <a:t> </a:t>
            </a:r>
            <a:r>
              <a:rPr lang="ar-SA" sz="4400" b="1" dirty="0">
                <a:latin typeface="Traditional Arabic" panose="02020603050405020304" pitchFamily="18" charset="-78"/>
              </a:rPr>
              <a:t>ا</a:t>
            </a:r>
            <a:r>
              <a:rPr lang="ar-BH" sz="4400" b="1" dirty="0">
                <a:latin typeface="Traditional Arabic" panose="02020603050405020304" pitchFamily="18" charset="-78"/>
              </a:rPr>
              <a:t>لقصّة أجب عن الأسئلة الآتية:</a:t>
            </a:r>
            <a:endParaRPr lang="ar-SA" sz="4400" b="1" dirty="0">
              <a:latin typeface="Traditional Arabic" panose="02020603050405020304" pitchFamily="18" charset="-78"/>
            </a:endParaRPr>
          </a:p>
        </p:txBody>
      </p:sp>
      <p:sp>
        <p:nvSpPr>
          <p:cNvPr id="6" name="TextBox 5"/>
          <p:cNvSpPr txBox="1"/>
          <p:nvPr/>
        </p:nvSpPr>
        <p:spPr>
          <a:xfrm>
            <a:off x="9390743" y="168754"/>
            <a:ext cx="2801257" cy="584775"/>
          </a:xfrm>
          <a:prstGeom prst="rect">
            <a:avLst/>
          </a:prstGeom>
          <a:noFill/>
        </p:spPr>
        <p:txBody>
          <a:bodyPr wrap="square" rtlCol="1">
            <a:spAutoFit/>
          </a:bodyPr>
          <a:lstStyle/>
          <a:p>
            <a:pPr algn="ctr"/>
            <a:r>
              <a:rPr lang="ar-BH" sz="3200" b="1" dirty="0">
                <a:solidFill>
                  <a:srgbClr val="C00000"/>
                </a:solidFill>
                <a:latin typeface="Traditional Arabic" panose="02020603050405020304" pitchFamily="18" charset="-78"/>
              </a:rPr>
              <a:t>نشاط</a:t>
            </a:r>
            <a:r>
              <a:rPr lang="ar-SA" sz="3200" b="1" dirty="0">
                <a:solidFill>
                  <a:srgbClr val="C00000"/>
                </a:solidFill>
                <a:latin typeface="Traditional Arabic" panose="02020603050405020304" pitchFamily="18" charset="-78"/>
              </a:rPr>
              <a:t> </a:t>
            </a:r>
            <a:r>
              <a:rPr lang="ar-BH" sz="3200" b="1" dirty="0">
                <a:solidFill>
                  <a:srgbClr val="C00000"/>
                </a:solidFill>
                <a:latin typeface="Traditional Arabic" panose="02020603050405020304" pitchFamily="18" charset="-78"/>
              </a:rPr>
              <a:t>(3)</a:t>
            </a:r>
          </a:p>
        </p:txBody>
      </p:sp>
      <p:sp>
        <p:nvSpPr>
          <p:cNvPr id="7" name="مستطيل 6"/>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4240458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
                                            <p:txEl>
                                              <p:pRg st="7" end="7"/>
                                            </p:txEl>
                                          </p:spTgt>
                                        </p:tgtEl>
                                        <p:attrNameLst>
                                          <p:attrName>style.visibility</p:attrName>
                                        </p:attrNameLst>
                                      </p:cBhvr>
                                      <p:to>
                                        <p:strVal val="visible"/>
                                      </p:to>
                                    </p:set>
                                    <p:animEffect transition="in" filter="fade">
                                      <p:cBhvr>
                                        <p:cTn id="52" dur="1000"/>
                                        <p:tgtEl>
                                          <p:spTgt spid="2">
                                            <p:txEl>
                                              <p:pRg st="7" end="7"/>
                                            </p:txEl>
                                          </p:spTgt>
                                        </p:tgtEl>
                                      </p:cBhvr>
                                    </p:animEffect>
                                    <p:anim calcmode="lin" valueType="num">
                                      <p:cBhvr>
                                        <p:cTn id="5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Effect transition="in" filter="fade">
                                      <p:cBhvr>
                                        <p:cTn id="57" dur="1000"/>
                                        <p:tgtEl>
                                          <p:spTgt spid="2">
                                            <p:txEl>
                                              <p:pRg st="8" end="8"/>
                                            </p:txEl>
                                          </p:spTgt>
                                        </p:tgtEl>
                                      </p:cBhvr>
                                    </p:animEffect>
                                    <p:anim calcmode="lin" valueType="num">
                                      <p:cBhvr>
                                        <p:cTn id="5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01" y="1698417"/>
            <a:ext cx="11906249" cy="454297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a:p>
            <a:pPr algn="ctr"/>
            <a:r>
              <a:rPr lang="ar-BH" sz="3200" b="1" dirty="0">
                <a:solidFill>
                  <a:schemeClr val="tx1"/>
                </a:solidFill>
              </a:rPr>
              <a:t>1- ضع دائرة أمام اسم الغلام الذي قدّم للنّبي </a:t>
            </a:r>
            <a:r>
              <a:rPr lang="ar-BH" sz="3200" b="1" dirty="0">
                <a:solidFill>
                  <a:schemeClr val="tx1"/>
                </a:solidFill>
                <a:sym typeface="AGA Arabesque" panose="05010101010101010101" pitchFamily="2" charset="2"/>
              </a:rPr>
              <a:t> طبقًا من عنب؟               </a:t>
            </a:r>
            <a:r>
              <a:rPr lang="ar-BH" sz="4000" dirty="0">
                <a:solidFill>
                  <a:schemeClr val="tx1"/>
                </a:solidFill>
                <a:sym typeface="AGA Arabesque" panose="05010101010101010101" pitchFamily="2" charset="2"/>
              </a:rPr>
              <a:t>         </a:t>
            </a:r>
          </a:p>
          <a:p>
            <a:pPr algn="ctr"/>
            <a:r>
              <a:rPr lang="ar-BH" sz="3200" dirty="0">
                <a:solidFill>
                  <a:schemeClr val="tx1"/>
                </a:solidFill>
                <a:sym typeface="AGA Arabesque" panose="05010101010101010101" pitchFamily="2" charset="2"/>
              </a:rPr>
              <a:t>               </a:t>
            </a:r>
            <a:r>
              <a:rPr lang="ar-BH" sz="3200" dirty="0">
                <a:solidFill>
                  <a:schemeClr val="accent1">
                    <a:lumMod val="75000"/>
                  </a:schemeClr>
                </a:solidFill>
                <a:sym typeface="AGA Arabesque" panose="05010101010101010101" pitchFamily="2" charset="2"/>
              </a:rPr>
              <a:t> </a:t>
            </a:r>
            <a:r>
              <a:rPr lang="ar-BH" sz="3200" dirty="0">
                <a:solidFill>
                  <a:schemeClr val="tx1"/>
                </a:solidFill>
                <a:sym typeface="AGA Arabesque" panose="05010101010101010101" pitchFamily="2" charset="2"/>
              </a:rPr>
              <a:t>عبّاس</a:t>
            </a:r>
            <a:r>
              <a:rPr lang="ar-BH" sz="3200" dirty="0">
                <a:solidFill>
                  <a:schemeClr val="accent1">
                    <a:lumMod val="75000"/>
                  </a:schemeClr>
                </a:solidFill>
                <a:sym typeface="AGA Arabesque" panose="05010101010101010101" pitchFamily="2" charset="2"/>
              </a:rPr>
              <a:t>           </a:t>
            </a:r>
            <a:r>
              <a:rPr lang="ar-BH" sz="3200" dirty="0">
                <a:solidFill>
                  <a:schemeClr val="tx1"/>
                </a:solidFill>
                <a:sym typeface="AGA Arabesque" panose="05010101010101010101" pitchFamily="2" charset="2"/>
              </a:rPr>
              <a:t>فراس</a:t>
            </a:r>
            <a:r>
              <a:rPr lang="ar-BH" sz="3200" dirty="0">
                <a:solidFill>
                  <a:schemeClr val="accent1">
                    <a:lumMod val="75000"/>
                  </a:schemeClr>
                </a:solidFill>
                <a:sym typeface="AGA Arabesque" panose="05010101010101010101" pitchFamily="2" charset="2"/>
              </a:rPr>
              <a:t>              </a:t>
            </a:r>
            <a:r>
              <a:rPr lang="ar-BH" sz="3200" dirty="0">
                <a:solidFill>
                  <a:schemeClr val="accent1">
                    <a:lumMod val="50000"/>
                  </a:schemeClr>
                </a:solidFill>
                <a:sym typeface="AGA Arabesque" panose="05010101010101010101" pitchFamily="2" charset="2"/>
              </a:rPr>
              <a:t> </a:t>
            </a:r>
            <a:r>
              <a:rPr lang="ar-BH" sz="3200" dirty="0">
                <a:solidFill>
                  <a:schemeClr val="tx1"/>
                </a:solidFill>
                <a:sym typeface="AGA Arabesque" panose="05010101010101010101" pitchFamily="2" charset="2"/>
              </a:rPr>
              <a:t>              </a:t>
            </a:r>
            <a:r>
              <a:rPr lang="en-US" sz="3200" dirty="0">
                <a:solidFill>
                  <a:schemeClr val="tx1"/>
                </a:solidFill>
                <a:sym typeface="AGA Arabesque" panose="05010101010101010101" pitchFamily="2" charset="2"/>
              </a:rPr>
              <a:t>      </a:t>
            </a:r>
            <a:endParaRPr lang="ar-BH" sz="3200" dirty="0">
              <a:solidFill>
                <a:schemeClr val="tx1"/>
              </a:solidFill>
            </a:endParaRPr>
          </a:p>
          <a:p>
            <a:pPr algn="r"/>
            <a:r>
              <a:rPr lang="ar-BH" sz="3200" b="1" dirty="0">
                <a:solidFill>
                  <a:schemeClr val="tx1"/>
                </a:solidFill>
              </a:rPr>
              <a:t>2- ماذا قال رسول الله </a:t>
            </a:r>
            <a:r>
              <a:rPr lang="ar-BH" sz="3200" b="1" dirty="0">
                <a:solidFill>
                  <a:schemeClr val="tx1"/>
                </a:solidFill>
                <a:sym typeface="AGA Arabesque" panose="05010101010101010101" pitchFamily="2" charset="2"/>
              </a:rPr>
              <a:t> عندما مدّ يده إلى العنب؟          </a:t>
            </a:r>
          </a:p>
          <a:p>
            <a:pPr algn="r"/>
            <a:r>
              <a:rPr lang="ar-BH" sz="3200" dirty="0">
                <a:solidFill>
                  <a:schemeClr val="tx1"/>
                </a:solidFill>
                <a:sym typeface="AGA Arabesque" panose="05010101010101010101" pitchFamily="2" charset="2"/>
              </a:rPr>
              <a:t>         </a:t>
            </a:r>
            <a:r>
              <a:rPr lang="ar-BH" sz="3200" b="1" dirty="0">
                <a:solidFill>
                  <a:srgbClr val="0070C0"/>
                </a:solidFill>
                <a:sym typeface="AGA Arabesque" panose="05010101010101010101" pitchFamily="2" charset="2"/>
              </a:rPr>
              <a:t>بسم الله. </a:t>
            </a:r>
          </a:p>
          <a:p>
            <a:pPr algn="r"/>
            <a:r>
              <a:rPr lang="ar-BH" sz="3200" dirty="0">
                <a:solidFill>
                  <a:srgbClr val="0070C0"/>
                </a:solidFill>
                <a:sym typeface="AGA Arabesque" panose="05010101010101010101" pitchFamily="2" charset="2"/>
              </a:rPr>
              <a:t>       </a:t>
            </a:r>
          </a:p>
          <a:p>
            <a:pPr algn="r"/>
            <a:r>
              <a:rPr lang="ar-BH" sz="3200" b="1" dirty="0">
                <a:solidFill>
                  <a:schemeClr val="tx1"/>
                </a:solidFill>
                <a:sym typeface="AGA Arabesque" panose="05010101010101010101" pitchFamily="2" charset="2"/>
              </a:rPr>
              <a:t>3- ماذا فعل الغلام لمّا عرف أن الذي قدّم له العنب نبيّ الله؟</a:t>
            </a:r>
          </a:p>
          <a:p>
            <a:pPr algn="r"/>
            <a:r>
              <a:rPr lang="ar-BH" sz="3200" b="1" dirty="0">
                <a:solidFill>
                  <a:schemeClr val="accent1">
                    <a:lumMod val="75000"/>
                  </a:schemeClr>
                </a:solidFill>
                <a:sym typeface="AGA Arabesque" panose="05010101010101010101" pitchFamily="2" charset="2"/>
              </a:rPr>
              <a:t>      قبّل رأس الرسول  ويديه وقدميه وأعلن إسلامه.</a:t>
            </a:r>
          </a:p>
        </p:txBody>
      </p:sp>
      <p:sp>
        <p:nvSpPr>
          <p:cNvPr id="4" name="Rectangle 3"/>
          <p:cNvSpPr/>
          <p:nvPr/>
        </p:nvSpPr>
        <p:spPr>
          <a:xfrm>
            <a:off x="9056914" y="2826327"/>
            <a:ext cx="2123705" cy="646331"/>
          </a:xfrm>
          <a:prstGeom prst="rect">
            <a:avLst/>
          </a:prstGeom>
        </p:spPr>
        <p:txBody>
          <a:bodyPr wrap="square">
            <a:spAutoFit/>
          </a:bodyPr>
          <a:lstStyle/>
          <a:p>
            <a:pPr algn="ctr"/>
            <a:r>
              <a:rPr lang="ar-BH" sz="3600" b="1" dirty="0">
                <a:solidFill>
                  <a:srgbClr val="00B050"/>
                </a:solidFill>
                <a:latin typeface="Traditional Arabic" panose="02020603050405020304" pitchFamily="18" charset="-78"/>
                <a:cs typeface="Traditional Arabic" panose="02020603050405020304" pitchFamily="18" charset="-78"/>
              </a:rPr>
              <a:t> </a:t>
            </a:r>
          </a:p>
        </p:txBody>
      </p:sp>
      <p:sp>
        <p:nvSpPr>
          <p:cNvPr id="5" name="Content Placeholder 2">
            <a:extLst>
              <a:ext uri="{FF2B5EF4-FFF2-40B4-BE49-F238E27FC236}">
                <a16:creationId xmlns:a16="http://schemas.microsoft.com/office/drawing/2014/main" xmlns="" id="{9CB50CF5-9371-4D90-B19D-050B5244F878}"/>
              </a:ext>
            </a:extLst>
          </p:cNvPr>
          <p:cNvSpPr>
            <a:spLocks noGrp="1"/>
          </p:cNvSpPr>
          <p:nvPr>
            <p:ph idx="1"/>
          </p:nvPr>
        </p:nvSpPr>
        <p:spPr>
          <a:xfrm>
            <a:off x="2169632" y="781347"/>
            <a:ext cx="8555064" cy="1358118"/>
          </a:xfrm>
        </p:spPr>
        <p:txBody>
          <a:bodyPr>
            <a:normAutofit/>
          </a:bodyPr>
          <a:lstStyle/>
          <a:p>
            <a:pPr marL="0" indent="0" algn="ctr">
              <a:buNone/>
            </a:pPr>
            <a:r>
              <a:rPr lang="ar-BH" sz="4400" b="1" dirty="0">
                <a:latin typeface="Traditional Arabic" panose="02020603050405020304" pitchFamily="18" charset="-78"/>
              </a:rPr>
              <a:t>بعد </a:t>
            </a:r>
            <a:r>
              <a:rPr lang="ar-SA" sz="4400" b="1" dirty="0">
                <a:latin typeface="Traditional Arabic" panose="02020603050405020304" pitchFamily="18" charset="-78"/>
              </a:rPr>
              <a:t>قراءة</a:t>
            </a:r>
            <a:r>
              <a:rPr lang="ar-BH" sz="4400" b="1" dirty="0">
                <a:latin typeface="Traditional Arabic" panose="02020603050405020304" pitchFamily="18" charset="-78"/>
              </a:rPr>
              <a:t> </a:t>
            </a:r>
            <a:r>
              <a:rPr lang="ar-SA" sz="4400" b="1" dirty="0">
                <a:latin typeface="Traditional Arabic" panose="02020603050405020304" pitchFamily="18" charset="-78"/>
              </a:rPr>
              <a:t>ا</a:t>
            </a:r>
            <a:r>
              <a:rPr lang="ar-BH" sz="4400" b="1" dirty="0">
                <a:latin typeface="Traditional Arabic" panose="02020603050405020304" pitchFamily="18" charset="-78"/>
              </a:rPr>
              <a:t>لقصّة أجب </a:t>
            </a:r>
            <a:r>
              <a:rPr lang="ar-SA" sz="4400" b="1" dirty="0">
                <a:latin typeface="Traditional Arabic" panose="02020603050405020304" pitchFamily="18" charset="-78"/>
              </a:rPr>
              <a:t>عن </a:t>
            </a:r>
            <a:r>
              <a:rPr lang="ar-BH" sz="4400" b="1" dirty="0">
                <a:latin typeface="Traditional Arabic" panose="02020603050405020304" pitchFamily="18" charset="-78"/>
              </a:rPr>
              <a:t>الأسئلة الآتية:</a:t>
            </a:r>
            <a:endParaRPr lang="ar-SA" sz="4400" b="1" dirty="0">
              <a:latin typeface="Traditional Arabic" panose="02020603050405020304" pitchFamily="18" charset="-78"/>
            </a:endParaRPr>
          </a:p>
        </p:txBody>
      </p:sp>
      <p:sp>
        <p:nvSpPr>
          <p:cNvPr id="6" name="TextBox 5"/>
          <p:cNvSpPr txBox="1"/>
          <p:nvPr/>
        </p:nvSpPr>
        <p:spPr>
          <a:xfrm>
            <a:off x="9390743" y="168754"/>
            <a:ext cx="2667907" cy="584775"/>
          </a:xfrm>
          <a:prstGeom prst="rect">
            <a:avLst/>
          </a:prstGeom>
          <a:noFill/>
        </p:spPr>
        <p:txBody>
          <a:bodyPr wrap="square" rtlCol="1">
            <a:spAutoFit/>
          </a:bodyPr>
          <a:lstStyle/>
          <a:p>
            <a:pPr algn="ctr"/>
            <a:r>
              <a:rPr lang="ar-BH" sz="3200" b="1" dirty="0">
                <a:solidFill>
                  <a:srgbClr val="C00000"/>
                </a:solidFill>
                <a:latin typeface="Traditional Arabic" panose="02020603050405020304" pitchFamily="18" charset="-78"/>
                <a:cs typeface="Traditional Arabic" panose="02020603050405020304" pitchFamily="18" charset="-78"/>
              </a:rPr>
              <a:t>الجواب:</a:t>
            </a:r>
          </a:p>
        </p:txBody>
      </p:sp>
      <p:sp>
        <p:nvSpPr>
          <p:cNvPr id="3" name="شكل بيضاوي 2"/>
          <p:cNvSpPr/>
          <p:nvPr/>
        </p:nvSpPr>
        <p:spPr>
          <a:xfrm>
            <a:off x="2603714" y="2958433"/>
            <a:ext cx="1764041" cy="514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dirty="0">
                <a:solidFill>
                  <a:schemeClr val="tx1"/>
                </a:solidFill>
              </a:rPr>
              <a:t>عدّاس</a:t>
            </a:r>
          </a:p>
        </p:txBody>
      </p:sp>
      <p:sp>
        <p:nvSpPr>
          <p:cNvPr id="9" name="مستطيل 8"/>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2587549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barn(inVertical)">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Effect transition="in" filter="barn(inVertical)">
                                      <p:cBhvr>
                                        <p:cTn id="45" dur="500"/>
                                        <p:tgtEl>
                                          <p:spTgt spid="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Effect transition="in" filter="fade">
                                      <p:cBhvr>
                                        <p:cTn id="50" dur="1000"/>
                                        <p:tgtEl>
                                          <p:spTgt spid="2">
                                            <p:txEl>
                                              <p:pRg st="6" end="6"/>
                                            </p:txEl>
                                          </p:spTgt>
                                        </p:tgtEl>
                                      </p:cBhvr>
                                    </p:animEffect>
                                    <p:anim calcmode="lin" valueType="num">
                                      <p:cBhvr>
                                        <p:cTn id="5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7" end="7"/>
                                            </p:txEl>
                                          </p:spTgt>
                                        </p:tgtEl>
                                        <p:attrNameLst>
                                          <p:attrName>style.visibility</p:attrName>
                                        </p:attrNameLst>
                                      </p:cBhvr>
                                      <p:to>
                                        <p:strVal val="visible"/>
                                      </p:to>
                                    </p:set>
                                    <p:animEffect transition="in" filter="barn(inVertical)">
                                      <p:cBhvr>
                                        <p:cTn id="5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532368" y="173180"/>
            <a:ext cx="2466975" cy="584775"/>
          </a:xfrm>
          <a:prstGeom prst="rect">
            <a:avLst/>
          </a:prstGeom>
          <a:noFill/>
        </p:spPr>
        <p:txBody>
          <a:bodyPr wrap="square" rtlCol="1">
            <a:spAutoFit/>
          </a:bodyPr>
          <a:lstStyle/>
          <a:p>
            <a:pPr algn="ctr"/>
            <a:r>
              <a:rPr lang="en-US" sz="3200" b="1" dirty="0">
                <a:solidFill>
                  <a:srgbClr val="C00000"/>
                </a:solidFill>
                <a:latin typeface="Traditional Arabic" panose="02020603050405020304" pitchFamily="18" charset="-78"/>
              </a:rPr>
              <a:t> </a:t>
            </a:r>
            <a:endParaRPr lang="ar-BH" sz="3200" b="1" dirty="0">
              <a:solidFill>
                <a:srgbClr val="C00000"/>
              </a:solidFill>
              <a:latin typeface="Traditional Arabic" panose="02020603050405020304" pitchFamily="18" charset="-78"/>
            </a:endParaRPr>
          </a:p>
        </p:txBody>
      </p:sp>
      <p:sp>
        <p:nvSpPr>
          <p:cNvPr id="10" name="مستطيل 9"/>
          <p:cNvSpPr/>
          <p:nvPr/>
        </p:nvSpPr>
        <p:spPr>
          <a:xfrm>
            <a:off x="437607" y="1007339"/>
            <a:ext cx="11561736" cy="533146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000" dirty="0"/>
              <a:t>  </a:t>
            </a:r>
          </a:p>
          <a:p>
            <a:pPr algn="r"/>
            <a:endParaRPr lang="ar-BH" sz="2400" b="1" dirty="0">
              <a:solidFill>
                <a:schemeClr val="tx1"/>
              </a:solidFill>
              <a:sym typeface="AGA Arabesque" panose="05010101010101010101" pitchFamily="2" charset="2"/>
            </a:endParaRPr>
          </a:p>
          <a:p>
            <a:pPr algn="r"/>
            <a:endParaRPr lang="ar-BH" sz="2400" b="1" dirty="0">
              <a:solidFill>
                <a:schemeClr val="tx1"/>
              </a:solidFill>
              <a:sym typeface="AGA Arabesque" panose="05010101010101010101" pitchFamily="2" charset="2"/>
            </a:endParaRPr>
          </a:p>
          <a:p>
            <a:pPr algn="r"/>
            <a:endParaRPr lang="ar-BH" sz="2400" b="1" dirty="0">
              <a:solidFill>
                <a:schemeClr val="tx1"/>
              </a:solidFill>
              <a:sym typeface="AGA Arabesque" panose="05010101010101010101" pitchFamily="2" charset="2"/>
            </a:endParaRPr>
          </a:p>
          <a:p>
            <a:pPr algn="r"/>
            <a:endParaRPr lang="ar-BH" sz="2400" b="1" dirty="0">
              <a:solidFill>
                <a:schemeClr val="tx1"/>
              </a:solidFill>
              <a:sym typeface="AGA Arabesque" panose="05010101010101010101" pitchFamily="2" charset="2"/>
            </a:endParaRPr>
          </a:p>
          <a:p>
            <a:pPr algn="just" rtl="1"/>
            <a:endParaRPr lang="ar-BH" sz="2400" dirty="0">
              <a:solidFill>
                <a:schemeClr val="tx1"/>
              </a:solidFill>
              <a:sym typeface="AGA Arabesque" panose="05010101010101010101" pitchFamily="2" charset="2"/>
            </a:endParaRPr>
          </a:p>
          <a:p>
            <a:pPr algn="just" rtl="1">
              <a:lnSpc>
                <a:spcPct val="150000"/>
              </a:lnSpc>
            </a:pPr>
            <a:endParaRPr lang="ar-BH" sz="3200" b="1" dirty="0">
              <a:solidFill>
                <a:schemeClr val="tx1"/>
              </a:solidFill>
              <a:sym typeface="AGA Arabesque" panose="05010101010101010101" pitchFamily="2" charset="2"/>
            </a:endParaRPr>
          </a:p>
          <a:p>
            <a:pPr algn="just" rtl="1">
              <a:lnSpc>
                <a:spcPct val="150000"/>
              </a:lnSpc>
            </a:pPr>
            <a:r>
              <a:rPr lang="ar-BH" sz="3200" b="1" dirty="0">
                <a:solidFill>
                  <a:schemeClr val="tx1"/>
                </a:solidFill>
                <a:sym typeface="AGA Arabesque" panose="05010101010101010101" pitchFamily="2" charset="2"/>
              </a:rPr>
              <a:t>عاد رسول الله</a:t>
            </a:r>
            <a:r>
              <a:rPr lang="ar-BH" sz="2000" b="1" dirty="0">
                <a:solidFill>
                  <a:schemeClr val="tx1"/>
                </a:solidFill>
                <a:sym typeface="AGA Arabesque" panose="05010101010101010101" pitchFamily="2" charset="2"/>
              </a:rPr>
              <a:t> </a:t>
            </a:r>
            <a:r>
              <a:rPr lang="ar-SA" sz="2000" b="1" dirty="0">
                <a:solidFill>
                  <a:schemeClr val="tx1"/>
                </a:solidFill>
                <a:sym typeface="AGA Arabesque" panose="05010101010101010101" pitchFamily="2" charset="2"/>
              </a:rPr>
              <a:t> </a:t>
            </a:r>
            <a:r>
              <a:rPr lang="ar-BH" sz="3200" b="1" dirty="0">
                <a:solidFill>
                  <a:schemeClr val="tx1"/>
                </a:solidFill>
                <a:sym typeface="AGA Arabesque" panose="05010101010101010101" pitchFamily="2" charset="2"/>
              </a:rPr>
              <a:t> من الطّائف حزينًا مهمومًا، متألّمًا ممّا لاقاه من معاملة أهل الطّائف له، وعدم استجابتهم لدعوته، حتّى وصل إلى منتصف الطّريق، فإذا سحابةٌ تظلّه، فرفع رأسه ينظر إليها فرأى جبريلا عليه السلام ومعه ملك الجبال قد بعثه الله إلى رسول الله، كي يُطْبِق الجبال على الكفار، لكنّ رسـول الله</a:t>
            </a:r>
            <a:r>
              <a:rPr lang="ar-SA" sz="3200" b="1" dirty="0">
                <a:solidFill>
                  <a:schemeClr val="tx1"/>
                </a:solidFill>
                <a:sym typeface="AGA Arabesque" panose="05010101010101010101" pitchFamily="2" charset="2"/>
              </a:rPr>
              <a:t> </a:t>
            </a:r>
            <a:r>
              <a:rPr lang="ar-BH" sz="3200" b="1" dirty="0">
                <a:solidFill>
                  <a:schemeClr val="tx1"/>
                </a:solidFill>
                <a:sym typeface="AGA Arabesque" panose="05010101010101010101" pitchFamily="2" charset="2"/>
              </a:rPr>
              <a:t> رحّب بجبريل وملك الجبال، ورفض أن تُدمّرَ الجبالُ على الكفّار قائلا: «أرجو أن يُخرجَ الله من أصلابهم مَنْ يعبدُ الله لا يُشركُ به شيئَا». </a:t>
            </a:r>
          </a:p>
          <a:p>
            <a:pPr algn="r" rtl="1">
              <a:lnSpc>
                <a:spcPct val="150000"/>
              </a:lnSpc>
            </a:pPr>
            <a:r>
              <a:rPr lang="ar-BH" sz="3200" b="1" dirty="0">
                <a:solidFill>
                  <a:schemeClr val="tx1"/>
                </a:solidFill>
                <a:sym typeface="AGA Arabesque" panose="05010101010101010101" pitchFamily="2" charset="2"/>
              </a:rPr>
              <a:t> فانظر إلى رحمة رسولنا</a:t>
            </a:r>
            <a:r>
              <a:rPr lang="ar-SA" sz="3200" b="1" dirty="0">
                <a:solidFill>
                  <a:schemeClr val="tx1"/>
                </a:solidFill>
                <a:sym typeface="AGA Arabesque" panose="05010101010101010101" pitchFamily="2" charset="2"/>
              </a:rPr>
              <a:t> </a:t>
            </a:r>
            <a:r>
              <a:rPr lang="ar-BH" sz="3200" b="1" dirty="0">
                <a:solidFill>
                  <a:schemeClr val="tx1"/>
                </a:solidFill>
                <a:sym typeface="AGA Arabesque" panose="05010101010101010101" pitchFamily="2" charset="2"/>
              </a:rPr>
              <a:t> بقومه الذين آذوه، وما أقسى قومه عليه.</a:t>
            </a:r>
          </a:p>
          <a:p>
            <a:pPr algn="r"/>
            <a:endParaRPr lang="ar-BH" sz="2400" b="1" dirty="0">
              <a:solidFill>
                <a:schemeClr val="tx1"/>
              </a:solidFill>
              <a:sym typeface="AGA Arabesque" panose="05010101010101010101" pitchFamily="2" charset="2"/>
            </a:endParaRPr>
          </a:p>
          <a:p>
            <a:pPr algn="r"/>
            <a:endParaRPr lang="ar-BH" sz="2800" b="1" dirty="0">
              <a:solidFill>
                <a:schemeClr val="tx1"/>
              </a:solidFill>
              <a:sym typeface="AGA Arabesque" panose="05010101010101010101" pitchFamily="2" charset="2"/>
            </a:endParaRPr>
          </a:p>
          <a:p>
            <a:pPr algn="r"/>
            <a:endParaRPr lang="ar-BH" sz="2400" b="1" dirty="0">
              <a:solidFill>
                <a:schemeClr val="tx1"/>
              </a:solidFill>
              <a:sym typeface="AGA Arabesque" panose="05010101010101010101" pitchFamily="2" charset="2"/>
            </a:endParaRPr>
          </a:p>
          <a:p>
            <a:pPr algn="r"/>
            <a:endParaRPr lang="ar-BH" sz="2400" b="1" dirty="0">
              <a:solidFill>
                <a:schemeClr val="tx1"/>
              </a:solidFill>
              <a:sym typeface="AGA Arabesque" panose="05010101010101010101" pitchFamily="2" charset="2"/>
            </a:endParaRPr>
          </a:p>
          <a:p>
            <a:pPr algn="ctr"/>
            <a:r>
              <a:rPr lang="ar-BH" sz="2000" b="1" dirty="0">
                <a:sym typeface="AGA Arabesque" panose="05010101010101010101" pitchFamily="2" charset="2"/>
              </a:rPr>
              <a:t> </a:t>
            </a:r>
            <a:endParaRPr lang="ar-BH" sz="2000" b="1" dirty="0"/>
          </a:p>
          <a:p>
            <a:pPr algn="r"/>
            <a:endParaRPr lang="ar-BH" sz="2000" b="1" dirty="0">
              <a:sym typeface="AGA Arabesque" panose="05010101010101010101" pitchFamily="2" charset="2"/>
            </a:endParaRPr>
          </a:p>
          <a:p>
            <a:pPr algn="r"/>
            <a:r>
              <a:rPr lang="ar-BH" sz="2000" b="1" dirty="0">
                <a:sym typeface="AGA Arabesque" panose="05010101010101010101" pitchFamily="2" charset="2"/>
              </a:rPr>
              <a:t> </a:t>
            </a:r>
            <a:endParaRPr lang="ar-BH" sz="2000" b="1" dirty="0"/>
          </a:p>
        </p:txBody>
      </p:sp>
      <p:sp>
        <p:nvSpPr>
          <p:cNvPr id="11" name="Rectangle 4"/>
          <p:cNvSpPr/>
          <p:nvPr/>
        </p:nvSpPr>
        <p:spPr>
          <a:xfrm>
            <a:off x="3862235" y="48487"/>
            <a:ext cx="7498023" cy="834159"/>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BH" sz="24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a:p>
            <a:pPr algn="ctr"/>
            <a:r>
              <a:rPr lang="ar-BH" sz="4400" b="1" dirty="0">
                <a:latin typeface="Traditional Arabic" panose="02020603050405020304" pitchFamily="18" charset="-78"/>
              </a:rPr>
              <a:t>ا</a:t>
            </a:r>
            <a:r>
              <a:rPr lang="ar-SA" sz="4400" b="1" dirty="0">
                <a:latin typeface="Traditional Arabic" panose="02020603050405020304" pitchFamily="18" charset="-78"/>
              </a:rPr>
              <a:t>قرأ</a:t>
            </a:r>
            <a:r>
              <a:rPr lang="ar-BH" sz="4400" b="1" dirty="0">
                <a:latin typeface="Traditional Arabic" panose="02020603050405020304" pitchFamily="18" charset="-78"/>
              </a:rPr>
              <a:t> قصّة النبيّ </a:t>
            </a:r>
            <a:r>
              <a:rPr lang="ar-BH" sz="4400" b="1" dirty="0">
                <a:latin typeface="Traditional Arabic" panose="02020603050405020304" pitchFamily="18" charset="-78"/>
                <a:sym typeface="AGA Arabesque" panose="05010101010101010101" pitchFamily="2" charset="2"/>
              </a:rPr>
              <a:t> مع ملك الجبال.</a:t>
            </a:r>
            <a:endParaRPr lang="ar-BH" sz="4800" b="1" dirty="0">
              <a:latin typeface="Traditional Arabic" panose="02020603050405020304" pitchFamily="18" charset="-78"/>
            </a:endParaRPr>
          </a:p>
          <a:p>
            <a:pPr algn="ctr"/>
            <a:endParaRPr lang="ar-BH" sz="28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p:txBody>
      </p:sp>
      <p:sp>
        <p:nvSpPr>
          <p:cNvPr id="9" name="مستطيل 8"/>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18447330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7713" y="1703337"/>
            <a:ext cx="11505995" cy="454297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a:p>
            <a:pPr algn="r"/>
            <a:r>
              <a:rPr lang="ar-BH" sz="3200" b="1" dirty="0">
                <a:solidFill>
                  <a:schemeClr val="tx1"/>
                </a:solidFill>
              </a:rPr>
              <a:t>1- لماذا عاد النّبيّ </a:t>
            </a:r>
            <a:r>
              <a:rPr lang="ar-BH" sz="3200" b="1" dirty="0">
                <a:solidFill>
                  <a:schemeClr val="tx1"/>
                </a:solidFill>
                <a:sym typeface="AGA Arabesque" panose="05010101010101010101" pitchFamily="2" charset="2"/>
              </a:rPr>
              <a:t> حزينًا ومتألّمًا من الطائف؟                                           </a:t>
            </a:r>
            <a:r>
              <a:rPr lang="ar-BH" sz="4000" b="1" dirty="0">
                <a:solidFill>
                  <a:schemeClr val="accent1">
                    <a:lumMod val="75000"/>
                  </a:schemeClr>
                </a:solidFill>
                <a:sym typeface="AGA Arabesque" panose="05010101010101010101" pitchFamily="2" charset="2"/>
              </a:rPr>
              <a:t>         </a:t>
            </a:r>
            <a:r>
              <a:rPr lang="ar-BH" sz="3600" dirty="0">
                <a:solidFill>
                  <a:schemeClr val="tx1"/>
                </a:solidFill>
                <a:sym typeface="AGA Arabesque" panose="05010101010101010101" pitchFamily="2" charset="2"/>
              </a:rPr>
              <a:t>..................................................................</a:t>
            </a:r>
            <a:endParaRPr lang="ar-BH" sz="3200" dirty="0">
              <a:solidFill>
                <a:schemeClr val="tx1"/>
              </a:solidFill>
            </a:endParaRPr>
          </a:p>
          <a:p>
            <a:pPr algn="r"/>
            <a:r>
              <a:rPr lang="ar-BH" sz="3200" dirty="0">
                <a:solidFill>
                  <a:schemeClr val="tx1"/>
                </a:solidFill>
              </a:rPr>
              <a:t> </a:t>
            </a:r>
            <a:r>
              <a:rPr lang="ar-BH" sz="3200" b="1" dirty="0">
                <a:solidFill>
                  <a:schemeClr val="tx1"/>
                </a:solidFill>
              </a:rPr>
              <a:t>2- صوّب العبارة التالية: </a:t>
            </a:r>
            <a:r>
              <a:rPr lang="ar-BH" sz="3200" dirty="0">
                <a:solidFill>
                  <a:schemeClr val="tx1"/>
                </a:solidFill>
              </a:rPr>
              <a:t>وافق النبي</a:t>
            </a:r>
            <a:r>
              <a:rPr lang="ar-SA" sz="3200" dirty="0">
                <a:solidFill>
                  <a:schemeClr val="tx1"/>
                </a:solidFill>
              </a:rPr>
              <a:t> </a:t>
            </a:r>
            <a:r>
              <a:rPr lang="ar-BH" sz="3200" dirty="0">
                <a:solidFill>
                  <a:schemeClr val="tx1"/>
                </a:solidFill>
                <a:sym typeface="AGA Arabesque" panose="05010101010101010101" pitchFamily="2" charset="2"/>
              </a:rPr>
              <a:t> أن تُدمّر الجبال على الكفّار.                  </a:t>
            </a:r>
            <a:r>
              <a:rPr lang="ar-BH" sz="4400" dirty="0">
                <a:solidFill>
                  <a:schemeClr val="tx1"/>
                </a:solidFill>
                <a:sym typeface="AGA Arabesque" panose="05010101010101010101" pitchFamily="2" charset="2"/>
              </a:rPr>
              <a:t>..................................................................</a:t>
            </a:r>
            <a:endParaRPr lang="ar-BH" sz="3600" dirty="0">
              <a:solidFill>
                <a:schemeClr val="tx1"/>
              </a:solidFill>
              <a:sym typeface="AGA Arabesque" panose="05010101010101010101" pitchFamily="2" charset="2"/>
            </a:endParaRPr>
          </a:p>
          <a:p>
            <a:pPr algn="r"/>
            <a:r>
              <a:rPr lang="ar-BH" sz="3200" b="1" dirty="0">
                <a:solidFill>
                  <a:schemeClr val="tx1"/>
                </a:solidFill>
                <a:sym typeface="AGA Arabesque" panose="05010101010101010101" pitchFamily="2" charset="2"/>
              </a:rPr>
              <a:t>3- ما اسم المَلَك الذي كان يريد أنْ يُدمِّرَ الجبال على الكفّار؟       </a:t>
            </a:r>
          </a:p>
          <a:p>
            <a:pPr algn="r"/>
            <a:r>
              <a:rPr lang="ar-BH" sz="3200" b="1" dirty="0">
                <a:solidFill>
                  <a:schemeClr val="tx1"/>
                </a:solidFill>
                <a:sym typeface="AGA Arabesque" panose="05010101010101010101" pitchFamily="2" charset="2"/>
              </a:rPr>
              <a:t>   .................................................................................</a:t>
            </a:r>
          </a:p>
          <a:p>
            <a:pPr algn="ctr"/>
            <a:r>
              <a:rPr lang="ar-BH" sz="4000" dirty="0">
                <a:solidFill>
                  <a:schemeClr val="bg2">
                    <a:lumMod val="50000"/>
                  </a:schemeClr>
                </a:solidFill>
                <a:sym typeface="AGA Arabesque" panose="05010101010101010101" pitchFamily="2" charset="2"/>
              </a:rPr>
              <a:t> </a:t>
            </a:r>
            <a:endParaRPr lang="ar-BH" sz="4000" dirty="0">
              <a:solidFill>
                <a:schemeClr val="accent1">
                  <a:lumMod val="75000"/>
                </a:schemeClr>
              </a:solidFill>
              <a:sym typeface="AGA Arabesque" panose="05010101010101010101" pitchFamily="2" charset="2"/>
            </a:endParaRPr>
          </a:p>
        </p:txBody>
      </p:sp>
      <p:sp>
        <p:nvSpPr>
          <p:cNvPr id="4" name="Rectangle 3"/>
          <p:cNvSpPr/>
          <p:nvPr/>
        </p:nvSpPr>
        <p:spPr>
          <a:xfrm>
            <a:off x="3612630" y="2719322"/>
            <a:ext cx="6265887" cy="646331"/>
          </a:xfrm>
          <a:prstGeom prst="rect">
            <a:avLst/>
          </a:prstGeom>
        </p:spPr>
        <p:txBody>
          <a:bodyPr wrap="square">
            <a:spAutoFit/>
          </a:bodyPr>
          <a:lstStyle/>
          <a:p>
            <a:pPr algn="ctr"/>
            <a:r>
              <a:rPr lang="ar-BH" sz="3600" b="1" dirty="0">
                <a:solidFill>
                  <a:srgbClr val="00B050"/>
                </a:solidFill>
                <a:latin typeface="Traditional Arabic" panose="02020603050405020304" pitchFamily="18" charset="-78"/>
                <a:cs typeface="Traditional Arabic" panose="02020603050405020304" pitchFamily="18" charset="-78"/>
              </a:rPr>
              <a:t>    </a:t>
            </a:r>
          </a:p>
        </p:txBody>
      </p:sp>
      <p:sp>
        <p:nvSpPr>
          <p:cNvPr id="5" name="Content Placeholder 2">
            <a:extLst>
              <a:ext uri="{FF2B5EF4-FFF2-40B4-BE49-F238E27FC236}">
                <a16:creationId xmlns:a16="http://schemas.microsoft.com/office/drawing/2014/main" xmlns="" id="{9CB50CF5-9371-4D90-B19D-050B5244F878}"/>
              </a:ext>
            </a:extLst>
          </p:cNvPr>
          <p:cNvSpPr>
            <a:spLocks noGrp="1"/>
          </p:cNvSpPr>
          <p:nvPr>
            <p:ph idx="1"/>
          </p:nvPr>
        </p:nvSpPr>
        <p:spPr>
          <a:xfrm>
            <a:off x="1548067" y="835738"/>
            <a:ext cx="9176629" cy="1358118"/>
          </a:xfrm>
        </p:spPr>
        <p:txBody>
          <a:bodyPr>
            <a:normAutofit/>
          </a:bodyPr>
          <a:lstStyle/>
          <a:p>
            <a:pPr marL="0" indent="0" algn="ctr">
              <a:buNone/>
            </a:pPr>
            <a:r>
              <a:rPr lang="ar-BH" sz="4400" b="1" dirty="0">
                <a:latin typeface="Traditional Arabic" panose="02020603050405020304" pitchFamily="18" charset="-78"/>
              </a:rPr>
              <a:t>بعد </a:t>
            </a:r>
            <a:r>
              <a:rPr lang="ar-SA" sz="4400" b="1" dirty="0">
                <a:latin typeface="Traditional Arabic" panose="02020603050405020304" pitchFamily="18" charset="-78"/>
              </a:rPr>
              <a:t>قراءة</a:t>
            </a:r>
            <a:r>
              <a:rPr lang="ar-BH" sz="4400" b="1" dirty="0">
                <a:latin typeface="Traditional Arabic" panose="02020603050405020304" pitchFamily="18" charset="-78"/>
              </a:rPr>
              <a:t> </a:t>
            </a:r>
            <a:r>
              <a:rPr lang="ar-SA" sz="4400" b="1" dirty="0">
                <a:latin typeface="Traditional Arabic" panose="02020603050405020304" pitchFamily="18" charset="-78"/>
              </a:rPr>
              <a:t>ا</a:t>
            </a:r>
            <a:r>
              <a:rPr lang="ar-BH" sz="4400" b="1" dirty="0">
                <a:latin typeface="Traditional Arabic" panose="02020603050405020304" pitchFamily="18" charset="-78"/>
              </a:rPr>
              <a:t>لقصّة أجب عن الأسئلة الآتية:</a:t>
            </a:r>
            <a:endParaRPr lang="ar-SA" sz="4400" b="1" dirty="0">
              <a:latin typeface="Traditional Arabic" panose="02020603050405020304" pitchFamily="18" charset="-78"/>
            </a:endParaRPr>
          </a:p>
        </p:txBody>
      </p:sp>
      <p:sp>
        <p:nvSpPr>
          <p:cNvPr id="6" name="TextBox 5"/>
          <p:cNvSpPr txBox="1"/>
          <p:nvPr/>
        </p:nvSpPr>
        <p:spPr>
          <a:xfrm>
            <a:off x="9390743" y="168754"/>
            <a:ext cx="2667907" cy="584775"/>
          </a:xfrm>
          <a:prstGeom prst="rect">
            <a:avLst/>
          </a:prstGeom>
          <a:noFill/>
        </p:spPr>
        <p:txBody>
          <a:bodyPr wrap="square" rtlCol="1">
            <a:spAutoFit/>
          </a:bodyPr>
          <a:lstStyle/>
          <a:p>
            <a:pPr algn="ctr"/>
            <a:r>
              <a:rPr lang="ar-BH" sz="3200" b="1" dirty="0">
                <a:solidFill>
                  <a:srgbClr val="C00000"/>
                </a:solidFill>
                <a:latin typeface="Traditional Arabic" panose="02020603050405020304" pitchFamily="18" charset="-78"/>
                <a:cs typeface="Traditional Arabic" panose="02020603050405020304" pitchFamily="18" charset="-78"/>
              </a:rPr>
              <a:t>نشاط (4):</a:t>
            </a:r>
          </a:p>
        </p:txBody>
      </p:sp>
      <p:sp>
        <p:nvSpPr>
          <p:cNvPr id="7" name="مستطيل 6"/>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1935395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3754" y="1222546"/>
            <a:ext cx="11505995" cy="49383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endParaRPr lang="ar-BH" dirty="0"/>
          </a:p>
          <a:p>
            <a:pPr algn="r">
              <a:lnSpc>
                <a:spcPct val="150000"/>
              </a:lnSpc>
            </a:pPr>
            <a:r>
              <a:rPr lang="ar-BH" sz="3200" b="1" dirty="0">
                <a:solidFill>
                  <a:schemeClr val="tx1"/>
                </a:solidFill>
              </a:rPr>
              <a:t>1- لماذا عاد النّبيّ </a:t>
            </a:r>
            <a:r>
              <a:rPr lang="ar-BH" sz="3200" b="1" dirty="0">
                <a:solidFill>
                  <a:schemeClr val="tx1"/>
                </a:solidFill>
                <a:sym typeface="AGA Arabesque" panose="05010101010101010101" pitchFamily="2" charset="2"/>
              </a:rPr>
              <a:t> حزينًا ومتألمًا من الطائف؟                                            </a:t>
            </a:r>
            <a:r>
              <a:rPr lang="ar-BH" sz="4000" b="1" dirty="0">
                <a:solidFill>
                  <a:schemeClr val="accent1">
                    <a:lumMod val="75000"/>
                  </a:schemeClr>
                </a:solidFill>
                <a:sym typeface="AGA Arabesque" panose="05010101010101010101" pitchFamily="2" charset="2"/>
              </a:rPr>
              <a:t>         </a:t>
            </a:r>
            <a:r>
              <a:rPr lang="ar-BH" sz="3200" dirty="0">
                <a:solidFill>
                  <a:schemeClr val="tx2"/>
                </a:solidFill>
                <a:sym typeface="AGA Arabesque" panose="05010101010101010101" pitchFamily="2" charset="2"/>
              </a:rPr>
              <a:t>لأنهم ضربوه وآذوه ولم يستجيبوا لدعوته</a:t>
            </a:r>
            <a:r>
              <a:rPr lang="ar-BH" sz="3600" dirty="0">
                <a:solidFill>
                  <a:schemeClr val="tx2"/>
                </a:solidFill>
                <a:sym typeface="AGA Arabesque" panose="05010101010101010101" pitchFamily="2" charset="2"/>
              </a:rPr>
              <a:t>.              </a:t>
            </a:r>
            <a:r>
              <a:rPr lang="en-US" sz="3600" dirty="0">
                <a:solidFill>
                  <a:schemeClr val="tx2"/>
                </a:solidFill>
                <a:sym typeface="AGA Arabesque" panose="05010101010101010101" pitchFamily="2" charset="2"/>
              </a:rPr>
              <a:t>       </a:t>
            </a:r>
            <a:endParaRPr lang="ar-BH" sz="3200" dirty="0">
              <a:solidFill>
                <a:schemeClr val="tx2"/>
              </a:solidFill>
            </a:endParaRPr>
          </a:p>
          <a:p>
            <a:pPr algn="r">
              <a:lnSpc>
                <a:spcPct val="150000"/>
              </a:lnSpc>
            </a:pPr>
            <a:r>
              <a:rPr lang="ar-BH" sz="3200" dirty="0">
                <a:solidFill>
                  <a:schemeClr val="tx1"/>
                </a:solidFill>
              </a:rPr>
              <a:t> </a:t>
            </a:r>
            <a:r>
              <a:rPr lang="ar-BH" sz="3200" b="1" dirty="0">
                <a:solidFill>
                  <a:schemeClr val="tx1"/>
                </a:solidFill>
              </a:rPr>
              <a:t>2- صوّب العبارة التالية: </a:t>
            </a:r>
            <a:r>
              <a:rPr lang="ar-BH" sz="3200" dirty="0">
                <a:solidFill>
                  <a:schemeClr val="tx1"/>
                </a:solidFill>
              </a:rPr>
              <a:t>وافق النبي</a:t>
            </a:r>
            <a:r>
              <a:rPr lang="ar-BH" sz="3200" dirty="0">
                <a:solidFill>
                  <a:schemeClr val="tx1"/>
                </a:solidFill>
                <a:sym typeface="AGA Arabesque" panose="05010101010101010101" pitchFamily="2" charset="2"/>
              </a:rPr>
              <a:t> أن تُدمّر الجبال على الكفّار.                  </a:t>
            </a:r>
            <a:r>
              <a:rPr lang="ar-BH" sz="3200" dirty="0">
                <a:solidFill>
                  <a:schemeClr val="tx2">
                    <a:lumMod val="75000"/>
                  </a:schemeClr>
                </a:solidFill>
                <a:sym typeface="AGA Arabesque" panose="05010101010101010101" pitchFamily="2" charset="2"/>
              </a:rPr>
              <a:t>رفض النّبيّ  أنْ تُدمّرَ الجبال على الكفار.                      </a:t>
            </a:r>
            <a:endParaRPr lang="ar-BH" sz="2800" dirty="0">
              <a:solidFill>
                <a:schemeClr val="tx2">
                  <a:lumMod val="75000"/>
                </a:schemeClr>
              </a:solidFill>
              <a:sym typeface="AGA Arabesque" panose="05010101010101010101" pitchFamily="2" charset="2"/>
            </a:endParaRPr>
          </a:p>
          <a:p>
            <a:pPr algn="r">
              <a:lnSpc>
                <a:spcPct val="150000"/>
              </a:lnSpc>
            </a:pPr>
            <a:r>
              <a:rPr lang="ar-BH" sz="3200" b="1" dirty="0">
                <a:solidFill>
                  <a:schemeClr val="tx1"/>
                </a:solidFill>
                <a:sym typeface="AGA Arabesque" panose="05010101010101010101" pitchFamily="2" charset="2"/>
              </a:rPr>
              <a:t>3- ما اسم المَلَك الذي كان يريد أنْ يُدمِّرَ الجبال على الكفّار؟       </a:t>
            </a:r>
          </a:p>
          <a:p>
            <a:pPr algn="r">
              <a:lnSpc>
                <a:spcPct val="150000"/>
              </a:lnSpc>
            </a:pPr>
            <a:r>
              <a:rPr lang="ar-BH" sz="3200" b="1" dirty="0">
                <a:solidFill>
                  <a:schemeClr val="tx1"/>
                </a:solidFill>
                <a:sym typeface="AGA Arabesque" panose="05010101010101010101" pitchFamily="2" charset="2"/>
              </a:rPr>
              <a:t>           </a:t>
            </a:r>
            <a:r>
              <a:rPr lang="ar-BH" sz="2800" b="1" dirty="0">
                <a:solidFill>
                  <a:schemeClr val="bg2">
                    <a:lumMod val="50000"/>
                  </a:schemeClr>
                </a:solidFill>
                <a:sym typeface="AGA Arabesque" panose="05010101010101010101" pitchFamily="2" charset="2"/>
              </a:rPr>
              <a:t>ملك الجبال.      </a:t>
            </a:r>
            <a:endParaRPr lang="ar-BH" sz="3200" b="1" dirty="0">
              <a:solidFill>
                <a:schemeClr val="bg2">
                  <a:lumMod val="50000"/>
                </a:schemeClr>
              </a:solidFill>
              <a:sym typeface="AGA Arabesque" panose="05010101010101010101" pitchFamily="2" charset="2"/>
            </a:endParaRPr>
          </a:p>
          <a:p>
            <a:pPr algn="ctr"/>
            <a:r>
              <a:rPr lang="ar-BH" sz="4000" dirty="0">
                <a:solidFill>
                  <a:schemeClr val="bg2">
                    <a:lumMod val="50000"/>
                  </a:schemeClr>
                </a:solidFill>
                <a:sym typeface="AGA Arabesque" panose="05010101010101010101" pitchFamily="2" charset="2"/>
              </a:rPr>
              <a:t> </a:t>
            </a:r>
            <a:endParaRPr lang="ar-BH" sz="4000" dirty="0">
              <a:solidFill>
                <a:schemeClr val="accent1">
                  <a:lumMod val="75000"/>
                </a:schemeClr>
              </a:solidFill>
              <a:sym typeface="AGA Arabesque" panose="05010101010101010101" pitchFamily="2" charset="2"/>
            </a:endParaRPr>
          </a:p>
        </p:txBody>
      </p:sp>
      <p:sp>
        <p:nvSpPr>
          <p:cNvPr id="4" name="Rectangle 3"/>
          <p:cNvSpPr/>
          <p:nvPr/>
        </p:nvSpPr>
        <p:spPr>
          <a:xfrm>
            <a:off x="3612630" y="2719322"/>
            <a:ext cx="6265887" cy="646331"/>
          </a:xfrm>
          <a:prstGeom prst="rect">
            <a:avLst/>
          </a:prstGeom>
        </p:spPr>
        <p:txBody>
          <a:bodyPr wrap="square">
            <a:spAutoFit/>
          </a:bodyPr>
          <a:lstStyle/>
          <a:p>
            <a:pPr algn="ctr"/>
            <a:r>
              <a:rPr lang="ar-BH" sz="3600" b="1" dirty="0">
                <a:solidFill>
                  <a:srgbClr val="00B050"/>
                </a:solidFill>
                <a:latin typeface="Traditional Arabic" panose="02020603050405020304" pitchFamily="18" charset="-78"/>
                <a:cs typeface="Traditional Arabic" panose="02020603050405020304" pitchFamily="18" charset="-78"/>
              </a:rPr>
              <a:t>    </a:t>
            </a:r>
          </a:p>
        </p:txBody>
      </p:sp>
      <p:sp>
        <p:nvSpPr>
          <p:cNvPr id="5" name="Content Placeholder 2">
            <a:extLst>
              <a:ext uri="{FF2B5EF4-FFF2-40B4-BE49-F238E27FC236}">
                <a16:creationId xmlns:a16="http://schemas.microsoft.com/office/drawing/2014/main" xmlns="" id="{9CB50CF5-9371-4D90-B19D-050B5244F878}"/>
              </a:ext>
            </a:extLst>
          </p:cNvPr>
          <p:cNvSpPr>
            <a:spLocks noGrp="1"/>
          </p:cNvSpPr>
          <p:nvPr>
            <p:ph idx="1"/>
          </p:nvPr>
        </p:nvSpPr>
        <p:spPr>
          <a:xfrm>
            <a:off x="3105847" y="522697"/>
            <a:ext cx="8059030" cy="586569"/>
          </a:xfrm>
        </p:spPr>
        <p:txBody>
          <a:bodyPr>
            <a:noAutofit/>
          </a:bodyPr>
          <a:lstStyle/>
          <a:p>
            <a:pPr marL="0" indent="0" algn="ctr">
              <a:buNone/>
            </a:pPr>
            <a:r>
              <a:rPr lang="ar-BH" sz="4000" b="1" dirty="0">
                <a:latin typeface="Traditional Arabic" panose="02020603050405020304" pitchFamily="18" charset="-78"/>
                <a:cs typeface="Traditional Arabic" panose="02020603050405020304" pitchFamily="18" charset="-78"/>
              </a:rPr>
              <a:t>بعد </a:t>
            </a:r>
            <a:r>
              <a:rPr lang="ar-SA" sz="4000" b="1" dirty="0">
                <a:latin typeface="Traditional Arabic" panose="02020603050405020304" pitchFamily="18" charset="-78"/>
                <a:cs typeface="Traditional Arabic" panose="02020603050405020304" pitchFamily="18" charset="-78"/>
              </a:rPr>
              <a:t>قراءة</a:t>
            </a:r>
            <a:r>
              <a:rPr lang="ar-BH" sz="4000" b="1" dirty="0">
                <a:latin typeface="Traditional Arabic" panose="02020603050405020304" pitchFamily="18" charset="-78"/>
                <a:cs typeface="Traditional Arabic" panose="02020603050405020304" pitchFamily="18" charset="-78"/>
              </a:rPr>
              <a:t> </a:t>
            </a:r>
            <a:r>
              <a:rPr lang="ar-SA" sz="4000" b="1" dirty="0">
                <a:latin typeface="Traditional Arabic" panose="02020603050405020304" pitchFamily="18" charset="-78"/>
                <a:cs typeface="Traditional Arabic" panose="02020603050405020304" pitchFamily="18" charset="-78"/>
              </a:rPr>
              <a:t>ا</a:t>
            </a:r>
            <a:r>
              <a:rPr lang="ar-BH" sz="4000" b="1" dirty="0">
                <a:latin typeface="Traditional Arabic" panose="02020603050405020304" pitchFamily="18" charset="-78"/>
                <a:cs typeface="Traditional Arabic" panose="02020603050405020304" pitchFamily="18" charset="-78"/>
              </a:rPr>
              <a:t>لقصّة أجب عن الأسئلة الآتية:</a:t>
            </a:r>
          </a:p>
          <a:p>
            <a:pPr marL="0" indent="0" algn="ctr">
              <a:buNone/>
            </a:pPr>
            <a:endParaRPr lang="ar-SA" sz="4000" b="1" dirty="0">
              <a:latin typeface="Traditional Arabic" panose="02020603050405020304" pitchFamily="18" charset="-78"/>
              <a:cs typeface="Traditional Arabic" panose="02020603050405020304" pitchFamily="18" charset="-78"/>
            </a:endParaRPr>
          </a:p>
        </p:txBody>
      </p:sp>
      <p:sp>
        <p:nvSpPr>
          <p:cNvPr id="6" name="TextBox 5"/>
          <p:cNvSpPr txBox="1"/>
          <p:nvPr/>
        </p:nvSpPr>
        <p:spPr>
          <a:xfrm>
            <a:off x="9390743" y="168754"/>
            <a:ext cx="2667907" cy="707886"/>
          </a:xfrm>
          <a:prstGeom prst="rect">
            <a:avLst/>
          </a:prstGeom>
          <a:noFill/>
        </p:spPr>
        <p:txBody>
          <a:bodyPr wrap="square" rtlCol="1">
            <a:spAutoFit/>
          </a:bodyPr>
          <a:lstStyle/>
          <a:p>
            <a:pPr algn="ctr"/>
            <a:r>
              <a:rPr lang="ar-BH" sz="4000" b="1" dirty="0">
                <a:solidFill>
                  <a:srgbClr val="C00000"/>
                </a:solidFill>
                <a:latin typeface="Traditional Arabic" panose="02020603050405020304" pitchFamily="18" charset="-78"/>
                <a:cs typeface="Traditional Arabic" panose="02020603050405020304" pitchFamily="18" charset="-78"/>
              </a:rPr>
              <a:t>الجواب:</a:t>
            </a:r>
          </a:p>
        </p:txBody>
      </p:sp>
      <p:sp>
        <p:nvSpPr>
          <p:cNvPr id="7" name="مستطيل 6"/>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3203340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1059" y="1586276"/>
            <a:ext cx="11505995" cy="372733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en-US" sz="2400" b="1" dirty="0">
                <a:solidFill>
                  <a:schemeClr val="tx1"/>
                </a:solidFill>
                <a:sym typeface="AGA Arabesque" panose="05010101010101010101" pitchFamily="2" charset="2"/>
              </a:rPr>
              <a:t>         </a:t>
            </a:r>
            <a:endParaRPr lang="ar-BH" sz="2800" b="1" dirty="0">
              <a:solidFill>
                <a:schemeClr val="tx1"/>
              </a:solidFill>
              <a:sym typeface="AGA Arabesque" panose="05010101010101010101" pitchFamily="2" charset="2"/>
            </a:endParaRPr>
          </a:p>
          <a:p>
            <a:pPr algn="r"/>
            <a:r>
              <a:rPr lang="ar-BH" sz="2400" b="1" dirty="0">
                <a:solidFill>
                  <a:schemeClr val="tx1"/>
                </a:solidFill>
                <a:sym typeface="AGA Arabesque" panose="05010101010101010101" pitchFamily="2" charset="2"/>
              </a:rPr>
              <a:t>                                                                    </a:t>
            </a:r>
            <a:r>
              <a:rPr lang="ar-BH" sz="2800" b="1" dirty="0">
                <a:solidFill>
                  <a:schemeClr val="tx1"/>
                </a:solidFill>
                <a:sym typeface="AGA Arabesque" panose="05010101010101010101" pitchFamily="2" charset="2"/>
              </a:rPr>
              <a:t> </a:t>
            </a:r>
            <a:r>
              <a:rPr lang="en-US" sz="2800" b="1" dirty="0">
                <a:solidFill>
                  <a:schemeClr val="tx1"/>
                </a:solidFill>
                <a:sym typeface="AGA Arabesque" panose="05010101010101010101" pitchFamily="2" charset="2"/>
              </a:rPr>
              <a:t> </a:t>
            </a:r>
            <a:r>
              <a:rPr lang="ar-BH" sz="2800" b="1" dirty="0">
                <a:solidFill>
                  <a:schemeClr val="tx1"/>
                </a:solidFill>
                <a:sym typeface="AGA Arabesque" panose="05010101010101010101" pitchFamily="2" charset="2"/>
              </a:rPr>
              <a:t> </a:t>
            </a:r>
          </a:p>
          <a:p>
            <a:pPr algn="r"/>
            <a:endParaRPr lang="ar-BH" sz="2800" b="1" dirty="0">
              <a:solidFill>
                <a:schemeClr val="tx1"/>
              </a:solidFill>
              <a:sym typeface="AGA Arabesque" panose="05010101010101010101" pitchFamily="2" charset="2"/>
            </a:endParaRPr>
          </a:p>
        </p:txBody>
      </p:sp>
      <p:sp>
        <p:nvSpPr>
          <p:cNvPr id="4" name="Rectangle 3"/>
          <p:cNvSpPr/>
          <p:nvPr/>
        </p:nvSpPr>
        <p:spPr>
          <a:xfrm>
            <a:off x="9056914" y="2826327"/>
            <a:ext cx="2123705" cy="646331"/>
          </a:xfrm>
          <a:prstGeom prst="rect">
            <a:avLst/>
          </a:prstGeom>
        </p:spPr>
        <p:txBody>
          <a:bodyPr wrap="square">
            <a:spAutoFit/>
          </a:bodyPr>
          <a:lstStyle/>
          <a:p>
            <a:pPr algn="ctr"/>
            <a:r>
              <a:rPr lang="ar-BH" sz="3600" b="1" dirty="0">
                <a:solidFill>
                  <a:srgbClr val="00B050"/>
                </a:solidFill>
                <a:latin typeface="Traditional Arabic" panose="02020603050405020304" pitchFamily="18" charset="-78"/>
                <a:cs typeface="Traditional Arabic" panose="02020603050405020304" pitchFamily="18" charset="-78"/>
              </a:rPr>
              <a:t> </a:t>
            </a:r>
          </a:p>
        </p:txBody>
      </p:sp>
      <p:sp>
        <p:nvSpPr>
          <p:cNvPr id="5" name="Content Placeholder 2">
            <a:extLst>
              <a:ext uri="{FF2B5EF4-FFF2-40B4-BE49-F238E27FC236}">
                <a16:creationId xmlns:a16="http://schemas.microsoft.com/office/drawing/2014/main" xmlns="" id="{9CB50CF5-9371-4D90-B19D-050B5244F878}"/>
              </a:ext>
            </a:extLst>
          </p:cNvPr>
          <p:cNvSpPr>
            <a:spLocks noGrp="1"/>
          </p:cNvSpPr>
          <p:nvPr>
            <p:ph idx="1"/>
          </p:nvPr>
        </p:nvSpPr>
        <p:spPr>
          <a:xfrm>
            <a:off x="707599" y="375432"/>
            <a:ext cx="5633048" cy="1358118"/>
          </a:xfrm>
        </p:spPr>
        <p:txBody>
          <a:bodyPr/>
          <a:lstStyle/>
          <a:p>
            <a:pPr marL="0" indent="0" algn="ctr">
              <a:buNone/>
            </a:pPr>
            <a:r>
              <a:rPr lang="ar-BH" sz="4000" b="1" dirty="0">
                <a:latin typeface="Traditional Arabic" panose="02020603050405020304" pitchFamily="18" charset="-78"/>
                <a:cs typeface="Traditional Arabic" panose="02020603050405020304" pitchFamily="18" charset="-78"/>
              </a:rPr>
              <a:t> </a:t>
            </a:r>
            <a:endParaRPr lang="ar-SA" sz="4000" b="1" dirty="0">
              <a:latin typeface="Traditional Arabic" panose="02020603050405020304" pitchFamily="18" charset="-78"/>
              <a:cs typeface="Traditional Arabic" panose="02020603050405020304" pitchFamily="18" charset="-78"/>
            </a:endParaRPr>
          </a:p>
        </p:txBody>
      </p:sp>
      <p:sp>
        <p:nvSpPr>
          <p:cNvPr id="7" name="مخطط انسيابي: معالجة متعاقبة 6"/>
          <p:cNvSpPr/>
          <p:nvPr/>
        </p:nvSpPr>
        <p:spPr>
          <a:xfrm>
            <a:off x="4335345" y="614859"/>
            <a:ext cx="5080000" cy="769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chemeClr val="tx1"/>
                </a:solidFill>
              </a:rPr>
              <a:t>الدّروس والعِبر المستفادة</a:t>
            </a:r>
            <a:r>
              <a:rPr lang="ar-BH" sz="4400" dirty="0">
                <a:solidFill>
                  <a:schemeClr val="tx1"/>
                </a:solidFill>
              </a:rPr>
              <a:t>:</a:t>
            </a:r>
            <a:endParaRPr lang="ar-BH" sz="3600" dirty="0">
              <a:solidFill>
                <a:schemeClr val="tx1"/>
              </a:solidFill>
            </a:endParaRPr>
          </a:p>
        </p:txBody>
      </p:sp>
      <p:sp>
        <p:nvSpPr>
          <p:cNvPr id="6" name="خماسي 5"/>
          <p:cNvSpPr/>
          <p:nvPr/>
        </p:nvSpPr>
        <p:spPr>
          <a:xfrm>
            <a:off x="3502617" y="1715048"/>
            <a:ext cx="7901827" cy="706960"/>
          </a:xfrm>
          <a:prstGeom prst="homePlate">
            <a:avLst/>
          </a:prstGeom>
          <a:solidFill>
            <a:schemeClr val="accent6">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200" b="1" dirty="0">
                <a:solidFill>
                  <a:schemeClr val="tx1"/>
                </a:solidFill>
                <a:sym typeface="AGA Arabesque" panose="05010101010101010101" pitchFamily="2" charset="2"/>
              </a:rPr>
              <a:t>1- معاني </a:t>
            </a:r>
            <a:r>
              <a:rPr lang="ar-BH" sz="3600" b="1" dirty="0">
                <a:solidFill>
                  <a:schemeClr val="tx1"/>
                </a:solidFill>
                <a:sym typeface="AGA Arabesque" panose="05010101010101010101" pitchFamily="2" charset="2"/>
              </a:rPr>
              <a:t>الصّبر والرّضا والشّفقة من رسول الله </a:t>
            </a:r>
            <a:r>
              <a:rPr lang="ar-SA" sz="3600" b="1" dirty="0">
                <a:solidFill>
                  <a:schemeClr val="tx1"/>
                </a:solidFill>
                <a:sym typeface="AGA Arabesque" panose="05010101010101010101" pitchFamily="2" charset="2"/>
              </a:rPr>
              <a:t>.</a:t>
            </a:r>
            <a:endParaRPr lang="ar-BH" sz="3600" dirty="0"/>
          </a:p>
        </p:txBody>
      </p:sp>
      <p:sp>
        <p:nvSpPr>
          <p:cNvPr id="8" name="خماسي 7"/>
          <p:cNvSpPr/>
          <p:nvPr/>
        </p:nvSpPr>
        <p:spPr>
          <a:xfrm>
            <a:off x="1255363" y="2779202"/>
            <a:ext cx="8302293" cy="683593"/>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chemeClr val="tx1"/>
                </a:solidFill>
                <a:sym typeface="AGA Arabesque" panose="05010101010101010101" pitchFamily="2" charset="2"/>
              </a:rPr>
              <a:t>2-</a:t>
            </a:r>
            <a:r>
              <a:rPr lang="ar-BH" sz="3200" b="1" dirty="0">
                <a:solidFill>
                  <a:schemeClr val="tx1"/>
                </a:solidFill>
                <a:sym typeface="AGA Arabesque" panose="05010101010101010101" pitchFamily="2" charset="2"/>
              </a:rPr>
              <a:t> </a:t>
            </a:r>
            <a:r>
              <a:rPr lang="ar-BH" sz="4000" b="1" dirty="0">
                <a:solidFill>
                  <a:schemeClr val="tx1"/>
                </a:solidFill>
                <a:sym typeface="AGA Arabesque" panose="05010101010101010101" pitchFamily="2" charset="2"/>
              </a:rPr>
              <a:t>تغلّب الرّحمة والشّفقة على المواقف العصيبة</a:t>
            </a:r>
            <a:r>
              <a:rPr lang="ar-BH" sz="3600" b="1" dirty="0">
                <a:solidFill>
                  <a:schemeClr val="tx1"/>
                </a:solidFill>
                <a:sym typeface="AGA Arabesque" panose="05010101010101010101" pitchFamily="2" charset="2"/>
              </a:rPr>
              <a:t>.</a:t>
            </a:r>
          </a:p>
        </p:txBody>
      </p:sp>
      <p:sp>
        <p:nvSpPr>
          <p:cNvPr id="9" name="خماسي 8"/>
          <p:cNvSpPr/>
          <p:nvPr/>
        </p:nvSpPr>
        <p:spPr>
          <a:xfrm>
            <a:off x="3033487" y="3770598"/>
            <a:ext cx="8472903" cy="72374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200" b="1" dirty="0">
                <a:solidFill>
                  <a:schemeClr val="tx1"/>
                </a:solidFill>
                <a:sym typeface="AGA Arabesque" panose="05010101010101010101" pitchFamily="2" charset="2"/>
              </a:rPr>
              <a:t>3- </a:t>
            </a:r>
            <a:r>
              <a:rPr lang="ar-BH" sz="3600" b="1" dirty="0">
                <a:solidFill>
                  <a:schemeClr val="tx1"/>
                </a:solidFill>
                <a:sym typeface="AGA Arabesque" panose="05010101010101010101" pitchFamily="2" charset="2"/>
              </a:rPr>
              <a:t>النّظ</a:t>
            </a:r>
            <a:r>
              <a:rPr lang="ar-BH" sz="4000" b="1" dirty="0">
                <a:solidFill>
                  <a:schemeClr val="tx1"/>
                </a:solidFill>
                <a:sym typeface="AGA Arabesque" panose="05010101010101010101" pitchFamily="2" charset="2"/>
              </a:rPr>
              <a:t>رة المستقبليّة للنّبي  التي فيها أمل</a:t>
            </a:r>
            <a:r>
              <a:rPr lang="ar-SA" sz="4000" b="1" dirty="0">
                <a:solidFill>
                  <a:schemeClr val="tx1"/>
                </a:solidFill>
                <a:sym typeface="AGA Arabesque" panose="05010101010101010101" pitchFamily="2" charset="2"/>
              </a:rPr>
              <a:t>ٌ</a:t>
            </a:r>
            <a:r>
              <a:rPr lang="ar-BH" sz="4000" b="1" dirty="0">
                <a:solidFill>
                  <a:schemeClr val="tx1"/>
                </a:solidFill>
                <a:sym typeface="AGA Arabesque" panose="05010101010101010101" pitchFamily="2" charset="2"/>
              </a:rPr>
              <a:t> عال</a:t>
            </a:r>
            <a:r>
              <a:rPr lang="ar-SA" sz="4000" b="1" dirty="0">
                <a:solidFill>
                  <a:schemeClr val="tx1"/>
                </a:solidFill>
                <a:sym typeface="AGA Arabesque" panose="05010101010101010101" pitchFamily="2" charset="2"/>
              </a:rPr>
              <a:t>ٍ</a:t>
            </a:r>
            <a:r>
              <a:rPr lang="ar-BH" sz="3600" b="1" dirty="0">
                <a:solidFill>
                  <a:schemeClr val="tx1"/>
                </a:solidFill>
                <a:sym typeface="AGA Arabesque" panose="05010101010101010101" pitchFamily="2" charset="2"/>
              </a:rPr>
              <a:t>.</a:t>
            </a:r>
          </a:p>
        </p:txBody>
      </p:sp>
      <p:sp>
        <p:nvSpPr>
          <p:cNvPr id="10" name="مستطيل 9"/>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2898251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87649" y="1733550"/>
            <a:ext cx="11505995" cy="382905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en-US" sz="2400" b="1" dirty="0">
                <a:solidFill>
                  <a:schemeClr val="tx1"/>
                </a:solidFill>
                <a:sym typeface="AGA Arabesque" panose="05010101010101010101" pitchFamily="2" charset="2"/>
              </a:rPr>
              <a:t>         </a:t>
            </a:r>
            <a:endParaRPr lang="ar-BH" sz="2800" b="1" dirty="0">
              <a:solidFill>
                <a:schemeClr val="tx1"/>
              </a:solidFill>
              <a:sym typeface="AGA Arabesque" panose="05010101010101010101" pitchFamily="2" charset="2"/>
            </a:endParaRPr>
          </a:p>
          <a:p>
            <a:pPr algn="r"/>
            <a:r>
              <a:rPr lang="ar-BH" sz="2400" b="1" dirty="0">
                <a:solidFill>
                  <a:schemeClr val="tx1"/>
                </a:solidFill>
                <a:sym typeface="AGA Arabesque" panose="05010101010101010101" pitchFamily="2" charset="2"/>
              </a:rPr>
              <a:t>                                                                    </a:t>
            </a:r>
            <a:r>
              <a:rPr lang="ar-BH" sz="2800" b="1" dirty="0">
                <a:solidFill>
                  <a:schemeClr val="tx1"/>
                </a:solidFill>
                <a:sym typeface="AGA Arabesque" panose="05010101010101010101" pitchFamily="2" charset="2"/>
              </a:rPr>
              <a:t> </a:t>
            </a:r>
            <a:r>
              <a:rPr lang="en-US" sz="2800" b="1" dirty="0">
                <a:solidFill>
                  <a:schemeClr val="tx1"/>
                </a:solidFill>
                <a:sym typeface="AGA Arabesque" panose="05010101010101010101" pitchFamily="2" charset="2"/>
              </a:rPr>
              <a:t> </a:t>
            </a:r>
            <a:r>
              <a:rPr lang="ar-BH" sz="2800" b="1" dirty="0">
                <a:solidFill>
                  <a:schemeClr val="tx1"/>
                </a:solidFill>
                <a:sym typeface="AGA Arabesque" panose="05010101010101010101" pitchFamily="2" charset="2"/>
              </a:rPr>
              <a:t> </a:t>
            </a:r>
          </a:p>
          <a:p>
            <a:pPr algn="r"/>
            <a:endParaRPr lang="ar-BH" sz="2800" b="1" dirty="0">
              <a:solidFill>
                <a:schemeClr val="tx1"/>
              </a:solidFill>
              <a:sym typeface="AGA Arabesque" panose="05010101010101010101" pitchFamily="2" charset="2"/>
            </a:endParaRPr>
          </a:p>
        </p:txBody>
      </p:sp>
      <p:sp>
        <p:nvSpPr>
          <p:cNvPr id="4" name="Rectangle 3"/>
          <p:cNvSpPr/>
          <p:nvPr/>
        </p:nvSpPr>
        <p:spPr>
          <a:xfrm>
            <a:off x="9056914" y="2826327"/>
            <a:ext cx="2123705" cy="646331"/>
          </a:xfrm>
          <a:prstGeom prst="rect">
            <a:avLst/>
          </a:prstGeom>
        </p:spPr>
        <p:txBody>
          <a:bodyPr wrap="square">
            <a:spAutoFit/>
          </a:bodyPr>
          <a:lstStyle/>
          <a:p>
            <a:pPr algn="ctr"/>
            <a:r>
              <a:rPr lang="ar-BH" sz="3600" b="1" dirty="0">
                <a:solidFill>
                  <a:srgbClr val="00B050"/>
                </a:solidFill>
                <a:latin typeface="Traditional Arabic" panose="02020603050405020304" pitchFamily="18" charset="-78"/>
                <a:cs typeface="Traditional Arabic" panose="02020603050405020304" pitchFamily="18" charset="-78"/>
              </a:rPr>
              <a:t> </a:t>
            </a:r>
          </a:p>
        </p:txBody>
      </p:sp>
      <p:sp>
        <p:nvSpPr>
          <p:cNvPr id="5" name="Content Placeholder 2">
            <a:extLst>
              <a:ext uri="{FF2B5EF4-FFF2-40B4-BE49-F238E27FC236}">
                <a16:creationId xmlns:a16="http://schemas.microsoft.com/office/drawing/2014/main" xmlns="" id="{9CB50CF5-9371-4D90-B19D-050B5244F878}"/>
              </a:ext>
            </a:extLst>
          </p:cNvPr>
          <p:cNvSpPr>
            <a:spLocks noGrp="1"/>
          </p:cNvSpPr>
          <p:nvPr>
            <p:ph idx="1"/>
          </p:nvPr>
        </p:nvSpPr>
        <p:spPr>
          <a:xfrm>
            <a:off x="707599" y="375432"/>
            <a:ext cx="5633048" cy="1358118"/>
          </a:xfrm>
        </p:spPr>
        <p:txBody>
          <a:bodyPr/>
          <a:lstStyle/>
          <a:p>
            <a:pPr marL="0" indent="0" algn="ctr">
              <a:buNone/>
            </a:pPr>
            <a:r>
              <a:rPr lang="ar-BH" sz="4000" b="1" dirty="0">
                <a:latin typeface="Traditional Arabic" panose="02020603050405020304" pitchFamily="18" charset="-78"/>
                <a:cs typeface="Traditional Arabic" panose="02020603050405020304" pitchFamily="18" charset="-78"/>
              </a:rPr>
              <a:t> </a:t>
            </a:r>
            <a:endParaRPr lang="ar-SA" sz="4000" b="1" dirty="0">
              <a:latin typeface="Traditional Arabic" panose="02020603050405020304" pitchFamily="18" charset="-78"/>
              <a:cs typeface="Traditional Arabic" panose="02020603050405020304" pitchFamily="18" charset="-78"/>
            </a:endParaRPr>
          </a:p>
        </p:txBody>
      </p:sp>
      <p:sp>
        <p:nvSpPr>
          <p:cNvPr id="7" name="مخطط انسيابي: معالجة متعاقبة 6"/>
          <p:cNvSpPr/>
          <p:nvPr/>
        </p:nvSpPr>
        <p:spPr>
          <a:xfrm>
            <a:off x="4101846" y="530760"/>
            <a:ext cx="5892799" cy="769257"/>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chemeClr val="tx1"/>
                </a:solidFill>
              </a:rPr>
              <a:t>اذكر دروسًا أخرى مستفادة</a:t>
            </a:r>
            <a:r>
              <a:rPr lang="ar-BH" sz="4400" dirty="0">
                <a:solidFill>
                  <a:schemeClr val="tx1"/>
                </a:solidFill>
              </a:rPr>
              <a:t>:</a:t>
            </a:r>
            <a:endParaRPr lang="ar-BH" sz="3600" dirty="0">
              <a:solidFill>
                <a:schemeClr val="tx1"/>
              </a:solidFill>
            </a:endParaRPr>
          </a:p>
        </p:txBody>
      </p:sp>
      <p:sp>
        <p:nvSpPr>
          <p:cNvPr id="8" name="خماسي 7"/>
          <p:cNvSpPr/>
          <p:nvPr/>
        </p:nvSpPr>
        <p:spPr>
          <a:xfrm>
            <a:off x="3773716" y="3683339"/>
            <a:ext cx="7630730" cy="93633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b="1" dirty="0">
                <a:solidFill>
                  <a:schemeClr val="tx1"/>
                </a:solidFill>
                <a:sym typeface="AGA Arabesque" panose="05010101010101010101" pitchFamily="2" charset="2"/>
              </a:rPr>
              <a:t>2</a:t>
            </a:r>
            <a:r>
              <a:rPr lang="ar-BH" sz="3200" b="1" dirty="0">
                <a:solidFill>
                  <a:schemeClr val="tx1"/>
                </a:solidFill>
                <a:sym typeface="AGA Arabesque" panose="05010101010101010101" pitchFamily="2" charset="2"/>
              </a:rPr>
              <a:t>- قوّة وعزيمة الرسول  في تبليغ رسالته.</a:t>
            </a:r>
          </a:p>
        </p:txBody>
      </p:sp>
      <p:sp>
        <p:nvSpPr>
          <p:cNvPr id="10" name="خماسي 9"/>
          <p:cNvSpPr/>
          <p:nvPr/>
        </p:nvSpPr>
        <p:spPr>
          <a:xfrm>
            <a:off x="2488036" y="2065206"/>
            <a:ext cx="7630730" cy="936334"/>
          </a:xfrm>
          <a:prstGeom prst="homePlat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b="1" dirty="0">
                <a:solidFill>
                  <a:schemeClr val="tx1"/>
                </a:solidFill>
                <a:sym typeface="AGA Arabesque" panose="05010101010101010101" pitchFamily="2" charset="2"/>
              </a:rPr>
              <a:t>1</a:t>
            </a:r>
            <a:r>
              <a:rPr lang="ar-BH" sz="3200" b="1" dirty="0">
                <a:solidFill>
                  <a:schemeClr val="tx1"/>
                </a:solidFill>
                <a:sym typeface="AGA Arabesque" panose="05010101010101010101" pitchFamily="2" charset="2"/>
              </a:rPr>
              <a:t>-  يقينه  بوعد الله ونصره.</a:t>
            </a:r>
          </a:p>
        </p:txBody>
      </p:sp>
      <p:sp>
        <p:nvSpPr>
          <p:cNvPr id="9" name="مستطيل 8"/>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1235034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arn(inVertical)">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914237"/>
            <a:ext cx="12664553" cy="5875021"/>
          </a:xfrm>
          <a:prstGeom prst="rect">
            <a:avLst/>
          </a:prstGeom>
          <a:solidFill>
            <a:schemeClr val="bg1">
              <a:alpha val="45000"/>
            </a:schemeClr>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 y="1967805"/>
            <a:ext cx="12192000" cy="6063198"/>
          </a:xfrm>
          <a:prstGeom prst="rect">
            <a:avLst/>
          </a:prstGeom>
          <a:noFill/>
        </p:spPr>
        <p:txBody>
          <a:bodyPr wrap="square" lIns="91440" tIns="45720" rIns="91440" bIns="45720">
            <a:spAutoFit/>
          </a:bodyPr>
          <a:lstStyle/>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1- بعد موت أبي طالب وخديجة فتحت قريش جميع أبواب الدّعوة في وجه النّبي</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a:t>
            </a:r>
            <a:endParaRPr lang="ar-BH" sz="3200" b="1" dirty="0">
              <a:ln w="0"/>
              <a:effectLst>
                <a:outerShdw blurRad="38100" dist="19050" dir="2700000" algn="tl" rotWithShape="0">
                  <a:schemeClr val="dk1">
                    <a:alpha val="40000"/>
                  </a:schemeClr>
                </a:outerShdw>
              </a:effectLst>
              <a:latin typeface="Traditional Arabic" panose="02020603050405020304" pitchFamily="18" charset="-78"/>
            </a:endParaRP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2- الغلام الذي أحضر العنب للرّسول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 من مدينة دمشق.  </a:t>
            </a:r>
            <a:endParaRPr lang="ar-BH" sz="3200" b="1" dirty="0">
              <a:ln w="0"/>
              <a:effectLst>
                <a:outerShdw blurRad="38100" dist="19050" dir="2700000" algn="tl" rotWithShape="0">
                  <a:schemeClr val="dk1">
                    <a:alpha val="40000"/>
                  </a:schemeClr>
                </a:outerShdw>
              </a:effectLst>
              <a:latin typeface="Traditional Arabic" panose="02020603050405020304" pitchFamily="18" charset="-78"/>
            </a:endParaRPr>
          </a:p>
          <a:p>
            <a:pPr algn="r"/>
            <a:endParaRPr lang="ar-BH" sz="3200" b="1" dirty="0">
              <a:ln w="0"/>
              <a:effectLst>
                <a:outerShdw blurRad="38100" dist="19050" dir="2700000" algn="tl" rotWithShape="0">
                  <a:schemeClr val="dk1">
                    <a:alpha val="40000"/>
                  </a:schemeClr>
                </a:outerShdw>
              </a:effectLst>
              <a:latin typeface="Traditional Arabic" panose="02020603050405020304" pitchFamily="18" charset="-78"/>
            </a:endParaRP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3- بعث الله سبحانه ملك الجبال كي يُدمّرَ الجبال على الكفّار.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4-لجأ رسول الله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 إلى الله سبحانه يدعوه بعدما آذوه من الطائف</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5- من فوائد خروج النّبي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 إلى الطائف ت</a:t>
            </a:r>
            <a:r>
              <a:rPr lang="ar-SA"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غل</a:t>
            </a:r>
            <a:r>
              <a:rPr lang="ar-SA"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ي</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ب الرّحمة </a:t>
            </a:r>
            <a:r>
              <a:rPr lang="ar-SA"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ف</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ى المواقف العصيبة</a:t>
            </a:r>
            <a:r>
              <a:rPr lang="ar-BH" sz="3200" b="1" dirty="0">
                <a:effectLst>
                  <a:glow rad="101600">
                    <a:schemeClr val="bg1">
                      <a:alpha val="60000"/>
                    </a:schemeClr>
                  </a:glow>
                </a:effectLst>
                <a:latin typeface="Traditional Arabic" panose="02020603050405020304" pitchFamily="18" charset="-78"/>
                <a:sym typeface="AGA Arabesque" panose="05010101010101010101" pitchFamily="2" charset="2"/>
              </a:rPr>
              <a:t>. </a:t>
            </a:r>
            <a:r>
              <a:rPr lang="ar-BH" sz="3200" b="1" dirty="0">
                <a:effectLst>
                  <a:glow rad="101600">
                    <a:schemeClr val="bg1">
                      <a:alpha val="60000"/>
                    </a:schemeClr>
                  </a:glow>
                </a:effectLst>
                <a:latin typeface="Traditional Arabic" panose="02020603050405020304" pitchFamily="18" charset="-78"/>
                <a:cs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endParaRPr lang="ar-BH" sz="3200" b="1"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a:p>
            <a:pPr algn="r"/>
            <a:endParaRPr lang="ar-BH"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r"/>
            <a:r>
              <a:rPr lang="en-US" sz="3600" b="1" dirty="0">
                <a:effectLst>
                  <a:glow rad="101600">
                    <a:schemeClr val="bg1">
                      <a:alpha val="60000"/>
                    </a:schemeClr>
                  </a:glow>
                </a:effectLst>
                <a:latin typeface="Traditional Arabic" panose="02020603050405020304" pitchFamily="18" charset="-78"/>
                <a:cs typeface="Traditional Arabic" panose="02020603050405020304" pitchFamily="18" charset="-78"/>
              </a:rPr>
              <a:t> </a:t>
            </a:r>
            <a:endParaRPr lang="en-US"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2" name="Rounded Rectangle 11"/>
          <p:cNvSpPr/>
          <p:nvPr/>
        </p:nvSpPr>
        <p:spPr>
          <a:xfrm>
            <a:off x="5057501" y="146958"/>
            <a:ext cx="2971800" cy="685800"/>
          </a:xfrm>
          <a:prstGeom prst="roundRect">
            <a:avLst/>
          </a:prstGeom>
        </p:spPr>
        <p:style>
          <a:lnRef idx="1">
            <a:schemeClr val="accent1"/>
          </a:lnRef>
          <a:fillRef idx="1003">
            <a:schemeClr val="lt1"/>
          </a:fillRef>
          <a:effectRef idx="1">
            <a:schemeClr val="accent1"/>
          </a:effectRef>
          <a:fontRef idx="minor">
            <a:schemeClr val="dk1"/>
          </a:fontRef>
        </p:style>
        <p:txBody>
          <a:bodyPr rtlCol="0" anchor="ctr"/>
          <a:lstStyle/>
          <a:p>
            <a:pPr lvl="0" algn="ctr"/>
            <a:r>
              <a:rPr lang="ar-BH" sz="4400" b="1" dirty="0">
                <a:solidFill>
                  <a:srgbClr val="FF0000"/>
                </a:solidFill>
              </a:rPr>
              <a:t>النشاط الختامي</a:t>
            </a:r>
            <a:endParaRPr lang="en-US" sz="4400" b="1" dirty="0">
              <a:solidFill>
                <a:srgbClr val="FF0000"/>
              </a:solidFill>
            </a:endParaRPr>
          </a:p>
        </p:txBody>
      </p:sp>
      <p:sp>
        <p:nvSpPr>
          <p:cNvPr id="13" name="Rectangle 12"/>
          <p:cNvSpPr/>
          <p:nvPr/>
        </p:nvSpPr>
        <p:spPr>
          <a:xfrm>
            <a:off x="975359" y="1478525"/>
            <a:ext cx="9067800" cy="5379475"/>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4185189781"/>
              </p:ext>
            </p:extLst>
          </p:nvPr>
        </p:nvGraphicFramePr>
        <p:xfrm>
          <a:off x="406400" y="2964371"/>
          <a:ext cx="672162" cy="645102"/>
        </p:xfrm>
        <a:graphic>
          <a:graphicData uri="http://schemas.openxmlformats.org/drawingml/2006/table">
            <a:tbl>
              <a:tblPr rtl="1"/>
              <a:tblGrid>
                <a:gridCol w="672162">
                  <a:extLst>
                    <a:ext uri="{9D8B030D-6E8A-4147-A177-3AD203B41FA5}">
                      <a16:colId xmlns:a16="http://schemas.microsoft.com/office/drawing/2014/main" xmlns="" val="20000"/>
                    </a:ext>
                  </a:extLst>
                </a:gridCol>
              </a:tblGrid>
              <a:tr h="645102">
                <a:tc>
                  <a:txBody>
                    <a:bodyPr/>
                    <a:lstStyle/>
                    <a:p>
                      <a:pPr algn="ctr" rtl="1"/>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822989439"/>
              </p:ext>
            </p:extLst>
          </p:nvPr>
        </p:nvGraphicFramePr>
        <p:xfrm>
          <a:off x="406400" y="1967805"/>
          <a:ext cx="657726" cy="673769"/>
        </p:xfrm>
        <a:graphic>
          <a:graphicData uri="http://schemas.openxmlformats.org/drawingml/2006/table">
            <a:tbl>
              <a:tblPr rtl="1"/>
              <a:tblGrid>
                <a:gridCol w="657726">
                  <a:extLst>
                    <a:ext uri="{9D8B030D-6E8A-4147-A177-3AD203B41FA5}">
                      <a16:colId xmlns:a16="http://schemas.microsoft.com/office/drawing/2014/main" xmlns="" val="20000"/>
                    </a:ext>
                  </a:extLst>
                </a:gridCol>
              </a:tblGrid>
              <a:tr h="673769">
                <a:tc>
                  <a:txBody>
                    <a:bodyPr/>
                    <a:lstStyle/>
                    <a:p>
                      <a:pPr algn="ctr" rtl="1"/>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1409206584"/>
              </p:ext>
            </p:extLst>
          </p:nvPr>
        </p:nvGraphicFramePr>
        <p:xfrm>
          <a:off x="406400" y="3721768"/>
          <a:ext cx="657726" cy="625642"/>
        </p:xfrm>
        <a:graphic>
          <a:graphicData uri="http://schemas.openxmlformats.org/drawingml/2006/table">
            <a:tbl>
              <a:tblPr rtl="1"/>
              <a:tblGrid>
                <a:gridCol w="657726">
                  <a:extLst>
                    <a:ext uri="{9D8B030D-6E8A-4147-A177-3AD203B41FA5}">
                      <a16:colId xmlns:a16="http://schemas.microsoft.com/office/drawing/2014/main" xmlns="" val="20000"/>
                    </a:ext>
                  </a:extLst>
                </a:gridCol>
              </a:tblGrid>
              <a:tr h="625642">
                <a:tc>
                  <a:txBody>
                    <a:bodyPr/>
                    <a:lstStyle/>
                    <a:p>
                      <a:pPr algn="ctr" rtl="1"/>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3082689650"/>
              </p:ext>
            </p:extLst>
          </p:nvPr>
        </p:nvGraphicFramePr>
        <p:xfrm>
          <a:off x="406400" y="4684295"/>
          <a:ext cx="693021" cy="674750"/>
        </p:xfrm>
        <a:graphic>
          <a:graphicData uri="http://schemas.openxmlformats.org/drawingml/2006/table">
            <a:tbl>
              <a:tblPr rtl="1"/>
              <a:tblGrid>
                <a:gridCol w="693021">
                  <a:extLst>
                    <a:ext uri="{9D8B030D-6E8A-4147-A177-3AD203B41FA5}">
                      <a16:colId xmlns:a16="http://schemas.microsoft.com/office/drawing/2014/main" xmlns="" val="20000"/>
                    </a:ext>
                  </a:extLst>
                </a:gridCol>
              </a:tblGrid>
              <a:tr h="674750">
                <a:tc>
                  <a:txBody>
                    <a:bodyPr/>
                    <a:lstStyle/>
                    <a:p>
                      <a:pPr algn="ctr" rtl="1"/>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6" name="جدول 15"/>
          <p:cNvGraphicFramePr>
            <a:graphicFrameLocks noGrp="1"/>
          </p:cNvGraphicFramePr>
          <p:nvPr>
            <p:extLst>
              <p:ext uri="{D42A27DB-BD31-4B8C-83A1-F6EECF244321}">
                <p14:modId xmlns:p14="http://schemas.microsoft.com/office/powerpoint/2010/main" val="1820367533"/>
              </p:ext>
            </p:extLst>
          </p:nvPr>
        </p:nvGraphicFramePr>
        <p:xfrm>
          <a:off x="406400" y="5630781"/>
          <a:ext cx="689810" cy="674750"/>
        </p:xfrm>
        <a:graphic>
          <a:graphicData uri="http://schemas.openxmlformats.org/drawingml/2006/table">
            <a:tbl>
              <a:tblPr rtl="1"/>
              <a:tblGrid>
                <a:gridCol w="689810">
                  <a:extLst>
                    <a:ext uri="{9D8B030D-6E8A-4147-A177-3AD203B41FA5}">
                      <a16:colId xmlns:a16="http://schemas.microsoft.com/office/drawing/2014/main" xmlns="" val="20000"/>
                    </a:ext>
                  </a:extLst>
                </a:gridCol>
              </a:tblGrid>
              <a:tr h="674750">
                <a:tc>
                  <a:txBody>
                    <a:bodyPr/>
                    <a:lstStyle/>
                    <a:p>
                      <a:pPr algn="ctr" rtl="1"/>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sp>
        <p:nvSpPr>
          <p:cNvPr id="15" name="Rectangle 14">
            <a:extLst>
              <a:ext uri="{FF2B5EF4-FFF2-40B4-BE49-F238E27FC236}">
                <a16:creationId xmlns:a16="http://schemas.microsoft.com/office/drawing/2014/main" xmlns="" id="{79DC89FB-5121-4B9F-B0ED-E833456ABC10}"/>
              </a:ext>
            </a:extLst>
          </p:cNvPr>
          <p:cNvSpPr/>
          <p:nvPr/>
        </p:nvSpPr>
        <p:spPr>
          <a:xfrm>
            <a:off x="406400" y="1202917"/>
            <a:ext cx="11785600" cy="707886"/>
          </a:xfrm>
          <a:prstGeom prst="rect">
            <a:avLst/>
          </a:prstGeom>
          <a:noFill/>
        </p:spPr>
        <p:txBody>
          <a:bodyPr wrap="square" lIns="91440" tIns="45720" rIns="91440" bIns="45720">
            <a:spAutoFit/>
          </a:bodyPr>
          <a:lstStyle/>
          <a:p>
            <a:pPr algn="r" rtl="1"/>
            <a:r>
              <a:rPr lang="ar-BH"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r>
              <a:rPr lang="ar-BH" sz="4000" b="1" dirty="0">
                <a:ln w="0"/>
                <a:effectLst>
                  <a:outerShdw blurRad="38100" dist="19050" dir="2700000" algn="tl" rotWithShape="0">
                    <a:schemeClr val="dk1">
                      <a:alpha val="40000"/>
                    </a:schemeClr>
                  </a:outerShdw>
                </a:effectLst>
                <a:latin typeface="Traditional Arabic" panose="02020603050405020304" pitchFamily="18" charset="-78"/>
              </a:rPr>
              <a:t>أ-</a:t>
            </a:r>
            <a:r>
              <a:rPr lang="ar-BH" sz="4000" dirty="0">
                <a:ln w="0"/>
                <a:effectLst>
                  <a:outerShdw blurRad="38100" dist="19050" dir="2700000" algn="tl" rotWithShape="0">
                    <a:schemeClr val="dk1">
                      <a:alpha val="40000"/>
                    </a:schemeClr>
                  </a:outerShdw>
                </a:effectLst>
                <a:latin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ضع </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علامة </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Calibri" panose="020F0502020204030204" pitchFamily="34" charset="0"/>
              </a:rPr>
              <a:t>√</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بعد</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العبارة الصحيحة و</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علامة </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a:t>
            </a:r>
            <a:r>
              <a:rPr lang="el-GR" sz="3200" b="1" dirty="0">
                <a:ln w="0"/>
                <a:effectLst>
                  <a:outerShdw blurRad="38100" dist="19050" dir="2700000" algn="tl" rotWithShape="0">
                    <a:schemeClr val="dk1">
                      <a:alpha val="40000"/>
                    </a:schemeClr>
                  </a:outerShdw>
                </a:effectLst>
                <a:latin typeface="Calibri" panose="020F0502020204030204" pitchFamily="34" charset="0"/>
              </a:rPr>
              <a:t>χ</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بعد</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العبارة الخاطئة مما يلي:</a:t>
            </a:r>
          </a:p>
        </p:txBody>
      </p:sp>
      <p:sp>
        <p:nvSpPr>
          <p:cNvPr id="14" name="مستطيل 13"/>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38623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anim calcmode="lin" valueType="num">
                                      <p:cBhvr>
                                        <p:cTn id="2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1000"/>
                                        <p:tgtEl>
                                          <p:spTgt spid="11">
                                            <p:txEl>
                                              <p:pRg st="4" end="4"/>
                                            </p:txEl>
                                          </p:spTgt>
                                        </p:tgtEl>
                                      </p:cBhvr>
                                    </p:animEffect>
                                    <p:anim calcmode="lin" valueType="num">
                                      <p:cBhvr>
                                        <p:cTn id="4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Effect transition="in" filter="fade">
                                      <p:cBhvr>
                                        <p:cTn id="55" dur="1000"/>
                                        <p:tgtEl>
                                          <p:spTgt spid="11">
                                            <p:txEl>
                                              <p:pRg st="6" end="6"/>
                                            </p:txEl>
                                          </p:spTgt>
                                        </p:tgtEl>
                                      </p:cBhvr>
                                    </p:animEffect>
                                    <p:anim calcmode="lin" valueType="num">
                                      <p:cBhvr>
                                        <p:cTn id="56"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arn(inVertic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1">
                                            <p:txEl>
                                              <p:pRg st="8" end="8"/>
                                            </p:txEl>
                                          </p:spTgt>
                                        </p:tgtEl>
                                        <p:attrNameLst>
                                          <p:attrName>style.visibility</p:attrName>
                                        </p:attrNameLst>
                                      </p:cBhvr>
                                      <p:to>
                                        <p:strVal val="visible"/>
                                      </p:to>
                                    </p:set>
                                    <p:animEffect transition="in" filter="fade">
                                      <p:cBhvr>
                                        <p:cTn id="67" dur="1000"/>
                                        <p:tgtEl>
                                          <p:spTgt spid="11">
                                            <p:txEl>
                                              <p:pRg st="8" end="8"/>
                                            </p:txEl>
                                          </p:spTgt>
                                        </p:tgtEl>
                                      </p:cBhvr>
                                    </p:animEffect>
                                    <p:anim calcmode="lin" valueType="num">
                                      <p:cBhvr>
                                        <p:cTn id="68"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arn(inVertical)">
                                      <p:cBhvr>
                                        <p:cTn id="7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52C52-7C3C-43C2-9B66-8C3B972AC0D3}"/>
              </a:ext>
            </a:extLst>
          </p:cNvPr>
          <p:cNvSpPr>
            <a:spLocks noGrp="1"/>
          </p:cNvSpPr>
          <p:nvPr>
            <p:ph type="title"/>
          </p:nvPr>
        </p:nvSpPr>
        <p:spPr>
          <a:xfrm>
            <a:off x="3684354" y="82758"/>
            <a:ext cx="5249147" cy="924315"/>
          </a:xfrm>
        </p:spPr>
        <p:txBody>
          <a:bodyPr>
            <a:normAutofit fontScale="90000"/>
          </a:bodyPr>
          <a:lstStyle/>
          <a:p>
            <a:pPr algn="ctr"/>
            <a:r>
              <a:rPr lang="ar-BH" sz="6600" b="1" dirty="0">
                <a:solidFill>
                  <a:srgbClr val="C00000"/>
                </a:solidFill>
                <a:latin typeface="Traditional Arabic" panose="02020603050405020304" pitchFamily="18" charset="-78"/>
                <a:cs typeface="+mn-cs"/>
              </a:rPr>
              <a:t>الأهداف التعلمية:</a:t>
            </a:r>
            <a:r>
              <a:rPr lang="ar-BH" sz="6600" b="1" dirty="0">
                <a:solidFill>
                  <a:srgbClr val="C00000"/>
                </a:solidFill>
                <a:cs typeface="+mn-cs"/>
              </a:rPr>
              <a:t>  </a:t>
            </a:r>
            <a:endParaRPr lang="en-US" sz="6600" b="1" dirty="0">
              <a:solidFill>
                <a:srgbClr val="C00000"/>
              </a:solidFill>
              <a:cs typeface="+mn-cs"/>
            </a:endParaRPr>
          </a:p>
        </p:txBody>
      </p:sp>
      <p:graphicFrame>
        <p:nvGraphicFramePr>
          <p:cNvPr id="4" name="Content Placeholder 3">
            <a:extLst>
              <a:ext uri="{FF2B5EF4-FFF2-40B4-BE49-F238E27FC236}">
                <a16:creationId xmlns:a16="http://schemas.microsoft.com/office/drawing/2014/main" xmlns="" id="{91749596-62E5-4C3F-8848-4BBF0C7B2236}"/>
              </a:ext>
            </a:extLst>
          </p:cNvPr>
          <p:cNvGraphicFramePr>
            <a:graphicFrameLocks noGrp="1"/>
          </p:cNvGraphicFramePr>
          <p:nvPr>
            <p:ph idx="1"/>
            <p:extLst>
              <p:ext uri="{D42A27DB-BD31-4B8C-83A1-F6EECF244321}">
                <p14:modId xmlns:p14="http://schemas.microsoft.com/office/powerpoint/2010/main" val="3430321092"/>
              </p:ext>
            </p:extLst>
          </p:nvPr>
        </p:nvGraphicFramePr>
        <p:xfrm>
          <a:off x="928914" y="2046514"/>
          <a:ext cx="10760028" cy="4594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19768" y="82758"/>
            <a:ext cx="1646183" cy="1262716"/>
          </a:xfrm>
          <a:prstGeom prst="rect">
            <a:avLst/>
          </a:prstGeom>
        </p:spPr>
      </p:pic>
      <p:sp>
        <p:nvSpPr>
          <p:cNvPr id="6" name="مستطيل: زوايا قطرية مستديرة 40">
            <a:extLst>
              <a:ext uri="{FF2B5EF4-FFF2-40B4-BE49-F238E27FC236}">
                <a16:creationId xmlns:a16="http://schemas.microsoft.com/office/drawing/2014/main" xmlns="" id="{55772E6A-77A5-4B15-923D-3F7B16720704}"/>
              </a:ext>
            </a:extLst>
          </p:cNvPr>
          <p:cNvSpPr/>
          <p:nvPr/>
        </p:nvSpPr>
        <p:spPr>
          <a:xfrm>
            <a:off x="1131377" y="1084881"/>
            <a:ext cx="9388392" cy="640502"/>
          </a:xfrm>
          <a:prstGeom prst="round2DiagRect">
            <a:avLst>
              <a:gd name="adj1" fmla="val 16667"/>
              <a:gd name="adj2" fmla="val 13450"/>
            </a:avLst>
          </a:prstGeom>
          <a:solidFill>
            <a:schemeClr val="bg2"/>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3" name="مستطيل 2"/>
          <p:cNvSpPr/>
          <p:nvPr/>
        </p:nvSpPr>
        <p:spPr>
          <a:xfrm>
            <a:off x="1449005" y="1056407"/>
            <a:ext cx="8826455" cy="646331"/>
          </a:xfrm>
          <a:prstGeom prst="rect">
            <a:avLst/>
          </a:prstGeom>
        </p:spPr>
        <p:txBody>
          <a:bodyPr wrap="none">
            <a:spAutoFit/>
          </a:bodyPr>
          <a:lstStyle/>
          <a:p>
            <a:pPr algn="r"/>
            <a:r>
              <a:rPr lang="ar-BH" sz="3600" b="1" dirty="0"/>
              <a:t>يتوقع من </a:t>
            </a:r>
            <a:r>
              <a:rPr lang="ar-SA" sz="3600" b="1" dirty="0" err="1"/>
              <a:t>المتعل</a:t>
            </a:r>
            <a:r>
              <a:rPr lang="ar-BH" sz="3600" b="1" dirty="0"/>
              <a:t>ّ</a:t>
            </a:r>
            <a:r>
              <a:rPr lang="ar-SA" sz="3600" b="1" dirty="0"/>
              <a:t>م</a:t>
            </a:r>
            <a:r>
              <a:rPr lang="ar-BH" sz="3600" b="1" dirty="0"/>
              <a:t> في نهاية هذا الدرس </a:t>
            </a:r>
            <a:r>
              <a:rPr lang="ar-SA" sz="3600" b="1" dirty="0"/>
              <a:t>أن يكون قادرًا على:</a:t>
            </a:r>
            <a:endParaRPr lang="ar-BH" sz="2000" dirty="0"/>
          </a:p>
        </p:txBody>
      </p:sp>
      <p:sp>
        <p:nvSpPr>
          <p:cNvPr id="7" name="مستطيل 6"/>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
        <p:nvSpPr>
          <p:cNvPr id="11" name="سهم منحني إلى اليسار 10"/>
          <p:cNvSpPr/>
          <p:nvPr/>
        </p:nvSpPr>
        <p:spPr>
          <a:xfrm>
            <a:off x="10833315" y="1481433"/>
            <a:ext cx="1100380" cy="812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solidFill>
                <a:schemeClr val="tx1"/>
              </a:solidFill>
            </a:endParaRPr>
          </a:p>
        </p:txBody>
      </p:sp>
    </p:spTree>
    <p:extLst>
      <p:ext uri="{BB962C8B-B14F-4D97-AF65-F5344CB8AC3E}">
        <p14:creationId xmlns:p14="http://schemas.microsoft.com/office/powerpoint/2010/main" val="34505807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P spid="3"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127909"/>
            <a:ext cx="11837545" cy="5730091"/>
          </a:xfrm>
          <a:prstGeom prst="rect">
            <a:avLst/>
          </a:prstGeom>
          <a:solidFill>
            <a:schemeClr val="bg1">
              <a:alpha val="45000"/>
            </a:schemeClr>
          </a:solidFill>
          <a:ln>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268068"/>
            <a:ext cx="12003313" cy="707886"/>
          </a:xfrm>
          <a:prstGeom prst="rect">
            <a:avLst/>
          </a:prstGeom>
          <a:noFill/>
        </p:spPr>
        <p:txBody>
          <a:bodyPr wrap="square" lIns="91440" tIns="45720" rIns="91440" bIns="45720">
            <a:spAutoFit/>
          </a:bodyPr>
          <a:lstStyle/>
          <a:p>
            <a:pPr algn="r" rtl="1"/>
            <a:r>
              <a:rPr lang="ar-BH"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r>
              <a:rPr lang="ar-BH" sz="4000" b="1" dirty="0">
                <a:ln w="0"/>
                <a:effectLst>
                  <a:outerShdw blurRad="38100" dist="19050" dir="2700000" algn="tl" rotWithShape="0">
                    <a:schemeClr val="dk1">
                      <a:alpha val="40000"/>
                    </a:schemeClr>
                  </a:outerShdw>
                </a:effectLst>
                <a:latin typeface="Traditional Arabic" panose="02020603050405020304" pitchFamily="18" charset="-78"/>
              </a:rPr>
              <a:t> </a:t>
            </a:r>
          </a:p>
        </p:txBody>
      </p:sp>
      <p:sp>
        <p:nvSpPr>
          <p:cNvPr id="11" name="Rectangle 10"/>
          <p:cNvSpPr/>
          <p:nvPr/>
        </p:nvSpPr>
        <p:spPr>
          <a:xfrm>
            <a:off x="600891" y="1967805"/>
            <a:ext cx="11591109" cy="6186309"/>
          </a:xfrm>
          <a:prstGeom prst="rect">
            <a:avLst/>
          </a:prstGeom>
          <a:noFill/>
        </p:spPr>
        <p:txBody>
          <a:bodyPr wrap="square" lIns="91440" tIns="45720" rIns="91440" bIns="45720">
            <a:spAutoFit/>
          </a:bodyPr>
          <a:lstStyle/>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1- بعد موت أبي طالب وخديجة فتحت قريش جميع أبواب الدعوة في وجه النّبي</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a:t>
            </a:r>
            <a:endParaRPr lang="ar-BH" sz="3200" b="1" dirty="0">
              <a:ln w="0"/>
              <a:effectLst>
                <a:outerShdw blurRad="38100" dist="19050" dir="2700000" algn="tl" rotWithShape="0">
                  <a:schemeClr val="dk1">
                    <a:alpha val="40000"/>
                  </a:schemeClr>
                </a:outerShdw>
              </a:effectLst>
              <a:latin typeface="Traditional Arabic" panose="02020603050405020304" pitchFamily="18" charset="-78"/>
            </a:endParaRP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2- الغلام الذي أحضر العنب للرسول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 من مدينة دمشق.  </a:t>
            </a:r>
            <a:endParaRPr lang="ar-BH" sz="3200" b="1" dirty="0">
              <a:ln w="0"/>
              <a:effectLst>
                <a:outerShdw blurRad="38100" dist="19050" dir="2700000" algn="tl" rotWithShape="0">
                  <a:schemeClr val="dk1">
                    <a:alpha val="40000"/>
                  </a:schemeClr>
                </a:outerShdw>
              </a:effectLst>
              <a:latin typeface="Traditional Arabic" panose="02020603050405020304" pitchFamily="18" charset="-78"/>
            </a:endParaRPr>
          </a:p>
          <a:p>
            <a:pPr algn="r"/>
            <a:endParaRPr lang="ar-BH" sz="3200" b="1" dirty="0">
              <a:ln w="0"/>
              <a:effectLst>
                <a:outerShdw blurRad="38100" dist="19050" dir="2700000" algn="tl" rotWithShape="0">
                  <a:schemeClr val="dk1">
                    <a:alpha val="40000"/>
                  </a:schemeClr>
                </a:outerShdw>
              </a:effectLst>
              <a:latin typeface="Traditional Arabic" panose="02020603050405020304" pitchFamily="18" charset="-78"/>
            </a:endParaRP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3- بعث الله سبحانه ملك الجبال كي يُدمّرَ الجبال على الكفار.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4-</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لجأ رسول الله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 إلى الله يدعوه بعدما آذوه من الطائف</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p>
          <a:p>
            <a:pPr algn="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5- من فوائد خروج النّبي </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 إلى الطائف ت</a:t>
            </a:r>
            <a:r>
              <a:rPr lang="ar-SA"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غل</a:t>
            </a:r>
            <a:r>
              <a:rPr lang="ar-SA"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ي</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ب الرّحمة </a:t>
            </a:r>
            <a:r>
              <a:rPr lang="ar-SA"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في</a:t>
            </a:r>
            <a:r>
              <a:rPr lang="ar-BH" sz="3200" b="1" dirty="0">
                <a:ln w="0"/>
                <a:effectLst>
                  <a:outerShdw blurRad="38100" dist="19050" dir="2700000" algn="tl" rotWithShape="0">
                    <a:schemeClr val="dk1">
                      <a:alpha val="40000"/>
                    </a:schemeClr>
                  </a:outerShdw>
                </a:effectLst>
                <a:latin typeface="Traditional Arabic" panose="02020603050405020304" pitchFamily="18" charset="-78"/>
                <a:sym typeface="AGA Arabesque" panose="05010101010101010101" pitchFamily="2" charset="2"/>
              </a:rPr>
              <a:t> المواقف العصيبة. </a:t>
            </a:r>
            <a:r>
              <a:rPr lang="ar-BH" sz="3200" b="1" dirty="0">
                <a:effectLst>
                  <a:glow rad="101600">
                    <a:schemeClr val="bg1">
                      <a:alpha val="60000"/>
                    </a:schemeClr>
                  </a:glow>
                </a:effectLst>
                <a:latin typeface="Traditional Arabic" panose="02020603050405020304" pitchFamily="18" charset="-78"/>
                <a:cs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endParaRPr lang="ar-BH" sz="3200" b="1" dirty="0">
              <a:ln w="0"/>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a:p>
            <a:pPr algn="r"/>
            <a:endParaRPr lang="ar-BH" sz="3200" b="1"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a:p>
            <a:pPr algn="r"/>
            <a:r>
              <a:rPr lang="en-US" sz="3600" b="1" dirty="0">
                <a:effectLst>
                  <a:glow rad="101600">
                    <a:schemeClr val="bg1">
                      <a:alpha val="60000"/>
                    </a:schemeClr>
                  </a:glow>
                </a:effectLst>
                <a:latin typeface="Traditional Arabic" panose="02020603050405020304" pitchFamily="18" charset="-78"/>
                <a:cs typeface="Traditional Arabic" panose="02020603050405020304" pitchFamily="18" charset="-78"/>
              </a:rPr>
              <a:t> </a:t>
            </a:r>
            <a:endParaRPr lang="en-US"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endParaRPr>
          </a:p>
        </p:txBody>
      </p:sp>
      <p:sp>
        <p:nvSpPr>
          <p:cNvPr id="12" name="Rounded Rectangle 11"/>
          <p:cNvSpPr/>
          <p:nvPr/>
        </p:nvSpPr>
        <p:spPr>
          <a:xfrm>
            <a:off x="5057501" y="146958"/>
            <a:ext cx="2971800" cy="685800"/>
          </a:xfrm>
          <a:prstGeom prst="roundRect">
            <a:avLst/>
          </a:prstGeom>
        </p:spPr>
        <p:style>
          <a:lnRef idx="1">
            <a:schemeClr val="accent1"/>
          </a:lnRef>
          <a:fillRef idx="1003">
            <a:schemeClr val="lt1"/>
          </a:fillRef>
          <a:effectRef idx="1">
            <a:schemeClr val="accent1"/>
          </a:effectRef>
          <a:fontRef idx="minor">
            <a:schemeClr val="dk1"/>
          </a:fontRef>
        </p:style>
        <p:txBody>
          <a:bodyPr rtlCol="0" anchor="ctr"/>
          <a:lstStyle/>
          <a:p>
            <a:pPr lvl="0" algn="ctr"/>
            <a:r>
              <a:rPr lang="ar-BH" sz="4400" b="1" dirty="0">
                <a:solidFill>
                  <a:srgbClr val="FF0000"/>
                </a:solidFill>
              </a:rPr>
              <a:t>الجواب:</a:t>
            </a:r>
            <a:endParaRPr lang="en-US" sz="4400" b="1" dirty="0">
              <a:solidFill>
                <a:srgbClr val="FF0000"/>
              </a:solidFill>
            </a:endParaRPr>
          </a:p>
        </p:txBody>
      </p:sp>
      <p:sp>
        <p:nvSpPr>
          <p:cNvPr id="13" name="Rectangle 12"/>
          <p:cNvSpPr/>
          <p:nvPr/>
        </p:nvSpPr>
        <p:spPr>
          <a:xfrm>
            <a:off x="975359" y="1478525"/>
            <a:ext cx="9067800" cy="5379475"/>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solidFill>
                <a:schemeClr val="tx1"/>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3337302551"/>
              </p:ext>
            </p:extLst>
          </p:nvPr>
        </p:nvGraphicFramePr>
        <p:xfrm>
          <a:off x="600891" y="2887577"/>
          <a:ext cx="644891" cy="673769"/>
        </p:xfrm>
        <a:graphic>
          <a:graphicData uri="http://schemas.openxmlformats.org/drawingml/2006/table">
            <a:tbl>
              <a:tblPr rtl="1"/>
              <a:tblGrid>
                <a:gridCol w="644891">
                  <a:extLst>
                    <a:ext uri="{9D8B030D-6E8A-4147-A177-3AD203B41FA5}">
                      <a16:colId xmlns:a16="http://schemas.microsoft.com/office/drawing/2014/main" xmlns="" val="20000"/>
                    </a:ext>
                  </a:extLst>
                </a:gridCol>
              </a:tblGrid>
              <a:tr h="673769">
                <a:tc>
                  <a:txBody>
                    <a:bodyPr/>
                    <a:lstStyle/>
                    <a:p>
                      <a:pPr algn="ctr" rtl="1"/>
                      <a:r>
                        <a:rPr lang="el-GR" sz="3200" b="1" dirty="0">
                          <a:latin typeface="Calibri" panose="020F0502020204030204" pitchFamily="34" charset="0"/>
                        </a:rPr>
                        <a:t>χ</a:t>
                      </a:r>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3372525704"/>
              </p:ext>
            </p:extLst>
          </p:nvPr>
        </p:nvGraphicFramePr>
        <p:xfrm>
          <a:off x="600891" y="1975954"/>
          <a:ext cx="593558" cy="673769"/>
        </p:xfrm>
        <a:graphic>
          <a:graphicData uri="http://schemas.openxmlformats.org/drawingml/2006/table">
            <a:tbl>
              <a:tblPr rtl="1"/>
              <a:tblGrid>
                <a:gridCol w="593558">
                  <a:extLst>
                    <a:ext uri="{9D8B030D-6E8A-4147-A177-3AD203B41FA5}">
                      <a16:colId xmlns:a16="http://schemas.microsoft.com/office/drawing/2014/main" xmlns="" val="20000"/>
                    </a:ext>
                  </a:extLst>
                </a:gridCol>
              </a:tblGrid>
              <a:tr h="673769">
                <a:tc>
                  <a:txBody>
                    <a:bodyPr/>
                    <a:lstStyle/>
                    <a:p>
                      <a:pPr algn="ctr" rtl="1"/>
                      <a:r>
                        <a:rPr lang="el-GR" sz="3200" b="1" dirty="0">
                          <a:latin typeface="Calibri" panose="020F0502020204030204" pitchFamily="34" charset="0"/>
                        </a:rPr>
                        <a:t>χ</a:t>
                      </a:r>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5" name="جدول 4"/>
          <p:cNvGraphicFramePr>
            <a:graphicFrameLocks noGrp="1"/>
          </p:cNvGraphicFramePr>
          <p:nvPr>
            <p:extLst>
              <p:ext uri="{D42A27DB-BD31-4B8C-83A1-F6EECF244321}">
                <p14:modId xmlns:p14="http://schemas.microsoft.com/office/powerpoint/2010/main" val="2617116209"/>
              </p:ext>
            </p:extLst>
          </p:nvPr>
        </p:nvGraphicFramePr>
        <p:xfrm>
          <a:off x="600891" y="3834063"/>
          <a:ext cx="657726" cy="625642"/>
        </p:xfrm>
        <a:graphic>
          <a:graphicData uri="http://schemas.openxmlformats.org/drawingml/2006/table">
            <a:tbl>
              <a:tblPr rtl="1"/>
              <a:tblGrid>
                <a:gridCol w="657726">
                  <a:extLst>
                    <a:ext uri="{9D8B030D-6E8A-4147-A177-3AD203B41FA5}">
                      <a16:colId xmlns:a16="http://schemas.microsoft.com/office/drawing/2014/main" xmlns="" val="20000"/>
                    </a:ext>
                  </a:extLst>
                </a:gridCol>
              </a:tblGrid>
              <a:tr h="625642">
                <a:tc>
                  <a:txBody>
                    <a:bodyPr/>
                    <a:lstStyle/>
                    <a:p>
                      <a:pPr algn="ctr" rtl="1"/>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7" name="جدول 6"/>
          <p:cNvGraphicFramePr>
            <a:graphicFrameLocks noGrp="1"/>
          </p:cNvGraphicFramePr>
          <p:nvPr>
            <p:extLst>
              <p:ext uri="{D42A27DB-BD31-4B8C-83A1-F6EECF244321}">
                <p14:modId xmlns:p14="http://schemas.microsoft.com/office/powerpoint/2010/main" val="3664452837"/>
              </p:ext>
            </p:extLst>
          </p:nvPr>
        </p:nvGraphicFramePr>
        <p:xfrm>
          <a:off x="597682" y="4684295"/>
          <a:ext cx="693021" cy="674750"/>
        </p:xfrm>
        <a:graphic>
          <a:graphicData uri="http://schemas.openxmlformats.org/drawingml/2006/table">
            <a:tbl>
              <a:tblPr rtl="1"/>
              <a:tblGrid>
                <a:gridCol w="693021">
                  <a:extLst>
                    <a:ext uri="{9D8B030D-6E8A-4147-A177-3AD203B41FA5}">
                      <a16:colId xmlns:a16="http://schemas.microsoft.com/office/drawing/2014/main" xmlns="" val="20000"/>
                    </a:ext>
                  </a:extLst>
                </a:gridCol>
              </a:tblGrid>
              <a:tr h="674750">
                <a:tc>
                  <a:txBody>
                    <a:bodyPr/>
                    <a:lstStyle/>
                    <a:p>
                      <a:pPr algn="ctr" rtl="1"/>
                      <a:r>
                        <a:rPr lang="el-GR" sz="3200" b="1" dirty="0">
                          <a:latin typeface="Calibri" panose="020F0502020204030204" pitchFamily="34" charset="0"/>
                        </a:rPr>
                        <a:t>√</a:t>
                      </a:r>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16" name="جدول 15"/>
          <p:cNvGraphicFramePr>
            <a:graphicFrameLocks noGrp="1"/>
          </p:cNvGraphicFramePr>
          <p:nvPr>
            <p:extLst>
              <p:ext uri="{D42A27DB-BD31-4B8C-83A1-F6EECF244321}">
                <p14:modId xmlns:p14="http://schemas.microsoft.com/office/powerpoint/2010/main" val="1512998648"/>
              </p:ext>
            </p:extLst>
          </p:nvPr>
        </p:nvGraphicFramePr>
        <p:xfrm>
          <a:off x="630454" y="5780867"/>
          <a:ext cx="689810" cy="579120"/>
        </p:xfrm>
        <a:graphic>
          <a:graphicData uri="http://schemas.openxmlformats.org/drawingml/2006/table">
            <a:tbl>
              <a:tblPr rtl="1"/>
              <a:tblGrid>
                <a:gridCol w="689810">
                  <a:extLst>
                    <a:ext uri="{9D8B030D-6E8A-4147-A177-3AD203B41FA5}">
                      <a16:colId xmlns:a16="http://schemas.microsoft.com/office/drawing/2014/main" xmlns="" val="20000"/>
                    </a:ext>
                  </a:extLst>
                </a:gridCol>
              </a:tblGrid>
              <a:tr h="523681">
                <a:tc>
                  <a:txBody>
                    <a:bodyPr/>
                    <a:lstStyle/>
                    <a:p>
                      <a:pPr algn="ctr" rtl="1"/>
                      <a:r>
                        <a:rPr lang="ar-BH" sz="3200" b="1" dirty="0">
                          <a:latin typeface="Calibri" panose="020F0502020204030204" pitchFamily="34" charset="0"/>
                        </a:rPr>
                        <a:t>√ </a:t>
                      </a:r>
                      <a:endParaRPr lang="ar-BH" sz="3200"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sp>
        <p:nvSpPr>
          <p:cNvPr id="15" name="Rectangle 14">
            <a:extLst>
              <a:ext uri="{FF2B5EF4-FFF2-40B4-BE49-F238E27FC236}">
                <a16:creationId xmlns:a16="http://schemas.microsoft.com/office/drawing/2014/main" xmlns="" id="{79DC89FB-5121-4B9F-B0ED-E833456ABC10}"/>
              </a:ext>
            </a:extLst>
          </p:cNvPr>
          <p:cNvSpPr/>
          <p:nvPr/>
        </p:nvSpPr>
        <p:spPr>
          <a:xfrm>
            <a:off x="406400" y="1202917"/>
            <a:ext cx="11785600" cy="707886"/>
          </a:xfrm>
          <a:prstGeom prst="rect">
            <a:avLst/>
          </a:prstGeom>
          <a:noFill/>
        </p:spPr>
        <p:txBody>
          <a:bodyPr wrap="square" lIns="91440" tIns="45720" rIns="91440" bIns="45720">
            <a:spAutoFit/>
          </a:bodyPr>
          <a:lstStyle/>
          <a:p>
            <a:pPr algn="r" rtl="1"/>
            <a:r>
              <a:rPr lang="ar-BH" sz="4000" dirty="0">
                <a:ln w="0"/>
                <a:effectLst>
                  <a:outerShdw blurRad="38100" dist="19050" dir="2700000" algn="tl" rotWithShape="0">
                    <a:schemeClr val="dk1">
                      <a:alpha val="40000"/>
                    </a:schemeClr>
                  </a:outerShdw>
                </a:effectLst>
                <a:latin typeface="Traditional Arabic" panose="02020603050405020304" pitchFamily="18" charset="-78"/>
                <a:cs typeface="Traditional Arabic" panose="02020603050405020304" pitchFamily="18" charset="-78"/>
              </a:rPr>
              <a:t> </a:t>
            </a:r>
            <a:r>
              <a:rPr lang="ar-BH" sz="4000" b="1" dirty="0">
                <a:ln w="0"/>
                <a:effectLst>
                  <a:outerShdw blurRad="38100" dist="19050" dir="2700000" algn="tl" rotWithShape="0">
                    <a:schemeClr val="dk1">
                      <a:alpha val="40000"/>
                    </a:schemeClr>
                  </a:outerShdw>
                </a:effectLst>
                <a:latin typeface="Traditional Arabic" panose="02020603050405020304" pitchFamily="18" charset="-78"/>
              </a:rPr>
              <a:t>أ-</a:t>
            </a:r>
            <a:r>
              <a:rPr lang="ar-BH" sz="4000" dirty="0">
                <a:ln w="0"/>
                <a:effectLst>
                  <a:outerShdw blurRad="38100" dist="19050" dir="2700000" algn="tl" rotWithShape="0">
                    <a:schemeClr val="dk1">
                      <a:alpha val="40000"/>
                    </a:schemeClr>
                  </a:outerShdw>
                </a:effectLst>
                <a:latin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ضع </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علامة </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BH" sz="3200" b="1" dirty="0">
                <a:ln w="0"/>
                <a:effectLst>
                  <a:outerShdw blurRad="38100" dist="19050" dir="2700000" algn="tl" rotWithShape="0">
                    <a:schemeClr val="dk1">
                      <a:alpha val="40000"/>
                    </a:schemeClr>
                  </a:outerShdw>
                </a:effectLst>
                <a:latin typeface="Calibri" panose="020F0502020204030204" pitchFamily="34" charset="0"/>
              </a:rPr>
              <a:t>√</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بعد</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العبارة الصحيحة و</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علامة </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a:t>
            </a:r>
            <a:r>
              <a:rPr lang="el-GR" sz="3200" b="1" dirty="0">
                <a:ln w="0"/>
                <a:effectLst>
                  <a:outerShdw blurRad="38100" dist="19050" dir="2700000" algn="tl" rotWithShape="0">
                    <a:schemeClr val="dk1">
                      <a:alpha val="40000"/>
                    </a:schemeClr>
                  </a:outerShdw>
                </a:effectLst>
                <a:latin typeface="Calibri" panose="020F0502020204030204" pitchFamily="34" charset="0"/>
              </a:rPr>
              <a:t>χ</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a:t>
            </a:r>
            <a:r>
              <a:rPr lang="ar-SA" sz="3200" b="1" dirty="0">
                <a:ln w="0"/>
                <a:effectLst>
                  <a:outerShdw blurRad="38100" dist="19050" dir="2700000" algn="tl" rotWithShape="0">
                    <a:schemeClr val="dk1">
                      <a:alpha val="40000"/>
                    </a:schemeClr>
                  </a:outerShdw>
                </a:effectLst>
                <a:latin typeface="Traditional Arabic" panose="02020603050405020304" pitchFamily="18" charset="-78"/>
              </a:rPr>
              <a:t>بعد</a:t>
            </a:r>
            <a:r>
              <a:rPr lang="ar-BH" sz="3200" b="1" dirty="0">
                <a:ln w="0"/>
                <a:effectLst>
                  <a:outerShdw blurRad="38100" dist="19050" dir="2700000" algn="tl" rotWithShape="0">
                    <a:schemeClr val="dk1">
                      <a:alpha val="40000"/>
                    </a:schemeClr>
                  </a:outerShdw>
                </a:effectLst>
                <a:latin typeface="Traditional Arabic" panose="02020603050405020304" pitchFamily="18" charset="-78"/>
              </a:rPr>
              <a:t> العبارة الخاطئة مما يلي:</a:t>
            </a:r>
          </a:p>
        </p:txBody>
      </p:sp>
      <p:sp>
        <p:nvSpPr>
          <p:cNvPr id="14" name="مستطيل 13"/>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344602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1000"/>
                                        <p:tgtEl>
                                          <p:spTgt spid="11">
                                            <p:txEl>
                                              <p:pRg st="0" end="0"/>
                                            </p:txEl>
                                          </p:spTgt>
                                        </p:tgtEl>
                                      </p:cBhvr>
                                    </p:animEffect>
                                    <p:anim calcmode="lin" valueType="num">
                                      <p:cBhvr>
                                        <p:cTn id="2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fade">
                                      <p:cBhvr>
                                        <p:cTn id="32" dur="1000"/>
                                        <p:tgtEl>
                                          <p:spTgt spid="11">
                                            <p:txEl>
                                              <p:pRg st="2" end="2"/>
                                            </p:txEl>
                                          </p:spTgt>
                                        </p:tgtEl>
                                      </p:cBhvr>
                                    </p:animEffect>
                                    <p:anim calcmode="lin" valueType="num">
                                      <p:cBhvr>
                                        <p:cTn id="3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fade">
                                      <p:cBhvr>
                                        <p:cTn id="44" dur="1000"/>
                                        <p:tgtEl>
                                          <p:spTgt spid="11">
                                            <p:txEl>
                                              <p:pRg st="4" end="4"/>
                                            </p:txEl>
                                          </p:spTgt>
                                        </p:tgtEl>
                                      </p:cBhvr>
                                    </p:animEffect>
                                    <p:anim calcmode="lin" valueType="num">
                                      <p:cBhvr>
                                        <p:cTn id="4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6" end="6"/>
                                            </p:txEl>
                                          </p:spTgt>
                                        </p:tgtEl>
                                        <p:attrNameLst>
                                          <p:attrName>style.visibility</p:attrName>
                                        </p:attrNameLst>
                                      </p:cBhvr>
                                      <p:to>
                                        <p:strVal val="visible"/>
                                      </p:to>
                                    </p:set>
                                    <p:animEffect transition="in" filter="fade">
                                      <p:cBhvr>
                                        <p:cTn id="56" dur="1000"/>
                                        <p:tgtEl>
                                          <p:spTgt spid="11">
                                            <p:txEl>
                                              <p:pRg st="6" end="6"/>
                                            </p:txEl>
                                          </p:spTgt>
                                        </p:tgtEl>
                                      </p:cBhvr>
                                    </p:animEffect>
                                    <p:anim calcmode="lin" valueType="num">
                                      <p:cBhvr>
                                        <p:cTn id="57"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arn(inVertic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1">
                                            <p:txEl>
                                              <p:pRg st="8" end="8"/>
                                            </p:txEl>
                                          </p:spTgt>
                                        </p:tgtEl>
                                        <p:attrNameLst>
                                          <p:attrName>style.visibility</p:attrName>
                                        </p:attrNameLst>
                                      </p:cBhvr>
                                      <p:to>
                                        <p:strVal val="visible"/>
                                      </p:to>
                                    </p:set>
                                    <p:animEffect transition="in" filter="fade">
                                      <p:cBhvr>
                                        <p:cTn id="68" dur="1000"/>
                                        <p:tgtEl>
                                          <p:spTgt spid="11">
                                            <p:txEl>
                                              <p:pRg st="8" end="8"/>
                                            </p:txEl>
                                          </p:spTgt>
                                        </p:tgtEl>
                                      </p:cBhvr>
                                    </p:animEffect>
                                    <p:anim calcmode="lin" valueType="num">
                                      <p:cBhvr>
                                        <p:cTn id="69" dur="1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barn(inVertical)">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866" y="4693276"/>
            <a:ext cx="8153400" cy="1325563"/>
          </a:xfrm>
        </p:spPr>
        <p:txBody>
          <a:bodyPr/>
          <a:lstStyle/>
          <a:p>
            <a:r>
              <a:rPr lang="ar-BH" b="1" dirty="0">
                <a:solidFill>
                  <a:srgbClr val="002060"/>
                </a:solidFill>
              </a:rPr>
              <a:t> </a:t>
            </a:r>
            <a:endParaRPr lang="en-US" b="1" dirty="0">
              <a:solidFill>
                <a:srgbClr val="002060"/>
              </a:solidFill>
            </a:endParaRPr>
          </a:p>
        </p:txBody>
      </p:sp>
      <p:pic>
        <p:nvPicPr>
          <p:cNvPr id="4" name="Picture 3">
            <a:extLst>
              <a:ext uri="{FF2B5EF4-FFF2-40B4-BE49-F238E27FC236}">
                <a16:creationId xmlns:a16="http://schemas.microsoft.com/office/drawing/2014/main" xmlns="" id="{2B7CDB06-237A-4F8D-A2EF-0FB850C0C02E}"/>
              </a:ext>
            </a:extLst>
          </p:cNvPr>
          <p:cNvPicPr>
            <a:picLocks noChangeAspect="1"/>
          </p:cNvPicPr>
          <p:nvPr/>
        </p:nvPicPr>
        <p:blipFill>
          <a:blip r:embed="rId2">
            <a:clrChange>
              <a:clrFrom>
                <a:srgbClr val="000000">
                  <a:alpha val="0"/>
                </a:srgbClr>
              </a:clrFrom>
              <a:clrTo>
                <a:srgbClr val="000000">
                  <a:alpha val="0"/>
                </a:srgbClr>
              </a:clrTo>
            </a:clrChange>
            <a:duotone>
              <a:schemeClr val="accent5">
                <a:shade val="45000"/>
                <a:satMod val="135000"/>
              </a:schemeClr>
              <a:prstClr val="white"/>
            </a:duotone>
            <a:extLst>
              <a:ext uri="{BEBA8EAE-BF5A-486C-A8C5-ECC9F3942E4B}">
                <a14:imgProps xmlns:a14="http://schemas.microsoft.com/office/drawing/2010/main">
                  <a14:imgLayer r:embed="rId3">
                    <a14:imgEffect>
                      <a14:artisticCutout/>
                    </a14:imgEffect>
                  </a14:imgLayer>
                </a14:imgProps>
              </a:ext>
            </a:extLst>
          </a:blip>
          <a:stretch>
            <a:fillRect/>
          </a:stretch>
        </p:blipFill>
        <p:spPr>
          <a:xfrm>
            <a:off x="685800" y="2819400"/>
            <a:ext cx="10486029" cy="2560542"/>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xmlns="" id="{B2E4A81A-DFF3-4DBC-83EB-29BEB7618B47}"/>
              </a:ext>
            </a:extLst>
          </p:cNvPr>
          <p:cNvSpPr txBox="1">
            <a:spLocks/>
          </p:cNvSpPr>
          <p:nvPr/>
        </p:nvSpPr>
        <p:spPr>
          <a:xfrm>
            <a:off x="3505200" y="1295400"/>
            <a:ext cx="5943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9600" b="1">
                <a:solidFill>
                  <a:srgbClr val="C00000"/>
                </a:solidFill>
                <a:latin typeface="Sakkal Majalla" panose="02000000000000000000" pitchFamily="2" charset="-78"/>
                <a:cs typeface="Sakkal Majalla" panose="02000000000000000000" pitchFamily="2" charset="-78"/>
              </a:rPr>
              <a:t>انتهى الدرس </a:t>
            </a:r>
            <a:endParaRPr lang="en-US" sz="96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466464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path" presetSubtype="0" accel="50000" decel="50000" fill="hold" nodeType="clickEffect">
                                  <p:stCondLst>
                                    <p:cond delay="0"/>
                                  </p:stCondLst>
                                  <p:childTnLst>
                                    <p:animMotion origin="layout" path="M 2.08333E-6 4.81481E-6 C 0.06901 4.81481E-6 0.12396 -0.05602 0.12396 -0.125 C 0.12396 -0.05602 0.17903 -0.00093 0.24804 -0.00093 C 0.17903 -0.00093 0.125 0.05601 0.125 0.125 C 0.125 0.05601 0.06901 4.81481E-6 2.08333E-6 4.81481E-6 Z " pathEditMode="relative" rAng="0" ptsTypes="AAAAA">
                                      <p:cBhvr>
                                        <p:cTn id="6" dur="2000" fill="hold"/>
                                        <p:tgtEl>
                                          <p:spTgt spid="4"/>
                                        </p:tgtEl>
                                        <p:attrNameLst>
                                          <p:attrName>ppt_x</p:attrName>
                                          <p:attrName>ppt_y</p:attrName>
                                        </p:attrNameLst>
                                      </p:cBhvr>
                                      <p:rCtr x="123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85902278"/>
              </p:ext>
            </p:extLst>
          </p:nvPr>
        </p:nvGraphicFramePr>
        <p:xfrm>
          <a:off x="228598" y="1912374"/>
          <a:ext cx="11806518" cy="3375759"/>
        </p:xfrm>
        <a:graphic>
          <a:graphicData uri="http://schemas.openxmlformats.org/drawingml/2006/table">
            <a:tbl>
              <a:tblPr rtl="1" firstRow="1" bandRow="1">
                <a:tableStyleId>{5C22544A-7EE6-4342-B048-85BDC9FD1C3A}</a:tableStyleId>
              </a:tblPr>
              <a:tblGrid>
                <a:gridCol w="5903259">
                  <a:extLst>
                    <a:ext uri="{9D8B030D-6E8A-4147-A177-3AD203B41FA5}">
                      <a16:colId xmlns:a16="http://schemas.microsoft.com/office/drawing/2014/main" xmlns="" val="20000"/>
                    </a:ext>
                  </a:extLst>
                </a:gridCol>
                <a:gridCol w="5903259">
                  <a:extLst>
                    <a:ext uri="{9D8B030D-6E8A-4147-A177-3AD203B41FA5}">
                      <a16:colId xmlns:a16="http://schemas.microsoft.com/office/drawing/2014/main" xmlns="" val="20001"/>
                    </a:ext>
                  </a:extLst>
                </a:gridCol>
              </a:tblGrid>
              <a:tr h="937359">
                <a:tc>
                  <a:txBody>
                    <a:bodyPr/>
                    <a:lstStyle/>
                    <a:p>
                      <a:pPr algn="ctr" rtl="1"/>
                      <a:r>
                        <a:rPr lang="ar-BH" sz="4000" b="1" dirty="0">
                          <a:solidFill>
                            <a:schemeClr val="bg1"/>
                          </a:solidFill>
                          <a:latin typeface="Traditional Arabic" panose="02020603050405020304" pitchFamily="18" charset="-78"/>
                          <a:cs typeface="+mn-cs"/>
                        </a:rPr>
                        <a:t>الاسم</a:t>
                      </a:r>
                      <a:r>
                        <a:rPr lang="ar-BH" sz="4000" b="1" baseline="0" dirty="0">
                          <a:solidFill>
                            <a:schemeClr val="bg1"/>
                          </a:solidFill>
                          <a:cs typeface="+mn-cs"/>
                        </a:rPr>
                        <a:t> </a:t>
                      </a:r>
                      <a:endParaRPr lang="ar-BH" sz="4000" b="1" dirty="0">
                        <a:solidFill>
                          <a:schemeClr val="bg1"/>
                        </a:solidFill>
                        <a:cs typeface="+mn-cs"/>
                      </a:endParaRPr>
                    </a:p>
                  </a:txBody>
                  <a:tcPr>
                    <a:cell3D prstMaterial="dkEdge">
                      <a:bevel/>
                      <a:lightRig rig="flood" dir="t"/>
                    </a:cell3D>
                    <a:solidFill>
                      <a:schemeClr val="accent6">
                        <a:lumMod val="50000"/>
                      </a:schemeClr>
                    </a:solidFill>
                  </a:tcPr>
                </a:tc>
                <a:tc>
                  <a:txBody>
                    <a:bodyPr/>
                    <a:lstStyle/>
                    <a:p>
                      <a:pPr algn="ctr" rtl="1"/>
                      <a:r>
                        <a:rPr lang="ar-BH" sz="4000" b="1" kern="1200" dirty="0">
                          <a:solidFill>
                            <a:schemeClr val="bg1"/>
                          </a:solidFill>
                          <a:latin typeface="Traditional Arabic" panose="02020603050405020304" pitchFamily="18" charset="-78"/>
                          <a:ea typeface="+mn-ea"/>
                          <a:cs typeface="+mn-cs"/>
                        </a:rPr>
                        <a:t>صلة القرابة بالنبي </a:t>
                      </a:r>
                      <a:r>
                        <a:rPr lang="ar-BH" sz="4000" b="1" kern="1200" dirty="0">
                          <a:solidFill>
                            <a:schemeClr val="bg1"/>
                          </a:solidFill>
                          <a:latin typeface="Traditional Arabic" panose="02020603050405020304" pitchFamily="18" charset="-78"/>
                          <a:ea typeface="+mn-ea"/>
                          <a:cs typeface="+mn-cs"/>
                          <a:sym typeface="AGA Arabesque" panose="05010101010101010101" pitchFamily="2" charset="2"/>
                        </a:rPr>
                        <a:t></a:t>
                      </a:r>
                      <a:r>
                        <a:rPr lang="ar-BH" sz="4000" b="1" dirty="0">
                          <a:solidFill>
                            <a:schemeClr val="bg1"/>
                          </a:solidFill>
                          <a:cs typeface="+mn-cs"/>
                        </a:rPr>
                        <a:t> </a:t>
                      </a:r>
                    </a:p>
                  </a:txBody>
                  <a:tcPr>
                    <a:cell3D prstMaterial="dkEdge">
                      <a:bevel/>
                      <a:lightRig rig="flood" dir="t"/>
                    </a:cell3D>
                    <a:solidFill>
                      <a:schemeClr val="accent6">
                        <a:lumMod val="50000"/>
                      </a:schemeClr>
                    </a:solidFill>
                  </a:tcPr>
                </a:tc>
                <a:extLst>
                  <a:ext uri="{0D108BD9-81ED-4DB2-BD59-A6C34878D82A}">
                    <a16:rowId xmlns:a16="http://schemas.microsoft.com/office/drawing/2014/main" xmlns="" val="10000"/>
                  </a:ext>
                </a:extLst>
              </a:tr>
              <a:tr h="937359">
                <a:tc>
                  <a:txBody>
                    <a:bodyPr/>
                    <a:lstStyle/>
                    <a:p>
                      <a:pPr algn="just" rtl="1"/>
                      <a:r>
                        <a:rPr lang="ar-BH" sz="2800" b="1" dirty="0">
                          <a:latin typeface="Traditional Arabic" panose="02020603050405020304" pitchFamily="18" charset="-78"/>
                          <a:cs typeface="+mn-cs"/>
                        </a:rPr>
                        <a:t>أبو طالب عبد مناف بن عبد المطلب</a:t>
                      </a:r>
                      <a:r>
                        <a:rPr lang="ar-BH" sz="2800" b="1" baseline="0" dirty="0">
                          <a:latin typeface="Traditional Arabic" panose="02020603050405020304" pitchFamily="18" charset="-78"/>
                          <a:cs typeface="+mn-cs"/>
                        </a:rPr>
                        <a:t> الهاشمي القرشي</a:t>
                      </a:r>
                      <a:r>
                        <a:rPr lang="ar-BH" sz="2800" b="1" dirty="0">
                          <a:latin typeface="Traditional Arabic" panose="02020603050405020304" pitchFamily="18" charset="-78"/>
                          <a:cs typeface="+mn-cs"/>
                        </a:rPr>
                        <a:t> ووالد رابع الخلفاء الراشدين علي بن أبي طالب </a:t>
                      </a:r>
                      <a:r>
                        <a:rPr lang="ar-BH" sz="2800" b="1" dirty="0">
                          <a:latin typeface="Traditional Arabic" panose="02020603050405020304" pitchFamily="18" charset="-78"/>
                          <a:cs typeface="+mn-cs"/>
                          <a:sym typeface="AGA Arabesque" panose="05010101010101010101" pitchFamily="2" charset="2"/>
                        </a:rPr>
                        <a:t></a:t>
                      </a:r>
                      <a:r>
                        <a:rPr lang="ar-BH" sz="2800" b="1" baseline="0" dirty="0">
                          <a:latin typeface="Traditional Arabic" panose="02020603050405020304" pitchFamily="18" charset="-78"/>
                          <a:cs typeface="+mn-cs"/>
                          <a:sym typeface="AGA Arabesque" panose="05010101010101010101" pitchFamily="2" charset="2"/>
                        </a:rPr>
                        <a:t> توفي 619م</a:t>
                      </a:r>
                      <a:endParaRPr lang="ar-BH" sz="2800" b="1" dirty="0">
                        <a:latin typeface="Traditional Arabic" panose="02020603050405020304" pitchFamily="18" charset="-78"/>
                        <a:cs typeface="+mn-cs"/>
                      </a:endParaRPr>
                    </a:p>
                  </a:txBody>
                  <a:tcPr anchor="ctr">
                    <a:cell3D prstMaterial="dkEdge">
                      <a:bevel/>
                      <a:lightRig rig="flood" dir="t"/>
                    </a:cell3D>
                    <a:solidFill>
                      <a:schemeClr val="accent6">
                        <a:lumMod val="20000"/>
                        <a:lumOff val="80000"/>
                      </a:schemeClr>
                    </a:solidFill>
                  </a:tcPr>
                </a:tc>
                <a:tc>
                  <a:txBody>
                    <a:bodyPr/>
                    <a:lstStyle/>
                    <a:p>
                      <a:pPr algn="ctr" rtl="1"/>
                      <a:r>
                        <a:rPr lang="ar-BH" sz="3200" b="1" dirty="0">
                          <a:latin typeface="Traditional Arabic" panose="02020603050405020304" pitchFamily="18" charset="-78"/>
                          <a:cs typeface="+mn-cs"/>
                        </a:rPr>
                        <a:t>عم النبي محمد </a:t>
                      </a:r>
                      <a:r>
                        <a:rPr lang="ar-BH" sz="3200" b="1" dirty="0">
                          <a:latin typeface="Traditional Arabic" panose="02020603050405020304" pitchFamily="18" charset="-78"/>
                          <a:cs typeface="+mn-cs"/>
                          <a:sym typeface="AGA Arabesque" panose="05010101010101010101" pitchFamily="2" charset="2"/>
                        </a:rPr>
                        <a:t> وكافله.</a:t>
                      </a:r>
                      <a:endParaRPr lang="ar-BH" sz="3200" b="1" dirty="0">
                        <a:latin typeface="Traditional Arabic" panose="02020603050405020304" pitchFamily="18" charset="-78"/>
                        <a:cs typeface="+mn-cs"/>
                      </a:endParaRPr>
                    </a:p>
                  </a:txBody>
                  <a:tcPr anchor="ctr">
                    <a:cell3D prstMaterial="dkEdge">
                      <a:bevel/>
                      <a:lightRig rig="flood" dir="t"/>
                    </a:cell3D>
                    <a:solidFill>
                      <a:schemeClr val="accent6">
                        <a:lumMod val="20000"/>
                        <a:lumOff val="80000"/>
                      </a:schemeClr>
                    </a:solidFill>
                  </a:tcPr>
                </a:tc>
                <a:extLst>
                  <a:ext uri="{0D108BD9-81ED-4DB2-BD59-A6C34878D82A}">
                    <a16:rowId xmlns:a16="http://schemas.microsoft.com/office/drawing/2014/main" xmlns="" val="10001"/>
                  </a:ext>
                </a:extLst>
              </a:tr>
              <a:tr h="937359">
                <a:tc>
                  <a:txBody>
                    <a:bodyPr/>
                    <a:lstStyle/>
                    <a:p>
                      <a:pPr algn="just" rtl="1"/>
                      <a:r>
                        <a:rPr lang="ar-BH" sz="2800" b="1" dirty="0">
                          <a:latin typeface="Traditional Arabic" panose="02020603050405020304" pitchFamily="18" charset="-78"/>
                          <a:cs typeface="+mn-cs"/>
                        </a:rPr>
                        <a:t>خديجة بنت خويلد بن أسد</a:t>
                      </a:r>
                      <a:r>
                        <a:rPr lang="ar-BH" sz="2800" b="1" baseline="0" dirty="0">
                          <a:latin typeface="Traditional Arabic" panose="02020603050405020304" pitchFamily="18" charset="-78"/>
                          <a:cs typeface="+mn-cs"/>
                        </a:rPr>
                        <a:t> القرشيّة أم المؤمنين تاجرة مشهورة توفيت 620م. </a:t>
                      </a:r>
                      <a:endParaRPr lang="ar-BH" sz="2800" b="1" dirty="0">
                        <a:latin typeface="Traditional Arabic" panose="02020603050405020304" pitchFamily="18" charset="-78"/>
                        <a:cs typeface="+mn-cs"/>
                      </a:endParaRPr>
                    </a:p>
                  </a:txBody>
                  <a:tcPr anchor="ctr">
                    <a:cell3D prstMaterial="dkEdge">
                      <a:bevel/>
                      <a:lightRig rig="flood" dir="t"/>
                    </a:cell3D>
                    <a:solidFill>
                      <a:schemeClr val="accent6">
                        <a:lumMod val="20000"/>
                        <a:lumOff val="80000"/>
                      </a:schemeClr>
                    </a:solidFill>
                  </a:tcPr>
                </a:tc>
                <a:tc>
                  <a:txBody>
                    <a:bodyPr/>
                    <a:lstStyle/>
                    <a:p>
                      <a:pPr algn="ctr" rtl="1"/>
                      <a:r>
                        <a:rPr lang="ar-BH" sz="3200" b="1" dirty="0">
                          <a:latin typeface="Traditional Arabic" panose="02020603050405020304" pitchFamily="18" charset="-78"/>
                          <a:cs typeface="+mn-cs"/>
                        </a:rPr>
                        <a:t>أولى</a:t>
                      </a:r>
                      <a:r>
                        <a:rPr lang="ar-BH" sz="3200" b="1" baseline="0" dirty="0">
                          <a:latin typeface="Traditional Arabic" panose="02020603050405020304" pitchFamily="18" charset="-78"/>
                          <a:cs typeface="+mn-cs"/>
                        </a:rPr>
                        <a:t> زوجات الرسول محمد </a:t>
                      </a:r>
                      <a:r>
                        <a:rPr lang="ar-BH" sz="3200" b="1" baseline="0" dirty="0">
                          <a:latin typeface="Traditional Arabic" panose="02020603050405020304" pitchFamily="18" charset="-78"/>
                          <a:cs typeface="+mn-cs"/>
                          <a:sym typeface="AGA Arabesque" panose="05010101010101010101" pitchFamily="2" charset="2"/>
                        </a:rPr>
                        <a:t> وأم كل أولاده ما عدا ولده إبراهيم.</a:t>
                      </a:r>
                      <a:endParaRPr lang="ar-BH" sz="3200" b="1" dirty="0">
                        <a:latin typeface="Traditional Arabic" panose="02020603050405020304" pitchFamily="18" charset="-78"/>
                        <a:cs typeface="+mn-cs"/>
                      </a:endParaRPr>
                    </a:p>
                  </a:txBody>
                  <a:tcPr anchor="ctr">
                    <a:cell3D prstMaterial="dkEdge">
                      <a:bevel/>
                      <a:lightRig rig="flood" dir="t"/>
                    </a:cell3D>
                    <a:solidFill>
                      <a:schemeClr val="accent6">
                        <a:lumMod val="20000"/>
                        <a:lumOff val="80000"/>
                      </a:schemeClr>
                    </a:solid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1131376" y="0"/>
            <a:ext cx="9926295" cy="1384995"/>
          </a:xfrm>
          <a:prstGeom prst="rect">
            <a:avLst/>
          </a:prstGeom>
          <a:noFill/>
        </p:spPr>
        <p:txBody>
          <a:bodyPr wrap="square" rtlCol="1">
            <a:spAutoFit/>
          </a:bodyPr>
          <a:lstStyle/>
          <a:p>
            <a:pPr algn="r"/>
            <a:r>
              <a:rPr lang="ar-BH" sz="4000" b="1" dirty="0">
                <a:latin typeface="Traditional Arabic" panose="02020603050405020304" pitchFamily="18" charset="-78"/>
                <a:cs typeface="Traditional Arabic" panose="02020603050405020304" pitchFamily="18" charset="-78"/>
              </a:rPr>
              <a:t> </a:t>
            </a:r>
            <a:endParaRPr lang="ar-BH" sz="3600" b="1" dirty="0">
              <a:latin typeface="Traditional Arabic" panose="02020603050405020304" pitchFamily="18" charset="-78"/>
              <a:cs typeface="Traditional Arabic" panose="02020603050405020304" pitchFamily="18" charset="-78"/>
            </a:endParaRPr>
          </a:p>
          <a:p>
            <a:pPr algn="r"/>
            <a:r>
              <a:rPr lang="ar-BH" sz="4400" b="1" dirty="0">
                <a:latin typeface="Traditional Arabic" panose="02020603050405020304" pitchFamily="18" charset="-78"/>
              </a:rPr>
              <a:t>نبذة مختصرة عن أبي طالب وخديجة </a:t>
            </a:r>
            <a:r>
              <a:rPr lang="ar-BH" sz="4400" b="1" dirty="0">
                <a:latin typeface="Traditional Arabic" panose="02020603050405020304" pitchFamily="18" charset="-78"/>
                <a:sym typeface="AGA Arabesque" panose="05010101010101010101" pitchFamily="2" charset="2"/>
              </a:rPr>
              <a:t>رضي الله عنه</a:t>
            </a:r>
            <a:r>
              <a:rPr lang="ar-SA" sz="4400" b="1" dirty="0">
                <a:latin typeface="Traditional Arabic" panose="02020603050405020304" pitchFamily="18" charset="-78"/>
                <a:sym typeface="AGA Arabesque" panose="05010101010101010101" pitchFamily="2" charset="2"/>
              </a:rPr>
              <a:t>م</a:t>
            </a:r>
            <a:r>
              <a:rPr lang="ar-BH" sz="4400" b="1" dirty="0">
                <a:latin typeface="Traditional Arabic" panose="02020603050405020304" pitchFamily="18" charset="-78"/>
                <a:sym typeface="AGA Arabesque" panose="05010101010101010101" pitchFamily="2" charset="2"/>
              </a:rPr>
              <a:t>ا</a:t>
            </a:r>
            <a:r>
              <a:rPr lang="ar-BH" sz="4400" b="1" dirty="0">
                <a:latin typeface="Traditional Arabic" panose="02020603050405020304" pitchFamily="18" charset="-78"/>
              </a:rPr>
              <a:t>:</a:t>
            </a:r>
          </a:p>
        </p:txBody>
      </p:sp>
      <p:sp>
        <p:nvSpPr>
          <p:cNvPr id="7" name="مستطيل 6"/>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41184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8360227" y="1939496"/>
            <a:ext cx="3184077" cy="3504481"/>
          </a:xfrm>
          <a:prstGeom prst="homePlate">
            <a:avLst/>
          </a:prstGeom>
          <a:solidFill>
            <a:schemeClr val="accent5">
              <a:lumMod val="60000"/>
              <a:lumOff val="40000"/>
            </a:schemeClr>
          </a:solidFill>
          <a:ln>
            <a:solidFill>
              <a:schemeClr val="tx1">
                <a:lumMod val="85000"/>
                <a:lumOff val="15000"/>
              </a:schemeClr>
            </a:solidFill>
          </a:ln>
        </p:spPr>
        <p:style>
          <a:lnRef idx="1">
            <a:schemeClr val="accent6"/>
          </a:lnRef>
          <a:fillRef idx="2">
            <a:schemeClr val="accent6"/>
          </a:fillRef>
          <a:effectRef idx="1">
            <a:schemeClr val="accent6"/>
          </a:effectRef>
          <a:fontRef idx="minor">
            <a:schemeClr val="dk1"/>
          </a:fontRef>
        </p:style>
        <p:txBody>
          <a:bodyPr rtlCol="1" anchor="ctr"/>
          <a:lstStyle/>
          <a:p>
            <a:r>
              <a:rPr lang="ar-BH" sz="2400" b="1" dirty="0"/>
              <a:t>سدّت قريش جميع       الأبواب أمام دعوة النّبي </a:t>
            </a:r>
            <a:r>
              <a:rPr lang="ar-BH" sz="2400" b="1" dirty="0">
                <a:sym typeface="AGA Arabesque" panose="05010101010101010101" pitchFamily="2" charset="2"/>
              </a:rPr>
              <a:t> وآذته أذًى شديدًا، حتى ضاقت عليه مكّة.           </a:t>
            </a:r>
            <a:endParaRPr lang="ar-BH" sz="2400" b="1" dirty="0">
              <a:solidFill>
                <a:srgbClr val="C00000"/>
              </a:solidFill>
            </a:endParaRPr>
          </a:p>
        </p:txBody>
      </p:sp>
      <p:sp>
        <p:nvSpPr>
          <p:cNvPr id="6" name="Chevron 5"/>
          <p:cNvSpPr/>
          <p:nvPr/>
        </p:nvSpPr>
        <p:spPr>
          <a:xfrm flipH="1">
            <a:off x="4515734" y="1939496"/>
            <a:ext cx="5603439" cy="3504481"/>
          </a:xfrm>
          <a:prstGeom prst="chevron">
            <a:avLst/>
          </a:prstGeom>
          <a:solidFill>
            <a:srgbClr val="FFFFFF"/>
          </a:solidFill>
          <a:ln>
            <a:solidFill>
              <a:schemeClr val="tx1">
                <a:lumMod val="85000"/>
                <a:lumOff val="1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r"/>
            <a:r>
              <a:rPr lang="ar-BH" sz="2400" b="1" dirty="0"/>
              <a:t>فكّر النّبي محمد </a:t>
            </a:r>
            <a:r>
              <a:rPr lang="ar-BH" sz="2400" b="1" dirty="0">
                <a:sym typeface="AGA Arabesque" panose="05010101010101010101" pitchFamily="2" charset="2"/>
              </a:rPr>
              <a:t> أن يتّخذ مكانًا آخر لدعوته، علّه يجد قبولاً، فاختار الخروج إلى الطائف</a:t>
            </a:r>
          </a:p>
          <a:p>
            <a:pPr algn="r"/>
            <a:r>
              <a:rPr lang="ar-BH" sz="2400" b="1" dirty="0">
                <a:sym typeface="AGA Arabesque" panose="05010101010101010101" pitchFamily="2" charset="2"/>
              </a:rPr>
              <a:t>في شوال سنة عشْر من البعثة ماشيًا على قدميه.</a:t>
            </a:r>
            <a:endParaRPr lang="ar-BH" sz="2400" b="1" dirty="0"/>
          </a:p>
        </p:txBody>
      </p:sp>
      <p:sp>
        <p:nvSpPr>
          <p:cNvPr id="7" name="Chevron 6"/>
          <p:cNvSpPr/>
          <p:nvPr/>
        </p:nvSpPr>
        <p:spPr>
          <a:xfrm flipH="1">
            <a:off x="-117332" y="1905838"/>
            <a:ext cx="6415869" cy="3571795"/>
          </a:xfrm>
          <a:prstGeom prst="chevron">
            <a:avLst/>
          </a:prstGeom>
          <a:solidFill>
            <a:srgbClr val="CCFF66"/>
          </a:solidFill>
          <a:ln>
            <a:solidFill>
              <a:schemeClr val="tx1">
                <a:lumMod val="85000"/>
                <a:lumOff val="1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ar-BH">
              <a:ln>
                <a:solidFill>
                  <a:schemeClr val="tx1">
                    <a:lumMod val="95000"/>
                    <a:lumOff val="5000"/>
                  </a:schemeClr>
                </a:solidFill>
              </a:ln>
              <a:solidFill>
                <a:schemeClr val="tx1"/>
              </a:solidFill>
            </a:endParaRPr>
          </a:p>
        </p:txBody>
      </p:sp>
      <p:sp>
        <p:nvSpPr>
          <p:cNvPr id="8" name="TextBox 7"/>
          <p:cNvSpPr txBox="1"/>
          <p:nvPr/>
        </p:nvSpPr>
        <p:spPr>
          <a:xfrm>
            <a:off x="901585" y="2645435"/>
            <a:ext cx="4664110" cy="2308324"/>
          </a:xfrm>
          <a:prstGeom prst="rect">
            <a:avLst/>
          </a:prstGeom>
          <a:noFill/>
        </p:spPr>
        <p:txBody>
          <a:bodyPr wrap="square" rtlCol="1">
            <a:spAutoFit/>
          </a:bodyPr>
          <a:lstStyle/>
          <a:p>
            <a:r>
              <a:rPr lang="ar-BH" sz="2400" b="1" dirty="0"/>
              <a:t>اختار النّبي </a:t>
            </a:r>
            <a:r>
              <a:rPr lang="ar-BH" sz="2400" b="1" dirty="0">
                <a:sym typeface="AGA Arabesque" panose="05010101010101010101" pitchFamily="2" charset="2"/>
              </a:rPr>
              <a:t> الخروج إلى الطائف لوجود</a:t>
            </a:r>
          </a:p>
          <a:p>
            <a:r>
              <a:rPr lang="ar-BH" sz="2400" b="1" dirty="0">
                <a:sym typeface="AGA Arabesque" panose="05010101010101010101" pitchFamily="2" charset="2"/>
              </a:rPr>
              <a:t>سادات قريش وأهلها وكان معه زيد بن</a:t>
            </a:r>
          </a:p>
          <a:p>
            <a:r>
              <a:rPr lang="ar-BH" sz="2400" b="1" dirty="0">
                <a:sym typeface="AGA Arabesque" panose="05010101010101010101" pitchFamily="2" charset="2"/>
              </a:rPr>
              <a:t>حارثة  وكان النّبي محمد  كلّما</a:t>
            </a:r>
          </a:p>
          <a:p>
            <a:r>
              <a:rPr lang="ar-BH" sz="2400" b="1" dirty="0">
                <a:sym typeface="AGA Arabesque" panose="05010101010101010101" pitchFamily="2" charset="2"/>
              </a:rPr>
              <a:t> مرّ على قبيلة في طريقه إلى الطائف</a:t>
            </a:r>
          </a:p>
          <a:p>
            <a:r>
              <a:rPr lang="ar-BH" sz="2400" b="1" dirty="0">
                <a:sym typeface="AGA Arabesque" panose="05010101010101010101" pitchFamily="2" charset="2"/>
              </a:rPr>
              <a:t>دعاها إلى الإسلام فلم تستجب له واحدة</a:t>
            </a:r>
          </a:p>
          <a:p>
            <a:pPr algn="ctr"/>
            <a:r>
              <a:rPr lang="ar-BH" sz="2400" b="1" dirty="0">
                <a:sym typeface="AGA Arabesque" panose="05010101010101010101" pitchFamily="2" charset="2"/>
              </a:rPr>
              <a:t>من القبائل.                        </a:t>
            </a:r>
            <a:endParaRPr lang="ar-BH" sz="2400" b="1" dirty="0"/>
          </a:p>
        </p:txBody>
      </p:sp>
      <p:sp>
        <p:nvSpPr>
          <p:cNvPr id="9" name="مستطيل 8"/>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
        <p:nvSpPr>
          <p:cNvPr id="2" name="Rectangle 1"/>
          <p:cNvSpPr/>
          <p:nvPr/>
        </p:nvSpPr>
        <p:spPr>
          <a:xfrm>
            <a:off x="3855179" y="963186"/>
            <a:ext cx="7795725" cy="707886"/>
          </a:xfrm>
          <a:prstGeom prst="rect">
            <a:avLst/>
          </a:prstGeom>
        </p:spPr>
        <p:txBody>
          <a:bodyPr wrap="none">
            <a:spAutoFit/>
          </a:bodyPr>
          <a:lstStyle/>
          <a:p>
            <a:pPr algn="ctr"/>
            <a:r>
              <a:rPr lang="ar-BH" sz="4000" b="1" dirty="0">
                <a:latin typeface="Traditional Arabic" panose="02020603050405020304" pitchFamily="18" charset="-78"/>
              </a:rPr>
              <a:t>بعد موت أبي طالب وخديجة </a:t>
            </a:r>
            <a:r>
              <a:rPr lang="ar-BH" sz="4000" b="1" dirty="0">
                <a:latin typeface="Traditional Arabic" panose="02020603050405020304" pitchFamily="18" charset="-78"/>
                <a:sym typeface="AGA Arabesque" panose="05010101010101010101" pitchFamily="2" charset="2"/>
              </a:rPr>
              <a:t>رضي الله</a:t>
            </a:r>
            <a:r>
              <a:rPr lang="ar-SA" sz="4000" b="1" dirty="0">
                <a:latin typeface="Traditional Arabic" panose="02020603050405020304" pitchFamily="18" charset="-78"/>
                <a:sym typeface="AGA Arabesque" panose="05010101010101010101" pitchFamily="2" charset="2"/>
              </a:rPr>
              <a:t> </a:t>
            </a:r>
            <a:r>
              <a:rPr lang="ar-BH" sz="4000" b="1" dirty="0">
                <a:latin typeface="Traditional Arabic" panose="02020603050405020304" pitchFamily="18" charset="-78"/>
                <a:sym typeface="AGA Arabesque" panose="05010101010101010101" pitchFamily="2" charset="2"/>
              </a:rPr>
              <a:t>عنه</a:t>
            </a:r>
            <a:r>
              <a:rPr lang="ar-SA" sz="4000" b="1" dirty="0">
                <a:latin typeface="Traditional Arabic" panose="02020603050405020304" pitchFamily="18" charset="-78"/>
                <a:sym typeface="AGA Arabesque" panose="05010101010101010101" pitchFamily="2" charset="2"/>
              </a:rPr>
              <a:t>م</a:t>
            </a:r>
            <a:r>
              <a:rPr lang="ar-BH" sz="4000" b="1" dirty="0">
                <a:latin typeface="Traditional Arabic" panose="02020603050405020304" pitchFamily="18" charset="-78"/>
                <a:sym typeface="AGA Arabesque" panose="05010101010101010101" pitchFamily="2" charset="2"/>
              </a:rPr>
              <a:t>ا</a:t>
            </a:r>
            <a:r>
              <a:rPr lang="ar-BH" sz="4000" b="1" dirty="0">
                <a:latin typeface="Traditional Arabic" panose="02020603050405020304" pitchFamily="18" charset="-78"/>
              </a:rPr>
              <a:t>:</a:t>
            </a:r>
          </a:p>
        </p:txBody>
      </p:sp>
    </p:spTree>
    <p:extLst>
      <p:ext uri="{BB962C8B-B14F-4D97-AF65-F5344CB8AC3E}">
        <p14:creationId xmlns:p14="http://schemas.microsoft.com/office/powerpoint/2010/main" val="2319036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1315" y="1259457"/>
            <a:ext cx="6606398" cy="1639019"/>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BH" sz="3200" b="1" dirty="0">
                <a:latin typeface="Traditional Arabic" panose="02020603050405020304" pitchFamily="18" charset="-78"/>
              </a:rPr>
              <a:t>1- أين خرج الرسول </a:t>
            </a:r>
            <a:r>
              <a:rPr lang="ar-BH" sz="3200" b="1" dirty="0">
                <a:latin typeface="Traditional Arabic" panose="02020603050405020304" pitchFamily="18" charset="-78"/>
                <a:sym typeface="AGA Arabesque" panose="05010101010101010101" pitchFamily="2" charset="2"/>
              </a:rPr>
              <a:t> عندما سدّت قريش جميع الأبواب أمام دعوته</a:t>
            </a:r>
            <a:r>
              <a:rPr lang="ar-BH" sz="3200" b="1" dirty="0">
                <a:latin typeface="Traditional Arabic" panose="02020603050405020304" pitchFamily="18" charset="-78"/>
              </a:rPr>
              <a:t>؟</a:t>
            </a:r>
          </a:p>
          <a:p>
            <a:pPr algn="ctr"/>
            <a:r>
              <a:rPr lang="ar-BH" sz="2400" b="1" dirty="0">
                <a:latin typeface="Traditional Arabic" panose="02020603050405020304" pitchFamily="18" charset="-78"/>
                <a:cs typeface="Traditional Arabic" panose="02020603050405020304" pitchFamily="18" charset="-78"/>
              </a:rPr>
              <a:t>............................................................................</a:t>
            </a:r>
          </a:p>
        </p:txBody>
      </p:sp>
      <p:sp>
        <p:nvSpPr>
          <p:cNvPr id="7" name="Rectangle 6"/>
          <p:cNvSpPr/>
          <p:nvPr/>
        </p:nvSpPr>
        <p:spPr>
          <a:xfrm>
            <a:off x="5329685" y="3146449"/>
            <a:ext cx="6638028" cy="28454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en-US" sz="3200" b="1" dirty="0">
                <a:solidFill>
                  <a:schemeClr val="tx1"/>
                </a:solidFill>
                <a:latin typeface="Traditional Arabic" panose="02020603050405020304" pitchFamily="18" charset="-78"/>
              </a:rPr>
              <a:t> </a:t>
            </a:r>
            <a:endParaRPr lang="ar-BH" sz="3200" b="1" dirty="0">
              <a:solidFill>
                <a:schemeClr val="tx1"/>
              </a:solidFill>
              <a:latin typeface="Traditional Arabic" panose="02020603050405020304" pitchFamily="18" charset="-78"/>
            </a:endParaRPr>
          </a:p>
          <a:p>
            <a:pPr algn="r"/>
            <a:endParaRPr lang="ar-BH" sz="3200" b="1" dirty="0">
              <a:solidFill>
                <a:schemeClr val="tx1"/>
              </a:solidFill>
              <a:latin typeface="Traditional Arabic" panose="02020603050405020304" pitchFamily="18" charset="-78"/>
            </a:endParaRPr>
          </a:p>
          <a:p>
            <a:pPr algn="r"/>
            <a:r>
              <a:rPr lang="ar-BH" sz="3200" b="1" dirty="0">
                <a:solidFill>
                  <a:schemeClr val="tx1"/>
                </a:solidFill>
                <a:latin typeface="Traditional Arabic" panose="02020603050405020304" pitchFamily="18" charset="-78"/>
              </a:rPr>
              <a:t>2- متى خرج النّبي</a:t>
            </a:r>
            <a:r>
              <a:rPr lang="ar-SA" sz="3200" b="1" dirty="0">
                <a:solidFill>
                  <a:schemeClr val="tx1"/>
                </a:solidFill>
                <a:latin typeface="Traditional Arabic" panose="02020603050405020304" pitchFamily="18" charset="-78"/>
              </a:rPr>
              <a:t> </a:t>
            </a:r>
            <a:r>
              <a:rPr lang="ar-BH" sz="3200" b="1" dirty="0">
                <a:solidFill>
                  <a:schemeClr val="tx1"/>
                </a:solidFill>
                <a:latin typeface="Traditional Arabic" panose="02020603050405020304" pitchFamily="18" charset="-78"/>
                <a:sym typeface="AGA Arabesque" panose="05010101010101010101" pitchFamily="2" charset="2"/>
              </a:rPr>
              <a:t> ومن رافقه من الصحابة؟ </a:t>
            </a:r>
            <a:endParaRPr lang="ar-BH" sz="3200" b="1" dirty="0">
              <a:solidFill>
                <a:schemeClr val="tx1"/>
              </a:solidFill>
              <a:latin typeface="Traditional Arabic" panose="02020603050405020304" pitchFamily="18" charset="-78"/>
            </a:endParaRPr>
          </a:p>
          <a:p>
            <a:pPr algn="r">
              <a:lnSpc>
                <a:spcPct val="150000"/>
              </a:lnSpc>
            </a:pPr>
            <a:r>
              <a:rPr lang="ar-BH" sz="2800" b="1" dirty="0">
                <a:solidFill>
                  <a:schemeClr val="tx1"/>
                </a:solidFill>
                <a:latin typeface="Traditional Arabic" panose="02020603050405020304" pitchFamily="18" charset="-78"/>
              </a:rPr>
              <a:t>  – خرج سنة:.............................................   </a:t>
            </a:r>
          </a:p>
          <a:p>
            <a:pPr algn="r">
              <a:lnSpc>
                <a:spcPct val="150000"/>
              </a:lnSpc>
            </a:pPr>
            <a:r>
              <a:rPr lang="ar-BH" sz="2800" b="1" dirty="0">
                <a:solidFill>
                  <a:schemeClr val="tx1"/>
                </a:solidFill>
                <a:latin typeface="Traditional Arabic" panose="02020603050405020304" pitchFamily="18" charset="-78"/>
              </a:rPr>
              <a:t>  – اسم الصحابي هو:..................................... </a:t>
            </a:r>
          </a:p>
        </p:txBody>
      </p:sp>
      <p:sp>
        <p:nvSpPr>
          <p:cNvPr id="8" name="Rectangle 7"/>
          <p:cNvSpPr/>
          <p:nvPr/>
        </p:nvSpPr>
        <p:spPr>
          <a:xfrm>
            <a:off x="206636" y="1259458"/>
            <a:ext cx="4890638" cy="473239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200" b="1" dirty="0">
                <a:solidFill>
                  <a:schemeClr val="tx1"/>
                </a:solidFill>
                <a:latin typeface="Traditional Arabic" panose="02020603050405020304" pitchFamily="18" charset="-78"/>
              </a:rPr>
              <a:t>3- ماذا كان يفعل النّبي</a:t>
            </a:r>
            <a:r>
              <a:rPr lang="ar-SA" sz="3200" b="1" dirty="0">
                <a:solidFill>
                  <a:schemeClr val="tx1"/>
                </a:solidFill>
                <a:latin typeface="Traditional Arabic" panose="02020603050405020304" pitchFamily="18" charset="-78"/>
              </a:rPr>
              <a:t> </a:t>
            </a:r>
            <a:r>
              <a:rPr lang="ar-BH" sz="3200" b="1" dirty="0">
                <a:solidFill>
                  <a:schemeClr val="tx1"/>
                </a:solidFill>
                <a:latin typeface="Traditional Arabic" panose="02020603050405020304" pitchFamily="18" charset="-78"/>
                <a:sym typeface="AGA Arabesque" panose="05010101010101010101" pitchFamily="2" charset="2"/>
              </a:rPr>
              <a:t> كلّما مرّ على قبيلة في طريقه إلى الطائف</a:t>
            </a:r>
            <a:r>
              <a:rPr lang="ar-BH" sz="3200" b="1" dirty="0">
                <a:solidFill>
                  <a:schemeClr val="tx1"/>
                </a:solidFill>
                <a:latin typeface="Traditional Arabic" panose="02020603050405020304" pitchFamily="18" charset="-78"/>
              </a:rPr>
              <a:t>؟</a:t>
            </a:r>
          </a:p>
          <a:p>
            <a:pPr algn="r"/>
            <a:endParaRPr lang="ar-BH" sz="3200" b="1" dirty="0">
              <a:solidFill>
                <a:schemeClr val="tx1"/>
              </a:solidFill>
              <a:latin typeface="Traditional Arabic" panose="02020603050405020304" pitchFamily="18" charset="-78"/>
              <a:sym typeface="AGA Arabesque" panose="05010101010101010101" pitchFamily="2" charset="2"/>
            </a:endParaRPr>
          </a:p>
          <a:p>
            <a:pPr algn="ctr">
              <a:lnSpc>
                <a:spcPct val="200000"/>
              </a:lnSpc>
            </a:pPr>
            <a:r>
              <a:rPr lang="ar-BH" sz="2400" b="1" dirty="0">
                <a:solidFill>
                  <a:schemeClr val="tx1"/>
                </a:solidFill>
                <a:latin typeface="Traditional Arabic" panose="02020603050405020304" pitchFamily="18" charset="-78"/>
                <a:cs typeface="Traditional Arabic" panose="02020603050405020304" pitchFamily="18" charset="-78"/>
              </a:rPr>
              <a:t>.....................................................................................................................................................................</a:t>
            </a:r>
            <a:r>
              <a:rPr lang="en-US" sz="2400" b="1" dirty="0">
                <a:solidFill>
                  <a:schemeClr val="tx1"/>
                </a:solidFill>
                <a:latin typeface="Traditional Arabic" panose="02020603050405020304" pitchFamily="18" charset="-78"/>
                <a:cs typeface="Traditional Arabic" panose="02020603050405020304" pitchFamily="18" charset="-78"/>
              </a:rPr>
              <a:t> </a:t>
            </a:r>
            <a:endParaRPr lang="ar-BH" sz="2400" b="1" dirty="0">
              <a:solidFill>
                <a:schemeClr val="tx1"/>
              </a:solidFill>
              <a:latin typeface="Traditional Arabic" panose="02020603050405020304" pitchFamily="18" charset="-78"/>
              <a:cs typeface="Traditional Arabic" panose="02020603050405020304" pitchFamily="18" charset="-78"/>
            </a:endParaRPr>
          </a:p>
        </p:txBody>
      </p:sp>
      <p:sp>
        <p:nvSpPr>
          <p:cNvPr id="4" name="مستطيل 3"/>
          <p:cNvSpPr/>
          <p:nvPr/>
        </p:nvSpPr>
        <p:spPr>
          <a:xfrm>
            <a:off x="10512633" y="312976"/>
            <a:ext cx="1471878" cy="584775"/>
          </a:xfrm>
          <a:prstGeom prst="rect">
            <a:avLst/>
          </a:prstGeom>
        </p:spPr>
        <p:txBody>
          <a:bodyPr wrap="none">
            <a:spAutoFit/>
          </a:bodyPr>
          <a:lstStyle/>
          <a:p>
            <a:pPr algn="ctr"/>
            <a:r>
              <a:rPr lang="ar-BH" sz="3200" b="1" dirty="0">
                <a:solidFill>
                  <a:srgbClr val="C00000"/>
                </a:solidFill>
                <a:latin typeface="Traditional Arabic" panose="02020603050405020304" pitchFamily="18" charset="-78"/>
              </a:rPr>
              <a:t>نشاط (1)</a:t>
            </a:r>
          </a:p>
        </p:txBody>
      </p:sp>
      <p:sp>
        <p:nvSpPr>
          <p:cNvPr id="10" name="مستطيل 9"/>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4983908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5143" y="1259457"/>
            <a:ext cx="6742570" cy="1639019"/>
          </a:xfrm>
          <a:prstGeom prst="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r"/>
            <a:r>
              <a:rPr lang="ar-BH" sz="3200" b="1" dirty="0">
                <a:latin typeface="Traditional Arabic" panose="02020603050405020304" pitchFamily="18" charset="-78"/>
              </a:rPr>
              <a:t>1- </a:t>
            </a:r>
            <a:r>
              <a:rPr lang="ar-BH" sz="3600" b="1" dirty="0">
                <a:latin typeface="Traditional Arabic" panose="02020603050405020304" pitchFamily="18" charset="-78"/>
              </a:rPr>
              <a:t>أين خرج الرسول </a:t>
            </a:r>
            <a:r>
              <a:rPr lang="ar-BH" sz="3600" b="1" dirty="0">
                <a:latin typeface="Traditional Arabic" panose="02020603050405020304" pitchFamily="18" charset="-78"/>
                <a:sym typeface="AGA Arabesque" panose="05010101010101010101" pitchFamily="2" charset="2"/>
              </a:rPr>
              <a:t> عندما سدّت قريش جميع الأبواب أمام دعوته</a:t>
            </a:r>
            <a:r>
              <a:rPr lang="ar-BH" sz="3600" b="1" dirty="0">
                <a:latin typeface="Traditional Arabic" panose="02020603050405020304" pitchFamily="18" charset="-78"/>
              </a:rPr>
              <a:t>؟</a:t>
            </a:r>
          </a:p>
          <a:p>
            <a:pPr algn="ctr"/>
            <a:r>
              <a:rPr lang="ar-BH" sz="2400" b="1" dirty="0">
                <a:latin typeface="Traditional Arabic" panose="02020603050405020304" pitchFamily="18" charset="-78"/>
                <a:cs typeface="Traditional Arabic" panose="02020603050405020304" pitchFamily="18" charset="-78"/>
              </a:rPr>
              <a:t> </a:t>
            </a:r>
            <a:r>
              <a:rPr lang="ar-BH" sz="3200" b="1" dirty="0">
                <a:solidFill>
                  <a:srgbClr val="FF0000"/>
                </a:solidFill>
                <a:latin typeface="Traditional Arabic" panose="02020603050405020304" pitchFamily="18" charset="-78"/>
              </a:rPr>
              <a:t>إلى الطائف.</a:t>
            </a:r>
            <a:r>
              <a:rPr lang="ar-BH" sz="4000" b="1" dirty="0">
                <a:solidFill>
                  <a:srgbClr val="FF0000"/>
                </a:solidFill>
                <a:latin typeface="Traditional Arabic" panose="02020603050405020304" pitchFamily="18" charset="-78"/>
              </a:rPr>
              <a:t>                     </a:t>
            </a:r>
            <a:endParaRPr lang="ar-BH" sz="2400" b="1" dirty="0">
              <a:solidFill>
                <a:srgbClr val="FF0000"/>
              </a:solidFill>
              <a:latin typeface="Traditional Arabic" panose="02020603050405020304" pitchFamily="18" charset="-78"/>
            </a:endParaRPr>
          </a:p>
        </p:txBody>
      </p:sp>
      <p:sp>
        <p:nvSpPr>
          <p:cNvPr id="6" name="TextBox 5"/>
          <p:cNvSpPr txBox="1"/>
          <p:nvPr/>
        </p:nvSpPr>
        <p:spPr>
          <a:xfrm>
            <a:off x="9532368" y="173180"/>
            <a:ext cx="2466975" cy="584775"/>
          </a:xfrm>
          <a:prstGeom prst="rect">
            <a:avLst/>
          </a:prstGeom>
          <a:noFill/>
        </p:spPr>
        <p:txBody>
          <a:bodyPr wrap="square" rtlCol="1">
            <a:spAutoFit/>
          </a:bodyPr>
          <a:lstStyle/>
          <a:p>
            <a:pPr algn="ctr"/>
            <a:r>
              <a:rPr lang="ar-BH" sz="3200" b="1" dirty="0">
                <a:solidFill>
                  <a:srgbClr val="C00000"/>
                </a:solidFill>
                <a:latin typeface="Traditional Arabic" panose="02020603050405020304" pitchFamily="18" charset="-78"/>
              </a:rPr>
              <a:t>الجواب:</a:t>
            </a:r>
          </a:p>
        </p:txBody>
      </p:sp>
      <p:sp>
        <p:nvSpPr>
          <p:cNvPr id="7" name="Rectangle 6"/>
          <p:cNvSpPr/>
          <p:nvPr/>
        </p:nvSpPr>
        <p:spPr>
          <a:xfrm>
            <a:off x="5225143" y="3338422"/>
            <a:ext cx="6774200" cy="2286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200" b="1" dirty="0">
                <a:solidFill>
                  <a:schemeClr val="tx1"/>
                </a:solidFill>
                <a:latin typeface="Traditional Arabic" panose="02020603050405020304" pitchFamily="18" charset="-78"/>
              </a:rPr>
              <a:t>2- متى خرج النبي</a:t>
            </a:r>
            <a:r>
              <a:rPr lang="ar-BH" sz="3200" b="1" dirty="0">
                <a:solidFill>
                  <a:schemeClr val="tx1"/>
                </a:solidFill>
                <a:latin typeface="Traditional Arabic" panose="02020603050405020304" pitchFamily="18" charset="-78"/>
                <a:sym typeface="AGA Arabesque" panose="05010101010101010101" pitchFamily="2" charset="2"/>
              </a:rPr>
              <a:t> ومن رافقه من الصحابة؟  </a:t>
            </a:r>
            <a:endParaRPr lang="ar-BH" sz="3200" b="1" dirty="0">
              <a:solidFill>
                <a:schemeClr val="tx1"/>
              </a:solidFill>
              <a:latin typeface="Traditional Arabic" panose="02020603050405020304" pitchFamily="18" charset="-78"/>
            </a:endParaRPr>
          </a:p>
          <a:p>
            <a:pPr algn="r"/>
            <a:r>
              <a:rPr lang="ar-BH" sz="3200" b="1" dirty="0">
                <a:solidFill>
                  <a:schemeClr val="tx1"/>
                </a:solidFill>
                <a:latin typeface="Traditional Arabic" panose="02020603050405020304" pitchFamily="18" charset="-78"/>
              </a:rPr>
              <a:t>أ – خرج سنة: </a:t>
            </a:r>
            <a:r>
              <a:rPr lang="ar-BH" sz="3200" b="1" dirty="0">
                <a:solidFill>
                  <a:srgbClr val="FF0000"/>
                </a:solidFill>
                <a:latin typeface="Traditional Arabic" panose="02020603050405020304" pitchFamily="18" charset="-78"/>
              </a:rPr>
              <a:t>عشر من البعثة. </a:t>
            </a:r>
          </a:p>
          <a:p>
            <a:pPr algn="r"/>
            <a:r>
              <a:rPr lang="ar-BH" sz="3200" b="1" dirty="0">
                <a:solidFill>
                  <a:schemeClr val="tx1"/>
                </a:solidFill>
                <a:latin typeface="Traditional Arabic" panose="02020603050405020304" pitchFamily="18" charset="-78"/>
              </a:rPr>
              <a:t>ب – اسم الصحابي هو: </a:t>
            </a:r>
            <a:r>
              <a:rPr lang="ar-BH" sz="3200" b="1" dirty="0">
                <a:solidFill>
                  <a:srgbClr val="FF0000"/>
                </a:solidFill>
                <a:latin typeface="Traditional Arabic" panose="02020603050405020304" pitchFamily="18" charset="-78"/>
              </a:rPr>
              <a:t>زيد بن حارثة </a:t>
            </a:r>
            <a:r>
              <a:rPr lang="ar-BH" sz="3600" b="1" dirty="0">
                <a:solidFill>
                  <a:srgbClr val="FF0000"/>
                </a:solidFill>
                <a:latin typeface="Traditional Arabic" panose="02020603050405020304" pitchFamily="18" charset="-78"/>
                <a:sym typeface="AGA Arabesque" panose="05010101010101010101" pitchFamily="2" charset="2"/>
              </a:rPr>
              <a:t>.</a:t>
            </a:r>
            <a:endParaRPr lang="ar-BH" sz="3600" b="1" dirty="0">
              <a:solidFill>
                <a:srgbClr val="FF0000"/>
              </a:solidFill>
              <a:latin typeface="Traditional Arabic" panose="02020603050405020304" pitchFamily="18" charset="-78"/>
            </a:endParaRPr>
          </a:p>
        </p:txBody>
      </p:sp>
      <p:sp>
        <p:nvSpPr>
          <p:cNvPr id="8" name="Rectangle 7"/>
          <p:cNvSpPr/>
          <p:nvPr/>
        </p:nvSpPr>
        <p:spPr>
          <a:xfrm>
            <a:off x="224287" y="1259457"/>
            <a:ext cx="4608970" cy="436496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200" b="1" dirty="0">
                <a:solidFill>
                  <a:schemeClr val="tx1"/>
                </a:solidFill>
                <a:latin typeface="Traditional Arabic" panose="02020603050405020304" pitchFamily="18" charset="-78"/>
              </a:rPr>
              <a:t>3- ماذا كان يفعل النّبي</a:t>
            </a:r>
            <a:r>
              <a:rPr lang="ar-SA" sz="3200" b="1" dirty="0">
                <a:solidFill>
                  <a:schemeClr val="tx1"/>
                </a:solidFill>
                <a:latin typeface="Traditional Arabic" panose="02020603050405020304" pitchFamily="18" charset="-78"/>
              </a:rPr>
              <a:t> </a:t>
            </a:r>
            <a:r>
              <a:rPr lang="ar-BH" sz="3200" b="1" dirty="0">
                <a:solidFill>
                  <a:schemeClr val="tx1"/>
                </a:solidFill>
                <a:latin typeface="Traditional Arabic" panose="02020603050405020304" pitchFamily="18" charset="-78"/>
                <a:sym typeface="AGA Arabesque" panose="05010101010101010101" pitchFamily="2" charset="2"/>
              </a:rPr>
              <a:t> كلما مرّ على قبيلة في طريقه إلى الطائف</a:t>
            </a:r>
            <a:r>
              <a:rPr lang="ar-BH" sz="3200" b="1" dirty="0">
                <a:solidFill>
                  <a:schemeClr val="tx1"/>
                </a:solidFill>
                <a:latin typeface="Traditional Arabic" panose="02020603050405020304" pitchFamily="18" charset="-78"/>
              </a:rPr>
              <a:t>؟</a:t>
            </a:r>
            <a:endParaRPr lang="ar-BH" sz="3200" b="1" dirty="0">
              <a:solidFill>
                <a:schemeClr val="tx1"/>
              </a:solidFill>
              <a:latin typeface="Traditional Arabic" panose="02020603050405020304" pitchFamily="18" charset="-78"/>
              <a:sym typeface="AGA Arabesque" panose="05010101010101010101" pitchFamily="2" charset="2"/>
            </a:endParaRPr>
          </a:p>
          <a:p>
            <a:pPr algn="ctr"/>
            <a:endParaRPr lang="ar-BH" sz="3200" b="1" dirty="0">
              <a:solidFill>
                <a:schemeClr val="tx1"/>
              </a:solidFill>
              <a:latin typeface="Traditional Arabic" panose="02020603050405020304" pitchFamily="18" charset="-78"/>
            </a:endParaRPr>
          </a:p>
          <a:p>
            <a:pPr algn="ctr"/>
            <a:r>
              <a:rPr lang="ar-BH" sz="3200" b="1" dirty="0">
                <a:solidFill>
                  <a:srgbClr val="FF0000"/>
                </a:solidFill>
                <a:latin typeface="Traditional Arabic" panose="02020603050405020304" pitchFamily="18" charset="-78"/>
              </a:rPr>
              <a:t>كان كلّما مرّ على قبيلة في طريقه دعاها إلى الإسلام.</a:t>
            </a:r>
            <a:r>
              <a:rPr lang="en-US" sz="3200" b="1" dirty="0">
                <a:solidFill>
                  <a:srgbClr val="FF0000"/>
                </a:solidFill>
                <a:latin typeface="Traditional Arabic" panose="02020603050405020304" pitchFamily="18" charset="-78"/>
              </a:rPr>
              <a:t> </a:t>
            </a:r>
            <a:endParaRPr lang="ar-BH" sz="3200" b="1" dirty="0">
              <a:solidFill>
                <a:srgbClr val="FF0000"/>
              </a:solidFill>
              <a:latin typeface="Traditional Arabic" panose="02020603050405020304" pitchFamily="18" charset="-78"/>
            </a:endParaRPr>
          </a:p>
        </p:txBody>
      </p:sp>
      <p:sp>
        <p:nvSpPr>
          <p:cNvPr id="9" name="مستطيل 8"/>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2289734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شكل بيضاوي 41"/>
          <p:cNvSpPr/>
          <p:nvPr/>
        </p:nvSpPr>
        <p:spPr>
          <a:xfrm>
            <a:off x="8280448" y="3329515"/>
            <a:ext cx="3768839" cy="1090218"/>
          </a:xfrm>
          <a:prstGeom prst="ellips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a:p>
        </p:txBody>
      </p:sp>
      <p:sp>
        <p:nvSpPr>
          <p:cNvPr id="43" name="شكل بيضاوي 42"/>
          <p:cNvSpPr/>
          <p:nvPr/>
        </p:nvSpPr>
        <p:spPr>
          <a:xfrm>
            <a:off x="7779687" y="4560893"/>
            <a:ext cx="4330940" cy="1446340"/>
          </a:xfrm>
          <a:prstGeom prst="ellips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a:p>
        </p:txBody>
      </p:sp>
      <p:sp>
        <p:nvSpPr>
          <p:cNvPr id="3" name="مستطيل 2"/>
          <p:cNvSpPr/>
          <p:nvPr/>
        </p:nvSpPr>
        <p:spPr>
          <a:xfrm>
            <a:off x="2335743" y="1610325"/>
            <a:ext cx="279244" cy="461665"/>
          </a:xfrm>
          <a:prstGeom prst="rect">
            <a:avLst/>
          </a:prstGeom>
        </p:spPr>
        <p:txBody>
          <a:bodyPr wrap="none">
            <a:spAutoFit/>
          </a:bodyPr>
          <a:lstStyle/>
          <a:p>
            <a:r>
              <a:rPr lang="en-US" sz="2400" b="1" dirty="0">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2400" dirty="0">
              <a:latin typeface="Frutiger LT Arabic 55 Roman" panose="01000000000000000000" pitchFamily="2" charset="-78"/>
              <a:cs typeface="Frutiger LT Arabic 55 Roman" panose="01000000000000000000" pitchFamily="2" charset="-78"/>
            </a:endParaRPr>
          </a:p>
        </p:txBody>
      </p:sp>
      <p:sp>
        <p:nvSpPr>
          <p:cNvPr id="6" name="مستطيل 5"/>
          <p:cNvSpPr/>
          <p:nvPr/>
        </p:nvSpPr>
        <p:spPr>
          <a:xfrm>
            <a:off x="801669" y="3638051"/>
            <a:ext cx="279244" cy="461665"/>
          </a:xfrm>
          <a:prstGeom prst="rect">
            <a:avLst/>
          </a:prstGeom>
        </p:spPr>
        <p:txBody>
          <a:bodyPr wrap="none">
            <a:spAutoFit/>
          </a:bodyPr>
          <a:lstStyle/>
          <a:p>
            <a:r>
              <a:rPr lang="en-US" sz="2400" b="1" dirty="0">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2400" dirty="0">
              <a:latin typeface="Frutiger LT Arabic 55 Roman" panose="01000000000000000000" pitchFamily="2" charset="-78"/>
              <a:cs typeface="Frutiger LT Arabic 55 Roman" panose="01000000000000000000" pitchFamily="2" charset="-78"/>
            </a:endParaRPr>
          </a:p>
        </p:txBody>
      </p:sp>
      <p:sp>
        <p:nvSpPr>
          <p:cNvPr id="8" name="مستطيل 7"/>
          <p:cNvSpPr/>
          <p:nvPr/>
        </p:nvSpPr>
        <p:spPr>
          <a:xfrm>
            <a:off x="3392121" y="2962142"/>
            <a:ext cx="279244" cy="461665"/>
          </a:xfrm>
          <a:prstGeom prst="rect">
            <a:avLst/>
          </a:prstGeom>
        </p:spPr>
        <p:txBody>
          <a:bodyPr wrap="none">
            <a:spAutoFit/>
          </a:bodyPr>
          <a:lstStyle/>
          <a:p>
            <a:r>
              <a:rPr lang="en-US" sz="2400" b="1" dirty="0">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2400" dirty="0">
              <a:latin typeface="Frutiger LT Arabic 55 Roman" panose="01000000000000000000" pitchFamily="2" charset="-78"/>
              <a:cs typeface="Frutiger LT Arabic 55 Roman" panose="01000000000000000000" pitchFamily="2" charset="-78"/>
            </a:endParaRPr>
          </a:p>
        </p:txBody>
      </p:sp>
      <p:sp>
        <p:nvSpPr>
          <p:cNvPr id="10" name="مستطيل 9"/>
          <p:cNvSpPr/>
          <p:nvPr/>
        </p:nvSpPr>
        <p:spPr>
          <a:xfrm>
            <a:off x="2209105" y="2286233"/>
            <a:ext cx="279244" cy="461665"/>
          </a:xfrm>
          <a:prstGeom prst="rect">
            <a:avLst/>
          </a:prstGeom>
        </p:spPr>
        <p:txBody>
          <a:bodyPr wrap="none">
            <a:spAutoFit/>
          </a:bodyPr>
          <a:lstStyle/>
          <a:p>
            <a:r>
              <a:rPr lang="ar-BH" sz="2400" b="1" dirty="0">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2400" dirty="0">
              <a:latin typeface="Frutiger LT Arabic 55 Roman" panose="01000000000000000000" pitchFamily="2" charset="-78"/>
              <a:cs typeface="Frutiger LT Arabic 55 Roman" panose="01000000000000000000" pitchFamily="2" charset="-78"/>
            </a:endParaRPr>
          </a:p>
        </p:txBody>
      </p:sp>
      <p:sp>
        <p:nvSpPr>
          <p:cNvPr id="11" name="مستطيل 10"/>
          <p:cNvSpPr/>
          <p:nvPr/>
        </p:nvSpPr>
        <p:spPr>
          <a:xfrm>
            <a:off x="586866" y="5665776"/>
            <a:ext cx="279244" cy="461665"/>
          </a:xfrm>
          <a:prstGeom prst="rect">
            <a:avLst/>
          </a:prstGeom>
        </p:spPr>
        <p:txBody>
          <a:bodyPr wrap="none">
            <a:spAutoFit/>
          </a:bodyPr>
          <a:lstStyle/>
          <a:p>
            <a:r>
              <a:rPr lang="en-US" sz="2400" b="1" dirty="0">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2400" dirty="0">
              <a:latin typeface="Frutiger LT Arabic 55 Roman" panose="01000000000000000000" pitchFamily="2" charset="-78"/>
              <a:cs typeface="Frutiger LT Arabic 55 Roman" panose="01000000000000000000" pitchFamily="2" charset="-78"/>
            </a:endParaRPr>
          </a:p>
        </p:txBody>
      </p:sp>
      <p:sp>
        <p:nvSpPr>
          <p:cNvPr id="12" name="مستطيل 11"/>
          <p:cNvSpPr/>
          <p:nvPr/>
        </p:nvSpPr>
        <p:spPr>
          <a:xfrm>
            <a:off x="91539" y="4313960"/>
            <a:ext cx="279244" cy="461665"/>
          </a:xfrm>
          <a:prstGeom prst="rect">
            <a:avLst/>
          </a:prstGeom>
        </p:spPr>
        <p:txBody>
          <a:bodyPr wrap="none">
            <a:spAutoFit/>
          </a:bodyPr>
          <a:lstStyle/>
          <a:p>
            <a:r>
              <a:rPr lang="en-US" sz="2400" b="1" dirty="0">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2400" dirty="0">
              <a:latin typeface="Frutiger LT Arabic 55 Roman" panose="01000000000000000000" pitchFamily="2" charset="-78"/>
              <a:cs typeface="Frutiger LT Arabic 55 Roman" panose="01000000000000000000" pitchFamily="2" charset="-78"/>
            </a:endParaRPr>
          </a:p>
        </p:txBody>
      </p:sp>
      <p:cxnSp>
        <p:nvCxnSpPr>
          <p:cNvPr id="46" name="رابط مستقيم 45"/>
          <p:cNvCxnSpPr/>
          <p:nvPr/>
        </p:nvCxnSpPr>
        <p:spPr>
          <a:xfrm>
            <a:off x="2335743" y="6212890"/>
            <a:ext cx="690729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مستطيل 16"/>
          <p:cNvSpPr/>
          <p:nvPr/>
        </p:nvSpPr>
        <p:spPr>
          <a:xfrm>
            <a:off x="8632270" y="1570986"/>
            <a:ext cx="45719" cy="646331"/>
          </a:xfrm>
          <a:prstGeom prst="rect">
            <a:avLst/>
          </a:prstGeom>
        </p:spPr>
        <p:txBody>
          <a:bodyPr wrap="square">
            <a:spAutoFit/>
          </a:bodyPr>
          <a:lstStyle/>
          <a:p>
            <a:r>
              <a:rPr lang="en-US" sz="3600" b="1" dirty="0">
                <a:solidFill>
                  <a:srgbClr val="FF0000"/>
                </a:solidFill>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3600" dirty="0">
              <a:solidFill>
                <a:srgbClr val="FF0000"/>
              </a:solidFill>
              <a:latin typeface="Frutiger LT Arabic 55 Roman" panose="01000000000000000000" pitchFamily="2" charset="-78"/>
              <a:cs typeface="Frutiger LT Arabic 55 Roman" panose="01000000000000000000" pitchFamily="2" charset="-78"/>
            </a:endParaRPr>
          </a:p>
        </p:txBody>
      </p:sp>
      <p:sp>
        <p:nvSpPr>
          <p:cNvPr id="18" name="مستطيل 17"/>
          <p:cNvSpPr/>
          <p:nvPr/>
        </p:nvSpPr>
        <p:spPr>
          <a:xfrm flipH="1">
            <a:off x="8280448" y="2332341"/>
            <a:ext cx="351822" cy="646331"/>
          </a:xfrm>
          <a:prstGeom prst="rect">
            <a:avLst/>
          </a:prstGeom>
        </p:spPr>
        <p:txBody>
          <a:bodyPr wrap="square">
            <a:spAutoFit/>
          </a:bodyPr>
          <a:lstStyle/>
          <a:p>
            <a:r>
              <a:rPr lang="en-US" sz="3600" b="1" dirty="0">
                <a:solidFill>
                  <a:srgbClr val="FF0000"/>
                </a:solidFill>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3600" dirty="0">
              <a:solidFill>
                <a:srgbClr val="FF0000"/>
              </a:solidFill>
              <a:latin typeface="Frutiger LT Arabic 55 Roman" panose="01000000000000000000" pitchFamily="2" charset="-78"/>
              <a:cs typeface="Frutiger LT Arabic 55 Roman" panose="01000000000000000000" pitchFamily="2" charset="-78"/>
            </a:endParaRPr>
          </a:p>
        </p:txBody>
      </p:sp>
      <p:sp>
        <p:nvSpPr>
          <p:cNvPr id="20" name="مستطيل 19"/>
          <p:cNvSpPr/>
          <p:nvPr/>
        </p:nvSpPr>
        <p:spPr>
          <a:xfrm>
            <a:off x="8632270" y="3634525"/>
            <a:ext cx="466794" cy="646331"/>
          </a:xfrm>
          <a:prstGeom prst="rect">
            <a:avLst/>
          </a:prstGeom>
        </p:spPr>
        <p:txBody>
          <a:bodyPr wrap="square">
            <a:spAutoFit/>
          </a:bodyPr>
          <a:lstStyle/>
          <a:p>
            <a:r>
              <a:rPr lang="en-US" sz="3600" b="1" dirty="0">
                <a:solidFill>
                  <a:srgbClr val="FF0000"/>
                </a:solidFill>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3600" dirty="0">
              <a:solidFill>
                <a:srgbClr val="FF0000"/>
              </a:solidFill>
              <a:latin typeface="Frutiger LT Arabic 55 Roman" panose="01000000000000000000" pitchFamily="2" charset="-78"/>
              <a:cs typeface="Frutiger LT Arabic 55 Roman" panose="01000000000000000000" pitchFamily="2" charset="-78"/>
            </a:endParaRPr>
          </a:p>
        </p:txBody>
      </p:sp>
      <p:sp>
        <p:nvSpPr>
          <p:cNvPr id="21" name="مستطيل 20"/>
          <p:cNvSpPr/>
          <p:nvPr/>
        </p:nvSpPr>
        <p:spPr>
          <a:xfrm>
            <a:off x="8660915" y="4280856"/>
            <a:ext cx="325730" cy="646331"/>
          </a:xfrm>
          <a:prstGeom prst="rect">
            <a:avLst/>
          </a:prstGeom>
        </p:spPr>
        <p:txBody>
          <a:bodyPr wrap="none">
            <a:spAutoFit/>
          </a:bodyPr>
          <a:lstStyle/>
          <a:p>
            <a:r>
              <a:rPr lang="en-US" sz="3600" b="1" dirty="0">
                <a:solidFill>
                  <a:srgbClr val="FF0000"/>
                </a:solidFill>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3600" dirty="0">
              <a:solidFill>
                <a:srgbClr val="FF0000"/>
              </a:solidFill>
              <a:latin typeface="Frutiger LT Arabic 55 Roman" panose="01000000000000000000" pitchFamily="2" charset="-78"/>
              <a:cs typeface="Frutiger LT Arabic 55 Roman" panose="01000000000000000000" pitchFamily="2" charset="-78"/>
            </a:endParaRPr>
          </a:p>
        </p:txBody>
      </p:sp>
      <p:sp>
        <p:nvSpPr>
          <p:cNvPr id="22" name="مستطيل 21"/>
          <p:cNvSpPr/>
          <p:nvPr/>
        </p:nvSpPr>
        <p:spPr>
          <a:xfrm>
            <a:off x="8627244" y="5035772"/>
            <a:ext cx="325730" cy="646331"/>
          </a:xfrm>
          <a:prstGeom prst="rect">
            <a:avLst/>
          </a:prstGeom>
        </p:spPr>
        <p:txBody>
          <a:bodyPr wrap="none">
            <a:spAutoFit/>
          </a:bodyPr>
          <a:lstStyle/>
          <a:p>
            <a:r>
              <a:rPr lang="en-US" sz="3600" b="1" dirty="0">
                <a:solidFill>
                  <a:srgbClr val="FF0000"/>
                </a:solidFill>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3600" dirty="0">
              <a:solidFill>
                <a:srgbClr val="FF0000"/>
              </a:solidFill>
              <a:latin typeface="Frutiger LT Arabic 55 Roman" panose="01000000000000000000" pitchFamily="2" charset="-78"/>
              <a:cs typeface="Frutiger LT Arabic 55 Roman" panose="01000000000000000000" pitchFamily="2" charset="-78"/>
            </a:endParaRPr>
          </a:p>
        </p:txBody>
      </p:sp>
      <p:sp>
        <p:nvSpPr>
          <p:cNvPr id="23" name="مستطيل 22"/>
          <p:cNvSpPr/>
          <p:nvPr/>
        </p:nvSpPr>
        <p:spPr>
          <a:xfrm>
            <a:off x="8632270" y="5746119"/>
            <a:ext cx="325730" cy="646331"/>
          </a:xfrm>
          <a:prstGeom prst="rect">
            <a:avLst/>
          </a:prstGeom>
        </p:spPr>
        <p:txBody>
          <a:bodyPr wrap="none">
            <a:spAutoFit/>
          </a:bodyPr>
          <a:lstStyle/>
          <a:p>
            <a:r>
              <a:rPr lang="en-US" sz="3600" b="1" dirty="0">
                <a:solidFill>
                  <a:srgbClr val="FF0000"/>
                </a:solidFill>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3600" dirty="0">
              <a:solidFill>
                <a:srgbClr val="FF0000"/>
              </a:solidFill>
              <a:latin typeface="Frutiger LT Arabic 55 Roman" panose="01000000000000000000" pitchFamily="2" charset="-78"/>
              <a:cs typeface="Frutiger LT Arabic 55 Roman" panose="01000000000000000000" pitchFamily="2" charset="-78"/>
            </a:endParaRPr>
          </a:p>
        </p:txBody>
      </p:sp>
      <p:sp>
        <p:nvSpPr>
          <p:cNvPr id="24" name="مستطيل 23"/>
          <p:cNvSpPr/>
          <p:nvPr/>
        </p:nvSpPr>
        <p:spPr>
          <a:xfrm>
            <a:off x="-320844" y="-99879"/>
            <a:ext cx="9923209" cy="854080"/>
          </a:xfrm>
          <a:prstGeom prst="rect">
            <a:avLst/>
          </a:prstGeom>
        </p:spPr>
        <p:txBody>
          <a:bodyPr wrap="square">
            <a:spAutoFit/>
          </a:bodyPr>
          <a:lstStyle/>
          <a:p>
            <a:pPr algn="justLow" rtl="1">
              <a:lnSpc>
                <a:spcPct val="150000"/>
              </a:lnSpc>
            </a:pPr>
            <a:r>
              <a:rPr lang="ar-BH" sz="3600" b="1" u="sng" dirty="0">
                <a:latin typeface="Frutiger LT Arabic 55 Roman" panose="01000000000000000000" pitchFamily="2" charset="-78"/>
                <a:ea typeface="Times New Roman" panose="02020603050405020304" pitchFamily="18" charset="0"/>
                <a:cs typeface="Frutiger LT Arabic 55 Roman" panose="01000000000000000000" pitchFamily="2" charset="-78"/>
              </a:rPr>
              <a:t> </a:t>
            </a:r>
            <a:endParaRPr lang="ar-BH" sz="3600" b="1" u="sng" dirty="0">
              <a:latin typeface="Frutiger LT Arabic 55 Roman" panose="01000000000000000000" pitchFamily="2" charset="-78"/>
              <a:cs typeface="Frutiger LT Arabic 55 Roman" panose="01000000000000000000" pitchFamily="2" charset="-78"/>
            </a:endParaRPr>
          </a:p>
        </p:txBody>
      </p:sp>
      <p:sp>
        <p:nvSpPr>
          <p:cNvPr id="15" name="شكل بيضاوي 14"/>
          <p:cNvSpPr/>
          <p:nvPr/>
        </p:nvSpPr>
        <p:spPr>
          <a:xfrm>
            <a:off x="3671365" y="49879"/>
            <a:ext cx="7243378" cy="153428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chemeClr val="accent6">
                    <a:lumMod val="75000"/>
                  </a:schemeClr>
                </a:solidFill>
                <a:latin typeface="Frutiger LT Arabic 55 Roman" panose="01000000000000000000" pitchFamily="2" charset="-78"/>
                <a:ea typeface="Times New Roman" panose="02020603050405020304" pitchFamily="18" charset="0"/>
              </a:rPr>
              <a:t>موقف أهل الطائف من دعوة النّبي </a:t>
            </a:r>
            <a:r>
              <a:rPr lang="ar-BH" sz="4400" b="1" dirty="0">
                <a:solidFill>
                  <a:schemeClr val="accent6">
                    <a:lumMod val="75000"/>
                  </a:schemeClr>
                </a:solidFill>
                <a:latin typeface="Frutiger LT Arabic 55 Roman" panose="01000000000000000000" pitchFamily="2" charset="-78"/>
                <a:ea typeface="Times New Roman" panose="02020603050405020304" pitchFamily="18" charset="0"/>
                <a:sym typeface="AGA Arabesque" panose="05010101010101010101" pitchFamily="2" charset="2"/>
              </a:rPr>
              <a:t>  </a:t>
            </a:r>
            <a:r>
              <a:rPr lang="ar-BH" sz="4400" b="1" dirty="0">
                <a:solidFill>
                  <a:schemeClr val="accent6">
                    <a:lumMod val="75000"/>
                  </a:schemeClr>
                </a:solidFill>
                <a:latin typeface="Frutiger LT Arabic 55 Roman" panose="01000000000000000000" pitchFamily="2" charset="-78"/>
                <a:ea typeface="Times New Roman" panose="02020603050405020304" pitchFamily="18" charset="0"/>
              </a:rPr>
              <a:t>  </a:t>
            </a:r>
            <a:r>
              <a:rPr lang="en-US" sz="4400" b="1" u="sng" dirty="0">
                <a:solidFill>
                  <a:schemeClr val="accent6">
                    <a:lumMod val="75000"/>
                  </a:schemeClr>
                </a:solidFill>
                <a:latin typeface="Frutiger LT Arabic 55 Roman" panose="01000000000000000000" pitchFamily="2" charset="-78"/>
                <a:ea typeface="Times New Roman" panose="02020603050405020304" pitchFamily="18" charset="0"/>
              </a:rPr>
              <a:t> </a:t>
            </a:r>
            <a:endParaRPr lang="ar-BH" sz="4400" b="1" u="sng" dirty="0">
              <a:solidFill>
                <a:schemeClr val="accent6">
                  <a:lumMod val="75000"/>
                </a:schemeClr>
              </a:solidFill>
              <a:latin typeface="Frutiger LT Arabic 55 Roman" panose="01000000000000000000" pitchFamily="2" charset="-78"/>
            </a:endParaRPr>
          </a:p>
        </p:txBody>
      </p:sp>
      <p:sp>
        <p:nvSpPr>
          <p:cNvPr id="25" name="مستطيل 24"/>
          <p:cNvSpPr/>
          <p:nvPr/>
        </p:nvSpPr>
        <p:spPr>
          <a:xfrm>
            <a:off x="8187951" y="3370265"/>
            <a:ext cx="3641192" cy="965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ln w="0"/>
                <a:solidFill>
                  <a:schemeClr val="tx1"/>
                </a:solidFill>
                <a:effectLst>
                  <a:outerShdw blurRad="38100" dist="19050" dir="2700000" algn="tl" rotWithShape="0">
                    <a:schemeClr val="dk1">
                      <a:alpha val="40000"/>
                    </a:schemeClr>
                  </a:outerShdw>
                </a:effectLst>
              </a:rPr>
              <a:t>دعاهم إلى الإسلام</a:t>
            </a:r>
          </a:p>
          <a:p>
            <a:pPr algn="ctr"/>
            <a:r>
              <a:rPr lang="ar-BH" sz="2400" b="1" dirty="0">
                <a:ln w="0"/>
                <a:solidFill>
                  <a:schemeClr val="tx1"/>
                </a:solidFill>
                <a:effectLst>
                  <a:outerShdw blurRad="38100" dist="19050" dir="2700000" algn="tl" rotWithShape="0">
                    <a:schemeClr val="dk1">
                      <a:alpha val="40000"/>
                    </a:schemeClr>
                  </a:outerShdw>
                </a:effectLst>
              </a:rPr>
              <a:t>وطلب منهم معاونته</a:t>
            </a:r>
          </a:p>
          <a:p>
            <a:pPr algn="ctr"/>
            <a:r>
              <a:rPr lang="ar-BH" sz="2400" b="1" dirty="0">
                <a:ln w="0"/>
                <a:solidFill>
                  <a:schemeClr val="tx1"/>
                </a:solidFill>
                <a:effectLst>
                  <a:outerShdw blurRad="38100" dist="19050" dir="2700000" algn="tl" rotWithShape="0">
                    <a:schemeClr val="dk1">
                      <a:alpha val="40000"/>
                    </a:schemeClr>
                  </a:outerShdw>
                </a:effectLst>
              </a:rPr>
              <a:t>على من كذّبه وآذاه.</a:t>
            </a:r>
          </a:p>
        </p:txBody>
      </p:sp>
      <p:sp>
        <p:nvSpPr>
          <p:cNvPr id="26" name="مستطيل 25"/>
          <p:cNvSpPr/>
          <p:nvPr/>
        </p:nvSpPr>
        <p:spPr>
          <a:xfrm>
            <a:off x="203201" y="3970921"/>
            <a:ext cx="3347854" cy="364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2800" b="1" dirty="0">
              <a:solidFill>
                <a:schemeClr val="tx1"/>
              </a:solidFill>
            </a:endParaRPr>
          </a:p>
        </p:txBody>
      </p:sp>
      <p:sp>
        <p:nvSpPr>
          <p:cNvPr id="27" name="مستطيل 26"/>
          <p:cNvSpPr/>
          <p:nvPr/>
        </p:nvSpPr>
        <p:spPr>
          <a:xfrm>
            <a:off x="8494602" y="5176445"/>
            <a:ext cx="2618479" cy="195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ln w="0"/>
                <a:solidFill>
                  <a:schemeClr val="tx1"/>
                </a:solidFill>
                <a:effectLst>
                  <a:outerShdw blurRad="38100" dist="19050" dir="2700000" algn="tl" rotWithShape="0">
                    <a:schemeClr val="dk1">
                      <a:alpha val="40000"/>
                    </a:schemeClr>
                  </a:outerShdw>
                </a:effectLst>
              </a:rPr>
              <a:t>أقام فيهم عشرة أيّام</a:t>
            </a:r>
            <a:r>
              <a:rPr lang="en-US" sz="2400" b="1" dirty="0">
                <a:ln w="0"/>
                <a:solidFill>
                  <a:schemeClr val="tx1"/>
                </a:solidFill>
                <a:effectLst>
                  <a:outerShdw blurRad="38100" dist="19050" dir="2700000" algn="tl" rotWithShape="0">
                    <a:schemeClr val="dk1">
                      <a:alpha val="40000"/>
                    </a:schemeClr>
                  </a:outerShdw>
                </a:effectLst>
              </a:rPr>
              <a:t> </a:t>
            </a:r>
            <a:endParaRPr lang="ar-BH" sz="2400" b="1" dirty="0">
              <a:ln w="0"/>
              <a:solidFill>
                <a:schemeClr val="tx1"/>
              </a:solidFill>
              <a:effectLst>
                <a:outerShdw blurRad="38100" dist="19050" dir="2700000" algn="tl" rotWithShape="0">
                  <a:schemeClr val="dk1">
                    <a:alpha val="40000"/>
                  </a:schemeClr>
                </a:outerShdw>
              </a:effectLst>
            </a:endParaRPr>
          </a:p>
          <a:p>
            <a:pPr algn="ctr"/>
            <a:r>
              <a:rPr lang="ar-BH" sz="2400" b="1" dirty="0">
                <a:ln w="0"/>
                <a:solidFill>
                  <a:schemeClr val="tx1"/>
                </a:solidFill>
                <a:effectLst>
                  <a:outerShdw blurRad="38100" dist="19050" dir="2700000" algn="tl" rotWithShape="0">
                    <a:schemeClr val="dk1">
                      <a:alpha val="40000"/>
                    </a:schemeClr>
                  </a:outerShdw>
                </a:effectLst>
              </a:rPr>
              <a:t>لا يدع أحدًا من أشرافهم إلاّ جاءه وكلّمه.</a:t>
            </a:r>
          </a:p>
        </p:txBody>
      </p:sp>
      <p:sp>
        <p:nvSpPr>
          <p:cNvPr id="2" name="سهم إلى اليمين 1"/>
          <p:cNvSpPr/>
          <p:nvPr/>
        </p:nvSpPr>
        <p:spPr>
          <a:xfrm flipH="1">
            <a:off x="4356347" y="3590000"/>
            <a:ext cx="2588175" cy="745422"/>
          </a:xfrm>
          <a:prstGeom prst="rightArrow">
            <a:avLst/>
          </a:prstGeom>
          <a:solidFill>
            <a:schemeClr val="accent6">
              <a:lumMod val="60000"/>
              <a:lumOff val="40000"/>
            </a:schemeClr>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1" anchor="ctr"/>
          <a:lstStyle/>
          <a:p>
            <a:pPr algn="ctr"/>
            <a:r>
              <a:rPr lang="ar-BH" sz="2800" b="1" dirty="0"/>
              <a:t>النتيجة</a:t>
            </a:r>
          </a:p>
        </p:txBody>
      </p:sp>
      <p:sp>
        <p:nvSpPr>
          <p:cNvPr id="7" name="قوس 6"/>
          <p:cNvSpPr/>
          <p:nvPr/>
        </p:nvSpPr>
        <p:spPr>
          <a:xfrm>
            <a:off x="3551054" y="2378828"/>
            <a:ext cx="3781470" cy="3236636"/>
          </a:xfrm>
          <a:prstGeom prst="arc">
            <a:avLst>
              <a:gd name="adj1" fmla="val 16200000"/>
              <a:gd name="adj2" fmla="val 4091451"/>
            </a:avLst>
          </a:prstGeom>
          <a:ln w="57150"/>
        </p:spPr>
        <p:style>
          <a:lnRef idx="1">
            <a:schemeClr val="accent2"/>
          </a:lnRef>
          <a:fillRef idx="0">
            <a:schemeClr val="accent2"/>
          </a:fillRef>
          <a:effectRef idx="0">
            <a:schemeClr val="accent2"/>
          </a:effectRef>
          <a:fontRef idx="minor">
            <a:schemeClr val="tx1"/>
          </a:fontRef>
        </p:style>
        <p:txBody>
          <a:bodyPr rtlCol="1" anchor="ctr"/>
          <a:lstStyle/>
          <a:p>
            <a:pPr algn="ctr"/>
            <a:endParaRPr lang="ar-BH"/>
          </a:p>
        </p:txBody>
      </p:sp>
      <p:sp>
        <p:nvSpPr>
          <p:cNvPr id="29" name="شكل بيضاوي 28"/>
          <p:cNvSpPr/>
          <p:nvPr/>
        </p:nvSpPr>
        <p:spPr>
          <a:xfrm>
            <a:off x="5789389" y="5065135"/>
            <a:ext cx="565266" cy="565266"/>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BH"/>
          </a:p>
        </p:txBody>
      </p:sp>
      <p:sp>
        <p:nvSpPr>
          <p:cNvPr id="30" name="شكل بيضاوي 29"/>
          <p:cNvSpPr/>
          <p:nvPr/>
        </p:nvSpPr>
        <p:spPr>
          <a:xfrm>
            <a:off x="6993959" y="3717323"/>
            <a:ext cx="565266" cy="565266"/>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BH"/>
          </a:p>
        </p:txBody>
      </p:sp>
      <p:cxnSp>
        <p:nvCxnSpPr>
          <p:cNvPr id="33" name="رابط كسهم مستقيم 32"/>
          <p:cNvCxnSpPr>
            <a:cxnSpLocks/>
          </p:cNvCxnSpPr>
          <p:nvPr/>
        </p:nvCxnSpPr>
        <p:spPr>
          <a:xfrm flipV="1">
            <a:off x="5942435" y="5388841"/>
            <a:ext cx="1879023" cy="3693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رابط كسهم مستقيم 33"/>
          <p:cNvCxnSpPr>
            <a:cxnSpLocks/>
          </p:cNvCxnSpPr>
          <p:nvPr/>
        </p:nvCxnSpPr>
        <p:spPr>
          <a:xfrm flipV="1">
            <a:off x="7324725" y="3971786"/>
            <a:ext cx="863226" cy="177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51" name="مجموعة 50"/>
          <p:cNvGrpSpPr/>
          <p:nvPr/>
        </p:nvGrpSpPr>
        <p:grpSpPr>
          <a:xfrm>
            <a:off x="5200650" y="1622656"/>
            <a:ext cx="6900889" cy="1370520"/>
            <a:chOff x="7062603" y="1894993"/>
            <a:chExt cx="4608655" cy="1295615"/>
          </a:xfrm>
        </p:grpSpPr>
        <p:sp>
          <p:nvSpPr>
            <p:cNvPr id="37" name="شكل بيضاوي 36"/>
            <p:cNvSpPr/>
            <p:nvPr/>
          </p:nvSpPr>
          <p:spPr>
            <a:xfrm>
              <a:off x="8994371" y="1894993"/>
              <a:ext cx="2641993" cy="1295615"/>
            </a:xfrm>
            <a:prstGeom prst="ellipse">
              <a:avLst/>
            </a:prstGeom>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rtlCol="1" anchor="ctr"/>
            <a:lstStyle/>
            <a:p>
              <a:pPr algn="ctr"/>
              <a:endParaRPr lang="ar-BH"/>
            </a:p>
          </p:txBody>
        </p:sp>
        <p:sp>
          <p:nvSpPr>
            <p:cNvPr id="16" name="مستطيل 15"/>
            <p:cNvSpPr/>
            <p:nvPr/>
          </p:nvSpPr>
          <p:spPr>
            <a:xfrm>
              <a:off x="8994017" y="2223116"/>
              <a:ext cx="2677241" cy="808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ln w="0"/>
                  <a:solidFill>
                    <a:schemeClr val="tx1"/>
                  </a:solidFill>
                  <a:effectLst>
                    <a:outerShdw blurRad="38100" dist="19050" dir="2700000" algn="tl" rotWithShape="0">
                      <a:schemeClr val="dk1">
                        <a:alpha val="40000"/>
                      </a:schemeClr>
                    </a:outerShdw>
                  </a:effectLst>
                </a:rPr>
                <a:t>لمّا وصل النّبي </a:t>
              </a:r>
              <a:r>
                <a:rPr lang="ar-BH" sz="2400" b="1" dirty="0">
                  <a:ln w="0"/>
                  <a:solidFill>
                    <a:schemeClr val="tx1"/>
                  </a:solidFill>
                  <a:effectLst>
                    <a:outerShdw blurRad="38100" dist="19050" dir="2700000" algn="tl" rotWithShape="0">
                      <a:schemeClr val="dk1">
                        <a:alpha val="40000"/>
                      </a:schemeClr>
                    </a:outerShdw>
                  </a:effectLst>
                  <a:sym typeface="AGA Arabesque" panose="05010101010101010101" pitchFamily="2" charset="2"/>
                </a:rPr>
                <a:t></a:t>
              </a:r>
              <a:r>
                <a:rPr lang="ar-BH" sz="2400" b="1" dirty="0">
                  <a:ln w="0"/>
                  <a:solidFill>
                    <a:schemeClr val="tx1"/>
                  </a:solidFill>
                  <a:effectLst>
                    <a:outerShdw blurRad="38100" dist="19050" dir="2700000" algn="tl" rotWithShape="0">
                      <a:schemeClr val="dk1">
                        <a:alpha val="40000"/>
                      </a:schemeClr>
                    </a:outerShdw>
                  </a:effectLst>
                </a:rPr>
                <a:t> الطائف وجد </a:t>
              </a:r>
              <a:r>
                <a:rPr lang="ar-BH" sz="2400" b="1" dirty="0">
                  <a:ln w="0"/>
                  <a:solidFill>
                    <a:schemeClr val="tx1"/>
                  </a:solidFill>
                  <a:effectLst>
                    <a:outerShdw blurRad="38100" dist="19050" dir="2700000" algn="tl" rotWithShape="0">
                      <a:schemeClr val="dk1">
                        <a:alpha val="40000"/>
                      </a:schemeClr>
                    </a:outerShdw>
                  </a:effectLst>
                  <a:sym typeface="AGA Arabesque" panose="05010101010101010101" pitchFamily="2" charset="2"/>
                </a:rPr>
                <a:t>جماعة من سادات قريش.</a:t>
              </a:r>
              <a:endParaRPr lang="ar-BH" sz="2400" b="1" dirty="0">
                <a:ln w="0"/>
                <a:solidFill>
                  <a:schemeClr val="tx1"/>
                </a:solidFill>
                <a:effectLst>
                  <a:outerShdw blurRad="38100" dist="19050" dir="2700000" algn="tl" rotWithShape="0">
                    <a:schemeClr val="dk1">
                      <a:alpha val="40000"/>
                    </a:schemeClr>
                  </a:outerShdw>
                </a:effectLst>
              </a:endParaRPr>
            </a:p>
          </p:txBody>
        </p:sp>
        <p:sp>
          <p:nvSpPr>
            <p:cNvPr id="13" name="شكل بيضاوي 12"/>
            <p:cNvSpPr/>
            <p:nvPr/>
          </p:nvSpPr>
          <p:spPr>
            <a:xfrm>
              <a:off x="7062603" y="2267953"/>
              <a:ext cx="565266" cy="565266"/>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BH"/>
            </a:p>
          </p:txBody>
        </p:sp>
        <p:cxnSp>
          <p:nvCxnSpPr>
            <p:cNvPr id="36" name="رابط مستقيم 35"/>
            <p:cNvCxnSpPr/>
            <p:nvPr/>
          </p:nvCxnSpPr>
          <p:spPr>
            <a:xfrm>
              <a:off x="7082443" y="2655506"/>
              <a:ext cx="1911928" cy="0"/>
            </a:xfrm>
            <a:prstGeom prst="line">
              <a:avLst/>
            </a:prstGeom>
          </p:spPr>
          <p:style>
            <a:lnRef idx="1">
              <a:schemeClr val="accent2"/>
            </a:lnRef>
            <a:fillRef idx="0">
              <a:schemeClr val="accent2"/>
            </a:fillRef>
            <a:effectRef idx="0">
              <a:schemeClr val="accent2"/>
            </a:effectRef>
            <a:fontRef idx="minor">
              <a:schemeClr val="tx1"/>
            </a:fontRef>
          </p:style>
        </p:cxnSp>
        <p:sp>
          <p:nvSpPr>
            <p:cNvPr id="38" name="شكل بيضاوي 37"/>
            <p:cNvSpPr/>
            <p:nvPr/>
          </p:nvSpPr>
          <p:spPr>
            <a:xfrm>
              <a:off x="8902930" y="2537458"/>
              <a:ext cx="282633" cy="282633"/>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grpSp>
      <p:sp>
        <p:nvSpPr>
          <p:cNvPr id="39" name="شكل بيضاوي 38"/>
          <p:cNvSpPr/>
          <p:nvPr/>
        </p:nvSpPr>
        <p:spPr>
          <a:xfrm>
            <a:off x="8081721" y="3770913"/>
            <a:ext cx="375588" cy="328803"/>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40" name="شكل بيضاوي 39"/>
          <p:cNvSpPr/>
          <p:nvPr/>
        </p:nvSpPr>
        <p:spPr>
          <a:xfrm>
            <a:off x="7833974" y="5228057"/>
            <a:ext cx="282633" cy="282633"/>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14" name="مخطط انسيابي: معالجة 13"/>
          <p:cNvSpPr/>
          <p:nvPr/>
        </p:nvSpPr>
        <p:spPr>
          <a:xfrm>
            <a:off x="402773" y="1500340"/>
            <a:ext cx="3891907" cy="4869948"/>
          </a:xfrm>
          <a:prstGeom prst="flowChart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lnSpc>
                <a:spcPct val="150000"/>
              </a:lnSpc>
            </a:pPr>
            <a:r>
              <a:rPr lang="ar-BH" sz="2400" b="1" dirty="0">
                <a:solidFill>
                  <a:schemeClr val="tx1"/>
                </a:solidFill>
              </a:rPr>
              <a:t>ردّوا عليه ردًّا قاسيّا وقالوا له اخرج من بلادنا، وسخروا منه وآذوه، وتعرّض للسبّ والضّرب بالحجارة حتّى سال الدم من قدميه الشريفتين، واضْطرّوه إلى الدخول في بستان لِابْنَيْ ربيعة (عُتبة وشيْبة).</a:t>
            </a:r>
            <a:r>
              <a:rPr lang="en-US" sz="2400" b="1" dirty="0">
                <a:solidFill>
                  <a:schemeClr val="tx1"/>
                </a:solidFill>
              </a:rPr>
              <a:t> </a:t>
            </a:r>
            <a:endParaRPr lang="ar-BH" sz="2400" b="1" dirty="0">
              <a:solidFill>
                <a:schemeClr val="tx1"/>
              </a:solidFill>
            </a:endParaRPr>
          </a:p>
          <a:p>
            <a:pPr algn="ctr"/>
            <a:endParaRPr lang="ar-BH" dirty="0"/>
          </a:p>
        </p:txBody>
      </p:sp>
      <p:sp>
        <p:nvSpPr>
          <p:cNvPr id="41" name="مستطيل 40"/>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172102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strips(downLeft)">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downLeft)">
                                      <p:cBhvr>
                                        <p:cTn id="17" dur="500"/>
                                        <p:tgtEl>
                                          <p:spTgt spid="30"/>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strips(downLeft)">
                                      <p:cBhvr>
                                        <p:cTn id="20" dur="500"/>
                                        <p:tgtEl>
                                          <p:spTgt spid="4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strips(downLeft)">
                                      <p:cBhvr>
                                        <p:cTn id="23" dur="500"/>
                                        <p:tgtEl>
                                          <p:spTgt spid="25"/>
                                        </p:tgtEl>
                                      </p:cBhvr>
                                    </p:animEffect>
                                  </p:childTnLst>
                                </p:cTn>
                              </p:par>
                              <p:par>
                                <p:cTn id="24" presetID="18" presetClass="entr" presetSubtype="12"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strips(downLeft)">
                                      <p:cBhvr>
                                        <p:cTn id="26" dur="500"/>
                                        <p:tgtEl>
                                          <p:spTgt spid="34"/>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strips(downLeft)">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strips(downLeft)">
                                      <p:cBhvr>
                                        <p:cTn id="34" dur="500"/>
                                        <p:tgtEl>
                                          <p:spTgt spid="29"/>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strips(downLeft)">
                                      <p:cBhvr>
                                        <p:cTn id="37" dur="500"/>
                                        <p:tgtEl>
                                          <p:spTgt spid="40"/>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downLeft)">
                                      <p:cBhvr>
                                        <p:cTn id="40" dur="500"/>
                                        <p:tgtEl>
                                          <p:spTgt spid="4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downLeft)">
                                      <p:cBhvr>
                                        <p:cTn id="43" dur="500"/>
                                        <p:tgtEl>
                                          <p:spTgt spid="27"/>
                                        </p:tgtEl>
                                      </p:cBhvr>
                                    </p:animEffect>
                                  </p:childTnLst>
                                </p:cTn>
                              </p:par>
                              <p:par>
                                <p:cTn id="44" presetID="18" presetClass="entr" presetSubtype="12"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strips(downLeft)">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25" grpId="0"/>
      <p:bldP spid="27" grpId="0"/>
      <p:bldP spid="2" grpId="0" animBg="1"/>
      <p:bldP spid="7" grpId="0" animBg="1"/>
      <p:bldP spid="29" grpId="0" animBg="1"/>
      <p:bldP spid="30" grpId="0" animBg="1"/>
      <p:bldP spid="39" grpId="0" animBg="1"/>
      <p:bldP spid="4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5678" y="894041"/>
            <a:ext cx="5986321" cy="1204095"/>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BH" sz="24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a:p>
            <a:pPr algn="ctr"/>
            <a:r>
              <a:rPr lang="ar-BH" sz="4400" b="1" dirty="0">
                <a:latin typeface="Traditional Arabic" panose="02020603050405020304" pitchFamily="18" charset="-78"/>
              </a:rPr>
              <a:t>اللجوء إلى الله عند الشدائد:</a:t>
            </a:r>
            <a:endParaRPr lang="ar-BH" sz="4800" b="1" dirty="0">
              <a:latin typeface="Traditional Arabic" panose="02020603050405020304" pitchFamily="18" charset="-78"/>
            </a:endParaRPr>
          </a:p>
          <a:p>
            <a:pPr algn="ctr"/>
            <a:endParaRPr lang="ar-BH" sz="28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p:txBody>
      </p:sp>
      <p:sp>
        <p:nvSpPr>
          <p:cNvPr id="2" name="مستطيل 1"/>
          <p:cNvSpPr/>
          <p:nvPr/>
        </p:nvSpPr>
        <p:spPr>
          <a:xfrm>
            <a:off x="278968" y="2443339"/>
            <a:ext cx="11499743" cy="327553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000" dirty="0"/>
              <a:t>  </a:t>
            </a:r>
          </a:p>
          <a:p>
            <a:pPr algn="r"/>
            <a:endParaRPr lang="ar-BH" sz="2000" dirty="0"/>
          </a:p>
          <a:p>
            <a:pPr algn="r">
              <a:lnSpc>
                <a:spcPct val="250000"/>
              </a:lnSpc>
            </a:pPr>
            <a:r>
              <a:rPr lang="ar-BH" sz="2000" dirty="0"/>
              <a:t> </a:t>
            </a:r>
          </a:p>
          <a:p>
            <a:pPr algn="r">
              <a:lnSpc>
                <a:spcPct val="250000"/>
              </a:lnSpc>
            </a:pPr>
            <a:r>
              <a:rPr lang="ar-BH" sz="3200" b="1" dirty="0">
                <a:solidFill>
                  <a:schemeClr val="tx1"/>
                </a:solidFill>
              </a:rPr>
              <a:t>في البستان جلس رسول الله </a:t>
            </a:r>
            <a:r>
              <a:rPr lang="ar-BH" sz="3200" b="1" dirty="0">
                <a:solidFill>
                  <a:schemeClr val="tx1"/>
                </a:solidFill>
                <a:sym typeface="AGA Arabesque" panose="05010101010101010101" pitchFamily="2" charset="2"/>
              </a:rPr>
              <a:t> تحت ظلّ شجرة عنب، وبعد أن استراح قليلاً أخذ يدعو ربّه سبحانه</a:t>
            </a:r>
            <a:r>
              <a:rPr lang="ar-SA" sz="3200" b="1" dirty="0">
                <a:solidFill>
                  <a:schemeClr val="tx1"/>
                </a:solidFill>
                <a:sym typeface="AGA Arabesque" panose="05010101010101010101" pitchFamily="2" charset="2"/>
              </a:rPr>
              <a:t> </a:t>
            </a:r>
            <a:r>
              <a:rPr lang="ar-BH" sz="3200" b="1" dirty="0">
                <a:solidFill>
                  <a:schemeClr val="tx1"/>
                </a:solidFill>
                <a:sym typeface="AGA Arabesque" panose="05010101010101010101" pitchFamily="2" charset="2"/>
              </a:rPr>
              <a:t>وتعالى</a:t>
            </a:r>
            <a:r>
              <a:rPr lang="ar-SA" sz="3200" b="1" dirty="0">
                <a:solidFill>
                  <a:schemeClr val="tx1"/>
                </a:solidFill>
                <a:sym typeface="AGA Arabesque" panose="05010101010101010101" pitchFamily="2" charset="2"/>
              </a:rPr>
              <a:t> ويسأله</a:t>
            </a:r>
            <a:r>
              <a:rPr lang="ar-BH" sz="3200" b="1" dirty="0">
                <a:solidFill>
                  <a:schemeClr val="tx1"/>
                </a:solidFill>
                <a:sym typeface="AGA Arabesque" panose="05010101010101010101" pitchFamily="2" charset="2"/>
              </a:rPr>
              <a:t> الرّحمة والعافية، ويشكو إل</a:t>
            </a:r>
            <a:r>
              <a:rPr lang="ar-SA" sz="3200" b="1" dirty="0">
                <a:solidFill>
                  <a:schemeClr val="tx1"/>
                </a:solidFill>
                <a:sym typeface="AGA Arabesque" panose="05010101010101010101" pitchFamily="2" charset="2"/>
              </a:rPr>
              <a:t>يه </a:t>
            </a:r>
            <a:r>
              <a:rPr lang="ar-BH" sz="3200" b="1" dirty="0">
                <a:solidFill>
                  <a:schemeClr val="tx1"/>
                </a:solidFill>
                <a:sym typeface="AGA Arabesque" panose="05010101010101010101" pitchFamily="2" charset="2"/>
              </a:rPr>
              <a:t>ضعف قوّته وقلّة حيلته.</a:t>
            </a:r>
          </a:p>
          <a:p>
            <a:pPr algn="r"/>
            <a:endParaRPr lang="ar-BH" sz="2400" b="1" dirty="0">
              <a:solidFill>
                <a:schemeClr val="tx1"/>
              </a:solidFill>
              <a:sym typeface="AGA Arabesque" panose="05010101010101010101" pitchFamily="2" charset="2"/>
            </a:endParaRPr>
          </a:p>
          <a:p>
            <a:pPr algn="r"/>
            <a:endParaRPr lang="ar-BH" sz="2400" b="1" dirty="0">
              <a:solidFill>
                <a:schemeClr val="tx1"/>
              </a:solidFill>
              <a:sym typeface="AGA Arabesque" panose="05010101010101010101" pitchFamily="2" charset="2"/>
            </a:endParaRPr>
          </a:p>
          <a:p>
            <a:pPr algn="ctr"/>
            <a:r>
              <a:rPr lang="ar-BH" sz="2000" b="1" dirty="0">
                <a:sym typeface="AGA Arabesque" panose="05010101010101010101" pitchFamily="2" charset="2"/>
              </a:rPr>
              <a:t> </a:t>
            </a:r>
            <a:endParaRPr lang="ar-BH" sz="2000" b="1" dirty="0"/>
          </a:p>
          <a:p>
            <a:pPr algn="r"/>
            <a:endParaRPr lang="ar-BH" sz="2000" b="1" dirty="0">
              <a:sym typeface="AGA Arabesque" panose="05010101010101010101" pitchFamily="2" charset="2"/>
            </a:endParaRPr>
          </a:p>
          <a:p>
            <a:pPr algn="r"/>
            <a:r>
              <a:rPr lang="ar-BH" sz="2000" b="1" dirty="0">
                <a:sym typeface="AGA Arabesque" panose="05010101010101010101" pitchFamily="2" charset="2"/>
              </a:rPr>
              <a:t> </a:t>
            </a:r>
            <a:endParaRPr lang="ar-BH" sz="2000" b="1" dirty="0"/>
          </a:p>
        </p:txBody>
      </p:sp>
      <p:sp>
        <p:nvSpPr>
          <p:cNvPr id="7" name="مستطيل 6"/>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3032298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31314" y="348481"/>
            <a:ext cx="3744686" cy="957806"/>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ar-BH" sz="24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a:p>
            <a:pPr algn="ctr"/>
            <a:r>
              <a:rPr lang="ar-BH" sz="3600" b="1" dirty="0">
                <a:latin typeface="Traditional Arabic" panose="02020603050405020304" pitchFamily="18" charset="-78"/>
                <a:cs typeface="Traditional Arabic" panose="02020603050405020304" pitchFamily="18" charset="-78"/>
              </a:rPr>
              <a:t>املأ الفراغ بما يناسب: </a:t>
            </a:r>
            <a:endParaRPr lang="ar-BH" sz="4000" b="1" dirty="0">
              <a:latin typeface="Traditional Arabic" panose="02020603050405020304" pitchFamily="18" charset="-78"/>
              <a:cs typeface="Traditional Arabic" panose="02020603050405020304" pitchFamily="18" charset="-78"/>
            </a:endParaRPr>
          </a:p>
          <a:p>
            <a:pPr algn="ctr"/>
            <a:endParaRPr lang="ar-BH" sz="2800" b="1" dirty="0">
              <a:latin typeface="Traditional Arabic" panose="02020603050405020304" pitchFamily="18" charset="-78"/>
              <a:cs typeface="Traditional Arabic" panose="02020603050405020304" pitchFamily="18" charset="-78"/>
            </a:endParaRPr>
          </a:p>
          <a:p>
            <a:pPr algn="ctr"/>
            <a:endParaRPr lang="ar-BH" sz="2400" b="1" dirty="0">
              <a:latin typeface="Traditional Arabic" panose="02020603050405020304" pitchFamily="18" charset="-78"/>
              <a:cs typeface="Traditional Arabic" panose="02020603050405020304" pitchFamily="18" charset="-78"/>
            </a:endParaRPr>
          </a:p>
        </p:txBody>
      </p:sp>
      <p:sp>
        <p:nvSpPr>
          <p:cNvPr id="2" name="مستطيل 1"/>
          <p:cNvSpPr/>
          <p:nvPr/>
        </p:nvSpPr>
        <p:spPr>
          <a:xfrm>
            <a:off x="838776" y="1306287"/>
            <a:ext cx="10838133" cy="232291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2400" dirty="0"/>
          </a:p>
          <a:p>
            <a:pPr algn="r"/>
            <a:endParaRPr lang="ar-BH" sz="2400" dirty="0"/>
          </a:p>
          <a:p>
            <a:pPr algn="r"/>
            <a:endParaRPr lang="ar-BH" sz="2400" dirty="0"/>
          </a:p>
          <a:p>
            <a:pPr algn="r"/>
            <a:endParaRPr lang="ar-BH" sz="2400" dirty="0"/>
          </a:p>
          <a:p>
            <a:pPr algn="r"/>
            <a:endParaRPr lang="ar-BH" sz="2400" dirty="0"/>
          </a:p>
          <a:p>
            <a:pPr algn="r"/>
            <a:r>
              <a:rPr lang="en-US" sz="2800" b="1" dirty="0">
                <a:solidFill>
                  <a:schemeClr val="tx1"/>
                </a:solidFill>
              </a:rPr>
              <a:t> </a:t>
            </a:r>
            <a:endParaRPr lang="ar-BH" sz="2800" b="1" dirty="0">
              <a:solidFill>
                <a:schemeClr val="tx1"/>
              </a:solidFill>
            </a:endParaRPr>
          </a:p>
          <a:p>
            <a:pPr algn="r"/>
            <a:endParaRPr lang="ar-BH" sz="2400" dirty="0"/>
          </a:p>
          <a:p>
            <a:pPr algn="r"/>
            <a:endParaRPr lang="ar-BH" sz="2800" dirty="0">
              <a:solidFill>
                <a:schemeClr val="tx1"/>
              </a:solidFill>
            </a:endParaRPr>
          </a:p>
          <a:p>
            <a:pPr algn="r"/>
            <a:r>
              <a:rPr lang="ar-BH" sz="2800" dirty="0">
                <a:solidFill>
                  <a:schemeClr val="tx1"/>
                </a:solidFill>
              </a:rPr>
              <a:t>     </a:t>
            </a:r>
            <a:r>
              <a:rPr lang="ar-BH" sz="2800" b="1" dirty="0">
                <a:solidFill>
                  <a:srgbClr val="C00000"/>
                </a:solidFill>
                <a:latin typeface="Traditional Arabic" panose="02020603050405020304" pitchFamily="18" charset="-78"/>
                <a:cs typeface="Traditional Arabic" panose="02020603050405020304" pitchFamily="18" charset="-78"/>
              </a:rPr>
              <a:t>    </a:t>
            </a:r>
            <a:r>
              <a:rPr lang="ar-BH" sz="4400" b="1" dirty="0">
                <a:solidFill>
                  <a:srgbClr val="C00000"/>
                </a:solidFill>
                <a:latin typeface="Traditional Arabic" panose="02020603050405020304" pitchFamily="18" charset="-78"/>
              </a:rPr>
              <a:t>                                </a:t>
            </a:r>
            <a:r>
              <a:rPr lang="ar-BH" sz="2800" b="1" dirty="0">
                <a:solidFill>
                  <a:srgbClr val="C00000"/>
                </a:solidFill>
                <a:latin typeface="Traditional Arabic" panose="02020603050405020304" pitchFamily="18" charset="-78"/>
                <a:cs typeface="Traditional Arabic" panose="02020603050405020304" pitchFamily="18" charset="-78"/>
              </a:rPr>
              <a:t>                  </a:t>
            </a:r>
          </a:p>
          <a:p>
            <a:pPr algn="r"/>
            <a:r>
              <a:rPr lang="ar-BH" sz="2800" b="1" dirty="0">
                <a:solidFill>
                  <a:srgbClr val="C00000"/>
                </a:solidFill>
                <a:latin typeface="Traditional Arabic" panose="02020603050405020304" pitchFamily="18" charset="-78"/>
                <a:cs typeface="Traditional Arabic" panose="02020603050405020304" pitchFamily="18" charset="-78"/>
              </a:rPr>
              <a:t>                                                                     </a:t>
            </a:r>
            <a:r>
              <a:rPr lang="ar-BH" sz="3200" b="1" dirty="0">
                <a:solidFill>
                  <a:srgbClr val="C00000"/>
                </a:solidFill>
                <a:latin typeface="Traditional Arabic" panose="02020603050405020304" pitchFamily="18" charset="-78"/>
              </a:rPr>
              <a:t>نشاط (2)</a:t>
            </a:r>
            <a:endParaRPr lang="ar-BH" sz="2800" b="1" dirty="0">
              <a:solidFill>
                <a:srgbClr val="C00000"/>
              </a:solidFill>
              <a:latin typeface="Traditional Arabic" panose="02020603050405020304" pitchFamily="18" charset="-78"/>
            </a:endParaRPr>
          </a:p>
          <a:p>
            <a:pPr algn="r"/>
            <a:endParaRPr lang="ar-BH" sz="2800" dirty="0">
              <a:solidFill>
                <a:schemeClr val="tx1"/>
              </a:solidFill>
            </a:endParaRPr>
          </a:p>
          <a:p>
            <a:pPr algn="r"/>
            <a:endParaRPr lang="ar-BH" sz="2800" dirty="0">
              <a:solidFill>
                <a:schemeClr val="tx1"/>
              </a:solidFill>
            </a:endParaRPr>
          </a:p>
          <a:p>
            <a:pPr algn="r"/>
            <a:endParaRPr lang="ar-BH" sz="2800" dirty="0">
              <a:solidFill>
                <a:schemeClr val="tx1"/>
              </a:solidFill>
            </a:endParaRPr>
          </a:p>
          <a:p>
            <a:pPr algn="r"/>
            <a:r>
              <a:rPr lang="ar-BH" sz="3200" b="1" dirty="0">
                <a:solidFill>
                  <a:schemeClr val="tx1"/>
                </a:solidFill>
              </a:rPr>
              <a:t>لمّا وصل النّبي </a:t>
            </a:r>
            <a:r>
              <a:rPr lang="ar-BH" sz="3200" b="1" dirty="0">
                <a:solidFill>
                  <a:schemeClr val="tx1"/>
                </a:solidFill>
                <a:sym typeface="AGA Arabesque" panose="05010101010101010101" pitchFamily="2" charset="2"/>
              </a:rPr>
              <a:t> ............. وجد جماعة من ...........................، دعاهم إلى ............ وطلب منهم ................ على من كذّبه وآذاه، أقام فيهم .................. أيام لا يدع أحدًا من ..................... إلاّ جاءه وكلّمه. </a:t>
            </a:r>
          </a:p>
          <a:p>
            <a:pPr algn="r"/>
            <a:endParaRPr lang="ar-BH" sz="2800" dirty="0">
              <a:solidFill>
                <a:schemeClr val="tx1"/>
              </a:solidFill>
              <a:sym typeface="AGA Arabesque" panose="05010101010101010101" pitchFamily="2" charset="2"/>
            </a:endParaRPr>
          </a:p>
          <a:p>
            <a:pPr algn="r"/>
            <a:endParaRPr lang="ar-BH" sz="2800" dirty="0">
              <a:solidFill>
                <a:schemeClr val="tx1"/>
              </a:solidFill>
              <a:sym typeface="AGA Arabesque" panose="05010101010101010101" pitchFamily="2" charset="2"/>
            </a:endParaRPr>
          </a:p>
          <a:p>
            <a:pPr algn="r"/>
            <a:endParaRPr lang="ar-BH" sz="2800" dirty="0">
              <a:solidFill>
                <a:schemeClr val="tx1"/>
              </a:solidFill>
              <a:sym typeface="AGA Arabesque" panose="05010101010101010101" pitchFamily="2" charset="2"/>
            </a:endParaRPr>
          </a:p>
          <a:p>
            <a:pPr algn="r"/>
            <a:endParaRPr lang="ar-BH" sz="2400" dirty="0">
              <a:sym typeface="AGA Arabesque" panose="05010101010101010101" pitchFamily="2" charset="2"/>
            </a:endParaRPr>
          </a:p>
          <a:p>
            <a:pPr algn="r"/>
            <a:endParaRPr lang="ar-BH" sz="2400" dirty="0">
              <a:sym typeface="AGA Arabesque" panose="05010101010101010101" pitchFamily="2" charset="2"/>
            </a:endParaRPr>
          </a:p>
          <a:p>
            <a:pPr algn="r"/>
            <a:endParaRPr lang="ar-BH" sz="2400" dirty="0">
              <a:sym typeface="AGA Arabesque" panose="05010101010101010101" pitchFamily="2" charset="2"/>
            </a:endParaRPr>
          </a:p>
          <a:p>
            <a:pPr algn="r"/>
            <a:endParaRPr lang="ar-BH" sz="2400" b="1" dirty="0"/>
          </a:p>
          <a:p>
            <a:pPr algn="r"/>
            <a:r>
              <a:rPr lang="en-US" sz="2400" dirty="0"/>
              <a:t>  </a:t>
            </a:r>
            <a:endParaRPr lang="ar-BH" sz="2800" b="1" dirty="0">
              <a:solidFill>
                <a:schemeClr val="tx1"/>
              </a:solidFill>
              <a:sym typeface="AGA Arabesque" panose="05010101010101010101" pitchFamily="2" charset="2"/>
            </a:endParaRPr>
          </a:p>
          <a:p>
            <a:pPr algn="r"/>
            <a:endParaRPr lang="ar-BH" sz="2800" b="1" dirty="0">
              <a:solidFill>
                <a:schemeClr val="tx1"/>
              </a:solidFill>
              <a:sym typeface="AGA Arabesque" panose="05010101010101010101" pitchFamily="2" charset="2"/>
            </a:endParaRPr>
          </a:p>
          <a:p>
            <a:pPr algn="r"/>
            <a:endParaRPr lang="ar-BH" sz="2800" b="1" dirty="0">
              <a:solidFill>
                <a:schemeClr val="tx1"/>
              </a:solidFill>
              <a:sym typeface="AGA Arabesque" panose="05010101010101010101" pitchFamily="2" charset="2"/>
            </a:endParaRPr>
          </a:p>
          <a:p>
            <a:pPr algn="ctr"/>
            <a:r>
              <a:rPr lang="ar-BH" sz="2400" b="1" dirty="0">
                <a:sym typeface="AGA Arabesque" panose="05010101010101010101" pitchFamily="2" charset="2"/>
              </a:rPr>
              <a:t> </a:t>
            </a:r>
            <a:endParaRPr lang="ar-BH" sz="2400" b="1" dirty="0"/>
          </a:p>
          <a:p>
            <a:pPr algn="r"/>
            <a:endParaRPr lang="ar-BH" sz="2400" b="1" dirty="0">
              <a:sym typeface="AGA Arabesque" panose="05010101010101010101" pitchFamily="2" charset="2"/>
            </a:endParaRPr>
          </a:p>
          <a:p>
            <a:pPr algn="r"/>
            <a:r>
              <a:rPr lang="ar-BH" sz="2400" b="1" dirty="0">
                <a:sym typeface="AGA Arabesque" panose="05010101010101010101" pitchFamily="2" charset="2"/>
              </a:rPr>
              <a:t> </a:t>
            </a:r>
            <a:endParaRPr lang="ar-BH" sz="2400" b="1" dirty="0"/>
          </a:p>
        </p:txBody>
      </p:sp>
      <p:sp>
        <p:nvSpPr>
          <p:cNvPr id="4" name="مستطيل 3"/>
          <p:cNvSpPr/>
          <p:nvPr/>
        </p:nvSpPr>
        <p:spPr>
          <a:xfrm>
            <a:off x="835433" y="3629202"/>
            <a:ext cx="10838133" cy="261257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3200" b="1" dirty="0">
              <a:solidFill>
                <a:schemeClr val="tx1"/>
              </a:solidFill>
            </a:endParaRPr>
          </a:p>
          <a:p>
            <a:pPr algn="r"/>
            <a:r>
              <a:rPr lang="ar-BH" sz="3200" b="1" dirty="0">
                <a:solidFill>
                  <a:schemeClr val="tx1"/>
                </a:solidFill>
              </a:rPr>
              <a:t>- ما هو موقف أهل الطائف من دعوة النّبي </a:t>
            </a:r>
            <a:r>
              <a:rPr lang="ar-BH" sz="3200" b="1" dirty="0">
                <a:solidFill>
                  <a:schemeClr val="tx1"/>
                </a:solidFill>
                <a:sym typeface="AGA Arabesque" panose="05010101010101010101" pitchFamily="2" charset="2"/>
              </a:rPr>
              <a:t>؟ ..........................................................................................</a:t>
            </a:r>
            <a:endParaRPr lang="en-US" sz="3200" b="1" dirty="0">
              <a:solidFill>
                <a:schemeClr val="tx1"/>
              </a:solidFill>
              <a:sym typeface="AGA Arabesque" panose="05010101010101010101" pitchFamily="2" charset="2"/>
            </a:endParaRPr>
          </a:p>
          <a:p>
            <a:pPr algn="r"/>
            <a:endParaRPr lang="ar-BH" sz="3200" b="1" dirty="0">
              <a:solidFill>
                <a:schemeClr val="tx1"/>
              </a:solidFill>
              <a:sym typeface="AGA Arabesque" panose="05010101010101010101" pitchFamily="2" charset="2"/>
            </a:endParaRPr>
          </a:p>
          <a:p>
            <a:pPr algn="r"/>
            <a:r>
              <a:rPr lang="ar-BH" sz="3200" b="1" dirty="0">
                <a:solidFill>
                  <a:schemeClr val="tx1"/>
                </a:solidFill>
                <a:sym typeface="AGA Arabesque" panose="05010101010101010101" pitchFamily="2" charset="2"/>
              </a:rPr>
              <a:t>- ما ذا فعل النّبي  لمّا جلس في بستان لابْنيْ ربيعة؟  .............................................................................................. </a:t>
            </a:r>
          </a:p>
        </p:txBody>
      </p:sp>
      <p:sp>
        <p:nvSpPr>
          <p:cNvPr id="6" name="مستطيل 5"/>
          <p:cNvSpPr/>
          <p:nvPr/>
        </p:nvSpPr>
        <p:spPr>
          <a:xfrm>
            <a:off x="0" y="82758"/>
            <a:ext cx="3869903" cy="64566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b="1" dirty="0">
              <a:solidFill>
                <a:schemeClr val="tx1"/>
              </a:solidFill>
            </a:endParaRPr>
          </a:p>
          <a:p>
            <a:pPr algn="ctr"/>
            <a:r>
              <a:rPr lang="ar-BH" sz="2000" b="1" dirty="0">
                <a:solidFill>
                  <a:schemeClr val="tx1"/>
                </a:solidFill>
              </a:rPr>
              <a:t>خروج النبي </a:t>
            </a:r>
            <a:r>
              <a:rPr lang="ar-BH" sz="2000" b="1" dirty="0">
                <a:solidFill>
                  <a:schemeClr val="tx1"/>
                </a:solidFill>
                <a:sym typeface="AGA Arabesque" panose="05010101010101010101" pitchFamily="2" charset="2"/>
              </a:rPr>
              <a:t> إلى الطائف\ </a:t>
            </a:r>
            <a:r>
              <a:rPr lang="ar-BH" sz="2000" b="1" dirty="0">
                <a:solidFill>
                  <a:srgbClr val="C00000"/>
                </a:solidFill>
                <a:sym typeface="AGA Arabesque" panose="05010101010101010101" pitchFamily="2" charset="2"/>
              </a:rPr>
              <a:t>التربية الإسلامية</a:t>
            </a:r>
            <a:endParaRPr lang="ar-BH" sz="2000" b="1" dirty="0">
              <a:solidFill>
                <a:srgbClr val="C00000"/>
              </a:solidFill>
            </a:endParaRPr>
          </a:p>
          <a:p>
            <a:pPr algn="ctr"/>
            <a:r>
              <a:rPr lang="ar-BH" sz="2000" b="1" dirty="0">
                <a:solidFill>
                  <a:schemeClr val="tx1"/>
                </a:solidFill>
                <a:sym typeface="AGA Arabesque" panose="05010101010101010101" pitchFamily="2" charset="2"/>
              </a:rPr>
              <a:t>                       </a:t>
            </a:r>
          </a:p>
        </p:txBody>
      </p:sp>
    </p:spTree>
    <p:extLst>
      <p:ext uri="{BB962C8B-B14F-4D97-AF65-F5344CB8AC3E}">
        <p14:creationId xmlns:p14="http://schemas.microsoft.com/office/powerpoint/2010/main" val="11256165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1883</TotalTime>
  <Words>1739</Words>
  <Application>Microsoft Office PowerPoint</Application>
  <PresentationFormat>Widescreen</PresentationFormat>
  <Paragraphs>334</Paragraphs>
  <Slides>21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AGA Arabesque</vt:lpstr>
      <vt:lpstr>Arabic Typesetting</vt:lpstr>
      <vt:lpstr>Arial</vt:lpstr>
      <vt:lpstr>Calibri</vt:lpstr>
      <vt:lpstr>Calibri Light</vt:lpstr>
      <vt:lpstr>Frutiger LT Arabic 55 Roman</vt:lpstr>
      <vt:lpstr>Sakkal Majalla</vt:lpstr>
      <vt:lpstr>Times New Roman</vt:lpstr>
      <vt:lpstr>Traditional Arabic</vt:lpstr>
      <vt:lpstr>Office Theme</vt:lpstr>
      <vt:lpstr>قالب الدروس</vt:lpstr>
      <vt:lpstr>PowerPoint Presentation</vt:lpstr>
      <vt:lpstr>الأهداف التعلمية: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Mohamed Salameh Mfadi Alsalimeh</cp:lastModifiedBy>
  <cp:revision>221</cp:revision>
  <dcterms:created xsi:type="dcterms:W3CDTF">2020-03-04T10:47:58Z</dcterms:created>
  <dcterms:modified xsi:type="dcterms:W3CDTF">2020-09-16T09:43:43Z</dcterms:modified>
</cp:coreProperties>
</file>