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14.xml"/>
  <Override ContentType="application/vnd.openxmlformats-officedocument.presentationml.slide+xml" PartName="/ppt/slides/slide8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6858000" cx="9144000"/>
  <p:notesSz cx="6858000" cy="9144000"/>
  <p:defaultTextStyle>
    <a:defPPr lvl="0">
      <a:defRPr lang="ar-SA"/>
    </a:defPPr>
    <a:lvl1pPr defTabSz="914400" eaLnBrk="1" hangingPunct="1" latinLnBrk="0" lvl="0" marL="0" rtl="1" algn="r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1" algn="r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1" algn="r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1" algn="r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1" algn="r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1" algn="r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1" algn="r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1" algn="r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1" algn="r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3029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6299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27136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7679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27627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55035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2535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1934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69699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01629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0163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AED5F-5347-4CC4-84E6-00676B004256}" type="datetimeFigureOut">
              <a:rPr lang="ar-EG" smtClean="0"/>
              <a:t>18/03/1443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6B87F-97B9-4994-9B6C-8B3F6820BBE4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2269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220072" y="548680"/>
            <a:ext cx="3456384" cy="792088"/>
          </a:xfrm>
          <a:prstGeom prst="roundRect">
            <a:avLst>
              <a:gd name="adj" fmla="val 10739"/>
            </a:avLst>
          </a:prstGeom>
          <a:solidFill>
            <a:srgbClr val="E9A6D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noAutofit/>
          </a:bodyPr>
          <a:lstStyle/>
          <a:p>
            <a:r>
              <a:rPr lang="ar-EG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الدرس </a:t>
            </a:r>
            <a:r>
              <a:rPr lang="ar-SA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الثالث</a:t>
            </a:r>
            <a:endParaRPr lang="ar-EG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7F73354C-D7DF-40CD-A931-52D0520E04DE}"/>
              </a:ext>
            </a:extLst>
          </p:cNvPr>
          <p:cNvSpPr txBox="1">
            <a:spLocks/>
          </p:cNvSpPr>
          <p:nvPr/>
        </p:nvSpPr>
        <p:spPr>
          <a:xfrm>
            <a:off x="3203848" y="4077072"/>
            <a:ext cx="5256584" cy="936104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EG"/>
            </a:defPPr>
            <a:lvl1pPr algn="ctr">
              <a:defRPr sz="36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ar-SA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القياس : شروطه ,وأشكاله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634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60648"/>
            <a:ext cx="8280919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727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548680"/>
            <a:ext cx="8424936" cy="597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96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1389" b="1"/>
          <a:stretch/>
        </p:blipFill>
        <p:spPr>
          <a:xfrm>
            <a:off x="357988" y="836712"/>
            <a:ext cx="8208912" cy="5112568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1331639" y="3140968"/>
            <a:ext cx="3130805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جسم مؤلف من جزئيات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971601" y="3861048"/>
            <a:ext cx="3528392" cy="6840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بعض ما هو مؤلف من جزئيات كائنات حية .</a:t>
            </a:r>
          </a:p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بعض الأجسام كائنات حية. </a:t>
            </a:r>
          </a:p>
        </p:txBody>
      </p:sp>
    </p:spTree>
    <p:extLst>
      <p:ext uri="{BB962C8B-B14F-4D97-AF65-F5344CB8AC3E}">
        <p14:creationId xmlns:p14="http://schemas.microsoft.com/office/powerpoint/2010/main" val="241193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331640" y="886408"/>
            <a:ext cx="3130805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الورود جميلة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298002" y="1030424"/>
            <a:ext cx="3130805" cy="20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بعض ما هو مريح الشكل يريح النظر.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233354" y="1238064"/>
            <a:ext cx="3130805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FF0000"/>
                </a:solidFill>
              </a:rPr>
              <a:t>بعض</a:t>
            </a:r>
            <a:r>
              <a:rPr lang="ar-SA" b="1" dirty="0">
                <a:solidFill>
                  <a:srgbClr val="FF0000"/>
                </a:solidFill>
              </a:rPr>
              <a:t> الورود تريح النظر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233354" y="1589720"/>
            <a:ext cx="3130805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الحيوانات آكلة لحوم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1233354" y="1765920"/>
            <a:ext cx="3130805" cy="252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بعض آكلات اللحوم متوحشة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1316614" y="2060848"/>
            <a:ext cx="3130805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FF0000"/>
                </a:solidFill>
              </a:rPr>
              <a:t>بعض الحيوانات متوحشة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233353" y="3235288"/>
            <a:ext cx="3130805" cy="19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النتيجة ينقصها سور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200920" y="4168712"/>
            <a:ext cx="3130805" cy="19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لا إنتاج من جزئيتين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200919" y="5062992"/>
            <a:ext cx="3130805" cy="19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المقدمة الكبرى ينقصها السور</a:t>
            </a:r>
          </a:p>
        </p:txBody>
      </p:sp>
    </p:spTree>
    <p:extLst>
      <p:ext uri="{BB962C8B-B14F-4D97-AF65-F5344CB8AC3E}">
        <p14:creationId xmlns:p14="http://schemas.microsoft.com/office/powerpoint/2010/main" val="245680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648"/>
            <a:ext cx="9143999" cy="6336704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115615" y="1299018"/>
            <a:ext cx="3130805" cy="19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لا إنتاج من جزئيتين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09787" y="2047773"/>
            <a:ext cx="3636405" cy="445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إذا كان إحدى المقدمتين جزئية وجب أن تكون النتيجة جزئية بالإٌضافة إلى وجود أربعة حدود بالقياس وهذا مخالف شروط القياس.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621254" y="3443555"/>
            <a:ext cx="3130805" cy="19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7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بعض الحاضرين ناجحون ج.م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556123" y="3658212"/>
            <a:ext cx="3130805" cy="19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7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بعض الطلاب حاضرون ج.م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2621255" y="3878721"/>
            <a:ext cx="3130805" cy="19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700" b="1" dirty="0">
                <a:solidFill>
                  <a:srgbClr val="FF0000"/>
                </a:solidFill>
              </a:rPr>
              <a:t>بعض الطلاب ناجحون ج.م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683568" y="3524905"/>
            <a:ext cx="2307343" cy="240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7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لا إنتاج من مقدمتين جزئيتين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681018" y="4199062"/>
            <a:ext cx="3130805" cy="19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7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بعض الأشكال ليست </a:t>
            </a:r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مثلثات(كبرى</a:t>
            </a:r>
            <a:r>
              <a:rPr lang="ar-SA" sz="17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2641288" y="4414053"/>
            <a:ext cx="3130805" cy="19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بعض المثلثات لها ثلاث زوايا ( صغرى)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641287" y="4637394"/>
            <a:ext cx="3130805" cy="193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FF0000"/>
                </a:solidFill>
              </a:rPr>
              <a:t>بعض الأشكال الهندسية ليس ثلاث زوايا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611560" y="4257645"/>
            <a:ext cx="2307343" cy="240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7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لا إنتاج من مقدمتين جزئيتين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2886883" y="4870677"/>
            <a:ext cx="2719073" cy="240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الحاضرين ليسوا ناجحين </a:t>
            </a:r>
            <a:r>
              <a:rPr lang="ar-SA" sz="1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ك.س</a:t>
            </a:r>
            <a:endParaRPr lang="ar-SA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3053017" y="5073244"/>
            <a:ext cx="2307343" cy="240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الطلاب حاضرون </a:t>
            </a:r>
            <a:r>
              <a:rPr lang="ar-SA" sz="1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ك.س</a:t>
            </a:r>
            <a:endParaRPr lang="ar-SA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3192520" y="5334110"/>
            <a:ext cx="2307343" cy="182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700" b="1" dirty="0">
                <a:solidFill>
                  <a:srgbClr val="FF0000"/>
                </a:solidFill>
              </a:rPr>
              <a:t>الطلاب ليسوا ناجحين </a:t>
            </a:r>
            <a:r>
              <a:rPr lang="ar-SA" sz="1700" b="1" dirty="0" err="1">
                <a:solidFill>
                  <a:srgbClr val="FF0000"/>
                </a:solidFill>
              </a:rPr>
              <a:t>ك.س</a:t>
            </a:r>
            <a:endParaRPr lang="ar-SA" sz="1700" b="1" dirty="0">
              <a:solidFill>
                <a:srgbClr val="FF000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496473" y="5010221"/>
            <a:ext cx="2307343" cy="240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7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القياس صحيح ومستوف للشروط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3092747" y="5613807"/>
            <a:ext cx="2307343" cy="240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الحاضرين ناجحون </a:t>
            </a:r>
            <a:r>
              <a:rPr lang="ar-SA" sz="16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ك.م</a:t>
            </a:r>
            <a:endParaRPr lang="ar-SA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3192519" y="5816374"/>
            <a:ext cx="2307343" cy="240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بعض الطلاب حاضرون  ج.م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3192518" y="6057951"/>
            <a:ext cx="2307343" cy="240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rgbClr val="FF0000"/>
                </a:solidFill>
              </a:rPr>
              <a:t>بعض الطلاب ناجحون ج.م</a:t>
            </a:r>
          </a:p>
        </p:txBody>
      </p:sp>
      <p:sp>
        <p:nvSpPr>
          <p:cNvPr id="20" name="مستطيل 19"/>
          <p:cNvSpPr/>
          <p:nvPr/>
        </p:nvSpPr>
        <p:spPr>
          <a:xfrm>
            <a:off x="683567" y="5675803"/>
            <a:ext cx="2307343" cy="566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7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القياس صحيح ومستوف لشروط القياس الصحيح</a:t>
            </a:r>
          </a:p>
        </p:txBody>
      </p:sp>
    </p:spTree>
    <p:extLst>
      <p:ext uri="{BB962C8B-B14F-4D97-AF65-F5344CB8AC3E}">
        <p14:creationId xmlns:p14="http://schemas.microsoft.com/office/powerpoint/2010/main" val="371241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60648"/>
            <a:ext cx="8496944" cy="6408712"/>
          </a:xfrm>
          <a:prstGeom prst="rect">
            <a:avLst/>
          </a:prstGeom>
        </p:spPr>
      </p:pic>
      <p:cxnSp>
        <p:nvCxnSpPr>
          <p:cNvPr id="4" name="رابط مستقيم 3"/>
          <p:cNvCxnSpPr/>
          <p:nvPr/>
        </p:nvCxnSpPr>
        <p:spPr>
          <a:xfrm flipH="1">
            <a:off x="1115616" y="1268760"/>
            <a:ext cx="93610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flipH="1">
            <a:off x="5652120" y="1484784"/>
            <a:ext cx="259228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/>
        </p:nvCxnSpPr>
        <p:spPr>
          <a:xfrm flipH="1">
            <a:off x="1691680" y="1484784"/>
            <a:ext cx="3600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13"/>
          <p:cNvCxnSpPr/>
          <p:nvPr/>
        </p:nvCxnSpPr>
        <p:spPr>
          <a:xfrm flipH="1">
            <a:off x="5148064" y="2780928"/>
            <a:ext cx="28803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 flipH="1">
            <a:off x="1223628" y="2809386"/>
            <a:ext cx="93610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 flipH="1">
            <a:off x="1691680" y="2996952"/>
            <a:ext cx="65527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9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60648"/>
            <a:ext cx="8136903" cy="6336704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979712" y="1052736"/>
            <a:ext cx="5867109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هذا النوع من التفكير يعيننا على ترتيب الأفكار , وتنظيمها </a:t>
            </a:r>
          </a:p>
        </p:txBody>
      </p:sp>
    </p:spTree>
    <p:extLst>
      <p:ext uri="{BB962C8B-B14F-4D97-AF65-F5344CB8AC3E}">
        <p14:creationId xmlns:p14="http://schemas.microsoft.com/office/powerpoint/2010/main" val="158693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8928992" cy="655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121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20" y="476672"/>
            <a:ext cx="8487960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96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60648"/>
            <a:ext cx="9036496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64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692696"/>
            <a:ext cx="8712968" cy="568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45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l="2719"/>
          <a:stretch/>
        </p:blipFill>
        <p:spPr>
          <a:xfrm>
            <a:off x="0" y="260648"/>
            <a:ext cx="9036497" cy="6408712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115867" y="2132856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عبدالله إنسان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841150" y="2156595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إنسان له عقل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653991" y="2132856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عبدالله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504477" y="2132856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عقل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4029920" y="3165808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بندر سعودي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2817312" y="3100807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السعوديين وطنيون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665184" y="3212976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بندر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539551" y="3165808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وطني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4020933" y="4193958"/>
            <a:ext cx="133143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السلمون سمك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939654" y="4094820"/>
            <a:ext cx="1152128" cy="8463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السمك يتنفس بخياشيم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1787526" y="4193958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السلمون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51661" y="4193958"/>
            <a:ext cx="145947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يتنفس بخياشيم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3990186" y="5290044"/>
            <a:ext cx="1382929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الياسمين زهرة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2806119" y="5225043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الأزهار جميلة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1653991" y="5179631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الياسمين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454048" y="5259565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جميل</a:t>
            </a:r>
          </a:p>
        </p:txBody>
      </p:sp>
    </p:spTree>
    <p:extLst>
      <p:ext uri="{BB962C8B-B14F-4D97-AF65-F5344CB8AC3E}">
        <p14:creationId xmlns:p14="http://schemas.microsoft.com/office/powerpoint/2010/main" val="23577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404664"/>
            <a:ext cx="8424935" cy="612068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067944" y="1412776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جازان مدينة سعودية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2771800" y="1379206"/>
            <a:ext cx="1152128" cy="7536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المدن السعودية متطورة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641594" y="1407419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جازان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562447" y="1401907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متطورة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3939665" y="2420888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خالد معلم سعودي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2825690" y="2420888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المعلمين السعوديين مبدعون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673562" y="2399150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خالد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508556" y="2420888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مبدع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3990092" y="3430013"/>
            <a:ext cx="1307831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صاري طريق في مدينة جدة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814590" y="3537012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الطرق في مدينة جدة منظمة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1629196" y="3500825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طريق صاري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555908" y="3483006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منظم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3990092" y="4474128"/>
            <a:ext cx="1307831" cy="7555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مشاري من سكان مدينة تبوك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2816259" y="4481748"/>
            <a:ext cx="1152128" cy="747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سكان مدينة تبوك يحبون إكرام الضيف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1685249" y="4482881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مشاري</a:t>
            </a:r>
          </a:p>
        </p:txBody>
      </p:sp>
      <p:sp>
        <p:nvSpPr>
          <p:cNvPr id="18" name="مستطيل 17"/>
          <p:cNvSpPr/>
          <p:nvPr/>
        </p:nvSpPr>
        <p:spPr>
          <a:xfrm>
            <a:off x="522269" y="4539690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إكرام الضيف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4069613" y="5447250"/>
            <a:ext cx="1152128" cy="790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قصر الفريد موقع أثري في العلا</a:t>
            </a:r>
          </a:p>
        </p:txBody>
      </p:sp>
      <p:sp>
        <p:nvSpPr>
          <p:cNvPr id="20" name="مستطيل 19"/>
          <p:cNvSpPr/>
          <p:nvPr/>
        </p:nvSpPr>
        <p:spPr>
          <a:xfrm>
            <a:off x="2837377" y="5446236"/>
            <a:ext cx="1152128" cy="791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المواقع الأثرية في العلا جميلة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1696937" y="5552499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قصر الفريد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553867" y="5552499"/>
            <a:ext cx="11521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جميل</a:t>
            </a:r>
          </a:p>
        </p:txBody>
      </p:sp>
    </p:spTree>
    <p:extLst>
      <p:ext uri="{BB962C8B-B14F-4D97-AF65-F5344CB8AC3E}">
        <p14:creationId xmlns:p14="http://schemas.microsoft.com/office/powerpoint/2010/main" val="207760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620688"/>
            <a:ext cx="8352928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67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60648"/>
            <a:ext cx="820891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47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332656"/>
            <a:ext cx="8568952" cy="6192688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619672" y="1340768"/>
            <a:ext cx="230425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قاعدة لا إنتاج من جزئيتين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1619672" y="2088902"/>
            <a:ext cx="2520280" cy="4215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القياس الصحيح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043608" y="2712776"/>
            <a:ext cx="345638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استغراق حد في النتيجة لم يكن مستغرقًا في المقدمة التي ورد فيها.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115616" y="3408657"/>
            <a:ext cx="34563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لا إنتاج من كبرى جزئية وصغرى سالبة .بالإضافة إلى استغراق حد في النتيجة لم يكن مستغرقًا في المقدمة التي ورد فيها الحد الأوسط غير مستغرق.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1278405" y="4115027"/>
            <a:ext cx="3130805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استغراق حد في النتيجة لم يكن مستغرقًا في المقدمة التي ورد فيها.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278404" y="4776809"/>
            <a:ext cx="3130805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استغراق حد في النتيجة لم يكن مستغرقًا في المقدمة التي ورد فيها.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219879" y="5524944"/>
            <a:ext cx="3130805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إذا كانت إحدى المقدمتين سالبة ,وجب أن تكون النتيجة سالبة.</a:t>
            </a:r>
          </a:p>
        </p:txBody>
      </p:sp>
    </p:spTree>
    <p:extLst>
      <p:ext uri="{BB962C8B-B14F-4D97-AF65-F5344CB8AC3E}">
        <p14:creationId xmlns:p14="http://schemas.microsoft.com/office/powerpoint/2010/main" val="7450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