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02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29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713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6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762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5503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535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934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6969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162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01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ED5F-5347-4CC4-84E6-00676B004256}" type="datetimeFigureOut">
              <a:rPr lang="ar-EG" smtClean="0"/>
              <a:t>18/03/1443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B87F-97B9-4994-9B6C-8B3F6820BBE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26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220072" y="548680"/>
            <a:ext cx="3456384" cy="792088"/>
          </a:xfrm>
          <a:prstGeom prst="roundRect">
            <a:avLst>
              <a:gd name="adj" fmla="val 10739"/>
            </a:avLst>
          </a:prstGeom>
          <a:solidFill>
            <a:srgbClr val="E9A6D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الدرس 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الثالث</a:t>
            </a:r>
            <a:endParaRPr lang="ar-E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7F73354C-D7DF-40CD-A931-52D0520E04DE}"/>
              </a:ext>
            </a:extLst>
          </p:cNvPr>
          <p:cNvSpPr txBox="1">
            <a:spLocks/>
          </p:cNvSpPr>
          <p:nvPr/>
        </p:nvSpPr>
        <p:spPr>
          <a:xfrm>
            <a:off x="3203848" y="4077072"/>
            <a:ext cx="5256584" cy="9361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algn="ctr"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القياس : شروطه ,وأشكاله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3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8091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424936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1389" b="1"/>
          <a:stretch/>
        </p:blipFill>
        <p:spPr>
          <a:xfrm>
            <a:off x="357988" y="836712"/>
            <a:ext cx="8208912" cy="511256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331639" y="3140968"/>
            <a:ext cx="313080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جسم مؤلف من جزئيات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71601" y="3861048"/>
            <a:ext cx="3528392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ما هو مؤلف من جزئيات كائنات حية .</a:t>
            </a:r>
          </a:p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الأجسام كائنات حية. </a:t>
            </a:r>
          </a:p>
        </p:txBody>
      </p:sp>
    </p:spTree>
    <p:extLst>
      <p:ext uri="{BB962C8B-B14F-4D97-AF65-F5344CB8AC3E}">
        <p14:creationId xmlns:p14="http://schemas.microsoft.com/office/powerpoint/2010/main" val="24119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31640" y="886408"/>
            <a:ext cx="3130805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الورود جميلة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298002" y="1030424"/>
            <a:ext cx="3130805" cy="20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ما هو مريح الشكل يريح النظر.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33354" y="1238064"/>
            <a:ext cx="313080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</a:rPr>
              <a:t>بعض</a:t>
            </a:r>
            <a:r>
              <a:rPr lang="ar-SA" b="1" dirty="0">
                <a:solidFill>
                  <a:srgbClr val="FF0000"/>
                </a:solidFill>
              </a:rPr>
              <a:t> الورود تريح النظر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233354" y="1589720"/>
            <a:ext cx="3130805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الحيوانات آكلة لحوم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33354" y="1765920"/>
            <a:ext cx="3130805" cy="25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آكلات اللحوم متوحشة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316614" y="2060848"/>
            <a:ext cx="3130805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</a:rPr>
              <a:t>بعض الحيوانات متوحشة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233353" y="3235288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النتيجة ينقصها سور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00920" y="4168712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 إنتاج من جزئيتين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200919" y="5062992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المقدمة الكبرى ينقصها السور</a:t>
            </a:r>
          </a:p>
        </p:txBody>
      </p:sp>
    </p:spTree>
    <p:extLst>
      <p:ext uri="{BB962C8B-B14F-4D97-AF65-F5344CB8AC3E}">
        <p14:creationId xmlns:p14="http://schemas.microsoft.com/office/powerpoint/2010/main" val="24568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3999" cy="633670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15615" y="1299018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 إنتاج من جزئيتين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09787" y="2047773"/>
            <a:ext cx="3636405" cy="44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إذا كان إحدى المقدمتين جزئية وجب أن تكون النتيجة جزئية بالإٌضافة إلى وجود أربعة حدود بالقياس وهذا مخالف شروط القياس.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621254" y="3443555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الحاضرين ناجحون ج.م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56123" y="3658212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الطلاب حاضرون ج.م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621255" y="3878721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rgbClr val="FF0000"/>
                </a:solidFill>
              </a:rPr>
              <a:t>بعض الطلاب ناجحون ج.م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83568" y="3524905"/>
            <a:ext cx="230734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 إنتاج من مقدمتين جزئيتين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681018" y="4199062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الأشكال ليست </a:t>
            </a:r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مثلثات(كبرى</a:t>
            </a:r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641288" y="4414053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المثلثات لها ثلاث زوايا ( صغرى)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641287" y="4637394"/>
            <a:ext cx="3130805" cy="19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</a:rPr>
              <a:t>بعض الأشكال الهندسية ليس ثلاث زوايا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11560" y="4257645"/>
            <a:ext cx="230734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 إنتاج من مقدمتين جزئيتين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886883" y="4870677"/>
            <a:ext cx="271907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الحاضرين ليسوا ناجحين </a:t>
            </a:r>
            <a:r>
              <a:rPr lang="ar-SA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ك.س</a:t>
            </a:r>
            <a:endParaRPr lang="ar-S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053017" y="5073244"/>
            <a:ext cx="230734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الطلاب حاضرون </a:t>
            </a:r>
            <a:r>
              <a:rPr lang="ar-SA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ك.س</a:t>
            </a:r>
            <a:endParaRPr lang="ar-S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192520" y="5334110"/>
            <a:ext cx="2307343" cy="18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rgbClr val="FF0000"/>
                </a:solidFill>
              </a:rPr>
              <a:t>الطلاب ليسوا ناجحين </a:t>
            </a:r>
            <a:r>
              <a:rPr lang="ar-SA" sz="1700" b="1" dirty="0" err="1">
                <a:solidFill>
                  <a:srgbClr val="FF0000"/>
                </a:solidFill>
              </a:rPr>
              <a:t>ك.س</a:t>
            </a:r>
            <a:endParaRPr lang="ar-SA" sz="17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96473" y="5010221"/>
            <a:ext cx="230734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القياس صحيح ومستوف للشروط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092747" y="5613807"/>
            <a:ext cx="230734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الحاضرين ناجحون </a:t>
            </a:r>
            <a:r>
              <a:rPr lang="ar-SA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ك.م</a:t>
            </a:r>
            <a:endParaRPr lang="ar-S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192519" y="5816374"/>
            <a:ext cx="230734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بعض الطلاب حاضرون  ج.م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192518" y="6057951"/>
            <a:ext cx="2307343" cy="24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</a:rPr>
              <a:t>بعض الطلاب ناجحون ج.م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683567" y="5675803"/>
            <a:ext cx="2307343" cy="566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القياس صحيح ومستوف لشروط القياس الصحيح</a:t>
            </a:r>
          </a:p>
        </p:txBody>
      </p:sp>
    </p:spTree>
    <p:extLst>
      <p:ext uri="{BB962C8B-B14F-4D97-AF65-F5344CB8AC3E}">
        <p14:creationId xmlns:p14="http://schemas.microsoft.com/office/powerpoint/2010/main" val="37124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496944" cy="6408712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1115616" y="1268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5652120" y="1484784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1691680" y="1484784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5148064" y="2780928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1223628" y="2809386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1691680" y="2996952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136903" cy="633670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979712" y="1052736"/>
            <a:ext cx="586710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هذا النوع من التفكير يعيننا على ترتيب الأفكار , وتنظيمها </a:t>
            </a:r>
          </a:p>
        </p:txBody>
      </p:sp>
    </p:spTree>
    <p:extLst>
      <p:ext uri="{BB962C8B-B14F-4D97-AF65-F5344CB8AC3E}">
        <p14:creationId xmlns:p14="http://schemas.microsoft.com/office/powerpoint/2010/main" val="15869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0" y="476672"/>
            <a:ext cx="84879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648"/>
            <a:ext cx="903649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6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712968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719"/>
          <a:stretch/>
        </p:blipFill>
        <p:spPr>
          <a:xfrm>
            <a:off x="0" y="260648"/>
            <a:ext cx="9036497" cy="640871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115867" y="213285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عبدالله إنسان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41150" y="2156595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إنسان له عقل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653991" y="213285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عبدالله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4477" y="213285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عقل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029920" y="3165808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بندر سعودي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817312" y="3100807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السعوديين وطنيون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665184" y="321297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بندر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9551" y="3165808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وطني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020933" y="4193958"/>
            <a:ext cx="13314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السلمون سمك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39654" y="4094820"/>
            <a:ext cx="1152128" cy="84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السمك يتنفس بخياشيم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787526" y="4193958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السلمون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51661" y="4193958"/>
            <a:ext cx="145947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يتنفس بخياشيم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990186" y="5290044"/>
            <a:ext cx="138292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الياسمين زهرة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806119" y="5225043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الأزهار جميلة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653991" y="5179631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الياسمين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454048" y="5259565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جميل</a:t>
            </a:r>
          </a:p>
        </p:txBody>
      </p:sp>
    </p:spTree>
    <p:extLst>
      <p:ext uri="{BB962C8B-B14F-4D97-AF65-F5344CB8AC3E}">
        <p14:creationId xmlns:p14="http://schemas.microsoft.com/office/powerpoint/2010/main" val="2357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424935" cy="612068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067944" y="141277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جازان مدينة سعودية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771800" y="1379206"/>
            <a:ext cx="1152128" cy="75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المدن السعودية متطورة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641594" y="1407419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جازان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62447" y="1401907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متطورة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39665" y="2420888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خالد معلم سعودي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825690" y="2420888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المعلمين السعوديين مبدعون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673562" y="2399150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خالد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08556" y="2420888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مبدع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990092" y="3430013"/>
            <a:ext cx="130783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صاري طريق في مدينة جدة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814590" y="3537012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الطرق في مدينة جدة منظمة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629196" y="3500825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طريق صاري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55908" y="348300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منظم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990092" y="4474128"/>
            <a:ext cx="1307831" cy="755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مشاري من سكان مدينة تبوك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816259" y="4481748"/>
            <a:ext cx="1152128" cy="747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سكان مدينة تبوك يحبون إكرام الضيف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685249" y="4482881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مشاري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22269" y="4539690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إكرام الضيف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069613" y="5447250"/>
            <a:ext cx="1152128" cy="79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قصر الفريد موقع أثري في العلا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837377" y="5446236"/>
            <a:ext cx="1152128" cy="79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 المواقع الأثرية في العلا جميلة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696937" y="5552499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قصر الفريد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53867" y="5552499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جميل</a:t>
            </a:r>
          </a:p>
        </p:txBody>
      </p:sp>
    </p:spTree>
    <p:extLst>
      <p:ext uri="{BB962C8B-B14F-4D97-AF65-F5344CB8AC3E}">
        <p14:creationId xmlns:p14="http://schemas.microsoft.com/office/powerpoint/2010/main" val="20776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6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2089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32656"/>
            <a:ext cx="8568952" cy="619268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19672" y="1340768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قاعدة لا إنتاج من جزئيتين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619672" y="2088902"/>
            <a:ext cx="2520280" cy="42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القياس الصحيح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43608" y="2712776"/>
            <a:ext cx="34563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استغراق حد في النتيجة لم يكن مستغرقًا في المقدمة التي ورد فيها.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15616" y="3408657"/>
            <a:ext cx="34563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 إنتاج من كبرى جزئية وصغرى سالبة .بالإضافة إلى استغراق حد في النتيجة لم يكن مستغرقًا في المقدمة التي ورد فيها الحد الأوسط غير مستغرق.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78405" y="4115027"/>
            <a:ext cx="31308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استغراق حد في النتيجة لم يكن مستغرقًا في المقدمة التي ورد فيها.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278404" y="4776809"/>
            <a:ext cx="31308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استغراق حد في النتيجة لم يكن مستغرقًا في المقدمة التي ورد فيها.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19879" y="5524944"/>
            <a:ext cx="313080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إذا كانت إحدى المقدمتين سالبة ,وجب أن تكون النتيجة سالبة.</a:t>
            </a:r>
          </a:p>
        </p:txBody>
      </p:sp>
    </p:spTree>
    <p:extLst>
      <p:ext uri="{BB962C8B-B14F-4D97-AF65-F5344CB8AC3E}">
        <p14:creationId xmlns:p14="http://schemas.microsoft.com/office/powerpoint/2010/main" val="745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