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 name="Shape 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8" name="Shape 2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6" name="Shape 2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4" name="Shape 2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2" name="Shape 2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8" name="Shape 2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8" name="Shape 298"/>
        <p:cNvGrpSpPr/>
        <p:nvPr/>
      </p:nvGrpSpPr>
      <p:grpSpPr>
        <a:xfrm>
          <a:off x="0" y="0"/>
          <a:ext cx="0" cy="0"/>
          <a:chOff x="0" y="0"/>
          <a:chExt cx="0" cy="0"/>
        </a:xfrm>
      </p:grpSpPr>
      <p:sp>
        <p:nvSpPr>
          <p:cNvPr id="299" name="Shape 2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0" name="Shape 3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8" name="Shape 3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0" name="Shape 3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46" name="Shape 3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55" name="Shape 35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5" name="Shape 1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2" name="Shape 362"/>
        <p:cNvGrpSpPr/>
        <p:nvPr/>
      </p:nvGrpSpPr>
      <p:grpSpPr>
        <a:xfrm>
          <a:off x="0" y="0"/>
          <a:ext cx="0" cy="0"/>
          <a:chOff x="0" y="0"/>
          <a:chExt cx="0" cy="0"/>
        </a:xfrm>
      </p:grpSpPr>
      <p:sp>
        <p:nvSpPr>
          <p:cNvPr id="363" name="Shape 3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4" name="Shape 3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1" name="Shape 371"/>
        <p:cNvGrpSpPr/>
        <p:nvPr/>
      </p:nvGrpSpPr>
      <p:grpSpPr>
        <a:xfrm>
          <a:off x="0" y="0"/>
          <a:ext cx="0" cy="0"/>
          <a:chOff x="0" y="0"/>
          <a:chExt cx="0" cy="0"/>
        </a:xfrm>
      </p:grpSpPr>
      <p:sp>
        <p:nvSpPr>
          <p:cNvPr id="372" name="Shape 3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73" name="Shape 3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82" name="Shape 3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9" name="Shape 389"/>
        <p:cNvGrpSpPr/>
        <p:nvPr/>
      </p:nvGrpSpPr>
      <p:grpSpPr>
        <a:xfrm>
          <a:off x="0" y="0"/>
          <a:ext cx="0" cy="0"/>
          <a:chOff x="0" y="0"/>
          <a:chExt cx="0" cy="0"/>
        </a:xfrm>
      </p:grpSpPr>
      <p:sp>
        <p:nvSpPr>
          <p:cNvPr id="390" name="Shape 3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91" name="Shape 3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8" name="Shape 398"/>
        <p:cNvGrpSpPr/>
        <p:nvPr/>
      </p:nvGrpSpPr>
      <p:grpSpPr>
        <a:xfrm>
          <a:off x="0" y="0"/>
          <a:ext cx="0" cy="0"/>
          <a:chOff x="0" y="0"/>
          <a:chExt cx="0" cy="0"/>
        </a:xfrm>
      </p:grpSpPr>
      <p:sp>
        <p:nvSpPr>
          <p:cNvPr id="399" name="Shape 3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0" name="Shape 4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7" name="Shape 407"/>
        <p:cNvGrpSpPr/>
        <p:nvPr/>
      </p:nvGrpSpPr>
      <p:grpSpPr>
        <a:xfrm>
          <a:off x="0" y="0"/>
          <a:ext cx="0" cy="0"/>
          <a:chOff x="0" y="0"/>
          <a:chExt cx="0" cy="0"/>
        </a:xfrm>
      </p:grpSpPr>
      <p:sp>
        <p:nvSpPr>
          <p:cNvPr id="408" name="Shape 4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09" name="Shape 4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7" name="Shape 417"/>
        <p:cNvGrpSpPr/>
        <p:nvPr/>
      </p:nvGrpSpPr>
      <p:grpSpPr>
        <a:xfrm>
          <a:off x="0" y="0"/>
          <a:ext cx="0" cy="0"/>
          <a:chOff x="0" y="0"/>
          <a:chExt cx="0" cy="0"/>
        </a:xfrm>
      </p:grpSpPr>
      <p:sp>
        <p:nvSpPr>
          <p:cNvPr id="418" name="Shape 41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19" name="Shape 41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8" name="Shape 428"/>
        <p:cNvGrpSpPr/>
        <p:nvPr/>
      </p:nvGrpSpPr>
      <p:grpSpPr>
        <a:xfrm>
          <a:off x="0" y="0"/>
          <a:ext cx="0" cy="0"/>
          <a:chOff x="0" y="0"/>
          <a:chExt cx="0" cy="0"/>
        </a:xfrm>
      </p:grpSpPr>
      <p:sp>
        <p:nvSpPr>
          <p:cNvPr id="429" name="Shape 42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0" name="Shape 4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3" name="Shape 443"/>
        <p:cNvGrpSpPr/>
        <p:nvPr/>
      </p:nvGrpSpPr>
      <p:grpSpPr>
        <a:xfrm>
          <a:off x="0" y="0"/>
          <a:ext cx="0" cy="0"/>
          <a:chOff x="0" y="0"/>
          <a:chExt cx="0" cy="0"/>
        </a:xfrm>
      </p:grpSpPr>
      <p:sp>
        <p:nvSpPr>
          <p:cNvPr id="444" name="Shape 4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45" name="Shape 4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1" name="Shape 471"/>
        <p:cNvGrpSpPr/>
        <p:nvPr/>
      </p:nvGrpSpPr>
      <p:grpSpPr>
        <a:xfrm>
          <a:off x="0" y="0"/>
          <a:ext cx="0" cy="0"/>
          <a:chOff x="0" y="0"/>
          <a:chExt cx="0" cy="0"/>
        </a:xfrm>
      </p:grpSpPr>
      <p:sp>
        <p:nvSpPr>
          <p:cNvPr id="472" name="Shape 4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73" name="Shape 4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2" name="Shape 482"/>
        <p:cNvGrpSpPr/>
        <p:nvPr/>
      </p:nvGrpSpPr>
      <p:grpSpPr>
        <a:xfrm>
          <a:off x="0" y="0"/>
          <a:ext cx="0" cy="0"/>
          <a:chOff x="0" y="0"/>
          <a:chExt cx="0" cy="0"/>
        </a:xfrm>
      </p:grpSpPr>
      <p:sp>
        <p:nvSpPr>
          <p:cNvPr id="483" name="Shape 4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84" name="Shape 4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1" name="Shape 501"/>
        <p:cNvGrpSpPr/>
        <p:nvPr/>
      </p:nvGrpSpPr>
      <p:grpSpPr>
        <a:xfrm>
          <a:off x="0" y="0"/>
          <a:ext cx="0" cy="0"/>
          <a:chOff x="0" y="0"/>
          <a:chExt cx="0" cy="0"/>
        </a:xfrm>
      </p:grpSpPr>
      <p:sp>
        <p:nvSpPr>
          <p:cNvPr id="502" name="Shape 5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03" name="Shape 5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7" name="Shape 507"/>
        <p:cNvGrpSpPr/>
        <p:nvPr/>
      </p:nvGrpSpPr>
      <p:grpSpPr>
        <a:xfrm>
          <a:off x="0" y="0"/>
          <a:ext cx="0" cy="0"/>
          <a:chOff x="0" y="0"/>
          <a:chExt cx="0" cy="0"/>
        </a:xfrm>
      </p:grpSpPr>
      <p:sp>
        <p:nvSpPr>
          <p:cNvPr id="508" name="Shape 5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09" name="Shape 5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6" name="Shape 516"/>
        <p:cNvGrpSpPr/>
        <p:nvPr/>
      </p:nvGrpSpPr>
      <p:grpSpPr>
        <a:xfrm>
          <a:off x="0" y="0"/>
          <a:ext cx="0" cy="0"/>
          <a:chOff x="0" y="0"/>
          <a:chExt cx="0" cy="0"/>
        </a:xfrm>
      </p:grpSpPr>
      <p:sp>
        <p:nvSpPr>
          <p:cNvPr id="517" name="Shape 51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18" name="Shape 51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5" name="Shape 525"/>
        <p:cNvGrpSpPr/>
        <p:nvPr/>
      </p:nvGrpSpPr>
      <p:grpSpPr>
        <a:xfrm>
          <a:off x="0" y="0"/>
          <a:ext cx="0" cy="0"/>
          <a:chOff x="0" y="0"/>
          <a:chExt cx="0" cy="0"/>
        </a:xfrm>
      </p:grpSpPr>
      <p:sp>
        <p:nvSpPr>
          <p:cNvPr id="526" name="Shape 5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27" name="Shape 5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5" name="Shape 535"/>
        <p:cNvGrpSpPr/>
        <p:nvPr/>
      </p:nvGrpSpPr>
      <p:grpSpPr>
        <a:xfrm>
          <a:off x="0" y="0"/>
          <a:ext cx="0" cy="0"/>
          <a:chOff x="0" y="0"/>
          <a:chExt cx="0" cy="0"/>
        </a:xfrm>
      </p:grpSpPr>
      <p:sp>
        <p:nvSpPr>
          <p:cNvPr id="536" name="Shape 53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37" name="Shape 53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4" name="Shape 554"/>
        <p:cNvGrpSpPr/>
        <p:nvPr/>
      </p:nvGrpSpPr>
      <p:grpSpPr>
        <a:xfrm>
          <a:off x="0" y="0"/>
          <a:ext cx="0" cy="0"/>
          <a:chOff x="0" y="0"/>
          <a:chExt cx="0" cy="0"/>
        </a:xfrm>
      </p:grpSpPr>
      <p:sp>
        <p:nvSpPr>
          <p:cNvPr id="555" name="Shape 55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56" name="Shape 5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3" name="Shape 573"/>
        <p:cNvGrpSpPr/>
        <p:nvPr/>
      </p:nvGrpSpPr>
      <p:grpSpPr>
        <a:xfrm>
          <a:off x="0" y="0"/>
          <a:ext cx="0" cy="0"/>
          <a:chOff x="0" y="0"/>
          <a:chExt cx="0" cy="0"/>
        </a:xfrm>
      </p:grpSpPr>
      <p:sp>
        <p:nvSpPr>
          <p:cNvPr id="574" name="Shape 5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75" name="Shape 5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9" name="Shape 579"/>
        <p:cNvGrpSpPr/>
        <p:nvPr/>
      </p:nvGrpSpPr>
      <p:grpSpPr>
        <a:xfrm>
          <a:off x="0" y="0"/>
          <a:ext cx="0" cy="0"/>
          <a:chOff x="0" y="0"/>
          <a:chExt cx="0" cy="0"/>
        </a:xfrm>
      </p:grpSpPr>
      <p:sp>
        <p:nvSpPr>
          <p:cNvPr id="580" name="Shape 5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81" name="Shape 5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8" name="Shape 588"/>
        <p:cNvGrpSpPr/>
        <p:nvPr/>
      </p:nvGrpSpPr>
      <p:grpSpPr>
        <a:xfrm>
          <a:off x="0" y="0"/>
          <a:ext cx="0" cy="0"/>
          <a:chOff x="0" y="0"/>
          <a:chExt cx="0" cy="0"/>
        </a:xfrm>
      </p:grpSpPr>
      <p:sp>
        <p:nvSpPr>
          <p:cNvPr id="589" name="Shape 5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90" name="Shape 5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8" name="Shape 608"/>
        <p:cNvGrpSpPr/>
        <p:nvPr/>
      </p:nvGrpSpPr>
      <p:grpSpPr>
        <a:xfrm>
          <a:off x="0" y="0"/>
          <a:ext cx="0" cy="0"/>
          <a:chOff x="0" y="0"/>
          <a:chExt cx="0" cy="0"/>
        </a:xfrm>
      </p:grpSpPr>
      <p:sp>
        <p:nvSpPr>
          <p:cNvPr id="609" name="Shape 6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10" name="Shape 6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7" name="Shape 627"/>
        <p:cNvGrpSpPr/>
        <p:nvPr/>
      </p:nvGrpSpPr>
      <p:grpSpPr>
        <a:xfrm>
          <a:off x="0" y="0"/>
          <a:ext cx="0" cy="0"/>
          <a:chOff x="0" y="0"/>
          <a:chExt cx="0" cy="0"/>
        </a:xfrm>
      </p:grpSpPr>
      <p:sp>
        <p:nvSpPr>
          <p:cNvPr id="628" name="Shape 62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29" name="Shape 6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6" name="Shape 636"/>
        <p:cNvGrpSpPr/>
        <p:nvPr/>
      </p:nvGrpSpPr>
      <p:grpSpPr>
        <a:xfrm>
          <a:off x="0" y="0"/>
          <a:ext cx="0" cy="0"/>
          <a:chOff x="0" y="0"/>
          <a:chExt cx="0" cy="0"/>
        </a:xfrm>
      </p:grpSpPr>
      <p:sp>
        <p:nvSpPr>
          <p:cNvPr id="637" name="Shape 63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38" name="Shape 6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6" name="Shape 646"/>
        <p:cNvGrpSpPr/>
        <p:nvPr/>
      </p:nvGrpSpPr>
      <p:grpSpPr>
        <a:xfrm>
          <a:off x="0" y="0"/>
          <a:ext cx="0" cy="0"/>
          <a:chOff x="0" y="0"/>
          <a:chExt cx="0" cy="0"/>
        </a:xfrm>
      </p:grpSpPr>
      <p:sp>
        <p:nvSpPr>
          <p:cNvPr id="647" name="Shape 6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48" name="Shape 6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2" name="Shape 652"/>
        <p:cNvGrpSpPr/>
        <p:nvPr/>
      </p:nvGrpSpPr>
      <p:grpSpPr>
        <a:xfrm>
          <a:off x="0" y="0"/>
          <a:ext cx="0" cy="0"/>
          <a:chOff x="0" y="0"/>
          <a:chExt cx="0" cy="0"/>
        </a:xfrm>
      </p:grpSpPr>
      <p:sp>
        <p:nvSpPr>
          <p:cNvPr id="653" name="Shape 6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54" name="Shape 6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1" name="Shape 661"/>
        <p:cNvGrpSpPr/>
        <p:nvPr/>
      </p:nvGrpSpPr>
      <p:grpSpPr>
        <a:xfrm>
          <a:off x="0" y="0"/>
          <a:ext cx="0" cy="0"/>
          <a:chOff x="0" y="0"/>
          <a:chExt cx="0" cy="0"/>
        </a:xfrm>
      </p:grpSpPr>
      <p:sp>
        <p:nvSpPr>
          <p:cNvPr id="662" name="Shape 6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63" name="Shape 6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0" name="Shape 680"/>
        <p:cNvGrpSpPr/>
        <p:nvPr/>
      </p:nvGrpSpPr>
      <p:grpSpPr>
        <a:xfrm>
          <a:off x="0" y="0"/>
          <a:ext cx="0" cy="0"/>
          <a:chOff x="0" y="0"/>
          <a:chExt cx="0" cy="0"/>
        </a:xfrm>
      </p:grpSpPr>
      <p:sp>
        <p:nvSpPr>
          <p:cNvPr id="681" name="Shape 6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82" name="Shape 6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9" name="Shape 699"/>
        <p:cNvGrpSpPr/>
        <p:nvPr/>
      </p:nvGrpSpPr>
      <p:grpSpPr>
        <a:xfrm>
          <a:off x="0" y="0"/>
          <a:ext cx="0" cy="0"/>
          <a:chOff x="0" y="0"/>
          <a:chExt cx="0" cy="0"/>
        </a:xfrm>
      </p:grpSpPr>
      <p:sp>
        <p:nvSpPr>
          <p:cNvPr id="700" name="Shape 7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01" name="Shape 7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0" name="Shape 710"/>
        <p:cNvGrpSpPr/>
        <p:nvPr/>
      </p:nvGrpSpPr>
      <p:grpSpPr>
        <a:xfrm>
          <a:off x="0" y="0"/>
          <a:ext cx="0" cy="0"/>
          <a:chOff x="0" y="0"/>
          <a:chExt cx="0" cy="0"/>
        </a:xfrm>
      </p:grpSpPr>
      <p:sp>
        <p:nvSpPr>
          <p:cNvPr id="711" name="Shape 71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12" name="Shape 71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8" name="Shape 718"/>
        <p:cNvGrpSpPr/>
        <p:nvPr/>
      </p:nvGrpSpPr>
      <p:grpSpPr>
        <a:xfrm>
          <a:off x="0" y="0"/>
          <a:ext cx="0" cy="0"/>
          <a:chOff x="0" y="0"/>
          <a:chExt cx="0" cy="0"/>
        </a:xfrm>
      </p:grpSpPr>
      <p:sp>
        <p:nvSpPr>
          <p:cNvPr id="719" name="Shape 7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20" name="Shape 7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5" name="Shape 1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6" name="Shape 746"/>
        <p:cNvGrpSpPr/>
        <p:nvPr/>
      </p:nvGrpSpPr>
      <p:grpSpPr>
        <a:xfrm>
          <a:off x="0" y="0"/>
          <a:ext cx="0" cy="0"/>
          <a:chOff x="0" y="0"/>
          <a:chExt cx="0" cy="0"/>
        </a:xfrm>
      </p:grpSpPr>
      <p:sp>
        <p:nvSpPr>
          <p:cNvPr id="747" name="Shape 7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48" name="Shape 7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2" name="Shape 752"/>
        <p:cNvGrpSpPr/>
        <p:nvPr/>
      </p:nvGrpSpPr>
      <p:grpSpPr>
        <a:xfrm>
          <a:off x="0" y="0"/>
          <a:ext cx="0" cy="0"/>
          <a:chOff x="0" y="0"/>
          <a:chExt cx="0" cy="0"/>
        </a:xfrm>
      </p:grpSpPr>
      <p:sp>
        <p:nvSpPr>
          <p:cNvPr id="753" name="Shape 7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54" name="Shape 7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1" name="Shape 761"/>
        <p:cNvGrpSpPr/>
        <p:nvPr/>
      </p:nvGrpSpPr>
      <p:grpSpPr>
        <a:xfrm>
          <a:off x="0" y="0"/>
          <a:ext cx="0" cy="0"/>
          <a:chOff x="0" y="0"/>
          <a:chExt cx="0" cy="0"/>
        </a:xfrm>
      </p:grpSpPr>
      <p:sp>
        <p:nvSpPr>
          <p:cNvPr id="762" name="Shape 7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63" name="Shape 7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3" name="Shape 773"/>
        <p:cNvGrpSpPr/>
        <p:nvPr/>
      </p:nvGrpSpPr>
      <p:grpSpPr>
        <a:xfrm>
          <a:off x="0" y="0"/>
          <a:ext cx="0" cy="0"/>
          <a:chOff x="0" y="0"/>
          <a:chExt cx="0" cy="0"/>
        </a:xfrm>
      </p:grpSpPr>
      <p:sp>
        <p:nvSpPr>
          <p:cNvPr id="774" name="Shape 7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75" name="Shape 7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5" name="Shape 785"/>
        <p:cNvGrpSpPr/>
        <p:nvPr/>
      </p:nvGrpSpPr>
      <p:grpSpPr>
        <a:xfrm>
          <a:off x="0" y="0"/>
          <a:ext cx="0" cy="0"/>
          <a:chOff x="0" y="0"/>
          <a:chExt cx="0" cy="0"/>
        </a:xfrm>
      </p:grpSpPr>
      <p:sp>
        <p:nvSpPr>
          <p:cNvPr id="786" name="Shape 78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87" name="Shape 78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7" name="Shape 797"/>
        <p:cNvGrpSpPr/>
        <p:nvPr/>
      </p:nvGrpSpPr>
      <p:grpSpPr>
        <a:xfrm>
          <a:off x="0" y="0"/>
          <a:ext cx="0" cy="0"/>
          <a:chOff x="0" y="0"/>
          <a:chExt cx="0" cy="0"/>
        </a:xfrm>
      </p:grpSpPr>
      <p:sp>
        <p:nvSpPr>
          <p:cNvPr id="798" name="Shape 79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99" name="Shape 7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9" name="Shape 809"/>
        <p:cNvGrpSpPr/>
        <p:nvPr/>
      </p:nvGrpSpPr>
      <p:grpSpPr>
        <a:xfrm>
          <a:off x="0" y="0"/>
          <a:ext cx="0" cy="0"/>
          <a:chOff x="0" y="0"/>
          <a:chExt cx="0" cy="0"/>
        </a:xfrm>
      </p:grpSpPr>
      <p:sp>
        <p:nvSpPr>
          <p:cNvPr id="810" name="Shape 8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11" name="Shape 8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5" name="Shape 815"/>
        <p:cNvGrpSpPr/>
        <p:nvPr/>
      </p:nvGrpSpPr>
      <p:grpSpPr>
        <a:xfrm>
          <a:off x="0" y="0"/>
          <a:ext cx="0" cy="0"/>
          <a:chOff x="0" y="0"/>
          <a:chExt cx="0" cy="0"/>
        </a:xfrm>
      </p:grpSpPr>
      <p:sp>
        <p:nvSpPr>
          <p:cNvPr id="816" name="Shape 8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17" name="Shape 8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4" name="Shape 824"/>
        <p:cNvGrpSpPr/>
        <p:nvPr/>
      </p:nvGrpSpPr>
      <p:grpSpPr>
        <a:xfrm>
          <a:off x="0" y="0"/>
          <a:ext cx="0" cy="0"/>
          <a:chOff x="0" y="0"/>
          <a:chExt cx="0" cy="0"/>
        </a:xfrm>
      </p:grpSpPr>
      <p:sp>
        <p:nvSpPr>
          <p:cNvPr id="825" name="Shape 8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26" name="Shape 8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5" name="Shape 1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3" name="Shape 1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4" name="Shape 2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0" name="Shape 2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6" name="Shape 7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1"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1"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1"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1"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1" algn="r">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1" algn="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1" algn="r">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1" algn="r">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1" algn="r">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1" algn="r">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1" algn="r">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1" algn="r">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1" algn="r">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1" algn="r">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1" algn="r">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6" name="Shape 56"/>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1" algn="r">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1" algn="r">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1" algn="r">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1" algn="r">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1" algn="r">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1" algn="r">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1" algn="r">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1" algn="r">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1" algn="r">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sz="1200">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lang="ar-EG"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1"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1" algn="r">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1" algn="r">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1" algn="r">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1" algn="r">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6553200" y="6356350"/>
            <a:ext cx="2133599" cy="365125"/>
          </a:xfrm>
          <a:prstGeom prst="rect">
            <a:avLst/>
          </a:prstGeom>
          <a:noFill/>
          <a:ln>
            <a:noFill/>
          </a:ln>
        </p:spPr>
        <p:txBody>
          <a:bodyPr anchorCtr="0" anchor="ctr" bIns="91425" lIns="91425" rIns="91425" tIns="91425"/>
          <a:lstStyle>
            <a:lvl1pPr indent="0" lvl="0" marL="0" marR="0" rtl="1" algn="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9" name="Shape 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1"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1" algn="r">
              <a:spcBef>
                <a:spcPts val="0"/>
              </a:spcBef>
              <a:buNone/>
              <a:defRPr b="0" i="0" sz="1800" u="none" cap="none" strike="noStrike">
                <a:solidFill>
                  <a:schemeClr val="dk1"/>
                </a:solidFill>
                <a:latin typeface="Calibri"/>
                <a:ea typeface="Calibri"/>
                <a:cs typeface="Calibri"/>
                <a:sym typeface="Calibri"/>
              </a:defRPr>
            </a:lvl2pPr>
            <a:lvl3pPr indent="0" lvl="2" marL="914400" marR="0" rtl="1" algn="r">
              <a:spcBef>
                <a:spcPts val="0"/>
              </a:spcBef>
              <a:buNone/>
              <a:defRPr b="0" i="0" sz="1800" u="none" cap="none" strike="noStrike">
                <a:solidFill>
                  <a:schemeClr val="dk1"/>
                </a:solidFill>
                <a:latin typeface="Calibri"/>
                <a:ea typeface="Calibri"/>
                <a:cs typeface="Calibri"/>
                <a:sym typeface="Calibri"/>
              </a:defRPr>
            </a:lvl3pPr>
            <a:lvl4pPr indent="0" lvl="3" marL="1371600" marR="0" rtl="1" algn="r">
              <a:spcBef>
                <a:spcPts val="0"/>
              </a:spcBef>
              <a:buNone/>
              <a:defRPr b="0" i="0" sz="1800" u="none" cap="none" strike="noStrike">
                <a:solidFill>
                  <a:schemeClr val="dk1"/>
                </a:solidFill>
                <a:latin typeface="Calibri"/>
                <a:ea typeface="Calibri"/>
                <a:cs typeface="Calibri"/>
                <a:sym typeface="Calibri"/>
              </a:defRPr>
            </a:lvl4pPr>
            <a:lvl5pPr indent="0" lvl="4" marL="1828800" marR="0" rtl="1" algn="r">
              <a:spcBef>
                <a:spcPts val="0"/>
              </a:spcBef>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0" name="Shape 10"/>
          <p:cNvSpPr txBox="1"/>
          <p:nvPr>
            <p:ph idx="12" type="sldNum"/>
          </p:nvPr>
        </p:nvSpPr>
        <p:spPr>
          <a:xfrm>
            <a:off x="457200" y="6356350"/>
            <a:ext cx="2133599" cy="365125"/>
          </a:xfrm>
          <a:prstGeom prst="rect">
            <a:avLst/>
          </a:prstGeom>
          <a:noFill/>
          <a:ln>
            <a:noFill/>
          </a:ln>
        </p:spPr>
        <p:txBody>
          <a:bodyPr anchorCtr="0" anchor="ctr" bIns="45700" lIns="91425" rIns="91425" tIns="45700">
            <a:noAutofit/>
          </a:bodyPr>
          <a:lstStyle/>
          <a:p>
            <a:pPr indent="0" lvl="0" marL="0" marR="0" rtl="1" algn="l">
              <a:spcBef>
                <a:spcPts val="0"/>
              </a:spcBef>
              <a:buSzPct val="25000"/>
              <a:buNone/>
            </a:pPr>
            <a:fld id="{00000000-1234-1234-1234-123412341234}" type="slidenum">
              <a:rPr b="0" i="0" lang="ar-EG"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 Id="rId4"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08.gif"/><Relationship Id="rId4" Type="http://schemas.openxmlformats.org/officeDocument/2006/relationships/image" Target="../media/image06.gif"/><Relationship Id="rId5" Type="http://schemas.openxmlformats.org/officeDocument/2006/relationships/image" Target="../media/image1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09.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0.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08.gif"/><Relationship Id="rId4" Type="http://schemas.openxmlformats.org/officeDocument/2006/relationships/image" Target="../media/image06.gif"/><Relationship Id="rId5" Type="http://schemas.openxmlformats.org/officeDocument/2006/relationships/image" Target="../media/image11.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3.gif"/><Relationship Id="rId4" Type="http://schemas.openxmlformats.org/officeDocument/2006/relationships/image" Target="../media/image07.gif"/><Relationship Id="rId5" Type="http://schemas.openxmlformats.org/officeDocument/2006/relationships/image" Target="../media/image05.gif"/><Relationship Id="rId6" Type="http://schemas.openxmlformats.org/officeDocument/2006/relationships/image" Target="../media/image04.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8.gif"/><Relationship Id="rId4" Type="http://schemas.openxmlformats.org/officeDocument/2006/relationships/image" Target="../media/image16.gif"/><Relationship Id="rId5" Type="http://schemas.openxmlformats.org/officeDocument/2006/relationships/image" Target="../media/image19.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8.gif"/><Relationship Id="rId4" Type="http://schemas.openxmlformats.org/officeDocument/2006/relationships/image" Target="../media/image16.gif"/><Relationship Id="rId5" Type="http://schemas.openxmlformats.org/officeDocument/2006/relationships/image" Target="../media/image19.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8.gif"/><Relationship Id="rId4" Type="http://schemas.openxmlformats.org/officeDocument/2006/relationships/image" Target="../media/image16.gif"/><Relationship Id="rId5" Type="http://schemas.openxmlformats.org/officeDocument/2006/relationships/image" Target="../media/image19.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4.gif"/><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8.gif"/><Relationship Id="rId4" Type="http://schemas.openxmlformats.org/officeDocument/2006/relationships/image" Target="../media/image16.gif"/><Relationship Id="rId5" Type="http://schemas.openxmlformats.org/officeDocument/2006/relationships/image" Target="../media/image19.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4.gif"/><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4.gif"/><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09.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08.gif"/><Relationship Id="rId4" Type="http://schemas.openxmlformats.org/officeDocument/2006/relationships/image" Target="../media/image06.gif"/><Relationship Id="rId5" Type="http://schemas.openxmlformats.org/officeDocument/2006/relationships/image" Target="../media/image1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5.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24.gif"/><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8.gif"/><Relationship Id="rId4" Type="http://schemas.openxmlformats.org/officeDocument/2006/relationships/image" Target="../media/image06.gif"/><Relationship Id="rId5" Type="http://schemas.openxmlformats.org/officeDocument/2006/relationships/image" Target="../media/image1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0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grpSp>
        <p:nvGrpSpPr>
          <p:cNvPr id="84" name="Shape 84"/>
          <p:cNvGrpSpPr/>
          <p:nvPr/>
        </p:nvGrpSpPr>
        <p:grpSpPr>
          <a:xfrm>
            <a:off x="2057954" y="476672"/>
            <a:ext cx="5258235" cy="2088232"/>
            <a:chOff x="2195736" y="614812"/>
            <a:chExt cx="5258235" cy="2088232"/>
          </a:xfrm>
        </p:grpSpPr>
        <p:grpSp>
          <p:nvGrpSpPr>
            <p:cNvPr id="85" name="Shape 85"/>
            <p:cNvGrpSpPr/>
            <p:nvPr/>
          </p:nvGrpSpPr>
          <p:grpSpPr>
            <a:xfrm>
              <a:off x="2195736" y="614812"/>
              <a:ext cx="5258235" cy="2088232"/>
              <a:chOff x="2672540" y="614812"/>
              <a:chExt cx="5258235" cy="2088232"/>
            </a:xfrm>
          </p:grpSpPr>
          <p:grpSp>
            <p:nvGrpSpPr>
              <p:cNvPr id="86" name="Shape 86"/>
              <p:cNvGrpSpPr/>
              <p:nvPr/>
            </p:nvGrpSpPr>
            <p:grpSpPr>
              <a:xfrm>
                <a:off x="2672540" y="614812"/>
                <a:ext cx="5130071" cy="2088232"/>
                <a:chOff x="3923928" y="260648"/>
                <a:chExt cx="5130071" cy="2088232"/>
              </a:xfrm>
            </p:grpSpPr>
            <p:sp>
              <p:nvSpPr>
                <p:cNvPr id="87" name="Shape 87"/>
                <p:cNvSpPr/>
                <p:nvPr/>
              </p:nvSpPr>
              <p:spPr>
                <a:xfrm rot="-5400000">
                  <a:off x="6308943" y="-396175"/>
                  <a:ext cx="2088232" cy="3401880"/>
                </a:xfrm>
                <a:prstGeom prst="flowChartDelay">
                  <a:avLst/>
                </a:prstGeom>
                <a:gradFill>
                  <a:gsLst>
                    <a:gs pos="0">
                      <a:srgbClr val="770000"/>
                    </a:gs>
                    <a:gs pos="50000">
                      <a:srgbClr val="AC0000"/>
                    </a:gs>
                    <a:gs pos="100000">
                      <a:srgbClr val="CE0000"/>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grpSp>
              <p:nvGrpSpPr>
                <p:cNvPr id="88" name="Shape 88"/>
                <p:cNvGrpSpPr/>
                <p:nvPr/>
              </p:nvGrpSpPr>
              <p:grpSpPr>
                <a:xfrm>
                  <a:off x="3923928" y="620687"/>
                  <a:ext cx="4896544" cy="1728192"/>
                  <a:chOff x="3923928" y="620687"/>
                  <a:chExt cx="4896544" cy="1728192"/>
                </a:xfrm>
              </p:grpSpPr>
              <p:sp>
                <p:nvSpPr>
                  <p:cNvPr id="89" name="Shape 89"/>
                  <p:cNvSpPr/>
                  <p:nvPr/>
                </p:nvSpPr>
                <p:spPr>
                  <a:xfrm>
                    <a:off x="3923928" y="620687"/>
                    <a:ext cx="4896544" cy="1728192"/>
                  </a:xfrm>
                  <a:prstGeom prst="flowChartOnlineStorage">
                    <a:avLst/>
                  </a:prstGeom>
                  <a:gradFill>
                    <a:gsLst>
                      <a:gs pos="0">
                        <a:srgbClr val="990033"/>
                      </a:gs>
                      <a:gs pos="50000">
                        <a:srgbClr val="F2F2F2"/>
                      </a:gs>
                      <a:gs pos="100000">
                        <a:schemeClr val="lt1"/>
                      </a:gs>
                    </a:gsLst>
                    <a:lin ang="0" scaled="0"/>
                  </a:gra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90" name="Shape 90"/>
                  <p:cNvSpPr/>
                  <p:nvPr/>
                </p:nvSpPr>
                <p:spPr>
                  <a:xfrm>
                    <a:off x="4283967" y="620687"/>
                    <a:ext cx="4536503" cy="1584176"/>
                  </a:xfrm>
                  <a:prstGeom prst="flowChartTerminator">
                    <a:avLst/>
                  </a:prstGeom>
                  <a:gradFill>
                    <a:gsLst>
                      <a:gs pos="0">
                        <a:srgbClr val="990000"/>
                      </a:gs>
                      <a:gs pos="50000">
                        <a:srgbClr val="F2F2F2"/>
                      </a:gs>
                      <a:gs pos="100000">
                        <a:schemeClr val="lt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grpSp>
          </p:grpSp>
          <p:pic>
            <p:nvPicPr>
              <p:cNvPr id="91" name="Shape 91"/>
              <p:cNvPicPr preferRelativeResize="0"/>
              <p:nvPr/>
            </p:nvPicPr>
            <p:blipFill rotWithShape="1">
              <a:blip r:embed="rId3">
                <a:alphaModFix/>
              </a:blip>
              <a:srcRect b="0" l="0" r="0" t="0"/>
              <a:stretch/>
            </p:blipFill>
            <p:spPr>
              <a:xfrm flipH="1">
                <a:off x="6597275" y="1882752"/>
                <a:ext cx="1333499" cy="676275"/>
              </a:xfrm>
              <a:prstGeom prst="rect">
                <a:avLst/>
              </a:prstGeom>
              <a:noFill/>
              <a:ln>
                <a:noFill/>
              </a:ln>
            </p:spPr>
          </p:pic>
        </p:grpSp>
        <p:sp>
          <p:nvSpPr>
            <p:cNvPr id="92" name="Shape 92"/>
            <p:cNvSpPr/>
            <p:nvPr/>
          </p:nvSpPr>
          <p:spPr>
            <a:xfrm>
              <a:off x="2771800" y="1235008"/>
              <a:ext cx="4121960" cy="110799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6600" u="none" cap="none" strike="noStrike">
                  <a:solidFill>
                    <a:srgbClr val="0000CC"/>
                  </a:solidFill>
                  <a:latin typeface="Calibri"/>
                  <a:ea typeface="Calibri"/>
                  <a:cs typeface="Calibri"/>
                  <a:sym typeface="Calibri"/>
                </a:rPr>
                <a:t>الوحدة الثانية</a:t>
              </a:r>
            </a:p>
          </p:txBody>
        </p:sp>
      </p:grpSp>
      <p:grpSp>
        <p:nvGrpSpPr>
          <p:cNvPr id="93" name="Shape 93"/>
          <p:cNvGrpSpPr/>
          <p:nvPr/>
        </p:nvGrpSpPr>
        <p:grpSpPr>
          <a:xfrm>
            <a:off x="1248362" y="3328889"/>
            <a:ext cx="6780021" cy="2907957"/>
            <a:chOff x="1098112" y="3328889"/>
            <a:chExt cx="6780021" cy="2907957"/>
          </a:xfrm>
        </p:grpSpPr>
        <p:grpSp>
          <p:nvGrpSpPr>
            <p:cNvPr id="94" name="Shape 94"/>
            <p:cNvGrpSpPr/>
            <p:nvPr/>
          </p:nvGrpSpPr>
          <p:grpSpPr>
            <a:xfrm>
              <a:off x="1098112" y="3328889"/>
              <a:ext cx="6606535" cy="2836414"/>
              <a:chOff x="1098112" y="3328889"/>
              <a:chExt cx="6606535" cy="2836414"/>
            </a:xfrm>
          </p:grpSpPr>
          <p:grpSp>
            <p:nvGrpSpPr>
              <p:cNvPr id="95" name="Shape 95"/>
              <p:cNvGrpSpPr/>
              <p:nvPr/>
            </p:nvGrpSpPr>
            <p:grpSpPr>
              <a:xfrm>
                <a:off x="1098112" y="3356992"/>
                <a:ext cx="6606535" cy="2808311"/>
                <a:chOff x="1098112" y="3356992"/>
                <a:chExt cx="6606535" cy="2808311"/>
              </a:xfrm>
            </p:grpSpPr>
            <p:grpSp>
              <p:nvGrpSpPr>
                <p:cNvPr id="96" name="Shape 96"/>
                <p:cNvGrpSpPr/>
                <p:nvPr/>
              </p:nvGrpSpPr>
              <p:grpSpPr>
                <a:xfrm>
                  <a:off x="1259632" y="3356992"/>
                  <a:ext cx="6445015" cy="2808311"/>
                  <a:chOff x="1259632" y="3356992"/>
                  <a:chExt cx="6445015" cy="2808311"/>
                </a:xfrm>
              </p:grpSpPr>
              <p:sp>
                <p:nvSpPr>
                  <p:cNvPr id="97" name="Shape 97"/>
                  <p:cNvSpPr/>
                  <p:nvPr/>
                </p:nvSpPr>
                <p:spPr>
                  <a:xfrm>
                    <a:off x="1259632" y="3356992"/>
                    <a:ext cx="5715883" cy="2232248"/>
                  </a:xfrm>
                  <a:prstGeom prst="roundRect">
                    <a:avLst>
                      <a:gd fmla="val 16667" name="adj"/>
                    </a:avLst>
                  </a:prstGeom>
                  <a:gradFill>
                    <a:gsLst>
                      <a:gs pos="0">
                        <a:srgbClr val="5C007E"/>
                      </a:gs>
                      <a:gs pos="50000">
                        <a:srgbClr val="8500B6"/>
                      </a:gs>
                      <a:gs pos="100000">
                        <a:srgbClr val="A000DB"/>
                      </a:gs>
                    </a:gsLst>
                    <a:lin ang="5400000" scaled="0"/>
                  </a:gradFill>
                  <a:ln cap="flat" cmpd="sng" w="25400">
                    <a:solidFill>
                      <a:schemeClr val="lt1"/>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98" name="Shape 98"/>
                  <p:cNvSpPr/>
                  <p:nvPr/>
                </p:nvSpPr>
                <p:spPr>
                  <a:xfrm flipH="1">
                    <a:off x="4536295" y="3356992"/>
                    <a:ext cx="3168351" cy="2736303"/>
                  </a:xfrm>
                  <a:prstGeom prst="corner">
                    <a:avLst>
                      <a:gd fmla="val 50000" name="adj1"/>
                      <a:gd fmla="val 50000" name="adj2"/>
                    </a:avLst>
                  </a:prstGeom>
                  <a:gradFill>
                    <a:gsLst>
                      <a:gs pos="0">
                        <a:srgbClr val="2C2C2C"/>
                      </a:gs>
                      <a:gs pos="50000">
                        <a:srgbClr val="404040"/>
                      </a:gs>
                      <a:gs pos="100000">
                        <a:srgbClr val="4D4D4D"/>
                      </a:gs>
                    </a:gsLst>
                    <a:lin ang="10800000" scaled="0"/>
                  </a:gradFill>
                  <a:ln cap="flat" cmpd="sng" w="57150">
                    <a:solidFill>
                      <a:schemeClr val="lt1"/>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99" name="Shape 99"/>
                  <p:cNvSpPr/>
                  <p:nvPr/>
                </p:nvSpPr>
                <p:spPr>
                  <a:xfrm>
                    <a:off x="1259632" y="3429000"/>
                    <a:ext cx="6194339" cy="2736303"/>
                  </a:xfrm>
                  <a:prstGeom prst="flowChartManualInput">
                    <a:avLst/>
                  </a:prstGeom>
                  <a:gradFill>
                    <a:gsLst>
                      <a:gs pos="0">
                        <a:srgbClr val="0C0C0C"/>
                      </a:gs>
                      <a:gs pos="19000">
                        <a:srgbClr val="00CC00"/>
                      </a:gs>
                      <a:gs pos="62000">
                        <a:schemeClr val="lt1"/>
                      </a:gs>
                      <a:gs pos="100000">
                        <a:schemeClr val="lt1"/>
                      </a:gs>
                    </a:gsLst>
                    <a:lin ang="10800000" scaled="0"/>
                  </a:gradFill>
                  <a:ln cap="flat" cmpd="sng" w="25400">
                    <a:solidFill>
                      <a:schemeClr val="lt1"/>
                    </a:solidFill>
                    <a:prstDash val="solid"/>
                    <a:round/>
                    <a:headEnd len="med" w="med" type="none"/>
                    <a:tailEnd len="med" w="med" type="none"/>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Calibri"/>
                      <a:ea typeface="Calibri"/>
                      <a:cs typeface="Calibri"/>
                      <a:sym typeface="Calibri"/>
                    </a:endParaRPr>
                  </a:p>
                </p:txBody>
              </p:sp>
            </p:grpSp>
            <p:sp>
              <p:nvSpPr>
                <p:cNvPr id="100" name="Shape 100"/>
                <p:cNvSpPr/>
                <p:nvPr/>
              </p:nvSpPr>
              <p:spPr>
                <a:xfrm>
                  <a:off x="1098112" y="4460919"/>
                  <a:ext cx="6282199" cy="1200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7200" u="none" cap="none" strike="noStrike">
                      <a:solidFill>
                        <a:schemeClr val="dk1"/>
                      </a:solidFill>
                      <a:latin typeface="Calibri"/>
                      <a:ea typeface="Calibri"/>
                      <a:cs typeface="Calibri"/>
                      <a:sym typeface="Calibri"/>
                    </a:rPr>
                    <a:t>النمو الإنساني</a:t>
                  </a:r>
                </a:p>
              </p:txBody>
            </p:sp>
          </p:grpSp>
          <p:pic>
            <p:nvPicPr>
              <p:cNvPr id="101" name="Shape 101"/>
              <p:cNvPicPr preferRelativeResize="0"/>
              <p:nvPr/>
            </p:nvPicPr>
            <p:blipFill rotWithShape="1">
              <a:blip r:embed="rId4">
                <a:alphaModFix/>
              </a:blip>
              <a:srcRect b="0" l="0" r="0" t="0"/>
              <a:stretch/>
            </p:blipFill>
            <p:spPr>
              <a:xfrm>
                <a:off x="1140671" y="3328889"/>
                <a:ext cx="1343095" cy="892199"/>
              </a:xfrm>
              <a:prstGeom prst="rect">
                <a:avLst/>
              </a:prstGeom>
              <a:noFill/>
              <a:ln>
                <a:noFill/>
              </a:ln>
            </p:spPr>
          </p:pic>
        </p:grpSp>
        <p:pic>
          <p:nvPicPr>
            <p:cNvPr id="102" name="Shape 102"/>
            <p:cNvPicPr preferRelativeResize="0"/>
            <p:nvPr/>
          </p:nvPicPr>
          <p:blipFill rotWithShape="1">
            <a:blip r:embed="rId4">
              <a:alphaModFix/>
            </a:blip>
            <a:srcRect b="0" l="0" r="0" t="0"/>
            <a:stretch/>
          </p:blipFill>
          <p:spPr>
            <a:xfrm>
              <a:off x="6535037" y="5344648"/>
              <a:ext cx="1343095" cy="892199"/>
            </a:xfrm>
            <a:prstGeom prst="rect">
              <a:avLst/>
            </a:prstGeom>
            <a:noFill/>
            <a:ln>
              <a:noFill/>
            </a:ln>
          </p:spPr>
        </p:pic>
      </p:gr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500"/>
                                        <p:tgtEl>
                                          <p:spTgt spid="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grpSp>
        <p:nvGrpSpPr>
          <p:cNvPr id="230" name="Shape 230"/>
          <p:cNvGrpSpPr/>
          <p:nvPr/>
        </p:nvGrpSpPr>
        <p:grpSpPr>
          <a:xfrm>
            <a:off x="827583" y="260647"/>
            <a:ext cx="7704856" cy="6408712"/>
            <a:chOff x="899591" y="260647"/>
            <a:chExt cx="7704856" cy="6408712"/>
          </a:xfrm>
        </p:grpSpPr>
        <p:sp>
          <p:nvSpPr>
            <p:cNvPr id="231" name="Shape 231"/>
            <p:cNvSpPr/>
            <p:nvPr/>
          </p:nvSpPr>
          <p:spPr>
            <a:xfrm>
              <a:off x="3203848"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32" name="Shape 232"/>
            <p:cNvSpPr/>
            <p:nvPr/>
          </p:nvSpPr>
          <p:spPr>
            <a:xfrm>
              <a:off x="4067944"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33" name="Shape 233"/>
            <p:cNvSpPr/>
            <p:nvPr/>
          </p:nvSpPr>
          <p:spPr>
            <a:xfrm>
              <a:off x="4860032"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34" name="Shape 234"/>
            <p:cNvSpPr/>
            <p:nvPr/>
          </p:nvSpPr>
          <p:spPr>
            <a:xfrm>
              <a:off x="5724128"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35" name="Shape 235"/>
            <p:cNvSpPr/>
            <p:nvPr/>
          </p:nvSpPr>
          <p:spPr>
            <a:xfrm>
              <a:off x="6300192" y="3933055"/>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36" name="Shape 236"/>
            <p:cNvSpPr/>
            <p:nvPr/>
          </p:nvSpPr>
          <p:spPr>
            <a:xfrm>
              <a:off x="6300192" y="3645023"/>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237" name="Shape 237"/>
            <p:cNvGrpSpPr/>
            <p:nvPr/>
          </p:nvGrpSpPr>
          <p:grpSpPr>
            <a:xfrm>
              <a:off x="899591" y="260647"/>
              <a:ext cx="7488832" cy="6408712"/>
              <a:chOff x="899591" y="260647"/>
              <a:chExt cx="7488832" cy="6408712"/>
            </a:xfrm>
          </p:grpSpPr>
          <p:sp>
            <p:nvSpPr>
              <p:cNvPr id="238" name="Shape 238"/>
              <p:cNvSpPr/>
              <p:nvPr/>
            </p:nvSpPr>
            <p:spPr>
              <a:xfrm>
                <a:off x="899591" y="260647"/>
                <a:ext cx="2232248" cy="6408712"/>
              </a:xfrm>
              <a:prstGeom prst="snip1Rect">
                <a:avLst>
                  <a:gd fmla="val 16667" name="adj"/>
                </a:avLst>
              </a:prstGeom>
              <a:gradFill>
                <a:gsLst>
                  <a:gs pos="0">
                    <a:srgbClr val="770000"/>
                  </a:gs>
                  <a:gs pos="50000">
                    <a:srgbClr val="AC0000"/>
                  </a:gs>
                  <a:gs pos="100000">
                    <a:srgbClr val="CE0000"/>
                  </a:gs>
                </a:gsLst>
                <a:lin ang="5400000" scaled="0"/>
              </a:gra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39" name="Shape 239"/>
              <p:cNvSpPr/>
              <p:nvPr/>
            </p:nvSpPr>
            <p:spPr>
              <a:xfrm>
                <a:off x="2771800" y="260647"/>
                <a:ext cx="5616623" cy="4248472"/>
              </a:xfrm>
              <a:prstGeom prst="round2DiagRect">
                <a:avLst>
                  <a:gd fmla="val 16667" name="adj1"/>
                  <a:gd fmla="val 0" name="adj2"/>
                </a:avLst>
              </a:prstGeom>
              <a:solidFill>
                <a:srgbClr val="3F3F3F"/>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40" name="Shape 240"/>
              <p:cNvSpPr/>
              <p:nvPr/>
            </p:nvSpPr>
            <p:spPr>
              <a:xfrm>
                <a:off x="1187624" y="476672"/>
                <a:ext cx="7056783" cy="5976664"/>
              </a:xfrm>
              <a:prstGeom prst="roundRect">
                <a:avLst>
                  <a:gd fmla="val 16667" name="adj"/>
                </a:avLst>
              </a:prstGeom>
              <a:solidFill>
                <a:schemeClr val="lt1"/>
              </a:soli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241" name="Shape 241"/>
            <p:cNvPicPr preferRelativeResize="0"/>
            <p:nvPr/>
          </p:nvPicPr>
          <p:blipFill rotWithShape="1">
            <a:blip r:embed="rId3">
              <a:alphaModFix/>
            </a:blip>
            <a:srcRect b="0" l="0" r="0" t="0"/>
            <a:stretch/>
          </p:blipFill>
          <p:spPr>
            <a:xfrm flipH="1">
              <a:off x="899591" y="5806101"/>
              <a:ext cx="1111018" cy="647233"/>
            </a:xfrm>
            <a:prstGeom prst="rect">
              <a:avLst/>
            </a:prstGeom>
            <a:noFill/>
            <a:ln>
              <a:noFill/>
            </a:ln>
            <a:effectLst>
              <a:outerShdw blurRad="57785" algn="ctr" dir="3180000" dist="33019">
                <a:srgbClr val="000000">
                  <a:alpha val="29803"/>
                </a:srgbClr>
              </a:outerShdw>
            </a:effectLst>
          </p:spPr>
        </p:pic>
      </p:grpSp>
      <p:sp>
        <p:nvSpPr>
          <p:cNvPr id="242" name="Shape 242"/>
          <p:cNvSpPr/>
          <p:nvPr/>
        </p:nvSpPr>
        <p:spPr>
          <a:xfrm>
            <a:off x="1403648" y="779220"/>
            <a:ext cx="6462464"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CC66FF"/>
                </a:solidFill>
                <a:latin typeface="Calibri"/>
                <a:ea typeface="Calibri"/>
                <a:cs typeface="Calibri"/>
                <a:sym typeface="Calibri"/>
              </a:rPr>
              <a:t>مظاهر النمو في مرحلة المهد وكيف يمكن التعامل معها:</a:t>
            </a:r>
          </a:p>
        </p:txBody>
      </p:sp>
      <p:sp>
        <p:nvSpPr>
          <p:cNvPr id="243" name="Shape 243"/>
          <p:cNvSpPr/>
          <p:nvPr/>
        </p:nvSpPr>
        <p:spPr>
          <a:xfrm>
            <a:off x="1691680" y="2996951"/>
            <a:ext cx="5832649"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2- يبدأ النمو الحركي للعضلات الكبيرة مثل الأذرع والأرجل، والنمو الحركي للعضلات الصغيرة في اليد والأصابع.</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grpSp>
        <p:nvGrpSpPr>
          <p:cNvPr id="248" name="Shape 248"/>
          <p:cNvGrpSpPr/>
          <p:nvPr/>
        </p:nvGrpSpPr>
        <p:grpSpPr>
          <a:xfrm>
            <a:off x="827583" y="260647"/>
            <a:ext cx="7704856" cy="6408712"/>
            <a:chOff x="899591" y="260647"/>
            <a:chExt cx="7704856" cy="6408712"/>
          </a:xfrm>
        </p:grpSpPr>
        <p:sp>
          <p:nvSpPr>
            <p:cNvPr id="249" name="Shape 249"/>
            <p:cNvSpPr/>
            <p:nvPr/>
          </p:nvSpPr>
          <p:spPr>
            <a:xfrm>
              <a:off x="3203848"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50" name="Shape 250"/>
            <p:cNvSpPr/>
            <p:nvPr/>
          </p:nvSpPr>
          <p:spPr>
            <a:xfrm>
              <a:off x="4067944"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51" name="Shape 251"/>
            <p:cNvSpPr/>
            <p:nvPr/>
          </p:nvSpPr>
          <p:spPr>
            <a:xfrm>
              <a:off x="4860032"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52" name="Shape 252"/>
            <p:cNvSpPr/>
            <p:nvPr/>
          </p:nvSpPr>
          <p:spPr>
            <a:xfrm>
              <a:off x="5724128"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53" name="Shape 253"/>
            <p:cNvSpPr/>
            <p:nvPr/>
          </p:nvSpPr>
          <p:spPr>
            <a:xfrm>
              <a:off x="6300192" y="3933055"/>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54" name="Shape 254"/>
            <p:cNvSpPr/>
            <p:nvPr/>
          </p:nvSpPr>
          <p:spPr>
            <a:xfrm>
              <a:off x="6300192" y="3645023"/>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255" name="Shape 255"/>
            <p:cNvGrpSpPr/>
            <p:nvPr/>
          </p:nvGrpSpPr>
          <p:grpSpPr>
            <a:xfrm>
              <a:off x="899591" y="260647"/>
              <a:ext cx="7488832" cy="6408712"/>
              <a:chOff x="899591" y="260647"/>
              <a:chExt cx="7488832" cy="6408712"/>
            </a:xfrm>
          </p:grpSpPr>
          <p:sp>
            <p:nvSpPr>
              <p:cNvPr id="256" name="Shape 256"/>
              <p:cNvSpPr/>
              <p:nvPr/>
            </p:nvSpPr>
            <p:spPr>
              <a:xfrm>
                <a:off x="899591" y="260647"/>
                <a:ext cx="2232248" cy="6408712"/>
              </a:xfrm>
              <a:prstGeom prst="snip1Rect">
                <a:avLst>
                  <a:gd fmla="val 16667" name="adj"/>
                </a:avLst>
              </a:prstGeom>
              <a:gradFill>
                <a:gsLst>
                  <a:gs pos="0">
                    <a:srgbClr val="770000"/>
                  </a:gs>
                  <a:gs pos="50000">
                    <a:srgbClr val="AC0000"/>
                  </a:gs>
                  <a:gs pos="100000">
                    <a:srgbClr val="CE0000"/>
                  </a:gs>
                </a:gsLst>
                <a:lin ang="5400000" scaled="0"/>
              </a:gra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57" name="Shape 257"/>
              <p:cNvSpPr/>
              <p:nvPr/>
            </p:nvSpPr>
            <p:spPr>
              <a:xfrm>
                <a:off x="2771800" y="260647"/>
                <a:ext cx="5616623" cy="4248472"/>
              </a:xfrm>
              <a:prstGeom prst="round2DiagRect">
                <a:avLst>
                  <a:gd fmla="val 16667" name="adj1"/>
                  <a:gd fmla="val 0" name="adj2"/>
                </a:avLst>
              </a:prstGeom>
              <a:solidFill>
                <a:srgbClr val="3F3F3F"/>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58" name="Shape 258"/>
              <p:cNvSpPr/>
              <p:nvPr/>
            </p:nvSpPr>
            <p:spPr>
              <a:xfrm>
                <a:off x="1187624" y="476672"/>
                <a:ext cx="7056783" cy="5976664"/>
              </a:xfrm>
              <a:prstGeom prst="roundRect">
                <a:avLst>
                  <a:gd fmla="val 16667" name="adj"/>
                </a:avLst>
              </a:prstGeom>
              <a:solidFill>
                <a:schemeClr val="lt1"/>
              </a:soli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259" name="Shape 259"/>
            <p:cNvPicPr preferRelativeResize="0"/>
            <p:nvPr/>
          </p:nvPicPr>
          <p:blipFill rotWithShape="1">
            <a:blip r:embed="rId3">
              <a:alphaModFix/>
            </a:blip>
            <a:srcRect b="0" l="0" r="0" t="0"/>
            <a:stretch/>
          </p:blipFill>
          <p:spPr>
            <a:xfrm flipH="1">
              <a:off x="899591" y="5806101"/>
              <a:ext cx="1111018" cy="647233"/>
            </a:xfrm>
            <a:prstGeom prst="rect">
              <a:avLst/>
            </a:prstGeom>
            <a:noFill/>
            <a:ln>
              <a:noFill/>
            </a:ln>
            <a:effectLst>
              <a:outerShdw blurRad="57785" algn="ctr" dir="3180000" dist="33019">
                <a:srgbClr val="000000">
                  <a:alpha val="29803"/>
                </a:srgbClr>
              </a:outerShdw>
            </a:effectLst>
          </p:spPr>
        </p:pic>
      </p:grpSp>
      <p:sp>
        <p:nvSpPr>
          <p:cNvPr id="260" name="Shape 260"/>
          <p:cNvSpPr/>
          <p:nvPr/>
        </p:nvSpPr>
        <p:spPr>
          <a:xfrm>
            <a:off x="1403648" y="779220"/>
            <a:ext cx="6462464"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CC66FF"/>
                </a:solidFill>
                <a:latin typeface="Calibri"/>
                <a:ea typeface="Calibri"/>
                <a:cs typeface="Calibri"/>
                <a:sym typeface="Calibri"/>
              </a:rPr>
              <a:t>مظاهر النمو في مرحلة المهد وكيف يمكن التعامل معها:</a:t>
            </a:r>
          </a:p>
        </p:txBody>
      </p:sp>
      <p:sp>
        <p:nvSpPr>
          <p:cNvPr id="261" name="Shape 261"/>
          <p:cNvSpPr/>
          <p:nvPr/>
        </p:nvSpPr>
        <p:spPr>
          <a:xfrm>
            <a:off x="1691680" y="2852935"/>
            <a:ext cx="5832649" cy="3170098"/>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3- يبدأ الطفل بإصدار الأصوات والمناغاة وينطق كلماته الأولى في المتوسط عند عمر السنة، وتزداد الكلمات بسرعة في السنة الثانية والثالثة من العمر.</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grpSp>
        <p:nvGrpSpPr>
          <p:cNvPr id="266" name="Shape 266"/>
          <p:cNvGrpSpPr/>
          <p:nvPr/>
        </p:nvGrpSpPr>
        <p:grpSpPr>
          <a:xfrm>
            <a:off x="827583" y="260647"/>
            <a:ext cx="7704856" cy="6408712"/>
            <a:chOff x="899591" y="260647"/>
            <a:chExt cx="7704856" cy="6408712"/>
          </a:xfrm>
        </p:grpSpPr>
        <p:sp>
          <p:nvSpPr>
            <p:cNvPr id="267" name="Shape 267"/>
            <p:cNvSpPr/>
            <p:nvPr/>
          </p:nvSpPr>
          <p:spPr>
            <a:xfrm>
              <a:off x="3203848"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68" name="Shape 268"/>
            <p:cNvSpPr/>
            <p:nvPr/>
          </p:nvSpPr>
          <p:spPr>
            <a:xfrm>
              <a:off x="4067944"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69" name="Shape 269"/>
            <p:cNvSpPr/>
            <p:nvPr/>
          </p:nvSpPr>
          <p:spPr>
            <a:xfrm>
              <a:off x="4860032"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70" name="Shape 270"/>
            <p:cNvSpPr/>
            <p:nvPr/>
          </p:nvSpPr>
          <p:spPr>
            <a:xfrm>
              <a:off x="5724128"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71" name="Shape 271"/>
            <p:cNvSpPr/>
            <p:nvPr/>
          </p:nvSpPr>
          <p:spPr>
            <a:xfrm>
              <a:off x="6300192" y="3933055"/>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72" name="Shape 272"/>
            <p:cNvSpPr/>
            <p:nvPr/>
          </p:nvSpPr>
          <p:spPr>
            <a:xfrm>
              <a:off x="6300192" y="3645023"/>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273" name="Shape 273"/>
            <p:cNvGrpSpPr/>
            <p:nvPr/>
          </p:nvGrpSpPr>
          <p:grpSpPr>
            <a:xfrm>
              <a:off x="899591" y="260647"/>
              <a:ext cx="7488832" cy="6408712"/>
              <a:chOff x="899591" y="260647"/>
              <a:chExt cx="7488832" cy="6408712"/>
            </a:xfrm>
          </p:grpSpPr>
          <p:sp>
            <p:nvSpPr>
              <p:cNvPr id="274" name="Shape 274"/>
              <p:cNvSpPr/>
              <p:nvPr/>
            </p:nvSpPr>
            <p:spPr>
              <a:xfrm>
                <a:off x="899591" y="260647"/>
                <a:ext cx="2232248" cy="6408712"/>
              </a:xfrm>
              <a:prstGeom prst="snip1Rect">
                <a:avLst>
                  <a:gd fmla="val 16667" name="adj"/>
                </a:avLst>
              </a:prstGeom>
              <a:gradFill>
                <a:gsLst>
                  <a:gs pos="0">
                    <a:srgbClr val="770000"/>
                  </a:gs>
                  <a:gs pos="50000">
                    <a:srgbClr val="AC0000"/>
                  </a:gs>
                  <a:gs pos="100000">
                    <a:srgbClr val="CE0000"/>
                  </a:gs>
                </a:gsLst>
                <a:lin ang="5400000" scaled="0"/>
              </a:gra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75" name="Shape 275"/>
              <p:cNvSpPr/>
              <p:nvPr/>
            </p:nvSpPr>
            <p:spPr>
              <a:xfrm>
                <a:off x="2771800" y="260647"/>
                <a:ext cx="5616623" cy="4248472"/>
              </a:xfrm>
              <a:prstGeom prst="round2DiagRect">
                <a:avLst>
                  <a:gd fmla="val 16667" name="adj1"/>
                  <a:gd fmla="val 0" name="adj2"/>
                </a:avLst>
              </a:prstGeom>
              <a:solidFill>
                <a:srgbClr val="3F3F3F"/>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76" name="Shape 276"/>
              <p:cNvSpPr/>
              <p:nvPr/>
            </p:nvSpPr>
            <p:spPr>
              <a:xfrm>
                <a:off x="1187624" y="476672"/>
                <a:ext cx="7056783" cy="5976664"/>
              </a:xfrm>
              <a:prstGeom prst="roundRect">
                <a:avLst>
                  <a:gd fmla="val 16667" name="adj"/>
                </a:avLst>
              </a:prstGeom>
              <a:solidFill>
                <a:schemeClr val="lt1"/>
              </a:soli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277" name="Shape 277"/>
            <p:cNvPicPr preferRelativeResize="0"/>
            <p:nvPr/>
          </p:nvPicPr>
          <p:blipFill rotWithShape="1">
            <a:blip r:embed="rId3">
              <a:alphaModFix/>
            </a:blip>
            <a:srcRect b="0" l="0" r="0" t="0"/>
            <a:stretch/>
          </p:blipFill>
          <p:spPr>
            <a:xfrm flipH="1">
              <a:off x="899591" y="5806101"/>
              <a:ext cx="1111018" cy="647233"/>
            </a:xfrm>
            <a:prstGeom prst="rect">
              <a:avLst/>
            </a:prstGeom>
            <a:noFill/>
            <a:ln>
              <a:noFill/>
            </a:ln>
            <a:effectLst>
              <a:outerShdw blurRad="57785" algn="ctr" dir="3180000" dist="33019">
                <a:srgbClr val="000000">
                  <a:alpha val="29803"/>
                </a:srgbClr>
              </a:outerShdw>
            </a:effectLst>
          </p:spPr>
        </p:pic>
      </p:grpSp>
      <p:sp>
        <p:nvSpPr>
          <p:cNvPr id="278" name="Shape 278"/>
          <p:cNvSpPr/>
          <p:nvPr/>
        </p:nvSpPr>
        <p:spPr>
          <a:xfrm>
            <a:off x="1403648" y="779220"/>
            <a:ext cx="6462464"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CC66FF"/>
                </a:solidFill>
                <a:latin typeface="Calibri"/>
                <a:ea typeface="Calibri"/>
                <a:cs typeface="Calibri"/>
                <a:sym typeface="Calibri"/>
              </a:rPr>
              <a:t>مظاهر النمو في مرحلة المهد وكيف يمكن التعامل معها:</a:t>
            </a:r>
          </a:p>
        </p:txBody>
      </p:sp>
      <p:sp>
        <p:nvSpPr>
          <p:cNvPr id="279" name="Shape 279"/>
          <p:cNvSpPr/>
          <p:nvPr/>
        </p:nvSpPr>
        <p:spPr>
          <a:xfrm>
            <a:off x="1691680" y="2852935"/>
            <a:ext cx="5832649"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4- الطفل في هذه المرحلة يحتاج أن يعيش في بيئة آمنة وثرية تحقق له حاجاته في وقت مناسب وبطريقة مستقرة.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pic>
        <p:nvPicPr>
          <p:cNvPr descr="img_1355587396_329.png" id="284" name="Shape 284"/>
          <p:cNvPicPr preferRelativeResize="0"/>
          <p:nvPr/>
        </p:nvPicPr>
        <p:blipFill rotWithShape="1">
          <a:blip r:embed="rId3">
            <a:alphaModFix/>
          </a:blip>
          <a:srcRect b="0" l="0" r="0" t="0"/>
          <a:stretch/>
        </p:blipFill>
        <p:spPr>
          <a:xfrm>
            <a:off x="1143000" y="382288"/>
            <a:ext cx="7000875" cy="6215063"/>
          </a:xfrm>
          <a:prstGeom prst="rect">
            <a:avLst/>
          </a:prstGeom>
          <a:noFill/>
          <a:ln>
            <a:noFill/>
          </a:ln>
        </p:spPr>
      </p:pic>
      <p:sp>
        <p:nvSpPr>
          <p:cNvPr id="285" name="Shape 285"/>
          <p:cNvSpPr/>
          <p:nvPr/>
        </p:nvSpPr>
        <p:spPr>
          <a:xfrm>
            <a:off x="2092225" y="3034694"/>
            <a:ext cx="5072061" cy="255454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8000">
                <a:solidFill>
                  <a:srgbClr val="0070C0"/>
                </a:solidFill>
                <a:latin typeface="Calibri"/>
                <a:ea typeface="Calibri"/>
                <a:cs typeface="Calibri"/>
                <a:sym typeface="Calibri"/>
              </a:rPr>
              <a:t>نشاط</a:t>
            </a:r>
            <a:br>
              <a:rPr b="1" lang="ar-EG" sz="8000">
                <a:solidFill>
                  <a:srgbClr val="0070C0"/>
                </a:solidFill>
                <a:latin typeface="Calibri"/>
                <a:ea typeface="Calibri"/>
                <a:cs typeface="Calibri"/>
                <a:sym typeface="Calibri"/>
              </a:rPr>
            </a:br>
            <a:r>
              <a:rPr b="1" lang="ar-EG" sz="8000">
                <a:solidFill>
                  <a:srgbClr val="0070C0"/>
                </a:solidFill>
                <a:latin typeface="Calibri"/>
                <a:ea typeface="Calibri"/>
                <a:cs typeface="Calibri"/>
                <a:sym typeface="Calibri"/>
              </a:rPr>
              <a:t> 2-2</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grpSp>
        <p:nvGrpSpPr>
          <p:cNvPr id="290" name="Shape 290"/>
          <p:cNvGrpSpPr/>
          <p:nvPr/>
        </p:nvGrpSpPr>
        <p:grpSpPr>
          <a:xfrm>
            <a:off x="323527" y="692695"/>
            <a:ext cx="8369303" cy="5616623"/>
            <a:chOff x="523175" y="1844824"/>
            <a:chExt cx="7865247" cy="3600399"/>
          </a:xfrm>
        </p:grpSpPr>
        <p:sp>
          <p:nvSpPr>
            <p:cNvPr id="291" name="Shape 291"/>
            <p:cNvSpPr/>
            <p:nvPr/>
          </p:nvSpPr>
          <p:spPr>
            <a:xfrm>
              <a:off x="1331640" y="1844824"/>
              <a:ext cx="7056783" cy="3600399"/>
            </a:xfrm>
            <a:prstGeom prst="roundRect">
              <a:avLst>
                <a:gd fmla="val 16667" name="adj"/>
              </a:avLst>
            </a:prstGeom>
            <a:solidFill>
              <a:srgbClr val="C0000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92" name="Shape 292"/>
            <p:cNvSpPr/>
            <p:nvPr/>
          </p:nvSpPr>
          <p:spPr>
            <a:xfrm rot="10800000">
              <a:off x="6444208" y="1988839"/>
              <a:ext cx="1728191" cy="3312367"/>
            </a:xfrm>
            <a:prstGeom prst="corner">
              <a:avLst>
                <a:gd fmla="val 50000" name="adj1"/>
                <a:gd fmla="val 50000" name="adj2"/>
              </a:avLst>
            </a:prstGeom>
            <a:solidFill>
              <a:srgbClr val="0000CC"/>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93" name="Shape 293"/>
            <p:cNvSpPr/>
            <p:nvPr/>
          </p:nvSpPr>
          <p:spPr>
            <a:xfrm>
              <a:off x="539552" y="1988840"/>
              <a:ext cx="1728191" cy="3312367"/>
            </a:xfrm>
            <a:prstGeom prst="corner">
              <a:avLst>
                <a:gd fmla="val 50000" name="adj1"/>
                <a:gd fmla="val 50000" name="adj2"/>
              </a:avLst>
            </a:prstGeom>
            <a:solidFill>
              <a:srgbClr val="0000CC"/>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294" name="Shape 294"/>
            <p:cNvGrpSpPr/>
            <p:nvPr/>
          </p:nvGrpSpPr>
          <p:grpSpPr>
            <a:xfrm>
              <a:off x="523175" y="1988840"/>
              <a:ext cx="7649224" cy="3415814"/>
              <a:chOff x="523175" y="1988840"/>
              <a:chExt cx="7649224" cy="3415814"/>
            </a:xfrm>
          </p:grpSpPr>
          <p:sp>
            <p:nvSpPr>
              <p:cNvPr id="295" name="Shape 295"/>
              <p:cNvSpPr/>
              <p:nvPr/>
            </p:nvSpPr>
            <p:spPr>
              <a:xfrm>
                <a:off x="683568" y="1988840"/>
                <a:ext cx="7488831" cy="3312367"/>
              </a:xfrm>
              <a:prstGeom prst="plus">
                <a:avLst>
                  <a:gd fmla="val 13037" name="adj"/>
                </a:avLst>
              </a:prstGeom>
              <a:solidFill>
                <a:schemeClr val="lt1"/>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pic>
            <p:nvPicPr>
              <p:cNvPr id="296" name="Shape 296"/>
              <p:cNvPicPr preferRelativeResize="0"/>
              <p:nvPr/>
            </p:nvPicPr>
            <p:blipFill rotWithShape="1">
              <a:blip r:embed="rId3">
                <a:alphaModFix/>
              </a:blip>
              <a:srcRect b="0" l="0" r="0" t="0"/>
              <a:stretch/>
            </p:blipFill>
            <p:spPr>
              <a:xfrm>
                <a:off x="523175" y="4568203"/>
                <a:ext cx="1189483" cy="836450"/>
              </a:xfrm>
              <a:prstGeom prst="rect">
                <a:avLst/>
              </a:prstGeom>
              <a:noFill/>
              <a:ln>
                <a:noFill/>
              </a:ln>
            </p:spPr>
          </p:pic>
        </p:grpSp>
      </p:grpSp>
      <p:sp>
        <p:nvSpPr>
          <p:cNvPr id="297" name="Shape 297"/>
          <p:cNvSpPr/>
          <p:nvPr/>
        </p:nvSpPr>
        <p:spPr>
          <a:xfrm>
            <a:off x="1349895" y="1484783"/>
            <a:ext cx="6462464" cy="415498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خذ مقياس متري، وقص أبعاد جسمك الآن واحسب نسبة الرأس والساقين والأذرع بالنسبة للطول الكلي للجسم قم بنفس النشاط مع طفل صغير من الأسرة، أو مولود بوجود والدته. سجل ملاحظاتك.</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1" name="Shape 301"/>
        <p:cNvGrpSpPr/>
        <p:nvPr/>
      </p:nvGrpSpPr>
      <p:grpSpPr>
        <a:xfrm>
          <a:off x="0" y="0"/>
          <a:ext cx="0" cy="0"/>
          <a:chOff x="0" y="0"/>
          <a:chExt cx="0" cy="0"/>
        </a:xfrm>
      </p:grpSpPr>
      <p:grpSp>
        <p:nvGrpSpPr>
          <p:cNvPr id="302" name="Shape 302"/>
          <p:cNvGrpSpPr/>
          <p:nvPr/>
        </p:nvGrpSpPr>
        <p:grpSpPr>
          <a:xfrm>
            <a:off x="-108519" y="188639"/>
            <a:ext cx="9181081" cy="6572271"/>
            <a:chOff x="38638" y="1093526"/>
            <a:chExt cx="8962485" cy="2858838"/>
          </a:xfrm>
        </p:grpSpPr>
        <p:grpSp>
          <p:nvGrpSpPr>
            <p:cNvPr id="303" name="Shape 303"/>
            <p:cNvGrpSpPr/>
            <p:nvPr/>
          </p:nvGrpSpPr>
          <p:grpSpPr>
            <a:xfrm>
              <a:off x="38638" y="1093526"/>
              <a:ext cx="8962485" cy="2858838"/>
              <a:chOff x="188652" y="1553292"/>
              <a:chExt cx="8598189" cy="2160010"/>
            </a:xfrm>
          </p:grpSpPr>
          <p:grpSp>
            <p:nvGrpSpPr>
              <p:cNvPr id="304" name="Shape 304"/>
              <p:cNvGrpSpPr/>
              <p:nvPr/>
            </p:nvGrpSpPr>
            <p:grpSpPr>
              <a:xfrm>
                <a:off x="188652" y="1553292"/>
                <a:ext cx="8598189" cy="2098036"/>
                <a:chOff x="188652" y="1553292"/>
                <a:chExt cx="8598189" cy="2098036"/>
              </a:xfrm>
            </p:grpSpPr>
            <p:grpSp>
              <p:nvGrpSpPr>
                <p:cNvPr id="305" name="Shape 305"/>
                <p:cNvGrpSpPr/>
                <p:nvPr/>
              </p:nvGrpSpPr>
              <p:grpSpPr>
                <a:xfrm>
                  <a:off x="424059" y="1553292"/>
                  <a:ext cx="8362782" cy="2098036"/>
                  <a:chOff x="209745" y="4053623"/>
                  <a:chExt cx="8362782" cy="2098036"/>
                </a:xfrm>
              </p:grpSpPr>
              <p:sp>
                <p:nvSpPr>
                  <p:cNvPr id="306" name="Shape 306"/>
                  <p:cNvSpPr/>
                  <p:nvPr/>
                </p:nvSpPr>
                <p:spPr>
                  <a:xfrm>
                    <a:off x="209745" y="5360346"/>
                    <a:ext cx="1806366" cy="791312"/>
                  </a:xfrm>
                  <a:prstGeom prst="ellipse">
                    <a:avLst/>
                  </a:prstGeom>
                  <a:solidFill>
                    <a:srgbClr val="938953"/>
                  </a:solidFill>
                  <a:ln cap="flat" cmpd="sng" w="25400">
                    <a:solidFill>
                      <a:srgbClr val="E5B8B7"/>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07" name="Shape 307"/>
                  <p:cNvSpPr/>
                  <p:nvPr/>
                </p:nvSpPr>
                <p:spPr>
                  <a:xfrm>
                    <a:off x="6899996" y="5339505"/>
                    <a:ext cx="1672532" cy="800472"/>
                  </a:xfrm>
                  <a:prstGeom prst="ellipse">
                    <a:avLst/>
                  </a:prstGeom>
                  <a:solidFill>
                    <a:srgbClr val="E5B8B7"/>
                  </a:solidFill>
                  <a:ln cap="flat" cmpd="sng" w="25400">
                    <a:solidFill>
                      <a:srgbClr val="E5B8B7"/>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08" name="Shape 308"/>
                  <p:cNvSpPr/>
                  <p:nvPr/>
                </p:nvSpPr>
                <p:spPr>
                  <a:xfrm>
                    <a:off x="221831" y="4053623"/>
                    <a:ext cx="1593574" cy="716211"/>
                  </a:xfrm>
                  <a:prstGeom prst="ellipse">
                    <a:avLst/>
                  </a:prstGeom>
                  <a:solidFill>
                    <a:srgbClr val="D6E3BC"/>
                  </a:solidFill>
                  <a:ln cap="flat" cmpd="sng" w="25400">
                    <a:solidFill>
                      <a:srgbClr val="D6E3BC"/>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09" name="Shape 309"/>
                  <p:cNvSpPr/>
                  <p:nvPr/>
                </p:nvSpPr>
                <p:spPr>
                  <a:xfrm>
                    <a:off x="6966897" y="4053625"/>
                    <a:ext cx="1605630" cy="747351"/>
                  </a:xfrm>
                  <a:prstGeom prst="ellipse">
                    <a:avLst/>
                  </a:prstGeom>
                  <a:solidFill>
                    <a:srgbClr val="DAEEF3"/>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10" name="Shape 310"/>
                  <p:cNvSpPr/>
                  <p:nvPr/>
                </p:nvSpPr>
                <p:spPr>
                  <a:xfrm>
                    <a:off x="214282" y="4071942"/>
                    <a:ext cx="8358246" cy="2071701"/>
                  </a:xfrm>
                  <a:prstGeom prst="plaque">
                    <a:avLst>
                      <a:gd fmla="val 15481" name="adj"/>
                    </a:avLst>
                  </a:prstGeom>
                  <a:gradFill>
                    <a:gsLst>
                      <a:gs pos="0">
                        <a:srgbClr val="D8D8D8"/>
                      </a:gs>
                      <a:gs pos="50000">
                        <a:schemeClr val="lt1"/>
                      </a:gs>
                      <a:gs pos="100000">
                        <a:srgbClr val="C4BD97"/>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311" name="Shape 311"/>
                <p:cNvPicPr preferRelativeResize="0"/>
                <p:nvPr/>
              </p:nvPicPr>
              <p:blipFill rotWithShape="1">
                <a:blip r:embed="rId3">
                  <a:alphaModFix/>
                </a:blip>
                <a:srcRect b="0" l="0" r="0" t="0"/>
                <a:stretch/>
              </p:blipFill>
              <p:spPr>
                <a:xfrm rot="5400000">
                  <a:off x="155083" y="2458313"/>
                  <a:ext cx="767760" cy="700622"/>
                </a:xfrm>
                <a:prstGeom prst="rect">
                  <a:avLst/>
                </a:prstGeom>
                <a:noFill/>
                <a:ln>
                  <a:noFill/>
                </a:ln>
              </p:spPr>
            </p:pic>
          </p:grpSp>
          <p:grpSp>
            <p:nvGrpSpPr>
              <p:cNvPr id="312" name="Shape 312"/>
              <p:cNvGrpSpPr/>
              <p:nvPr/>
            </p:nvGrpSpPr>
            <p:grpSpPr>
              <a:xfrm>
                <a:off x="928662" y="3558019"/>
                <a:ext cx="7286675" cy="155284"/>
                <a:chOff x="928662" y="3558019"/>
                <a:chExt cx="7286675" cy="155284"/>
              </a:xfrm>
            </p:grpSpPr>
            <p:pic>
              <p:nvPicPr>
                <p:cNvPr descr="12-37.gif" id="313" name="Shape 313"/>
                <p:cNvPicPr preferRelativeResize="0"/>
                <p:nvPr/>
              </p:nvPicPr>
              <p:blipFill rotWithShape="1">
                <a:blip r:embed="rId4">
                  <a:alphaModFix/>
                </a:blip>
                <a:srcRect b="0" l="0" r="0" t="0"/>
                <a:stretch/>
              </p:blipFill>
              <p:spPr>
                <a:xfrm>
                  <a:off x="4500587" y="3558019"/>
                  <a:ext cx="3714750" cy="125891"/>
                </a:xfrm>
                <a:prstGeom prst="rect">
                  <a:avLst/>
                </a:prstGeom>
                <a:noFill/>
                <a:ln>
                  <a:noFill/>
                </a:ln>
              </p:spPr>
            </p:pic>
            <p:pic>
              <p:nvPicPr>
                <p:cNvPr descr="12-37.gif" id="314" name="Shape 314"/>
                <p:cNvPicPr preferRelativeResize="0"/>
                <p:nvPr/>
              </p:nvPicPr>
              <p:blipFill rotWithShape="1">
                <a:blip r:embed="rId4">
                  <a:alphaModFix/>
                </a:blip>
                <a:srcRect b="0" l="0" r="0" t="0"/>
                <a:stretch/>
              </p:blipFill>
              <p:spPr>
                <a:xfrm>
                  <a:off x="928662" y="3562371"/>
                  <a:ext cx="3714750" cy="150932"/>
                </a:xfrm>
                <a:prstGeom prst="rect">
                  <a:avLst/>
                </a:prstGeom>
                <a:noFill/>
                <a:ln>
                  <a:noFill/>
                </a:ln>
              </p:spPr>
            </p:pic>
          </p:grpSp>
        </p:grpSp>
        <p:sp>
          <p:nvSpPr>
            <p:cNvPr id="315" name="Shape 315"/>
            <p:cNvSpPr/>
            <p:nvPr/>
          </p:nvSpPr>
          <p:spPr>
            <a:xfrm>
              <a:off x="1071537" y="1729985"/>
              <a:ext cx="7215238" cy="441798"/>
            </a:xfrm>
            <a:prstGeom prst="rect">
              <a:avLst/>
            </a:prstGeom>
            <a:noFill/>
            <a:ln>
              <a:noFill/>
            </a:ln>
          </p:spPr>
          <p:txBody>
            <a:bodyPr anchorCtr="0" anchor="t" bIns="45700" lIns="91425" rIns="91425" tIns="45700">
              <a:noAutofit/>
            </a:bodyPr>
            <a:lstStyle/>
            <a:p>
              <a:pPr indent="0" lvl="0" marL="0" marR="0" rtl="1" algn="ctr">
                <a:spcBef>
                  <a:spcPts val="0"/>
                </a:spcBef>
                <a:buNone/>
              </a:pPr>
              <a:r>
                <a:t/>
              </a:r>
              <a:endParaRPr sz="6000">
                <a:solidFill>
                  <a:schemeClr val="dk1"/>
                </a:solidFill>
                <a:latin typeface="Calibri"/>
                <a:ea typeface="Calibri"/>
                <a:cs typeface="Calibri"/>
                <a:sym typeface="Calibri"/>
              </a:endParaRPr>
            </a:p>
          </p:txBody>
        </p:sp>
      </p:grpSp>
      <p:grpSp>
        <p:nvGrpSpPr>
          <p:cNvPr id="316" name="Shape 316"/>
          <p:cNvGrpSpPr/>
          <p:nvPr/>
        </p:nvGrpSpPr>
        <p:grpSpPr>
          <a:xfrm>
            <a:off x="1331640" y="-64750"/>
            <a:ext cx="7092755" cy="3107504"/>
            <a:chOff x="1259632" y="767054"/>
            <a:chExt cx="6783943" cy="4318129"/>
          </a:xfrm>
        </p:grpSpPr>
        <p:grpSp>
          <p:nvGrpSpPr>
            <p:cNvPr id="317" name="Shape 317"/>
            <p:cNvGrpSpPr/>
            <p:nvPr/>
          </p:nvGrpSpPr>
          <p:grpSpPr>
            <a:xfrm>
              <a:off x="1259632" y="767054"/>
              <a:ext cx="6783943" cy="4318129"/>
              <a:chOff x="1259632" y="767054"/>
              <a:chExt cx="6783943" cy="4318129"/>
            </a:xfrm>
          </p:grpSpPr>
          <p:grpSp>
            <p:nvGrpSpPr>
              <p:cNvPr id="318" name="Shape 318"/>
              <p:cNvGrpSpPr/>
              <p:nvPr/>
            </p:nvGrpSpPr>
            <p:grpSpPr>
              <a:xfrm>
                <a:off x="1259632" y="1304762"/>
                <a:ext cx="6783943" cy="3780420"/>
                <a:chOff x="1460464" y="1304762"/>
                <a:chExt cx="6783943" cy="3780420"/>
              </a:xfrm>
            </p:grpSpPr>
            <p:sp>
              <p:nvSpPr>
                <p:cNvPr id="319" name="Shape 319"/>
                <p:cNvSpPr/>
                <p:nvPr/>
              </p:nvSpPr>
              <p:spPr>
                <a:xfrm>
                  <a:off x="1756878" y="1772816"/>
                  <a:ext cx="6487529" cy="3312367"/>
                </a:xfrm>
                <a:prstGeom prst="cloud">
                  <a:avLst/>
                </a:prstGeom>
                <a:gradFill>
                  <a:gsLst>
                    <a:gs pos="0">
                      <a:srgbClr val="938953"/>
                    </a:gs>
                    <a:gs pos="50000">
                      <a:schemeClr val="lt1"/>
                    </a:gs>
                    <a:gs pos="100000">
                      <a:srgbClr val="FFD9D9"/>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b="1" sz="1100">
                    <a:solidFill>
                      <a:srgbClr val="FFFFFF"/>
                    </a:solidFill>
                    <a:latin typeface="Times New Roman"/>
                    <a:ea typeface="Times New Roman"/>
                    <a:cs typeface="Times New Roman"/>
                    <a:sym typeface="Times New Roman"/>
                  </a:endParaRPr>
                </a:p>
              </p:txBody>
            </p:sp>
            <p:grpSp>
              <p:nvGrpSpPr>
                <p:cNvPr id="320" name="Shape 320"/>
                <p:cNvGrpSpPr/>
                <p:nvPr/>
              </p:nvGrpSpPr>
              <p:grpSpPr>
                <a:xfrm>
                  <a:off x="1460464" y="1304762"/>
                  <a:ext cx="6489104" cy="3384375"/>
                  <a:chOff x="1403648" y="1556791"/>
                  <a:chExt cx="6489104" cy="3384375"/>
                </a:xfrm>
              </p:grpSpPr>
              <p:sp>
                <p:nvSpPr>
                  <p:cNvPr id="321" name="Shape 321"/>
                  <p:cNvSpPr/>
                  <p:nvPr/>
                </p:nvSpPr>
                <p:spPr>
                  <a:xfrm>
                    <a:off x="1403648" y="1556791"/>
                    <a:ext cx="6336703" cy="3168351"/>
                  </a:xfrm>
                  <a:prstGeom prst="wedgeEllipseCallout">
                    <a:avLst>
                      <a:gd fmla="val -51297" name="adj1"/>
                      <a:gd fmla="val 29059" name="adj2"/>
                    </a:avLst>
                  </a:prstGeom>
                  <a:gradFill>
                    <a:gsLst>
                      <a:gs pos="0">
                        <a:srgbClr val="C00000"/>
                      </a:gs>
                      <a:gs pos="50000">
                        <a:srgbClr val="595959"/>
                      </a:gs>
                      <a:gs pos="100000">
                        <a:srgbClr val="FFD9D9"/>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b="1" sz="1100">
                      <a:solidFill>
                        <a:srgbClr val="FFFFFF"/>
                      </a:solidFill>
                      <a:latin typeface="Times New Roman"/>
                      <a:ea typeface="Times New Roman"/>
                      <a:cs typeface="Times New Roman"/>
                      <a:sym typeface="Times New Roman"/>
                    </a:endParaRPr>
                  </a:p>
                </p:txBody>
              </p:sp>
              <p:sp>
                <p:nvSpPr>
                  <p:cNvPr id="322" name="Shape 322"/>
                  <p:cNvSpPr/>
                  <p:nvPr/>
                </p:nvSpPr>
                <p:spPr>
                  <a:xfrm rot="10800000">
                    <a:off x="1556048" y="1772815"/>
                    <a:ext cx="6336703" cy="3168351"/>
                  </a:xfrm>
                  <a:prstGeom prst="wedgeEllipseCallout">
                    <a:avLst>
                      <a:gd fmla="val -20833" name="adj1"/>
                      <a:gd fmla="val 62500" name="adj2"/>
                    </a:avLst>
                  </a:prstGeom>
                  <a:gradFill>
                    <a:gsLst>
                      <a:gs pos="0">
                        <a:srgbClr val="595959"/>
                      </a:gs>
                      <a:gs pos="50000">
                        <a:srgbClr val="006600"/>
                      </a:gs>
                      <a:gs pos="100000">
                        <a:schemeClr val="lt1"/>
                      </a:gs>
                    </a:gsLst>
                    <a:lin ang="54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100">
                      <a:solidFill>
                        <a:srgbClr val="FFFFFF"/>
                      </a:solidFill>
                      <a:latin typeface="Times New Roman"/>
                      <a:ea typeface="Times New Roman"/>
                      <a:cs typeface="Times New Roman"/>
                      <a:sym typeface="Times New Roman"/>
                    </a:endParaRPr>
                  </a:p>
                </p:txBody>
              </p:sp>
            </p:grpSp>
          </p:grpSp>
          <p:pic>
            <p:nvPicPr>
              <p:cNvPr id="323" name="Shape 323"/>
              <p:cNvPicPr preferRelativeResize="0"/>
              <p:nvPr/>
            </p:nvPicPr>
            <p:blipFill rotWithShape="1">
              <a:blip r:embed="rId5">
                <a:alphaModFix/>
              </a:blip>
              <a:srcRect b="0" l="0" r="0" t="0"/>
              <a:stretch/>
            </p:blipFill>
            <p:spPr>
              <a:xfrm rot="805859">
                <a:off x="4848618" y="1019100"/>
                <a:ext cx="2288391" cy="1003371"/>
              </a:xfrm>
              <a:prstGeom prst="rect">
                <a:avLst/>
              </a:prstGeom>
              <a:noFill/>
              <a:ln>
                <a:noFill/>
              </a:ln>
            </p:spPr>
          </p:pic>
        </p:grpSp>
        <p:sp>
          <p:nvSpPr>
            <p:cNvPr id="324" name="Shape 324"/>
            <p:cNvSpPr/>
            <p:nvPr/>
          </p:nvSpPr>
          <p:spPr>
            <a:xfrm>
              <a:off x="1588950" y="2492936"/>
              <a:ext cx="6012768" cy="128304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5400">
                  <a:solidFill>
                    <a:srgbClr val="FFFFFF"/>
                  </a:solidFill>
                  <a:latin typeface="Calibri"/>
                  <a:ea typeface="Calibri"/>
                  <a:cs typeface="Calibri"/>
                  <a:sym typeface="Calibri"/>
                </a:rPr>
                <a:t>مفاهيم ومصطلحات؟</a:t>
              </a:r>
            </a:p>
          </p:txBody>
        </p:sp>
      </p:grpSp>
      <p:sp>
        <p:nvSpPr>
          <p:cNvPr id="325" name="Shape 325"/>
          <p:cNvSpPr/>
          <p:nvPr/>
        </p:nvSpPr>
        <p:spPr>
          <a:xfrm>
            <a:off x="1132316" y="3356992"/>
            <a:ext cx="6968075" cy="280076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FF0000"/>
                </a:solidFill>
                <a:latin typeface="Calibri"/>
                <a:ea typeface="Calibri"/>
                <a:cs typeface="Calibri"/>
                <a:sym typeface="Calibri"/>
              </a:rPr>
              <a:t>اللغة: </a:t>
            </a:r>
            <a:r>
              <a:rPr b="1" lang="ar-EG" sz="4400">
                <a:solidFill>
                  <a:schemeClr val="dk1"/>
                </a:solidFill>
                <a:latin typeface="Calibri"/>
                <a:ea typeface="Calibri"/>
                <a:cs typeface="Calibri"/>
                <a:sym typeface="Calibri"/>
              </a:rPr>
              <a:t>هي نظام من الأصوات والمقاطع يكون كلمات وجمل لها معاني اجتماعية في المجتمع الذي يعيش فيه الطفل.</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500"/>
                                        <p:tgtEl>
                                          <p:spTgt spid="302"/>
                                        </p:tgtEl>
                                        <p:attrNameLst>
                                          <p:attrName>ppt_w</p:attrName>
                                        </p:attrNameLst>
                                      </p:cBhvr>
                                      <p:tavLst>
                                        <p:tav fmla="" tm="0">
                                          <p:val>
                                            <p:strVal val="0"/>
                                          </p:val>
                                        </p:tav>
                                        <p:tav fmla="" tm="100000">
                                          <p:val>
                                            <p:strVal val="#ppt_w"/>
                                          </p:val>
                                        </p:tav>
                                      </p:tavLst>
                                    </p:anim>
                                    <p:anim calcmode="lin" valueType="num">
                                      <p:cBhvr additive="base">
                                        <p:cTn dur="500"/>
                                        <p:tgtEl>
                                          <p:spTgt spid="30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3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grpSp>
        <p:nvGrpSpPr>
          <p:cNvPr id="330" name="Shape 330"/>
          <p:cNvGrpSpPr/>
          <p:nvPr/>
        </p:nvGrpSpPr>
        <p:grpSpPr>
          <a:xfrm>
            <a:off x="179511" y="116632"/>
            <a:ext cx="8929685" cy="6643710"/>
            <a:chOff x="214313" y="142852"/>
            <a:chExt cx="8501089" cy="6643710"/>
          </a:xfrm>
        </p:grpSpPr>
        <p:sp>
          <p:nvSpPr>
            <p:cNvPr id="331" name="Shape 331"/>
            <p:cNvSpPr/>
            <p:nvPr/>
          </p:nvSpPr>
          <p:spPr>
            <a:xfrm>
              <a:off x="214313" y="142852"/>
              <a:ext cx="8501089" cy="6643710"/>
            </a:xfrm>
            <a:prstGeom prst="wave">
              <a:avLst>
                <a:gd fmla="val 12500" name="adj1"/>
                <a:gd fmla="val 0" name="adj2"/>
              </a:avLst>
            </a:prstGeom>
            <a:gradFill>
              <a:gsLst>
                <a:gs pos="0">
                  <a:srgbClr val="990033"/>
                </a:gs>
                <a:gs pos="50000">
                  <a:srgbClr val="CC00CC"/>
                </a:gs>
                <a:gs pos="100000">
                  <a:srgbClr val="6600CC"/>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332" name="Shape 332"/>
            <p:cNvSpPr/>
            <p:nvPr/>
          </p:nvSpPr>
          <p:spPr>
            <a:xfrm>
              <a:off x="428595" y="642918"/>
              <a:ext cx="7858180" cy="5786478"/>
            </a:xfrm>
            <a:prstGeom prst="flowChartPunchedCard">
              <a:avLst/>
            </a:prstGeom>
            <a:gradFill>
              <a:gsLst>
                <a:gs pos="0">
                  <a:schemeClr val="lt1"/>
                </a:gs>
                <a:gs pos="40000">
                  <a:schemeClr val="lt1"/>
                </a:gs>
                <a:gs pos="100000">
                  <a:srgbClr val="7A7A7A"/>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nvGrpSpPr>
          <p:cNvPr id="333" name="Shape 333"/>
          <p:cNvGrpSpPr/>
          <p:nvPr/>
        </p:nvGrpSpPr>
        <p:grpSpPr>
          <a:xfrm>
            <a:off x="2213538" y="116631"/>
            <a:ext cx="4806733" cy="1734291"/>
            <a:chOff x="-783695" y="254547"/>
            <a:chExt cx="4806733" cy="1734291"/>
          </a:xfrm>
        </p:grpSpPr>
        <p:pic>
          <p:nvPicPr>
            <p:cNvPr descr="0000283.png" id="334" name="Shape 334"/>
            <p:cNvPicPr preferRelativeResize="0"/>
            <p:nvPr/>
          </p:nvPicPr>
          <p:blipFill rotWithShape="1">
            <a:blip r:embed="rId3">
              <a:alphaModFix/>
            </a:blip>
            <a:srcRect b="0" l="0" r="0" t="0"/>
            <a:stretch/>
          </p:blipFill>
          <p:spPr>
            <a:xfrm>
              <a:off x="-783695" y="254547"/>
              <a:ext cx="4806733" cy="1517153"/>
            </a:xfrm>
            <a:prstGeom prst="rect">
              <a:avLst/>
            </a:prstGeom>
            <a:noFill/>
            <a:ln>
              <a:noFill/>
            </a:ln>
          </p:spPr>
        </p:pic>
        <p:sp>
          <p:nvSpPr>
            <p:cNvPr id="335" name="Shape 335"/>
            <p:cNvSpPr/>
            <p:nvPr/>
          </p:nvSpPr>
          <p:spPr>
            <a:xfrm>
              <a:off x="-612575" y="819321"/>
              <a:ext cx="4248472" cy="1169517"/>
            </a:xfrm>
            <a:prstGeom prst="roundRect">
              <a:avLst>
                <a:gd fmla="val 16667" name="adj"/>
              </a:avLst>
            </a:prstGeom>
            <a:solidFill>
              <a:srgbClr val="F2F2F2"/>
            </a:solidFill>
            <a:ln cap="flat" cmpd="sng" w="38100">
              <a:solidFill>
                <a:srgbClr val="7F7F7F"/>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sp>
        <p:nvSpPr>
          <p:cNvPr id="336" name="Shape 336"/>
          <p:cNvSpPr/>
          <p:nvPr/>
        </p:nvSpPr>
        <p:spPr>
          <a:xfrm>
            <a:off x="2643316" y="770804"/>
            <a:ext cx="3773790" cy="1015662"/>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6000">
                <a:solidFill>
                  <a:srgbClr val="595959"/>
                </a:solidFill>
                <a:latin typeface="Calibri"/>
                <a:ea typeface="Calibri"/>
                <a:cs typeface="Calibri"/>
                <a:sym typeface="Calibri"/>
              </a:rPr>
              <a:t>مهارات حياتية</a:t>
            </a:r>
          </a:p>
        </p:txBody>
      </p:sp>
      <p:sp>
        <p:nvSpPr>
          <p:cNvPr id="337" name="Shape 337"/>
          <p:cNvSpPr txBox="1"/>
          <p:nvPr/>
        </p:nvSpPr>
        <p:spPr>
          <a:xfrm>
            <a:off x="1133112" y="1908115"/>
            <a:ext cx="7183304" cy="440120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تعتبر مهارة التأكد من صحة الأفكار مهمة لتؤسس أحكامنا على أسباب معقولة قيم مدى صحة ما هو سائد حول أن يكون الطفل في مكان هادئ بعيد عن الناس والأشياء وعدم التفاعل معه إلا وقت الرضاعة والتغيير باعتباره لا يفهم ولا يعرف الكلام.</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500"/>
                                        <p:tgtEl>
                                          <p:spTgt spid="330"/>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pic>
        <p:nvPicPr>
          <p:cNvPr descr="img_1355587396_329.png" id="342" name="Shape 342"/>
          <p:cNvPicPr preferRelativeResize="0"/>
          <p:nvPr/>
        </p:nvPicPr>
        <p:blipFill rotWithShape="1">
          <a:blip r:embed="rId3">
            <a:alphaModFix/>
          </a:blip>
          <a:srcRect b="0" l="0" r="0" t="0"/>
          <a:stretch/>
        </p:blipFill>
        <p:spPr>
          <a:xfrm>
            <a:off x="1143000" y="382288"/>
            <a:ext cx="7000875" cy="6215063"/>
          </a:xfrm>
          <a:prstGeom prst="rect">
            <a:avLst/>
          </a:prstGeom>
          <a:noFill/>
          <a:ln>
            <a:noFill/>
          </a:ln>
        </p:spPr>
      </p:pic>
      <p:sp>
        <p:nvSpPr>
          <p:cNvPr id="343" name="Shape 343"/>
          <p:cNvSpPr/>
          <p:nvPr/>
        </p:nvSpPr>
        <p:spPr>
          <a:xfrm>
            <a:off x="2092225" y="3034694"/>
            <a:ext cx="5072061" cy="255454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8000">
                <a:solidFill>
                  <a:srgbClr val="0070C0"/>
                </a:solidFill>
                <a:latin typeface="Calibri"/>
                <a:ea typeface="Calibri"/>
                <a:cs typeface="Calibri"/>
                <a:sym typeface="Calibri"/>
              </a:rPr>
              <a:t>نشاط</a:t>
            </a:r>
            <a:br>
              <a:rPr b="1" lang="ar-EG" sz="8000">
                <a:solidFill>
                  <a:srgbClr val="0070C0"/>
                </a:solidFill>
                <a:latin typeface="Calibri"/>
                <a:ea typeface="Calibri"/>
                <a:cs typeface="Calibri"/>
                <a:sym typeface="Calibri"/>
              </a:rPr>
            </a:br>
            <a:r>
              <a:rPr b="1" lang="ar-EG" sz="8000">
                <a:solidFill>
                  <a:srgbClr val="0070C0"/>
                </a:solidFill>
                <a:latin typeface="Calibri"/>
                <a:ea typeface="Calibri"/>
                <a:cs typeface="Calibri"/>
                <a:sym typeface="Calibri"/>
              </a:rPr>
              <a:t> 2-3</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grpSp>
        <p:nvGrpSpPr>
          <p:cNvPr id="348" name="Shape 348"/>
          <p:cNvGrpSpPr/>
          <p:nvPr/>
        </p:nvGrpSpPr>
        <p:grpSpPr>
          <a:xfrm>
            <a:off x="179512" y="211854"/>
            <a:ext cx="8820472" cy="6552727"/>
            <a:chOff x="2857488" y="1500174"/>
            <a:chExt cx="5796002" cy="4143404"/>
          </a:xfrm>
        </p:grpSpPr>
        <p:sp>
          <p:nvSpPr>
            <p:cNvPr id="349" name="Shape 349"/>
            <p:cNvSpPr/>
            <p:nvPr/>
          </p:nvSpPr>
          <p:spPr>
            <a:xfrm>
              <a:off x="3009888" y="1785925"/>
              <a:ext cx="5643602" cy="3857652"/>
            </a:xfrm>
            <a:prstGeom prst="roundRect">
              <a:avLst>
                <a:gd fmla="val 16667" name="adj"/>
              </a:avLst>
            </a:prstGeom>
            <a:gradFill>
              <a:gsLst>
                <a:gs pos="0">
                  <a:srgbClr val="BABABA"/>
                </a:gs>
                <a:gs pos="35000">
                  <a:srgbClr val="CFCFCF"/>
                </a:gs>
                <a:gs pos="100000">
                  <a:srgbClr val="EDEDED"/>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sp>
          <p:nvSpPr>
            <p:cNvPr id="350" name="Shape 350"/>
            <p:cNvSpPr/>
            <p:nvPr/>
          </p:nvSpPr>
          <p:spPr>
            <a:xfrm>
              <a:off x="2857488" y="1500174"/>
              <a:ext cx="5643602" cy="3857652"/>
            </a:xfrm>
            <a:prstGeom prst="roundRect">
              <a:avLst>
                <a:gd fmla="val 9173" name="adj"/>
              </a:avLst>
            </a:prstGeom>
            <a:gradFill>
              <a:gsLst>
                <a:gs pos="0">
                  <a:srgbClr val="FF847E"/>
                </a:gs>
                <a:gs pos="50000">
                  <a:schemeClr val="lt1"/>
                </a:gs>
                <a:gs pos="100000">
                  <a:srgbClr val="FFDAD9"/>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grpSp>
      <p:sp>
        <p:nvSpPr>
          <p:cNvPr id="351" name="Shape 351"/>
          <p:cNvSpPr txBox="1"/>
          <p:nvPr/>
        </p:nvSpPr>
        <p:spPr>
          <a:xfrm>
            <a:off x="323528" y="548679"/>
            <a:ext cx="8224976"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C00000"/>
                </a:solidFill>
                <a:latin typeface="Calibri"/>
                <a:ea typeface="Calibri"/>
                <a:cs typeface="Calibri"/>
                <a:sym typeface="Calibri"/>
              </a:rPr>
              <a:t>اقترح طريقة تساعد الأم على تنمية المهارات اللغوية لدى طفلها.</a:t>
            </a:r>
          </a:p>
        </p:txBody>
      </p:sp>
      <p:sp>
        <p:nvSpPr>
          <p:cNvPr id="352" name="Shape 352"/>
          <p:cNvSpPr txBox="1"/>
          <p:nvPr/>
        </p:nvSpPr>
        <p:spPr>
          <a:xfrm>
            <a:off x="251519" y="2235635"/>
            <a:ext cx="8372523" cy="378565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تتطور لغة الأطفال بشكل سريع خلال السنوات الأولى من أعمارهم، حيث يتقن الأطفال الكثير من المهارات اللغوية مع بلوغهم عمر (5-6 سنوات), والتطور اللغوي عند الطفل ينطوي على مهارتي الاستقبال (الفهم)، والتعبير (الكلام), علمًا بأن مهارة الاستقبال تنضج قبل مهارة التعبير,</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par>
                                <p:cTn fill="hold" nodeType="with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2"/>
                                        </p:tgtEl>
                                        <p:attrNameLst>
                                          <p:attrName>style.visibility</p:attrName>
                                        </p:attrNameLst>
                                      </p:cBhvr>
                                      <p:to>
                                        <p:strVal val="visible"/>
                                      </p:to>
                                    </p:set>
                                    <p:anim calcmode="lin" valueType="num">
                                      <p:cBhvr additive="base">
                                        <p:cTn dur="500"/>
                                        <p:tgtEl>
                                          <p:spTgt spid="352"/>
                                        </p:tgtEl>
                                        <p:attrNameLst>
                                          <p:attrName>ppt_w</p:attrName>
                                        </p:attrNameLst>
                                      </p:cBhvr>
                                      <p:tavLst>
                                        <p:tav fmla="" tm="0">
                                          <p:val>
                                            <p:strVal val="0"/>
                                          </p:val>
                                        </p:tav>
                                        <p:tav fmla="" tm="100000">
                                          <p:val>
                                            <p:strVal val="#ppt_w"/>
                                          </p:val>
                                        </p:tav>
                                      </p:tavLst>
                                    </p:anim>
                                    <p:anim calcmode="lin" valueType="num">
                                      <p:cBhvr additive="base">
                                        <p:cTn dur="500"/>
                                        <p:tgtEl>
                                          <p:spTgt spid="35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x="0" y="0"/>
          <a:ext cx="0" cy="0"/>
          <a:chOff x="0" y="0"/>
          <a:chExt cx="0" cy="0"/>
        </a:xfrm>
      </p:grpSpPr>
      <p:grpSp>
        <p:nvGrpSpPr>
          <p:cNvPr id="357" name="Shape 357"/>
          <p:cNvGrpSpPr/>
          <p:nvPr/>
        </p:nvGrpSpPr>
        <p:grpSpPr>
          <a:xfrm>
            <a:off x="179512" y="211854"/>
            <a:ext cx="8820472" cy="6552727"/>
            <a:chOff x="2857488" y="1500174"/>
            <a:chExt cx="5796002" cy="4143404"/>
          </a:xfrm>
        </p:grpSpPr>
        <p:sp>
          <p:nvSpPr>
            <p:cNvPr id="358" name="Shape 358"/>
            <p:cNvSpPr/>
            <p:nvPr/>
          </p:nvSpPr>
          <p:spPr>
            <a:xfrm>
              <a:off x="3009888" y="1785925"/>
              <a:ext cx="5643602" cy="3857652"/>
            </a:xfrm>
            <a:prstGeom prst="roundRect">
              <a:avLst>
                <a:gd fmla="val 16667" name="adj"/>
              </a:avLst>
            </a:prstGeom>
            <a:gradFill>
              <a:gsLst>
                <a:gs pos="0">
                  <a:srgbClr val="BABABA"/>
                </a:gs>
                <a:gs pos="35000">
                  <a:srgbClr val="CFCFCF"/>
                </a:gs>
                <a:gs pos="100000">
                  <a:srgbClr val="EDEDED"/>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sp>
          <p:nvSpPr>
            <p:cNvPr id="359" name="Shape 359"/>
            <p:cNvSpPr/>
            <p:nvPr/>
          </p:nvSpPr>
          <p:spPr>
            <a:xfrm>
              <a:off x="2857488" y="1500174"/>
              <a:ext cx="5643602" cy="3857652"/>
            </a:xfrm>
            <a:prstGeom prst="roundRect">
              <a:avLst>
                <a:gd fmla="val 9173" name="adj"/>
              </a:avLst>
            </a:prstGeom>
            <a:gradFill>
              <a:gsLst>
                <a:gs pos="0">
                  <a:srgbClr val="FF847E"/>
                </a:gs>
                <a:gs pos="50000">
                  <a:schemeClr val="lt1"/>
                </a:gs>
                <a:gs pos="100000">
                  <a:srgbClr val="FFDAD9"/>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grpSp>
      <p:sp>
        <p:nvSpPr>
          <p:cNvPr id="360" name="Shape 360"/>
          <p:cNvSpPr txBox="1"/>
          <p:nvPr/>
        </p:nvSpPr>
        <p:spPr>
          <a:xfrm>
            <a:off x="323528" y="548679"/>
            <a:ext cx="8224976"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C00000"/>
                </a:solidFill>
                <a:latin typeface="Calibri"/>
                <a:ea typeface="Calibri"/>
                <a:cs typeface="Calibri"/>
                <a:sym typeface="Calibri"/>
              </a:rPr>
              <a:t>اقترح طريقة تساعد الأم على تنمية المهارات اللغوية لدى طفلها.</a:t>
            </a:r>
          </a:p>
        </p:txBody>
      </p:sp>
      <p:sp>
        <p:nvSpPr>
          <p:cNvPr id="361" name="Shape 361"/>
          <p:cNvSpPr txBox="1"/>
          <p:nvPr/>
        </p:nvSpPr>
        <p:spPr>
          <a:xfrm>
            <a:off x="251519" y="1916832"/>
            <a:ext cx="8372523" cy="440120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وتتسم سرعة التطور اللغوي عند الأطفال بالتباين الشديد من طفل إلى آخر، فكثيرًا ما يصل بعض الأطفال إلى عمر الثلاث سنوات ولا يزالون لا يتقنون سوى بضعة كلمات محدودة، بينما تجد أن ابن السنتين أو أقل بقليل يتحدثون بجمل واضحة ومفهومة إلى حد جيد, ويمكن تفسير هذا التباين من خلال العوامل المؤثرة في التطور اللغوي.</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ppt_w</p:attrName>
                                        </p:attrNameLst>
                                      </p:cBhvr>
                                      <p:tavLst>
                                        <p:tav fmla="" tm="0">
                                          <p:val>
                                            <p:strVal val="0"/>
                                          </p:val>
                                        </p:tav>
                                        <p:tav fmla="" tm="100000">
                                          <p:val>
                                            <p:strVal val="#ppt_w"/>
                                          </p:val>
                                        </p:tav>
                                      </p:tavLst>
                                    </p:anim>
                                    <p:anim calcmode="lin" valueType="num">
                                      <p:cBhvr additive="base">
                                        <p:cTn dur="500"/>
                                        <p:tgtEl>
                                          <p:spTgt spid="36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grpSp>
        <p:nvGrpSpPr>
          <p:cNvPr id="107" name="Shape 107"/>
          <p:cNvGrpSpPr/>
          <p:nvPr/>
        </p:nvGrpSpPr>
        <p:grpSpPr>
          <a:xfrm>
            <a:off x="1378688" y="1844823"/>
            <a:ext cx="6680518" cy="2745071"/>
            <a:chOff x="2915815" y="3645023"/>
            <a:chExt cx="5616623" cy="2304256"/>
          </a:xfrm>
        </p:grpSpPr>
        <p:sp>
          <p:nvSpPr>
            <p:cNvPr id="108" name="Shape 108"/>
            <p:cNvSpPr/>
            <p:nvPr/>
          </p:nvSpPr>
          <p:spPr>
            <a:xfrm rot="5400000">
              <a:off x="4620726" y="1940112"/>
              <a:ext cx="2206802" cy="5616623"/>
            </a:xfrm>
            <a:prstGeom prst="flowChartTerminator">
              <a:avLst/>
            </a:prstGeom>
            <a:solidFill>
              <a:srgbClr val="002060"/>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09" name="Shape 109"/>
            <p:cNvSpPr/>
            <p:nvPr/>
          </p:nvSpPr>
          <p:spPr>
            <a:xfrm>
              <a:off x="2955372" y="4077071"/>
              <a:ext cx="5505059" cy="1872207"/>
            </a:xfrm>
            <a:prstGeom prst="flowChartTerminator">
              <a:avLst/>
            </a:prstGeom>
            <a:solidFill>
              <a:srgbClr val="9900CC"/>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10" name="Shape 110"/>
            <p:cNvSpPr/>
            <p:nvPr/>
          </p:nvSpPr>
          <p:spPr>
            <a:xfrm>
              <a:off x="3187622" y="3933055"/>
              <a:ext cx="5040560" cy="2016223"/>
            </a:xfrm>
            <a:prstGeom prst="flowChartOffpageConnector">
              <a:avLst/>
            </a:prstGeom>
            <a:gradFill>
              <a:gsLst>
                <a:gs pos="0">
                  <a:schemeClr val="lt1"/>
                </a:gs>
                <a:gs pos="50000">
                  <a:srgbClr val="F2F2F2"/>
                </a:gs>
                <a:gs pos="100000">
                  <a:srgbClr val="C8C8FF"/>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chemeClr val="lt1"/>
                </a:solidFill>
                <a:latin typeface="Times New Roman"/>
                <a:ea typeface="Times New Roman"/>
                <a:cs typeface="Times New Roman"/>
                <a:sym typeface="Times New Roman"/>
              </a:endParaRPr>
            </a:p>
          </p:txBody>
        </p:sp>
      </p:grpSp>
      <p:sp>
        <p:nvSpPr>
          <p:cNvPr id="111" name="Shape 111"/>
          <p:cNvSpPr/>
          <p:nvPr/>
        </p:nvSpPr>
        <p:spPr>
          <a:xfrm>
            <a:off x="2713507" y="2276872"/>
            <a:ext cx="3886000"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7200" u="none" cap="none" strike="noStrike">
                <a:solidFill>
                  <a:schemeClr val="dk1"/>
                </a:solidFill>
                <a:latin typeface="Calibri"/>
                <a:ea typeface="Calibri"/>
                <a:cs typeface="Calibri"/>
                <a:sym typeface="Calibri"/>
              </a:rPr>
              <a:t>الدرس الأول</a:t>
            </a:r>
          </a:p>
          <a:p>
            <a:pPr indent="0" lvl="0" marL="0" marR="0" rtl="1" algn="ctr">
              <a:spcBef>
                <a:spcPts val="0"/>
              </a:spcBef>
              <a:buSzPct val="25000"/>
              <a:buNone/>
            </a:pPr>
            <a:r>
              <a:rPr b="1" i="0" lang="ar-EG" sz="7200" u="none" cap="none" strike="noStrike">
                <a:solidFill>
                  <a:schemeClr val="dk1"/>
                </a:solidFill>
                <a:latin typeface="Calibri"/>
                <a:ea typeface="Calibri"/>
                <a:cs typeface="Calibri"/>
                <a:sym typeface="Calibri"/>
              </a:rPr>
              <a:t>2-1</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5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5" name="Shape 365"/>
        <p:cNvGrpSpPr/>
        <p:nvPr/>
      </p:nvGrpSpPr>
      <p:grpSpPr>
        <a:xfrm>
          <a:off x="0" y="0"/>
          <a:ext cx="0" cy="0"/>
          <a:chOff x="0" y="0"/>
          <a:chExt cx="0" cy="0"/>
        </a:xfrm>
      </p:grpSpPr>
      <p:grpSp>
        <p:nvGrpSpPr>
          <p:cNvPr id="366" name="Shape 366"/>
          <p:cNvGrpSpPr/>
          <p:nvPr/>
        </p:nvGrpSpPr>
        <p:grpSpPr>
          <a:xfrm>
            <a:off x="179512" y="211854"/>
            <a:ext cx="8820472" cy="6552727"/>
            <a:chOff x="2857488" y="1500174"/>
            <a:chExt cx="5796002" cy="4143404"/>
          </a:xfrm>
        </p:grpSpPr>
        <p:sp>
          <p:nvSpPr>
            <p:cNvPr id="367" name="Shape 367"/>
            <p:cNvSpPr/>
            <p:nvPr/>
          </p:nvSpPr>
          <p:spPr>
            <a:xfrm>
              <a:off x="3009888" y="1785925"/>
              <a:ext cx="5643602" cy="3857652"/>
            </a:xfrm>
            <a:prstGeom prst="roundRect">
              <a:avLst>
                <a:gd fmla="val 16667" name="adj"/>
              </a:avLst>
            </a:prstGeom>
            <a:gradFill>
              <a:gsLst>
                <a:gs pos="0">
                  <a:srgbClr val="BABABA"/>
                </a:gs>
                <a:gs pos="35000">
                  <a:srgbClr val="CFCFCF"/>
                </a:gs>
                <a:gs pos="100000">
                  <a:srgbClr val="EDEDED"/>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sp>
          <p:nvSpPr>
            <p:cNvPr id="368" name="Shape 368"/>
            <p:cNvSpPr/>
            <p:nvPr/>
          </p:nvSpPr>
          <p:spPr>
            <a:xfrm>
              <a:off x="2857488" y="1500174"/>
              <a:ext cx="5643602" cy="3857652"/>
            </a:xfrm>
            <a:prstGeom prst="roundRect">
              <a:avLst>
                <a:gd fmla="val 9173" name="adj"/>
              </a:avLst>
            </a:prstGeom>
            <a:gradFill>
              <a:gsLst>
                <a:gs pos="0">
                  <a:srgbClr val="FF847E"/>
                </a:gs>
                <a:gs pos="50000">
                  <a:schemeClr val="lt1"/>
                </a:gs>
                <a:gs pos="100000">
                  <a:srgbClr val="FFDAD9"/>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grpSp>
      <p:sp>
        <p:nvSpPr>
          <p:cNvPr id="369" name="Shape 369"/>
          <p:cNvSpPr txBox="1"/>
          <p:nvPr/>
        </p:nvSpPr>
        <p:spPr>
          <a:xfrm>
            <a:off x="323528" y="548679"/>
            <a:ext cx="8224976"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C00000"/>
                </a:solidFill>
                <a:latin typeface="Calibri"/>
                <a:ea typeface="Calibri"/>
                <a:cs typeface="Calibri"/>
                <a:sym typeface="Calibri"/>
              </a:rPr>
              <a:t>اقترح طريقة تساعد الأم على تنمية المهارات اللغوية لدى طفلها.</a:t>
            </a:r>
          </a:p>
        </p:txBody>
      </p:sp>
      <p:sp>
        <p:nvSpPr>
          <p:cNvPr id="370" name="Shape 370"/>
          <p:cNvSpPr txBox="1"/>
          <p:nvPr/>
        </p:nvSpPr>
        <p:spPr>
          <a:xfrm>
            <a:off x="251519" y="2674655"/>
            <a:ext cx="8372523"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8000"/>
                </a:solidFill>
                <a:latin typeface="Calibri"/>
                <a:ea typeface="Calibri"/>
                <a:cs typeface="Calibri"/>
                <a:sym typeface="Calibri"/>
              </a:rPr>
              <a:t>العوامل التي تؤثر في النمو اللغوي: </a:t>
            </a:r>
          </a:p>
          <a:p>
            <a:pPr indent="0" lvl="0" marL="0" marR="0" rtl="1" algn="r">
              <a:spcBef>
                <a:spcPts val="0"/>
              </a:spcBef>
              <a:buSzPct val="25000"/>
              <a:buNone/>
            </a:pPr>
            <a:r>
              <a:rPr b="1" lang="ar-EG" sz="4000">
                <a:solidFill>
                  <a:schemeClr val="dk1"/>
                </a:solidFill>
                <a:latin typeface="Calibri"/>
                <a:ea typeface="Calibri"/>
                <a:cs typeface="Calibri"/>
                <a:sym typeface="Calibri"/>
              </a:rPr>
              <a:t>هناك مقومات أساسية تساعد في نمو اللغة بشكل طبيعي وحدوث خلل في هذه المقومات يؤثر في تطور اللغة عند الطفل ومنها:</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500"/>
                                        <p:tgtEl>
                                          <p:spTgt spid="370"/>
                                        </p:tgtEl>
                                        <p:attrNameLst>
                                          <p:attrName>ppt_w</p:attrName>
                                        </p:attrNameLst>
                                      </p:cBhvr>
                                      <p:tavLst>
                                        <p:tav fmla="" tm="0">
                                          <p:val>
                                            <p:strVal val="0"/>
                                          </p:val>
                                        </p:tav>
                                        <p:tav fmla="" tm="100000">
                                          <p:val>
                                            <p:strVal val="#ppt_w"/>
                                          </p:val>
                                        </p:tav>
                                      </p:tavLst>
                                    </p:anim>
                                    <p:anim calcmode="lin" valueType="num">
                                      <p:cBhvr additive="base">
                                        <p:cTn dur="500"/>
                                        <p:tgtEl>
                                          <p:spTgt spid="37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4" name="Shape 374"/>
        <p:cNvGrpSpPr/>
        <p:nvPr/>
      </p:nvGrpSpPr>
      <p:grpSpPr>
        <a:xfrm>
          <a:off x="0" y="0"/>
          <a:ext cx="0" cy="0"/>
          <a:chOff x="0" y="0"/>
          <a:chExt cx="0" cy="0"/>
        </a:xfrm>
      </p:grpSpPr>
      <p:grpSp>
        <p:nvGrpSpPr>
          <p:cNvPr id="375" name="Shape 375"/>
          <p:cNvGrpSpPr/>
          <p:nvPr/>
        </p:nvGrpSpPr>
        <p:grpSpPr>
          <a:xfrm>
            <a:off x="179512" y="211854"/>
            <a:ext cx="8820472" cy="6552727"/>
            <a:chOff x="2857488" y="1500174"/>
            <a:chExt cx="5796002" cy="4143404"/>
          </a:xfrm>
        </p:grpSpPr>
        <p:sp>
          <p:nvSpPr>
            <p:cNvPr id="376" name="Shape 376"/>
            <p:cNvSpPr/>
            <p:nvPr/>
          </p:nvSpPr>
          <p:spPr>
            <a:xfrm>
              <a:off x="3009888" y="1785925"/>
              <a:ext cx="5643602" cy="3857652"/>
            </a:xfrm>
            <a:prstGeom prst="roundRect">
              <a:avLst>
                <a:gd fmla="val 16667" name="adj"/>
              </a:avLst>
            </a:prstGeom>
            <a:gradFill>
              <a:gsLst>
                <a:gs pos="0">
                  <a:srgbClr val="BABABA"/>
                </a:gs>
                <a:gs pos="35000">
                  <a:srgbClr val="CFCFCF"/>
                </a:gs>
                <a:gs pos="100000">
                  <a:srgbClr val="EDEDED"/>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sp>
          <p:nvSpPr>
            <p:cNvPr id="377" name="Shape 377"/>
            <p:cNvSpPr/>
            <p:nvPr/>
          </p:nvSpPr>
          <p:spPr>
            <a:xfrm>
              <a:off x="2857488" y="1500174"/>
              <a:ext cx="5643602" cy="3857652"/>
            </a:xfrm>
            <a:prstGeom prst="roundRect">
              <a:avLst>
                <a:gd fmla="val 9173" name="adj"/>
              </a:avLst>
            </a:prstGeom>
            <a:gradFill>
              <a:gsLst>
                <a:gs pos="0">
                  <a:srgbClr val="FF847E"/>
                </a:gs>
                <a:gs pos="50000">
                  <a:schemeClr val="lt1"/>
                </a:gs>
                <a:gs pos="100000">
                  <a:srgbClr val="FFDAD9"/>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grpSp>
      <p:sp>
        <p:nvSpPr>
          <p:cNvPr id="378" name="Shape 378"/>
          <p:cNvSpPr txBox="1"/>
          <p:nvPr/>
        </p:nvSpPr>
        <p:spPr>
          <a:xfrm>
            <a:off x="323528" y="548679"/>
            <a:ext cx="8224976"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C00000"/>
                </a:solidFill>
                <a:latin typeface="Calibri"/>
                <a:ea typeface="Calibri"/>
                <a:cs typeface="Calibri"/>
                <a:sym typeface="Calibri"/>
              </a:rPr>
              <a:t>اقترح طريقة تساعد الأم على تنمية المهارات اللغوية لدى طفلها.</a:t>
            </a:r>
          </a:p>
        </p:txBody>
      </p:sp>
      <p:sp>
        <p:nvSpPr>
          <p:cNvPr id="379" name="Shape 379"/>
          <p:cNvSpPr txBox="1"/>
          <p:nvPr/>
        </p:nvSpPr>
        <p:spPr>
          <a:xfrm>
            <a:off x="251519" y="2276872"/>
            <a:ext cx="8372523" cy="3785651"/>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rgbClr val="000099"/>
                </a:solidFill>
                <a:latin typeface="Calibri"/>
                <a:ea typeface="Calibri"/>
                <a:cs typeface="Calibri"/>
                <a:sym typeface="Calibri"/>
              </a:rPr>
              <a:t>1- سلامة القنوات الحسية: </a:t>
            </a:r>
            <a:r>
              <a:rPr b="1" lang="ar-EG" sz="4000">
                <a:solidFill>
                  <a:schemeClr val="dk1"/>
                </a:solidFill>
                <a:latin typeface="Calibri"/>
                <a:ea typeface="Calibri"/>
                <a:cs typeface="Calibri"/>
                <a:sym typeface="Calibri"/>
              </a:rPr>
              <a:t>مثل الحواس السمعية والبصرية حتى الشم والتذوق.</a:t>
            </a:r>
          </a:p>
          <a:p>
            <a:pPr indent="0" lvl="0" marL="0" marR="0" rtl="1" algn="r">
              <a:spcBef>
                <a:spcPts val="0"/>
              </a:spcBef>
              <a:buSzPct val="25000"/>
              <a:buNone/>
            </a:pPr>
            <a:r>
              <a:rPr b="1" lang="ar-EG" sz="4000">
                <a:solidFill>
                  <a:srgbClr val="000099"/>
                </a:solidFill>
                <a:latin typeface="Calibri"/>
                <a:ea typeface="Calibri"/>
                <a:cs typeface="Calibri"/>
                <a:sym typeface="Calibri"/>
              </a:rPr>
              <a:t>2- صحة وظيفة الدماغ: </a:t>
            </a:r>
            <a:r>
              <a:rPr b="1" lang="ar-EG" sz="4000">
                <a:solidFill>
                  <a:schemeClr val="dk1"/>
                </a:solidFill>
                <a:latin typeface="Calibri"/>
                <a:ea typeface="Calibri"/>
                <a:cs typeface="Calibri"/>
                <a:sym typeface="Calibri"/>
              </a:rPr>
              <a:t>فهم وتكوين الكلمات يحتاج إلى قدرات عقلية سليمة من حيث النشاط العصبي العضلي والقدرة الذهنية، حيث أن الدماغ هو موضع إدراك وفهم وتدخل عمليات الكلام.</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79">
                                            <p:txEl>
                                              <p:pRg end="0" st="0"/>
                                            </p:txEl>
                                          </p:spTgt>
                                        </p:tgtEl>
                                        <p:attrNameLst>
                                          <p:attrName>style.visibility</p:attrName>
                                        </p:attrNameLst>
                                      </p:cBhvr>
                                      <p:to>
                                        <p:strVal val="visible"/>
                                      </p:to>
                                    </p:set>
                                    <p:anim calcmode="lin" valueType="num">
                                      <p:cBhvr additive="base">
                                        <p:cTn dur="500"/>
                                        <p:tgtEl>
                                          <p:spTgt spid="37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9">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9">
                                            <p:txEl>
                                              <p:pRg end="1" st="1"/>
                                            </p:txEl>
                                          </p:spTgt>
                                        </p:tgtEl>
                                        <p:attrNameLst>
                                          <p:attrName>style.visibility</p:attrName>
                                        </p:attrNameLst>
                                      </p:cBhvr>
                                      <p:to>
                                        <p:strVal val="visible"/>
                                      </p:to>
                                    </p:set>
                                    <p:anim calcmode="lin" valueType="num">
                                      <p:cBhvr additive="base">
                                        <p:cTn dur="500"/>
                                        <p:tgtEl>
                                          <p:spTgt spid="37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3" name="Shape 383"/>
        <p:cNvGrpSpPr/>
        <p:nvPr/>
      </p:nvGrpSpPr>
      <p:grpSpPr>
        <a:xfrm>
          <a:off x="0" y="0"/>
          <a:ext cx="0" cy="0"/>
          <a:chOff x="0" y="0"/>
          <a:chExt cx="0" cy="0"/>
        </a:xfrm>
      </p:grpSpPr>
      <p:grpSp>
        <p:nvGrpSpPr>
          <p:cNvPr id="384" name="Shape 384"/>
          <p:cNvGrpSpPr/>
          <p:nvPr/>
        </p:nvGrpSpPr>
        <p:grpSpPr>
          <a:xfrm>
            <a:off x="179512" y="233857"/>
            <a:ext cx="8820472" cy="6552727"/>
            <a:chOff x="2857488" y="1500174"/>
            <a:chExt cx="5796002" cy="4143404"/>
          </a:xfrm>
        </p:grpSpPr>
        <p:sp>
          <p:nvSpPr>
            <p:cNvPr id="385" name="Shape 385"/>
            <p:cNvSpPr/>
            <p:nvPr/>
          </p:nvSpPr>
          <p:spPr>
            <a:xfrm>
              <a:off x="3009888" y="1785925"/>
              <a:ext cx="5643602" cy="3857652"/>
            </a:xfrm>
            <a:prstGeom prst="roundRect">
              <a:avLst>
                <a:gd fmla="val 16667" name="adj"/>
              </a:avLst>
            </a:prstGeom>
            <a:gradFill>
              <a:gsLst>
                <a:gs pos="0">
                  <a:srgbClr val="BABABA"/>
                </a:gs>
                <a:gs pos="35000">
                  <a:srgbClr val="CFCFCF"/>
                </a:gs>
                <a:gs pos="100000">
                  <a:srgbClr val="EDEDED"/>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sp>
          <p:nvSpPr>
            <p:cNvPr id="386" name="Shape 386"/>
            <p:cNvSpPr/>
            <p:nvPr/>
          </p:nvSpPr>
          <p:spPr>
            <a:xfrm>
              <a:off x="2857488" y="1500174"/>
              <a:ext cx="5643602" cy="3857652"/>
            </a:xfrm>
            <a:prstGeom prst="roundRect">
              <a:avLst>
                <a:gd fmla="val 9173" name="adj"/>
              </a:avLst>
            </a:prstGeom>
            <a:gradFill>
              <a:gsLst>
                <a:gs pos="0">
                  <a:srgbClr val="FF847E"/>
                </a:gs>
                <a:gs pos="50000">
                  <a:schemeClr val="lt1"/>
                </a:gs>
                <a:gs pos="100000">
                  <a:srgbClr val="FFDAD9"/>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grpSp>
      <p:sp>
        <p:nvSpPr>
          <p:cNvPr id="387" name="Shape 387"/>
          <p:cNvSpPr txBox="1"/>
          <p:nvPr/>
        </p:nvSpPr>
        <p:spPr>
          <a:xfrm>
            <a:off x="323528" y="548679"/>
            <a:ext cx="8224976"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C00000"/>
                </a:solidFill>
                <a:latin typeface="Calibri"/>
                <a:ea typeface="Calibri"/>
                <a:cs typeface="Calibri"/>
                <a:sym typeface="Calibri"/>
              </a:rPr>
              <a:t>اقترح طريقة تساعد الأم على تنمية المهارات اللغوية لدى طفلها.</a:t>
            </a:r>
          </a:p>
        </p:txBody>
      </p:sp>
      <p:sp>
        <p:nvSpPr>
          <p:cNvPr id="388" name="Shape 388"/>
          <p:cNvSpPr txBox="1"/>
          <p:nvPr/>
        </p:nvSpPr>
        <p:spPr>
          <a:xfrm>
            <a:off x="179511" y="2674655"/>
            <a:ext cx="8372523"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3- </a:t>
            </a:r>
            <a:r>
              <a:rPr b="1" lang="ar-EG" sz="4000">
                <a:solidFill>
                  <a:srgbClr val="000099"/>
                </a:solidFill>
                <a:latin typeface="Calibri"/>
                <a:ea typeface="Calibri"/>
                <a:cs typeface="Calibri"/>
                <a:sym typeface="Calibri"/>
              </a:rPr>
              <a:t>قدرة فسيولوجية: </a:t>
            </a:r>
            <a:r>
              <a:rPr b="1" lang="ar-EG" sz="4000">
                <a:solidFill>
                  <a:schemeClr val="dk1"/>
                </a:solidFill>
                <a:latin typeface="Calibri"/>
                <a:ea typeface="Calibri"/>
                <a:cs typeface="Calibri"/>
                <a:sym typeface="Calibri"/>
              </a:rPr>
              <a:t>أن تكون الأعضاء النطقية المسئولة عن إنتاج الكلام سليمة (اللسان– الشفاه– الحنجرة– الأوتار الصوتية– الفكين– الأسنان).</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88">
                                            <p:txEl>
                                              <p:pRg end="0" st="0"/>
                                            </p:txEl>
                                          </p:spTgt>
                                        </p:tgtEl>
                                        <p:attrNameLst>
                                          <p:attrName>style.visibility</p:attrName>
                                        </p:attrNameLst>
                                      </p:cBhvr>
                                      <p:to>
                                        <p:strVal val="visible"/>
                                      </p:to>
                                    </p:set>
                                    <p:anim calcmode="lin" valueType="num">
                                      <p:cBhvr additive="base">
                                        <p:cTn dur="500"/>
                                        <p:tgtEl>
                                          <p:spTgt spid="38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8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2" name="Shape 392"/>
        <p:cNvGrpSpPr/>
        <p:nvPr/>
      </p:nvGrpSpPr>
      <p:grpSpPr>
        <a:xfrm>
          <a:off x="0" y="0"/>
          <a:ext cx="0" cy="0"/>
          <a:chOff x="0" y="0"/>
          <a:chExt cx="0" cy="0"/>
        </a:xfrm>
      </p:grpSpPr>
      <p:grpSp>
        <p:nvGrpSpPr>
          <p:cNvPr id="393" name="Shape 393"/>
          <p:cNvGrpSpPr/>
          <p:nvPr/>
        </p:nvGrpSpPr>
        <p:grpSpPr>
          <a:xfrm>
            <a:off x="179512" y="211854"/>
            <a:ext cx="8820472" cy="6552727"/>
            <a:chOff x="2857488" y="1500174"/>
            <a:chExt cx="5796002" cy="4143404"/>
          </a:xfrm>
        </p:grpSpPr>
        <p:sp>
          <p:nvSpPr>
            <p:cNvPr id="394" name="Shape 394"/>
            <p:cNvSpPr/>
            <p:nvPr/>
          </p:nvSpPr>
          <p:spPr>
            <a:xfrm>
              <a:off x="3009888" y="1785925"/>
              <a:ext cx="5643602" cy="3857652"/>
            </a:xfrm>
            <a:prstGeom prst="roundRect">
              <a:avLst>
                <a:gd fmla="val 16667" name="adj"/>
              </a:avLst>
            </a:prstGeom>
            <a:gradFill>
              <a:gsLst>
                <a:gs pos="0">
                  <a:srgbClr val="BABABA"/>
                </a:gs>
                <a:gs pos="35000">
                  <a:srgbClr val="CFCFCF"/>
                </a:gs>
                <a:gs pos="100000">
                  <a:srgbClr val="EDEDED"/>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sp>
          <p:nvSpPr>
            <p:cNvPr id="395" name="Shape 395"/>
            <p:cNvSpPr/>
            <p:nvPr/>
          </p:nvSpPr>
          <p:spPr>
            <a:xfrm>
              <a:off x="2857488" y="1500174"/>
              <a:ext cx="5643602" cy="3857652"/>
            </a:xfrm>
            <a:prstGeom prst="roundRect">
              <a:avLst>
                <a:gd fmla="val 9173" name="adj"/>
              </a:avLst>
            </a:prstGeom>
            <a:gradFill>
              <a:gsLst>
                <a:gs pos="0">
                  <a:srgbClr val="FF847E"/>
                </a:gs>
                <a:gs pos="50000">
                  <a:schemeClr val="lt1"/>
                </a:gs>
                <a:gs pos="100000">
                  <a:srgbClr val="FFDAD9"/>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grpSp>
      <p:sp>
        <p:nvSpPr>
          <p:cNvPr id="396" name="Shape 396"/>
          <p:cNvSpPr txBox="1"/>
          <p:nvPr/>
        </p:nvSpPr>
        <p:spPr>
          <a:xfrm>
            <a:off x="323528" y="548679"/>
            <a:ext cx="8224976"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C00000"/>
                </a:solidFill>
                <a:latin typeface="Calibri"/>
                <a:ea typeface="Calibri"/>
                <a:cs typeface="Calibri"/>
                <a:sym typeface="Calibri"/>
              </a:rPr>
              <a:t>اقترح طريقة تساعد الأم على تنمية المهارات اللغوية لدى طفلها.</a:t>
            </a:r>
          </a:p>
        </p:txBody>
      </p:sp>
      <p:sp>
        <p:nvSpPr>
          <p:cNvPr id="397" name="Shape 397"/>
          <p:cNvSpPr txBox="1"/>
          <p:nvPr/>
        </p:nvSpPr>
        <p:spPr>
          <a:xfrm>
            <a:off x="251519" y="2746663"/>
            <a:ext cx="8372523"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4- </a:t>
            </a:r>
            <a:r>
              <a:rPr b="1" lang="ar-EG" sz="4000">
                <a:solidFill>
                  <a:srgbClr val="000099"/>
                </a:solidFill>
                <a:latin typeface="Calibri"/>
                <a:ea typeface="Calibri"/>
                <a:cs typeface="Calibri"/>
                <a:sym typeface="Calibri"/>
              </a:rPr>
              <a:t>الصحة النفسية: </a:t>
            </a:r>
            <a:r>
              <a:rPr b="1" lang="ar-EG" sz="4000">
                <a:solidFill>
                  <a:schemeClr val="dk1"/>
                </a:solidFill>
                <a:latin typeface="Calibri"/>
                <a:ea typeface="Calibri"/>
                <a:cs typeface="Calibri"/>
                <a:sym typeface="Calibri"/>
              </a:rPr>
              <a:t>حيث أن العوامل النفسية المختلفة التي تحدث في بيئة الطفل تعوق أو تعجل نمو لغة الطفل وتؤثر الاضطرابات النفسية عند الطفل على نمو اللغة بشكل طبيعي.</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97">
                                            <p:txEl>
                                              <p:pRg end="0" st="0"/>
                                            </p:txEl>
                                          </p:spTgt>
                                        </p:tgtEl>
                                        <p:attrNameLst>
                                          <p:attrName>style.visibility</p:attrName>
                                        </p:attrNameLst>
                                      </p:cBhvr>
                                      <p:to>
                                        <p:strVal val="visible"/>
                                      </p:to>
                                    </p:set>
                                    <p:anim calcmode="lin" valueType="num">
                                      <p:cBhvr additive="base">
                                        <p:cTn dur="500"/>
                                        <p:tgtEl>
                                          <p:spTgt spid="39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97">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1" name="Shape 401"/>
        <p:cNvGrpSpPr/>
        <p:nvPr/>
      </p:nvGrpSpPr>
      <p:grpSpPr>
        <a:xfrm>
          <a:off x="0" y="0"/>
          <a:ext cx="0" cy="0"/>
          <a:chOff x="0" y="0"/>
          <a:chExt cx="0" cy="0"/>
        </a:xfrm>
      </p:grpSpPr>
      <p:grpSp>
        <p:nvGrpSpPr>
          <p:cNvPr id="402" name="Shape 402"/>
          <p:cNvGrpSpPr/>
          <p:nvPr/>
        </p:nvGrpSpPr>
        <p:grpSpPr>
          <a:xfrm>
            <a:off x="1979711" y="1639630"/>
            <a:ext cx="5513266" cy="3146692"/>
            <a:chOff x="1428728" y="1142983"/>
            <a:chExt cx="6643734" cy="4572032"/>
          </a:xfrm>
        </p:grpSpPr>
        <p:grpSp>
          <p:nvGrpSpPr>
            <p:cNvPr id="403" name="Shape 403"/>
            <p:cNvGrpSpPr/>
            <p:nvPr/>
          </p:nvGrpSpPr>
          <p:grpSpPr>
            <a:xfrm>
              <a:off x="1428728" y="1142983"/>
              <a:ext cx="6643734" cy="4572032"/>
              <a:chOff x="2714611" y="571479"/>
              <a:chExt cx="5715040" cy="4572032"/>
            </a:xfrm>
          </p:grpSpPr>
          <p:sp>
            <p:nvSpPr>
              <p:cNvPr id="404" name="Shape 404"/>
              <p:cNvSpPr/>
              <p:nvPr/>
            </p:nvSpPr>
            <p:spPr>
              <a:xfrm>
                <a:off x="2714611" y="1428736"/>
                <a:ext cx="5572163" cy="3714775"/>
              </a:xfrm>
              <a:prstGeom prst="cloud">
                <a:avLst/>
              </a:prstGeom>
              <a:gradFill>
                <a:gsLst>
                  <a:gs pos="0">
                    <a:schemeClr val="lt1"/>
                  </a:gs>
                  <a:gs pos="100000">
                    <a:srgbClr val="939393"/>
                  </a:gs>
                </a:gsLst>
                <a:path path="circle">
                  <a:fillToRect b="50%" l="50%" r="50%" t="50%"/>
                </a:path>
                <a:tileRect/>
              </a:gradFill>
              <a:ln cap="flat" cmpd="sng" w="38100">
                <a:solidFill>
                  <a:srgbClr val="0070C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2800">
                  <a:solidFill>
                    <a:schemeClr val="lt1"/>
                  </a:solidFill>
                  <a:latin typeface="Calibri"/>
                  <a:ea typeface="Calibri"/>
                  <a:cs typeface="Calibri"/>
                  <a:sym typeface="Calibri"/>
                </a:endParaRPr>
              </a:p>
            </p:txBody>
          </p:sp>
          <p:sp>
            <p:nvSpPr>
              <p:cNvPr id="405" name="Shape 405"/>
              <p:cNvSpPr/>
              <p:nvPr/>
            </p:nvSpPr>
            <p:spPr>
              <a:xfrm>
                <a:off x="2857488" y="571479"/>
                <a:ext cx="5572164" cy="3857652"/>
              </a:xfrm>
              <a:prstGeom prst="teardrop">
                <a:avLst>
                  <a:gd fmla="val 100000" name="adj"/>
                </a:avLst>
              </a:prstGeom>
              <a:gradFill>
                <a:gsLst>
                  <a:gs pos="0">
                    <a:srgbClr val="0000FF"/>
                  </a:gs>
                  <a:gs pos="50000">
                    <a:srgbClr val="0070C0"/>
                  </a:gs>
                  <a:gs pos="100000">
                    <a:srgbClr val="D8D8D8"/>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2800">
                  <a:solidFill>
                    <a:schemeClr val="lt1"/>
                  </a:solidFill>
                  <a:latin typeface="Calibri"/>
                  <a:ea typeface="Calibri"/>
                  <a:cs typeface="Calibri"/>
                  <a:sym typeface="Calibri"/>
                </a:endParaRPr>
              </a:p>
            </p:txBody>
          </p:sp>
        </p:grpSp>
        <p:sp>
          <p:nvSpPr>
            <p:cNvPr id="406" name="Shape 406"/>
            <p:cNvSpPr txBox="1"/>
            <p:nvPr/>
          </p:nvSpPr>
          <p:spPr>
            <a:xfrm>
              <a:off x="2000233" y="1553633"/>
              <a:ext cx="5643602" cy="321975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13800">
                  <a:solidFill>
                    <a:srgbClr val="FFFFFF"/>
                  </a:solidFill>
                  <a:latin typeface="Calibri"/>
                  <a:ea typeface="Calibri"/>
                  <a:cs typeface="Calibri"/>
                  <a:sym typeface="Calibri"/>
                </a:rPr>
                <a:t>إثراء</a:t>
              </a:r>
            </a:p>
          </p:txBody>
        </p:sp>
      </p:gr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2"/>
                                        </p:tgtEl>
                                        <p:attrNameLst>
                                          <p:attrName>style.visibility</p:attrName>
                                        </p:attrNameLst>
                                      </p:cBhvr>
                                      <p:to>
                                        <p:strVal val="visible"/>
                                      </p:to>
                                    </p:set>
                                    <p:anim calcmode="lin" valueType="num">
                                      <p:cBhvr additive="base">
                                        <p:cTn dur="500"/>
                                        <p:tgtEl>
                                          <p:spTgt spid="402"/>
                                        </p:tgtEl>
                                        <p:attrNameLst>
                                          <p:attrName>ppt_w</p:attrName>
                                        </p:attrNameLst>
                                      </p:cBhvr>
                                      <p:tavLst>
                                        <p:tav fmla="" tm="0">
                                          <p:val>
                                            <p:strVal val="0"/>
                                          </p:val>
                                        </p:tav>
                                        <p:tav fmla="" tm="100000">
                                          <p:val>
                                            <p:strVal val="#ppt_w"/>
                                          </p:val>
                                        </p:tav>
                                      </p:tavLst>
                                    </p:anim>
                                    <p:anim calcmode="lin" valueType="num">
                                      <p:cBhvr additive="base">
                                        <p:cTn dur="500"/>
                                        <p:tgtEl>
                                          <p:spTgt spid="40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10" name="Shape 410"/>
        <p:cNvGrpSpPr/>
        <p:nvPr/>
      </p:nvGrpSpPr>
      <p:grpSpPr>
        <a:xfrm>
          <a:off x="0" y="0"/>
          <a:ext cx="0" cy="0"/>
          <a:chOff x="0" y="0"/>
          <a:chExt cx="0" cy="0"/>
        </a:xfrm>
      </p:grpSpPr>
      <p:grpSp>
        <p:nvGrpSpPr>
          <p:cNvPr id="411" name="Shape 411"/>
          <p:cNvGrpSpPr/>
          <p:nvPr/>
        </p:nvGrpSpPr>
        <p:grpSpPr>
          <a:xfrm>
            <a:off x="107504" y="-27383"/>
            <a:ext cx="8856983" cy="6624736"/>
            <a:chOff x="107504" y="-27383"/>
            <a:chExt cx="8856983" cy="6624736"/>
          </a:xfrm>
        </p:grpSpPr>
        <p:sp>
          <p:nvSpPr>
            <p:cNvPr id="412" name="Shape 412"/>
            <p:cNvSpPr/>
            <p:nvPr/>
          </p:nvSpPr>
          <p:spPr>
            <a:xfrm>
              <a:off x="7092279" y="-27383"/>
              <a:ext cx="1872207" cy="1944216"/>
            </a:xfrm>
            <a:prstGeom prst="flowChartConnector">
              <a:avLst/>
            </a:prstGeom>
            <a:solidFill>
              <a:srgbClr val="CC000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413" name="Shape 413"/>
            <p:cNvGrpSpPr/>
            <p:nvPr/>
          </p:nvGrpSpPr>
          <p:grpSpPr>
            <a:xfrm>
              <a:off x="107504" y="188639"/>
              <a:ext cx="8640959" cy="6408712"/>
              <a:chOff x="-36511" y="260647"/>
              <a:chExt cx="8640959" cy="6408712"/>
            </a:xfrm>
          </p:grpSpPr>
          <p:sp>
            <p:nvSpPr>
              <p:cNvPr id="414" name="Shape 414"/>
              <p:cNvSpPr/>
              <p:nvPr/>
            </p:nvSpPr>
            <p:spPr>
              <a:xfrm>
                <a:off x="323528" y="260647"/>
                <a:ext cx="8280919" cy="6408712"/>
              </a:xfrm>
              <a:prstGeom prst="round1Rect">
                <a:avLst>
                  <a:gd fmla="val 16667" name="adj"/>
                </a:avLst>
              </a:prstGeom>
              <a:solidFill>
                <a:srgbClr val="99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15" name="Shape 415"/>
              <p:cNvSpPr/>
              <p:nvPr/>
            </p:nvSpPr>
            <p:spPr>
              <a:xfrm>
                <a:off x="-36511" y="260647"/>
                <a:ext cx="8280919" cy="6408712"/>
              </a:xfrm>
              <a:prstGeom prst="snip2DiagRect">
                <a:avLst>
                  <a:gd fmla="val 0" name="adj1"/>
                  <a:gd fmla="val 16667" name="adj2"/>
                </a:avLst>
              </a:prstGeom>
              <a:gradFill>
                <a:gsLst>
                  <a:gs pos="0">
                    <a:schemeClr val="lt1"/>
                  </a:gs>
                  <a:gs pos="50000">
                    <a:srgbClr val="E5DFEC"/>
                  </a:gs>
                  <a:gs pos="100000">
                    <a:srgbClr val="D8D8D8"/>
                  </a:gs>
                </a:gsLst>
                <a:lin ang="5400000" scaled="0"/>
              </a:gra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sp>
        <p:nvSpPr>
          <p:cNvPr id="416" name="Shape 416"/>
          <p:cNvSpPr/>
          <p:nvPr/>
        </p:nvSpPr>
        <p:spPr>
          <a:xfrm>
            <a:off x="755575" y="860513"/>
            <a:ext cx="7056783" cy="50167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يرى عالم النفس (بياجيه) (Piaget) أن العالم بالنسبة للطفل حديث الولادة عبارة عن شريط من الصور المتحركة تنمحي فيه الصورة بمجرد زوالها من المجال الحسي فهو يتعرف على الأم ولا يعرف أنها تظل موجودة بعد أن تختفي عن عينيه وبعد الشهر الخامس يبدأ الطفل بالاتصال ذهنيًا بالأشياء الغائبة عن بصره.</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11"/>
                                        </p:tgtEl>
                                        <p:attrNameLst>
                                          <p:attrName>style.visibility</p:attrName>
                                        </p:attrNameLst>
                                      </p:cBhvr>
                                      <p:to>
                                        <p:strVal val="visible"/>
                                      </p:to>
                                    </p:set>
                                    <p:anim calcmode="lin" valueType="num">
                                      <p:cBhvr additive="base">
                                        <p:cTn dur="500"/>
                                        <p:tgtEl>
                                          <p:spTgt spid="411"/>
                                        </p:tgtEl>
                                        <p:attrNameLst>
                                          <p:attrName>ppt_w</p:attrName>
                                        </p:attrNameLst>
                                      </p:cBhvr>
                                      <p:tavLst>
                                        <p:tav fmla="" tm="0">
                                          <p:val>
                                            <p:strVal val="0"/>
                                          </p:val>
                                        </p:tav>
                                        <p:tav fmla="" tm="100000">
                                          <p:val>
                                            <p:strVal val="#ppt_w"/>
                                          </p:val>
                                        </p:tav>
                                      </p:tavLst>
                                    </p:anim>
                                    <p:anim calcmode="lin" valueType="num">
                                      <p:cBhvr additive="base">
                                        <p:cTn dur="500"/>
                                        <p:tgtEl>
                                          <p:spTgt spid="41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16">
                                            <p:txEl>
                                              <p:pRg end="0" st="0"/>
                                            </p:txEl>
                                          </p:spTgt>
                                        </p:tgtEl>
                                        <p:attrNameLst>
                                          <p:attrName>style.visibility</p:attrName>
                                        </p:attrNameLst>
                                      </p:cBhvr>
                                      <p:to>
                                        <p:strVal val="visible"/>
                                      </p:to>
                                    </p:set>
                                    <p:anim calcmode="lin" valueType="num">
                                      <p:cBhvr additive="base">
                                        <p:cTn dur="500"/>
                                        <p:tgtEl>
                                          <p:spTgt spid="416">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416">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20" name="Shape 420"/>
        <p:cNvGrpSpPr/>
        <p:nvPr/>
      </p:nvGrpSpPr>
      <p:grpSpPr>
        <a:xfrm>
          <a:off x="0" y="0"/>
          <a:ext cx="0" cy="0"/>
          <a:chOff x="0" y="0"/>
          <a:chExt cx="0" cy="0"/>
        </a:xfrm>
      </p:grpSpPr>
      <p:grpSp>
        <p:nvGrpSpPr>
          <p:cNvPr id="421" name="Shape 421"/>
          <p:cNvGrpSpPr/>
          <p:nvPr/>
        </p:nvGrpSpPr>
        <p:grpSpPr>
          <a:xfrm>
            <a:off x="428595" y="1124743"/>
            <a:ext cx="8363682" cy="4296346"/>
            <a:chOff x="2500298" y="1785925"/>
            <a:chExt cx="4971405" cy="3451593"/>
          </a:xfrm>
        </p:grpSpPr>
        <p:grpSp>
          <p:nvGrpSpPr>
            <p:cNvPr id="422" name="Shape 422"/>
            <p:cNvGrpSpPr/>
            <p:nvPr/>
          </p:nvGrpSpPr>
          <p:grpSpPr>
            <a:xfrm>
              <a:off x="2685357" y="1857364"/>
              <a:ext cx="4786345" cy="3380155"/>
              <a:chOff x="3071801" y="2357430"/>
              <a:chExt cx="4786345" cy="3380155"/>
            </a:xfrm>
          </p:grpSpPr>
          <p:sp>
            <p:nvSpPr>
              <p:cNvPr id="423" name="Shape 423"/>
              <p:cNvSpPr/>
              <p:nvPr/>
            </p:nvSpPr>
            <p:spPr>
              <a:xfrm>
                <a:off x="3071801" y="2571743"/>
                <a:ext cx="4500594" cy="3000395"/>
              </a:xfrm>
              <a:prstGeom prst="corner">
                <a:avLst>
                  <a:gd fmla="val 50000" name="adj1"/>
                  <a:gd fmla="val 50000" name="adj2"/>
                </a:avLst>
              </a:prstGeom>
              <a:solidFill>
                <a:srgbClr val="595959"/>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424" name="Shape 424"/>
              <p:cNvSpPr/>
              <p:nvPr/>
            </p:nvSpPr>
            <p:spPr>
              <a:xfrm rot="-4989937">
                <a:off x="5351352" y="3190251"/>
                <a:ext cx="2071702" cy="2714644"/>
              </a:xfrm>
              <a:prstGeom prst="chord">
                <a:avLst>
                  <a:gd fmla="val 2700000" name="adj1"/>
                  <a:gd fmla="val 16200000" name="adj2"/>
                </a:avLst>
              </a:prstGeom>
              <a:solidFill>
                <a:srgbClr val="DDD9C3"/>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425" name="Shape 425"/>
              <p:cNvSpPr/>
              <p:nvPr/>
            </p:nvSpPr>
            <p:spPr>
              <a:xfrm>
                <a:off x="3357553" y="2357430"/>
                <a:ext cx="4214841" cy="3071833"/>
              </a:xfrm>
              <a:prstGeom prst="flowChartPunchedTape">
                <a:avLst/>
              </a:prstGeom>
              <a:gradFill>
                <a:gsLst>
                  <a:gs pos="0">
                    <a:srgbClr val="A5A5A5"/>
                  </a:gs>
                  <a:gs pos="50000">
                    <a:schemeClr val="lt1"/>
                  </a:gs>
                  <a:gs pos="100000">
                    <a:srgbClr val="FBD4B4"/>
                  </a:gs>
                </a:gsLst>
                <a:lin ang="135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descr="1cc0ff603f5233476ee5bf4aea4bafd6.gif" id="426" name="Shape 426"/>
            <p:cNvPicPr preferRelativeResize="0"/>
            <p:nvPr/>
          </p:nvPicPr>
          <p:blipFill rotWithShape="1">
            <a:blip r:embed="rId3">
              <a:alphaModFix/>
            </a:blip>
            <a:srcRect b="0" l="0" r="0" t="0"/>
            <a:stretch/>
          </p:blipFill>
          <p:spPr>
            <a:xfrm flipH="1">
              <a:off x="2500298" y="1785925"/>
              <a:ext cx="1500197" cy="2337809"/>
            </a:xfrm>
            <a:prstGeom prst="rect">
              <a:avLst/>
            </a:prstGeom>
            <a:noFill/>
            <a:ln>
              <a:noFill/>
            </a:ln>
          </p:spPr>
        </p:pic>
      </p:grpSp>
      <p:sp>
        <p:nvSpPr>
          <p:cNvPr id="427" name="Shape 427"/>
          <p:cNvSpPr/>
          <p:nvPr/>
        </p:nvSpPr>
        <p:spPr>
          <a:xfrm>
            <a:off x="1475655" y="2282094"/>
            <a:ext cx="6463929" cy="1754325"/>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5400">
                <a:solidFill>
                  <a:srgbClr val="CC66FF"/>
                </a:solidFill>
                <a:latin typeface="Times New Roman"/>
                <a:ea typeface="Times New Roman"/>
                <a:cs typeface="Times New Roman"/>
                <a:sym typeface="Times New Roman"/>
              </a:rPr>
              <a:t>2- مرحلة الطفولة المبكرة Early Childhood:</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31" name="Shape 431"/>
        <p:cNvGrpSpPr/>
        <p:nvPr/>
      </p:nvGrpSpPr>
      <p:grpSpPr>
        <a:xfrm>
          <a:off x="0" y="0"/>
          <a:ext cx="0" cy="0"/>
          <a:chOff x="0" y="0"/>
          <a:chExt cx="0" cy="0"/>
        </a:xfrm>
      </p:grpSpPr>
      <p:grpSp>
        <p:nvGrpSpPr>
          <p:cNvPr id="432" name="Shape 432"/>
          <p:cNvGrpSpPr/>
          <p:nvPr/>
        </p:nvGrpSpPr>
        <p:grpSpPr>
          <a:xfrm>
            <a:off x="143507" y="520864"/>
            <a:ext cx="8892987" cy="6220503"/>
            <a:chOff x="503547" y="1052736"/>
            <a:chExt cx="7884875" cy="6220503"/>
          </a:xfrm>
        </p:grpSpPr>
        <p:grpSp>
          <p:nvGrpSpPr>
            <p:cNvPr id="433" name="Shape 433"/>
            <p:cNvGrpSpPr/>
            <p:nvPr/>
          </p:nvGrpSpPr>
          <p:grpSpPr>
            <a:xfrm>
              <a:off x="503547" y="1052736"/>
              <a:ext cx="7884875" cy="6076489"/>
              <a:chOff x="1619671" y="1844824"/>
              <a:chExt cx="6624735" cy="5195837"/>
            </a:xfrm>
          </p:grpSpPr>
          <p:sp>
            <p:nvSpPr>
              <p:cNvPr id="434" name="Shape 434"/>
              <p:cNvSpPr/>
              <p:nvPr/>
            </p:nvSpPr>
            <p:spPr>
              <a:xfrm flipH="1">
                <a:off x="1619672" y="1844824"/>
                <a:ext cx="3384375" cy="4248472"/>
              </a:xfrm>
              <a:prstGeom prst="round1Rect">
                <a:avLst>
                  <a:gd fmla="val 16667" name="adj"/>
                </a:avLst>
              </a:prstGeom>
              <a:solidFill>
                <a:srgbClr val="00CC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35" name="Shape 435"/>
              <p:cNvSpPr/>
              <p:nvPr/>
            </p:nvSpPr>
            <p:spPr>
              <a:xfrm flipH="1">
                <a:off x="2411760" y="1844824"/>
                <a:ext cx="3384375" cy="4248472"/>
              </a:xfrm>
              <a:prstGeom prst="round1Rect">
                <a:avLst>
                  <a:gd fmla="val 16667" name="adj"/>
                </a:avLst>
              </a:prstGeom>
              <a:solidFill>
                <a:srgbClr val="D8D8D8"/>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36" name="Shape 436"/>
              <p:cNvSpPr/>
              <p:nvPr/>
            </p:nvSpPr>
            <p:spPr>
              <a:xfrm flipH="1">
                <a:off x="3131840" y="1844824"/>
                <a:ext cx="3384375" cy="4248472"/>
              </a:xfrm>
              <a:prstGeom prst="round1Rect">
                <a:avLst>
                  <a:gd fmla="val 16667" name="adj"/>
                </a:avLst>
              </a:prstGeom>
              <a:solidFill>
                <a:srgbClr val="C00000"/>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37" name="Shape 437"/>
              <p:cNvSpPr/>
              <p:nvPr/>
            </p:nvSpPr>
            <p:spPr>
              <a:xfrm flipH="1">
                <a:off x="3995935" y="1844824"/>
                <a:ext cx="3384375" cy="4248472"/>
              </a:xfrm>
              <a:prstGeom prst="round1Rect">
                <a:avLst>
                  <a:gd fmla="val 16667" name="adj"/>
                </a:avLst>
              </a:prstGeom>
              <a:solidFill>
                <a:srgbClr val="BFBFBF"/>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38" name="Shape 438"/>
              <p:cNvSpPr/>
              <p:nvPr/>
            </p:nvSpPr>
            <p:spPr>
              <a:xfrm flipH="1">
                <a:off x="4860031" y="1844824"/>
                <a:ext cx="3384375" cy="4248472"/>
              </a:xfrm>
              <a:prstGeom prst="round1Rect">
                <a:avLst>
                  <a:gd fmla="val 16667" name="adj"/>
                </a:avLst>
              </a:prstGeom>
              <a:solidFill>
                <a:srgbClr val="000099"/>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39" name="Shape 439"/>
              <p:cNvSpPr/>
              <p:nvPr/>
            </p:nvSpPr>
            <p:spPr>
              <a:xfrm>
                <a:off x="1619671" y="2060848"/>
                <a:ext cx="6624735" cy="4979813"/>
              </a:xfrm>
              <a:prstGeom prst="flowChartManualInput">
                <a:avLst/>
              </a:prstGeom>
              <a:solidFill>
                <a:srgbClr val="F2F2F2"/>
              </a:solidFill>
              <a:ln>
                <a:noFill/>
              </a:ln>
              <a:effectLst>
                <a:outerShdw blurRad="44450" algn="ctr" dir="5400000" dist="27939">
                  <a:srgbClr val="000000">
                    <a:alpha val="31764"/>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440" name="Shape 440"/>
            <p:cNvPicPr preferRelativeResize="0"/>
            <p:nvPr/>
          </p:nvPicPr>
          <p:blipFill rotWithShape="1">
            <a:blip r:embed="rId3">
              <a:alphaModFix/>
            </a:blip>
            <a:srcRect b="0" l="0" r="0" t="0"/>
            <a:stretch/>
          </p:blipFill>
          <p:spPr>
            <a:xfrm>
              <a:off x="7527079" y="6415989"/>
              <a:ext cx="857250" cy="857250"/>
            </a:xfrm>
            <a:prstGeom prst="rect">
              <a:avLst/>
            </a:prstGeom>
            <a:noFill/>
            <a:ln>
              <a:noFill/>
            </a:ln>
            <a:effectLst>
              <a:outerShdw blurRad="44450" algn="ctr" dir="5400000" dist="27939">
                <a:srgbClr val="000000">
                  <a:alpha val="31764"/>
                </a:srgbClr>
              </a:outerShdw>
            </a:effectLst>
          </p:spPr>
        </p:pic>
        <p:pic>
          <p:nvPicPr>
            <p:cNvPr id="441" name="Shape 441"/>
            <p:cNvPicPr preferRelativeResize="0"/>
            <p:nvPr/>
          </p:nvPicPr>
          <p:blipFill rotWithShape="1">
            <a:blip r:embed="rId3">
              <a:alphaModFix/>
            </a:blip>
            <a:srcRect b="0" l="0" r="0" t="0"/>
            <a:stretch/>
          </p:blipFill>
          <p:spPr>
            <a:xfrm>
              <a:off x="589054" y="1291621"/>
              <a:ext cx="857250" cy="857250"/>
            </a:xfrm>
            <a:prstGeom prst="rect">
              <a:avLst/>
            </a:prstGeom>
            <a:noFill/>
            <a:ln>
              <a:noFill/>
            </a:ln>
            <a:effectLst>
              <a:outerShdw blurRad="44450" algn="ctr" dir="5400000" dist="27939">
                <a:srgbClr val="000000">
                  <a:alpha val="31764"/>
                </a:srgbClr>
              </a:outerShdw>
            </a:effectLst>
          </p:spPr>
        </p:pic>
      </p:grpSp>
      <p:sp>
        <p:nvSpPr>
          <p:cNvPr id="442" name="Shape 442"/>
          <p:cNvSpPr/>
          <p:nvPr/>
        </p:nvSpPr>
        <p:spPr>
          <a:xfrm>
            <a:off x="827583" y="2132856"/>
            <a:ext cx="7416824" cy="415498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اختلف التسميات التي أطلقت على هذه المرحلة لاختلاف الأسس التي اعتمدت عليها في تقسيم مراحل حياة الإنسان فقد عرفت مرحلة (الطفولة المبكرة) وفقًا للأساس البيولوجي ومرحلة (ما قبل المدرسة) وفقا للأساس التربوي.</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32"/>
                                        </p:tgtEl>
                                        <p:attrNameLst>
                                          <p:attrName>style.visibility</p:attrName>
                                        </p:attrNameLst>
                                      </p:cBhvr>
                                      <p:to>
                                        <p:strVal val="visible"/>
                                      </p:to>
                                    </p:set>
                                    <p:anim calcmode="lin" valueType="num">
                                      <p:cBhvr additive="base">
                                        <p:cTn dur="500"/>
                                        <p:tgtEl>
                                          <p:spTgt spid="43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442"/>
                                        </p:tgtEl>
                                        <p:attrNameLst>
                                          <p:attrName>style.visibility</p:attrName>
                                        </p:attrNameLst>
                                      </p:cBhvr>
                                      <p:to>
                                        <p:strVal val="visible"/>
                                      </p:to>
                                    </p:set>
                                    <p:anim calcmode="lin" valueType="num">
                                      <p:cBhvr additive="base">
                                        <p:cTn dur="500"/>
                                        <p:tgtEl>
                                          <p:spTgt spid="44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6" name="Shape 446"/>
        <p:cNvGrpSpPr/>
        <p:nvPr/>
      </p:nvGrpSpPr>
      <p:grpSpPr>
        <a:xfrm>
          <a:off x="0" y="0"/>
          <a:ext cx="0" cy="0"/>
          <a:chOff x="0" y="0"/>
          <a:chExt cx="0" cy="0"/>
        </a:xfrm>
      </p:grpSpPr>
      <p:grpSp>
        <p:nvGrpSpPr>
          <p:cNvPr id="447" name="Shape 447"/>
          <p:cNvGrpSpPr/>
          <p:nvPr/>
        </p:nvGrpSpPr>
        <p:grpSpPr>
          <a:xfrm>
            <a:off x="-108519" y="188639"/>
            <a:ext cx="9181081" cy="6572271"/>
            <a:chOff x="38638" y="1093526"/>
            <a:chExt cx="8962485" cy="2858838"/>
          </a:xfrm>
        </p:grpSpPr>
        <p:grpSp>
          <p:nvGrpSpPr>
            <p:cNvPr id="448" name="Shape 448"/>
            <p:cNvGrpSpPr/>
            <p:nvPr/>
          </p:nvGrpSpPr>
          <p:grpSpPr>
            <a:xfrm>
              <a:off x="38638" y="1093526"/>
              <a:ext cx="8962485" cy="2858838"/>
              <a:chOff x="188652" y="1553292"/>
              <a:chExt cx="8598189" cy="2160010"/>
            </a:xfrm>
          </p:grpSpPr>
          <p:grpSp>
            <p:nvGrpSpPr>
              <p:cNvPr id="449" name="Shape 449"/>
              <p:cNvGrpSpPr/>
              <p:nvPr/>
            </p:nvGrpSpPr>
            <p:grpSpPr>
              <a:xfrm>
                <a:off x="188652" y="1553292"/>
                <a:ext cx="8598189" cy="2098036"/>
                <a:chOff x="188652" y="1553292"/>
                <a:chExt cx="8598189" cy="2098036"/>
              </a:xfrm>
            </p:grpSpPr>
            <p:grpSp>
              <p:nvGrpSpPr>
                <p:cNvPr id="450" name="Shape 450"/>
                <p:cNvGrpSpPr/>
                <p:nvPr/>
              </p:nvGrpSpPr>
              <p:grpSpPr>
                <a:xfrm>
                  <a:off x="424059" y="1553292"/>
                  <a:ext cx="8362782" cy="2098036"/>
                  <a:chOff x="209745" y="4053623"/>
                  <a:chExt cx="8362782" cy="2098036"/>
                </a:xfrm>
              </p:grpSpPr>
              <p:sp>
                <p:nvSpPr>
                  <p:cNvPr id="451" name="Shape 451"/>
                  <p:cNvSpPr/>
                  <p:nvPr/>
                </p:nvSpPr>
                <p:spPr>
                  <a:xfrm>
                    <a:off x="209745" y="5360346"/>
                    <a:ext cx="1806366" cy="791312"/>
                  </a:xfrm>
                  <a:prstGeom prst="ellipse">
                    <a:avLst/>
                  </a:prstGeom>
                  <a:solidFill>
                    <a:srgbClr val="938953"/>
                  </a:solidFill>
                  <a:ln cap="flat" cmpd="sng" w="25400">
                    <a:solidFill>
                      <a:srgbClr val="E5B8B7"/>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52" name="Shape 452"/>
                  <p:cNvSpPr/>
                  <p:nvPr/>
                </p:nvSpPr>
                <p:spPr>
                  <a:xfrm>
                    <a:off x="6899996" y="5339505"/>
                    <a:ext cx="1672532" cy="800472"/>
                  </a:xfrm>
                  <a:prstGeom prst="ellipse">
                    <a:avLst/>
                  </a:prstGeom>
                  <a:solidFill>
                    <a:srgbClr val="E5B8B7"/>
                  </a:solidFill>
                  <a:ln cap="flat" cmpd="sng" w="25400">
                    <a:solidFill>
                      <a:srgbClr val="E5B8B7"/>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53" name="Shape 453"/>
                  <p:cNvSpPr/>
                  <p:nvPr/>
                </p:nvSpPr>
                <p:spPr>
                  <a:xfrm>
                    <a:off x="221831" y="4053623"/>
                    <a:ext cx="1593574" cy="716211"/>
                  </a:xfrm>
                  <a:prstGeom prst="ellipse">
                    <a:avLst/>
                  </a:prstGeom>
                  <a:solidFill>
                    <a:srgbClr val="D6E3BC"/>
                  </a:solidFill>
                  <a:ln cap="flat" cmpd="sng" w="25400">
                    <a:solidFill>
                      <a:srgbClr val="D6E3BC"/>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54" name="Shape 454"/>
                  <p:cNvSpPr/>
                  <p:nvPr/>
                </p:nvSpPr>
                <p:spPr>
                  <a:xfrm>
                    <a:off x="6966897" y="4053625"/>
                    <a:ext cx="1605630" cy="747351"/>
                  </a:xfrm>
                  <a:prstGeom prst="ellipse">
                    <a:avLst/>
                  </a:prstGeom>
                  <a:solidFill>
                    <a:srgbClr val="DAEEF3"/>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55" name="Shape 455"/>
                  <p:cNvSpPr/>
                  <p:nvPr/>
                </p:nvSpPr>
                <p:spPr>
                  <a:xfrm>
                    <a:off x="214282" y="4071942"/>
                    <a:ext cx="8358246" cy="2071701"/>
                  </a:xfrm>
                  <a:prstGeom prst="plaque">
                    <a:avLst>
                      <a:gd fmla="val 15481" name="adj"/>
                    </a:avLst>
                  </a:prstGeom>
                  <a:gradFill>
                    <a:gsLst>
                      <a:gs pos="0">
                        <a:srgbClr val="D8D8D8"/>
                      </a:gs>
                      <a:gs pos="50000">
                        <a:schemeClr val="lt1"/>
                      </a:gs>
                      <a:gs pos="100000">
                        <a:srgbClr val="C4BD97"/>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456" name="Shape 456"/>
                <p:cNvPicPr preferRelativeResize="0"/>
                <p:nvPr/>
              </p:nvPicPr>
              <p:blipFill rotWithShape="1">
                <a:blip r:embed="rId3">
                  <a:alphaModFix/>
                </a:blip>
                <a:srcRect b="0" l="0" r="0" t="0"/>
                <a:stretch/>
              </p:blipFill>
              <p:spPr>
                <a:xfrm rot="5400000">
                  <a:off x="155083" y="2458313"/>
                  <a:ext cx="767760" cy="700622"/>
                </a:xfrm>
                <a:prstGeom prst="rect">
                  <a:avLst/>
                </a:prstGeom>
                <a:noFill/>
                <a:ln>
                  <a:noFill/>
                </a:ln>
              </p:spPr>
            </p:pic>
          </p:grpSp>
          <p:grpSp>
            <p:nvGrpSpPr>
              <p:cNvPr id="457" name="Shape 457"/>
              <p:cNvGrpSpPr/>
              <p:nvPr/>
            </p:nvGrpSpPr>
            <p:grpSpPr>
              <a:xfrm>
                <a:off x="928662" y="3558019"/>
                <a:ext cx="7286675" cy="155284"/>
                <a:chOff x="928662" y="3558019"/>
                <a:chExt cx="7286675" cy="155284"/>
              </a:xfrm>
            </p:grpSpPr>
            <p:pic>
              <p:nvPicPr>
                <p:cNvPr descr="12-37.gif" id="458" name="Shape 458"/>
                <p:cNvPicPr preferRelativeResize="0"/>
                <p:nvPr/>
              </p:nvPicPr>
              <p:blipFill rotWithShape="1">
                <a:blip r:embed="rId4">
                  <a:alphaModFix/>
                </a:blip>
                <a:srcRect b="0" l="0" r="0" t="0"/>
                <a:stretch/>
              </p:blipFill>
              <p:spPr>
                <a:xfrm>
                  <a:off x="4500587" y="3558019"/>
                  <a:ext cx="3714750" cy="125891"/>
                </a:xfrm>
                <a:prstGeom prst="rect">
                  <a:avLst/>
                </a:prstGeom>
                <a:noFill/>
                <a:ln>
                  <a:noFill/>
                </a:ln>
              </p:spPr>
            </p:pic>
            <p:pic>
              <p:nvPicPr>
                <p:cNvPr descr="12-37.gif" id="459" name="Shape 459"/>
                <p:cNvPicPr preferRelativeResize="0"/>
                <p:nvPr/>
              </p:nvPicPr>
              <p:blipFill rotWithShape="1">
                <a:blip r:embed="rId4">
                  <a:alphaModFix/>
                </a:blip>
                <a:srcRect b="0" l="0" r="0" t="0"/>
                <a:stretch/>
              </p:blipFill>
              <p:spPr>
                <a:xfrm>
                  <a:off x="928662" y="3562371"/>
                  <a:ext cx="3714750" cy="150932"/>
                </a:xfrm>
                <a:prstGeom prst="rect">
                  <a:avLst/>
                </a:prstGeom>
                <a:noFill/>
                <a:ln>
                  <a:noFill/>
                </a:ln>
              </p:spPr>
            </p:pic>
          </p:grpSp>
        </p:grpSp>
        <p:sp>
          <p:nvSpPr>
            <p:cNvPr id="460" name="Shape 460"/>
            <p:cNvSpPr/>
            <p:nvPr/>
          </p:nvSpPr>
          <p:spPr>
            <a:xfrm>
              <a:off x="1071537" y="1729985"/>
              <a:ext cx="7215238" cy="441798"/>
            </a:xfrm>
            <a:prstGeom prst="rect">
              <a:avLst/>
            </a:prstGeom>
            <a:noFill/>
            <a:ln>
              <a:noFill/>
            </a:ln>
          </p:spPr>
          <p:txBody>
            <a:bodyPr anchorCtr="0" anchor="t" bIns="45700" lIns="91425" rIns="91425" tIns="45700">
              <a:noAutofit/>
            </a:bodyPr>
            <a:lstStyle/>
            <a:p>
              <a:pPr indent="0" lvl="0" marL="0" marR="0" rtl="1" algn="ctr">
                <a:spcBef>
                  <a:spcPts val="0"/>
                </a:spcBef>
                <a:buNone/>
              </a:pPr>
              <a:r>
                <a:t/>
              </a:r>
              <a:endParaRPr sz="6000">
                <a:solidFill>
                  <a:schemeClr val="dk1"/>
                </a:solidFill>
                <a:latin typeface="Calibri"/>
                <a:ea typeface="Calibri"/>
                <a:cs typeface="Calibri"/>
                <a:sym typeface="Calibri"/>
              </a:endParaRPr>
            </a:p>
          </p:txBody>
        </p:sp>
      </p:grpSp>
      <p:grpSp>
        <p:nvGrpSpPr>
          <p:cNvPr id="461" name="Shape 461"/>
          <p:cNvGrpSpPr/>
          <p:nvPr/>
        </p:nvGrpSpPr>
        <p:grpSpPr>
          <a:xfrm>
            <a:off x="1331640" y="-64750"/>
            <a:ext cx="7092755" cy="3107504"/>
            <a:chOff x="1259632" y="767054"/>
            <a:chExt cx="6783943" cy="4318129"/>
          </a:xfrm>
        </p:grpSpPr>
        <p:grpSp>
          <p:nvGrpSpPr>
            <p:cNvPr id="462" name="Shape 462"/>
            <p:cNvGrpSpPr/>
            <p:nvPr/>
          </p:nvGrpSpPr>
          <p:grpSpPr>
            <a:xfrm>
              <a:off x="1259632" y="767054"/>
              <a:ext cx="6783943" cy="4318129"/>
              <a:chOff x="1259632" y="767054"/>
              <a:chExt cx="6783943" cy="4318129"/>
            </a:xfrm>
          </p:grpSpPr>
          <p:grpSp>
            <p:nvGrpSpPr>
              <p:cNvPr id="463" name="Shape 463"/>
              <p:cNvGrpSpPr/>
              <p:nvPr/>
            </p:nvGrpSpPr>
            <p:grpSpPr>
              <a:xfrm>
                <a:off x="1259632" y="1304762"/>
                <a:ext cx="6783943" cy="3780420"/>
                <a:chOff x="1460464" y="1304762"/>
                <a:chExt cx="6783943" cy="3780420"/>
              </a:xfrm>
            </p:grpSpPr>
            <p:sp>
              <p:nvSpPr>
                <p:cNvPr id="464" name="Shape 464"/>
                <p:cNvSpPr/>
                <p:nvPr/>
              </p:nvSpPr>
              <p:spPr>
                <a:xfrm>
                  <a:off x="1756878" y="1772816"/>
                  <a:ext cx="6487529" cy="3312367"/>
                </a:xfrm>
                <a:prstGeom prst="cloud">
                  <a:avLst/>
                </a:prstGeom>
                <a:gradFill>
                  <a:gsLst>
                    <a:gs pos="0">
                      <a:srgbClr val="938953"/>
                    </a:gs>
                    <a:gs pos="50000">
                      <a:schemeClr val="lt1"/>
                    </a:gs>
                    <a:gs pos="100000">
                      <a:srgbClr val="FFD9D9"/>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b="1" sz="1100">
                    <a:solidFill>
                      <a:srgbClr val="FFFFFF"/>
                    </a:solidFill>
                    <a:latin typeface="Times New Roman"/>
                    <a:ea typeface="Times New Roman"/>
                    <a:cs typeface="Times New Roman"/>
                    <a:sym typeface="Times New Roman"/>
                  </a:endParaRPr>
                </a:p>
              </p:txBody>
            </p:sp>
            <p:grpSp>
              <p:nvGrpSpPr>
                <p:cNvPr id="465" name="Shape 465"/>
                <p:cNvGrpSpPr/>
                <p:nvPr/>
              </p:nvGrpSpPr>
              <p:grpSpPr>
                <a:xfrm>
                  <a:off x="1460464" y="1304762"/>
                  <a:ext cx="6489104" cy="3384375"/>
                  <a:chOff x="1403648" y="1556791"/>
                  <a:chExt cx="6489104" cy="3384375"/>
                </a:xfrm>
              </p:grpSpPr>
              <p:sp>
                <p:nvSpPr>
                  <p:cNvPr id="466" name="Shape 466"/>
                  <p:cNvSpPr/>
                  <p:nvPr/>
                </p:nvSpPr>
                <p:spPr>
                  <a:xfrm>
                    <a:off x="1403648" y="1556791"/>
                    <a:ext cx="6336703" cy="3168351"/>
                  </a:xfrm>
                  <a:prstGeom prst="wedgeEllipseCallout">
                    <a:avLst>
                      <a:gd fmla="val -51297" name="adj1"/>
                      <a:gd fmla="val 29059" name="adj2"/>
                    </a:avLst>
                  </a:prstGeom>
                  <a:gradFill>
                    <a:gsLst>
                      <a:gs pos="0">
                        <a:srgbClr val="C00000"/>
                      </a:gs>
                      <a:gs pos="50000">
                        <a:srgbClr val="595959"/>
                      </a:gs>
                      <a:gs pos="100000">
                        <a:srgbClr val="FFD9D9"/>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b="1" sz="1100">
                      <a:solidFill>
                        <a:srgbClr val="FFFFFF"/>
                      </a:solidFill>
                      <a:latin typeface="Times New Roman"/>
                      <a:ea typeface="Times New Roman"/>
                      <a:cs typeface="Times New Roman"/>
                      <a:sym typeface="Times New Roman"/>
                    </a:endParaRPr>
                  </a:p>
                </p:txBody>
              </p:sp>
              <p:sp>
                <p:nvSpPr>
                  <p:cNvPr id="467" name="Shape 467"/>
                  <p:cNvSpPr/>
                  <p:nvPr/>
                </p:nvSpPr>
                <p:spPr>
                  <a:xfrm rot="10800000">
                    <a:off x="1556048" y="1772815"/>
                    <a:ext cx="6336703" cy="3168351"/>
                  </a:xfrm>
                  <a:prstGeom prst="wedgeEllipseCallout">
                    <a:avLst>
                      <a:gd fmla="val -20833" name="adj1"/>
                      <a:gd fmla="val 62500" name="adj2"/>
                    </a:avLst>
                  </a:prstGeom>
                  <a:gradFill>
                    <a:gsLst>
                      <a:gs pos="0">
                        <a:srgbClr val="595959"/>
                      </a:gs>
                      <a:gs pos="50000">
                        <a:srgbClr val="006600"/>
                      </a:gs>
                      <a:gs pos="100000">
                        <a:schemeClr val="lt1"/>
                      </a:gs>
                    </a:gsLst>
                    <a:lin ang="54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100">
                      <a:solidFill>
                        <a:srgbClr val="FFFFFF"/>
                      </a:solidFill>
                      <a:latin typeface="Times New Roman"/>
                      <a:ea typeface="Times New Roman"/>
                      <a:cs typeface="Times New Roman"/>
                      <a:sym typeface="Times New Roman"/>
                    </a:endParaRPr>
                  </a:p>
                </p:txBody>
              </p:sp>
            </p:grpSp>
          </p:grpSp>
          <p:pic>
            <p:nvPicPr>
              <p:cNvPr id="468" name="Shape 468"/>
              <p:cNvPicPr preferRelativeResize="0"/>
              <p:nvPr/>
            </p:nvPicPr>
            <p:blipFill rotWithShape="1">
              <a:blip r:embed="rId5">
                <a:alphaModFix/>
              </a:blip>
              <a:srcRect b="0" l="0" r="0" t="0"/>
              <a:stretch/>
            </p:blipFill>
            <p:spPr>
              <a:xfrm rot="805859">
                <a:off x="4848618" y="1019100"/>
                <a:ext cx="2288391" cy="1003371"/>
              </a:xfrm>
              <a:prstGeom prst="rect">
                <a:avLst/>
              </a:prstGeom>
              <a:noFill/>
              <a:ln>
                <a:noFill/>
              </a:ln>
            </p:spPr>
          </p:pic>
        </p:grpSp>
        <p:sp>
          <p:nvSpPr>
            <p:cNvPr id="469" name="Shape 469"/>
            <p:cNvSpPr/>
            <p:nvPr/>
          </p:nvSpPr>
          <p:spPr>
            <a:xfrm>
              <a:off x="1588950" y="2492936"/>
              <a:ext cx="6012768" cy="128304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5400">
                  <a:solidFill>
                    <a:srgbClr val="FFFFFF"/>
                  </a:solidFill>
                  <a:latin typeface="Calibri"/>
                  <a:ea typeface="Calibri"/>
                  <a:cs typeface="Calibri"/>
                  <a:sym typeface="Calibri"/>
                </a:rPr>
                <a:t>مفاهيم ومصطلحات؟</a:t>
              </a:r>
            </a:p>
          </p:txBody>
        </p:sp>
      </p:grpSp>
      <p:sp>
        <p:nvSpPr>
          <p:cNvPr id="470" name="Shape 470"/>
          <p:cNvSpPr/>
          <p:nvPr/>
        </p:nvSpPr>
        <p:spPr>
          <a:xfrm>
            <a:off x="1000100" y="3356992"/>
            <a:ext cx="7100292"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C00000"/>
                </a:solidFill>
                <a:latin typeface="Calibri"/>
                <a:ea typeface="Calibri"/>
                <a:cs typeface="Calibri"/>
                <a:sym typeface="Calibri"/>
              </a:rPr>
              <a:t>الطفولة المبكرة: </a:t>
            </a:r>
            <a:r>
              <a:rPr b="1" lang="ar-EG" sz="4400">
                <a:solidFill>
                  <a:schemeClr val="dk1"/>
                </a:solidFill>
                <a:latin typeface="Calibri"/>
                <a:ea typeface="Calibri"/>
                <a:cs typeface="Calibri"/>
                <a:sym typeface="Calibri"/>
              </a:rPr>
              <a:t>هي المرحلة التي تبدأ من بعد السنة الثانية وحتى اكتمال ست سنوات (مرحلة ما قبل المدرسة).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47"/>
                                        </p:tgtEl>
                                        <p:attrNameLst>
                                          <p:attrName>style.visibility</p:attrName>
                                        </p:attrNameLst>
                                      </p:cBhvr>
                                      <p:to>
                                        <p:strVal val="visible"/>
                                      </p:to>
                                    </p:set>
                                    <p:anim calcmode="lin" valueType="num">
                                      <p:cBhvr additive="base">
                                        <p:cTn dur="500"/>
                                        <p:tgtEl>
                                          <p:spTgt spid="447"/>
                                        </p:tgtEl>
                                        <p:attrNameLst>
                                          <p:attrName>ppt_w</p:attrName>
                                        </p:attrNameLst>
                                      </p:cBhvr>
                                      <p:tavLst>
                                        <p:tav fmla="" tm="0">
                                          <p:val>
                                            <p:strVal val="0"/>
                                          </p:val>
                                        </p:tav>
                                        <p:tav fmla="" tm="100000">
                                          <p:val>
                                            <p:strVal val="#ppt_w"/>
                                          </p:val>
                                        </p:tav>
                                      </p:tavLst>
                                    </p:anim>
                                    <p:anim calcmode="lin" valueType="num">
                                      <p:cBhvr additive="base">
                                        <p:cTn dur="500"/>
                                        <p:tgtEl>
                                          <p:spTgt spid="44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300"/>
                                        <p:tgtEl>
                                          <p:spTgt spid="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70"/>
                                        </p:tgtEl>
                                        <p:attrNameLst>
                                          <p:attrName>style.visibility</p:attrName>
                                        </p:attrNameLst>
                                      </p:cBhvr>
                                      <p:to>
                                        <p:strVal val="visible"/>
                                      </p:to>
                                    </p:set>
                                    <p:anim calcmode="lin" valueType="num">
                                      <p:cBhvr additive="base">
                                        <p:cTn dur="500"/>
                                        <p:tgtEl>
                                          <p:spTgt spid="470"/>
                                        </p:tgtEl>
                                        <p:attrNameLst>
                                          <p:attrName>ppt_w</p:attrName>
                                        </p:attrNameLst>
                                      </p:cBhvr>
                                      <p:tavLst>
                                        <p:tav fmla="" tm="0">
                                          <p:val>
                                            <p:strVal val="0"/>
                                          </p:val>
                                        </p:tav>
                                        <p:tav fmla="" tm="100000">
                                          <p:val>
                                            <p:strVal val="#ppt_w"/>
                                          </p:val>
                                        </p:tav>
                                      </p:tavLst>
                                    </p:anim>
                                    <p:anim calcmode="lin" valueType="num">
                                      <p:cBhvr additive="base">
                                        <p:cTn dur="500"/>
                                        <p:tgtEl>
                                          <p:spTgt spid="47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4" name="Shape 474"/>
        <p:cNvGrpSpPr/>
        <p:nvPr/>
      </p:nvGrpSpPr>
      <p:grpSpPr>
        <a:xfrm>
          <a:off x="0" y="0"/>
          <a:ext cx="0" cy="0"/>
          <a:chOff x="0" y="0"/>
          <a:chExt cx="0" cy="0"/>
        </a:xfrm>
      </p:grpSpPr>
      <p:grpSp>
        <p:nvGrpSpPr>
          <p:cNvPr id="475" name="Shape 475"/>
          <p:cNvGrpSpPr/>
          <p:nvPr/>
        </p:nvGrpSpPr>
        <p:grpSpPr>
          <a:xfrm>
            <a:off x="251519" y="1340767"/>
            <a:ext cx="8496943" cy="4536504"/>
            <a:chOff x="827583" y="2852935"/>
            <a:chExt cx="7398568" cy="3456384"/>
          </a:xfrm>
        </p:grpSpPr>
        <p:grpSp>
          <p:nvGrpSpPr>
            <p:cNvPr id="476" name="Shape 476"/>
            <p:cNvGrpSpPr/>
            <p:nvPr/>
          </p:nvGrpSpPr>
          <p:grpSpPr>
            <a:xfrm>
              <a:off x="1115616" y="2852935"/>
              <a:ext cx="7110536" cy="3456383"/>
              <a:chOff x="1115616" y="2852935"/>
              <a:chExt cx="7110536" cy="3456383"/>
            </a:xfrm>
          </p:grpSpPr>
          <p:sp>
            <p:nvSpPr>
              <p:cNvPr id="477" name="Shape 477"/>
              <p:cNvSpPr/>
              <p:nvPr/>
            </p:nvSpPr>
            <p:spPr>
              <a:xfrm>
                <a:off x="1115616" y="2852935"/>
                <a:ext cx="2952328" cy="3456383"/>
              </a:xfrm>
              <a:prstGeom prst="roundRect">
                <a:avLst>
                  <a:gd fmla="val 16667" name="adj"/>
                </a:avLst>
              </a:prstGeom>
              <a:gradFill>
                <a:gsLst>
                  <a:gs pos="0">
                    <a:srgbClr val="242424"/>
                  </a:gs>
                  <a:gs pos="50000">
                    <a:srgbClr val="343434"/>
                  </a:gs>
                  <a:gs pos="100000">
                    <a:srgbClr val="3F3F3F"/>
                  </a:gs>
                </a:gsLst>
                <a:lin ang="5400000" scaled="0"/>
              </a:gradFill>
              <a:ln>
                <a:noFill/>
              </a:ln>
              <a:effectLst>
                <a:outerShdw blurRad="107950" algn="ctr" dir="5400000" dist="12700">
                  <a:srgbClr val="000000"/>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78" name="Shape 478"/>
              <p:cNvSpPr/>
              <p:nvPr/>
            </p:nvSpPr>
            <p:spPr>
              <a:xfrm>
                <a:off x="2339751" y="3068959"/>
                <a:ext cx="5688632" cy="3168351"/>
              </a:xfrm>
              <a:prstGeom prst="flowChartOnlineStorage">
                <a:avLst/>
              </a:prstGeom>
              <a:gradFill>
                <a:gsLst>
                  <a:gs pos="0">
                    <a:srgbClr val="7030A0"/>
                  </a:gs>
                  <a:gs pos="50000">
                    <a:schemeClr val="lt1"/>
                  </a:gs>
                  <a:gs pos="100000">
                    <a:srgbClr val="4D4D4D"/>
                  </a:gs>
                </a:gsLst>
                <a:lin ang="0" scaled="0"/>
              </a:gradFill>
              <a:ln>
                <a:noFill/>
              </a:ln>
              <a:effectLst>
                <a:outerShdw blurRad="107950" algn="ctr" dir="5400000" dist="12700">
                  <a:srgbClr val="000000"/>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479" name="Shape 479"/>
              <p:cNvSpPr/>
              <p:nvPr/>
            </p:nvSpPr>
            <p:spPr>
              <a:xfrm>
                <a:off x="1403648" y="3284983"/>
                <a:ext cx="6822504" cy="2736303"/>
              </a:xfrm>
              <a:prstGeom prst="homePlate">
                <a:avLst>
                  <a:gd fmla="val 50000" name="adj"/>
                </a:avLst>
              </a:prstGeom>
              <a:gradFill>
                <a:gsLst>
                  <a:gs pos="0">
                    <a:srgbClr val="C00000"/>
                  </a:gs>
                  <a:gs pos="50000">
                    <a:schemeClr val="lt1"/>
                  </a:gs>
                  <a:gs pos="100000">
                    <a:srgbClr val="DDD9C3"/>
                  </a:gs>
                </a:gsLst>
                <a:lin ang="0" scaled="0"/>
              </a:gradFill>
              <a:ln>
                <a:noFill/>
              </a:ln>
              <a:effectLst>
                <a:outerShdw blurRad="107950" algn="ctr" dir="5400000" dist="12700">
                  <a:srgbClr val="000000"/>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480" name="Shape 480"/>
            <p:cNvPicPr preferRelativeResize="0"/>
            <p:nvPr/>
          </p:nvPicPr>
          <p:blipFill rotWithShape="1">
            <a:blip r:embed="rId3">
              <a:alphaModFix/>
            </a:blip>
            <a:srcRect b="0" l="0" r="0" t="0"/>
            <a:stretch/>
          </p:blipFill>
          <p:spPr>
            <a:xfrm>
              <a:off x="827583" y="5018682"/>
              <a:ext cx="1333499" cy="1290638"/>
            </a:xfrm>
            <a:prstGeom prst="rect">
              <a:avLst/>
            </a:prstGeom>
            <a:noFill/>
            <a:ln>
              <a:noFill/>
            </a:ln>
          </p:spPr>
        </p:pic>
      </p:grpSp>
      <p:sp>
        <p:nvSpPr>
          <p:cNvPr id="481" name="Shape 481"/>
          <p:cNvSpPr/>
          <p:nvPr/>
        </p:nvSpPr>
        <p:spPr>
          <a:xfrm>
            <a:off x="1187624" y="2348880"/>
            <a:ext cx="6390455" cy="286232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000">
                <a:solidFill>
                  <a:srgbClr val="3F3F3F"/>
                </a:solidFill>
                <a:latin typeface="Calibri"/>
                <a:ea typeface="Calibri"/>
                <a:cs typeface="Calibri"/>
                <a:sym typeface="Calibri"/>
              </a:rPr>
              <a:t>مظاهر النمو في هذه المرحلة وكيف يمكن التعامل معها:</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par>
                                <p:cTn fill="hold" nodeType="with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500"/>
                                        <p:tgtEl>
                                          <p:spTgt spid="4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grpSp>
        <p:nvGrpSpPr>
          <p:cNvPr id="116" name="Shape 116"/>
          <p:cNvGrpSpPr/>
          <p:nvPr/>
        </p:nvGrpSpPr>
        <p:grpSpPr>
          <a:xfrm>
            <a:off x="3159898" y="188639"/>
            <a:ext cx="3096344" cy="2503288"/>
            <a:chOff x="6444207" y="493662"/>
            <a:chExt cx="3096344" cy="2503288"/>
          </a:xfrm>
        </p:grpSpPr>
        <p:grpSp>
          <p:nvGrpSpPr>
            <p:cNvPr id="117" name="Shape 117"/>
            <p:cNvGrpSpPr/>
            <p:nvPr/>
          </p:nvGrpSpPr>
          <p:grpSpPr>
            <a:xfrm>
              <a:off x="6444207" y="493662"/>
              <a:ext cx="3096344" cy="2503288"/>
              <a:chOff x="6444207" y="493662"/>
              <a:chExt cx="3096344" cy="2503288"/>
            </a:xfrm>
          </p:grpSpPr>
          <p:sp>
            <p:nvSpPr>
              <p:cNvPr id="118" name="Shape 118"/>
              <p:cNvSpPr/>
              <p:nvPr/>
            </p:nvSpPr>
            <p:spPr>
              <a:xfrm>
                <a:off x="7740352" y="493662"/>
                <a:ext cx="1728191" cy="1855216"/>
              </a:xfrm>
              <a:prstGeom prst="ellipse">
                <a:avLst/>
              </a:prstGeom>
              <a:solidFill>
                <a:srgbClr val="C00000"/>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rgbClr val="000099"/>
                  </a:solidFill>
                  <a:latin typeface="Calibri"/>
                  <a:ea typeface="Calibri"/>
                  <a:cs typeface="Calibri"/>
                  <a:sym typeface="Calibri"/>
                </a:endParaRPr>
              </a:p>
            </p:txBody>
          </p:sp>
          <p:sp>
            <p:nvSpPr>
              <p:cNvPr id="119" name="Shape 119"/>
              <p:cNvSpPr/>
              <p:nvPr/>
            </p:nvSpPr>
            <p:spPr>
              <a:xfrm>
                <a:off x="7812360" y="1141734"/>
                <a:ext cx="1728191" cy="1855216"/>
              </a:xfrm>
              <a:prstGeom prst="ellipse">
                <a:avLst/>
              </a:prstGeom>
              <a:solidFill>
                <a:srgbClr val="6600CC"/>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rgbClr val="000099"/>
                  </a:solidFill>
                  <a:latin typeface="Calibri"/>
                  <a:ea typeface="Calibri"/>
                  <a:cs typeface="Calibri"/>
                  <a:sym typeface="Calibri"/>
                </a:endParaRPr>
              </a:p>
            </p:txBody>
          </p:sp>
          <p:sp>
            <p:nvSpPr>
              <p:cNvPr id="120" name="Shape 120"/>
              <p:cNvSpPr/>
              <p:nvPr/>
            </p:nvSpPr>
            <p:spPr>
              <a:xfrm>
                <a:off x="6444207" y="710929"/>
                <a:ext cx="3024335" cy="2115872"/>
              </a:xfrm>
              <a:prstGeom prst="ellipse">
                <a:avLst/>
              </a:prstGeom>
              <a:solidFill>
                <a:srgbClr val="F2F2F2"/>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rgbClr val="000099"/>
                  </a:solidFill>
                  <a:latin typeface="Calibri"/>
                  <a:ea typeface="Calibri"/>
                  <a:cs typeface="Calibri"/>
                  <a:sym typeface="Calibri"/>
                </a:endParaRPr>
              </a:p>
            </p:txBody>
          </p:sp>
        </p:grpSp>
        <p:sp>
          <p:nvSpPr>
            <p:cNvPr id="121" name="Shape 121"/>
            <p:cNvSpPr/>
            <p:nvPr/>
          </p:nvSpPr>
          <p:spPr>
            <a:xfrm>
              <a:off x="6960550" y="1045591"/>
              <a:ext cx="2007281"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i="0" lang="ar-EG" sz="8800" u="none" cap="none" strike="noStrike">
                  <a:solidFill>
                    <a:srgbClr val="C00000"/>
                  </a:solidFill>
                  <a:latin typeface="Calibri"/>
                  <a:ea typeface="Calibri"/>
                  <a:cs typeface="Calibri"/>
                  <a:sym typeface="Calibri"/>
                </a:rPr>
                <a:t>ثانيًا:</a:t>
              </a:r>
            </a:p>
          </p:txBody>
        </p:sp>
      </p:grpSp>
      <p:grpSp>
        <p:nvGrpSpPr>
          <p:cNvPr id="122" name="Shape 122"/>
          <p:cNvGrpSpPr/>
          <p:nvPr/>
        </p:nvGrpSpPr>
        <p:grpSpPr>
          <a:xfrm>
            <a:off x="179512" y="2348880"/>
            <a:ext cx="8424935" cy="4608511"/>
            <a:chOff x="179512" y="1268760"/>
            <a:chExt cx="8424935" cy="3888431"/>
          </a:xfrm>
        </p:grpSpPr>
        <p:grpSp>
          <p:nvGrpSpPr>
            <p:cNvPr id="123" name="Shape 123"/>
            <p:cNvGrpSpPr/>
            <p:nvPr/>
          </p:nvGrpSpPr>
          <p:grpSpPr>
            <a:xfrm>
              <a:off x="179512" y="1268760"/>
              <a:ext cx="8424935" cy="3888431"/>
              <a:chOff x="1187624" y="2060848"/>
              <a:chExt cx="7416824" cy="3888431"/>
            </a:xfrm>
          </p:grpSpPr>
          <p:sp>
            <p:nvSpPr>
              <p:cNvPr id="124" name="Shape 124"/>
              <p:cNvSpPr/>
              <p:nvPr/>
            </p:nvSpPr>
            <p:spPr>
              <a:xfrm>
                <a:off x="1187624" y="2060848"/>
                <a:ext cx="3456383" cy="2664295"/>
              </a:xfrm>
              <a:prstGeom prst="cloud">
                <a:avLst/>
              </a:prstGeom>
              <a:gradFill>
                <a:gsLst>
                  <a:gs pos="0">
                    <a:srgbClr val="993366"/>
                  </a:gs>
                  <a:gs pos="50000">
                    <a:srgbClr val="E2A8C5"/>
                  </a:gs>
                  <a:gs pos="100000">
                    <a:schemeClr val="lt1"/>
                  </a:gs>
                </a:gsLst>
                <a:lin ang="54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rgbClr val="7F7F7F"/>
                  </a:solidFill>
                  <a:latin typeface="Times New Roman"/>
                  <a:ea typeface="Times New Roman"/>
                  <a:cs typeface="Times New Roman"/>
                  <a:sym typeface="Times New Roman"/>
                </a:endParaRPr>
              </a:p>
            </p:txBody>
          </p:sp>
          <p:sp>
            <p:nvSpPr>
              <p:cNvPr id="125" name="Shape 125"/>
              <p:cNvSpPr/>
              <p:nvPr/>
            </p:nvSpPr>
            <p:spPr>
              <a:xfrm>
                <a:off x="1619671" y="3068959"/>
                <a:ext cx="6480719" cy="2880320"/>
              </a:xfrm>
              <a:prstGeom prst="wave">
                <a:avLst>
                  <a:gd fmla="val 12500" name="adj1"/>
                  <a:gd fmla="val 0" name="adj2"/>
                </a:avLst>
              </a:prstGeom>
              <a:solidFill>
                <a:srgbClr val="31859B"/>
              </a:solidFill>
              <a:ln>
                <a:noFill/>
              </a:ln>
            </p:spPr>
            <p:txBody>
              <a:bodyPr anchorCtr="0" anchor="ctr" bIns="45700" lIns="91425" rIns="91425" tIns="45700">
                <a:noAutofit/>
              </a:bodyPr>
              <a:lstStyle/>
              <a:p>
                <a:pPr indent="0" lvl="0" marL="0" marR="0" rtl="1" algn="ctr">
                  <a:spcBef>
                    <a:spcPts val="0"/>
                  </a:spcBef>
                  <a:buNone/>
                </a:pPr>
                <a:r>
                  <a:t/>
                </a:r>
                <a:endParaRPr b="0" i="0" sz="1800" u="none" cap="none" strike="noStrike">
                  <a:solidFill>
                    <a:srgbClr val="7F7F7F"/>
                  </a:solidFill>
                  <a:latin typeface="Times New Roman"/>
                  <a:ea typeface="Times New Roman"/>
                  <a:cs typeface="Times New Roman"/>
                  <a:sym typeface="Times New Roman"/>
                </a:endParaRPr>
              </a:p>
            </p:txBody>
          </p:sp>
          <p:sp>
            <p:nvSpPr>
              <p:cNvPr id="126" name="Shape 126"/>
              <p:cNvSpPr/>
              <p:nvPr/>
            </p:nvSpPr>
            <p:spPr>
              <a:xfrm>
                <a:off x="6159276" y="3244333"/>
                <a:ext cx="162625" cy="369332"/>
              </a:xfrm>
              <a:prstGeom prst="rect">
                <a:avLst/>
              </a:prstGeom>
              <a:noFill/>
              <a:ln>
                <a:noFill/>
              </a:ln>
            </p:spPr>
            <p:txBody>
              <a:bodyPr anchorCtr="0" anchor="t" bIns="45700" lIns="91425" rIns="91425" tIns="45700">
                <a:noAutofit/>
              </a:bodyPr>
              <a:lstStyle/>
              <a:p>
                <a:pPr indent="0" lvl="0" marL="0" marR="0" rtl="1" algn="r">
                  <a:spcBef>
                    <a:spcPts val="0"/>
                  </a:spcBef>
                  <a:buNone/>
                </a:pPr>
                <a:r>
                  <a:t/>
                </a:r>
                <a:endParaRPr sz="1800">
                  <a:solidFill>
                    <a:srgbClr val="7F7F7F"/>
                  </a:solidFill>
                  <a:latin typeface="Times New Roman"/>
                  <a:ea typeface="Times New Roman"/>
                  <a:cs typeface="Times New Roman"/>
                  <a:sym typeface="Times New Roman"/>
                </a:endParaRPr>
              </a:p>
            </p:txBody>
          </p:sp>
          <p:sp>
            <p:nvSpPr>
              <p:cNvPr id="127" name="Shape 127"/>
              <p:cNvSpPr/>
              <p:nvPr/>
            </p:nvSpPr>
            <p:spPr>
              <a:xfrm>
                <a:off x="1907703" y="2348880"/>
                <a:ext cx="6696744" cy="3168351"/>
              </a:xfrm>
              <a:prstGeom prst="wave">
                <a:avLst>
                  <a:gd fmla="val 12500" name="adj1"/>
                  <a:gd fmla="val 0" name="adj2"/>
                </a:avLst>
              </a:prstGeom>
              <a:gradFill>
                <a:gsLst>
                  <a:gs pos="0">
                    <a:srgbClr val="8C8C8C"/>
                  </a:gs>
                  <a:gs pos="50000">
                    <a:schemeClr val="lt1"/>
                  </a:gs>
                  <a:gs pos="100000">
                    <a:srgbClr val="F2F2F2"/>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rgbClr val="7F7F7F"/>
                  </a:solidFill>
                  <a:latin typeface="Times New Roman"/>
                  <a:ea typeface="Times New Roman"/>
                  <a:cs typeface="Times New Roman"/>
                  <a:sym typeface="Times New Roman"/>
                </a:endParaRPr>
              </a:p>
            </p:txBody>
          </p:sp>
        </p:grpSp>
        <p:pic>
          <p:nvPicPr>
            <p:cNvPr id="128" name="Shape 128"/>
            <p:cNvPicPr preferRelativeResize="0"/>
            <p:nvPr/>
          </p:nvPicPr>
          <p:blipFill rotWithShape="1">
            <a:blip r:embed="rId3">
              <a:alphaModFix/>
            </a:blip>
            <a:srcRect b="0" l="0" r="0" t="0"/>
            <a:stretch/>
          </p:blipFill>
          <p:spPr>
            <a:xfrm>
              <a:off x="3702017" y="1556791"/>
              <a:ext cx="476249" cy="476249"/>
            </a:xfrm>
            <a:prstGeom prst="rect">
              <a:avLst/>
            </a:prstGeom>
            <a:noFill/>
            <a:ln>
              <a:noFill/>
            </a:ln>
          </p:spPr>
        </p:pic>
        <p:pic>
          <p:nvPicPr>
            <p:cNvPr id="129" name="Shape 129"/>
            <p:cNvPicPr preferRelativeResize="0"/>
            <p:nvPr/>
          </p:nvPicPr>
          <p:blipFill rotWithShape="1">
            <a:blip r:embed="rId4">
              <a:alphaModFix/>
            </a:blip>
            <a:srcRect b="0" l="0" r="0" t="0"/>
            <a:stretch/>
          </p:blipFill>
          <p:spPr>
            <a:xfrm>
              <a:off x="467543" y="2025536"/>
              <a:ext cx="762000" cy="1800225"/>
            </a:xfrm>
            <a:prstGeom prst="rect">
              <a:avLst/>
            </a:prstGeom>
            <a:noFill/>
            <a:ln>
              <a:noFill/>
            </a:ln>
          </p:spPr>
        </p:pic>
        <p:pic>
          <p:nvPicPr>
            <p:cNvPr id="130" name="Shape 130"/>
            <p:cNvPicPr preferRelativeResize="0"/>
            <p:nvPr/>
          </p:nvPicPr>
          <p:blipFill rotWithShape="1">
            <a:blip r:embed="rId5">
              <a:alphaModFix/>
            </a:blip>
            <a:srcRect b="0" l="0" r="0" t="0"/>
            <a:stretch/>
          </p:blipFill>
          <p:spPr>
            <a:xfrm>
              <a:off x="515168" y="1399629"/>
              <a:ext cx="714374" cy="790575"/>
            </a:xfrm>
            <a:prstGeom prst="rect">
              <a:avLst/>
            </a:prstGeom>
            <a:noFill/>
            <a:ln>
              <a:noFill/>
            </a:ln>
          </p:spPr>
        </p:pic>
        <p:pic>
          <p:nvPicPr>
            <p:cNvPr id="131" name="Shape 131"/>
            <p:cNvPicPr preferRelativeResize="0"/>
            <p:nvPr/>
          </p:nvPicPr>
          <p:blipFill rotWithShape="1">
            <a:blip r:embed="rId6">
              <a:alphaModFix/>
            </a:blip>
            <a:srcRect b="0" l="0" r="0" t="0"/>
            <a:stretch/>
          </p:blipFill>
          <p:spPr>
            <a:xfrm>
              <a:off x="436397" y="3929923"/>
              <a:ext cx="3562350" cy="952499"/>
            </a:xfrm>
            <a:prstGeom prst="rect">
              <a:avLst/>
            </a:prstGeom>
            <a:noFill/>
            <a:ln>
              <a:noFill/>
            </a:ln>
          </p:spPr>
        </p:pic>
      </p:grpSp>
      <p:sp>
        <p:nvSpPr>
          <p:cNvPr id="132" name="Shape 132"/>
          <p:cNvSpPr txBox="1"/>
          <p:nvPr/>
        </p:nvSpPr>
        <p:spPr>
          <a:xfrm>
            <a:off x="1115616" y="3429000"/>
            <a:ext cx="7128792"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7200">
                <a:solidFill>
                  <a:srgbClr val="A5A5A5"/>
                </a:solidFill>
                <a:latin typeface="Times New Roman"/>
                <a:ea typeface="Times New Roman"/>
                <a:cs typeface="Times New Roman"/>
                <a:sym typeface="Times New Roman"/>
              </a:rPr>
              <a:t>مرحلة الطفولة Childhood</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5" name="Shape 485"/>
        <p:cNvGrpSpPr/>
        <p:nvPr/>
      </p:nvGrpSpPr>
      <p:grpSpPr>
        <a:xfrm>
          <a:off x="0" y="0"/>
          <a:ext cx="0" cy="0"/>
          <a:chOff x="0" y="0"/>
          <a:chExt cx="0" cy="0"/>
        </a:xfrm>
      </p:grpSpPr>
      <p:grpSp>
        <p:nvGrpSpPr>
          <p:cNvPr id="486" name="Shape 486"/>
          <p:cNvGrpSpPr/>
          <p:nvPr/>
        </p:nvGrpSpPr>
        <p:grpSpPr>
          <a:xfrm>
            <a:off x="107503" y="116631"/>
            <a:ext cx="8928992" cy="6624735"/>
            <a:chOff x="107503" y="116631"/>
            <a:chExt cx="8928992" cy="6624735"/>
          </a:xfrm>
        </p:grpSpPr>
        <p:sp>
          <p:nvSpPr>
            <p:cNvPr id="487" name="Shape 487"/>
            <p:cNvSpPr/>
            <p:nvPr/>
          </p:nvSpPr>
          <p:spPr>
            <a:xfrm>
              <a:off x="4355976" y="188640"/>
              <a:ext cx="4680520" cy="6324143"/>
            </a:xfrm>
            <a:prstGeom prst="rect">
              <a:avLst/>
            </a:prstGeom>
            <a:solidFill>
              <a:srgbClr val="CC99F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nvGrpSpPr>
            <p:cNvPr id="488" name="Shape 488"/>
            <p:cNvGrpSpPr/>
            <p:nvPr/>
          </p:nvGrpSpPr>
          <p:grpSpPr>
            <a:xfrm>
              <a:off x="107503" y="116631"/>
              <a:ext cx="8712967" cy="6624735"/>
              <a:chOff x="107503" y="116631"/>
              <a:chExt cx="8712967" cy="6624735"/>
            </a:xfrm>
          </p:grpSpPr>
          <p:grpSp>
            <p:nvGrpSpPr>
              <p:cNvPr id="489" name="Shape 489"/>
              <p:cNvGrpSpPr/>
              <p:nvPr/>
            </p:nvGrpSpPr>
            <p:grpSpPr>
              <a:xfrm>
                <a:off x="107503" y="188640"/>
                <a:ext cx="8712967" cy="6552727"/>
                <a:chOff x="107503" y="188640"/>
                <a:chExt cx="8712967" cy="6552727"/>
              </a:xfrm>
            </p:grpSpPr>
            <p:grpSp>
              <p:nvGrpSpPr>
                <p:cNvPr id="490" name="Shape 490"/>
                <p:cNvGrpSpPr/>
                <p:nvPr/>
              </p:nvGrpSpPr>
              <p:grpSpPr>
                <a:xfrm>
                  <a:off x="107503" y="188640"/>
                  <a:ext cx="8712966" cy="6552727"/>
                  <a:chOff x="107503" y="188640"/>
                  <a:chExt cx="8712966" cy="6552727"/>
                </a:xfrm>
              </p:grpSpPr>
              <p:grpSp>
                <p:nvGrpSpPr>
                  <p:cNvPr id="491" name="Shape 491"/>
                  <p:cNvGrpSpPr/>
                  <p:nvPr/>
                </p:nvGrpSpPr>
                <p:grpSpPr>
                  <a:xfrm>
                    <a:off x="107503" y="188640"/>
                    <a:ext cx="8712966" cy="6552727"/>
                    <a:chOff x="395536" y="476672"/>
                    <a:chExt cx="8113752" cy="6192687"/>
                  </a:xfrm>
                </p:grpSpPr>
                <p:sp>
                  <p:nvSpPr>
                    <p:cNvPr id="492" name="Shape 492"/>
                    <p:cNvSpPr/>
                    <p:nvPr/>
                  </p:nvSpPr>
                  <p:spPr>
                    <a:xfrm>
                      <a:off x="395536" y="476672"/>
                      <a:ext cx="5760640" cy="6192687"/>
                    </a:xfrm>
                    <a:prstGeom prst="round1Rect">
                      <a:avLst>
                        <a:gd fmla="val 16667" name="adj"/>
                      </a:avLst>
                    </a:prstGeom>
                    <a:solidFill>
                      <a:srgbClr val="990099"/>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493" name="Shape 493"/>
                    <p:cNvSpPr/>
                    <p:nvPr/>
                  </p:nvSpPr>
                  <p:spPr>
                    <a:xfrm>
                      <a:off x="611560" y="620687"/>
                      <a:ext cx="7897728" cy="5832648"/>
                    </a:xfrm>
                    <a:prstGeom prst="roundRect">
                      <a:avLst>
                        <a:gd fmla="val 9377" name="adj"/>
                      </a:avLst>
                    </a:prstGeom>
                    <a:gradFill>
                      <a:gsLst>
                        <a:gs pos="0">
                          <a:srgbClr val="F2F2F2"/>
                        </a:gs>
                        <a:gs pos="50000">
                          <a:schemeClr val="lt1"/>
                        </a:gs>
                        <a:gs pos="100000">
                          <a:srgbClr val="F2F2F2"/>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id="494" name="Shape 494"/>
                  <p:cNvPicPr preferRelativeResize="0"/>
                  <p:nvPr/>
                </p:nvPicPr>
                <p:blipFill rotWithShape="1">
                  <a:blip r:embed="rId3">
                    <a:alphaModFix/>
                  </a:blip>
                  <a:srcRect b="0" l="0" r="0" t="0"/>
                  <a:stretch/>
                </p:blipFill>
                <p:spPr>
                  <a:xfrm>
                    <a:off x="339482" y="188640"/>
                    <a:ext cx="2666999" cy="752474"/>
                  </a:xfrm>
                  <a:prstGeom prst="rect">
                    <a:avLst/>
                  </a:prstGeom>
                  <a:noFill/>
                  <a:ln>
                    <a:noFill/>
                  </a:ln>
                </p:spPr>
              </p:pic>
            </p:grpSp>
            <p:pic>
              <p:nvPicPr>
                <p:cNvPr id="495" name="Shape 495"/>
                <p:cNvPicPr preferRelativeResize="0"/>
                <p:nvPr/>
              </p:nvPicPr>
              <p:blipFill rotWithShape="1">
                <a:blip r:embed="rId4">
                  <a:alphaModFix/>
                </a:blip>
                <a:srcRect b="0" l="0" r="0" t="0"/>
                <a:stretch/>
              </p:blipFill>
              <p:spPr>
                <a:xfrm>
                  <a:off x="7956375" y="332656"/>
                  <a:ext cx="864095" cy="348080"/>
                </a:xfrm>
                <a:prstGeom prst="rect">
                  <a:avLst/>
                </a:prstGeom>
                <a:noFill/>
                <a:ln>
                  <a:noFill/>
                </a:ln>
              </p:spPr>
            </p:pic>
          </p:grpSp>
          <p:grpSp>
            <p:nvGrpSpPr>
              <p:cNvPr id="496" name="Shape 496"/>
              <p:cNvGrpSpPr/>
              <p:nvPr/>
            </p:nvGrpSpPr>
            <p:grpSpPr>
              <a:xfrm>
                <a:off x="3006482" y="116631"/>
                <a:ext cx="5813989" cy="747719"/>
                <a:chOff x="3006482" y="116631"/>
                <a:chExt cx="5813989" cy="747719"/>
              </a:xfrm>
            </p:grpSpPr>
            <p:pic>
              <p:nvPicPr>
                <p:cNvPr id="497" name="Shape 497"/>
                <p:cNvPicPr preferRelativeResize="0"/>
                <p:nvPr/>
              </p:nvPicPr>
              <p:blipFill rotWithShape="1">
                <a:blip r:embed="rId5">
                  <a:alphaModFix/>
                </a:blip>
                <a:srcRect b="0" l="0" r="0" t="0"/>
                <a:stretch/>
              </p:blipFill>
              <p:spPr>
                <a:xfrm>
                  <a:off x="3006482" y="116631"/>
                  <a:ext cx="3067049" cy="747719"/>
                </a:xfrm>
                <a:prstGeom prst="rect">
                  <a:avLst/>
                </a:prstGeom>
                <a:noFill/>
                <a:ln>
                  <a:noFill/>
                </a:ln>
              </p:spPr>
            </p:pic>
            <p:pic>
              <p:nvPicPr>
                <p:cNvPr id="498" name="Shape 498"/>
                <p:cNvPicPr preferRelativeResize="0"/>
                <p:nvPr/>
              </p:nvPicPr>
              <p:blipFill rotWithShape="1">
                <a:blip r:embed="rId5">
                  <a:alphaModFix/>
                </a:blip>
                <a:srcRect b="0" l="0" r="0" t="0"/>
                <a:stretch/>
              </p:blipFill>
              <p:spPr>
                <a:xfrm>
                  <a:off x="5753421" y="116631"/>
                  <a:ext cx="3067049" cy="747719"/>
                </a:xfrm>
                <a:prstGeom prst="rect">
                  <a:avLst/>
                </a:prstGeom>
                <a:noFill/>
                <a:ln>
                  <a:noFill/>
                </a:ln>
              </p:spPr>
            </p:pic>
          </p:grpSp>
        </p:grpSp>
      </p:grpSp>
      <p:sp>
        <p:nvSpPr>
          <p:cNvPr id="499" name="Shape 499"/>
          <p:cNvSpPr txBox="1"/>
          <p:nvPr/>
        </p:nvSpPr>
        <p:spPr>
          <a:xfrm>
            <a:off x="611560" y="1046345"/>
            <a:ext cx="8064894"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B30DA7"/>
                </a:solidFill>
                <a:latin typeface="Calibri"/>
                <a:ea typeface="Calibri"/>
                <a:cs typeface="Calibri"/>
                <a:sym typeface="Calibri"/>
              </a:rPr>
              <a:t>1- النمو الحركي في مرحلة الطفولة المبكرة:</a:t>
            </a:r>
          </a:p>
        </p:txBody>
      </p:sp>
      <p:sp>
        <p:nvSpPr>
          <p:cNvPr id="500" name="Shape 500"/>
          <p:cNvSpPr/>
          <p:nvPr/>
        </p:nvSpPr>
        <p:spPr>
          <a:xfrm>
            <a:off x="735247" y="2890678"/>
            <a:ext cx="7653176" cy="255454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يبدأ الطفل بالقفز والجري، ويطعم نفسه ويغسل يديه، وينظف نفسه، ولذلك يجب أن تعطيه بيئته الفرصة لتعلم هذه الأشياء، بل أنه من شروط النمو السليم.</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0"/>
                                        </p:tgtEl>
                                        <p:attrNameLst>
                                          <p:attrName>style.visibility</p:attrName>
                                        </p:attrNameLst>
                                      </p:cBhvr>
                                      <p:to>
                                        <p:strVal val="visible"/>
                                      </p:to>
                                    </p:set>
                                    <p:animEffect filter="fade" transition="in">
                                      <p:cBhvr>
                                        <p:cTn dur="500"/>
                                        <p:tgtEl>
                                          <p:spTgt spid="5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4" name="Shape 504"/>
        <p:cNvGrpSpPr/>
        <p:nvPr/>
      </p:nvGrpSpPr>
      <p:grpSpPr>
        <a:xfrm>
          <a:off x="0" y="0"/>
          <a:ext cx="0" cy="0"/>
          <a:chOff x="0" y="0"/>
          <a:chExt cx="0" cy="0"/>
        </a:xfrm>
      </p:grpSpPr>
      <p:pic>
        <p:nvPicPr>
          <p:cNvPr descr="img_1355587396_329.png" id="505" name="Shape 505"/>
          <p:cNvPicPr preferRelativeResize="0"/>
          <p:nvPr/>
        </p:nvPicPr>
        <p:blipFill rotWithShape="1">
          <a:blip r:embed="rId3">
            <a:alphaModFix/>
          </a:blip>
          <a:srcRect b="0" l="0" r="0" t="0"/>
          <a:stretch/>
        </p:blipFill>
        <p:spPr>
          <a:xfrm>
            <a:off x="1143000" y="382288"/>
            <a:ext cx="7000875" cy="6215063"/>
          </a:xfrm>
          <a:prstGeom prst="rect">
            <a:avLst/>
          </a:prstGeom>
          <a:noFill/>
          <a:ln>
            <a:noFill/>
          </a:ln>
        </p:spPr>
      </p:pic>
      <p:sp>
        <p:nvSpPr>
          <p:cNvPr id="506" name="Shape 506"/>
          <p:cNvSpPr/>
          <p:nvPr/>
        </p:nvSpPr>
        <p:spPr>
          <a:xfrm>
            <a:off x="2092225" y="3034694"/>
            <a:ext cx="5072061" cy="255454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8000">
                <a:solidFill>
                  <a:srgbClr val="0070C0"/>
                </a:solidFill>
                <a:latin typeface="Calibri"/>
                <a:ea typeface="Calibri"/>
                <a:cs typeface="Calibri"/>
                <a:sym typeface="Calibri"/>
              </a:rPr>
              <a:t>نشاط</a:t>
            </a:r>
            <a:br>
              <a:rPr b="1" lang="ar-EG" sz="8000">
                <a:solidFill>
                  <a:srgbClr val="0070C0"/>
                </a:solidFill>
                <a:latin typeface="Calibri"/>
                <a:ea typeface="Calibri"/>
                <a:cs typeface="Calibri"/>
                <a:sym typeface="Calibri"/>
              </a:rPr>
            </a:br>
            <a:r>
              <a:rPr b="1" lang="ar-EG" sz="8000">
                <a:solidFill>
                  <a:srgbClr val="0070C0"/>
                </a:solidFill>
                <a:latin typeface="Calibri"/>
                <a:ea typeface="Calibri"/>
                <a:cs typeface="Calibri"/>
                <a:sym typeface="Calibri"/>
              </a:rPr>
              <a:t> 2-4</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par>
                                <p:cTn fill="hold" nodeType="with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0" name="Shape 510"/>
        <p:cNvGrpSpPr/>
        <p:nvPr/>
      </p:nvGrpSpPr>
      <p:grpSpPr>
        <a:xfrm>
          <a:off x="0" y="0"/>
          <a:ext cx="0" cy="0"/>
          <a:chOff x="0" y="0"/>
          <a:chExt cx="0" cy="0"/>
        </a:xfrm>
      </p:grpSpPr>
      <p:grpSp>
        <p:nvGrpSpPr>
          <p:cNvPr id="511" name="Shape 511"/>
          <p:cNvGrpSpPr/>
          <p:nvPr/>
        </p:nvGrpSpPr>
        <p:grpSpPr>
          <a:xfrm>
            <a:off x="235046" y="211854"/>
            <a:ext cx="8820472" cy="6552727"/>
            <a:chOff x="2857488" y="1500174"/>
            <a:chExt cx="5796002" cy="4143404"/>
          </a:xfrm>
        </p:grpSpPr>
        <p:sp>
          <p:nvSpPr>
            <p:cNvPr id="512" name="Shape 512"/>
            <p:cNvSpPr/>
            <p:nvPr/>
          </p:nvSpPr>
          <p:spPr>
            <a:xfrm>
              <a:off x="3009888" y="1785925"/>
              <a:ext cx="5643602" cy="3857652"/>
            </a:xfrm>
            <a:prstGeom prst="roundRect">
              <a:avLst>
                <a:gd fmla="val 16667" name="adj"/>
              </a:avLst>
            </a:prstGeom>
            <a:gradFill>
              <a:gsLst>
                <a:gs pos="0">
                  <a:srgbClr val="BABABA"/>
                </a:gs>
                <a:gs pos="35000">
                  <a:srgbClr val="CFCFCF"/>
                </a:gs>
                <a:gs pos="100000">
                  <a:srgbClr val="EDEDED"/>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sp>
          <p:nvSpPr>
            <p:cNvPr id="513" name="Shape 513"/>
            <p:cNvSpPr/>
            <p:nvPr/>
          </p:nvSpPr>
          <p:spPr>
            <a:xfrm>
              <a:off x="2857488" y="1500174"/>
              <a:ext cx="5643602" cy="3857652"/>
            </a:xfrm>
            <a:prstGeom prst="roundRect">
              <a:avLst>
                <a:gd fmla="val 16667" name="adj"/>
              </a:avLst>
            </a:prstGeom>
            <a:gradFill>
              <a:gsLst>
                <a:gs pos="0">
                  <a:srgbClr val="FF847E"/>
                </a:gs>
                <a:gs pos="50000">
                  <a:schemeClr val="lt1"/>
                </a:gs>
                <a:gs pos="100000">
                  <a:srgbClr val="FFDAD9"/>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grpSp>
      <p:sp>
        <p:nvSpPr>
          <p:cNvPr id="514" name="Shape 514"/>
          <p:cNvSpPr txBox="1"/>
          <p:nvPr/>
        </p:nvSpPr>
        <p:spPr>
          <a:xfrm>
            <a:off x="379471" y="692695"/>
            <a:ext cx="8224976"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C00000"/>
                </a:solidFill>
                <a:latin typeface="Calibri"/>
                <a:ea typeface="Calibri"/>
                <a:cs typeface="Calibri"/>
                <a:sym typeface="Calibri"/>
              </a:rPr>
              <a:t>اكتب أكبر عدد من الكلمات المرادفة لكلمة الطفولة المتأخرة</a:t>
            </a:r>
          </a:p>
        </p:txBody>
      </p:sp>
      <p:sp>
        <p:nvSpPr>
          <p:cNvPr id="515" name="Shape 515"/>
          <p:cNvSpPr txBox="1"/>
          <p:nvPr/>
        </p:nvSpPr>
        <p:spPr>
          <a:xfrm>
            <a:off x="395536" y="3083475"/>
            <a:ext cx="8224976"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chemeClr val="dk1"/>
                </a:solidFill>
                <a:latin typeface="Calibri"/>
                <a:ea typeface="Calibri"/>
                <a:cs typeface="Calibri"/>
                <a:sym typeface="Calibri"/>
              </a:rPr>
              <a:t>مرحلة الإزعاج والمشكلات، مرحلة العراك، مرحلة الأقران.</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5"/>
                                        </p:tgtEl>
                                        <p:attrNameLst>
                                          <p:attrName>style.visibility</p:attrName>
                                        </p:attrNameLst>
                                      </p:cBhvr>
                                      <p:to>
                                        <p:strVal val="visible"/>
                                      </p:to>
                                    </p:set>
                                    <p:anim calcmode="lin" valueType="num">
                                      <p:cBhvr additive="base">
                                        <p:cTn dur="500"/>
                                        <p:tgtEl>
                                          <p:spTgt spid="515"/>
                                        </p:tgtEl>
                                        <p:attrNameLst>
                                          <p:attrName>ppt_w</p:attrName>
                                        </p:attrNameLst>
                                      </p:cBhvr>
                                      <p:tavLst>
                                        <p:tav fmla="" tm="0">
                                          <p:val>
                                            <p:strVal val="0"/>
                                          </p:val>
                                        </p:tav>
                                        <p:tav fmla="" tm="100000">
                                          <p:val>
                                            <p:strVal val="#ppt_w"/>
                                          </p:val>
                                        </p:tav>
                                      </p:tavLst>
                                    </p:anim>
                                    <p:anim calcmode="lin" valueType="num">
                                      <p:cBhvr additive="base">
                                        <p:cTn dur="500"/>
                                        <p:tgtEl>
                                          <p:spTgt spid="51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9" name="Shape 519"/>
        <p:cNvGrpSpPr/>
        <p:nvPr/>
      </p:nvGrpSpPr>
      <p:grpSpPr>
        <a:xfrm>
          <a:off x="0" y="0"/>
          <a:ext cx="0" cy="0"/>
          <a:chOff x="0" y="0"/>
          <a:chExt cx="0" cy="0"/>
        </a:xfrm>
      </p:grpSpPr>
      <p:grpSp>
        <p:nvGrpSpPr>
          <p:cNvPr id="520" name="Shape 520"/>
          <p:cNvGrpSpPr/>
          <p:nvPr/>
        </p:nvGrpSpPr>
        <p:grpSpPr>
          <a:xfrm>
            <a:off x="1979711" y="1639630"/>
            <a:ext cx="5513266" cy="3146692"/>
            <a:chOff x="1428728" y="1142983"/>
            <a:chExt cx="6643734" cy="4572032"/>
          </a:xfrm>
        </p:grpSpPr>
        <p:grpSp>
          <p:nvGrpSpPr>
            <p:cNvPr id="521" name="Shape 521"/>
            <p:cNvGrpSpPr/>
            <p:nvPr/>
          </p:nvGrpSpPr>
          <p:grpSpPr>
            <a:xfrm>
              <a:off x="1428728" y="1142983"/>
              <a:ext cx="6643734" cy="4572032"/>
              <a:chOff x="2714611" y="571479"/>
              <a:chExt cx="5715040" cy="4572032"/>
            </a:xfrm>
          </p:grpSpPr>
          <p:sp>
            <p:nvSpPr>
              <p:cNvPr id="522" name="Shape 522"/>
              <p:cNvSpPr/>
              <p:nvPr/>
            </p:nvSpPr>
            <p:spPr>
              <a:xfrm>
                <a:off x="2714611" y="1428736"/>
                <a:ext cx="5572163" cy="3714775"/>
              </a:xfrm>
              <a:prstGeom prst="cloud">
                <a:avLst/>
              </a:prstGeom>
              <a:gradFill>
                <a:gsLst>
                  <a:gs pos="0">
                    <a:schemeClr val="lt1"/>
                  </a:gs>
                  <a:gs pos="100000">
                    <a:srgbClr val="939393"/>
                  </a:gs>
                </a:gsLst>
                <a:path path="circle">
                  <a:fillToRect b="50%" l="50%" r="50%" t="50%"/>
                </a:path>
                <a:tileRect/>
              </a:gradFill>
              <a:ln cap="flat" cmpd="sng" w="38100">
                <a:solidFill>
                  <a:srgbClr val="0070C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2800">
                  <a:solidFill>
                    <a:schemeClr val="lt1"/>
                  </a:solidFill>
                  <a:latin typeface="Calibri"/>
                  <a:ea typeface="Calibri"/>
                  <a:cs typeface="Calibri"/>
                  <a:sym typeface="Calibri"/>
                </a:endParaRPr>
              </a:p>
            </p:txBody>
          </p:sp>
          <p:sp>
            <p:nvSpPr>
              <p:cNvPr id="523" name="Shape 523"/>
              <p:cNvSpPr/>
              <p:nvPr/>
            </p:nvSpPr>
            <p:spPr>
              <a:xfrm>
                <a:off x="2857488" y="571479"/>
                <a:ext cx="5572164" cy="3857652"/>
              </a:xfrm>
              <a:prstGeom prst="teardrop">
                <a:avLst>
                  <a:gd fmla="val 100000" name="adj"/>
                </a:avLst>
              </a:prstGeom>
              <a:gradFill>
                <a:gsLst>
                  <a:gs pos="0">
                    <a:srgbClr val="0000FF"/>
                  </a:gs>
                  <a:gs pos="50000">
                    <a:srgbClr val="0070C0"/>
                  </a:gs>
                  <a:gs pos="100000">
                    <a:srgbClr val="D8D8D8"/>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2800">
                  <a:solidFill>
                    <a:schemeClr val="lt1"/>
                  </a:solidFill>
                  <a:latin typeface="Calibri"/>
                  <a:ea typeface="Calibri"/>
                  <a:cs typeface="Calibri"/>
                  <a:sym typeface="Calibri"/>
                </a:endParaRPr>
              </a:p>
            </p:txBody>
          </p:sp>
        </p:grpSp>
        <p:sp>
          <p:nvSpPr>
            <p:cNvPr id="524" name="Shape 524"/>
            <p:cNvSpPr txBox="1"/>
            <p:nvPr/>
          </p:nvSpPr>
          <p:spPr>
            <a:xfrm>
              <a:off x="2000233" y="1553633"/>
              <a:ext cx="5643602" cy="321975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13800">
                  <a:solidFill>
                    <a:srgbClr val="FFFFFF"/>
                  </a:solidFill>
                  <a:latin typeface="Calibri"/>
                  <a:ea typeface="Calibri"/>
                  <a:cs typeface="Calibri"/>
                  <a:sym typeface="Calibri"/>
                </a:rPr>
                <a:t>إثراء</a:t>
              </a:r>
            </a:p>
          </p:txBody>
        </p:sp>
      </p:gr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20"/>
                                        </p:tgtEl>
                                        <p:attrNameLst>
                                          <p:attrName>style.visibility</p:attrName>
                                        </p:attrNameLst>
                                      </p:cBhvr>
                                      <p:to>
                                        <p:strVal val="visible"/>
                                      </p:to>
                                    </p:set>
                                    <p:anim calcmode="lin" valueType="num">
                                      <p:cBhvr additive="base">
                                        <p:cTn dur="500"/>
                                        <p:tgtEl>
                                          <p:spTgt spid="520"/>
                                        </p:tgtEl>
                                        <p:attrNameLst>
                                          <p:attrName>ppt_w</p:attrName>
                                        </p:attrNameLst>
                                      </p:cBhvr>
                                      <p:tavLst>
                                        <p:tav fmla="" tm="0">
                                          <p:val>
                                            <p:strVal val="0"/>
                                          </p:val>
                                        </p:tav>
                                        <p:tav fmla="" tm="100000">
                                          <p:val>
                                            <p:strVal val="#ppt_w"/>
                                          </p:val>
                                        </p:tav>
                                      </p:tavLst>
                                    </p:anim>
                                    <p:anim calcmode="lin" valueType="num">
                                      <p:cBhvr additive="base">
                                        <p:cTn dur="500"/>
                                        <p:tgtEl>
                                          <p:spTgt spid="52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8" name="Shape 528"/>
        <p:cNvGrpSpPr/>
        <p:nvPr/>
      </p:nvGrpSpPr>
      <p:grpSpPr>
        <a:xfrm>
          <a:off x="0" y="0"/>
          <a:ext cx="0" cy="0"/>
          <a:chOff x="0" y="0"/>
          <a:chExt cx="0" cy="0"/>
        </a:xfrm>
      </p:grpSpPr>
      <p:grpSp>
        <p:nvGrpSpPr>
          <p:cNvPr id="529" name="Shape 529"/>
          <p:cNvGrpSpPr/>
          <p:nvPr/>
        </p:nvGrpSpPr>
        <p:grpSpPr>
          <a:xfrm>
            <a:off x="107504" y="-27383"/>
            <a:ext cx="8856983" cy="6624736"/>
            <a:chOff x="107504" y="-27383"/>
            <a:chExt cx="8856983" cy="6624736"/>
          </a:xfrm>
        </p:grpSpPr>
        <p:sp>
          <p:nvSpPr>
            <p:cNvPr id="530" name="Shape 530"/>
            <p:cNvSpPr/>
            <p:nvPr/>
          </p:nvSpPr>
          <p:spPr>
            <a:xfrm>
              <a:off x="7092279" y="-27383"/>
              <a:ext cx="1872207" cy="1944216"/>
            </a:xfrm>
            <a:prstGeom prst="flowChartConnector">
              <a:avLst/>
            </a:prstGeom>
            <a:solidFill>
              <a:srgbClr val="CC000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531" name="Shape 531"/>
            <p:cNvGrpSpPr/>
            <p:nvPr/>
          </p:nvGrpSpPr>
          <p:grpSpPr>
            <a:xfrm>
              <a:off x="107504" y="188639"/>
              <a:ext cx="8640959" cy="6408712"/>
              <a:chOff x="-36511" y="260647"/>
              <a:chExt cx="8640959" cy="6408712"/>
            </a:xfrm>
          </p:grpSpPr>
          <p:sp>
            <p:nvSpPr>
              <p:cNvPr id="532" name="Shape 532"/>
              <p:cNvSpPr/>
              <p:nvPr/>
            </p:nvSpPr>
            <p:spPr>
              <a:xfrm>
                <a:off x="323528" y="260647"/>
                <a:ext cx="8280919" cy="6408712"/>
              </a:xfrm>
              <a:prstGeom prst="round1Rect">
                <a:avLst>
                  <a:gd fmla="val 16667" name="adj"/>
                </a:avLst>
              </a:prstGeom>
              <a:solidFill>
                <a:srgbClr val="99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533" name="Shape 533"/>
              <p:cNvSpPr/>
              <p:nvPr/>
            </p:nvSpPr>
            <p:spPr>
              <a:xfrm>
                <a:off x="-36511" y="260647"/>
                <a:ext cx="8280919" cy="6408712"/>
              </a:xfrm>
              <a:prstGeom prst="snip2DiagRect">
                <a:avLst>
                  <a:gd fmla="val 0" name="adj1"/>
                  <a:gd fmla="val 16667" name="adj2"/>
                </a:avLst>
              </a:prstGeom>
              <a:gradFill>
                <a:gsLst>
                  <a:gs pos="0">
                    <a:schemeClr val="lt1"/>
                  </a:gs>
                  <a:gs pos="50000">
                    <a:srgbClr val="E5DFEC"/>
                  </a:gs>
                  <a:gs pos="100000">
                    <a:srgbClr val="D8D8D8"/>
                  </a:gs>
                </a:gsLst>
                <a:lin ang="5400000" scaled="0"/>
              </a:gra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sp>
        <p:nvSpPr>
          <p:cNvPr id="534" name="Shape 534"/>
          <p:cNvSpPr/>
          <p:nvPr/>
        </p:nvSpPr>
        <p:spPr>
          <a:xfrm>
            <a:off x="611560" y="692695"/>
            <a:ext cx="7056783" cy="5693865"/>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400">
                <a:solidFill>
                  <a:srgbClr val="C00000"/>
                </a:solidFill>
                <a:latin typeface="Calibri"/>
                <a:ea typeface="Calibri"/>
                <a:cs typeface="Calibri"/>
                <a:sym typeface="Calibri"/>
              </a:rPr>
              <a:t>الاختلافات بين الجنسين في اللعب:</a:t>
            </a:r>
          </a:p>
          <a:p>
            <a:pPr indent="0" lvl="0" marL="0" marR="0" rtl="1" algn="ctr">
              <a:spcBef>
                <a:spcPts val="0"/>
              </a:spcBef>
              <a:buSzPct val="25000"/>
              <a:buNone/>
            </a:pPr>
            <a:r>
              <a:rPr b="1" lang="ar-EG" sz="4000">
                <a:solidFill>
                  <a:schemeClr val="dk1"/>
                </a:solidFill>
                <a:latin typeface="Calibri"/>
                <a:ea typeface="Calibri"/>
                <a:cs typeface="Calibri"/>
                <a:sym typeface="Calibri"/>
              </a:rPr>
              <a:t>يرى بعض العلماء ومنهم جيلجان (Gilligan) أن أنشطة اللعب عند الذكور تهيئهم لتطوير العضلات التي سيحتاجون لاستخدامها في المستقبل، في حين تلعب الأنشطة التي تقوم بها الإناث دورًا في تعليمهم الصبر والتعاون والقابلية للتأثر بالعوامل الخارجية واكتساب مهارات تساعدهم في الحياة العائلية.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29"/>
                                        </p:tgtEl>
                                        <p:attrNameLst>
                                          <p:attrName>style.visibility</p:attrName>
                                        </p:attrNameLst>
                                      </p:cBhvr>
                                      <p:to>
                                        <p:strVal val="visible"/>
                                      </p:to>
                                    </p:set>
                                    <p:anim calcmode="lin" valueType="num">
                                      <p:cBhvr additive="base">
                                        <p:cTn dur="500"/>
                                        <p:tgtEl>
                                          <p:spTgt spid="529"/>
                                        </p:tgtEl>
                                        <p:attrNameLst>
                                          <p:attrName>ppt_w</p:attrName>
                                        </p:attrNameLst>
                                      </p:cBhvr>
                                      <p:tavLst>
                                        <p:tav fmla="" tm="0">
                                          <p:val>
                                            <p:strVal val="0"/>
                                          </p:val>
                                        </p:tav>
                                        <p:tav fmla="" tm="100000">
                                          <p:val>
                                            <p:strVal val="#ppt_w"/>
                                          </p:val>
                                        </p:tav>
                                      </p:tavLst>
                                    </p:anim>
                                    <p:anim calcmode="lin" valueType="num">
                                      <p:cBhvr additive="base">
                                        <p:cTn dur="500"/>
                                        <p:tgtEl>
                                          <p:spTgt spid="5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34">
                                            <p:txEl>
                                              <p:pRg end="0" st="0"/>
                                            </p:txEl>
                                          </p:spTgt>
                                        </p:tgtEl>
                                        <p:attrNameLst>
                                          <p:attrName>style.visibility</p:attrName>
                                        </p:attrNameLst>
                                      </p:cBhvr>
                                      <p:to>
                                        <p:strVal val="visible"/>
                                      </p:to>
                                    </p:set>
                                    <p:anim calcmode="lin" valueType="num">
                                      <p:cBhvr additive="base">
                                        <p:cTn dur="500"/>
                                        <p:tgtEl>
                                          <p:spTgt spid="53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534">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34">
                                            <p:txEl>
                                              <p:pRg end="1" st="1"/>
                                            </p:txEl>
                                          </p:spTgt>
                                        </p:tgtEl>
                                        <p:attrNameLst>
                                          <p:attrName>style.visibility</p:attrName>
                                        </p:attrNameLst>
                                      </p:cBhvr>
                                      <p:to>
                                        <p:strVal val="visible"/>
                                      </p:to>
                                    </p:set>
                                    <p:anim calcmode="lin" valueType="num">
                                      <p:cBhvr additive="base">
                                        <p:cTn dur="500"/>
                                        <p:tgtEl>
                                          <p:spTgt spid="53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534">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8" name="Shape 538"/>
        <p:cNvGrpSpPr/>
        <p:nvPr/>
      </p:nvGrpSpPr>
      <p:grpSpPr>
        <a:xfrm>
          <a:off x="0" y="0"/>
          <a:ext cx="0" cy="0"/>
          <a:chOff x="0" y="0"/>
          <a:chExt cx="0" cy="0"/>
        </a:xfrm>
      </p:grpSpPr>
      <p:grpSp>
        <p:nvGrpSpPr>
          <p:cNvPr id="539" name="Shape 539"/>
          <p:cNvGrpSpPr/>
          <p:nvPr/>
        </p:nvGrpSpPr>
        <p:grpSpPr>
          <a:xfrm>
            <a:off x="107503" y="116631"/>
            <a:ext cx="8928992" cy="6624735"/>
            <a:chOff x="107503" y="116631"/>
            <a:chExt cx="8928992" cy="6624735"/>
          </a:xfrm>
        </p:grpSpPr>
        <p:sp>
          <p:nvSpPr>
            <p:cNvPr id="540" name="Shape 540"/>
            <p:cNvSpPr/>
            <p:nvPr/>
          </p:nvSpPr>
          <p:spPr>
            <a:xfrm>
              <a:off x="4355976" y="188640"/>
              <a:ext cx="4680520" cy="6324143"/>
            </a:xfrm>
            <a:prstGeom prst="rect">
              <a:avLst/>
            </a:prstGeom>
            <a:solidFill>
              <a:srgbClr val="CC99F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nvGrpSpPr>
            <p:cNvPr id="541" name="Shape 541"/>
            <p:cNvGrpSpPr/>
            <p:nvPr/>
          </p:nvGrpSpPr>
          <p:grpSpPr>
            <a:xfrm>
              <a:off x="107503" y="116631"/>
              <a:ext cx="8712967" cy="6624735"/>
              <a:chOff x="107503" y="116631"/>
              <a:chExt cx="8712967" cy="6624735"/>
            </a:xfrm>
          </p:grpSpPr>
          <p:grpSp>
            <p:nvGrpSpPr>
              <p:cNvPr id="542" name="Shape 542"/>
              <p:cNvGrpSpPr/>
              <p:nvPr/>
            </p:nvGrpSpPr>
            <p:grpSpPr>
              <a:xfrm>
                <a:off x="107503" y="188640"/>
                <a:ext cx="8712967" cy="6552727"/>
                <a:chOff x="107503" y="188640"/>
                <a:chExt cx="8712967" cy="6552727"/>
              </a:xfrm>
            </p:grpSpPr>
            <p:grpSp>
              <p:nvGrpSpPr>
                <p:cNvPr id="543" name="Shape 543"/>
                <p:cNvGrpSpPr/>
                <p:nvPr/>
              </p:nvGrpSpPr>
              <p:grpSpPr>
                <a:xfrm>
                  <a:off x="107503" y="188640"/>
                  <a:ext cx="8712966" cy="6552727"/>
                  <a:chOff x="107503" y="188640"/>
                  <a:chExt cx="8712966" cy="6552727"/>
                </a:xfrm>
              </p:grpSpPr>
              <p:grpSp>
                <p:nvGrpSpPr>
                  <p:cNvPr id="544" name="Shape 544"/>
                  <p:cNvGrpSpPr/>
                  <p:nvPr/>
                </p:nvGrpSpPr>
                <p:grpSpPr>
                  <a:xfrm>
                    <a:off x="107503" y="188640"/>
                    <a:ext cx="8712966" cy="6552727"/>
                    <a:chOff x="395536" y="476672"/>
                    <a:chExt cx="8113752" cy="6192687"/>
                  </a:xfrm>
                </p:grpSpPr>
                <p:sp>
                  <p:nvSpPr>
                    <p:cNvPr id="545" name="Shape 545"/>
                    <p:cNvSpPr/>
                    <p:nvPr/>
                  </p:nvSpPr>
                  <p:spPr>
                    <a:xfrm>
                      <a:off x="395536" y="476672"/>
                      <a:ext cx="5760640" cy="6192687"/>
                    </a:xfrm>
                    <a:prstGeom prst="round1Rect">
                      <a:avLst>
                        <a:gd fmla="val 16667" name="adj"/>
                      </a:avLst>
                    </a:prstGeom>
                    <a:solidFill>
                      <a:srgbClr val="990099"/>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546" name="Shape 546"/>
                    <p:cNvSpPr/>
                    <p:nvPr/>
                  </p:nvSpPr>
                  <p:spPr>
                    <a:xfrm>
                      <a:off x="611560" y="620687"/>
                      <a:ext cx="7897728" cy="5832648"/>
                    </a:xfrm>
                    <a:prstGeom prst="roundRect">
                      <a:avLst>
                        <a:gd fmla="val 9377" name="adj"/>
                      </a:avLst>
                    </a:prstGeom>
                    <a:gradFill>
                      <a:gsLst>
                        <a:gs pos="0">
                          <a:srgbClr val="F2F2F2"/>
                        </a:gs>
                        <a:gs pos="50000">
                          <a:schemeClr val="lt1"/>
                        </a:gs>
                        <a:gs pos="100000">
                          <a:srgbClr val="F2F2F2"/>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id="547" name="Shape 547"/>
                  <p:cNvPicPr preferRelativeResize="0"/>
                  <p:nvPr/>
                </p:nvPicPr>
                <p:blipFill rotWithShape="1">
                  <a:blip r:embed="rId3">
                    <a:alphaModFix/>
                  </a:blip>
                  <a:srcRect b="0" l="0" r="0" t="0"/>
                  <a:stretch/>
                </p:blipFill>
                <p:spPr>
                  <a:xfrm>
                    <a:off x="339482" y="188640"/>
                    <a:ext cx="2666999" cy="752474"/>
                  </a:xfrm>
                  <a:prstGeom prst="rect">
                    <a:avLst/>
                  </a:prstGeom>
                  <a:noFill/>
                  <a:ln>
                    <a:noFill/>
                  </a:ln>
                </p:spPr>
              </p:pic>
            </p:grpSp>
            <p:pic>
              <p:nvPicPr>
                <p:cNvPr id="548" name="Shape 548"/>
                <p:cNvPicPr preferRelativeResize="0"/>
                <p:nvPr/>
              </p:nvPicPr>
              <p:blipFill rotWithShape="1">
                <a:blip r:embed="rId4">
                  <a:alphaModFix/>
                </a:blip>
                <a:srcRect b="0" l="0" r="0" t="0"/>
                <a:stretch/>
              </p:blipFill>
              <p:spPr>
                <a:xfrm>
                  <a:off x="7956375" y="332656"/>
                  <a:ext cx="864095" cy="348080"/>
                </a:xfrm>
                <a:prstGeom prst="rect">
                  <a:avLst/>
                </a:prstGeom>
                <a:noFill/>
                <a:ln>
                  <a:noFill/>
                </a:ln>
              </p:spPr>
            </p:pic>
          </p:grpSp>
          <p:grpSp>
            <p:nvGrpSpPr>
              <p:cNvPr id="549" name="Shape 549"/>
              <p:cNvGrpSpPr/>
              <p:nvPr/>
            </p:nvGrpSpPr>
            <p:grpSpPr>
              <a:xfrm>
                <a:off x="3006482" y="116631"/>
                <a:ext cx="5813989" cy="747719"/>
                <a:chOff x="3006482" y="116631"/>
                <a:chExt cx="5813989" cy="747719"/>
              </a:xfrm>
            </p:grpSpPr>
            <p:pic>
              <p:nvPicPr>
                <p:cNvPr id="550" name="Shape 550"/>
                <p:cNvPicPr preferRelativeResize="0"/>
                <p:nvPr/>
              </p:nvPicPr>
              <p:blipFill rotWithShape="1">
                <a:blip r:embed="rId5">
                  <a:alphaModFix/>
                </a:blip>
                <a:srcRect b="0" l="0" r="0" t="0"/>
                <a:stretch/>
              </p:blipFill>
              <p:spPr>
                <a:xfrm>
                  <a:off x="3006482" y="116631"/>
                  <a:ext cx="3067049" cy="747719"/>
                </a:xfrm>
                <a:prstGeom prst="rect">
                  <a:avLst/>
                </a:prstGeom>
                <a:noFill/>
                <a:ln>
                  <a:noFill/>
                </a:ln>
              </p:spPr>
            </p:pic>
            <p:pic>
              <p:nvPicPr>
                <p:cNvPr id="551" name="Shape 551"/>
                <p:cNvPicPr preferRelativeResize="0"/>
                <p:nvPr/>
              </p:nvPicPr>
              <p:blipFill rotWithShape="1">
                <a:blip r:embed="rId5">
                  <a:alphaModFix/>
                </a:blip>
                <a:srcRect b="0" l="0" r="0" t="0"/>
                <a:stretch/>
              </p:blipFill>
              <p:spPr>
                <a:xfrm>
                  <a:off x="5753421" y="116631"/>
                  <a:ext cx="3067049" cy="747719"/>
                </a:xfrm>
                <a:prstGeom prst="rect">
                  <a:avLst/>
                </a:prstGeom>
                <a:noFill/>
                <a:ln>
                  <a:noFill/>
                </a:ln>
              </p:spPr>
            </p:pic>
          </p:grpSp>
        </p:grpSp>
      </p:grpSp>
      <p:sp>
        <p:nvSpPr>
          <p:cNvPr id="552" name="Shape 552"/>
          <p:cNvSpPr txBox="1"/>
          <p:nvPr/>
        </p:nvSpPr>
        <p:spPr>
          <a:xfrm>
            <a:off x="3632589" y="1046345"/>
            <a:ext cx="4827842" cy="923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5400">
                <a:solidFill>
                  <a:srgbClr val="B30DA7"/>
                </a:solidFill>
                <a:latin typeface="Calibri"/>
                <a:ea typeface="Calibri"/>
                <a:cs typeface="Calibri"/>
                <a:sym typeface="Calibri"/>
              </a:rPr>
              <a:t>2- النمو اللغوي:</a:t>
            </a:r>
          </a:p>
        </p:txBody>
      </p:sp>
      <p:sp>
        <p:nvSpPr>
          <p:cNvPr id="553" name="Shape 553"/>
          <p:cNvSpPr/>
          <p:nvPr/>
        </p:nvSpPr>
        <p:spPr>
          <a:xfrm>
            <a:off x="735247" y="2564903"/>
            <a:ext cx="7653176" cy="2800766"/>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تنمو اللغة سريعًا في هذه الفترة ويتضاعف المحصول اللغوي للطفل، ويستخدم الطفل رموزًا كثيرة للدلالة على أشياء وأفعال مختلفة.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9"/>
                                        </p:tgtEl>
                                        <p:attrNameLst>
                                          <p:attrName>style.visibility</p:attrName>
                                        </p:attrNameLst>
                                      </p:cBhvr>
                                      <p:to>
                                        <p:strVal val="visible"/>
                                      </p:to>
                                    </p:set>
                                    <p:animEffect filter="fade" transition="in">
                                      <p:cBhvr>
                                        <p:cTn dur="500"/>
                                        <p:tgtEl>
                                          <p:spTgt spid="539"/>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7" name="Shape 557"/>
        <p:cNvGrpSpPr/>
        <p:nvPr/>
      </p:nvGrpSpPr>
      <p:grpSpPr>
        <a:xfrm>
          <a:off x="0" y="0"/>
          <a:ext cx="0" cy="0"/>
          <a:chOff x="0" y="0"/>
          <a:chExt cx="0" cy="0"/>
        </a:xfrm>
      </p:grpSpPr>
      <p:grpSp>
        <p:nvGrpSpPr>
          <p:cNvPr id="558" name="Shape 558"/>
          <p:cNvGrpSpPr/>
          <p:nvPr/>
        </p:nvGrpSpPr>
        <p:grpSpPr>
          <a:xfrm>
            <a:off x="107503" y="116631"/>
            <a:ext cx="8928992" cy="6624735"/>
            <a:chOff x="107503" y="116631"/>
            <a:chExt cx="8928992" cy="6624735"/>
          </a:xfrm>
        </p:grpSpPr>
        <p:sp>
          <p:nvSpPr>
            <p:cNvPr id="559" name="Shape 559"/>
            <p:cNvSpPr/>
            <p:nvPr/>
          </p:nvSpPr>
          <p:spPr>
            <a:xfrm>
              <a:off x="4355976" y="188640"/>
              <a:ext cx="4680520" cy="6324143"/>
            </a:xfrm>
            <a:prstGeom prst="rect">
              <a:avLst/>
            </a:prstGeom>
            <a:solidFill>
              <a:srgbClr val="CC99F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nvGrpSpPr>
            <p:cNvPr id="560" name="Shape 560"/>
            <p:cNvGrpSpPr/>
            <p:nvPr/>
          </p:nvGrpSpPr>
          <p:grpSpPr>
            <a:xfrm>
              <a:off x="107503" y="116631"/>
              <a:ext cx="8712967" cy="6624735"/>
              <a:chOff x="107503" y="116631"/>
              <a:chExt cx="8712967" cy="6624735"/>
            </a:xfrm>
          </p:grpSpPr>
          <p:grpSp>
            <p:nvGrpSpPr>
              <p:cNvPr id="561" name="Shape 561"/>
              <p:cNvGrpSpPr/>
              <p:nvPr/>
            </p:nvGrpSpPr>
            <p:grpSpPr>
              <a:xfrm>
                <a:off x="107503" y="188640"/>
                <a:ext cx="8712967" cy="6552727"/>
                <a:chOff x="107503" y="188640"/>
                <a:chExt cx="8712967" cy="6552727"/>
              </a:xfrm>
            </p:grpSpPr>
            <p:grpSp>
              <p:nvGrpSpPr>
                <p:cNvPr id="562" name="Shape 562"/>
                <p:cNvGrpSpPr/>
                <p:nvPr/>
              </p:nvGrpSpPr>
              <p:grpSpPr>
                <a:xfrm>
                  <a:off x="107503" y="188640"/>
                  <a:ext cx="8712966" cy="6552727"/>
                  <a:chOff x="107503" y="188640"/>
                  <a:chExt cx="8712966" cy="6552727"/>
                </a:xfrm>
              </p:grpSpPr>
              <p:grpSp>
                <p:nvGrpSpPr>
                  <p:cNvPr id="563" name="Shape 563"/>
                  <p:cNvGrpSpPr/>
                  <p:nvPr/>
                </p:nvGrpSpPr>
                <p:grpSpPr>
                  <a:xfrm>
                    <a:off x="107503" y="188640"/>
                    <a:ext cx="8712966" cy="6552727"/>
                    <a:chOff x="395536" y="476672"/>
                    <a:chExt cx="8113752" cy="6192687"/>
                  </a:xfrm>
                </p:grpSpPr>
                <p:sp>
                  <p:nvSpPr>
                    <p:cNvPr id="564" name="Shape 564"/>
                    <p:cNvSpPr/>
                    <p:nvPr/>
                  </p:nvSpPr>
                  <p:spPr>
                    <a:xfrm>
                      <a:off x="395536" y="476672"/>
                      <a:ext cx="5760640" cy="6192687"/>
                    </a:xfrm>
                    <a:prstGeom prst="round1Rect">
                      <a:avLst>
                        <a:gd fmla="val 16667" name="adj"/>
                      </a:avLst>
                    </a:prstGeom>
                    <a:solidFill>
                      <a:srgbClr val="990099"/>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565" name="Shape 565"/>
                    <p:cNvSpPr/>
                    <p:nvPr/>
                  </p:nvSpPr>
                  <p:spPr>
                    <a:xfrm>
                      <a:off x="611560" y="620687"/>
                      <a:ext cx="7897728" cy="5832648"/>
                    </a:xfrm>
                    <a:prstGeom prst="roundRect">
                      <a:avLst>
                        <a:gd fmla="val 9377" name="adj"/>
                      </a:avLst>
                    </a:prstGeom>
                    <a:gradFill>
                      <a:gsLst>
                        <a:gs pos="0">
                          <a:srgbClr val="F2F2F2"/>
                        </a:gs>
                        <a:gs pos="50000">
                          <a:schemeClr val="lt1"/>
                        </a:gs>
                        <a:gs pos="100000">
                          <a:srgbClr val="F2F2F2"/>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id="566" name="Shape 566"/>
                  <p:cNvPicPr preferRelativeResize="0"/>
                  <p:nvPr/>
                </p:nvPicPr>
                <p:blipFill rotWithShape="1">
                  <a:blip r:embed="rId3">
                    <a:alphaModFix/>
                  </a:blip>
                  <a:srcRect b="0" l="0" r="0" t="0"/>
                  <a:stretch/>
                </p:blipFill>
                <p:spPr>
                  <a:xfrm>
                    <a:off x="339482" y="188640"/>
                    <a:ext cx="2666999" cy="752474"/>
                  </a:xfrm>
                  <a:prstGeom prst="rect">
                    <a:avLst/>
                  </a:prstGeom>
                  <a:noFill/>
                  <a:ln>
                    <a:noFill/>
                  </a:ln>
                </p:spPr>
              </p:pic>
            </p:grpSp>
            <p:pic>
              <p:nvPicPr>
                <p:cNvPr id="567" name="Shape 567"/>
                <p:cNvPicPr preferRelativeResize="0"/>
                <p:nvPr/>
              </p:nvPicPr>
              <p:blipFill rotWithShape="1">
                <a:blip r:embed="rId4">
                  <a:alphaModFix/>
                </a:blip>
                <a:srcRect b="0" l="0" r="0" t="0"/>
                <a:stretch/>
              </p:blipFill>
              <p:spPr>
                <a:xfrm>
                  <a:off x="7956375" y="332656"/>
                  <a:ext cx="864095" cy="348080"/>
                </a:xfrm>
                <a:prstGeom prst="rect">
                  <a:avLst/>
                </a:prstGeom>
                <a:noFill/>
                <a:ln>
                  <a:noFill/>
                </a:ln>
              </p:spPr>
            </p:pic>
          </p:grpSp>
          <p:grpSp>
            <p:nvGrpSpPr>
              <p:cNvPr id="568" name="Shape 568"/>
              <p:cNvGrpSpPr/>
              <p:nvPr/>
            </p:nvGrpSpPr>
            <p:grpSpPr>
              <a:xfrm>
                <a:off x="3006482" y="116631"/>
                <a:ext cx="5813989" cy="747719"/>
                <a:chOff x="3006482" y="116631"/>
                <a:chExt cx="5813989" cy="747719"/>
              </a:xfrm>
            </p:grpSpPr>
            <p:pic>
              <p:nvPicPr>
                <p:cNvPr id="569" name="Shape 569"/>
                <p:cNvPicPr preferRelativeResize="0"/>
                <p:nvPr/>
              </p:nvPicPr>
              <p:blipFill rotWithShape="1">
                <a:blip r:embed="rId5">
                  <a:alphaModFix/>
                </a:blip>
                <a:srcRect b="0" l="0" r="0" t="0"/>
                <a:stretch/>
              </p:blipFill>
              <p:spPr>
                <a:xfrm>
                  <a:off x="3006482" y="116631"/>
                  <a:ext cx="3067049" cy="747719"/>
                </a:xfrm>
                <a:prstGeom prst="rect">
                  <a:avLst/>
                </a:prstGeom>
                <a:noFill/>
                <a:ln>
                  <a:noFill/>
                </a:ln>
              </p:spPr>
            </p:pic>
            <p:pic>
              <p:nvPicPr>
                <p:cNvPr id="570" name="Shape 570"/>
                <p:cNvPicPr preferRelativeResize="0"/>
                <p:nvPr/>
              </p:nvPicPr>
              <p:blipFill rotWithShape="1">
                <a:blip r:embed="rId5">
                  <a:alphaModFix/>
                </a:blip>
                <a:srcRect b="0" l="0" r="0" t="0"/>
                <a:stretch/>
              </p:blipFill>
              <p:spPr>
                <a:xfrm>
                  <a:off x="5753421" y="116631"/>
                  <a:ext cx="3067049" cy="747719"/>
                </a:xfrm>
                <a:prstGeom prst="rect">
                  <a:avLst/>
                </a:prstGeom>
                <a:noFill/>
                <a:ln>
                  <a:noFill/>
                </a:ln>
              </p:spPr>
            </p:pic>
          </p:grpSp>
        </p:grpSp>
      </p:grpSp>
      <p:sp>
        <p:nvSpPr>
          <p:cNvPr id="571" name="Shape 571"/>
          <p:cNvSpPr txBox="1"/>
          <p:nvPr/>
        </p:nvSpPr>
        <p:spPr>
          <a:xfrm>
            <a:off x="3632589" y="908720"/>
            <a:ext cx="4827842" cy="923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5400">
                <a:solidFill>
                  <a:srgbClr val="B30DA7"/>
                </a:solidFill>
                <a:latin typeface="Calibri"/>
                <a:ea typeface="Calibri"/>
                <a:cs typeface="Calibri"/>
                <a:sym typeface="Calibri"/>
              </a:rPr>
              <a:t>3- النمو العقلي:</a:t>
            </a:r>
          </a:p>
        </p:txBody>
      </p:sp>
      <p:sp>
        <p:nvSpPr>
          <p:cNvPr id="572" name="Shape 572"/>
          <p:cNvSpPr/>
          <p:nvPr/>
        </p:nvSpPr>
        <p:spPr>
          <a:xfrm>
            <a:off x="735247" y="1938311"/>
            <a:ext cx="7653176" cy="4154983"/>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يكون الطفل في هذه المرحلة متمركزًا حول ذاته، لديه سعة الخيال (اللعب التخيلي) ويكون كثير الأسئلة وذلك أمر طبيعي وصحي لأنها الوسيلة التي من خلالها ينمو معرفيًا وعقليًا، وفي هذه المرحلة يقلد من حوله لاكتساب المهارات.</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500"/>
                                        <p:tgtEl>
                                          <p:spTgt spid="5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6" name="Shape 576"/>
        <p:cNvGrpSpPr/>
        <p:nvPr/>
      </p:nvGrpSpPr>
      <p:grpSpPr>
        <a:xfrm>
          <a:off x="0" y="0"/>
          <a:ext cx="0" cy="0"/>
          <a:chOff x="0" y="0"/>
          <a:chExt cx="0" cy="0"/>
        </a:xfrm>
      </p:grpSpPr>
      <p:pic>
        <p:nvPicPr>
          <p:cNvPr descr="img_1355587396_329.png" id="577" name="Shape 577"/>
          <p:cNvPicPr preferRelativeResize="0"/>
          <p:nvPr/>
        </p:nvPicPr>
        <p:blipFill rotWithShape="1">
          <a:blip r:embed="rId3">
            <a:alphaModFix/>
          </a:blip>
          <a:srcRect b="0" l="0" r="0" t="0"/>
          <a:stretch/>
        </p:blipFill>
        <p:spPr>
          <a:xfrm>
            <a:off x="1143000" y="382288"/>
            <a:ext cx="7000875" cy="6215063"/>
          </a:xfrm>
          <a:prstGeom prst="rect">
            <a:avLst/>
          </a:prstGeom>
          <a:noFill/>
          <a:ln>
            <a:noFill/>
          </a:ln>
        </p:spPr>
      </p:pic>
      <p:sp>
        <p:nvSpPr>
          <p:cNvPr id="578" name="Shape 578"/>
          <p:cNvSpPr/>
          <p:nvPr/>
        </p:nvSpPr>
        <p:spPr>
          <a:xfrm>
            <a:off x="2092225" y="3034694"/>
            <a:ext cx="5072061" cy="255454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8000">
                <a:solidFill>
                  <a:srgbClr val="0070C0"/>
                </a:solidFill>
                <a:latin typeface="Calibri"/>
                <a:ea typeface="Calibri"/>
                <a:cs typeface="Calibri"/>
                <a:sym typeface="Calibri"/>
              </a:rPr>
              <a:t>نشاط</a:t>
            </a:r>
            <a:br>
              <a:rPr b="1" lang="ar-EG" sz="8000">
                <a:solidFill>
                  <a:srgbClr val="0070C0"/>
                </a:solidFill>
                <a:latin typeface="Calibri"/>
                <a:ea typeface="Calibri"/>
                <a:cs typeface="Calibri"/>
                <a:sym typeface="Calibri"/>
              </a:rPr>
            </a:br>
            <a:r>
              <a:rPr b="1" lang="ar-EG" sz="8000">
                <a:solidFill>
                  <a:srgbClr val="0070C0"/>
                </a:solidFill>
                <a:latin typeface="Calibri"/>
                <a:ea typeface="Calibri"/>
                <a:cs typeface="Calibri"/>
                <a:sym typeface="Calibri"/>
              </a:rPr>
              <a:t> 2-5</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2" name="Shape 582"/>
        <p:cNvGrpSpPr/>
        <p:nvPr/>
      </p:nvGrpSpPr>
      <p:grpSpPr>
        <a:xfrm>
          <a:off x="0" y="0"/>
          <a:ext cx="0" cy="0"/>
          <a:chOff x="0" y="0"/>
          <a:chExt cx="0" cy="0"/>
        </a:xfrm>
      </p:grpSpPr>
      <p:grpSp>
        <p:nvGrpSpPr>
          <p:cNvPr id="583" name="Shape 583"/>
          <p:cNvGrpSpPr/>
          <p:nvPr/>
        </p:nvGrpSpPr>
        <p:grpSpPr>
          <a:xfrm>
            <a:off x="235046" y="211854"/>
            <a:ext cx="8820472" cy="6552727"/>
            <a:chOff x="2857488" y="1500174"/>
            <a:chExt cx="5796002" cy="4143404"/>
          </a:xfrm>
        </p:grpSpPr>
        <p:sp>
          <p:nvSpPr>
            <p:cNvPr id="584" name="Shape 584"/>
            <p:cNvSpPr/>
            <p:nvPr/>
          </p:nvSpPr>
          <p:spPr>
            <a:xfrm>
              <a:off x="3009888" y="1785925"/>
              <a:ext cx="5643602" cy="3857652"/>
            </a:xfrm>
            <a:prstGeom prst="roundRect">
              <a:avLst>
                <a:gd fmla="val 16667" name="adj"/>
              </a:avLst>
            </a:prstGeom>
            <a:gradFill>
              <a:gsLst>
                <a:gs pos="0">
                  <a:srgbClr val="BABABA"/>
                </a:gs>
                <a:gs pos="35000">
                  <a:srgbClr val="CFCFCF"/>
                </a:gs>
                <a:gs pos="100000">
                  <a:srgbClr val="EDEDED"/>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sp>
          <p:nvSpPr>
            <p:cNvPr id="585" name="Shape 585"/>
            <p:cNvSpPr/>
            <p:nvPr/>
          </p:nvSpPr>
          <p:spPr>
            <a:xfrm>
              <a:off x="2857488" y="1500174"/>
              <a:ext cx="5643602" cy="3857652"/>
            </a:xfrm>
            <a:prstGeom prst="roundRect">
              <a:avLst>
                <a:gd fmla="val 16667" name="adj"/>
              </a:avLst>
            </a:prstGeom>
            <a:gradFill>
              <a:gsLst>
                <a:gs pos="0">
                  <a:srgbClr val="FF847E"/>
                </a:gs>
                <a:gs pos="50000">
                  <a:schemeClr val="lt1"/>
                </a:gs>
                <a:gs pos="100000">
                  <a:srgbClr val="FFDAD9"/>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grpSp>
      <p:sp>
        <p:nvSpPr>
          <p:cNvPr id="586" name="Shape 586"/>
          <p:cNvSpPr txBox="1"/>
          <p:nvPr/>
        </p:nvSpPr>
        <p:spPr>
          <a:xfrm>
            <a:off x="379471" y="548679"/>
            <a:ext cx="8224976"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C00000"/>
                </a:solidFill>
                <a:latin typeface="Calibri"/>
                <a:ea typeface="Calibri"/>
                <a:cs typeface="Calibri"/>
                <a:sym typeface="Calibri"/>
              </a:rPr>
              <a:t>قد يقلق بعض الآباء من أطفالهم يقضون وقتًا طويلًا في اللعب التخيلي بدلًا من الاتصال بالأطفال الآخرين؟ هل هذا القلق في محله؟ وضح ذلك.</a:t>
            </a:r>
          </a:p>
        </p:txBody>
      </p:sp>
      <p:sp>
        <p:nvSpPr>
          <p:cNvPr id="587" name="Shape 587"/>
          <p:cNvSpPr txBox="1"/>
          <p:nvPr/>
        </p:nvSpPr>
        <p:spPr>
          <a:xfrm>
            <a:off x="395536" y="2676975"/>
            <a:ext cx="7897999" cy="3416319"/>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600">
                <a:solidFill>
                  <a:schemeClr val="dk1"/>
                </a:solidFill>
                <a:latin typeface="Calibri"/>
                <a:ea typeface="Calibri"/>
                <a:cs typeface="Calibri"/>
                <a:sym typeface="Calibri"/>
              </a:rPr>
              <a:t>هذا القلق في غير محله.</a:t>
            </a:r>
          </a:p>
          <a:p>
            <a:pPr indent="0" lvl="0" marL="0" marR="0" rtl="1" algn="r">
              <a:spcBef>
                <a:spcPts val="0"/>
              </a:spcBef>
              <a:buSzPct val="25000"/>
              <a:buNone/>
            </a:pPr>
            <a:r>
              <a:rPr b="1" lang="ar-EG" sz="3600">
                <a:solidFill>
                  <a:schemeClr val="dk1"/>
                </a:solidFill>
                <a:latin typeface="Calibri"/>
                <a:ea typeface="Calibri"/>
                <a:cs typeface="Calibri"/>
                <a:sym typeface="Calibri"/>
              </a:rPr>
              <a:t>حيث أن الطفل في هذه المرحلة متمركز حول ذاته، لديه سعة الخيال (اللعب التخيلي) ويكون كثير الأسئلة وذلك أمر طبيعي وصحي لأنها الوسيلة التي من خلالها ينمو معرفيًا وعقليًا، وفي هذه المرحلة يقلد من حوله لاكتساب المهارات.</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500"/>
                                        <p:tgtEl>
                                          <p:spTgt spid="583"/>
                                        </p:tgtEl>
                                      </p:cBhvr>
                                    </p:animEffect>
                                  </p:childTnLst>
                                </p:cTn>
                              </p:par>
                              <p:par>
                                <p:cTn fill="hold" nodeType="with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7"/>
                                        </p:tgtEl>
                                        <p:attrNameLst>
                                          <p:attrName>style.visibility</p:attrName>
                                        </p:attrNameLst>
                                      </p:cBhvr>
                                      <p:to>
                                        <p:strVal val="visible"/>
                                      </p:to>
                                    </p:set>
                                    <p:anim calcmode="lin" valueType="num">
                                      <p:cBhvr additive="base">
                                        <p:cTn dur="500"/>
                                        <p:tgtEl>
                                          <p:spTgt spid="587"/>
                                        </p:tgtEl>
                                        <p:attrNameLst>
                                          <p:attrName>ppt_w</p:attrName>
                                        </p:attrNameLst>
                                      </p:cBhvr>
                                      <p:tavLst>
                                        <p:tav fmla="" tm="0">
                                          <p:val>
                                            <p:strVal val="0"/>
                                          </p:val>
                                        </p:tav>
                                        <p:tav fmla="" tm="100000">
                                          <p:val>
                                            <p:strVal val="#ppt_w"/>
                                          </p:val>
                                        </p:tav>
                                      </p:tavLst>
                                    </p:anim>
                                    <p:anim calcmode="lin" valueType="num">
                                      <p:cBhvr additive="base">
                                        <p:cTn dur="500"/>
                                        <p:tgtEl>
                                          <p:spTgt spid="58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1" name="Shape 591"/>
        <p:cNvGrpSpPr/>
        <p:nvPr/>
      </p:nvGrpSpPr>
      <p:grpSpPr>
        <a:xfrm>
          <a:off x="0" y="0"/>
          <a:ext cx="0" cy="0"/>
          <a:chOff x="0" y="0"/>
          <a:chExt cx="0" cy="0"/>
        </a:xfrm>
      </p:grpSpPr>
      <p:grpSp>
        <p:nvGrpSpPr>
          <p:cNvPr id="592" name="Shape 592"/>
          <p:cNvGrpSpPr/>
          <p:nvPr/>
        </p:nvGrpSpPr>
        <p:grpSpPr>
          <a:xfrm>
            <a:off x="-108520" y="-27384"/>
            <a:ext cx="9289031" cy="6840759"/>
            <a:chOff x="179511" y="146151"/>
            <a:chExt cx="8928991" cy="6451200"/>
          </a:xfrm>
        </p:grpSpPr>
        <p:sp>
          <p:nvSpPr>
            <p:cNvPr id="593" name="Shape 593"/>
            <p:cNvSpPr/>
            <p:nvPr/>
          </p:nvSpPr>
          <p:spPr>
            <a:xfrm>
              <a:off x="4860032" y="260647"/>
              <a:ext cx="4032448" cy="6336703"/>
            </a:xfrm>
            <a:prstGeom prst="rect">
              <a:avLst/>
            </a:prstGeom>
            <a:gradFill>
              <a:gsLst>
                <a:gs pos="0">
                  <a:srgbClr val="FFC000"/>
                </a:gs>
                <a:gs pos="50000">
                  <a:schemeClr val="lt1"/>
                </a:gs>
                <a:gs pos="100000">
                  <a:srgbClr val="00FF00"/>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nvGrpSpPr>
            <p:cNvPr id="594" name="Shape 594"/>
            <p:cNvGrpSpPr/>
            <p:nvPr/>
          </p:nvGrpSpPr>
          <p:grpSpPr>
            <a:xfrm>
              <a:off x="179511" y="404663"/>
              <a:ext cx="8928991" cy="5976664"/>
              <a:chOff x="179511" y="404663"/>
              <a:chExt cx="8928991" cy="5976664"/>
            </a:xfrm>
          </p:grpSpPr>
          <p:pic>
            <p:nvPicPr>
              <p:cNvPr id="595" name="Shape 595"/>
              <p:cNvPicPr preferRelativeResize="0"/>
              <p:nvPr/>
            </p:nvPicPr>
            <p:blipFill rotWithShape="1">
              <a:blip r:embed="rId3">
                <a:alphaModFix/>
              </a:blip>
              <a:srcRect b="0" l="0" r="0" t="0"/>
              <a:stretch/>
            </p:blipFill>
            <p:spPr>
              <a:xfrm>
                <a:off x="7489253" y="5085044"/>
                <a:ext cx="1619249" cy="1285874"/>
              </a:xfrm>
              <a:prstGeom prst="rect">
                <a:avLst/>
              </a:prstGeom>
              <a:noFill/>
              <a:ln>
                <a:noFill/>
              </a:ln>
            </p:spPr>
          </p:pic>
          <p:pic>
            <p:nvPicPr>
              <p:cNvPr id="596" name="Shape 596"/>
              <p:cNvPicPr preferRelativeResize="0"/>
              <p:nvPr/>
            </p:nvPicPr>
            <p:blipFill rotWithShape="1">
              <a:blip r:embed="rId3">
                <a:alphaModFix/>
              </a:blip>
              <a:srcRect b="0" l="0" r="0" t="0"/>
              <a:stretch/>
            </p:blipFill>
            <p:spPr>
              <a:xfrm>
                <a:off x="179511" y="5085183"/>
                <a:ext cx="1619249" cy="1285874"/>
              </a:xfrm>
              <a:prstGeom prst="rect">
                <a:avLst/>
              </a:prstGeom>
              <a:noFill/>
              <a:ln>
                <a:noFill/>
              </a:ln>
            </p:spPr>
          </p:pic>
          <p:sp>
            <p:nvSpPr>
              <p:cNvPr id="597" name="Shape 597"/>
              <p:cNvSpPr/>
              <p:nvPr/>
            </p:nvSpPr>
            <p:spPr>
              <a:xfrm>
                <a:off x="467543" y="404663"/>
                <a:ext cx="8208912" cy="5976664"/>
              </a:xfrm>
              <a:prstGeom prst="round2SameRect">
                <a:avLst>
                  <a:gd fmla="val 10596" name="adj1"/>
                  <a:gd fmla="val 0" name="adj2"/>
                </a:avLst>
              </a:prstGeom>
              <a:gradFill>
                <a:gsLst>
                  <a:gs pos="0">
                    <a:schemeClr val="lt1"/>
                  </a:gs>
                  <a:gs pos="50000">
                    <a:srgbClr val="FFFF00"/>
                  </a:gs>
                  <a:gs pos="100000">
                    <a:schemeClr val="lt1"/>
                  </a:gs>
                </a:gsLst>
                <a:lin ang="5400000" scaled="0"/>
              </a:gradFill>
              <a:ln cap="flat" cmpd="sng" w="25400">
                <a:solidFill>
                  <a:srgbClr val="FFC0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id="598" name="Shape 598"/>
            <p:cNvPicPr preferRelativeResize="0"/>
            <p:nvPr/>
          </p:nvPicPr>
          <p:blipFill rotWithShape="1">
            <a:blip r:embed="rId4">
              <a:alphaModFix/>
            </a:blip>
            <a:srcRect b="0" l="0" r="0" t="0"/>
            <a:stretch/>
          </p:blipFill>
          <p:spPr>
            <a:xfrm>
              <a:off x="496143" y="146151"/>
              <a:ext cx="2808311" cy="1012613"/>
            </a:xfrm>
            <a:prstGeom prst="rect">
              <a:avLst/>
            </a:prstGeom>
            <a:noFill/>
            <a:ln>
              <a:noFill/>
            </a:ln>
          </p:spPr>
        </p:pic>
      </p:grpSp>
      <p:grpSp>
        <p:nvGrpSpPr>
          <p:cNvPr id="599" name="Shape 599"/>
          <p:cNvGrpSpPr/>
          <p:nvPr/>
        </p:nvGrpSpPr>
        <p:grpSpPr>
          <a:xfrm>
            <a:off x="4788024" y="332655"/>
            <a:ext cx="3602630" cy="1714535"/>
            <a:chOff x="6190226" y="1285859"/>
            <a:chExt cx="2354763" cy="1143007"/>
          </a:xfrm>
        </p:grpSpPr>
        <p:grpSp>
          <p:nvGrpSpPr>
            <p:cNvPr id="600" name="Shape 600"/>
            <p:cNvGrpSpPr/>
            <p:nvPr/>
          </p:nvGrpSpPr>
          <p:grpSpPr>
            <a:xfrm>
              <a:off x="6190226" y="1285859"/>
              <a:ext cx="1976776" cy="1143007"/>
              <a:chOff x="6190226" y="1285859"/>
              <a:chExt cx="1976776" cy="1143007"/>
            </a:xfrm>
          </p:grpSpPr>
          <p:sp>
            <p:nvSpPr>
              <p:cNvPr id="601" name="Shape 601"/>
              <p:cNvSpPr/>
              <p:nvPr/>
            </p:nvSpPr>
            <p:spPr>
              <a:xfrm>
                <a:off x="6190226" y="1285859"/>
                <a:ext cx="1976776" cy="1143007"/>
              </a:xfrm>
              <a:prstGeom prst="roundRect">
                <a:avLst>
                  <a:gd fmla="val 16667" name="adj"/>
                </a:avLst>
              </a:prstGeom>
              <a:gradFill>
                <a:gsLst>
                  <a:gs pos="0">
                    <a:srgbClr val="990099"/>
                  </a:gs>
                  <a:gs pos="49000">
                    <a:schemeClr val="lt1"/>
                  </a:gs>
                  <a:gs pos="100000">
                    <a:srgbClr val="5F497A"/>
                  </a:gs>
                </a:gsLst>
                <a:lin ang="18900000" scaled="0"/>
              </a:gradFill>
              <a:ln>
                <a:noFill/>
              </a:ln>
            </p:spPr>
            <p:txBody>
              <a:bodyPr anchorCtr="0" anchor="ctr" bIns="45700" lIns="91425" rIns="91425" tIns="45700">
                <a:noAutofit/>
              </a:bodyPr>
              <a:lstStyle/>
              <a:p>
                <a:pPr indent="0" lvl="0" marL="0" marR="0" rtl="1" algn="ctr">
                  <a:spcBef>
                    <a:spcPts val="0"/>
                  </a:spcBef>
                  <a:buNone/>
                </a:pPr>
                <a:r>
                  <a:t/>
                </a:r>
                <a:endParaRPr b="1" sz="4000">
                  <a:solidFill>
                    <a:srgbClr val="FFFFFF"/>
                  </a:solidFill>
                  <a:latin typeface="Calibri"/>
                  <a:ea typeface="Calibri"/>
                  <a:cs typeface="Calibri"/>
                  <a:sym typeface="Calibri"/>
                </a:endParaRPr>
              </a:p>
            </p:txBody>
          </p:sp>
          <p:sp>
            <p:nvSpPr>
              <p:cNvPr id="602" name="Shape 602"/>
              <p:cNvSpPr txBox="1"/>
              <p:nvPr/>
            </p:nvSpPr>
            <p:spPr>
              <a:xfrm flipH="1">
                <a:off x="6350391" y="1428737"/>
                <a:ext cx="46694" cy="964353"/>
              </a:xfrm>
              <a:prstGeom prst="rect">
                <a:avLst/>
              </a:prstGeom>
              <a:noFill/>
              <a:ln>
                <a:noFill/>
              </a:ln>
            </p:spPr>
            <p:txBody>
              <a:bodyPr anchorCtr="0" anchor="t" bIns="45700" lIns="91425" rIns="91425" tIns="45700">
                <a:noAutofit/>
              </a:bodyPr>
              <a:lstStyle/>
              <a:p>
                <a:pPr indent="0" lvl="0" marL="0" marR="0" rtl="1" algn="ctr">
                  <a:spcBef>
                    <a:spcPts val="0"/>
                  </a:spcBef>
                  <a:buNone/>
                </a:pPr>
                <a:r>
                  <a:t/>
                </a:r>
                <a:endParaRPr b="1" sz="8800">
                  <a:solidFill>
                    <a:srgbClr val="FFFFFF"/>
                  </a:solidFill>
                  <a:latin typeface="Calibri"/>
                  <a:ea typeface="Calibri"/>
                  <a:cs typeface="Calibri"/>
                  <a:sym typeface="Calibri"/>
                </a:endParaRPr>
              </a:p>
            </p:txBody>
          </p:sp>
        </p:grpSp>
        <p:grpSp>
          <p:nvGrpSpPr>
            <p:cNvPr id="603" name="Shape 603"/>
            <p:cNvGrpSpPr/>
            <p:nvPr/>
          </p:nvGrpSpPr>
          <p:grpSpPr>
            <a:xfrm>
              <a:off x="6384351" y="1357299"/>
              <a:ext cx="2160637" cy="1000131"/>
              <a:chOff x="6384351" y="1428737"/>
              <a:chExt cx="2160637" cy="1000131"/>
            </a:xfrm>
          </p:grpSpPr>
          <p:sp>
            <p:nvSpPr>
              <p:cNvPr id="604" name="Shape 604"/>
              <p:cNvSpPr/>
              <p:nvPr/>
            </p:nvSpPr>
            <p:spPr>
              <a:xfrm>
                <a:off x="6384351" y="1428737"/>
                <a:ext cx="2160637" cy="1000131"/>
              </a:xfrm>
              <a:prstGeom prst="ellipse">
                <a:avLst/>
              </a:prstGeom>
              <a:gradFill>
                <a:gsLst>
                  <a:gs pos="0">
                    <a:srgbClr val="9E0038"/>
                  </a:gs>
                  <a:gs pos="50000">
                    <a:srgbClr val="7F7F7F"/>
                  </a:gs>
                  <a:gs pos="100000">
                    <a:srgbClr val="FF0062"/>
                  </a:gs>
                </a:gsLst>
                <a:lin ang="5400000" scaled="0"/>
              </a:gradFill>
              <a:ln cap="flat" cmpd="sng" w="25400">
                <a:solidFill>
                  <a:schemeClr val="lt1"/>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b="1" sz="4000">
                  <a:solidFill>
                    <a:srgbClr val="FFFFFF"/>
                  </a:solidFill>
                  <a:latin typeface="Calibri"/>
                  <a:ea typeface="Calibri"/>
                  <a:cs typeface="Calibri"/>
                  <a:sym typeface="Calibri"/>
                </a:endParaRPr>
              </a:p>
            </p:txBody>
          </p:sp>
          <p:sp>
            <p:nvSpPr>
              <p:cNvPr id="605" name="Shape 605"/>
              <p:cNvSpPr txBox="1"/>
              <p:nvPr/>
            </p:nvSpPr>
            <p:spPr>
              <a:xfrm>
                <a:off x="6629064" y="1571137"/>
                <a:ext cx="1727661" cy="738653"/>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6600">
                    <a:solidFill>
                      <a:srgbClr val="FFFFFF"/>
                    </a:solidFill>
                    <a:latin typeface="Calibri"/>
                    <a:ea typeface="Calibri"/>
                    <a:cs typeface="Calibri"/>
                    <a:sym typeface="Calibri"/>
                  </a:rPr>
                  <a:t>تعلم ذاتي</a:t>
                </a:r>
              </a:p>
            </p:txBody>
          </p:sp>
        </p:grpSp>
      </p:grpSp>
      <p:sp>
        <p:nvSpPr>
          <p:cNvPr id="606" name="Shape 606"/>
          <p:cNvSpPr txBox="1"/>
          <p:nvPr/>
        </p:nvSpPr>
        <p:spPr>
          <a:xfrm>
            <a:off x="827583" y="2299518"/>
            <a:ext cx="7309483" cy="76944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000099"/>
                </a:solidFill>
                <a:latin typeface="Calibri"/>
                <a:ea typeface="Calibri"/>
                <a:cs typeface="Calibri"/>
                <a:sym typeface="Calibri"/>
              </a:rPr>
              <a:t>هل كل طفل له صديق خيالي؟ ولماذا؟</a:t>
            </a:r>
          </a:p>
        </p:txBody>
      </p:sp>
      <p:sp>
        <p:nvSpPr>
          <p:cNvPr id="607" name="Shape 607"/>
          <p:cNvSpPr txBox="1"/>
          <p:nvPr/>
        </p:nvSpPr>
        <p:spPr>
          <a:xfrm>
            <a:off x="683568" y="3945250"/>
            <a:ext cx="7560839"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نعم لكل طفل صديق خيالي، حيث أن الطفل في هذه المرحلة متمركز حول ذاته، لديه سعة الخيال (اللعب التخيلي).</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300"/>
                                        <p:tgtEl>
                                          <p:spTgt spid="599"/>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500"/>
                                        <p:tgtEl>
                                          <p:spTgt spid="6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grpSp>
        <p:nvGrpSpPr>
          <p:cNvPr id="137" name="Shape 137"/>
          <p:cNvGrpSpPr/>
          <p:nvPr/>
        </p:nvGrpSpPr>
        <p:grpSpPr>
          <a:xfrm>
            <a:off x="247912" y="142853"/>
            <a:ext cx="8572559" cy="6643709"/>
            <a:chOff x="142844" y="142853"/>
            <a:chExt cx="8572559" cy="6643709"/>
          </a:xfrm>
        </p:grpSpPr>
        <p:sp>
          <p:nvSpPr>
            <p:cNvPr id="138" name="Shape 138"/>
            <p:cNvSpPr/>
            <p:nvPr/>
          </p:nvSpPr>
          <p:spPr>
            <a:xfrm rot="5400000">
              <a:off x="-1357341" y="1643038"/>
              <a:ext cx="6643709" cy="3643337"/>
            </a:xfrm>
            <a:prstGeom prst="flowChartTerminator">
              <a:avLst/>
            </a:prstGeom>
            <a:solidFill>
              <a:srgbClr val="6600F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139" name="Shape 139"/>
            <p:cNvGrpSpPr/>
            <p:nvPr/>
          </p:nvGrpSpPr>
          <p:grpSpPr>
            <a:xfrm>
              <a:off x="428595" y="357165"/>
              <a:ext cx="8286807" cy="6072229"/>
              <a:chOff x="428595" y="357165"/>
              <a:chExt cx="8286807" cy="6072229"/>
            </a:xfrm>
          </p:grpSpPr>
          <p:sp>
            <p:nvSpPr>
              <p:cNvPr id="140" name="Shape 140"/>
              <p:cNvSpPr/>
              <p:nvPr/>
            </p:nvSpPr>
            <p:spPr>
              <a:xfrm>
                <a:off x="428595" y="357165"/>
                <a:ext cx="8286807" cy="5715040"/>
              </a:xfrm>
              <a:prstGeom prst="flowChartPunchedCard">
                <a:avLst/>
              </a:prstGeom>
              <a:solidFill>
                <a:schemeClr val="lt1"/>
              </a:solidFill>
              <a:ln cap="flat" cmpd="sng" w="57150">
                <a:solidFill>
                  <a:srgbClr val="A5A5A5"/>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41" name="Shape 141"/>
              <p:cNvSpPr/>
              <p:nvPr/>
            </p:nvSpPr>
            <p:spPr>
              <a:xfrm>
                <a:off x="714347" y="642918"/>
                <a:ext cx="7715304" cy="5786477"/>
              </a:xfrm>
              <a:prstGeom prst="round1Rect">
                <a:avLst>
                  <a:gd fmla="val 28646" name="adj"/>
                </a:avLst>
              </a:prstGeom>
              <a:gradFill>
                <a:gsLst>
                  <a:gs pos="0">
                    <a:srgbClr val="BFBFBF"/>
                  </a:gs>
                  <a:gs pos="50000">
                    <a:schemeClr val="lt1"/>
                  </a:gs>
                  <a:gs pos="100000">
                    <a:srgbClr val="CC66FF"/>
                  </a:gs>
                </a:gsLst>
                <a:lin ang="16200000" scaled="0"/>
              </a:gradFill>
              <a:ln cap="flat" cmpd="sng" w="25400">
                <a:solidFill>
                  <a:srgbClr val="9933FF"/>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sp>
        <p:nvSpPr>
          <p:cNvPr id="142" name="Shape 142"/>
          <p:cNvSpPr/>
          <p:nvPr/>
        </p:nvSpPr>
        <p:spPr>
          <a:xfrm>
            <a:off x="1260591" y="1340767"/>
            <a:ext cx="6656835" cy="415498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هي المرحلة الأولى من حياة المرء بعد مولده وفيها جوانب تغير متنوعة، جسمية وحركية وانفعالية واجتماعية وهي مترابطة وتؤثر بعضها في بعض ولكن قسمت بهدف التبسيط إلى:</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1" name="Shape 611"/>
        <p:cNvGrpSpPr/>
        <p:nvPr/>
      </p:nvGrpSpPr>
      <p:grpSpPr>
        <a:xfrm>
          <a:off x="0" y="0"/>
          <a:ext cx="0" cy="0"/>
          <a:chOff x="0" y="0"/>
          <a:chExt cx="0" cy="0"/>
        </a:xfrm>
      </p:grpSpPr>
      <p:grpSp>
        <p:nvGrpSpPr>
          <p:cNvPr id="612" name="Shape 612"/>
          <p:cNvGrpSpPr/>
          <p:nvPr/>
        </p:nvGrpSpPr>
        <p:grpSpPr>
          <a:xfrm>
            <a:off x="107503" y="116631"/>
            <a:ext cx="8928992" cy="6624735"/>
            <a:chOff x="107503" y="116631"/>
            <a:chExt cx="8928992" cy="6624735"/>
          </a:xfrm>
        </p:grpSpPr>
        <p:sp>
          <p:nvSpPr>
            <p:cNvPr id="613" name="Shape 613"/>
            <p:cNvSpPr/>
            <p:nvPr/>
          </p:nvSpPr>
          <p:spPr>
            <a:xfrm>
              <a:off x="4355976" y="188640"/>
              <a:ext cx="4680520" cy="6324143"/>
            </a:xfrm>
            <a:prstGeom prst="rect">
              <a:avLst/>
            </a:prstGeom>
            <a:solidFill>
              <a:srgbClr val="CC99FF"/>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nvGrpSpPr>
            <p:cNvPr id="614" name="Shape 614"/>
            <p:cNvGrpSpPr/>
            <p:nvPr/>
          </p:nvGrpSpPr>
          <p:grpSpPr>
            <a:xfrm>
              <a:off x="107503" y="116631"/>
              <a:ext cx="8712967" cy="6624735"/>
              <a:chOff x="107503" y="116631"/>
              <a:chExt cx="8712967" cy="6624735"/>
            </a:xfrm>
          </p:grpSpPr>
          <p:grpSp>
            <p:nvGrpSpPr>
              <p:cNvPr id="615" name="Shape 615"/>
              <p:cNvGrpSpPr/>
              <p:nvPr/>
            </p:nvGrpSpPr>
            <p:grpSpPr>
              <a:xfrm>
                <a:off x="107503" y="188640"/>
                <a:ext cx="8712967" cy="6552727"/>
                <a:chOff x="107503" y="188640"/>
                <a:chExt cx="8712967" cy="6552727"/>
              </a:xfrm>
            </p:grpSpPr>
            <p:grpSp>
              <p:nvGrpSpPr>
                <p:cNvPr id="616" name="Shape 616"/>
                <p:cNvGrpSpPr/>
                <p:nvPr/>
              </p:nvGrpSpPr>
              <p:grpSpPr>
                <a:xfrm>
                  <a:off x="107503" y="188640"/>
                  <a:ext cx="8712966" cy="6552727"/>
                  <a:chOff x="107503" y="188640"/>
                  <a:chExt cx="8712966" cy="6552727"/>
                </a:xfrm>
              </p:grpSpPr>
              <p:grpSp>
                <p:nvGrpSpPr>
                  <p:cNvPr id="617" name="Shape 617"/>
                  <p:cNvGrpSpPr/>
                  <p:nvPr/>
                </p:nvGrpSpPr>
                <p:grpSpPr>
                  <a:xfrm>
                    <a:off x="107503" y="188640"/>
                    <a:ext cx="8712966" cy="6552727"/>
                    <a:chOff x="395536" y="476672"/>
                    <a:chExt cx="8113752" cy="6192687"/>
                  </a:xfrm>
                </p:grpSpPr>
                <p:sp>
                  <p:nvSpPr>
                    <p:cNvPr id="618" name="Shape 618"/>
                    <p:cNvSpPr/>
                    <p:nvPr/>
                  </p:nvSpPr>
                  <p:spPr>
                    <a:xfrm>
                      <a:off x="395536" y="476672"/>
                      <a:ext cx="5760640" cy="6192687"/>
                    </a:xfrm>
                    <a:prstGeom prst="round1Rect">
                      <a:avLst>
                        <a:gd fmla="val 16667" name="adj"/>
                      </a:avLst>
                    </a:prstGeom>
                    <a:solidFill>
                      <a:srgbClr val="990099"/>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619" name="Shape 619"/>
                    <p:cNvSpPr/>
                    <p:nvPr/>
                  </p:nvSpPr>
                  <p:spPr>
                    <a:xfrm>
                      <a:off x="611560" y="620687"/>
                      <a:ext cx="7897728" cy="5832648"/>
                    </a:xfrm>
                    <a:prstGeom prst="roundRect">
                      <a:avLst>
                        <a:gd fmla="val 9377" name="adj"/>
                      </a:avLst>
                    </a:prstGeom>
                    <a:gradFill>
                      <a:gsLst>
                        <a:gs pos="0">
                          <a:srgbClr val="F2F2F2"/>
                        </a:gs>
                        <a:gs pos="50000">
                          <a:schemeClr val="lt1"/>
                        </a:gs>
                        <a:gs pos="100000">
                          <a:srgbClr val="F2F2F2"/>
                        </a:gs>
                      </a:gsLst>
                      <a:lin ang="162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id="620" name="Shape 620"/>
                  <p:cNvPicPr preferRelativeResize="0"/>
                  <p:nvPr/>
                </p:nvPicPr>
                <p:blipFill rotWithShape="1">
                  <a:blip r:embed="rId3">
                    <a:alphaModFix/>
                  </a:blip>
                  <a:srcRect b="0" l="0" r="0" t="0"/>
                  <a:stretch/>
                </p:blipFill>
                <p:spPr>
                  <a:xfrm>
                    <a:off x="339482" y="188640"/>
                    <a:ext cx="2666999" cy="752474"/>
                  </a:xfrm>
                  <a:prstGeom prst="rect">
                    <a:avLst/>
                  </a:prstGeom>
                  <a:noFill/>
                  <a:ln>
                    <a:noFill/>
                  </a:ln>
                </p:spPr>
              </p:pic>
            </p:grpSp>
            <p:pic>
              <p:nvPicPr>
                <p:cNvPr id="621" name="Shape 621"/>
                <p:cNvPicPr preferRelativeResize="0"/>
                <p:nvPr/>
              </p:nvPicPr>
              <p:blipFill rotWithShape="1">
                <a:blip r:embed="rId4">
                  <a:alphaModFix/>
                </a:blip>
                <a:srcRect b="0" l="0" r="0" t="0"/>
                <a:stretch/>
              </p:blipFill>
              <p:spPr>
                <a:xfrm>
                  <a:off x="7956375" y="332656"/>
                  <a:ext cx="864095" cy="348080"/>
                </a:xfrm>
                <a:prstGeom prst="rect">
                  <a:avLst/>
                </a:prstGeom>
                <a:noFill/>
                <a:ln>
                  <a:noFill/>
                </a:ln>
              </p:spPr>
            </p:pic>
          </p:grpSp>
          <p:grpSp>
            <p:nvGrpSpPr>
              <p:cNvPr id="622" name="Shape 622"/>
              <p:cNvGrpSpPr/>
              <p:nvPr/>
            </p:nvGrpSpPr>
            <p:grpSpPr>
              <a:xfrm>
                <a:off x="3006482" y="116631"/>
                <a:ext cx="5813989" cy="747719"/>
                <a:chOff x="3006482" y="116631"/>
                <a:chExt cx="5813989" cy="747719"/>
              </a:xfrm>
            </p:grpSpPr>
            <p:pic>
              <p:nvPicPr>
                <p:cNvPr id="623" name="Shape 623"/>
                <p:cNvPicPr preferRelativeResize="0"/>
                <p:nvPr/>
              </p:nvPicPr>
              <p:blipFill rotWithShape="1">
                <a:blip r:embed="rId5">
                  <a:alphaModFix/>
                </a:blip>
                <a:srcRect b="0" l="0" r="0" t="0"/>
                <a:stretch/>
              </p:blipFill>
              <p:spPr>
                <a:xfrm>
                  <a:off x="3006482" y="116631"/>
                  <a:ext cx="3067049" cy="747719"/>
                </a:xfrm>
                <a:prstGeom prst="rect">
                  <a:avLst/>
                </a:prstGeom>
                <a:noFill/>
                <a:ln>
                  <a:noFill/>
                </a:ln>
              </p:spPr>
            </p:pic>
            <p:pic>
              <p:nvPicPr>
                <p:cNvPr id="624" name="Shape 624"/>
                <p:cNvPicPr preferRelativeResize="0"/>
                <p:nvPr/>
              </p:nvPicPr>
              <p:blipFill rotWithShape="1">
                <a:blip r:embed="rId5">
                  <a:alphaModFix/>
                </a:blip>
                <a:srcRect b="0" l="0" r="0" t="0"/>
                <a:stretch/>
              </p:blipFill>
              <p:spPr>
                <a:xfrm>
                  <a:off x="5753421" y="116631"/>
                  <a:ext cx="3067049" cy="747719"/>
                </a:xfrm>
                <a:prstGeom prst="rect">
                  <a:avLst/>
                </a:prstGeom>
                <a:noFill/>
                <a:ln>
                  <a:noFill/>
                </a:ln>
              </p:spPr>
            </p:pic>
          </p:grpSp>
        </p:grpSp>
      </p:grpSp>
      <p:sp>
        <p:nvSpPr>
          <p:cNvPr id="625" name="Shape 625"/>
          <p:cNvSpPr txBox="1"/>
          <p:nvPr/>
        </p:nvSpPr>
        <p:spPr>
          <a:xfrm>
            <a:off x="1043608" y="1046345"/>
            <a:ext cx="7632848" cy="923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5400">
                <a:solidFill>
                  <a:srgbClr val="B30DA7"/>
                </a:solidFill>
                <a:latin typeface="Calibri"/>
                <a:ea typeface="Calibri"/>
                <a:cs typeface="Calibri"/>
                <a:sym typeface="Calibri"/>
              </a:rPr>
              <a:t>4- النمو الانفعالي والاجتماعي:</a:t>
            </a:r>
          </a:p>
        </p:txBody>
      </p:sp>
      <p:sp>
        <p:nvSpPr>
          <p:cNvPr id="626" name="Shape 626"/>
          <p:cNvSpPr/>
          <p:nvPr/>
        </p:nvSpPr>
        <p:spPr>
          <a:xfrm>
            <a:off x="735247" y="2132856"/>
            <a:ext cx="7653176" cy="4154983"/>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يريد الطفل أن يشعر بالقدرة والكفاءة والاستقلالية، ليشبع الحاجة إلى توكيد الذات ويكون علاقات اجتماعية مختلفة، ويتحول اللعب هذه المرحلة إلى اللعب الجماعي بدلًا من التخيلي في المرحلة السابقة.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500"/>
                                        <p:tgtEl>
                                          <p:spTgt spid="6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0" name="Shape 630"/>
        <p:cNvGrpSpPr/>
        <p:nvPr/>
      </p:nvGrpSpPr>
      <p:grpSpPr>
        <a:xfrm>
          <a:off x="0" y="0"/>
          <a:ext cx="0" cy="0"/>
          <a:chOff x="0" y="0"/>
          <a:chExt cx="0" cy="0"/>
        </a:xfrm>
      </p:grpSpPr>
      <p:grpSp>
        <p:nvGrpSpPr>
          <p:cNvPr id="631" name="Shape 631"/>
          <p:cNvGrpSpPr/>
          <p:nvPr/>
        </p:nvGrpSpPr>
        <p:grpSpPr>
          <a:xfrm>
            <a:off x="1979711" y="1639630"/>
            <a:ext cx="5513266" cy="3146692"/>
            <a:chOff x="1428728" y="1142983"/>
            <a:chExt cx="6643734" cy="4572032"/>
          </a:xfrm>
        </p:grpSpPr>
        <p:grpSp>
          <p:nvGrpSpPr>
            <p:cNvPr id="632" name="Shape 632"/>
            <p:cNvGrpSpPr/>
            <p:nvPr/>
          </p:nvGrpSpPr>
          <p:grpSpPr>
            <a:xfrm>
              <a:off x="1428728" y="1142983"/>
              <a:ext cx="6643734" cy="4572032"/>
              <a:chOff x="2714611" y="571479"/>
              <a:chExt cx="5715040" cy="4572032"/>
            </a:xfrm>
          </p:grpSpPr>
          <p:sp>
            <p:nvSpPr>
              <p:cNvPr id="633" name="Shape 633"/>
              <p:cNvSpPr/>
              <p:nvPr/>
            </p:nvSpPr>
            <p:spPr>
              <a:xfrm>
                <a:off x="2714611" y="1428736"/>
                <a:ext cx="5572163" cy="3714775"/>
              </a:xfrm>
              <a:prstGeom prst="cloud">
                <a:avLst/>
              </a:prstGeom>
              <a:gradFill>
                <a:gsLst>
                  <a:gs pos="0">
                    <a:schemeClr val="lt1"/>
                  </a:gs>
                  <a:gs pos="100000">
                    <a:srgbClr val="939393"/>
                  </a:gs>
                </a:gsLst>
                <a:path path="circle">
                  <a:fillToRect b="50%" l="50%" r="50%" t="50%"/>
                </a:path>
                <a:tileRect/>
              </a:gradFill>
              <a:ln cap="flat" cmpd="sng" w="38100">
                <a:solidFill>
                  <a:srgbClr val="0070C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2800">
                  <a:solidFill>
                    <a:schemeClr val="lt1"/>
                  </a:solidFill>
                  <a:latin typeface="Calibri"/>
                  <a:ea typeface="Calibri"/>
                  <a:cs typeface="Calibri"/>
                  <a:sym typeface="Calibri"/>
                </a:endParaRPr>
              </a:p>
            </p:txBody>
          </p:sp>
          <p:sp>
            <p:nvSpPr>
              <p:cNvPr id="634" name="Shape 634"/>
              <p:cNvSpPr/>
              <p:nvPr/>
            </p:nvSpPr>
            <p:spPr>
              <a:xfrm>
                <a:off x="2857488" y="571479"/>
                <a:ext cx="5572164" cy="3857652"/>
              </a:xfrm>
              <a:prstGeom prst="teardrop">
                <a:avLst>
                  <a:gd fmla="val 100000" name="adj"/>
                </a:avLst>
              </a:prstGeom>
              <a:gradFill>
                <a:gsLst>
                  <a:gs pos="0">
                    <a:srgbClr val="0000FF"/>
                  </a:gs>
                  <a:gs pos="50000">
                    <a:srgbClr val="0070C0"/>
                  </a:gs>
                  <a:gs pos="100000">
                    <a:srgbClr val="D8D8D8"/>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2800">
                  <a:solidFill>
                    <a:schemeClr val="lt1"/>
                  </a:solidFill>
                  <a:latin typeface="Calibri"/>
                  <a:ea typeface="Calibri"/>
                  <a:cs typeface="Calibri"/>
                  <a:sym typeface="Calibri"/>
                </a:endParaRPr>
              </a:p>
            </p:txBody>
          </p:sp>
        </p:grpSp>
        <p:sp>
          <p:nvSpPr>
            <p:cNvPr id="635" name="Shape 635"/>
            <p:cNvSpPr txBox="1"/>
            <p:nvPr/>
          </p:nvSpPr>
          <p:spPr>
            <a:xfrm>
              <a:off x="2000233" y="1553633"/>
              <a:ext cx="5643602" cy="3219755"/>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13800">
                  <a:solidFill>
                    <a:srgbClr val="FFFFFF"/>
                  </a:solidFill>
                  <a:latin typeface="Calibri"/>
                  <a:ea typeface="Calibri"/>
                  <a:cs typeface="Calibri"/>
                  <a:sym typeface="Calibri"/>
                </a:rPr>
                <a:t>إثراء</a:t>
              </a:r>
            </a:p>
          </p:txBody>
        </p:sp>
      </p:gr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31"/>
                                        </p:tgtEl>
                                        <p:attrNameLst>
                                          <p:attrName>style.visibility</p:attrName>
                                        </p:attrNameLst>
                                      </p:cBhvr>
                                      <p:to>
                                        <p:strVal val="visible"/>
                                      </p:to>
                                    </p:set>
                                    <p:anim calcmode="lin" valueType="num">
                                      <p:cBhvr additive="base">
                                        <p:cTn dur="500"/>
                                        <p:tgtEl>
                                          <p:spTgt spid="631"/>
                                        </p:tgtEl>
                                        <p:attrNameLst>
                                          <p:attrName>ppt_w</p:attrName>
                                        </p:attrNameLst>
                                      </p:cBhvr>
                                      <p:tavLst>
                                        <p:tav fmla="" tm="0">
                                          <p:val>
                                            <p:strVal val="0"/>
                                          </p:val>
                                        </p:tav>
                                        <p:tav fmla="" tm="100000">
                                          <p:val>
                                            <p:strVal val="#ppt_w"/>
                                          </p:val>
                                        </p:tav>
                                      </p:tavLst>
                                    </p:anim>
                                    <p:anim calcmode="lin" valueType="num">
                                      <p:cBhvr additive="base">
                                        <p:cTn dur="500"/>
                                        <p:tgtEl>
                                          <p:spTgt spid="63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9" name="Shape 639"/>
        <p:cNvGrpSpPr/>
        <p:nvPr/>
      </p:nvGrpSpPr>
      <p:grpSpPr>
        <a:xfrm>
          <a:off x="0" y="0"/>
          <a:ext cx="0" cy="0"/>
          <a:chOff x="0" y="0"/>
          <a:chExt cx="0" cy="0"/>
        </a:xfrm>
      </p:grpSpPr>
      <p:grpSp>
        <p:nvGrpSpPr>
          <p:cNvPr id="640" name="Shape 640"/>
          <p:cNvGrpSpPr/>
          <p:nvPr/>
        </p:nvGrpSpPr>
        <p:grpSpPr>
          <a:xfrm>
            <a:off x="107504" y="-27383"/>
            <a:ext cx="8856983" cy="6624736"/>
            <a:chOff x="107504" y="-27383"/>
            <a:chExt cx="8856983" cy="6624736"/>
          </a:xfrm>
        </p:grpSpPr>
        <p:sp>
          <p:nvSpPr>
            <p:cNvPr id="641" name="Shape 641"/>
            <p:cNvSpPr/>
            <p:nvPr/>
          </p:nvSpPr>
          <p:spPr>
            <a:xfrm>
              <a:off x="7092279" y="-27383"/>
              <a:ext cx="1872207" cy="1944216"/>
            </a:xfrm>
            <a:prstGeom prst="flowChartConnector">
              <a:avLst/>
            </a:prstGeom>
            <a:solidFill>
              <a:srgbClr val="CC000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642" name="Shape 642"/>
            <p:cNvGrpSpPr/>
            <p:nvPr/>
          </p:nvGrpSpPr>
          <p:grpSpPr>
            <a:xfrm>
              <a:off x="107504" y="188639"/>
              <a:ext cx="8640959" cy="6408712"/>
              <a:chOff x="-36511" y="260647"/>
              <a:chExt cx="8640959" cy="6408712"/>
            </a:xfrm>
          </p:grpSpPr>
          <p:sp>
            <p:nvSpPr>
              <p:cNvPr id="643" name="Shape 643"/>
              <p:cNvSpPr/>
              <p:nvPr/>
            </p:nvSpPr>
            <p:spPr>
              <a:xfrm>
                <a:off x="323528" y="260647"/>
                <a:ext cx="8280919" cy="6408712"/>
              </a:xfrm>
              <a:prstGeom prst="round1Rect">
                <a:avLst>
                  <a:gd fmla="val 16667" name="adj"/>
                </a:avLst>
              </a:prstGeom>
              <a:solidFill>
                <a:srgbClr val="99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644" name="Shape 644"/>
              <p:cNvSpPr/>
              <p:nvPr/>
            </p:nvSpPr>
            <p:spPr>
              <a:xfrm>
                <a:off x="-36511" y="260647"/>
                <a:ext cx="8280919" cy="6408712"/>
              </a:xfrm>
              <a:prstGeom prst="snip2DiagRect">
                <a:avLst>
                  <a:gd fmla="val 0" name="adj1"/>
                  <a:gd fmla="val 16667" name="adj2"/>
                </a:avLst>
              </a:prstGeom>
              <a:gradFill>
                <a:gsLst>
                  <a:gs pos="0">
                    <a:schemeClr val="lt1"/>
                  </a:gs>
                  <a:gs pos="50000">
                    <a:srgbClr val="E5DFEC"/>
                  </a:gs>
                  <a:gs pos="100000">
                    <a:srgbClr val="D8D8D8"/>
                  </a:gs>
                </a:gsLst>
                <a:lin ang="5400000" scaled="0"/>
              </a:gra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sp>
        <p:nvSpPr>
          <p:cNvPr id="645" name="Shape 645"/>
          <p:cNvSpPr/>
          <p:nvPr/>
        </p:nvSpPr>
        <p:spPr>
          <a:xfrm>
            <a:off x="683568" y="1004529"/>
            <a:ext cx="7056783" cy="50167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chemeClr val="dk1"/>
                </a:solidFill>
                <a:latin typeface="Calibri"/>
                <a:ea typeface="Calibri"/>
                <a:cs typeface="Calibri"/>
                <a:sym typeface="Calibri"/>
              </a:rPr>
              <a:t>أثبتت الدراسات أن الصداقات تكون أكثر نجاحًا وأكثر قوة كلما كبر عمر الإنسان، وحسب بعض الدراسات فإن طفل الأربع سنوات قد يقضي 30% من وقته مع الأصدقاء و70% مع الكبار، أما طفل ال 11 عامًا فإنه يقضي 60% من وقته مع أصدقائه سواء متواجدون معًا أو على الهاتف وحديثًا باستخدام الانترنت.</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40"/>
                                        </p:tgtEl>
                                        <p:attrNameLst>
                                          <p:attrName>style.visibility</p:attrName>
                                        </p:attrNameLst>
                                      </p:cBhvr>
                                      <p:to>
                                        <p:strVal val="visible"/>
                                      </p:to>
                                    </p:set>
                                    <p:anim calcmode="lin" valueType="num">
                                      <p:cBhvr additive="base">
                                        <p:cTn dur="500"/>
                                        <p:tgtEl>
                                          <p:spTgt spid="640"/>
                                        </p:tgtEl>
                                        <p:attrNameLst>
                                          <p:attrName>ppt_w</p:attrName>
                                        </p:attrNameLst>
                                      </p:cBhvr>
                                      <p:tavLst>
                                        <p:tav fmla="" tm="0">
                                          <p:val>
                                            <p:strVal val="0"/>
                                          </p:val>
                                        </p:tav>
                                        <p:tav fmla="" tm="100000">
                                          <p:val>
                                            <p:strVal val="#ppt_w"/>
                                          </p:val>
                                        </p:tav>
                                      </p:tavLst>
                                    </p:anim>
                                    <p:anim calcmode="lin" valueType="num">
                                      <p:cBhvr additive="base">
                                        <p:cTn dur="500"/>
                                        <p:tgtEl>
                                          <p:spTgt spid="6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45">
                                            <p:txEl>
                                              <p:pRg end="0" st="0"/>
                                            </p:txEl>
                                          </p:spTgt>
                                        </p:tgtEl>
                                        <p:attrNameLst>
                                          <p:attrName>style.visibility</p:attrName>
                                        </p:attrNameLst>
                                      </p:cBhvr>
                                      <p:to>
                                        <p:strVal val="visible"/>
                                      </p:to>
                                    </p:set>
                                    <p:anim calcmode="lin" valueType="num">
                                      <p:cBhvr additive="base">
                                        <p:cTn dur="500"/>
                                        <p:tgtEl>
                                          <p:spTgt spid="64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64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9" name="Shape 649"/>
        <p:cNvGrpSpPr/>
        <p:nvPr/>
      </p:nvGrpSpPr>
      <p:grpSpPr>
        <a:xfrm>
          <a:off x="0" y="0"/>
          <a:ext cx="0" cy="0"/>
          <a:chOff x="0" y="0"/>
          <a:chExt cx="0" cy="0"/>
        </a:xfrm>
      </p:grpSpPr>
      <p:pic>
        <p:nvPicPr>
          <p:cNvPr descr="img_1355587396_329.png" id="650" name="Shape 650"/>
          <p:cNvPicPr preferRelativeResize="0"/>
          <p:nvPr/>
        </p:nvPicPr>
        <p:blipFill rotWithShape="1">
          <a:blip r:embed="rId3">
            <a:alphaModFix/>
          </a:blip>
          <a:srcRect b="0" l="0" r="0" t="0"/>
          <a:stretch/>
        </p:blipFill>
        <p:spPr>
          <a:xfrm>
            <a:off x="1143000" y="382288"/>
            <a:ext cx="7000875" cy="6215063"/>
          </a:xfrm>
          <a:prstGeom prst="rect">
            <a:avLst/>
          </a:prstGeom>
          <a:noFill/>
          <a:ln>
            <a:noFill/>
          </a:ln>
        </p:spPr>
      </p:pic>
      <p:sp>
        <p:nvSpPr>
          <p:cNvPr id="651" name="Shape 651"/>
          <p:cNvSpPr/>
          <p:nvPr/>
        </p:nvSpPr>
        <p:spPr>
          <a:xfrm>
            <a:off x="2092225" y="3034694"/>
            <a:ext cx="5072061" cy="255454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8000">
                <a:solidFill>
                  <a:srgbClr val="0070C0"/>
                </a:solidFill>
                <a:latin typeface="Calibri"/>
                <a:ea typeface="Calibri"/>
                <a:cs typeface="Calibri"/>
                <a:sym typeface="Calibri"/>
              </a:rPr>
              <a:t>نشاط</a:t>
            </a:r>
            <a:br>
              <a:rPr b="1" lang="ar-EG" sz="8000">
                <a:solidFill>
                  <a:srgbClr val="0070C0"/>
                </a:solidFill>
                <a:latin typeface="Calibri"/>
                <a:ea typeface="Calibri"/>
                <a:cs typeface="Calibri"/>
                <a:sym typeface="Calibri"/>
              </a:rPr>
            </a:br>
            <a:r>
              <a:rPr b="1" lang="ar-EG" sz="8000">
                <a:solidFill>
                  <a:srgbClr val="0070C0"/>
                </a:solidFill>
                <a:latin typeface="Calibri"/>
                <a:ea typeface="Calibri"/>
                <a:cs typeface="Calibri"/>
                <a:sym typeface="Calibri"/>
              </a:rPr>
              <a:t> 2-6</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par>
                                <p:cTn fill="hold" nodeType="with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500"/>
                                        <p:tgtEl>
                                          <p:spTgt spid="6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5" name="Shape 655"/>
        <p:cNvGrpSpPr/>
        <p:nvPr/>
      </p:nvGrpSpPr>
      <p:grpSpPr>
        <a:xfrm>
          <a:off x="0" y="0"/>
          <a:ext cx="0" cy="0"/>
          <a:chOff x="0" y="0"/>
          <a:chExt cx="0" cy="0"/>
        </a:xfrm>
      </p:grpSpPr>
      <p:grpSp>
        <p:nvGrpSpPr>
          <p:cNvPr id="656" name="Shape 656"/>
          <p:cNvGrpSpPr/>
          <p:nvPr/>
        </p:nvGrpSpPr>
        <p:grpSpPr>
          <a:xfrm>
            <a:off x="235046" y="211854"/>
            <a:ext cx="8820472" cy="6552727"/>
            <a:chOff x="2857488" y="1500174"/>
            <a:chExt cx="5796002" cy="4143404"/>
          </a:xfrm>
        </p:grpSpPr>
        <p:sp>
          <p:nvSpPr>
            <p:cNvPr id="657" name="Shape 657"/>
            <p:cNvSpPr/>
            <p:nvPr/>
          </p:nvSpPr>
          <p:spPr>
            <a:xfrm>
              <a:off x="3009888" y="1785925"/>
              <a:ext cx="5643602" cy="3857652"/>
            </a:xfrm>
            <a:prstGeom prst="roundRect">
              <a:avLst>
                <a:gd fmla="val 16667" name="adj"/>
              </a:avLst>
            </a:prstGeom>
            <a:gradFill>
              <a:gsLst>
                <a:gs pos="0">
                  <a:srgbClr val="BABABA"/>
                </a:gs>
                <a:gs pos="35000">
                  <a:srgbClr val="CFCFCF"/>
                </a:gs>
                <a:gs pos="100000">
                  <a:srgbClr val="EDEDED"/>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sp>
          <p:nvSpPr>
            <p:cNvPr id="658" name="Shape 658"/>
            <p:cNvSpPr/>
            <p:nvPr/>
          </p:nvSpPr>
          <p:spPr>
            <a:xfrm>
              <a:off x="2857488" y="1500174"/>
              <a:ext cx="5643602" cy="3857652"/>
            </a:xfrm>
            <a:prstGeom prst="roundRect">
              <a:avLst>
                <a:gd fmla="val 16667" name="adj"/>
              </a:avLst>
            </a:prstGeom>
            <a:gradFill>
              <a:gsLst>
                <a:gs pos="0">
                  <a:srgbClr val="FF847E"/>
                </a:gs>
                <a:gs pos="50000">
                  <a:schemeClr val="lt1"/>
                </a:gs>
                <a:gs pos="100000">
                  <a:srgbClr val="FFDAD9"/>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grpSp>
      <p:sp>
        <p:nvSpPr>
          <p:cNvPr id="659" name="Shape 659"/>
          <p:cNvSpPr txBox="1"/>
          <p:nvPr/>
        </p:nvSpPr>
        <p:spPr>
          <a:xfrm>
            <a:off x="379471" y="548679"/>
            <a:ext cx="8224976"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C00000"/>
                </a:solidFill>
                <a:latin typeface="Calibri"/>
                <a:ea typeface="Calibri"/>
                <a:cs typeface="Calibri"/>
                <a:sym typeface="Calibri"/>
              </a:rPr>
              <a:t>من المتوقع من الطفل في هذه المرحلة التصرف بشكل مهذب يناسب مرحلته، اذكر مثال.</a:t>
            </a:r>
          </a:p>
        </p:txBody>
      </p:sp>
      <p:sp>
        <p:nvSpPr>
          <p:cNvPr id="660" name="Shape 660"/>
          <p:cNvSpPr txBox="1"/>
          <p:nvPr/>
        </p:nvSpPr>
        <p:spPr>
          <a:xfrm>
            <a:off x="356591" y="4005064"/>
            <a:ext cx="8224976"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chemeClr val="dk1"/>
                </a:solidFill>
                <a:latin typeface="Times New Roman"/>
                <a:ea typeface="Times New Roman"/>
                <a:cs typeface="Times New Roman"/>
                <a:sym typeface="Times New Roman"/>
              </a:rPr>
              <a:t>......................</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500"/>
                                        <p:tgtEl>
                                          <p:spTgt spid="656"/>
                                        </p:tgtEl>
                                      </p:cBhvr>
                                    </p:animEffect>
                                  </p:childTnLst>
                                </p:cTn>
                              </p:par>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500"/>
                                        <p:tgtEl>
                                          <p:spTgt spid="659"/>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660"/>
                                        </p:tgtEl>
                                        <p:attrNameLst>
                                          <p:attrName>style.visibility</p:attrName>
                                        </p:attrNameLst>
                                      </p:cBhvr>
                                      <p:to>
                                        <p:strVal val="visible"/>
                                      </p:to>
                                    </p:set>
                                    <p:anim calcmode="lin" valueType="num">
                                      <p:cBhvr additive="base">
                                        <p:cTn dur="500"/>
                                        <p:tgtEl>
                                          <p:spTgt spid="660"/>
                                        </p:tgtEl>
                                        <p:attrNameLst>
                                          <p:attrName>ppt_w</p:attrName>
                                        </p:attrNameLst>
                                      </p:cBhvr>
                                      <p:tavLst>
                                        <p:tav fmla="" tm="0">
                                          <p:val>
                                            <p:strVal val="0"/>
                                          </p:val>
                                        </p:tav>
                                        <p:tav fmla="" tm="100000">
                                          <p:val>
                                            <p:strVal val="#ppt_w"/>
                                          </p:val>
                                        </p:tav>
                                      </p:tavLst>
                                    </p:anim>
                                    <p:anim calcmode="lin" valueType="num">
                                      <p:cBhvr additive="base">
                                        <p:cTn dur="500"/>
                                        <p:tgtEl>
                                          <p:spTgt spid="6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4" name="Shape 664"/>
        <p:cNvGrpSpPr/>
        <p:nvPr/>
      </p:nvGrpSpPr>
      <p:grpSpPr>
        <a:xfrm>
          <a:off x="0" y="0"/>
          <a:ext cx="0" cy="0"/>
          <a:chOff x="0" y="0"/>
          <a:chExt cx="0" cy="0"/>
        </a:xfrm>
      </p:grpSpPr>
      <p:grpSp>
        <p:nvGrpSpPr>
          <p:cNvPr id="665" name="Shape 665"/>
          <p:cNvGrpSpPr/>
          <p:nvPr/>
        </p:nvGrpSpPr>
        <p:grpSpPr>
          <a:xfrm>
            <a:off x="-108520" y="-27384"/>
            <a:ext cx="9289031" cy="6840759"/>
            <a:chOff x="179511" y="146151"/>
            <a:chExt cx="8928991" cy="6451200"/>
          </a:xfrm>
        </p:grpSpPr>
        <p:sp>
          <p:nvSpPr>
            <p:cNvPr id="666" name="Shape 666"/>
            <p:cNvSpPr/>
            <p:nvPr/>
          </p:nvSpPr>
          <p:spPr>
            <a:xfrm>
              <a:off x="4860032" y="260647"/>
              <a:ext cx="4032448" cy="6336703"/>
            </a:xfrm>
            <a:prstGeom prst="rect">
              <a:avLst/>
            </a:prstGeom>
            <a:gradFill>
              <a:gsLst>
                <a:gs pos="0">
                  <a:srgbClr val="FFC000"/>
                </a:gs>
                <a:gs pos="50000">
                  <a:schemeClr val="lt1"/>
                </a:gs>
                <a:gs pos="100000">
                  <a:srgbClr val="00FF00"/>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nvGrpSpPr>
            <p:cNvPr id="667" name="Shape 667"/>
            <p:cNvGrpSpPr/>
            <p:nvPr/>
          </p:nvGrpSpPr>
          <p:grpSpPr>
            <a:xfrm>
              <a:off x="179511" y="404663"/>
              <a:ext cx="8928991" cy="5976664"/>
              <a:chOff x="179511" y="404663"/>
              <a:chExt cx="8928991" cy="5976664"/>
            </a:xfrm>
          </p:grpSpPr>
          <p:pic>
            <p:nvPicPr>
              <p:cNvPr id="668" name="Shape 668"/>
              <p:cNvPicPr preferRelativeResize="0"/>
              <p:nvPr/>
            </p:nvPicPr>
            <p:blipFill rotWithShape="1">
              <a:blip r:embed="rId3">
                <a:alphaModFix/>
              </a:blip>
              <a:srcRect b="0" l="0" r="0" t="0"/>
              <a:stretch/>
            </p:blipFill>
            <p:spPr>
              <a:xfrm>
                <a:off x="7489253" y="5085044"/>
                <a:ext cx="1619249" cy="1285874"/>
              </a:xfrm>
              <a:prstGeom prst="rect">
                <a:avLst/>
              </a:prstGeom>
              <a:noFill/>
              <a:ln>
                <a:noFill/>
              </a:ln>
            </p:spPr>
          </p:pic>
          <p:pic>
            <p:nvPicPr>
              <p:cNvPr id="669" name="Shape 669"/>
              <p:cNvPicPr preferRelativeResize="0"/>
              <p:nvPr/>
            </p:nvPicPr>
            <p:blipFill rotWithShape="1">
              <a:blip r:embed="rId3">
                <a:alphaModFix/>
              </a:blip>
              <a:srcRect b="0" l="0" r="0" t="0"/>
              <a:stretch/>
            </p:blipFill>
            <p:spPr>
              <a:xfrm>
                <a:off x="179511" y="5085183"/>
                <a:ext cx="1619249" cy="1285874"/>
              </a:xfrm>
              <a:prstGeom prst="rect">
                <a:avLst/>
              </a:prstGeom>
              <a:noFill/>
              <a:ln>
                <a:noFill/>
              </a:ln>
            </p:spPr>
          </p:pic>
          <p:sp>
            <p:nvSpPr>
              <p:cNvPr id="670" name="Shape 670"/>
              <p:cNvSpPr/>
              <p:nvPr/>
            </p:nvSpPr>
            <p:spPr>
              <a:xfrm>
                <a:off x="467543" y="404663"/>
                <a:ext cx="8208912" cy="5976664"/>
              </a:xfrm>
              <a:prstGeom prst="round2SameRect">
                <a:avLst>
                  <a:gd fmla="val 10596" name="adj1"/>
                  <a:gd fmla="val 0" name="adj2"/>
                </a:avLst>
              </a:prstGeom>
              <a:gradFill>
                <a:gsLst>
                  <a:gs pos="0">
                    <a:schemeClr val="lt1"/>
                  </a:gs>
                  <a:gs pos="50000">
                    <a:srgbClr val="FFFF00"/>
                  </a:gs>
                  <a:gs pos="100000">
                    <a:schemeClr val="lt1"/>
                  </a:gs>
                </a:gsLst>
                <a:lin ang="5400000" scaled="0"/>
              </a:gradFill>
              <a:ln cap="flat" cmpd="sng" w="25400">
                <a:solidFill>
                  <a:srgbClr val="FFC0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id="671" name="Shape 671"/>
            <p:cNvPicPr preferRelativeResize="0"/>
            <p:nvPr/>
          </p:nvPicPr>
          <p:blipFill rotWithShape="1">
            <a:blip r:embed="rId4">
              <a:alphaModFix/>
            </a:blip>
            <a:srcRect b="0" l="0" r="0" t="0"/>
            <a:stretch/>
          </p:blipFill>
          <p:spPr>
            <a:xfrm>
              <a:off x="496143" y="146151"/>
              <a:ext cx="2808311" cy="1012613"/>
            </a:xfrm>
            <a:prstGeom prst="rect">
              <a:avLst/>
            </a:prstGeom>
            <a:noFill/>
            <a:ln>
              <a:noFill/>
            </a:ln>
          </p:spPr>
        </p:pic>
      </p:grpSp>
      <p:grpSp>
        <p:nvGrpSpPr>
          <p:cNvPr id="672" name="Shape 672"/>
          <p:cNvGrpSpPr/>
          <p:nvPr/>
        </p:nvGrpSpPr>
        <p:grpSpPr>
          <a:xfrm>
            <a:off x="4788024" y="332655"/>
            <a:ext cx="3602630" cy="1714535"/>
            <a:chOff x="6190226" y="1285859"/>
            <a:chExt cx="2354763" cy="1143007"/>
          </a:xfrm>
        </p:grpSpPr>
        <p:grpSp>
          <p:nvGrpSpPr>
            <p:cNvPr id="673" name="Shape 673"/>
            <p:cNvGrpSpPr/>
            <p:nvPr/>
          </p:nvGrpSpPr>
          <p:grpSpPr>
            <a:xfrm>
              <a:off x="6190226" y="1285859"/>
              <a:ext cx="1976776" cy="1143007"/>
              <a:chOff x="6190226" y="1285859"/>
              <a:chExt cx="1976776" cy="1143007"/>
            </a:xfrm>
          </p:grpSpPr>
          <p:sp>
            <p:nvSpPr>
              <p:cNvPr id="674" name="Shape 674"/>
              <p:cNvSpPr/>
              <p:nvPr/>
            </p:nvSpPr>
            <p:spPr>
              <a:xfrm>
                <a:off x="6190226" y="1285859"/>
                <a:ext cx="1976776" cy="1143007"/>
              </a:xfrm>
              <a:prstGeom prst="roundRect">
                <a:avLst>
                  <a:gd fmla="val 16667" name="adj"/>
                </a:avLst>
              </a:prstGeom>
              <a:gradFill>
                <a:gsLst>
                  <a:gs pos="0">
                    <a:srgbClr val="990099"/>
                  </a:gs>
                  <a:gs pos="49000">
                    <a:schemeClr val="lt1"/>
                  </a:gs>
                  <a:gs pos="100000">
                    <a:srgbClr val="5F497A"/>
                  </a:gs>
                </a:gsLst>
                <a:lin ang="18900000" scaled="0"/>
              </a:gradFill>
              <a:ln>
                <a:noFill/>
              </a:ln>
            </p:spPr>
            <p:txBody>
              <a:bodyPr anchorCtr="0" anchor="ctr" bIns="45700" lIns="91425" rIns="91425" tIns="45700">
                <a:noAutofit/>
              </a:bodyPr>
              <a:lstStyle/>
              <a:p>
                <a:pPr indent="0" lvl="0" marL="0" marR="0" rtl="1" algn="ctr">
                  <a:spcBef>
                    <a:spcPts val="0"/>
                  </a:spcBef>
                  <a:buNone/>
                </a:pPr>
                <a:r>
                  <a:t/>
                </a:r>
                <a:endParaRPr b="1" sz="4000">
                  <a:solidFill>
                    <a:srgbClr val="FFFFFF"/>
                  </a:solidFill>
                  <a:latin typeface="Calibri"/>
                  <a:ea typeface="Calibri"/>
                  <a:cs typeface="Calibri"/>
                  <a:sym typeface="Calibri"/>
                </a:endParaRPr>
              </a:p>
            </p:txBody>
          </p:sp>
          <p:sp>
            <p:nvSpPr>
              <p:cNvPr id="675" name="Shape 675"/>
              <p:cNvSpPr txBox="1"/>
              <p:nvPr/>
            </p:nvSpPr>
            <p:spPr>
              <a:xfrm flipH="1">
                <a:off x="6350391" y="1428737"/>
                <a:ext cx="46694" cy="964353"/>
              </a:xfrm>
              <a:prstGeom prst="rect">
                <a:avLst/>
              </a:prstGeom>
              <a:noFill/>
              <a:ln>
                <a:noFill/>
              </a:ln>
            </p:spPr>
            <p:txBody>
              <a:bodyPr anchorCtr="0" anchor="t" bIns="45700" lIns="91425" rIns="91425" tIns="45700">
                <a:noAutofit/>
              </a:bodyPr>
              <a:lstStyle/>
              <a:p>
                <a:pPr indent="0" lvl="0" marL="0" marR="0" rtl="1" algn="ctr">
                  <a:spcBef>
                    <a:spcPts val="0"/>
                  </a:spcBef>
                  <a:buNone/>
                </a:pPr>
                <a:r>
                  <a:t/>
                </a:r>
                <a:endParaRPr b="1" sz="8800">
                  <a:solidFill>
                    <a:srgbClr val="FFFFFF"/>
                  </a:solidFill>
                  <a:latin typeface="Calibri"/>
                  <a:ea typeface="Calibri"/>
                  <a:cs typeface="Calibri"/>
                  <a:sym typeface="Calibri"/>
                </a:endParaRPr>
              </a:p>
            </p:txBody>
          </p:sp>
        </p:grpSp>
        <p:grpSp>
          <p:nvGrpSpPr>
            <p:cNvPr id="676" name="Shape 676"/>
            <p:cNvGrpSpPr/>
            <p:nvPr/>
          </p:nvGrpSpPr>
          <p:grpSpPr>
            <a:xfrm>
              <a:off x="6384351" y="1357299"/>
              <a:ext cx="2160637" cy="1000131"/>
              <a:chOff x="6384351" y="1428737"/>
              <a:chExt cx="2160637" cy="1000131"/>
            </a:xfrm>
          </p:grpSpPr>
          <p:sp>
            <p:nvSpPr>
              <p:cNvPr id="677" name="Shape 677"/>
              <p:cNvSpPr/>
              <p:nvPr/>
            </p:nvSpPr>
            <p:spPr>
              <a:xfrm>
                <a:off x="6384351" y="1428737"/>
                <a:ext cx="2160637" cy="1000131"/>
              </a:xfrm>
              <a:prstGeom prst="ellipse">
                <a:avLst/>
              </a:prstGeom>
              <a:gradFill>
                <a:gsLst>
                  <a:gs pos="0">
                    <a:srgbClr val="9E0038"/>
                  </a:gs>
                  <a:gs pos="50000">
                    <a:srgbClr val="7F7F7F"/>
                  </a:gs>
                  <a:gs pos="100000">
                    <a:srgbClr val="FF0062"/>
                  </a:gs>
                </a:gsLst>
                <a:lin ang="5400000" scaled="0"/>
              </a:gradFill>
              <a:ln cap="flat" cmpd="sng" w="25400">
                <a:solidFill>
                  <a:schemeClr val="lt1"/>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b="1" sz="4000">
                  <a:solidFill>
                    <a:srgbClr val="FFFFFF"/>
                  </a:solidFill>
                  <a:latin typeface="Calibri"/>
                  <a:ea typeface="Calibri"/>
                  <a:cs typeface="Calibri"/>
                  <a:sym typeface="Calibri"/>
                </a:endParaRPr>
              </a:p>
            </p:txBody>
          </p:sp>
          <p:sp>
            <p:nvSpPr>
              <p:cNvPr id="678" name="Shape 678"/>
              <p:cNvSpPr txBox="1"/>
              <p:nvPr/>
            </p:nvSpPr>
            <p:spPr>
              <a:xfrm>
                <a:off x="6629064" y="1571137"/>
                <a:ext cx="1727661" cy="738653"/>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6600">
                    <a:solidFill>
                      <a:srgbClr val="FFFFFF"/>
                    </a:solidFill>
                    <a:latin typeface="Calibri"/>
                    <a:ea typeface="Calibri"/>
                    <a:cs typeface="Calibri"/>
                    <a:sym typeface="Calibri"/>
                  </a:rPr>
                  <a:t>تعلم ذاتي</a:t>
                </a:r>
              </a:p>
            </p:txBody>
          </p:sp>
        </p:grpSp>
      </p:grpSp>
      <p:sp>
        <p:nvSpPr>
          <p:cNvPr id="679" name="Shape 679"/>
          <p:cNvSpPr txBox="1"/>
          <p:nvPr/>
        </p:nvSpPr>
        <p:spPr>
          <a:xfrm>
            <a:off x="467543" y="2124139"/>
            <a:ext cx="7903459" cy="440120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3366"/>
                </a:solidFill>
                <a:latin typeface="Calibri"/>
                <a:ea typeface="Calibri"/>
                <a:cs typeface="Calibri"/>
                <a:sym typeface="Calibri"/>
              </a:rPr>
              <a:t>كيف يستطيع الطفل أن يوازن بين سلوكه التلقائي وتأكيد الذات والاستقلال وما يتبعها من نشاط زائد، وبين القيود التي يضعها الأهل لمنعه من أشياء يعرفون مقدمًا أنه من الصعب القيام بها، أو عندما يقوم بأحداث فوضى</a:t>
            </a:r>
          </a:p>
          <a:p>
            <a:pPr indent="0" lvl="0" marL="0" marR="0" rtl="1" algn="ctr">
              <a:spcBef>
                <a:spcPts val="0"/>
              </a:spcBef>
              <a:buSzPct val="25000"/>
              <a:buNone/>
            </a:pPr>
            <a:r>
              <a:rPr b="1" lang="ar-EG" sz="4000">
                <a:solidFill>
                  <a:srgbClr val="003366"/>
                </a:solidFill>
                <a:latin typeface="Calibri"/>
                <a:ea typeface="Calibri"/>
                <a:cs typeface="Calibri"/>
                <a:sym typeface="Calibri"/>
              </a:rPr>
              <a:t>(ارجع لمصادر المعلومات كالمواقع النفسية على شبكة الانترنت أو المكتبات العامة)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300"/>
                                        <p:tgtEl>
                                          <p:spTgt spid="672"/>
                                        </p:tgtEl>
                                      </p:cBhvr>
                                    </p:animEffect>
                                  </p:childTnLst>
                                </p:cTn>
                              </p:par>
                              <p:par>
                                <p:cTn fill="hold" nodeType="withEffect" presetClass="entr" presetID="10" presetSubtype="0">
                                  <p:stCondLst>
                                    <p:cond delay="0"/>
                                  </p:stCondLst>
                                  <p:childTnLst>
                                    <p:set>
                                      <p:cBhvr>
                                        <p:cTn dur="1" fill="hold">
                                          <p:stCondLst>
                                            <p:cond delay="0"/>
                                          </p:stCondLst>
                                        </p:cTn>
                                        <p:tgtEl>
                                          <p:spTgt spid="665"/>
                                        </p:tgtEl>
                                        <p:attrNameLst>
                                          <p:attrName>style.visibility</p:attrName>
                                        </p:attrNameLst>
                                      </p:cBhvr>
                                      <p:to>
                                        <p:strVal val="visible"/>
                                      </p:to>
                                    </p:set>
                                    <p:animEffect filter="fade" transition="in">
                                      <p:cBhvr>
                                        <p:cTn dur="500"/>
                                        <p:tgtEl>
                                          <p:spTgt spid="6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3" name="Shape 683"/>
        <p:cNvGrpSpPr/>
        <p:nvPr/>
      </p:nvGrpSpPr>
      <p:grpSpPr>
        <a:xfrm>
          <a:off x="0" y="0"/>
          <a:ext cx="0" cy="0"/>
          <a:chOff x="0" y="0"/>
          <a:chExt cx="0" cy="0"/>
        </a:xfrm>
      </p:grpSpPr>
      <p:grpSp>
        <p:nvGrpSpPr>
          <p:cNvPr id="684" name="Shape 684"/>
          <p:cNvGrpSpPr/>
          <p:nvPr/>
        </p:nvGrpSpPr>
        <p:grpSpPr>
          <a:xfrm>
            <a:off x="-108520" y="-27384"/>
            <a:ext cx="9289031" cy="6840759"/>
            <a:chOff x="179511" y="146151"/>
            <a:chExt cx="8928991" cy="6451200"/>
          </a:xfrm>
        </p:grpSpPr>
        <p:sp>
          <p:nvSpPr>
            <p:cNvPr id="685" name="Shape 685"/>
            <p:cNvSpPr/>
            <p:nvPr/>
          </p:nvSpPr>
          <p:spPr>
            <a:xfrm>
              <a:off x="4860032" y="260647"/>
              <a:ext cx="4032448" cy="6336703"/>
            </a:xfrm>
            <a:prstGeom prst="rect">
              <a:avLst/>
            </a:prstGeom>
            <a:gradFill>
              <a:gsLst>
                <a:gs pos="0">
                  <a:srgbClr val="FFC000"/>
                </a:gs>
                <a:gs pos="50000">
                  <a:schemeClr val="lt1"/>
                </a:gs>
                <a:gs pos="100000">
                  <a:srgbClr val="00FF00"/>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nvGrpSpPr>
            <p:cNvPr id="686" name="Shape 686"/>
            <p:cNvGrpSpPr/>
            <p:nvPr/>
          </p:nvGrpSpPr>
          <p:grpSpPr>
            <a:xfrm>
              <a:off x="179511" y="404663"/>
              <a:ext cx="8928991" cy="5976664"/>
              <a:chOff x="179511" y="404663"/>
              <a:chExt cx="8928991" cy="5976664"/>
            </a:xfrm>
          </p:grpSpPr>
          <p:pic>
            <p:nvPicPr>
              <p:cNvPr id="687" name="Shape 687"/>
              <p:cNvPicPr preferRelativeResize="0"/>
              <p:nvPr/>
            </p:nvPicPr>
            <p:blipFill rotWithShape="1">
              <a:blip r:embed="rId3">
                <a:alphaModFix/>
              </a:blip>
              <a:srcRect b="0" l="0" r="0" t="0"/>
              <a:stretch/>
            </p:blipFill>
            <p:spPr>
              <a:xfrm>
                <a:off x="7489253" y="5085044"/>
                <a:ext cx="1619249" cy="1285874"/>
              </a:xfrm>
              <a:prstGeom prst="rect">
                <a:avLst/>
              </a:prstGeom>
              <a:noFill/>
              <a:ln>
                <a:noFill/>
              </a:ln>
            </p:spPr>
          </p:pic>
          <p:pic>
            <p:nvPicPr>
              <p:cNvPr id="688" name="Shape 688"/>
              <p:cNvPicPr preferRelativeResize="0"/>
              <p:nvPr/>
            </p:nvPicPr>
            <p:blipFill rotWithShape="1">
              <a:blip r:embed="rId3">
                <a:alphaModFix/>
              </a:blip>
              <a:srcRect b="0" l="0" r="0" t="0"/>
              <a:stretch/>
            </p:blipFill>
            <p:spPr>
              <a:xfrm>
                <a:off x="179511" y="5085183"/>
                <a:ext cx="1619249" cy="1285874"/>
              </a:xfrm>
              <a:prstGeom prst="rect">
                <a:avLst/>
              </a:prstGeom>
              <a:noFill/>
              <a:ln>
                <a:noFill/>
              </a:ln>
            </p:spPr>
          </p:pic>
          <p:sp>
            <p:nvSpPr>
              <p:cNvPr id="689" name="Shape 689"/>
              <p:cNvSpPr/>
              <p:nvPr/>
            </p:nvSpPr>
            <p:spPr>
              <a:xfrm>
                <a:off x="467543" y="404663"/>
                <a:ext cx="8208912" cy="5976664"/>
              </a:xfrm>
              <a:prstGeom prst="round2SameRect">
                <a:avLst>
                  <a:gd fmla="val 10596" name="adj1"/>
                  <a:gd fmla="val 0" name="adj2"/>
                </a:avLst>
              </a:prstGeom>
              <a:gradFill>
                <a:gsLst>
                  <a:gs pos="0">
                    <a:schemeClr val="lt1"/>
                  </a:gs>
                  <a:gs pos="50000">
                    <a:srgbClr val="FFFF00"/>
                  </a:gs>
                  <a:gs pos="100000">
                    <a:schemeClr val="lt1"/>
                  </a:gs>
                </a:gsLst>
                <a:lin ang="5400000" scaled="0"/>
              </a:gradFill>
              <a:ln cap="flat" cmpd="sng" w="25400">
                <a:solidFill>
                  <a:srgbClr val="FFC0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id="690" name="Shape 690"/>
            <p:cNvPicPr preferRelativeResize="0"/>
            <p:nvPr/>
          </p:nvPicPr>
          <p:blipFill rotWithShape="1">
            <a:blip r:embed="rId4">
              <a:alphaModFix/>
            </a:blip>
            <a:srcRect b="0" l="0" r="0" t="0"/>
            <a:stretch/>
          </p:blipFill>
          <p:spPr>
            <a:xfrm>
              <a:off x="496143" y="146151"/>
              <a:ext cx="2808311" cy="1012613"/>
            </a:xfrm>
            <a:prstGeom prst="rect">
              <a:avLst/>
            </a:prstGeom>
            <a:noFill/>
            <a:ln>
              <a:noFill/>
            </a:ln>
          </p:spPr>
        </p:pic>
      </p:grpSp>
      <p:grpSp>
        <p:nvGrpSpPr>
          <p:cNvPr id="691" name="Shape 691"/>
          <p:cNvGrpSpPr/>
          <p:nvPr/>
        </p:nvGrpSpPr>
        <p:grpSpPr>
          <a:xfrm>
            <a:off x="4788024" y="332655"/>
            <a:ext cx="3602630" cy="1714535"/>
            <a:chOff x="6190226" y="1285859"/>
            <a:chExt cx="2354763" cy="1143007"/>
          </a:xfrm>
        </p:grpSpPr>
        <p:grpSp>
          <p:nvGrpSpPr>
            <p:cNvPr id="692" name="Shape 692"/>
            <p:cNvGrpSpPr/>
            <p:nvPr/>
          </p:nvGrpSpPr>
          <p:grpSpPr>
            <a:xfrm>
              <a:off x="6190226" y="1285859"/>
              <a:ext cx="1976776" cy="1143007"/>
              <a:chOff x="6190226" y="1285859"/>
              <a:chExt cx="1976776" cy="1143007"/>
            </a:xfrm>
          </p:grpSpPr>
          <p:sp>
            <p:nvSpPr>
              <p:cNvPr id="693" name="Shape 693"/>
              <p:cNvSpPr/>
              <p:nvPr/>
            </p:nvSpPr>
            <p:spPr>
              <a:xfrm>
                <a:off x="6190226" y="1285859"/>
                <a:ext cx="1976776" cy="1143007"/>
              </a:xfrm>
              <a:prstGeom prst="roundRect">
                <a:avLst>
                  <a:gd fmla="val 16667" name="adj"/>
                </a:avLst>
              </a:prstGeom>
              <a:gradFill>
                <a:gsLst>
                  <a:gs pos="0">
                    <a:srgbClr val="990099"/>
                  </a:gs>
                  <a:gs pos="49000">
                    <a:schemeClr val="lt1"/>
                  </a:gs>
                  <a:gs pos="100000">
                    <a:srgbClr val="5F497A"/>
                  </a:gs>
                </a:gsLst>
                <a:lin ang="18900000" scaled="0"/>
              </a:gradFill>
              <a:ln>
                <a:noFill/>
              </a:ln>
            </p:spPr>
            <p:txBody>
              <a:bodyPr anchorCtr="0" anchor="ctr" bIns="45700" lIns="91425" rIns="91425" tIns="45700">
                <a:noAutofit/>
              </a:bodyPr>
              <a:lstStyle/>
              <a:p>
                <a:pPr indent="0" lvl="0" marL="0" marR="0" rtl="1" algn="ctr">
                  <a:spcBef>
                    <a:spcPts val="0"/>
                  </a:spcBef>
                  <a:buNone/>
                </a:pPr>
                <a:r>
                  <a:t/>
                </a:r>
                <a:endParaRPr b="1" sz="4000">
                  <a:solidFill>
                    <a:srgbClr val="FFFFFF"/>
                  </a:solidFill>
                  <a:latin typeface="Calibri"/>
                  <a:ea typeface="Calibri"/>
                  <a:cs typeface="Calibri"/>
                  <a:sym typeface="Calibri"/>
                </a:endParaRPr>
              </a:p>
            </p:txBody>
          </p:sp>
          <p:sp>
            <p:nvSpPr>
              <p:cNvPr id="694" name="Shape 694"/>
              <p:cNvSpPr txBox="1"/>
              <p:nvPr/>
            </p:nvSpPr>
            <p:spPr>
              <a:xfrm flipH="1">
                <a:off x="6350391" y="1428737"/>
                <a:ext cx="46694" cy="964353"/>
              </a:xfrm>
              <a:prstGeom prst="rect">
                <a:avLst/>
              </a:prstGeom>
              <a:noFill/>
              <a:ln>
                <a:noFill/>
              </a:ln>
            </p:spPr>
            <p:txBody>
              <a:bodyPr anchorCtr="0" anchor="t" bIns="45700" lIns="91425" rIns="91425" tIns="45700">
                <a:noAutofit/>
              </a:bodyPr>
              <a:lstStyle/>
              <a:p>
                <a:pPr indent="0" lvl="0" marL="0" marR="0" rtl="1" algn="ctr">
                  <a:spcBef>
                    <a:spcPts val="0"/>
                  </a:spcBef>
                  <a:buNone/>
                </a:pPr>
                <a:r>
                  <a:t/>
                </a:r>
                <a:endParaRPr b="1" sz="8800">
                  <a:solidFill>
                    <a:srgbClr val="FFFFFF"/>
                  </a:solidFill>
                  <a:latin typeface="Calibri"/>
                  <a:ea typeface="Calibri"/>
                  <a:cs typeface="Calibri"/>
                  <a:sym typeface="Calibri"/>
                </a:endParaRPr>
              </a:p>
            </p:txBody>
          </p:sp>
        </p:grpSp>
        <p:grpSp>
          <p:nvGrpSpPr>
            <p:cNvPr id="695" name="Shape 695"/>
            <p:cNvGrpSpPr/>
            <p:nvPr/>
          </p:nvGrpSpPr>
          <p:grpSpPr>
            <a:xfrm>
              <a:off x="6384351" y="1357299"/>
              <a:ext cx="2160637" cy="1000131"/>
              <a:chOff x="6384351" y="1428737"/>
              <a:chExt cx="2160637" cy="1000131"/>
            </a:xfrm>
          </p:grpSpPr>
          <p:sp>
            <p:nvSpPr>
              <p:cNvPr id="696" name="Shape 696"/>
              <p:cNvSpPr/>
              <p:nvPr/>
            </p:nvSpPr>
            <p:spPr>
              <a:xfrm>
                <a:off x="6384351" y="1428737"/>
                <a:ext cx="2160637" cy="1000131"/>
              </a:xfrm>
              <a:prstGeom prst="ellipse">
                <a:avLst/>
              </a:prstGeom>
              <a:gradFill>
                <a:gsLst>
                  <a:gs pos="0">
                    <a:srgbClr val="9E0038"/>
                  </a:gs>
                  <a:gs pos="50000">
                    <a:srgbClr val="7F7F7F"/>
                  </a:gs>
                  <a:gs pos="100000">
                    <a:srgbClr val="FF0062"/>
                  </a:gs>
                </a:gsLst>
                <a:lin ang="5400000" scaled="0"/>
              </a:gradFill>
              <a:ln cap="flat" cmpd="sng" w="25400">
                <a:solidFill>
                  <a:schemeClr val="lt1"/>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b="1" sz="4000">
                  <a:solidFill>
                    <a:srgbClr val="FFFFFF"/>
                  </a:solidFill>
                  <a:latin typeface="Calibri"/>
                  <a:ea typeface="Calibri"/>
                  <a:cs typeface="Calibri"/>
                  <a:sym typeface="Calibri"/>
                </a:endParaRPr>
              </a:p>
            </p:txBody>
          </p:sp>
          <p:sp>
            <p:nvSpPr>
              <p:cNvPr id="697" name="Shape 697"/>
              <p:cNvSpPr txBox="1"/>
              <p:nvPr/>
            </p:nvSpPr>
            <p:spPr>
              <a:xfrm>
                <a:off x="6629064" y="1571137"/>
                <a:ext cx="1727661" cy="738653"/>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6600">
                    <a:solidFill>
                      <a:srgbClr val="FFFFFF"/>
                    </a:solidFill>
                    <a:latin typeface="Calibri"/>
                    <a:ea typeface="Calibri"/>
                    <a:cs typeface="Calibri"/>
                    <a:sym typeface="Calibri"/>
                  </a:rPr>
                  <a:t>تعلم ذاتي</a:t>
                </a:r>
              </a:p>
            </p:txBody>
          </p:sp>
        </p:grpSp>
      </p:grpSp>
      <p:sp>
        <p:nvSpPr>
          <p:cNvPr id="698" name="Shape 698"/>
          <p:cNvSpPr txBox="1"/>
          <p:nvPr/>
        </p:nvSpPr>
        <p:spPr>
          <a:xfrm>
            <a:off x="683568" y="3284983"/>
            <a:ext cx="7560839" cy="707886"/>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ar-EG" sz="4000">
                <a:solidFill>
                  <a:schemeClr val="dk1"/>
                </a:solidFill>
                <a:latin typeface="Times New Roman"/>
                <a:ea typeface="Times New Roman"/>
                <a:cs typeface="Times New Roman"/>
                <a:sym typeface="Times New Roman"/>
              </a:rPr>
              <a:t>…………</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500"/>
                                        <p:tgtEl>
                                          <p:spTgt spid="6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2" name="Shape 702"/>
        <p:cNvGrpSpPr/>
        <p:nvPr/>
      </p:nvGrpSpPr>
      <p:grpSpPr>
        <a:xfrm>
          <a:off x="0" y="0"/>
          <a:ext cx="0" cy="0"/>
          <a:chOff x="0" y="0"/>
          <a:chExt cx="0" cy="0"/>
        </a:xfrm>
      </p:grpSpPr>
      <p:grpSp>
        <p:nvGrpSpPr>
          <p:cNvPr id="703" name="Shape 703"/>
          <p:cNvGrpSpPr/>
          <p:nvPr/>
        </p:nvGrpSpPr>
        <p:grpSpPr>
          <a:xfrm>
            <a:off x="428595" y="1124743"/>
            <a:ext cx="8363682" cy="4296346"/>
            <a:chOff x="2500298" y="1785925"/>
            <a:chExt cx="4971405" cy="3451593"/>
          </a:xfrm>
        </p:grpSpPr>
        <p:grpSp>
          <p:nvGrpSpPr>
            <p:cNvPr id="704" name="Shape 704"/>
            <p:cNvGrpSpPr/>
            <p:nvPr/>
          </p:nvGrpSpPr>
          <p:grpSpPr>
            <a:xfrm>
              <a:off x="2685357" y="1857364"/>
              <a:ext cx="4786345" cy="3380155"/>
              <a:chOff x="3071801" y="2357430"/>
              <a:chExt cx="4786345" cy="3380155"/>
            </a:xfrm>
          </p:grpSpPr>
          <p:sp>
            <p:nvSpPr>
              <p:cNvPr id="705" name="Shape 705"/>
              <p:cNvSpPr/>
              <p:nvPr/>
            </p:nvSpPr>
            <p:spPr>
              <a:xfrm>
                <a:off x="3071801" y="2571743"/>
                <a:ext cx="4500594" cy="3000395"/>
              </a:xfrm>
              <a:prstGeom prst="corner">
                <a:avLst>
                  <a:gd fmla="val 50000" name="adj1"/>
                  <a:gd fmla="val 50000" name="adj2"/>
                </a:avLst>
              </a:prstGeom>
              <a:solidFill>
                <a:srgbClr val="595959"/>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706" name="Shape 706"/>
              <p:cNvSpPr/>
              <p:nvPr/>
            </p:nvSpPr>
            <p:spPr>
              <a:xfrm rot="-4989937">
                <a:off x="5351352" y="3190251"/>
                <a:ext cx="2071702" cy="2714644"/>
              </a:xfrm>
              <a:prstGeom prst="chord">
                <a:avLst>
                  <a:gd fmla="val 2700000" name="adj1"/>
                  <a:gd fmla="val 16200000" name="adj2"/>
                </a:avLst>
              </a:prstGeom>
              <a:solidFill>
                <a:srgbClr val="DDD9C3"/>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sp>
            <p:nvSpPr>
              <p:cNvPr id="707" name="Shape 707"/>
              <p:cNvSpPr/>
              <p:nvPr/>
            </p:nvSpPr>
            <p:spPr>
              <a:xfrm>
                <a:off x="3357553" y="2357430"/>
                <a:ext cx="4214841" cy="3071833"/>
              </a:xfrm>
              <a:prstGeom prst="flowChartPunchedTape">
                <a:avLst/>
              </a:prstGeom>
              <a:gradFill>
                <a:gsLst>
                  <a:gs pos="0">
                    <a:srgbClr val="A5A5A5"/>
                  </a:gs>
                  <a:gs pos="50000">
                    <a:schemeClr val="lt1"/>
                  </a:gs>
                  <a:gs pos="100000">
                    <a:srgbClr val="FBD4B4"/>
                  </a:gs>
                </a:gsLst>
                <a:lin ang="135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descr="1cc0ff603f5233476ee5bf4aea4bafd6.gif" id="708" name="Shape 708"/>
            <p:cNvPicPr preferRelativeResize="0"/>
            <p:nvPr/>
          </p:nvPicPr>
          <p:blipFill rotWithShape="1">
            <a:blip r:embed="rId3">
              <a:alphaModFix/>
            </a:blip>
            <a:srcRect b="0" l="0" r="0" t="0"/>
            <a:stretch/>
          </p:blipFill>
          <p:spPr>
            <a:xfrm flipH="1">
              <a:off x="2500298" y="1785925"/>
              <a:ext cx="1500197" cy="2337809"/>
            </a:xfrm>
            <a:prstGeom prst="rect">
              <a:avLst/>
            </a:prstGeom>
            <a:noFill/>
            <a:ln>
              <a:noFill/>
            </a:ln>
          </p:spPr>
        </p:pic>
      </p:grpSp>
      <p:sp>
        <p:nvSpPr>
          <p:cNvPr id="709" name="Shape 709"/>
          <p:cNvSpPr/>
          <p:nvPr/>
        </p:nvSpPr>
        <p:spPr>
          <a:xfrm>
            <a:off x="1475655" y="2282094"/>
            <a:ext cx="6463929" cy="1754325"/>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5400">
                <a:solidFill>
                  <a:srgbClr val="CC66FF"/>
                </a:solidFill>
                <a:latin typeface="Times New Roman"/>
                <a:ea typeface="Times New Roman"/>
                <a:cs typeface="Times New Roman"/>
                <a:sym typeface="Times New Roman"/>
              </a:rPr>
              <a:t>3- مرحلة الطفولة المتأخرة Later Childhood:</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par>
                                <p:cTn fill="hold" nodeType="with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3" name="Shape 713"/>
        <p:cNvGrpSpPr/>
        <p:nvPr/>
      </p:nvGrpSpPr>
      <p:grpSpPr>
        <a:xfrm>
          <a:off x="0" y="0"/>
          <a:ext cx="0" cy="0"/>
          <a:chOff x="0" y="0"/>
          <a:chExt cx="0" cy="0"/>
        </a:xfrm>
      </p:grpSpPr>
      <p:sp>
        <p:nvSpPr>
          <p:cNvPr id="714" name="Shape 714"/>
          <p:cNvSpPr/>
          <p:nvPr/>
        </p:nvSpPr>
        <p:spPr>
          <a:xfrm>
            <a:off x="395536" y="635004"/>
            <a:ext cx="8208912" cy="4522186"/>
          </a:xfrm>
          <a:prstGeom prst="roundRect">
            <a:avLst>
              <a:gd fmla="val 16667" name="adj"/>
            </a:avLst>
          </a:prstGeom>
          <a:solidFill>
            <a:srgbClr val="A5A5A5">
              <a:alpha val="46666"/>
            </a:srgbClr>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715" name="Shape 715"/>
          <p:cNvSpPr/>
          <p:nvPr/>
        </p:nvSpPr>
        <p:spPr>
          <a:xfrm>
            <a:off x="642910" y="707012"/>
            <a:ext cx="7705725" cy="5458291"/>
          </a:xfrm>
          <a:prstGeom prst="flowChartManualInput">
            <a:avLst/>
          </a:prstGeom>
          <a:blipFill rotWithShape="1">
            <a:blip r:embed="rId3">
              <a:alphaModFix/>
            </a:blip>
            <a:stretch>
              <a:fillRect b="0" l="0" r="0" t="0"/>
            </a:stretch>
          </a:blipFill>
          <a:ln>
            <a:noFill/>
          </a:ln>
        </p:spPr>
        <p:txBody>
          <a:bodyPr anchorCtr="0" anchor="ctr" bIns="45700" lIns="91425" rIns="91425"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6" name="Shape 716"/>
          <p:cNvSpPr/>
          <p:nvPr/>
        </p:nvSpPr>
        <p:spPr>
          <a:xfrm>
            <a:off x="642910" y="707012"/>
            <a:ext cx="7705724" cy="5458291"/>
          </a:xfrm>
          <a:prstGeom prst="rect">
            <a:avLst/>
          </a:prstGeom>
          <a:gradFill>
            <a:gsLst>
              <a:gs pos="0">
                <a:srgbClr val="FF3300">
                  <a:alpha val="40000"/>
                </a:srgbClr>
              </a:gs>
              <a:gs pos="50000">
                <a:srgbClr val="FFFFFF">
                  <a:alpha val="91764"/>
                </a:srgbClr>
              </a:gs>
              <a:gs pos="96650">
                <a:srgbClr val="F3F3F3"/>
              </a:gs>
              <a:gs pos="100000">
                <a:srgbClr val="F2F2F2"/>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717" name="Shape 717"/>
          <p:cNvSpPr txBox="1"/>
          <p:nvPr/>
        </p:nvSpPr>
        <p:spPr>
          <a:xfrm>
            <a:off x="1347313" y="1358666"/>
            <a:ext cx="6296914" cy="415498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استخدم الآباء والمربين العديد من التسميات لهذه المرحلة (مرحلة الإزعاج والمشكلات) ومرحلة (العراك) هناك من علماء النفس يطلقون على هذه المرحلة مرحلة الأقران.</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par>
                                <p:cTn fill="hold" nodeType="with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par>
                                <p:cTn fill="hold" nodeType="with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par>
                                <p:cTn fill="hold" nodeType="withEffect" presetClass="entr" presetID="10" presetSubtype="0">
                                  <p:stCondLst>
                                    <p:cond delay="0"/>
                                  </p:stCondLst>
                                  <p:childTnLst>
                                    <p:set>
                                      <p:cBhvr>
                                        <p:cTn dur="1" fill="hold">
                                          <p:stCondLst>
                                            <p:cond delay="0"/>
                                          </p:stCondLst>
                                        </p:cTn>
                                        <p:tgtEl>
                                          <p:spTgt spid="717"/>
                                        </p:tgtEl>
                                        <p:attrNameLst>
                                          <p:attrName>style.visibility</p:attrName>
                                        </p:attrNameLst>
                                      </p:cBhvr>
                                      <p:to>
                                        <p:strVal val="visible"/>
                                      </p:to>
                                    </p:set>
                                    <p:animEffect filter="fade" transition="in">
                                      <p:cBhvr>
                                        <p:cTn dur="500"/>
                                        <p:tgtEl>
                                          <p:spTgt spid="7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1" name="Shape 721"/>
        <p:cNvGrpSpPr/>
        <p:nvPr/>
      </p:nvGrpSpPr>
      <p:grpSpPr>
        <a:xfrm>
          <a:off x="0" y="0"/>
          <a:ext cx="0" cy="0"/>
          <a:chOff x="0" y="0"/>
          <a:chExt cx="0" cy="0"/>
        </a:xfrm>
      </p:grpSpPr>
      <p:grpSp>
        <p:nvGrpSpPr>
          <p:cNvPr id="722" name="Shape 722"/>
          <p:cNvGrpSpPr/>
          <p:nvPr/>
        </p:nvGrpSpPr>
        <p:grpSpPr>
          <a:xfrm>
            <a:off x="-108519" y="188639"/>
            <a:ext cx="9181081" cy="6572271"/>
            <a:chOff x="38638" y="1093526"/>
            <a:chExt cx="8962485" cy="2858838"/>
          </a:xfrm>
        </p:grpSpPr>
        <p:grpSp>
          <p:nvGrpSpPr>
            <p:cNvPr id="723" name="Shape 723"/>
            <p:cNvGrpSpPr/>
            <p:nvPr/>
          </p:nvGrpSpPr>
          <p:grpSpPr>
            <a:xfrm>
              <a:off x="38638" y="1093526"/>
              <a:ext cx="8962485" cy="2858838"/>
              <a:chOff x="188652" y="1553292"/>
              <a:chExt cx="8598189" cy="2160010"/>
            </a:xfrm>
          </p:grpSpPr>
          <p:grpSp>
            <p:nvGrpSpPr>
              <p:cNvPr id="724" name="Shape 724"/>
              <p:cNvGrpSpPr/>
              <p:nvPr/>
            </p:nvGrpSpPr>
            <p:grpSpPr>
              <a:xfrm>
                <a:off x="188652" y="1553292"/>
                <a:ext cx="8598189" cy="2098036"/>
                <a:chOff x="188652" y="1553292"/>
                <a:chExt cx="8598189" cy="2098036"/>
              </a:xfrm>
            </p:grpSpPr>
            <p:grpSp>
              <p:nvGrpSpPr>
                <p:cNvPr id="725" name="Shape 725"/>
                <p:cNvGrpSpPr/>
                <p:nvPr/>
              </p:nvGrpSpPr>
              <p:grpSpPr>
                <a:xfrm>
                  <a:off x="424059" y="1553292"/>
                  <a:ext cx="8362782" cy="2098036"/>
                  <a:chOff x="209745" y="4053623"/>
                  <a:chExt cx="8362782" cy="2098036"/>
                </a:xfrm>
              </p:grpSpPr>
              <p:sp>
                <p:nvSpPr>
                  <p:cNvPr id="726" name="Shape 726"/>
                  <p:cNvSpPr/>
                  <p:nvPr/>
                </p:nvSpPr>
                <p:spPr>
                  <a:xfrm>
                    <a:off x="209745" y="5360346"/>
                    <a:ext cx="1806366" cy="791312"/>
                  </a:xfrm>
                  <a:prstGeom prst="ellipse">
                    <a:avLst/>
                  </a:prstGeom>
                  <a:solidFill>
                    <a:srgbClr val="938953"/>
                  </a:solidFill>
                  <a:ln cap="flat" cmpd="sng" w="25400">
                    <a:solidFill>
                      <a:srgbClr val="E5B8B7"/>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727" name="Shape 727"/>
                  <p:cNvSpPr/>
                  <p:nvPr/>
                </p:nvSpPr>
                <p:spPr>
                  <a:xfrm>
                    <a:off x="6899996" y="5339505"/>
                    <a:ext cx="1672532" cy="800472"/>
                  </a:xfrm>
                  <a:prstGeom prst="ellipse">
                    <a:avLst/>
                  </a:prstGeom>
                  <a:solidFill>
                    <a:srgbClr val="E5B8B7"/>
                  </a:solidFill>
                  <a:ln cap="flat" cmpd="sng" w="25400">
                    <a:solidFill>
                      <a:srgbClr val="E5B8B7"/>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728" name="Shape 728"/>
                  <p:cNvSpPr/>
                  <p:nvPr/>
                </p:nvSpPr>
                <p:spPr>
                  <a:xfrm>
                    <a:off x="221831" y="4053623"/>
                    <a:ext cx="1593574" cy="716211"/>
                  </a:xfrm>
                  <a:prstGeom prst="ellipse">
                    <a:avLst/>
                  </a:prstGeom>
                  <a:solidFill>
                    <a:srgbClr val="D6E3BC"/>
                  </a:solidFill>
                  <a:ln cap="flat" cmpd="sng" w="25400">
                    <a:solidFill>
                      <a:srgbClr val="D6E3BC"/>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729" name="Shape 729"/>
                  <p:cNvSpPr/>
                  <p:nvPr/>
                </p:nvSpPr>
                <p:spPr>
                  <a:xfrm>
                    <a:off x="6966897" y="4053625"/>
                    <a:ext cx="1605630" cy="747351"/>
                  </a:xfrm>
                  <a:prstGeom prst="ellipse">
                    <a:avLst/>
                  </a:prstGeom>
                  <a:solidFill>
                    <a:srgbClr val="DAEEF3"/>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730" name="Shape 730"/>
                  <p:cNvSpPr/>
                  <p:nvPr/>
                </p:nvSpPr>
                <p:spPr>
                  <a:xfrm>
                    <a:off x="214282" y="4071942"/>
                    <a:ext cx="8358246" cy="2071701"/>
                  </a:xfrm>
                  <a:prstGeom prst="plaque">
                    <a:avLst>
                      <a:gd fmla="val 15481" name="adj"/>
                    </a:avLst>
                  </a:prstGeom>
                  <a:gradFill>
                    <a:gsLst>
                      <a:gs pos="0">
                        <a:srgbClr val="D8D8D8"/>
                      </a:gs>
                      <a:gs pos="50000">
                        <a:schemeClr val="lt1"/>
                      </a:gs>
                      <a:gs pos="100000">
                        <a:srgbClr val="C4BD97"/>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731" name="Shape 731"/>
                <p:cNvPicPr preferRelativeResize="0"/>
                <p:nvPr/>
              </p:nvPicPr>
              <p:blipFill rotWithShape="1">
                <a:blip r:embed="rId3">
                  <a:alphaModFix/>
                </a:blip>
                <a:srcRect b="0" l="0" r="0" t="0"/>
                <a:stretch/>
              </p:blipFill>
              <p:spPr>
                <a:xfrm rot="5400000">
                  <a:off x="155083" y="2458313"/>
                  <a:ext cx="767760" cy="700622"/>
                </a:xfrm>
                <a:prstGeom prst="rect">
                  <a:avLst/>
                </a:prstGeom>
                <a:noFill/>
                <a:ln>
                  <a:noFill/>
                </a:ln>
              </p:spPr>
            </p:pic>
          </p:grpSp>
          <p:grpSp>
            <p:nvGrpSpPr>
              <p:cNvPr id="732" name="Shape 732"/>
              <p:cNvGrpSpPr/>
              <p:nvPr/>
            </p:nvGrpSpPr>
            <p:grpSpPr>
              <a:xfrm>
                <a:off x="928662" y="3558019"/>
                <a:ext cx="7286675" cy="155284"/>
                <a:chOff x="928662" y="3558019"/>
                <a:chExt cx="7286675" cy="155284"/>
              </a:xfrm>
            </p:grpSpPr>
            <p:pic>
              <p:nvPicPr>
                <p:cNvPr descr="12-37.gif" id="733" name="Shape 733"/>
                <p:cNvPicPr preferRelativeResize="0"/>
                <p:nvPr/>
              </p:nvPicPr>
              <p:blipFill rotWithShape="1">
                <a:blip r:embed="rId4">
                  <a:alphaModFix/>
                </a:blip>
                <a:srcRect b="0" l="0" r="0" t="0"/>
                <a:stretch/>
              </p:blipFill>
              <p:spPr>
                <a:xfrm>
                  <a:off x="4500587" y="3558019"/>
                  <a:ext cx="3714750" cy="125891"/>
                </a:xfrm>
                <a:prstGeom prst="rect">
                  <a:avLst/>
                </a:prstGeom>
                <a:noFill/>
                <a:ln>
                  <a:noFill/>
                </a:ln>
              </p:spPr>
            </p:pic>
            <p:pic>
              <p:nvPicPr>
                <p:cNvPr descr="12-37.gif" id="734" name="Shape 734"/>
                <p:cNvPicPr preferRelativeResize="0"/>
                <p:nvPr/>
              </p:nvPicPr>
              <p:blipFill rotWithShape="1">
                <a:blip r:embed="rId4">
                  <a:alphaModFix/>
                </a:blip>
                <a:srcRect b="0" l="0" r="0" t="0"/>
                <a:stretch/>
              </p:blipFill>
              <p:spPr>
                <a:xfrm>
                  <a:off x="928662" y="3562371"/>
                  <a:ext cx="3714750" cy="150932"/>
                </a:xfrm>
                <a:prstGeom prst="rect">
                  <a:avLst/>
                </a:prstGeom>
                <a:noFill/>
                <a:ln>
                  <a:noFill/>
                </a:ln>
              </p:spPr>
            </p:pic>
          </p:grpSp>
        </p:grpSp>
        <p:sp>
          <p:nvSpPr>
            <p:cNvPr id="735" name="Shape 735"/>
            <p:cNvSpPr/>
            <p:nvPr/>
          </p:nvSpPr>
          <p:spPr>
            <a:xfrm>
              <a:off x="1071537" y="1729985"/>
              <a:ext cx="7215238" cy="441798"/>
            </a:xfrm>
            <a:prstGeom prst="rect">
              <a:avLst/>
            </a:prstGeom>
            <a:noFill/>
            <a:ln>
              <a:noFill/>
            </a:ln>
          </p:spPr>
          <p:txBody>
            <a:bodyPr anchorCtr="0" anchor="t" bIns="45700" lIns="91425" rIns="91425" tIns="45700">
              <a:noAutofit/>
            </a:bodyPr>
            <a:lstStyle/>
            <a:p>
              <a:pPr indent="0" lvl="0" marL="0" marR="0" rtl="1" algn="ctr">
                <a:spcBef>
                  <a:spcPts val="0"/>
                </a:spcBef>
                <a:buNone/>
              </a:pPr>
              <a:r>
                <a:t/>
              </a:r>
              <a:endParaRPr sz="6000">
                <a:solidFill>
                  <a:schemeClr val="dk1"/>
                </a:solidFill>
                <a:latin typeface="Calibri"/>
                <a:ea typeface="Calibri"/>
                <a:cs typeface="Calibri"/>
                <a:sym typeface="Calibri"/>
              </a:endParaRPr>
            </a:p>
          </p:txBody>
        </p:sp>
      </p:grpSp>
      <p:grpSp>
        <p:nvGrpSpPr>
          <p:cNvPr id="736" name="Shape 736"/>
          <p:cNvGrpSpPr/>
          <p:nvPr/>
        </p:nvGrpSpPr>
        <p:grpSpPr>
          <a:xfrm>
            <a:off x="1331640" y="-64750"/>
            <a:ext cx="7092755" cy="3107504"/>
            <a:chOff x="1259632" y="767054"/>
            <a:chExt cx="6783943" cy="4318129"/>
          </a:xfrm>
        </p:grpSpPr>
        <p:grpSp>
          <p:nvGrpSpPr>
            <p:cNvPr id="737" name="Shape 737"/>
            <p:cNvGrpSpPr/>
            <p:nvPr/>
          </p:nvGrpSpPr>
          <p:grpSpPr>
            <a:xfrm>
              <a:off x="1259632" y="767054"/>
              <a:ext cx="6783943" cy="4318129"/>
              <a:chOff x="1259632" y="767054"/>
              <a:chExt cx="6783943" cy="4318129"/>
            </a:xfrm>
          </p:grpSpPr>
          <p:grpSp>
            <p:nvGrpSpPr>
              <p:cNvPr id="738" name="Shape 738"/>
              <p:cNvGrpSpPr/>
              <p:nvPr/>
            </p:nvGrpSpPr>
            <p:grpSpPr>
              <a:xfrm>
                <a:off x="1259632" y="1304762"/>
                <a:ext cx="6783943" cy="3780420"/>
                <a:chOff x="1460464" y="1304762"/>
                <a:chExt cx="6783943" cy="3780420"/>
              </a:xfrm>
            </p:grpSpPr>
            <p:sp>
              <p:nvSpPr>
                <p:cNvPr id="739" name="Shape 739"/>
                <p:cNvSpPr/>
                <p:nvPr/>
              </p:nvSpPr>
              <p:spPr>
                <a:xfrm>
                  <a:off x="1756878" y="1772816"/>
                  <a:ext cx="6487529" cy="3312367"/>
                </a:xfrm>
                <a:prstGeom prst="cloud">
                  <a:avLst/>
                </a:prstGeom>
                <a:gradFill>
                  <a:gsLst>
                    <a:gs pos="0">
                      <a:srgbClr val="938953"/>
                    </a:gs>
                    <a:gs pos="50000">
                      <a:schemeClr val="lt1"/>
                    </a:gs>
                    <a:gs pos="100000">
                      <a:srgbClr val="FFD9D9"/>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b="1" sz="1100">
                    <a:solidFill>
                      <a:srgbClr val="FFFFFF"/>
                    </a:solidFill>
                    <a:latin typeface="Times New Roman"/>
                    <a:ea typeface="Times New Roman"/>
                    <a:cs typeface="Times New Roman"/>
                    <a:sym typeface="Times New Roman"/>
                  </a:endParaRPr>
                </a:p>
              </p:txBody>
            </p:sp>
            <p:grpSp>
              <p:nvGrpSpPr>
                <p:cNvPr id="740" name="Shape 740"/>
                <p:cNvGrpSpPr/>
                <p:nvPr/>
              </p:nvGrpSpPr>
              <p:grpSpPr>
                <a:xfrm>
                  <a:off x="1460464" y="1304762"/>
                  <a:ext cx="6489104" cy="3384375"/>
                  <a:chOff x="1403648" y="1556791"/>
                  <a:chExt cx="6489104" cy="3384375"/>
                </a:xfrm>
              </p:grpSpPr>
              <p:sp>
                <p:nvSpPr>
                  <p:cNvPr id="741" name="Shape 741"/>
                  <p:cNvSpPr/>
                  <p:nvPr/>
                </p:nvSpPr>
                <p:spPr>
                  <a:xfrm>
                    <a:off x="1403648" y="1556791"/>
                    <a:ext cx="6336703" cy="3168351"/>
                  </a:xfrm>
                  <a:prstGeom prst="wedgeEllipseCallout">
                    <a:avLst>
                      <a:gd fmla="val -51297" name="adj1"/>
                      <a:gd fmla="val 29059" name="adj2"/>
                    </a:avLst>
                  </a:prstGeom>
                  <a:gradFill>
                    <a:gsLst>
                      <a:gs pos="0">
                        <a:srgbClr val="C00000"/>
                      </a:gs>
                      <a:gs pos="50000">
                        <a:srgbClr val="595959"/>
                      </a:gs>
                      <a:gs pos="100000">
                        <a:srgbClr val="FFD9D9"/>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b="1" sz="1100">
                      <a:solidFill>
                        <a:srgbClr val="FFFFFF"/>
                      </a:solidFill>
                      <a:latin typeface="Times New Roman"/>
                      <a:ea typeface="Times New Roman"/>
                      <a:cs typeface="Times New Roman"/>
                      <a:sym typeface="Times New Roman"/>
                    </a:endParaRPr>
                  </a:p>
                </p:txBody>
              </p:sp>
              <p:sp>
                <p:nvSpPr>
                  <p:cNvPr id="742" name="Shape 742"/>
                  <p:cNvSpPr/>
                  <p:nvPr/>
                </p:nvSpPr>
                <p:spPr>
                  <a:xfrm rot="10800000">
                    <a:off x="1556048" y="1772815"/>
                    <a:ext cx="6336703" cy="3168351"/>
                  </a:xfrm>
                  <a:prstGeom prst="wedgeEllipseCallout">
                    <a:avLst>
                      <a:gd fmla="val -20833" name="adj1"/>
                      <a:gd fmla="val 62500" name="adj2"/>
                    </a:avLst>
                  </a:prstGeom>
                  <a:gradFill>
                    <a:gsLst>
                      <a:gs pos="0">
                        <a:srgbClr val="595959"/>
                      </a:gs>
                      <a:gs pos="50000">
                        <a:srgbClr val="006600"/>
                      </a:gs>
                      <a:gs pos="100000">
                        <a:schemeClr val="lt1"/>
                      </a:gs>
                    </a:gsLst>
                    <a:lin ang="54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100">
                      <a:solidFill>
                        <a:srgbClr val="FFFFFF"/>
                      </a:solidFill>
                      <a:latin typeface="Times New Roman"/>
                      <a:ea typeface="Times New Roman"/>
                      <a:cs typeface="Times New Roman"/>
                      <a:sym typeface="Times New Roman"/>
                    </a:endParaRPr>
                  </a:p>
                </p:txBody>
              </p:sp>
            </p:grpSp>
          </p:grpSp>
          <p:pic>
            <p:nvPicPr>
              <p:cNvPr id="743" name="Shape 743"/>
              <p:cNvPicPr preferRelativeResize="0"/>
              <p:nvPr/>
            </p:nvPicPr>
            <p:blipFill rotWithShape="1">
              <a:blip r:embed="rId5">
                <a:alphaModFix/>
              </a:blip>
              <a:srcRect b="0" l="0" r="0" t="0"/>
              <a:stretch/>
            </p:blipFill>
            <p:spPr>
              <a:xfrm rot="805859">
                <a:off x="4848618" y="1019100"/>
                <a:ext cx="2288391" cy="1003371"/>
              </a:xfrm>
              <a:prstGeom prst="rect">
                <a:avLst/>
              </a:prstGeom>
              <a:noFill/>
              <a:ln>
                <a:noFill/>
              </a:ln>
            </p:spPr>
          </p:pic>
        </p:grpSp>
        <p:sp>
          <p:nvSpPr>
            <p:cNvPr id="744" name="Shape 744"/>
            <p:cNvSpPr/>
            <p:nvPr/>
          </p:nvSpPr>
          <p:spPr>
            <a:xfrm>
              <a:off x="1588950" y="2492936"/>
              <a:ext cx="6012768" cy="128304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5400">
                  <a:solidFill>
                    <a:srgbClr val="FFFFFF"/>
                  </a:solidFill>
                  <a:latin typeface="Calibri"/>
                  <a:ea typeface="Calibri"/>
                  <a:cs typeface="Calibri"/>
                  <a:sym typeface="Calibri"/>
                </a:rPr>
                <a:t>مفاهيم ومصطلحات؟</a:t>
              </a:r>
            </a:p>
          </p:txBody>
        </p:sp>
      </p:grpSp>
      <p:sp>
        <p:nvSpPr>
          <p:cNvPr id="745" name="Shape 745"/>
          <p:cNvSpPr/>
          <p:nvPr/>
        </p:nvSpPr>
        <p:spPr>
          <a:xfrm>
            <a:off x="1132316" y="3356992"/>
            <a:ext cx="6968075"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C00000"/>
                </a:solidFill>
                <a:latin typeface="Calibri"/>
                <a:ea typeface="Calibri"/>
                <a:cs typeface="Calibri"/>
                <a:sym typeface="Calibri"/>
              </a:rPr>
              <a:t>مرحلة الطفولة المتأخرة: </a:t>
            </a:r>
            <a:br>
              <a:rPr b="1" lang="ar-EG" sz="4400">
                <a:solidFill>
                  <a:schemeClr val="dk1"/>
                </a:solidFill>
                <a:latin typeface="Calibri"/>
                <a:ea typeface="Calibri"/>
                <a:cs typeface="Calibri"/>
                <a:sym typeface="Calibri"/>
              </a:rPr>
            </a:br>
            <a:r>
              <a:rPr b="1" lang="ar-EG" sz="4400">
                <a:solidFill>
                  <a:schemeClr val="dk1"/>
                </a:solidFill>
                <a:latin typeface="Calibri"/>
                <a:ea typeface="Calibri"/>
                <a:cs typeface="Calibri"/>
                <a:sym typeface="Calibri"/>
              </a:rPr>
              <a:t>(6-12سنة) هم أطفال المرحلة الابتدائية من التعليم النظامي.</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22"/>
                                        </p:tgtEl>
                                        <p:attrNameLst>
                                          <p:attrName>style.visibility</p:attrName>
                                        </p:attrNameLst>
                                      </p:cBhvr>
                                      <p:to>
                                        <p:strVal val="visible"/>
                                      </p:to>
                                    </p:set>
                                    <p:anim calcmode="lin" valueType="num">
                                      <p:cBhvr additive="base">
                                        <p:cTn dur="500"/>
                                        <p:tgtEl>
                                          <p:spTgt spid="722"/>
                                        </p:tgtEl>
                                        <p:attrNameLst>
                                          <p:attrName>ppt_w</p:attrName>
                                        </p:attrNameLst>
                                      </p:cBhvr>
                                      <p:tavLst>
                                        <p:tav fmla="" tm="0">
                                          <p:val>
                                            <p:strVal val="0"/>
                                          </p:val>
                                        </p:tav>
                                        <p:tav fmla="" tm="100000">
                                          <p:val>
                                            <p:strVal val="#ppt_w"/>
                                          </p:val>
                                        </p:tav>
                                      </p:tavLst>
                                    </p:anim>
                                    <p:anim calcmode="lin" valueType="num">
                                      <p:cBhvr additive="base">
                                        <p:cTn dur="500"/>
                                        <p:tgtEl>
                                          <p:spTgt spid="722"/>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300"/>
                                        <p:tgtEl>
                                          <p:spTgt spid="7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5"/>
                                        </p:tgtEl>
                                        <p:attrNameLst>
                                          <p:attrName>style.visibility</p:attrName>
                                        </p:attrNameLst>
                                      </p:cBhvr>
                                      <p:to>
                                        <p:strVal val="visible"/>
                                      </p:to>
                                    </p:set>
                                    <p:anim calcmode="lin" valueType="num">
                                      <p:cBhvr additive="base">
                                        <p:cTn dur="500"/>
                                        <p:tgtEl>
                                          <p:spTgt spid="745"/>
                                        </p:tgtEl>
                                        <p:attrNameLst>
                                          <p:attrName>ppt_w</p:attrName>
                                        </p:attrNameLst>
                                      </p:cBhvr>
                                      <p:tavLst>
                                        <p:tav fmla="" tm="0">
                                          <p:val>
                                            <p:strVal val="0"/>
                                          </p:val>
                                        </p:tav>
                                        <p:tav fmla="" tm="100000">
                                          <p:val>
                                            <p:strVal val="#ppt_w"/>
                                          </p:val>
                                        </p:tav>
                                      </p:tavLst>
                                    </p:anim>
                                    <p:anim calcmode="lin" valueType="num">
                                      <p:cBhvr additive="base">
                                        <p:cTn dur="500"/>
                                        <p:tgtEl>
                                          <p:spTgt spid="7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pic>
        <p:nvPicPr>
          <p:cNvPr descr="imagesCABM5SSZ.jpg" id="147" name="Shape 147"/>
          <p:cNvPicPr preferRelativeResize="0"/>
          <p:nvPr/>
        </p:nvPicPr>
        <p:blipFill rotWithShape="1">
          <a:blip r:embed="rId3">
            <a:alphaModFix/>
          </a:blip>
          <a:srcRect b="0" l="0" r="0" t="0"/>
          <a:stretch/>
        </p:blipFill>
        <p:spPr>
          <a:xfrm>
            <a:off x="0" y="357187"/>
            <a:ext cx="9144000" cy="6072187"/>
          </a:xfrm>
          <a:prstGeom prst="rect">
            <a:avLst/>
          </a:prstGeom>
          <a:noFill/>
          <a:ln>
            <a:noFill/>
          </a:ln>
        </p:spPr>
      </p:pic>
      <p:sp>
        <p:nvSpPr>
          <p:cNvPr id="148" name="Shape 148"/>
          <p:cNvSpPr/>
          <p:nvPr/>
        </p:nvSpPr>
        <p:spPr>
          <a:xfrm>
            <a:off x="6300192" y="2301551"/>
            <a:ext cx="1656183" cy="1102766"/>
          </a:xfrm>
          <a:prstGeom prst="arc">
            <a:avLst>
              <a:gd fmla="val 16200000" name="adj1"/>
              <a:gd fmla="val 686664" name="adj2"/>
            </a:avLst>
          </a:prstGeom>
          <a:no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Calibri"/>
              <a:ea typeface="Calibri"/>
              <a:cs typeface="Calibri"/>
              <a:sym typeface="Calibri"/>
            </a:endParaRPr>
          </a:p>
        </p:txBody>
      </p:sp>
      <p:sp>
        <p:nvSpPr>
          <p:cNvPr id="149" name="Shape 149"/>
          <p:cNvSpPr/>
          <p:nvPr/>
        </p:nvSpPr>
        <p:spPr>
          <a:xfrm flipH="1">
            <a:off x="1691679" y="2396207"/>
            <a:ext cx="1152128" cy="1102766"/>
          </a:xfrm>
          <a:prstGeom prst="arc">
            <a:avLst>
              <a:gd fmla="val 16200000" name="adj1"/>
              <a:gd fmla="val 541170" name="adj2"/>
            </a:avLst>
          </a:prstGeom>
          <a:noFill/>
          <a:ln cap="flat" cmpd="sng" w="381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Calibri"/>
              <a:ea typeface="Calibri"/>
              <a:cs typeface="Calibri"/>
              <a:sym typeface="Calibri"/>
            </a:endParaRPr>
          </a:p>
        </p:txBody>
      </p:sp>
      <p:grpSp>
        <p:nvGrpSpPr>
          <p:cNvPr id="150" name="Shape 150"/>
          <p:cNvGrpSpPr/>
          <p:nvPr/>
        </p:nvGrpSpPr>
        <p:grpSpPr>
          <a:xfrm>
            <a:off x="2267743" y="1388095"/>
            <a:ext cx="5112567" cy="1224135"/>
            <a:chOff x="2123727" y="548679"/>
            <a:chExt cx="5112567" cy="1224135"/>
          </a:xfrm>
        </p:grpSpPr>
        <p:sp>
          <p:nvSpPr>
            <p:cNvPr id="151" name="Shape 151"/>
            <p:cNvSpPr/>
            <p:nvPr/>
          </p:nvSpPr>
          <p:spPr>
            <a:xfrm>
              <a:off x="2123727" y="548679"/>
              <a:ext cx="5112567" cy="1224135"/>
            </a:xfrm>
            <a:prstGeom prst="roundRect">
              <a:avLst>
                <a:gd fmla="val 16667" name="adj"/>
              </a:avLst>
            </a:prstGeom>
            <a:solidFill>
              <a:srgbClr val="0000CC"/>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52" name="Shape 152"/>
            <p:cNvSpPr/>
            <p:nvPr/>
          </p:nvSpPr>
          <p:spPr>
            <a:xfrm>
              <a:off x="2486848" y="764704"/>
              <a:ext cx="4307589"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800">
                  <a:solidFill>
                    <a:srgbClr val="FFFFFF"/>
                  </a:solidFill>
                  <a:latin typeface="Calibri"/>
                  <a:ea typeface="Calibri"/>
                  <a:cs typeface="Calibri"/>
                  <a:sym typeface="Calibri"/>
                </a:rPr>
                <a:t>أقسام مرحلة الطفولة</a:t>
              </a:r>
            </a:p>
          </p:txBody>
        </p:sp>
      </p:grpSp>
      <p:cxnSp>
        <p:nvCxnSpPr>
          <p:cNvPr id="153" name="Shape 153"/>
          <p:cNvCxnSpPr/>
          <p:nvPr/>
        </p:nvCxnSpPr>
        <p:spPr>
          <a:xfrm>
            <a:off x="5066244" y="2612231"/>
            <a:ext cx="0" cy="792087"/>
          </a:xfrm>
          <a:prstGeom prst="straightConnector1">
            <a:avLst/>
          </a:prstGeom>
          <a:noFill/>
          <a:ln cap="flat" cmpd="sng" w="38100">
            <a:solidFill>
              <a:schemeClr val="dk1"/>
            </a:solidFill>
            <a:prstDash val="solid"/>
            <a:round/>
            <a:headEnd len="med" w="med" type="none"/>
            <a:tailEnd len="med" w="med" type="none"/>
          </a:ln>
        </p:spPr>
      </p:cxnSp>
      <p:grpSp>
        <p:nvGrpSpPr>
          <p:cNvPr id="154" name="Shape 154"/>
          <p:cNvGrpSpPr/>
          <p:nvPr/>
        </p:nvGrpSpPr>
        <p:grpSpPr>
          <a:xfrm>
            <a:off x="7452319" y="2947590"/>
            <a:ext cx="1440160" cy="1248817"/>
            <a:chOff x="7020271" y="2108175"/>
            <a:chExt cx="1440160" cy="1248817"/>
          </a:xfrm>
        </p:grpSpPr>
        <p:sp>
          <p:nvSpPr>
            <p:cNvPr id="155" name="Shape 155"/>
            <p:cNvSpPr/>
            <p:nvPr/>
          </p:nvSpPr>
          <p:spPr>
            <a:xfrm>
              <a:off x="7020271" y="2108175"/>
              <a:ext cx="1440160" cy="1248817"/>
            </a:xfrm>
            <a:prstGeom prst="ellipse">
              <a:avLst/>
            </a:prstGeom>
            <a:solidFill>
              <a:srgbClr val="FFC00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56" name="Shape 156"/>
            <p:cNvSpPr/>
            <p:nvPr/>
          </p:nvSpPr>
          <p:spPr>
            <a:xfrm>
              <a:off x="7308303" y="2484184"/>
              <a:ext cx="867545"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200">
                  <a:solidFill>
                    <a:schemeClr val="dk1"/>
                  </a:solidFill>
                  <a:latin typeface="Calibri"/>
                  <a:ea typeface="Calibri"/>
                  <a:cs typeface="Calibri"/>
                  <a:sym typeface="Calibri"/>
                </a:rPr>
                <a:t>المهد</a:t>
              </a:r>
            </a:p>
          </p:txBody>
        </p:sp>
      </p:grpSp>
      <p:grpSp>
        <p:nvGrpSpPr>
          <p:cNvPr id="157" name="Shape 157"/>
          <p:cNvGrpSpPr/>
          <p:nvPr/>
        </p:nvGrpSpPr>
        <p:grpSpPr>
          <a:xfrm>
            <a:off x="3666995" y="3404318"/>
            <a:ext cx="2777213" cy="1248817"/>
            <a:chOff x="2771800" y="2564903"/>
            <a:chExt cx="2777213" cy="1248817"/>
          </a:xfrm>
        </p:grpSpPr>
        <p:sp>
          <p:nvSpPr>
            <p:cNvPr id="158" name="Shape 158"/>
            <p:cNvSpPr/>
            <p:nvPr/>
          </p:nvSpPr>
          <p:spPr>
            <a:xfrm>
              <a:off x="2771800" y="2564903"/>
              <a:ext cx="2777213" cy="1248817"/>
            </a:xfrm>
            <a:prstGeom prst="ellipse">
              <a:avLst/>
            </a:prstGeom>
            <a:solidFill>
              <a:srgbClr val="FFC00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59" name="Shape 159"/>
            <p:cNvSpPr/>
            <p:nvPr/>
          </p:nvSpPr>
          <p:spPr>
            <a:xfrm>
              <a:off x="2959390" y="2928972"/>
              <a:ext cx="2332690"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200">
                  <a:solidFill>
                    <a:schemeClr val="dk1"/>
                  </a:solidFill>
                  <a:latin typeface="Calibri"/>
                  <a:ea typeface="Calibri"/>
                  <a:cs typeface="Calibri"/>
                  <a:sym typeface="Calibri"/>
                </a:rPr>
                <a:t>الطفولة المبكرة </a:t>
              </a:r>
            </a:p>
          </p:txBody>
        </p:sp>
      </p:grpSp>
      <p:grpSp>
        <p:nvGrpSpPr>
          <p:cNvPr id="160" name="Shape 160"/>
          <p:cNvGrpSpPr/>
          <p:nvPr/>
        </p:nvGrpSpPr>
        <p:grpSpPr>
          <a:xfrm>
            <a:off x="163582" y="3044279"/>
            <a:ext cx="2896250" cy="1248817"/>
            <a:chOff x="-756591" y="2132856"/>
            <a:chExt cx="2896250" cy="1248817"/>
          </a:xfrm>
        </p:grpSpPr>
        <p:sp>
          <p:nvSpPr>
            <p:cNvPr id="161" name="Shape 161"/>
            <p:cNvSpPr/>
            <p:nvPr/>
          </p:nvSpPr>
          <p:spPr>
            <a:xfrm>
              <a:off x="-756591" y="2132856"/>
              <a:ext cx="2896250" cy="1248817"/>
            </a:xfrm>
            <a:prstGeom prst="ellipse">
              <a:avLst/>
            </a:prstGeom>
            <a:solidFill>
              <a:srgbClr val="FFC000"/>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62" name="Shape 162"/>
            <p:cNvSpPr/>
            <p:nvPr/>
          </p:nvSpPr>
          <p:spPr>
            <a:xfrm>
              <a:off x="-474679" y="2484184"/>
              <a:ext cx="2382382" cy="58477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3200">
                  <a:solidFill>
                    <a:schemeClr val="dk1"/>
                  </a:solidFill>
                  <a:latin typeface="Calibri"/>
                  <a:ea typeface="Calibri"/>
                  <a:cs typeface="Calibri"/>
                  <a:sym typeface="Calibri"/>
                </a:rPr>
                <a:t>الطفولة المتأخرة</a:t>
              </a:r>
            </a:p>
          </p:txBody>
        </p:sp>
      </p:gr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6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9" name="Shape 749"/>
        <p:cNvGrpSpPr/>
        <p:nvPr/>
      </p:nvGrpSpPr>
      <p:grpSpPr>
        <a:xfrm>
          <a:off x="0" y="0"/>
          <a:ext cx="0" cy="0"/>
          <a:chOff x="0" y="0"/>
          <a:chExt cx="0" cy="0"/>
        </a:xfrm>
      </p:grpSpPr>
      <p:pic>
        <p:nvPicPr>
          <p:cNvPr descr="img_1355587396_329.png" id="750" name="Shape 750"/>
          <p:cNvPicPr preferRelativeResize="0"/>
          <p:nvPr/>
        </p:nvPicPr>
        <p:blipFill rotWithShape="1">
          <a:blip r:embed="rId3">
            <a:alphaModFix/>
          </a:blip>
          <a:srcRect b="0" l="0" r="0" t="0"/>
          <a:stretch/>
        </p:blipFill>
        <p:spPr>
          <a:xfrm>
            <a:off x="1143000" y="382288"/>
            <a:ext cx="7000875" cy="6215063"/>
          </a:xfrm>
          <a:prstGeom prst="rect">
            <a:avLst/>
          </a:prstGeom>
          <a:noFill/>
          <a:ln>
            <a:noFill/>
          </a:ln>
        </p:spPr>
      </p:pic>
      <p:sp>
        <p:nvSpPr>
          <p:cNvPr id="751" name="Shape 751"/>
          <p:cNvSpPr/>
          <p:nvPr/>
        </p:nvSpPr>
        <p:spPr>
          <a:xfrm>
            <a:off x="2092225" y="3034694"/>
            <a:ext cx="5072061" cy="255454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8000">
                <a:solidFill>
                  <a:srgbClr val="0070C0"/>
                </a:solidFill>
                <a:latin typeface="Calibri"/>
                <a:ea typeface="Calibri"/>
                <a:cs typeface="Calibri"/>
                <a:sym typeface="Calibri"/>
              </a:rPr>
              <a:t>نشاط</a:t>
            </a:r>
            <a:br>
              <a:rPr b="1" lang="ar-EG" sz="8000">
                <a:solidFill>
                  <a:srgbClr val="0070C0"/>
                </a:solidFill>
                <a:latin typeface="Calibri"/>
                <a:ea typeface="Calibri"/>
                <a:cs typeface="Calibri"/>
                <a:sym typeface="Calibri"/>
              </a:rPr>
            </a:br>
            <a:r>
              <a:rPr b="1" lang="ar-EG" sz="8000">
                <a:solidFill>
                  <a:srgbClr val="0070C0"/>
                </a:solidFill>
                <a:latin typeface="Calibri"/>
                <a:ea typeface="Calibri"/>
                <a:cs typeface="Calibri"/>
                <a:sym typeface="Calibri"/>
              </a:rPr>
              <a:t> 2-7</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500"/>
                                        <p:tgtEl>
                                          <p:spTgt spid="750"/>
                                        </p:tgtEl>
                                      </p:cBhvr>
                                    </p:animEffect>
                                  </p:childTnLst>
                                </p:cTn>
                              </p:par>
                              <p:par>
                                <p:cTn fill="hold" nodeType="with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500"/>
                                        <p:tgtEl>
                                          <p:spTgt spid="7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5" name="Shape 755"/>
        <p:cNvGrpSpPr/>
        <p:nvPr/>
      </p:nvGrpSpPr>
      <p:grpSpPr>
        <a:xfrm>
          <a:off x="0" y="0"/>
          <a:ext cx="0" cy="0"/>
          <a:chOff x="0" y="0"/>
          <a:chExt cx="0" cy="0"/>
        </a:xfrm>
      </p:grpSpPr>
      <p:grpSp>
        <p:nvGrpSpPr>
          <p:cNvPr id="756" name="Shape 756"/>
          <p:cNvGrpSpPr/>
          <p:nvPr/>
        </p:nvGrpSpPr>
        <p:grpSpPr>
          <a:xfrm>
            <a:off x="235046" y="211854"/>
            <a:ext cx="8820472" cy="6552727"/>
            <a:chOff x="2857488" y="1500174"/>
            <a:chExt cx="5796002" cy="4143404"/>
          </a:xfrm>
        </p:grpSpPr>
        <p:sp>
          <p:nvSpPr>
            <p:cNvPr id="757" name="Shape 757"/>
            <p:cNvSpPr/>
            <p:nvPr/>
          </p:nvSpPr>
          <p:spPr>
            <a:xfrm>
              <a:off x="3009888" y="1785925"/>
              <a:ext cx="5643602" cy="3857652"/>
            </a:xfrm>
            <a:prstGeom prst="roundRect">
              <a:avLst>
                <a:gd fmla="val 16667" name="adj"/>
              </a:avLst>
            </a:prstGeom>
            <a:gradFill>
              <a:gsLst>
                <a:gs pos="0">
                  <a:srgbClr val="BABABA"/>
                </a:gs>
                <a:gs pos="35000">
                  <a:srgbClr val="CFCFCF"/>
                </a:gs>
                <a:gs pos="100000">
                  <a:srgbClr val="EDEDED"/>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sp>
          <p:nvSpPr>
            <p:cNvPr id="758" name="Shape 758"/>
            <p:cNvSpPr/>
            <p:nvPr/>
          </p:nvSpPr>
          <p:spPr>
            <a:xfrm>
              <a:off x="2857488" y="1500174"/>
              <a:ext cx="5643602" cy="3857652"/>
            </a:xfrm>
            <a:prstGeom prst="roundRect">
              <a:avLst>
                <a:gd fmla="val 16667" name="adj"/>
              </a:avLst>
            </a:prstGeom>
            <a:gradFill>
              <a:gsLst>
                <a:gs pos="0">
                  <a:srgbClr val="FF847E"/>
                </a:gs>
                <a:gs pos="50000">
                  <a:schemeClr val="lt1"/>
                </a:gs>
                <a:gs pos="100000">
                  <a:srgbClr val="FFDAD9"/>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grpSp>
      <p:sp>
        <p:nvSpPr>
          <p:cNvPr id="759" name="Shape 759"/>
          <p:cNvSpPr txBox="1"/>
          <p:nvPr/>
        </p:nvSpPr>
        <p:spPr>
          <a:xfrm>
            <a:off x="379471" y="548679"/>
            <a:ext cx="8224976"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C00000"/>
                </a:solidFill>
                <a:latin typeface="Calibri"/>
                <a:ea typeface="Calibri"/>
                <a:cs typeface="Calibri"/>
                <a:sym typeface="Calibri"/>
              </a:rPr>
              <a:t>صف مرحلة طفولتك المتأخرة هل هي مرحلة مشكلات أم عراك أم ارتباط بالأقران. اذكر شواهد لذلك.</a:t>
            </a:r>
          </a:p>
        </p:txBody>
      </p:sp>
      <p:sp>
        <p:nvSpPr>
          <p:cNvPr id="760" name="Shape 760"/>
          <p:cNvSpPr txBox="1"/>
          <p:nvPr/>
        </p:nvSpPr>
        <p:spPr>
          <a:xfrm>
            <a:off x="356591" y="4005064"/>
            <a:ext cx="8224976" cy="830996"/>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chemeClr val="dk1"/>
                </a:solidFill>
                <a:latin typeface="Times New Roman"/>
                <a:ea typeface="Times New Roman"/>
                <a:cs typeface="Times New Roman"/>
                <a:sym typeface="Times New Roman"/>
              </a:rPr>
              <a:t>......................</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500"/>
                                        <p:tgtEl>
                                          <p:spTgt spid="756"/>
                                        </p:tgtEl>
                                      </p:cBhvr>
                                    </p:animEffect>
                                  </p:childTnLst>
                                </p:cTn>
                              </p:par>
                              <p:par>
                                <p:cTn fill="hold" nodeType="with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500"/>
                                        <p:tgtEl>
                                          <p:spTgt spid="7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0"/>
                                        </p:tgtEl>
                                        <p:attrNameLst>
                                          <p:attrName>style.visibility</p:attrName>
                                        </p:attrNameLst>
                                      </p:cBhvr>
                                      <p:to>
                                        <p:strVal val="visible"/>
                                      </p:to>
                                    </p:set>
                                    <p:anim calcmode="lin" valueType="num">
                                      <p:cBhvr additive="base">
                                        <p:cTn dur="500"/>
                                        <p:tgtEl>
                                          <p:spTgt spid="760"/>
                                        </p:tgtEl>
                                        <p:attrNameLst>
                                          <p:attrName>ppt_w</p:attrName>
                                        </p:attrNameLst>
                                      </p:cBhvr>
                                      <p:tavLst>
                                        <p:tav fmla="" tm="0">
                                          <p:val>
                                            <p:strVal val="0"/>
                                          </p:val>
                                        </p:tav>
                                        <p:tav fmla="" tm="100000">
                                          <p:val>
                                            <p:strVal val="#ppt_w"/>
                                          </p:val>
                                        </p:tav>
                                      </p:tavLst>
                                    </p:anim>
                                    <p:anim calcmode="lin" valueType="num">
                                      <p:cBhvr additive="base">
                                        <p:cTn dur="500"/>
                                        <p:tgtEl>
                                          <p:spTgt spid="7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4" name="Shape 764"/>
        <p:cNvGrpSpPr/>
        <p:nvPr/>
      </p:nvGrpSpPr>
      <p:grpSpPr>
        <a:xfrm>
          <a:off x="0" y="0"/>
          <a:ext cx="0" cy="0"/>
          <a:chOff x="0" y="0"/>
          <a:chExt cx="0" cy="0"/>
        </a:xfrm>
      </p:grpSpPr>
      <p:grpSp>
        <p:nvGrpSpPr>
          <p:cNvPr id="765" name="Shape 765"/>
          <p:cNvGrpSpPr/>
          <p:nvPr/>
        </p:nvGrpSpPr>
        <p:grpSpPr>
          <a:xfrm>
            <a:off x="705261" y="1700808"/>
            <a:ext cx="7147963" cy="3402800"/>
            <a:chOff x="705261" y="1700808"/>
            <a:chExt cx="7147963" cy="3402800"/>
          </a:xfrm>
        </p:grpSpPr>
        <p:grpSp>
          <p:nvGrpSpPr>
            <p:cNvPr id="766" name="Shape 766"/>
            <p:cNvGrpSpPr/>
            <p:nvPr/>
          </p:nvGrpSpPr>
          <p:grpSpPr>
            <a:xfrm>
              <a:off x="705261" y="1700808"/>
              <a:ext cx="7147963" cy="3402800"/>
              <a:chOff x="705261" y="1700808"/>
              <a:chExt cx="7147963" cy="3402800"/>
            </a:xfrm>
          </p:grpSpPr>
          <p:sp>
            <p:nvSpPr>
              <p:cNvPr id="767" name="Shape 767"/>
              <p:cNvSpPr/>
              <p:nvPr/>
            </p:nvSpPr>
            <p:spPr>
              <a:xfrm rot="-315096">
                <a:off x="3404301" y="1892228"/>
                <a:ext cx="4320479" cy="3004762"/>
              </a:xfrm>
              <a:prstGeom prst="roundRect">
                <a:avLst>
                  <a:gd fmla="val 16667" name="adj"/>
                </a:avLst>
              </a:prstGeom>
              <a:solidFill>
                <a:srgbClr val="3F3F3F"/>
              </a:solidFill>
              <a:ln>
                <a:noFill/>
              </a:ln>
            </p:spPr>
            <p:txBody>
              <a:bodyPr anchorCtr="0" anchor="ctr" bIns="45700" lIns="91425" rIns="91425" tIns="45700">
                <a:noAutofit/>
              </a:bodyPr>
              <a:lstStyle/>
              <a:p>
                <a:pPr indent="0" lvl="0" marL="0" marR="0" rtl="1" algn="ctr">
                  <a:spcBef>
                    <a:spcPts val="0"/>
                  </a:spcBef>
                  <a:buNone/>
                </a:pPr>
                <a:r>
                  <a:t/>
                </a:r>
                <a:endParaRPr sz="1800">
                  <a:solidFill>
                    <a:srgbClr val="262626"/>
                  </a:solidFill>
                  <a:latin typeface="Calibri"/>
                  <a:ea typeface="Calibri"/>
                  <a:cs typeface="Calibri"/>
                  <a:sym typeface="Calibri"/>
                </a:endParaRPr>
              </a:p>
            </p:txBody>
          </p:sp>
          <p:grpSp>
            <p:nvGrpSpPr>
              <p:cNvPr id="768" name="Shape 768"/>
              <p:cNvGrpSpPr/>
              <p:nvPr/>
            </p:nvGrpSpPr>
            <p:grpSpPr>
              <a:xfrm>
                <a:off x="705261" y="1917406"/>
                <a:ext cx="6688255" cy="3186203"/>
                <a:chOff x="705261" y="1793471"/>
                <a:chExt cx="6688255" cy="3186203"/>
              </a:xfrm>
            </p:grpSpPr>
            <p:sp>
              <p:nvSpPr>
                <p:cNvPr id="769" name="Shape 769"/>
                <p:cNvSpPr/>
                <p:nvPr/>
              </p:nvSpPr>
              <p:spPr>
                <a:xfrm rot="10542490">
                  <a:off x="792315" y="2027921"/>
                  <a:ext cx="6361746" cy="2564904"/>
                </a:xfrm>
                <a:prstGeom prst="homePlate">
                  <a:avLst>
                    <a:gd fmla="val 50000" name="adj"/>
                  </a:avLst>
                </a:prstGeom>
                <a:solidFill>
                  <a:srgbClr val="7F7F7F"/>
                </a:solidFill>
                <a:ln cap="flat" cmpd="sng" w="25400">
                  <a:solidFill>
                    <a:srgbClr val="D6E3BC"/>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770" name="Shape 770"/>
                <p:cNvSpPr/>
                <p:nvPr/>
              </p:nvSpPr>
              <p:spPr>
                <a:xfrm rot="10542490">
                  <a:off x="944715" y="2180321"/>
                  <a:ext cx="6361746" cy="2564904"/>
                </a:xfrm>
                <a:prstGeom prst="homePlate">
                  <a:avLst>
                    <a:gd fmla="val 50000" name="adj"/>
                  </a:avLst>
                </a:prstGeom>
                <a:gradFill>
                  <a:gsLst>
                    <a:gs pos="0">
                      <a:srgbClr val="9900CC"/>
                    </a:gs>
                    <a:gs pos="50000">
                      <a:schemeClr val="lt1"/>
                    </a:gs>
                    <a:gs pos="100000">
                      <a:srgbClr val="E0E8F4"/>
                    </a:gs>
                  </a:gsLst>
                  <a:lin ang="5400000" scaled="0"/>
                </a:gradFill>
                <a:ln cap="flat" cmpd="sng" w="25400">
                  <a:solidFill>
                    <a:srgbClr val="D6E3BC"/>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grpSp>
        <p:pic>
          <p:nvPicPr>
            <p:cNvPr id="771" name="Shape 771"/>
            <p:cNvPicPr preferRelativeResize="0"/>
            <p:nvPr/>
          </p:nvPicPr>
          <p:blipFill rotWithShape="1">
            <a:blip r:embed="rId3">
              <a:alphaModFix/>
            </a:blip>
            <a:srcRect b="0" l="0" r="0" t="0"/>
            <a:stretch/>
          </p:blipFill>
          <p:spPr>
            <a:xfrm flipH="1" rot="5124562">
              <a:off x="6899600" y="3924802"/>
              <a:ext cx="968083" cy="726062"/>
            </a:xfrm>
            <a:prstGeom prst="rect">
              <a:avLst/>
            </a:prstGeom>
            <a:noFill/>
            <a:ln>
              <a:noFill/>
            </a:ln>
          </p:spPr>
        </p:pic>
      </p:grpSp>
      <p:sp>
        <p:nvSpPr>
          <p:cNvPr id="772" name="Shape 772"/>
          <p:cNvSpPr/>
          <p:nvPr/>
        </p:nvSpPr>
        <p:spPr>
          <a:xfrm rot="-213452">
            <a:off x="1824343" y="2530020"/>
            <a:ext cx="5431396" cy="2123658"/>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6600">
                <a:solidFill>
                  <a:schemeClr val="dk1"/>
                </a:solidFill>
                <a:latin typeface="Calibri"/>
                <a:ea typeface="Calibri"/>
                <a:cs typeface="Calibri"/>
                <a:sym typeface="Calibri"/>
              </a:rPr>
              <a:t>مظاهر النمو في هذه المرحلة: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500"/>
                                        <p:tgtEl>
                                          <p:spTgt spid="765"/>
                                        </p:tgtEl>
                                      </p:cBhvr>
                                    </p:animEffect>
                                  </p:childTnLst>
                                </p:cTn>
                              </p:par>
                              <p:par>
                                <p:cTn fill="hold" nodeType="withEffect" presetClass="entr" presetID="10" presetSubtype="0">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500"/>
                                        <p:tgtEl>
                                          <p:spTgt spid="7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6" name="Shape 776"/>
        <p:cNvGrpSpPr/>
        <p:nvPr/>
      </p:nvGrpSpPr>
      <p:grpSpPr>
        <a:xfrm>
          <a:off x="0" y="0"/>
          <a:ext cx="0" cy="0"/>
          <a:chOff x="0" y="0"/>
          <a:chExt cx="0" cy="0"/>
        </a:xfrm>
      </p:grpSpPr>
      <p:grpSp>
        <p:nvGrpSpPr>
          <p:cNvPr id="777" name="Shape 777"/>
          <p:cNvGrpSpPr/>
          <p:nvPr/>
        </p:nvGrpSpPr>
        <p:grpSpPr>
          <a:xfrm>
            <a:off x="500033" y="214289"/>
            <a:ext cx="8215369" cy="6500857"/>
            <a:chOff x="500033" y="214289"/>
            <a:chExt cx="8215369" cy="6500857"/>
          </a:xfrm>
        </p:grpSpPr>
        <p:sp>
          <p:nvSpPr>
            <p:cNvPr id="778" name="Shape 778"/>
            <p:cNvSpPr/>
            <p:nvPr/>
          </p:nvSpPr>
          <p:spPr>
            <a:xfrm>
              <a:off x="5643569" y="5000635"/>
              <a:ext cx="2571767" cy="1714511"/>
            </a:xfrm>
            <a:prstGeom prst="cloud">
              <a:avLst/>
            </a:prstGeom>
            <a:solidFill>
              <a:srgbClr val="FF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779" name="Shape 779"/>
            <p:cNvSpPr/>
            <p:nvPr/>
          </p:nvSpPr>
          <p:spPr>
            <a:xfrm>
              <a:off x="1071537" y="214289"/>
              <a:ext cx="2357453" cy="1714511"/>
            </a:xfrm>
            <a:prstGeom prst="cloud">
              <a:avLst/>
            </a:prstGeom>
            <a:solidFill>
              <a:srgbClr val="D8D8D8"/>
            </a:solidFill>
            <a:ln cap="flat" cmpd="sng" w="25400">
              <a:solidFill>
                <a:srgbClr val="00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780" name="Shape 780"/>
            <p:cNvSpPr/>
            <p:nvPr/>
          </p:nvSpPr>
          <p:spPr>
            <a:xfrm rot="10800000">
              <a:off x="2928925" y="571480"/>
              <a:ext cx="5786477" cy="5857915"/>
            </a:xfrm>
            <a:prstGeom prst="corner">
              <a:avLst>
                <a:gd fmla="val 22983" name="adj1"/>
                <a:gd fmla="val 21454" name="adj2"/>
              </a:avLst>
            </a:prstGeom>
            <a:solidFill>
              <a:srgbClr val="008000"/>
            </a:soli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781" name="Shape 781"/>
            <p:cNvSpPr/>
            <p:nvPr/>
          </p:nvSpPr>
          <p:spPr>
            <a:xfrm>
              <a:off x="500033" y="571479"/>
              <a:ext cx="5786477" cy="5857915"/>
            </a:xfrm>
            <a:prstGeom prst="corner">
              <a:avLst>
                <a:gd fmla="val 22983" name="adj1"/>
                <a:gd fmla="val 21454" name="adj2"/>
              </a:avLst>
            </a:prstGeom>
            <a:gradFill>
              <a:gsLst>
                <a:gs pos="0">
                  <a:srgbClr val="C2D59B"/>
                </a:gs>
                <a:gs pos="50000">
                  <a:srgbClr val="EAF1DD"/>
                </a:gs>
                <a:gs pos="100000">
                  <a:schemeClr val="lt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782" name="Shape 782"/>
            <p:cNvSpPr/>
            <p:nvPr/>
          </p:nvSpPr>
          <p:spPr>
            <a:xfrm>
              <a:off x="857224" y="785793"/>
              <a:ext cx="7572428" cy="5357849"/>
            </a:xfrm>
            <a:prstGeom prst="round2SameRect">
              <a:avLst>
                <a:gd fmla="val 16667" name="adj1"/>
                <a:gd fmla="val 0" name="adj2"/>
              </a:avLst>
            </a:prstGeom>
            <a:gradFill>
              <a:gsLst>
                <a:gs pos="0">
                  <a:srgbClr val="938953"/>
                </a:gs>
                <a:gs pos="50000">
                  <a:srgbClr val="F2F2F2"/>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783" name="Shape 783"/>
          <p:cNvSpPr txBox="1"/>
          <p:nvPr/>
        </p:nvSpPr>
        <p:spPr>
          <a:xfrm>
            <a:off x="1884716" y="1124744"/>
            <a:ext cx="6143667"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800" u="sng">
                <a:solidFill>
                  <a:srgbClr val="C00000"/>
                </a:solidFill>
                <a:latin typeface="Calibri"/>
                <a:ea typeface="Calibri"/>
                <a:cs typeface="Calibri"/>
                <a:sym typeface="Calibri"/>
              </a:rPr>
              <a:t>1- النمو الجسمي والحركي:</a:t>
            </a:r>
          </a:p>
        </p:txBody>
      </p:sp>
      <p:sp>
        <p:nvSpPr>
          <p:cNvPr id="784" name="Shape 784"/>
          <p:cNvSpPr/>
          <p:nvPr/>
        </p:nvSpPr>
        <p:spPr>
          <a:xfrm>
            <a:off x="1403648" y="2399397"/>
            <a:ext cx="6521947" cy="3477874"/>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يكون النمو الجسمي بطيئًا وهناك تقدم واضح في اكتساب المهارات الحركية الدقيقة وتظهر بوضوح الفروق بين الجنسين في حركة ولعب كل منهما.</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300"/>
                                        <p:tgtEl>
                                          <p:spTgt spid="777"/>
                                        </p:tgtEl>
                                      </p:cBhvr>
                                    </p:animEffect>
                                  </p:childTnLst>
                                </p:cTn>
                              </p:par>
                              <p:par>
                                <p:cTn fill="hold" nodeType="withEffect" presetClass="entr" presetID="23" presetSubtype="16">
                                  <p:stCondLst>
                                    <p:cond delay="0"/>
                                  </p:stCondLst>
                                  <p:childTnLst>
                                    <p:set>
                                      <p:cBhvr>
                                        <p:cTn dur="1" fill="hold">
                                          <p:stCondLst>
                                            <p:cond delay="0"/>
                                          </p:stCondLst>
                                        </p:cTn>
                                        <p:tgtEl>
                                          <p:spTgt spid="783"/>
                                        </p:tgtEl>
                                        <p:attrNameLst>
                                          <p:attrName>style.visibility</p:attrName>
                                        </p:attrNameLst>
                                      </p:cBhvr>
                                      <p:to>
                                        <p:strVal val="visible"/>
                                      </p:to>
                                    </p:set>
                                    <p:anim calcmode="lin" valueType="num">
                                      <p:cBhvr additive="base">
                                        <p:cTn dur="500"/>
                                        <p:tgtEl>
                                          <p:spTgt spid="783"/>
                                        </p:tgtEl>
                                        <p:attrNameLst>
                                          <p:attrName>ppt_w</p:attrName>
                                        </p:attrNameLst>
                                      </p:cBhvr>
                                      <p:tavLst>
                                        <p:tav fmla="" tm="0">
                                          <p:val>
                                            <p:strVal val="0"/>
                                          </p:val>
                                        </p:tav>
                                        <p:tav fmla="" tm="100000">
                                          <p:val>
                                            <p:strVal val="#ppt_w"/>
                                          </p:val>
                                        </p:tav>
                                      </p:tavLst>
                                    </p:anim>
                                    <p:anim calcmode="lin" valueType="num">
                                      <p:cBhvr additive="base">
                                        <p:cTn dur="500"/>
                                        <p:tgtEl>
                                          <p:spTgt spid="78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4"/>
                                        </p:tgtEl>
                                        <p:attrNameLst>
                                          <p:attrName>style.visibility</p:attrName>
                                        </p:attrNameLst>
                                      </p:cBhvr>
                                      <p:to>
                                        <p:strVal val="visible"/>
                                      </p:to>
                                    </p:set>
                                    <p:animEffect filter="fade" transition="in">
                                      <p:cBhvr>
                                        <p:cTn dur="500"/>
                                        <p:tgtEl>
                                          <p:spTgt spid="7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8" name="Shape 788"/>
        <p:cNvGrpSpPr/>
        <p:nvPr/>
      </p:nvGrpSpPr>
      <p:grpSpPr>
        <a:xfrm>
          <a:off x="0" y="0"/>
          <a:ext cx="0" cy="0"/>
          <a:chOff x="0" y="0"/>
          <a:chExt cx="0" cy="0"/>
        </a:xfrm>
      </p:grpSpPr>
      <p:grpSp>
        <p:nvGrpSpPr>
          <p:cNvPr id="789" name="Shape 789"/>
          <p:cNvGrpSpPr/>
          <p:nvPr/>
        </p:nvGrpSpPr>
        <p:grpSpPr>
          <a:xfrm>
            <a:off x="500033" y="214289"/>
            <a:ext cx="8215369" cy="6500857"/>
            <a:chOff x="500033" y="214289"/>
            <a:chExt cx="8215369" cy="6500857"/>
          </a:xfrm>
        </p:grpSpPr>
        <p:sp>
          <p:nvSpPr>
            <p:cNvPr id="790" name="Shape 790"/>
            <p:cNvSpPr/>
            <p:nvPr/>
          </p:nvSpPr>
          <p:spPr>
            <a:xfrm>
              <a:off x="5643569" y="5000635"/>
              <a:ext cx="2571767" cy="1714511"/>
            </a:xfrm>
            <a:prstGeom prst="cloud">
              <a:avLst/>
            </a:prstGeom>
            <a:solidFill>
              <a:srgbClr val="FF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791" name="Shape 791"/>
            <p:cNvSpPr/>
            <p:nvPr/>
          </p:nvSpPr>
          <p:spPr>
            <a:xfrm>
              <a:off x="1071537" y="214289"/>
              <a:ext cx="2357453" cy="1714511"/>
            </a:xfrm>
            <a:prstGeom prst="cloud">
              <a:avLst/>
            </a:prstGeom>
            <a:solidFill>
              <a:srgbClr val="D8D8D8"/>
            </a:solidFill>
            <a:ln cap="flat" cmpd="sng" w="25400">
              <a:solidFill>
                <a:srgbClr val="00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792" name="Shape 792"/>
            <p:cNvSpPr/>
            <p:nvPr/>
          </p:nvSpPr>
          <p:spPr>
            <a:xfrm rot="10800000">
              <a:off x="2928925" y="571480"/>
              <a:ext cx="5786477" cy="5857915"/>
            </a:xfrm>
            <a:prstGeom prst="corner">
              <a:avLst>
                <a:gd fmla="val 22983" name="adj1"/>
                <a:gd fmla="val 21454" name="adj2"/>
              </a:avLst>
            </a:prstGeom>
            <a:solidFill>
              <a:srgbClr val="008000"/>
            </a:soli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793" name="Shape 793"/>
            <p:cNvSpPr/>
            <p:nvPr/>
          </p:nvSpPr>
          <p:spPr>
            <a:xfrm>
              <a:off x="500033" y="571479"/>
              <a:ext cx="5786477" cy="5857915"/>
            </a:xfrm>
            <a:prstGeom prst="corner">
              <a:avLst>
                <a:gd fmla="val 22983" name="adj1"/>
                <a:gd fmla="val 21454" name="adj2"/>
              </a:avLst>
            </a:prstGeom>
            <a:gradFill>
              <a:gsLst>
                <a:gs pos="0">
                  <a:srgbClr val="C2D59B"/>
                </a:gs>
                <a:gs pos="50000">
                  <a:srgbClr val="EAF1DD"/>
                </a:gs>
                <a:gs pos="100000">
                  <a:schemeClr val="lt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794" name="Shape 794"/>
            <p:cNvSpPr/>
            <p:nvPr/>
          </p:nvSpPr>
          <p:spPr>
            <a:xfrm>
              <a:off x="857224" y="785793"/>
              <a:ext cx="7572428" cy="5357849"/>
            </a:xfrm>
            <a:prstGeom prst="round2SameRect">
              <a:avLst>
                <a:gd fmla="val 16667" name="adj1"/>
                <a:gd fmla="val 0" name="adj2"/>
              </a:avLst>
            </a:prstGeom>
            <a:gradFill>
              <a:gsLst>
                <a:gs pos="0">
                  <a:srgbClr val="938953"/>
                </a:gs>
                <a:gs pos="50000">
                  <a:srgbClr val="F2F2F2"/>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795" name="Shape 795"/>
          <p:cNvSpPr txBox="1"/>
          <p:nvPr/>
        </p:nvSpPr>
        <p:spPr>
          <a:xfrm>
            <a:off x="1884716" y="1326833"/>
            <a:ext cx="6143667"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800" u="sng">
                <a:solidFill>
                  <a:srgbClr val="C00000"/>
                </a:solidFill>
                <a:latin typeface="Calibri"/>
                <a:ea typeface="Calibri"/>
                <a:cs typeface="Calibri"/>
                <a:sym typeface="Calibri"/>
              </a:rPr>
              <a:t>2- النمو العقلي:</a:t>
            </a:r>
          </a:p>
        </p:txBody>
      </p:sp>
      <p:sp>
        <p:nvSpPr>
          <p:cNvPr id="796" name="Shape 796"/>
          <p:cNvSpPr/>
          <p:nvPr/>
        </p:nvSpPr>
        <p:spPr>
          <a:xfrm>
            <a:off x="1403648" y="2601485"/>
            <a:ext cx="6521947"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تتميز هذه المرحلة بالقدرة على التفكير المنطقي لدى الطفل والتخلص من صفة التفكير الذاتي.</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795"/>
                                        </p:tgtEl>
                                        <p:attrNameLst>
                                          <p:attrName>style.visibility</p:attrName>
                                        </p:attrNameLst>
                                      </p:cBhvr>
                                      <p:to>
                                        <p:strVal val="visible"/>
                                      </p:to>
                                    </p:set>
                                    <p:anim calcmode="lin" valueType="num">
                                      <p:cBhvr additive="base">
                                        <p:cTn dur="500"/>
                                        <p:tgtEl>
                                          <p:spTgt spid="795"/>
                                        </p:tgtEl>
                                        <p:attrNameLst>
                                          <p:attrName>ppt_w</p:attrName>
                                        </p:attrNameLst>
                                      </p:cBhvr>
                                      <p:tavLst>
                                        <p:tav fmla="" tm="0">
                                          <p:val>
                                            <p:strVal val="0"/>
                                          </p:val>
                                        </p:tav>
                                        <p:tav fmla="" tm="100000">
                                          <p:val>
                                            <p:strVal val="#ppt_w"/>
                                          </p:val>
                                        </p:tav>
                                      </p:tavLst>
                                    </p:anim>
                                    <p:anim calcmode="lin" valueType="num">
                                      <p:cBhvr additive="base">
                                        <p:cTn dur="500"/>
                                        <p:tgtEl>
                                          <p:spTgt spid="79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500"/>
                                        <p:tgtEl>
                                          <p:spTgt spid="7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0" name="Shape 800"/>
        <p:cNvGrpSpPr/>
        <p:nvPr/>
      </p:nvGrpSpPr>
      <p:grpSpPr>
        <a:xfrm>
          <a:off x="0" y="0"/>
          <a:ext cx="0" cy="0"/>
          <a:chOff x="0" y="0"/>
          <a:chExt cx="0" cy="0"/>
        </a:xfrm>
      </p:grpSpPr>
      <p:grpSp>
        <p:nvGrpSpPr>
          <p:cNvPr id="801" name="Shape 801"/>
          <p:cNvGrpSpPr/>
          <p:nvPr/>
        </p:nvGrpSpPr>
        <p:grpSpPr>
          <a:xfrm>
            <a:off x="500033" y="214289"/>
            <a:ext cx="8215369" cy="6500857"/>
            <a:chOff x="500033" y="214289"/>
            <a:chExt cx="8215369" cy="6500857"/>
          </a:xfrm>
        </p:grpSpPr>
        <p:sp>
          <p:nvSpPr>
            <p:cNvPr id="802" name="Shape 802"/>
            <p:cNvSpPr/>
            <p:nvPr/>
          </p:nvSpPr>
          <p:spPr>
            <a:xfrm>
              <a:off x="5643569" y="5000635"/>
              <a:ext cx="2571767" cy="1714511"/>
            </a:xfrm>
            <a:prstGeom prst="cloud">
              <a:avLst/>
            </a:prstGeom>
            <a:solidFill>
              <a:srgbClr val="FF0000"/>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803" name="Shape 803"/>
            <p:cNvSpPr/>
            <p:nvPr/>
          </p:nvSpPr>
          <p:spPr>
            <a:xfrm>
              <a:off x="1071537" y="214289"/>
              <a:ext cx="2357453" cy="1714511"/>
            </a:xfrm>
            <a:prstGeom prst="cloud">
              <a:avLst/>
            </a:prstGeom>
            <a:solidFill>
              <a:srgbClr val="D8D8D8"/>
            </a:solidFill>
            <a:ln cap="flat" cmpd="sng" w="25400">
              <a:solidFill>
                <a:srgbClr val="00FF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804" name="Shape 804"/>
            <p:cNvSpPr/>
            <p:nvPr/>
          </p:nvSpPr>
          <p:spPr>
            <a:xfrm rot="10800000">
              <a:off x="2928925" y="571480"/>
              <a:ext cx="5786477" cy="5857915"/>
            </a:xfrm>
            <a:prstGeom prst="corner">
              <a:avLst>
                <a:gd fmla="val 22983" name="adj1"/>
                <a:gd fmla="val 21454" name="adj2"/>
              </a:avLst>
            </a:prstGeom>
            <a:solidFill>
              <a:srgbClr val="008000"/>
            </a:soli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805" name="Shape 805"/>
            <p:cNvSpPr/>
            <p:nvPr/>
          </p:nvSpPr>
          <p:spPr>
            <a:xfrm>
              <a:off x="500033" y="571479"/>
              <a:ext cx="5786477" cy="5857915"/>
            </a:xfrm>
            <a:prstGeom prst="corner">
              <a:avLst>
                <a:gd fmla="val 22983" name="adj1"/>
                <a:gd fmla="val 21454" name="adj2"/>
              </a:avLst>
            </a:prstGeom>
            <a:gradFill>
              <a:gsLst>
                <a:gs pos="0">
                  <a:srgbClr val="C2D59B"/>
                </a:gs>
                <a:gs pos="50000">
                  <a:srgbClr val="EAF1DD"/>
                </a:gs>
                <a:gs pos="100000">
                  <a:schemeClr val="lt1"/>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806" name="Shape 806"/>
            <p:cNvSpPr/>
            <p:nvPr/>
          </p:nvSpPr>
          <p:spPr>
            <a:xfrm>
              <a:off x="857224" y="785793"/>
              <a:ext cx="7572428" cy="5357849"/>
            </a:xfrm>
            <a:prstGeom prst="round2SameRect">
              <a:avLst>
                <a:gd fmla="val 16667" name="adj1"/>
                <a:gd fmla="val 0" name="adj2"/>
              </a:avLst>
            </a:prstGeom>
            <a:gradFill>
              <a:gsLst>
                <a:gs pos="0">
                  <a:srgbClr val="938953"/>
                </a:gs>
                <a:gs pos="50000">
                  <a:srgbClr val="F2F2F2"/>
                </a:gs>
                <a:gs pos="100000">
                  <a:schemeClr val="lt1"/>
                </a:gs>
              </a:gsLst>
              <a:lin ang="5400000" scaled="0"/>
            </a:gradFill>
            <a:ln cap="flat" cmpd="sng" w="5715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sp>
        <p:nvSpPr>
          <p:cNvPr id="807" name="Shape 807"/>
          <p:cNvSpPr txBox="1"/>
          <p:nvPr/>
        </p:nvSpPr>
        <p:spPr>
          <a:xfrm>
            <a:off x="1884716" y="1326833"/>
            <a:ext cx="6143667" cy="830996"/>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800" u="sng">
                <a:solidFill>
                  <a:srgbClr val="C00000"/>
                </a:solidFill>
                <a:latin typeface="Calibri"/>
                <a:ea typeface="Calibri"/>
                <a:cs typeface="Calibri"/>
                <a:sym typeface="Calibri"/>
              </a:rPr>
              <a:t>3- النمو الاجتماعي:</a:t>
            </a:r>
          </a:p>
        </p:txBody>
      </p:sp>
      <p:sp>
        <p:nvSpPr>
          <p:cNvPr id="808" name="Shape 808"/>
          <p:cNvSpPr/>
          <p:nvPr/>
        </p:nvSpPr>
        <p:spPr>
          <a:xfrm>
            <a:off x="1403648" y="2780927"/>
            <a:ext cx="6521947"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chemeClr val="dk1"/>
                </a:solidFill>
                <a:latin typeface="Calibri"/>
                <a:ea typeface="Calibri"/>
                <a:cs typeface="Calibri"/>
                <a:sym typeface="Calibri"/>
              </a:rPr>
              <a:t>يختار صداقاته بناء على تشابه الميول نحو الأنشطة المختلفة بدلًا من أن تفرض عليه من الآخرين.</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807"/>
                                        </p:tgtEl>
                                        <p:attrNameLst>
                                          <p:attrName>style.visibility</p:attrName>
                                        </p:attrNameLst>
                                      </p:cBhvr>
                                      <p:to>
                                        <p:strVal val="visible"/>
                                      </p:to>
                                    </p:set>
                                    <p:anim calcmode="lin" valueType="num">
                                      <p:cBhvr additive="base">
                                        <p:cTn dur="500"/>
                                        <p:tgtEl>
                                          <p:spTgt spid="807"/>
                                        </p:tgtEl>
                                        <p:attrNameLst>
                                          <p:attrName>ppt_w</p:attrName>
                                        </p:attrNameLst>
                                      </p:cBhvr>
                                      <p:tavLst>
                                        <p:tav fmla="" tm="0">
                                          <p:val>
                                            <p:strVal val="0"/>
                                          </p:val>
                                        </p:tav>
                                        <p:tav fmla="" tm="100000">
                                          <p:val>
                                            <p:strVal val="#ppt_w"/>
                                          </p:val>
                                        </p:tav>
                                      </p:tavLst>
                                    </p:anim>
                                    <p:anim calcmode="lin" valueType="num">
                                      <p:cBhvr additive="base">
                                        <p:cTn dur="500"/>
                                        <p:tgtEl>
                                          <p:spTgt spid="8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500"/>
                                        <p:tgtEl>
                                          <p:spTgt spid="8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2" name="Shape 812"/>
        <p:cNvGrpSpPr/>
        <p:nvPr/>
      </p:nvGrpSpPr>
      <p:grpSpPr>
        <a:xfrm>
          <a:off x="0" y="0"/>
          <a:ext cx="0" cy="0"/>
          <a:chOff x="0" y="0"/>
          <a:chExt cx="0" cy="0"/>
        </a:xfrm>
      </p:grpSpPr>
      <p:pic>
        <p:nvPicPr>
          <p:cNvPr descr="img_1355587396_329.png" id="813" name="Shape 813"/>
          <p:cNvPicPr preferRelativeResize="0"/>
          <p:nvPr/>
        </p:nvPicPr>
        <p:blipFill rotWithShape="1">
          <a:blip r:embed="rId3">
            <a:alphaModFix/>
          </a:blip>
          <a:srcRect b="0" l="0" r="0" t="0"/>
          <a:stretch/>
        </p:blipFill>
        <p:spPr>
          <a:xfrm>
            <a:off x="1143000" y="382288"/>
            <a:ext cx="7000875" cy="6215063"/>
          </a:xfrm>
          <a:prstGeom prst="rect">
            <a:avLst/>
          </a:prstGeom>
          <a:noFill/>
          <a:ln>
            <a:noFill/>
          </a:ln>
        </p:spPr>
      </p:pic>
      <p:sp>
        <p:nvSpPr>
          <p:cNvPr id="814" name="Shape 814"/>
          <p:cNvSpPr/>
          <p:nvPr/>
        </p:nvSpPr>
        <p:spPr>
          <a:xfrm>
            <a:off x="2092225" y="3034694"/>
            <a:ext cx="5072061" cy="2554544"/>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8000">
                <a:solidFill>
                  <a:srgbClr val="0070C0"/>
                </a:solidFill>
                <a:latin typeface="Calibri"/>
                <a:ea typeface="Calibri"/>
                <a:cs typeface="Calibri"/>
                <a:sym typeface="Calibri"/>
              </a:rPr>
              <a:t>نشاط</a:t>
            </a:r>
            <a:br>
              <a:rPr b="1" lang="ar-EG" sz="8000">
                <a:solidFill>
                  <a:srgbClr val="0070C0"/>
                </a:solidFill>
                <a:latin typeface="Calibri"/>
                <a:ea typeface="Calibri"/>
                <a:cs typeface="Calibri"/>
                <a:sym typeface="Calibri"/>
              </a:rPr>
            </a:br>
            <a:r>
              <a:rPr b="1" lang="ar-EG" sz="8000">
                <a:solidFill>
                  <a:srgbClr val="0070C0"/>
                </a:solidFill>
                <a:latin typeface="Calibri"/>
                <a:ea typeface="Calibri"/>
                <a:cs typeface="Calibri"/>
                <a:sym typeface="Calibri"/>
              </a:rPr>
              <a:t> 2-8</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500"/>
                                        <p:tgtEl>
                                          <p:spTgt spid="813"/>
                                        </p:tgtEl>
                                      </p:cBhvr>
                                    </p:animEffect>
                                  </p:childTnLst>
                                </p:cTn>
                              </p:par>
                              <p:par>
                                <p:cTn fill="hold" nodeType="with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500"/>
                                        <p:tgtEl>
                                          <p:spTgt spid="8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8" name="Shape 818"/>
        <p:cNvGrpSpPr/>
        <p:nvPr/>
      </p:nvGrpSpPr>
      <p:grpSpPr>
        <a:xfrm>
          <a:off x="0" y="0"/>
          <a:ext cx="0" cy="0"/>
          <a:chOff x="0" y="0"/>
          <a:chExt cx="0" cy="0"/>
        </a:xfrm>
      </p:grpSpPr>
      <p:grpSp>
        <p:nvGrpSpPr>
          <p:cNvPr id="819" name="Shape 819"/>
          <p:cNvGrpSpPr/>
          <p:nvPr/>
        </p:nvGrpSpPr>
        <p:grpSpPr>
          <a:xfrm>
            <a:off x="235046" y="211854"/>
            <a:ext cx="8820472" cy="6552727"/>
            <a:chOff x="2857488" y="1500174"/>
            <a:chExt cx="5796002" cy="4143404"/>
          </a:xfrm>
        </p:grpSpPr>
        <p:sp>
          <p:nvSpPr>
            <p:cNvPr id="820" name="Shape 820"/>
            <p:cNvSpPr/>
            <p:nvPr/>
          </p:nvSpPr>
          <p:spPr>
            <a:xfrm>
              <a:off x="3009888" y="1785925"/>
              <a:ext cx="5643602" cy="3857652"/>
            </a:xfrm>
            <a:prstGeom prst="roundRect">
              <a:avLst>
                <a:gd fmla="val 16667" name="adj"/>
              </a:avLst>
            </a:prstGeom>
            <a:gradFill>
              <a:gsLst>
                <a:gs pos="0">
                  <a:srgbClr val="BABABA"/>
                </a:gs>
                <a:gs pos="35000">
                  <a:srgbClr val="CFCFCF"/>
                </a:gs>
                <a:gs pos="100000">
                  <a:srgbClr val="EDEDED"/>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sp>
          <p:nvSpPr>
            <p:cNvPr id="821" name="Shape 821"/>
            <p:cNvSpPr/>
            <p:nvPr/>
          </p:nvSpPr>
          <p:spPr>
            <a:xfrm>
              <a:off x="2857488" y="1500174"/>
              <a:ext cx="5643602" cy="3857652"/>
            </a:xfrm>
            <a:prstGeom prst="roundRect">
              <a:avLst>
                <a:gd fmla="val 16667" name="adj"/>
              </a:avLst>
            </a:prstGeom>
            <a:gradFill>
              <a:gsLst>
                <a:gs pos="0">
                  <a:srgbClr val="FF847E"/>
                </a:gs>
                <a:gs pos="50000">
                  <a:schemeClr val="lt1"/>
                </a:gs>
                <a:gs pos="100000">
                  <a:srgbClr val="FFDAD9"/>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dk1"/>
                </a:solidFill>
                <a:latin typeface="Times New Roman"/>
                <a:ea typeface="Times New Roman"/>
                <a:cs typeface="Times New Roman"/>
                <a:sym typeface="Times New Roman"/>
              </a:endParaRPr>
            </a:p>
          </p:txBody>
        </p:sp>
      </p:grpSp>
      <p:sp>
        <p:nvSpPr>
          <p:cNvPr id="822" name="Shape 822"/>
          <p:cNvSpPr txBox="1"/>
          <p:nvPr/>
        </p:nvSpPr>
        <p:spPr>
          <a:xfrm>
            <a:off x="379471" y="657270"/>
            <a:ext cx="8224976" cy="2123657"/>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C00000"/>
                </a:solidFill>
                <a:latin typeface="Calibri"/>
                <a:ea typeface="Calibri"/>
                <a:cs typeface="Calibri"/>
                <a:sym typeface="Calibri"/>
              </a:rPr>
              <a:t>عندما لا يستطيع الطفل الالتزام بما يلقى عليه من مسئوليات في هذه المرحلة ما هي اقتراحاتك للأهل؟</a:t>
            </a:r>
          </a:p>
        </p:txBody>
      </p:sp>
      <p:sp>
        <p:nvSpPr>
          <p:cNvPr id="823" name="Shape 823"/>
          <p:cNvSpPr txBox="1"/>
          <p:nvPr/>
        </p:nvSpPr>
        <p:spPr>
          <a:xfrm>
            <a:off x="379471" y="3284983"/>
            <a:ext cx="8224976" cy="2308323"/>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chemeClr val="dk1"/>
                </a:solidFill>
                <a:latin typeface="Calibri"/>
                <a:ea typeface="Calibri"/>
                <a:cs typeface="Calibri"/>
                <a:sym typeface="Calibri"/>
              </a:rPr>
              <a:t>اقترح علي الأهل أن يختاروا التزامات مناسبة لسن الطفل لكي يقدر علي تنفيذها.</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500"/>
                                        <p:tgtEl>
                                          <p:spTgt spid="819"/>
                                        </p:tgtEl>
                                      </p:cBhvr>
                                    </p:animEffect>
                                  </p:childTnLst>
                                </p:cTn>
                              </p:par>
                              <p:par>
                                <p:cTn fill="hold" nodeType="with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500"/>
                                        <p:tgtEl>
                                          <p:spTgt spid="8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23"/>
                                        </p:tgtEl>
                                        <p:attrNameLst>
                                          <p:attrName>style.visibility</p:attrName>
                                        </p:attrNameLst>
                                      </p:cBhvr>
                                      <p:to>
                                        <p:strVal val="visible"/>
                                      </p:to>
                                    </p:set>
                                    <p:anim calcmode="lin" valueType="num">
                                      <p:cBhvr additive="base">
                                        <p:cTn dur="500"/>
                                        <p:tgtEl>
                                          <p:spTgt spid="823"/>
                                        </p:tgtEl>
                                        <p:attrNameLst>
                                          <p:attrName>ppt_w</p:attrName>
                                        </p:attrNameLst>
                                      </p:cBhvr>
                                      <p:tavLst>
                                        <p:tav fmla="" tm="0">
                                          <p:val>
                                            <p:strVal val="0"/>
                                          </p:val>
                                        </p:tav>
                                        <p:tav fmla="" tm="100000">
                                          <p:val>
                                            <p:strVal val="#ppt_w"/>
                                          </p:val>
                                        </p:tav>
                                      </p:tavLst>
                                    </p:anim>
                                    <p:anim calcmode="lin" valueType="num">
                                      <p:cBhvr additive="base">
                                        <p:cTn dur="500"/>
                                        <p:tgtEl>
                                          <p:spTgt spid="82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7" name="Shape 827"/>
        <p:cNvGrpSpPr/>
        <p:nvPr/>
      </p:nvGrpSpPr>
      <p:grpSpPr>
        <a:xfrm>
          <a:off x="0" y="0"/>
          <a:ext cx="0" cy="0"/>
          <a:chOff x="0" y="0"/>
          <a:chExt cx="0" cy="0"/>
        </a:xfrm>
      </p:grpSpPr>
      <p:grpSp>
        <p:nvGrpSpPr>
          <p:cNvPr id="828" name="Shape 828"/>
          <p:cNvGrpSpPr/>
          <p:nvPr/>
        </p:nvGrpSpPr>
        <p:grpSpPr>
          <a:xfrm>
            <a:off x="-108520" y="-27384"/>
            <a:ext cx="9289031" cy="6840759"/>
            <a:chOff x="179511" y="146151"/>
            <a:chExt cx="8928991" cy="6451200"/>
          </a:xfrm>
        </p:grpSpPr>
        <p:sp>
          <p:nvSpPr>
            <p:cNvPr id="829" name="Shape 829"/>
            <p:cNvSpPr/>
            <p:nvPr/>
          </p:nvSpPr>
          <p:spPr>
            <a:xfrm>
              <a:off x="4860032" y="260647"/>
              <a:ext cx="4032448" cy="6336703"/>
            </a:xfrm>
            <a:prstGeom prst="rect">
              <a:avLst/>
            </a:prstGeom>
            <a:gradFill>
              <a:gsLst>
                <a:gs pos="0">
                  <a:srgbClr val="FFC000"/>
                </a:gs>
                <a:gs pos="50000">
                  <a:schemeClr val="lt1"/>
                </a:gs>
                <a:gs pos="100000">
                  <a:srgbClr val="00FF00"/>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nvGrpSpPr>
            <p:cNvPr id="830" name="Shape 830"/>
            <p:cNvGrpSpPr/>
            <p:nvPr/>
          </p:nvGrpSpPr>
          <p:grpSpPr>
            <a:xfrm>
              <a:off x="179511" y="404663"/>
              <a:ext cx="8928991" cy="5976664"/>
              <a:chOff x="179511" y="404663"/>
              <a:chExt cx="8928991" cy="5976664"/>
            </a:xfrm>
          </p:grpSpPr>
          <p:pic>
            <p:nvPicPr>
              <p:cNvPr id="831" name="Shape 831"/>
              <p:cNvPicPr preferRelativeResize="0"/>
              <p:nvPr/>
            </p:nvPicPr>
            <p:blipFill rotWithShape="1">
              <a:blip r:embed="rId3">
                <a:alphaModFix/>
              </a:blip>
              <a:srcRect b="0" l="0" r="0" t="0"/>
              <a:stretch/>
            </p:blipFill>
            <p:spPr>
              <a:xfrm>
                <a:off x="7489253" y="5085044"/>
                <a:ext cx="1619249" cy="1285874"/>
              </a:xfrm>
              <a:prstGeom prst="rect">
                <a:avLst/>
              </a:prstGeom>
              <a:noFill/>
              <a:ln>
                <a:noFill/>
              </a:ln>
            </p:spPr>
          </p:pic>
          <p:pic>
            <p:nvPicPr>
              <p:cNvPr id="832" name="Shape 832"/>
              <p:cNvPicPr preferRelativeResize="0"/>
              <p:nvPr/>
            </p:nvPicPr>
            <p:blipFill rotWithShape="1">
              <a:blip r:embed="rId3">
                <a:alphaModFix/>
              </a:blip>
              <a:srcRect b="0" l="0" r="0" t="0"/>
              <a:stretch/>
            </p:blipFill>
            <p:spPr>
              <a:xfrm>
                <a:off x="179511" y="5085183"/>
                <a:ext cx="1619249" cy="1285874"/>
              </a:xfrm>
              <a:prstGeom prst="rect">
                <a:avLst/>
              </a:prstGeom>
              <a:noFill/>
              <a:ln>
                <a:noFill/>
              </a:ln>
            </p:spPr>
          </p:pic>
          <p:sp>
            <p:nvSpPr>
              <p:cNvPr id="833" name="Shape 833"/>
              <p:cNvSpPr/>
              <p:nvPr/>
            </p:nvSpPr>
            <p:spPr>
              <a:xfrm>
                <a:off x="467543" y="404663"/>
                <a:ext cx="8208912" cy="5976664"/>
              </a:xfrm>
              <a:prstGeom prst="round2SameRect">
                <a:avLst>
                  <a:gd fmla="val 10596" name="adj1"/>
                  <a:gd fmla="val 0" name="adj2"/>
                </a:avLst>
              </a:prstGeom>
              <a:gradFill>
                <a:gsLst>
                  <a:gs pos="0">
                    <a:schemeClr val="lt1"/>
                  </a:gs>
                  <a:gs pos="50000">
                    <a:srgbClr val="FFFF00"/>
                  </a:gs>
                  <a:gs pos="100000">
                    <a:schemeClr val="lt1"/>
                  </a:gs>
                </a:gsLst>
                <a:lin ang="5400000" scaled="0"/>
              </a:gradFill>
              <a:ln cap="flat" cmpd="sng" w="25400">
                <a:solidFill>
                  <a:srgbClr val="FFC0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Times New Roman"/>
                  <a:ea typeface="Times New Roman"/>
                  <a:cs typeface="Times New Roman"/>
                  <a:sym typeface="Times New Roman"/>
                </a:endParaRPr>
              </a:p>
            </p:txBody>
          </p:sp>
        </p:grpSp>
        <p:pic>
          <p:nvPicPr>
            <p:cNvPr id="834" name="Shape 834"/>
            <p:cNvPicPr preferRelativeResize="0"/>
            <p:nvPr/>
          </p:nvPicPr>
          <p:blipFill rotWithShape="1">
            <a:blip r:embed="rId4">
              <a:alphaModFix/>
            </a:blip>
            <a:srcRect b="0" l="0" r="0" t="0"/>
            <a:stretch/>
          </p:blipFill>
          <p:spPr>
            <a:xfrm>
              <a:off x="496143" y="146151"/>
              <a:ext cx="2808311" cy="1012613"/>
            </a:xfrm>
            <a:prstGeom prst="rect">
              <a:avLst/>
            </a:prstGeom>
            <a:noFill/>
            <a:ln>
              <a:noFill/>
            </a:ln>
          </p:spPr>
        </p:pic>
      </p:grpSp>
      <p:grpSp>
        <p:nvGrpSpPr>
          <p:cNvPr id="835" name="Shape 835"/>
          <p:cNvGrpSpPr/>
          <p:nvPr/>
        </p:nvGrpSpPr>
        <p:grpSpPr>
          <a:xfrm>
            <a:off x="4788024" y="332655"/>
            <a:ext cx="3602630" cy="1714535"/>
            <a:chOff x="6190226" y="1285859"/>
            <a:chExt cx="2354763" cy="1143007"/>
          </a:xfrm>
        </p:grpSpPr>
        <p:grpSp>
          <p:nvGrpSpPr>
            <p:cNvPr id="836" name="Shape 836"/>
            <p:cNvGrpSpPr/>
            <p:nvPr/>
          </p:nvGrpSpPr>
          <p:grpSpPr>
            <a:xfrm>
              <a:off x="6190226" y="1285859"/>
              <a:ext cx="1976776" cy="1143007"/>
              <a:chOff x="6190226" y="1285859"/>
              <a:chExt cx="1976776" cy="1143007"/>
            </a:xfrm>
          </p:grpSpPr>
          <p:sp>
            <p:nvSpPr>
              <p:cNvPr id="837" name="Shape 837"/>
              <p:cNvSpPr/>
              <p:nvPr/>
            </p:nvSpPr>
            <p:spPr>
              <a:xfrm>
                <a:off x="6190226" y="1285859"/>
                <a:ext cx="1976776" cy="1143007"/>
              </a:xfrm>
              <a:prstGeom prst="roundRect">
                <a:avLst>
                  <a:gd fmla="val 16667" name="adj"/>
                </a:avLst>
              </a:prstGeom>
              <a:gradFill>
                <a:gsLst>
                  <a:gs pos="0">
                    <a:srgbClr val="990099"/>
                  </a:gs>
                  <a:gs pos="49000">
                    <a:schemeClr val="lt1"/>
                  </a:gs>
                  <a:gs pos="100000">
                    <a:srgbClr val="5F497A"/>
                  </a:gs>
                </a:gsLst>
                <a:lin ang="18900000" scaled="0"/>
              </a:gradFill>
              <a:ln>
                <a:noFill/>
              </a:ln>
            </p:spPr>
            <p:txBody>
              <a:bodyPr anchorCtr="0" anchor="ctr" bIns="45700" lIns="91425" rIns="91425" tIns="45700">
                <a:noAutofit/>
              </a:bodyPr>
              <a:lstStyle/>
              <a:p>
                <a:pPr indent="0" lvl="0" marL="0" marR="0" rtl="1" algn="ctr">
                  <a:spcBef>
                    <a:spcPts val="0"/>
                  </a:spcBef>
                  <a:buNone/>
                </a:pPr>
                <a:r>
                  <a:t/>
                </a:r>
                <a:endParaRPr b="1" sz="4000">
                  <a:solidFill>
                    <a:srgbClr val="FFFFFF"/>
                  </a:solidFill>
                  <a:latin typeface="Calibri"/>
                  <a:ea typeface="Calibri"/>
                  <a:cs typeface="Calibri"/>
                  <a:sym typeface="Calibri"/>
                </a:endParaRPr>
              </a:p>
            </p:txBody>
          </p:sp>
          <p:sp>
            <p:nvSpPr>
              <p:cNvPr id="838" name="Shape 838"/>
              <p:cNvSpPr txBox="1"/>
              <p:nvPr/>
            </p:nvSpPr>
            <p:spPr>
              <a:xfrm flipH="1">
                <a:off x="6350391" y="1428737"/>
                <a:ext cx="46694" cy="964353"/>
              </a:xfrm>
              <a:prstGeom prst="rect">
                <a:avLst/>
              </a:prstGeom>
              <a:noFill/>
              <a:ln>
                <a:noFill/>
              </a:ln>
            </p:spPr>
            <p:txBody>
              <a:bodyPr anchorCtr="0" anchor="t" bIns="45700" lIns="91425" rIns="91425" tIns="45700">
                <a:noAutofit/>
              </a:bodyPr>
              <a:lstStyle/>
              <a:p>
                <a:pPr indent="0" lvl="0" marL="0" marR="0" rtl="1" algn="ctr">
                  <a:spcBef>
                    <a:spcPts val="0"/>
                  </a:spcBef>
                  <a:buNone/>
                </a:pPr>
                <a:r>
                  <a:t/>
                </a:r>
                <a:endParaRPr b="1" sz="8800">
                  <a:solidFill>
                    <a:srgbClr val="FFFFFF"/>
                  </a:solidFill>
                  <a:latin typeface="Calibri"/>
                  <a:ea typeface="Calibri"/>
                  <a:cs typeface="Calibri"/>
                  <a:sym typeface="Calibri"/>
                </a:endParaRPr>
              </a:p>
            </p:txBody>
          </p:sp>
        </p:grpSp>
        <p:grpSp>
          <p:nvGrpSpPr>
            <p:cNvPr id="839" name="Shape 839"/>
            <p:cNvGrpSpPr/>
            <p:nvPr/>
          </p:nvGrpSpPr>
          <p:grpSpPr>
            <a:xfrm>
              <a:off x="6384351" y="1357299"/>
              <a:ext cx="2160637" cy="1000131"/>
              <a:chOff x="6384351" y="1428737"/>
              <a:chExt cx="2160637" cy="1000131"/>
            </a:xfrm>
          </p:grpSpPr>
          <p:sp>
            <p:nvSpPr>
              <p:cNvPr id="840" name="Shape 840"/>
              <p:cNvSpPr/>
              <p:nvPr/>
            </p:nvSpPr>
            <p:spPr>
              <a:xfrm>
                <a:off x="6384351" y="1428737"/>
                <a:ext cx="2160637" cy="1000131"/>
              </a:xfrm>
              <a:prstGeom prst="ellipse">
                <a:avLst/>
              </a:prstGeom>
              <a:gradFill>
                <a:gsLst>
                  <a:gs pos="0">
                    <a:srgbClr val="9E0038"/>
                  </a:gs>
                  <a:gs pos="50000">
                    <a:srgbClr val="7F7F7F"/>
                  </a:gs>
                  <a:gs pos="100000">
                    <a:srgbClr val="FF0062"/>
                  </a:gs>
                </a:gsLst>
                <a:lin ang="5400000" scaled="0"/>
              </a:gradFill>
              <a:ln cap="flat" cmpd="sng" w="25400">
                <a:solidFill>
                  <a:schemeClr val="lt1"/>
                </a:solidFill>
                <a:prstDash val="solid"/>
                <a:round/>
                <a:headEnd len="med" w="med" type="none"/>
                <a:tailEnd len="med" w="med" type="none"/>
              </a:ln>
              <a:effectLst>
                <a:outerShdw blurRad="190500" algn="ctr" dir="2700000" dist="228600">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b="1" sz="4000">
                  <a:solidFill>
                    <a:srgbClr val="FFFFFF"/>
                  </a:solidFill>
                  <a:latin typeface="Calibri"/>
                  <a:ea typeface="Calibri"/>
                  <a:cs typeface="Calibri"/>
                  <a:sym typeface="Calibri"/>
                </a:endParaRPr>
              </a:p>
            </p:txBody>
          </p:sp>
          <p:sp>
            <p:nvSpPr>
              <p:cNvPr id="841" name="Shape 841"/>
              <p:cNvSpPr txBox="1"/>
              <p:nvPr/>
            </p:nvSpPr>
            <p:spPr>
              <a:xfrm>
                <a:off x="6629064" y="1571137"/>
                <a:ext cx="1727661" cy="738653"/>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6600">
                    <a:solidFill>
                      <a:srgbClr val="FFFFFF"/>
                    </a:solidFill>
                    <a:latin typeface="Calibri"/>
                    <a:ea typeface="Calibri"/>
                    <a:cs typeface="Calibri"/>
                    <a:sym typeface="Calibri"/>
                  </a:rPr>
                  <a:t>تعلم ذاتي</a:t>
                </a:r>
              </a:p>
            </p:txBody>
          </p:sp>
        </p:grpSp>
      </p:grpSp>
      <p:sp>
        <p:nvSpPr>
          <p:cNvPr id="842" name="Shape 842"/>
          <p:cNvSpPr txBox="1"/>
          <p:nvPr/>
        </p:nvSpPr>
        <p:spPr>
          <a:xfrm>
            <a:off x="556972" y="2426111"/>
            <a:ext cx="7903459" cy="1938991"/>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000">
                <a:solidFill>
                  <a:srgbClr val="000099"/>
                </a:solidFill>
                <a:latin typeface="Calibri"/>
                <a:ea typeface="Calibri"/>
                <a:cs typeface="Calibri"/>
                <a:sym typeface="Calibri"/>
              </a:rPr>
              <a:t>كيف تستفيد من معرفتك لخصائص نمو أطفال المرحلة الابتدائية (أخوك- أختك) لمساعدتهم ليشعروا بالإنجاز بدلًا من الشعور بالنقص.</a:t>
            </a:r>
          </a:p>
        </p:txBody>
      </p:sp>
      <p:sp>
        <p:nvSpPr>
          <p:cNvPr id="843" name="Shape 843"/>
          <p:cNvSpPr txBox="1"/>
          <p:nvPr/>
        </p:nvSpPr>
        <p:spPr>
          <a:xfrm>
            <a:off x="683568" y="4869160"/>
            <a:ext cx="7560839" cy="923329"/>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5400">
                <a:solidFill>
                  <a:schemeClr val="dk1"/>
                </a:solidFill>
                <a:latin typeface="Calibri"/>
                <a:ea typeface="Calibri"/>
                <a:cs typeface="Calibri"/>
                <a:sym typeface="Calibri"/>
              </a:rPr>
              <a:t>بالتشجيع والإثناء عليهم.</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300"/>
                                        <p:tgtEl>
                                          <p:spTgt spid="835"/>
                                        </p:tgtEl>
                                      </p:cBhvr>
                                    </p:animEffect>
                                  </p:childTnLst>
                                </p:cTn>
                              </p:par>
                              <p:par>
                                <p:cTn fill="hold" nodeType="with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2"/>
                                        </p:tgtEl>
                                        <p:attrNameLst>
                                          <p:attrName>style.visibility</p:attrName>
                                        </p:attrNameLst>
                                      </p:cBhvr>
                                      <p:to>
                                        <p:strVal val="visible"/>
                                      </p:to>
                                    </p:set>
                                    <p:animEffect filter="fade" transition="in">
                                      <p:cBhvr>
                                        <p:cTn dur="500"/>
                                        <p:tgtEl>
                                          <p:spTgt spid="8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3"/>
                                        </p:tgtEl>
                                        <p:attrNameLst>
                                          <p:attrName>style.visibility</p:attrName>
                                        </p:attrNameLst>
                                      </p:cBhvr>
                                      <p:to>
                                        <p:strVal val="visible"/>
                                      </p:to>
                                    </p:set>
                                    <p:animEffect filter="fade" transition="in">
                                      <p:cBhvr>
                                        <p:cTn dur="500"/>
                                        <p:tgtEl>
                                          <p:spTgt spid="8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grpSp>
        <p:nvGrpSpPr>
          <p:cNvPr id="167" name="Shape 167"/>
          <p:cNvGrpSpPr/>
          <p:nvPr/>
        </p:nvGrpSpPr>
        <p:grpSpPr>
          <a:xfrm>
            <a:off x="-108519" y="188639"/>
            <a:ext cx="9181081" cy="6572271"/>
            <a:chOff x="38638" y="1093526"/>
            <a:chExt cx="8962485" cy="2858838"/>
          </a:xfrm>
        </p:grpSpPr>
        <p:grpSp>
          <p:nvGrpSpPr>
            <p:cNvPr id="168" name="Shape 168"/>
            <p:cNvGrpSpPr/>
            <p:nvPr/>
          </p:nvGrpSpPr>
          <p:grpSpPr>
            <a:xfrm>
              <a:off x="38638" y="1093526"/>
              <a:ext cx="8962485" cy="2858838"/>
              <a:chOff x="188652" y="1553292"/>
              <a:chExt cx="8598189" cy="2160010"/>
            </a:xfrm>
          </p:grpSpPr>
          <p:grpSp>
            <p:nvGrpSpPr>
              <p:cNvPr id="169" name="Shape 169"/>
              <p:cNvGrpSpPr/>
              <p:nvPr/>
            </p:nvGrpSpPr>
            <p:grpSpPr>
              <a:xfrm>
                <a:off x="188652" y="1553292"/>
                <a:ext cx="8598189" cy="2098036"/>
                <a:chOff x="188652" y="1553292"/>
                <a:chExt cx="8598189" cy="2098036"/>
              </a:xfrm>
            </p:grpSpPr>
            <p:grpSp>
              <p:nvGrpSpPr>
                <p:cNvPr id="170" name="Shape 170"/>
                <p:cNvGrpSpPr/>
                <p:nvPr/>
              </p:nvGrpSpPr>
              <p:grpSpPr>
                <a:xfrm>
                  <a:off x="424059" y="1553292"/>
                  <a:ext cx="8362782" cy="2098036"/>
                  <a:chOff x="209745" y="4053623"/>
                  <a:chExt cx="8362782" cy="2098036"/>
                </a:xfrm>
              </p:grpSpPr>
              <p:sp>
                <p:nvSpPr>
                  <p:cNvPr id="171" name="Shape 171"/>
                  <p:cNvSpPr/>
                  <p:nvPr/>
                </p:nvSpPr>
                <p:spPr>
                  <a:xfrm>
                    <a:off x="209745" y="5360346"/>
                    <a:ext cx="1806366" cy="791312"/>
                  </a:xfrm>
                  <a:prstGeom prst="ellipse">
                    <a:avLst/>
                  </a:prstGeom>
                  <a:solidFill>
                    <a:srgbClr val="938953"/>
                  </a:solidFill>
                  <a:ln cap="flat" cmpd="sng" w="25400">
                    <a:solidFill>
                      <a:srgbClr val="E5B8B7"/>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72" name="Shape 172"/>
                  <p:cNvSpPr/>
                  <p:nvPr/>
                </p:nvSpPr>
                <p:spPr>
                  <a:xfrm>
                    <a:off x="6899996" y="5339505"/>
                    <a:ext cx="1672532" cy="800472"/>
                  </a:xfrm>
                  <a:prstGeom prst="ellipse">
                    <a:avLst/>
                  </a:prstGeom>
                  <a:solidFill>
                    <a:srgbClr val="E5B8B7"/>
                  </a:solidFill>
                  <a:ln cap="flat" cmpd="sng" w="25400">
                    <a:solidFill>
                      <a:srgbClr val="E5B8B7"/>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73" name="Shape 173"/>
                  <p:cNvSpPr/>
                  <p:nvPr/>
                </p:nvSpPr>
                <p:spPr>
                  <a:xfrm>
                    <a:off x="221831" y="4053623"/>
                    <a:ext cx="1593574" cy="716211"/>
                  </a:xfrm>
                  <a:prstGeom prst="ellipse">
                    <a:avLst/>
                  </a:prstGeom>
                  <a:solidFill>
                    <a:srgbClr val="D6E3BC"/>
                  </a:solidFill>
                  <a:ln cap="flat" cmpd="sng" w="25400">
                    <a:solidFill>
                      <a:srgbClr val="D6E3BC"/>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74" name="Shape 174"/>
                  <p:cNvSpPr/>
                  <p:nvPr/>
                </p:nvSpPr>
                <p:spPr>
                  <a:xfrm>
                    <a:off x="6966897" y="4053625"/>
                    <a:ext cx="1605630" cy="747351"/>
                  </a:xfrm>
                  <a:prstGeom prst="ellipse">
                    <a:avLst/>
                  </a:prstGeom>
                  <a:solidFill>
                    <a:srgbClr val="DAEEF3"/>
                  </a:soli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75" name="Shape 175"/>
                  <p:cNvSpPr/>
                  <p:nvPr/>
                </p:nvSpPr>
                <p:spPr>
                  <a:xfrm>
                    <a:off x="214282" y="4071942"/>
                    <a:ext cx="8358246" cy="2071701"/>
                  </a:xfrm>
                  <a:prstGeom prst="plaque">
                    <a:avLst>
                      <a:gd fmla="val 15481" name="adj"/>
                    </a:avLst>
                  </a:prstGeom>
                  <a:gradFill>
                    <a:gsLst>
                      <a:gs pos="0">
                        <a:srgbClr val="D8D8D8"/>
                      </a:gs>
                      <a:gs pos="50000">
                        <a:schemeClr val="lt1"/>
                      </a:gs>
                      <a:gs pos="100000">
                        <a:srgbClr val="C4BD97"/>
                      </a:gs>
                    </a:gsLst>
                    <a:lin ang="5400000" scaled="0"/>
                  </a:gra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176" name="Shape 176"/>
                <p:cNvPicPr preferRelativeResize="0"/>
                <p:nvPr/>
              </p:nvPicPr>
              <p:blipFill rotWithShape="1">
                <a:blip r:embed="rId3">
                  <a:alphaModFix/>
                </a:blip>
                <a:srcRect b="0" l="0" r="0" t="0"/>
                <a:stretch/>
              </p:blipFill>
              <p:spPr>
                <a:xfrm rot="5400000">
                  <a:off x="155083" y="2458313"/>
                  <a:ext cx="767760" cy="700622"/>
                </a:xfrm>
                <a:prstGeom prst="rect">
                  <a:avLst/>
                </a:prstGeom>
                <a:noFill/>
                <a:ln>
                  <a:noFill/>
                </a:ln>
              </p:spPr>
            </p:pic>
          </p:grpSp>
          <p:grpSp>
            <p:nvGrpSpPr>
              <p:cNvPr id="177" name="Shape 177"/>
              <p:cNvGrpSpPr/>
              <p:nvPr/>
            </p:nvGrpSpPr>
            <p:grpSpPr>
              <a:xfrm>
                <a:off x="928662" y="3558019"/>
                <a:ext cx="7286675" cy="155284"/>
                <a:chOff x="928662" y="3558019"/>
                <a:chExt cx="7286675" cy="155284"/>
              </a:xfrm>
            </p:grpSpPr>
            <p:pic>
              <p:nvPicPr>
                <p:cNvPr descr="12-37.gif" id="178" name="Shape 178"/>
                <p:cNvPicPr preferRelativeResize="0"/>
                <p:nvPr/>
              </p:nvPicPr>
              <p:blipFill rotWithShape="1">
                <a:blip r:embed="rId4">
                  <a:alphaModFix/>
                </a:blip>
                <a:srcRect b="0" l="0" r="0" t="0"/>
                <a:stretch/>
              </p:blipFill>
              <p:spPr>
                <a:xfrm>
                  <a:off x="4500587" y="3558019"/>
                  <a:ext cx="3714750" cy="125891"/>
                </a:xfrm>
                <a:prstGeom prst="rect">
                  <a:avLst/>
                </a:prstGeom>
                <a:noFill/>
                <a:ln>
                  <a:noFill/>
                </a:ln>
              </p:spPr>
            </p:pic>
            <p:pic>
              <p:nvPicPr>
                <p:cNvPr descr="12-37.gif" id="179" name="Shape 179"/>
                <p:cNvPicPr preferRelativeResize="0"/>
                <p:nvPr/>
              </p:nvPicPr>
              <p:blipFill rotWithShape="1">
                <a:blip r:embed="rId4">
                  <a:alphaModFix/>
                </a:blip>
                <a:srcRect b="0" l="0" r="0" t="0"/>
                <a:stretch/>
              </p:blipFill>
              <p:spPr>
                <a:xfrm>
                  <a:off x="928662" y="3562371"/>
                  <a:ext cx="3714750" cy="150932"/>
                </a:xfrm>
                <a:prstGeom prst="rect">
                  <a:avLst/>
                </a:prstGeom>
                <a:noFill/>
                <a:ln>
                  <a:noFill/>
                </a:ln>
              </p:spPr>
            </p:pic>
          </p:grpSp>
        </p:grpSp>
        <p:sp>
          <p:nvSpPr>
            <p:cNvPr id="180" name="Shape 180"/>
            <p:cNvSpPr/>
            <p:nvPr/>
          </p:nvSpPr>
          <p:spPr>
            <a:xfrm>
              <a:off x="1071537" y="1729985"/>
              <a:ext cx="7215238" cy="441798"/>
            </a:xfrm>
            <a:prstGeom prst="rect">
              <a:avLst/>
            </a:prstGeom>
            <a:noFill/>
            <a:ln>
              <a:noFill/>
            </a:ln>
          </p:spPr>
          <p:txBody>
            <a:bodyPr anchorCtr="0" anchor="t" bIns="45700" lIns="91425" rIns="91425" tIns="45700">
              <a:noAutofit/>
            </a:bodyPr>
            <a:lstStyle/>
            <a:p>
              <a:pPr indent="0" lvl="0" marL="0" marR="0" rtl="1" algn="ctr">
                <a:spcBef>
                  <a:spcPts val="0"/>
                </a:spcBef>
                <a:buNone/>
              </a:pPr>
              <a:r>
                <a:t/>
              </a:r>
              <a:endParaRPr sz="6000">
                <a:solidFill>
                  <a:schemeClr val="dk1"/>
                </a:solidFill>
                <a:latin typeface="Calibri"/>
                <a:ea typeface="Calibri"/>
                <a:cs typeface="Calibri"/>
                <a:sym typeface="Calibri"/>
              </a:endParaRPr>
            </a:p>
          </p:txBody>
        </p:sp>
      </p:grpSp>
      <p:grpSp>
        <p:nvGrpSpPr>
          <p:cNvPr id="181" name="Shape 181"/>
          <p:cNvGrpSpPr/>
          <p:nvPr/>
        </p:nvGrpSpPr>
        <p:grpSpPr>
          <a:xfrm>
            <a:off x="1331640" y="-64750"/>
            <a:ext cx="7092755" cy="3107504"/>
            <a:chOff x="1259632" y="767054"/>
            <a:chExt cx="6783943" cy="4318129"/>
          </a:xfrm>
        </p:grpSpPr>
        <p:grpSp>
          <p:nvGrpSpPr>
            <p:cNvPr id="182" name="Shape 182"/>
            <p:cNvGrpSpPr/>
            <p:nvPr/>
          </p:nvGrpSpPr>
          <p:grpSpPr>
            <a:xfrm>
              <a:off x="1259632" y="767054"/>
              <a:ext cx="6783943" cy="4318129"/>
              <a:chOff x="1259632" y="767054"/>
              <a:chExt cx="6783943" cy="4318129"/>
            </a:xfrm>
          </p:grpSpPr>
          <p:grpSp>
            <p:nvGrpSpPr>
              <p:cNvPr id="183" name="Shape 183"/>
              <p:cNvGrpSpPr/>
              <p:nvPr/>
            </p:nvGrpSpPr>
            <p:grpSpPr>
              <a:xfrm>
                <a:off x="1259632" y="1304762"/>
                <a:ext cx="6783943" cy="3780420"/>
                <a:chOff x="1460464" y="1304762"/>
                <a:chExt cx="6783943" cy="3780420"/>
              </a:xfrm>
            </p:grpSpPr>
            <p:sp>
              <p:nvSpPr>
                <p:cNvPr id="184" name="Shape 184"/>
                <p:cNvSpPr/>
                <p:nvPr/>
              </p:nvSpPr>
              <p:spPr>
                <a:xfrm>
                  <a:off x="1756878" y="1772816"/>
                  <a:ext cx="6487529" cy="3312367"/>
                </a:xfrm>
                <a:prstGeom prst="cloud">
                  <a:avLst/>
                </a:prstGeom>
                <a:gradFill>
                  <a:gsLst>
                    <a:gs pos="0">
                      <a:srgbClr val="938953"/>
                    </a:gs>
                    <a:gs pos="50000">
                      <a:schemeClr val="lt1"/>
                    </a:gs>
                    <a:gs pos="100000">
                      <a:srgbClr val="FFD9D9"/>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b="1" sz="1100">
                    <a:solidFill>
                      <a:srgbClr val="FFFFFF"/>
                    </a:solidFill>
                    <a:latin typeface="Times New Roman"/>
                    <a:ea typeface="Times New Roman"/>
                    <a:cs typeface="Times New Roman"/>
                    <a:sym typeface="Times New Roman"/>
                  </a:endParaRPr>
                </a:p>
              </p:txBody>
            </p:sp>
            <p:grpSp>
              <p:nvGrpSpPr>
                <p:cNvPr id="185" name="Shape 185"/>
                <p:cNvGrpSpPr/>
                <p:nvPr/>
              </p:nvGrpSpPr>
              <p:grpSpPr>
                <a:xfrm>
                  <a:off x="1460464" y="1304762"/>
                  <a:ext cx="6489104" cy="3384375"/>
                  <a:chOff x="1403648" y="1556791"/>
                  <a:chExt cx="6489104" cy="3384375"/>
                </a:xfrm>
              </p:grpSpPr>
              <p:sp>
                <p:nvSpPr>
                  <p:cNvPr id="186" name="Shape 186"/>
                  <p:cNvSpPr/>
                  <p:nvPr/>
                </p:nvSpPr>
                <p:spPr>
                  <a:xfrm>
                    <a:off x="1403648" y="1556791"/>
                    <a:ext cx="6336703" cy="3168351"/>
                  </a:xfrm>
                  <a:prstGeom prst="wedgeEllipseCallout">
                    <a:avLst>
                      <a:gd fmla="val -51297" name="adj1"/>
                      <a:gd fmla="val 29059" name="adj2"/>
                    </a:avLst>
                  </a:prstGeom>
                  <a:gradFill>
                    <a:gsLst>
                      <a:gs pos="0">
                        <a:srgbClr val="C00000"/>
                      </a:gs>
                      <a:gs pos="50000">
                        <a:srgbClr val="595959"/>
                      </a:gs>
                      <a:gs pos="100000">
                        <a:srgbClr val="FFD9D9"/>
                      </a:gs>
                    </a:gsLst>
                    <a:lin ang="16200000" scaled="0"/>
                  </a:gradFill>
                  <a:ln>
                    <a:noFill/>
                  </a:ln>
                </p:spPr>
                <p:txBody>
                  <a:bodyPr anchorCtr="0" anchor="ctr" bIns="45700" lIns="91425" rIns="91425" tIns="45700">
                    <a:noAutofit/>
                  </a:bodyPr>
                  <a:lstStyle/>
                  <a:p>
                    <a:pPr indent="0" lvl="0" marL="0" marR="0" rtl="1" algn="ctr">
                      <a:spcBef>
                        <a:spcPts val="0"/>
                      </a:spcBef>
                      <a:buNone/>
                    </a:pPr>
                    <a:r>
                      <a:t/>
                    </a:r>
                    <a:endParaRPr b="1" sz="1100">
                      <a:solidFill>
                        <a:srgbClr val="FFFFFF"/>
                      </a:solidFill>
                      <a:latin typeface="Times New Roman"/>
                      <a:ea typeface="Times New Roman"/>
                      <a:cs typeface="Times New Roman"/>
                      <a:sym typeface="Times New Roman"/>
                    </a:endParaRPr>
                  </a:p>
                </p:txBody>
              </p:sp>
              <p:sp>
                <p:nvSpPr>
                  <p:cNvPr id="187" name="Shape 187"/>
                  <p:cNvSpPr/>
                  <p:nvPr/>
                </p:nvSpPr>
                <p:spPr>
                  <a:xfrm rot="10800000">
                    <a:off x="1556048" y="1772815"/>
                    <a:ext cx="6336703" cy="3168351"/>
                  </a:xfrm>
                  <a:prstGeom prst="wedgeEllipseCallout">
                    <a:avLst>
                      <a:gd fmla="val -20833" name="adj1"/>
                      <a:gd fmla="val 62500" name="adj2"/>
                    </a:avLst>
                  </a:prstGeom>
                  <a:gradFill>
                    <a:gsLst>
                      <a:gs pos="0">
                        <a:srgbClr val="595959"/>
                      </a:gs>
                      <a:gs pos="50000">
                        <a:srgbClr val="006600"/>
                      </a:gs>
                      <a:gs pos="100000">
                        <a:schemeClr val="lt1"/>
                      </a:gs>
                    </a:gsLst>
                    <a:lin ang="54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b="1" sz="1100">
                      <a:solidFill>
                        <a:srgbClr val="FFFFFF"/>
                      </a:solidFill>
                      <a:latin typeface="Times New Roman"/>
                      <a:ea typeface="Times New Roman"/>
                      <a:cs typeface="Times New Roman"/>
                      <a:sym typeface="Times New Roman"/>
                    </a:endParaRPr>
                  </a:p>
                </p:txBody>
              </p:sp>
            </p:grpSp>
          </p:grpSp>
          <p:pic>
            <p:nvPicPr>
              <p:cNvPr id="188" name="Shape 188"/>
              <p:cNvPicPr preferRelativeResize="0"/>
              <p:nvPr/>
            </p:nvPicPr>
            <p:blipFill rotWithShape="1">
              <a:blip r:embed="rId5">
                <a:alphaModFix/>
              </a:blip>
              <a:srcRect b="0" l="0" r="0" t="0"/>
              <a:stretch/>
            </p:blipFill>
            <p:spPr>
              <a:xfrm rot="805859">
                <a:off x="4848618" y="1019100"/>
                <a:ext cx="2288391" cy="1003371"/>
              </a:xfrm>
              <a:prstGeom prst="rect">
                <a:avLst/>
              </a:prstGeom>
              <a:noFill/>
              <a:ln>
                <a:noFill/>
              </a:ln>
            </p:spPr>
          </p:pic>
        </p:grpSp>
        <p:sp>
          <p:nvSpPr>
            <p:cNvPr id="189" name="Shape 189"/>
            <p:cNvSpPr/>
            <p:nvPr/>
          </p:nvSpPr>
          <p:spPr>
            <a:xfrm>
              <a:off x="1588950" y="2492936"/>
              <a:ext cx="6012768" cy="1283042"/>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5400">
                  <a:solidFill>
                    <a:srgbClr val="FFFFFF"/>
                  </a:solidFill>
                  <a:latin typeface="Calibri"/>
                  <a:ea typeface="Calibri"/>
                  <a:cs typeface="Calibri"/>
                  <a:sym typeface="Calibri"/>
                </a:rPr>
                <a:t>مفاهيم ومصطلحات؟</a:t>
              </a:r>
            </a:p>
          </p:txBody>
        </p:sp>
      </p:grpSp>
      <p:sp>
        <p:nvSpPr>
          <p:cNvPr id="190" name="Shape 190"/>
          <p:cNvSpPr/>
          <p:nvPr/>
        </p:nvSpPr>
        <p:spPr>
          <a:xfrm>
            <a:off x="1112195" y="3921925"/>
            <a:ext cx="6968075" cy="144655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400">
                <a:solidFill>
                  <a:srgbClr val="FF0000"/>
                </a:solidFill>
                <a:latin typeface="Calibri"/>
                <a:ea typeface="Calibri"/>
                <a:cs typeface="Calibri"/>
                <a:sym typeface="Calibri"/>
              </a:rPr>
              <a:t>المهد: </a:t>
            </a:r>
            <a:r>
              <a:rPr b="1" lang="ar-EG" sz="4400">
                <a:solidFill>
                  <a:schemeClr val="dk1"/>
                </a:solidFill>
                <a:latin typeface="Calibri"/>
                <a:ea typeface="Calibri"/>
                <a:cs typeface="Calibri"/>
                <a:sym typeface="Calibri"/>
              </a:rPr>
              <a:t>هي المرحلة التي تبدأ من الولادة حتى نهاية السنة الثانية.</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ppt_w</p:attrName>
                                        </p:attrNameLst>
                                      </p:cBhvr>
                                      <p:tavLst>
                                        <p:tav fmla="" tm="0">
                                          <p:val>
                                            <p:strVal val="0"/>
                                          </p:val>
                                        </p:tav>
                                        <p:tav fmla="" tm="100000">
                                          <p:val>
                                            <p:strVal val="#ppt_w"/>
                                          </p:val>
                                        </p:tav>
                                      </p:tavLst>
                                    </p:anim>
                                    <p:anim calcmode="lin" valueType="num">
                                      <p:cBhvr additive="base">
                                        <p:cTn dur="500"/>
                                        <p:tgtEl>
                                          <p:spTgt spid="16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3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500"/>
                                        <p:tgtEl>
                                          <p:spTgt spid="190"/>
                                        </p:tgtEl>
                                        <p:attrNameLst>
                                          <p:attrName>ppt_w</p:attrName>
                                        </p:attrNameLst>
                                      </p:cBhvr>
                                      <p:tavLst>
                                        <p:tav fmla="" tm="0">
                                          <p:val>
                                            <p:strVal val="0"/>
                                          </p:val>
                                        </p:tav>
                                        <p:tav fmla="" tm="100000">
                                          <p:val>
                                            <p:strVal val="#ppt_w"/>
                                          </p:val>
                                        </p:tav>
                                      </p:tavLst>
                                    </p:anim>
                                    <p:anim calcmode="lin" valueType="num">
                                      <p:cBhvr additive="base">
                                        <p:cTn dur="500"/>
                                        <p:tgtEl>
                                          <p:spTgt spid="19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4" name="Shape 194"/>
        <p:cNvGrpSpPr/>
        <p:nvPr/>
      </p:nvGrpSpPr>
      <p:grpSpPr>
        <a:xfrm>
          <a:off x="0" y="0"/>
          <a:ext cx="0" cy="0"/>
          <a:chOff x="0" y="0"/>
          <a:chExt cx="0" cy="0"/>
        </a:xfrm>
      </p:grpSpPr>
      <p:grpSp>
        <p:nvGrpSpPr>
          <p:cNvPr id="195" name="Shape 195"/>
          <p:cNvGrpSpPr/>
          <p:nvPr/>
        </p:nvGrpSpPr>
        <p:grpSpPr>
          <a:xfrm>
            <a:off x="428595" y="1124743"/>
            <a:ext cx="8363682" cy="4296346"/>
            <a:chOff x="2500298" y="1785925"/>
            <a:chExt cx="4971405" cy="3451593"/>
          </a:xfrm>
        </p:grpSpPr>
        <p:grpSp>
          <p:nvGrpSpPr>
            <p:cNvPr id="196" name="Shape 196"/>
            <p:cNvGrpSpPr/>
            <p:nvPr/>
          </p:nvGrpSpPr>
          <p:grpSpPr>
            <a:xfrm>
              <a:off x="2685357" y="1857364"/>
              <a:ext cx="4786345" cy="3380155"/>
              <a:chOff x="3071801" y="2357430"/>
              <a:chExt cx="4786345" cy="3380155"/>
            </a:xfrm>
          </p:grpSpPr>
          <p:sp>
            <p:nvSpPr>
              <p:cNvPr id="197" name="Shape 197"/>
              <p:cNvSpPr/>
              <p:nvPr/>
            </p:nvSpPr>
            <p:spPr>
              <a:xfrm>
                <a:off x="3071801" y="2571743"/>
                <a:ext cx="4500594" cy="3000395"/>
              </a:xfrm>
              <a:prstGeom prst="corner">
                <a:avLst>
                  <a:gd fmla="val 50000" name="adj1"/>
                  <a:gd fmla="val 50000" name="adj2"/>
                </a:avLst>
              </a:prstGeom>
              <a:solidFill>
                <a:srgbClr val="595959"/>
              </a:solidFill>
              <a:ln cap="flat" cmpd="sng" w="25400">
                <a:solidFill>
                  <a:srgbClr val="FF0000"/>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98" name="Shape 198"/>
              <p:cNvSpPr/>
              <p:nvPr/>
            </p:nvSpPr>
            <p:spPr>
              <a:xfrm rot="-4989937">
                <a:off x="5351352" y="3190251"/>
                <a:ext cx="2071702" cy="2714644"/>
              </a:xfrm>
              <a:prstGeom prst="chord">
                <a:avLst>
                  <a:gd fmla="val 2700000" name="adj1"/>
                  <a:gd fmla="val 16200000" name="adj2"/>
                </a:avLst>
              </a:prstGeom>
              <a:solidFill>
                <a:srgbClr val="DDD9C3"/>
              </a:solidFill>
              <a:ln>
                <a:noFill/>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199" name="Shape 199"/>
              <p:cNvSpPr/>
              <p:nvPr/>
            </p:nvSpPr>
            <p:spPr>
              <a:xfrm>
                <a:off x="3357553" y="2357430"/>
                <a:ext cx="4214841" cy="3071833"/>
              </a:xfrm>
              <a:prstGeom prst="flowChartPunchedTape">
                <a:avLst/>
              </a:prstGeom>
              <a:gradFill>
                <a:gsLst>
                  <a:gs pos="0">
                    <a:srgbClr val="A5A5A5"/>
                  </a:gs>
                  <a:gs pos="50000">
                    <a:schemeClr val="lt1"/>
                  </a:gs>
                  <a:gs pos="100000">
                    <a:srgbClr val="FBD4B4"/>
                  </a:gs>
                </a:gsLst>
                <a:lin ang="13500000" scaled="0"/>
              </a:gradFill>
              <a:ln cap="flat" cmpd="sng" w="25400">
                <a:solidFill>
                  <a:schemeClr val="lt1"/>
                </a:solidFill>
                <a:prstDash val="solid"/>
                <a:round/>
                <a:headEnd len="med" w="med" type="none"/>
                <a:tailEnd len="med" w="med" type="none"/>
              </a:ln>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descr="1cc0ff603f5233476ee5bf4aea4bafd6.gif" id="200" name="Shape 200"/>
            <p:cNvPicPr preferRelativeResize="0"/>
            <p:nvPr/>
          </p:nvPicPr>
          <p:blipFill rotWithShape="1">
            <a:blip r:embed="rId3">
              <a:alphaModFix/>
            </a:blip>
            <a:srcRect b="0" l="0" r="0" t="0"/>
            <a:stretch/>
          </p:blipFill>
          <p:spPr>
            <a:xfrm flipH="1">
              <a:off x="2500298" y="1785925"/>
              <a:ext cx="1500197" cy="2337809"/>
            </a:xfrm>
            <a:prstGeom prst="rect">
              <a:avLst/>
            </a:prstGeom>
            <a:noFill/>
            <a:ln>
              <a:noFill/>
            </a:ln>
          </p:spPr>
        </p:pic>
      </p:grpSp>
      <p:sp>
        <p:nvSpPr>
          <p:cNvPr id="201" name="Shape 201"/>
          <p:cNvSpPr/>
          <p:nvPr/>
        </p:nvSpPr>
        <p:spPr>
          <a:xfrm>
            <a:off x="1571604" y="2097428"/>
            <a:ext cx="6463929" cy="2123657"/>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6600">
                <a:solidFill>
                  <a:srgbClr val="CC66FF"/>
                </a:solidFill>
                <a:latin typeface="Times New Roman"/>
                <a:ea typeface="Times New Roman"/>
                <a:cs typeface="Times New Roman"/>
                <a:sym typeface="Times New Roman"/>
              </a:rPr>
              <a:t>1- مرحلة المهد</a:t>
            </a:r>
            <a:br>
              <a:rPr b="1" lang="ar-EG" sz="6600">
                <a:solidFill>
                  <a:srgbClr val="CC66FF"/>
                </a:solidFill>
                <a:latin typeface="Times New Roman"/>
                <a:ea typeface="Times New Roman"/>
                <a:cs typeface="Times New Roman"/>
                <a:sym typeface="Times New Roman"/>
              </a:rPr>
            </a:br>
            <a:r>
              <a:rPr b="1" lang="ar-EG" sz="6600">
                <a:solidFill>
                  <a:srgbClr val="CC66FF"/>
                </a:solidFill>
                <a:latin typeface="Times New Roman"/>
                <a:ea typeface="Times New Roman"/>
                <a:cs typeface="Times New Roman"/>
                <a:sym typeface="Times New Roman"/>
              </a:rPr>
              <a:t> Infancy</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par>
                                <p:cTn fill="hold" nodeType="with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5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pic>
        <p:nvPicPr>
          <p:cNvPr descr="g.gif" id="206" name="Shape 206"/>
          <p:cNvPicPr preferRelativeResize="0"/>
          <p:nvPr/>
        </p:nvPicPr>
        <p:blipFill rotWithShape="1">
          <a:blip r:embed="rId3">
            <a:alphaModFix/>
          </a:blip>
          <a:srcRect b="0" l="0" r="0" t="0"/>
          <a:stretch/>
        </p:blipFill>
        <p:spPr>
          <a:xfrm>
            <a:off x="500062" y="476672"/>
            <a:ext cx="8215312" cy="6192687"/>
          </a:xfrm>
          <a:prstGeom prst="rect">
            <a:avLst/>
          </a:prstGeom>
          <a:noFill/>
          <a:ln>
            <a:noFill/>
          </a:ln>
        </p:spPr>
      </p:pic>
      <p:sp>
        <p:nvSpPr>
          <p:cNvPr id="207" name="Shape 207"/>
          <p:cNvSpPr/>
          <p:nvPr/>
        </p:nvSpPr>
        <p:spPr>
          <a:xfrm>
            <a:off x="1620538" y="1303015"/>
            <a:ext cx="6119813" cy="4524315"/>
          </a:xfrm>
          <a:prstGeom prst="rect">
            <a:avLst/>
          </a:prstGeom>
          <a:noFill/>
          <a:ln>
            <a:noFill/>
          </a:ln>
        </p:spPr>
        <p:txBody>
          <a:bodyPr anchorCtr="0" anchor="ctr" bIns="45700" lIns="91425" rIns="91425" tIns="45700">
            <a:noAutofit/>
          </a:bodyPr>
          <a:lstStyle/>
          <a:p>
            <a:pPr indent="0" lvl="0" marL="0" marR="0" rtl="1" algn="ctr">
              <a:spcBef>
                <a:spcPts val="0"/>
              </a:spcBef>
              <a:buSzPct val="25000"/>
              <a:buNone/>
            </a:pPr>
            <a:r>
              <a:rPr b="1" lang="ar-EG" sz="3600">
                <a:solidFill>
                  <a:schemeClr val="dk1"/>
                </a:solidFill>
                <a:latin typeface="Calibri"/>
                <a:ea typeface="Calibri"/>
                <a:cs typeface="Calibri"/>
                <a:sym typeface="Calibri"/>
              </a:rPr>
              <a:t>حياة الإنسان منذ لحظة الإخصاب وحتى الوفاة على درجة كبيرة من الأهمية وتتميز بخصائص جسيمة وعاطفية وأخلاقية وعقلية مختلفة باختلاف المرحلة العمرية التي يمر بها الإنسان وبدراستك لهذه الخصائص ستمتلك القدرة على فهم وتفسير الكثير من الظواهر التي تحدث للإنسان.</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3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3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grpSp>
        <p:nvGrpSpPr>
          <p:cNvPr id="212" name="Shape 212"/>
          <p:cNvGrpSpPr/>
          <p:nvPr/>
        </p:nvGrpSpPr>
        <p:grpSpPr>
          <a:xfrm>
            <a:off x="827583" y="260647"/>
            <a:ext cx="7704856" cy="6408712"/>
            <a:chOff x="899591" y="260647"/>
            <a:chExt cx="7704856" cy="6408712"/>
          </a:xfrm>
        </p:grpSpPr>
        <p:sp>
          <p:nvSpPr>
            <p:cNvPr id="213" name="Shape 213"/>
            <p:cNvSpPr/>
            <p:nvPr/>
          </p:nvSpPr>
          <p:spPr>
            <a:xfrm>
              <a:off x="3203848"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14" name="Shape 214"/>
            <p:cNvSpPr/>
            <p:nvPr/>
          </p:nvSpPr>
          <p:spPr>
            <a:xfrm>
              <a:off x="4067944"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15" name="Shape 215"/>
            <p:cNvSpPr/>
            <p:nvPr/>
          </p:nvSpPr>
          <p:spPr>
            <a:xfrm>
              <a:off x="4860032"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16" name="Shape 216"/>
            <p:cNvSpPr/>
            <p:nvPr/>
          </p:nvSpPr>
          <p:spPr>
            <a:xfrm>
              <a:off x="5724128" y="4005064"/>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17" name="Shape 217"/>
            <p:cNvSpPr/>
            <p:nvPr/>
          </p:nvSpPr>
          <p:spPr>
            <a:xfrm>
              <a:off x="6300192" y="3933055"/>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18" name="Shape 218"/>
            <p:cNvSpPr/>
            <p:nvPr/>
          </p:nvSpPr>
          <p:spPr>
            <a:xfrm>
              <a:off x="6300192" y="3645023"/>
              <a:ext cx="2304256" cy="2664295"/>
            </a:xfrm>
            <a:prstGeom prst="ellipse">
              <a:avLst/>
            </a:prstGeom>
            <a:solidFill>
              <a:srgbClr val="0000CC"/>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nvGrpSpPr>
            <p:cNvPr id="219" name="Shape 219"/>
            <p:cNvGrpSpPr/>
            <p:nvPr/>
          </p:nvGrpSpPr>
          <p:grpSpPr>
            <a:xfrm>
              <a:off x="899591" y="260647"/>
              <a:ext cx="7488832" cy="6408712"/>
              <a:chOff x="899591" y="260647"/>
              <a:chExt cx="7488832" cy="6408712"/>
            </a:xfrm>
          </p:grpSpPr>
          <p:sp>
            <p:nvSpPr>
              <p:cNvPr id="220" name="Shape 220"/>
              <p:cNvSpPr/>
              <p:nvPr/>
            </p:nvSpPr>
            <p:spPr>
              <a:xfrm>
                <a:off x="899591" y="260647"/>
                <a:ext cx="2232248" cy="6408712"/>
              </a:xfrm>
              <a:prstGeom prst="snip1Rect">
                <a:avLst>
                  <a:gd fmla="val 16667" name="adj"/>
                </a:avLst>
              </a:prstGeom>
              <a:gradFill>
                <a:gsLst>
                  <a:gs pos="0">
                    <a:srgbClr val="770000"/>
                  </a:gs>
                  <a:gs pos="50000">
                    <a:srgbClr val="AC0000"/>
                  </a:gs>
                  <a:gs pos="100000">
                    <a:srgbClr val="CE0000"/>
                  </a:gs>
                </a:gsLst>
                <a:lin ang="5400000" scaled="0"/>
              </a:gra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21" name="Shape 221"/>
              <p:cNvSpPr/>
              <p:nvPr/>
            </p:nvSpPr>
            <p:spPr>
              <a:xfrm>
                <a:off x="2771800" y="260647"/>
                <a:ext cx="5616623" cy="4248472"/>
              </a:xfrm>
              <a:prstGeom prst="round2DiagRect">
                <a:avLst>
                  <a:gd fmla="val 16667" name="adj1"/>
                  <a:gd fmla="val 0" name="adj2"/>
                </a:avLst>
              </a:prstGeom>
              <a:solidFill>
                <a:srgbClr val="3F3F3F"/>
              </a:solidFill>
              <a:ln cap="flat" cmpd="sng" w="25400">
                <a:solidFill>
                  <a:schemeClr val="lt1"/>
                </a:solidFill>
                <a:prstDash val="solid"/>
                <a:round/>
                <a:headEnd len="med" w="med" type="none"/>
                <a:tailEnd len="med" w="med" type="none"/>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sp>
            <p:nvSpPr>
              <p:cNvPr id="222" name="Shape 222"/>
              <p:cNvSpPr/>
              <p:nvPr/>
            </p:nvSpPr>
            <p:spPr>
              <a:xfrm>
                <a:off x="1187624" y="476672"/>
                <a:ext cx="7056783" cy="5976664"/>
              </a:xfrm>
              <a:prstGeom prst="roundRect">
                <a:avLst>
                  <a:gd fmla="val 16667" name="adj"/>
                </a:avLst>
              </a:prstGeom>
              <a:solidFill>
                <a:schemeClr val="lt1"/>
              </a:solidFill>
              <a:ln>
                <a:noFill/>
              </a:ln>
              <a:effectLst>
                <a:outerShdw blurRad="57785" algn="ctr" dir="3180000" dist="33019">
                  <a:srgbClr val="000000">
                    <a:alpha val="29803"/>
                  </a:srgbClr>
                </a:outerShdw>
              </a:effectLst>
            </p:spPr>
            <p:txBody>
              <a:bodyPr anchorCtr="0" anchor="ctr" bIns="45700" lIns="91425" rIns="91425" tIns="45700">
                <a:noAutofit/>
              </a:bodyPr>
              <a:lstStyle/>
              <a:p>
                <a:pPr indent="0" lvl="0" marL="0" marR="0" rtl="1" algn="ctr">
                  <a:spcBef>
                    <a:spcPts val="0"/>
                  </a:spcBef>
                  <a:buNone/>
                </a:pPr>
                <a:r>
                  <a:t/>
                </a:r>
                <a:endParaRPr sz="1800">
                  <a:solidFill>
                    <a:schemeClr val="lt1"/>
                  </a:solidFill>
                  <a:latin typeface="Calibri"/>
                  <a:ea typeface="Calibri"/>
                  <a:cs typeface="Calibri"/>
                  <a:sym typeface="Calibri"/>
                </a:endParaRPr>
              </a:p>
            </p:txBody>
          </p:sp>
        </p:grpSp>
        <p:pic>
          <p:nvPicPr>
            <p:cNvPr id="223" name="Shape 223"/>
            <p:cNvPicPr preferRelativeResize="0"/>
            <p:nvPr/>
          </p:nvPicPr>
          <p:blipFill rotWithShape="1">
            <a:blip r:embed="rId3">
              <a:alphaModFix/>
            </a:blip>
            <a:srcRect b="0" l="0" r="0" t="0"/>
            <a:stretch/>
          </p:blipFill>
          <p:spPr>
            <a:xfrm flipH="1">
              <a:off x="899591" y="5806101"/>
              <a:ext cx="1111018" cy="647233"/>
            </a:xfrm>
            <a:prstGeom prst="rect">
              <a:avLst/>
            </a:prstGeom>
            <a:noFill/>
            <a:ln>
              <a:noFill/>
            </a:ln>
            <a:effectLst>
              <a:outerShdw blurRad="57785" algn="ctr" dir="3180000" dist="33019">
                <a:srgbClr val="000000">
                  <a:alpha val="29803"/>
                </a:srgbClr>
              </a:outerShdw>
            </a:effectLst>
          </p:spPr>
        </p:pic>
      </p:grpSp>
      <p:sp>
        <p:nvSpPr>
          <p:cNvPr id="224" name="Shape 224"/>
          <p:cNvSpPr/>
          <p:nvPr/>
        </p:nvSpPr>
        <p:spPr>
          <a:xfrm>
            <a:off x="1403648" y="779220"/>
            <a:ext cx="6462464" cy="1569660"/>
          </a:xfrm>
          <a:prstGeom prst="rect">
            <a:avLst/>
          </a:prstGeom>
          <a:noFill/>
          <a:ln>
            <a:noFill/>
          </a:ln>
        </p:spPr>
        <p:txBody>
          <a:bodyPr anchorCtr="0" anchor="t" bIns="45700" lIns="91425" rIns="91425" tIns="45700">
            <a:noAutofit/>
          </a:bodyPr>
          <a:lstStyle/>
          <a:p>
            <a:pPr indent="0" lvl="0" marL="0" marR="0" rtl="1" algn="ctr">
              <a:spcBef>
                <a:spcPts val="0"/>
              </a:spcBef>
              <a:buSzPct val="25000"/>
              <a:buNone/>
            </a:pPr>
            <a:r>
              <a:rPr b="1" lang="ar-EG" sz="4800">
                <a:solidFill>
                  <a:srgbClr val="CC66FF"/>
                </a:solidFill>
                <a:latin typeface="Calibri"/>
                <a:ea typeface="Calibri"/>
                <a:cs typeface="Calibri"/>
                <a:sym typeface="Calibri"/>
              </a:rPr>
              <a:t>مظاهر النمو في مرحلة المهد وكيف يمكن التعامل معها:</a:t>
            </a:r>
          </a:p>
        </p:txBody>
      </p:sp>
      <p:sp>
        <p:nvSpPr>
          <p:cNvPr id="225" name="Shape 225"/>
          <p:cNvSpPr/>
          <p:nvPr/>
        </p:nvSpPr>
        <p:spPr>
          <a:xfrm>
            <a:off x="1691680" y="2996951"/>
            <a:ext cx="5832649" cy="2554544"/>
          </a:xfrm>
          <a:prstGeom prst="rect">
            <a:avLst/>
          </a:prstGeom>
          <a:noFill/>
          <a:ln>
            <a:noFill/>
          </a:ln>
        </p:spPr>
        <p:txBody>
          <a:bodyPr anchorCtr="0" anchor="t" bIns="45700" lIns="91425" rIns="91425" tIns="45700">
            <a:noAutofit/>
          </a:bodyPr>
          <a:lstStyle/>
          <a:p>
            <a:pPr indent="0" lvl="0" marL="0" marR="0" rtl="1" algn="r">
              <a:spcBef>
                <a:spcPts val="0"/>
              </a:spcBef>
              <a:buSzPct val="25000"/>
              <a:buNone/>
            </a:pPr>
            <a:r>
              <a:rPr b="1" lang="ar-EG" sz="4000">
                <a:solidFill>
                  <a:schemeClr val="dk1"/>
                </a:solidFill>
                <a:latin typeface="Calibri"/>
                <a:ea typeface="Calibri"/>
                <a:cs typeface="Calibri"/>
                <a:sym typeface="Calibri"/>
              </a:rPr>
              <a:t>1- سرعة نمو جسم الإنسان تكون أكبر كلما كان أصغر ابتداء من لحظة التلقيح، وحتى نهاية السنة الثانية من العمر.</a:t>
            </a:r>
          </a:p>
        </p:txBody>
      </p:sp>
    </p:spTree>
  </p:cSld>
  <p:clrMapOvr>
    <a:masterClrMapping/>
  </p:clrMapOvr>
  <mc:AlternateContent>
    <mc:Choice Requires="p14">
      <p:transition>
        <p14:flip dir="l"/>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