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6" name="Shape 226"/>
        <p:cNvGrpSpPr/>
        <p:nvPr/>
      </p:nvGrpSpPr>
      <p:grpSpPr>
        <a:xfrm>
          <a:off x="0" y="0"/>
          <a:ext cx="0" cy="0"/>
          <a:chOff x="0" y="0"/>
          <a:chExt cx="0" cy="0"/>
        </a:xfrm>
      </p:grpSpPr>
      <p:sp>
        <p:nvSpPr>
          <p:cNvPr id="227" name="Shape 2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8" name="Shape 2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4" name="Shape 244"/>
        <p:cNvGrpSpPr/>
        <p:nvPr/>
      </p:nvGrpSpPr>
      <p:grpSpPr>
        <a:xfrm>
          <a:off x="0" y="0"/>
          <a:ext cx="0" cy="0"/>
          <a:chOff x="0" y="0"/>
          <a:chExt cx="0" cy="0"/>
        </a:xfrm>
      </p:grpSpPr>
      <p:sp>
        <p:nvSpPr>
          <p:cNvPr id="245" name="Shape 2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6" name="Shape 2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2" name="Shape 262"/>
        <p:cNvGrpSpPr/>
        <p:nvPr/>
      </p:nvGrpSpPr>
      <p:grpSpPr>
        <a:xfrm>
          <a:off x="0" y="0"/>
          <a:ext cx="0" cy="0"/>
          <a:chOff x="0" y="0"/>
          <a:chExt cx="0" cy="0"/>
        </a:xfrm>
      </p:grpSpPr>
      <p:sp>
        <p:nvSpPr>
          <p:cNvPr id="263" name="Shape 26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4" name="Shape 2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0" name="Shape 280"/>
        <p:cNvGrpSpPr/>
        <p:nvPr/>
      </p:nvGrpSpPr>
      <p:grpSpPr>
        <a:xfrm>
          <a:off x="0" y="0"/>
          <a:ext cx="0" cy="0"/>
          <a:chOff x="0" y="0"/>
          <a:chExt cx="0" cy="0"/>
        </a:xfrm>
      </p:grpSpPr>
      <p:sp>
        <p:nvSpPr>
          <p:cNvPr id="281" name="Shape 2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2" name="Shape 2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6" name="Shape 286"/>
        <p:cNvGrpSpPr/>
        <p:nvPr/>
      </p:nvGrpSpPr>
      <p:grpSpPr>
        <a:xfrm>
          <a:off x="0" y="0"/>
          <a:ext cx="0" cy="0"/>
          <a:chOff x="0" y="0"/>
          <a:chExt cx="0" cy="0"/>
        </a:xfrm>
      </p:grpSpPr>
      <p:sp>
        <p:nvSpPr>
          <p:cNvPr id="287" name="Shape 28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8" name="Shape 2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8" name="Shape 298"/>
        <p:cNvGrpSpPr/>
        <p:nvPr/>
      </p:nvGrpSpPr>
      <p:grpSpPr>
        <a:xfrm>
          <a:off x="0" y="0"/>
          <a:ext cx="0" cy="0"/>
          <a:chOff x="0" y="0"/>
          <a:chExt cx="0" cy="0"/>
        </a:xfrm>
      </p:grpSpPr>
      <p:sp>
        <p:nvSpPr>
          <p:cNvPr id="299" name="Shape 29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0" name="Shape 3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6" name="Shape 326"/>
        <p:cNvGrpSpPr/>
        <p:nvPr/>
      </p:nvGrpSpPr>
      <p:grpSpPr>
        <a:xfrm>
          <a:off x="0" y="0"/>
          <a:ext cx="0" cy="0"/>
          <a:chOff x="0" y="0"/>
          <a:chExt cx="0" cy="0"/>
        </a:xfrm>
      </p:grpSpPr>
      <p:sp>
        <p:nvSpPr>
          <p:cNvPr id="327" name="Shape 3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8" name="Shape 3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8" name="Shape 338"/>
        <p:cNvGrpSpPr/>
        <p:nvPr/>
      </p:nvGrpSpPr>
      <p:grpSpPr>
        <a:xfrm>
          <a:off x="0" y="0"/>
          <a:ext cx="0" cy="0"/>
          <a:chOff x="0" y="0"/>
          <a:chExt cx="0" cy="0"/>
        </a:xfrm>
      </p:grpSpPr>
      <p:sp>
        <p:nvSpPr>
          <p:cNvPr id="339" name="Shape 3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0" name="Shape 3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4" name="Shape 344"/>
        <p:cNvGrpSpPr/>
        <p:nvPr/>
      </p:nvGrpSpPr>
      <p:grpSpPr>
        <a:xfrm>
          <a:off x="0" y="0"/>
          <a:ext cx="0" cy="0"/>
          <a:chOff x="0" y="0"/>
          <a:chExt cx="0" cy="0"/>
        </a:xfrm>
      </p:grpSpPr>
      <p:sp>
        <p:nvSpPr>
          <p:cNvPr id="345" name="Shape 3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6" name="Shape 3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3" name="Shape 353"/>
        <p:cNvGrpSpPr/>
        <p:nvPr/>
      </p:nvGrpSpPr>
      <p:grpSpPr>
        <a:xfrm>
          <a:off x="0" y="0"/>
          <a:ext cx="0" cy="0"/>
          <a:chOff x="0" y="0"/>
          <a:chExt cx="0" cy="0"/>
        </a:xfrm>
      </p:grpSpPr>
      <p:sp>
        <p:nvSpPr>
          <p:cNvPr id="354" name="Shape 3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5" name="Shape 3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2" name="Shape 362"/>
        <p:cNvGrpSpPr/>
        <p:nvPr/>
      </p:nvGrpSpPr>
      <p:grpSpPr>
        <a:xfrm>
          <a:off x="0" y="0"/>
          <a:ext cx="0" cy="0"/>
          <a:chOff x="0" y="0"/>
          <a:chExt cx="0" cy="0"/>
        </a:xfrm>
      </p:grpSpPr>
      <p:sp>
        <p:nvSpPr>
          <p:cNvPr id="363" name="Shape 36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4" name="Shape 3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1" name="Shape 371"/>
        <p:cNvGrpSpPr/>
        <p:nvPr/>
      </p:nvGrpSpPr>
      <p:grpSpPr>
        <a:xfrm>
          <a:off x="0" y="0"/>
          <a:ext cx="0" cy="0"/>
          <a:chOff x="0" y="0"/>
          <a:chExt cx="0" cy="0"/>
        </a:xfrm>
      </p:grpSpPr>
      <p:sp>
        <p:nvSpPr>
          <p:cNvPr id="372" name="Shape 3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3" name="Shape 3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0" name="Shape 380"/>
        <p:cNvGrpSpPr/>
        <p:nvPr/>
      </p:nvGrpSpPr>
      <p:grpSpPr>
        <a:xfrm>
          <a:off x="0" y="0"/>
          <a:ext cx="0" cy="0"/>
          <a:chOff x="0" y="0"/>
          <a:chExt cx="0" cy="0"/>
        </a:xfrm>
      </p:grpSpPr>
      <p:sp>
        <p:nvSpPr>
          <p:cNvPr id="381" name="Shape 3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2" name="Shape 3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9" name="Shape 389"/>
        <p:cNvGrpSpPr/>
        <p:nvPr/>
      </p:nvGrpSpPr>
      <p:grpSpPr>
        <a:xfrm>
          <a:off x="0" y="0"/>
          <a:ext cx="0" cy="0"/>
          <a:chOff x="0" y="0"/>
          <a:chExt cx="0" cy="0"/>
        </a:xfrm>
      </p:grpSpPr>
      <p:sp>
        <p:nvSpPr>
          <p:cNvPr id="390" name="Shape 3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1" name="Shape 3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8" name="Shape 398"/>
        <p:cNvGrpSpPr/>
        <p:nvPr/>
      </p:nvGrpSpPr>
      <p:grpSpPr>
        <a:xfrm>
          <a:off x="0" y="0"/>
          <a:ext cx="0" cy="0"/>
          <a:chOff x="0" y="0"/>
          <a:chExt cx="0" cy="0"/>
        </a:xfrm>
      </p:grpSpPr>
      <p:sp>
        <p:nvSpPr>
          <p:cNvPr id="399" name="Shape 39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0" name="Shape 4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7" name="Shape 407"/>
        <p:cNvGrpSpPr/>
        <p:nvPr/>
      </p:nvGrpSpPr>
      <p:grpSpPr>
        <a:xfrm>
          <a:off x="0" y="0"/>
          <a:ext cx="0" cy="0"/>
          <a:chOff x="0" y="0"/>
          <a:chExt cx="0" cy="0"/>
        </a:xfrm>
      </p:grpSpPr>
      <p:sp>
        <p:nvSpPr>
          <p:cNvPr id="408" name="Shape 4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9" name="Shape 4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7" name="Shape 417"/>
        <p:cNvGrpSpPr/>
        <p:nvPr/>
      </p:nvGrpSpPr>
      <p:grpSpPr>
        <a:xfrm>
          <a:off x="0" y="0"/>
          <a:ext cx="0" cy="0"/>
          <a:chOff x="0" y="0"/>
          <a:chExt cx="0" cy="0"/>
        </a:xfrm>
      </p:grpSpPr>
      <p:sp>
        <p:nvSpPr>
          <p:cNvPr id="418" name="Shape 4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9" name="Shape 4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8" name="Shape 428"/>
        <p:cNvGrpSpPr/>
        <p:nvPr/>
      </p:nvGrpSpPr>
      <p:grpSpPr>
        <a:xfrm>
          <a:off x="0" y="0"/>
          <a:ext cx="0" cy="0"/>
          <a:chOff x="0" y="0"/>
          <a:chExt cx="0" cy="0"/>
        </a:xfrm>
      </p:grpSpPr>
      <p:sp>
        <p:nvSpPr>
          <p:cNvPr id="429" name="Shape 4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30" name="Shape 4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3" name="Shape 443"/>
        <p:cNvGrpSpPr/>
        <p:nvPr/>
      </p:nvGrpSpPr>
      <p:grpSpPr>
        <a:xfrm>
          <a:off x="0" y="0"/>
          <a:ext cx="0" cy="0"/>
          <a:chOff x="0" y="0"/>
          <a:chExt cx="0" cy="0"/>
        </a:xfrm>
      </p:grpSpPr>
      <p:sp>
        <p:nvSpPr>
          <p:cNvPr id="444" name="Shape 4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45" name="Shape 4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1" name="Shape 471"/>
        <p:cNvGrpSpPr/>
        <p:nvPr/>
      </p:nvGrpSpPr>
      <p:grpSpPr>
        <a:xfrm>
          <a:off x="0" y="0"/>
          <a:ext cx="0" cy="0"/>
          <a:chOff x="0" y="0"/>
          <a:chExt cx="0" cy="0"/>
        </a:xfrm>
      </p:grpSpPr>
      <p:sp>
        <p:nvSpPr>
          <p:cNvPr id="472" name="Shape 4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73" name="Shape 4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2" name="Shape 482"/>
        <p:cNvGrpSpPr/>
        <p:nvPr/>
      </p:nvGrpSpPr>
      <p:grpSpPr>
        <a:xfrm>
          <a:off x="0" y="0"/>
          <a:ext cx="0" cy="0"/>
          <a:chOff x="0" y="0"/>
          <a:chExt cx="0" cy="0"/>
        </a:xfrm>
      </p:grpSpPr>
      <p:sp>
        <p:nvSpPr>
          <p:cNvPr id="483" name="Shape 48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84" name="Shape 48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1" name="Shape 501"/>
        <p:cNvGrpSpPr/>
        <p:nvPr/>
      </p:nvGrpSpPr>
      <p:grpSpPr>
        <a:xfrm>
          <a:off x="0" y="0"/>
          <a:ext cx="0" cy="0"/>
          <a:chOff x="0" y="0"/>
          <a:chExt cx="0" cy="0"/>
        </a:xfrm>
      </p:grpSpPr>
      <p:sp>
        <p:nvSpPr>
          <p:cNvPr id="502" name="Shape 5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03" name="Shape 5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7" name="Shape 507"/>
        <p:cNvGrpSpPr/>
        <p:nvPr/>
      </p:nvGrpSpPr>
      <p:grpSpPr>
        <a:xfrm>
          <a:off x="0" y="0"/>
          <a:ext cx="0" cy="0"/>
          <a:chOff x="0" y="0"/>
          <a:chExt cx="0" cy="0"/>
        </a:xfrm>
      </p:grpSpPr>
      <p:sp>
        <p:nvSpPr>
          <p:cNvPr id="508" name="Shape 5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09" name="Shape 5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6" name="Shape 516"/>
        <p:cNvGrpSpPr/>
        <p:nvPr/>
      </p:nvGrpSpPr>
      <p:grpSpPr>
        <a:xfrm>
          <a:off x="0" y="0"/>
          <a:ext cx="0" cy="0"/>
          <a:chOff x="0" y="0"/>
          <a:chExt cx="0" cy="0"/>
        </a:xfrm>
      </p:grpSpPr>
      <p:sp>
        <p:nvSpPr>
          <p:cNvPr id="517" name="Shape 5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18" name="Shape 5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5" name="Shape 525"/>
        <p:cNvGrpSpPr/>
        <p:nvPr/>
      </p:nvGrpSpPr>
      <p:grpSpPr>
        <a:xfrm>
          <a:off x="0" y="0"/>
          <a:ext cx="0" cy="0"/>
          <a:chOff x="0" y="0"/>
          <a:chExt cx="0" cy="0"/>
        </a:xfrm>
      </p:grpSpPr>
      <p:sp>
        <p:nvSpPr>
          <p:cNvPr id="526" name="Shape 5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27" name="Shape 5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5" name="Shape 535"/>
        <p:cNvGrpSpPr/>
        <p:nvPr/>
      </p:nvGrpSpPr>
      <p:grpSpPr>
        <a:xfrm>
          <a:off x="0" y="0"/>
          <a:ext cx="0" cy="0"/>
          <a:chOff x="0" y="0"/>
          <a:chExt cx="0" cy="0"/>
        </a:xfrm>
      </p:grpSpPr>
      <p:sp>
        <p:nvSpPr>
          <p:cNvPr id="536" name="Shape 53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37" name="Shape 53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4" name="Shape 554"/>
        <p:cNvGrpSpPr/>
        <p:nvPr/>
      </p:nvGrpSpPr>
      <p:grpSpPr>
        <a:xfrm>
          <a:off x="0" y="0"/>
          <a:ext cx="0" cy="0"/>
          <a:chOff x="0" y="0"/>
          <a:chExt cx="0" cy="0"/>
        </a:xfrm>
      </p:grpSpPr>
      <p:sp>
        <p:nvSpPr>
          <p:cNvPr id="555" name="Shape 55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56" name="Shape 55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3" name="Shape 573"/>
        <p:cNvGrpSpPr/>
        <p:nvPr/>
      </p:nvGrpSpPr>
      <p:grpSpPr>
        <a:xfrm>
          <a:off x="0" y="0"/>
          <a:ext cx="0" cy="0"/>
          <a:chOff x="0" y="0"/>
          <a:chExt cx="0" cy="0"/>
        </a:xfrm>
      </p:grpSpPr>
      <p:sp>
        <p:nvSpPr>
          <p:cNvPr id="574" name="Shape 5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75" name="Shape 5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9" name="Shape 579"/>
        <p:cNvGrpSpPr/>
        <p:nvPr/>
      </p:nvGrpSpPr>
      <p:grpSpPr>
        <a:xfrm>
          <a:off x="0" y="0"/>
          <a:ext cx="0" cy="0"/>
          <a:chOff x="0" y="0"/>
          <a:chExt cx="0" cy="0"/>
        </a:xfrm>
      </p:grpSpPr>
      <p:sp>
        <p:nvSpPr>
          <p:cNvPr id="580" name="Shape 5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81" name="Shape 5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8" name="Shape 588"/>
        <p:cNvGrpSpPr/>
        <p:nvPr/>
      </p:nvGrpSpPr>
      <p:grpSpPr>
        <a:xfrm>
          <a:off x="0" y="0"/>
          <a:ext cx="0" cy="0"/>
          <a:chOff x="0" y="0"/>
          <a:chExt cx="0" cy="0"/>
        </a:xfrm>
      </p:grpSpPr>
      <p:sp>
        <p:nvSpPr>
          <p:cNvPr id="589" name="Shape 5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90" name="Shape 5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8" name="Shape 608"/>
        <p:cNvGrpSpPr/>
        <p:nvPr/>
      </p:nvGrpSpPr>
      <p:grpSpPr>
        <a:xfrm>
          <a:off x="0" y="0"/>
          <a:ext cx="0" cy="0"/>
          <a:chOff x="0" y="0"/>
          <a:chExt cx="0" cy="0"/>
        </a:xfrm>
      </p:grpSpPr>
      <p:sp>
        <p:nvSpPr>
          <p:cNvPr id="609" name="Shape 6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10" name="Shape 6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7" name="Shape 627"/>
        <p:cNvGrpSpPr/>
        <p:nvPr/>
      </p:nvGrpSpPr>
      <p:grpSpPr>
        <a:xfrm>
          <a:off x="0" y="0"/>
          <a:ext cx="0" cy="0"/>
          <a:chOff x="0" y="0"/>
          <a:chExt cx="0" cy="0"/>
        </a:xfrm>
      </p:grpSpPr>
      <p:sp>
        <p:nvSpPr>
          <p:cNvPr id="628" name="Shape 62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29" name="Shape 62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6" name="Shape 636"/>
        <p:cNvGrpSpPr/>
        <p:nvPr/>
      </p:nvGrpSpPr>
      <p:grpSpPr>
        <a:xfrm>
          <a:off x="0" y="0"/>
          <a:ext cx="0" cy="0"/>
          <a:chOff x="0" y="0"/>
          <a:chExt cx="0" cy="0"/>
        </a:xfrm>
      </p:grpSpPr>
      <p:sp>
        <p:nvSpPr>
          <p:cNvPr id="637" name="Shape 6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38" name="Shape 6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6" name="Shape 646"/>
        <p:cNvGrpSpPr/>
        <p:nvPr/>
      </p:nvGrpSpPr>
      <p:grpSpPr>
        <a:xfrm>
          <a:off x="0" y="0"/>
          <a:ext cx="0" cy="0"/>
          <a:chOff x="0" y="0"/>
          <a:chExt cx="0" cy="0"/>
        </a:xfrm>
      </p:grpSpPr>
      <p:sp>
        <p:nvSpPr>
          <p:cNvPr id="647" name="Shape 6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48" name="Shape 6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2" name="Shape 652"/>
        <p:cNvGrpSpPr/>
        <p:nvPr/>
      </p:nvGrpSpPr>
      <p:grpSpPr>
        <a:xfrm>
          <a:off x="0" y="0"/>
          <a:ext cx="0" cy="0"/>
          <a:chOff x="0" y="0"/>
          <a:chExt cx="0" cy="0"/>
        </a:xfrm>
      </p:grpSpPr>
      <p:sp>
        <p:nvSpPr>
          <p:cNvPr id="653" name="Shape 65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54" name="Shape 65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1" name="Shape 661"/>
        <p:cNvGrpSpPr/>
        <p:nvPr/>
      </p:nvGrpSpPr>
      <p:grpSpPr>
        <a:xfrm>
          <a:off x="0" y="0"/>
          <a:ext cx="0" cy="0"/>
          <a:chOff x="0" y="0"/>
          <a:chExt cx="0" cy="0"/>
        </a:xfrm>
      </p:grpSpPr>
      <p:sp>
        <p:nvSpPr>
          <p:cNvPr id="662" name="Shape 6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63" name="Shape 6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0" name="Shape 680"/>
        <p:cNvGrpSpPr/>
        <p:nvPr/>
      </p:nvGrpSpPr>
      <p:grpSpPr>
        <a:xfrm>
          <a:off x="0" y="0"/>
          <a:ext cx="0" cy="0"/>
          <a:chOff x="0" y="0"/>
          <a:chExt cx="0" cy="0"/>
        </a:xfrm>
      </p:grpSpPr>
      <p:sp>
        <p:nvSpPr>
          <p:cNvPr id="681" name="Shape 6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82" name="Shape 6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9" name="Shape 699"/>
        <p:cNvGrpSpPr/>
        <p:nvPr/>
      </p:nvGrpSpPr>
      <p:grpSpPr>
        <a:xfrm>
          <a:off x="0" y="0"/>
          <a:ext cx="0" cy="0"/>
          <a:chOff x="0" y="0"/>
          <a:chExt cx="0" cy="0"/>
        </a:xfrm>
      </p:grpSpPr>
      <p:sp>
        <p:nvSpPr>
          <p:cNvPr id="700" name="Shape 7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01" name="Shape 7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0" name="Shape 710"/>
        <p:cNvGrpSpPr/>
        <p:nvPr/>
      </p:nvGrpSpPr>
      <p:grpSpPr>
        <a:xfrm>
          <a:off x="0" y="0"/>
          <a:ext cx="0" cy="0"/>
          <a:chOff x="0" y="0"/>
          <a:chExt cx="0" cy="0"/>
        </a:xfrm>
      </p:grpSpPr>
      <p:sp>
        <p:nvSpPr>
          <p:cNvPr id="711" name="Shape 7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12" name="Shape 7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8" name="Shape 718"/>
        <p:cNvGrpSpPr/>
        <p:nvPr/>
      </p:nvGrpSpPr>
      <p:grpSpPr>
        <a:xfrm>
          <a:off x="0" y="0"/>
          <a:ext cx="0" cy="0"/>
          <a:chOff x="0" y="0"/>
          <a:chExt cx="0" cy="0"/>
        </a:xfrm>
      </p:grpSpPr>
      <p:sp>
        <p:nvSpPr>
          <p:cNvPr id="719" name="Shape 7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20" name="Shape 7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5" name="Shape 1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6" name="Shape 746"/>
        <p:cNvGrpSpPr/>
        <p:nvPr/>
      </p:nvGrpSpPr>
      <p:grpSpPr>
        <a:xfrm>
          <a:off x="0" y="0"/>
          <a:ext cx="0" cy="0"/>
          <a:chOff x="0" y="0"/>
          <a:chExt cx="0" cy="0"/>
        </a:xfrm>
      </p:grpSpPr>
      <p:sp>
        <p:nvSpPr>
          <p:cNvPr id="747" name="Shape 7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48" name="Shape 7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2" name="Shape 752"/>
        <p:cNvGrpSpPr/>
        <p:nvPr/>
      </p:nvGrpSpPr>
      <p:grpSpPr>
        <a:xfrm>
          <a:off x="0" y="0"/>
          <a:ext cx="0" cy="0"/>
          <a:chOff x="0" y="0"/>
          <a:chExt cx="0" cy="0"/>
        </a:xfrm>
      </p:grpSpPr>
      <p:sp>
        <p:nvSpPr>
          <p:cNvPr id="753" name="Shape 75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54" name="Shape 75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1" name="Shape 761"/>
        <p:cNvGrpSpPr/>
        <p:nvPr/>
      </p:nvGrpSpPr>
      <p:grpSpPr>
        <a:xfrm>
          <a:off x="0" y="0"/>
          <a:ext cx="0" cy="0"/>
          <a:chOff x="0" y="0"/>
          <a:chExt cx="0" cy="0"/>
        </a:xfrm>
      </p:grpSpPr>
      <p:sp>
        <p:nvSpPr>
          <p:cNvPr id="762" name="Shape 7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63" name="Shape 7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3" name="Shape 773"/>
        <p:cNvGrpSpPr/>
        <p:nvPr/>
      </p:nvGrpSpPr>
      <p:grpSpPr>
        <a:xfrm>
          <a:off x="0" y="0"/>
          <a:ext cx="0" cy="0"/>
          <a:chOff x="0" y="0"/>
          <a:chExt cx="0" cy="0"/>
        </a:xfrm>
      </p:grpSpPr>
      <p:sp>
        <p:nvSpPr>
          <p:cNvPr id="774" name="Shape 7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75" name="Shape 7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5" name="Shape 785"/>
        <p:cNvGrpSpPr/>
        <p:nvPr/>
      </p:nvGrpSpPr>
      <p:grpSpPr>
        <a:xfrm>
          <a:off x="0" y="0"/>
          <a:ext cx="0" cy="0"/>
          <a:chOff x="0" y="0"/>
          <a:chExt cx="0" cy="0"/>
        </a:xfrm>
      </p:grpSpPr>
      <p:sp>
        <p:nvSpPr>
          <p:cNvPr id="786" name="Shape 7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87" name="Shape 7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7" name="Shape 797"/>
        <p:cNvGrpSpPr/>
        <p:nvPr/>
      </p:nvGrpSpPr>
      <p:grpSpPr>
        <a:xfrm>
          <a:off x="0" y="0"/>
          <a:ext cx="0" cy="0"/>
          <a:chOff x="0" y="0"/>
          <a:chExt cx="0" cy="0"/>
        </a:xfrm>
      </p:grpSpPr>
      <p:sp>
        <p:nvSpPr>
          <p:cNvPr id="798" name="Shape 7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99" name="Shape 7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9" name="Shape 809"/>
        <p:cNvGrpSpPr/>
        <p:nvPr/>
      </p:nvGrpSpPr>
      <p:grpSpPr>
        <a:xfrm>
          <a:off x="0" y="0"/>
          <a:ext cx="0" cy="0"/>
          <a:chOff x="0" y="0"/>
          <a:chExt cx="0" cy="0"/>
        </a:xfrm>
      </p:grpSpPr>
      <p:sp>
        <p:nvSpPr>
          <p:cNvPr id="810" name="Shape 8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11" name="Shape 8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5" name="Shape 815"/>
        <p:cNvGrpSpPr/>
        <p:nvPr/>
      </p:nvGrpSpPr>
      <p:grpSpPr>
        <a:xfrm>
          <a:off x="0" y="0"/>
          <a:ext cx="0" cy="0"/>
          <a:chOff x="0" y="0"/>
          <a:chExt cx="0" cy="0"/>
        </a:xfrm>
      </p:grpSpPr>
      <p:sp>
        <p:nvSpPr>
          <p:cNvPr id="816" name="Shape 8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17" name="Shape 8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4" name="Shape 824"/>
        <p:cNvGrpSpPr/>
        <p:nvPr/>
      </p:nvGrpSpPr>
      <p:grpSpPr>
        <a:xfrm>
          <a:off x="0" y="0"/>
          <a:ext cx="0" cy="0"/>
          <a:chOff x="0" y="0"/>
          <a:chExt cx="0" cy="0"/>
        </a:xfrm>
      </p:grpSpPr>
      <p:sp>
        <p:nvSpPr>
          <p:cNvPr id="825" name="Shape 8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6" name="Shape 8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5" name="Shape 1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3" name="Shape 1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2" name="Shape 202"/>
        <p:cNvGrpSpPr/>
        <p:nvPr/>
      </p:nvGrpSpPr>
      <p:grpSpPr>
        <a:xfrm>
          <a:off x="0" y="0"/>
          <a:ext cx="0" cy="0"/>
          <a:chOff x="0" y="0"/>
          <a:chExt cx="0" cy="0"/>
        </a:xfrm>
      </p:grpSpPr>
      <p:sp>
        <p:nvSpPr>
          <p:cNvPr id="203" name="Shape 20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4" name="Shape 20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8" name="Shape 208"/>
        <p:cNvGrpSpPr/>
        <p:nvPr/>
      </p:nvGrpSpPr>
      <p:grpSpPr>
        <a:xfrm>
          <a:off x="0" y="0"/>
          <a:ext cx="0" cy="0"/>
          <a:chOff x="0" y="0"/>
          <a:chExt cx="0" cy="0"/>
        </a:xfrm>
      </p:grpSpPr>
      <p:sp>
        <p:nvSpPr>
          <p:cNvPr id="209" name="Shape 2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0" name="Shape 2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1" name="Shape 11"/>
        <p:cNvGrpSpPr/>
        <p:nvPr/>
      </p:nvGrpSpPr>
      <p:grpSpPr>
        <a:xfrm>
          <a:off x="0" y="0"/>
          <a:ext cx="0" cy="0"/>
          <a:chOff x="0" y="0"/>
          <a:chExt cx="0" cy="0"/>
        </a:xfrm>
      </p:grpSpPr>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1.png"/><Relationship Id="rId4" Type="http://schemas.openxmlformats.org/officeDocument/2006/relationships/image" Target="../media/image0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08.gif"/><Relationship Id="rId4" Type="http://schemas.openxmlformats.org/officeDocument/2006/relationships/image" Target="../media/image06.gif"/><Relationship Id="rId5" Type="http://schemas.openxmlformats.org/officeDocument/2006/relationships/image" Target="../media/image11.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09.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0.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08.gif"/><Relationship Id="rId4" Type="http://schemas.openxmlformats.org/officeDocument/2006/relationships/image" Target="../media/image06.gif"/><Relationship Id="rId5" Type="http://schemas.openxmlformats.org/officeDocument/2006/relationships/image" Target="../media/image11.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3.gif"/><Relationship Id="rId4" Type="http://schemas.openxmlformats.org/officeDocument/2006/relationships/image" Target="../media/image07.gif"/><Relationship Id="rId5" Type="http://schemas.openxmlformats.org/officeDocument/2006/relationships/image" Target="../media/image05.gif"/><Relationship Id="rId6" Type="http://schemas.openxmlformats.org/officeDocument/2006/relationships/image" Target="../media/image04.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8.gif"/><Relationship Id="rId4" Type="http://schemas.openxmlformats.org/officeDocument/2006/relationships/image" Target="../media/image16.gif"/><Relationship Id="rId5" Type="http://schemas.openxmlformats.org/officeDocument/2006/relationships/image" Target="../media/image19.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8.gif"/><Relationship Id="rId4" Type="http://schemas.openxmlformats.org/officeDocument/2006/relationships/image" Target="../media/image16.gif"/><Relationship Id="rId5" Type="http://schemas.openxmlformats.org/officeDocument/2006/relationships/image" Target="../media/image19.gi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8.gif"/><Relationship Id="rId4" Type="http://schemas.openxmlformats.org/officeDocument/2006/relationships/image" Target="../media/image16.gif"/><Relationship Id="rId5" Type="http://schemas.openxmlformats.org/officeDocument/2006/relationships/image" Target="../media/image19.gi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4.gif"/><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8.gif"/><Relationship Id="rId4" Type="http://schemas.openxmlformats.org/officeDocument/2006/relationships/image" Target="../media/image16.gif"/><Relationship Id="rId5" Type="http://schemas.openxmlformats.org/officeDocument/2006/relationships/image" Target="../media/image19.gi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4.gif"/><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4.gif"/><Relationship Id="rId4" Type="http://schemas.openxmlformats.org/officeDocument/2006/relationships/image" Target="../media/image2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09.gi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3.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08.gif"/><Relationship Id="rId4" Type="http://schemas.openxmlformats.org/officeDocument/2006/relationships/image" Target="../media/image06.gif"/><Relationship Id="rId5" Type="http://schemas.openxmlformats.org/officeDocument/2006/relationships/image" Target="../media/image11.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1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25.gi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1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24.gif"/><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8.gif"/><Relationship Id="rId4" Type="http://schemas.openxmlformats.org/officeDocument/2006/relationships/image" Target="../media/image06.gif"/><Relationship Id="rId5" Type="http://schemas.openxmlformats.org/officeDocument/2006/relationships/image" Target="../media/image11.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9.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grpSp>
        <p:nvGrpSpPr>
          <p:cNvPr id="84" name="Shape 84"/>
          <p:cNvGrpSpPr/>
          <p:nvPr/>
        </p:nvGrpSpPr>
        <p:grpSpPr>
          <a:xfrm>
            <a:off x="2057954" y="476672"/>
            <a:ext cx="5258235" cy="2088232"/>
            <a:chOff x="2195736" y="614812"/>
            <a:chExt cx="5258235" cy="2088232"/>
          </a:xfrm>
        </p:grpSpPr>
        <p:grpSp>
          <p:nvGrpSpPr>
            <p:cNvPr id="85" name="Shape 85"/>
            <p:cNvGrpSpPr/>
            <p:nvPr/>
          </p:nvGrpSpPr>
          <p:grpSpPr>
            <a:xfrm>
              <a:off x="2195736" y="614812"/>
              <a:ext cx="5258235" cy="2088232"/>
              <a:chOff x="2672540" y="614812"/>
              <a:chExt cx="5258235" cy="2088232"/>
            </a:xfrm>
          </p:grpSpPr>
          <p:grpSp>
            <p:nvGrpSpPr>
              <p:cNvPr id="86" name="Shape 86"/>
              <p:cNvGrpSpPr/>
              <p:nvPr/>
            </p:nvGrpSpPr>
            <p:grpSpPr>
              <a:xfrm>
                <a:off x="2672540" y="614812"/>
                <a:ext cx="5130071" cy="2088232"/>
                <a:chOff x="3923928" y="260648"/>
                <a:chExt cx="5130071" cy="2088232"/>
              </a:xfrm>
            </p:grpSpPr>
            <p:sp>
              <p:nvSpPr>
                <p:cNvPr id="87" name="Shape 87"/>
                <p:cNvSpPr/>
                <p:nvPr/>
              </p:nvSpPr>
              <p:spPr>
                <a:xfrm rot="-5400000">
                  <a:off x="6308943" y="-396175"/>
                  <a:ext cx="2088232" cy="3401880"/>
                </a:xfrm>
                <a:prstGeom prst="flowChartDelay">
                  <a:avLst/>
                </a:prstGeom>
                <a:gradFill>
                  <a:gsLst>
                    <a:gs pos="0">
                      <a:srgbClr val="770000"/>
                    </a:gs>
                    <a:gs pos="50000">
                      <a:srgbClr val="AC0000"/>
                    </a:gs>
                    <a:gs pos="100000">
                      <a:srgbClr val="CE00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nvGrpSpPr>
                <p:cNvPr id="88" name="Shape 88"/>
                <p:cNvGrpSpPr/>
                <p:nvPr/>
              </p:nvGrpSpPr>
              <p:grpSpPr>
                <a:xfrm>
                  <a:off x="3923928" y="620687"/>
                  <a:ext cx="4896544" cy="1728192"/>
                  <a:chOff x="3923928" y="620687"/>
                  <a:chExt cx="4896544" cy="1728192"/>
                </a:xfrm>
              </p:grpSpPr>
              <p:sp>
                <p:nvSpPr>
                  <p:cNvPr id="89" name="Shape 89"/>
                  <p:cNvSpPr/>
                  <p:nvPr/>
                </p:nvSpPr>
                <p:spPr>
                  <a:xfrm>
                    <a:off x="3923928" y="620687"/>
                    <a:ext cx="4896544" cy="1728192"/>
                  </a:xfrm>
                  <a:prstGeom prst="flowChartOnlineStorage">
                    <a:avLst/>
                  </a:prstGeom>
                  <a:gradFill>
                    <a:gsLst>
                      <a:gs pos="0">
                        <a:srgbClr val="990033"/>
                      </a:gs>
                      <a:gs pos="50000">
                        <a:srgbClr val="F2F2F2"/>
                      </a:gs>
                      <a:gs pos="100000">
                        <a:schemeClr val="lt1"/>
                      </a:gs>
                    </a:gsLst>
                    <a:lin ang="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0" name="Shape 90"/>
                  <p:cNvSpPr/>
                  <p:nvPr/>
                </p:nvSpPr>
                <p:spPr>
                  <a:xfrm>
                    <a:off x="4283967" y="620687"/>
                    <a:ext cx="4536503" cy="1584176"/>
                  </a:xfrm>
                  <a:prstGeom prst="flowChartTerminator">
                    <a:avLst/>
                  </a:prstGeom>
                  <a:gradFill>
                    <a:gsLst>
                      <a:gs pos="0">
                        <a:srgbClr val="990000"/>
                      </a:gs>
                      <a:gs pos="50000">
                        <a:srgbClr val="F2F2F2"/>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grpSp>
          <p:pic>
            <p:nvPicPr>
              <p:cNvPr id="91" name="Shape 91"/>
              <p:cNvPicPr preferRelativeResize="0"/>
              <p:nvPr/>
            </p:nvPicPr>
            <p:blipFill rotWithShape="1">
              <a:blip r:embed="rId3">
                <a:alphaModFix/>
              </a:blip>
              <a:srcRect b="0" l="0" r="0" t="0"/>
              <a:stretch/>
            </p:blipFill>
            <p:spPr>
              <a:xfrm flipH="1">
                <a:off x="6597275" y="1882752"/>
                <a:ext cx="1333499" cy="676275"/>
              </a:xfrm>
              <a:prstGeom prst="rect">
                <a:avLst/>
              </a:prstGeom>
              <a:noFill/>
              <a:ln>
                <a:noFill/>
              </a:ln>
            </p:spPr>
          </p:pic>
        </p:grpSp>
        <p:sp>
          <p:nvSpPr>
            <p:cNvPr id="92" name="Shape 92"/>
            <p:cNvSpPr/>
            <p:nvPr/>
          </p:nvSpPr>
          <p:spPr>
            <a:xfrm>
              <a:off x="2771800" y="1235008"/>
              <a:ext cx="412196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0000CC"/>
                  </a:solidFill>
                  <a:latin typeface="Calibri"/>
                  <a:ea typeface="Calibri"/>
                  <a:cs typeface="Calibri"/>
                  <a:sym typeface="Calibri"/>
                </a:rPr>
                <a:t>الوحدة الثانية</a:t>
              </a:r>
            </a:p>
          </p:txBody>
        </p:sp>
      </p:grpSp>
      <p:grpSp>
        <p:nvGrpSpPr>
          <p:cNvPr id="93" name="Shape 93"/>
          <p:cNvGrpSpPr/>
          <p:nvPr/>
        </p:nvGrpSpPr>
        <p:grpSpPr>
          <a:xfrm>
            <a:off x="1248362" y="3328889"/>
            <a:ext cx="6780021" cy="2907957"/>
            <a:chOff x="1098112" y="3328889"/>
            <a:chExt cx="6780021" cy="2907957"/>
          </a:xfrm>
        </p:grpSpPr>
        <p:grpSp>
          <p:nvGrpSpPr>
            <p:cNvPr id="94" name="Shape 94"/>
            <p:cNvGrpSpPr/>
            <p:nvPr/>
          </p:nvGrpSpPr>
          <p:grpSpPr>
            <a:xfrm>
              <a:off x="1098112" y="3328889"/>
              <a:ext cx="6606535" cy="2836414"/>
              <a:chOff x="1098112" y="3328889"/>
              <a:chExt cx="6606535" cy="2836414"/>
            </a:xfrm>
          </p:grpSpPr>
          <p:grpSp>
            <p:nvGrpSpPr>
              <p:cNvPr id="95" name="Shape 95"/>
              <p:cNvGrpSpPr/>
              <p:nvPr/>
            </p:nvGrpSpPr>
            <p:grpSpPr>
              <a:xfrm>
                <a:off x="1098112" y="3356992"/>
                <a:ext cx="6606535" cy="2808311"/>
                <a:chOff x="1098112" y="3356992"/>
                <a:chExt cx="6606535" cy="2808311"/>
              </a:xfrm>
            </p:grpSpPr>
            <p:grpSp>
              <p:nvGrpSpPr>
                <p:cNvPr id="96" name="Shape 96"/>
                <p:cNvGrpSpPr/>
                <p:nvPr/>
              </p:nvGrpSpPr>
              <p:grpSpPr>
                <a:xfrm>
                  <a:off x="1259632" y="3356992"/>
                  <a:ext cx="6445015" cy="2808311"/>
                  <a:chOff x="1259632" y="3356992"/>
                  <a:chExt cx="6445015" cy="2808311"/>
                </a:xfrm>
              </p:grpSpPr>
              <p:sp>
                <p:nvSpPr>
                  <p:cNvPr id="97" name="Shape 97"/>
                  <p:cNvSpPr/>
                  <p:nvPr/>
                </p:nvSpPr>
                <p:spPr>
                  <a:xfrm>
                    <a:off x="1259632" y="3356992"/>
                    <a:ext cx="5715883" cy="2232248"/>
                  </a:xfrm>
                  <a:prstGeom prst="roundRect">
                    <a:avLst>
                      <a:gd fmla="val 16667" name="adj"/>
                    </a:avLst>
                  </a:prstGeom>
                  <a:gradFill>
                    <a:gsLst>
                      <a:gs pos="0">
                        <a:srgbClr val="5C007E"/>
                      </a:gs>
                      <a:gs pos="50000">
                        <a:srgbClr val="8500B6"/>
                      </a:gs>
                      <a:gs pos="100000">
                        <a:srgbClr val="A000DB"/>
                      </a:gs>
                    </a:gsLst>
                    <a:lin ang="5400000" scaled="0"/>
                  </a:gra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8" name="Shape 98"/>
                  <p:cNvSpPr/>
                  <p:nvPr/>
                </p:nvSpPr>
                <p:spPr>
                  <a:xfrm flipH="1">
                    <a:off x="4536295" y="3356992"/>
                    <a:ext cx="3168351" cy="2736303"/>
                  </a:xfrm>
                  <a:prstGeom prst="corner">
                    <a:avLst>
                      <a:gd fmla="val 50000" name="adj1"/>
                      <a:gd fmla="val 50000" name="adj2"/>
                    </a:avLst>
                  </a:prstGeom>
                  <a:gradFill>
                    <a:gsLst>
                      <a:gs pos="0">
                        <a:srgbClr val="2C2C2C"/>
                      </a:gs>
                      <a:gs pos="50000">
                        <a:srgbClr val="404040"/>
                      </a:gs>
                      <a:gs pos="100000">
                        <a:srgbClr val="4D4D4D"/>
                      </a:gs>
                    </a:gsLst>
                    <a:lin ang="10800000" scaled="0"/>
                  </a:gradFill>
                  <a:ln cap="flat" cmpd="sng" w="5715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9" name="Shape 99"/>
                  <p:cNvSpPr/>
                  <p:nvPr/>
                </p:nvSpPr>
                <p:spPr>
                  <a:xfrm>
                    <a:off x="1259632" y="3429000"/>
                    <a:ext cx="6194339" cy="2736303"/>
                  </a:xfrm>
                  <a:prstGeom prst="flowChartManualInput">
                    <a:avLst/>
                  </a:prstGeom>
                  <a:gradFill>
                    <a:gsLst>
                      <a:gs pos="0">
                        <a:srgbClr val="0C0C0C"/>
                      </a:gs>
                      <a:gs pos="19000">
                        <a:srgbClr val="00CC00"/>
                      </a:gs>
                      <a:gs pos="62000">
                        <a:schemeClr val="lt1"/>
                      </a:gs>
                      <a:gs pos="100000">
                        <a:schemeClr val="lt1"/>
                      </a:gs>
                    </a:gsLst>
                    <a:lin ang="10800000" scaled="0"/>
                  </a:gra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sp>
              <p:nvSpPr>
                <p:cNvPr id="100" name="Shape 100"/>
                <p:cNvSpPr/>
                <p:nvPr/>
              </p:nvSpPr>
              <p:spPr>
                <a:xfrm>
                  <a:off x="1098112" y="4460919"/>
                  <a:ext cx="6282199"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النمو الإنساني</a:t>
                  </a:r>
                </a:p>
              </p:txBody>
            </p:sp>
          </p:grpSp>
          <p:pic>
            <p:nvPicPr>
              <p:cNvPr id="101" name="Shape 101"/>
              <p:cNvPicPr preferRelativeResize="0"/>
              <p:nvPr/>
            </p:nvPicPr>
            <p:blipFill rotWithShape="1">
              <a:blip r:embed="rId4">
                <a:alphaModFix/>
              </a:blip>
              <a:srcRect b="0" l="0" r="0" t="0"/>
              <a:stretch/>
            </p:blipFill>
            <p:spPr>
              <a:xfrm>
                <a:off x="1140671" y="3328889"/>
                <a:ext cx="1343095" cy="892199"/>
              </a:xfrm>
              <a:prstGeom prst="rect">
                <a:avLst/>
              </a:prstGeom>
              <a:noFill/>
              <a:ln>
                <a:noFill/>
              </a:ln>
            </p:spPr>
          </p:pic>
        </p:grpSp>
        <p:pic>
          <p:nvPicPr>
            <p:cNvPr id="102" name="Shape 102"/>
            <p:cNvPicPr preferRelativeResize="0"/>
            <p:nvPr/>
          </p:nvPicPr>
          <p:blipFill rotWithShape="1">
            <a:blip r:embed="rId4">
              <a:alphaModFix/>
            </a:blip>
            <a:srcRect b="0" l="0" r="0" t="0"/>
            <a:stretch/>
          </p:blipFill>
          <p:spPr>
            <a:xfrm>
              <a:off x="6535037" y="5344648"/>
              <a:ext cx="1343095" cy="89219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9" name="Shape 229"/>
        <p:cNvGrpSpPr/>
        <p:nvPr/>
      </p:nvGrpSpPr>
      <p:grpSpPr>
        <a:xfrm>
          <a:off x="0" y="0"/>
          <a:ext cx="0" cy="0"/>
          <a:chOff x="0" y="0"/>
          <a:chExt cx="0" cy="0"/>
        </a:xfrm>
      </p:grpSpPr>
      <p:grpSp>
        <p:nvGrpSpPr>
          <p:cNvPr id="230" name="Shape 230"/>
          <p:cNvGrpSpPr/>
          <p:nvPr/>
        </p:nvGrpSpPr>
        <p:grpSpPr>
          <a:xfrm>
            <a:off x="827583" y="260647"/>
            <a:ext cx="7704856" cy="6408712"/>
            <a:chOff x="899591" y="260647"/>
            <a:chExt cx="7704856" cy="6408712"/>
          </a:xfrm>
        </p:grpSpPr>
        <p:sp>
          <p:nvSpPr>
            <p:cNvPr id="231" name="Shape 231"/>
            <p:cNvSpPr/>
            <p:nvPr/>
          </p:nvSpPr>
          <p:spPr>
            <a:xfrm>
              <a:off x="320384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32" name="Shape 232"/>
            <p:cNvSpPr/>
            <p:nvPr/>
          </p:nvSpPr>
          <p:spPr>
            <a:xfrm>
              <a:off x="4067944"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33" name="Shape 233"/>
            <p:cNvSpPr/>
            <p:nvPr/>
          </p:nvSpPr>
          <p:spPr>
            <a:xfrm>
              <a:off x="4860032"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34" name="Shape 234"/>
            <p:cNvSpPr/>
            <p:nvPr/>
          </p:nvSpPr>
          <p:spPr>
            <a:xfrm>
              <a:off x="572412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35" name="Shape 235"/>
            <p:cNvSpPr/>
            <p:nvPr/>
          </p:nvSpPr>
          <p:spPr>
            <a:xfrm>
              <a:off x="6300192" y="3933055"/>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36" name="Shape 236"/>
            <p:cNvSpPr/>
            <p:nvPr/>
          </p:nvSpPr>
          <p:spPr>
            <a:xfrm>
              <a:off x="6300192" y="3645023"/>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237" name="Shape 237"/>
            <p:cNvGrpSpPr/>
            <p:nvPr/>
          </p:nvGrpSpPr>
          <p:grpSpPr>
            <a:xfrm>
              <a:off x="899591" y="260647"/>
              <a:ext cx="7488832" cy="6408712"/>
              <a:chOff x="899591" y="260647"/>
              <a:chExt cx="7488832" cy="6408712"/>
            </a:xfrm>
          </p:grpSpPr>
          <p:sp>
            <p:nvSpPr>
              <p:cNvPr id="238" name="Shape 238"/>
              <p:cNvSpPr/>
              <p:nvPr/>
            </p:nvSpPr>
            <p:spPr>
              <a:xfrm>
                <a:off x="899591" y="260647"/>
                <a:ext cx="2232248" cy="6408712"/>
              </a:xfrm>
              <a:prstGeom prst="snip1Rect">
                <a:avLst>
                  <a:gd fmla="val 16667" name="adj"/>
                </a:avLst>
              </a:prstGeom>
              <a:gradFill>
                <a:gsLst>
                  <a:gs pos="0">
                    <a:srgbClr val="770000"/>
                  </a:gs>
                  <a:gs pos="50000">
                    <a:srgbClr val="AC0000"/>
                  </a:gs>
                  <a:gs pos="100000">
                    <a:srgbClr val="CE0000"/>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39" name="Shape 239"/>
              <p:cNvSpPr/>
              <p:nvPr/>
            </p:nvSpPr>
            <p:spPr>
              <a:xfrm>
                <a:off x="2771800" y="260647"/>
                <a:ext cx="5616623" cy="4248472"/>
              </a:xfrm>
              <a:prstGeom prst="round2DiagRect">
                <a:avLst>
                  <a:gd fmla="val 16667" name="adj1"/>
                  <a:gd fmla="val 0" name="adj2"/>
                </a:avLst>
              </a:prstGeom>
              <a:solidFill>
                <a:srgbClr val="3F3F3F"/>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40" name="Shape 240"/>
              <p:cNvSpPr/>
              <p:nvPr/>
            </p:nvSpPr>
            <p:spPr>
              <a:xfrm>
                <a:off x="1187624" y="476672"/>
                <a:ext cx="7056783" cy="5976664"/>
              </a:xfrm>
              <a:prstGeom prst="roundRect">
                <a:avLst>
                  <a:gd fmla="val 16667" name="adj"/>
                </a:avLst>
              </a:prstGeom>
              <a:solidFill>
                <a:schemeClr val="lt1"/>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241" name="Shape 241"/>
            <p:cNvPicPr preferRelativeResize="0"/>
            <p:nvPr/>
          </p:nvPicPr>
          <p:blipFill rotWithShape="1">
            <a:blip r:embed="rId3">
              <a:alphaModFix/>
            </a:blip>
            <a:srcRect b="0" l="0" r="0" t="0"/>
            <a:stretch/>
          </p:blipFill>
          <p:spPr>
            <a:xfrm flipH="1">
              <a:off x="899591" y="5806101"/>
              <a:ext cx="1111018" cy="647233"/>
            </a:xfrm>
            <a:prstGeom prst="rect">
              <a:avLst/>
            </a:prstGeom>
            <a:noFill/>
            <a:ln>
              <a:noFill/>
            </a:ln>
            <a:effectLst>
              <a:outerShdw blurRad="57785" algn="ctr" dir="3180000" dist="33019">
                <a:srgbClr val="000000">
                  <a:alpha val="29803"/>
                </a:srgbClr>
              </a:outerShdw>
            </a:effectLst>
          </p:spPr>
        </p:pic>
      </p:grpSp>
      <p:sp>
        <p:nvSpPr>
          <p:cNvPr id="242" name="Shape 242"/>
          <p:cNvSpPr/>
          <p:nvPr/>
        </p:nvSpPr>
        <p:spPr>
          <a:xfrm>
            <a:off x="1403648" y="779220"/>
            <a:ext cx="6462464"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CC66FF"/>
                </a:solidFill>
                <a:latin typeface="Calibri"/>
                <a:ea typeface="Calibri"/>
                <a:cs typeface="Calibri"/>
                <a:sym typeface="Calibri"/>
              </a:rPr>
              <a:t>مظاهر النمو في مرحلة المهد وكيف يمكن التعامل معها:</a:t>
            </a:r>
          </a:p>
        </p:txBody>
      </p:sp>
      <p:sp>
        <p:nvSpPr>
          <p:cNvPr id="243" name="Shape 243"/>
          <p:cNvSpPr/>
          <p:nvPr/>
        </p:nvSpPr>
        <p:spPr>
          <a:xfrm>
            <a:off x="1691680" y="2996951"/>
            <a:ext cx="5832649"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2- يبدأ النمو الحركي للعضلات الكبيرة مثل الأذرع والأرجل، والنمو الحركي للعضلات الصغيرة في اليد والأصابع.</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7" name="Shape 247"/>
        <p:cNvGrpSpPr/>
        <p:nvPr/>
      </p:nvGrpSpPr>
      <p:grpSpPr>
        <a:xfrm>
          <a:off x="0" y="0"/>
          <a:ext cx="0" cy="0"/>
          <a:chOff x="0" y="0"/>
          <a:chExt cx="0" cy="0"/>
        </a:xfrm>
      </p:grpSpPr>
      <p:grpSp>
        <p:nvGrpSpPr>
          <p:cNvPr id="248" name="Shape 248"/>
          <p:cNvGrpSpPr/>
          <p:nvPr/>
        </p:nvGrpSpPr>
        <p:grpSpPr>
          <a:xfrm>
            <a:off x="827583" y="260647"/>
            <a:ext cx="7704856" cy="6408712"/>
            <a:chOff x="899591" y="260647"/>
            <a:chExt cx="7704856" cy="6408712"/>
          </a:xfrm>
        </p:grpSpPr>
        <p:sp>
          <p:nvSpPr>
            <p:cNvPr id="249" name="Shape 249"/>
            <p:cNvSpPr/>
            <p:nvPr/>
          </p:nvSpPr>
          <p:spPr>
            <a:xfrm>
              <a:off x="320384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0" name="Shape 250"/>
            <p:cNvSpPr/>
            <p:nvPr/>
          </p:nvSpPr>
          <p:spPr>
            <a:xfrm>
              <a:off x="4067944"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1" name="Shape 251"/>
            <p:cNvSpPr/>
            <p:nvPr/>
          </p:nvSpPr>
          <p:spPr>
            <a:xfrm>
              <a:off x="4860032"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2" name="Shape 252"/>
            <p:cNvSpPr/>
            <p:nvPr/>
          </p:nvSpPr>
          <p:spPr>
            <a:xfrm>
              <a:off x="572412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3" name="Shape 253"/>
            <p:cNvSpPr/>
            <p:nvPr/>
          </p:nvSpPr>
          <p:spPr>
            <a:xfrm>
              <a:off x="6300192" y="3933055"/>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4" name="Shape 254"/>
            <p:cNvSpPr/>
            <p:nvPr/>
          </p:nvSpPr>
          <p:spPr>
            <a:xfrm>
              <a:off x="6300192" y="3645023"/>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255" name="Shape 255"/>
            <p:cNvGrpSpPr/>
            <p:nvPr/>
          </p:nvGrpSpPr>
          <p:grpSpPr>
            <a:xfrm>
              <a:off x="899591" y="260647"/>
              <a:ext cx="7488832" cy="6408712"/>
              <a:chOff x="899591" y="260647"/>
              <a:chExt cx="7488832" cy="6408712"/>
            </a:xfrm>
          </p:grpSpPr>
          <p:sp>
            <p:nvSpPr>
              <p:cNvPr id="256" name="Shape 256"/>
              <p:cNvSpPr/>
              <p:nvPr/>
            </p:nvSpPr>
            <p:spPr>
              <a:xfrm>
                <a:off x="899591" y="260647"/>
                <a:ext cx="2232248" cy="6408712"/>
              </a:xfrm>
              <a:prstGeom prst="snip1Rect">
                <a:avLst>
                  <a:gd fmla="val 16667" name="adj"/>
                </a:avLst>
              </a:prstGeom>
              <a:gradFill>
                <a:gsLst>
                  <a:gs pos="0">
                    <a:srgbClr val="770000"/>
                  </a:gs>
                  <a:gs pos="50000">
                    <a:srgbClr val="AC0000"/>
                  </a:gs>
                  <a:gs pos="100000">
                    <a:srgbClr val="CE0000"/>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7" name="Shape 257"/>
              <p:cNvSpPr/>
              <p:nvPr/>
            </p:nvSpPr>
            <p:spPr>
              <a:xfrm>
                <a:off x="2771800" y="260647"/>
                <a:ext cx="5616623" cy="4248472"/>
              </a:xfrm>
              <a:prstGeom prst="round2DiagRect">
                <a:avLst>
                  <a:gd fmla="val 16667" name="adj1"/>
                  <a:gd fmla="val 0" name="adj2"/>
                </a:avLst>
              </a:prstGeom>
              <a:solidFill>
                <a:srgbClr val="3F3F3F"/>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8" name="Shape 258"/>
              <p:cNvSpPr/>
              <p:nvPr/>
            </p:nvSpPr>
            <p:spPr>
              <a:xfrm>
                <a:off x="1187624" y="476672"/>
                <a:ext cx="7056783" cy="5976664"/>
              </a:xfrm>
              <a:prstGeom prst="roundRect">
                <a:avLst>
                  <a:gd fmla="val 16667" name="adj"/>
                </a:avLst>
              </a:prstGeom>
              <a:solidFill>
                <a:schemeClr val="lt1"/>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259" name="Shape 259"/>
            <p:cNvPicPr preferRelativeResize="0"/>
            <p:nvPr/>
          </p:nvPicPr>
          <p:blipFill rotWithShape="1">
            <a:blip r:embed="rId3">
              <a:alphaModFix/>
            </a:blip>
            <a:srcRect b="0" l="0" r="0" t="0"/>
            <a:stretch/>
          </p:blipFill>
          <p:spPr>
            <a:xfrm flipH="1">
              <a:off x="899591" y="5806101"/>
              <a:ext cx="1111018" cy="647233"/>
            </a:xfrm>
            <a:prstGeom prst="rect">
              <a:avLst/>
            </a:prstGeom>
            <a:noFill/>
            <a:ln>
              <a:noFill/>
            </a:ln>
            <a:effectLst>
              <a:outerShdw blurRad="57785" algn="ctr" dir="3180000" dist="33019">
                <a:srgbClr val="000000">
                  <a:alpha val="29803"/>
                </a:srgbClr>
              </a:outerShdw>
            </a:effectLst>
          </p:spPr>
        </p:pic>
      </p:grpSp>
      <p:sp>
        <p:nvSpPr>
          <p:cNvPr id="260" name="Shape 260"/>
          <p:cNvSpPr/>
          <p:nvPr/>
        </p:nvSpPr>
        <p:spPr>
          <a:xfrm>
            <a:off x="1403648" y="779220"/>
            <a:ext cx="6462464"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CC66FF"/>
                </a:solidFill>
                <a:latin typeface="Calibri"/>
                <a:ea typeface="Calibri"/>
                <a:cs typeface="Calibri"/>
                <a:sym typeface="Calibri"/>
              </a:rPr>
              <a:t>مظاهر النمو في مرحلة المهد وكيف يمكن التعامل معها:</a:t>
            </a:r>
          </a:p>
        </p:txBody>
      </p:sp>
      <p:sp>
        <p:nvSpPr>
          <p:cNvPr id="261" name="Shape 261"/>
          <p:cNvSpPr/>
          <p:nvPr/>
        </p:nvSpPr>
        <p:spPr>
          <a:xfrm>
            <a:off x="1691680" y="2852935"/>
            <a:ext cx="5832649" cy="317009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3- يبدأ الطفل بإصدار الأصوات والمناغاة وينطق كلماته الأولى في المتوسط عند عمر السنة، وتزداد الكلمات بسرعة في السنة الثانية والثالثة من العمر.</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5" name="Shape 265"/>
        <p:cNvGrpSpPr/>
        <p:nvPr/>
      </p:nvGrpSpPr>
      <p:grpSpPr>
        <a:xfrm>
          <a:off x="0" y="0"/>
          <a:ext cx="0" cy="0"/>
          <a:chOff x="0" y="0"/>
          <a:chExt cx="0" cy="0"/>
        </a:xfrm>
      </p:grpSpPr>
      <p:grpSp>
        <p:nvGrpSpPr>
          <p:cNvPr id="266" name="Shape 266"/>
          <p:cNvGrpSpPr/>
          <p:nvPr/>
        </p:nvGrpSpPr>
        <p:grpSpPr>
          <a:xfrm>
            <a:off x="827583" y="260647"/>
            <a:ext cx="7704856" cy="6408712"/>
            <a:chOff x="899591" y="260647"/>
            <a:chExt cx="7704856" cy="6408712"/>
          </a:xfrm>
        </p:grpSpPr>
        <p:sp>
          <p:nvSpPr>
            <p:cNvPr id="267" name="Shape 267"/>
            <p:cNvSpPr/>
            <p:nvPr/>
          </p:nvSpPr>
          <p:spPr>
            <a:xfrm>
              <a:off x="320384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68" name="Shape 268"/>
            <p:cNvSpPr/>
            <p:nvPr/>
          </p:nvSpPr>
          <p:spPr>
            <a:xfrm>
              <a:off x="4067944"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69" name="Shape 269"/>
            <p:cNvSpPr/>
            <p:nvPr/>
          </p:nvSpPr>
          <p:spPr>
            <a:xfrm>
              <a:off x="4860032"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0" name="Shape 270"/>
            <p:cNvSpPr/>
            <p:nvPr/>
          </p:nvSpPr>
          <p:spPr>
            <a:xfrm>
              <a:off x="572412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1" name="Shape 271"/>
            <p:cNvSpPr/>
            <p:nvPr/>
          </p:nvSpPr>
          <p:spPr>
            <a:xfrm>
              <a:off x="6300192" y="3933055"/>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2" name="Shape 272"/>
            <p:cNvSpPr/>
            <p:nvPr/>
          </p:nvSpPr>
          <p:spPr>
            <a:xfrm>
              <a:off x="6300192" y="3645023"/>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273" name="Shape 273"/>
            <p:cNvGrpSpPr/>
            <p:nvPr/>
          </p:nvGrpSpPr>
          <p:grpSpPr>
            <a:xfrm>
              <a:off x="899591" y="260647"/>
              <a:ext cx="7488832" cy="6408712"/>
              <a:chOff x="899591" y="260647"/>
              <a:chExt cx="7488832" cy="6408712"/>
            </a:xfrm>
          </p:grpSpPr>
          <p:sp>
            <p:nvSpPr>
              <p:cNvPr id="274" name="Shape 274"/>
              <p:cNvSpPr/>
              <p:nvPr/>
            </p:nvSpPr>
            <p:spPr>
              <a:xfrm>
                <a:off x="899591" y="260647"/>
                <a:ext cx="2232248" cy="6408712"/>
              </a:xfrm>
              <a:prstGeom prst="snip1Rect">
                <a:avLst>
                  <a:gd fmla="val 16667" name="adj"/>
                </a:avLst>
              </a:prstGeom>
              <a:gradFill>
                <a:gsLst>
                  <a:gs pos="0">
                    <a:srgbClr val="770000"/>
                  </a:gs>
                  <a:gs pos="50000">
                    <a:srgbClr val="AC0000"/>
                  </a:gs>
                  <a:gs pos="100000">
                    <a:srgbClr val="CE0000"/>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5" name="Shape 275"/>
              <p:cNvSpPr/>
              <p:nvPr/>
            </p:nvSpPr>
            <p:spPr>
              <a:xfrm>
                <a:off x="2771800" y="260647"/>
                <a:ext cx="5616623" cy="4248472"/>
              </a:xfrm>
              <a:prstGeom prst="round2DiagRect">
                <a:avLst>
                  <a:gd fmla="val 16667" name="adj1"/>
                  <a:gd fmla="val 0" name="adj2"/>
                </a:avLst>
              </a:prstGeom>
              <a:solidFill>
                <a:srgbClr val="3F3F3F"/>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6" name="Shape 276"/>
              <p:cNvSpPr/>
              <p:nvPr/>
            </p:nvSpPr>
            <p:spPr>
              <a:xfrm>
                <a:off x="1187624" y="476672"/>
                <a:ext cx="7056783" cy="5976664"/>
              </a:xfrm>
              <a:prstGeom prst="roundRect">
                <a:avLst>
                  <a:gd fmla="val 16667" name="adj"/>
                </a:avLst>
              </a:prstGeom>
              <a:solidFill>
                <a:schemeClr val="lt1"/>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277" name="Shape 277"/>
            <p:cNvPicPr preferRelativeResize="0"/>
            <p:nvPr/>
          </p:nvPicPr>
          <p:blipFill rotWithShape="1">
            <a:blip r:embed="rId3">
              <a:alphaModFix/>
            </a:blip>
            <a:srcRect b="0" l="0" r="0" t="0"/>
            <a:stretch/>
          </p:blipFill>
          <p:spPr>
            <a:xfrm flipH="1">
              <a:off x="899591" y="5806101"/>
              <a:ext cx="1111018" cy="647233"/>
            </a:xfrm>
            <a:prstGeom prst="rect">
              <a:avLst/>
            </a:prstGeom>
            <a:noFill/>
            <a:ln>
              <a:noFill/>
            </a:ln>
            <a:effectLst>
              <a:outerShdw blurRad="57785" algn="ctr" dir="3180000" dist="33019">
                <a:srgbClr val="000000">
                  <a:alpha val="29803"/>
                </a:srgbClr>
              </a:outerShdw>
            </a:effectLst>
          </p:spPr>
        </p:pic>
      </p:grpSp>
      <p:sp>
        <p:nvSpPr>
          <p:cNvPr id="278" name="Shape 278"/>
          <p:cNvSpPr/>
          <p:nvPr/>
        </p:nvSpPr>
        <p:spPr>
          <a:xfrm>
            <a:off x="1403648" y="779220"/>
            <a:ext cx="6462464"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CC66FF"/>
                </a:solidFill>
                <a:latin typeface="Calibri"/>
                <a:ea typeface="Calibri"/>
                <a:cs typeface="Calibri"/>
                <a:sym typeface="Calibri"/>
              </a:rPr>
              <a:t>مظاهر النمو في مرحلة المهد وكيف يمكن التعامل معها:</a:t>
            </a:r>
          </a:p>
        </p:txBody>
      </p:sp>
      <p:sp>
        <p:nvSpPr>
          <p:cNvPr id="279" name="Shape 279"/>
          <p:cNvSpPr/>
          <p:nvPr/>
        </p:nvSpPr>
        <p:spPr>
          <a:xfrm>
            <a:off x="1691680" y="2852935"/>
            <a:ext cx="5832649"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4- الطفل في هذه المرحلة يحتاج أن يعيش في بيئة آمنة وثرية تحقق له حاجاته في وقت مناسب وبطريقة مستقرة.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3" name="Shape 283"/>
        <p:cNvGrpSpPr/>
        <p:nvPr/>
      </p:nvGrpSpPr>
      <p:grpSpPr>
        <a:xfrm>
          <a:off x="0" y="0"/>
          <a:ext cx="0" cy="0"/>
          <a:chOff x="0" y="0"/>
          <a:chExt cx="0" cy="0"/>
        </a:xfrm>
      </p:grpSpPr>
      <p:pic>
        <p:nvPicPr>
          <p:cNvPr descr="img_1355587396_329.png" id="284" name="Shape 284"/>
          <p:cNvPicPr preferRelativeResize="0"/>
          <p:nvPr/>
        </p:nvPicPr>
        <p:blipFill rotWithShape="1">
          <a:blip r:embed="rId3">
            <a:alphaModFix/>
          </a:blip>
          <a:srcRect b="0" l="0" r="0" t="0"/>
          <a:stretch/>
        </p:blipFill>
        <p:spPr>
          <a:xfrm>
            <a:off x="1143000" y="382288"/>
            <a:ext cx="7000875" cy="6215063"/>
          </a:xfrm>
          <a:prstGeom prst="rect">
            <a:avLst/>
          </a:prstGeom>
          <a:noFill/>
          <a:ln>
            <a:noFill/>
          </a:ln>
        </p:spPr>
      </p:pic>
      <p:sp>
        <p:nvSpPr>
          <p:cNvPr id="285" name="Shape 285"/>
          <p:cNvSpPr/>
          <p:nvPr/>
        </p:nvSpPr>
        <p:spPr>
          <a:xfrm>
            <a:off x="2092225" y="3034694"/>
            <a:ext cx="5072061" cy="255454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8000">
                <a:solidFill>
                  <a:srgbClr val="0070C0"/>
                </a:solidFill>
                <a:latin typeface="Calibri"/>
                <a:ea typeface="Calibri"/>
                <a:cs typeface="Calibri"/>
                <a:sym typeface="Calibri"/>
              </a:rPr>
              <a:t>نشاط</a:t>
            </a:r>
            <a:br>
              <a:rPr b="1" lang="ar-EG" sz="8000">
                <a:solidFill>
                  <a:srgbClr val="0070C0"/>
                </a:solidFill>
                <a:latin typeface="Calibri"/>
                <a:ea typeface="Calibri"/>
                <a:cs typeface="Calibri"/>
                <a:sym typeface="Calibri"/>
              </a:rPr>
            </a:br>
            <a:r>
              <a:rPr b="1" lang="ar-EG" sz="8000">
                <a:solidFill>
                  <a:srgbClr val="0070C0"/>
                </a:solidFill>
                <a:latin typeface="Calibri"/>
                <a:ea typeface="Calibri"/>
                <a:cs typeface="Calibri"/>
                <a:sym typeface="Calibri"/>
              </a:rPr>
              <a:t> 2-2</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500"/>
                                        <p:tgtEl>
                                          <p:spTgt spid="284"/>
                                        </p:tgtEl>
                                      </p:cBhvr>
                                    </p:animEffect>
                                  </p:childTnLst>
                                </p:cTn>
                              </p:par>
                              <p:par>
                                <p:cTn fill="hold" nodeType="with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9" name="Shape 289"/>
        <p:cNvGrpSpPr/>
        <p:nvPr/>
      </p:nvGrpSpPr>
      <p:grpSpPr>
        <a:xfrm>
          <a:off x="0" y="0"/>
          <a:ext cx="0" cy="0"/>
          <a:chOff x="0" y="0"/>
          <a:chExt cx="0" cy="0"/>
        </a:xfrm>
      </p:grpSpPr>
      <p:grpSp>
        <p:nvGrpSpPr>
          <p:cNvPr id="290" name="Shape 290"/>
          <p:cNvGrpSpPr/>
          <p:nvPr/>
        </p:nvGrpSpPr>
        <p:grpSpPr>
          <a:xfrm>
            <a:off x="323527" y="692695"/>
            <a:ext cx="8369303" cy="5616623"/>
            <a:chOff x="523175" y="1844824"/>
            <a:chExt cx="7865247" cy="3600399"/>
          </a:xfrm>
        </p:grpSpPr>
        <p:sp>
          <p:nvSpPr>
            <p:cNvPr id="291" name="Shape 291"/>
            <p:cNvSpPr/>
            <p:nvPr/>
          </p:nvSpPr>
          <p:spPr>
            <a:xfrm>
              <a:off x="1331640" y="1844824"/>
              <a:ext cx="7056783" cy="3600399"/>
            </a:xfrm>
            <a:prstGeom prst="roundRect">
              <a:avLst>
                <a:gd fmla="val 16667" name="adj"/>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2" name="Shape 292"/>
            <p:cNvSpPr/>
            <p:nvPr/>
          </p:nvSpPr>
          <p:spPr>
            <a:xfrm rot="10800000">
              <a:off x="6444208" y="1988839"/>
              <a:ext cx="1728191" cy="3312367"/>
            </a:xfrm>
            <a:prstGeom prst="corner">
              <a:avLst>
                <a:gd fmla="val 50000" name="adj1"/>
                <a:gd fmla="val 50000" name="adj2"/>
              </a:avLst>
            </a:prstGeom>
            <a:solidFill>
              <a:srgbClr val="0000CC"/>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3" name="Shape 293"/>
            <p:cNvSpPr/>
            <p:nvPr/>
          </p:nvSpPr>
          <p:spPr>
            <a:xfrm>
              <a:off x="539552" y="1988840"/>
              <a:ext cx="1728191" cy="3312367"/>
            </a:xfrm>
            <a:prstGeom prst="corner">
              <a:avLst>
                <a:gd fmla="val 50000" name="adj1"/>
                <a:gd fmla="val 50000" name="adj2"/>
              </a:avLst>
            </a:prstGeom>
            <a:solidFill>
              <a:srgbClr val="0000CC"/>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294" name="Shape 294"/>
            <p:cNvGrpSpPr/>
            <p:nvPr/>
          </p:nvGrpSpPr>
          <p:grpSpPr>
            <a:xfrm>
              <a:off x="523175" y="1988840"/>
              <a:ext cx="7649224" cy="3415814"/>
              <a:chOff x="523175" y="1988840"/>
              <a:chExt cx="7649224" cy="3415814"/>
            </a:xfrm>
          </p:grpSpPr>
          <p:sp>
            <p:nvSpPr>
              <p:cNvPr id="295" name="Shape 295"/>
              <p:cNvSpPr/>
              <p:nvPr/>
            </p:nvSpPr>
            <p:spPr>
              <a:xfrm>
                <a:off x="683568" y="1988840"/>
                <a:ext cx="7488831" cy="3312367"/>
              </a:xfrm>
              <a:prstGeom prst="plus">
                <a:avLst>
                  <a:gd fmla="val 13037" name="adj"/>
                </a:avLst>
              </a:prstGeom>
              <a:solidFill>
                <a:schemeClr val="lt1"/>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id="296" name="Shape 296"/>
              <p:cNvPicPr preferRelativeResize="0"/>
              <p:nvPr/>
            </p:nvPicPr>
            <p:blipFill rotWithShape="1">
              <a:blip r:embed="rId3">
                <a:alphaModFix/>
              </a:blip>
              <a:srcRect b="0" l="0" r="0" t="0"/>
              <a:stretch/>
            </p:blipFill>
            <p:spPr>
              <a:xfrm>
                <a:off x="523175" y="4568203"/>
                <a:ext cx="1189483" cy="836450"/>
              </a:xfrm>
              <a:prstGeom prst="rect">
                <a:avLst/>
              </a:prstGeom>
              <a:noFill/>
              <a:ln>
                <a:noFill/>
              </a:ln>
            </p:spPr>
          </p:pic>
        </p:grpSp>
      </p:grpSp>
      <p:sp>
        <p:nvSpPr>
          <p:cNvPr id="297" name="Shape 297"/>
          <p:cNvSpPr/>
          <p:nvPr/>
        </p:nvSpPr>
        <p:spPr>
          <a:xfrm>
            <a:off x="1349895" y="1484783"/>
            <a:ext cx="6462464" cy="415498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خذ مقياس متري، وقص أبعاد جسمك الآن واحسب نسبة الرأس والساقين والأذرع بالنسبة للطول الكلي للجسم قم بنفس النشاط مع طفل صغير من الأسرة، أو مولود بوجود والدته. سجل ملاحظاتك.</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par>
                                <p:cTn fill="hold" nodeType="with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500"/>
                                        <p:tgtEl>
                                          <p:spTgt spid="2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1" name="Shape 301"/>
        <p:cNvGrpSpPr/>
        <p:nvPr/>
      </p:nvGrpSpPr>
      <p:grpSpPr>
        <a:xfrm>
          <a:off x="0" y="0"/>
          <a:ext cx="0" cy="0"/>
          <a:chOff x="0" y="0"/>
          <a:chExt cx="0" cy="0"/>
        </a:xfrm>
      </p:grpSpPr>
      <p:grpSp>
        <p:nvGrpSpPr>
          <p:cNvPr id="302" name="Shape 302"/>
          <p:cNvGrpSpPr/>
          <p:nvPr/>
        </p:nvGrpSpPr>
        <p:grpSpPr>
          <a:xfrm>
            <a:off x="-108519" y="188639"/>
            <a:ext cx="9181081" cy="6572271"/>
            <a:chOff x="38638" y="1093526"/>
            <a:chExt cx="8962485" cy="2858838"/>
          </a:xfrm>
        </p:grpSpPr>
        <p:grpSp>
          <p:nvGrpSpPr>
            <p:cNvPr id="303" name="Shape 303"/>
            <p:cNvGrpSpPr/>
            <p:nvPr/>
          </p:nvGrpSpPr>
          <p:grpSpPr>
            <a:xfrm>
              <a:off x="38638" y="1093526"/>
              <a:ext cx="8962485" cy="2858838"/>
              <a:chOff x="188652" y="1553292"/>
              <a:chExt cx="8598189" cy="2160010"/>
            </a:xfrm>
          </p:grpSpPr>
          <p:grpSp>
            <p:nvGrpSpPr>
              <p:cNvPr id="304" name="Shape 304"/>
              <p:cNvGrpSpPr/>
              <p:nvPr/>
            </p:nvGrpSpPr>
            <p:grpSpPr>
              <a:xfrm>
                <a:off x="188652" y="1553292"/>
                <a:ext cx="8598189" cy="2098036"/>
                <a:chOff x="188652" y="1553292"/>
                <a:chExt cx="8598189" cy="2098036"/>
              </a:xfrm>
            </p:grpSpPr>
            <p:grpSp>
              <p:nvGrpSpPr>
                <p:cNvPr id="305" name="Shape 305"/>
                <p:cNvGrpSpPr/>
                <p:nvPr/>
              </p:nvGrpSpPr>
              <p:grpSpPr>
                <a:xfrm>
                  <a:off x="424059" y="1553292"/>
                  <a:ext cx="8362782" cy="2098036"/>
                  <a:chOff x="209745" y="4053623"/>
                  <a:chExt cx="8362782" cy="2098036"/>
                </a:xfrm>
              </p:grpSpPr>
              <p:sp>
                <p:nvSpPr>
                  <p:cNvPr id="306" name="Shape 306"/>
                  <p:cNvSpPr/>
                  <p:nvPr/>
                </p:nvSpPr>
                <p:spPr>
                  <a:xfrm>
                    <a:off x="209745" y="5360346"/>
                    <a:ext cx="1806366" cy="791312"/>
                  </a:xfrm>
                  <a:prstGeom prst="ellipse">
                    <a:avLst/>
                  </a:prstGeom>
                  <a:solidFill>
                    <a:srgbClr val="938953"/>
                  </a:solidFill>
                  <a:ln cap="flat" cmpd="sng" w="25400">
                    <a:solidFill>
                      <a:srgbClr val="E5B8B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7" name="Shape 307"/>
                  <p:cNvSpPr/>
                  <p:nvPr/>
                </p:nvSpPr>
                <p:spPr>
                  <a:xfrm>
                    <a:off x="6899996" y="5339505"/>
                    <a:ext cx="1672532" cy="800472"/>
                  </a:xfrm>
                  <a:prstGeom prst="ellipse">
                    <a:avLst/>
                  </a:prstGeom>
                  <a:solidFill>
                    <a:srgbClr val="E5B8B7"/>
                  </a:solidFill>
                  <a:ln cap="flat" cmpd="sng" w="25400">
                    <a:solidFill>
                      <a:srgbClr val="E5B8B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8" name="Shape 308"/>
                  <p:cNvSpPr/>
                  <p:nvPr/>
                </p:nvSpPr>
                <p:spPr>
                  <a:xfrm>
                    <a:off x="221831" y="4053623"/>
                    <a:ext cx="1593574" cy="716211"/>
                  </a:xfrm>
                  <a:prstGeom prst="ellipse">
                    <a:avLst/>
                  </a:prstGeom>
                  <a:solidFill>
                    <a:srgbClr val="D6E3BC"/>
                  </a:solidFill>
                  <a:ln cap="flat" cmpd="sng" w="25400">
                    <a:solidFill>
                      <a:srgbClr val="D6E3BC"/>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9" name="Shape 309"/>
                  <p:cNvSpPr/>
                  <p:nvPr/>
                </p:nvSpPr>
                <p:spPr>
                  <a:xfrm>
                    <a:off x="6966897" y="4053625"/>
                    <a:ext cx="1605630" cy="747351"/>
                  </a:xfrm>
                  <a:prstGeom prst="ellipse">
                    <a:avLst/>
                  </a:prstGeom>
                  <a:solidFill>
                    <a:srgbClr val="DAEEF3"/>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10" name="Shape 310"/>
                  <p:cNvSpPr/>
                  <p:nvPr/>
                </p:nvSpPr>
                <p:spPr>
                  <a:xfrm>
                    <a:off x="214282" y="4071942"/>
                    <a:ext cx="8358246" cy="2071701"/>
                  </a:xfrm>
                  <a:prstGeom prst="plaque">
                    <a:avLst>
                      <a:gd fmla="val 15481" name="adj"/>
                    </a:avLst>
                  </a:prstGeom>
                  <a:gradFill>
                    <a:gsLst>
                      <a:gs pos="0">
                        <a:srgbClr val="D8D8D8"/>
                      </a:gs>
                      <a:gs pos="50000">
                        <a:schemeClr val="lt1"/>
                      </a:gs>
                      <a:gs pos="100000">
                        <a:srgbClr val="C4BD97"/>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311" name="Shape 311"/>
                <p:cNvPicPr preferRelativeResize="0"/>
                <p:nvPr/>
              </p:nvPicPr>
              <p:blipFill rotWithShape="1">
                <a:blip r:embed="rId3">
                  <a:alphaModFix/>
                </a:blip>
                <a:srcRect b="0" l="0" r="0" t="0"/>
                <a:stretch/>
              </p:blipFill>
              <p:spPr>
                <a:xfrm rot="5400000">
                  <a:off x="155083" y="2458313"/>
                  <a:ext cx="767760" cy="700622"/>
                </a:xfrm>
                <a:prstGeom prst="rect">
                  <a:avLst/>
                </a:prstGeom>
                <a:noFill/>
                <a:ln>
                  <a:noFill/>
                </a:ln>
              </p:spPr>
            </p:pic>
          </p:grpSp>
          <p:grpSp>
            <p:nvGrpSpPr>
              <p:cNvPr id="312" name="Shape 312"/>
              <p:cNvGrpSpPr/>
              <p:nvPr/>
            </p:nvGrpSpPr>
            <p:grpSpPr>
              <a:xfrm>
                <a:off x="928662" y="3558019"/>
                <a:ext cx="7286675" cy="155284"/>
                <a:chOff x="928662" y="3558019"/>
                <a:chExt cx="7286675" cy="155284"/>
              </a:xfrm>
            </p:grpSpPr>
            <p:pic>
              <p:nvPicPr>
                <p:cNvPr descr="12-37.gif" id="313" name="Shape 313"/>
                <p:cNvPicPr preferRelativeResize="0"/>
                <p:nvPr/>
              </p:nvPicPr>
              <p:blipFill rotWithShape="1">
                <a:blip r:embed="rId4">
                  <a:alphaModFix/>
                </a:blip>
                <a:srcRect b="0" l="0" r="0" t="0"/>
                <a:stretch/>
              </p:blipFill>
              <p:spPr>
                <a:xfrm>
                  <a:off x="4500587" y="3558019"/>
                  <a:ext cx="3714750" cy="125891"/>
                </a:xfrm>
                <a:prstGeom prst="rect">
                  <a:avLst/>
                </a:prstGeom>
                <a:noFill/>
                <a:ln>
                  <a:noFill/>
                </a:ln>
              </p:spPr>
            </p:pic>
            <p:pic>
              <p:nvPicPr>
                <p:cNvPr descr="12-37.gif" id="314" name="Shape 314"/>
                <p:cNvPicPr preferRelativeResize="0"/>
                <p:nvPr/>
              </p:nvPicPr>
              <p:blipFill rotWithShape="1">
                <a:blip r:embed="rId4">
                  <a:alphaModFix/>
                </a:blip>
                <a:srcRect b="0" l="0" r="0" t="0"/>
                <a:stretch/>
              </p:blipFill>
              <p:spPr>
                <a:xfrm>
                  <a:off x="928662" y="3562371"/>
                  <a:ext cx="3714750" cy="150932"/>
                </a:xfrm>
                <a:prstGeom prst="rect">
                  <a:avLst/>
                </a:prstGeom>
                <a:noFill/>
                <a:ln>
                  <a:noFill/>
                </a:ln>
              </p:spPr>
            </p:pic>
          </p:grpSp>
        </p:grpSp>
        <p:sp>
          <p:nvSpPr>
            <p:cNvPr id="315" name="Shape 315"/>
            <p:cNvSpPr/>
            <p:nvPr/>
          </p:nvSpPr>
          <p:spPr>
            <a:xfrm>
              <a:off x="1071537" y="1729985"/>
              <a:ext cx="7215238" cy="441798"/>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sz="6000">
                <a:solidFill>
                  <a:schemeClr val="dk1"/>
                </a:solidFill>
                <a:latin typeface="Calibri"/>
                <a:ea typeface="Calibri"/>
                <a:cs typeface="Calibri"/>
                <a:sym typeface="Calibri"/>
              </a:endParaRPr>
            </a:p>
          </p:txBody>
        </p:sp>
      </p:grpSp>
      <p:grpSp>
        <p:nvGrpSpPr>
          <p:cNvPr id="316" name="Shape 316"/>
          <p:cNvGrpSpPr/>
          <p:nvPr/>
        </p:nvGrpSpPr>
        <p:grpSpPr>
          <a:xfrm>
            <a:off x="1331640" y="-64750"/>
            <a:ext cx="7092755" cy="3107504"/>
            <a:chOff x="1259632" y="767054"/>
            <a:chExt cx="6783943" cy="4318129"/>
          </a:xfrm>
        </p:grpSpPr>
        <p:grpSp>
          <p:nvGrpSpPr>
            <p:cNvPr id="317" name="Shape 317"/>
            <p:cNvGrpSpPr/>
            <p:nvPr/>
          </p:nvGrpSpPr>
          <p:grpSpPr>
            <a:xfrm>
              <a:off x="1259632" y="767054"/>
              <a:ext cx="6783943" cy="4318129"/>
              <a:chOff x="1259632" y="767054"/>
              <a:chExt cx="6783943" cy="4318129"/>
            </a:xfrm>
          </p:grpSpPr>
          <p:grpSp>
            <p:nvGrpSpPr>
              <p:cNvPr id="318" name="Shape 318"/>
              <p:cNvGrpSpPr/>
              <p:nvPr/>
            </p:nvGrpSpPr>
            <p:grpSpPr>
              <a:xfrm>
                <a:off x="1259632" y="1304762"/>
                <a:ext cx="6783943" cy="3780420"/>
                <a:chOff x="1460464" y="1304762"/>
                <a:chExt cx="6783943" cy="3780420"/>
              </a:xfrm>
            </p:grpSpPr>
            <p:sp>
              <p:nvSpPr>
                <p:cNvPr id="319" name="Shape 319"/>
                <p:cNvSpPr/>
                <p:nvPr/>
              </p:nvSpPr>
              <p:spPr>
                <a:xfrm>
                  <a:off x="1756878" y="1772816"/>
                  <a:ext cx="6487529" cy="3312367"/>
                </a:xfrm>
                <a:prstGeom prst="cloud">
                  <a:avLst/>
                </a:prstGeom>
                <a:gradFill>
                  <a:gsLst>
                    <a:gs pos="0">
                      <a:srgbClr val="938953"/>
                    </a:gs>
                    <a:gs pos="50000">
                      <a:schemeClr val="lt1"/>
                    </a:gs>
                    <a:gs pos="100000">
                      <a:srgbClr val="FFD9D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grpSp>
              <p:nvGrpSpPr>
                <p:cNvPr id="320" name="Shape 320"/>
                <p:cNvGrpSpPr/>
                <p:nvPr/>
              </p:nvGrpSpPr>
              <p:grpSpPr>
                <a:xfrm>
                  <a:off x="1460464" y="1304762"/>
                  <a:ext cx="6489104" cy="3384375"/>
                  <a:chOff x="1403648" y="1556791"/>
                  <a:chExt cx="6489104" cy="3384375"/>
                </a:xfrm>
              </p:grpSpPr>
              <p:sp>
                <p:nvSpPr>
                  <p:cNvPr id="321" name="Shape 321"/>
                  <p:cNvSpPr/>
                  <p:nvPr/>
                </p:nvSpPr>
                <p:spPr>
                  <a:xfrm>
                    <a:off x="1403648" y="1556791"/>
                    <a:ext cx="6336703" cy="3168351"/>
                  </a:xfrm>
                  <a:prstGeom prst="wedgeEllipseCallout">
                    <a:avLst>
                      <a:gd fmla="val -51297" name="adj1"/>
                      <a:gd fmla="val 29059" name="adj2"/>
                    </a:avLst>
                  </a:prstGeom>
                  <a:gradFill>
                    <a:gsLst>
                      <a:gs pos="0">
                        <a:srgbClr val="C00000"/>
                      </a:gs>
                      <a:gs pos="50000">
                        <a:srgbClr val="595959"/>
                      </a:gs>
                      <a:gs pos="100000">
                        <a:srgbClr val="FFD9D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sp>
                <p:nvSpPr>
                  <p:cNvPr id="322" name="Shape 322"/>
                  <p:cNvSpPr/>
                  <p:nvPr/>
                </p:nvSpPr>
                <p:spPr>
                  <a:xfrm rot="10800000">
                    <a:off x="1556048" y="1772815"/>
                    <a:ext cx="6336703" cy="3168351"/>
                  </a:xfrm>
                  <a:prstGeom prst="wedgeEllipseCallout">
                    <a:avLst>
                      <a:gd fmla="val -20833" name="adj1"/>
                      <a:gd fmla="val 62500" name="adj2"/>
                    </a:avLst>
                  </a:prstGeom>
                  <a:gradFill>
                    <a:gsLst>
                      <a:gs pos="0">
                        <a:srgbClr val="595959"/>
                      </a:gs>
                      <a:gs pos="50000">
                        <a:srgbClr val="006600"/>
                      </a:gs>
                      <a:gs pos="100000">
                        <a:schemeClr val="lt1"/>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grpSp>
          </p:grpSp>
          <p:pic>
            <p:nvPicPr>
              <p:cNvPr id="323" name="Shape 323"/>
              <p:cNvPicPr preferRelativeResize="0"/>
              <p:nvPr/>
            </p:nvPicPr>
            <p:blipFill rotWithShape="1">
              <a:blip r:embed="rId5">
                <a:alphaModFix/>
              </a:blip>
              <a:srcRect b="0" l="0" r="0" t="0"/>
              <a:stretch/>
            </p:blipFill>
            <p:spPr>
              <a:xfrm rot="805859">
                <a:off x="4848618" y="1019100"/>
                <a:ext cx="2288391" cy="1003371"/>
              </a:xfrm>
              <a:prstGeom prst="rect">
                <a:avLst/>
              </a:prstGeom>
              <a:noFill/>
              <a:ln>
                <a:noFill/>
              </a:ln>
            </p:spPr>
          </p:pic>
        </p:grpSp>
        <p:sp>
          <p:nvSpPr>
            <p:cNvPr id="324" name="Shape 324"/>
            <p:cNvSpPr/>
            <p:nvPr/>
          </p:nvSpPr>
          <p:spPr>
            <a:xfrm>
              <a:off x="1588950" y="2492936"/>
              <a:ext cx="6012768" cy="128304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FFFFFF"/>
                  </a:solidFill>
                  <a:latin typeface="Calibri"/>
                  <a:ea typeface="Calibri"/>
                  <a:cs typeface="Calibri"/>
                  <a:sym typeface="Calibri"/>
                </a:rPr>
                <a:t>مفاهيم ومصطلحات؟</a:t>
              </a:r>
            </a:p>
          </p:txBody>
        </p:sp>
      </p:grpSp>
      <p:sp>
        <p:nvSpPr>
          <p:cNvPr id="325" name="Shape 325"/>
          <p:cNvSpPr/>
          <p:nvPr/>
        </p:nvSpPr>
        <p:spPr>
          <a:xfrm>
            <a:off x="1132316" y="3356992"/>
            <a:ext cx="6968075"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FF0000"/>
                </a:solidFill>
                <a:latin typeface="Calibri"/>
                <a:ea typeface="Calibri"/>
                <a:cs typeface="Calibri"/>
                <a:sym typeface="Calibri"/>
              </a:rPr>
              <a:t>اللغة: </a:t>
            </a:r>
            <a:r>
              <a:rPr b="1" lang="ar-EG" sz="4400">
                <a:solidFill>
                  <a:schemeClr val="dk1"/>
                </a:solidFill>
                <a:latin typeface="Calibri"/>
                <a:ea typeface="Calibri"/>
                <a:cs typeface="Calibri"/>
                <a:sym typeface="Calibri"/>
              </a:rPr>
              <a:t>هي نظام من الأصوات والمقاطع يكون كلمات وجمل لها معاني اجتماعية في المجتمع الذي يعيش فيه الطفل.</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02"/>
                                        </p:tgtEl>
                                        <p:attrNameLst>
                                          <p:attrName>style.visibility</p:attrName>
                                        </p:attrNameLst>
                                      </p:cBhvr>
                                      <p:to>
                                        <p:strVal val="visible"/>
                                      </p:to>
                                    </p:set>
                                    <p:anim calcmode="lin" valueType="num">
                                      <p:cBhvr additive="base">
                                        <p:cTn dur="500"/>
                                        <p:tgtEl>
                                          <p:spTgt spid="302"/>
                                        </p:tgtEl>
                                        <p:attrNameLst>
                                          <p:attrName>ppt_w</p:attrName>
                                        </p:attrNameLst>
                                      </p:cBhvr>
                                      <p:tavLst>
                                        <p:tav fmla="" tm="0">
                                          <p:val>
                                            <p:strVal val="0"/>
                                          </p:val>
                                        </p:tav>
                                        <p:tav fmla="" tm="100000">
                                          <p:val>
                                            <p:strVal val="#ppt_w"/>
                                          </p:val>
                                        </p:tav>
                                      </p:tavLst>
                                    </p:anim>
                                    <p:anim calcmode="lin" valueType="num">
                                      <p:cBhvr additive="base">
                                        <p:cTn dur="500"/>
                                        <p:tgtEl>
                                          <p:spTgt spid="302"/>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300"/>
                                        <p:tgtEl>
                                          <p:spTgt spid="3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25"/>
                                        </p:tgtEl>
                                        <p:attrNameLst>
                                          <p:attrName>style.visibility</p:attrName>
                                        </p:attrNameLst>
                                      </p:cBhvr>
                                      <p:to>
                                        <p:strVal val="visible"/>
                                      </p:to>
                                    </p:set>
                                    <p:anim calcmode="lin" valueType="num">
                                      <p:cBhvr additive="base">
                                        <p:cTn dur="500"/>
                                        <p:tgtEl>
                                          <p:spTgt spid="325"/>
                                        </p:tgtEl>
                                        <p:attrNameLst>
                                          <p:attrName>ppt_w</p:attrName>
                                        </p:attrNameLst>
                                      </p:cBhvr>
                                      <p:tavLst>
                                        <p:tav fmla="" tm="0">
                                          <p:val>
                                            <p:strVal val="0"/>
                                          </p:val>
                                        </p:tav>
                                        <p:tav fmla="" tm="100000">
                                          <p:val>
                                            <p:strVal val="#ppt_w"/>
                                          </p:val>
                                        </p:tav>
                                      </p:tavLst>
                                    </p:anim>
                                    <p:anim calcmode="lin" valueType="num">
                                      <p:cBhvr additive="base">
                                        <p:cTn dur="500"/>
                                        <p:tgtEl>
                                          <p:spTgt spid="32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9" name="Shape 329"/>
        <p:cNvGrpSpPr/>
        <p:nvPr/>
      </p:nvGrpSpPr>
      <p:grpSpPr>
        <a:xfrm>
          <a:off x="0" y="0"/>
          <a:ext cx="0" cy="0"/>
          <a:chOff x="0" y="0"/>
          <a:chExt cx="0" cy="0"/>
        </a:xfrm>
      </p:grpSpPr>
      <p:grpSp>
        <p:nvGrpSpPr>
          <p:cNvPr id="330" name="Shape 330"/>
          <p:cNvGrpSpPr/>
          <p:nvPr/>
        </p:nvGrpSpPr>
        <p:grpSpPr>
          <a:xfrm>
            <a:off x="179511" y="116632"/>
            <a:ext cx="8929685" cy="6643710"/>
            <a:chOff x="214313" y="142852"/>
            <a:chExt cx="8501089" cy="6643710"/>
          </a:xfrm>
        </p:grpSpPr>
        <p:sp>
          <p:nvSpPr>
            <p:cNvPr id="331" name="Shape 331"/>
            <p:cNvSpPr/>
            <p:nvPr/>
          </p:nvSpPr>
          <p:spPr>
            <a:xfrm>
              <a:off x="214313" y="142852"/>
              <a:ext cx="8501089" cy="6643710"/>
            </a:xfrm>
            <a:prstGeom prst="wave">
              <a:avLst>
                <a:gd fmla="val 12500" name="adj1"/>
                <a:gd fmla="val 0" name="adj2"/>
              </a:avLst>
            </a:prstGeom>
            <a:gradFill>
              <a:gsLst>
                <a:gs pos="0">
                  <a:srgbClr val="990033"/>
                </a:gs>
                <a:gs pos="50000">
                  <a:srgbClr val="CC00CC"/>
                </a:gs>
                <a:gs pos="100000">
                  <a:srgbClr val="6600CC"/>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2" name="Shape 332"/>
            <p:cNvSpPr/>
            <p:nvPr/>
          </p:nvSpPr>
          <p:spPr>
            <a:xfrm>
              <a:off x="428595" y="642918"/>
              <a:ext cx="7858180" cy="5786478"/>
            </a:xfrm>
            <a:prstGeom prst="flowChartPunchedCard">
              <a:avLst/>
            </a:prstGeom>
            <a:gradFill>
              <a:gsLst>
                <a:gs pos="0">
                  <a:schemeClr val="lt1"/>
                </a:gs>
                <a:gs pos="40000">
                  <a:schemeClr val="lt1"/>
                </a:gs>
                <a:gs pos="100000">
                  <a:srgbClr val="7A7A7A"/>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nvGrpSpPr>
          <p:cNvPr id="333" name="Shape 333"/>
          <p:cNvGrpSpPr/>
          <p:nvPr/>
        </p:nvGrpSpPr>
        <p:grpSpPr>
          <a:xfrm>
            <a:off x="2213538" y="116631"/>
            <a:ext cx="4806733" cy="1734291"/>
            <a:chOff x="-783695" y="254547"/>
            <a:chExt cx="4806733" cy="1734291"/>
          </a:xfrm>
        </p:grpSpPr>
        <p:pic>
          <p:nvPicPr>
            <p:cNvPr descr="0000283.png" id="334" name="Shape 334"/>
            <p:cNvPicPr preferRelativeResize="0"/>
            <p:nvPr/>
          </p:nvPicPr>
          <p:blipFill rotWithShape="1">
            <a:blip r:embed="rId3">
              <a:alphaModFix/>
            </a:blip>
            <a:srcRect b="0" l="0" r="0" t="0"/>
            <a:stretch/>
          </p:blipFill>
          <p:spPr>
            <a:xfrm>
              <a:off x="-783695" y="254547"/>
              <a:ext cx="4806733" cy="1517153"/>
            </a:xfrm>
            <a:prstGeom prst="rect">
              <a:avLst/>
            </a:prstGeom>
            <a:noFill/>
            <a:ln>
              <a:noFill/>
            </a:ln>
          </p:spPr>
        </p:pic>
        <p:sp>
          <p:nvSpPr>
            <p:cNvPr id="335" name="Shape 335"/>
            <p:cNvSpPr/>
            <p:nvPr/>
          </p:nvSpPr>
          <p:spPr>
            <a:xfrm>
              <a:off x="-612575" y="819321"/>
              <a:ext cx="4248472" cy="1169517"/>
            </a:xfrm>
            <a:prstGeom prst="roundRect">
              <a:avLst>
                <a:gd fmla="val 16667" name="adj"/>
              </a:avLst>
            </a:prstGeom>
            <a:solidFill>
              <a:srgbClr val="F2F2F2"/>
            </a:solidFill>
            <a:ln cap="flat" cmpd="sng" w="38100">
              <a:solidFill>
                <a:srgbClr val="7F7F7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sp>
        <p:nvSpPr>
          <p:cNvPr id="336" name="Shape 336"/>
          <p:cNvSpPr/>
          <p:nvPr/>
        </p:nvSpPr>
        <p:spPr>
          <a:xfrm>
            <a:off x="2643316" y="770804"/>
            <a:ext cx="3773790"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6000">
                <a:solidFill>
                  <a:srgbClr val="595959"/>
                </a:solidFill>
                <a:latin typeface="Calibri"/>
                <a:ea typeface="Calibri"/>
                <a:cs typeface="Calibri"/>
                <a:sym typeface="Calibri"/>
              </a:rPr>
              <a:t>مهارات حياتية</a:t>
            </a:r>
          </a:p>
        </p:txBody>
      </p:sp>
      <p:sp>
        <p:nvSpPr>
          <p:cNvPr id="337" name="Shape 337"/>
          <p:cNvSpPr txBox="1"/>
          <p:nvPr/>
        </p:nvSpPr>
        <p:spPr>
          <a:xfrm>
            <a:off x="1133112" y="1908115"/>
            <a:ext cx="7183304" cy="440120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تعتبر مهارة التأكد من صحة الأفكار مهمة لتؤسس أحكامنا على أسباب معقولة قيم مدى صحة ما هو سائد حول أن يكون الطفل في مكان هادئ بعيد عن الناس والأشياء وعدم التفاعل معه إلا وقت الرضاعة والتغيير باعتباره لا يفهم ولا يعرف الكلام.</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par>
                                <p:cTn fill="hold" nodeType="with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500"/>
                                        <p:tgtEl>
                                          <p:spTgt spid="333"/>
                                        </p:tgtEl>
                                      </p:cBhvr>
                                    </p:animEffect>
                                  </p:childTnLst>
                                </p:cTn>
                              </p:par>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
                                        <p:tgtEl>
                                          <p:spTgt spid="3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1" name="Shape 341"/>
        <p:cNvGrpSpPr/>
        <p:nvPr/>
      </p:nvGrpSpPr>
      <p:grpSpPr>
        <a:xfrm>
          <a:off x="0" y="0"/>
          <a:ext cx="0" cy="0"/>
          <a:chOff x="0" y="0"/>
          <a:chExt cx="0" cy="0"/>
        </a:xfrm>
      </p:grpSpPr>
      <p:pic>
        <p:nvPicPr>
          <p:cNvPr descr="img_1355587396_329.png" id="342" name="Shape 342"/>
          <p:cNvPicPr preferRelativeResize="0"/>
          <p:nvPr/>
        </p:nvPicPr>
        <p:blipFill rotWithShape="1">
          <a:blip r:embed="rId3">
            <a:alphaModFix/>
          </a:blip>
          <a:srcRect b="0" l="0" r="0" t="0"/>
          <a:stretch/>
        </p:blipFill>
        <p:spPr>
          <a:xfrm>
            <a:off x="1143000" y="382288"/>
            <a:ext cx="7000875" cy="6215063"/>
          </a:xfrm>
          <a:prstGeom prst="rect">
            <a:avLst/>
          </a:prstGeom>
          <a:noFill/>
          <a:ln>
            <a:noFill/>
          </a:ln>
        </p:spPr>
      </p:pic>
      <p:sp>
        <p:nvSpPr>
          <p:cNvPr id="343" name="Shape 343"/>
          <p:cNvSpPr/>
          <p:nvPr/>
        </p:nvSpPr>
        <p:spPr>
          <a:xfrm>
            <a:off x="2092225" y="3034694"/>
            <a:ext cx="5072061" cy="255454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8000">
                <a:solidFill>
                  <a:srgbClr val="0070C0"/>
                </a:solidFill>
                <a:latin typeface="Calibri"/>
                <a:ea typeface="Calibri"/>
                <a:cs typeface="Calibri"/>
                <a:sym typeface="Calibri"/>
              </a:rPr>
              <a:t>نشاط</a:t>
            </a:r>
            <a:br>
              <a:rPr b="1" lang="ar-EG" sz="8000">
                <a:solidFill>
                  <a:srgbClr val="0070C0"/>
                </a:solidFill>
                <a:latin typeface="Calibri"/>
                <a:ea typeface="Calibri"/>
                <a:cs typeface="Calibri"/>
                <a:sym typeface="Calibri"/>
              </a:rPr>
            </a:br>
            <a:r>
              <a:rPr b="1" lang="ar-EG" sz="8000">
                <a:solidFill>
                  <a:srgbClr val="0070C0"/>
                </a:solidFill>
                <a:latin typeface="Calibri"/>
                <a:ea typeface="Calibri"/>
                <a:cs typeface="Calibri"/>
                <a:sym typeface="Calibri"/>
              </a:rPr>
              <a:t> 2-3</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
                                        <p:tgtEl>
                                          <p:spTgt spid="342"/>
                                        </p:tgtEl>
                                      </p:cBhvr>
                                    </p:animEffect>
                                  </p:childTnLst>
                                </p:cTn>
                              </p:par>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7" name="Shape 347"/>
        <p:cNvGrpSpPr/>
        <p:nvPr/>
      </p:nvGrpSpPr>
      <p:grpSpPr>
        <a:xfrm>
          <a:off x="0" y="0"/>
          <a:ext cx="0" cy="0"/>
          <a:chOff x="0" y="0"/>
          <a:chExt cx="0" cy="0"/>
        </a:xfrm>
      </p:grpSpPr>
      <p:grpSp>
        <p:nvGrpSpPr>
          <p:cNvPr id="348" name="Shape 348"/>
          <p:cNvGrpSpPr/>
          <p:nvPr/>
        </p:nvGrpSpPr>
        <p:grpSpPr>
          <a:xfrm>
            <a:off x="179512" y="211854"/>
            <a:ext cx="8820472" cy="6552727"/>
            <a:chOff x="2857488" y="1500174"/>
            <a:chExt cx="5796002" cy="4143404"/>
          </a:xfrm>
        </p:grpSpPr>
        <p:sp>
          <p:nvSpPr>
            <p:cNvPr id="349" name="Shape 349"/>
            <p:cNvSpPr/>
            <p:nvPr/>
          </p:nvSpPr>
          <p:spPr>
            <a:xfrm>
              <a:off x="3009888" y="1785925"/>
              <a:ext cx="5643602" cy="3857652"/>
            </a:xfrm>
            <a:prstGeom prst="roundRect">
              <a:avLst>
                <a:gd fmla="val 16667" name="adj"/>
              </a:avLst>
            </a:prstGeom>
            <a:gradFill>
              <a:gsLst>
                <a:gs pos="0">
                  <a:srgbClr val="BABABA"/>
                </a:gs>
                <a:gs pos="35000">
                  <a:srgbClr val="CFCFCF"/>
                </a:gs>
                <a:gs pos="100000">
                  <a:srgbClr val="EDEDED"/>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sp>
          <p:nvSpPr>
            <p:cNvPr id="350" name="Shape 350"/>
            <p:cNvSpPr/>
            <p:nvPr/>
          </p:nvSpPr>
          <p:spPr>
            <a:xfrm>
              <a:off x="2857488" y="1500174"/>
              <a:ext cx="5643602" cy="3857652"/>
            </a:xfrm>
            <a:prstGeom prst="roundRect">
              <a:avLst>
                <a:gd fmla="val 9173" name="adj"/>
              </a:avLst>
            </a:prstGeom>
            <a:gradFill>
              <a:gsLst>
                <a:gs pos="0">
                  <a:srgbClr val="FF847E"/>
                </a:gs>
                <a:gs pos="50000">
                  <a:schemeClr val="lt1"/>
                </a:gs>
                <a:gs pos="100000">
                  <a:srgbClr val="FFDA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sp>
        <p:nvSpPr>
          <p:cNvPr id="351" name="Shape 351"/>
          <p:cNvSpPr txBox="1"/>
          <p:nvPr/>
        </p:nvSpPr>
        <p:spPr>
          <a:xfrm>
            <a:off x="323528" y="548679"/>
            <a:ext cx="8224976"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اقترح طريقة تساعد الأم على تنمية المهارات اللغوية لدى طفلها.</a:t>
            </a:r>
          </a:p>
        </p:txBody>
      </p:sp>
      <p:sp>
        <p:nvSpPr>
          <p:cNvPr id="352" name="Shape 352"/>
          <p:cNvSpPr txBox="1"/>
          <p:nvPr/>
        </p:nvSpPr>
        <p:spPr>
          <a:xfrm>
            <a:off x="251519" y="2235635"/>
            <a:ext cx="8372523"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تتطور لغة الأطفال بشكل سريع خلال السنوات الأولى من أعمارهم، حيث يتقن الأطفال الكثير من المهارات اللغوية مع بلوغهم عمر (5-6 سنوات), والتطور اللغوي عند الطفل ينطوي على مهارتي الاستقبال (الفهم)، والتعبير (الكلام), علمًا بأن مهارة الاستقبال تنضج قبل مهارة التعبير,</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500"/>
                                        <p:tgtEl>
                                          <p:spTgt spid="348"/>
                                        </p:tgtEl>
                                      </p:cBhvr>
                                    </p:animEffect>
                                  </p:childTnLst>
                                </p:cTn>
                              </p:par>
                              <p:par>
                                <p:cTn fill="hold" nodeType="with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
                                        <p:tgtEl>
                                          <p:spTgt spid="3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2"/>
                                        </p:tgtEl>
                                        <p:attrNameLst>
                                          <p:attrName>style.visibility</p:attrName>
                                        </p:attrNameLst>
                                      </p:cBhvr>
                                      <p:to>
                                        <p:strVal val="visible"/>
                                      </p:to>
                                    </p:set>
                                    <p:anim calcmode="lin" valueType="num">
                                      <p:cBhvr additive="base">
                                        <p:cTn dur="500"/>
                                        <p:tgtEl>
                                          <p:spTgt spid="352"/>
                                        </p:tgtEl>
                                        <p:attrNameLst>
                                          <p:attrName>ppt_w</p:attrName>
                                        </p:attrNameLst>
                                      </p:cBhvr>
                                      <p:tavLst>
                                        <p:tav fmla="" tm="0">
                                          <p:val>
                                            <p:strVal val="0"/>
                                          </p:val>
                                        </p:tav>
                                        <p:tav fmla="" tm="100000">
                                          <p:val>
                                            <p:strVal val="#ppt_w"/>
                                          </p:val>
                                        </p:tav>
                                      </p:tavLst>
                                    </p:anim>
                                    <p:anim calcmode="lin" valueType="num">
                                      <p:cBhvr additive="base">
                                        <p:cTn dur="500"/>
                                        <p:tgtEl>
                                          <p:spTgt spid="35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6" name="Shape 356"/>
        <p:cNvGrpSpPr/>
        <p:nvPr/>
      </p:nvGrpSpPr>
      <p:grpSpPr>
        <a:xfrm>
          <a:off x="0" y="0"/>
          <a:ext cx="0" cy="0"/>
          <a:chOff x="0" y="0"/>
          <a:chExt cx="0" cy="0"/>
        </a:xfrm>
      </p:grpSpPr>
      <p:grpSp>
        <p:nvGrpSpPr>
          <p:cNvPr id="357" name="Shape 357"/>
          <p:cNvGrpSpPr/>
          <p:nvPr/>
        </p:nvGrpSpPr>
        <p:grpSpPr>
          <a:xfrm>
            <a:off x="179512" y="211854"/>
            <a:ext cx="8820472" cy="6552727"/>
            <a:chOff x="2857488" y="1500174"/>
            <a:chExt cx="5796002" cy="4143404"/>
          </a:xfrm>
        </p:grpSpPr>
        <p:sp>
          <p:nvSpPr>
            <p:cNvPr id="358" name="Shape 358"/>
            <p:cNvSpPr/>
            <p:nvPr/>
          </p:nvSpPr>
          <p:spPr>
            <a:xfrm>
              <a:off x="3009888" y="1785925"/>
              <a:ext cx="5643602" cy="3857652"/>
            </a:xfrm>
            <a:prstGeom prst="roundRect">
              <a:avLst>
                <a:gd fmla="val 16667" name="adj"/>
              </a:avLst>
            </a:prstGeom>
            <a:gradFill>
              <a:gsLst>
                <a:gs pos="0">
                  <a:srgbClr val="BABABA"/>
                </a:gs>
                <a:gs pos="35000">
                  <a:srgbClr val="CFCFCF"/>
                </a:gs>
                <a:gs pos="100000">
                  <a:srgbClr val="EDEDED"/>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sp>
          <p:nvSpPr>
            <p:cNvPr id="359" name="Shape 359"/>
            <p:cNvSpPr/>
            <p:nvPr/>
          </p:nvSpPr>
          <p:spPr>
            <a:xfrm>
              <a:off x="2857488" y="1500174"/>
              <a:ext cx="5643602" cy="3857652"/>
            </a:xfrm>
            <a:prstGeom prst="roundRect">
              <a:avLst>
                <a:gd fmla="val 9173" name="adj"/>
              </a:avLst>
            </a:prstGeom>
            <a:gradFill>
              <a:gsLst>
                <a:gs pos="0">
                  <a:srgbClr val="FF847E"/>
                </a:gs>
                <a:gs pos="50000">
                  <a:schemeClr val="lt1"/>
                </a:gs>
                <a:gs pos="100000">
                  <a:srgbClr val="FFDA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sp>
        <p:nvSpPr>
          <p:cNvPr id="360" name="Shape 360"/>
          <p:cNvSpPr txBox="1"/>
          <p:nvPr/>
        </p:nvSpPr>
        <p:spPr>
          <a:xfrm>
            <a:off x="323528" y="548679"/>
            <a:ext cx="8224976"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اقترح طريقة تساعد الأم على تنمية المهارات اللغوية لدى طفلها.</a:t>
            </a:r>
          </a:p>
        </p:txBody>
      </p:sp>
      <p:sp>
        <p:nvSpPr>
          <p:cNvPr id="361" name="Shape 361"/>
          <p:cNvSpPr txBox="1"/>
          <p:nvPr/>
        </p:nvSpPr>
        <p:spPr>
          <a:xfrm>
            <a:off x="251519" y="1916832"/>
            <a:ext cx="8372523" cy="440120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وتتسم سرعة التطور اللغوي عند الأطفال بالتباين الشديد من طفل إلى آخر، فكثيرًا ما يصل بعض الأطفال إلى عمر الثلاث سنوات ولا يزالون لا يتقنون سوى بضعة كلمات محدودة، بينما تجد أن ابن السنتين أو أقل بقليل يتحدثون بجمل واضحة ومفهومة إلى حد جيد, ويمكن تفسير هذا التباين من خلال العوامل المؤثرة في التطور اللغوي.</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61"/>
                                        </p:tgtEl>
                                        <p:attrNameLst>
                                          <p:attrName>style.visibility</p:attrName>
                                        </p:attrNameLst>
                                      </p:cBhvr>
                                      <p:to>
                                        <p:strVal val="visible"/>
                                      </p:to>
                                    </p:set>
                                    <p:anim calcmode="lin" valueType="num">
                                      <p:cBhvr additive="base">
                                        <p:cTn dur="500"/>
                                        <p:tgtEl>
                                          <p:spTgt spid="361"/>
                                        </p:tgtEl>
                                        <p:attrNameLst>
                                          <p:attrName>ppt_w</p:attrName>
                                        </p:attrNameLst>
                                      </p:cBhvr>
                                      <p:tavLst>
                                        <p:tav fmla="" tm="0">
                                          <p:val>
                                            <p:strVal val="0"/>
                                          </p:val>
                                        </p:tav>
                                        <p:tav fmla="" tm="100000">
                                          <p:val>
                                            <p:strVal val="#ppt_w"/>
                                          </p:val>
                                        </p:tav>
                                      </p:tavLst>
                                    </p:anim>
                                    <p:anim calcmode="lin" valueType="num">
                                      <p:cBhvr additive="base">
                                        <p:cTn dur="500"/>
                                        <p:tgtEl>
                                          <p:spTgt spid="36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grpSp>
        <p:nvGrpSpPr>
          <p:cNvPr id="107" name="Shape 107"/>
          <p:cNvGrpSpPr/>
          <p:nvPr/>
        </p:nvGrpSpPr>
        <p:grpSpPr>
          <a:xfrm>
            <a:off x="1378688" y="1844823"/>
            <a:ext cx="6680518" cy="2745071"/>
            <a:chOff x="2915815" y="3645023"/>
            <a:chExt cx="5616623" cy="2304256"/>
          </a:xfrm>
        </p:grpSpPr>
        <p:sp>
          <p:nvSpPr>
            <p:cNvPr id="108" name="Shape 108"/>
            <p:cNvSpPr/>
            <p:nvPr/>
          </p:nvSpPr>
          <p:spPr>
            <a:xfrm rot="5400000">
              <a:off x="4620726" y="1940112"/>
              <a:ext cx="2206802" cy="5616623"/>
            </a:xfrm>
            <a:prstGeom prst="flowChartTerminator">
              <a:avLst/>
            </a:prstGeom>
            <a:solidFill>
              <a:srgbClr val="002060"/>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09" name="Shape 109"/>
            <p:cNvSpPr/>
            <p:nvPr/>
          </p:nvSpPr>
          <p:spPr>
            <a:xfrm>
              <a:off x="2955372" y="4077071"/>
              <a:ext cx="5505059" cy="1872207"/>
            </a:xfrm>
            <a:prstGeom prst="flowChartTerminator">
              <a:avLst/>
            </a:prstGeom>
            <a:solidFill>
              <a:srgbClr val="9900CC"/>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10" name="Shape 110"/>
            <p:cNvSpPr/>
            <p:nvPr/>
          </p:nvSpPr>
          <p:spPr>
            <a:xfrm>
              <a:off x="3187622" y="3933055"/>
              <a:ext cx="5040560" cy="2016223"/>
            </a:xfrm>
            <a:prstGeom prst="flowChartOffpageConnector">
              <a:avLst/>
            </a:prstGeom>
            <a:gradFill>
              <a:gsLst>
                <a:gs pos="0">
                  <a:schemeClr val="lt1"/>
                </a:gs>
                <a:gs pos="50000">
                  <a:srgbClr val="F2F2F2"/>
                </a:gs>
                <a:gs pos="100000">
                  <a:srgbClr val="C8C8FF"/>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grpSp>
      <p:sp>
        <p:nvSpPr>
          <p:cNvPr id="111" name="Shape 111"/>
          <p:cNvSpPr/>
          <p:nvPr/>
        </p:nvSpPr>
        <p:spPr>
          <a:xfrm>
            <a:off x="2713507" y="2276872"/>
            <a:ext cx="3886000"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الدرس الأول</a:t>
            </a:r>
          </a:p>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2-1</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par>
                                <p:cTn fill="hold" nodeType="with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5" name="Shape 365"/>
        <p:cNvGrpSpPr/>
        <p:nvPr/>
      </p:nvGrpSpPr>
      <p:grpSpPr>
        <a:xfrm>
          <a:off x="0" y="0"/>
          <a:ext cx="0" cy="0"/>
          <a:chOff x="0" y="0"/>
          <a:chExt cx="0" cy="0"/>
        </a:xfrm>
      </p:grpSpPr>
      <p:grpSp>
        <p:nvGrpSpPr>
          <p:cNvPr id="366" name="Shape 366"/>
          <p:cNvGrpSpPr/>
          <p:nvPr/>
        </p:nvGrpSpPr>
        <p:grpSpPr>
          <a:xfrm>
            <a:off x="179512" y="211854"/>
            <a:ext cx="8820472" cy="6552727"/>
            <a:chOff x="2857488" y="1500174"/>
            <a:chExt cx="5796002" cy="4143404"/>
          </a:xfrm>
        </p:grpSpPr>
        <p:sp>
          <p:nvSpPr>
            <p:cNvPr id="367" name="Shape 367"/>
            <p:cNvSpPr/>
            <p:nvPr/>
          </p:nvSpPr>
          <p:spPr>
            <a:xfrm>
              <a:off x="3009888" y="1785925"/>
              <a:ext cx="5643602" cy="3857652"/>
            </a:xfrm>
            <a:prstGeom prst="roundRect">
              <a:avLst>
                <a:gd fmla="val 16667" name="adj"/>
              </a:avLst>
            </a:prstGeom>
            <a:gradFill>
              <a:gsLst>
                <a:gs pos="0">
                  <a:srgbClr val="BABABA"/>
                </a:gs>
                <a:gs pos="35000">
                  <a:srgbClr val="CFCFCF"/>
                </a:gs>
                <a:gs pos="100000">
                  <a:srgbClr val="EDEDED"/>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sp>
          <p:nvSpPr>
            <p:cNvPr id="368" name="Shape 368"/>
            <p:cNvSpPr/>
            <p:nvPr/>
          </p:nvSpPr>
          <p:spPr>
            <a:xfrm>
              <a:off x="2857488" y="1500174"/>
              <a:ext cx="5643602" cy="3857652"/>
            </a:xfrm>
            <a:prstGeom prst="roundRect">
              <a:avLst>
                <a:gd fmla="val 9173" name="adj"/>
              </a:avLst>
            </a:prstGeom>
            <a:gradFill>
              <a:gsLst>
                <a:gs pos="0">
                  <a:srgbClr val="FF847E"/>
                </a:gs>
                <a:gs pos="50000">
                  <a:schemeClr val="lt1"/>
                </a:gs>
                <a:gs pos="100000">
                  <a:srgbClr val="FFDA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sp>
        <p:nvSpPr>
          <p:cNvPr id="369" name="Shape 369"/>
          <p:cNvSpPr txBox="1"/>
          <p:nvPr/>
        </p:nvSpPr>
        <p:spPr>
          <a:xfrm>
            <a:off x="323528" y="548679"/>
            <a:ext cx="8224976"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اقترح طريقة تساعد الأم على تنمية المهارات اللغوية لدى طفلها.</a:t>
            </a:r>
          </a:p>
        </p:txBody>
      </p:sp>
      <p:sp>
        <p:nvSpPr>
          <p:cNvPr id="370" name="Shape 370"/>
          <p:cNvSpPr txBox="1"/>
          <p:nvPr/>
        </p:nvSpPr>
        <p:spPr>
          <a:xfrm>
            <a:off x="251519" y="2674655"/>
            <a:ext cx="8372523"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8000"/>
                </a:solidFill>
                <a:latin typeface="Calibri"/>
                <a:ea typeface="Calibri"/>
                <a:cs typeface="Calibri"/>
                <a:sym typeface="Calibri"/>
              </a:rPr>
              <a:t>العوامل التي تؤثر في النمو اللغوي: </a:t>
            </a:r>
          </a:p>
          <a:p>
            <a:pPr indent="0" lvl="0" marL="0" marR="0" rtl="1" algn="r">
              <a:spcBef>
                <a:spcPts val="0"/>
              </a:spcBef>
              <a:buSzPct val="25000"/>
              <a:buNone/>
            </a:pPr>
            <a:r>
              <a:rPr b="1" lang="ar-EG" sz="4000">
                <a:solidFill>
                  <a:schemeClr val="dk1"/>
                </a:solidFill>
                <a:latin typeface="Calibri"/>
                <a:ea typeface="Calibri"/>
                <a:cs typeface="Calibri"/>
                <a:sym typeface="Calibri"/>
              </a:rPr>
              <a:t>هناك مقومات أساسية تساعد في نمو اللغة بشكل طبيعي وحدوث خلل في هذه المقومات يؤثر في تطور اللغة عند الطفل ومنها:</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70"/>
                                        </p:tgtEl>
                                        <p:attrNameLst>
                                          <p:attrName>style.visibility</p:attrName>
                                        </p:attrNameLst>
                                      </p:cBhvr>
                                      <p:to>
                                        <p:strVal val="visible"/>
                                      </p:to>
                                    </p:set>
                                    <p:anim calcmode="lin" valueType="num">
                                      <p:cBhvr additive="base">
                                        <p:cTn dur="500"/>
                                        <p:tgtEl>
                                          <p:spTgt spid="370"/>
                                        </p:tgtEl>
                                        <p:attrNameLst>
                                          <p:attrName>ppt_w</p:attrName>
                                        </p:attrNameLst>
                                      </p:cBhvr>
                                      <p:tavLst>
                                        <p:tav fmla="" tm="0">
                                          <p:val>
                                            <p:strVal val="0"/>
                                          </p:val>
                                        </p:tav>
                                        <p:tav fmla="" tm="100000">
                                          <p:val>
                                            <p:strVal val="#ppt_w"/>
                                          </p:val>
                                        </p:tav>
                                      </p:tavLst>
                                    </p:anim>
                                    <p:anim calcmode="lin" valueType="num">
                                      <p:cBhvr additive="base">
                                        <p:cTn dur="500"/>
                                        <p:tgtEl>
                                          <p:spTgt spid="37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4" name="Shape 374"/>
        <p:cNvGrpSpPr/>
        <p:nvPr/>
      </p:nvGrpSpPr>
      <p:grpSpPr>
        <a:xfrm>
          <a:off x="0" y="0"/>
          <a:ext cx="0" cy="0"/>
          <a:chOff x="0" y="0"/>
          <a:chExt cx="0" cy="0"/>
        </a:xfrm>
      </p:grpSpPr>
      <p:grpSp>
        <p:nvGrpSpPr>
          <p:cNvPr id="375" name="Shape 375"/>
          <p:cNvGrpSpPr/>
          <p:nvPr/>
        </p:nvGrpSpPr>
        <p:grpSpPr>
          <a:xfrm>
            <a:off x="179512" y="211854"/>
            <a:ext cx="8820472" cy="6552727"/>
            <a:chOff x="2857488" y="1500174"/>
            <a:chExt cx="5796002" cy="4143404"/>
          </a:xfrm>
        </p:grpSpPr>
        <p:sp>
          <p:nvSpPr>
            <p:cNvPr id="376" name="Shape 376"/>
            <p:cNvSpPr/>
            <p:nvPr/>
          </p:nvSpPr>
          <p:spPr>
            <a:xfrm>
              <a:off x="3009888" y="1785925"/>
              <a:ext cx="5643602" cy="3857652"/>
            </a:xfrm>
            <a:prstGeom prst="roundRect">
              <a:avLst>
                <a:gd fmla="val 16667" name="adj"/>
              </a:avLst>
            </a:prstGeom>
            <a:gradFill>
              <a:gsLst>
                <a:gs pos="0">
                  <a:srgbClr val="BABABA"/>
                </a:gs>
                <a:gs pos="35000">
                  <a:srgbClr val="CFCFCF"/>
                </a:gs>
                <a:gs pos="100000">
                  <a:srgbClr val="EDEDED"/>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sp>
          <p:nvSpPr>
            <p:cNvPr id="377" name="Shape 377"/>
            <p:cNvSpPr/>
            <p:nvPr/>
          </p:nvSpPr>
          <p:spPr>
            <a:xfrm>
              <a:off x="2857488" y="1500174"/>
              <a:ext cx="5643602" cy="3857652"/>
            </a:xfrm>
            <a:prstGeom prst="roundRect">
              <a:avLst>
                <a:gd fmla="val 9173" name="adj"/>
              </a:avLst>
            </a:prstGeom>
            <a:gradFill>
              <a:gsLst>
                <a:gs pos="0">
                  <a:srgbClr val="FF847E"/>
                </a:gs>
                <a:gs pos="50000">
                  <a:schemeClr val="lt1"/>
                </a:gs>
                <a:gs pos="100000">
                  <a:srgbClr val="FFDA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sp>
        <p:nvSpPr>
          <p:cNvPr id="378" name="Shape 378"/>
          <p:cNvSpPr txBox="1"/>
          <p:nvPr/>
        </p:nvSpPr>
        <p:spPr>
          <a:xfrm>
            <a:off x="323528" y="548679"/>
            <a:ext cx="8224976"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اقترح طريقة تساعد الأم على تنمية المهارات اللغوية لدى طفلها.</a:t>
            </a:r>
          </a:p>
        </p:txBody>
      </p:sp>
      <p:sp>
        <p:nvSpPr>
          <p:cNvPr id="379" name="Shape 379"/>
          <p:cNvSpPr txBox="1"/>
          <p:nvPr/>
        </p:nvSpPr>
        <p:spPr>
          <a:xfrm>
            <a:off x="251519" y="2276872"/>
            <a:ext cx="8372523" cy="378565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0099"/>
                </a:solidFill>
                <a:latin typeface="Calibri"/>
                <a:ea typeface="Calibri"/>
                <a:cs typeface="Calibri"/>
                <a:sym typeface="Calibri"/>
              </a:rPr>
              <a:t>1- سلامة القنوات الحسية: </a:t>
            </a:r>
            <a:r>
              <a:rPr b="1" lang="ar-EG" sz="4000">
                <a:solidFill>
                  <a:schemeClr val="dk1"/>
                </a:solidFill>
                <a:latin typeface="Calibri"/>
                <a:ea typeface="Calibri"/>
                <a:cs typeface="Calibri"/>
                <a:sym typeface="Calibri"/>
              </a:rPr>
              <a:t>مثل الحواس السمعية والبصرية حتى الشم والتذوق.</a:t>
            </a:r>
          </a:p>
          <a:p>
            <a:pPr indent="0" lvl="0" marL="0" marR="0" rtl="1" algn="r">
              <a:spcBef>
                <a:spcPts val="0"/>
              </a:spcBef>
              <a:buSzPct val="25000"/>
              <a:buNone/>
            </a:pPr>
            <a:r>
              <a:rPr b="1" lang="ar-EG" sz="4000">
                <a:solidFill>
                  <a:srgbClr val="000099"/>
                </a:solidFill>
                <a:latin typeface="Calibri"/>
                <a:ea typeface="Calibri"/>
                <a:cs typeface="Calibri"/>
                <a:sym typeface="Calibri"/>
              </a:rPr>
              <a:t>2- صحة وظيفة الدماغ: </a:t>
            </a:r>
            <a:r>
              <a:rPr b="1" lang="ar-EG" sz="4000">
                <a:solidFill>
                  <a:schemeClr val="dk1"/>
                </a:solidFill>
                <a:latin typeface="Calibri"/>
                <a:ea typeface="Calibri"/>
                <a:cs typeface="Calibri"/>
                <a:sym typeface="Calibri"/>
              </a:rPr>
              <a:t>فهم وتكوين الكلمات يحتاج إلى قدرات عقلية سليمة من حيث النشاط العصبي العضلي والقدرة الذهنية، حيث أن الدماغ هو موضع إدراك وفهم وتدخل عمليات الكلام.</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79">
                                            <p:txEl>
                                              <p:pRg end="0" st="0"/>
                                            </p:txEl>
                                          </p:spTgt>
                                        </p:tgtEl>
                                        <p:attrNameLst>
                                          <p:attrName>style.visibility</p:attrName>
                                        </p:attrNameLst>
                                      </p:cBhvr>
                                      <p:to>
                                        <p:strVal val="visible"/>
                                      </p:to>
                                    </p:set>
                                    <p:anim calcmode="lin" valueType="num">
                                      <p:cBhvr additive="base">
                                        <p:cTn dur="500"/>
                                        <p:tgtEl>
                                          <p:spTgt spid="37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79">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79">
                                            <p:txEl>
                                              <p:pRg end="1" st="1"/>
                                            </p:txEl>
                                          </p:spTgt>
                                        </p:tgtEl>
                                        <p:attrNameLst>
                                          <p:attrName>style.visibility</p:attrName>
                                        </p:attrNameLst>
                                      </p:cBhvr>
                                      <p:to>
                                        <p:strVal val="visible"/>
                                      </p:to>
                                    </p:set>
                                    <p:anim calcmode="lin" valueType="num">
                                      <p:cBhvr additive="base">
                                        <p:cTn dur="500"/>
                                        <p:tgtEl>
                                          <p:spTgt spid="379">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379">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3" name="Shape 383"/>
        <p:cNvGrpSpPr/>
        <p:nvPr/>
      </p:nvGrpSpPr>
      <p:grpSpPr>
        <a:xfrm>
          <a:off x="0" y="0"/>
          <a:ext cx="0" cy="0"/>
          <a:chOff x="0" y="0"/>
          <a:chExt cx="0" cy="0"/>
        </a:xfrm>
      </p:grpSpPr>
      <p:grpSp>
        <p:nvGrpSpPr>
          <p:cNvPr id="384" name="Shape 384"/>
          <p:cNvGrpSpPr/>
          <p:nvPr/>
        </p:nvGrpSpPr>
        <p:grpSpPr>
          <a:xfrm>
            <a:off x="179512" y="233857"/>
            <a:ext cx="8820472" cy="6552727"/>
            <a:chOff x="2857488" y="1500174"/>
            <a:chExt cx="5796002" cy="4143404"/>
          </a:xfrm>
        </p:grpSpPr>
        <p:sp>
          <p:nvSpPr>
            <p:cNvPr id="385" name="Shape 385"/>
            <p:cNvSpPr/>
            <p:nvPr/>
          </p:nvSpPr>
          <p:spPr>
            <a:xfrm>
              <a:off x="3009888" y="1785925"/>
              <a:ext cx="5643602" cy="3857652"/>
            </a:xfrm>
            <a:prstGeom prst="roundRect">
              <a:avLst>
                <a:gd fmla="val 16667" name="adj"/>
              </a:avLst>
            </a:prstGeom>
            <a:gradFill>
              <a:gsLst>
                <a:gs pos="0">
                  <a:srgbClr val="BABABA"/>
                </a:gs>
                <a:gs pos="35000">
                  <a:srgbClr val="CFCFCF"/>
                </a:gs>
                <a:gs pos="100000">
                  <a:srgbClr val="EDEDED"/>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sp>
          <p:nvSpPr>
            <p:cNvPr id="386" name="Shape 386"/>
            <p:cNvSpPr/>
            <p:nvPr/>
          </p:nvSpPr>
          <p:spPr>
            <a:xfrm>
              <a:off x="2857488" y="1500174"/>
              <a:ext cx="5643602" cy="3857652"/>
            </a:xfrm>
            <a:prstGeom prst="roundRect">
              <a:avLst>
                <a:gd fmla="val 9173" name="adj"/>
              </a:avLst>
            </a:prstGeom>
            <a:gradFill>
              <a:gsLst>
                <a:gs pos="0">
                  <a:srgbClr val="FF847E"/>
                </a:gs>
                <a:gs pos="50000">
                  <a:schemeClr val="lt1"/>
                </a:gs>
                <a:gs pos="100000">
                  <a:srgbClr val="FFDA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sp>
        <p:nvSpPr>
          <p:cNvPr id="387" name="Shape 387"/>
          <p:cNvSpPr txBox="1"/>
          <p:nvPr/>
        </p:nvSpPr>
        <p:spPr>
          <a:xfrm>
            <a:off x="323528" y="548679"/>
            <a:ext cx="8224976"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اقترح طريقة تساعد الأم على تنمية المهارات اللغوية لدى طفلها.</a:t>
            </a:r>
          </a:p>
        </p:txBody>
      </p:sp>
      <p:sp>
        <p:nvSpPr>
          <p:cNvPr id="388" name="Shape 388"/>
          <p:cNvSpPr txBox="1"/>
          <p:nvPr/>
        </p:nvSpPr>
        <p:spPr>
          <a:xfrm>
            <a:off x="179511" y="2674655"/>
            <a:ext cx="8372523"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3- </a:t>
            </a:r>
            <a:r>
              <a:rPr b="1" lang="ar-EG" sz="4000">
                <a:solidFill>
                  <a:srgbClr val="000099"/>
                </a:solidFill>
                <a:latin typeface="Calibri"/>
                <a:ea typeface="Calibri"/>
                <a:cs typeface="Calibri"/>
                <a:sym typeface="Calibri"/>
              </a:rPr>
              <a:t>قدرة فسيولوجية: </a:t>
            </a:r>
            <a:r>
              <a:rPr b="1" lang="ar-EG" sz="4000">
                <a:solidFill>
                  <a:schemeClr val="dk1"/>
                </a:solidFill>
                <a:latin typeface="Calibri"/>
                <a:ea typeface="Calibri"/>
                <a:cs typeface="Calibri"/>
                <a:sym typeface="Calibri"/>
              </a:rPr>
              <a:t>أن تكون الأعضاء النطقية المسئولة عن إنتاج الكلام سليمة (اللسان– الشفاه– الحنجرة– الأوتار الصوتية– الفكين– الأسنان).</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88">
                                            <p:txEl>
                                              <p:pRg end="0" st="0"/>
                                            </p:txEl>
                                          </p:spTgt>
                                        </p:tgtEl>
                                        <p:attrNameLst>
                                          <p:attrName>style.visibility</p:attrName>
                                        </p:attrNameLst>
                                      </p:cBhvr>
                                      <p:to>
                                        <p:strVal val="visible"/>
                                      </p:to>
                                    </p:set>
                                    <p:anim calcmode="lin" valueType="num">
                                      <p:cBhvr additive="base">
                                        <p:cTn dur="500"/>
                                        <p:tgtEl>
                                          <p:spTgt spid="38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8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2" name="Shape 392"/>
        <p:cNvGrpSpPr/>
        <p:nvPr/>
      </p:nvGrpSpPr>
      <p:grpSpPr>
        <a:xfrm>
          <a:off x="0" y="0"/>
          <a:ext cx="0" cy="0"/>
          <a:chOff x="0" y="0"/>
          <a:chExt cx="0" cy="0"/>
        </a:xfrm>
      </p:grpSpPr>
      <p:grpSp>
        <p:nvGrpSpPr>
          <p:cNvPr id="393" name="Shape 393"/>
          <p:cNvGrpSpPr/>
          <p:nvPr/>
        </p:nvGrpSpPr>
        <p:grpSpPr>
          <a:xfrm>
            <a:off x="179512" y="211854"/>
            <a:ext cx="8820472" cy="6552727"/>
            <a:chOff x="2857488" y="1500174"/>
            <a:chExt cx="5796002" cy="4143404"/>
          </a:xfrm>
        </p:grpSpPr>
        <p:sp>
          <p:nvSpPr>
            <p:cNvPr id="394" name="Shape 394"/>
            <p:cNvSpPr/>
            <p:nvPr/>
          </p:nvSpPr>
          <p:spPr>
            <a:xfrm>
              <a:off x="3009888" y="1785925"/>
              <a:ext cx="5643602" cy="3857652"/>
            </a:xfrm>
            <a:prstGeom prst="roundRect">
              <a:avLst>
                <a:gd fmla="val 16667" name="adj"/>
              </a:avLst>
            </a:prstGeom>
            <a:gradFill>
              <a:gsLst>
                <a:gs pos="0">
                  <a:srgbClr val="BABABA"/>
                </a:gs>
                <a:gs pos="35000">
                  <a:srgbClr val="CFCFCF"/>
                </a:gs>
                <a:gs pos="100000">
                  <a:srgbClr val="EDEDED"/>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sp>
          <p:nvSpPr>
            <p:cNvPr id="395" name="Shape 395"/>
            <p:cNvSpPr/>
            <p:nvPr/>
          </p:nvSpPr>
          <p:spPr>
            <a:xfrm>
              <a:off x="2857488" y="1500174"/>
              <a:ext cx="5643602" cy="3857652"/>
            </a:xfrm>
            <a:prstGeom prst="roundRect">
              <a:avLst>
                <a:gd fmla="val 9173" name="adj"/>
              </a:avLst>
            </a:prstGeom>
            <a:gradFill>
              <a:gsLst>
                <a:gs pos="0">
                  <a:srgbClr val="FF847E"/>
                </a:gs>
                <a:gs pos="50000">
                  <a:schemeClr val="lt1"/>
                </a:gs>
                <a:gs pos="100000">
                  <a:srgbClr val="FFDA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sp>
        <p:nvSpPr>
          <p:cNvPr id="396" name="Shape 396"/>
          <p:cNvSpPr txBox="1"/>
          <p:nvPr/>
        </p:nvSpPr>
        <p:spPr>
          <a:xfrm>
            <a:off x="323528" y="548679"/>
            <a:ext cx="8224976"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اقترح طريقة تساعد الأم على تنمية المهارات اللغوية لدى طفلها.</a:t>
            </a:r>
          </a:p>
        </p:txBody>
      </p:sp>
      <p:sp>
        <p:nvSpPr>
          <p:cNvPr id="397" name="Shape 397"/>
          <p:cNvSpPr txBox="1"/>
          <p:nvPr/>
        </p:nvSpPr>
        <p:spPr>
          <a:xfrm>
            <a:off x="251519" y="2746663"/>
            <a:ext cx="8372523"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4- </a:t>
            </a:r>
            <a:r>
              <a:rPr b="1" lang="ar-EG" sz="4000">
                <a:solidFill>
                  <a:srgbClr val="000099"/>
                </a:solidFill>
                <a:latin typeface="Calibri"/>
                <a:ea typeface="Calibri"/>
                <a:cs typeface="Calibri"/>
                <a:sym typeface="Calibri"/>
              </a:rPr>
              <a:t>الصحة النفسية: </a:t>
            </a:r>
            <a:r>
              <a:rPr b="1" lang="ar-EG" sz="4000">
                <a:solidFill>
                  <a:schemeClr val="dk1"/>
                </a:solidFill>
                <a:latin typeface="Calibri"/>
                <a:ea typeface="Calibri"/>
                <a:cs typeface="Calibri"/>
                <a:sym typeface="Calibri"/>
              </a:rPr>
              <a:t>حيث أن العوامل النفسية المختلفة التي تحدث في بيئة الطفل تعوق أو تعجل نمو لغة الطفل وتؤثر الاضطرابات النفسية عند الطفل على نمو اللغة بشكل طبيعي.</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97">
                                            <p:txEl>
                                              <p:pRg end="0" st="0"/>
                                            </p:txEl>
                                          </p:spTgt>
                                        </p:tgtEl>
                                        <p:attrNameLst>
                                          <p:attrName>style.visibility</p:attrName>
                                        </p:attrNameLst>
                                      </p:cBhvr>
                                      <p:to>
                                        <p:strVal val="visible"/>
                                      </p:to>
                                    </p:set>
                                    <p:anim calcmode="lin" valueType="num">
                                      <p:cBhvr additive="base">
                                        <p:cTn dur="500"/>
                                        <p:tgtEl>
                                          <p:spTgt spid="397">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97">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1" name="Shape 401"/>
        <p:cNvGrpSpPr/>
        <p:nvPr/>
      </p:nvGrpSpPr>
      <p:grpSpPr>
        <a:xfrm>
          <a:off x="0" y="0"/>
          <a:ext cx="0" cy="0"/>
          <a:chOff x="0" y="0"/>
          <a:chExt cx="0" cy="0"/>
        </a:xfrm>
      </p:grpSpPr>
      <p:grpSp>
        <p:nvGrpSpPr>
          <p:cNvPr id="402" name="Shape 402"/>
          <p:cNvGrpSpPr/>
          <p:nvPr/>
        </p:nvGrpSpPr>
        <p:grpSpPr>
          <a:xfrm>
            <a:off x="1979711" y="1639630"/>
            <a:ext cx="5513266" cy="3146692"/>
            <a:chOff x="1428728" y="1142983"/>
            <a:chExt cx="6643734" cy="4572032"/>
          </a:xfrm>
        </p:grpSpPr>
        <p:grpSp>
          <p:nvGrpSpPr>
            <p:cNvPr id="403" name="Shape 403"/>
            <p:cNvGrpSpPr/>
            <p:nvPr/>
          </p:nvGrpSpPr>
          <p:grpSpPr>
            <a:xfrm>
              <a:off x="1428728" y="1142983"/>
              <a:ext cx="6643734" cy="4572032"/>
              <a:chOff x="2714611" y="571479"/>
              <a:chExt cx="5715040" cy="4572032"/>
            </a:xfrm>
          </p:grpSpPr>
          <p:sp>
            <p:nvSpPr>
              <p:cNvPr id="404" name="Shape 404"/>
              <p:cNvSpPr/>
              <p:nvPr/>
            </p:nvSpPr>
            <p:spPr>
              <a:xfrm>
                <a:off x="2714611" y="1428736"/>
                <a:ext cx="5572163" cy="3714775"/>
              </a:xfrm>
              <a:prstGeom prst="cloud">
                <a:avLst/>
              </a:prstGeom>
              <a:gradFill>
                <a:gsLst>
                  <a:gs pos="0">
                    <a:schemeClr val="lt1"/>
                  </a:gs>
                  <a:gs pos="100000">
                    <a:srgbClr val="939393"/>
                  </a:gs>
                </a:gsLst>
                <a:path path="circle">
                  <a:fillToRect b="50%" l="50%" r="50%" t="50%"/>
                </a:path>
                <a:tileRect/>
              </a:gradFill>
              <a:ln cap="flat" cmpd="sng" w="38100">
                <a:solidFill>
                  <a:srgbClr val="0070C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2800">
                  <a:solidFill>
                    <a:schemeClr val="lt1"/>
                  </a:solidFill>
                  <a:latin typeface="Calibri"/>
                  <a:ea typeface="Calibri"/>
                  <a:cs typeface="Calibri"/>
                  <a:sym typeface="Calibri"/>
                </a:endParaRPr>
              </a:p>
            </p:txBody>
          </p:sp>
          <p:sp>
            <p:nvSpPr>
              <p:cNvPr id="405" name="Shape 405"/>
              <p:cNvSpPr/>
              <p:nvPr/>
            </p:nvSpPr>
            <p:spPr>
              <a:xfrm>
                <a:off x="2857488" y="571479"/>
                <a:ext cx="5572164" cy="3857652"/>
              </a:xfrm>
              <a:prstGeom prst="teardrop">
                <a:avLst>
                  <a:gd fmla="val 100000" name="adj"/>
                </a:avLst>
              </a:prstGeom>
              <a:gradFill>
                <a:gsLst>
                  <a:gs pos="0">
                    <a:srgbClr val="0000FF"/>
                  </a:gs>
                  <a:gs pos="50000">
                    <a:srgbClr val="0070C0"/>
                  </a:gs>
                  <a:gs pos="100000">
                    <a:srgbClr val="D8D8D8"/>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2800">
                  <a:solidFill>
                    <a:schemeClr val="lt1"/>
                  </a:solidFill>
                  <a:latin typeface="Calibri"/>
                  <a:ea typeface="Calibri"/>
                  <a:cs typeface="Calibri"/>
                  <a:sym typeface="Calibri"/>
                </a:endParaRPr>
              </a:p>
            </p:txBody>
          </p:sp>
        </p:grpSp>
        <p:sp>
          <p:nvSpPr>
            <p:cNvPr id="406" name="Shape 406"/>
            <p:cNvSpPr txBox="1"/>
            <p:nvPr/>
          </p:nvSpPr>
          <p:spPr>
            <a:xfrm>
              <a:off x="2000233" y="1553633"/>
              <a:ext cx="5643602" cy="321975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13800">
                  <a:solidFill>
                    <a:srgbClr val="FFFFFF"/>
                  </a:solidFill>
                  <a:latin typeface="Calibri"/>
                  <a:ea typeface="Calibri"/>
                  <a:cs typeface="Calibri"/>
                  <a:sym typeface="Calibri"/>
                </a:rPr>
                <a:t>إثراء</a:t>
              </a:r>
            </a:p>
          </p:txBody>
        </p:sp>
      </p:gr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02"/>
                                        </p:tgtEl>
                                        <p:attrNameLst>
                                          <p:attrName>style.visibility</p:attrName>
                                        </p:attrNameLst>
                                      </p:cBhvr>
                                      <p:to>
                                        <p:strVal val="visible"/>
                                      </p:to>
                                    </p:set>
                                    <p:anim calcmode="lin" valueType="num">
                                      <p:cBhvr additive="base">
                                        <p:cTn dur="500"/>
                                        <p:tgtEl>
                                          <p:spTgt spid="402"/>
                                        </p:tgtEl>
                                        <p:attrNameLst>
                                          <p:attrName>ppt_w</p:attrName>
                                        </p:attrNameLst>
                                      </p:cBhvr>
                                      <p:tavLst>
                                        <p:tav fmla="" tm="0">
                                          <p:val>
                                            <p:strVal val="0"/>
                                          </p:val>
                                        </p:tav>
                                        <p:tav fmla="" tm="100000">
                                          <p:val>
                                            <p:strVal val="#ppt_w"/>
                                          </p:val>
                                        </p:tav>
                                      </p:tavLst>
                                    </p:anim>
                                    <p:anim calcmode="lin" valueType="num">
                                      <p:cBhvr additive="base">
                                        <p:cTn dur="500"/>
                                        <p:tgtEl>
                                          <p:spTgt spid="40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0" name="Shape 410"/>
        <p:cNvGrpSpPr/>
        <p:nvPr/>
      </p:nvGrpSpPr>
      <p:grpSpPr>
        <a:xfrm>
          <a:off x="0" y="0"/>
          <a:ext cx="0" cy="0"/>
          <a:chOff x="0" y="0"/>
          <a:chExt cx="0" cy="0"/>
        </a:xfrm>
      </p:grpSpPr>
      <p:grpSp>
        <p:nvGrpSpPr>
          <p:cNvPr id="411" name="Shape 411"/>
          <p:cNvGrpSpPr/>
          <p:nvPr/>
        </p:nvGrpSpPr>
        <p:grpSpPr>
          <a:xfrm>
            <a:off x="107504" y="-27383"/>
            <a:ext cx="8856983" cy="6624736"/>
            <a:chOff x="107504" y="-27383"/>
            <a:chExt cx="8856983" cy="6624736"/>
          </a:xfrm>
        </p:grpSpPr>
        <p:sp>
          <p:nvSpPr>
            <p:cNvPr id="412" name="Shape 412"/>
            <p:cNvSpPr/>
            <p:nvPr/>
          </p:nvSpPr>
          <p:spPr>
            <a:xfrm>
              <a:off x="7092279" y="-27383"/>
              <a:ext cx="1872207" cy="1944216"/>
            </a:xfrm>
            <a:prstGeom prst="flowChartConnector">
              <a:avLst/>
            </a:prstGeom>
            <a:solidFill>
              <a:srgbClr val="CC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413" name="Shape 413"/>
            <p:cNvGrpSpPr/>
            <p:nvPr/>
          </p:nvGrpSpPr>
          <p:grpSpPr>
            <a:xfrm>
              <a:off x="107504" y="188639"/>
              <a:ext cx="8640959" cy="6408712"/>
              <a:chOff x="-36511" y="260647"/>
              <a:chExt cx="8640959" cy="6408712"/>
            </a:xfrm>
          </p:grpSpPr>
          <p:sp>
            <p:nvSpPr>
              <p:cNvPr id="414" name="Shape 414"/>
              <p:cNvSpPr/>
              <p:nvPr/>
            </p:nvSpPr>
            <p:spPr>
              <a:xfrm>
                <a:off x="323528" y="260647"/>
                <a:ext cx="8280919" cy="6408712"/>
              </a:xfrm>
              <a:prstGeom prst="round1Rect">
                <a:avLst>
                  <a:gd fmla="val 16667" name="adj"/>
                </a:avLst>
              </a:prstGeom>
              <a:solidFill>
                <a:srgbClr val="99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15" name="Shape 415"/>
              <p:cNvSpPr/>
              <p:nvPr/>
            </p:nvSpPr>
            <p:spPr>
              <a:xfrm>
                <a:off x="-36511" y="260647"/>
                <a:ext cx="8280919" cy="6408712"/>
              </a:xfrm>
              <a:prstGeom prst="snip2DiagRect">
                <a:avLst>
                  <a:gd fmla="val 0" name="adj1"/>
                  <a:gd fmla="val 16667" name="adj2"/>
                </a:avLst>
              </a:prstGeom>
              <a:gradFill>
                <a:gsLst>
                  <a:gs pos="0">
                    <a:schemeClr val="lt1"/>
                  </a:gs>
                  <a:gs pos="50000">
                    <a:srgbClr val="E5DFEC"/>
                  </a:gs>
                  <a:gs pos="100000">
                    <a:srgbClr val="D8D8D8"/>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sp>
        <p:nvSpPr>
          <p:cNvPr id="416" name="Shape 416"/>
          <p:cNvSpPr/>
          <p:nvPr/>
        </p:nvSpPr>
        <p:spPr>
          <a:xfrm>
            <a:off x="755575" y="860513"/>
            <a:ext cx="7056783" cy="50167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يرى عالم النفس (بياجيه) (Piaget) أن العالم بالنسبة للطفل حديث الولادة عبارة عن شريط من الصور المتحركة تنمحي فيه الصورة بمجرد زوالها من المجال الحسي فهو يتعرف على الأم ولا يعرف أنها تظل موجودة بعد أن تختفي عن عينيه وبعد الشهر الخامس يبدأ الطفل بالاتصال ذهنيًا بالأشياء الغائبة عن بصره.</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11"/>
                                        </p:tgtEl>
                                        <p:attrNameLst>
                                          <p:attrName>style.visibility</p:attrName>
                                        </p:attrNameLst>
                                      </p:cBhvr>
                                      <p:to>
                                        <p:strVal val="visible"/>
                                      </p:to>
                                    </p:set>
                                    <p:anim calcmode="lin" valueType="num">
                                      <p:cBhvr additive="base">
                                        <p:cTn dur="500"/>
                                        <p:tgtEl>
                                          <p:spTgt spid="411"/>
                                        </p:tgtEl>
                                        <p:attrNameLst>
                                          <p:attrName>ppt_w</p:attrName>
                                        </p:attrNameLst>
                                      </p:cBhvr>
                                      <p:tavLst>
                                        <p:tav fmla="" tm="0">
                                          <p:val>
                                            <p:strVal val="0"/>
                                          </p:val>
                                        </p:tav>
                                        <p:tav fmla="" tm="100000">
                                          <p:val>
                                            <p:strVal val="#ppt_w"/>
                                          </p:val>
                                        </p:tav>
                                      </p:tavLst>
                                    </p:anim>
                                    <p:anim calcmode="lin" valueType="num">
                                      <p:cBhvr additive="base">
                                        <p:cTn dur="500"/>
                                        <p:tgtEl>
                                          <p:spTgt spid="41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16">
                                            <p:txEl>
                                              <p:pRg end="0" st="0"/>
                                            </p:txEl>
                                          </p:spTgt>
                                        </p:tgtEl>
                                        <p:attrNameLst>
                                          <p:attrName>style.visibility</p:attrName>
                                        </p:attrNameLst>
                                      </p:cBhvr>
                                      <p:to>
                                        <p:strVal val="visible"/>
                                      </p:to>
                                    </p:set>
                                    <p:anim calcmode="lin" valueType="num">
                                      <p:cBhvr additive="base">
                                        <p:cTn dur="500"/>
                                        <p:tgtEl>
                                          <p:spTgt spid="416">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416">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0" name="Shape 420"/>
        <p:cNvGrpSpPr/>
        <p:nvPr/>
      </p:nvGrpSpPr>
      <p:grpSpPr>
        <a:xfrm>
          <a:off x="0" y="0"/>
          <a:ext cx="0" cy="0"/>
          <a:chOff x="0" y="0"/>
          <a:chExt cx="0" cy="0"/>
        </a:xfrm>
      </p:grpSpPr>
      <p:grpSp>
        <p:nvGrpSpPr>
          <p:cNvPr id="421" name="Shape 421"/>
          <p:cNvGrpSpPr/>
          <p:nvPr/>
        </p:nvGrpSpPr>
        <p:grpSpPr>
          <a:xfrm>
            <a:off x="428595" y="1124743"/>
            <a:ext cx="8363682" cy="4296346"/>
            <a:chOff x="2500298" y="1785925"/>
            <a:chExt cx="4971405" cy="3451593"/>
          </a:xfrm>
        </p:grpSpPr>
        <p:grpSp>
          <p:nvGrpSpPr>
            <p:cNvPr id="422" name="Shape 422"/>
            <p:cNvGrpSpPr/>
            <p:nvPr/>
          </p:nvGrpSpPr>
          <p:grpSpPr>
            <a:xfrm>
              <a:off x="2685357" y="1857364"/>
              <a:ext cx="4786345" cy="3380155"/>
              <a:chOff x="3071801" y="2357430"/>
              <a:chExt cx="4786345" cy="3380155"/>
            </a:xfrm>
          </p:grpSpPr>
          <p:sp>
            <p:nvSpPr>
              <p:cNvPr id="423" name="Shape 423"/>
              <p:cNvSpPr/>
              <p:nvPr/>
            </p:nvSpPr>
            <p:spPr>
              <a:xfrm>
                <a:off x="3071801" y="2571743"/>
                <a:ext cx="4500594" cy="3000395"/>
              </a:xfrm>
              <a:prstGeom prst="corner">
                <a:avLst>
                  <a:gd fmla="val 50000" name="adj1"/>
                  <a:gd fmla="val 50000" name="adj2"/>
                </a:avLst>
              </a:prstGeom>
              <a:solidFill>
                <a:srgbClr val="595959"/>
              </a:solidFill>
              <a:ln cap="flat" cmpd="sng" w="2540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24" name="Shape 424"/>
              <p:cNvSpPr/>
              <p:nvPr/>
            </p:nvSpPr>
            <p:spPr>
              <a:xfrm rot="-4989937">
                <a:off x="5351352" y="3190251"/>
                <a:ext cx="2071702" cy="2714644"/>
              </a:xfrm>
              <a:prstGeom prst="chord">
                <a:avLst>
                  <a:gd fmla="val 2700000" name="adj1"/>
                  <a:gd fmla="val 16200000" name="adj2"/>
                </a:avLst>
              </a:prstGeom>
              <a:solidFill>
                <a:srgbClr val="DDD9C3"/>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25" name="Shape 425"/>
              <p:cNvSpPr/>
              <p:nvPr/>
            </p:nvSpPr>
            <p:spPr>
              <a:xfrm>
                <a:off x="3357553" y="2357430"/>
                <a:ext cx="4214841" cy="3071833"/>
              </a:xfrm>
              <a:prstGeom prst="flowChartPunchedTape">
                <a:avLst/>
              </a:prstGeom>
              <a:gradFill>
                <a:gsLst>
                  <a:gs pos="0">
                    <a:srgbClr val="A5A5A5"/>
                  </a:gs>
                  <a:gs pos="50000">
                    <a:schemeClr val="lt1"/>
                  </a:gs>
                  <a:gs pos="100000">
                    <a:srgbClr val="FBD4B4"/>
                  </a:gs>
                </a:gsLst>
                <a:lin ang="135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descr="1cc0ff603f5233476ee5bf4aea4bafd6.gif" id="426" name="Shape 426"/>
            <p:cNvPicPr preferRelativeResize="0"/>
            <p:nvPr/>
          </p:nvPicPr>
          <p:blipFill rotWithShape="1">
            <a:blip r:embed="rId3">
              <a:alphaModFix/>
            </a:blip>
            <a:srcRect b="0" l="0" r="0" t="0"/>
            <a:stretch/>
          </p:blipFill>
          <p:spPr>
            <a:xfrm flipH="1">
              <a:off x="2500298" y="1785925"/>
              <a:ext cx="1500197" cy="2337809"/>
            </a:xfrm>
            <a:prstGeom prst="rect">
              <a:avLst/>
            </a:prstGeom>
            <a:noFill/>
            <a:ln>
              <a:noFill/>
            </a:ln>
          </p:spPr>
        </p:pic>
      </p:grpSp>
      <p:sp>
        <p:nvSpPr>
          <p:cNvPr id="427" name="Shape 427"/>
          <p:cNvSpPr/>
          <p:nvPr/>
        </p:nvSpPr>
        <p:spPr>
          <a:xfrm>
            <a:off x="1475655" y="2282094"/>
            <a:ext cx="6463929" cy="175432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5400">
                <a:solidFill>
                  <a:srgbClr val="CC66FF"/>
                </a:solidFill>
                <a:latin typeface="Times New Roman"/>
                <a:ea typeface="Times New Roman"/>
                <a:cs typeface="Times New Roman"/>
                <a:sym typeface="Times New Roman"/>
              </a:rPr>
              <a:t>2- مرحلة الطفولة المبكرة Early Childhood:</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500"/>
                                        <p:tgtEl>
                                          <p:spTgt spid="427"/>
                                        </p:tgtEl>
                                      </p:cBhvr>
                                    </p:animEffect>
                                  </p:childTnLst>
                                </p:cTn>
                              </p:par>
                              <p:par>
                                <p:cTn fill="hold" nodeType="with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500"/>
                                        <p:tgtEl>
                                          <p:spTgt spid="4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1" name="Shape 431"/>
        <p:cNvGrpSpPr/>
        <p:nvPr/>
      </p:nvGrpSpPr>
      <p:grpSpPr>
        <a:xfrm>
          <a:off x="0" y="0"/>
          <a:ext cx="0" cy="0"/>
          <a:chOff x="0" y="0"/>
          <a:chExt cx="0" cy="0"/>
        </a:xfrm>
      </p:grpSpPr>
      <p:grpSp>
        <p:nvGrpSpPr>
          <p:cNvPr id="432" name="Shape 432"/>
          <p:cNvGrpSpPr/>
          <p:nvPr/>
        </p:nvGrpSpPr>
        <p:grpSpPr>
          <a:xfrm>
            <a:off x="143507" y="520864"/>
            <a:ext cx="8892987" cy="6220503"/>
            <a:chOff x="503547" y="1052736"/>
            <a:chExt cx="7884875" cy="6220503"/>
          </a:xfrm>
        </p:grpSpPr>
        <p:grpSp>
          <p:nvGrpSpPr>
            <p:cNvPr id="433" name="Shape 433"/>
            <p:cNvGrpSpPr/>
            <p:nvPr/>
          </p:nvGrpSpPr>
          <p:grpSpPr>
            <a:xfrm>
              <a:off x="503547" y="1052736"/>
              <a:ext cx="7884875" cy="6076489"/>
              <a:chOff x="1619671" y="1844824"/>
              <a:chExt cx="6624735" cy="5195837"/>
            </a:xfrm>
          </p:grpSpPr>
          <p:sp>
            <p:nvSpPr>
              <p:cNvPr id="434" name="Shape 434"/>
              <p:cNvSpPr/>
              <p:nvPr/>
            </p:nvSpPr>
            <p:spPr>
              <a:xfrm flipH="1">
                <a:off x="1619672" y="1844824"/>
                <a:ext cx="3384375" cy="4248472"/>
              </a:xfrm>
              <a:prstGeom prst="round1Rect">
                <a:avLst>
                  <a:gd fmla="val 16667" name="adj"/>
                </a:avLst>
              </a:prstGeom>
              <a:solidFill>
                <a:srgbClr val="00CC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5" name="Shape 435"/>
              <p:cNvSpPr/>
              <p:nvPr/>
            </p:nvSpPr>
            <p:spPr>
              <a:xfrm flipH="1">
                <a:off x="2411760" y="1844824"/>
                <a:ext cx="3384375" cy="4248472"/>
              </a:xfrm>
              <a:prstGeom prst="round1Rect">
                <a:avLst>
                  <a:gd fmla="val 16667" name="adj"/>
                </a:avLst>
              </a:prstGeom>
              <a:solidFill>
                <a:srgbClr val="D8D8D8"/>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6" name="Shape 436"/>
              <p:cNvSpPr/>
              <p:nvPr/>
            </p:nvSpPr>
            <p:spPr>
              <a:xfrm flipH="1">
                <a:off x="3131840" y="1844824"/>
                <a:ext cx="3384375" cy="4248472"/>
              </a:xfrm>
              <a:prstGeom prst="round1Rect">
                <a:avLst>
                  <a:gd fmla="val 16667" name="adj"/>
                </a:avLst>
              </a:prstGeom>
              <a:solidFill>
                <a:srgbClr val="C00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7" name="Shape 437"/>
              <p:cNvSpPr/>
              <p:nvPr/>
            </p:nvSpPr>
            <p:spPr>
              <a:xfrm flipH="1">
                <a:off x="3995935" y="1844824"/>
                <a:ext cx="3384375" cy="4248472"/>
              </a:xfrm>
              <a:prstGeom prst="round1Rect">
                <a:avLst>
                  <a:gd fmla="val 16667" name="adj"/>
                </a:avLst>
              </a:prstGeom>
              <a:solidFill>
                <a:srgbClr val="BFBFBF"/>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8" name="Shape 438"/>
              <p:cNvSpPr/>
              <p:nvPr/>
            </p:nvSpPr>
            <p:spPr>
              <a:xfrm flipH="1">
                <a:off x="4860031" y="1844824"/>
                <a:ext cx="3384375" cy="4248472"/>
              </a:xfrm>
              <a:prstGeom prst="round1Rect">
                <a:avLst>
                  <a:gd fmla="val 16667" name="adj"/>
                </a:avLst>
              </a:prstGeom>
              <a:solidFill>
                <a:srgbClr val="000099"/>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9" name="Shape 439"/>
              <p:cNvSpPr/>
              <p:nvPr/>
            </p:nvSpPr>
            <p:spPr>
              <a:xfrm>
                <a:off x="1619671" y="2060848"/>
                <a:ext cx="6624735" cy="4979813"/>
              </a:xfrm>
              <a:prstGeom prst="flowChartManualInput">
                <a:avLst/>
              </a:prstGeom>
              <a:solidFill>
                <a:srgbClr val="F2F2F2"/>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40" name="Shape 440"/>
            <p:cNvPicPr preferRelativeResize="0"/>
            <p:nvPr/>
          </p:nvPicPr>
          <p:blipFill rotWithShape="1">
            <a:blip r:embed="rId3">
              <a:alphaModFix/>
            </a:blip>
            <a:srcRect b="0" l="0" r="0" t="0"/>
            <a:stretch/>
          </p:blipFill>
          <p:spPr>
            <a:xfrm>
              <a:off x="7527079" y="6415989"/>
              <a:ext cx="857250" cy="857250"/>
            </a:xfrm>
            <a:prstGeom prst="rect">
              <a:avLst/>
            </a:prstGeom>
            <a:noFill/>
            <a:ln>
              <a:noFill/>
            </a:ln>
            <a:effectLst>
              <a:outerShdw blurRad="44450" algn="ctr" dir="5400000" dist="27939">
                <a:srgbClr val="000000">
                  <a:alpha val="31764"/>
                </a:srgbClr>
              </a:outerShdw>
            </a:effectLst>
          </p:spPr>
        </p:pic>
        <p:pic>
          <p:nvPicPr>
            <p:cNvPr id="441" name="Shape 441"/>
            <p:cNvPicPr preferRelativeResize="0"/>
            <p:nvPr/>
          </p:nvPicPr>
          <p:blipFill rotWithShape="1">
            <a:blip r:embed="rId3">
              <a:alphaModFix/>
            </a:blip>
            <a:srcRect b="0" l="0" r="0" t="0"/>
            <a:stretch/>
          </p:blipFill>
          <p:spPr>
            <a:xfrm>
              <a:off x="589054" y="1291621"/>
              <a:ext cx="857250" cy="857250"/>
            </a:xfrm>
            <a:prstGeom prst="rect">
              <a:avLst/>
            </a:prstGeom>
            <a:noFill/>
            <a:ln>
              <a:noFill/>
            </a:ln>
            <a:effectLst>
              <a:outerShdw blurRad="44450" algn="ctr" dir="5400000" dist="27939">
                <a:srgbClr val="000000">
                  <a:alpha val="31764"/>
                </a:srgbClr>
              </a:outerShdw>
            </a:effectLst>
          </p:spPr>
        </p:pic>
      </p:grpSp>
      <p:sp>
        <p:nvSpPr>
          <p:cNvPr id="442" name="Shape 442"/>
          <p:cNvSpPr/>
          <p:nvPr/>
        </p:nvSpPr>
        <p:spPr>
          <a:xfrm>
            <a:off x="827583" y="2132856"/>
            <a:ext cx="7416824" cy="415498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اختلف التسميات التي أطلقت على هذه المرحلة لاختلاف الأسس التي اعتمدت عليها في تقسيم مراحل حياة الإنسان فقد عرفت مرحلة (الطفولة المبكرة) وفقًا للأساس البيولوجي ومرحلة (ما قبل المدرسة) وفقا للأساس التربوي.</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432"/>
                                        </p:tgtEl>
                                        <p:attrNameLst>
                                          <p:attrName>style.visibility</p:attrName>
                                        </p:attrNameLst>
                                      </p:cBhvr>
                                      <p:to>
                                        <p:strVal val="visible"/>
                                      </p:to>
                                    </p:set>
                                    <p:anim calcmode="lin" valueType="num">
                                      <p:cBhvr additive="base">
                                        <p:cTn dur="500"/>
                                        <p:tgtEl>
                                          <p:spTgt spid="43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442"/>
                                        </p:tgtEl>
                                        <p:attrNameLst>
                                          <p:attrName>style.visibility</p:attrName>
                                        </p:attrNameLst>
                                      </p:cBhvr>
                                      <p:to>
                                        <p:strVal val="visible"/>
                                      </p:to>
                                    </p:set>
                                    <p:anim calcmode="lin" valueType="num">
                                      <p:cBhvr additive="base">
                                        <p:cTn dur="500"/>
                                        <p:tgtEl>
                                          <p:spTgt spid="44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6" name="Shape 446"/>
        <p:cNvGrpSpPr/>
        <p:nvPr/>
      </p:nvGrpSpPr>
      <p:grpSpPr>
        <a:xfrm>
          <a:off x="0" y="0"/>
          <a:ext cx="0" cy="0"/>
          <a:chOff x="0" y="0"/>
          <a:chExt cx="0" cy="0"/>
        </a:xfrm>
      </p:grpSpPr>
      <p:grpSp>
        <p:nvGrpSpPr>
          <p:cNvPr id="447" name="Shape 447"/>
          <p:cNvGrpSpPr/>
          <p:nvPr/>
        </p:nvGrpSpPr>
        <p:grpSpPr>
          <a:xfrm>
            <a:off x="-108519" y="188639"/>
            <a:ext cx="9181081" cy="6572271"/>
            <a:chOff x="38638" y="1093526"/>
            <a:chExt cx="8962485" cy="2858838"/>
          </a:xfrm>
        </p:grpSpPr>
        <p:grpSp>
          <p:nvGrpSpPr>
            <p:cNvPr id="448" name="Shape 448"/>
            <p:cNvGrpSpPr/>
            <p:nvPr/>
          </p:nvGrpSpPr>
          <p:grpSpPr>
            <a:xfrm>
              <a:off x="38638" y="1093526"/>
              <a:ext cx="8962485" cy="2858838"/>
              <a:chOff x="188652" y="1553292"/>
              <a:chExt cx="8598189" cy="2160010"/>
            </a:xfrm>
          </p:grpSpPr>
          <p:grpSp>
            <p:nvGrpSpPr>
              <p:cNvPr id="449" name="Shape 449"/>
              <p:cNvGrpSpPr/>
              <p:nvPr/>
            </p:nvGrpSpPr>
            <p:grpSpPr>
              <a:xfrm>
                <a:off x="188652" y="1553292"/>
                <a:ext cx="8598189" cy="2098036"/>
                <a:chOff x="188652" y="1553292"/>
                <a:chExt cx="8598189" cy="2098036"/>
              </a:xfrm>
            </p:grpSpPr>
            <p:grpSp>
              <p:nvGrpSpPr>
                <p:cNvPr id="450" name="Shape 450"/>
                <p:cNvGrpSpPr/>
                <p:nvPr/>
              </p:nvGrpSpPr>
              <p:grpSpPr>
                <a:xfrm>
                  <a:off x="424059" y="1553292"/>
                  <a:ext cx="8362782" cy="2098036"/>
                  <a:chOff x="209745" y="4053623"/>
                  <a:chExt cx="8362782" cy="2098036"/>
                </a:xfrm>
              </p:grpSpPr>
              <p:sp>
                <p:nvSpPr>
                  <p:cNvPr id="451" name="Shape 451"/>
                  <p:cNvSpPr/>
                  <p:nvPr/>
                </p:nvSpPr>
                <p:spPr>
                  <a:xfrm>
                    <a:off x="209745" y="5360346"/>
                    <a:ext cx="1806366" cy="791312"/>
                  </a:xfrm>
                  <a:prstGeom prst="ellipse">
                    <a:avLst/>
                  </a:prstGeom>
                  <a:solidFill>
                    <a:srgbClr val="938953"/>
                  </a:solidFill>
                  <a:ln cap="flat" cmpd="sng" w="25400">
                    <a:solidFill>
                      <a:srgbClr val="E5B8B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2" name="Shape 452"/>
                  <p:cNvSpPr/>
                  <p:nvPr/>
                </p:nvSpPr>
                <p:spPr>
                  <a:xfrm>
                    <a:off x="6899996" y="5339505"/>
                    <a:ext cx="1672532" cy="800472"/>
                  </a:xfrm>
                  <a:prstGeom prst="ellipse">
                    <a:avLst/>
                  </a:prstGeom>
                  <a:solidFill>
                    <a:srgbClr val="E5B8B7"/>
                  </a:solidFill>
                  <a:ln cap="flat" cmpd="sng" w="25400">
                    <a:solidFill>
                      <a:srgbClr val="E5B8B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3" name="Shape 453"/>
                  <p:cNvSpPr/>
                  <p:nvPr/>
                </p:nvSpPr>
                <p:spPr>
                  <a:xfrm>
                    <a:off x="221831" y="4053623"/>
                    <a:ext cx="1593574" cy="716211"/>
                  </a:xfrm>
                  <a:prstGeom prst="ellipse">
                    <a:avLst/>
                  </a:prstGeom>
                  <a:solidFill>
                    <a:srgbClr val="D6E3BC"/>
                  </a:solidFill>
                  <a:ln cap="flat" cmpd="sng" w="25400">
                    <a:solidFill>
                      <a:srgbClr val="D6E3BC"/>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4" name="Shape 454"/>
                  <p:cNvSpPr/>
                  <p:nvPr/>
                </p:nvSpPr>
                <p:spPr>
                  <a:xfrm>
                    <a:off x="6966897" y="4053625"/>
                    <a:ext cx="1605630" cy="747351"/>
                  </a:xfrm>
                  <a:prstGeom prst="ellipse">
                    <a:avLst/>
                  </a:prstGeom>
                  <a:solidFill>
                    <a:srgbClr val="DAEEF3"/>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5" name="Shape 455"/>
                  <p:cNvSpPr/>
                  <p:nvPr/>
                </p:nvSpPr>
                <p:spPr>
                  <a:xfrm>
                    <a:off x="214282" y="4071942"/>
                    <a:ext cx="8358246" cy="2071701"/>
                  </a:xfrm>
                  <a:prstGeom prst="plaque">
                    <a:avLst>
                      <a:gd fmla="val 15481" name="adj"/>
                    </a:avLst>
                  </a:prstGeom>
                  <a:gradFill>
                    <a:gsLst>
                      <a:gs pos="0">
                        <a:srgbClr val="D8D8D8"/>
                      </a:gs>
                      <a:gs pos="50000">
                        <a:schemeClr val="lt1"/>
                      </a:gs>
                      <a:gs pos="100000">
                        <a:srgbClr val="C4BD97"/>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56" name="Shape 456"/>
                <p:cNvPicPr preferRelativeResize="0"/>
                <p:nvPr/>
              </p:nvPicPr>
              <p:blipFill rotWithShape="1">
                <a:blip r:embed="rId3">
                  <a:alphaModFix/>
                </a:blip>
                <a:srcRect b="0" l="0" r="0" t="0"/>
                <a:stretch/>
              </p:blipFill>
              <p:spPr>
                <a:xfrm rot="5400000">
                  <a:off x="155083" y="2458313"/>
                  <a:ext cx="767760" cy="700622"/>
                </a:xfrm>
                <a:prstGeom prst="rect">
                  <a:avLst/>
                </a:prstGeom>
                <a:noFill/>
                <a:ln>
                  <a:noFill/>
                </a:ln>
              </p:spPr>
            </p:pic>
          </p:grpSp>
          <p:grpSp>
            <p:nvGrpSpPr>
              <p:cNvPr id="457" name="Shape 457"/>
              <p:cNvGrpSpPr/>
              <p:nvPr/>
            </p:nvGrpSpPr>
            <p:grpSpPr>
              <a:xfrm>
                <a:off x="928662" y="3558019"/>
                <a:ext cx="7286675" cy="155284"/>
                <a:chOff x="928662" y="3558019"/>
                <a:chExt cx="7286675" cy="155284"/>
              </a:xfrm>
            </p:grpSpPr>
            <p:pic>
              <p:nvPicPr>
                <p:cNvPr descr="12-37.gif" id="458" name="Shape 458"/>
                <p:cNvPicPr preferRelativeResize="0"/>
                <p:nvPr/>
              </p:nvPicPr>
              <p:blipFill rotWithShape="1">
                <a:blip r:embed="rId4">
                  <a:alphaModFix/>
                </a:blip>
                <a:srcRect b="0" l="0" r="0" t="0"/>
                <a:stretch/>
              </p:blipFill>
              <p:spPr>
                <a:xfrm>
                  <a:off x="4500587" y="3558019"/>
                  <a:ext cx="3714750" cy="125891"/>
                </a:xfrm>
                <a:prstGeom prst="rect">
                  <a:avLst/>
                </a:prstGeom>
                <a:noFill/>
                <a:ln>
                  <a:noFill/>
                </a:ln>
              </p:spPr>
            </p:pic>
            <p:pic>
              <p:nvPicPr>
                <p:cNvPr descr="12-37.gif" id="459" name="Shape 459"/>
                <p:cNvPicPr preferRelativeResize="0"/>
                <p:nvPr/>
              </p:nvPicPr>
              <p:blipFill rotWithShape="1">
                <a:blip r:embed="rId4">
                  <a:alphaModFix/>
                </a:blip>
                <a:srcRect b="0" l="0" r="0" t="0"/>
                <a:stretch/>
              </p:blipFill>
              <p:spPr>
                <a:xfrm>
                  <a:off x="928662" y="3562371"/>
                  <a:ext cx="3714750" cy="150932"/>
                </a:xfrm>
                <a:prstGeom prst="rect">
                  <a:avLst/>
                </a:prstGeom>
                <a:noFill/>
                <a:ln>
                  <a:noFill/>
                </a:ln>
              </p:spPr>
            </p:pic>
          </p:grpSp>
        </p:grpSp>
        <p:sp>
          <p:nvSpPr>
            <p:cNvPr id="460" name="Shape 460"/>
            <p:cNvSpPr/>
            <p:nvPr/>
          </p:nvSpPr>
          <p:spPr>
            <a:xfrm>
              <a:off x="1071537" y="1729985"/>
              <a:ext cx="7215238" cy="441798"/>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sz="6000">
                <a:solidFill>
                  <a:schemeClr val="dk1"/>
                </a:solidFill>
                <a:latin typeface="Calibri"/>
                <a:ea typeface="Calibri"/>
                <a:cs typeface="Calibri"/>
                <a:sym typeface="Calibri"/>
              </a:endParaRPr>
            </a:p>
          </p:txBody>
        </p:sp>
      </p:grpSp>
      <p:grpSp>
        <p:nvGrpSpPr>
          <p:cNvPr id="461" name="Shape 461"/>
          <p:cNvGrpSpPr/>
          <p:nvPr/>
        </p:nvGrpSpPr>
        <p:grpSpPr>
          <a:xfrm>
            <a:off x="1331640" y="-64750"/>
            <a:ext cx="7092755" cy="3107504"/>
            <a:chOff x="1259632" y="767054"/>
            <a:chExt cx="6783943" cy="4318129"/>
          </a:xfrm>
        </p:grpSpPr>
        <p:grpSp>
          <p:nvGrpSpPr>
            <p:cNvPr id="462" name="Shape 462"/>
            <p:cNvGrpSpPr/>
            <p:nvPr/>
          </p:nvGrpSpPr>
          <p:grpSpPr>
            <a:xfrm>
              <a:off x="1259632" y="767054"/>
              <a:ext cx="6783943" cy="4318129"/>
              <a:chOff x="1259632" y="767054"/>
              <a:chExt cx="6783943" cy="4318129"/>
            </a:xfrm>
          </p:grpSpPr>
          <p:grpSp>
            <p:nvGrpSpPr>
              <p:cNvPr id="463" name="Shape 463"/>
              <p:cNvGrpSpPr/>
              <p:nvPr/>
            </p:nvGrpSpPr>
            <p:grpSpPr>
              <a:xfrm>
                <a:off x="1259632" y="1304762"/>
                <a:ext cx="6783943" cy="3780420"/>
                <a:chOff x="1460464" y="1304762"/>
                <a:chExt cx="6783943" cy="3780420"/>
              </a:xfrm>
            </p:grpSpPr>
            <p:sp>
              <p:nvSpPr>
                <p:cNvPr id="464" name="Shape 464"/>
                <p:cNvSpPr/>
                <p:nvPr/>
              </p:nvSpPr>
              <p:spPr>
                <a:xfrm>
                  <a:off x="1756878" y="1772816"/>
                  <a:ext cx="6487529" cy="3312367"/>
                </a:xfrm>
                <a:prstGeom prst="cloud">
                  <a:avLst/>
                </a:prstGeom>
                <a:gradFill>
                  <a:gsLst>
                    <a:gs pos="0">
                      <a:srgbClr val="938953"/>
                    </a:gs>
                    <a:gs pos="50000">
                      <a:schemeClr val="lt1"/>
                    </a:gs>
                    <a:gs pos="100000">
                      <a:srgbClr val="FFD9D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grpSp>
              <p:nvGrpSpPr>
                <p:cNvPr id="465" name="Shape 465"/>
                <p:cNvGrpSpPr/>
                <p:nvPr/>
              </p:nvGrpSpPr>
              <p:grpSpPr>
                <a:xfrm>
                  <a:off x="1460464" y="1304762"/>
                  <a:ext cx="6489104" cy="3384375"/>
                  <a:chOff x="1403648" y="1556791"/>
                  <a:chExt cx="6489104" cy="3384375"/>
                </a:xfrm>
              </p:grpSpPr>
              <p:sp>
                <p:nvSpPr>
                  <p:cNvPr id="466" name="Shape 466"/>
                  <p:cNvSpPr/>
                  <p:nvPr/>
                </p:nvSpPr>
                <p:spPr>
                  <a:xfrm>
                    <a:off x="1403648" y="1556791"/>
                    <a:ext cx="6336703" cy="3168351"/>
                  </a:xfrm>
                  <a:prstGeom prst="wedgeEllipseCallout">
                    <a:avLst>
                      <a:gd fmla="val -51297" name="adj1"/>
                      <a:gd fmla="val 29059" name="adj2"/>
                    </a:avLst>
                  </a:prstGeom>
                  <a:gradFill>
                    <a:gsLst>
                      <a:gs pos="0">
                        <a:srgbClr val="C00000"/>
                      </a:gs>
                      <a:gs pos="50000">
                        <a:srgbClr val="595959"/>
                      </a:gs>
                      <a:gs pos="100000">
                        <a:srgbClr val="FFD9D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sp>
                <p:nvSpPr>
                  <p:cNvPr id="467" name="Shape 467"/>
                  <p:cNvSpPr/>
                  <p:nvPr/>
                </p:nvSpPr>
                <p:spPr>
                  <a:xfrm rot="10800000">
                    <a:off x="1556048" y="1772815"/>
                    <a:ext cx="6336703" cy="3168351"/>
                  </a:xfrm>
                  <a:prstGeom prst="wedgeEllipseCallout">
                    <a:avLst>
                      <a:gd fmla="val -20833" name="adj1"/>
                      <a:gd fmla="val 62500" name="adj2"/>
                    </a:avLst>
                  </a:prstGeom>
                  <a:gradFill>
                    <a:gsLst>
                      <a:gs pos="0">
                        <a:srgbClr val="595959"/>
                      </a:gs>
                      <a:gs pos="50000">
                        <a:srgbClr val="006600"/>
                      </a:gs>
                      <a:gs pos="100000">
                        <a:schemeClr val="lt1"/>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grpSp>
          </p:grpSp>
          <p:pic>
            <p:nvPicPr>
              <p:cNvPr id="468" name="Shape 468"/>
              <p:cNvPicPr preferRelativeResize="0"/>
              <p:nvPr/>
            </p:nvPicPr>
            <p:blipFill rotWithShape="1">
              <a:blip r:embed="rId5">
                <a:alphaModFix/>
              </a:blip>
              <a:srcRect b="0" l="0" r="0" t="0"/>
              <a:stretch/>
            </p:blipFill>
            <p:spPr>
              <a:xfrm rot="805859">
                <a:off x="4848618" y="1019100"/>
                <a:ext cx="2288391" cy="1003371"/>
              </a:xfrm>
              <a:prstGeom prst="rect">
                <a:avLst/>
              </a:prstGeom>
              <a:noFill/>
              <a:ln>
                <a:noFill/>
              </a:ln>
            </p:spPr>
          </p:pic>
        </p:grpSp>
        <p:sp>
          <p:nvSpPr>
            <p:cNvPr id="469" name="Shape 469"/>
            <p:cNvSpPr/>
            <p:nvPr/>
          </p:nvSpPr>
          <p:spPr>
            <a:xfrm>
              <a:off x="1588950" y="2492936"/>
              <a:ext cx="6012768" cy="128304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FFFFFF"/>
                  </a:solidFill>
                  <a:latin typeface="Calibri"/>
                  <a:ea typeface="Calibri"/>
                  <a:cs typeface="Calibri"/>
                  <a:sym typeface="Calibri"/>
                </a:rPr>
                <a:t>مفاهيم ومصطلحات؟</a:t>
              </a:r>
            </a:p>
          </p:txBody>
        </p:sp>
      </p:grpSp>
      <p:sp>
        <p:nvSpPr>
          <p:cNvPr id="470" name="Shape 470"/>
          <p:cNvSpPr/>
          <p:nvPr/>
        </p:nvSpPr>
        <p:spPr>
          <a:xfrm>
            <a:off x="1000100" y="3356992"/>
            <a:ext cx="7100292"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الطفولة المبكرة: </a:t>
            </a:r>
            <a:r>
              <a:rPr b="1" lang="ar-EG" sz="4400">
                <a:solidFill>
                  <a:schemeClr val="dk1"/>
                </a:solidFill>
                <a:latin typeface="Calibri"/>
                <a:ea typeface="Calibri"/>
                <a:cs typeface="Calibri"/>
                <a:sym typeface="Calibri"/>
              </a:rPr>
              <a:t>هي المرحلة التي تبدأ من بعد السنة الثانية وحتى اكتمال ست سنوات (مرحلة ما قبل المدرسة).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47"/>
                                        </p:tgtEl>
                                        <p:attrNameLst>
                                          <p:attrName>style.visibility</p:attrName>
                                        </p:attrNameLst>
                                      </p:cBhvr>
                                      <p:to>
                                        <p:strVal val="visible"/>
                                      </p:to>
                                    </p:set>
                                    <p:anim calcmode="lin" valueType="num">
                                      <p:cBhvr additive="base">
                                        <p:cTn dur="500"/>
                                        <p:tgtEl>
                                          <p:spTgt spid="447"/>
                                        </p:tgtEl>
                                        <p:attrNameLst>
                                          <p:attrName>ppt_w</p:attrName>
                                        </p:attrNameLst>
                                      </p:cBhvr>
                                      <p:tavLst>
                                        <p:tav fmla="" tm="0">
                                          <p:val>
                                            <p:strVal val="0"/>
                                          </p:val>
                                        </p:tav>
                                        <p:tav fmla="" tm="100000">
                                          <p:val>
                                            <p:strVal val="#ppt_w"/>
                                          </p:val>
                                        </p:tav>
                                      </p:tavLst>
                                    </p:anim>
                                    <p:anim calcmode="lin" valueType="num">
                                      <p:cBhvr additive="base">
                                        <p:cTn dur="500"/>
                                        <p:tgtEl>
                                          <p:spTgt spid="447"/>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300"/>
                                        <p:tgtEl>
                                          <p:spTgt spid="4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70"/>
                                        </p:tgtEl>
                                        <p:attrNameLst>
                                          <p:attrName>style.visibility</p:attrName>
                                        </p:attrNameLst>
                                      </p:cBhvr>
                                      <p:to>
                                        <p:strVal val="visible"/>
                                      </p:to>
                                    </p:set>
                                    <p:anim calcmode="lin" valueType="num">
                                      <p:cBhvr additive="base">
                                        <p:cTn dur="500"/>
                                        <p:tgtEl>
                                          <p:spTgt spid="470"/>
                                        </p:tgtEl>
                                        <p:attrNameLst>
                                          <p:attrName>ppt_w</p:attrName>
                                        </p:attrNameLst>
                                      </p:cBhvr>
                                      <p:tavLst>
                                        <p:tav fmla="" tm="0">
                                          <p:val>
                                            <p:strVal val="0"/>
                                          </p:val>
                                        </p:tav>
                                        <p:tav fmla="" tm="100000">
                                          <p:val>
                                            <p:strVal val="#ppt_w"/>
                                          </p:val>
                                        </p:tav>
                                      </p:tavLst>
                                    </p:anim>
                                    <p:anim calcmode="lin" valueType="num">
                                      <p:cBhvr additive="base">
                                        <p:cTn dur="500"/>
                                        <p:tgtEl>
                                          <p:spTgt spid="47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4" name="Shape 474"/>
        <p:cNvGrpSpPr/>
        <p:nvPr/>
      </p:nvGrpSpPr>
      <p:grpSpPr>
        <a:xfrm>
          <a:off x="0" y="0"/>
          <a:ext cx="0" cy="0"/>
          <a:chOff x="0" y="0"/>
          <a:chExt cx="0" cy="0"/>
        </a:xfrm>
      </p:grpSpPr>
      <p:grpSp>
        <p:nvGrpSpPr>
          <p:cNvPr id="475" name="Shape 475"/>
          <p:cNvGrpSpPr/>
          <p:nvPr/>
        </p:nvGrpSpPr>
        <p:grpSpPr>
          <a:xfrm>
            <a:off x="251519" y="1340767"/>
            <a:ext cx="8496943" cy="4536504"/>
            <a:chOff x="827583" y="2852935"/>
            <a:chExt cx="7398568" cy="3456384"/>
          </a:xfrm>
        </p:grpSpPr>
        <p:grpSp>
          <p:nvGrpSpPr>
            <p:cNvPr id="476" name="Shape 476"/>
            <p:cNvGrpSpPr/>
            <p:nvPr/>
          </p:nvGrpSpPr>
          <p:grpSpPr>
            <a:xfrm>
              <a:off x="1115616" y="2852935"/>
              <a:ext cx="7110536" cy="3456383"/>
              <a:chOff x="1115616" y="2852935"/>
              <a:chExt cx="7110536" cy="3456383"/>
            </a:xfrm>
          </p:grpSpPr>
          <p:sp>
            <p:nvSpPr>
              <p:cNvPr id="477" name="Shape 477"/>
              <p:cNvSpPr/>
              <p:nvPr/>
            </p:nvSpPr>
            <p:spPr>
              <a:xfrm>
                <a:off x="1115616" y="2852935"/>
                <a:ext cx="2952328" cy="3456383"/>
              </a:xfrm>
              <a:prstGeom prst="roundRect">
                <a:avLst>
                  <a:gd fmla="val 16667" name="adj"/>
                </a:avLst>
              </a:prstGeom>
              <a:gradFill>
                <a:gsLst>
                  <a:gs pos="0">
                    <a:srgbClr val="242424"/>
                  </a:gs>
                  <a:gs pos="50000">
                    <a:srgbClr val="343434"/>
                  </a:gs>
                  <a:gs pos="100000">
                    <a:srgbClr val="3F3F3F"/>
                  </a:gs>
                </a:gsLst>
                <a:lin ang="5400000" scaled="0"/>
              </a:gradFill>
              <a:ln>
                <a:noFill/>
              </a:ln>
              <a:effectLst>
                <a:outerShdw blurRad="107950" algn="ctr" dir="5400000" dist="12700">
                  <a:srgbClr val="000000"/>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78" name="Shape 478"/>
              <p:cNvSpPr/>
              <p:nvPr/>
            </p:nvSpPr>
            <p:spPr>
              <a:xfrm>
                <a:off x="2339751" y="3068959"/>
                <a:ext cx="5688632" cy="3168351"/>
              </a:xfrm>
              <a:prstGeom prst="flowChartOnlineStorage">
                <a:avLst/>
              </a:prstGeom>
              <a:gradFill>
                <a:gsLst>
                  <a:gs pos="0">
                    <a:srgbClr val="7030A0"/>
                  </a:gs>
                  <a:gs pos="50000">
                    <a:schemeClr val="lt1"/>
                  </a:gs>
                  <a:gs pos="100000">
                    <a:srgbClr val="4D4D4D"/>
                  </a:gs>
                </a:gsLst>
                <a:lin ang="0" scaled="0"/>
              </a:gradFill>
              <a:ln>
                <a:noFill/>
              </a:ln>
              <a:effectLst>
                <a:outerShdw blurRad="107950" algn="ctr" dir="5400000" dist="12700">
                  <a:srgbClr val="000000"/>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79" name="Shape 479"/>
              <p:cNvSpPr/>
              <p:nvPr/>
            </p:nvSpPr>
            <p:spPr>
              <a:xfrm>
                <a:off x="1403648" y="3284983"/>
                <a:ext cx="6822504" cy="2736303"/>
              </a:xfrm>
              <a:prstGeom prst="homePlate">
                <a:avLst>
                  <a:gd fmla="val 50000" name="adj"/>
                </a:avLst>
              </a:prstGeom>
              <a:gradFill>
                <a:gsLst>
                  <a:gs pos="0">
                    <a:srgbClr val="C00000"/>
                  </a:gs>
                  <a:gs pos="50000">
                    <a:schemeClr val="lt1"/>
                  </a:gs>
                  <a:gs pos="100000">
                    <a:srgbClr val="DDD9C3"/>
                  </a:gs>
                </a:gsLst>
                <a:lin ang="0" scaled="0"/>
              </a:gradFill>
              <a:ln>
                <a:noFill/>
              </a:ln>
              <a:effectLst>
                <a:outerShdw blurRad="107950" algn="ctr" dir="5400000" dist="12700">
                  <a:srgbClr val="000000"/>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80" name="Shape 480"/>
            <p:cNvPicPr preferRelativeResize="0"/>
            <p:nvPr/>
          </p:nvPicPr>
          <p:blipFill rotWithShape="1">
            <a:blip r:embed="rId3">
              <a:alphaModFix/>
            </a:blip>
            <a:srcRect b="0" l="0" r="0" t="0"/>
            <a:stretch/>
          </p:blipFill>
          <p:spPr>
            <a:xfrm>
              <a:off x="827583" y="5018682"/>
              <a:ext cx="1333499" cy="1290638"/>
            </a:xfrm>
            <a:prstGeom prst="rect">
              <a:avLst/>
            </a:prstGeom>
            <a:noFill/>
            <a:ln>
              <a:noFill/>
            </a:ln>
          </p:spPr>
        </p:pic>
      </p:grpSp>
      <p:sp>
        <p:nvSpPr>
          <p:cNvPr id="481" name="Shape 481"/>
          <p:cNvSpPr/>
          <p:nvPr/>
        </p:nvSpPr>
        <p:spPr>
          <a:xfrm>
            <a:off x="1187624" y="2348880"/>
            <a:ext cx="6390455" cy="286232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3F3F3F"/>
                </a:solidFill>
                <a:latin typeface="Calibri"/>
                <a:ea typeface="Calibri"/>
                <a:cs typeface="Calibri"/>
                <a:sym typeface="Calibri"/>
              </a:rPr>
              <a:t>مظاهر النمو في هذه المرحلة وكيف يمكن التعامل معها:</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5"/>
                                        </p:tgtEl>
                                        <p:attrNameLst>
                                          <p:attrName>style.visibility</p:attrName>
                                        </p:attrNameLst>
                                      </p:cBhvr>
                                      <p:to>
                                        <p:strVal val="visible"/>
                                      </p:to>
                                    </p:set>
                                    <p:animEffect filter="fade" transition="in">
                                      <p:cBhvr>
                                        <p:cTn dur="500"/>
                                        <p:tgtEl>
                                          <p:spTgt spid="475"/>
                                        </p:tgtEl>
                                      </p:cBhvr>
                                    </p:animEffect>
                                  </p:childTnLst>
                                </p:cTn>
                              </p:par>
                              <p:par>
                                <p:cTn fill="hold" nodeType="with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500"/>
                                        <p:tgtEl>
                                          <p:spTgt spid="4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grpSp>
        <p:nvGrpSpPr>
          <p:cNvPr id="116" name="Shape 116"/>
          <p:cNvGrpSpPr/>
          <p:nvPr/>
        </p:nvGrpSpPr>
        <p:grpSpPr>
          <a:xfrm>
            <a:off x="3159898" y="188639"/>
            <a:ext cx="3096344" cy="2503288"/>
            <a:chOff x="6444207" y="493662"/>
            <a:chExt cx="3096344" cy="2503288"/>
          </a:xfrm>
        </p:grpSpPr>
        <p:grpSp>
          <p:nvGrpSpPr>
            <p:cNvPr id="117" name="Shape 117"/>
            <p:cNvGrpSpPr/>
            <p:nvPr/>
          </p:nvGrpSpPr>
          <p:grpSpPr>
            <a:xfrm>
              <a:off x="6444207" y="493662"/>
              <a:ext cx="3096344" cy="2503288"/>
              <a:chOff x="6444207" y="493662"/>
              <a:chExt cx="3096344" cy="2503288"/>
            </a:xfrm>
          </p:grpSpPr>
          <p:sp>
            <p:nvSpPr>
              <p:cNvPr id="118" name="Shape 118"/>
              <p:cNvSpPr/>
              <p:nvPr/>
            </p:nvSpPr>
            <p:spPr>
              <a:xfrm>
                <a:off x="7740352" y="493662"/>
                <a:ext cx="1728191" cy="1855216"/>
              </a:xfrm>
              <a:prstGeom prst="ellipse">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sp>
            <p:nvSpPr>
              <p:cNvPr id="119" name="Shape 119"/>
              <p:cNvSpPr/>
              <p:nvPr/>
            </p:nvSpPr>
            <p:spPr>
              <a:xfrm>
                <a:off x="7812360" y="1141734"/>
                <a:ext cx="1728191" cy="1855216"/>
              </a:xfrm>
              <a:prstGeom prst="ellipse">
                <a:avLst/>
              </a:prstGeom>
              <a:solidFill>
                <a:srgbClr val="6600CC"/>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sp>
            <p:nvSpPr>
              <p:cNvPr id="120" name="Shape 120"/>
              <p:cNvSpPr/>
              <p:nvPr/>
            </p:nvSpPr>
            <p:spPr>
              <a:xfrm>
                <a:off x="6444207" y="710929"/>
                <a:ext cx="3024335" cy="2115872"/>
              </a:xfrm>
              <a:prstGeom prst="ellipse">
                <a:avLst/>
              </a:prstGeom>
              <a:solidFill>
                <a:srgbClr val="F2F2F2"/>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grpSp>
        <p:sp>
          <p:nvSpPr>
            <p:cNvPr id="121" name="Shape 121"/>
            <p:cNvSpPr/>
            <p:nvPr/>
          </p:nvSpPr>
          <p:spPr>
            <a:xfrm>
              <a:off x="6960550" y="1045591"/>
              <a:ext cx="2007281"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8800" u="none" cap="none" strike="noStrike">
                  <a:solidFill>
                    <a:srgbClr val="C00000"/>
                  </a:solidFill>
                  <a:latin typeface="Calibri"/>
                  <a:ea typeface="Calibri"/>
                  <a:cs typeface="Calibri"/>
                  <a:sym typeface="Calibri"/>
                </a:rPr>
                <a:t>ثانيًا:</a:t>
              </a:r>
            </a:p>
          </p:txBody>
        </p:sp>
      </p:grpSp>
      <p:grpSp>
        <p:nvGrpSpPr>
          <p:cNvPr id="122" name="Shape 122"/>
          <p:cNvGrpSpPr/>
          <p:nvPr/>
        </p:nvGrpSpPr>
        <p:grpSpPr>
          <a:xfrm>
            <a:off x="179512" y="2348880"/>
            <a:ext cx="8424935" cy="4608511"/>
            <a:chOff x="179512" y="1268760"/>
            <a:chExt cx="8424935" cy="3888431"/>
          </a:xfrm>
        </p:grpSpPr>
        <p:grpSp>
          <p:nvGrpSpPr>
            <p:cNvPr id="123" name="Shape 123"/>
            <p:cNvGrpSpPr/>
            <p:nvPr/>
          </p:nvGrpSpPr>
          <p:grpSpPr>
            <a:xfrm>
              <a:off x="179512" y="1268760"/>
              <a:ext cx="8424935" cy="3888431"/>
              <a:chOff x="1187624" y="2060848"/>
              <a:chExt cx="7416824" cy="3888431"/>
            </a:xfrm>
          </p:grpSpPr>
          <p:sp>
            <p:nvSpPr>
              <p:cNvPr id="124" name="Shape 124"/>
              <p:cNvSpPr/>
              <p:nvPr/>
            </p:nvSpPr>
            <p:spPr>
              <a:xfrm>
                <a:off x="1187624" y="2060848"/>
                <a:ext cx="3456383" cy="2664295"/>
              </a:xfrm>
              <a:prstGeom prst="cloud">
                <a:avLst/>
              </a:prstGeom>
              <a:gradFill>
                <a:gsLst>
                  <a:gs pos="0">
                    <a:srgbClr val="993366"/>
                  </a:gs>
                  <a:gs pos="50000">
                    <a:srgbClr val="E2A8C5"/>
                  </a:gs>
                  <a:gs pos="100000">
                    <a:schemeClr val="lt1"/>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7F7F7F"/>
                  </a:solidFill>
                  <a:latin typeface="Times New Roman"/>
                  <a:ea typeface="Times New Roman"/>
                  <a:cs typeface="Times New Roman"/>
                  <a:sym typeface="Times New Roman"/>
                </a:endParaRPr>
              </a:p>
            </p:txBody>
          </p:sp>
          <p:sp>
            <p:nvSpPr>
              <p:cNvPr id="125" name="Shape 125"/>
              <p:cNvSpPr/>
              <p:nvPr/>
            </p:nvSpPr>
            <p:spPr>
              <a:xfrm>
                <a:off x="1619671" y="3068959"/>
                <a:ext cx="6480719" cy="2880320"/>
              </a:xfrm>
              <a:prstGeom prst="wave">
                <a:avLst>
                  <a:gd fmla="val 12500" name="adj1"/>
                  <a:gd fmla="val 0" name="adj2"/>
                </a:avLst>
              </a:prstGeom>
              <a:solidFill>
                <a:srgbClr val="31859B"/>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7F7F7F"/>
                  </a:solidFill>
                  <a:latin typeface="Times New Roman"/>
                  <a:ea typeface="Times New Roman"/>
                  <a:cs typeface="Times New Roman"/>
                  <a:sym typeface="Times New Roman"/>
                </a:endParaRPr>
              </a:p>
            </p:txBody>
          </p:sp>
          <p:sp>
            <p:nvSpPr>
              <p:cNvPr id="126" name="Shape 126"/>
              <p:cNvSpPr/>
              <p:nvPr/>
            </p:nvSpPr>
            <p:spPr>
              <a:xfrm>
                <a:off x="6159276" y="3244333"/>
                <a:ext cx="162625" cy="369332"/>
              </a:xfrm>
              <a:prstGeom prst="rect">
                <a:avLst/>
              </a:prstGeom>
              <a:noFill/>
              <a:ln>
                <a:noFill/>
              </a:ln>
            </p:spPr>
            <p:txBody>
              <a:bodyPr anchorCtr="0" anchor="t" bIns="45700" lIns="91425" rIns="91425" tIns="45700">
                <a:noAutofit/>
              </a:bodyPr>
              <a:lstStyle/>
              <a:p>
                <a:pPr indent="0" lvl="0" marL="0" marR="0" rtl="1" algn="r">
                  <a:spcBef>
                    <a:spcPts val="0"/>
                  </a:spcBef>
                  <a:buNone/>
                </a:pPr>
                <a:r>
                  <a:t/>
                </a:r>
                <a:endParaRPr sz="1800">
                  <a:solidFill>
                    <a:srgbClr val="7F7F7F"/>
                  </a:solidFill>
                  <a:latin typeface="Times New Roman"/>
                  <a:ea typeface="Times New Roman"/>
                  <a:cs typeface="Times New Roman"/>
                  <a:sym typeface="Times New Roman"/>
                </a:endParaRPr>
              </a:p>
            </p:txBody>
          </p:sp>
          <p:sp>
            <p:nvSpPr>
              <p:cNvPr id="127" name="Shape 127"/>
              <p:cNvSpPr/>
              <p:nvPr/>
            </p:nvSpPr>
            <p:spPr>
              <a:xfrm>
                <a:off x="1907703" y="2348880"/>
                <a:ext cx="6696744" cy="3168351"/>
              </a:xfrm>
              <a:prstGeom prst="wave">
                <a:avLst>
                  <a:gd fmla="val 12500" name="adj1"/>
                  <a:gd fmla="val 0" name="adj2"/>
                </a:avLst>
              </a:prstGeom>
              <a:gradFill>
                <a:gsLst>
                  <a:gs pos="0">
                    <a:srgbClr val="8C8C8C"/>
                  </a:gs>
                  <a:gs pos="50000">
                    <a:schemeClr val="lt1"/>
                  </a:gs>
                  <a:gs pos="100000">
                    <a:srgbClr val="F2F2F2"/>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7F7F7F"/>
                  </a:solidFill>
                  <a:latin typeface="Times New Roman"/>
                  <a:ea typeface="Times New Roman"/>
                  <a:cs typeface="Times New Roman"/>
                  <a:sym typeface="Times New Roman"/>
                </a:endParaRPr>
              </a:p>
            </p:txBody>
          </p:sp>
        </p:grpSp>
        <p:pic>
          <p:nvPicPr>
            <p:cNvPr id="128" name="Shape 128"/>
            <p:cNvPicPr preferRelativeResize="0"/>
            <p:nvPr/>
          </p:nvPicPr>
          <p:blipFill rotWithShape="1">
            <a:blip r:embed="rId3">
              <a:alphaModFix/>
            </a:blip>
            <a:srcRect b="0" l="0" r="0" t="0"/>
            <a:stretch/>
          </p:blipFill>
          <p:spPr>
            <a:xfrm>
              <a:off x="3702017" y="1556791"/>
              <a:ext cx="476249" cy="476249"/>
            </a:xfrm>
            <a:prstGeom prst="rect">
              <a:avLst/>
            </a:prstGeom>
            <a:noFill/>
            <a:ln>
              <a:noFill/>
            </a:ln>
          </p:spPr>
        </p:pic>
        <p:pic>
          <p:nvPicPr>
            <p:cNvPr id="129" name="Shape 129"/>
            <p:cNvPicPr preferRelativeResize="0"/>
            <p:nvPr/>
          </p:nvPicPr>
          <p:blipFill rotWithShape="1">
            <a:blip r:embed="rId4">
              <a:alphaModFix/>
            </a:blip>
            <a:srcRect b="0" l="0" r="0" t="0"/>
            <a:stretch/>
          </p:blipFill>
          <p:spPr>
            <a:xfrm>
              <a:off x="467543" y="2025536"/>
              <a:ext cx="762000" cy="1800225"/>
            </a:xfrm>
            <a:prstGeom prst="rect">
              <a:avLst/>
            </a:prstGeom>
            <a:noFill/>
            <a:ln>
              <a:noFill/>
            </a:ln>
          </p:spPr>
        </p:pic>
        <p:pic>
          <p:nvPicPr>
            <p:cNvPr id="130" name="Shape 130"/>
            <p:cNvPicPr preferRelativeResize="0"/>
            <p:nvPr/>
          </p:nvPicPr>
          <p:blipFill rotWithShape="1">
            <a:blip r:embed="rId5">
              <a:alphaModFix/>
            </a:blip>
            <a:srcRect b="0" l="0" r="0" t="0"/>
            <a:stretch/>
          </p:blipFill>
          <p:spPr>
            <a:xfrm>
              <a:off x="515168" y="1399629"/>
              <a:ext cx="714374" cy="790575"/>
            </a:xfrm>
            <a:prstGeom prst="rect">
              <a:avLst/>
            </a:prstGeom>
            <a:noFill/>
            <a:ln>
              <a:noFill/>
            </a:ln>
          </p:spPr>
        </p:pic>
        <p:pic>
          <p:nvPicPr>
            <p:cNvPr id="131" name="Shape 131"/>
            <p:cNvPicPr preferRelativeResize="0"/>
            <p:nvPr/>
          </p:nvPicPr>
          <p:blipFill rotWithShape="1">
            <a:blip r:embed="rId6">
              <a:alphaModFix/>
            </a:blip>
            <a:srcRect b="0" l="0" r="0" t="0"/>
            <a:stretch/>
          </p:blipFill>
          <p:spPr>
            <a:xfrm>
              <a:off x="436397" y="3929923"/>
              <a:ext cx="3562350" cy="952499"/>
            </a:xfrm>
            <a:prstGeom prst="rect">
              <a:avLst/>
            </a:prstGeom>
            <a:noFill/>
            <a:ln>
              <a:noFill/>
            </a:ln>
          </p:spPr>
        </p:pic>
      </p:grpSp>
      <p:sp>
        <p:nvSpPr>
          <p:cNvPr id="132" name="Shape 132"/>
          <p:cNvSpPr txBox="1"/>
          <p:nvPr/>
        </p:nvSpPr>
        <p:spPr>
          <a:xfrm>
            <a:off x="1115616" y="3429000"/>
            <a:ext cx="7128792"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A5A5A5"/>
                </a:solidFill>
                <a:latin typeface="Times New Roman"/>
                <a:ea typeface="Times New Roman"/>
                <a:cs typeface="Times New Roman"/>
                <a:sym typeface="Times New Roman"/>
              </a:rPr>
              <a:t>مرحلة الطفولة Childhood</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5" name="Shape 485"/>
        <p:cNvGrpSpPr/>
        <p:nvPr/>
      </p:nvGrpSpPr>
      <p:grpSpPr>
        <a:xfrm>
          <a:off x="0" y="0"/>
          <a:ext cx="0" cy="0"/>
          <a:chOff x="0" y="0"/>
          <a:chExt cx="0" cy="0"/>
        </a:xfrm>
      </p:grpSpPr>
      <p:grpSp>
        <p:nvGrpSpPr>
          <p:cNvPr id="486" name="Shape 486"/>
          <p:cNvGrpSpPr/>
          <p:nvPr/>
        </p:nvGrpSpPr>
        <p:grpSpPr>
          <a:xfrm>
            <a:off x="107503" y="116631"/>
            <a:ext cx="8928992" cy="6624735"/>
            <a:chOff x="107503" y="116631"/>
            <a:chExt cx="8928992" cy="6624735"/>
          </a:xfrm>
        </p:grpSpPr>
        <p:sp>
          <p:nvSpPr>
            <p:cNvPr id="487" name="Shape 487"/>
            <p:cNvSpPr/>
            <p:nvPr/>
          </p:nvSpPr>
          <p:spPr>
            <a:xfrm>
              <a:off x="4355976" y="188640"/>
              <a:ext cx="4680520" cy="6324143"/>
            </a:xfrm>
            <a:prstGeom prst="rect">
              <a:avLst/>
            </a:prstGeom>
            <a:solidFill>
              <a:srgbClr val="CC99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488" name="Shape 488"/>
            <p:cNvGrpSpPr/>
            <p:nvPr/>
          </p:nvGrpSpPr>
          <p:grpSpPr>
            <a:xfrm>
              <a:off x="107503" y="116631"/>
              <a:ext cx="8712967" cy="6624735"/>
              <a:chOff x="107503" y="116631"/>
              <a:chExt cx="8712967" cy="6624735"/>
            </a:xfrm>
          </p:grpSpPr>
          <p:grpSp>
            <p:nvGrpSpPr>
              <p:cNvPr id="489" name="Shape 489"/>
              <p:cNvGrpSpPr/>
              <p:nvPr/>
            </p:nvGrpSpPr>
            <p:grpSpPr>
              <a:xfrm>
                <a:off x="107503" y="188640"/>
                <a:ext cx="8712967" cy="6552727"/>
                <a:chOff x="107503" y="188640"/>
                <a:chExt cx="8712967" cy="6552727"/>
              </a:xfrm>
            </p:grpSpPr>
            <p:grpSp>
              <p:nvGrpSpPr>
                <p:cNvPr id="490" name="Shape 490"/>
                <p:cNvGrpSpPr/>
                <p:nvPr/>
              </p:nvGrpSpPr>
              <p:grpSpPr>
                <a:xfrm>
                  <a:off x="107503" y="188640"/>
                  <a:ext cx="8712966" cy="6552727"/>
                  <a:chOff x="107503" y="188640"/>
                  <a:chExt cx="8712966" cy="6552727"/>
                </a:xfrm>
              </p:grpSpPr>
              <p:grpSp>
                <p:nvGrpSpPr>
                  <p:cNvPr id="491" name="Shape 491"/>
                  <p:cNvGrpSpPr/>
                  <p:nvPr/>
                </p:nvGrpSpPr>
                <p:grpSpPr>
                  <a:xfrm>
                    <a:off x="107503" y="188640"/>
                    <a:ext cx="8712966" cy="6552727"/>
                    <a:chOff x="395536" y="476672"/>
                    <a:chExt cx="8113752" cy="6192687"/>
                  </a:xfrm>
                </p:grpSpPr>
                <p:sp>
                  <p:nvSpPr>
                    <p:cNvPr id="492" name="Shape 492"/>
                    <p:cNvSpPr/>
                    <p:nvPr/>
                  </p:nvSpPr>
                  <p:spPr>
                    <a:xfrm>
                      <a:off x="395536" y="476672"/>
                      <a:ext cx="5760640" cy="6192687"/>
                    </a:xfrm>
                    <a:prstGeom prst="round1Rect">
                      <a:avLst>
                        <a:gd fmla="val 16667" name="adj"/>
                      </a:avLst>
                    </a:prstGeom>
                    <a:solidFill>
                      <a:srgbClr val="99009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93" name="Shape 493"/>
                    <p:cNvSpPr/>
                    <p:nvPr/>
                  </p:nvSpPr>
                  <p:spPr>
                    <a:xfrm>
                      <a:off x="611560" y="620687"/>
                      <a:ext cx="7897728" cy="5832648"/>
                    </a:xfrm>
                    <a:prstGeom prst="roundRect">
                      <a:avLst>
                        <a:gd fmla="val 9377" name="adj"/>
                      </a:avLst>
                    </a:prstGeom>
                    <a:gradFill>
                      <a:gsLst>
                        <a:gs pos="0">
                          <a:srgbClr val="F2F2F2"/>
                        </a:gs>
                        <a:gs pos="50000">
                          <a:schemeClr val="lt1"/>
                        </a:gs>
                        <a:gs pos="100000">
                          <a:srgbClr val="F2F2F2"/>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494" name="Shape 494"/>
                  <p:cNvPicPr preferRelativeResize="0"/>
                  <p:nvPr/>
                </p:nvPicPr>
                <p:blipFill rotWithShape="1">
                  <a:blip r:embed="rId3">
                    <a:alphaModFix/>
                  </a:blip>
                  <a:srcRect b="0" l="0" r="0" t="0"/>
                  <a:stretch/>
                </p:blipFill>
                <p:spPr>
                  <a:xfrm>
                    <a:off x="339482" y="188640"/>
                    <a:ext cx="2666999" cy="752474"/>
                  </a:xfrm>
                  <a:prstGeom prst="rect">
                    <a:avLst/>
                  </a:prstGeom>
                  <a:noFill/>
                  <a:ln>
                    <a:noFill/>
                  </a:ln>
                </p:spPr>
              </p:pic>
            </p:grpSp>
            <p:pic>
              <p:nvPicPr>
                <p:cNvPr id="495" name="Shape 495"/>
                <p:cNvPicPr preferRelativeResize="0"/>
                <p:nvPr/>
              </p:nvPicPr>
              <p:blipFill rotWithShape="1">
                <a:blip r:embed="rId4">
                  <a:alphaModFix/>
                </a:blip>
                <a:srcRect b="0" l="0" r="0" t="0"/>
                <a:stretch/>
              </p:blipFill>
              <p:spPr>
                <a:xfrm>
                  <a:off x="7956375" y="332656"/>
                  <a:ext cx="864095" cy="348080"/>
                </a:xfrm>
                <a:prstGeom prst="rect">
                  <a:avLst/>
                </a:prstGeom>
                <a:noFill/>
                <a:ln>
                  <a:noFill/>
                </a:ln>
              </p:spPr>
            </p:pic>
          </p:grpSp>
          <p:grpSp>
            <p:nvGrpSpPr>
              <p:cNvPr id="496" name="Shape 496"/>
              <p:cNvGrpSpPr/>
              <p:nvPr/>
            </p:nvGrpSpPr>
            <p:grpSpPr>
              <a:xfrm>
                <a:off x="3006482" y="116631"/>
                <a:ext cx="5813989" cy="747719"/>
                <a:chOff x="3006482" y="116631"/>
                <a:chExt cx="5813989" cy="747719"/>
              </a:xfrm>
            </p:grpSpPr>
            <p:pic>
              <p:nvPicPr>
                <p:cNvPr id="497" name="Shape 497"/>
                <p:cNvPicPr preferRelativeResize="0"/>
                <p:nvPr/>
              </p:nvPicPr>
              <p:blipFill rotWithShape="1">
                <a:blip r:embed="rId5">
                  <a:alphaModFix/>
                </a:blip>
                <a:srcRect b="0" l="0" r="0" t="0"/>
                <a:stretch/>
              </p:blipFill>
              <p:spPr>
                <a:xfrm>
                  <a:off x="3006482" y="116631"/>
                  <a:ext cx="3067049" cy="747719"/>
                </a:xfrm>
                <a:prstGeom prst="rect">
                  <a:avLst/>
                </a:prstGeom>
                <a:noFill/>
                <a:ln>
                  <a:noFill/>
                </a:ln>
              </p:spPr>
            </p:pic>
            <p:pic>
              <p:nvPicPr>
                <p:cNvPr id="498" name="Shape 498"/>
                <p:cNvPicPr preferRelativeResize="0"/>
                <p:nvPr/>
              </p:nvPicPr>
              <p:blipFill rotWithShape="1">
                <a:blip r:embed="rId5">
                  <a:alphaModFix/>
                </a:blip>
                <a:srcRect b="0" l="0" r="0" t="0"/>
                <a:stretch/>
              </p:blipFill>
              <p:spPr>
                <a:xfrm>
                  <a:off x="5753421" y="116631"/>
                  <a:ext cx="3067049" cy="747719"/>
                </a:xfrm>
                <a:prstGeom prst="rect">
                  <a:avLst/>
                </a:prstGeom>
                <a:noFill/>
                <a:ln>
                  <a:noFill/>
                </a:ln>
              </p:spPr>
            </p:pic>
          </p:grpSp>
        </p:grpSp>
      </p:grpSp>
      <p:sp>
        <p:nvSpPr>
          <p:cNvPr id="499" name="Shape 499"/>
          <p:cNvSpPr txBox="1"/>
          <p:nvPr/>
        </p:nvSpPr>
        <p:spPr>
          <a:xfrm>
            <a:off x="611560" y="1046345"/>
            <a:ext cx="8064894"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B30DA7"/>
                </a:solidFill>
                <a:latin typeface="Calibri"/>
                <a:ea typeface="Calibri"/>
                <a:cs typeface="Calibri"/>
                <a:sym typeface="Calibri"/>
              </a:rPr>
              <a:t>1- النمو الحركي في مرحلة الطفولة المبكرة:</a:t>
            </a:r>
          </a:p>
        </p:txBody>
      </p:sp>
      <p:sp>
        <p:nvSpPr>
          <p:cNvPr id="500" name="Shape 500"/>
          <p:cNvSpPr/>
          <p:nvPr/>
        </p:nvSpPr>
        <p:spPr>
          <a:xfrm>
            <a:off x="735247" y="2890678"/>
            <a:ext cx="7653176" cy="255454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يبدأ الطفل بالقفز والجري، ويطعم نفسه ويغسل يديه، وينظف نفسه، ولذلك يجب أن تعطيه بيئته الفرصة لتعلم هذه الأشياء، بل أنه من شروط النمو السليم.</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500"/>
                                        <p:tgtEl>
                                          <p:spTgt spid="486"/>
                                        </p:tgtEl>
                                      </p:cBhvr>
                                    </p:animEffect>
                                  </p:childTnLst>
                                </p:cTn>
                              </p:par>
                              <p:par>
                                <p:cTn fill="hold" nodeType="withEffect" presetClass="entr" presetID="10" presetSubtype="0">
                                  <p:stCondLst>
                                    <p:cond delay="0"/>
                                  </p:stCondLst>
                                  <p:childTnLst>
                                    <p:set>
                                      <p:cBhvr>
                                        <p:cTn dur="1" fill="hold">
                                          <p:stCondLst>
                                            <p:cond delay="0"/>
                                          </p:stCondLst>
                                        </p:cTn>
                                        <p:tgtEl>
                                          <p:spTgt spid="499"/>
                                        </p:tgtEl>
                                        <p:attrNameLst>
                                          <p:attrName>style.visibility</p:attrName>
                                        </p:attrNameLst>
                                      </p:cBhvr>
                                      <p:to>
                                        <p:strVal val="visible"/>
                                      </p:to>
                                    </p:set>
                                    <p:animEffect filter="fade" transition="in">
                                      <p:cBhvr>
                                        <p:cTn dur="500"/>
                                        <p:tgtEl>
                                          <p:spTgt spid="4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0"/>
                                        </p:tgtEl>
                                        <p:attrNameLst>
                                          <p:attrName>style.visibility</p:attrName>
                                        </p:attrNameLst>
                                      </p:cBhvr>
                                      <p:to>
                                        <p:strVal val="visible"/>
                                      </p:to>
                                    </p:set>
                                    <p:animEffect filter="fade" transition="in">
                                      <p:cBhvr>
                                        <p:cTn dur="500"/>
                                        <p:tgtEl>
                                          <p:spTgt spid="5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4" name="Shape 504"/>
        <p:cNvGrpSpPr/>
        <p:nvPr/>
      </p:nvGrpSpPr>
      <p:grpSpPr>
        <a:xfrm>
          <a:off x="0" y="0"/>
          <a:ext cx="0" cy="0"/>
          <a:chOff x="0" y="0"/>
          <a:chExt cx="0" cy="0"/>
        </a:xfrm>
      </p:grpSpPr>
      <p:pic>
        <p:nvPicPr>
          <p:cNvPr descr="img_1355587396_329.png" id="505" name="Shape 505"/>
          <p:cNvPicPr preferRelativeResize="0"/>
          <p:nvPr/>
        </p:nvPicPr>
        <p:blipFill rotWithShape="1">
          <a:blip r:embed="rId3">
            <a:alphaModFix/>
          </a:blip>
          <a:srcRect b="0" l="0" r="0" t="0"/>
          <a:stretch/>
        </p:blipFill>
        <p:spPr>
          <a:xfrm>
            <a:off x="1143000" y="382288"/>
            <a:ext cx="7000875" cy="6215063"/>
          </a:xfrm>
          <a:prstGeom prst="rect">
            <a:avLst/>
          </a:prstGeom>
          <a:noFill/>
          <a:ln>
            <a:noFill/>
          </a:ln>
        </p:spPr>
      </p:pic>
      <p:sp>
        <p:nvSpPr>
          <p:cNvPr id="506" name="Shape 506"/>
          <p:cNvSpPr/>
          <p:nvPr/>
        </p:nvSpPr>
        <p:spPr>
          <a:xfrm>
            <a:off x="2092225" y="3034694"/>
            <a:ext cx="5072061" cy="255454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8000">
                <a:solidFill>
                  <a:srgbClr val="0070C0"/>
                </a:solidFill>
                <a:latin typeface="Calibri"/>
                <a:ea typeface="Calibri"/>
                <a:cs typeface="Calibri"/>
                <a:sym typeface="Calibri"/>
              </a:rPr>
              <a:t>نشاط</a:t>
            </a:r>
            <a:br>
              <a:rPr b="1" lang="ar-EG" sz="8000">
                <a:solidFill>
                  <a:srgbClr val="0070C0"/>
                </a:solidFill>
                <a:latin typeface="Calibri"/>
                <a:ea typeface="Calibri"/>
                <a:cs typeface="Calibri"/>
                <a:sym typeface="Calibri"/>
              </a:rPr>
            </a:br>
            <a:r>
              <a:rPr b="1" lang="ar-EG" sz="8000">
                <a:solidFill>
                  <a:srgbClr val="0070C0"/>
                </a:solidFill>
                <a:latin typeface="Calibri"/>
                <a:ea typeface="Calibri"/>
                <a:cs typeface="Calibri"/>
                <a:sym typeface="Calibri"/>
              </a:rPr>
              <a:t> 2-4</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05"/>
                                        </p:tgtEl>
                                        <p:attrNameLst>
                                          <p:attrName>style.visibility</p:attrName>
                                        </p:attrNameLst>
                                      </p:cBhvr>
                                      <p:to>
                                        <p:strVal val="visible"/>
                                      </p:to>
                                    </p:set>
                                    <p:animEffect filter="fade" transition="in">
                                      <p:cBhvr>
                                        <p:cTn dur="500"/>
                                        <p:tgtEl>
                                          <p:spTgt spid="505"/>
                                        </p:tgtEl>
                                      </p:cBhvr>
                                    </p:animEffect>
                                  </p:childTnLst>
                                </p:cTn>
                              </p:par>
                              <p:par>
                                <p:cTn fill="hold" nodeType="withEffect" presetClass="entr" presetID="10" presetSubtype="0">
                                  <p:stCondLst>
                                    <p:cond delay="0"/>
                                  </p:stCondLst>
                                  <p:childTnLst>
                                    <p:set>
                                      <p:cBhvr>
                                        <p:cTn dur="1" fill="hold">
                                          <p:stCondLst>
                                            <p:cond delay="0"/>
                                          </p:stCondLst>
                                        </p:cTn>
                                        <p:tgtEl>
                                          <p:spTgt spid="506"/>
                                        </p:tgtEl>
                                        <p:attrNameLst>
                                          <p:attrName>style.visibility</p:attrName>
                                        </p:attrNameLst>
                                      </p:cBhvr>
                                      <p:to>
                                        <p:strVal val="visible"/>
                                      </p:to>
                                    </p:set>
                                    <p:animEffect filter="fade" transition="in">
                                      <p:cBhvr>
                                        <p:cTn dur="500"/>
                                        <p:tgtEl>
                                          <p:spTgt spid="5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0" name="Shape 510"/>
        <p:cNvGrpSpPr/>
        <p:nvPr/>
      </p:nvGrpSpPr>
      <p:grpSpPr>
        <a:xfrm>
          <a:off x="0" y="0"/>
          <a:ext cx="0" cy="0"/>
          <a:chOff x="0" y="0"/>
          <a:chExt cx="0" cy="0"/>
        </a:xfrm>
      </p:grpSpPr>
      <p:grpSp>
        <p:nvGrpSpPr>
          <p:cNvPr id="511" name="Shape 511"/>
          <p:cNvGrpSpPr/>
          <p:nvPr/>
        </p:nvGrpSpPr>
        <p:grpSpPr>
          <a:xfrm>
            <a:off x="235046" y="211854"/>
            <a:ext cx="8820472" cy="6552727"/>
            <a:chOff x="2857488" y="1500174"/>
            <a:chExt cx="5796002" cy="4143404"/>
          </a:xfrm>
        </p:grpSpPr>
        <p:sp>
          <p:nvSpPr>
            <p:cNvPr id="512" name="Shape 512"/>
            <p:cNvSpPr/>
            <p:nvPr/>
          </p:nvSpPr>
          <p:spPr>
            <a:xfrm>
              <a:off x="3009888" y="1785925"/>
              <a:ext cx="5643602" cy="3857652"/>
            </a:xfrm>
            <a:prstGeom prst="roundRect">
              <a:avLst>
                <a:gd fmla="val 16667" name="adj"/>
              </a:avLst>
            </a:prstGeom>
            <a:gradFill>
              <a:gsLst>
                <a:gs pos="0">
                  <a:srgbClr val="BABABA"/>
                </a:gs>
                <a:gs pos="35000">
                  <a:srgbClr val="CFCFCF"/>
                </a:gs>
                <a:gs pos="100000">
                  <a:srgbClr val="EDEDED"/>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sp>
          <p:nvSpPr>
            <p:cNvPr id="513" name="Shape 513"/>
            <p:cNvSpPr/>
            <p:nvPr/>
          </p:nvSpPr>
          <p:spPr>
            <a:xfrm>
              <a:off x="2857488" y="1500174"/>
              <a:ext cx="5643602" cy="3857652"/>
            </a:xfrm>
            <a:prstGeom prst="roundRect">
              <a:avLst>
                <a:gd fmla="val 16667" name="adj"/>
              </a:avLst>
            </a:prstGeom>
            <a:gradFill>
              <a:gsLst>
                <a:gs pos="0">
                  <a:srgbClr val="FF847E"/>
                </a:gs>
                <a:gs pos="50000">
                  <a:schemeClr val="lt1"/>
                </a:gs>
                <a:gs pos="100000">
                  <a:srgbClr val="FFDA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sp>
        <p:nvSpPr>
          <p:cNvPr id="514" name="Shape 514"/>
          <p:cNvSpPr txBox="1"/>
          <p:nvPr/>
        </p:nvSpPr>
        <p:spPr>
          <a:xfrm>
            <a:off x="379471" y="692695"/>
            <a:ext cx="8224976"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C00000"/>
                </a:solidFill>
                <a:latin typeface="Calibri"/>
                <a:ea typeface="Calibri"/>
                <a:cs typeface="Calibri"/>
                <a:sym typeface="Calibri"/>
              </a:rPr>
              <a:t>اكتب أكبر عدد من الكلمات المرادفة لكلمة الطفولة المتأخرة</a:t>
            </a:r>
          </a:p>
        </p:txBody>
      </p:sp>
      <p:sp>
        <p:nvSpPr>
          <p:cNvPr id="515" name="Shape 515"/>
          <p:cNvSpPr txBox="1"/>
          <p:nvPr/>
        </p:nvSpPr>
        <p:spPr>
          <a:xfrm>
            <a:off x="395536" y="3083475"/>
            <a:ext cx="8224976"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chemeClr val="dk1"/>
                </a:solidFill>
                <a:latin typeface="Calibri"/>
                <a:ea typeface="Calibri"/>
                <a:cs typeface="Calibri"/>
                <a:sym typeface="Calibri"/>
              </a:rPr>
              <a:t>مرحلة الإزعاج والمشكلات، مرحلة العراك، مرحلة الأقران.</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500"/>
                                        <p:tgtEl>
                                          <p:spTgt spid="511"/>
                                        </p:tgtEl>
                                      </p:cBhvr>
                                    </p:animEffect>
                                  </p:childTnLst>
                                </p:cTn>
                              </p:par>
                              <p:par>
                                <p:cTn fill="hold" nodeType="withEffect" presetClass="entr" presetID="10" presetSubtype="0">
                                  <p:stCondLst>
                                    <p:cond delay="0"/>
                                  </p:stCondLst>
                                  <p:childTnLst>
                                    <p:set>
                                      <p:cBhvr>
                                        <p:cTn dur="1" fill="hold">
                                          <p:stCondLst>
                                            <p:cond delay="0"/>
                                          </p:stCondLst>
                                        </p:cTn>
                                        <p:tgtEl>
                                          <p:spTgt spid="514"/>
                                        </p:tgtEl>
                                        <p:attrNameLst>
                                          <p:attrName>style.visibility</p:attrName>
                                        </p:attrNameLst>
                                      </p:cBhvr>
                                      <p:to>
                                        <p:strVal val="visible"/>
                                      </p:to>
                                    </p:set>
                                    <p:animEffect filter="fade" transition="in">
                                      <p:cBhvr>
                                        <p:cTn dur="500"/>
                                        <p:tgtEl>
                                          <p:spTgt spid="5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5"/>
                                        </p:tgtEl>
                                        <p:attrNameLst>
                                          <p:attrName>style.visibility</p:attrName>
                                        </p:attrNameLst>
                                      </p:cBhvr>
                                      <p:to>
                                        <p:strVal val="visible"/>
                                      </p:to>
                                    </p:set>
                                    <p:anim calcmode="lin" valueType="num">
                                      <p:cBhvr additive="base">
                                        <p:cTn dur="500"/>
                                        <p:tgtEl>
                                          <p:spTgt spid="515"/>
                                        </p:tgtEl>
                                        <p:attrNameLst>
                                          <p:attrName>ppt_w</p:attrName>
                                        </p:attrNameLst>
                                      </p:cBhvr>
                                      <p:tavLst>
                                        <p:tav fmla="" tm="0">
                                          <p:val>
                                            <p:strVal val="0"/>
                                          </p:val>
                                        </p:tav>
                                        <p:tav fmla="" tm="100000">
                                          <p:val>
                                            <p:strVal val="#ppt_w"/>
                                          </p:val>
                                        </p:tav>
                                      </p:tavLst>
                                    </p:anim>
                                    <p:anim calcmode="lin" valueType="num">
                                      <p:cBhvr additive="base">
                                        <p:cTn dur="500"/>
                                        <p:tgtEl>
                                          <p:spTgt spid="51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9" name="Shape 519"/>
        <p:cNvGrpSpPr/>
        <p:nvPr/>
      </p:nvGrpSpPr>
      <p:grpSpPr>
        <a:xfrm>
          <a:off x="0" y="0"/>
          <a:ext cx="0" cy="0"/>
          <a:chOff x="0" y="0"/>
          <a:chExt cx="0" cy="0"/>
        </a:xfrm>
      </p:grpSpPr>
      <p:grpSp>
        <p:nvGrpSpPr>
          <p:cNvPr id="520" name="Shape 520"/>
          <p:cNvGrpSpPr/>
          <p:nvPr/>
        </p:nvGrpSpPr>
        <p:grpSpPr>
          <a:xfrm>
            <a:off x="1979711" y="1639630"/>
            <a:ext cx="5513266" cy="3146692"/>
            <a:chOff x="1428728" y="1142983"/>
            <a:chExt cx="6643734" cy="4572032"/>
          </a:xfrm>
        </p:grpSpPr>
        <p:grpSp>
          <p:nvGrpSpPr>
            <p:cNvPr id="521" name="Shape 521"/>
            <p:cNvGrpSpPr/>
            <p:nvPr/>
          </p:nvGrpSpPr>
          <p:grpSpPr>
            <a:xfrm>
              <a:off x="1428728" y="1142983"/>
              <a:ext cx="6643734" cy="4572032"/>
              <a:chOff x="2714611" y="571479"/>
              <a:chExt cx="5715040" cy="4572032"/>
            </a:xfrm>
          </p:grpSpPr>
          <p:sp>
            <p:nvSpPr>
              <p:cNvPr id="522" name="Shape 522"/>
              <p:cNvSpPr/>
              <p:nvPr/>
            </p:nvSpPr>
            <p:spPr>
              <a:xfrm>
                <a:off x="2714611" y="1428736"/>
                <a:ext cx="5572163" cy="3714775"/>
              </a:xfrm>
              <a:prstGeom prst="cloud">
                <a:avLst/>
              </a:prstGeom>
              <a:gradFill>
                <a:gsLst>
                  <a:gs pos="0">
                    <a:schemeClr val="lt1"/>
                  </a:gs>
                  <a:gs pos="100000">
                    <a:srgbClr val="939393"/>
                  </a:gs>
                </a:gsLst>
                <a:path path="circle">
                  <a:fillToRect b="50%" l="50%" r="50%" t="50%"/>
                </a:path>
                <a:tileRect/>
              </a:gradFill>
              <a:ln cap="flat" cmpd="sng" w="38100">
                <a:solidFill>
                  <a:srgbClr val="0070C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2800">
                  <a:solidFill>
                    <a:schemeClr val="lt1"/>
                  </a:solidFill>
                  <a:latin typeface="Calibri"/>
                  <a:ea typeface="Calibri"/>
                  <a:cs typeface="Calibri"/>
                  <a:sym typeface="Calibri"/>
                </a:endParaRPr>
              </a:p>
            </p:txBody>
          </p:sp>
          <p:sp>
            <p:nvSpPr>
              <p:cNvPr id="523" name="Shape 523"/>
              <p:cNvSpPr/>
              <p:nvPr/>
            </p:nvSpPr>
            <p:spPr>
              <a:xfrm>
                <a:off x="2857488" y="571479"/>
                <a:ext cx="5572164" cy="3857652"/>
              </a:xfrm>
              <a:prstGeom prst="teardrop">
                <a:avLst>
                  <a:gd fmla="val 100000" name="adj"/>
                </a:avLst>
              </a:prstGeom>
              <a:gradFill>
                <a:gsLst>
                  <a:gs pos="0">
                    <a:srgbClr val="0000FF"/>
                  </a:gs>
                  <a:gs pos="50000">
                    <a:srgbClr val="0070C0"/>
                  </a:gs>
                  <a:gs pos="100000">
                    <a:srgbClr val="D8D8D8"/>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2800">
                  <a:solidFill>
                    <a:schemeClr val="lt1"/>
                  </a:solidFill>
                  <a:latin typeface="Calibri"/>
                  <a:ea typeface="Calibri"/>
                  <a:cs typeface="Calibri"/>
                  <a:sym typeface="Calibri"/>
                </a:endParaRPr>
              </a:p>
            </p:txBody>
          </p:sp>
        </p:grpSp>
        <p:sp>
          <p:nvSpPr>
            <p:cNvPr id="524" name="Shape 524"/>
            <p:cNvSpPr txBox="1"/>
            <p:nvPr/>
          </p:nvSpPr>
          <p:spPr>
            <a:xfrm>
              <a:off x="2000233" y="1553633"/>
              <a:ext cx="5643602" cy="321975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13800">
                  <a:solidFill>
                    <a:srgbClr val="FFFFFF"/>
                  </a:solidFill>
                  <a:latin typeface="Calibri"/>
                  <a:ea typeface="Calibri"/>
                  <a:cs typeface="Calibri"/>
                  <a:sym typeface="Calibri"/>
                </a:rPr>
                <a:t>إثراء</a:t>
              </a:r>
            </a:p>
          </p:txBody>
        </p:sp>
      </p:gr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20"/>
                                        </p:tgtEl>
                                        <p:attrNameLst>
                                          <p:attrName>style.visibility</p:attrName>
                                        </p:attrNameLst>
                                      </p:cBhvr>
                                      <p:to>
                                        <p:strVal val="visible"/>
                                      </p:to>
                                    </p:set>
                                    <p:anim calcmode="lin" valueType="num">
                                      <p:cBhvr additive="base">
                                        <p:cTn dur="500"/>
                                        <p:tgtEl>
                                          <p:spTgt spid="520"/>
                                        </p:tgtEl>
                                        <p:attrNameLst>
                                          <p:attrName>ppt_w</p:attrName>
                                        </p:attrNameLst>
                                      </p:cBhvr>
                                      <p:tavLst>
                                        <p:tav fmla="" tm="0">
                                          <p:val>
                                            <p:strVal val="0"/>
                                          </p:val>
                                        </p:tav>
                                        <p:tav fmla="" tm="100000">
                                          <p:val>
                                            <p:strVal val="#ppt_w"/>
                                          </p:val>
                                        </p:tav>
                                      </p:tavLst>
                                    </p:anim>
                                    <p:anim calcmode="lin" valueType="num">
                                      <p:cBhvr additive="base">
                                        <p:cTn dur="500"/>
                                        <p:tgtEl>
                                          <p:spTgt spid="52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8" name="Shape 528"/>
        <p:cNvGrpSpPr/>
        <p:nvPr/>
      </p:nvGrpSpPr>
      <p:grpSpPr>
        <a:xfrm>
          <a:off x="0" y="0"/>
          <a:ext cx="0" cy="0"/>
          <a:chOff x="0" y="0"/>
          <a:chExt cx="0" cy="0"/>
        </a:xfrm>
      </p:grpSpPr>
      <p:grpSp>
        <p:nvGrpSpPr>
          <p:cNvPr id="529" name="Shape 529"/>
          <p:cNvGrpSpPr/>
          <p:nvPr/>
        </p:nvGrpSpPr>
        <p:grpSpPr>
          <a:xfrm>
            <a:off x="107504" y="-27383"/>
            <a:ext cx="8856983" cy="6624736"/>
            <a:chOff x="107504" y="-27383"/>
            <a:chExt cx="8856983" cy="6624736"/>
          </a:xfrm>
        </p:grpSpPr>
        <p:sp>
          <p:nvSpPr>
            <p:cNvPr id="530" name="Shape 530"/>
            <p:cNvSpPr/>
            <p:nvPr/>
          </p:nvSpPr>
          <p:spPr>
            <a:xfrm>
              <a:off x="7092279" y="-27383"/>
              <a:ext cx="1872207" cy="1944216"/>
            </a:xfrm>
            <a:prstGeom prst="flowChartConnector">
              <a:avLst/>
            </a:prstGeom>
            <a:solidFill>
              <a:srgbClr val="CC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531" name="Shape 531"/>
            <p:cNvGrpSpPr/>
            <p:nvPr/>
          </p:nvGrpSpPr>
          <p:grpSpPr>
            <a:xfrm>
              <a:off x="107504" y="188639"/>
              <a:ext cx="8640959" cy="6408712"/>
              <a:chOff x="-36511" y="260647"/>
              <a:chExt cx="8640959" cy="6408712"/>
            </a:xfrm>
          </p:grpSpPr>
          <p:sp>
            <p:nvSpPr>
              <p:cNvPr id="532" name="Shape 532"/>
              <p:cNvSpPr/>
              <p:nvPr/>
            </p:nvSpPr>
            <p:spPr>
              <a:xfrm>
                <a:off x="323528" y="260647"/>
                <a:ext cx="8280919" cy="6408712"/>
              </a:xfrm>
              <a:prstGeom prst="round1Rect">
                <a:avLst>
                  <a:gd fmla="val 16667" name="adj"/>
                </a:avLst>
              </a:prstGeom>
              <a:solidFill>
                <a:srgbClr val="99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33" name="Shape 533"/>
              <p:cNvSpPr/>
              <p:nvPr/>
            </p:nvSpPr>
            <p:spPr>
              <a:xfrm>
                <a:off x="-36511" y="260647"/>
                <a:ext cx="8280919" cy="6408712"/>
              </a:xfrm>
              <a:prstGeom prst="snip2DiagRect">
                <a:avLst>
                  <a:gd fmla="val 0" name="adj1"/>
                  <a:gd fmla="val 16667" name="adj2"/>
                </a:avLst>
              </a:prstGeom>
              <a:gradFill>
                <a:gsLst>
                  <a:gs pos="0">
                    <a:schemeClr val="lt1"/>
                  </a:gs>
                  <a:gs pos="50000">
                    <a:srgbClr val="E5DFEC"/>
                  </a:gs>
                  <a:gs pos="100000">
                    <a:srgbClr val="D8D8D8"/>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sp>
        <p:nvSpPr>
          <p:cNvPr id="534" name="Shape 534"/>
          <p:cNvSpPr/>
          <p:nvPr/>
        </p:nvSpPr>
        <p:spPr>
          <a:xfrm>
            <a:off x="611560" y="692695"/>
            <a:ext cx="7056783" cy="569386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C00000"/>
                </a:solidFill>
                <a:latin typeface="Calibri"/>
                <a:ea typeface="Calibri"/>
                <a:cs typeface="Calibri"/>
                <a:sym typeface="Calibri"/>
              </a:rPr>
              <a:t>الاختلافات بين الجنسين في اللعب:</a:t>
            </a:r>
          </a:p>
          <a:p>
            <a:pPr indent="0" lvl="0" marL="0" marR="0" rtl="1" algn="ctr">
              <a:spcBef>
                <a:spcPts val="0"/>
              </a:spcBef>
              <a:buSzPct val="25000"/>
              <a:buNone/>
            </a:pPr>
            <a:r>
              <a:rPr b="1" lang="ar-EG" sz="4000">
                <a:solidFill>
                  <a:schemeClr val="dk1"/>
                </a:solidFill>
                <a:latin typeface="Calibri"/>
                <a:ea typeface="Calibri"/>
                <a:cs typeface="Calibri"/>
                <a:sym typeface="Calibri"/>
              </a:rPr>
              <a:t>يرى بعض العلماء ومنهم جيلجان (Gilligan) أن أنشطة اللعب عند الذكور تهيئهم لتطوير العضلات التي سيحتاجون لاستخدامها في المستقبل، في حين تلعب الأنشطة التي تقوم بها الإناث دورًا في تعليمهم الصبر والتعاون والقابلية للتأثر بالعوامل الخارجية واكتساب مهارات تساعدهم في الحياة العائلية.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529"/>
                                        </p:tgtEl>
                                        <p:attrNameLst>
                                          <p:attrName>style.visibility</p:attrName>
                                        </p:attrNameLst>
                                      </p:cBhvr>
                                      <p:to>
                                        <p:strVal val="visible"/>
                                      </p:to>
                                    </p:set>
                                    <p:anim calcmode="lin" valueType="num">
                                      <p:cBhvr additive="base">
                                        <p:cTn dur="500"/>
                                        <p:tgtEl>
                                          <p:spTgt spid="529"/>
                                        </p:tgtEl>
                                        <p:attrNameLst>
                                          <p:attrName>ppt_w</p:attrName>
                                        </p:attrNameLst>
                                      </p:cBhvr>
                                      <p:tavLst>
                                        <p:tav fmla="" tm="0">
                                          <p:val>
                                            <p:strVal val="0"/>
                                          </p:val>
                                        </p:tav>
                                        <p:tav fmla="" tm="100000">
                                          <p:val>
                                            <p:strVal val="#ppt_w"/>
                                          </p:val>
                                        </p:tav>
                                      </p:tavLst>
                                    </p:anim>
                                    <p:anim calcmode="lin" valueType="num">
                                      <p:cBhvr additive="base">
                                        <p:cTn dur="500"/>
                                        <p:tgtEl>
                                          <p:spTgt spid="52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34">
                                            <p:txEl>
                                              <p:pRg end="0" st="0"/>
                                            </p:txEl>
                                          </p:spTgt>
                                        </p:tgtEl>
                                        <p:attrNameLst>
                                          <p:attrName>style.visibility</p:attrName>
                                        </p:attrNameLst>
                                      </p:cBhvr>
                                      <p:to>
                                        <p:strVal val="visible"/>
                                      </p:to>
                                    </p:set>
                                    <p:anim calcmode="lin" valueType="num">
                                      <p:cBhvr additive="base">
                                        <p:cTn dur="500"/>
                                        <p:tgtEl>
                                          <p:spTgt spid="534">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534">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34">
                                            <p:txEl>
                                              <p:pRg end="1" st="1"/>
                                            </p:txEl>
                                          </p:spTgt>
                                        </p:tgtEl>
                                        <p:attrNameLst>
                                          <p:attrName>style.visibility</p:attrName>
                                        </p:attrNameLst>
                                      </p:cBhvr>
                                      <p:to>
                                        <p:strVal val="visible"/>
                                      </p:to>
                                    </p:set>
                                    <p:anim calcmode="lin" valueType="num">
                                      <p:cBhvr additive="base">
                                        <p:cTn dur="500"/>
                                        <p:tgtEl>
                                          <p:spTgt spid="534">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534">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8" name="Shape 538"/>
        <p:cNvGrpSpPr/>
        <p:nvPr/>
      </p:nvGrpSpPr>
      <p:grpSpPr>
        <a:xfrm>
          <a:off x="0" y="0"/>
          <a:ext cx="0" cy="0"/>
          <a:chOff x="0" y="0"/>
          <a:chExt cx="0" cy="0"/>
        </a:xfrm>
      </p:grpSpPr>
      <p:grpSp>
        <p:nvGrpSpPr>
          <p:cNvPr id="539" name="Shape 539"/>
          <p:cNvGrpSpPr/>
          <p:nvPr/>
        </p:nvGrpSpPr>
        <p:grpSpPr>
          <a:xfrm>
            <a:off x="107503" y="116631"/>
            <a:ext cx="8928992" cy="6624735"/>
            <a:chOff x="107503" y="116631"/>
            <a:chExt cx="8928992" cy="6624735"/>
          </a:xfrm>
        </p:grpSpPr>
        <p:sp>
          <p:nvSpPr>
            <p:cNvPr id="540" name="Shape 540"/>
            <p:cNvSpPr/>
            <p:nvPr/>
          </p:nvSpPr>
          <p:spPr>
            <a:xfrm>
              <a:off x="4355976" y="188640"/>
              <a:ext cx="4680520" cy="6324143"/>
            </a:xfrm>
            <a:prstGeom prst="rect">
              <a:avLst/>
            </a:prstGeom>
            <a:solidFill>
              <a:srgbClr val="CC99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541" name="Shape 541"/>
            <p:cNvGrpSpPr/>
            <p:nvPr/>
          </p:nvGrpSpPr>
          <p:grpSpPr>
            <a:xfrm>
              <a:off x="107503" y="116631"/>
              <a:ext cx="8712967" cy="6624735"/>
              <a:chOff x="107503" y="116631"/>
              <a:chExt cx="8712967" cy="6624735"/>
            </a:xfrm>
          </p:grpSpPr>
          <p:grpSp>
            <p:nvGrpSpPr>
              <p:cNvPr id="542" name="Shape 542"/>
              <p:cNvGrpSpPr/>
              <p:nvPr/>
            </p:nvGrpSpPr>
            <p:grpSpPr>
              <a:xfrm>
                <a:off x="107503" y="188640"/>
                <a:ext cx="8712967" cy="6552727"/>
                <a:chOff x="107503" y="188640"/>
                <a:chExt cx="8712967" cy="6552727"/>
              </a:xfrm>
            </p:grpSpPr>
            <p:grpSp>
              <p:nvGrpSpPr>
                <p:cNvPr id="543" name="Shape 543"/>
                <p:cNvGrpSpPr/>
                <p:nvPr/>
              </p:nvGrpSpPr>
              <p:grpSpPr>
                <a:xfrm>
                  <a:off x="107503" y="188640"/>
                  <a:ext cx="8712966" cy="6552727"/>
                  <a:chOff x="107503" y="188640"/>
                  <a:chExt cx="8712966" cy="6552727"/>
                </a:xfrm>
              </p:grpSpPr>
              <p:grpSp>
                <p:nvGrpSpPr>
                  <p:cNvPr id="544" name="Shape 544"/>
                  <p:cNvGrpSpPr/>
                  <p:nvPr/>
                </p:nvGrpSpPr>
                <p:grpSpPr>
                  <a:xfrm>
                    <a:off x="107503" y="188640"/>
                    <a:ext cx="8712966" cy="6552727"/>
                    <a:chOff x="395536" y="476672"/>
                    <a:chExt cx="8113752" cy="6192687"/>
                  </a:xfrm>
                </p:grpSpPr>
                <p:sp>
                  <p:nvSpPr>
                    <p:cNvPr id="545" name="Shape 545"/>
                    <p:cNvSpPr/>
                    <p:nvPr/>
                  </p:nvSpPr>
                  <p:spPr>
                    <a:xfrm>
                      <a:off x="395536" y="476672"/>
                      <a:ext cx="5760640" cy="6192687"/>
                    </a:xfrm>
                    <a:prstGeom prst="round1Rect">
                      <a:avLst>
                        <a:gd fmla="val 16667" name="adj"/>
                      </a:avLst>
                    </a:prstGeom>
                    <a:solidFill>
                      <a:srgbClr val="99009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546" name="Shape 546"/>
                    <p:cNvSpPr/>
                    <p:nvPr/>
                  </p:nvSpPr>
                  <p:spPr>
                    <a:xfrm>
                      <a:off x="611560" y="620687"/>
                      <a:ext cx="7897728" cy="5832648"/>
                    </a:xfrm>
                    <a:prstGeom prst="roundRect">
                      <a:avLst>
                        <a:gd fmla="val 9377" name="adj"/>
                      </a:avLst>
                    </a:prstGeom>
                    <a:gradFill>
                      <a:gsLst>
                        <a:gs pos="0">
                          <a:srgbClr val="F2F2F2"/>
                        </a:gs>
                        <a:gs pos="50000">
                          <a:schemeClr val="lt1"/>
                        </a:gs>
                        <a:gs pos="100000">
                          <a:srgbClr val="F2F2F2"/>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547" name="Shape 547"/>
                  <p:cNvPicPr preferRelativeResize="0"/>
                  <p:nvPr/>
                </p:nvPicPr>
                <p:blipFill rotWithShape="1">
                  <a:blip r:embed="rId3">
                    <a:alphaModFix/>
                  </a:blip>
                  <a:srcRect b="0" l="0" r="0" t="0"/>
                  <a:stretch/>
                </p:blipFill>
                <p:spPr>
                  <a:xfrm>
                    <a:off x="339482" y="188640"/>
                    <a:ext cx="2666999" cy="752474"/>
                  </a:xfrm>
                  <a:prstGeom prst="rect">
                    <a:avLst/>
                  </a:prstGeom>
                  <a:noFill/>
                  <a:ln>
                    <a:noFill/>
                  </a:ln>
                </p:spPr>
              </p:pic>
            </p:grpSp>
            <p:pic>
              <p:nvPicPr>
                <p:cNvPr id="548" name="Shape 548"/>
                <p:cNvPicPr preferRelativeResize="0"/>
                <p:nvPr/>
              </p:nvPicPr>
              <p:blipFill rotWithShape="1">
                <a:blip r:embed="rId4">
                  <a:alphaModFix/>
                </a:blip>
                <a:srcRect b="0" l="0" r="0" t="0"/>
                <a:stretch/>
              </p:blipFill>
              <p:spPr>
                <a:xfrm>
                  <a:off x="7956375" y="332656"/>
                  <a:ext cx="864095" cy="348080"/>
                </a:xfrm>
                <a:prstGeom prst="rect">
                  <a:avLst/>
                </a:prstGeom>
                <a:noFill/>
                <a:ln>
                  <a:noFill/>
                </a:ln>
              </p:spPr>
            </p:pic>
          </p:grpSp>
          <p:grpSp>
            <p:nvGrpSpPr>
              <p:cNvPr id="549" name="Shape 549"/>
              <p:cNvGrpSpPr/>
              <p:nvPr/>
            </p:nvGrpSpPr>
            <p:grpSpPr>
              <a:xfrm>
                <a:off x="3006482" y="116631"/>
                <a:ext cx="5813989" cy="747719"/>
                <a:chOff x="3006482" y="116631"/>
                <a:chExt cx="5813989" cy="747719"/>
              </a:xfrm>
            </p:grpSpPr>
            <p:pic>
              <p:nvPicPr>
                <p:cNvPr id="550" name="Shape 550"/>
                <p:cNvPicPr preferRelativeResize="0"/>
                <p:nvPr/>
              </p:nvPicPr>
              <p:blipFill rotWithShape="1">
                <a:blip r:embed="rId5">
                  <a:alphaModFix/>
                </a:blip>
                <a:srcRect b="0" l="0" r="0" t="0"/>
                <a:stretch/>
              </p:blipFill>
              <p:spPr>
                <a:xfrm>
                  <a:off x="3006482" y="116631"/>
                  <a:ext cx="3067049" cy="747719"/>
                </a:xfrm>
                <a:prstGeom prst="rect">
                  <a:avLst/>
                </a:prstGeom>
                <a:noFill/>
                <a:ln>
                  <a:noFill/>
                </a:ln>
              </p:spPr>
            </p:pic>
            <p:pic>
              <p:nvPicPr>
                <p:cNvPr id="551" name="Shape 551"/>
                <p:cNvPicPr preferRelativeResize="0"/>
                <p:nvPr/>
              </p:nvPicPr>
              <p:blipFill rotWithShape="1">
                <a:blip r:embed="rId5">
                  <a:alphaModFix/>
                </a:blip>
                <a:srcRect b="0" l="0" r="0" t="0"/>
                <a:stretch/>
              </p:blipFill>
              <p:spPr>
                <a:xfrm>
                  <a:off x="5753421" y="116631"/>
                  <a:ext cx="3067049" cy="747719"/>
                </a:xfrm>
                <a:prstGeom prst="rect">
                  <a:avLst/>
                </a:prstGeom>
                <a:noFill/>
                <a:ln>
                  <a:noFill/>
                </a:ln>
              </p:spPr>
            </p:pic>
          </p:grpSp>
        </p:grpSp>
      </p:grpSp>
      <p:sp>
        <p:nvSpPr>
          <p:cNvPr id="552" name="Shape 552"/>
          <p:cNvSpPr txBox="1"/>
          <p:nvPr/>
        </p:nvSpPr>
        <p:spPr>
          <a:xfrm>
            <a:off x="3632589" y="1046345"/>
            <a:ext cx="4827842"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B30DA7"/>
                </a:solidFill>
                <a:latin typeface="Calibri"/>
                <a:ea typeface="Calibri"/>
                <a:cs typeface="Calibri"/>
                <a:sym typeface="Calibri"/>
              </a:rPr>
              <a:t>2- النمو اللغوي:</a:t>
            </a:r>
          </a:p>
        </p:txBody>
      </p:sp>
      <p:sp>
        <p:nvSpPr>
          <p:cNvPr id="553" name="Shape 553"/>
          <p:cNvSpPr/>
          <p:nvPr/>
        </p:nvSpPr>
        <p:spPr>
          <a:xfrm>
            <a:off x="735247" y="2564903"/>
            <a:ext cx="7653176" cy="280076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تنمو اللغة سريعًا في هذه الفترة ويتضاعف المحصول اللغوي للطفل، ويستخدم الطفل رموزًا كثيرة للدلالة على أشياء وأفعال مختلفة.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500"/>
                                        <p:tgtEl>
                                          <p:spTgt spid="539"/>
                                        </p:tgtEl>
                                      </p:cBhvr>
                                    </p:animEffect>
                                  </p:childTnLst>
                                </p:cTn>
                              </p:par>
                              <p:par>
                                <p:cTn fill="hold" nodeType="with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500"/>
                                        <p:tgtEl>
                                          <p:spTgt spid="5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500"/>
                                        <p:tgtEl>
                                          <p:spTgt spid="5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7" name="Shape 557"/>
        <p:cNvGrpSpPr/>
        <p:nvPr/>
      </p:nvGrpSpPr>
      <p:grpSpPr>
        <a:xfrm>
          <a:off x="0" y="0"/>
          <a:ext cx="0" cy="0"/>
          <a:chOff x="0" y="0"/>
          <a:chExt cx="0" cy="0"/>
        </a:xfrm>
      </p:grpSpPr>
      <p:grpSp>
        <p:nvGrpSpPr>
          <p:cNvPr id="558" name="Shape 558"/>
          <p:cNvGrpSpPr/>
          <p:nvPr/>
        </p:nvGrpSpPr>
        <p:grpSpPr>
          <a:xfrm>
            <a:off x="107503" y="116631"/>
            <a:ext cx="8928992" cy="6624735"/>
            <a:chOff x="107503" y="116631"/>
            <a:chExt cx="8928992" cy="6624735"/>
          </a:xfrm>
        </p:grpSpPr>
        <p:sp>
          <p:nvSpPr>
            <p:cNvPr id="559" name="Shape 559"/>
            <p:cNvSpPr/>
            <p:nvPr/>
          </p:nvSpPr>
          <p:spPr>
            <a:xfrm>
              <a:off x="4355976" y="188640"/>
              <a:ext cx="4680520" cy="6324143"/>
            </a:xfrm>
            <a:prstGeom prst="rect">
              <a:avLst/>
            </a:prstGeom>
            <a:solidFill>
              <a:srgbClr val="CC99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560" name="Shape 560"/>
            <p:cNvGrpSpPr/>
            <p:nvPr/>
          </p:nvGrpSpPr>
          <p:grpSpPr>
            <a:xfrm>
              <a:off x="107503" y="116631"/>
              <a:ext cx="8712967" cy="6624735"/>
              <a:chOff x="107503" y="116631"/>
              <a:chExt cx="8712967" cy="6624735"/>
            </a:xfrm>
          </p:grpSpPr>
          <p:grpSp>
            <p:nvGrpSpPr>
              <p:cNvPr id="561" name="Shape 561"/>
              <p:cNvGrpSpPr/>
              <p:nvPr/>
            </p:nvGrpSpPr>
            <p:grpSpPr>
              <a:xfrm>
                <a:off x="107503" y="188640"/>
                <a:ext cx="8712967" cy="6552727"/>
                <a:chOff x="107503" y="188640"/>
                <a:chExt cx="8712967" cy="6552727"/>
              </a:xfrm>
            </p:grpSpPr>
            <p:grpSp>
              <p:nvGrpSpPr>
                <p:cNvPr id="562" name="Shape 562"/>
                <p:cNvGrpSpPr/>
                <p:nvPr/>
              </p:nvGrpSpPr>
              <p:grpSpPr>
                <a:xfrm>
                  <a:off x="107503" y="188640"/>
                  <a:ext cx="8712966" cy="6552727"/>
                  <a:chOff x="107503" y="188640"/>
                  <a:chExt cx="8712966" cy="6552727"/>
                </a:xfrm>
              </p:grpSpPr>
              <p:grpSp>
                <p:nvGrpSpPr>
                  <p:cNvPr id="563" name="Shape 563"/>
                  <p:cNvGrpSpPr/>
                  <p:nvPr/>
                </p:nvGrpSpPr>
                <p:grpSpPr>
                  <a:xfrm>
                    <a:off x="107503" y="188640"/>
                    <a:ext cx="8712966" cy="6552727"/>
                    <a:chOff x="395536" y="476672"/>
                    <a:chExt cx="8113752" cy="6192687"/>
                  </a:xfrm>
                </p:grpSpPr>
                <p:sp>
                  <p:nvSpPr>
                    <p:cNvPr id="564" name="Shape 564"/>
                    <p:cNvSpPr/>
                    <p:nvPr/>
                  </p:nvSpPr>
                  <p:spPr>
                    <a:xfrm>
                      <a:off x="395536" y="476672"/>
                      <a:ext cx="5760640" cy="6192687"/>
                    </a:xfrm>
                    <a:prstGeom prst="round1Rect">
                      <a:avLst>
                        <a:gd fmla="val 16667" name="adj"/>
                      </a:avLst>
                    </a:prstGeom>
                    <a:solidFill>
                      <a:srgbClr val="99009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565" name="Shape 565"/>
                    <p:cNvSpPr/>
                    <p:nvPr/>
                  </p:nvSpPr>
                  <p:spPr>
                    <a:xfrm>
                      <a:off x="611560" y="620687"/>
                      <a:ext cx="7897728" cy="5832648"/>
                    </a:xfrm>
                    <a:prstGeom prst="roundRect">
                      <a:avLst>
                        <a:gd fmla="val 9377" name="adj"/>
                      </a:avLst>
                    </a:prstGeom>
                    <a:gradFill>
                      <a:gsLst>
                        <a:gs pos="0">
                          <a:srgbClr val="F2F2F2"/>
                        </a:gs>
                        <a:gs pos="50000">
                          <a:schemeClr val="lt1"/>
                        </a:gs>
                        <a:gs pos="100000">
                          <a:srgbClr val="F2F2F2"/>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566" name="Shape 566"/>
                  <p:cNvPicPr preferRelativeResize="0"/>
                  <p:nvPr/>
                </p:nvPicPr>
                <p:blipFill rotWithShape="1">
                  <a:blip r:embed="rId3">
                    <a:alphaModFix/>
                  </a:blip>
                  <a:srcRect b="0" l="0" r="0" t="0"/>
                  <a:stretch/>
                </p:blipFill>
                <p:spPr>
                  <a:xfrm>
                    <a:off x="339482" y="188640"/>
                    <a:ext cx="2666999" cy="752474"/>
                  </a:xfrm>
                  <a:prstGeom prst="rect">
                    <a:avLst/>
                  </a:prstGeom>
                  <a:noFill/>
                  <a:ln>
                    <a:noFill/>
                  </a:ln>
                </p:spPr>
              </p:pic>
            </p:grpSp>
            <p:pic>
              <p:nvPicPr>
                <p:cNvPr id="567" name="Shape 567"/>
                <p:cNvPicPr preferRelativeResize="0"/>
                <p:nvPr/>
              </p:nvPicPr>
              <p:blipFill rotWithShape="1">
                <a:blip r:embed="rId4">
                  <a:alphaModFix/>
                </a:blip>
                <a:srcRect b="0" l="0" r="0" t="0"/>
                <a:stretch/>
              </p:blipFill>
              <p:spPr>
                <a:xfrm>
                  <a:off x="7956375" y="332656"/>
                  <a:ext cx="864095" cy="348080"/>
                </a:xfrm>
                <a:prstGeom prst="rect">
                  <a:avLst/>
                </a:prstGeom>
                <a:noFill/>
                <a:ln>
                  <a:noFill/>
                </a:ln>
              </p:spPr>
            </p:pic>
          </p:grpSp>
          <p:grpSp>
            <p:nvGrpSpPr>
              <p:cNvPr id="568" name="Shape 568"/>
              <p:cNvGrpSpPr/>
              <p:nvPr/>
            </p:nvGrpSpPr>
            <p:grpSpPr>
              <a:xfrm>
                <a:off x="3006482" y="116631"/>
                <a:ext cx="5813989" cy="747719"/>
                <a:chOff x="3006482" y="116631"/>
                <a:chExt cx="5813989" cy="747719"/>
              </a:xfrm>
            </p:grpSpPr>
            <p:pic>
              <p:nvPicPr>
                <p:cNvPr id="569" name="Shape 569"/>
                <p:cNvPicPr preferRelativeResize="0"/>
                <p:nvPr/>
              </p:nvPicPr>
              <p:blipFill rotWithShape="1">
                <a:blip r:embed="rId5">
                  <a:alphaModFix/>
                </a:blip>
                <a:srcRect b="0" l="0" r="0" t="0"/>
                <a:stretch/>
              </p:blipFill>
              <p:spPr>
                <a:xfrm>
                  <a:off x="3006482" y="116631"/>
                  <a:ext cx="3067049" cy="747719"/>
                </a:xfrm>
                <a:prstGeom prst="rect">
                  <a:avLst/>
                </a:prstGeom>
                <a:noFill/>
                <a:ln>
                  <a:noFill/>
                </a:ln>
              </p:spPr>
            </p:pic>
            <p:pic>
              <p:nvPicPr>
                <p:cNvPr id="570" name="Shape 570"/>
                <p:cNvPicPr preferRelativeResize="0"/>
                <p:nvPr/>
              </p:nvPicPr>
              <p:blipFill rotWithShape="1">
                <a:blip r:embed="rId5">
                  <a:alphaModFix/>
                </a:blip>
                <a:srcRect b="0" l="0" r="0" t="0"/>
                <a:stretch/>
              </p:blipFill>
              <p:spPr>
                <a:xfrm>
                  <a:off x="5753421" y="116631"/>
                  <a:ext cx="3067049" cy="747719"/>
                </a:xfrm>
                <a:prstGeom prst="rect">
                  <a:avLst/>
                </a:prstGeom>
                <a:noFill/>
                <a:ln>
                  <a:noFill/>
                </a:ln>
              </p:spPr>
            </p:pic>
          </p:grpSp>
        </p:grpSp>
      </p:grpSp>
      <p:sp>
        <p:nvSpPr>
          <p:cNvPr id="571" name="Shape 571"/>
          <p:cNvSpPr txBox="1"/>
          <p:nvPr/>
        </p:nvSpPr>
        <p:spPr>
          <a:xfrm>
            <a:off x="3632589" y="908720"/>
            <a:ext cx="4827842"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B30DA7"/>
                </a:solidFill>
                <a:latin typeface="Calibri"/>
                <a:ea typeface="Calibri"/>
                <a:cs typeface="Calibri"/>
                <a:sym typeface="Calibri"/>
              </a:rPr>
              <a:t>3- النمو العقلي:</a:t>
            </a:r>
          </a:p>
        </p:txBody>
      </p:sp>
      <p:sp>
        <p:nvSpPr>
          <p:cNvPr id="572" name="Shape 572"/>
          <p:cNvSpPr/>
          <p:nvPr/>
        </p:nvSpPr>
        <p:spPr>
          <a:xfrm>
            <a:off x="735247" y="1938311"/>
            <a:ext cx="7653176" cy="4154983"/>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يكون الطفل في هذه المرحلة متمركزًا حول ذاته، لديه سعة الخيال (اللعب التخيلي) ويكون كثير الأسئلة وذلك أمر طبيعي وصحي لأنها الوسيلة التي من خلالها ينمو معرفيًا وعقليًا، وفي هذه المرحلة يقلد من حوله لاكتساب المهارات.</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500"/>
                                        <p:tgtEl>
                                          <p:spTgt spid="5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gtEl>
                                        <p:attrNameLst>
                                          <p:attrName>style.visibility</p:attrName>
                                        </p:attrNameLst>
                                      </p:cBhvr>
                                      <p:to>
                                        <p:strVal val="visible"/>
                                      </p:to>
                                    </p:set>
                                    <p:animEffect filter="fade" transition="in">
                                      <p:cBhvr>
                                        <p:cTn dur="500"/>
                                        <p:tgtEl>
                                          <p:spTgt spid="5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6" name="Shape 576"/>
        <p:cNvGrpSpPr/>
        <p:nvPr/>
      </p:nvGrpSpPr>
      <p:grpSpPr>
        <a:xfrm>
          <a:off x="0" y="0"/>
          <a:ext cx="0" cy="0"/>
          <a:chOff x="0" y="0"/>
          <a:chExt cx="0" cy="0"/>
        </a:xfrm>
      </p:grpSpPr>
      <p:pic>
        <p:nvPicPr>
          <p:cNvPr descr="img_1355587396_329.png" id="577" name="Shape 577"/>
          <p:cNvPicPr preferRelativeResize="0"/>
          <p:nvPr/>
        </p:nvPicPr>
        <p:blipFill rotWithShape="1">
          <a:blip r:embed="rId3">
            <a:alphaModFix/>
          </a:blip>
          <a:srcRect b="0" l="0" r="0" t="0"/>
          <a:stretch/>
        </p:blipFill>
        <p:spPr>
          <a:xfrm>
            <a:off x="1143000" y="382288"/>
            <a:ext cx="7000875" cy="6215063"/>
          </a:xfrm>
          <a:prstGeom prst="rect">
            <a:avLst/>
          </a:prstGeom>
          <a:noFill/>
          <a:ln>
            <a:noFill/>
          </a:ln>
        </p:spPr>
      </p:pic>
      <p:sp>
        <p:nvSpPr>
          <p:cNvPr id="578" name="Shape 578"/>
          <p:cNvSpPr/>
          <p:nvPr/>
        </p:nvSpPr>
        <p:spPr>
          <a:xfrm>
            <a:off x="2092225" y="3034694"/>
            <a:ext cx="5072061" cy="255454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8000">
                <a:solidFill>
                  <a:srgbClr val="0070C0"/>
                </a:solidFill>
                <a:latin typeface="Calibri"/>
                <a:ea typeface="Calibri"/>
                <a:cs typeface="Calibri"/>
                <a:sym typeface="Calibri"/>
              </a:rPr>
              <a:t>نشاط</a:t>
            </a:r>
            <a:br>
              <a:rPr b="1" lang="ar-EG" sz="8000">
                <a:solidFill>
                  <a:srgbClr val="0070C0"/>
                </a:solidFill>
                <a:latin typeface="Calibri"/>
                <a:ea typeface="Calibri"/>
                <a:cs typeface="Calibri"/>
                <a:sym typeface="Calibri"/>
              </a:rPr>
            </a:br>
            <a:r>
              <a:rPr b="1" lang="ar-EG" sz="8000">
                <a:solidFill>
                  <a:srgbClr val="0070C0"/>
                </a:solidFill>
                <a:latin typeface="Calibri"/>
                <a:ea typeface="Calibri"/>
                <a:cs typeface="Calibri"/>
                <a:sym typeface="Calibri"/>
              </a:rPr>
              <a:t> 2-5</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500"/>
                                        <p:tgtEl>
                                          <p:spTgt spid="577"/>
                                        </p:tgtEl>
                                      </p:cBhvr>
                                    </p:animEffect>
                                  </p:childTnLst>
                                </p:cTn>
                              </p:par>
                              <p:par>
                                <p:cTn fill="hold" nodeType="withEffect" presetClass="entr" presetID="10" presetSubtype="0">
                                  <p:stCondLst>
                                    <p:cond delay="0"/>
                                  </p:stCondLst>
                                  <p:childTnLst>
                                    <p:set>
                                      <p:cBhvr>
                                        <p:cTn dur="1" fill="hold">
                                          <p:stCondLst>
                                            <p:cond delay="0"/>
                                          </p:stCondLst>
                                        </p:cTn>
                                        <p:tgtEl>
                                          <p:spTgt spid="578"/>
                                        </p:tgtEl>
                                        <p:attrNameLst>
                                          <p:attrName>style.visibility</p:attrName>
                                        </p:attrNameLst>
                                      </p:cBhvr>
                                      <p:to>
                                        <p:strVal val="visible"/>
                                      </p:to>
                                    </p:set>
                                    <p:animEffect filter="fade" transition="in">
                                      <p:cBhvr>
                                        <p:cTn dur="500"/>
                                        <p:tgtEl>
                                          <p:spTgt spid="5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2" name="Shape 582"/>
        <p:cNvGrpSpPr/>
        <p:nvPr/>
      </p:nvGrpSpPr>
      <p:grpSpPr>
        <a:xfrm>
          <a:off x="0" y="0"/>
          <a:ext cx="0" cy="0"/>
          <a:chOff x="0" y="0"/>
          <a:chExt cx="0" cy="0"/>
        </a:xfrm>
      </p:grpSpPr>
      <p:grpSp>
        <p:nvGrpSpPr>
          <p:cNvPr id="583" name="Shape 583"/>
          <p:cNvGrpSpPr/>
          <p:nvPr/>
        </p:nvGrpSpPr>
        <p:grpSpPr>
          <a:xfrm>
            <a:off x="235046" y="211854"/>
            <a:ext cx="8820472" cy="6552727"/>
            <a:chOff x="2857488" y="1500174"/>
            <a:chExt cx="5796002" cy="4143404"/>
          </a:xfrm>
        </p:grpSpPr>
        <p:sp>
          <p:nvSpPr>
            <p:cNvPr id="584" name="Shape 584"/>
            <p:cNvSpPr/>
            <p:nvPr/>
          </p:nvSpPr>
          <p:spPr>
            <a:xfrm>
              <a:off x="3009888" y="1785925"/>
              <a:ext cx="5643602" cy="3857652"/>
            </a:xfrm>
            <a:prstGeom prst="roundRect">
              <a:avLst>
                <a:gd fmla="val 16667" name="adj"/>
              </a:avLst>
            </a:prstGeom>
            <a:gradFill>
              <a:gsLst>
                <a:gs pos="0">
                  <a:srgbClr val="BABABA"/>
                </a:gs>
                <a:gs pos="35000">
                  <a:srgbClr val="CFCFCF"/>
                </a:gs>
                <a:gs pos="100000">
                  <a:srgbClr val="EDEDED"/>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sp>
          <p:nvSpPr>
            <p:cNvPr id="585" name="Shape 585"/>
            <p:cNvSpPr/>
            <p:nvPr/>
          </p:nvSpPr>
          <p:spPr>
            <a:xfrm>
              <a:off x="2857488" y="1500174"/>
              <a:ext cx="5643602" cy="3857652"/>
            </a:xfrm>
            <a:prstGeom prst="roundRect">
              <a:avLst>
                <a:gd fmla="val 16667" name="adj"/>
              </a:avLst>
            </a:prstGeom>
            <a:gradFill>
              <a:gsLst>
                <a:gs pos="0">
                  <a:srgbClr val="FF847E"/>
                </a:gs>
                <a:gs pos="50000">
                  <a:schemeClr val="lt1"/>
                </a:gs>
                <a:gs pos="100000">
                  <a:srgbClr val="FFDA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sp>
        <p:nvSpPr>
          <p:cNvPr id="586" name="Shape 586"/>
          <p:cNvSpPr txBox="1"/>
          <p:nvPr/>
        </p:nvSpPr>
        <p:spPr>
          <a:xfrm>
            <a:off x="379471" y="548679"/>
            <a:ext cx="8224976"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قد يقلق بعض الآباء من أطفالهم يقضون وقتًا طويلًا في اللعب التخيلي بدلًا من الاتصال بالأطفال الآخرين؟ هل هذا القلق في محله؟ وضح ذلك.</a:t>
            </a:r>
          </a:p>
        </p:txBody>
      </p:sp>
      <p:sp>
        <p:nvSpPr>
          <p:cNvPr id="587" name="Shape 587"/>
          <p:cNvSpPr txBox="1"/>
          <p:nvPr/>
        </p:nvSpPr>
        <p:spPr>
          <a:xfrm>
            <a:off x="395536" y="2676975"/>
            <a:ext cx="7897999" cy="34163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هذا القلق في غير محله.</a:t>
            </a:r>
          </a:p>
          <a:p>
            <a:pPr indent="0" lvl="0" marL="0" marR="0" rtl="1" algn="r">
              <a:spcBef>
                <a:spcPts val="0"/>
              </a:spcBef>
              <a:buSzPct val="25000"/>
              <a:buNone/>
            </a:pPr>
            <a:r>
              <a:rPr b="1" lang="ar-EG" sz="3600">
                <a:solidFill>
                  <a:schemeClr val="dk1"/>
                </a:solidFill>
                <a:latin typeface="Calibri"/>
                <a:ea typeface="Calibri"/>
                <a:cs typeface="Calibri"/>
                <a:sym typeface="Calibri"/>
              </a:rPr>
              <a:t>حيث أن الطفل في هذه المرحلة متمركز حول ذاته، لديه سعة الخيال (اللعب التخيلي) ويكون كثير الأسئلة وذلك أمر طبيعي وصحي لأنها الوسيلة التي من خلالها ينمو معرفيًا وعقليًا، وفي هذه المرحلة يقلد من حوله لاكتساب المهارات.</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500"/>
                                        <p:tgtEl>
                                          <p:spTgt spid="583"/>
                                        </p:tgtEl>
                                      </p:cBhvr>
                                    </p:animEffect>
                                  </p:childTnLst>
                                </p:cTn>
                              </p:par>
                              <p:par>
                                <p:cTn fill="hold" nodeType="withEffect" presetClass="entr" presetID="10" presetSubtype="0">
                                  <p:stCondLst>
                                    <p:cond delay="0"/>
                                  </p:stCondLst>
                                  <p:childTnLst>
                                    <p:set>
                                      <p:cBhvr>
                                        <p:cTn dur="1" fill="hold">
                                          <p:stCondLst>
                                            <p:cond delay="0"/>
                                          </p:stCondLst>
                                        </p:cTn>
                                        <p:tgtEl>
                                          <p:spTgt spid="586"/>
                                        </p:tgtEl>
                                        <p:attrNameLst>
                                          <p:attrName>style.visibility</p:attrName>
                                        </p:attrNameLst>
                                      </p:cBhvr>
                                      <p:to>
                                        <p:strVal val="visible"/>
                                      </p:to>
                                    </p:set>
                                    <p:animEffect filter="fade" transition="in">
                                      <p:cBhvr>
                                        <p:cTn dur="500"/>
                                        <p:tgtEl>
                                          <p:spTgt spid="5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87"/>
                                        </p:tgtEl>
                                        <p:attrNameLst>
                                          <p:attrName>style.visibility</p:attrName>
                                        </p:attrNameLst>
                                      </p:cBhvr>
                                      <p:to>
                                        <p:strVal val="visible"/>
                                      </p:to>
                                    </p:set>
                                    <p:anim calcmode="lin" valueType="num">
                                      <p:cBhvr additive="base">
                                        <p:cTn dur="500"/>
                                        <p:tgtEl>
                                          <p:spTgt spid="587"/>
                                        </p:tgtEl>
                                        <p:attrNameLst>
                                          <p:attrName>ppt_w</p:attrName>
                                        </p:attrNameLst>
                                      </p:cBhvr>
                                      <p:tavLst>
                                        <p:tav fmla="" tm="0">
                                          <p:val>
                                            <p:strVal val="0"/>
                                          </p:val>
                                        </p:tav>
                                        <p:tav fmla="" tm="100000">
                                          <p:val>
                                            <p:strVal val="#ppt_w"/>
                                          </p:val>
                                        </p:tav>
                                      </p:tavLst>
                                    </p:anim>
                                    <p:anim calcmode="lin" valueType="num">
                                      <p:cBhvr additive="base">
                                        <p:cTn dur="500"/>
                                        <p:tgtEl>
                                          <p:spTgt spid="58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1" name="Shape 591"/>
        <p:cNvGrpSpPr/>
        <p:nvPr/>
      </p:nvGrpSpPr>
      <p:grpSpPr>
        <a:xfrm>
          <a:off x="0" y="0"/>
          <a:ext cx="0" cy="0"/>
          <a:chOff x="0" y="0"/>
          <a:chExt cx="0" cy="0"/>
        </a:xfrm>
      </p:grpSpPr>
      <p:grpSp>
        <p:nvGrpSpPr>
          <p:cNvPr id="592" name="Shape 592"/>
          <p:cNvGrpSpPr/>
          <p:nvPr/>
        </p:nvGrpSpPr>
        <p:grpSpPr>
          <a:xfrm>
            <a:off x="-108520" y="-27384"/>
            <a:ext cx="9289031" cy="6840759"/>
            <a:chOff x="179511" y="146151"/>
            <a:chExt cx="8928991" cy="6451200"/>
          </a:xfrm>
        </p:grpSpPr>
        <p:sp>
          <p:nvSpPr>
            <p:cNvPr id="593" name="Shape 593"/>
            <p:cNvSpPr/>
            <p:nvPr/>
          </p:nvSpPr>
          <p:spPr>
            <a:xfrm>
              <a:off x="4860032" y="260647"/>
              <a:ext cx="4032448" cy="6336703"/>
            </a:xfrm>
            <a:prstGeom prst="rect">
              <a:avLst/>
            </a:prstGeom>
            <a:gradFill>
              <a:gsLst>
                <a:gs pos="0">
                  <a:srgbClr val="FFC000"/>
                </a:gs>
                <a:gs pos="50000">
                  <a:schemeClr val="lt1"/>
                </a:gs>
                <a:gs pos="100000">
                  <a:srgbClr val="00FF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594" name="Shape 594"/>
            <p:cNvGrpSpPr/>
            <p:nvPr/>
          </p:nvGrpSpPr>
          <p:grpSpPr>
            <a:xfrm>
              <a:off x="179511" y="404663"/>
              <a:ext cx="8928991" cy="5976664"/>
              <a:chOff x="179511" y="404663"/>
              <a:chExt cx="8928991" cy="5976664"/>
            </a:xfrm>
          </p:grpSpPr>
          <p:pic>
            <p:nvPicPr>
              <p:cNvPr id="595" name="Shape 595"/>
              <p:cNvPicPr preferRelativeResize="0"/>
              <p:nvPr/>
            </p:nvPicPr>
            <p:blipFill rotWithShape="1">
              <a:blip r:embed="rId3">
                <a:alphaModFix/>
              </a:blip>
              <a:srcRect b="0" l="0" r="0" t="0"/>
              <a:stretch/>
            </p:blipFill>
            <p:spPr>
              <a:xfrm>
                <a:off x="7489253" y="5085044"/>
                <a:ext cx="1619249" cy="1285874"/>
              </a:xfrm>
              <a:prstGeom prst="rect">
                <a:avLst/>
              </a:prstGeom>
              <a:noFill/>
              <a:ln>
                <a:noFill/>
              </a:ln>
            </p:spPr>
          </p:pic>
          <p:pic>
            <p:nvPicPr>
              <p:cNvPr id="596" name="Shape 596"/>
              <p:cNvPicPr preferRelativeResize="0"/>
              <p:nvPr/>
            </p:nvPicPr>
            <p:blipFill rotWithShape="1">
              <a:blip r:embed="rId3">
                <a:alphaModFix/>
              </a:blip>
              <a:srcRect b="0" l="0" r="0" t="0"/>
              <a:stretch/>
            </p:blipFill>
            <p:spPr>
              <a:xfrm>
                <a:off x="179511" y="5085183"/>
                <a:ext cx="1619249" cy="1285874"/>
              </a:xfrm>
              <a:prstGeom prst="rect">
                <a:avLst/>
              </a:prstGeom>
              <a:noFill/>
              <a:ln>
                <a:noFill/>
              </a:ln>
            </p:spPr>
          </p:pic>
          <p:sp>
            <p:nvSpPr>
              <p:cNvPr id="597" name="Shape 597"/>
              <p:cNvSpPr/>
              <p:nvPr/>
            </p:nvSpPr>
            <p:spPr>
              <a:xfrm>
                <a:off x="467543" y="404663"/>
                <a:ext cx="8208912" cy="5976664"/>
              </a:xfrm>
              <a:prstGeom prst="round2SameRect">
                <a:avLst>
                  <a:gd fmla="val 10596" name="adj1"/>
                  <a:gd fmla="val 0" name="adj2"/>
                </a:avLst>
              </a:prstGeom>
              <a:gradFill>
                <a:gsLst>
                  <a:gs pos="0">
                    <a:schemeClr val="lt1"/>
                  </a:gs>
                  <a:gs pos="50000">
                    <a:srgbClr val="FFFF00"/>
                  </a:gs>
                  <a:gs pos="100000">
                    <a:schemeClr val="lt1"/>
                  </a:gs>
                </a:gsLst>
                <a:lin ang="5400000" scaled="0"/>
              </a:gradFill>
              <a:ln cap="flat" cmpd="sng" w="25400">
                <a:solidFill>
                  <a:srgbClr val="FFC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598" name="Shape 598"/>
            <p:cNvPicPr preferRelativeResize="0"/>
            <p:nvPr/>
          </p:nvPicPr>
          <p:blipFill rotWithShape="1">
            <a:blip r:embed="rId4">
              <a:alphaModFix/>
            </a:blip>
            <a:srcRect b="0" l="0" r="0" t="0"/>
            <a:stretch/>
          </p:blipFill>
          <p:spPr>
            <a:xfrm>
              <a:off x="496143" y="146151"/>
              <a:ext cx="2808311" cy="1012613"/>
            </a:xfrm>
            <a:prstGeom prst="rect">
              <a:avLst/>
            </a:prstGeom>
            <a:noFill/>
            <a:ln>
              <a:noFill/>
            </a:ln>
          </p:spPr>
        </p:pic>
      </p:grpSp>
      <p:grpSp>
        <p:nvGrpSpPr>
          <p:cNvPr id="599" name="Shape 599"/>
          <p:cNvGrpSpPr/>
          <p:nvPr/>
        </p:nvGrpSpPr>
        <p:grpSpPr>
          <a:xfrm>
            <a:off x="4788024" y="332655"/>
            <a:ext cx="3602630" cy="1714535"/>
            <a:chOff x="6190226" y="1285859"/>
            <a:chExt cx="2354763" cy="1143007"/>
          </a:xfrm>
        </p:grpSpPr>
        <p:grpSp>
          <p:nvGrpSpPr>
            <p:cNvPr id="600" name="Shape 600"/>
            <p:cNvGrpSpPr/>
            <p:nvPr/>
          </p:nvGrpSpPr>
          <p:grpSpPr>
            <a:xfrm>
              <a:off x="6190226" y="1285859"/>
              <a:ext cx="1976776" cy="1143007"/>
              <a:chOff x="6190226" y="1285859"/>
              <a:chExt cx="1976776" cy="1143007"/>
            </a:xfrm>
          </p:grpSpPr>
          <p:sp>
            <p:nvSpPr>
              <p:cNvPr id="601" name="Shape 601"/>
              <p:cNvSpPr/>
              <p:nvPr/>
            </p:nvSpPr>
            <p:spPr>
              <a:xfrm>
                <a:off x="6190226" y="1285859"/>
                <a:ext cx="1976776" cy="1143007"/>
              </a:xfrm>
              <a:prstGeom prst="roundRect">
                <a:avLst>
                  <a:gd fmla="val 16667" name="adj"/>
                </a:avLst>
              </a:prstGeom>
              <a:gradFill>
                <a:gsLst>
                  <a:gs pos="0">
                    <a:srgbClr val="990099"/>
                  </a:gs>
                  <a:gs pos="49000">
                    <a:schemeClr val="lt1"/>
                  </a:gs>
                  <a:gs pos="100000">
                    <a:srgbClr val="5F497A"/>
                  </a:gs>
                </a:gsLst>
                <a:lin ang="18900000" scaled="0"/>
              </a:gradFill>
              <a:ln>
                <a:noFill/>
              </a:ln>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602" name="Shape 602"/>
              <p:cNvSpPr txBox="1"/>
              <p:nvPr/>
            </p:nvSpPr>
            <p:spPr>
              <a:xfrm flipH="1">
                <a:off x="6350391" y="1428737"/>
                <a:ext cx="46694" cy="964353"/>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b="1" sz="8800">
                  <a:solidFill>
                    <a:srgbClr val="FFFFFF"/>
                  </a:solidFill>
                  <a:latin typeface="Calibri"/>
                  <a:ea typeface="Calibri"/>
                  <a:cs typeface="Calibri"/>
                  <a:sym typeface="Calibri"/>
                </a:endParaRPr>
              </a:p>
            </p:txBody>
          </p:sp>
        </p:grpSp>
        <p:grpSp>
          <p:nvGrpSpPr>
            <p:cNvPr id="603" name="Shape 603"/>
            <p:cNvGrpSpPr/>
            <p:nvPr/>
          </p:nvGrpSpPr>
          <p:grpSpPr>
            <a:xfrm>
              <a:off x="6384351" y="1357299"/>
              <a:ext cx="2160637" cy="1000131"/>
              <a:chOff x="6384351" y="1428737"/>
              <a:chExt cx="2160637" cy="1000131"/>
            </a:xfrm>
          </p:grpSpPr>
          <p:sp>
            <p:nvSpPr>
              <p:cNvPr id="604" name="Shape 604"/>
              <p:cNvSpPr/>
              <p:nvPr/>
            </p:nvSpPr>
            <p:spPr>
              <a:xfrm>
                <a:off x="6384351" y="1428737"/>
                <a:ext cx="2160637" cy="1000131"/>
              </a:xfrm>
              <a:prstGeom prst="ellipse">
                <a:avLst/>
              </a:prstGeom>
              <a:gradFill>
                <a:gsLst>
                  <a:gs pos="0">
                    <a:srgbClr val="9E0038"/>
                  </a:gs>
                  <a:gs pos="50000">
                    <a:srgbClr val="7F7F7F"/>
                  </a:gs>
                  <a:gs pos="100000">
                    <a:srgbClr val="FF0062"/>
                  </a:gs>
                </a:gsLst>
                <a:lin ang="54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605" name="Shape 605"/>
              <p:cNvSpPr txBox="1"/>
              <p:nvPr/>
            </p:nvSpPr>
            <p:spPr>
              <a:xfrm>
                <a:off x="6629064" y="1571137"/>
                <a:ext cx="1727661" cy="73865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6600">
                    <a:solidFill>
                      <a:srgbClr val="FFFFFF"/>
                    </a:solidFill>
                    <a:latin typeface="Calibri"/>
                    <a:ea typeface="Calibri"/>
                    <a:cs typeface="Calibri"/>
                    <a:sym typeface="Calibri"/>
                  </a:rPr>
                  <a:t>تعلم ذاتي</a:t>
                </a:r>
              </a:p>
            </p:txBody>
          </p:sp>
        </p:grpSp>
      </p:grpSp>
      <p:sp>
        <p:nvSpPr>
          <p:cNvPr id="606" name="Shape 606"/>
          <p:cNvSpPr txBox="1"/>
          <p:nvPr/>
        </p:nvSpPr>
        <p:spPr>
          <a:xfrm>
            <a:off x="827583" y="2299518"/>
            <a:ext cx="7309483"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هل كل طفل له صديق خيالي؟ ولماذا؟</a:t>
            </a:r>
          </a:p>
        </p:txBody>
      </p:sp>
      <p:sp>
        <p:nvSpPr>
          <p:cNvPr id="607" name="Shape 607"/>
          <p:cNvSpPr txBox="1"/>
          <p:nvPr/>
        </p:nvSpPr>
        <p:spPr>
          <a:xfrm>
            <a:off x="683568" y="3945250"/>
            <a:ext cx="7560839"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نعم لكل طفل صديق خيالي، حيث أن الطفل في هذه المرحلة متمركز حول ذاته، لديه سعة الخيال (اللعب التخيلي).</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99"/>
                                        </p:tgtEl>
                                        <p:attrNameLst>
                                          <p:attrName>style.visibility</p:attrName>
                                        </p:attrNameLst>
                                      </p:cBhvr>
                                      <p:to>
                                        <p:strVal val="visible"/>
                                      </p:to>
                                    </p:set>
                                    <p:animEffect filter="fade" transition="in">
                                      <p:cBhvr>
                                        <p:cTn dur="300"/>
                                        <p:tgtEl>
                                          <p:spTgt spid="599"/>
                                        </p:tgtEl>
                                      </p:cBhvr>
                                    </p:animEffect>
                                  </p:childTnLst>
                                </p:cTn>
                              </p:par>
                              <p:par>
                                <p:cTn fill="hold" nodeType="withEffect" presetClass="entr" presetID="10" presetSubtype="0">
                                  <p:stCondLst>
                                    <p:cond delay="0"/>
                                  </p:stCondLst>
                                  <p:childTnLst>
                                    <p:set>
                                      <p:cBhvr>
                                        <p:cTn dur="1" fill="hold">
                                          <p:stCondLst>
                                            <p:cond delay="0"/>
                                          </p:stCondLst>
                                        </p:cTn>
                                        <p:tgtEl>
                                          <p:spTgt spid="592"/>
                                        </p:tgtEl>
                                        <p:attrNameLst>
                                          <p:attrName>style.visibility</p:attrName>
                                        </p:attrNameLst>
                                      </p:cBhvr>
                                      <p:to>
                                        <p:strVal val="visible"/>
                                      </p:to>
                                    </p:set>
                                    <p:animEffect filter="fade" transition="in">
                                      <p:cBhvr>
                                        <p:cTn dur="500"/>
                                        <p:tgtEl>
                                          <p:spTgt spid="5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gtEl>
                                        <p:attrNameLst>
                                          <p:attrName>style.visibility</p:attrName>
                                        </p:attrNameLst>
                                      </p:cBhvr>
                                      <p:to>
                                        <p:strVal val="visible"/>
                                      </p:to>
                                    </p:set>
                                    <p:animEffect filter="fade" transition="in">
                                      <p:cBhvr>
                                        <p:cTn dur="500"/>
                                        <p:tgtEl>
                                          <p:spTgt spid="6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500"/>
                                        <p:tgtEl>
                                          <p:spTgt spid="6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grpSp>
        <p:nvGrpSpPr>
          <p:cNvPr id="137" name="Shape 137"/>
          <p:cNvGrpSpPr/>
          <p:nvPr/>
        </p:nvGrpSpPr>
        <p:grpSpPr>
          <a:xfrm>
            <a:off x="247912" y="142853"/>
            <a:ext cx="8572559" cy="6643709"/>
            <a:chOff x="142844" y="142853"/>
            <a:chExt cx="8572559" cy="6643709"/>
          </a:xfrm>
        </p:grpSpPr>
        <p:sp>
          <p:nvSpPr>
            <p:cNvPr id="138" name="Shape 138"/>
            <p:cNvSpPr/>
            <p:nvPr/>
          </p:nvSpPr>
          <p:spPr>
            <a:xfrm rot="5400000">
              <a:off x="-1357341" y="1643038"/>
              <a:ext cx="6643709" cy="3643337"/>
            </a:xfrm>
            <a:prstGeom prst="flowChartTerminator">
              <a:avLst/>
            </a:prstGeom>
            <a:solidFill>
              <a:srgbClr val="6600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139" name="Shape 139"/>
            <p:cNvGrpSpPr/>
            <p:nvPr/>
          </p:nvGrpSpPr>
          <p:grpSpPr>
            <a:xfrm>
              <a:off x="428595" y="357165"/>
              <a:ext cx="8286807" cy="6072229"/>
              <a:chOff x="428595" y="357165"/>
              <a:chExt cx="8286807" cy="6072229"/>
            </a:xfrm>
          </p:grpSpPr>
          <p:sp>
            <p:nvSpPr>
              <p:cNvPr id="140" name="Shape 140"/>
              <p:cNvSpPr/>
              <p:nvPr/>
            </p:nvSpPr>
            <p:spPr>
              <a:xfrm>
                <a:off x="428595" y="357165"/>
                <a:ext cx="8286807" cy="5715040"/>
              </a:xfrm>
              <a:prstGeom prst="flowChartPunchedCard">
                <a:avLst/>
              </a:prstGeom>
              <a:solidFill>
                <a:schemeClr val="lt1"/>
              </a:solidFill>
              <a:ln cap="flat" cmpd="sng" w="57150">
                <a:solidFill>
                  <a:srgbClr val="A5A5A5"/>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1" name="Shape 141"/>
              <p:cNvSpPr/>
              <p:nvPr/>
            </p:nvSpPr>
            <p:spPr>
              <a:xfrm>
                <a:off x="714347" y="642918"/>
                <a:ext cx="7715304" cy="5786477"/>
              </a:xfrm>
              <a:prstGeom prst="round1Rect">
                <a:avLst>
                  <a:gd fmla="val 28646" name="adj"/>
                </a:avLst>
              </a:prstGeom>
              <a:gradFill>
                <a:gsLst>
                  <a:gs pos="0">
                    <a:srgbClr val="BFBFBF"/>
                  </a:gs>
                  <a:gs pos="50000">
                    <a:schemeClr val="lt1"/>
                  </a:gs>
                  <a:gs pos="100000">
                    <a:srgbClr val="CC66FF"/>
                  </a:gs>
                </a:gsLst>
                <a:lin ang="16200000" scaled="0"/>
              </a:gradFill>
              <a:ln cap="flat" cmpd="sng" w="25400">
                <a:solidFill>
                  <a:srgbClr val="9933F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sp>
        <p:nvSpPr>
          <p:cNvPr id="142" name="Shape 142"/>
          <p:cNvSpPr/>
          <p:nvPr/>
        </p:nvSpPr>
        <p:spPr>
          <a:xfrm>
            <a:off x="1260591" y="1340767"/>
            <a:ext cx="6656835" cy="415498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هي المرحلة الأولى من حياة المرء بعد مولده وفيها جوانب تغير متنوعة، جسمية وحركية وانفعالية واجتماعية وهي مترابطة وتؤثر بعضها في بعض ولكن قسمت بهدف التبسيط إلى:</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par>
                                <p:cTn fill="hold" nodeType="with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1" name="Shape 611"/>
        <p:cNvGrpSpPr/>
        <p:nvPr/>
      </p:nvGrpSpPr>
      <p:grpSpPr>
        <a:xfrm>
          <a:off x="0" y="0"/>
          <a:ext cx="0" cy="0"/>
          <a:chOff x="0" y="0"/>
          <a:chExt cx="0" cy="0"/>
        </a:xfrm>
      </p:grpSpPr>
      <p:grpSp>
        <p:nvGrpSpPr>
          <p:cNvPr id="612" name="Shape 612"/>
          <p:cNvGrpSpPr/>
          <p:nvPr/>
        </p:nvGrpSpPr>
        <p:grpSpPr>
          <a:xfrm>
            <a:off x="107503" y="116631"/>
            <a:ext cx="8928992" cy="6624735"/>
            <a:chOff x="107503" y="116631"/>
            <a:chExt cx="8928992" cy="6624735"/>
          </a:xfrm>
        </p:grpSpPr>
        <p:sp>
          <p:nvSpPr>
            <p:cNvPr id="613" name="Shape 613"/>
            <p:cNvSpPr/>
            <p:nvPr/>
          </p:nvSpPr>
          <p:spPr>
            <a:xfrm>
              <a:off x="4355976" y="188640"/>
              <a:ext cx="4680520" cy="6324143"/>
            </a:xfrm>
            <a:prstGeom prst="rect">
              <a:avLst/>
            </a:prstGeom>
            <a:solidFill>
              <a:srgbClr val="CC99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614" name="Shape 614"/>
            <p:cNvGrpSpPr/>
            <p:nvPr/>
          </p:nvGrpSpPr>
          <p:grpSpPr>
            <a:xfrm>
              <a:off x="107503" y="116631"/>
              <a:ext cx="8712967" cy="6624735"/>
              <a:chOff x="107503" y="116631"/>
              <a:chExt cx="8712967" cy="6624735"/>
            </a:xfrm>
          </p:grpSpPr>
          <p:grpSp>
            <p:nvGrpSpPr>
              <p:cNvPr id="615" name="Shape 615"/>
              <p:cNvGrpSpPr/>
              <p:nvPr/>
            </p:nvGrpSpPr>
            <p:grpSpPr>
              <a:xfrm>
                <a:off x="107503" y="188640"/>
                <a:ext cx="8712967" cy="6552727"/>
                <a:chOff x="107503" y="188640"/>
                <a:chExt cx="8712967" cy="6552727"/>
              </a:xfrm>
            </p:grpSpPr>
            <p:grpSp>
              <p:nvGrpSpPr>
                <p:cNvPr id="616" name="Shape 616"/>
                <p:cNvGrpSpPr/>
                <p:nvPr/>
              </p:nvGrpSpPr>
              <p:grpSpPr>
                <a:xfrm>
                  <a:off x="107503" y="188640"/>
                  <a:ext cx="8712966" cy="6552727"/>
                  <a:chOff x="107503" y="188640"/>
                  <a:chExt cx="8712966" cy="6552727"/>
                </a:xfrm>
              </p:grpSpPr>
              <p:grpSp>
                <p:nvGrpSpPr>
                  <p:cNvPr id="617" name="Shape 617"/>
                  <p:cNvGrpSpPr/>
                  <p:nvPr/>
                </p:nvGrpSpPr>
                <p:grpSpPr>
                  <a:xfrm>
                    <a:off x="107503" y="188640"/>
                    <a:ext cx="8712966" cy="6552727"/>
                    <a:chOff x="395536" y="476672"/>
                    <a:chExt cx="8113752" cy="6192687"/>
                  </a:xfrm>
                </p:grpSpPr>
                <p:sp>
                  <p:nvSpPr>
                    <p:cNvPr id="618" name="Shape 618"/>
                    <p:cNvSpPr/>
                    <p:nvPr/>
                  </p:nvSpPr>
                  <p:spPr>
                    <a:xfrm>
                      <a:off x="395536" y="476672"/>
                      <a:ext cx="5760640" cy="6192687"/>
                    </a:xfrm>
                    <a:prstGeom prst="round1Rect">
                      <a:avLst>
                        <a:gd fmla="val 16667" name="adj"/>
                      </a:avLst>
                    </a:prstGeom>
                    <a:solidFill>
                      <a:srgbClr val="99009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619" name="Shape 619"/>
                    <p:cNvSpPr/>
                    <p:nvPr/>
                  </p:nvSpPr>
                  <p:spPr>
                    <a:xfrm>
                      <a:off x="611560" y="620687"/>
                      <a:ext cx="7897728" cy="5832648"/>
                    </a:xfrm>
                    <a:prstGeom prst="roundRect">
                      <a:avLst>
                        <a:gd fmla="val 9377" name="adj"/>
                      </a:avLst>
                    </a:prstGeom>
                    <a:gradFill>
                      <a:gsLst>
                        <a:gs pos="0">
                          <a:srgbClr val="F2F2F2"/>
                        </a:gs>
                        <a:gs pos="50000">
                          <a:schemeClr val="lt1"/>
                        </a:gs>
                        <a:gs pos="100000">
                          <a:srgbClr val="F2F2F2"/>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620" name="Shape 620"/>
                  <p:cNvPicPr preferRelativeResize="0"/>
                  <p:nvPr/>
                </p:nvPicPr>
                <p:blipFill rotWithShape="1">
                  <a:blip r:embed="rId3">
                    <a:alphaModFix/>
                  </a:blip>
                  <a:srcRect b="0" l="0" r="0" t="0"/>
                  <a:stretch/>
                </p:blipFill>
                <p:spPr>
                  <a:xfrm>
                    <a:off x="339482" y="188640"/>
                    <a:ext cx="2666999" cy="752474"/>
                  </a:xfrm>
                  <a:prstGeom prst="rect">
                    <a:avLst/>
                  </a:prstGeom>
                  <a:noFill/>
                  <a:ln>
                    <a:noFill/>
                  </a:ln>
                </p:spPr>
              </p:pic>
            </p:grpSp>
            <p:pic>
              <p:nvPicPr>
                <p:cNvPr id="621" name="Shape 621"/>
                <p:cNvPicPr preferRelativeResize="0"/>
                <p:nvPr/>
              </p:nvPicPr>
              <p:blipFill rotWithShape="1">
                <a:blip r:embed="rId4">
                  <a:alphaModFix/>
                </a:blip>
                <a:srcRect b="0" l="0" r="0" t="0"/>
                <a:stretch/>
              </p:blipFill>
              <p:spPr>
                <a:xfrm>
                  <a:off x="7956375" y="332656"/>
                  <a:ext cx="864095" cy="348080"/>
                </a:xfrm>
                <a:prstGeom prst="rect">
                  <a:avLst/>
                </a:prstGeom>
                <a:noFill/>
                <a:ln>
                  <a:noFill/>
                </a:ln>
              </p:spPr>
            </p:pic>
          </p:grpSp>
          <p:grpSp>
            <p:nvGrpSpPr>
              <p:cNvPr id="622" name="Shape 622"/>
              <p:cNvGrpSpPr/>
              <p:nvPr/>
            </p:nvGrpSpPr>
            <p:grpSpPr>
              <a:xfrm>
                <a:off x="3006482" y="116631"/>
                <a:ext cx="5813989" cy="747719"/>
                <a:chOff x="3006482" y="116631"/>
                <a:chExt cx="5813989" cy="747719"/>
              </a:xfrm>
            </p:grpSpPr>
            <p:pic>
              <p:nvPicPr>
                <p:cNvPr id="623" name="Shape 623"/>
                <p:cNvPicPr preferRelativeResize="0"/>
                <p:nvPr/>
              </p:nvPicPr>
              <p:blipFill rotWithShape="1">
                <a:blip r:embed="rId5">
                  <a:alphaModFix/>
                </a:blip>
                <a:srcRect b="0" l="0" r="0" t="0"/>
                <a:stretch/>
              </p:blipFill>
              <p:spPr>
                <a:xfrm>
                  <a:off x="3006482" y="116631"/>
                  <a:ext cx="3067049" cy="747719"/>
                </a:xfrm>
                <a:prstGeom prst="rect">
                  <a:avLst/>
                </a:prstGeom>
                <a:noFill/>
                <a:ln>
                  <a:noFill/>
                </a:ln>
              </p:spPr>
            </p:pic>
            <p:pic>
              <p:nvPicPr>
                <p:cNvPr id="624" name="Shape 624"/>
                <p:cNvPicPr preferRelativeResize="0"/>
                <p:nvPr/>
              </p:nvPicPr>
              <p:blipFill rotWithShape="1">
                <a:blip r:embed="rId5">
                  <a:alphaModFix/>
                </a:blip>
                <a:srcRect b="0" l="0" r="0" t="0"/>
                <a:stretch/>
              </p:blipFill>
              <p:spPr>
                <a:xfrm>
                  <a:off x="5753421" y="116631"/>
                  <a:ext cx="3067049" cy="747719"/>
                </a:xfrm>
                <a:prstGeom prst="rect">
                  <a:avLst/>
                </a:prstGeom>
                <a:noFill/>
                <a:ln>
                  <a:noFill/>
                </a:ln>
              </p:spPr>
            </p:pic>
          </p:grpSp>
        </p:grpSp>
      </p:grpSp>
      <p:sp>
        <p:nvSpPr>
          <p:cNvPr id="625" name="Shape 625"/>
          <p:cNvSpPr txBox="1"/>
          <p:nvPr/>
        </p:nvSpPr>
        <p:spPr>
          <a:xfrm>
            <a:off x="1043608" y="1046345"/>
            <a:ext cx="7632848"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B30DA7"/>
                </a:solidFill>
                <a:latin typeface="Calibri"/>
                <a:ea typeface="Calibri"/>
                <a:cs typeface="Calibri"/>
                <a:sym typeface="Calibri"/>
              </a:rPr>
              <a:t>4- النمو الانفعالي والاجتماعي:</a:t>
            </a:r>
          </a:p>
        </p:txBody>
      </p:sp>
      <p:sp>
        <p:nvSpPr>
          <p:cNvPr id="626" name="Shape 626"/>
          <p:cNvSpPr/>
          <p:nvPr/>
        </p:nvSpPr>
        <p:spPr>
          <a:xfrm>
            <a:off x="735247" y="2132856"/>
            <a:ext cx="7653176" cy="4154983"/>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يريد الطفل أن يشعر بالقدرة والكفاءة والاستقلالية، ليشبع الحاجة إلى توكيد الذات ويكون علاقات اجتماعية مختلفة، ويتحول اللعب هذه المرحلة إلى اللعب الجماعي بدلًا من التخيلي في المرحلة السابقة.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12"/>
                                        </p:tgtEl>
                                        <p:attrNameLst>
                                          <p:attrName>style.visibility</p:attrName>
                                        </p:attrNameLst>
                                      </p:cBhvr>
                                      <p:to>
                                        <p:strVal val="visible"/>
                                      </p:to>
                                    </p:set>
                                    <p:animEffect filter="fade" transition="in">
                                      <p:cBhvr>
                                        <p:cTn dur="500"/>
                                        <p:tgtEl>
                                          <p:spTgt spid="612"/>
                                        </p:tgtEl>
                                      </p:cBhvr>
                                    </p:animEffect>
                                  </p:childTnLst>
                                </p:cTn>
                              </p:par>
                              <p:par>
                                <p:cTn fill="hold" nodeType="with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500"/>
                                        <p:tgtEl>
                                          <p:spTgt spid="6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6"/>
                                        </p:tgtEl>
                                        <p:attrNameLst>
                                          <p:attrName>style.visibility</p:attrName>
                                        </p:attrNameLst>
                                      </p:cBhvr>
                                      <p:to>
                                        <p:strVal val="visible"/>
                                      </p:to>
                                    </p:set>
                                    <p:animEffect filter="fade" transition="in">
                                      <p:cBhvr>
                                        <p:cTn dur="500"/>
                                        <p:tgtEl>
                                          <p:spTgt spid="6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0" name="Shape 630"/>
        <p:cNvGrpSpPr/>
        <p:nvPr/>
      </p:nvGrpSpPr>
      <p:grpSpPr>
        <a:xfrm>
          <a:off x="0" y="0"/>
          <a:ext cx="0" cy="0"/>
          <a:chOff x="0" y="0"/>
          <a:chExt cx="0" cy="0"/>
        </a:xfrm>
      </p:grpSpPr>
      <p:grpSp>
        <p:nvGrpSpPr>
          <p:cNvPr id="631" name="Shape 631"/>
          <p:cNvGrpSpPr/>
          <p:nvPr/>
        </p:nvGrpSpPr>
        <p:grpSpPr>
          <a:xfrm>
            <a:off x="1979711" y="1639630"/>
            <a:ext cx="5513266" cy="3146692"/>
            <a:chOff x="1428728" y="1142983"/>
            <a:chExt cx="6643734" cy="4572032"/>
          </a:xfrm>
        </p:grpSpPr>
        <p:grpSp>
          <p:nvGrpSpPr>
            <p:cNvPr id="632" name="Shape 632"/>
            <p:cNvGrpSpPr/>
            <p:nvPr/>
          </p:nvGrpSpPr>
          <p:grpSpPr>
            <a:xfrm>
              <a:off x="1428728" y="1142983"/>
              <a:ext cx="6643734" cy="4572032"/>
              <a:chOff x="2714611" y="571479"/>
              <a:chExt cx="5715040" cy="4572032"/>
            </a:xfrm>
          </p:grpSpPr>
          <p:sp>
            <p:nvSpPr>
              <p:cNvPr id="633" name="Shape 633"/>
              <p:cNvSpPr/>
              <p:nvPr/>
            </p:nvSpPr>
            <p:spPr>
              <a:xfrm>
                <a:off x="2714611" y="1428736"/>
                <a:ext cx="5572163" cy="3714775"/>
              </a:xfrm>
              <a:prstGeom prst="cloud">
                <a:avLst/>
              </a:prstGeom>
              <a:gradFill>
                <a:gsLst>
                  <a:gs pos="0">
                    <a:schemeClr val="lt1"/>
                  </a:gs>
                  <a:gs pos="100000">
                    <a:srgbClr val="939393"/>
                  </a:gs>
                </a:gsLst>
                <a:path path="circle">
                  <a:fillToRect b="50%" l="50%" r="50%" t="50%"/>
                </a:path>
                <a:tileRect/>
              </a:gradFill>
              <a:ln cap="flat" cmpd="sng" w="38100">
                <a:solidFill>
                  <a:srgbClr val="0070C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2800">
                  <a:solidFill>
                    <a:schemeClr val="lt1"/>
                  </a:solidFill>
                  <a:latin typeface="Calibri"/>
                  <a:ea typeface="Calibri"/>
                  <a:cs typeface="Calibri"/>
                  <a:sym typeface="Calibri"/>
                </a:endParaRPr>
              </a:p>
            </p:txBody>
          </p:sp>
          <p:sp>
            <p:nvSpPr>
              <p:cNvPr id="634" name="Shape 634"/>
              <p:cNvSpPr/>
              <p:nvPr/>
            </p:nvSpPr>
            <p:spPr>
              <a:xfrm>
                <a:off x="2857488" y="571479"/>
                <a:ext cx="5572164" cy="3857652"/>
              </a:xfrm>
              <a:prstGeom prst="teardrop">
                <a:avLst>
                  <a:gd fmla="val 100000" name="adj"/>
                </a:avLst>
              </a:prstGeom>
              <a:gradFill>
                <a:gsLst>
                  <a:gs pos="0">
                    <a:srgbClr val="0000FF"/>
                  </a:gs>
                  <a:gs pos="50000">
                    <a:srgbClr val="0070C0"/>
                  </a:gs>
                  <a:gs pos="100000">
                    <a:srgbClr val="D8D8D8"/>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2800">
                  <a:solidFill>
                    <a:schemeClr val="lt1"/>
                  </a:solidFill>
                  <a:latin typeface="Calibri"/>
                  <a:ea typeface="Calibri"/>
                  <a:cs typeface="Calibri"/>
                  <a:sym typeface="Calibri"/>
                </a:endParaRPr>
              </a:p>
            </p:txBody>
          </p:sp>
        </p:grpSp>
        <p:sp>
          <p:nvSpPr>
            <p:cNvPr id="635" name="Shape 635"/>
            <p:cNvSpPr txBox="1"/>
            <p:nvPr/>
          </p:nvSpPr>
          <p:spPr>
            <a:xfrm>
              <a:off x="2000233" y="1553633"/>
              <a:ext cx="5643602" cy="321975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13800">
                  <a:solidFill>
                    <a:srgbClr val="FFFFFF"/>
                  </a:solidFill>
                  <a:latin typeface="Calibri"/>
                  <a:ea typeface="Calibri"/>
                  <a:cs typeface="Calibri"/>
                  <a:sym typeface="Calibri"/>
                </a:rPr>
                <a:t>إثراء</a:t>
              </a:r>
            </a:p>
          </p:txBody>
        </p:sp>
      </p:gr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31"/>
                                        </p:tgtEl>
                                        <p:attrNameLst>
                                          <p:attrName>style.visibility</p:attrName>
                                        </p:attrNameLst>
                                      </p:cBhvr>
                                      <p:to>
                                        <p:strVal val="visible"/>
                                      </p:to>
                                    </p:set>
                                    <p:anim calcmode="lin" valueType="num">
                                      <p:cBhvr additive="base">
                                        <p:cTn dur="500"/>
                                        <p:tgtEl>
                                          <p:spTgt spid="631"/>
                                        </p:tgtEl>
                                        <p:attrNameLst>
                                          <p:attrName>ppt_w</p:attrName>
                                        </p:attrNameLst>
                                      </p:cBhvr>
                                      <p:tavLst>
                                        <p:tav fmla="" tm="0">
                                          <p:val>
                                            <p:strVal val="0"/>
                                          </p:val>
                                        </p:tav>
                                        <p:tav fmla="" tm="100000">
                                          <p:val>
                                            <p:strVal val="#ppt_w"/>
                                          </p:val>
                                        </p:tav>
                                      </p:tavLst>
                                    </p:anim>
                                    <p:anim calcmode="lin" valueType="num">
                                      <p:cBhvr additive="base">
                                        <p:cTn dur="500"/>
                                        <p:tgtEl>
                                          <p:spTgt spid="63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9" name="Shape 639"/>
        <p:cNvGrpSpPr/>
        <p:nvPr/>
      </p:nvGrpSpPr>
      <p:grpSpPr>
        <a:xfrm>
          <a:off x="0" y="0"/>
          <a:ext cx="0" cy="0"/>
          <a:chOff x="0" y="0"/>
          <a:chExt cx="0" cy="0"/>
        </a:xfrm>
      </p:grpSpPr>
      <p:grpSp>
        <p:nvGrpSpPr>
          <p:cNvPr id="640" name="Shape 640"/>
          <p:cNvGrpSpPr/>
          <p:nvPr/>
        </p:nvGrpSpPr>
        <p:grpSpPr>
          <a:xfrm>
            <a:off x="107504" y="-27383"/>
            <a:ext cx="8856983" cy="6624736"/>
            <a:chOff x="107504" y="-27383"/>
            <a:chExt cx="8856983" cy="6624736"/>
          </a:xfrm>
        </p:grpSpPr>
        <p:sp>
          <p:nvSpPr>
            <p:cNvPr id="641" name="Shape 641"/>
            <p:cNvSpPr/>
            <p:nvPr/>
          </p:nvSpPr>
          <p:spPr>
            <a:xfrm>
              <a:off x="7092279" y="-27383"/>
              <a:ext cx="1872207" cy="1944216"/>
            </a:xfrm>
            <a:prstGeom prst="flowChartConnector">
              <a:avLst/>
            </a:prstGeom>
            <a:solidFill>
              <a:srgbClr val="CC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642" name="Shape 642"/>
            <p:cNvGrpSpPr/>
            <p:nvPr/>
          </p:nvGrpSpPr>
          <p:grpSpPr>
            <a:xfrm>
              <a:off x="107504" y="188639"/>
              <a:ext cx="8640959" cy="6408712"/>
              <a:chOff x="-36511" y="260647"/>
              <a:chExt cx="8640959" cy="6408712"/>
            </a:xfrm>
          </p:grpSpPr>
          <p:sp>
            <p:nvSpPr>
              <p:cNvPr id="643" name="Shape 643"/>
              <p:cNvSpPr/>
              <p:nvPr/>
            </p:nvSpPr>
            <p:spPr>
              <a:xfrm>
                <a:off x="323528" y="260647"/>
                <a:ext cx="8280919" cy="6408712"/>
              </a:xfrm>
              <a:prstGeom prst="round1Rect">
                <a:avLst>
                  <a:gd fmla="val 16667" name="adj"/>
                </a:avLst>
              </a:prstGeom>
              <a:solidFill>
                <a:srgbClr val="99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44" name="Shape 644"/>
              <p:cNvSpPr/>
              <p:nvPr/>
            </p:nvSpPr>
            <p:spPr>
              <a:xfrm>
                <a:off x="-36511" y="260647"/>
                <a:ext cx="8280919" cy="6408712"/>
              </a:xfrm>
              <a:prstGeom prst="snip2DiagRect">
                <a:avLst>
                  <a:gd fmla="val 0" name="adj1"/>
                  <a:gd fmla="val 16667" name="adj2"/>
                </a:avLst>
              </a:prstGeom>
              <a:gradFill>
                <a:gsLst>
                  <a:gs pos="0">
                    <a:schemeClr val="lt1"/>
                  </a:gs>
                  <a:gs pos="50000">
                    <a:srgbClr val="E5DFEC"/>
                  </a:gs>
                  <a:gs pos="100000">
                    <a:srgbClr val="D8D8D8"/>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sp>
        <p:nvSpPr>
          <p:cNvPr id="645" name="Shape 645"/>
          <p:cNvSpPr/>
          <p:nvPr/>
        </p:nvSpPr>
        <p:spPr>
          <a:xfrm>
            <a:off x="683568" y="1004529"/>
            <a:ext cx="7056783" cy="50167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أثبتت الدراسات أن الصداقات تكون أكثر نجاحًا وأكثر قوة كلما كبر عمر الإنسان، وحسب بعض الدراسات فإن طفل الأربع سنوات قد يقضي 30% من وقته مع الأصدقاء و70% مع الكبار، أما طفل ال 11 عامًا فإنه يقضي 60% من وقته مع أصدقائه سواء متواجدون معًا أو على الهاتف وحديثًا باستخدام الانترنت.</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640"/>
                                        </p:tgtEl>
                                        <p:attrNameLst>
                                          <p:attrName>style.visibility</p:attrName>
                                        </p:attrNameLst>
                                      </p:cBhvr>
                                      <p:to>
                                        <p:strVal val="visible"/>
                                      </p:to>
                                    </p:set>
                                    <p:anim calcmode="lin" valueType="num">
                                      <p:cBhvr additive="base">
                                        <p:cTn dur="500"/>
                                        <p:tgtEl>
                                          <p:spTgt spid="640"/>
                                        </p:tgtEl>
                                        <p:attrNameLst>
                                          <p:attrName>ppt_w</p:attrName>
                                        </p:attrNameLst>
                                      </p:cBhvr>
                                      <p:tavLst>
                                        <p:tav fmla="" tm="0">
                                          <p:val>
                                            <p:strVal val="0"/>
                                          </p:val>
                                        </p:tav>
                                        <p:tav fmla="" tm="100000">
                                          <p:val>
                                            <p:strVal val="#ppt_w"/>
                                          </p:val>
                                        </p:tav>
                                      </p:tavLst>
                                    </p:anim>
                                    <p:anim calcmode="lin" valueType="num">
                                      <p:cBhvr additive="base">
                                        <p:cTn dur="500"/>
                                        <p:tgtEl>
                                          <p:spTgt spid="64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45">
                                            <p:txEl>
                                              <p:pRg end="0" st="0"/>
                                            </p:txEl>
                                          </p:spTgt>
                                        </p:tgtEl>
                                        <p:attrNameLst>
                                          <p:attrName>style.visibility</p:attrName>
                                        </p:attrNameLst>
                                      </p:cBhvr>
                                      <p:to>
                                        <p:strVal val="visible"/>
                                      </p:to>
                                    </p:set>
                                    <p:anim calcmode="lin" valueType="num">
                                      <p:cBhvr additive="base">
                                        <p:cTn dur="500"/>
                                        <p:tgtEl>
                                          <p:spTgt spid="645">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645">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9" name="Shape 649"/>
        <p:cNvGrpSpPr/>
        <p:nvPr/>
      </p:nvGrpSpPr>
      <p:grpSpPr>
        <a:xfrm>
          <a:off x="0" y="0"/>
          <a:ext cx="0" cy="0"/>
          <a:chOff x="0" y="0"/>
          <a:chExt cx="0" cy="0"/>
        </a:xfrm>
      </p:grpSpPr>
      <p:pic>
        <p:nvPicPr>
          <p:cNvPr descr="img_1355587396_329.png" id="650" name="Shape 650"/>
          <p:cNvPicPr preferRelativeResize="0"/>
          <p:nvPr/>
        </p:nvPicPr>
        <p:blipFill rotWithShape="1">
          <a:blip r:embed="rId3">
            <a:alphaModFix/>
          </a:blip>
          <a:srcRect b="0" l="0" r="0" t="0"/>
          <a:stretch/>
        </p:blipFill>
        <p:spPr>
          <a:xfrm>
            <a:off x="1143000" y="382288"/>
            <a:ext cx="7000875" cy="6215063"/>
          </a:xfrm>
          <a:prstGeom prst="rect">
            <a:avLst/>
          </a:prstGeom>
          <a:noFill/>
          <a:ln>
            <a:noFill/>
          </a:ln>
        </p:spPr>
      </p:pic>
      <p:sp>
        <p:nvSpPr>
          <p:cNvPr id="651" name="Shape 651"/>
          <p:cNvSpPr/>
          <p:nvPr/>
        </p:nvSpPr>
        <p:spPr>
          <a:xfrm>
            <a:off x="2092225" y="3034694"/>
            <a:ext cx="5072061" cy="255454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8000">
                <a:solidFill>
                  <a:srgbClr val="0070C0"/>
                </a:solidFill>
                <a:latin typeface="Calibri"/>
                <a:ea typeface="Calibri"/>
                <a:cs typeface="Calibri"/>
                <a:sym typeface="Calibri"/>
              </a:rPr>
              <a:t>نشاط</a:t>
            </a:r>
            <a:br>
              <a:rPr b="1" lang="ar-EG" sz="8000">
                <a:solidFill>
                  <a:srgbClr val="0070C0"/>
                </a:solidFill>
                <a:latin typeface="Calibri"/>
                <a:ea typeface="Calibri"/>
                <a:cs typeface="Calibri"/>
                <a:sym typeface="Calibri"/>
              </a:rPr>
            </a:br>
            <a:r>
              <a:rPr b="1" lang="ar-EG" sz="8000">
                <a:solidFill>
                  <a:srgbClr val="0070C0"/>
                </a:solidFill>
                <a:latin typeface="Calibri"/>
                <a:ea typeface="Calibri"/>
                <a:cs typeface="Calibri"/>
                <a:sym typeface="Calibri"/>
              </a:rPr>
              <a:t> 2-6</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50"/>
                                        </p:tgtEl>
                                        <p:attrNameLst>
                                          <p:attrName>style.visibility</p:attrName>
                                        </p:attrNameLst>
                                      </p:cBhvr>
                                      <p:to>
                                        <p:strVal val="visible"/>
                                      </p:to>
                                    </p:set>
                                    <p:animEffect filter="fade" transition="in">
                                      <p:cBhvr>
                                        <p:cTn dur="500"/>
                                        <p:tgtEl>
                                          <p:spTgt spid="650"/>
                                        </p:tgtEl>
                                      </p:cBhvr>
                                    </p:animEffect>
                                  </p:childTnLst>
                                </p:cTn>
                              </p:par>
                              <p:par>
                                <p:cTn fill="hold" nodeType="withEffect" presetClass="entr" presetID="10" presetSubtype="0">
                                  <p:stCondLst>
                                    <p:cond delay="0"/>
                                  </p:stCondLst>
                                  <p:childTnLst>
                                    <p:set>
                                      <p:cBhvr>
                                        <p:cTn dur="1" fill="hold">
                                          <p:stCondLst>
                                            <p:cond delay="0"/>
                                          </p:stCondLst>
                                        </p:cTn>
                                        <p:tgtEl>
                                          <p:spTgt spid="651"/>
                                        </p:tgtEl>
                                        <p:attrNameLst>
                                          <p:attrName>style.visibility</p:attrName>
                                        </p:attrNameLst>
                                      </p:cBhvr>
                                      <p:to>
                                        <p:strVal val="visible"/>
                                      </p:to>
                                    </p:set>
                                    <p:animEffect filter="fade" transition="in">
                                      <p:cBhvr>
                                        <p:cTn dur="500"/>
                                        <p:tgtEl>
                                          <p:spTgt spid="6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5" name="Shape 655"/>
        <p:cNvGrpSpPr/>
        <p:nvPr/>
      </p:nvGrpSpPr>
      <p:grpSpPr>
        <a:xfrm>
          <a:off x="0" y="0"/>
          <a:ext cx="0" cy="0"/>
          <a:chOff x="0" y="0"/>
          <a:chExt cx="0" cy="0"/>
        </a:xfrm>
      </p:grpSpPr>
      <p:grpSp>
        <p:nvGrpSpPr>
          <p:cNvPr id="656" name="Shape 656"/>
          <p:cNvGrpSpPr/>
          <p:nvPr/>
        </p:nvGrpSpPr>
        <p:grpSpPr>
          <a:xfrm>
            <a:off x="235046" y="211854"/>
            <a:ext cx="8820472" cy="6552727"/>
            <a:chOff x="2857488" y="1500174"/>
            <a:chExt cx="5796002" cy="4143404"/>
          </a:xfrm>
        </p:grpSpPr>
        <p:sp>
          <p:nvSpPr>
            <p:cNvPr id="657" name="Shape 657"/>
            <p:cNvSpPr/>
            <p:nvPr/>
          </p:nvSpPr>
          <p:spPr>
            <a:xfrm>
              <a:off x="3009888" y="1785925"/>
              <a:ext cx="5643602" cy="3857652"/>
            </a:xfrm>
            <a:prstGeom prst="roundRect">
              <a:avLst>
                <a:gd fmla="val 16667" name="adj"/>
              </a:avLst>
            </a:prstGeom>
            <a:gradFill>
              <a:gsLst>
                <a:gs pos="0">
                  <a:srgbClr val="BABABA"/>
                </a:gs>
                <a:gs pos="35000">
                  <a:srgbClr val="CFCFCF"/>
                </a:gs>
                <a:gs pos="100000">
                  <a:srgbClr val="EDEDED"/>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sp>
          <p:nvSpPr>
            <p:cNvPr id="658" name="Shape 658"/>
            <p:cNvSpPr/>
            <p:nvPr/>
          </p:nvSpPr>
          <p:spPr>
            <a:xfrm>
              <a:off x="2857488" y="1500174"/>
              <a:ext cx="5643602" cy="3857652"/>
            </a:xfrm>
            <a:prstGeom prst="roundRect">
              <a:avLst>
                <a:gd fmla="val 16667" name="adj"/>
              </a:avLst>
            </a:prstGeom>
            <a:gradFill>
              <a:gsLst>
                <a:gs pos="0">
                  <a:srgbClr val="FF847E"/>
                </a:gs>
                <a:gs pos="50000">
                  <a:schemeClr val="lt1"/>
                </a:gs>
                <a:gs pos="100000">
                  <a:srgbClr val="FFDA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sp>
        <p:nvSpPr>
          <p:cNvPr id="659" name="Shape 659"/>
          <p:cNvSpPr txBox="1"/>
          <p:nvPr/>
        </p:nvSpPr>
        <p:spPr>
          <a:xfrm>
            <a:off x="379471" y="548679"/>
            <a:ext cx="8224976"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من المتوقع من الطفل في هذه المرحلة التصرف بشكل مهذب يناسب مرحلته، اذكر مثال.</a:t>
            </a:r>
          </a:p>
        </p:txBody>
      </p:sp>
      <p:sp>
        <p:nvSpPr>
          <p:cNvPr id="660" name="Shape 660"/>
          <p:cNvSpPr txBox="1"/>
          <p:nvPr/>
        </p:nvSpPr>
        <p:spPr>
          <a:xfrm>
            <a:off x="356591" y="4005064"/>
            <a:ext cx="8224976"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chemeClr val="dk1"/>
                </a:solidFill>
                <a:latin typeface="Times New Roman"/>
                <a:ea typeface="Times New Roman"/>
                <a:cs typeface="Times New Roman"/>
                <a:sym typeface="Times New Roman"/>
              </a:rPr>
              <a:t>......................</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56"/>
                                        </p:tgtEl>
                                        <p:attrNameLst>
                                          <p:attrName>style.visibility</p:attrName>
                                        </p:attrNameLst>
                                      </p:cBhvr>
                                      <p:to>
                                        <p:strVal val="visible"/>
                                      </p:to>
                                    </p:set>
                                    <p:animEffect filter="fade" transition="in">
                                      <p:cBhvr>
                                        <p:cTn dur="500"/>
                                        <p:tgtEl>
                                          <p:spTgt spid="656"/>
                                        </p:tgtEl>
                                      </p:cBhvr>
                                    </p:animEffect>
                                  </p:childTnLst>
                                </p:cTn>
                              </p:par>
                              <p:par>
                                <p:cTn fill="hold" nodeType="withEffect" presetClass="entr" presetID="10" presetSubtype="0">
                                  <p:stCondLst>
                                    <p:cond delay="0"/>
                                  </p:stCondLst>
                                  <p:childTnLst>
                                    <p:set>
                                      <p:cBhvr>
                                        <p:cTn dur="1" fill="hold">
                                          <p:stCondLst>
                                            <p:cond delay="0"/>
                                          </p:stCondLst>
                                        </p:cTn>
                                        <p:tgtEl>
                                          <p:spTgt spid="659"/>
                                        </p:tgtEl>
                                        <p:attrNameLst>
                                          <p:attrName>style.visibility</p:attrName>
                                        </p:attrNameLst>
                                      </p:cBhvr>
                                      <p:to>
                                        <p:strVal val="visible"/>
                                      </p:to>
                                    </p:set>
                                    <p:animEffect filter="fade" transition="in">
                                      <p:cBhvr>
                                        <p:cTn dur="500"/>
                                        <p:tgtEl>
                                          <p:spTgt spid="659"/>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660"/>
                                        </p:tgtEl>
                                        <p:attrNameLst>
                                          <p:attrName>style.visibility</p:attrName>
                                        </p:attrNameLst>
                                      </p:cBhvr>
                                      <p:to>
                                        <p:strVal val="visible"/>
                                      </p:to>
                                    </p:set>
                                    <p:anim calcmode="lin" valueType="num">
                                      <p:cBhvr additive="base">
                                        <p:cTn dur="500"/>
                                        <p:tgtEl>
                                          <p:spTgt spid="660"/>
                                        </p:tgtEl>
                                        <p:attrNameLst>
                                          <p:attrName>ppt_w</p:attrName>
                                        </p:attrNameLst>
                                      </p:cBhvr>
                                      <p:tavLst>
                                        <p:tav fmla="" tm="0">
                                          <p:val>
                                            <p:strVal val="0"/>
                                          </p:val>
                                        </p:tav>
                                        <p:tav fmla="" tm="100000">
                                          <p:val>
                                            <p:strVal val="#ppt_w"/>
                                          </p:val>
                                        </p:tav>
                                      </p:tavLst>
                                    </p:anim>
                                    <p:anim calcmode="lin" valueType="num">
                                      <p:cBhvr additive="base">
                                        <p:cTn dur="500"/>
                                        <p:tgtEl>
                                          <p:spTgt spid="66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4" name="Shape 664"/>
        <p:cNvGrpSpPr/>
        <p:nvPr/>
      </p:nvGrpSpPr>
      <p:grpSpPr>
        <a:xfrm>
          <a:off x="0" y="0"/>
          <a:ext cx="0" cy="0"/>
          <a:chOff x="0" y="0"/>
          <a:chExt cx="0" cy="0"/>
        </a:xfrm>
      </p:grpSpPr>
      <p:grpSp>
        <p:nvGrpSpPr>
          <p:cNvPr id="665" name="Shape 665"/>
          <p:cNvGrpSpPr/>
          <p:nvPr/>
        </p:nvGrpSpPr>
        <p:grpSpPr>
          <a:xfrm>
            <a:off x="-108520" y="-27384"/>
            <a:ext cx="9289031" cy="6840759"/>
            <a:chOff x="179511" y="146151"/>
            <a:chExt cx="8928991" cy="6451200"/>
          </a:xfrm>
        </p:grpSpPr>
        <p:sp>
          <p:nvSpPr>
            <p:cNvPr id="666" name="Shape 666"/>
            <p:cNvSpPr/>
            <p:nvPr/>
          </p:nvSpPr>
          <p:spPr>
            <a:xfrm>
              <a:off x="4860032" y="260647"/>
              <a:ext cx="4032448" cy="6336703"/>
            </a:xfrm>
            <a:prstGeom prst="rect">
              <a:avLst/>
            </a:prstGeom>
            <a:gradFill>
              <a:gsLst>
                <a:gs pos="0">
                  <a:srgbClr val="FFC000"/>
                </a:gs>
                <a:gs pos="50000">
                  <a:schemeClr val="lt1"/>
                </a:gs>
                <a:gs pos="100000">
                  <a:srgbClr val="00FF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667" name="Shape 667"/>
            <p:cNvGrpSpPr/>
            <p:nvPr/>
          </p:nvGrpSpPr>
          <p:grpSpPr>
            <a:xfrm>
              <a:off x="179511" y="404663"/>
              <a:ext cx="8928991" cy="5976664"/>
              <a:chOff x="179511" y="404663"/>
              <a:chExt cx="8928991" cy="5976664"/>
            </a:xfrm>
          </p:grpSpPr>
          <p:pic>
            <p:nvPicPr>
              <p:cNvPr id="668" name="Shape 668"/>
              <p:cNvPicPr preferRelativeResize="0"/>
              <p:nvPr/>
            </p:nvPicPr>
            <p:blipFill rotWithShape="1">
              <a:blip r:embed="rId3">
                <a:alphaModFix/>
              </a:blip>
              <a:srcRect b="0" l="0" r="0" t="0"/>
              <a:stretch/>
            </p:blipFill>
            <p:spPr>
              <a:xfrm>
                <a:off x="7489253" y="5085044"/>
                <a:ext cx="1619249" cy="1285874"/>
              </a:xfrm>
              <a:prstGeom prst="rect">
                <a:avLst/>
              </a:prstGeom>
              <a:noFill/>
              <a:ln>
                <a:noFill/>
              </a:ln>
            </p:spPr>
          </p:pic>
          <p:pic>
            <p:nvPicPr>
              <p:cNvPr id="669" name="Shape 669"/>
              <p:cNvPicPr preferRelativeResize="0"/>
              <p:nvPr/>
            </p:nvPicPr>
            <p:blipFill rotWithShape="1">
              <a:blip r:embed="rId3">
                <a:alphaModFix/>
              </a:blip>
              <a:srcRect b="0" l="0" r="0" t="0"/>
              <a:stretch/>
            </p:blipFill>
            <p:spPr>
              <a:xfrm>
                <a:off x="179511" y="5085183"/>
                <a:ext cx="1619249" cy="1285874"/>
              </a:xfrm>
              <a:prstGeom prst="rect">
                <a:avLst/>
              </a:prstGeom>
              <a:noFill/>
              <a:ln>
                <a:noFill/>
              </a:ln>
            </p:spPr>
          </p:pic>
          <p:sp>
            <p:nvSpPr>
              <p:cNvPr id="670" name="Shape 670"/>
              <p:cNvSpPr/>
              <p:nvPr/>
            </p:nvSpPr>
            <p:spPr>
              <a:xfrm>
                <a:off x="467543" y="404663"/>
                <a:ext cx="8208912" cy="5976664"/>
              </a:xfrm>
              <a:prstGeom prst="round2SameRect">
                <a:avLst>
                  <a:gd fmla="val 10596" name="adj1"/>
                  <a:gd fmla="val 0" name="adj2"/>
                </a:avLst>
              </a:prstGeom>
              <a:gradFill>
                <a:gsLst>
                  <a:gs pos="0">
                    <a:schemeClr val="lt1"/>
                  </a:gs>
                  <a:gs pos="50000">
                    <a:srgbClr val="FFFF00"/>
                  </a:gs>
                  <a:gs pos="100000">
                    <a:schemeClr val="lt1"/>
                  </a:gs>
                </a:gsLst>
                <a:lin ang="5400000" scaled="0"/>
              </a:gradFill>
              <a:ln cap="flat" cmpd="sng" w="25400">
                <a:solidFill>
                  <a:srgbClr val="FFC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671" name="Shape 671"/>
            <p:cNvPicPr preferRelativeResize="0"/>
            <p:nvPr/>
          </p:nvPicPr>
          <p:blipFill rotWithShape="1">
            <a:blip r:embed="rId4">
              <a:alphaModFix/>
            </a:blip>
            <a:srcRect b="0" l="0" r="0" t="0"/>
            <a:stretch/>
          </p:blipFill>
          <p:spPr>
            <a:xfrm>
              <a:off x="496143" y="146151"/>
              <a:ext cx="2808311" cy="1012613"/>
            </a:xfrm>
            <a:prstGeom prst="rect">
              <a:avLst/>
            </a:prstGeom>
            <a:noFill/>
            <a:ln>
              <a:noFill/>
            </a:ln>
          </p:spPr>
        </p:pic>
      </p:grpSp>
      <p:grpSp>
        <p:nvGrpSpPr>
          <p:cNvPr id="672" name="Shape 672"/>
          <p:cNvGrpSpPr/>
          <p:nvPr/>
        </p:nvGrpSpPr>
        <p:grpSpPr>
          <a:xfrm>
            <a:off x="4788024" y="332655"/>
            <a:ext cx="3602630" cy="1714535"/>
            <a:chOff x="6190226" y="1285859"/>
            <a:chExt cx="2354763" cy="1143007"/>
          </a:xfrm>
        </p:grpSpPr>
        <p:grpSp>
          <p:nvGrpSpPr>
            <p:cNvPr id="673" name="Shape 673"/>
            <p:cNvGrpSpPr/>
            <p:nvPr/>
          </p:nvGrpSpPr>
          <p:grpSpPr>
            <a:xfrm>
              <a:off x="6190226" y="1285859"/>
              <a:ext cx="1976776" cy="1143007"/>
              <a:chOff x="6190226" y="1285859"/>
              <a:chExt cx="1976776" cy="1143007"/>
            </a:xfrm>
          </p:grpSpPr>
          <p:sp>
            <p:nvSpPr>
              <p:cNvPr id="674" name="Shape 674"/>
              <p:cNvSpPr/>
              <p:nvPr/>
            </p:nvSpPr>
            <p:spPr>
              <a:xfrm>
                <a:off x="6190226" y="1285859"/>
                <a:ext cx="1976776" cy="1143007"/>
              </a:xfrm>
              <a:prstGeom prst="roundRect">
                <a:avLst>
                  <a:gd fmla="val 16667" name="adj"/>
                </a:avLst>
              </a:prstGeom>
              <a:gradFill>
                <a:gsLst>
                  <a:gs pos="0">
                    <a:srgbClr val="990099"/>
                  </a:gs>
                  <a:gs pos="49000">
                    <a:schemeClr val="lt1"/>
                  </a:gs>
                  <a:gs pos="100000">
                    <a:srgbClr val="5F497A"/>
                  </a:gs>
                </a:gsLst>
                <a:lin ang="18900000" scaled="0"/>
              </a:gradFill>
              <a:ln>
                <a:noFill/>
              </a:ln>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675" name="Shape 675"/>
              <p:cNvSpPr txBox="1"/>
              <p:nvPr/>
            </p:nvSpPr>
            <p:spPr>
              <a:xfrm flipH="1">
                <a:off x="6350391" y="1428737"/>
                <a:ext cx="46694" cy="964353"/>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b="1" sz="8800">
                  <a:solidFill>
                    <a:srgbClr val="FFFFFF"/>
                  </a:solidFill>
                  <a:latin typeface="Calibri"/>
                  <a:ea typeface="Calibri"/>
                  <a:cs typeface="Calibri"/>
                  <a:sym typeface="Calibri"/>
                </a:endParaRPr>
              </a:p>
            </p:txBody>
          </p:sp>
        </p:grpSp>
        <p:grpSp>
          <p:nvGrpSpPr>
            <p:cNvPr id="676" name="Shape 676"/>
            <p:cNvGrpSpPr/>
            <p:nvPr/>
          </p:nvGrpSpPr>
          <p:grpSpPr>
            <a:xfrm>
              <a:off x="6384351" y="1357299"/>
              <a:ext cx="2160637" cy="1000131"/>
              <a:chOff x="6384351" y="1428737"/>
              <a:chExt cx="2160637" cy="1000131"/>
            </a:xfrm>
          </p:grpSpPr>
          <p:sp>
            <p:nvSpPr>
              <p:cNvPr id="677" name="Shape 677"/>
              <p:cNvSpPr/>
              <p:nvPr/>
            </p:nvSpPr>
            <p:spPr>
              <a:xfrm>
                <a:off x="6384351" y="1428737"/>
                <a:ext cx="2160637" cy="1000131"/>
              </a:xfrm>
              <a:prstGeom prst="ellipse">
                <a:avLst/>
              </a:prstGeom>
              <a:gradFill>
                <a:gsLst>
                  <a:gs pos="0">
                    <a:srgbClr val="9E0038"/>
                  </a:gs>
                  <a:gs pos="50000">
                    <a:srgbClr val="7F7F7F"/>
                  </a:gs>
                  <a:gs pos="100000">
                    <a:srgbClr val="FF0062"/>
                  </a:gs>
                </a:gsLst>
                <a:lin ang="54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678" name="Shape 678"/>
              <p:cNvSpPr txBox="1"/>
              <p:nvPr/>
            </p:nvSpPr>
            <p:spPr>
              <a:xfrm>
                <a:off x="6629064" y="1571137"/>
                <a:ext cx="1727661" cy="73865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6600">
                    <a:solidFill>
                      <a:srgbClr val="FFFFFF"/>
                    </a:solidFill>
                    <a:latin typeface="Calibri"/>
                    <a:ea typeface="Calibri"/>
                    <a:cs typeface="Calibri"/>
                    <a:sym typeface="Calibri"/>
                  </a:rPr>
                  <a:t>تعلم ذاتي</a:t>
                </a:r>
              </a:p>
            </p:txBody>
          </p:sp>
        </p:grpSp>
      </p:grpSp>
      <p:sp>
        <p:nvSpPr>
          <p:cNvPr id="679" name="Shape 679"/>
          <p:cNvSpPr txBox="1"/>
          <p:nvPr/>
        </p:nvSpPr>
        <p:spPr>
          <a:xfrm>
            <a:off x="467543" y="2124139"/>
            <a:ext cx="7903459" cy="440120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3366"/>
                </a:solidFill>
                <a:latin typeface="Calibri"/>
                <a:ea typeface="Calibri"/>
                <a:cs typeface="Calibri"/>
                <a:sym typeface="Calibri"/>
              </a:rPr>
              <a:t>كيف يستطيع الطفل أن يوازن بين سلوكه التلقائي وتأكيد الذات والاستقلال وما يتبعها من نشاط زائد، وبين القيود التي يضعها الأهل لمنعه من أشياء يعرفون مقدمًا أنه من الصعب القيام بها، أو عندما يقوم بأحداث فوضى</a:t>
            </a:r>
          </a:p>
          <a:p>
            <a:pPr indent="0" lvl="0" marL="0" marR="0" rtl="1" algn="ctr">
              <a:spcBef>
                <a:spcPts val="0"/>
              </a:spcBef>
              <a:buSzPct val="25000"/>
              <a:buNone/>
            </a:pPr>
            <a:r>
              <a:rPr b="1" lang="ar-EG" sz="4000">
                <a:solidFill>
                  <a:srgbClr val="003366"/>
                </a:solidFill>
                <a:latin typeface="Calibri"/>
                <a:ea typeface="Calibri"/>
                <a:cs typeface="Calibri"/>
                <a:sym typeface="Calibri"/>
              </a:rPr>
              <a:t>(ارجع لمصادر المعلومات كالمواقع النفسية على شبكة الانترنت أو المكتبات العامة)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72"/>
                                        </p:tgtEl>
                                        <p:attrNameLst>
                                          <p:attrName>style.visibility</p:attrName>
                                        </p:attrNameLst>
                                      </p:cBhvr>
                                      <p:to>
                                        <p:strVal val="visible"/>
                                      </p:to>
                                    </p:set>
                                    <p:animEffect filter="fade" transition="in">
                                      <p:cBhvr>
                                        <p:cTn dur="300"/>
                                        <p:tgtEl>
                                          <p:spTgt spid="672"/>
                                        </p:tgtEl>
                                      </p:cBhvr>
                                    </p:animEffect>
                                  </p:childTnLst>
                                </p:cTn>
                              </p:par>
                              <p:par>
                                <p:cTn fill="hold" nodeType="withEffect" presetClass="entr" presetID="10" presetSubtype="0">
                                  <p:stCondLst>
                                    <p:cond delay="0"/>
                                  </p:stCondLst>
                                  <p:childTnLst>
                                    <p:set>
                                      <p:cBhvr>
                                        <p:cTn dur="1" fill="hold">
                                          <p:stCondLst>
                                            <p:cond delay="0"/>
                                          </p:stCondLst>
                                        </p:cTn>
                                        <p:tgtEl>
                                          <p:spTgt spid="665"/>
                                        </p:tgtEl>
                                        <p:attrNameLst>
                                          <p:attrName>style.visibility</p:attrName>
                                        </p:attrNameLst>
                                      </p:cBhvr>
                                      <p:to>
                                        <p:strVal val="visible"/>
                                      </p:to>
                                    </p:set>
                                    <p:animEffect filter="fade" transition="in">
                                      <p:cBhvr>
                                        <p:cTn dur="500"/>
                                        <p:tgtEl>
                                          <p:spTgt spid="6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9"/>
                                        </p:tgtEl>
                                        <p:attrNameLst>
                                          <p:attrName>style.visibility</p:attrName>
                                        </p:attrNameLst>
                                      </p:cBhvr>
                                      <p:to>
                                        <p:strVal val="visible"/>
                                      </p:to>
                                    </p:set>
                                    <p:animEffect filter="fade" transition="in">
                                      <p:cBhvr>
                                        <p:cTn dur="500"/>
                                        <p:tgtEl>
                                          <p:spTgt spid="6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3" name="Shape 683"/>
        <p:cNvGrpSpPr/>
        <p:nvPr/>
      </p:nvGrpSpPr>
      <p:grpSpPr>
        <a:xfrm>
          <a:off x="0" y="0"/>
          <a:ext cx="0" cy="0"/>
          <a:chOff x="0" y="0"/>
          <a:chExt cx="0" cy="0"/>
        </a:xfrm>
      </p:grpSpPr>
      <p:grpSp>
        <p:nvGrpSpPr>
          <p:cNvPr id="684" name="Shape 684"/>
          <p:cNvGrpSpPr/>
          <p:nvPr/>
        </p:nvGrpSpPr>
        <p:grpSpPr>
          <a:xfrm>
            <a:off x="-108520" y="-27384"/>
            <a:ext cx="9289031" cy="6840759"/>
            <a:chOff x="179511" y="146151"/>
            <a:chExt cx="8928991" cy="6451200"/>
          </a:xfrm>
        </p:grpSpPr>
        <p:sp>
          <p:nvSpPr>
            <p:cNvPr id="685" name="Shape 685"/>
            <p:cNvSpPr/>
            <p:nvPr/>
          </p:nvSpPr>
          <p:spPr>
            <a:xfrm>
              <a:off x="4860032" y="260647"/>
              <a:ext cx="4032448" cy="6336703"/>
            </a:xfrm>
            <a:prstGeom prst="rect">
              <a:avLst/>
            </a:prstGeom>
            <a:gradFill>
              <a:gsLst>
                <a:gs pos="0">
                  <a:srgbClr val="FFC000"/>
                </a:gs>
                <a:gs pos="50000">
                  <a:schemeClr val="lt1"/>
                </a:gs>
                <a:gs pos="100000">
                  <a:srgbClr val="00FF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686" name="Shape 686"/>
            <p:cNvGrpSpPr/>
            <p:nvPr/>
          </p:nvGrpSpPr>
          <p:grpSpPr>
            <a:xfrm>
              <a:off x="179511" y="404663"/>
              <a:ext cx="8928991" cy="5976664"/>
              <a:chOff x="179511" y="404663"/>
              <a:chExt cx="8928991" cy="5976664"/>
            </a:xfrm>
          </p:grpSpPr>
          <p:pic>
            <p:nvPicPr>
              <p:cNvPr id="687" name="Shape 687"/>
              <p:cNvPicPr preferRelativeResize="0"/>
              <p:nvPr/>
            </p:nvPicPr>
            <p:blipFill rotWithShape="1">
              <a:blip r:embed="rId3">
                <a:alphaModFix/>
              </a:blip>
              <a:srcRect b="0" l="0" r="0" t="0"/>
              <a:stretch/>
            </p:blipFill>
            <p:spPr>
              <a:xfrm>
                <a:off x="7489253" y="5085044"/>
                <a:ext cx="1619249" cy="1285874"/>
              </a:xfrm>
              <a:prstGeom prst="rect">
                <a:avLst/>
              </a:prstGeom>
              <a:noFill/>
              <a:ln>
                <a:noFill/>
              </a:ln>
            </p:spPr>
          </p:pic>
          <p:pic>
            <p:nvPicPr>
              <p:cNvPr id="688" name="Shape 688"/>
              <p:cNvPicPr preferRelativeResize="0"/>
              <p:nvPr/>
            </p:nvPicPr>
            <p:blipFill rotWithShape="1">
              <a:blip r:embed="rId3">
                <a:alphaModFix/>
              </a:blip>
              <a:srcRect b="0" l="0" r="0" t="0"/>
              <a:stretch/>
            </p:blipFill>
            <p:spPr>
              <a:xfrm>
                <a:off x="179511" y="5085183"/>
                <a:ext cx="1619249" cy="1285874"/>
              </a:xfrm>
              <a:prstGeom prst="rect">
                <a:avLst/>
              </a:prstGeom>
              <a:noFill/>
              <a:ln>
                <a:noFill/>
              </a:ln>
            </p:spPr>
          </p:pic>
          <p:sp>
            <p:nvSpPr>
              <p:cNvPr id="689" name="Shape 689"/>
              <p:cNvSpPr/>
              <p:nvPr/>
            </p:nvSpPr>
            <p:spPr>
              <a:xfrm>
                <a:off x="467543" y="404663"/>
                <a:ext cx="8208912" cy="5976664"/>
              </a:xfrm>
              <a:prstGeom prst="round2SameRect">
                <a:avLst>
                  <a:gd fmla="val 10596" name="adj1"/>
                  <a:gd fmla="val 0" name="adj2"/>
                </a:avLst>
              </a:prstGeom>
              <a:gradFill>
                <a:gsLst>
                  <a:gs pos="0">
                    <a:schemeClr val="lt1"/>
                  </a:gs>
                  <a:gs pos="50000">
                    <a:srgbClr val="FFFF00"/>
                  </a:gs>
                  <a:gs pos="100000">
                    <a:schemeClr val="lt1"/>
                  </a:gs>
                </a:gsLst>
                <a:lin ang="5400000" scaled="0"/>
              </a:gradFill>
              <a:ln cap="flat" cmpd="sng" w="25400">
                <a:solidFill>
                  <a:srgbClr val="FFC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690" name="Shape 690"/>
            <p:cNvPicPr preferRelativeResize="0"/>
            <p:nvPr/>
          </p:nvPicPr>
          <p:blipFill rotWithShape="1">
            <a:blip r:embed="rId4">
              <a:alphaModFix/>
            </a:blip>
            <a:srcRect b="0" l="0" r="0" t="0"/>
            <a:stretch/>
          </p:blipFill>
          <p:spPr>
            <a:xfrm>
              <a:off x="496143" y="146151"/>
              <a:ext cx="2808311" cy="1012613"/>
            </a:xfrm>
            <a:prstGeom prst="rect">
              <a:avLst/>
            </a:prstGeom>
            <a:noFill/>
            <a:ln>
              <a:noFill/>
            </a:ln>
          </p:spPr>
        </p:pic>
      </p:grpSp>
      <p:grpSp>
        <p:nvGrpSpPr>
          <p:cNvPr id="691" name="Shape 691"/>
          <p:cNvGrpSpPr/>
          <p:nvPr/>
        </p:nvGrpSpPr>
        <p:grpSpPr>
          <a:xfrm>
            <a:off x="4788024" y="332655"/>
            <a:ext cx="3602630" cy="1714535"/>
            <a:chOff x="6190226" y="1285859"/>
            <a:chExt cx="2354763" cy="1143007"/>
          </a:xfrm>
        </p:grpSpPr>
        <p:grpSp>
          <p:nvGrpSpPr>
            <p:cNvPr id="692" name="Shape 692"/>
            <p:cNvGrpSpPr/>
            <p:nvPr/>
          </p:nvGrpSpPr>
          <p:grpSpPr>
            <a:xfrm>
              <a:off x="6190226" y="1285859"/>
              <a:ext cx="1976776" cy="1143007"/>
              <a:chOff x="6190226" y="1285859"/>
              <a:chExt cx="1976776" cy="1143007"/>
            </a:xfrm>
          </p:grpSpPr>
          <p:sp>
            <p:nvSpPr>
              <p:cNvPr id="693" name="Shape 693"/>
              <p:cNvSpPr/>
              <p:nvPr/>
            </p:nvSpPr>
            <p:spPr>
              <a:xfrm>
                <a:off x="6190226" y="1285859"/>
                <a:ext cx="1976776" cy="1143007"/>
              </a:xfrm>
              <a:prstGeom prst="roundRect">
                <a:avLst>
                  <a:gd fmla="val 16667" name="adj"/>
                </a:avLst>
              </a:prstGeom>
              <a:gradFill>
                <a:gsLst>
                  <a:gs pos="0">
                    <a:srgbClr val="990099"/>
                  </a:gs>
                  <a:gs pos="49000">
                    <a:schemeClr val="lt1"/>
                  </a:gs>
                  <a:gs pos="100000">
                    <a:srgbClr val="5F497A"/>
                  </a:gs>
                </a:gsLst>
                <a:lin ang="18900000" scaled="0"/>
              </a:gradFill>
              <a:ln>
                <a:noFill/>
              </a:ln>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694" name="Shape 694"/>
              <p:cNvSpPr txBox="1"/>
              <p:nvPr/>
            </p:nvSpPr>
            <p:spPr>
              <a:xfrm flipH="1">
                <a:off x="6350391" y="1428737"/>
                <a:ext cx="46694" cy="964353"/>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b="1" sz="8800">
                  <a:solidFill>
                    <a:srgbClr val="FFFFFF"/>
                  </a:solidFill>
                  <a:latin typeface="Calibri"/>
                  <a:ea typeface="Calibri"/>
                  <a:cs typeface="Calibri"/>
                  <a:sym typeface="Calibri"/>
                </a:endParaRPr>
              </a:p>
            </p:txBody>
          </p:sp>
        </p:grpSp>
        <p:grpSp>
          <p:nvGrpSpPr>
            <p:cNvPr id="695" name="Shape 695"/>
            <p:cNvGrpSpPr/>
            <p:nvPr/>
          </p:nvGrpSpPr>
          <p:grpSpPr>
            <a:xfrm>
              <a:off x="6384351" y="1357299"/>
              <a:ext cx="2160637" cy="1000131"/>
              <a:chOff x="6384351" y="1428737"/>
              <a:chExt cx="2160637" cy="1000131"/>
            </a:xfrm>
          </p:grpSpPr>
          <p:sp>
            <p:nvSpPr>
              <p:cNvPr id="696" name="Shape 696"/>
              <p:cNvSpPr/>
              <p:nvPr/>
            </p:nvSpPr>
            <p:spPr>
              <a:xfrm>
                <a:off x="6384351" y="1428737"/>
                <a:ext cx="2160637" cy="1000131"/>
              </a:xfrm>
              <a:prstGeom prst="ellipse">
                <a:avLst/>
              </a:prstGeom>
              <a:gradFill>
                <a:gsLst>
                  <a:gs pos="0">
                    <a:srgbClr val="9E0038"/>
                  </a:gs>
                  <a:gs pos="50000">
                    <a:srgbClr val="7F7F7F"/>
                  </a:gs>
                  <a:gs pos="100000">
                    <a:srgbClr val="FF0062"/>
                  </a:gs>
                </a:gsLst>
                <a:lin ang="54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697" name="Shape 697"/>
              <p:cNvSpPr txBox="1"/>
              <p:nvPr/>
            </p:nvSpPr>
            <p:spPr>
              <a:xfrm>
                <a:off x="6629064" y="1571137"/>
                <a:ext cx="1727661" cy="73865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6600">
                    <a:solidFill>
                      <a:srgbClr val="FFFFFF"/>
                    </a:solidFill>
                    <a:latin typeface="Calibri"/>
                    <a:ea typeface="Calibri"/>
                    <a:cs typeface="Calibri"/>
                    <a:sym typeface="Calibri"/>
                  </a:rPr>
                  <a:t>تعلم ذاتي</a:t>
                </a:r>
              </a:p>
            </p:txBody>
          </p:sp>
        </p:grpSp>
      </p:grpSp>
      <p:sp>
        <p:nvSpPr>
          <p:cNvPr id="698" name="Shape 698"/>
          <p:cNvSpPr txBox="1"/>
          <p:nvPr/>
        </p:nvSpPr>
        <p:spPr>
          <a:xfrm>
            <a:off x="683568" y="3284983"/>
            <a:ext cx="7560839" cy="70788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dk1"/>
                </a:solidFill>
                <a:latin typeface="Times New Roman"/>
                <a:ea typeface="Times New Roman"/>
                <a:cs typeface="Times New Roman"/>
                <a:sym typeface="Times New Roman"/>
              </a:rPr>
              <a:t>…………</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98"/>
                                        </p:tgtEl>
                                        <p:attrNameLst>
                                          <p:attrName>style.visibility</p:attrName>
                                        </p:attrNameLst>
                                      </p:cBhvr>
                                      <p:to>
                                        <p:strVal val="visible"/>
                                      </p:to>
                                    </p:set>
                                    <p:animEffect filter="fade" transition="in">
                                      <p:cBhvr>
                                        <p:cTn dur="500"/>
                                        <p:tgtEl>
                                          <p:spTgt spid="6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02" name="Shape 702"/>
        <p:cNvGrpSpPr/>
        <p:nvPr/>
      </p:nvGrpSpPr>
      <p:grpSpPr>
        <a:xfrm>
          <a:off x="0" y="0"/>
          <a:ext cx="0" cy="0"/>
          <a:chOff x="0" y="0"/>
          <a:chExt cx="0" cy="0"/>
        </a:xfrm>
      </p:grpSpPr>
      <p:grpSp>
        <p:nvGrpSpPr>
          <p:cNvPr id="703" name="Shape 703"/>
          <p:cNvGrpSpPr/>
          <p:nvPr/>
        </p:nvGrpSpPr>
        <p:grpSpPr>
          <a:xfrm>
            <a:off x="428595" y="1124743"/>
            <a:ext cx="8363682" cy="4296346"/>
            <a:chOff x="2500298" y="1785925"/>
            <a:chExt cx="4971405" cy="3451593"/>
          </a:xfrm>
        </p:grpSpPr>
        <p:grpSp>
          <p:nvGrpSpPr>
            <p:cNvPr id="704" name="Shape 704"/>
            <p:cNvGrpSpPr/>
            <p:nvPr/>
          </p:nvGrpSpPr>
          <p:grpSpPr>
            <a:xfrm>
              <a:off x="2685357" y="1857364"/>
              <a:ext cx="4786345" cy="3380155"/>
              <a:chOff x="3071801" y="2357430"/>
              <a:chExt cx="4786345" cy="3380155"/>
            </a:xfrm>
          </p:grpSpPr>
          <p:sp>
            <p:nvSpPr>
              <p:cNvPr id="705" name="Shape 705"/>
              <p:cNvSpPr/>
              <p:nvPr/>
            </p:nvSpPr>
            <p:spPr>
              <a:xfrm>
                <a:off x="3071801" y="2571743"/>
                <a:ext cx="4500594" cy="3000395"/>
              </a:xfrm>
              <a:prstGeom prst="corner">
                <a:avLst>
                  <a:gd fmla="val 50000" name="adj1"/>
                  <a:gd fmla="val 50000" name="adj2"/>
                </a:avLst>
              </a:prstGeom>
              <a:solidFill>
                <a:srgbClr val="595959"/>
              </a:solidFill>
              <a:ln cap="flat" cmpd="sng" w="2540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706" name="Shape 706"/>
              <p:cNvSpPr/>
              <p:nvPr/>
            </p:nvSpPr>
            <p:spPr>
              <a:xfrm rot="-4989937">
                <a:off x="5351352" y="3190251"/>
                <a:ext cx="2071702" cy="2714644"/>
              </a:xfrm>
              <a:prstGeom prst="chord">
                <a:avLst>
                  <a:gd fmla="val 2700000" name="adj1"/>
                  <a:gd fmla="val 16200000" name="adj2"/>
                </a:avLst>
              </a:prstGeom>
              <a:solidFill>
                <a:srgbClr val="DDD9C3"/>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707" name="Shape 707"/>
              <p:cNvSpPr/>
              <p:nvPr/>
            </p:nvSpPr>
            <p:spPr>
              <a:xfrm>
                <a:off x="3357553" y="2357430"/>
                <a:ext cx="4214841" cy="3071833"/>
              </a:xfrm>
              <a:prstGeom prst="flowChartPunchedTape">
                <a:avLst/>
              </a:prstGeom>
              <a:gradFill>
                <a:gsLst>
                  <a:gs pos="0">
                    <a:srgbClr val="A5A5A5"/>
                  </a:gs>
                  <a:gs pos="50000">
                    <a:schemeClr val="lt1"/>
                  </a:gs>
                  <a:gs pos="100000">
                    <a:srgbClr val="FBD4B4"/>
                  </a:gs>
                </a:gsLst>
                <a:lin ang="135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descr="1cc0ff603f5233476ee5bf4aea4bafd6.gif" id="708" name="Shape 708"/>
            <p:cNvPicPr preferRelativeResize="0"/>
            <p:nvPr/>
          </p:nvPicPr>
          <p:blipFill rotWithShape="1">
            <a:blip r:embed="rId3">
              <a:alphaModFix/>
            </a:blip>
            <a:srcRect b="0" l="0" r="0" t="0"/>
            <a:stretch/>
          </p:blipFill>
          <p:spPr>
            <a:xfrm flipH="1">
              <a:off x="2500298" y="1785925"/>
              <a:ext cx="1500197" cy="2337809"/>
            </a:xfrm>
            <a:prstGeom prst="rect">
              <a:avLst/>
            </a:prstGeom>
            <a:noFill/>
            <a:ln>
              <a:noFill/>
            </a:ln>
          </p:spPr>
        </p:pic>
      </p:grpSp>
      <p:sp>
        <p:nvSpPr>
          <p:cNvPr id="709" name="Shape 709"/>
          <p:cNvSpPr/>
          <p:nvPr/>
        </p:nvSpPr>
        <p:spPr>
          <a:xfrm>
            <a:off x="1475655" y="2282094"/>
            <a:ext cx="6463929" cy="175432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5400">
                <a:solidFill>
                  <a:srgbClr val="CC66FF"/>
                </a:solidFill>
                <a:latin typeface="Times New Roman"/>
                <a:ea typeface="Times New Roman"/>
                <a:cs typeface="Times New Roman"/>
                <a:sym typeface="Times New Roman"/>
              </a:rPr>
              <a:t>3- مرحلة الطفولة المتأخرة Later Childhood:</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09"/>
                                        </p:tgtEl>
                                        <p:attrNameLst>
                                          <p:attrName>style.visibility</p:attrName>
                                        </p:attrNameLst>
                                      </p:cBhvr>
                                      <p:to>
                                        <p:strVal val="visible"/>
                                      </p:to>
                                    </p:set>
                                    <p:animEffect filter="fade" transition="in">
                                      <p:cBhvr>
                                        <p:cTn dur="500"/>
                                        <p:tgtEl>
                                          <p:spTgt spid="709"/>
                                        </p:tgtEl>
                                      </p:cBhvr>
                                    </p:animEffect>
                                  </p:childTnLst>
                                </p:cTn>
                              </p:par>
                              <p:par>
                                <p:cTn fill="hold" nodeType="withEffect" presetClass="entr" presetID="10" presetSubtype="0">
                                  <p:stCondLst>
                                    <p:cond delay="0"/>
                                  </p:stCondLst>
                                  <p:childTnLst>
                                    <p:set>
                                      <p:cBhvr>
                                        <p:cTn dur="1" fill="hold">
                                          <p:stCondLst>
                                            <p:cond delay="0"/>
                                          </p:stCondLst>
                                        </p:cTn>
                                        <p:tgtEl>
                                          <p:spTgt spid="703"/>
                                        </p:tgtEl>
                                        <p:attrNameLst>
                                          <p:attrName>style.visibility</p:attrName>
                                        </p:attrNameLst>
                                      </p:cBhvr>
                                      <p:to>
                                        <p:strVal val="visible"/>
                                      </p:to>
                                    </p:set>
                                    <p:animEffect filter="fade" transition="in">
                                      <p:cBhvr>
                                        <p:cTn dur="500"/>
                                        <p:tgtEl>
                                          <p:spTgt spid="7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3" name="Shape 713"/>
        <p:cNvGrpSpPr/>
        <p:nvPr/>
      </p:nvGrpSpPr>
      <p:grpSpPr>
        <a:xfrm>
          <a:off x="0" y="0"/>
          <a:ext cx="0" cy="0"/>
          <a:chOff x="0" y="0"/>
          <a:chExt cx="0" cy="0"/>
        </a:xfrm>
      </p:grpSpPr>
      <p:sp>
        <p:nvSpPr>
          <p:cNvPr id="714" name="Shape 714"/>
          <p:cNvSpPr/>
          <p:nvPr/>
        </p:nvSpPr>
        <p:spPr>
          <a:xfrm>
            <a:off x="395536" y="635004"/>
            <a:ext cx="8208912" cy="4522186"/>
          </a:xfrm>
          <a:prstGeom prst="roundRect">
            <a:avLst>
              <a:gd fmla="val 16667" name="adj"/>
            </a:avLst>
          </a:prstGeom>
          <a:solidFill>
            <a:srgbClr val="A5A5A5">
              <a:alpha val="46666"/>
            </a:srgbClr>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15" name="Shape 715"/>
          <p:cNvSpPr/>
          <p:nvPr/>
        </p:nvSpPr>
        <p:spPr>
          <a:xfrm>
            <a:off x="642910" y="707012"/>
            <a:ext cx="7705725" cy="5458291"/>
          </a:xfrm>
          <a:prstGeom prst="flowChartManualInpu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6" name="Shape 716"/>
          <p:cNvSpPr/>
          <p:nvPr/>
        </p:nvSpPr>
        <p:spPr>
          <a:xfrm>
            <a:off x="642910" y="707012"/>
            <a:ext cx="7705724" cy="5458291"/>
          </a:xfrm>
          <a:prstGeom prst="rect">
            <a:avLst/>
          </a:prstGeom>
          <a:gradFill>
            <a:gsLst>
              <a:gs pos="0">
                <a:srgbClr val="FF3300">
                  <a:alpha val="40000"/>
                </a:srgbClr>
              </a:gs>
              <a:gs pos="50000">
                <a:srgbClr val="FFFFFF">
                  <a:alpha val="91764"/>
                </a:srgbClr>
              </a:gs>
              <a:gs pos="96650">
                <a:srgbClr val="F3F3F3"/>
              </a:gs>
              <a:gs pos="100000">
                <a:srgbClr val="F2F2F2"/>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17" name="Shape 717"/>
          <p:cNvSpPr txBox="1"/>
          <p:nvPr/>
        </p:nvSpPr>
        <p:spPr>
          <a:xfrm>
            <a:off x="1347313" y="1358666"/>
            <a:ext cx="6296914" cy="415498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استخدم الآباء والمربين العديد من التسميات لهذه المرحلة (مرحلة الإزعاج والمشكلات) ومرحلة (العراك) هناك من علماء النفس يطلقون على هذه المرحلة مرحلة الأقران.</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5"/>
                                        </p:tgtEl>
                                        <p:attrNameLst>
                                          <p:attrName>style.visibility</p:attrName>
                                        </p:attrNameLst>
                                      </p:cBhvr>
                                      <p:to>
                                        <p:strVal val="visible"/>
                                      </p:to>
                                    </p:set>
                                    <p:animEffect filter="fade" transition="in">
                                      <p:cBhvr>
                                        <p:cTn dur="500"/>
                                        <p:tgtEl>
                                          <p:spTgt spid="715"/>
                                        </p:tgtEl>
                                      </p:cBhvr>
                                    </p:animEffect>
                                  </p:childTnLst>
                                </p:cTn>
                              </p:par>
                              <p:par>
                                <p:cTn fill="hold" nodeType="withEffect" presetClass="entr" presetID="10" presetSubtype="0">
                                  <p:stCondLst>
                                    <p:cond delay="0"/>
                                  </p:stCondLst>
                                  <p:childTnLst>
                                    <p:set>
                                      <p:cBhvr>
                                        <p:cTn dur="1" fill="hold">
                                          <p:stCondLst>
                                            <p:cond delay="0"/>
                                          </p:stCondLst>
                                        </p:cTn>
                                        <p:tgtEl>
                                          <p:spTgt spid="714"/>
                                        </p:tgtEl>
                                        <p:attrNameLst>
                                          <p:attrName>style.visibility</p:attrName>
                                        </p:attrNameLst>
                                      </p:cBhvr>
                                      <p:to>
                                        <p:strVal val="visible"/>
                                      </p:to>
                                    </p:set>
                                    <p:animEffect filter="fade" transition="in">
                                      <p:cBhvr>
                                        <p:cTn dur="500"/>
                                        <p:tgtEl>
                                          <p:spTgt spid="714"/>
                                        </p:tgtEl>
                                      </p:cBhvr>
                                    </p:animEffect>
                                  </p:childTnLst>
                                </p:cTn>
                              </p:par>
                              <p:par>
                                <p:cTn fill="hold" nodeType="withEffect" presetClass="entr" presetID="10" presetSubtype="0">
                                  <p:stCondLst>
                                    <p:cond delay="0"/>
                                  </p:stCondLst>
                                  <p:childTnLst>
                                    <p:set>
                                      <p:cBhvr>
                                        <p:cTn dur="1" fill="hold">
                                          <p:stCondLst>
                                            <p:cond delay="0"/>
                                          </p:stCondLst>
                                        </p:cTn>
                                        <p:tgtEl>
                                          <p:spTgt spid="716"/>
                                        </p:tgtEl>
                                        <p:attrNameLst>
                                          <p:attrName>style.visibility</p:attrName>
                                        </p:attrNameLst>
                                      </p:cBhvr>
                                      <p:to>
                                        <p:strVal val="visible"/>
                                      </p:to>
                                    </p:set>
                                    <p:animEffect filter="fade" transition="in">
                                      <p:cBhvr>
                                        <p:cTn dur="500"/>
                                        <p:tgtEl>
                                          <p:spTgt spid="716"/>
                                        </p:tgtEl>
                                      </p:cBhvr>
                                    </p:animEffect>
                                  </p:childTnLst>
                                </p:cTn>
                              </p:par>
                              <p:par>
                                <p:cTn fill="hold" nodeType="withEffect" presetClass="entr" presetID="10" presetSubtype="0">
                                  <p:stCondLst>
                                    <p:cond delay="0"/>
                                  </p:stCondLst>
                                  <p:childTnLst>
                                    <p:set>
                                      <p:cBhvr>
                                        <p:cTn dur="1" fill="hold">
                                          <p:stCondLst>
                                            <p:cond delay="0"/>
                                          </p:stCondLst>
                                        </p:cTn>
                                        <p:tgtEl>
                                          <p:spTgt spid="717"/>
                                        </p:tgtEl>
                                        <p:attrNameLst>
                                          <p:attrName>style.visibility</p:attrName>
                                        </p:attrNameLst>
                                      </p:cBhvr>
                                      <p:to>
                                        <p:strVal val="visible"/>
                                      </p:to>
                                    </p:set>
                                    <p:animEffect filter="fade" transition="in">
                                      <p:cBhvr>
                                        <p:cTn dur="500"/>
                                        <p:tgtEl>
                                          <p:spTgt spid="7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1" name="Shape 721"/>
        <p:cNvGrpSpPr/>
        <p:nvPr/>
      </p:nvGrpSpPr>
      <p:grpSpPr>
        <a:xfrm>
          <a:off x="0" y="0"/>
          <a:ext cx="0" cy="0"/>
          <a:chOff x="0" y="0"/>
          <a:chExt cx="0" cy="0"/>
        </a:xfrm>
      </p:grpSpPr>
      <p:grpSp>
        <p:nvGrpSpPr>
          <p:cNvPr id="722" name="Shape 722"/>
          <p:cNvGrpSpPr/>
          <p:nvPr/>
        </p:nvGrpSpPr>
        <p:grpSpPr>
          <a:xfrm>
            <a:off x="-108519" y="188639"/>
            <a:ext cx="9181081" cy="6572271"/>
            <a:chOff x="38638" y="1093526"/>
            <a:chExt cx="8962485" cy="2858838"/>
          </a:xfrm>
        </p:grpSpPr>
        <p:grpSp>
          <p:nvGrpSpPr>
            <p:cNvPr id="723" name="Shape 723"/>
            <p:cNvGrpSpPr/>
            <p:nvPr/>
          </p:nvGrpSpPr>
          <p:grpSpPr>
            <a:xfrm>
              <a:off x="38638" y="1093526"/>
              <a:ext cx="8962485" cy="2858838"/>
              <a:chOff x="188652" y="1553292"/>
              <a:chExt cx="8598189" cy="2160010"/>
            </a:xfrm>
          </p:grpSpPr>
          <p:grpSp>
            <p:nvGrpSpPr>
              <p:cNvPr id="724" name="Shape 724"/>
              <p:cNvGrpSpPr/>
              <p:nvPr/>
            </p:nvGrpSpPr>
            <p:grpSpPr>
              <a:xfrm>
                <a:off x="188652" y="1553292"/>
                <a:ext cx="8598189" cy="2098036"/>
                <a:chOff x="188652" y="1553292"/>
                <a:chExt cx="8598189" cy="2098036"/>
              </a:xfrm>
            </p:grpSpPr>
            <p:grpSp>
              <p:nvGrpSpPr>
                <p:cNvPr id="725" name="Shape 725"/>
                <p:cNvGrpSpPr/>
                <p:nvPr/>
              </p:nvGrpSpPr>
              <p:grpSpPr>
                <a:xfrm>
                  <a:off x="424059" y="1553292"/>
                  <a:ext cx="8362782" cy="2098036"/>
                  <a:chOff x="209745" y="4053623"/>
                  <a:chExt cx="8362782" cy="2098036"/>
                </a:xfrm>
              </p:grpSpPr>
              <p:sp>
                <p:nvSpPr>
                  <p:cNvPr id="726" name="Shape 726"/>
                  <p:cNvSpPr/>
                  <p:nvPr/>
                </p:nvSpPr>
                <p:spPr>
                  <a:xfrm>
                    <a:off x="209745" y="5360346"/>
                    <a:ext cx="1806366" cy="791312"/>
                  </a:xfrm>
                  <a:prstGeom prst="ellipse">
                    <a:avLst/>
                  </a:prstGeom>
                  <a:solidFill>
                    <a:srgbClr val="938953"/>
                  </a:solidFill>
                  <a:ln cap="flat" cmpd="sng" w="25400">
                    <a:solidFill>
                      <a:srgbClr val="E5B8B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27" name="Shape 727"/>
                  <p:cNvSpPr/>
                  <p:nvPr/>
                </p:nvSpPr>
                <p:spPr>
                  <a:xfrm>
                    <a:off x="6899996" y="5339505"/>
                    <a:ext cx="1672532" cy="800472"/>
                  </a:xfrm>
                  <a:prstGeom prst="ellipse">
                    <a:avLst/>
                  </a:prstGeom>
                  <a:solidFill>
                    <a:srgbClr val="E5B8B7"/>
                  </a:solidFill>
                  <a:ln cap="flat" cmpd="sng" w="25400">
                    <a:solidFill>
                      <a:srgbClr val="E5B8B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28" name="Shape 728"/>
                  <p:cNvSpPr/>
                  <p:nvPr/>
                </p:nvSpPr>
                <p:spPr>
                  <a:xfrm>
                    <a:off x="221831" y="4053623"/>
                    <a:ext cx="1593574" cy="716211"/>
                  </a:xfrm>
                  <a:prstGeom prst="ellipse">
                    <a:avLst/>
                  </a:prstGeom>
                  <a:solidFill>
                    <a:srgbClr val="D6E3BC"/>
                  </a:solidFill>
                  <a:ln cap="flat" cmpd="sng" w="25400">
                    <a:solidFill>
                      <a:srgbClr val="D6E3BC"/>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29" name="Shape 729"/>
                  <p:cNvSpPr/>
                  <p:nvPr/>
                </p:nvSpPr>
                <p:spPr>
                  <a:xfrm>
                    <a:off x="6966897" y="4053625"/>
                    <a:ext cx="1605630" cy="747351"/>
                  </a:xfrm>
                  <a:prstGeom prst="ellipse">
                    <a:avLst/>
                  </a:prstGeom>
                  <a:solidFill>
                    <a:srgbClr val="DAEEF3"/>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30" name="Shape 730"/>
                  <p:cNvSpPr/>
                  <p:nvPr/>
                </p:nvSpPr>
                <p:spPr>
                  <a:xfrm>
                    <a:off x="214282" y="4071942"/>
                    <a:ext cx="8358246" cy="2071701"/>
                  </a:xfrm>
                  <a:prstGeom prst="plaque">
                    <a:avLst>
                      <a:gd fmla="val 15481" name="adj"/>
                    </a:avLst>
                  </a:prstGeom>
                  <a:gradFill>
                    <a:gsLst>
                      <a:gs pos="0">
                        <a:srgbClr val="D8D8D8"/>
                      </a:gs>
                      <a:gs pos="50000">
                        <a:schemeClr val="lt1"/>
                      </a:gs>
                      <a:gs pos="100000">
                        <a:srgbClr val="C4BD97"/>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731" name="Shape 731"/>
                <p:cNvPicPr preferRelativeResize="0"/>
                <p:nvPr/>
              </p:nvPicPr>
              <p:blipFill rotWithShape="1">
                <a:blip r:embed="rId3">
                  <a:alphaModFix/>
                </a:blip>
                <a:srcRect b="0" l="0" r="0" t="0"/>
                <a:stretch/>
              </p:blipFill>
              <p:spPr>
                <a:xfrm rot="5400000">
                  <a:off x="155083" y="2458313"/>
                  <a:ext cx="767760" cy="700622"/>
                </a:xfrm>
                <a:prstGeom prst="rect">
                  <a:avLst/>
                </a:prstGeom>
                <a:noFill/>
                <a:ln>
                  <a:noFill/>
                </a:ln>
              </p:spPr>
            </p:pic>
          </p:grpSp>
          <p:grpSp>
            <p:nvGrpSpPr>
              <p:cNvPr id="732" name="Shape 732"/>
              <p:cNvGrpSpPr/>
              <p:nvPr/>
            </p:nvGrpSpPr>
            <p:grpSpPr>
              <a:xfrm>
                <a:off x="928662" y="3558019"/>
                <a:ext cx="7286675" cy="155284"/>
                <a:chOff x="928662" y="3558019"/>
                <a:chExt cx="7286675" cy="155284"/>
              </a:xfrm>
            </p:grpSpPr>
            <p:pic>
              <p:nvPicPr>
                <p:cNvPr descr="12-37.gif" id="733" name="Shape 733"/>
                <p:cNvPicPr preferRelativeResize="0"/>
                <p:nvPr/>
              </p:nvPicPr>
              <p:blipFill rotWithShape="1">
                <a:blip r:embed="rId4">
                  <a:alphaModFix/>
                </a:blip>
                <a:srcRect b="0" l="0" r="0" t="0"/>
                <a:stretch/>
              </p:blipFill>
              <p:spPr>
                <a:xfrm>
                  <a:off x="4500587" y="3558019"/>
                  <a:ext cx="3714750" cy="125891"/>
                </a:xfrm>
                <a:prstGeom prst="rect">
                  <a:avLst/>
                </a:prstGeom>
                <a:noFill/>
                <a:ln>
                  <a:noFill/>
                </a:ln>
              </p:spPr>
            </p:pic>
            <p:pic>
              <p:nvPicPr>
                <p:cNvPr descr="12-37.gif" id="734" name="Shape 734"/>
                <p:cNvPicPr preferRelativeResize="0"/>
                <p:nvPr/>
              </p:nvPicPr>
              <p:blipFill rotWithShape="1">
                <a:blip r:embed="rId4">
                  <a:alphaModFix/>
                </a:blip>
                <a:srcRect b="0" l="0" r="0" t="0"/>
                <a:stretch/>
              </p:blipFill>
              <p:spPr>
                <a:xfrm>
                  <a:off x="928662" y="3562371"/>
                  <a:ext cx="3714750" cy="150932"/>
                </a:xfrm>
                <a:prstGeom prst="rect">
                  <a:avLst/>
                </a:prstGeom>
                <a:noFill/>
                <a:ln>
                  <a:noFill/>
                </a:ln>
              </p:spPr>
            </p:pic>
          </p:grpSp>
        </p:grpSp>
        <p:sp>
          <p:nvSpPr>
            <p:cNvPr id="735" name="Shape 735"/>
            <p:cNvSpPr/>
            <p:nvPr/>
          </p:nvSpPr>
          <p:spPr>
            <a:xfrm>
              <a:off x="1071537" y="1729985"/>
              <a:ext cx="7215238" cy="441798"/>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sz="6000">
                <a:solidFill>
                  <a:schemeClr val="dk1"/>
                </a:solidFill>
                <a:latin typeface="Calibri"/>
                <a:ea typeface="Calibri"/>
                <a:cs typeface="Calibri"/>
                <a:sym typeface="Calibri"/>
              </a:endParaRPr>
            </a:p>
          </p:txBody>
        </p:sp>
      </p:grpSp>
      <p:grpSp>
        <p:nvGrpSpPr>
          <p:cNvPr id="736" name="Shape 736"/>
          <p:cNvGrpSpPr/>
          <p:nvPr/>
        </p:nvGrpSpPr>
        <p:grpSpPr>
          <a:xfrm>
            <a:off x="1331640" y="-64750"/>
            <a:ext cx="7092755" cy="3107504"/>
            <a:chOff x="1259632" y="767054"/>
            <a:chExt cx="6783943" cy="4318129"/>
          </a:xfrm>
        </p:grpSpPr>
        <p:grpSp>
          <p:nvGrpSpPr>
            <p:cNvPr id="737" name="Shape 737"/>
            <p:cNvGrpSpPr/>
            <p:nvPr/>
          </p:nvGrpSpPr>
          <p:grpSpPr>
            <a:xfrm>
              <a:off x="1259632" y="767054"/>
              <a:ext cx="6783943" cy="4318129"/>
              <a:chOff x="1259632" y="767054"/>
              <a:chExt cx="6783943" cy="4318129"/>
            </a:xfrm>
          </p:grpSpPr>
          <p:grpSp>
            <p:nvGrpSpPr>
              <p:cNvPr id="738" name="Shape 738"/>
              <p:cNvGrpSpPr/>
              <p:nvPr/>
            </p:nvGrpSpPr>
            <p:grpSpPr>
              <a:xfrm>
                <a:off x="1259632" y="1304762"/>
                <a:ext cx="6783943" cy="3780420"/>
                <a:chOff x="1460464" y="1304762"/>
                <a:chExt cx="6783943" cy="3780420"/>
              </a:xfrm>
            </p:grpSpPr>
            <p:sp>
              <p:nvSpPr>
                <p:cNvPr id="739" name="Shape 739"/>
                <p:cNvSpPr/>
                <p:nvPr/>
              </p:nvSpPr>
              <p:spPr>
                <a:xfrm>
                  <a:off x="1756878" y="1772816"/>
                  <a:ext cx="6487529" cy="3312367"/>
                </a:xfrm>
                <a:prstGeom prst="cloud">
                  <a:avLst/>
                </a:prstGeom>
                <a:gradFill>
                  <a:gsLst>
                    <a:gs pos="0">
                      <a:srgbClr val="938953"/>
                    </a:gs>
                    <a:gs pos="50000">
                      <a:schemeClr val="lt1"/>
                    </a:gs>
                    <a:gs pos="100000">
                      <a:srgbClr val="FFD9D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grpSp>
              <p:nvGrpSpPr>
                <p:cNvPr id="740" name="Shape 740"/>
                <p:cNvGrpSpPr/>
                <p:nvPr/>
              </p:nvGrpSpPr>
              <p:grpSpPr>
                <a:xfrm>
                  <a:off x="1460464" y="1304762"/>
                  <a:ext cx="6489104" cy="3384375"/>
                  <a:chOff x="1403648" y="1556791"/>
                  <a:chExt cx="6489104" cy="3384375"/>
                </a:xfrm>
              </p:grpSpPr>
              <p:sp>
                <p:nvSpPr>
                  <p:cNvPr id="741" name="Shape 741"/>
                  <p:cNvSpPr/>
                  <p:nvPr/>
                </p:nvSpPr>
                <p:spPr>
                  <a:xfrm>
                    <a:off x="1403648" y="1556791"/>
                    <a:ext cx="6336703" cy="3168351"/>
                  </a:xfrm>
                  <a:prstGeom prst="wedgeEllipseCallout">
                    <a:avLst>
                      <a:gd fmla="val -51297" name="adj1"/>
                      <a:gd fmla="val 29059" name="adj2"/>
                    </a:avLst>
                  </a:prstGeom>
                  <a:gradFill>
                    <a:gsLst>
                      <a:gs pos="0">
                        <a:srgbClr val="C00000"/>
                      </a:gs>
                      <a:gs pos="50000">
                        <a:srgbClr val="595959"/>
                      </a:gs>
                      <a:gs pos="100000">
                        <a:srgbClr val="FFD9D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sp>
                <p:nvSpPr>
                  <p:cNvPr id="742" name="Shape 742"/>
                  <p:cNvSpPr/>
                  <p:nvPr/>
                </p:nvSpPr>
                <p:spPr>
                  <a:xfrm rot="10800000">
                    <a:off x="1556048" y="1772815"/>
                    <a:ext cx="6336703" cy="3168351"/>
                  </a:xfrm>
                  <a:prstGeom prst="wedgeEllipseCallout">
                    <a:avLst>
                      <a:gd fmla="val -20833" name="adj1"/>
                      <a:gd fmla="val 62500" name="adj2"/>
                    </a:avLst>
                  </a:prstGeom>
                  <a:gradFill>
                    <a:gsLst>
                      <a:gs pos="0">
                        <a:srgbClr val="595959"/>
                      </a:gs>
                      <a:gs pos="50000">
                        <a:srgbClr val="006600"/>
                      </a:gs>
                      <a:gs pos="100000">
                        <a:schemeClr val="lt1"/>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grpSp>
          </p:grpSp>
          <p:pic>
            <p:nvPicPr>
              <p:cNvPr id="743" name="Shape 743"/>
              <p:cNvPicPr preferRelativeResize="0"/>
              <p:nvPr/>
            </p:nvPicPr>
            <p:blipFill rotWithShape="1">
              <a:blip r:embed="rId5">
                <a:alphaModFix/>
              </a:blip>
              <a:srcRect b="0" l="0" r="0" t="0"/>
              <a:stretch/>
            </p:blipFill>
            <p:spPr>
              <a:xfrm rot="805859">
                <a:off x="4848618" y="1019100"/>
                <a:ext cx="2288391" cy="1003371"/>
              </a:xfrm>
              <a:prstGeom prst="rect">
                <a:avLst/>
              </a:prstGeom>
              <a:noFill/>
              <a:ln>
                <a:noFill/>
              </a:ln>
            </p:spPr>
          </p:pic>
        </p:grpSp>
        <p:sp>
          <p:nvSpPr>
            <p:cNvPr id="744" name="Shape 744"/>
            <p:cNvSpPr/>
            <p:nvPr/>
          </p:nvSpPr>
          <p:spPr>
            <a:xfrm>
              <a:off x="1588950" y="2492936"/>
              <a:ext cx="6012768" cy="128304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FFFFFF"/>
                  </a:solidFill>
                  <a:latin typeface="Calibri"/>
                  <a:ea typeface="Calibri"/>
                  <a:cs typeface="Calibri"/>
                  <a:sym typeface="Calibri"/>
                </a:rPr>
                <a:t>مفاهيم ومصطلحات؟</a:t>
              </a:r>
            </a:p>
          </p:txBody>
        </p:sp>
      </p:grpSp>
      <p:sp>
        <p:nvSpPr>
          <p:cNvPr id="745" name="Shape 745"/>
          <p:cNvSpPr/>
          <p:nvPr/>
        </p:nvSpPr>
        <p:spPr>
          <a:xfrm>
            <a:off x="1132316" y="3356992"/>
            <a:ext cx="6968075"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مرحلة الطفولة المتأخرة: </a:t>
            </a:r>
            <a:br>
              <a:rPr b="1" lang="ar-EG" sz="4400">
                <a:solidFill>
                  <a:schemeClr val="dk1"/>
                </a:solidFill>
                <a:latin typeface="Calibri"/>
                <a:ea typeface="Calibri"/>
                <a:cs typeface="Calibri"/>
                <a:sym typeface="Calibri"/>
              </a:rPr>
            </a:br>
            <a:r>
              <a:rPr b="1" lang="ar-EG" sz="4400">
                <a:solidFill>
                  <a:schemeClr val="dk1"/>
                </a:solidFill>
                <a:latin typeface="Calibri"/>
                <a:ea typeface="Calibri"/>
                <a:cs typeface="Calibri"/>
                <a:sym typeface="Calibri"/>
              </a:rPr>
              <a:t>(6-12سنة) هم أطفال المرحلة الابتدائية من التعليم النظامي.</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722"/>
                                        </p:tgtEl>
                                        <p:attrNameLst>
                                          <p:attrName>style.visibility</p:attrName>
                                        </p:attrNameLst>
                                      </p:cBhvr>
                                      <p:to>
                                        <p:strVal val="visible"/>
                                      </p:to>
                                    </p:set>
                                    <p:anim calcmode="lin" valueType="num">
                                      <p:cBhvr additive="base">
                                        <p:cTn dur="500"/>
                                        <p:tgtEl>
                                          <p:spTgt spid="722"/>
                                        </p:tgtEl>
                                        <p:attrNameLst>
                                          <p:attrName>ppt_w</p:attrName>
                                        </p:attrNameLst>
                                      </p:cBhvr>
                                      <p:tavLst>
                                        <p:tav fmla="" tm="0">
                                          <p:val>
                                            <p:strVal val="0"/>
                                          </p:val>
                                        </p:tav>
                                        <p:tav fmla="" tm="100000">
                                          <p:val>
                                            <p:strVal val="#ppt_w"/>
                                          </p:val>
                                        </p:tav>
                                      </p:tavLst>
                                    </p:anim>
                                    <p:anim calcmode="lin" valueType="num">
                                      <p:cBhvr additive="base">
                                        <p:cTn dur="500"/>
                                        <p:tgtEl>
                                          <p:spTgt spid="722"/>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736"/>
                                        </p:tgtEl>
                                        <p:attrNameLst>
                                          <p:attrName>style.visibility</p:attrName>
                                        </p:attrNameLst>
                                      </p:cBhvr>
                                      <p:to>
                                        <p:strVal val="visible"/>
                                      </p:to>
                                    </p:set>
                                    <p:animEffect filter="fade" transition="in">
                                      <p:cBhvr>
                                        <p:cTn dur="300"/>
                                        <p:tgtEl>
                                          <p:spTgt spid="7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45"/>
                                        </p:tgtEl>
                                        <p:attrNameLst>
                                          <p:attrName>style.visibility</p:attrName>
                                        </p:attrNameLst>
                                      </p:cBhvr>
                                      <p:to>
                                        <p:strVal val="visible"/>
                                      </p:to>
                                    </p:set>
                                    <p:anim calcmode="lin" valueType="num">
                                      <p:cBhvr additive="base">
                                        <p:cTn dur="500"/>
                                        <p:tgtEl>
                                          <p:spTgt spid="745"/>
                                        </p:tgtEl>
                                        <p:attrNameLst>
                                          <p:attrName>ppt_w</p:attrName>
                                        </p:attrNameLst>
                                      </p:cBhvr>
                                      <p:tavLst>
                                        <p:tav fmla="" tm="0">
                                          <p:val>
                                            <p:strVal val="0"/>
                                          </p:val>
                                        </p:tav>
                                        <p:tav fmla="" tm="100000">
                                          <p:val>
                                            <p:strVal val="#ppt_w"/>
                                          </p:val>
                                        </p:tav>
                                      </p:tavLst>
                                    </p:anim>
                                    <p:anim calcmode="lin" valueType="num">
                                      <p:cBhvr additive="base">
                                        <p:cTn dur="500"/>
                                        <p:tgtEl>
                                          <p:spTgt spid="74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pic>
        <p:nvPicPr>
          <p:cNvPr descr="imagesCABM5SSZ.jpg" id="147" name="Shape 147"/>
          <p:cNvPicPr preferRelativeResize="0"/>
          <p:nvPr/>
        </p:nvPicPr>
        <p:blipFill rotWithShape="1">
          <a:blip r:embed="rId3">
            <a:alphaModFix/>
          </a:blip>
          <a:srcRect b="0" l="0" r="0" t="0"/>
          <a:stretch/>
        </p:blipFill>
        <p:spPr>
          <a:xfrm>
            <a:off x="0" y="357187"/>
            <a:ext cx="9144000" cy="6072187"/>
          </a:xfrm>
          <a:prstGeom prst="rect">
            <a:avLst/>
          </a:prstGeom>
          <a:noFill/>
          <a:ln>
            <a:noFill/>
          </a:ln>
        </p:spPr>
      </p:pic>
      <p:sp>
        <p:nvSpPr>
          <p:cNvPr id="148" name="Shape 148"/>
          <p:cNvSpPr/>
          <p:nvPr/>
        </p:nvSpPr>
        <p:spPr>
          <a:xfrm>
            <a:off x="6300192" y="2301551"/>
            <a:ext cx="1656183" cy="1102766"/>
          </a:xfrm>
          <a:prstGeom prst="arc">
            <a:avLst>
              <a:gd fmla="val 16200000" name="adj1"/>
              <a:gd fmla="val 686664" name="adj2"/>
            </a:avLst>
          </a:prstGeom>
          <a:no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sp>
        <p:nvSpPr>
          <p:cNvPr id="149" name="Shape 149"/>
          <p:cNvSpPr/>
          <p:nvPr/>
        </p:nvSpPr>
        <p:spPr>
          <a:xfrm flipH="1">
            <a:off x="1691679" y="2396207"/>
            <a:ext cx="1152128" cy="1102766"/>
          </a:xfrm>
          <a:prstGeom prst="arc">
            <a:avLst>
              <a:gd fmla="val 16200000" name="adj1"/>
              <a:gd fmla="val 541170" name="adj2"/>
            </a:avLst>
          </a:prstGeom>
          <a:no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grpSp>
        <p:nvGrpSpPr>
          <p:cNvPr id="150" name="Shape 150"/>
          <p:cNvGrpSpPr/>
          <p:nvPr/>
        </p:nvGrpSpPr>
        <p:grpSpPr>
          <a:xfrm>
            <a:off x="2267743" y="1388095"/>
            <a:ext cx="5112567" cy="1224135"/>
            <a:chOff x="2123727" y="548679"/>
            <a:chExt cx="5112567" cy="1224135"/>
          </a:xfrm>
        </p:grpSpPr>
        <p:sp>
          <p:nvSpPr>
            <p:cNvPr id="151" name="Shape 151"/>
            <p:cNvSpPr/>
            <p:nvPr/>
          </p:nvSpPr>
          <p:spPr>
            <a:xfrm>
              <a:off x="2123727" y="548679"/>
              <a:ext cx="5112567" cy="1224135"/>
            </a:xfrm>
            <a:prstGeom prst="roundRect">
              <a:avLst>
                <a:gd fmla="val 16667" name="adj"/>
              </a:avLst>
            </a:prstGeom>
            <a:solidFill>
              <a:srgbClr val="0000CC"/>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52" name="Shape 152"/>
            <p:cNvSpPr/>
            <p:nvPr/>
          </p:nvSpPr>
          <p:spPr>
            <a:xfrm>
              <a:off x="2486848" y="764704"/>
              <a:ext cx="4307589"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rgbClr val="FFFFFF"/>
                  </a:solidFill>
                  <a:latin typeface="Calibri"/>
                  <a:ea typeface="Calibri"/>
                  <a:cs typeface="Calibri"/>
                  <a:sym typeface="Calibri"/>
                </a:rPr>
                <a:t>أقسام مرحلة الطفولة</a:t>
              </a:r>
            </a:p>
          </p:txBody>
        </p:sp>
      </p:grpSp>
      <p:cxnSp>
        <p:nvCxnSpPr>
          <p:cNvPr id="153" name="Shape 153"/>
          <p:cNvCxnSpPr/>
          <p:nvPr/>
        </p:nvCxnSpPr>
        <p:spPr>
          <a:xfrm>
            <a:off x="5066244" y="2612231"/>
            <a:ext cx="0" cy="792087"/>
          </a:xfrm>
          <a:prstGeom prst="straightConnector1">
            <a:avLst/>
          </a:prstGeom>
          <a:noFill/>
          <a:ln cap="flat" cmpd="sng" w="38100">
            <a:solidFill>
              <a:schemeClr val="dk1"/>
            </a:solidFill>
            <a:prstDash val="solid"/>
            <a:round/>
            <a:headEnd len="med" w="med" type="none"/>
            <a:tailEnd len="med" w="med" type="none"/>
          </a:ln>
        </p:spPr>
      </p:cxnSp>
      <p:grpSp>
        <p:nvGrpSpPr>
          <p:cNvPr id="154" name="Shape 154"/>
          <p:cNvGrpSpPr/>
          <p:nvPr/>
        </p:nvGrpSpPr>
        <p:grpSpPr>
          <a:xfrm>
            <a:off x="7452319" y="2947590"/>
            <a:ext cx="1440160" cy="1248817"/>
            <a:chOff x="7020271" y="2108175"/>
            <a:chExt cx="1440160" cy="1248817"/>
          </a:xfrm>
        </p:grpSpPr>
        <p:sp>
          <p:nvSpPr>
            <p:cNvPr id="155" name="Shape 155"/>
            <p:cNvSpPr/>
            <p:nvPr/>
          </p:nvSpPr>
          <p:spPr>
            <a:xfrm>
              <a:off x="7020271" y="2108175"/>
              <a:ext cx="1440160" cy="1248817"/>
            </a:xfrm>
            <a:prstGeom prst="ellipse">
              <a:avLst/>
            </a:prstGeom>
            <a:solidFill>
              <a:srgbClr val="FFC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56" name="Shape 156"/>
            <p:cNvSpPr/>
            <p:nvPr/>
          </p:nvSpPr>
          <p:spPr>
            <a:xfrm>
              <a:off x="7308303" y="2484184"/>
              <a:ext cx="867545"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chemeClr val="dk1"/>
                  </a:solidFill>
                  <a:latin typeface="Calibri"/>
                  <a:ea typeface="Calibri"/>
                  <a:cs typeface="Calibri"/>
                  <a:sym typeface="Calibri"/>
                </a:rPr>
                <a:t>المهد</a:t>
              </a:r>
            </a:p>
          </p:txBody>
        </p:sp>
      </p:grpSp>
      <p:grpSp>
        <p:nvGrpSpPr>
          <p:cNvPr id="157" name="Shape 157"/>
          <p:cNvGrpSpPr/>
          <p:nvPr/>
        </p:nvGrpSpPr>
        <p:grpSpPr>
          <a:xfrm>
            <a:off x="3666995" y="3404318"/>
            <a:ext cx="2777213" cy="1248817"/>
            <a:chOff x="2771800" y="2564903"/>
            <a:chExt cx="2777213" cy="1248817"/>
          </a:xfrm>
        </p:grpSpPr>
        <p:sp>
          <p:nvSpPr>
            <p:cNvPr id="158" name="Shape 158"/>
            <p:cNvSpPr/>
            <p:nvPr/>
          </p:nvSpPr>
          <p:spPr>
            <a:xfrm>
              <a:off x="2771800" y="2564903"/>
              <a:ext cx="2777213" cy="1248817"/>
            </a:xfrm>
            <a:prstGeom prst="ellipse">
              <a:avLst/>
            </a:prstGeom>
            <a:solidFill>
              <a:srgbClr val="FFC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59" name="Shape 159"/>
            <p:cNvSpPr/>
            <p:nvPr/>
          </p:nvSpPr>
          <p:spPr>
            <a:xfrm>
              <a:off x="2959390" y="2928972"/>
              <a:ext cx="2332690"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chemeClr val="dk1"/>
                  </a:solidFill>
                  <a:latin typeface="Calibri"/>
                  <a:ea typeface="Calibri"/>
                  <a:cs typeface="Calibri"/>
                  <a:sym typeface="Calibri"/>
                </a:rPr>
                <a:t>الطفولة المبكرة </a:t>
              </a:r>
            </a:p>
          </p:txBody>
        </p:sp>
      </p:grpSp>
      <p:grpSp>
        <p:nvGrpSpPr>
          <p:cNvPr id="160" name="Shape 160"/>
          <p:cNvGrpSpPr/>
          <p:nvPr/>
        </p:nvGrpSpPr>
        <p:grpSpPr>
          <a:xfrm>
            <a:off x="163582" y="3044279"/>
            <a:ext cx="2896250" cy="1248817"/>
            <a:chOff x="-756591" y="2132856"/>
            <a:chExt cx="2896250" cy="1248817"/>
          </a:xfrm>
        </p:grpSpPr>
        <p:sp>
          <p:nvSpPr>
            <p:cNvPr id="161" name="Shape 161"/>
            <p:cNvSpPr/>
            <p:nvPr/>
          </p:nvSpPr>
          <p:spPr>
            <a:xfrm>
              <a:off x="-756591" y="2132856"/>
              <a:ext cx="2896250" cy="1248817"/>
            </a:xfrm>
            <a:prstGeom prst="ellipse">
              <a:avLst/>
            </a:prstGeom>
            <a:solidFill>
              <a:srgbClr val="FFC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62" name="Shape 162"/>
            <p:cNvSpPr/>
            <p:nvPr/>
          </p:nvSpPr>
          <p:spPr>
            <a:xfrm>
              <a:off x="-474679" y="2484184"/>
              <a:ext cx="2382382"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chemeClr val="dk1"/>
                  </a:solidFill>
                  <a:latin typeface="Calibri"/>
                  <a:ea typeface="Calibri"/>
                  <a:cs typeface="Calibri"/>
                  <a:sym typeface="Calibri"/>
                </a:rPr>
                <a:t>الطفولة المتأخرة</a:t>
              </a:r>
            </a:p>
          </p:txBody>
        </p:sp>
      </p:gr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600"/>
                                        <p:tgtEl>
                                          <p:spTgt spid="147"/>
                                        </p:tgtEl>
                                      </p:cBhvr>
                                    </p:animEffect>
                                  </p:childTnLst>
                                </p:cTn>
                              </p:par>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par>
                                <p:cTn fill="hold" nodeType="with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500"/>
                                        <p:tgtEl>
                                          <p:spTgt spid="153"/>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500"/>
                                        <p:tgtEl>
                                          <p:spTgt spid="154"/>
                                        </p:tgtEl>
                                      </p:cBhvr>
                                    </p:animEffect>
                                  </p:childTnLst>
                                </p:cTn>
                              </p:par>
                              <p:par>
                                <p:cTn fill="hold" nodeType="with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par>
                                <p:cTn fill="hold" nodeType="with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9" name="Shape 749"/>
        <p:cNvGrpSpPr/>
        <p:nvPr/>
      </p:nvGrpSpPr>
      <p:grpSpPr>
        <a:xfrm>
          <a:off x="0" y="0"/>
          <a:ext cx="0" cy="0"/>
          <a:chOff x="0" y="0"/>
          <a:chExt cx="0" cy="0"/>
        </a:xfrm>
      </p:grpSpPr>
      <p:pic>
        <p:nvPicPr>
          <p:cNvPr descr="img_1355587396_329.png" id="750" name="Shape 750"/>
          <p:cNvPicPr preferRelativeResize="0"/>
          <p:nvPr/>
        </p:nvPicPr>
        <p:blipFill rotWithShape="1">
          <a:blip r:embed="rId3">
            <a:alphaModFix/>
          </a:blip>
          <a:srcRect b="0" l="0" r="0" t="0"/>
          <a:stretch/>
        </p:blipFill>
        <p:spPr>
          <a:xfrm>
            <a:off x="1143000" y="382288"/>
            <a:ext cx="7000875" cy="6215063"/>
          </a:xfrm>
          <a:prstGeom prst="rect">
            <a:avLst/>
          </a:prstGeom>
          <a:noFill/>
          <a:ln>
            <a:noFill/>
          </a:ln>
        </p:spPr>
      </p:pic>
      <p:sp>
        <p:nvSpPr>
          <p:cNvPr id="751" name="Shape 751"/>
          <p:cNvSpPr/>
          <p:nvPr/>
        </p:nvSpPr>
        <p:spPr>
          <a:xfrm>
            <a:off x="2092225" y="3034694"/>
            <a:ext cx="5072061" cy="255454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8000">
                <a:solidFill>
                  <a:srgbClr val="0070C0"/>
                </a:solidFill>
                <a:latin typeface="Calibri"/>
                <a:ea typeface="Calibri"/>
                <a:cs typeface="Calibri"/>
                <a:sym typeface="Calibri"/>
              </a:rPr>
              <a:t>نشاط</a:t>
            </a:r>
            <a:br>
              <a:rPr b="1" lang="ar-EG" sz="8000">
                <a:solidFill>
                  <a:srgbClr val="0070C0"/>
                </a:solidFill>
                <a:latin typeface="Calibri"/>
                <a:ea typeface="Calibri"/>
                <a:cs typeface="Calibri"/>
                <a:sym typeface="Calibri"/>
              </a:rPr>
            </a:br>
            <a:r>
              <a:rPr b="1" lang="ar-EG" sz="8000">
                <a:solidFill>
                  <a:srgbClr val="0070C0"/>
                </a:solidFill>
                <a:latin typeface="Calibri"/>
                <a:ea typeface="Calibri"/>
                <a:cs typeface="Calibri"/>
                <a:sym typeface="Calibri"/>
              </a:rPr>
              <a:t> 2-7</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50"/>
                                        </p:tgtEl>
                                        <p:attrNameLst>
                                          <p:attrName>style.visibility</p:attrName>
                                        </p:attrNameLst>
                                      </p:cBhvr>
                                      <p:to>
                                        <p:strVal val="visible"/>
                                      </p:to>
                                    </p:set>
                                    <p:animEffect filter="fade" transition="in">
                                      <p:cBhvr>
                                        <p:cTn dur="500"/>
                                        <p:tgtEl>
                                          <p:spTgt spid="750"/>
                                        </p:tgtEl>
                                      </p:cBhvr>
                                    </p:animEffect>
                                  </p:childTnLst>
                                </p:cTn>
                              </p:par>
                              <p:par>
                                <p:cTn fill="hold" nodeType="withEffect" presetClass="entr" presetID="10" presetSubtype="0">
                                  <p:stCondLst>
                                    <p:cond delay="0"/>
                                  </p:stCondLst>
                                  <p:childTnLst>
                                    <p:set>
                                      <p:cBhvr>
                                        <p:cTn dur="1" fill="hold">
                                          <p:stCondLst>
                                            <p:cond delay="0"/>
                                          </p:stCondLst>
                                        </p:cTn>
                                        <p:tgtEl>
                                          <p:spTgt spid="751"/>
                                        </p:tgtEl>
                                        <p:attrNameLst>
                                          <p:attrName>style.visibility</p:attrName>
                                        </p:attrNameLst>
                                      </p:cBhvr>
                                      <p:to>
                                        <p:strVal val="visible"/>
                                      </p:to>
                                    </p:set>
                                    <p:animEffect filter="fade" transition="in">
                                      <p:cBhvr>
                                        <p:cTn dur="500"/>
                                        <p:tgtEl>
                                          <p:spTgt spid="7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55" name="Shape 755"/>
        <p:cNvGrpSpPr/>
        <p:nvPr/>
      </p:nvGrpSpPr>
      <p:grpSpPr>
        <a:xfrm>
          <a:off x="0" y="0"/>
          <a:ext cx="0" cy="0"/>
          <a:chOff x="0" y="0"/>
          <a:chExt cx="0" cy="0"/>
        </a:xfrm>
      </p:grpSpPr>
      <p:grpSp>
        <p:nvGrpSpPr>
          <p:cNvPr id="756" name="Shape 756"/>
          <p:cNvGrpSpPr/>
          <p:nvPr/>
        </p:nvGrpSpPr>
        <p:grpSpPr>
          <a:xfrm>
            <a:off x="235046" y="211854"/>
            <a:ext cx="8820472" cy="6552727"/>
            <a:chOff x="2857488" y="1500174"/>
            <a:chExt cx="5796002" cy="4143404"/>
          </a:xfrm>
        </p:grpSpPr>
        <p:sp>
          <p:nvSpPr>
            <p:cNvPr id="757" name="Shape 757"/>
            <p:cNvSpPr/>
            <p:nvPr/>
          </p:nvSpPr>
          <p:spPr>
            <a:xfrm>
              <a:off x="3009888" y="1785925"/>
              <a:ext cx="5643602" cy="3857652"/>
            </a:xfrm>
            <a:prstGeom prst="roundRect">
              <a:avLst>
                <a:gd fmla="val 16667" name="adj"/>
              </a:avLst>
            </a:prstGeom>
            <a:gradFill>
              <a:gsLst>
                <a:gs pos="0">
                  <a:srgbClr val="BABABA"/>
                </a:gs>
                <a:gs pos="35000">
                  <a:srgbClr val="CFCFCF"/>
                </a:gs>
                <a:gs pos="100000">
                  <a:srgbClr val="EDEDED"/>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sp>
          <p:nvSpPr>
            <p:cNvPr id="758" name="Shape 758"/>
            <p:cNvSpPr/>
            <p:nvPr/>
          </p:nvSpPr>
          <p:spPr>
            <a:xfrm>
              <a:off x="2857488" y="1500174"/>
              <a:ext cx="5643602" cy="3857652"/>
            </a:xfrm>
            <a:prstGeom prst="roundRect">
              <a:avLst>
                <a:gd fmla="val 16667" name="adj"/>
              </a:avLst>
            </a:prstGeom>
            <a:gradFill>
              <a:gsLst>
                <a:gs pos="0">
                  <a:srgbClr val="FF847E"/>
                </a:gs>
                <a:gs pos="50000">
                  <a:schemeClr val="lt1"/>
                </a:gs>
                <a:gs pos="100000">
                  <a:srgbClr val="FFDA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sp>
        <p:nvSpPr>
          <p:cNvPr id="759" name="Shape 759"/>
          <p:cNvSpPr txBox="1"/>
          <p:nvPr/>
        </p:nvSpPr>
        <p:spPr>
          <a:xfrm>
            <a:off x="379471" y="548679"/>
            <a:ext cx="8224976"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صف مرحلة طفولتك المتأخرة هل هي مرحلة مشكلات أم عراك أم ارتباط بالأقران. اذكر شواهد لذلك.</a:t>
            </a:r>
          </a:p>
        </p:txBody>
      </p:sp>
      <p:sp>
        <p:nvSpPr>
          <p:cNvPr id="760" name="Shape 760"/>
          <p:cNvSpPr txBox="1"/>
          <p:nvPr/>
        </p:nvSpPr>
        <p:spPr>
          <a:xfrm>
            <a:off x="356591" y="4005064"/>
            <a:ext cx="8224976"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chemeClr val="dk1"/>
                </a:solidFill>
                <a:latin typeface="Times New Roman"/>
                <a:ea typeface="Times New Roman"/>
                <a:cs typeface="Times New Roman"/>
                <a:sym typeface="Times New Roman"/>
              </a:rPr>
              <a:t>......................</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56"/>
                                        </p:tgtEl>
                                        <p:attrNameLst>
                                          <p:attrName>style.visibility</p:attrName>
                                        </p:attrNameLst>
                                      </p:cBhvr>
                                      <p:to>
                                        <p:strVal val="visible"/>
                                      </p:to>
                                    </p:set>
                                    <p:animEffect filter="fade" transition="in">
                                      <p:cBhvr>
                                        <p:cTn dur="500"/>
                                        <p:tgtEl>
                                          <p:spTgt spid="756"/>
                                        </p:tgtEl>
                                      </p:cBhvr>
                                    </p:animEffect>
                                  </p:childTnLst>
                                </p:cTn>
                              </p:par>
                              <p:par>
                                <p:cTn fill="hold" nodeType="withEffect" presetClass="entr" presetID="10" presetSubtype="0">
                                  <p:stCondLst>
                                    <p:cond delay="0"/>
                                  </p:stCondLst>
                                  <p:childTnLst>
                                    <p:set>
                                      <p:cBhvr>
                                        <p:cTn dur="1" fill="hold">
                                          <p:stCondLst>
                                            <p:cond delay="0"/>
                                          </p:stCondLst>
                                        </p:cTn>
                                        <p:tgtEl>
                                          <p:spTgt spid="759"/>
                                        </p:tgtEl>
                                        <p:attrNameLst>
                                          <p:attrName>style.visibility</p:attrName>
                                        </p:attrNameLst>
                                      </p:cBhvr>
                                      <p:to>
                                        <p:strVal val="visible"/>
                                      </p:to>
                                    </p:set>
                                    <p:animEffect filter="fade" transition="in">
                                      <p:cBhvr>
                                        <p:cTn dur="500"/>
                                        <p:tgtEl>
                                          <p:spTgt spid="7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60"/>
                                        </p:tgtEl>
                                        <p:attrNameLst>
                                          <p:attrName>style.visibility</p:attrName>
                                        </p:attrNameLst>
                                      </p:cBhvr>
                                      <p:to>
                                        <p:strVal val="visible"/>
                                      </p:to>
                                    </p:set>
                                    <p:anim calcmode="lin" valueType="num">
                                      <p:cBhvr additive="base">
                                        <p:cTn dur="500"/>
                                        <p:tgtEl>
                                          <p:spTgt spid="760"/>
                                        </p:tgtEl>
                                        <p:attrNameLst>
                                          <p:attrName>ppt_w</p:attrName>
                                        </p:attrNameLst>
                                      </p:cBhvr>
                                      <p:tavLst>
                                        <p:tav fmla="" tm="0">
                                          <p:val>
                                            <p:strVal val="0"/>
                                          </p:val>
                                        </p:tav>
                                        <p:tav fmla="" tm="100000">
                                          <p:val>
                                            <p:strVal val="#ppt_w"/>
                                          </p:val>
                                        </p:tav>
                                      </p:tavLst>
                                    </p:anim>
                                    <p:anim calcmode="lin" valueType="num">
                                      <p:cBhvr additive="base">
                                        <p:cTn dur="500"/>
                                        <p:tgtEl>
                                          <p:spTgt spid="76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64" name="Shape 764"/>
        <p:cNvGrpSpPr/>
        <p:nvPr/>
      </p:nvGrpSpPr>
      <p:grpSpPr>
        <a:xfrm>
          <a:off x="0" y="0"/>
          <a:ext cx="0" cy="0"/>
          <a:chOff x="0" y="0"/>
          <a:chExt cx="0" cy="0"/>
        </a:xfrm>
      </p:grpSpPr>
      <p:grpSp>
        <p:nvGrpSpPr>
          <p:cNvPr id="765" name="Shape 765"/>
          <p:cNvGrpSpPr/>
          <p:nvPr/>
        </p:nvGrpSpPr>
        <p:grpSpPr>
          <a:xfrm>
            <a:off x="705261" y="1700808"/>
            <a:ext cx="7147963" cy="3402800"/>
            <a:chOff x="705261" y="1700808"/>
            <a:chExt cx="7147963" cy="3402800"/>
          </a:xfrm>
        </p:grpSpPr>
        <p:grpSp>
          <p:nvGrpSpPr>
            <p:cNvPr id="766" name="Shape 766"/>
            <p:cNvGrpSpPr/>
            <p:nvPr/>
          </p:nvGrpSpPr>
          <p:grpSpPr>
            <a:xfrm>
              <a:off x="705261" y="1700808"/>
              <a:ext cx="7147963" cy="3402800"/>
              <a:chOff x="705261" y="1700808"/>
              <a:chExt cx="7147963" cy="3402800"/>
            </a:xfrm>
          </p:grpSpPr>
          <p:sp>
            <p:nvSpPr>
              <p:cNvPr id="767" name="Shape 767"/>
              <p:cNvSpPr/>
              <p:nvPr/>
            </p:nvSpPr>
            <p:spPr>
              <a:xfrm rot="-315096">
                <a:off x="3404301" y="1892228"/>
                <a:ext cx="4320479" cy="3004762"/>
              </a:xfrm>
              <a:prstGeom prst="roundRect">
                <a:avLst>
                  <a:gd fmla="val 16667"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rgbClr val="262626"/>
                  </a:solidFill>
                  <a:latin typeface="Calibri"/>
                  <a:ea typeface="Calibri"/>
                  <a:cs typeface="Calibri"/>
                  <a:sym typeface="Calibri"/>
                </a:endParaRPr>
              </a:p>
            </p:txBody>
          </p:sp>
          <p:grpSp>
            <p:nvGrpSpPr>
              <p:cNvPr id="768" name="Shape 768"/>
              <p:cNvGrpSpPr/>
              <p:nvPr/>
            </p:nvGrpSpPr>
            <p:grpSpPr>
              <a:xfrm>
                <a:off x="705261" y="1917406"/>
                <a:ext cx="6688255" cy="3186203"/>
                <a:chOff x="705261" y="1793471"/>
                <a:chExt cx="6688255" cy="3186203"/>
              </a:xfrm>
            </p:grpSpPr>
            <p:sp>
              <p:nvSpPr>
                <p:cNvPr id="769" name="Shape 769"/>
                <p:cNvSpPr/>
                <p:nvPr/>
              </p:nvSpPr>
              <p:spPr>
                <a:xfrm rot="10542490">
                  <a:off x="792315" y="2027921"/>
                  <a:ext cx="6361746" cy="2564904"/>
                </a:xfrm>
                <a:prstGeom prst="homePlate">
                  <a:avLst>
                    <a:gd fmla="val 50000" name="adj"/>
                  </a:avLst>
                </a:prstGeom>
                <a:solidFill>
                  <a:srgbClr val="7F7F7F"/>
                </a:solidFill>
                <a:ln cap="flat" cmpd="sng" w="25400">
                  <a:solidFill>
                    <a:srgbClr val="D6E3BC"/>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70" name="Shape 770"/>
                <p:cNvSpPr/>
                <p:nvPr/>
              </p:nvSpPr>
              <p:spPr>
                <a:xfrm rot="10542490">
                  <a:off x="944715" y="2180321"/>
                  <a:ext cx="6361746" cy="2564904"/>
                </a:xfrm>
                <a:prstGeom prst="homePlate">
                  <a:avLst>
                    <a:gd fmla="val 50000" name="adj"/>
                  </a:avLst>
                </a:prstGeom>
                <a:gradFill>
                  <a:gsLst>
                    <a:gs pos="0">
                      <a:srgbClr val="9900CC"/>
                    </a:gs>
                    <a:gs pos="50000">
                      <a:schemeClr val="lt1"/>
                    </a:gs>
                    <a:gs pos="100000">
                      <a:srgbClr val="E0E8F4"/>
                    </a:gs>
                  </a:gsLst>
                  <a:lin ang="5400000" scaled="0"/>
                </a:gradFill>
                <a:ln cap="flat" cmpd="sng" w="25400">
                  <a:solidFill>
                    <a:srgbClr val="D6E3BC"/>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pic>
          <p:nvPicPr>
            <p:cNvPr id="771" name="Shape 771"/>
            <p:cNvPicPr preferRelativeResize="0"/>
            <p:nvPr/>
          </p:nvPicPr>
          <p:blipFill rotWithShape="1">
            <a:blip r:embed="rId3">
              <a:alphaModFix/>
            </a:blip>
            <a:srcRect b="0" l="0" r="0" t="0"/>
            <a:stretch/>
          </p:blipFill>
          <p:spPr>
            <a:xfrm flipH="1" rot="5124562">
              <a:off x="6899600" y="3924802"/>
              <a:ext cx="968083" cy="726062"/>
            </a:xfrm>
            <a:prstGeom prst="rect">
              <a:avLst/>
            </a:prstGeom>
            <a:noFill/>
            <a:ln>
              <a:noFill/>
            </a:ln>
          </p:spPr>
        </p:pic>
      </p:grpSp>
      <p:sp>
        <p:nvSpPr>
          <p:cNvPr id="772" name="Shape 772"/>
          <p:cNvSpPr/>
          <p:nvPr/>
        </p:nvSpPr>
        <p:spPr>
          <a:xfrm rot="-213452">
            <a:off x="1824343" y="2530020"/>
            <a:ext cx="5431396" cy="212365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chemeClr val="dk1"/>
                </a:solidFill>
                <a:latin typeface="Calibri"/>
                <a:ea typeface="Calibri"/>
                <a:cs typeface="Calibri"/>
                <a:sym typeface="Calibri"/>
              </a:rPr>
              <a:t>مظاهر النمو في هذه المرحلة: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65"/>
                                        </p:tgtEl>
                                        <p:attrNameLst>
                                          <p:attrName>style.visibility</p:attrName>
                                        </p:attrNameLst>
                                      </p:cBhvr>
                                      <p:to>
                                        <p:strVal val="visible"/>
                                      </p:to>
                                    </p:set>
                                    <p:animEffect filter="fade" transition="in">
                                      <p:cBhvr>
                                        <p:cTn dur="500"/>
                                        <p:tgtEl>
                                          <p:spTgt spid="765"/>
                                        </p:tgtEl>
                                      </p:cBhvr>
                                    </p:animEffect>
                                  </p:childTnLst>
                                </p:cTn>
                              </p:par>
                              <p:par>
                                <p:cTn fill="hold" nodeType="withEffect" presetClass="entr" presetID="10" presetSubtype="0">
                                  <p:stCondLst>
                                    <p:cond delay="0"/>
                                  </p:stCondLst>
                                  <p:childTnLst>
                                    <p:set>
                                      <p:cBhvr>
                                        <p:cTn dur="1" fill="hold">
                                          <p:stCondLst>
                                            <p:cond delay="0"/>
                                          </p:stCondLst>
                                        </p:cTn>
                                        <p:tgtEl>
                                          <p:spTgt spid="772"/>
                                        </p:tgtEl>
                                        <p:attrNameLst>
                                          <p:attrName>style.visibility</p:attrName>
                                        </p:attrNameLst>
                                      </p:cBhvr>
                                      <p:to>
                                        <p:strVal val="visible"/>
                                      </p:to>
                                    </p:set>
                                    <p:animEffect filter="fade" transition="in">
                                      <p:cBhvr>
                                        <p:cTn dur="500"/>
                                        <p:tgtEl>
                                          <p:spTgt spid="7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76" name="Shape 776"/>
        <p:cNvGrpSpPr/>
        <p:nvPr/>
      </p:nvGrpSpPr>
      <p:grpSpPr>
        <a:xfrm>
          <a:off x="0" y="0"/>
          <a:ext cx="0" cy="0"/>
          <a:chOff x="0" y="0"/>
          <a:chExt cx="0" cy="0"/>
        </a:xfrm>
      </p:grpSpPr>
      <p:grpSp>
        <p:nvGrpSpPr>
          <p:cNvPr id="777" name="Shape 777"/>
          <p:cNvGrpSpPr/>
          <p:nvPr/>
        </p:nvGrpSpPr>
        <p:grpSpPr>
          <a:xfrm>
            <a:off x="500033" y="214289"/>
            <a:ext cx="8215369" cy="6500857"/>
            <a:chOff x="500033" y="214289"/>
            <a:chExt cx="8215369" cy="6500857"/>
          </a:xfrm>
        </p:grpSpPr>
        <p:sp>
          <p:nvSpPr>
            <p:cNvPr id="778" name="Shape 778"/>
            <p:cNvSpPr/>
            <p:nvPr/>
          </p:nvSpPr>
          <p:spPr>
            <a:xfrm>
              <a:off x="5643569" y="5000635"/>
              <a:ext cx="2571767" cy="1714511"/>
            </a:xfrm>
            <a:prstGeom prst="cloud">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79" name="Shape 779"/>
            <p:cNvSpPr/>
            <p:nvPr/>
          </p:nvSpPr>
          <p:spPr>
            <a:xfrm>
              <a:off x="1071537" y="214289"/>
              <a:ext cx="2357453" cy="1714511"/>
            </a:xfrm>
            <a:prstGeom prst="cloud">
              <a:avLst/>
            </a:prstGeom>
            <a:solidFill>
              <a:srgbClr val="D8D8D8"/>
            </a:solidFill>
            <a:ln cap="flat" cmpd="sng" w="25400">
              <a:solidFill>
                <a:srgbClr val="00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80" name="Shape 780"/>
            <p:cNvSpPr/>
            <p:nvPr/>
          </p:nvSpPr>
          <p:spPr>
            <a:xfrm rot="10800000">
              <a:off x="2928925" y="571480"/>
              <a:ext cx="5786477" cy="5857915"/>
            </a:xfrm>
            <a:prstGeom prst="corner">
              <a:avLst>
                <a:gd fmla="val 22983" name="adj1"/>
                <a:gd fmla="val 21454" name="adj2"/>
              </a:avLst>
            </a:prstGeom>
            <a:solidFill>
              <a:srgbClr val="008000"/>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81" name="Shape 781"/>
            <p:cNvSpPr/>
            <p:nvPr/>
          </p:nvSpPr>
          <p:spPr>
            <a:xfrm>
              <a:off x="500033" y="571479"/>
              <a:ext cx="5786477" cy="5857915"/>
            </a:xfrm>
            <a:prstGeom prst="corner">
              <a:avLst>
                <a:gd fmla="val 22983" name="adj1"/>
                <a:gd fmla="val 21454" name="adj2"/>
              </a:avLst>
            </a:prstGeom>
            <a:gradFill>
              <a:gsLst>
                <a:gs pos="0">
                  <a:srgbClr val="C2D59B"/>
                </a:gs>
                <a:gs pos="50000">
                  <a:srgbClr val="EAF1DD"/>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82" name="Shape 782"/>
            <p:cNvSpPr/>
            <p:nvPr/>
          </p:nvSpPr>
          <p:spPr>
            <a:xfrm>
              <a:off x="857224" y="785793"/>
              <a:ext cx="7572428" cy="5357849"/>
            </a:xfrm>
            <a:prstGeom prst="round2SameRect">
              <a:avLst>
                <a:gd fmla="val 16667" name="adj1"/>
                <a:gd fmla="val 0" name="adj2"/>
              </a:avLst>
            </a:prstGeom>
            <a:gradFill>
              <a:gsLst>
                <a:gs pos="0">
                  <a:srgbClr val="938953"/>
                </a:gs>
                <a:gs pos="50000">
                  <a:srgbClr val="F2F2F2"/>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783" name="Shape 783"/>
          <p:cNvSpPr txBox="1"/>
          <p:nvPr/>
        </p:nvSpPr>
        <p:spPr>
          <a:xfrm>
            <a:off x="1884716" y="1124744"/>
            <a:ext cx="614366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u="sng">
                <a:solidFill>
                  <a:srgbClr val="C00000"/>
                </a:solidFill>
                <a:latin typeface="Calibri"/>
                <a:ea typeface="Calibri"/>
                <a:cs typeface="Calibri"/>
                <a:sym typeface="Calibri"/>
              </a:rPr>
              <a:t>1- النمو الجسمي والحركي:</a:t>
            </a:r>
          </a:p>
        </p:txBody>
      </p:sp>
      <p:sp>
        <p:nvSpPr>
          <p:cNvPr id="784" name="Shape 784"/>
          <p:cNvSpPr/>
          <p:nvPr/>
        </p:nvSpPr>
        <p:spPr>
          <a:xfrm>
            <a:off x="1403648" y="2399397"/>
            <a:ext cx="6521947" cy="34778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يكون النمو الجسمي بطيئًا وهناك تقدم واضح في اكتساب المهارات الحركية الدقيقة وتظهر بوضوح الفروق بين الجنسين في حركة ولعب كل منهما.</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77"/>
                                        </p:tgtEl>
                                        <p:attrNameLst>
                                          <p:attrName>style.visibility</p:attrName>
                                        </p:attrNameLst>
                                      </p:cBhvr>
                                      <p:to>
                                        <p:strVal val="visible"/>
                                      </p:to>
                                    </p:set>
                                    <p:animEffect filter="fade" transition="in">
                                      <p:cBhvr>
                                        <p:cTn dur="300"/>
                                        <p:tgtEl>
                                          <p:spTgt spid="777"/>
                                        </p:tgtEl>
                                      </p:cBhvr>
                                    </p:animEffect>
                                  </p:childTnLst>
                                </p:cTn>
                              </p:par>
                              <p:par>
                                <p:cTn fill="hold" nodeType="withEffect" presetClass="entr" presetID="23" presetSubtype="16">
                                  <p:stCondLst>
                                    <p:cond delay="0"/>
                                  </p:stCondLst>
                                  <p:childTnLst>
                                    <p:set>
                                      <p:cBhvr>
                                        <p:cTn dur="1" fill="hold">
                                          <p:stCondLst>
                                            <p:cond delay="0"/>
                                          </p:stCondLst>
                                        </p:cTn>
                                        <p:tgtEl>
                                          <p:spTgt spid="783"/>
                                        </p:tgtEl>
                                        <p:attrNameLst>
                                          <p:attrName>style.visibility</p:attrName>
                                        </p:attrNameLst>
                                      </p:cBhvr>
                                      <p:to>
                                        <p:strVal val="visible"/>
                                      </p:to>
                                    </p:set>
                                    <p:anim calcmode="lin" valueType="num">
                                      <p:cBhvr additive="base">
                                        <p:cTn dur="500"/>
                                        <p:tgtEl>
                                          <p:spTgt spid="783"/>
                                        </p:tgtEl>
                                        <p:attrNameLst>
                                          <p:attrName>ppt_w</p:attrName>
                                        </p:attrNameLst>
                                      </p:cBhvr>
                                      <p:tavLst>
                                        <p:tav fmla="" tm="0">
                                          <p:val>
                                            <p:strVal val="0"/>
                                          </p:val>
                                        </p:tav>
                                        <p:tav fmla="" tm="100000">
                                          <p:val>
                                            <p:strVal val="#ppt_w"/>
                                          </p:val>
                                        </p:tav>
                                      </p:tavLst>
                                    </p:anim>
                                    <p:anim calcmode="lin" valueType="num">
                                      <p:cBhvr additive="base">
                                        <p:cTn dur="500"/>
                                        <p:tgtEl>
                                          <p:spTgt spid="78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4"/>
                                        </p:tgtEl>
                                        <p:attrNameLst>
                                          <p:attrName>style.visibility</p:attrName>
                                        </p:attrNameLst>
                                      </p:cBhvr>
                                      <p:to>
                                        <p:strVal val="visible"/>
                                      </p:to>
                                    </p:set>
                                    <p:animEffect filter="fade" transition="in">
                                      <p:cBhvr>
                                        <p:cTn dur="500"/>
                                        <p:tgtEl>
                                          <p:spTgt spid="7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88" name="Shape 788"/>
        <p:cNvGrpSpPr/>
        <p:nvPr/>
      </p:nvGrpSpPr>
      <p:grpSpPr>
        <a:xfrm>
          <a:off x="0" y="0"/>
          <a:ext cx="0" cy="0"/>
          <a:chOff x="0" y="0"/>
          <a:chExt cx="0" cy="0"/>
        </a:xfrm>
      </p:grpSpPr>
      <p:grpSp>
        <p:nvGrpSpPr>
          <p:cNvPr id="789" name="Shape 789"/>
          <p:cNvGrpSpPr/>
          <p:nvPr/>
        </p:nvGrpSpPr>
        <p:grpSpPr>
          <a:xfrm>
            <a:off x="500033" y="214289"/>
            <a:ext cx="8215369" cy="6500857"/>
            <a:chOff x="500033" y="214289"/>
            <a:chExt cx="8215369" cy="6500857"/>
          </a:xfrm>
        </p:grpSpPr>
        <p:sp>
          <p:nvSpPr>
            <p:cNvPr id="790" name="Shape 790"/>
            <p:cNvSpPr/>
            <p:nvPr/>
          </p:nvSpPr>
          <p:spPr>
            <a:xfrm>
              <a:off x="5643569" y="5000635"/>
              <a:ext cx="2571767" cy="1714511"/>
            </a:xfrm>
            <a:prstGeom prst="cloud">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91" name="Shape 791"/>
            <p:cNvSpPr/>
            <p:nvPr/>
          </p:nvSpPr>
          <p:spPr>
            <a:xfrm>
              <a:off x="1071537" y="214289"/>
              <a:ext cx="2357453" cy="1714511"/>
            </a:xfrm>
            <a:prstGeom prst="cloud">
              <a:avLst/>
            </a:prstGeom>
            <a:solidFill>
              <a:srgbClr val="D8D8D8"/>
            </a:solidFill>
            <a:ln cap="flat" cmpd="sng" w="25400">
              <a:solidFill>
                <a:srgbClr val="00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92" name="Shape 792"/>
            <p:cNvSpPr/>
            <p:nvPr/>
          </p:nvSpPr>
          <p:spPr>
            <a:xfrm rot="10800000">
              <a:off x="2928925" y="571480"/>
              <a:ext cx="5786477" cy="5857915"/>
            </a:xfrm>
            <a:prstGeom prst="corner">
              <a:avLst>
                <a:gd fmla="val 22983" name="adj1"/>
                <a:gd fmla="val 21454" name="adj2"/>
              </a:avLst>
            </a:prstGeom>
            <a:solidFill>
              <a:srgbClr val="008000"/>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93" name="Shape 793"/>
            <p:cNvSpPr/>
            <p:nvPr/>
          </p:nvSpPr>
          <p:spPr>
            <a:xfrm>
              <a:off x="500033" y="571479"/>
              <a:ext cx="5786477" cy="5857915"/>
            </a:xfrm>
            <a:prstGeom prst="corner">
              <a:avLst>
                <a:gd fmla="val 22983" name="adj1"/>
                <a:gd fmla="val 21454" name="adj2"/>
              </a:avLst>
            </a:prstGeom>
            <a:gradFill>
              <a:gsLst>
                <a:gs pos="0">
                  <a:srgbClr val="C2D59B"/>
                </a:gs>
                <a:gs pos="50000">
                  <a:srgbClr val="EAF1DD"/>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794" name="Shape 794"/>
            <p:cNvSpPr/>
            <p:nvPr/>
          </p:nvSpPr>
          <p:spPr>
            <a:xfrm>
              <a:off x="857224" y="785793"/>
              <a:ext cx="7572428" cy="5357849"/>
            </a:xfrm>
            <a:prstGeom prst="round2SameRect">
              <a:avLst>
                <a:gd fmla="val 16667" name="adj1"/>
                <a:gd fmla="val 0" name="adj2"/>
              </a:avLst>
            </a:prstGeom>
            <a:gradFill>
              <a:gsLst>
                <a:gs pos="0">
                  <a:srgbClr val="938953"/>
                </a:gs>
                <a:gs pos="50000">
                  <a:srgbClr val="F2F2F2"/>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795" name="Shape 795"/>
          <p:cNvSpPr txBox="1"/>
          <p:nvPr/>
        </p:nvSpPr>
        <p:spPr>
          <a:xfrm>
            <a:off x="1884716" y="1326833"/>
            <a:ext cx="614366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u="sng">
                <a:solidFill>
                  <a:srgbClr val="C00000"/>
                </a:solidFill>
                <a:latin typeface="Calibri"/>
                <a:ea typeface="Calibri"/>
                <a:cs typeface="Calibri"/>
                <a:sym typeface="Calibri"/>
              </a:rPr>
              <a:t>2- النمو العقلي:</a:t>
            </a:r>
          </a:p>
        </p:txBody>
      </p:sp>
      <p:sp>
        <p:nvSpPr>
          <p:cNvPr id="796" name="Shape 796"/>
          <p:cNvSpPr/>
          <p:nvPr/>
        </p:nvSpPr>
        <p:spPr>
          <a:xfrm>
            <a:off x="1403648" y="2601485"/>
            <a:ext cx="6521947"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تتميز هذه المرحلة بالقدرة على التفكير المنطقي لدى الطفل والتخلص من صفة التفكير الذاتي.</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795"/>
                                        </p:tgtEl>
                                        <p:attrNameLst>
                                          <p:attrName>style.visibility</p:attrName>
                                        </p:attrNameLst>
                                      </p:cBhvr>
                                      <p:to>
                                        <p:strVal val="visible"/>
                                      </p:to>
                                    </p:set>
                                    <p:anim calcmode="lin" valueType="num">
                                      <p:cBhvr additive="base">
                                        <p:cTn dur="500"/>
                                        <p:tgtEl>
                                          <p:spTgt spid="795"/>
                                        </p:tgtEl>
                                        <p:attrNameLst>
                                          <p:attrName>ppt_w</p:attrName>
                                        </p:attrNameLst>
                                      </p:cBhvr>
                                      <p:tavLst>
                                        <p:tav fmla="" tm="0">
                                          <p:val>
                                            <p:strVal val="0"/>
                                          </p:val>
                                        </p:tav>
                                        <p:tav fmla="" tm="100000">
                                          <p:val>
                                            <p:strVal val="#ppt_w"/>
                                          </p:val>
                                        </p:tav>
                                      </p:tavLst>
                                    </p:anim>
                                    <p:anim calcmode="lin" valueType="num">
                                      <p:cBhvr additive="base">
                                        <p:cTn dur="500"/>
                                        <p:tgtEl>
                                          <p:spTgt spid="79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6"/>
                                        </p:tgtEl>
                                        <p:attrNameLst>
                                          <p:attrName>style.visibility</p:attrName>
                                        </p:attrNameLst>
                                      </p:cBhvr>
                                      <p:to>
                                        <p:strVal val="visible"/>
                                      </p:to>
                                    </p:set>
                                    <p:animEffect filter="fade" transition="in">
                                      <p:cBhvr>
                                        <p:cTn dur="500"/>
                                        <p:tgtEl>
                                          <p:spTgt spid="7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0" name="Shape 800"/>
        <p:cNvGrpSpPr/>
        <p:nvPr/>
      </p:nvGrpSpPr>
      <p:grpSpPr>
        <a:xfrm>
          <a:off x="0" y="0"/>
          <a:ext cx="0" cy="0"/>
          <a:chOff x="0" y="0"/>
          <a:chExt cx="0" cy="0"/>
        </a:xfrm>
      </p:grpSpPr>
      <p:grpSp>
        <p:nvGrpSpPr>
          <p:cNvPr id="801" name="Shape 801"/>
          <p:cNvGrpSpPr/>
          <p:nvPr/>
        </p:nvGrpSpPr>
        <p:grpSpPr>
          <a:xfrm>
            <a:off x="500033" y="214289"/>
            <a:ext cx="8215369" cy="6500857"/>
            <a:chOff x="500033" y="214289"/>
            <a:chExt cx="8215369" cy="6500857"/>
          </a:xfrm>
        </p:grpSpPr>
        <p:sp>
          <p:nvSpPr>
            <p:cNvPr id="802" name="Shape 802"/>
            <p:cNvSpPr/>
            <p:nvPr/>
          </p:nvSpPr>
          <p:spPr>
            <a:xfrm>
              <a:off x="5643569" y="5000635"/>
              <a:ext cx="2571767" cy="1714511"/>
            </a:xfrm>
            <a:prstGeom prst="cloud">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803" name="Shape 803"/>
            <p:cNvSpPr/>
            <p:nvPr/>
          </p:nvSpPr>
          <p:spPr>
            <a:xfrm>
              <a:off x="1071537" y="214289"/>
              <a:ext cx="2357453" cy="1714511"/>
            </a:xfrm>
            <a:prstGeom prst="cloud">
              <a:avLst/>
            </a:prstGeom>
            <a:solidFill>
              <a:srgbClr val="D8D8D8"/>
            </a:solidFill>
            <a:ln cap="flat" cmpd="sng" w="25400">
              <a:solidFill>
                <a:srgbClr val="00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804" name="Shape 804"/>
            <p:cNvSpPr/>
            <p:nvPr/>
          </p:nvSpPr>
          <p:spPr>
            <a:xfrm rot="10800000">
              <a:off x="2928925" y="571480"/>
              <a:ext cx="5786477" cy="5857915"/>
            </a:xfrm>
            <a:prstGeom prst="corner">
              <a:avLst>
                <a:gd fmla="val 22983" name="adj1"/>
                <a:gd fmla="val 21454" name="adj2"/>
              </a:avLst>
            </a:prstGeom>
            <a:solidFill>
              <a:srgbClr val="008000"/>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805" name="Shape 805"/>
            <p:cNvSpPr/>
            <p:nvPr/>
          </p:nvSpPr>
          <p:spPr>
            <a:xfrm>
              <a:off x="500033" y="571479"/>
              <a:ext cx="5786477" cy="5857915"/>
            </a:xfrm>
            <a:prstGeom prst="corner">
              <a:avLst>
                <a:gd fmla="val 22983" name="adj1"/>
                <a:gd fmla="val 21454" name="adj2"/>
              </a:avLst>
            </a:prstGeom>
            <a:gradFill>
              <a:gsLst>
                <a:gs pos="0">
                  <a:srgbClr val="C2D59B"/>
                </a:gs>
                <a:gs pos="50000">
                  <a:srgbClr val="EAF1DD"/>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806" name="Shape 806"/>
            <p:cNvSpPr/>
            <p:nvPr/>
          </p:nvSpPr>
          <p:spPr>
            <a:xfrm>
              <a:off x="857224" y="785793"/>
              <a:ext cx="7572428" cy="5357849"/>
            </a:xfrm>
            <a:prstGeom prst="round2SameRect">
              <a:avLst>
                <a:gd fmla="val 16667" name="adj1"/>
                <a:gd fmla="val 0" name="adj2"/>
              </a:avLst>
            </a:prstGeom>
            <a:gradFill>
              <a:gsLst>
                <a:gs pos="0">
                  <a:srgbClr val="938953"/>
                </a:gs>
                <a:gs pos="50000">
                  <a:srgbClr val="F2F2F2"/>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807" name="Shape 807"/>
          <p:cNvSpPr txBox="1"/>
          <p:nvPr/>
        </p:nvSpPr>
        <p:spPr>
          <a:xfrm>
            <a:off x="1884716" y="1326833"/>
            <a:ext cx="614366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u="sng">
                <a:solidFill>
                  <a:srgbClr val="C00000"/>
                </a:solidFill>
                <a:latin typeface="Calibri"/>
                <a:ea typeface="Calibri"/>
                <a:cs typeface="Calibri"/>
                <a:sym typeface="Calibri"/>
              </a:rPr>
              <a:t>3- النمو الاجتماعي:</a:t>
            </a:r>
          </a:p>
        </p:txBody>
      </p:sp>
      <p:sp>
        <p:nvSpPr>
          <p:cNvPr id="808" name="Shape 808"/>
          <p:cNvSpPr/>
          <p:nvPr/>
        </p:nvSpPr>
        <p:spPr>
          <a:xfrm>
            <a:off x="1403648" y="2780927"/>
            <a:ext cx="6521947"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يختار صداقاته بناء على تشابه الميول نحو الأنشطة المختلفة بدلًا من أن تفرض عليه من الآخرين.</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807"/>
                                        </p:tgtEl>
                                        <p:attrNameLst>
                                          <p:attrName>style.visibility</p:attrName>
                                        </p:attrNameLst>
                                      </p:cBhvr>
                                      <p:to>
                                        <p:strVal val="visible"/>
                                      </p:to>
                                    </p:set>
                                    <p:anim calcmode="lin" valueType="num">
                                      <p:cBhvr additive="base">
                                        <p:cTn dur="500"/>
                                        <p:tgtEl>
                                          <p:spTgt spid="807"/>
                                        </p:tgtEl>
                                        <p:attrNameLst>
                                          <p:attrName>ppt_w</p:attrName>
                                        </p:attrNameLst>
                                      </p:cBhvr>
                                      <p:tavLst>
                                        <p:tav fmla="" tm="0">
                                          <p:val>
                                            <p:strVal val="0"/>
                                          </p:val>
                                        </p:tav>
                                        <p:tav fmla="" tm="100000">
                                          <p:val>
                                            <p:strVal val="#ppt_w"/>
                                          </p:val>
                                        </p:tav>
                                      </p:tavLst>
                                    </p:anim>
                                    <p:anim calcmode="lin" valueType="num">
                                      <p:cBhvr additive="base">
                                        <p:cTn dur="500"/>
                                        <p:tgtEl>
                                          <p:spTgt spid="80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8"/>
                                        </p:tgtEl>
                                        <p:attrNameLst>
                                          <p:attrName>style.visibility</p:attrName>
                                        </p:attrNameLst>
                                      </p:cBhvr>
                                      <p:to>
                                        <p:strVal val="visible"/>
                                      </p:to>
                                    </p:set>
                                    <p:animEffect filter="fade" transition="in">
                                      <p:cBhvr>
                                        <p:cTn dur="500"/>
                                        <p:tgtEl>
                                          <p:spTgt spid="8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2" name="Shape 812"/>
        <p:cNvGrpSpPr/>
        <p:nvPr/>
      </p:nvGrpSpPr>
      <p:grpSpPr>
        <a:xfrm>
          <a:off x="0" y="0"/>
          <a:ext cx="0" cy="0"/>
          <a:chOff x="0" y="0"/>
          <a:chExt cx="0" cy="0"/>
        </a:xfrm>
      </p:grpSpPr>
      <p:pic>
        <p:nvPicPr>
          <p:cNvPr descr="img_1355587396_329.png" id="813" name="Shape 813"/>
          <p:cNvPicPr preferRelativeResize="0"/>
          <p:nvPr/>
        </p:nvPicPr>
        <p:blipFill rotWithShape="1">
          <a:blip r:embed="rId3">
            <a:alphaModFix/>
          </a:blip>
          <a:srcRect b="0" l="0" r="0" t="0"/>
          <a:stretch/>
        </p:blipFill>
        <p:spPr>
          <a:xfrm>
            <a:off x="1143000" y="382288"/>
            <a:ext cx="7000875" cy="6215063"/>
          </a:xfrm>
          <a:prstGeom prst="rect">
            <a:avLst/>
          </a:prstGeom>
          <a:noFill/>
          <a:ln>
            <a:noFill/>
          </a:ln>
        </p:spPr>
      </p:pic>
      <p:sp>
        <p:nvSpPr>
          <p:cNvPr id="814" name="Shape 814"/>
          <p:cNvSpPr/>
          <p:nvPr/>
        </p:nvSpPr>
        <p:spPr>
          <a:xfrm>
            <a:off x="2092225" y="3034694"/>
            <a:ext cx="5072061" cy="255454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8000">
                <a:solidFill>
                  <a:srgbClr val="0070C0"/>
                </a:solidFill>
                <a:latin typeface="Calibri"/>
                <a:ea typeface="Calibri"/>
                <a:cs typeface="Calibri"/>
                <a:sym typeface="Calibri"/>
              </a:rPr>
              <a:t>نشاط</a:t>
            </a:r>
            <a:br>
              <a:rPr b="1" lang="ar-EG" sz="8000">
                <a:solidFill>
                  <a:srgbClr val="0070C0"/>
                </a:solidFill>
                <a:latin typeface="Calibri"/>
                <a:ea typeface="Calibri"/>
                <a:cs typeface="Calibri"/>
                <a:sym typeface="Calibri"/>
              </a:rPr>
            </a:br>
            <a:r>
              <a:rPr b="1" lang="ar-EG" sz="8000">
                <a:solidFill>
                  <a:srgbClr val="0070C0"/>
                </a:solidFill>
                <a:latin typeface="Calibri"/>
                <a:ea typeface="Calibri"/>
                <a:cs typeface="Calibri"/>
                <a:sym typeface="Calibri"/>
              </a:rPr>
              <a:t> 2-8</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13"/>
                                        </p:tgtEl>
                                        <p:attrNameLst>
                                          <p:attrName>style.visibility</p:attrName>
                                        </p:attrNameLst>
                                      </p:cBhvr>
                                      <p:to>
                                        <p:strVal val="visible"/>
                                      </p:to>
                                    </p:set>
                                    <p:animEffect filter="fade" transition="in">
                                      <p:cBhvr>
                                        <p:cTn dur="500"/>
                                        <p:tgtEl>
                                          <p:spTgt spid="813"/>
                                        </p:tgtEl>
                                      </p:cBhvr>
                                    </p:animEffect>
                                  </p:childTnLst>
                                </p:cTn>
                              </p:par>
                              <p:par>
                                <p:cTn fill="hold" nodeType="withEffect" presetClass="entr" presetID="10" presetSubtype="0">
                                  <p:stCondLst>
                                    <p:cond delay="0"/>
                                  </p:stCondLst>
                                  <p:childTnLst>
                                    <p:set>
                                      <p:cBhvr>
                                        <p:cTn dur="1" fill="hold">
                                          <p:stCondLst>
                                            <p:cond delay="0"/>
                                          </p:stCondLst>
                                        </p:cTn>
                                        <p:tgtEl>
                                          <p:spTgt spid="814"/>
                                        </p:tgtEl>
                                        <p:attrNameLst>
                                          <p:attrName>style.visibility</p:attrName>
                                        </p:attrNameLst>
                                      </p:cBhvr>
                                      <p:to>
                                        <p:strVal val="visible"/>
                                      </p:to>
                                    </p:set>
                                    <p:animEffect filter="fade" transition="in">
                                      <p:cBhvr>
                                        <p:cTn dur="500"/>
                                        <p:tgtEl>
                                          <p:spTgt spid="8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8" name="Shape 818"/>
        <p:cNvGrpSpPr/>
        <p:nvPr/>
      </p:nvGrpSpPr>
      <p:grpSpPr>
        <a:xfrm>
          <a:off x="0" y="0"/>
          <a:ext cx="0" cy="0"/>
          <a:chOff x="0" y="0"/>
          <a:chExt cx="0" cy="0"/>
        </a:xfrm>
      </p:grpSpPr>
      <p:grpSp>
        <p:nvGrpSpPr>
          <p:cNvPr id="819" name="Shape 819"/>
          <p:cNvGrpSpPr/>
          <p:nvPr/>
        </p:nvGrpSpPr>
        <p:grpSpPr>
          <a:xfrm>
            <a:off x="235046" y="211854"/>
            <a:ext cx="8820472" cy="6552727"/>
            <a:chOff x="2857488" y="1500174"/>
            <a:chExt cx="5796002" cy="4143404"/>
          </a:xfrm>
        </p:grpSpPr>
        <p:sp>
          <p:nvSpPr>
            <p:cNvPr id="820" name="Shape 820"/>
            <p:cNvSpPr/>
            <p:nvPr/>
          </p:nvSpPr>
          <p:spPr>
            <a:xfrm>
              <a:off x="3009888" y="1785925"/>
              <a:ext cx="5643602" cy="3857652"/>
            </a:xfrm>
            <a:prstGeom prst="roundRect">
              <a:avLst>
                <a:gd fmla="val 16667" name="adj"/>
              </a:avLst>
            </a:prstGeom>
            <a:gradFill>
              <a:gsLst>
                <a:gs pos="0">
                  <a:srgbClr val="BABABA"/>
                </a:gs>
                <a:gs pos="35000">
                  <a:srgbClr val="CFCFCF"/>
                </a:gs>
                <a:gs pos="100000">
                  <a:srgbClr val="EDEDED"/>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sp>
          <p:nvSpPr>
            <p:cNvPr id="821" name="Shape 821"/>
            <p:cNvSpPr/>
            <p:nvPr/>
          </p:nvSpPr>
          <p:spPr>
            <a:xfrm>
              <a:off x="2857488" y="1500174"/>
              <a:ext cx="5643602" cy="3857652"/>
            </a:xfrm>
            <a:prstGeom prst="roundRect">
              <a:avLst>
                <a:gd fmla="val 16667" name="adj"/>
              </a:avLst>
            </a:prstGeom>
            <a:gradFill>
              <a:gsLst>
                <a:gs pos="0">
                  <a:srgbClr val="FF847E"/>
                </a:gs>
                <a:gs pos="50000">
                  <a:schemeClr val="lt1"/>
                </a:gs>
                <a:gs pos="100000">
                  <a:srgbClr val="FFDA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sp>
        <p:nvSpPr>
          <p:cNvPr id="822" name="Shape 822"/>
          <p:cNvSpPr txBox="1"/>
          <p:nvPr/>
        </p:nvSpPr>
        <p:spPr>
          <a:xfrm>
            <a:off x="379471" y="657270"/>
            <a:ext cx="8224976"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عندما لا يستطيع الطفل الالتزام بما يلقى عليه من مسئوليات في هذه المرحلة ما هي اقتراحاتك للأهل؟</a:t>
            </a:r>
          </a:p>
        </p:txBody>
      </p:sp>
      <p:sp>
        <p:nvSpPr>
          <p:cNvPr id="823" name="Shape 823"/>
          <p:cNvSpPr txBox="1"/>
          <p:nvPr/>
        </p:nvSpPr>
        <p:spPr>
          <a:xfrm>
            <a:off x="379471" y="3284983"/>
            <a:ext cx="8224976"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chemeClr val="dk1"/>
                </a:solidFill>
                <a:latin typeface="Calibri"/>
                <a:ea typeface="Calibri"/>
                <a:cs typeface="Calibri"/>
                <a:sym typeface="Calibri"/>
              </a:rPr>
              <a:t>اقترح علي الأهل أن يختاروا التزامات مناسبة لسن الطفل لكي يقدر علي تنفيذها.</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19"/>
                                        </p:tgtEl>
                                        <p:attrNameLst>
                                          <p:attrName>style.visibility</p:attrName>
                                        </p:attrNameLst>
                                      </p:cBhvr>
                                      <p:to>
                                        <p:strVal val="visible"/>
                                      </p:to>
                                    </p:set>
                                    <p:animEffect filter="fade" transition="in">
                                      <p:cBhvr>
                                        <p:cTn dur="500"/>
                                        <p:tgtEl>
                                          <p:spTgt spid="819"/>
                                        </p:tgtEl>
                                      </p:cBhvr>
                                    </p:animEffect>
                                  </p:childTnLst>
                                </p:cTn>
                              </p:par>
                              <p:par>
                                <p:cTn fill="hold" nodeType="withEffect" presetClass="entr" presetID="10" presetSubtype="0">
                                  <p:stCondLst>
                                    <p:cond delay="0"/>
                                  </p:stCondLst>
                                  <p:childTnLst>
                                    <p:set>
                                      <p:cBhvr>
                                        <p:cTn dur="1" fill="hold">
                                          <p:stCondLst>
                                            <p:cond delay="0"/>
                                          </p:stCondLst>
                                        </p:cTn>
                                        <p:tgtEl>
                                          <p:spTgt spid="822"/>
                                        </p:tgtEl>
                                        <p:attrNameLst>
                                          <p:attrName>style.visibility</p:attrName>
                                        </p:attrNameLst>
                                      </p:cBhvr>
                                      <p:to>
                                        <p:strVal val="visible"/>
                                      </p:to>
                                    </p:set>
                                    <p:animEffect filter="fade" transition="in">
                                      <p:cBhvr>
                                        <p:cTn dur="500"/>
                                        <p:tgtEl>
                                          <p:spTgt spid="8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23"/>
                                        </p:tgtEl>
                                        <p:attrNameLst>
                                          <p:attrName>style.visibility</p:attrName>
                                        </p:attrNameLst>
                                      </p:cBhvr>
                                      <p:to>
                                        <p:strVal val="visible"/>
                                      </p:to>
                                    </p:set>
                                    <p:anim calcmode="lin" valueType="num">
                                      <p:cBhvr additive="base">
                                        <p:cTn dur="500"/>
                                        <p:tgtEl>
                                          <p:spTgt spid="823"/>
                                        </p:tgtEl>
                                        <p:attrNameLst>
                                          <p:attrName>ppt_w</p:attrName>
                                        </p:attrNameLst>
                                      </p:cBhvr>
                                      <p:tavLst>
                                        <p:tav fmla="" tm="0">
                                          <p:val>
                                            <p:strVal val="0"/>
                                          </p:val>
                                        </p:tav>
                                        <p:tav fmla="" tm="100000">
                                          <p:val>
                                            <p:strVal val="#ppt_w"/>
                                          </p:val>
                                        </p:tav>
                                      </p:tavLst>
                                    </p:anim>
                                    <p:anim calcmode="lin" valueType="num">
                                      <p:cBhvr additive="base">
                                        <p:cTn dur="500"/>
                                        <p:tgtEl>
                                          <p:spTgt spid="82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7" name="Shape 827"/>
        <p:cNvGrpSpPr/>
        <p:nvPr/>
      </p:nvGrpSpPr>
      <p:grpSpPr>
        <a:xfrm>
          <a:off x="0" y="0"/>
          <a:ext cx="0" cy="0"/>
          <a:chOff x="0" y="0"/>
          <a:chExt cx="0" cy="0"/>
        </a:xfrm>
      </p:grpSpPr>
      <p:grpSp>
        <p:nvGrpSpPr>
          <p:cNvPr id="828" name="Shape 828"/>
          <p:cNvGrpSpPr/>
          <p:nvPr/>
        </p:nvGrpSpPr>
        <p:grpSpPr>
          <a:xfrm>
            <a:off x="-108520" y="-27384"/>
            <a:ext cx="9289031" cy="6840759"/>
            <a:chOff x="179511" y="146151"/>
            <a:chExt cx="8928991" cy="6451200"/>
          </a:xfrm>
        </p:grpSpPr>
        <p:sp>
          <p:nvSpPr>
            <p:cNvPr id="829" name="Shape 829"/>
            <p:cNvSpPr/>
            <p:nvPr/>
          </p:nvSpPr>
          <p:spPr>
            <a:xfrm>
              <a:off x="4860032" y="260647"/>
              <a:ext cx="4032448" cy="6336703"/>
            </a:xfrm>
            <a:prstGeom prst="rect">
              <a:avLst/>
            </a:prstGeom>
            <a:gradFill>
              <a:gsLst>
                <a:gs pos="0">
                  <a:srgbClr val="FFC000"/>
                </a:gs>
                <a:gs pos="50000">
                  <a:schemeClr val="lt1"/>
                </a:gs>
                <a:gs pos="100000">
                  <a:srgbClr val="00FF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830" name="Shape 830"/>
            <p:cNvGrpSpPr/>
            <p:nvPr/>
          </p:nvGrpSpPr>
          <p:grpSpPr>
            <a:xfrm>
              <a:off x="179511" y="404663"/>
              <a:ext cx="8928991" cy="5976664"/>
              <a:chOff x="179511" y="404663"/>
              <a:chExt cx="8928991" cy="5976664"/>
            </a:xfrm>
          </p:grpSpPr>
          <p:pic>
            <p:nvPicPr>
              <p:cNvPr id="831" name="Shape 831"/>
              <p:cNvPicPr preferRelativeResize="0"/>
              <p:nvPr/>
            </p:nvPicPr>
            <p:blipFill rotWithShape="1">
              <a:blip r:embed="rId3">
                <a:alphaModFix/>
              </a:blip>
              <a:srcRect b="0" l="0" r="0" t="0"/>
              <a:stretch/>
            </p:blipFill>
            <p:spPr>
              <a:xfrm>
                <a:off x="7489253" y="5085044"/>
                <a:ext cx="1619249" cy="1285874"/>
              </a:xfrm>
              <a:prstGeom prst="rect">
                <a:avLst/>
              </a:prstGeom>
              <a:noFill/>
              <a:ln>
                <a:noFill/>
              </a:ln>
            </p:spPr>
          </p:pic>
          <p:pic>
            <p:nvPicPr>
              <p:cNvPr id="832" name="Shape 832"/>
              <p:cNvPicPr preferRelativeResize="0"/>
              <p:nvPr/>
            </p:nvPicPr>
            <p:blipFill rotWithShape="1">
              <a:blip r:embed="rId3">
                <a:alphaModFix/>
              </a:blip>
              <a:srcRect b="0" l="0" r="0" t="0"/>
              <a:stretch/>
            </p:blipFill>
            <p:spPr>
              <a:xfrm>
                <a:off x="179511" y="5085183"/>
                <a:ext cx="1619249" cy="1285874"/>
              </a:xfrm>
              <a:prstGeom prst="rect">
                <a:avLst/>
              </a:prstGeom>
              <a:noFill/>
              <a:ln>
                <a:noFill/>
              </a:ln>
            </p:spPr>
          </p:pic>
          <p:sp>
            <p:nvSpPr>
              <p:cNvPr id="833" name="Shape 833"/>
              <p:cNvSpPr/>
              <p:nvPr/>
            </p:nvSpPr>
            <p:spPr>
              <a:xfrm>
                <a:off x="467543" y="404663"/>
                <a:ext cx="8208912" cy="5976664"/>
              </a:xfrm>
              <a:prstGeom prst="round2SameRect">
                <a:avLst>
                  <a:gd fmla="val 10596" name="adj1"/>
                  <a:gd fmla="val 0" name="adj2"/>
                </a:avLst>
              </a:prstGeom>
              <a:gradFill>
                <a:gsLst>
                  <a:gs pos="0">
                    <a:schemeClr val="lt1"/>
                  </a:gs>
                  <a:gs pos="50000">
                    <a:srgbClr val="FFFF00"/>
                  </a:gs>
                  <a:gs pos="100000">
                    <a:schemeClr val="lt1"/>
                  </a:gs>
                </a:gsLst>
                <a:lin ang="5400000" scaled="0"/>
              </a:gradFill>
              <a:ln cap="flat" cmpd="sng" w="25400">
                <a:solidFill>
                  <a:srgbClr val="FFC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834" name="Shape 834"/>
            <p:cNvPicPr preferRelativeResize="0"/>
            <p:nvPr/>
          </p:nvPicPr>
          <p:blipFill rotWithShape="1">
            <a:blip r:embed="rId4">
              <a:alphaModFix/>
            </a:blip>
            <a:srcRect b="0" l="0" r="0" t="0"/>
            <a:stretch/>
          </p:blipFill>
          <p:spPr>
            <a:xfrm>
              <a:off x="496143" y="146151"/>
              <a:ext cx="2808311" cy="1012613"/>
            </a:xfrm>
            <a:prstGeom prst="rect">
              <a:avLst/>
            </a:prstGeom>
            <a:noFill/>
            <a:ln>
              <a:noFill/>
            </a:ln>
          </p:spPr>
        </p:pic>
      </p:grpSp>
      <p:grpSp>
        <p:nvGrpSpPr>
          <p:cNvPr id="835" name="Shape 835"/>
          <p:cNvGrpSpPr/>
          <p:nvPr/>
        </p:nvGrpSpPr>
        <p:grpSpPr>
          <a:xfrm>
            <a:off x="4788024" y="332655"/>
            <a:ext cx="3602630" cy="1714535"/>
            <a:chOff x="6190226" y="1285859"/>
            <a:chExt cx="2354763" cy="1143007"/>
          </a:xfrm>
        </p:grpSpPr>
        <p:grpSp>
          <p:nvGrpSpPr>
            <p:cNvPr id="836" name="Shape 836"/>
            <p:cNvGrpSpPr/>
            <p:nvPr/>
          </p:nvGrpSpPr>
          <p:grpSpPr>
            <a:xfrm>
              <a:off x="6190226" y="1285859"/>
              <a:ext cx="1976776" cy="1143007"/>
              <a:chOff x="6190226" y="1285859"/>
              <a:chExt cx="1976776" cy="1143007"/>
            </a:xfrm>
          </p:grpSpPr>
          <p:sp>
            <p:nvSpPr>
              <p:cNvPr id="837" name="Shape 837"/>
              <p:cNvSpPr/>
              <p:nvPr/>
            </p:nvSpPr>
            <p:spPr>
              <a:xfrm>
                <a:off x="6190226" y="1285859"/>
                <a:ext cx="1976776" cy="1143007"/>
              </a:xfrm>
              <a:prstGeom prst="roundRect">
                <a:avLst>
                  <a:gd fmla="val 16667" name="adj"/>
                </a:avLst>
              </a:prstGeom>
              <a:gradFill>
                <a:gsLst>
                  <a:gs pos="0">
                    <a:srgbClr val="990099"/>
                  </a:gs>
                  <a:gs pos="49000">
                    <a:schemeClr val="lt1"/>
                  </a:gs>
                  <a:gs pos="100000">
                    <a:srgbClr val="5F497A"/>
                  </a:gs>
                </a:gsLst>
                <a:lin ang="18900000" scaled="0"/>
              </a:gradFill>
              <a:ln>
                <a:noFill/>
              </a:ln>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838" name="Shape 838"/>
              <p:cNvSpPr txBox="1"/>
              <p:nvPr/>
            </p:nvSpPr>
            <p:spPr>
              <a:xfrm flipH="1">
                <a:off x="6350391" y="1428737"/>
                <a:ext cx="46694" cy="964353"/>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b="1" sz="8800">
                  <a:solidFill>
                    <a:srgbClr val="FFFFFF"/>
                  </a:solidFill>
                  <a:latin typeface="Calibri"/>
                  <a:ea typeface="Calibri"/>
                  <a:cs typeface="Calibri"/>
                  <a:sym typeface="Calibri"/>
                </a:endParaRPr>
              </a:p>
            </p:txBody>
          </p:sp>
        </p:grpSp>
        <p:grpSp>
          <p:nvGrpSpPr>
            <p:cNvPr id="839" name="Shape 839"/>
            <p:cNvGrpSpPr/>
            <p:nvPr/>
          </p:nvGrpSpPr>
          <p:grpSpPr>
            <a:xfrm>
              <a:off x="6384351" y="1357299"/>
              <a:ext cx="2160637" cy="1000131"/>
              <a:chOff x="6384351" y="1428737"/>
              <a:chExt cx="2160637" cy="1000131"/>
            </a:xfrm>
          </p:grpSpPr>
          <p:sp>
            <p:nvSpPr>
              <p:cNvPr id="840" name="Shape 840"/>
              <p:cNvSpPr/>
              <p:nvPr/>
            </p:nvSpPr>
            <p:spPr>
              <a:xfrm>
                <a:off x="6384351" y="1428737"/>
                <a:ext cx="2160637" cy="1000131"/>
              </a:xfrm>
              <a:prstGeom prst="ellipse">
                <a:avLst/>
              </a:prstGeom>
              <a:gradFill>
                <a:gsLst>
                  <a:gs pos="0">
                    <a:srgbClr val="9E0038"/>
                  </a:gs>
                  <a:gs pos="50000">
                    <a:srgbClr val="7F7F7F"/>
                  </a:gs>
                  <a:gs pos="100000">
                    <a:srgbClr val="FF0062"/>
                  </a:gs>
                </a:gsLst>
                <a:lin ang="54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841" name="Shape 841"/>
              <p:cNvSpPr txBox="1"/>
              <p:nvPr/>
            </p:nvSpPr>
            <p:spPr>
              <a:xfrm>
                <a:off x="6629064" y="1571137"/>
                <a:ext cx="1727661" cy="73865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6600">
                    <a:solidFill>
                      <a:srgbClr val="FFFFFF"/>
                    </a:solidFill>
                    <a:latin typeface="Calibri"/>
                    <a:ea typeface="Calibri"/>
                    <a:cs typeface="Calibri"/>
                    <a:sym typeface="Calibri"/>
                  </a:rPr>
                  <a:t>تعلم ذاتي</a:t>
                </a:r>
              </a:p>
            </p:txBody>
          </p:sp>
        </p:grpSp>
      </p:grpSp>
      <p:sp>
        <p:nvSpPr>
          <p:cNvPr id="842" name="Shape 842"/>
          <p:cNvSpPr txBox="1"/>
          <p:nvPr/>
        </p:nvSpPr>
        <p:spPr>
          <a:xfrm>
            <a:off x="556972" y="2426111"/>
            <a:ext cx="7903459"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كيف تستفيد من معرفتك لخصائص نمو أطفال المرحلة الابتدائية (أخوك- أختك) لمساعدتهم ليشعروا بالإنجاز بدلًا من الشعور بالنقص.</a:t>
            </a:r>
          </a:p>
        </p:txBody>
      </p:sp>
      <p:sp>
        <p:nvSpPr>
          <p:cNvPr id="843" name="Shape 843"/>
          <p:cNvSpPr txBox="1"/>
          <p:nvPr/>
        </p:nvSpPr>
        <p:spPr>
          <a:xfrm>
            <a:off x="683568" y="4869160"/>
            <a:ext cx="7560839"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chemeClr val="dk1"/>
                </a:solidFill>
                <a:latin typeface="Calibri"/>
                <a:ea typeface="Calibri"/>
                <a:cs typeface="Calibri"/>
                <a:sym typeface="Calibri"/>
              </a:rPr>
              <a:t>بالتشجيع والإثناء عليهم.</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35"/>
                                        </p:tgtEl>
                                        <p:attrNameLst>
                                          <p:attrName>style.visibility</p:attrName>
                                        </p:attrNameLst>
                                      </p:cBhvr>
                                      <p:to>
                                        <p:strVal val="visible"/>
                                      </p:to>
                                    </p:set>
                                    <p:animEffect filter="fade" transition="in">
                                      <p:cBhvr>
                                        <p:cTn dur="300"/>
                                        <p:tgtEl>
                                          <p:spTgt spid="835"/>
                                        </p:tgtEl>
                                      </p:cBhvr>
                                    </p:animEffect>
                                  </p:childTnLst>
                                </p:cTn>
                              </p:par>
                              <p:par>
                                <p:cTn fill="hold" nodeType="withEffect" presetClass="entr" presetID="10" presetSubtype="0">
                                  <p:stCondLst>
                                    <p:cond delay="0"/>
                                  </p:stCondLst>
                                  <p:childTnLst>
                                    <p:set>
                                      <p:cBhvr>
                                        <p:cTn dur="1" fill="hold">
                                          <p:stCondLst>
                                            <p:cond delay="0"/>
                                          </p:stCondLst>
                                        </p:cTn>
                                        <p:tgtEl>
                                          <p:spTgt spid="828"/>
                                        </p:tgtEl>
                                        <p:attrNameLst>
                                          <p:attrName>style.visibility</p:attrName>
                                        </p:attrNameLst>
                                      </p:cBhvr>
                                      <p:to>
                                        <p:strVal val="visible"/>
                                      </p:to>
                                    </p:set>
                                    <p:animEffect filter="fade" transition="in">
                                      <p:cBhvr>
                                        <p:cTn dur="500"/>
                                        <p:tgtEl>
                                          <p:spTgt spid="8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2"/>
                                        </p:tgtEl>
                                        <p:attrNameLst>
                                          <p:attrName>style.visibility</p:attrName>
                                        </p:attrNameLst>
                                      </p:cBhvr>
                                      <p:to>
                                        <p:strVal val="visible"/>
                                      </p:to>
                                    </p:set>
                                    <p:animEffect filter="fade" transition="in">
                                      <p:cBhvr>
                                        <p:cTn dur="500"/>
                                        <p:tgtEl>
                                          <p:spTgt spid="8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3"/>
                                        </p:tgtEl>
                                        <p:attrNameLst>
                                          <p:attrName>style.visibility</p:attrName>
                                        </p:attrNameLst>
                                      </p:cBhvr>
                                      <p:to>
                                        <p:strVal val="visible"/>
                                      </p:to>
                                    </p:set>
                                    <p:animEffect filter="fade" transition="in">
                                      <p:cBhvr>
                                        <p:cTn dur="500"/>
                                        <p:tgtEl>
                                          <p:spTgt spid="8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6" name="Shape 166"/>
        <p:cNvGrpSpPr/>
        <p:nvPr/>
      </p:nvGrpSpPr>
      <p:grpSpPr>
        <a:xfrm>
          <a:off x="0" y="0"/>
          <a:ext cx="0" cy="0"/>
          <a:chOff x="0" y="0"/>
          <a:chExt cx="0" cy="0"/>
        </a:xfrm>
      </p:grpSpPr>
      <p:grpSp>
        <p:nvGrpSpPr>
          <p:cNvPr id="167" name="Shape 167"/>
          <p:cNvGrpSpPr/>
          <p:nvPr/>
        </p:nvGrpSpPr>
        <p:grpSpPr>
          <a:xfrm>
            <a:off x="-108519" y="188639"/>
            <a:ext cx="9181081" cy="6572271"/>
            <a:chOff x="38638" y="1093526"/>
            <a:chExt cx="8962485" cy="2858838"/>
          </a:xfrm>
        </p:grpSpPr>
        <p:grpSp>
          <p:nvGrpSpPr>
            <p:cNvPr id="168" name="Shape 168"/>
            <p:cNvGrpSpPr/>
            <p:nvPr/>
          </p:nvGrpSpPr>
          <p:grpSpPr>
            <a:xfrm>
              <a:off x="38638" y="1093526"/>
              <a:ext cx="8962485" cy="2858838"/>
              <a:chOff x="188652" y="1553292"/>
              <a:chExt cx="8598189" cy="2160010"/>
            </a:xfrm>
          </p:grpSpPr>
          <p:grpSp>
            <p:nvGrpSpPr>
              <p:cNvPr id="169" name="Shape 169"/>
              <p:cNvGrpSpPr/>
              <p:nvPr/>
            </p:nvGrpSpPr>
            <p:grpSpPr>
              <a:xfrm>
                <a:off x="188652" y="1553292"/>
                <a:ext cx="8598189" cy="2098036"/>
                <a:chOff x="188652" y="1553292"/>
                <a:chExt cx="8598189" cy="2098036"/>
              </a:xfrm>
            </p:grpSpPr>
            <p:grpSp>
              <p:nvGrpSpPr>
                <p:cNvPr id="170" name="Shape 170"/>
                <p:cNvGrpSpPr/>
                <p:nvPr/>
              </p:nvGrpSpPr>
              <p:grpSpPr>
                <a:xfrm>
                  <a:off x="424059" y="1553292"/>
                  <a:ext cx="8362782" cy="2098036"/>
                  <a:chOff x="209745" y="4053623"/>
                  <a:chExt cx="8362782" cy="2098036"/>
                </a:xfrm>
              </p:grpSpPr>
              <p:sp>
                <p:nvSpPr>
                  <p:cNvPr id="171" name="Shape 171"/>
                  <p:cNvSpPr/>
                  <p:nvPr/>
                </p:nvSpPr>
                <p:spPr>
                  <a:xfrm>
                    <a:off x="209745" y="5360346"/>
                    <a:ext cx="1806366" cy="791312"/>
                  </a:xfrm>
                  <a:prstGeom prst="ellipse">
                    <a:avLst/>
                  </a:prstGeom>
                  <a:solidFill>
                    <a:srgbClr val="938953"/>
                  </a:solidFill>
                  <a:ln cap="flat" cmpd="sng" w="25400">
                    <a:solidFill>
                      <a:srgbClr val="E5B8B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2" name="Shape 172"/>
                  <p:cNvSpPr/>
                  <p:nvPr/>
                </p:nvSpPr>
                <p:spPr>
                  <a:xfrm>
                    <a:off x="6899996" y="5339505"/>
                    <a:ext cx="1672532" cy="800472"/>
                  </a:xfrm>
                  <a:prstGeom prst="ellipse">
                    <a:avLst/>
                  </a:prstGeom>
                  <a:solidFill>
                    <a:srgbClr val="E5B8B7"/>
                  </a:solidFill>
                  <a:ln cap="flat" cmpd="sng" w="25400">
                    <a:solidFill>
                      <a:srgbClr val="E5B8B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3" name="Shape 173"/>
                  <p:cNvSpPr/>
                  <p:nvPr/>
                </p:nvSpPr>
                <p:spPr>
                  <a:xfrm>
                    <a:off x="221831" y="4053623"/>
                    <a:ext cx="1593574" cy="716211"/>
                  </a:xfrm>
                  <a:prstGeom prst="ellipse">
                    <a:avLst/>
                  </a:prstGeom>
                  <a:solidFill>
                    <a:srgbClr val="D6E3BC"/>
                  </a:solidFill>
                  <a:ln cap="flat" cmpd="sng" w="25400">
                    <a:solidFill>
                      <a:srgbClr val="D6E3BC"/>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4" name="Shape 174"/>
                  <p:cNvSpPr/>
                  <p:nvPr/>
                </p:nvSpPr>
                <p:spPr>
                  <a:xfrm>
                    <a:off x="6966897" y="4053625"/>
                    <a:ext cx="1605630" cy="747351"/>
                  </a:xfrm>
                  <a:prstGeom prst="ellipse">
                    <a:avLst/>
                  </a:prstGeom>
                  <a:solidFill>
                    <a:srgbClr val="DAEEF3"/>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5" name="Shape 175"/>
                  <p:cNvSpPr/>
                  <p:nvPr/>
                </p:nvSpPr>
                <p:spPr>
                  <a:xfrm>
                    <a:off x="214282" y="4071942"/>
                    <a:ext cx="8358246" cy="2071701"/>
                  </a:xfrm>
                  <a:prstGeom prst="plaque">
                    <a:avLst>
                      <a:gd fmla="val 15481" name="adj"/>
                    </a:avLst>
                  </a:prstGeom>
                  <a:gradFill>
                    <a:gsLst>
                      <a:gs pos="0">
                        <a:srgbClr val="D8D8D8"/>
                      </a:gs>
                      <a:gs pos="50000">
                        <a:schemeClr val="lt1"/>
                      </a:gs>
                      <a:gs pos="100000">
                        <a:srgbClr val="C4BD97"/>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176" name="Shape 176"/>
                <p:cNvPicPr preferRelativeResize="0"/>
                <p:nvPr/>
              </p:nvPicPr>
              <p:blipFill rotWithShape="1">
                <a:blip r:embed="rId3">
                  <a:alphaModFix/>
                </a:blip>
                <a:srcRect b="0" l="0" r="0" t="0"/>
                <a:stretch/>
              </p:blipFill>
              <p:spPr>
                <a:xfrm rot="5400000">
                  <a:off x="155083" y="2458313"/>
                  <a:ext cx="767760" cy="700622"/>
                </a:xfrm>
                <a:prstGeom prst="rect">
                  <a:avLst/>
                </a:prstGeom>
                <a:noFill/>
                <a:ln>
                  <a:noFill/>
                </a:ln>
              </p:spPr>
            </p:pic>
          </p:grpSp>
          <p:grpSp>
            <p:nvGrpSpPr>
              <p:cNvPr id="177" name="Shape 177"/>
              <p:cNvGrpSpPr/>
              <p:nvPr/>
            </p:nvGrpSpPr>
            <p:grpSpPr>
              <a:xfrm>
                <a:off x="928662" y="3558019"/>
                <a:ext cx="7286675" cy="155284"/>
                <a:chOff x="928662" y="3558019"/>
                <a:chExt cx="7286675" cy="155284"/>
              </a:xfrm>
            </p:grpSpPr>
            <p:pic>
              <p:nvPicPr>
                <p:cNvPr descr="12-37.gif" id="178" name="Shape 178"/>
                <p:cNvPicPr preferRelativeResize="0"/>
                <p:nvPr/>
              </p:nvPicPr>
              <p:blipFill rotWithShape="1">
                <a:blip r:embed="rId4">
                  <a:alphaModFix/>
                </a:blip>
                <a:srcRect b="0" l="0" r="0" t="0"/>
                <a:stretch/>
              </p:blipFill>
              <p:spPr>
                <a:xfrm>
                  <a:off x="4500587" y="3558019"/>
                  <a:ext cx="3714750" cy="125891"/>
                </a:xfrm>
                <a:prstGeom prst="rect">
                  <a:avLst/>
                </a:prstGeom>
                <a:noFill/>
                <a:ln>
                  <a:noFill/>
                </a:ln>
              </p:spPr>
            </p:pic>
            <p:pic>
              <p:nvPicPr>
                <p:cNvPr descr="12-37.gif" id="179" name="Shape 179"/>
                <p:cNvPicPr preferRelativeResize="0"/>
                <p:nvPr/>
              </p:nvPicPr>
              <p:blipFill rotWithShape="1">
                <a:blip r:embed="rId4">
                  <a:alphaModFix/>
                </a:blip>
                <a:srcRect b="0" l="0" r="0" t="0"/>
                <a:stretch/>
              </p:blipFill>
              <p:spPr>
                <a:xfrm>
                  <a:off x="928662" y="3562371"/>
                  <a:ext cx="3714750" cy="150932"/>
                </a:xfrm>
                <a:prstGeom prst="rect">
                  <a:avLst/>
                </a:prstGeom>
                <a:noFill/>
                <a:ln>
                  <a:noFill/>
                </a:ln>
              </p:spPr>
            </p:pic>
          </p:grpSp>
        </p:grpSp>
        <p:sp>
          <p:nvSpPr>
            <p:cNvPr id="180" name="Shape 180"/>
            <p:cNvSpPr/>
            <p:nvPr/>
          </p:nvSpPr>
          <p:spPr>
            <a:xfrm>
              <a:off x="1071537" y="1729985"/>
              <a:ext cx="7215238" cy="441798"/>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sz="6000">
                <a:solidFill>
                  <a:schemeClr val="dk1"/>
                </a:solidFill>
                <a:latin typeface="Calibri"/>
                <a:ea typeface="Calibri"/>
                <a:cs typeface="Calibri"/>
                <a:sym typeface="Calibri"/>
              </a:endParaRPr>
            </a:p>
          </p:txBody>
        </p:sp>
      </p:grpSp>
      <p:grpSp>
        <p:nvGrpSpPr>
          <p:cNvPr id="181" name="Shape 181"/>
          <p:cNvGrpSpPr/>
          <p:nvPr/>
        </p:nvGrpSpPr>
        <p:grpSpPr>
          <a:xfrm>
            <a:off x="1331640" y="-64750"/>
            <a:ext cx="7092755" cy="3107504"/>
            <a:chOff x="1259632" y="767054"/>
            <a:chExt cx="6783943" cy="4318129"/>
          </a:xfrm>
        </p:grpSpPr>
        <p:grpSp>
          <p:nvGrpSpPr>
            <p:cNvPr id="182" name="Shape 182"/>
            <p:cNvGrpSpPr/>
            <p:nvPr/>
          </p:nvGrpSpPr>
          <p:grpSpPr>
            <a:xfrm>
              <a:off x="1259632" y="767054"/>
              <a:ext cx="6783943" cy="4318129"/>
              <a:chOff x="1259632" y="767054"/>
              <a:chExt cx="6783943" cy="4318129"/>
            </a:xfrm>
          </p:grpSpPr>
          <p:grpSp>
            <p:nvGrpSpPr>
              <p:cNvPr id="183" name="Shape 183"/>
              <p:cNvGrpSpPr/>
              <p:nvPr/>
            </p:nvGrpSpPr>
            <p:grpSpPr>
              <a:xfrm>
                <a:off x="1259632" y="1304762"/>
                <a:ext cx="6783943" cy="3780420"/>
                <a:chOff x="1460464" y="1304762"/>
                <a:chExt cx="6783943" cy="3780420"/>
              </a:xfrm>
            </p:grpSpPr>
            <p:sp>
              <p:nvSpPr>
                <p:cNvPr id="184" name="Shape 184"/>
                <p:cNvSpPr/>
                <p:nvPr/>
              </p:nvSpPr>
              <p:spPr>
                <a:xfrm>
                  <a:off x="1756878" y="1772816"/>
                  <a:ext cx="6487529" cy="3312367"/>
                </a:xfrm>
                <a:prstGeom prst="cloud">
                  <a:avLst/>
                </a:prstGeom>
                <a:gradFill>
                  <a:gsLst>
                    <a:gs pos="0">
                      <a:srgbClr val="938953"/>
                    </a:gs>
                    <a:gs pos="50000">
                      <a:schemeClr val="lt1"/>
                    </a:gs>
                    <a:gs pos="100000">
                      <a:srgbClr val="FFD9D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grpSp>
              <p:nvGrpSpPr>
                <p:cNvPr id="185" name="Shape 185"/>
                <p:cNvGrpSpPr/>
                <p:nvPr/>
              </p:nvGrpSpPr>
              <p:grpSpPr>
                <a:xfrm>
                  <a:off x="1460464" y="1304762"/>
                  <a:ext cx="6489104" cy="3384375"/>
                  <a:chOff x="1403648" y="1556791"/>
                  <a:chExt cx="6489104" cy="3384375"/>
                </a:xfrm>
              </p:grpSpPr>
              <p:sp>
                <p:nvSpPr>
                  <p:cNvPr id="186" name="Shape 186"/>
                  <p:cNvSpPr/>
                  <p:nvPr/>
                </p:nvSpPr>
                <p:spPr>
                  <a:xfrm>
                    <a:off x="1403648" y="1556791"/>
                    <a:ext cx="6336703" cy="3168351"/>
                  </a:xfrm>
                  <a:prstGeom prst="wedgeEllipseCallout">
                    <a:avLst>
                      <a:gd fmla="val -51297" name="adj1"/>
                      <a:gd fmla="val 29059" name="adj2"/>
                    </a:avLst>
                  </a:prstGeom>
                  <a:gradFill>
                    <a:gsLst>
                      <a:gs pos="0">
                        <a:srgbClr val="C00000"/>
                      </a:gs>
                      <a:gs pos="50000">
                        <a:srgbClr val="595959"/>
                      </a:gs>
                      <a:gs pos="100000">
                        <a:srgbClr val="FFD9D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sp>
                <p:nvSpPr>
                  <p:cNvPr id="187" name="Shape 187"/>
                  <p:cNvSpPr/>
                  <p:nvPr/>
                </p:nvSpPr>
                <p:spPr>
                  <a:xfrm rot="10800000">
                    <a:off x="1556048" y="1772815"/>
                    <a:ext cx="6336703" cy="3168351"/>
                  </a:xfrm>
                  <a:prstGeom prst="wedgeEllipseCallout">
                    <a:avLst>
                      <a:gd fmla="val -20833" name="adj1"/>
                      <a:gd fmla="val 62500" name="adj2"/>
                    </a:avLst>
                  </a:prstGeom>
                  <a:gradFill>
                    <a:gsLst>
                      <a:gs pos="0">
                        <a:srgbClr val="595959"/>
                      </a:gs>
                      <a:gs pos="50000">
                        <a:srgbClr val="006600"/>
                      </a:gs>
                      <a:gs pos="100000">
                        <a:schemeClr val="lt1"/>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100">
                      <a:solidFill>
                        <a:srgbClr val="FFFFFF"/>
                      </a:solidFill>
                      <a:latin typeface="Times New Roman"/>
                      <a:ea typeface="Times New Roman"/>
                      <a:cs typeface="Times New Roman"/>
                      <a:sym typeface="Times New Roman"/>
                    </a:endParaRPr>
                  </a:p>
                </p:txBody>
              </p:sp>
            </p:grpSp>
          </p:grpSp>
          <p:pic>
            <p:nvPicPr>
              <p:cNvPr id="188" name="Shape 188"/>
              <p:cNvPicPr preferRelativeResize="0"/>
              <p:nvPr/>
            </p:nvPicPr>
            <p:blipFill rotWithShape="1">
              <a:blip r:embed="rId5">
                <a:alphaModFix/>
              </a:blip>
              <a:srcRect b="0" l="0" r="0" t="0"/>
              <a:stretch/>
            </p:blipFill>
            <p:spPr>
              <a:xfrm rot="805859">
                <a:off x="4848618" y="1019100"/>
                <a:ext cx="2288391" cy="1003371"/>
              </a:xfrm>
              <a:prstGeom prst="rect">
                <a:avLst/>
              </a:prstGeom>
              <a:noFill/>
              <a:ln>
                <a:noFill/>
              </a:ln>
            </p:spPr>
          </p:pic>
        </p:grpSp>
        <p:sp>
          <p:nvSpPr>
            <p:cNvPr id="189" name="Shape 189"/>
            <p:cNvSpPr/>
            <p:nvPr/>
          </p:nvSpPr>
          <p:spPr>
            <a:xfrm>
              <a:off x="1588950" y="2492936"/>
              <a:ext cx="6012768" cy="128304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FFFFFF"/>
                  </a:solidFill>
                  <a:latin typeface="Calibri"/>
                  <a:ea typeface="Calibri"/>
                  <a:cs typeface="Calibri"/>
                  <a:sym typeface="Calibri"/>
                </a:rPr>
                <a:t>مفاهيم ومصطلحات؟</a:t>
              </a:r>
            </a:p>
          </p:txBody>
        </p:sp>
      </p:grpSp>
      <p:sp>
        <p:nvSpPr>
          <p:cNvPr id="190" name="Shape 190"/>
          <p:cNvSpPr/>
          <p:nvPr/>
        </p:nvSpPr>
        <p:spPr>
          <a:xfrm>
            <a:off x="1112195" y="3921925"/>
            <a:ext cx="696807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FF0000"/>
                </a:solidFill>
                <a:latin typeface="Calibri"/>
                <a:ea typeface="Calibri"/>
                <a:cs typeface="Calibri"/>
                <a:sym typeface="Calibri"/>
              </a:rPr>
              <a:t>المهد: </a:t>
            </a:r>
            <a:r>
              <a:rPr b="1" lang="ar-EG" sz="4400">
                <a:solidFill>
                  <a:schemeClr val="dk1"/>
                </a:solidFill>
                <a:latin typeface="Calibri"/>
                <a:ea typeface="Calibri"/>
                <a:cs typeface="Calibri"/>
                <a:sym typeface="Calibri"/>
              </a:rPr>
              <a:t>هي المرحلة التي تبدأ من الولادة حتى نهاية السنة الثانية.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67"/>
                                        </p:tgtEl>
                                        <p:attrNameLst>
                                          <p:attrName>style.visibility</p:attrName>
                                        </p:attrNameLst>
                                      </p:cBhvr>
                                      <p:to>
                                        <p:strVal val="visible"/>
                                      </p:to>
                                    </p:set>
                                    <p:anim calcmode="lin" valueType="num">
                                      <p:cBhvr additive="base">
                                        <p:cTn dur="500"/>
                                        <p:tgtEl>
                                          <p:spTgt spid="167"/>
                                        </p:tgtEl>
                                        <p:attrNameLst>
                                          <p:attrName>ppt_w</p:attrName>
                                        </p:attrNameLst>
                                      </p:cBhvr>
                                      <p:tavLst>
                                        <p:tav fmla="" tm="0">
                                          <p:val>
                                            <p:strVal val="0"/>
                                          </p:val>
                                        </p:tav>
                                        <p:tav fmla="" tm="100000">
                                          <p:val>
                                            <p:strVal val="#ppt_w"/>
                                          </p:val>
                                        </p:tav>
                                      </p:tavLst>
                                    </p:anim>
                                    <p:anim calcmode="lin" valueType="num">
                                      <p:cBhvr additive="base">
                                        <p:cTn dur="500"/>
                                        <p:tgtEl>
                                          <p:spTgt spid="167"/>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300"/>
                                        <p:tgtEl>
                                          <p:spTgt spid="1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0"/>
                                        </p:tgtEl>
                                        <p:attrNameLst>
                                          <p:attrName>style.visibility</p:attrName>
                                        </p:attrNameLst>
                                      </p:cBhvr>
                                      <p:to>
                                        <p:strVal val="visible"/>
                                      </p:to>
                                    </p:set>
                                    <p:anim calcmode="lin" valueType="num">
                                      <p:cBhvr additive="base">
                                        <p:cTn dur="500"/>
                                        <p:tgtEl>
                                          <p:spTgt spid="190"/>
                                        </p:tgtEl>
                                        <p:attrNameLst>
                                          <p:attrName>ppt_w</p:attrName>
                                        </p:attrNameLst>
                                      </p:cBhvr>
                                      <p:tavLst>
                                        <p:tav fmla="" tm="0">
                                          <p:val>
                                            <p:strVal val="0"/>
                                          </p:val>
                                        </p:tav>
                                        <p:tav fmla="" tm="100000">
                                          <p:val>
                                            <p:strVal val="#ppt_w"/>
                                          </p:val>
                                        </p:tav>
                                      </p:tavLst>
                                    </p:anim>
                                    <p:anim calcmode="lin" valueType="num">
                                      <p:cBhvr additive="base">
                                        <p:cTn dur="500"/>
                                        <p:tgtEl>
                                          <p:spTgt spid="19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4" name="Shape 194"/>
        <p:cNvGrpSpPr/>
        <p:nvPr/>
      </p:nvGrpSpPr>
      <p:grpSpPr>
        <a:xfrm>
          <a:off x="0" y="0"/>
          <a:ext cx="0" cy="0"/>
          <a:chOff x="0" y="0"/>
          <a:chExt cx="0" cy="0"/>
        </a:xfrm>
      </p:grpSpPr>
      <p:grpSp>
        <p:nvGrpSpPr>
          <p:cNvPr id="195" name="Shape 195"/>
          <p:cNvGrpSpPr/>
          <p:nvPr/>
        </p:nvGrpSpPr>
        <p:grpSpPr>
          <a:xfrm>
            <a:off x="428595" y="1124743"/>
            <a:ext cx="8363682" cy="4296346"/>
            <a:chOff x="2500298" y="1785925"/>
            <a:chExt cx="4971405" cy="3451593"/>
          </a:xfrm>
        </p:grpSpPr>
        <p:grpSp>
          <p:nvGrpSpPr>
            <p:cNvPr id="196" name="Shape 196"/>
            <p:cNvGrpSpPr/>
            <p:nvPr/>
          </p:nvGrpSpPr>
          <p:grpSpPr>
            <a:xfrm>
              <a:off x="2685357" y="1857364"/>
              <a:ext cx="4786345" cy="3380155"/>
              <a:chOff x="3071801" y="2357430"/>
              <a:chExt cx="4786345" cy="3380155"/>
            </a:xfrm>
          </p:grpSpPr>
          <p:sp>
            <p:nvSpPr>
              <p:cNvPr id="197" name="Shape 197"/>
              <p:cNvSpPr/>
              <p:nvPr/>
            </p:nvSpPr>
            <p:spPr>
              <a:xfrm>
                <a:off x="3071801" y="2571743"/>
                <a:ext cx="4500594" cy="3000395"/>
              </a:xfrm>
              <a:prstGeom prst="corner">
                <a:avLst>
                  <a:gd fmla="val 50000" name="adj1"/>
                  <a:gd fmla="val 50000" name="adj2"/>
                </a:avLst>
              </a:prstGeom>
              <a:solidFill>
                <a:srgbClr val="595959"/>
              </a:solidFill>
              <a:ln cap="flat" cmpd="sng" w="2540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8" name="Shape 198"/>
              <p:cNvSpPr/>
              <p:nvPr/>
            </p:nvSpPr>
            <p:spPr>
              <a:xfrm rot="-4989937">
                <a:off x="5351352" y="3190251"/>
                <a:ext cx="2071702" cy="2714644"/>
              </a:xfrm>
              <a:prstGeom prst="chord">
                <a:avLst>
                  <a:gd fmla="val 2700000" name="adj1"/>
                  <a:gd fmla="val 16200000" name="adj2"/>
                </a:avLst>
              </a:prstGeom>
              <a:solidFill>
                <a:srgbClr val="DDD9C3"/>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9" name="Shape 199"/>
              <p:cNvSpPr/>
              <p:nvPr/>
            </p:nvSpPr>
            <p:spPr>
              <a:xfrm>
                <a:off x="3357553" y="2357430"/>
                <a:ext cx="4214841" cy="3071833"/>
              </a:xfrm>
              <a:prstGeom prst="flowChartPunchedTape">
                <a:avLst/>
              </a:prstGeom>
              <a:gradFill>
                <a:gsLst>
                  <a:gs pos="0">
                    <a:srgbClr val="A5A5A5"/>
                  </a:gs>
                  <a:gs pos="50000">
                    <a:schemeClr val="lt1"/>
                  </a:gs>
                  <a:gs pos="100000">
                    <a:srgbClr val="FBD4B4"/>
                  </a:gs>
                </a:gsLst>
                <a:lin ang="135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descr="1cc0ff603f5233476ee5bf4aea4bafd6.gif" id="200" name="Shape 200"/>
            <p:cNvPicPr preferRelativeResize="0"/>
            <p:nvPr/>
          </p:nvPicPr>
          <p:blipFill rotWithShape="1">
            <a:blip r:embed="rId3">
              <a:alphaModFix/>
            </a:blip>
            <a:srcRect b="0" l="0" r="0" t="0"/>
            <a:stretch/>
          </p:blipFill>
          <p:spPr>
            <a:xfrm flipH="1">
              <a:off x="2500298" y="1785925"/>
              <a:ext cx="1500197" cy="2337809"/>
            </a:xfrm>
            <a:prstGeom prst="rect">
              <a:avLst/>
            </a:prstGeom>
            <a:noFill/>
            <a:ln>
              <a:noFill/>
            </a:ln>
          </p:spPr>
        </p:pic>
      </p:grpSp>
      <p:sp>
        <p:nvSpPr>
          <p:cNvPr id="201" name="Shape 201"/>
          <p:cNvSpPr/>
          <p:nvPr/>
        </p:nvSpPr>
        <p:spPr>
          <a:xfrm>
            <a:off x="1571604" y="2097428"/>
            <a:ext cx="6463929" cy="212365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6600">
                <a:solidFill>
                  <a:srgbClr val="CC66FF"/>
                </a:solidFill>
                <a:latin typeface="Times New Roman"/>
                <a:ea typeface="Times New Roman"/>
                <a:cs typeface="Times New Roman"/>
                <a:sym typeface="Times New Roman"/>
              </a:rPr>
              <a:t>1- مرحلة المهد</a:t>
            </a:r>
            <a:br>
              <a:rPr b="1" lang="ar-EG" sz="6600">
                <a:solidFill>
                  <a:srgbClr val="CC66FF"/>
                </a:solidFill>
                <a:latin typeface="Times New Roman"/>
                <a:ea typeface="Times New Roman"/>
                <a:cs typeface="Times New Roman"/>
                <a:sym typeface="Times New Roman"/>
              </a:rPr>
            </a:br>
            <a:r>
              <a:rPr b="1" lang="ar-EG" sz="6600">
                <a:solidFill>
                  <a:srgbClr val="CC66FF"/>
                </a:solidFill>
                <a:latin typeface="Times New Roman"/>
                <a:ea typeface="Times New Roman"/>
                <a:cs typeface="Times New Roman"/>
                <a:sym typeface="Times New Roman"/>
              </a:rPr>
              <a:t> Infancy</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500"/>
                                        <p:tgtEl>
                                          <p:spTgt spid="201"/>
                                        </p:tgtEl>
                                      </p:cBhvr>
                                    </p:animEffect>
                                  </p:childTnLst>
                                </p:cTn>
                              </p:par>
                              <p:par>
                                <p:cTn fill="hold" nodeType="with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5" name="Shape 205"/>
        <p:cNvGrpSpPr/>
        <p:nvPr/>
      </p:nvGrpSpPr>
      <p:grpSpPr>
        <a:xfrm>
          <a:off x="0" y="0"/>
          <a:ext cx="0" cy="0"/>
          <a:chOff x="0" y="0"/>
          <a:chExt cx="0" cy="0"/>
        </a:xfrm>
      </p:grpSpPr>
      <p:pic>
        <p:nvPicPr>
          <p:cNvPr descr="g.gif" id="206" name="Shape 206"/>
          <p:cNvPicPr preferRelativeResize="0"/>
          <p:nvPr/>
        </p:nvPicPr>
        <p:blipFill rotWithShape="1">
          <a:blip r:embed="rId3">
            <a:alphaModFix/>
          </a:blip>
          <a:srcRect b="0" l="0" r="0" t="0"/>
          <a:stretch/>
        </p:blipFill>
        <p:spPr>
          <a:xfrm>
            <a:off x="500062" y="476672"/>
            <a:ext cx="8215312" cy="6192687"/>
          </a:xfrm>
          <a:prstGeom prst="rect">
            <a:avLst/>
          </a:prstGeom>
          <a:noFill/>
          <a:ln>
            <a:noFill/>
          </a:ln>
        </p:spPr>
      </p:pic>
      <p:sp>
        <p:nvSpPr>
          <p:cNvPr id="207" name="Shape 207"/>
          <p:cNvSpPr/>
          <p:nvPr/>
        </p:nvSpPr>
        <p:spPr>
          <a:xfrm>
            <a:off x="1620538" y="1303015"/>
            <a:ext cx="6119813" cy="452431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حياة الإنسان منذ لحظة الإخصاب وحتى الوفاة على درجة كبيرة من الأهمية وتتميز بخصائص جسيمة وعاطفية وأخلاقية وعقلية مختلفة باختلاف المرحلة العمرية التي يمر بها الإنسان وبدراستك لهذه الخصائص ستمتلك القدرة على فهم وتفسير الكثير من الظواهر التي تحدث للإنسان.</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300"/>
                                        <p:tgtEl>
                                          <p:spTgt spid="206"/>
                                        </p:tgtEl>
                                      </p:cBhvr>
                                    </p:animEffect>
                                  </p:childTnLst>
                                </p:cTn>
                              </p:par>
                              <p:par>
                                <p:cTn fill="hold" nodeType="with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300"/>
                                        <p:tgtEl>
                                          <p:spTgt spid="2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1" name="Shape 211"/>
        <p:cNvGrpSpPr/>
        <p:nvPr/>
      </p:nvGrpSpPr>
      <p:grpSpPr>
        <a:xfrm>
          <a:off x="0" y="0"/>
          <a:ext cx="0" cy="0"/>
          <a:chOff x="0" y="0"/>
          <a:chExt cx="0" cy="0"/>
        </a:xfrm>
      </p:grpSpPr>
      <p:grpSp>
        <p:nvGrpSpPr>
          <p:cNvPr id="212" name="Shape 212"/>
          <p:cNvGrpSpPr/>
          <p:nvPr/>
        </p:nvGrpSpPr>
        <p:grpSpPr>
          <a:xfrm>
            <a:off x="827583" y="260647"/>
            <a:ext cx="7704856" cy="6408712"/>
            <a:chOff x="899591" y="260647"/>
            <a:chExt cx="7704856" cy="6408712"/>
          </a:xfrm>
        </p:grpSpPr>
        <p:sp>
          <p:nvSpPr>
            <p:cNvPr id="213" name="Shape 213"/>
            <p:cNvSpPr/>
            <p:nvPr/>
          </p:nvSpPr>
          <p:spPr>
            <a:xfrm>
              <a:off x="320384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4" name="Shape 214"/>
            <p:cNvSpPr/>
            <p:nvPr/>
          </p:nvSpPr>
          <p:spPr>
            <a:xfrm>
              <a:off x="4067944"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5" name="Shape 215"/>
            <p:cNvSpPr/>
            <p:nvPr/>
          </p:nvSpPr>
          <p:spPr>
            <a:xfrm>
              <a:off x="4860032"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6" name="Shape 216"/>
            <p:cNvSpPr/>
            <p:nvPr/>
          </p:nvSpPr>
          <p:spPr>
            <a:xfrm>
              <a:off x="572412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7" name="Shape 217"/>
            <p:cNvSpPr/>
            <p:nvPr/>
          </p:nvSpPr>
          <p:spPr>
            <a:xfrm>
              <a:off x="6300192" y="3933055"/>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8" name="Shape 218"/>
            <p:cNvSpPr/>
            <p:nvPr/>
          </p:nvSpPr>
          <p:spPr>
            <a:xfrm>
              <a:off x="6300192" y="3645023"/>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219" name="Shape 219"/>
            <p:cNvGrpSpPr/>
            <p:nvPr/>
          </p:nvGrpSpPr>
          <p:grpSpPr>
            <a:xfrm>
              <a:off x="899591" y="260647"/>
              <a:ext cx="7488832" cy="6408712"/>
              <a:chOff x="899591" y="260647"/>
              <a:chExt cx="7488832" cy="6408712"/>
            </a:xfrm>
          </p:grpSpPr>
          <p:sp>
            <p:nvSpPr>
              <p:cNvPr id="220" name="Shape 220"/>
              <p:cNvSpPr/>
              <p:nvPr/>
            </p:nvSpPr>
            <p:spPr>
              <a:xfrm>
                <a:off x="899591" y="260647"/>
                <a:ext cx="2232248" cy="6408712"/>
              </a:xfrm>
              <a:prstGeom prst="snip1Rect">
                <a:avLst>
                  <a:gd fmla="val 16667" name="adj"/>
                </a:avLst>
              </a:prstGeom>
              <a:gradFill>
                <a:gsLst>
                  <a:gs pos="0">
                    <a:srgbClr val="770000"/>
                  </a:gs>
                  <a:gs pos="50000">
                    <a:srgbClr val="AC0000"/>
                  </a:gs>
                  <a:gs pos="100000">
                    <a:srgbClr val="CE0000"/>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1" name="Shape 221"/>
              <p:cNvSpPr/>
              <p:nvPr/>
            </p:nvSpPr>
            <p:spPr>
              <a:xfrm>
                <a:off x="2771800" y="260647"/>
                <a:ext cx="5616623" cy="4248472"/>
              </a:xfrm>
              <a:prstGeom prst="round2DiagRect">
                <a:avLst>
                  <a:gd fmla="val 16667" name="adj1"/>
                  <a:gd fmla="val 0" name="adj2"/>
                </a:avLst>
              </a:prstGeom>
              <a:solidFill>
                <a:srgbClr val="3F3F3F"/>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2" name="Shape 222"/>
              <p:cNvSpPr/>
              <p:nvPr/>
            </p:nvSpPr>
            <p:spPr>
              <a:xfrm>
                <a:off x="1187624" y="476672"/>
                <a:ext cx="7056783" cy="5976664"/>
              </a:xfrm>
              <a:prstGeom prst="roundRect">
                <a:avLst>
                  <a:gd fmla="val 16667" name="adj"/>
                </a:avLst>
              </a:prstGeom>
              <a:solidFill>
                <a:schemeClr val="lt1"/>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223" name="Shape 223"/>
            <p:cNvPicPr preferRelativeResize="0"/>
            <p:nvPr/>
          </p:nvPicPr>
          <p:blipFill rotWithShape="1">
            <a:blip r:embed="rId3">
              <a:alphaModFix/>
            </a:blip>
            <a:srcRect b="0" l="0" r="0" t="0"/>
            <a:stretch/>
          </p:blipFill>
          <p:spPr>
            <a:xfrm flipH="1">
              <a:off x="899591" y="5806101"/>
              <a:ext cx="1111018" cy="647233"/>
            </a:xfrm>
            <a:prstGeom prst="rect">
              <a:avLst/>
            </a:prstGeom>
            <a:noFill/>
            <a:ln>
              <a:noFill/>
            </a:ln>
            <a:effectLst>
              <a:outerShdw blurRad="57785" algn="ctr" dir="3180000" dist="33019">
                <a:srgbClr val="000000">
                  <a:alpha val="29803"/>
                </a:srgbClr>
              </a:outerShdw>
            </a:effectLst>
          </p:spPr>
        </p:pic>
      </p:grpSp>
      <p:sp>
        <p:nvSpPr>
          <p:cNvPr id="224" name="Shape 224"/>
          <p:cNvSpPr/>
          <p:nvPr/>
        </p:nvSpPr>
        <p:spPr>
          <a:xfrm>
            <a:off x="1403648" y="779220"/>
            <a:ext cx="6462464"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CC66FF"/>
                </a:solidFill>
                <a:latin typeface="Calibri"/>
                <a:ea typeface="Calibri"/>
                <a:cs typeface="Calibri"/>
                <a:sym typeface="Calibri"/>
              </a:rPr>
              <a:t>مظاهر النمو في مرحلة المهد وكيف يمكن التعامل معها:</a:t>
            </a:r>
          </a:p>
        </p:txBody>
      </p:sp>
      <p:sp>
        <p:nvSpPr>
          <p:cNvPr id="225" name="Shape 225"/>
          <p:cNvSpPr/>
          <p:nvPr/>
        </p:nvSpPr>
        <p:spPr>
          <a:xfrm>
            <a:off x="1691680" y="2996951"/>
            <a:ext cx="5832649"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1- سرعة نمو جسم الإنسان تكون أكبر كلما كان أصغر ابتداء من لحظة التلقيح، وحتى نهاية السنة الثانية من العمر.</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par>
                                <p:cTn fill="hold" nodeType="with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5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