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</p:sldMasterIdLst>
  <p:notesMasterIdLst>
    <p:notesMasterId r:id="rId19"/>
  </p:notesMasterIdLst>
  <p:handoutMasterIdLst>
    <p:handoutMasterId r:id="rId20"/>
  </p:handoutMasterIdLst>
  <p:sldIdLst>
    <p:sldId id="257" r:id="rId2"/>
    <p:sldId id="320" r:id="rId3"/>
    <p:sldId id="321" r:id="rId4"/>
    <p:sldId id="335" r:id="rId5"/>
    <p:sldId id="334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</p:sldIdLst>
  <p:sldSz cx="9144000" cy="6858000" type="screen4x3"/>
  <p:notesSz cx="6761163" cy="9942513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714" autoAdjust="0"/>
  </p:normalViewPr>
  <p:slideViewPr>
    <p:cSldViewPr>
      <p:cViewPr varScale="1">
        <p:scale>
          <a:sx n="64" d="100"/>
          <a:sy n="64" d="100"/>
        </p:scale>
        <p:origin x="-15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E15E-59A4-4F67-9048-0A7EFBA05EF7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861CC-8AEF-4A83-9F13-4405BC974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31326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66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065275F-A06F-4B98-922A-08B9B00293F5}" type="datetimeFigureOut">
              <a:rPr lang="ar-EG" smtClean="0"/>
              <a:pPr/>
              <a:t>19/10/1439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31326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66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DD7DD4-FF04-45F7-88CF-18D1CE5CB8B7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A9FDB9DD-774A-4114-8448-0EABE7E8B2EB}" type="slidenum">
              <a:rPr lang="ar-SA" smtClean="0">
                <a:latin typeface="Arial" pitchFamily="34" charset="0"/>
                <a:cs typeface="Arial" pitchFamily="34" charset="0"/>
              </a:rPr>
              <a:pPr defTabSz="955675"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 105 G. Phys. (2) 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Naglaa fathy. General Physics,PHY 103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D185-09D6-43F8-B3F2-2D273329840C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Dr. Naglaa fathy. General Physics,PHY 103</a:t>
            </a:r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 105 G. Phys. (2) </a:t>
            </a:r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Naglaa fathy. General Physics,PHY 103</a:t>
            </a:r>
            <a:endParaRPr lang="ar-E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46CA9A-EBF9-47B3-8809-22AEF34BB537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%11gri76643_1217.jpg%20%20%20%20%20%20%20%20%20%20%20%20%20%20%20%20%20%20%20%20%20%20%20%20%20%20%20%20%20%20%20%20%20%20%20%20%20%20%20%20%20%20%20%20%20%200001A947%0eLachina%20Server%20%20%20%20%20%20%20%20%20%20%20%20%20%20%20%20%20B10F5F25: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%11gri76643_1218.jpg%20%20%20%20%20%20%20%20%20%20%20%20%20%20%20%20%20%20%20%20%20%20%20%20%20%20%20%20%20%20%20%20%20%20%20%20%20%20%20%20%20%20%20%20%20%200001A947%0eLachina%20Server%20%20%20%20%20%20%20%20%20%20%20%20%20%20%20%20%20B10F5F25: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%11gri76643_1219.jpg%20%20%20%20%20%20%20%20%20%20%20%20%20%20%20%20%20%20%20%20%20%20%20%20%20%20%20%20%20%20%20%20%20%20%20%20%20%20%20%20%20%20%20%20%20%200001A947%0eLachina%20Server%20%20%20%20%20%20%20%20%20%20%20%20%20%20%20%20%20B10F5F25: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%11gri76643_1221.jpg%20%20%20%20%20%20%20%20%20%20%20%20%20%20%20%20%20%20%20%20%20%20%20%20%20%20%20%20%20%20%20%20%20%20%20%20%20%20%20%20%20%20%20%20%20%200001A947%0eLachina%20Server%20%20%20%20%20%20%20%20%20%20%20%20%20%20%20%20%20B10F5F25:" TargetMode="Externa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1905000" cy="304800"/>
          </a:xfrm>
        </p:spPr>
        <p:txBody>
          <a:bodyPr>
            <a:normAutofit/>
          </a:bodyPr>
          <a:lstStyle/>
          <a:p>
            <a:pPr>
              <a:defRPr/>
            </a:pPr>
            <a:fld id="{AF2376DF-062C-4C9E-9B22-705BE929881A}" type="slidenum">
              <a:rPr lang="ar-EG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1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1043608" y="2277616"/>
            <a:ext cx="6477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skerville Old Face" pitchFamily="18" charset="0"/>
              </a:rPr>
              <a:t>General Physics </a:t>
            </a:r>
          </a:p>
          <a:p>
            <a:pPr algn="ctr"/>
            <a:r>
              <a:rPr lang="en-US" sz="7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Baskerville Old Face" pitchFamily="18" charset="0"/>
              </a:rPr>
              <a:t>(104 Phys)</a:t>
            </a:r>
            <a:endParaRPr lang="ar-EG" sz="7200" kern="10" dirty="0" smtClean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8468" y="4714884"/>
            <a:ext cx="2260555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Dr </a:t>
            </a:r>
            <a:r>
              <a:rPr lang="en-US" sz="2200" i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Nargis</a:t>
            </a:r>
            <a:r>
              <a:rPr lang="en-US" sz="2200" i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Bano</a:t>
            </a:r>
            <a:endParaRPr lang="en-US" sz="2200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25953" name="Picture 1" descr="C:\Users\Mohamed Zahana\Desktop\ksu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85728"/>
            <a:ext cx="1943102" cy="7440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10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500034" y="500043"/>
            <a:ext cx="81439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Now suppose that a test charge </a:t>
            </a:r>
            <a:r>
              <a:rPr lang="en-US" i="1" dirty="0" smtClean="0"/>
              <a:t>q</a:t>
            </a:r>
            <a:r>
              <a:rPr lang="en-US" sz="1100" dirty="0" smtClean="0"/>
              <a:t>0</a:t>
            </a:r>
            <a:r>
              <a:rPr lang="en-US" dirty="0" smtClean="0"/>
              <a:t> moves from </a:t>
            </a:r>
            <a:r>
              <a:rPr lang="en-US" i="1" dirty="0" smtClean="0"/>
              <a:t>A </a:t>
            </a:r>
            <a:r>
              <a:rPr lang="en-US" dirty="0" smtClean="0"/>
              <a:t>to </a:t>
            </a:r>
            <a:r>
              <a:rPr lang="en-US" i="1" dirty="0" smtClean="0"/>
              <a:t>B</a:t>
            </a:r>
            <a:r>
              <a:rPr lang="en-US" dirty="0" smtClean="0"/>
              <a:t>. We can calculate the change in the potential energy of the charge field system:</a:t>
            </a:r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323" y="1357298"/>
            <a:ext cx="27403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2071678"/>
            <a:ext cx="71438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From this equation: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If </a:t>
            </a:r>
            <a:r>
              <a:rPr lang="en-US" i="1" dirty="0" smtClean="0">
                <a:solidFill>
                  <a:srgbClr val="C00000"/>
                </a:solidFill>
              </a:rPr>
              <a:t>q</a:t>
            </a:r>
            <a:r>
              <a:rPr lang="en-US" sz="9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is positive, then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i="1" dirty="0" smtClean="0">
                <a:solidFill>
                  <a:srgbClr val="C00000"/>
                </a:solidFill>
              </a:rPr>
              <a:t>U </a:t>
            </a:r>
            <a:r>
              <a:rPr lang="en-US" dirty="0" smtClean="0">
                <a:solidFill>
                  <a:srgbClr val="C00000"/>
                </a:solidFill>
              </a:rPr>
              <a:t>is negative.</a:t>
            </a:r>
          </a:p>
          <a:p>
            <a:pPr algn="l" rtl="0"/>
            <a:r>
              <a:rPr lang="en-US" dirty="0" smtClean="0"/>
              <a:t>This means system consisting of a positive charge and an electric field loses electric potential energy when the charge moves in the direction of the field.</a:t>
            </a:r>
          </a:p>
          <a:p>
            <a:pPr algn="l" rtl="0"/>
            <a:endParaRPr lang="en-US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If </a:t>
            </a:r>
            <a:r>
              <a:rPr lang="en-US" i="1" dirty="0" smtClean="0">
                <a:solidFill>
                  <a:srgbClr val="C00000"/>
                </a:solidFill>
              </a:rPr>
              <a:t>q</a:t>
            </a:r>
            <a:r>
              <a:rPr lang="en-US" sz="9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 is negative, then </a:t>
            </a:r>
            <a:r>
              <a:rPr lang="el-GR" dirty="0" smtClean="0">
                <a:solidFill>
                  <a:srgbClr val="C00000"/>
                </a:solidFill>
              </a:rPr>
              <a:t>Δ</a:t>
            </a:r>
            <a:r>
              <a:rPr lang="en-US" i="1" dirty="0" smtClean="0">
                <a:solidFill>
                  <a:srgbClr val="C00000"/>
                </a:solidFill>
              </a:rPr>
              <a:t>U </a:t>
            </a:r>
            <a:r>
              <a:rPr lang="en-US" dirty="0" smtClean="0">
                <a:solidFill>
                  <a:srgbClr val="C00000"/>
                </a:solidFill>
              </a:rPr>
              <a:t> is positive.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This means system consisting of a negative charge and an electric field gains electric potential energy when the charge moves in the direction of the field.</a:t>
            </a:r>
          </a:p>
          <a:p>
            <a:pPr algn="l" rtl="0">
              <a:buFont typeface="Courier New" pitchFamily="49" charset="0"/>
              <a:buChar char="o"/>
            </a:pPr>
            <a:endParaRPr lang="en-US" dirty="0" smtClean="0"/>
          </a:p>
          <a:p>
            <a:pPr algn="l" rtl="0">
              <a:buFont typeface="Courier New" pitchFamily="49" charset="0"/>
              <a:buChar char="o"/>
            </a:pP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11</a:t>
            </a:fld>
            <a:endParaRPr lang="ar-EG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12</a:t>
            </a:fld>
            <a:endParaRPr lang="ar-EG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5583238" cy="61722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40386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13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214282" y="357166"/>
            <a:ext cx="8358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>
                <a:solidFill>
                  <a:srgbClr val="00B050"/>
                </a:solidFill>
              </a:rPr>
              <a:t>25.3 Electric Potential and Potential Energy Due to Point Charges</a:t>
            </a:r>
          </a:p>
          <a:p>
            <a:pPr algn="l" rtl="0"/>
            <a:endParaRPr lang="ar-EG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1071546"/>
            <a:ext cx="52864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cs typeface="+mj-cs"/>
              </a:rPr>
              <a:t>Electric Potential due to point charges given as </a:t>
            </a:r>
          </a:p>
          <a:p>
            <a:pPr algn="l" rtl="0"/>
            <a:endParaRPr lang="ar-EG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00240"/>
            <a:ext cx="2437877" cy="6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928934"/>
            <a:ext cx="2709286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000504"/>
            <a:ext cx="2971926" cy="11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857364"/>
            <a:ext cx="2667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14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571472" y="357166"/>
            <a:ext cx="742955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point of zero potential is taken at an infinite distance from the charge: </a:t>
            </a:r>
            <a:r>
              <a:rPr lang="en-US" dirty="0" err="1" smtClean="0"/>
              <a:t>V</a:t>
            </a:r>
            <a:r>
              <a:rPr lang="en-US" baseline="-15000" dirty="0" err="1" smtClean="0"/>
              <a:t>infinity</a:t>
            </a:r>
            <a:r>
              <a:rPr lang="en-US" dirty="0" smtClean="0"/>
              <a:t> = 0</a:t>
            </a:r>
            <a:br>
              <a:rPr lang="en-US" dirty="0" smtClean="0"/>
            </a:br>
            <a:endParaRPr lang="en-US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With this choice, the electric potential created by a point charge </a:t>
            </a:r>
            <a:r>
              <a:rPr lang="en-US" i="1" dirty="0" smtClean="0"/>
              <a:t>q </a:t>
            </a:r>
            <a:r>
              <a:rPr lang="en-US" dirty="0" smtClean="0"/>
              <a:t>at any distance </a:t>
            </a:r>
            <a:r>
              <a:rPr lang="en-US" i="1" dirty="0" smtClean="0"/>
              <a:t>r </a:t>
            </a:r>
            <a:r>
              <a:rPr lang="en-US" dirty="0" smtClean="0"/>
              <a:t>from q is given by</a:t>
            </a:r>
          </a:p>
          <a:p>
            <a:pPr algn="l" rtl="0">
              <a:buFont typeface="Courier New" pitchFamily="49" charset="0"/>
              <a:buChar char="o"/>
            </a:pPr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00240"/>
            <a:ext cx="1354151" cy="66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2786058"/>
            <a:ext cx="750099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The total electric potential at some point </a:t>
            </a:r>
            <a:r>
              <a:rPr lang="en-US" i="1" dirty="0" smtClean="0"/>
              <a:t>P </a:t>
            </a:r>
            <a:r>
              <a:rPr lang="en-US" dirty="0" smtClean="0"/>
              <a:t>due to several point charges is algebraic sum of the potentials due to the individual charges</a:t>
            </a:r>
          </a:p>
          <a:p>
            <a:pPr algn="l" rtl="0"/>
            <a:endParaRPr lang="ar-E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714752"/>
            <a:ext cx="1540565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2910" y="4929198"/>
            <a:ext cx="68580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US" u="sng" dirty="0" smtClean="0"/>
              <a:t> </a:t>
            </a:r>
            <a:r>
              <a:rPr lang="en-US" dirty="0" smtClean="0"/>
              <a:t>Remember that potentials are </a:t>
            </a:r>
            <a:r>
              <a:rPr lang="en-US" u="sng" dirty="0" smtClean="0"/>
              <a:t>scalar</a:t>
            </a:r>
            <a:r>
              <a:rPr lang="en-US" dirty="0" smtClean="0"/>
              <a:t> quantities!</a:t>
            </a:r>
            <a:endParaRPr lang="en-US" dirty="0" smtClean="0">
              <a:solidFill>
                <a:srgbClr val="FFFF00"/>
              </a:solidFill>
            </a:endParaRP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15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828680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Consider a system of two particles , If V</a:t>
            </a:r>
            <a:r>
              <a:rPr lang="en-US" baseline="-25000" dirty="0" smtClean="0"/>
              <a:t>1</a:t>
            </a:r>
            <a:r>
              <a:rPr lang="en-US" dirty="0" smtClean="0"/>
              <a:t> is the electric  potential due to charge q</a:t>
            </a:r>
            <a:r>
              <a:rPr lang="en-US" baseline="-25000" dirty="0" smtClean="0"/>
              <a:t>1</a:t>
            </a:r>
            <a:r>
              <a:rPr lang="en-US" dirty="0" smtClean="0"/>
              <a:t> at a point P, then work required to bring the charge q</a:t>
            </a:r>
            <a:r>
              <a:rPr lang="en-US" baseline="-25000" dirty="0" smtClean="0"/>
              <a:t>2</a:t>
            </a:r>
            <a:r>
              <a:rPr lang="en-US" dirty="0" smtClean="0"/>
              <a:t> from infinity to P without acceleration is q</a:t>
            </a:r>
            <a:r>
              <a:rPr lang="en-US" baseline="-25000" dirty="0" smtClean="0"/>
              <a:t>2</a:t>
            </a:r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If the distance between P and q</a:t>
            </a:r>
            <a:r>
              <a:rPr lang="en-US" baseline="-25000" dirty="0" smtClean="0"/>
              <a:t>1</a:t>
            </a:r>
            <a:r>
              <a:rPr lang="en-US" dirty="0" smtClean="0"/>
              <a:t> is r, then by definition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r"/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643050"/>
            <a:ext cx="20478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6460" name="Object 4"/>
          <p:cNvGraphicFramePr>
            <a:graphicFrameLocks noChangeAspect="1"/>
          </p:cNvGraphicFramePr>
          <p:nvPr/>
        </p:nvGraphicFramePr>
        <p:xfrm>
          <a:off x="1643042" y="1714488"/>
          <a:ext cx="1941513" cy="628650"/>
        </p:xfrm>
        <a:graphic>
          <a:graphicData uri="http://schemas.openxmlformats.org/presentationml/2006/ole">
            <p:oleObj spid="_x0000_s5124" name="Equation" r:id="rId4" imgW="1218960" imgH="40608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1472" y="2714620"/>
            <a:ext cx="735811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Potential energy is positive if charges are of the same sign and vice versa.</a:t>
            </a:r>
          </a:p>
          <a:p>
            <a:pPr algn="l" rtl="0">
              <a:buFont typeface="Wingdings" pitchFamily="2" charset="2"/>
              <a:buChar char="v"/>
            </a:pPr>
            <a:endParaRPr lang="ar-EG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3786190"/>
            <a:ext cx="75009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00B050"/>
              </a:buClr>
              <a:buFont typeface="Wingdings" pitchFamily="2" charset="2"/>
              <a:buChar char="v"/>
            </a:pPr>
            <a:r>
              <a:rPr lang="en-US" dirty="0" smtClean="0"/>
              <a:t> The total potential energy of the system of three charges is</a:t>
            </a:r>
            <a:endParaRPr lang="ar-EG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14884"/>
            <a:ext cx="36052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214818"/>
            <a:ext cx="26797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16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428596" y="500042"/>
            <a:ext cx="67151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u="sng" dirty="0" smtClean="0">
                <a:solidFill>
                  <a:srgbClr val="0070C0"/>
                </a:solidFill>
              </a:rPr>
              <a:t>Problem Solving Strategy</a:t>
            </a:r>
            <a:endParaRPr lang="ar-EG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357298"/>
            <a:ext cx="700092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Remember that potential is a scalar quantity.</a:t>
            </a:r>
            <a:br>
              <a:rPr lang="en-US" dirty="0" smtClean="0"/>
            </a:b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Superposition principle is an </a:t>
            </a:r>
            <a:r>
              <a:rPr lang="en-US" i="1" u="sng" dirty="0" smtClean="0"/>
              <a:t>algebraic sum</a:t>
            </a:r>
            <a:r>
              <a:rPr lang="en-US" dirty="0" smtClean="0"/>
              <a:t> of potentials due to a system of charges.</a:t>
            </a:r>
            <a:br>
              <a:rPr lang="en-US" dirty="0" smtClean="0"/>
            </a:br>
            <a:endParaRPr lang="en-US" dirty="0" smtClean="0"/>
          </a:p>
          <a:p>
            <a:pPr marL="0" lvl="2" algn="l" rtl="0">
              <a:buFont typeface="Arial" pitchFamily="34" charset="0"/>
              <a:buChar char="•"/>
            </a:pPr>
            <a:r>
              <a:rPr lang="en-US" sz="2000" dirty="0" smtClean="0"/>
              <a:t> Signs are important.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17</a:t>
            </a:fld>
            <a:endParaRPr lang="ar-EG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5178425" cy="5410200"/>
          </a:xfrm>
          <a:prstGeom prst="rect">
            <a:avLst/>
          </a:prstGeom>
          <a:noFill/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429264"/>
            <a:ext cx="5181600" cy="993775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0"/>
            <a:ext cx="29908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857496"/>
            <a:ext cx="30480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6143644"/>
            <a:ext cx="12636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146CA9A-EBF9-47B3-8809-22AEF34BB537}" type="slidenum">
              <a:rPr lang="ar-EG" smtClean="0"/>
              <a:pPr/>
              <a:t>2</a:t>
            </a:fld>
            <a:endParaRPr lang="ar-EG"/>
          </a:p>
        </p:txBody>
      </p:sp>
      <p:sp>
        <p:nvSpPr>
          <p:cNvPr id="6" name="Rectangle 5"/>
          <p:cNvSpPr/>
          <p:nvPr/>
        </p:nvSpPr>
        <p:spPr>
          <a:xfrm>
            <a:off x="1071538" y="285728"/>
            <a:ext cx="6929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Chapter 25  </a:t>
            </a:r>
            <a:r>
              <a:rPr lang="en-US" sz="3200" b="1" dirty="0" smtClean="0">
                <a:cs typeface="+mj-cs"/>
              </a:rPr>
              <a:t>Electric Potential</a:t>
            </a:r>
            <a:endParaRPr lang="en-US" sz="3200" b="1" dirty="0">
              <a:latin typeface="Times New Roman" pitchFamily="18" charset="0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07504" y="2857496"/>
            <a:ext cx="8610600" cy="27861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rtl="0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000" kern="0" dirty="0" smtClean="0">
                <a:cs typeface="Arial" charset="0"/>
              </a:rPr>
              <a:t>25.1</a:t>
            </a:r>
            <a:r>
              <a:rPr lang="en-US" sz="2500" kern="0" dirty="0" smtClean="0">
                <a:cs typeface="Arial" charset="0"/>
              </a:rPr>
              <a:t> </a:t>
            </a:r>
            <a:r>
              <a:rPr lang="en-US" sz="2000" b="1" dirty="0" smtClean="0"/>
              <a:t>Potential Difference and Electric Potential</a:t>
            </a:r>
            <a:endParaRPr lang="en-US" sz="2000" kern="0" dirty="0" smtClean="0">
              <a:cs typeface="Arial" charset="0"/>
            </a:endParaRPr>
          </a:p>
          <a:p>
            <a:pPr algn="l" rtl="0"/>
            <a:r>
              <a:rPr lang="en-US" sz="2000" kern="0" dirty="0" smtClean="0">
                <a:cs typeface="Arial" charset="0"/>
              </a:rPr>
              <a:t>25.2</a:t>
            </a:r>
            <a:r>
              <a:rPr lang="en-US" sz="2500" kern="0" dirty="0" smtClean="0">
                <a:cs typeface="Arial" charset="0"/>
              </a:rPr>
              <a:t> </a:t>
            </a:r>
            <a:r>
              <a:rPr lang="en-US" sz="2000" b="1" dirty="0" smtClean="0"/>
              <a:t>Potential Differences in a Uniform Electric Field</a:t>
            </a:r>
            <a:endParaRPr lang="en-US" sz="2000" kern="0" dirty="0" smtClean="0">
              <a:cs typeface="Arial" charset="0"/>
            </a:endParaRPr>
          </a:p>
          <a:p>
            <a:pPr algn="l" rtl="0"/>
            <a:r>
              <a:rPr lang="en-US" sz="2000" kern="0" dirty="0" smtClean="0">
                <a:cs typeface="Arial" charset="0"/>
              </a:rPr>
              <a:t>25.3</a:t>
            </a:r>
            <a:r>
              <a:rPr lang="en-US" sz="2500" kern="0" dirty="0" smtClean="0">
                <a:cs typeface="Arial" charset="0"/>
              </a:rPr>
              <a:t> </a:t>
            </a:r>
            <a:r>
              <a:rPr lang="en-US" sz="2000" b="1" dirty="0" smtClean="0"/>
              <a:t>Electric Potential and Potential Energy Due to Point Charges</a:t>
            </a:r>
            <a:endParaRPr lang="en-US" sz="2000" kern="0" dirty="0" smtClean="0"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928802"/>
            <a:ext cx="3162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Chapter Outline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2008" y="6453336"/>
            <a:ext cx="8964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3</a:t>
            </a:fld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857224" y="285728"/>
            <a:ext cx="73581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>
                <a:solidFill>
                  <a:srgbClr val="00B050"/>
                </a:solidFill>
              </a:rPr>
              <a:t>25.1  Potential Difference and Electric Potential</a:t>
            </a:r>
            <a:endParaRPr lang="ar-EG" u="sng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785794"/>
            <a:ext cx="800105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ea typeface="PMingLiU" pitchFamily="18" charset="-120"/>
                <a:cs typeface="+mj-cs"/>
              </a:rPr>
              <a:t>Moving an electric charge through space where  electric fields are present can require work, since forces associated with the fields act on the charge.</a:t>
            </a:r>
            <a:r>
              <a:rPr lang="en-US" dirty="0" smtClean="0">
                <a:latin typeface="PMingLiU" pitchFamily="18" charset="-120"/>
                <a:ea typeface="PMingLiU" pitchFamily="18" charset="-120"/>
                <a:cs typeface="+mj-cs"/>
              </a:rPr>
              <a:t/>
            </a:r>
            <a:br>
              <a:rPr lang="en-US" dirty="0" smtClean="0">
                <a:latin typeface="PMingLiU" pitchFamily="18" charset="-120"/>
                <a:ea typeface="PMingLiU" pitchFamily="18" charset="-120"/>
                <a:cs typeface="+mj-cs"/>
              </a:rPr>
            </a:br>
            <a:endParaRPr lang="en-US" dirty="0" smtClean="0">
              <a:latin typeface="PMingLiU" pitchFamily="18" charset="-120"/>
              <a:ea typeface="PMingLiU" pitchFamily="18" charset="-120"/>
              <a:cs typeface="+mj-cs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PMingLiU" pitchFamily="18" charset="-120"/>
                <a:ea typeface="PMingLiU" pitchFamily="18" charset="-120"/>
                <a:cs typeface="+mj-cs"/>
              </a:rPr>
              <a:t> </a:t>
            </a:r>
            <a:r>
              <a:rPr lang="en-US" dirty="0" smtClean="0">
                <a:latin typeface="+mj-lt"/>
                <a:ea typeface="PMingLiU" pitchFamily="18" charset="-120"/>
                <a:cs typeface="+mj-cs"/>
              </a:rPr>
              <a:t>This work can be described as a change in potential energy. We introduce the new concept of “</a:t>
            </a:r>
            <a:r>
              <a:rPr lang="en-US" b="1" dirty="0" smtClean="0">
                <a:latin typeface="+mj-lt"/>
                <a:ea typeface="PMingLiU" pitchFamily="18" charset="-120"/>
                <a:cs typeface="+mj-cs"/>
              </a:rPr>
              <a:t>electric potential</a:t>
            </a:r>
            <a:r>
              <a:rPr lang="en-US" dirty="0" smtClean="0">
                <a:latin typeface="+mj-lt"/>
                <a:ea typeface="PMingLiU" pitchFamily="18" charset="-120"/>
                <a:cs typeface="+mj-cs"/>
              </a:rPr>
              <a:t>” to describe the amount of work needed to move a charge through a region with electric fields.</a:t>
            </a:r>
            <a:br>
              <a:rPr lang="en-US" dirty="0" smtClean="0">
                <a:latin typeface="+mj-lt"/>
                <a:ea typeface="PMingLiU" pitchFamily="18" charset="-120"/>
                <a:cs typeface="+mj-cs"/>
              </a:rPr>
            </a:br>
            <a:endParaRPr lang="en-US" dirty="0" smtClean="0">
              <a:latin typeface="+mj-lt"/>
              <a:ea typeface="PMingLiU" pitchFamily="18" charset="-120"/>
              <a:cs typeface="+mj-cs"/>
            </a:endParaRPr>
          </a:p>
          <a:p>
            <a:pPr algn="l" rtl="0">
              <a:buFont typeface="Arial" pitchFamily="34" charset="0"/>
              <a:buChar char="•"/>
            </a:pPr>
            <a:r>
              <a:rPr lang="en-US" dirty="0" smtClean="0">
                <a:latin typeface="PMingLiU" pitchFamily="18" charset="-120"/>
                <a:ea typeface="PMingLiU" pitchFamily="18" charset="-120"/>
                <a:cs typeface="+mj-cs"/>
              </a:rPr>
              <a:t> </a:t>
            </a:r>
            <a:r>
              <a:rPr lang="en-US" dirty="0" smtClean="0">
                <a:latin typeface="+mj-lt"/>
                <a:ea typeface="PMingLiU" pitchFamily="18" charset="-120"/>
                <a:cs typeface="+mj-cs"/>
              </a:rPr>
              <a:t>If we suppose we have </a:t>
            </a:r>
            <a:r>
              <a:rPr lang="en-US" dirty="0" smtClean="0"/>
              <a:t>two parallel metal plates containing equal but opposite-sign charges produce a uniform electric field in the region between the plates.</a:t>
            </a:r>
          </a:p>
          <a:p>
            <a:pPr algn="l" rtl="0"/>
            <a:r>
              <a:rPr lang="en-US" dirty="0" smtClean="0">
                <a:latin typeface="PMingLiU" pitchFamily="18" charset="-120"/>
                <a:ea typeface="PMingLiU" pitchFamily="18" charset="-120"/>
                <a:cs typeface="+mj-cs"/>
              </a:rPr>
              <a:t/>
            </a:r>
            <a:br>
              <a:rPr lang="en-US" dirty="0" smtClean="0">
                <a:latin typeface="PMingLiU" pitchFamily="18" charset="-120"/>
                <a:ea typeface="PMingLiU" pitchFamily="18" charset="-120"/>
                <a:cs typeface="+mj-cs"/>
              </a:rPr>
            </a:br>
            <a:endParaRPr lang="en-US" dirty="0" smtClean="0">
              <a:latin typeface="PMingLiU" pitchFamily="18" charset="-120"/>
              <a:ea typeface="PMingLiU" pitchFamily="18" charset="-120"/>
              <a:cs typeface="+mj-cs"/>
            </a:endParaRPr>
          </a:p>
          <a:p>
            <a:pPr algn="l" rtl="0">
              <a:buFont typeface="Arial" pitchFamily="34" charset="0"/>
              <a:buChar char="•"/>
            </a:pPr>
            <a:endParaRPr lang="ar-EG" dirty="0">
              <a:latin typeface="PMingLiU" pitchFamily="18" charset="-120"/>
              <a:ea typeface="PMingLiU" pitchFamily="18" charset="-12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000372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/>
            <a:endParaRPr lang="ar-EG" dirty="0"/>
          </a:p>
        </p:txBody>
      </p:sp>
      <p:pic>
        <p:nvPicPr>
          <p:cNvPr id="12" name="Picture 3" descr="gri76643_1217.jpg                                              0001A947Lachina Server                 B10F5F25: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85786" y="4286256"/>
            <a:ext cx="6808788" cy="192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4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428596" y="428604"/>
            <a:ext cx="850109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An external force F, equal in magnitude to </a:t>
            </a:r>
            <a:r>
              <a:rPr lang="en-US" u="sng" dirty="0" smtClean="0"/>
              <a:t>the electrostatic force</a:t>
            </a:r>
            <a:r>
              <a:rPr lang="en-US" dirty="0" smtClean="0"/>
              <a:t> F = </a:t>
            </a:r>
            <a:r>
              <a:rPr lang="en-US" i="1" dirty="0" err="1" smtClean="0"/>
              <a:t>q</a:t>
            </a:r>
            <a:r>
              <a:rPr lang="en-US" dirty="0" err="1" smtClean="0"/>
              <a:t>E</a:t>
            </a:r>
            <a:r>
              <a:rPr lang="en-US" dirty="0" smtClean="0"/>
              <a:t>, is used to move the charge </a:t>
            </a:r>
            <a:r>
              <a:rPr lang="en-US" i="1" dirty="0" smtClean="0"/>
              <a:t>q</a:t>
            </a:r>
            <a:r>
              <a:rPr lang="en-US" dirty="0" smtClean="0"/>
              <a:t> a distance </a:t>
            </a:r>
            <a:r>
              <a:rPr lang="en-US" i="1" dirty="0" smtClean="0"/>
              <a:t>d</a:t>
            </a:r>
            <a:r>
              <a:rPr lang="en-US" dirty="0" smtClean="0"/>
              <a:t> in a uniform field.</a:t>
            </a:r>
          </a:p>
          <a:p>
            <a:pPr algn="l" rtl="0"/>
            <a:endParaRPr lang="ar-EG" dirty="0"/>
          </a:p>
        </p:txBody>
      </p:sp>
      <p:pic>
        <p:nvPicPr>
          <p:cNvPr id="5" name="Picture 3" descr="gri76643_1218.jpg                                              0001A947Lachina Server                 B10F5F25: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43175" y="1065611"/>
            <a:ext cx="3429023" cy="20215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3357562"/>
            <a:ext cx="678661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The increase in potential energy when a charge </a:t>
            </a:r>
            <a:r>
              <a:rPr lang="en-US" i="1" dirty="0" smtClean="0"/>
              <a:t>q</a:t>
            </a:r>
            <a:r>
              <a:rPr lang="en-US" dirty="0" smtClean="0"/>
              <a:t> is moved against the electrostatic force is analogous to what happens when a mass </a:t>
            </a:r>
            <a:r>
              <a:rPr lang="en-US" i="1" dirty="0" smtClean="0"/>
              <a:t>m</a:t>
            </a:r>
            <a:r>
              <a:rPr lang="en-US" dirty="0" smtClean="0"/>
              <a:t> is lifted against the gravitational force.</a:t>
            </a:r>
          </a:p>
          <a:p>
            <a:pPr algn="l" rtl="0"/>
            <a:endParaRPr lang="ar-EG" dirty="0"/>
          </a:p>
        </p:txBody>
      </p:sp>
      <p:pic>
        <p:nvPicPr>
          <p:cNvPr id="7" name="Picture 3" descr="gri76643_1219.jpg                                              0001A947Lachina Server                 B10F5F25: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714612" y="4500570"/>
            <a:ext cx="3591046" cy="188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5</a:t>
            </a:fld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642910" y="35716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 smtClean="0"/>
              <a:t> The electrostatic force is conservative (</a:t>
            </a:r>
            <a:r>
              <a:rPr lang="en-US" sz="1600" dirty="0" smtClean="0"/>
              <a:t>is conservative  means the work (W) done by the force is independent of path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As in mechanics, work is</a:t>
            </a:r>
          </a:p>
        </p:txBody>
      </p:sp>
      <p:graphicFrame>
        <p:nvGraphicFramePr>
          <p:cNvPr id="146460" name="Object 28"/>
          <p:cNvGraphicFramePr>
            <a:graphicFrameLocks noChangeAspect="1"/>
          </p:cNvGraphicFramePr>
          <p:nvPr/>
        </p:nvGraphicFramePr>
        <p:xfrm>
          <a:off x="3500430" y="1285860"/>
          <a:ext cx="1117600" cy="500062"/>
        </p:xfrm>
        <a:graphic>
          <a:graphicData uri="http://schemas.openxmlformats.org/presentationml/2006/ole">
            <p:oleObj spid="_x0000_s29698" name="Equation" r:id="rId3" imgW="609480" imgH="27936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57158" y="2071678"/>
            <a:ext cx="72152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</a:pPr>
            <a:r>
              <a:rPr lang="en-US" dirty="0" smtClean="0">
                <a:cs typeface="+mj-cs"/>
              </a:rPr>
              <a:t>Work done on the positive charge by moving it from A to B: </a:t>
            </a:r>
          </a:p>
          <a:p>
            <a:pPr marL="342900" indent="-342900" algn="l" rtl="0">
              <a:spcBef>
                <a:spcPct val="20000"/>
              </a:spcBef>
              <a:buClr>
                <a:schemeClr val="hlink"/>
              </a:buClr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428860" y="2857496"/>
          <a:ext cx="2444750" cy="409575"/>
        </p:xfrm>
        <a:graphic>
          <a:graphicData uri="http://schemas.openxmlformats.org/presentationml/2006/ole">
            <p:oleObj spid="_x0000_s29699" name="Equation" r:id="rId4" imgW="1333440" imgH="2286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3500438"/>
            <a:ext cx="721523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Work done on the positive charge by moving it from A to C: </a:t>
            </a:r>
          </a:p>
          <a:p>
            <a:pPr algn="l" rtl="0"/>
            <a:endParaRPr lang="ar-EG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857224" y="4572008"/>
          <a:ext cx="3216275" cy="374650"/>
        </p:xfrm>
        <a:graphic>
          <a:graphicData uri="http://schemas.openxmlformats.org/presentationml/2006/ole">
            <p:oleObj spid="_x0000_s29700" name="Equation" r:id="rId5" imgW="2019240" imgH="241200" progId="">
              <p:embed/>
            </p:oleObj>
          </a:graphicData>
        </a:graphic>
      </p:graphicFrame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214818"/>
            <a:ext cx="28146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6</a:t>
            </a:fld>
            <a:endParaRPr lang="ar-EG"/>
          </a:p>
        </p:txBody>
      </p:sp>
      <p:sp>
        <p:nvSpPr>
          <p:cNvPr id="3" name="TextBox 2"/>
          <p:cNvSpPr txBox="1"/>
          <p:nvPr/>
        </p:nvSpPr>
        <p:spPr>
          <a:xfrm>
            <a:off x="357158" y="428604"/>
            <a:ext cx="80010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The work done by a conservative force equals the negative of the change in potential energy,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U</a:t>
            </a:r>
          </a:p>
          <a:p>
            <a:pPr algn="l" rtl="0">
              <a:buFont typeface="Arial" pitchFamily="34" charset="0"/>
              <a:buChar char="•"/>
            </a:pPr>
            <a:endParaRPr lang="ar-EG" dirty="0"/>
          </a:p>
        </p:txBody>
      </p:sp>
      <p:graphicFrame>
        <p:nvGraphicFramePr>
          <p:cNvPr id="146460" name="Object 3"/>
          <p:cNvGraphicFramePr>
            <a:graphicFrameLocks noChangeAspect="1"/>
          </p:cNvGraphicFramePr>
          <p:nvPr/>
        </p:nvGraphicFramePr>
        <p:xfrm>
          <a:off x="2441575" y="1100138"/>
          <a:ext cx="3621088" cy="727075"/>
        </p:xfrm>
        <a:graphic>
          <a:graphicData uri="http://schemas.openxmlformats.org/presentationml/2006/ole">
            <p:oleObj spid="_x0000_s2051" name="Equation" r:id="rId3" imgW="2273040" imgH="4698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1714488"/>
            <a:ext cx="8072494" cy="13111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This equation </a:t>
            </a:r>
          </a:p>
          <a:p>
            <a:pPr marL="742950" lvl="1" indent="-285750" algn="l" rtl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dirty="0" smtClean="0"/>
              <a:t>is valid only for the case of a uniform electric field</a:t>
            </a:r>
          </a:p>
          <a:p>
            <a:pPr marL="742950" lvl="1" indent="-285750" algn="l" rtl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</a:pPr>
            <a:r>
              <a:rPr lang="en-US" dirty="0" smtClean="0"/>
              <a:t>allows to introduce the concept of electric potential</a:t>
            </a:r>
          </a:p>
          <a:p>
            <a:pPr algn="l" rtl="0">
              <a:buFont typeface="Arial" pitchFamily="34" charset="0"/>
              <a:buChar char="•"/>
            </a:pPr>
            <a:endParaRPr lang="ar-EG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000372"/>
            <a:ext cx="2643206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Electric potential</a:t>
            </a:r>
          </a:p>
          <a:p>
            <a:pPr algn="l" rtl="0"/>
            <a:endParaRPr lang="ar-EG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571876"/>
            <a:ext cx="84296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Courier New" pitchFamily="49" charset="0"/>
              <a:buChar char="o"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The potential difference between points A and B, V</a:t>
            </a:r>
            <a:r>
              <a:rPr lang="en-US" baseline="-25000" dirty="0" smtClean="0"/>
              <a:t>B</a:t>
            </a:r>
            <a:r>
              <a:rPr lang="en-US" dirty="0" smtClean="0"/>
              <a:t>-V</a:t>
            </a:r>
            <a:r>
              <a:rPr lang="en-US" baseline="-25000" dirty="0" smtClean="0"/>
              <a:t>A</a:t>
            </a:r>
            <a:r>
              <a:rPr lang="en-US" dirty="0" smtClean="0"/>
              <a:t>, is defined as the change in potential energy (final minus initial value) of a charge, q, moved from A to B, divided by the test charge</a:t>
            </a:r>
          </a:p>
          <a:p>
            <a:pPr algn="l" rtl="0"/>
            <a:r>
              <a:rPr lang="en-US" dirty="0" smtClean="0"/>
              <a:t> </a:t>
            </a:r>
            <a:endParaRPr lang="ar-EG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572000" y="4214818"/>
          <a:ext cx="225880" cy="285752"/>
        </p:xfrm>
        <a:graphic>
          <a:graphicData uri="http://schemas.openxmlformats.org/presentationml/2006/ole">
            <p:oleObj spid="_x0000_s2052" name="Equation" r:id="rId4" imgW="164880" imgH="215640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2716213" y="5072063"/>
          <a:ext cx="3055937" cy="727075"/>
        </p:xfrm>
        <a:graphic>
          <a:graphicData uri="http://schemas.openxmlformats.org/presentationml/2006/ole">
            <p:oleObj spid="_x0000_s2053" name="Equation" r:id="rId5" imgW="19173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7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357158" y="500042"/>
            <a:ext cx="857256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smtClean="0">
                <a:cs typeface="+mj-cs"/>
              </a:rPr>
              <a:t>Electric potential is a scalar quantity.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  <a:p>
            <a:pPr algn="l" rtl="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 Electric potential is a measure of electric energy per unit charge (V=U/q)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 rtl="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dirty="0" smtClean="0"/>
              <a:t> The SI unit of the electric potential is energy per unit charge and potential difference is joules per coulomb, which is defined as a volt (V):</a:t>
            </a:r>
          </a:p>
          <a:p>
            <a:pPr algn="l" rtl="0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buClr>
                <a:srgbClr val="C00000"/>
              </a:buCl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/>
              <a:t>The electron volt is related to the joule as follows:</a:t>
            </a:r>
          </a:p>
          <a:p>
            <a:pPr algn="l" rtl="0"/>
            <a:r>
              <a:rPr lang="en-US" dirty="0" smtClean="0">
                <a:cs typeface="+mj-cs"/>
              </a:rPr>
              <a:t> </a:t>
            </a:r>
          </a:p>
          <a:p>
            <a:pPr algn="l" rtl="0">
              <a:buFont typeface="Courier New" pitchFamily="49" charset="0"/>
              <a:buChar char="o"/>
            </a:pPr>
            <a:endParaRPr lang="ar-EG" dirty="0"/>
          </a:p>
        </p:txBody>
      </p:sp>
      <p:graphicFrame>
        <p:nvGraphicFramePr>
          <p:cNvPr id="146460" name="Object 2"/>
          <p:cNvGraphicFramePr>
            <a:graphicFrameLocks noChangeAspect="1"/>
          </p:cNvGraphicFramePr>
          <p:nvPr/>
        </p:nvGraphicFramePr>
        <p:xfrm>
          <a:off x="3428992" y="3000372"/>
          <a:ext cx="890588" cy="609600"/>
        </p:xfrm>
        <a:graphic>
          <a:graphicData uri="http://schemas.openxmlformats.org/presentationml/2006/ole">
            <p:oleObj spid="_x0000_s3074" name="Equation" r:id="rId3" imgW="558720" imgH="393480" progId="">
              <p:embed/>
            </p:oleObj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929198"/>
            <a:ext cx="4810140" cy="52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8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214282" y="428604"/>
            <a:ext cx="81439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u="sng" dirty="0" smtClean="0">
                <a:solidFill>
                  <a:srgbClr val="00B050"/>
                </a:solidFill>
              </a:rPr>
              <a:t>25.2 Potential Differences in a Uniform Electric Field</a:t>
            </a:r>
          </a:p>
          <a:p>
            <a:pPr algn="ctr" rtl="0"/>
            <a:endParaRPr lang="ar-EG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142984"/>
            <a:ext cx="79296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If one returns to the case of uniform electric field the potential difference </a:t>
            </a:r>
            <a:r>
              <a:rPr lang="en-US" b="1" u="sng" dirty="0" smtClean="0"/>
              <a:t>in the direction of the field</a:t>
            </a:r>
            <a:r>
              <a:rPr lang="en-US" dirty="0" smtClean="0"/>
              <a:t> will be: </a:t>
            </a:r>
          </a:p>
          <a:p>
            <a:pPr algn="l" rtl="0"/>
            <a:endParaRPr lang="ar-EG" dirty="0"/>
          </a:p>
        </p:txBody>
      </p:sp>
      <p:graphicFrame>
        <p:nvGraphicFramePr>
          <p:cNvPr id="146460" name="Object 3"/>
          <p:cNvGraphicFramePr>
            <a:graphicFrameLocks noChangeAspect="1"/>
          </p:cNvGraphicFramePr>
          <p:nvPr/>
        </p:nvGraphicFramePr>
        <p:xfrm>
          <a:off x="1387475" y="2428875"/>
          <a:ext cx="5500688" cy="727075"/>
        </p:xfrm>
        <a:graphic>
          <a:graphicData uri="http://schemas.openxmlformats.org/presentationml/2006/ole">
            <p:oleObj spid="_x0000_s4099" name="Equation" r:id="rId3" imgW="3454200" imgH="4698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58" y="3500438"/>
            <a:ext cx="828680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The negative sign indicates to V</a:t>
            </a:r>
            <a:r>
              <a:rPr lang="en-US" sz="1200" dirty="0" smtClean="0"/>
              <a:t>B </a:t>
            </a:r>
            <a:r>
              <a:rPr lang="en-US" dirty="0" smtClean="0"/>
              <a:t>&lt; V</a:t>
            </a:r>
            <a:r>
              <a:rPr lang="en-US" sz="1200" dirty="0" smtClean="0"/>
              <a:t>A</a:t>
            </a:r>
          </a:p>
          <a:p>
            <a:pPr algn="l" rtl="0"/>
            <a:r>
              <a:rPr lang="en-US" sz="1200" dirty="0" smtClean="0"/>
              <a:t> </a:t>
            </a:r>
          </a:p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The electric field lines always point in the direction of decreasing the electric potential.</a:t>
            </a:r>
          </a:p>
          <a:p>
            <a:pPr algn="l" rtl="0"/>
            <a:endParaRPr lang="ar-EG" dirty="0"/>
          </a:p>
        </p:txBody>
      </p:sp>
      <p:pic>
        <p:nvPicPr>
          <p:cNvPr id="7" name="Picture 3" descr="gri76643_1221.jpg                                              0001A947Lachina Server                 B10F5F25: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00364" y="4357694"/>
            <a:ext cx="3203218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CA9A-EBF9-47B3-8809-22AEF34BB537}" type="slidenum">
              <a:rPr lang="ar-EG" smtClean="0"/>
              <a:pPr/>
              <a:t>9</a:t>
            </a:fld>
            <a:endParaRPr lang="ar-EG"/>
          </a:p>
        </p:txBody>
      </p:sp>
      <p:sp>
        <p:nvSpPr>
          <p:cNvPr id="4" name="TextBox 3"/>
          <p:cNvSpPr txBox="1"/>
          <p:nvPr/>
        </p:nvSpPr>
        <p:spPr>
          <a:xfrm>
            <a:off x="571472" y="1214422"/>
            <a:ext cx="3786214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ar-EG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(a) </a:t>
            </a:r>
            <a:r>
              <a:rPr lang="en-US" dirty="0" smtClean="0"/>
              <a:t>When the electric field is directed downward, point </a:t>
            </a:r>
            <a:r>
              <a:rPr lang="en-US" i="1" dirty="0" smtClean="0"/>
              <a:t>B</a:t>
            </a:r>
          </a:p>
          <a:p>
            <a:pPr algn="l"/>
            <a:r>
              <a:rPr lang="en-US" dirty="0" smtClean="0"/>
              <a:t>is at a lower electric potential </a:t>
            </a:r>
            <a:r>
              <a:rPr lang="ar-EG" dirty="0" smtClean="0"/>
              <a:t> </a:t>
            </a:r>
            <a:r>
              <a:rPr lang="en-US" dirty="0" smtClean="0"/>
              <a:t>than point </a:t>
            </a:r>
            <a:r>
              <a:rPr lang="en-US" i="1" dirty="0" smtClean="0"/>
              <a:t>A</a:t>
            </a:r>
            <a:r>
              <a:rPr lang="en-US" dirty="0" smtClean="0"/>
              <a:t>. As a positive test charge moves from </a:t>
            </a:r>
            <a:r>
              <a:rPr lang="en-US" i="1" dirty="0" smtClean="0"/>
              <a:t>A </a:t>
            </a:r>
            <a:r>
              <a:rPr lang="en-US" dirty="0" smtClean="0"/>
              <a:t>to </a:t>
            </a:r>
            <a:r>
              <a:rPr lang="en-US" i="1" dirty="0" smtClean="0"/>
              <a:t>B</a:t>
            </a:r>
            <a:r>
              <a:rPr lang="en-US" dirty="0" smtClean="0"/>
              <a:t>, the electric potential energy decreases.</a:t>
            </a:r>
          </a:p>
          <a:p>
            <a:pPr algn="l"/>
            <a:endParaRPr lang="en-US" dirty="0" smtClean="0">
              <a:solidFill>
                <a:srgbClr val="C00000"/>
              </a:solidFill>
            </a:endParaRPr>
          </a:p>
          <a:p>
            <a:pPr algn="l"/>
            <a:r>
              <a:rPr lang="en-US" dirty="0" smtClean="0">
                <a:solidFill>
                  <a:srgbClr val="C00000"/>
                </a:solidFill>
              </a:rPr>
              <a:t>(b) </a:t>
            </a:r>
            <a:r>
              <a:rPr lang="en-US" dirty="0" smtClean="0"/>
              <a:t>An object of mass </a:t>
            </a:r>
            <a:r>
              <a:rPr lang="en-US" i="1" dirty="0" smtClean="0"/>
              <a:t>m </a:t>
            </a:r>
            <a:r>
              <a:rPr lang="en-US" dirty="0" smtClean="0"/>
              <a:t>moves in the direction of the gravitational field , the gravitational potential energy decreases.</a:t>
            </a:r>
          </a:p>
          <a:p>
            <a:pPr algn="l" rtl="0"/>
            <a:endParaRPr lang="ar-EG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071546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2714</TotalTime>
  <Words>674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Oriel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Mkamel</dc:creator>
  <cp:lastModifiedBy>ijaz Hussain</cp:lastModifiedBy>
  <cp:revision>213</cp:revision>
  <dcterms:created xsi:type="dcterms:W3CDTF">2012-09-08T22:38:57Z</dcterms:created>
  <dcterms:modified xsi:type="dcterms:W3CDTF">2018-07-02T12:16:20Z</dcterms:modified>
</cp:coreProperties>
</file>