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36"/>
  </p:notesMasterIdLst>
  <p:sldIdLst>
    <p:sldId id="257" r:id="rId2"/>
    <p:sldId id="258" r:id="rId3"/>
    <p:sldId id="260" r:id="rId4"/>
    <p:sldId id="264" r:id="rId5"/>
    <p:sldId id="296" r:id="rId6"/>
    <p:sldId id="297" r:id="rId7"/>
    <p:sldId id="300" r:id="rId8"/>
    <p:sldId id="301" r:id="rId9"/>
    <p:sldId id="315" r:id="rId10"/>
    <p:sldId id="316" r:id="rId11"/>
    <p:sldId id="317" r:id="rId12"/>
    <p:sldId id="268" r:id="rId13"/>
    <p:sldId id="318" r:id="rId14"/>
    <p:sldId id="319" r:id="rId15"/>
    <p:sldId id="303" r:id="rId16"/>
    <p:sldId id="304" r:id="rId17"/>
    <p:sldId id="305" r:id="rId18"/>
    <p:sldId id="306" r:id="rId19"/>
    <p:sldId id="277" r:id="rId20"/>
    <p:sldId id="278" r:id="rId21"/>
    <p:sldId id="280" r:id="rId22"/>
    <p:sldId id="309" r:id="rId23"/>
    <p:sldId id="283" r:id="rId24"/>
    <p:sldId id="284" r:id="rId25"/>
    <p:sldId id="285" r:id="rId26"/>
    <p:sldId id="286" r:id="rId27"/>
    <p:sldId id="287" r:id="rId28"/>
    <p:sldId id="288" r:id="rId29"/>
    <p:sldId id="289" r:id="rId30"/>
    <p:sldId id="321" r:id="rId31"/>
    <p:sldId id="291" r:id="rId32"/>
    <p:sldId id="292" r:id="rId33"/>
    <p:sldId id="293" r:id="rId34"/>
    <p:sldId id="294" r:id="rId3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8.wmf"/><Relationship Id="rId7" Type="http://schemas.openxmlformats.org/officeDocument/2006/relationships/image" Target="../media/image62.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B058B5B-F3A7-4FF6-B143-47EEF21A069F}" type="datetimeFigureOut">
              <a:rPr lang="ar-SA" smtClean="0"/>
              <a:pPr/>
              <a:t>27/01/1437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B7FEAE2-03A2-4F07-878E-2FB7CF03216D}" type="slidenum">
              <a:rPr lang="ar-SA" smtClean="0"/>
              <a:pPr/>
              <a:t>‹#›</a:t>
            </a:fld>
            <a:endParaRPr lang="ar-SA"/>
          </a:p>
        </p:txBody>
      </p:sp>
    </p:spTree>
    <p:extLst>
      <p:ext uri="{BB962C8B-B14F-4D97-AF65-F5344CB8AC3E}">
        <p14:creationId xmlns:p14="http://schemas.microsoft.com/office/powerpoint/2010/main" val="277394304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3B7FEAE2-03A2-4F07-878E-2FB7CF03216D}" type="slidenum">
              <a:rPr lang="ar-SA" smtClean="0"/>
              <a:pPr/>
              <a:t>7</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77F06AD-3D5B-4469-8ACE-3691E52EAD93}" type="slidenum">
              <a:rPr lang="en-US" smtClean="0"/>
              <a:pPr/>
              <a:t>29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B8ABB09-4A1D-463E-8065-109CC2B7EFAA}" type="datetimeFigureOut">
              <a:rPr lang="ar-SA" smtClean="0"/>
              <a:pPr/>
              <a:t>27/01/1437</a:t>
            </a:fld>
            <a:endParaRPr lang="ar-SA"/>
          </a:p>
        </p:txBody>
      </p:sp>
      <p:sp>
        <p:nvSpPr>
          <p:cNvPr id="17" name="Footer Placeholder 16"/>
          <p:cNvSpPr>
            <a:spLocks noGrp="1"/>
          </p:cNvSpPr>
          <p:nvPr>
            <p:ph type="ftr" sz="quarter" idx="11"/>
          </p:nvPr>
        </p:nvSpPr>
        <p:spPr>
          <a:xfrm>
            <a:off x="2898648" y="6355080"/>
            <a:ext cx="3474720" cy="365760"/>
          </a:xfrm>
        </p:spPr>
        <p:txBody>
          <a:bodyPr/>
          <a:lstStyle/>
          <a:p>
            <a:endParaRPr lang="ar-SA"/>
          </a:p>
        </p:txBody>
      </p:sp>
      <p:sp>
        <p:nvSpPr>
          <p:cNvPr id="29" name="Slide Number Placeholder 28"/>
          <p:cNvSpPr>
            <a:spLocks noGrp="1"/>
          </p:cNvSpPr>
          <p:nvPr>
            <p:ph type="sldNum" sz="quarter" idx="12"/>
          </p:nvPr>
        </p:nvSpPr>
        <p:spPr>
          <a:xfrm>
            <a:off x="1216152" y="6355080"/>
            <a:ext cx="1219200" cy="365760"/>
          </a:xfrm>
        </p:spPr>
        <p:txBody>
          <a:bodyPr/>
          <a:lstStyle/>
          <a:p>
            <a:fld id="{0B34F065-1154-456A-91E3-76DE8E75E17B}" type="slidenum">
              <a:rPr lang="ar-SA" smtClean="0"/>
              <a:pPr/>
              <a:t>‹#›</a:t>
            </a:fld>
            <a:endParaRPr lang="ar-SA"/>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27/01/1437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27/01/1437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pPr/>
              <a:t>27/01/1437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pPr/>
              <a:t>‹#›</a:t>
            </a:fld>
            <a:endParaRPr lang="ar-SA"/>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B8ABB09-4A1D-463E-8065-109CC2B7EFAA}" type="datetimeFigureOut">
              <a:rPr lang="ar-SA" smtClean="0"/>
              <a:pPr/>
              <a:t>27/01/1437</a:t>
            </a:fld>
            <a:endParaRPr lang="ar-SA"/>
          </a:p>
        </p:txBody>
      </p:sp>
      <p:sp>
        <p:nvSpPr>
          <p:cNvPr id="5" name="Footer Placeholder 4"/>
          <p:cNvSpPr>
            <a:spLocks noGrp="1"/>
          </p:cNvSpPr>
          <p:nvPr>
            <p:ph type="ftr" sz="quarter" idx="11"/>
          </p:nvPr>
        </p:nvSpPr>
        <p:spPr>
          <a:xfrm>
            <a:off x="2898648" y="6355080"/>
            <a:ext cx="3474720" cy="365760"/>
          </a:xfrm>
        </p:spPr>
        <p:txBody>
          <a:bodyPr/>
          <a:lstStyle/>
          <a:p>
            <a:endParaRPr lang="ar-SA"/>
          </a:p>
        </p:txBody>
      </p:sp>
      <p:sp>
        <p:nvSpPr>
          <p:cNvPr id="6" name="Slide Number Placeholder 5"/>
          <p:cNvSpPr>
            <a:spLocks noGrp="1"/>
          </p:cNvSpPr>
          <p:nvPr>
            <p:ph type="sldNum" sz="quarter" idx="12"/>
          </p:nvPr>
        </p:nvSpPr>
        <p:spPr>
          <a:xfrm>
            <a:off x="1069848" y="6355080"/>
            <a:ext cx="1520952" cy="365760"/>
          </a:xfrm>
        </p:spPr>
        <p:txBody>
          <a:bodyPr/>
          <a:lstStyle/>
          <a:p>
            <a:fld id="{0B34F065-1154-456A-91E3-76DE8E75E17B}" type="slidenum">
              <a:rPr lang="ar-SA" smtClean="0"/>
              <a:pPr/>
              <a:t>‹#›</a:t>
            </a:fld>
            <a:endParaRPr lang="ar-SA"/>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pPr/>
              <a:t>27/01/1437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B8ABB09-4A1D-463E-8065-109CC2B7EFAA}" type="datetimeFigureOut">
              <a:rPr lang="ar-SA" smtClean="0"/>
              <a:pPr/>
              <a:t>27/01/1437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pPr/>
              <a:t>‹#›</a:t>
            </a:fld>
            <a:endParaRPr lang="ar-SA"/>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pPr/>
              <a:t>27/01/1437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pPr/>
              <a:t>‹#›</a:t>
            </a:fld>
            <a:endParaRPr lang="ar-SA"/>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pPr/>
              <a:t>27/01/1437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pPr/>
              <a:t>‹#›</a:t>
            </a:fld>
            <a:endParaRPr lang="ar-SA"/>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pPr/>
              <a:t>27/01/1437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pPr/>
              <a:t>27/01/1437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pPr/>
              <a:t>‹#›</a:t>
            </a:fld>
            <a:endParaRPr lang="ar-SA"/>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B8ABB09-4A1D-463E-8065-109CC2B7EFAA}" type="datetimeFigureOut">
              <a:rPr lang="ar-SA" smtClean="0"/>
              <a:pPr/>
              <a:t>27/01/1437</a:t>
            </a:fld>
            <a:endParaRPr lang="ar-SA"/>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ar-SA"/>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0B34F065-1154-456A-91E3-76DE8E75E17B}" type="slidenum">
              <a:rPr lang="ar-SA" smtClean="0"/>
              <a:pPr/>
              <a:t>‹#›</a:t>
            </a:fld>
            <a:endParaRPr lang="ar-SA"/>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image" Target="../media/image23.png"/><Relationship Id="rId7"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22.wmf"/><Relationship Id="rId5" Type="http://schemas.openxmlformats.org/officeDocument/2006/relationships/image" Target="../media/image19.png"/><Relationship Id="rId10" Type="http://schemas.openxmlformats.org/officeDocument/2006/relationships/oleObject" Target="../embeddings/oleObject3.bin"/><Relationship Id="rId4" Type="http://schemas.openxmlformats.org/officeDocument/2006/relationships/image" Target="../media/image24.png"/><Relationship Id="rId9" Type="http://schemas.openxmlformats.org/officeDocument/2006/relationships/image" Target="../media/image21.wmf"/></Relationships>
</file>

<file path=ppt/slides/_rels/slide16.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6.wmf"/><Relationship Id="rId11" Type="http://schemas.openxmlformats.org/officeDocument/2006/relationships/image" Target="../media/image29.png"/><Relationship Id="rId5" Type="http://schemas.openxmlformats.org/officeDocument/2006/relationships/oleObject" Target="../embeddings/oleObject5.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7.bin"/></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30.png"/><Relationship Id="rId7" Type="http://schemas.openxmlformats.org/officeDocument/2006/relationships/image" Target="../media/image33.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32.png"/><Relationship Id="rId5" Type="http://schemas.openxmlformats.org/officeDocument/2006/relationships/image" Target="../media/image19.png"/><Relationship Id="rId10" Type="http://schemas.openxmlformats.org/officeDocument/2006/relationships/image" Target="../media/image31.wmf"/><Relationship Id="rId4" Type="http://schemas.openxmlformats.org/officeDocument/2006/relationships/image" Target="../media/image4.png"/><Relationship Id="rId9" Type="http://schemas.openxmlformats.org/officeDocument/2006/relationships/oleObject" Target="../embeddings/oleObject8.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3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 Id="rId5" Type="http://schemas.openxmlformats.org/officeDocument/2006/relationships/image" Target="../media/image39.png"/><Relationship Id="rId4" Type="http://schemas.openxmlformats.org/officeDocument/2006/relationships/image" Target="../media/image38.png"/></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oleObject" Target="../embeddings/oleObject10.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2.bin"/><Relationship Id="rId11" Type="http://schemas.openxmlformats.org/officeDocument/2006/relationships/image" Target="../media/image42.wmf"/><Relationship Id="rId5" Type="http://schemas.openxmlformats.org/officeDocument/2006/relationships/oleObject" Target="../embeddings/oleObject11.bin"/><Relationship Id="rId10" Type="http://schemas.openxmlformats.org/officeDocument/2006/relationships/oleObject" Target="../embeddings/oleObject15.bin"/><Relationship Id="rId4" Type="http://schemas.openxmlformats.org/officeDocument/2006/relationships/image" Target="../media/image40.wmf"/><Relationship Id="rId9" Type="http://schemas.openxmlformats.org/officeDocument/2006/relationships/image" Target="../media/image41.wmf"/></Relationships>
</file>

<file path=ppt/slides/_rels/slide22.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5.wmf"/><Relationship Id="rId5" Type="http://schemas.openxmlformats.org/officeDocument/2006/relationships/oleObject" Target="../embeddings/oleObject17.bin"/><Relationship Id="rId4" Type="http://schemas.openxmlformats.org/officeDocument/2006/relationships/image" Target="../media/image44.wmf"/></Relationships>
</file>

<file path=ppt/slides/_rels/slide28.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 Id="rId5" Type="http://schemas.openxmlformats.org/officeDocument/2006/relationships/image" Target="../media/image49.png"/><Relationship Id="rId4" Type="http://schemas.openxmlformats.org/officeDocument/2006/relationships/image" Target="../media/image48.png"/></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55.png"/><Relationship Id="rId3" Type="http://schemas.openxmlformats.org/officeDocument/2006/relationships/notesSlide" Target="../notesSlides/notesSlide2.xml"/><Relationship Id="rId7" Type="http://schemas.openxmlformats.org/officeDocument/2006/relationships/image" Target="../media/image51.wmf"/><Relationship Id="rId12" Type="http://schemas.openxmlformats.org/officeDocument/2006/relationships/image" Target="../media/image54.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9.bin"/><Relationship Id="rId11" Type="http://schemas.openxmlformats.org/officeDocument/2006/relationships/image" Target="../media/image53.wmf"/><Relationship Id="rId5" Type="http://schemas.openxmlformats.org/officeDocument/2006/relationships/image" Target="../media/image50.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5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60.wmf"/><Relationship Id="rId2" Type="http://schemas.openxmlformats.org/officeDocument/2006/relationships/slideLayout" Target="../slideLayouts/slideLayout2.xml"/><Relationship Id="rId16" Type="http://schemas.openxmlformats.org/officeDocument/2006/relationships/image" Target="../media/image62.wmf"/><Relationship Id="rId1" Type="http://schemas.openxmlformats.org/officeDocument/2006/relationships/vmlDrawing" Target="../drawings/vmlDrawing8.vml"/><Relationship Id="rId6" Type="http://schemas.openxmlformats.org/officeDocument/2006/relationships/image" Target="../media/image57.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28.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25.bin"/><Relationship Id="rId14" Type="http://schemas.openxmlformats.org/officeDocument/2006/relationships/image" Target="../media/image61.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6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5.png"/><Relationship Id="rId2" Type="http://schemas.openxmlformats.org/officeDocument/2006/relationships/image" Target="../media/image64.png"/><Relationship Id="rId1" Type="http://schemas.openxmlformats.org/officeDocument/2006/relationships/slideLayout" Target="../slideLayouts/slideLayout2.x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66.png"/></Relationships>
</file>

<file path=ppt/slides/_rels/slide34.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image" Target="../media/image67.png"/><Relationship Id="rId1" Type="http://schemas.openxmlformats.org/officeDocument/2006/relationships/slideLayout" Target="../slideLayouts/slideLayout2.xml"/><Relationship Id="rId6" Type="http://schemas.openxmlformats.org/officeDocument/2006/relationships/image" Target="../media/image71.png"/><Relationship Id="rId5" Type="http://schemas.openxmlformats.org/officeDocument/2006/relationships/image" Target="../media/image70.png"/><Relationship Id="rId4" Type="http://schemas.openxmlformats.org/officeDocument/2006/relationships/image" Target="../media/image69.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1857356" y="1000108"/>
            <a:ext cx="5723468" cy="1828090"/>
          </a:xfrm>
        </p:spPr>
        <p:txBody>
          <a:bodyPr>
            <a:normAutofit/>
          </a:bodyPr>
          <a:lstStyle/>
          <a:p>
            <a:pPr eaLnBrk="1" hangingPunct="1"/>
            <a:r>
              <a:rPr lang="en-US" sz="3200" dirty="0" smtClean="0">
                <a:latin typeface="Times New Roman" pitchFamily="18" charset="0"/>
                <a:cs typeface="Times New Roman" pitchFamily="18" charset="0"/>
              </a:rPr>
              <a:t>Chapter 5</a:t>
            </a:r>
          </a:p>
        </p:txBody>
      </p:sp>
      <p:sp>
        <p:nvSpPr>
          <p:cNvPr id="23555" name="Rectangle 3"/>
          <p:cNvSpPr>
            <a:spLocks noGrp="1" noChangeArrowheads="1"/>
          </p:cNvSpPr>
          <p:nvPr>
            <p:ph type="subTitle" idx="1"/>
          </p:nvPr>
        </p:nvSpPr>
        <p:spPr>
          <a:xfrm>
            <a:off x="1043608" y="3573016"/>
            <a:ext cx="6884257" cy="1524000"/>
          </a:xfrm>
        </p:spPr>
        <p:txBody>
          <a:bodyPr>
            <a:normAutofit lnSpcReduction="10000"/>
          </a:bodyPr>
          <a:lstStyle/>
          <a:p>
            <a:pPr algn="l" eaLnBrk="1" hangingPunct="1">
              <a:lnSpc>
                <a:spcPct val="90000"/>
              </a:lnSpc>
            </a:pPr>
            <a:endParaRPr lang="en-US" dirty="0" smtClean="0"/>
          </a:p>
          <a:p>
            <a:pPr algn="l" eaLnBrk="1" hangingPunct="1">
              <a:lnSpc>
                <a:spcPct val="90000"/>
              </a:lnSpc>
            </a:pPr>
            <a:r>
              <a:rPr lang="en-US" sz="4000" dirty="0" smtClean="0">
                <a:latin typeface="Times New Roman" pitchFamily="18" charset="0"/>
                <a:cs typeface="Times New Roman" pitchFamily="18" charset="0"/>
              </a:rPr>
              <a:t>Discrete Probability Distributions</a:t>
            </a:r>
          </a:p>
        </p:txBody>
      </p:sp>
      <p:sp>
        <p:nvSpPr>
          <p:cNvPr id="2355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AC19A88-0FED-405B-B783-28381940B1D5}" type="slidenum">
              <a:rPr lang="en-US" smtClean="0">
                <a:latin typeface="Arial Black" pitchFamily="34" charset="0"/>
              </a:rPr>
              <a:pPr eaLnBrk="1" hangingPunct="1"/>
              <a:t>1</a:t>
            </a:fld>
            <a:endParaRPr lang="en-US" smtClean="0">
              <a:latin typeface="Arial Black" pitchFamily="34" charset="0"/>
            </a:endParaRPr>
          </a:p>
        </p:txBody>
      </p:sp>
    </p:spTree>
    <p:extLst>
      <p:ext uri="{BB962C8B-B14F-4D97-AF65-F5344CB8AC3E}">
        <p14:creationId xmlns:p14="http://schemas.microsoft.com/office/powerpoint/2010/main" val="40298420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
          <p:cNvGrpSpPr/>
          <p:nvPr/>
        </p:nvGrpSpPr>
        <p:grpSpPr>
          <a:xfrm>
            <a:off x="2265210" y="828675"/>
            <a:ext cx="4440390" cy="2524125"/>
            <a:chOff x="1970805" y="66675"/>
            <a:chExt cx="4440390" cy="2524125"/>
          </a:xfrm>
        </p:grpSpPr>
        <p:sp>
          <p:nvSpPr>
            <p:cNvPr id="4" name="Rectangle 3"/>
            <p:cNvSpPr/>
            <p:nvPr/>
          </p:nvSpPr>
          <p:spPr>
            <a:xfrm>
              <a:off x="1981200" y="152400"/>
              <a:ext cx="4429995" cy="584775"/>
            </a:xfrm>
            <a:prstGeom prst="rect">
              <a:avLst/>
            </a:prstGeom>
          </p:spPr>
          <p:txBody>
            <a:bodyPr wrap="none">
              <a:spAutoFit/>
            </a:bodyPr>
            <a:lstStyle/>
            <a:p>
              <a:r>
                <a:rPr lang="en-US" sz="3200" dirty="0" smtClean="0">
                  <a:effectLst/>
                  <a:latin typeface="Times New Roman" pitchFamily="18" charset="0"/>
                  <a:cs typeface="Times New Roman" pitchFamily="18" charset="0"/>
                </a:rPr>
                <a:t>For 4 games =     = 0.200</a:t>
              </a:r>
              <a:endParaRPr lang="en-US" sz="3200" dirty="0"/>
            </a:p>
          </p:txBody>
        </p:sp>
        <p:sp>
          <p:nvSpPr>
            <p:cNvPr id="5" name="Rectangle 4"/>
            <p:cNvSpPr/>
            <p:nvPr/>
          </p:nvSpPr>
          <p:spPr>
            <a:xfrm>
              <a:off x="1981200" y="710625"/>
              <a:ext cx="4429995" cy="584775"/>
            </a:xfrm>
            <a:prstGeom prst="rect">
              <a:avLst/>
            </a:prstGeom>
          </p:spPr>
          <p:txBody>
            <a:bodyPr wrap="none">
              <a:spAutoFit/>
            </a:bodyPr>
            <a:lstStyle/>
            <a:p>
              <a:r>
                <a:rPr lang="en-US" sz="3200" dirty="0" smtClean="0">
                  <a:effectLst/>
                  <a:latin typeface="Times New Roman" pitchFamily="18" charset="0"/>
                  <a:cs typeface="Times New Roman" pitchFamily="18" charset="0"/>
                </a:rPr>
                <a:t>For 5 games =     = 0.175</a:t>
              </a:r>
              <a:endParaRPr lang="en-US" sz="3200" dirty="0"/>
            </a:p>
          </p:txBody>
        </p:sp>
        <p:sp>
          <p:nvSpPr>
            <p:cNvPr id="6" name="Rectangle 5"/>
            <p:cNvSpPr/>
            <p:nvPr/>
          </p:nvSpPr>
          <p:spPr>
            <a:xfrm>
              <a:off x="1981200" y="1371600"/>
              <a:ext cx="4429995" cy="584775"/>
            </a:xfrm>
            <a:prstGeom prst="rect">
              <a:avLst/>
            </a:prstGeom>
          </p:spPr>
          <p:txBody>
            <a:bodyPr wrap="none">
              <a:spAutoFit/>
            </a:bodyPr>
            <a:lstStyle/>
            <a:p>
              <a:r>
                <a:rPr lang="en-US" sz="3200" dirty="0" smtClean="0">
                  <a:effectLst/>
                  <a:latin typeface="Times New Roman" pitchFamily="18" charset="0"/>
                  <a:cs typeface="Times New Roman" pitchFamily="18" charset="0"/>
                </a:rPr>
                <a:t>For 6 games =     = 0.225</a:t>
              </a:r>
              <a:endParaRPr lang="en-US" sz="3200" dirty="0"/>
            </a:p>
          </p:txBody>
        </p:sp>
        <p:sp>
          <p:nvSpPr>
            <p:cNvPr id="7" name="Rectangle 6"/>
            <p:cNvSpPr/>
            <p:nvPr/>
          </p:nvSpPr>
          <p:spPr>
            <a:xfrm>
              <a:off x="1970805" y="1929825"/>
              <a:ext cx="4429995" cy="584775"/>
            </a:xfrm>
            <a:prstGeom prst="rect">
              <a:avLst/>
            </a:prstGeom>
          </p:spPr>
          <p:txBody>
            <a:bodyPr wrap="none">
              <a:spAutoFit/>
            </a:bodyPr>
            <a:lstStyle/>
            <a:p>
              <a:r>
                <a:rPr lang="en-US" sz="3200" dirty="0" smtClean="0">
                  <a:effectLst/>
                  <a:latin typeface="Times New Roman" pitchFamily="18" charset="0"/>
                  <a:cs typeface="Times New Roman" pitchFamily="18" charset="0"/>
                </a:rPr>
                <a:t>For 7 games =     = 0.400</a:t>
              </a:r>
              <a:endParaRPr lang="en-US" sz="3200" dirty="0"/>
            </a:p>
          </p:txBody>
        </p:sp>
        <p:pic>
          <p:nvPicPr>
            <p:cNvPr id="8"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495800" y="66675"/>
              <a:ext cx="285750" cy="619125"/>
            </a:xfrm>
            <a:prstGeom prst="rect">
              <a:avLst/>
            </a:prstGeom>
            <a:noFill/>
          </p:spPr>
        </p:pic>
        <p:pic>
          <p:nvPicPr>
            <p:cNvPr id="9"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495800" y="685800"/>
              <a:ext cx="285750" cy="619125"/>
            </a:xfrm>
            <a:prstGeom prst="rect">
              <a:avLst/>
            </a:prstGeom>
            <a:noFill/>
          </p:spPr>
        </p:pic>
        <p:pic>
          <p:nvPicPr>
            <p:cNvPr id="10" name="Picture 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514850" y="1295400"/>
              <a:ext cx="285750" cy="619125"/>
            </a:xfrm>
            <a:prstGeom prst="rect">
              <a:avLst/>
            </a:prstGeom>
            <a:noFill/>
          </p:spPr>
        </p:pic>
        <p:pic>
          <p:nvPicPr>
            <p:cNvPr id="11"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495800" y="1971675"/>
              <a:ext cx="285750" cy="619125"/>
            </a:xfrm>
            <a:prstGeom prst="rect">
              <a:avLst/>
            </a:prstGeom>
            <a:noFill/>
          </p:spPr>
        </p:pic>
      </p:grpSp>
      <p:graphicFrame>
        <p:nvGraphicFramePr>
          <p:cNvPr id="12" name="Table 11"/>
          <p:cNvGraphicFramePr>
            <a:graphicFrameLocks noGrp="1"/>
          </p:cNvGraphicFramePr>
          <p:nvPr/>
        </p:nvGraphicFramePr>
        <p:xfrm>
          <a:off x="381000" y="4907280"/>
          <a:ext cx="8077200" cy="1036320"/>
        </p:xfrm>
        <a:graphic>
          <a:graphicData uri="http://schemas.openxmlformats.org/drawingml/2006/table">
            <a:tbl>
              <a:tblPr firstRow="1" bandRow="1">
                <a:tableStyleId>{5C22544A-7EE6-4342-B048-85BDC9FD1C3A}</a:tableStyleId>
              </a:tblPr>
              <a:tblGrid>
                <a:gridCol w="2927985"/>
                <a:gridCol w="1282470"/>
                <a:gridCol w="1460770"/>
                <a:gridCol w="1374843"/>
                <a:gridCol w="1031132"/>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6</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7</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0.200</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0.175</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0.225</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0.400</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3" name="Flowchart: Alternate Process 12"/>
          <p:cNvSpPr/>
          <p:nvPr/>
        </p:nvSpPr>
        <p:spPr>
          <a:xfrm>
            <a:off x="2286000" y="4038600"/>
            <a:ext cx="4572000" cy="685800"/>
          </a:xfrm>
          <a:prstGeom prst="flowChartAlternateProcess">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B050"/>
                </a:solidFill>
                <a:latin typeface="Times New Roman" pitchFamily="18" charset="0"/>
                <a:cs typeface="Times New Roman" pitchFamily="18" charset="0"/>
              </a:rPr>
              <a:t>Probability Distribution Table</a:t>
            </a:r>
            <a:endParaRPr lang="en-US" sz="2800" dirty="0">
              <a:solidFill>
                <a:srgbClr val="00B050"/>
              </a:solidFill>
              <a:latin typeface="Times New Roman" pitchFamily="18" charset="0"/>
              <a:cs typeface="Times New Roman" pitchFamily="18" charset="0"/>
            </a:endParaRPr>
          </a:p>
        </p:txBody>
      </p:sp>
      <p:sp>
        <p:nvSpPr>
          <p:cNvPr id="16" name="Rectangle 15"/>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79828" y="12192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0.40</a:t>
            </a:r>
            <a:endParaRPr lang="en-US" sz="2400" dirty="0">
              <a:solidFill>
                <a:schemeClr val="tx1"/>
              </a:solidFill>
              <a:latin typeface="Times New Roman" pitchFamily="18" charset="0"/>
              <a:cs typeface="Times New Roman" pitchFamily="18" charset="0"/>
            </a:endParaRPr>
          </a:p>
        </p:txBody>
      </p:sp>
      <p:sp>
        <p:nvSpPr>
          <p:cNvPr id="23" name="Rectangle 22"/>
          <p:cNvSpPr/>
          <p:nvPr/>
        </p:nvSpPr>
        <p:spPr>
          <a:xfrm>
            <a:off x="378656" y="21336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0.30</a:t>
            </a:r>
            <a:endParaRPr lang="en-US" sz="2400" dirty="0">
              <a:solidFill>
                <a:schemeClr val="tx1"/>
              </a:solidFill>
              <a:latin typeface="Times New Roman" pitchFamily="18" charset="0"/>
              <a:cs typeface="Times New Roman" pitchFamily="18" charset="0"/>
            </a:endParaRPr>
          </a:p>
        </p:txBody>
      </p:sp>
      <p:sp>
        <p:nvSpPr>
          <p:cNvPr id="24" name="Rectangle 23"/>
          <p:cNvSpPr/>
          <p:nvPr/>
        </p:nvSpPr>
        <p:spPr>
          <a:xfrm>
            <a:off x="378656" y="31242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0.20</a:t>
            </a:r>
            <a:endParaRPr lang="en-US" sz="2400" dirty="0">
              <a:solidFill>
                <a:schemeClr val="tx1"/>
              </a:solidFill>
              <a:latin typeface="Times New Roman" pitchFamily="18" charset="0"/>
              <a:cs typeface="Times New Roman" pitchFamily="18" charset="0"/>
            </a:endParaRPr>
          </a:p>
        </p:txBody>
      </p:sp>
      <p:sp>
        <p:nvSpPr>
          <p:cNvPr id="25" name="Rectangle 24"/>
          <p:cNvSpPr/>
          <p:nvPr/>
        </p:nvSpPr>
        <p:spPr>
          <a:xfrm>
            <a:off x="378656" y="41910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0.10</a:t>
            </a:r>
            <a:endParaRPr lang="en-US" sz="2400" dirty="0">
              <a:solidFill>
                <a:schemeClr val="tx1"/>
              </a:solidFill>
              <a:latin typeface="Times New Roman" pitchFamily="18" charset="0"/>
              <a:cs typeface="Times New Roman" pitchFamily="18" charset="0"/>
            </a:endParaRPr>
          </a:p>
        </p:txBody>
      </p:sp>
      <p:sp>
        <p:nvSpPr>
          <p:cNvPr id="4" name="Rectangle 3"/>
          <p:cNvSpPr/>
          <p:nvPr/>
        </p:nvSpPr>
        <p:spPr>
          <a:xfrm>
            <a:off x="456028" y="228600"/>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P(X)</a:t>
            </a:r>
            <a:endParaRPr lang="en-US" sz="2400" dirty="0">
              <a:solidFill>
                <a:schemeClr val="tx1"/>
              </a:solidFill>
              <a:latin typeface="Times New Roman" pitchFamily="18" charset="0"/>
              <a:cs typeface="Times New Roman" pitchFamily="18" charset="0"/>
            </a:endParaRPr>
          </a:p>
        </p:txBody>
      </p:sp>
      <p:sp>
        <p:nvSpPr>
          <p:cNvPr id="5" name="Rectangle 4"/>
          <p:cNvSpPr/>
          <p:nvPr/>
        </p:nvSpPr>
        <p:spPr>
          <a:xfrm>
            <a:off x="7618828" y="5562601"/>
            <a:ext cx="991772" cy="609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X</a:t>
            </a:r>
            <a:endParaRPr lang="en-US" sz="2400" dirty="0">
              <a:solidFill>
                <a:schemeClr val="tx1"/>
              </a:solidFill>
              <a:latin typeface="Times New Roman" pitchFamily="18" charset="0"/>
              <a:cs typeface="Times New Roman" pitchFamily="18" charset="0"/>
            </a:endParaRPr>
          </a:p>
        </p:txBody>
      </p:sp>
      <p:grpSp>
        <p:nvGrpSpPr>
          <p:cNvPr id="2" name="Group 5"/>
          <p:cNvGrpSpPr/>
          <p:nvPr/>
        </p:nvGrpSpPr>
        <p:grpSpPr>
          <a:xfrm>
            <a:off x="1193409" y="838199"/>
            <a:ext cx="6731390" cy="5410201"/>
            <a:chOff x="2889115" y="2724149"/>
            <a:chExt cx="4654685" cy="4057651"/>
          </a:xfrm>
        </p:grpSpPr>
        <p:cxnSp>
          <p:nvCxnSpPr>
            <p:cNvPr id="7" name="Straight Connector 6"/>
            <p:cNvCxnSpPr/>
            <p:nvPr/>
          </p:nvCxnSpPr>
          <p:spPr>
            <a:xfrm>
              <a:off x="2895600" y="5465762"/>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895600" y="4665663"/>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889115" y="3922713"/>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Group 38"/>
            <p:cNvGrpSpPr/>
            <p:nvPr/>
          </p:nvGrpSpPr>
          <p:grpSpPr>
            <a:xfrm>
              <a:off x="2959642" y="2724149"/>
              <a:ext cx="4584158" cy="4057651"/>
              <a:chOff x="2959642" y="2724149"/>
              <a:chExt cx="4584158" cy="4057651"/>
            </a:xfrm>
          </p:grpSpPr>
          <p:sp>
            <p:nvSpPr>
              <p:cNvPr id="11" name="Rectangle 10"/>
              <p:cNvSpPr/>
              <p:nvPr/>
            </p:nvSpPr>
            <p:spPr>
              <a:xfrm>
                <a:off x="5638800" y="6248400"/>
                <a:ext cx="6858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6</a:t>
                </a:r>
                <a:endParaRPr lang="en-US" sz="2400" dirty="0">
                  <a:solidFill>
                    <a:schemeClr val="tx1"/>
                  </a:solidFill>
                  <a:latin typeface="Times New Roman" pitchFamily="18" charset="0"/>
                  <a:cs typeface="Times New Roman" pitchFamily="18" charset="0"/>
                </a:endParaRPr>
              </a:p>
            </p:txBody>
          </p:sp>
          <p:sp>
            <p:nvSpPr>
              <p:cNvPr id="12" name="Rectangle 11"/>
              <p:cNvSpPr/>
              <p:nvPr/>
            </p:nvSpPr>
            <p:spPr>
              <a:xfrm>
                <a:off x="3429000" y="6248400"/>
                <a:ext cx="6858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4</a:t>
                </a:r>
                <a:endParaRPr lang="en-US" sz="2400" dirty="0">
                  <a:solidFill>
                    <a:schemeClr val="tx1"/>
                  </a:solidFill>
                </a:endParaRPr>
              </a:p>
            </p:txBody>
          </p:sp>
          <p:grpSp>
            <p:nvGrpSpPr>
              <p:cNvPr id="6" name="Group 17"/>
              <p:cNvGrpSpPr/>
              <p:nvPr/>
            </p:nvGrpSpPr>
            <p:grpSpPr>
              <a:xfrm>
                <a:off x="2959642" y="2724149"/>
                <a:ext cx="4584158" cy="3524251"/>
                <a:chOff x="2652830" y="1188533"/>
                <a:chExt cx="5043370" cy="4297867"/>
              </a:xfrm>
            </p:grpSpPr>
            <p:cxnSp>
              <p:nvCxnSpPr>
                <p:cNvPr id="20" name="Straight Arrow Connector 19"/>
                <p:cNvCxnSpPr/>
                <p:nvPr/>
              </p:nvCxnSpPr>
              <p:spPr>
                <a:xfrm>
                  <a:off x="2667000" y="5410200"/>
                  <a:ext cx="50292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6200000" flipV="1">
                  <a:off x="548685" y="3292678"/>
                  <a:ext cx="4221666" cy="1337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14" name="Straight Connector 13"/>
              <p:cNvCxnSpPr/>
              <p:nvPr/>
            </p:nvCxnSpPr>
            <p:spPr>
              <a:xfrm rot="16200000" flipV="1">
                <a:off x="3024906" y="5387899"/>
                <a:ext cx="1562100" cy="6502"/>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flipV="1">
                <a:off x="5479324" y="4710839"/>
                <a:ext cx="3067050" cy="8073"/>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V="1">
                <a:off x="4247146" y="5619540"/>
                <a:ext cx="1238250" cy="19472"/>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V="1">
                <a:off x="4969627" y="5199021"/>
                <a:ext cx="2095500" cy="326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4495800" y="6267450"/>
                <a:ext cx="6858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5</a:t>
                </a:r>
                <a:endParaRPr lang="en-US" sz="2400" dirty="0">
                  <a:solidFill>
                    <a:schemeClr val="tx1"/>
                  </a:solidFill>
                  <a:latin typeface="Times New Roman" pitchFamily="18" charset="0"/>
                  <a:cs typeface="Times New Roman" pitchFamily="18" charset="0"/>
                </a:endParaRPr>
              </a:p>
            </p:txBody>
          </p:sp>
          <p:sp>
            <p:nvSpPr>
              <p:cNvPr id="19" name="Rectangle 18"/>
              <p:cNvSpPr/>
              <p:nvPr/>
            </p:nvSpPr>
            <p:spPr>
              <a:xfrm>
                <a:off x="6705600" y="6324600"/>
                <a:ext cx="6858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7</a:t>
                </a:r>
                <a:endParaRPr lang="en-US" sz="2400" dirty="0">
                  <a:solidFill>
                    <a:schemeClr val="tx1"/>
                  </a:solidFill>
                  <a:latin typeface="Times New Roman" pitchFamily="18" charset="0"/>
                  <a:cs typeface="Times New Roman" pitchFamily="18" charset="0"/>
                </a:endParaRPr>
              </a:p>
            </p:txBody>
          </p:sp>
        </p:grpSp>
      </p:grpSp>
      <p:cxnSp>
        <p:nvCxnSpPr>
          <p:cNvPr id="26" name="Straight Connector 25"/>
          <p:cNvCxnSpPr/>
          <p:nvPr/>
        </p:nvCxnSpPr>
        <p:spPr>
          <a:xfrm>
            <a:off x="1193409" y="1524000"/>
            <a:ext cx="330591" cy="21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فرعي 3"/>
          <p:cNvSpPr>
            <a:spLocks noGrp="1"/>
          </p:cNvSpPr>
          <p:nvPr>
            <p:ph type="subTitle" idx="1"/>
          </p:nvPr>
        </p:nvSpPr>
        <p:spPr>
          <a:xfrm>
            <a:off x="1727200" y="3789040"/>
            <a:ext cx="5712179" cy="1014382"/>
          </a:xfrm>
          <a:prstGeom prst="rect">
            <a:avLst/>
          </a:prstGeom>
          <a:ln/>
        </p:spPr>
        <p:style>
          <a:lnRef idx="2">
            <a:schemeClr val="dk1"/>
          </a:lnRef>
          <a:fillRef idx="1">
            <a:schemeClr val="lt1"/>
          </a:fillRef>
          <a:effectRef idx="0">
            <a:schemeClr val="dk1"/>
          </a:effectRef>
          <a:fontRef idx="minor">
            <a:schemeClr val="dk1"/>
          </a:fontRef>
        </p:style>
        <p:txBody>
          <a:bodyPr rtlCol="0" anchor="ctr">
            <a:noAutofit/>
          </a:bodyPr>
          <a:lstStyle/>
          <a:p>
            <a:pPr algn="l"/>
            <a:r>
              <a:rPr lang="en-US" sz="2400" b="1" dirty="0">
                <a:latin typeface="Times New Roman" pitchFamily="18" charset="0"/>
                <a:cs typeface="Times New Roman" pitchFamily="18" charset="0"/>
              </a:rPr>
              <a:t>Mean, Variance, Standard Deviation, and Expectation</a:t>
            </a:r>
            <a:endParaRPr lang="en-US" sz="2400" b="1" dirty="0">
              <a:ln>
                <a:solidFill>
                  <a:sysClr val="windowText" lastClr="000000"/>
                </a:solidFill>
              </a:ln>
              <a:latin typeface="Times New Roman" pitchFamily="18" charset="0"/>
              <a:cs typeface="Times New Roman" pitchFamily="18" charset="0"/>
            </a:endParaRPr>
          </a:p>
          <a:p>
            <a:pPr algn="l"/>
            <a:endParaRPr lang="en-US" sz="1800" b="1" dirty="0">
              <a:ln>
                <a:solidFill>
                  <a:sysClr val="windowText" lastClr="000000"/>
                </a:solidFill>
              </a:ln>
              <a:latin typeface="Times New Roman" pitchFamily="18" charset="0"/>
              <a:cs typeface="Times New Roman" pitchFamily="18" charset="0"/>
            </a:endParaRPr>
          </a:p>
        </p:txBody>
      </p:sp>
    </p:spTree>
    <p:extLst>
      <p:ext uri="{BB962C8B-B14F-4D97-AF65-F5344CB8AC3E}">
        <p14:creationId xmlns:p14="http://schemas.microsoft.com/office/powerpoint/2010/main" val="38673049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p:nvPr/>
        </p:nvGrpSpPr>
        <p:grpSpPr>
          <a:xfrm>
            <a:off x="152400" y="609600"/>
            <a:ext cx="8839200" cy="1295400"/>
            <a:chOff x="152400" y="152400"/>
            <a:chExt cx="8839200" cy="1295400"/>
          </a:xfrm>
        </p:grpSpPr>
        <p:sp>
          <p:nvSpPr>
            <p:cNvPr id="4" name="Rectangle 3"/>
            <p:cNvSpPr txBox="1">
              <a:spLocks noChangeArrowheads="1"/>
            </p:cNvSpPr>
            <p:nvPr/>
          </p:nvSpPr>
          <p:spPr>
            <a:xfrm>
              <a:off x="152400" y="152400"/>
              <a:ext cx="8839200" cy="1295400"/>
            </a:xfrm>
            <a:prstGeom prst="rect">
              <a:avLst/>
            </a:prstGeom>
          </p:spPr>
          <p:txBody>
            <a:bodyPr vert="horz">
              <a:noAutofit/>
            </a:bodyPr>
            <a:lstStyle/>
            <a:p>
              <a:pPr marL="274320" marR="0" lvl="0" indent="-274320" algn="ctr" defTabSz="914400" eaLnBrk="1" fontAlgn="auto" latinLnBrk="0" hangingPunct="1">
                <a:lnSpc>
                  <a:spcPct val="100000"/>
                </a:lnSpc>
                <a:spcBef>
                  <a:spcPts val="600"/>
                </a:spcBef>
                <a:spcAft>
                  <a:spcPts val="0"/>
                </a:spcAft>
                <a:buClr>
                  <a:schemeClr val="accent1"/>
                </a:buClr>
                <a:buSzPct val="76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4000" b="0"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Mean, Variance, Standard Deviation, and Expectation</a:t>
              </a:r>
              <a:endParaRPr kumimoji="0" lang="en-US" sz="4000" b="0" i="0" u="none" strike="noStrike" kern="1200" cap="none" spc="0" normalizeH="0" baseline="0" noProof="0" dirty="0">
                <a:ln>
                  <a:noFill/>
                </a:ln>
                <a:solidFill>
                  <a:srgbClr val="0070C0"/>
                </a:solidFill>
                <a:effectLst/>
                <a:uLnTx/>
                <a:uFillTx/>
                <a:latin typeface="Times New Roman" pitchFamily="18" charset="0"/>
                <a:ea typeface="+mn-ea"/>
                <a:cs typeface="Times New Roman" pitchFamily="18" charset="0"/>
              </a:endParaRPr>
            </a:p>
          </p:txBody>
        </p:sp>
        <p:sp>
          <p:nvSpPr>
            <p:cNvPr id="7" name="Rectangle 6"/>
            <p:cNvSpPr/>
            <p:nvPr/>
          </p:nvSpPr>
          <p:spPr>
            <a:xfrm>
              <a:off x="228600" y="152400"/>
              <a:ext cx="8686800" cy="12954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grpSp>
        <p:nvGrpSpPr>
          <p:cNvPr id="3" name="Group 10"/>
          <p:cNvGrpSpPr/>
          <p:nvPr/>
        </p:nvGrpSpPr>
        <p:grpSpPr>
          <a:xfrm>
            <a:off x="228600" y="1812925"/>
            <a:ext cx="2743200" cy="1616075"/>
            <a:chOff x="2895600" y="1981200"/>
            <a:chExt cx="2819400" cy="1616075"/>
          </a:xfrm>
        </p:grpSpPr>
        <p:sp>
          <p:nvSpPr>
            <p:cNvPr id="9" name="Text Box 1"/>
            <p:cNvSpPr txBox="1">
              <a:spLocks noChangeArrowheads="1"/>
            </p:cNvSpPr>
            <p:nvPr/>
          </p:nvSpPr>
          <p:spPr bwMode="auto">
            <a:xfrm>
              <a:off x="2971800" y="1981200"/>
              <a:ext cx="2743200" cy="1616075"/>
            </a:xfrm>
            <a:prstGeom prst="rect">
              <a:avLst/>
            </a:prstGeom>
            <a:noFill/>
            <a:ln w="9525">
              <a:noFill/>
              <a:round/>
              <a:headEnd/>
              <a:tailEnd/>
            </a:ln>
          </p:spPr>
          <p:txBody>
            <a:bodyPr anchor="ctr"/>
            <a:lstStyle/>
            <a:p>
              <a:pPr algn="l">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dirty="0" smtClean="0">
                  <a:solidFill>
                    <a:srgbClr val="FF0000"/>
                  </a:solidFill>
                  <a:latin typeface="Times New Roman" pitchFamily="18" charset="0"/>
                  <a:cs typeface="Times New Roman" pitchFamily="18" charset="0"/>
                </a:rPr>
                <a:t>Mean</a:t>
              </a:r>
              <a:endParaRPr lang="en-US" sz="4000" dirty="0">
                <a:solidFill>
                  <a:srgbClr val="FF0000"/>
                </a:solidFill>
                <a:latin typeface="Times New Roman" pitchFamily="18" charset="0"/>
                <a:cs typeface="Times New Roman" pitchFamily="18" charset="0"/>
              </a:endParaRPr>
            </a:p>
          </p:txBody>
        </p:sp>
        <p:sp>
          <p:nvSpPr>
            <p:cNvPr id="10" name="Rectangle 9"/>
            <p:cNvSpPr/>
            <p:nvPr/>
          </p:nvSpPr>
          <p:spPr>
            <a:xfrm>
              <a:off x="2895600" y="2362200"/>
              <a:ext cx="1447800" cy="914400"/>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sp>
        <p:nvSpPr>
          <p:cNvPr id="12" name="Text Box 2"/>
          <p:cNvSpPr txBox="1">
            <a:spLocks noChangeArrowheads="1"/>
          </p:cNvSpPr>
          <p:nvPr/>
        </p:nvSpPr>
        <p:spPr bwMode="auto">
          <a:xfrm>
            <a:off x="0" y="2362200"/>
            <a:ext cx="9067800" cy="4648200"/>
          </a:xfrm>
          <a:prstGeom prst="rect">
            <a:avLst/>
          </a:prstGeom>
          <a:noFill/>
          <a:ln w="9525">
            <a:noFill/>
            <a:round/>
            <a:headEnd/>
            <a:tailEnd/>
          </a:ln>
          <a:effectLst/>
        </p:spPr>
        <p:txBody>
          <a:bodyPr/>
          <a:lstStyle/>
          <a:p>
            <a:pPr marL="341313" indent="-341313" algn="ctr" rtl="0">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smtClean="0">
                <a:solidFill>
                  <a:srgbClr val="000000"/>
                </a:solidFill>
                <a:latin typeface="Times New Roman" pitchFamily="18" charset="0"/>
                <a:cs typeface="Times New Roman" pitchFamily="18" charset="0"/>
              </a:rPr>
              <a:t>           The mean of a random variable with a discrete       probability distribution . </a:t>
            </a:r>
          </a:p>
          <a:p>
            <a:pPr marL="341313" indent="-341313" algn="ctr" rtl="0">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dirty="0" smtClean="0">
              <a:solidFill>
                <a:srgbClr val="FF0000"/>
              </a:solidFill>
              <a:latin typeface="Times New Roman" pitchFamily="18" charset="0"/>
              <a:cs typeface="Times New Roman" pitchFamily="18" charset="0"/>
            </a:endParaRPr>
          </a:p>
          <a:p>
            <a:pPr marL="341313" indent="-341313" algn="ctr" rtl="0">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dirty="0" smtClean="0">
              <a:solidFill>
                <a:srgbClr val="FF0000"/>
              </a:solidFill>
              <a:latin typeface="Times New Roman" pitchFamily="18" charset="0"/>
              <a:cs typeface="Times New Roman" pitchFamily="18" charset="0"/>
            </a:endParaRPr>
          </a:p>
          <a:p>
            <a:pPr marL="341313" indent="-341313" algn="l" rtl="0">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smtClean="0">
                <a:solidFill>
                  <a:srgbClr val="FF0000"/>
                </a:solidFill>
                <a:latin typeface="Times New Roman" pitchFamily="18" charset="0"/>
                <a:cs typeface="Times New Roman" pitchFamily="18" charset="0"/>
              </a:rPr>
              <a:t>   </a:t>
            </a:r>
            <a:endParaRPr lang="en-US" sz="2800" dirty="0" smtClean="0">
              <a:solidFill>
                <a:srgbClr val="000000"/>
              </a:solidFill>
              <a:latin typeface="Times New Roman" pitchFamily="18" charset="0"/>
              <a:cs typeface="Times New Roman" pitchFamily="18" charset="0"/>
            </a:endParaRPr>
          </a:p>
          <a:p>
            <a:pPr marL="341313" indent="-341313" algn="l" rtl="0">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smtClean="0">
                <a:solidFill>
                  <a:srgbClr val="000000"/>
                </a:solidFill>
                <a:latin typeface="Times New Roman" pitchFamily="18" charset="0"/>
                <a:cs typeface="Times New Roman" pitchFamily="18" charset="0"/>
              </a:rPr>
              <a:t>Where </a:t>
            </a:r>
            <a:r>
              <a:rPr lang="en-US" sz="2800" dirty="0" smtClean="0">
                <a:solidFill>
                  <a:srgbClr val="00B050"/>
                </a:solidFill>
                <a:latin typeface="Times New Roman" pitchFamily="18" charset="0"/>
                <a:cs typeface="Times New Roman" pitchFamily="18" charset="0"/>
              </a:rPr>
              <a:t>X</a:t>
            </a:r>
            <a:r>
              <a:rPr lang="en-US" sz="2800" baseline="-25000" dirty="0" smtClean="0">
                <a:solidFill>
                  <a:srgbClr val="00B050"/>
                </a:solidFill>
                <a:latin typeface="Times New Roman" pitchFamily="18" charset="0"/>
                <a:cs typeface="Times New Roman" pitchFamily="18" charset="0"/>
              </a:rPr>
              <a:t>1</a:t>
            </a:r>
            <a:r>
              <a:rPr lang="en-US" sz="2800" dirty="0" smtClean="0">
                <a:solidFill>
                  <a:srgbClr val="00B050"/>
                </a:solidFill>
                <a:latin typeface="Times New Roman" pitchFamily="18" charset="0"/>
                <a:cs typeface="Times New Roman" pitchFamily="18" charset="0"/>
              </a:rPr>
              <a:t>, X</a:t>
            </a:r>
            <a:r>
              <a:rPr lang="en-US" sz="2800" baseline="-25000" dirty="0" smtClean="0">
                <a:solidFill>
                  <a:srgbClr val="00B050"/>
                </a:solidFill>
                <a:latin typeface="Times New Roman" pitchFamily="18" charset="0"/>
                <a:cs typeface="Times New Roman" pitchFamily="18" charset="0"/>
              </a:rPr>
              <a:t>2</a:t>
            </a:r>
            <a:r>
              <a:rPr lang="en-US" sz="2800" dirty="0" smtClean="0">
                <a:solidFill>
                  <a:srgbClr val="00B050"/>
                </a:solidFill>
                <a:latin typeface="Times New Roman" pitchFamily="18" charset="0"/>
                <a:cs typeface="Times New Roman" pitchFamily="18" charset="0"/>
              </a:rPr>
              <a:t> , X</a:t>
            </a:r>
            <a:r>
              <a:rPr lang="en-US" sz="2800" baseline="-25000" dirty="0" smtClean="0">
                <a:solidFill>
                  <a:srgbClr val="00B050"/>
                </a:solidFill>
                <a:latin typeface="Times New Roman" pitchFamily="18" charset="0"/>
                <a:cs typeface="Times New Roman" pitchFamily="18" charset="0"/>
              </a:rPr>
              <a:t>3</a:t>
            </a:r>
            <a:r>
              <a:rPr lang="en-US" sz="2800" dirty="0" smtClean="0">
                <a:solidFill>
                  <a:srgbClr val="00B050"/>
                </a:solidFill>
                <a:latin typeface="Times New Roman" pitchFamily="18" charset="0"/>
                <a:cs typeface="Times New Roman" pitchFamily="18" charset="0"/>
              </a:rPr>
              <a:t> ,…, </a:t>
            </a:r>
            <a:r>
              <a:rPr lang="en-US" sz="2800" dirty="0" err="1" smtClean="0">
                <a:solidFill>
                  <a:srgbClr val="00B050"/>
                </a:solidFill>
                <a:latin typeface="Times New Roman" pitchFamily="18" charset="0"/>
                <a:cs typeface="Times New Roman" pitchFamily="18" charset="0"/>
              </a:rPr>
              <a:t>X</a:t>
            </a:r>
            <a:r>
              <a:rPr lang="en-US" sz="2800" baseline="-25000" dirty="0" err="1" smtClean="0">
                <a:solidFill>
                  <a:srgbClr val="00B050"/>
                </a:solidFill>
                <a:latin typeface="Times New Roman" pitchFamily="18" charset="0"/>
                <a:cs typeface="Times New Roman" pitchFamily="18" charset="0"/>
              </a:rPr>
              <a:t>n</a:t>
            </a:r>
            <a:r>
              <a:rPr lang="en-US" sz="2800" dirty="0" smtClean="0">
                <a:solidFill>
                  <a:srgbClr val="000000"/>
                </a:solidFill>
                <a:latin typeface="Times New Roman" pitchFamily="18" charset="0"/>
                <a:cs typeface="Times New Roman" pitchFamily="18" charset="0"/>
              </a:rPr>
              <a:t>  are the outcomes and </a:t>
            </a:r>
            <a:r>
              <a:rPr lang="en-US" sz="2800" dirty="0" smtClean="0">
                <a:solidFill>
                  <a:srgbClr val="00B050"/>
                </a:solidFill>
                <a:latin typeface="Times New Roman" pitchFamily="18" charset="0"/>
                <a:cs typeface="Times New Roman" pitchFamily="18" charset="0"/>
              </a:rPr>
              <a:t>P(X</a:t>
            </a:r>
            <a:r>
              <a:rPr lang="en-US" sz="2800" baseline="-25000" dirty="0" smtClean="0">
                <a:solidFill>
                  <a:srgbClr val="00B050"/>
                </a:solidFill>
                <a:latin typeface="Times New Roman" pitchFamily="18" charset="0"/>
                <a:cs typeface="Times New Roman" pitchFamily="18" charset="0"/>
              </a:rPr>
              <a:t>1</a:t>
            </a:r>
            <a:r>
              <a:rPr lang="en-US" sz="2800" dirty="0" smtClean="0">
                <a:solidFill>
                  <a:srgbClr val="00B050"/>
                </a:solidFill>
                <a:latin typeface="Times New Roman" pitchFamily="18" charset="0"/>
                <a:cs typeface="Times New Roman" pitchFamily="18" charset="0"/>
              </a:rPr>
              <a:t>), P(X</a:t>
            </a:r>
            <a:r>
              <a:rPr lang="en-US" sz="2800" baseline="-25000" dirty="0" smtClean="0">
                <a:solidFill>
                  <a:srgbClr val="00B050"/>
                </a:solidFill>
                <a:latin typeface="Times New Roman" pitchFamily="18" charset="0"/>
                <a:cs typeface="Times New Roman" pitchFamily="18" charset="0"/>
              </a:rPr>
              <a:t>2</a:t>
            </a:r>
            <a:r>
              <a:rPr lang="en-US" sz="2800" dirty="0" smtClean="0">
                <a:solidFill>
                  <a:srgbClr val="00B050"/>
                </a:solidFill>
                <a:latin typeface="Times New Roman" pitchFamily="18" charset="0"/>
                <a:cs typeface="Times New Roman" pitchFamily="18" charset="0"/>
              </a:rPr>
              <a:t>), P(X</a:t>
            </a:r>
            <a:r>
              <a:rPr lang="en-US" sz="2800" baseline="-25000" dirty="0" smtClean="0">
                <a:solidFill>
                  <a:srgbClr val="00B050"/>
                </a:solidFill>
                <a:latin typeface="Times New Roman" pitchFamily="18" charset="0"/>
                <a:cs typeface="Times New Roman" pitchFamily="18" charset="0"/>
              </a:rPr>
              <a:t>3</a:t>
            </a:r>
            <a:r>
              <a:rPr lang="en-US" sz="2800" dirty="0" smtClean="0">
                <a:solidFill>
                  <a:srgbClr val="00B050"/>
                </a:solidFill>
                <a:latin typeface="Times New Roman" pitchFamily="18" charset="0"/>
                <a:cs typeface="Times New Roman" pitchFamily="18" charset="0"/>
              </a:rPr>
              <a:t>), …, P(</a:t>
            </a:r>
            <a:r>
              <a:rPr lang="en-US" sz="2800" dirty="0" err="1" smtClean="0">
                <a:solidFill>
                  <a:srgbClr val="00B050"/>
                </a:solidFill>
                <a:latin typeface="Times New Roman" pitchFamily="18" charset="0"/>
                <a:cs typeface="Times New Roman" pitchFamily="18" charset="0"/>
              </a:rPr>
              <a:t>X</a:t>
            </a:r>
            <a:r>
              <a:rPr lang="en-US" sz="2800" baseline="-25000" dirty="0" err="1" smtClean="0">
                <a:solidFill>
                  <a:srgbClr val="00B050"/>
                </a:solidFill>
                <a:latin typeface="Times New Roman" pitchFamily="18" charset="0"/>
                <a:cs typeface="Times New Roman" pitchFamily="18" charset="0"/>
              </a:rPr>
              <a:t>n</a:t>
            </a:r>
            <a:r>
              <a:rPr lang="en-US" sz="2800" dirty="0" smtClean="0">
                <a:solidFill>
                  <a:srgbClr val="00B050"/>
                </a:solidFill>
                <a:latin typeface="Times New Roman" pitchFamily="18" charset="0"/>
                <a:cs typeface="Times New Roman" pitchFamily="18" charset="0"/>
              </a:rPr>
              <a:t>)</a:t>
            </a:r>
            <a:r>
              <a:rPr lang="en-US" sz="2800" dirty="0" smtClean="0">
                <a:solidFill>
                  <a:srgbClr val="FF00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are the corresponding probabilities. </a:t>
            </a:r>
            <a:endParaRPr lang="en-US" sz="2800" dirty="0">
              <a:latin typeface="Times New Roman" pitchFamily="18" charset="0"/>
              <a:cs typeface="Times New Roman" pitchFamily="18" charset="0"/>
            </a:endParaRPr>
          </a:p>
        </p:txBody>
      </p:sp>
      <p:sp>
        <p:nvSpPr>
          <p:cNvPr id="13" name="Rectangle 12"/>
          <p:cNvSpPr/>
          <p:nvPr/>
        </p:nvSpPr>
        <p:spPr>
          <a:xfrm>
            <a:off x="2819400" y="4648200"/>
            <a:ext cx="2819400" cy="584775"/>
          </a:xfrm>
          <a:prstGeom prst="rect">
            <a:avLst/>
          </a:prstGeom>
          <a:ln w="38100">
            <a:solidFill>
              <a:srgbClr val="00B050"/>
            </a:solidFill>
          </a:ln>
        </p:spPr>
        <p:txBody>
          <a:bodyPr wrap="square">
            <a:spAutoFit/>
          </a:bodyPr>
          <a:lstStyle/>
          <a:p>
            <a:r>
              <a:rPr lang="en-US" sz="3200" dirty="0" smtClean="0">
                <a:solidFill>
                  <a:srgbClr val="0070C0"/>
                </a:solidFill>
                <a:latin typeface="Times New Roman" pitchFamily="18" charset="0"/>
                <a:cs typeface="Times New Roman" pitchFamily="18" charset="0"/>
              </a:rPr>
              <a:t> µ = ∑ X . P(X)</a:t>
            </a:r>
            <a:endParaRPr lang="en-US" sz="3200" dirty="0">
              <a:solidFill>
                <a:srgbClr val="0070C0"/>
              </a:solidFill>
            </a:endParaRPr>
          </a:p>
        </p:txBody>
      </p:sp>
      <p:sp>
        <p:nvSpPr>
          <p:cNvPr id="14" name="Rectangle 13"/>
          <p:cNvSpPr/>
          <p:nvPr/>
        </p:nvSpPr>
        <p:spPr>
          <a:xfrm>
            <a:off x="304800" y="3667780"/>
            <a:ext cx="8610600" cy="523220"/>
          </a:xfrm>
          <a:prstGeom prst="rect">
            <a:avLst/>
          </a:prstGeom>
        </p:spPr>
        <p:txBody>
          <a:bodyPr wrap="square">
            <a:spAutoFit/>
          </a:bodyPr>
          <a:lstStyle/>
          <a:p>
            <a:pPr marL="341313" indent="-341313" algn="ctr">
              <a:spcBef>
                <a:spcPts val="1750"/>
              </a:spcBef>
              <a:buClr>
                <a:srgbClr val="00B0F0"/>
              </a:buClr>
              <a:buSzPct val="10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rgbClr val="0070C0"/>
                </a:solidFill>
                <a:latin typeface="Times New Roman" pitchFamily="18" charset="0"/>
                <a:cs typeface="Times New Roman" pitchFamily="18" charset="0"/>
              </a:rPr>
              <a:t>µ = X</a:t>
            </a:r>
            <a:r>
              <a:rPr lang="en-US" sz="2800" baseline="-25000" dirty="0">
                <a:solidFill>
                  <a:srgbClr val="0070C0"/>
                </a:solidFill>
                <a:latin typeface="Times New Roman" pitchFamily="18" charset="0"/>
                <a:cs typeface="Times New Roman" pitchFamily="18" charset="0"/>
              </a:rPr>
              <a:t>1</a:t>
            </a:r>
            <a:r>
              <a:rPr lang="en-US" sz="2800" dirty="0">
                <a:solidFill>
                  <a:srgbClr val="0070C0"/>
                </a:solidFill>
                <a:latin typeface="Times New Roman" pitchFamily="18" charset="0"/>
                <a:cs typeface="Times New Roman" pitchFamily="18" charset="0"/>
              </a:rPr>
              <a:t> . P(X</a:t>
            </a:r>
            <a:r>
              <a:rPr lang="en-US" sz="2800" baseline="-25000" dirty="0">
                <a:solidFill>
                  <a:srgbClr val="0070C0"/>
                </a:solidFill>
                <a:latin typeface="Times New Roman" pitchFamily="18" charset="0"/>
                <a:cs typeface="Times New Roman" pitchFamily="18" charset="0"/>
              </a:rPr>
              <a:t>1</a:t>
            </a:r>
            <a:r>
              <a:rPr lang="en-US" sz="2800" dirty="0">
                <a:solidFill>
                  <a:srgbClr val="0070C0"/>
                </a:solidFill>
                <a:latin typeface="Times New Roman" pitchFamily="18" charset="0"/>
                <a:cs typeface="Times New Roman" pitchFamily="18" charset="0"/>
              </a:rPr>
              <a:t>) + X</a:t>
            </a:r>
            <a:r>
              <a:rPr lang="en-US" sz="2800" baseline="-25000" dirty="0">
                <a:solidFill>
                  <a:srgbClr val="0070C0"/>
                </a:solidFill>
                <a:latin typeface="Times New Roman" pitchFamily="18" charset="0"/>
                <a:cs typeface="Times New Roman" pitchFamily="18" charset="0"/>
              </a:rPr>
              <a:t>2</a:t>
            </a:r>
            <a:r>
              <a:rPr lang="en-US" sz="2800" dirty="0">
                <a:solidFill>
                  <a:srgbClr val="0070C0"/>
                </a:solidFill>
                <a:latin typeface="Times New Roman" pitchFamily="18" charset="0"/>
                <a:cs typeface="Times New Roman" pitchFamily="18" charset="0"/>
              </a:rPr>
              <a:t> . P(X</a:t>
            </a:r>
            <a:r>
              <a:rPr lang="en-US" sz="2800" baseline="-25000" dirty="0">
                <a:solidFill>
                  <a:srgbClr val="0070C0"/>
                </a:solidFill>
                <a:latin typeface="Times New Roman" pitchFamily="18" charset="0"/>
                <a:cs typeface="Times New Roman" pitchFamily="18" charset="0"/>
              </a:rPr>
              <a:t>2</a:t>
            </a:r>
            <a:r>
              <a:rPr lang="en-US" sz="2800" dirty="0">
                <a:solidFill>
                  <a:srgbClr val="0070C0"/>
                </a:solidFill>
                <a:latin typeface="Times New Roman" pitchFamily="18" charset="0"/>
                <a:cs typeface="Times New Roman" pitchFamily="18" charset="0"/>
              </a:rPr>
              <a:t>) + X</a:t>
            </a:r>
            <a:r>
              <a:rPr lang="en-US" sz="2800" baseline="-25000" dirty="0">
                <a:solidFill>
                  <a:srgbClr val="0070C0"/>
                </a:solidFill>
                <a:latin typeface="Times New Roman" pitchFamily="18" charset="0"/>
                <a:cs typeface="Times New Roman" pitchFamily="18" charset="0"/>
              </a:rPr>
              <a:t>3</a:t>
            </a:r>
            <a:r>
              <a:rPr lang="en-US" sz="2800" dirty="0">
                <a:solidFill>
                  <a:srgbClr val="0070C0"/>
                </a:solidFill>
                <a:latin typeface="Times New Roman" pitchFamily="18" charset="0"/>
                <a:cs typeface="Times New Roman" pitchFamily="18" charset="0"/>
              </a:rPr>
              <a:t> . P(X</a:t>
            </a:r>
            <a:r>
              <a:rPr lang="en-US" sz="2800" baseline="-25000" dirty="0">
                <a:solidFill>
                  <a:srgbClr val="0070C0"/>
                </a:solidFill>
                <a:latin typeface="Times New Roman" pitchFamily="18" charset="0"/>
                <a:cs typeface="Times New Roman" pitchFamily="18" charset="0"/>
              </a:rPr>
              <a:t>3</a:t>
            </a:r>
            <a:r>
              <a:rPr lang="en-US" sz="2800" dirty="0">
                <a:solidFill>
                  <a:srgbClr val="0070C0"/>
                </a:solidFill>
                <a:latin typeface="Times New Roman" pitchFamily="18" charset="0"/>
                <a:cs typeface="Times New Roman" pitchFamily="18" charset="0"/>
              </a:rPr>
              <a:t>)+ … + </a:t>
            </a:r>
            <a:r>
              <a:rPr lang="en-US" sz="2800" dirty="0" err="1">
                <a:solidFill>
                  <a:srgbClr val="0070C0"/>
                </a:solidFill>
                <a:latin typeface="Times New Roman" pitchFamily="18" charset="0"/>
                <a:cs typeface="Times New Roman" pitchFamily="18" charset="0"/>
              </a:rPr>
              <a:t>X</a:t>
            </a:r>
            <a:r>
              <a:rPr lang="en-US" sz="2800" baseline="-25000" dirty="0" err="1">
                <a:solidFill>
                  <a:srgbClr val="0070C0"/>
                </a:solidFill>
                <a:latin typeface="Times New Roman" pitchFamily="18" charset="0"/>
                <a:cs typeface="Times New Roman" pitchFamily="18" charset="0"/>
              </a:rPr>
              <a:t>n</a:t>
            </a:r>
            <a:r>
              <a:rPr lang="en-US" sz="2800" dirty="0">
                <a:solidFill>
                  <a:srgbClr val="0070C0"/>
                </a:solidFill>
                <a:latin typeface="Times New Roman" pitchFamily="18" charset="0"/>
                <a:cs typeface="Times New Roman" pitchFamily="18" charset="0"/>
              </a:rPr>
              <a:t> . P(</a:t>
            </a:r>
            <a:r>
              <a:rPr lang="en-US" sz="2800" dirty="0" err="1">
                <a:solidFill>
                  <a:srgbClr val="0070C0"/>
                </a:solidFill>
                <a:latin typeface="Times New Roman" pitchFamily="18" charset="0"/>
                <a:cs typeface="Times New Roman" pitchFamily="18" charset="0"/>
              </a:rPr>
              <a:t>X</a:t>
            </a:r>
            <a:r>
              <a:rPr lang="en-US" sz="2800" baseline="-25000" dirty="0" err="1">
                <a:solidFill>
                  <a:srgbClr val="0070C0"/>
                </a:solidFill>
                <a:latin typeface="Times New Roman" pitchFamily="18" charset="0"/>
                <a:cs typeface="Times New Roman" pitchFamily="18" charset="0"/>
              </a:rPr>
              <a:t>n</a:t>
            </a:r>
            <a:r>
              <a:rPr lang="en-US" sz="2800" dirty="0">
                <a:solidFill>
                  <a:srgbClr val="0070C0"/>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p:nvPr/>
        </p:nvGrpSpPr>
        <p:grpSpPr>
          <a:xfrm>
            <a:off x="762000" y="228600"/>
            <a:ext cx="7391400" cy="838200"/>
            <a:chOff x="533400" y="1981200"/>
            <a:chExt cx="7391400" cy="838200"/>
          </a:xfrm>
        </p:grpSpPr>
        <p:sp>
          <p:nvSpPr>
            <p:cNvPr id="4" name="Rectangle 3"/>
            <p:cNvSpPr/>
            <p:nvPr/>
          </p:nvSpPr>
          <p:spPr>
            <a:xfrm>
              <a:off x="533400" y="1981200"/>
              <a:ext cx="7391400" cy="8382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Rectangle 4"/>
            <p:cNvSpPr/>
            <p:nvPr/>
          </p:nvSpPr>
          <p:spPr>
            <a:xfrm>
              <a:off x="762000" y="2057400"/>
              <a:ext cx="6951776" cy="707886"/>
            </a:xfrm>
            <a:prstGeom prst="rect">
              <a:avLst/>
            </a:prstGeom>
          </p:spPr>
          <p:txBody>
            <a:bodyPr wrap="none">
              <a:spAutoFit/>
            </a:bodyPr>
            <a:lstStyle/>
            <a:p>
              <a:pPr algn="ctr"/>
              <a:r>
                <a:rPr lang="en-US" sz="4000" dirty="0" smtClean="0">
                  <a:solidFill>
                    <a:srgbClr val="FF0000"/>
                  </a:solidFill>
                  <a:latin typeface="Times New Roman" pitchFamily="18" charset="0"/>
                  <a:cs typeface="Times New Roman" pitchFamily="18" charset="0"/>
                </a:rPr>
                <a:t>Variance and Standard Deviation</a:t>
              </a:r>
              <a:endParaRPr lang="en-US" sz="4000" dirty="0"/>
            </a:p>
          </p:txBody>
        </p:sp>
      </p:grpSp>
      <p:sp>
        <p:nvSpPr>
          <p:cNvPr id="7" name="Text Box 2"/>
          <p:cNvSpPr txBox="1">
            <a:spLocks noChangeArrowheads="1"/>
          </p:cNvSpPr>
          <p:nvPr/>
        </p:nvSpPr>
        <p:spPr bwMode="auto">
          <a:xfrm>
            <a:off x="0" y="1123950"/>
            <a:ext cx="8991600" cy="1219200"/>
          </a:xfrm>
          <a:prstGeom prst="rect">
            <a:avLst/>
          </a:prstGeom>
          <a:noFill/>
          <a:ln w="9525">
            <a:noFill/>
            <a:round/>
            <a:headEnd/>
            <a:tailEnd/>
          </a:ln>
        </p:spPr>
        <p:txBody>
          <a:bodyPr/>
          <a:lstStyle/>
          <a:p>
            <a:pPr algn="l" rtl="0">
              <a:spcBef>
                <a:spcPts val="700"/>
              </a:spcBef>
              <a:buClr>
                <a:srgbClr val="00B0F0"/>
              </a:buClr>
              <a:buFont typeface="Wingdings" pitchFamily="2" charset="2"/>
              <a:buChar char="q"/>
              <a:tabLst>
                <a:tab pos="569913" algn="l"/>
                <a:tab pos="1484313" algn="l"/>
                <a:tab pos="2398713" algn="l"/>
                <a:tab pos="3313113" algn="l"/>
                <a:tab pos="4227513" algn="l"/>
                <a:tab pos="5141913" algn="l"/>
                <a:tab pos="6056313" algn="l"/>
                <a:tab pos="6970713" algn="l"/>
                <a:tab pos="7885113" algn="l"/>
                <a:tab pos="8799513" algn="l"/>
                <a:tab pos="9713913" algn="l"/>
              </a:tabLst>
            </a:pPr>
            <a:r>
              <a:rPr lang="en-US" sz="2800" dirty="0" smtClean="0">
                <a:latin typeface="Times New Roman" pitchFamily="18" charset="0"/>
                <a:cs typeface="Times New Roman" pitchFamily="18" charset="0"/>
              </a:rPr>
              <a:t>The formula for the variance of a probability distribution is </a:t>
            </a:r>
            <a:endParaRPr lang="en-US" sz="2800" dirty="0">
              <a:latin typeface="Times New Roman" pitchFamily="18" charset="0"/>
              <a:cs typeface="Times New Roman" pitchFamily="18" charset="0"/>
            </a:endParaRPr>
          </a:p>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a:p>
            <a:pPr>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p:txBody>
      </p:sp>
      <p:pic>
        <p:nvPicPr>
          <p:cNvPr id="8" name="Picture 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14744" y="4071942"/>
            <a:ext cx="1849694" cy="819150"/>
          </a:xfrm>
          <a:prstGeom prst="rect">
            <a:avLst/>
          </a:prstGeom>
          <a:noFill/>
        </p:spPr>
      </p:pic>
      <p:pic>
        <p:nvPicPr>
          <p:cNvPr id="9" name="Picture 1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124200" y="5086350"/>
            <a:ext cx="5602838" cy="1314450"/>
          </a:xfrm>
          <a:prstGeom prst="rect">
            <a:avLst/>
          </a:prstGeom>
          <a:noFill/>
        </p:spPr>
      </p:pic>
      <p:sp>
        <p:nvSpPr>
          <p:cNvPr id="10" name="Rectangle 9"/>
          <p:cNvSpPr/>
          <p:nvPr/>
        </p:nvSpPr>
        <p:spPr>
          <a:xfrm>
            <a:off x="76200" y="4171950"/>
            <a:ext cx="3429000" cy="523220"/>
          </a:xfrm>
          <a:prstGeom prst="rect">
            <a:avLst/>
          </a:prstGeom>
        </p:spPr>
        <p:txBody>
          <a:bodyPr wrap="square">
            <a:spAutoFit/>
          </a:bodyPr>
          <a:lstStyle/>
          <a:p>
            <a:r>
              <a:rPr lang="en-US" sz="2800" dirty="0" smtClean="0">
                <a:solidFill>
                  <a:srgbClr val="FF0000"/>
                </a:solidFill>
                <a:latin typeface="Times New Roman" pitchFamily="18" charset="0"/>
                <a:cs typeface="Times New Roman" pitchFamily="18" charset="0"/>
              </a:rPr>
              <a:t>Standard Deviation:</a:t>
            </a:r>
            <a:endParaRPr lang="en-US" sz="2800" dirty="0"/>
          </a:p>
        </p:txBody>
      </p:sp>
      <p:pic>
        <p:nvPicPr>
          <p:cNvPr id="11" name="Picture 1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310444" y="2047220"/>
            <a:ext cx="5080956" cy="1095375"/>
          </a:xfrm>
          <a:prstGeom prst="rect">
            <a:avLst/>
          </a:prstGeom>
          <a:noFill/>
        </p:spPr>
      </p:pic>
      <p:sp>
        <p:nvSpPr>
          <p:cNvPr id="12" name="Rectangle 11"/>
          <p:cNvSpPr/>
          <p:nvPr/>
        </p:nvSpPr>
        <p:spPr>
          <a:xfrm>
            <a:off x="595742" y="1905000"/>
            <a:ext cx="1537858" cy="523220"/>
          </a:xfrm>
          <a:prstGeom prst="rect">
            <a:avLst/>
          </a:prstGeom>
        </p:spPr>
        <p:txBody>
          <a:bodyPr wrap="none">
            <a:spAutoFit/>
          </a:bodyPr>
          <a:lstStyle/>
          <a:p>
            <a:pPr algn="ctr"/>
            <a:r>
              <a:rPr lang="en-US" sz="2800" dirty="0" smtClean="0">
                <a:solidFill>
                  <a:srgbClr val="FF0000"/>
                </a:solidFill>
                <a:latin typeface="Times New Roman" pitchFamily="18" charset="0"/>
                <a:cs typeface="Times New Roman" pitchFamily="18" charset="0"/>
              </a:rPr>
              <a:t>Variance: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1025"/>
            <a:ext cx="5742213"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5-6:  </a:t>
            </a:r>
            <a:r>
              <a:rPr lang="en-US" sz="2800" dirty="0" smtClean="0">
                <a:solidFill>
                  <a:srgbClr val="7030A0"/>
                </a:solidFill>
                <a:effectLst/>
                <a:latin typeface="Times New Roman" pitchFamily="18" charset="0"/>
                <a:cs typeface="Times New Roman" pitchFamily="18" charset="0"/>
              </a:rPr>
              <a:t>Children in Family </a:t>
            </a:r>
            <a:endParaRPr lang="en-US" sz="2800" dirty="0">
              <a:solidFill>
                <a:srgbClr val="7030A0"/>
              </a:solidFill>
            </a:endParaRPr>
          </a:p>
        </p:txBody>
      </p:sp>
      <p:sp>
        <p:nvSpPr>
          <p:cNvPr id="5" name="Rectangle 4"/>
          <p:cNvSpPr/>
          <p:nvPr/>
        </p:nvSpPr>
        <p:spPr>
          <a:xfrm>
            <a:off x="0" y="722293"/>
            <a:ext cx="8915400" cy="4401205"/>
          </a:xfrm>
          <a:prstGeom prst="rect">
            <a:avLst/>
          </a:prstGeom>
        </p:spPr>
        <p:txBody>
          <a:bodyPr wrap="square">
            <a:spAutoFit/>
          </a:bodyPr>
          <a:lstStyle/>
          <a:p>
            <a:pPr algn="l" rtl="0"/>
            <a:r>
              <a:rPr lang="en-US" sz="2800" dirty="0" smtClean="0">
                <a:solidFill>
                  <a:srgbClr val="0070C0"/>
                </a:solidFill>
                <a:latin typeface="Times New Roman" pitchFamily="18" charset="0"/>
                <a:cs typeface="Times New Roman" pitchFamily="18" charset="0"/>
              </a:rPr>
              <a:t>In a family with two children ,find the mean of the number of children who will be girls.</a:t>
            </a:r>
          </a:p>
          <a:p>
            <a:pPr algn="l" rtl="0"/>
            <a:endParaRPr lang="en-US" sz="2800" dirty="0" smtClean="0">
              <a:solidFill>
                <a:srgbClr val="0070C0"/>
              </a:solidFill>
              <a:latin typeface="Times New Roman" pitchFamily="18" charset="0"/>
              <a:cs typeface="Times New Roman" pitchFamily="18" charset="0"/>
            </a:endParaRPr>
          </a:p>
          <a:p>
            <a:pPr algn="l" rtl="0"/>
            <a:endParaRPr lang="en-US" sz="2800" dirty="0" smtClean="0">
              <a:solidFill>
                <a:srgbClr val="0070C0"/>
              </a:solidFill>
              <a:latin typeface="Times New Roman" pitchFamily="18" charset="0"/>
              <a:cs typeface="Times New Roman" pitchFamily="18" charset="0"/>
            </a:endParaRPr>
          </a:p>
          <a:p>
            <a:pPr algn="l" rtl="0"/>
            <a:endParaRPr lang="en-US" sz="2800" dirty="0" smtClean="0">
              <a:solidFill>
                <a:srgbClr val="0070C0"/>
              </a:solidFill>
              <a:latin typeface="Times New Roman" pitchFamily="18" charset="0"/>
              <a:cs typeface="Times New Roman" pitchFamily="18" charset="0"/>
            </a:endParaRPr>
          </a:p>
          <a:p>
            <a:pPr algn="l" rtl="0"/>
            <a:endParaRPr lang="en-US" sz="2800" dirty="0" smtClean="0">
              <a:solidFill>
                <a:srgbClr val="0070C0"/>
              </a:solidFill>
              <a:latin typeface="Times New Roman" pitchFamily="18" charset="0"/>
              <a:cs typeface="Times New Roman" pitchFamily="18" charset="0"/>
            </a:endParaRPr>
          </a:p>
          <a:p>
            <a:pPr algn="l" rtl="0"/>
            <a:endParaRPr lang="en-US" sz="2800" dirty="0" smtClean="0">
              <a:solidFill>
                <a:srgbClr val="0070C0"/>
              </a:solidFill>
              <a:latin typeface="Times New Roman" pitchFamily="18" charset="0"/>
              <a:cs typeface="Times New Roman" pitchFamily="18" charset="0"/>
            </a:endParaRPr>
          </a:p>
          <a:p>
            <a:pPr algn="l" rtl="0"/>
            <a:endParaRPr lang="en-US" sz="2800" dirty="0" smtClean="0">
              <a:solidFill>
                <a:srgbClr val="0070C0"/>
              </a:solidFill>
              <a:latin typeface="Times New Roman" pitchFamily="18" charset="0"/>
              <a:cs typeface="Times New Roman" pitchFamily="18" charset="0"/>
            </a:endParaRPr>
          </a:p>
          <a:p>
            <a:pPr algn="l" rtl="0"/>
            <a:endParaRPr lang="en-US" sz="2800" dirty="0" smtClean="0">
              <a:solidFill>
                <a:srgbClr val="0070C0"/>
              </a:solidFill>
              <a:latin typeface="Times New Roman" pitchFamily="18" charset="0"/>
              <a:cs typeface="Times New Roman" pitchFamily="18" charset="0"/>
            </a:endParaRPr>
          </a:p>
          <a:p>
            <a:pPr algn="l" rtl="0"/>
            <a:r>
              <a:rPr lang="en-US" sz="2800" dirty="0" smtClean="0">
                <a:solidFill>
                  <a:srgbClr val="0070C0"/>
                </a:solidFill>
                <a:latin typeface="Times New Roman" pitchFamily="18" charset="0"/>
                <a:cs typeface="Times New Roman" pitchFamily="18" charset="0"/>
              </a:rPr>
              <a:t>                                            = </a:t>
            </a:r>
            <a:endParaRPr lang="en-US" sz="2800" dirty="0">
              <a:solidFill>
                <a:srgbClr val="0070C0"/>
              </a:solidFill>
            </a:endParaRPr>
          </a:p>
        </p:txBody>
      </p:sp>
      <p:graphicFrame>
        <p:nvGraphicFramePr>
          <p:cNvPr id="25" name="Table 24"/>
          <p:cNvGraphicFramePr>
            <a:graphicFrameLocks noGrp="1"/>
          </p:cNvGraphicFramePr>
          <p:nvPr/>
        </p:nvGraphicFramePr>
        <p:xfrm>
          <a:off x="2000232" y="1714488"/>
          <a:ext cx="5969541" cy="1676400"/>
        </p:xfrm>
        <a:graphic>
          <a:graphicData uri="http://schemas.openxmlformats.org/drawingml/2006/table">
            <a:tbl>
              <a:tblPr firstRow="1" bandRow="1">
                <a:tableStyleId>{5C22544A-7EE6-4342-B048-85BDC9FD1C3A}</a:tableStyleId>
              </a:tblPr>
              <a:tblGrid>
                <a:gridCol w="2209800"/>
                <a:gridCol w="1357364"/>
                <a:gridCol w="1237588"/>
                <a:gridCol w="1164789"/>
              </a:tblGrid>
              <a:tr h="685800">
                <a:tc>
                  <a:txBody>
                    <a:bodyPr/>
                    <a:lstStyle/>
                    <a:p>
                      <a:pPr algn="ctr"/>
                      <a:r>
                        <a:rPr lang="en-US" sz="2400" b="0" dirty="0" smtClean="0">
                          <a:solidFill>
                            <a:schemeClr val="tx1"/>
                          </a:solidFill>
                          <a:latin typeface="Times New Roman" pitchFamily="18" charset="0"/>
                          <a:cs typeface="Times New Roman" pitchFamily="18" charset="0"/>
                        </a:rPr>
                        <a:t>X</a:t>
                      </a:r>
                      <a:endParaRPr lang="en-US" sz="24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90600">
                <a:tc>
                  <a:txBody>
                    <a:bodyPr/>
                    <a:lstStyle/>
                    <a:p>
                      <a:pPr algn="ctr"/>
                      <a:r>
                        <a:rPr lang="en-US" sz="2800" b="0" dirty="0" smtClean="0">
                          <a:solidFill>
                            <a:schemeClr val="tx1"/>
                          </a:solidFill>
                          <a:latin typeface="Times New Roman" pitchFamily="18" charset="0"/>
                          <a:cs typeface="Times New Roman" pitchFamily="18" charset="0"/>
                        </a:rPr>
                        <a:t>P(X)</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27"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857752" y="2571744"/>
            <a:ext cx="171450" cy="742950"/>
          </a:xfrm>
          <a:prstGeom prst="rect">
            <a:avLst/>
          </a:prstGeom>
          <a:noFill/>
        </p:spPr>
      </p:pic>
      <p:pic>
        <p:nvPicPr>
          <p:cNvPr id="28"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429520" y="2571744"/>
            <a:ext cx="171450" cy="742950"/>
          </a:xfrm>
          <a:prstGeom prst="rect">
            <a:avLst/>
          </a:prstGeom>
          <a:noFill/>
        </p:spPr>
      </p:pic>
      <p:pic>
        <p:nvPicPr>
          <p:cNvPr id="29"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072198" y="2571744"/>
            <a:ext cx="171450" cy="742950"/>
          </a:xfrm>
          <a:prstGeom prst="rect">
            <a:avLst/>
          </a:prstGeom>
          <a:noFill/>
        </p:spPr>
      </p:pic>
      <p:sp>
        <p:nvSpPr>
          <p:cNvPr id="30" name="Rectangle 29"/>
          <p:cNvSpPr/>
          <p:nvPr/>
        </p:nvSpPr>
        <p:spPr>
          <a:xfrm>
            <a:off x="152400" y="1929825"/>
            <a:ext cx="1778051"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Solution:</a:t>
            </a:r>
            <a:endParaRPr lang="en-US" sz="2800" dirty="0">
              <a:solidFill>
                <a:srgbClr val="7030A0"/>
              </a:solidFill>
            </a:endParaRPr>
          </a:p>
        </p:txBody>
      </p:sp>
      <p:sp>
        <p:nvSpPr>
          <p:cNvPr id="31" name="Rectangle 30"/>
          <p:cNvSpPr/>
          <p:nvPr/>
        </p:nvSpPr>
        <p:spPr>
          <a:xfrm>
            <a:off x="500034" y="3571876"/>
            <a:ext cx="2714644" cy="584775"/>
          </a:xfrm>
          <a:prstGeom prst="rect">
            <a:avLst/>
          </a:prstGeom>
        </p:spPr>
        <p:txBody>
          <a:bodyPr wrap="square">
            <a:spAutoFit/>
          </a:bodyPr>
          <a:lstStyle/>
          <a:p>
            <a:pPr algn="l" rtl="0"/>
            <a:r>
              <a:rPr lang="en-US" sz="3200" dirty="0" smtClean="0">
                <a:solidFill>
                  <a:srgbClr val="FF0000"/>
                </a:solidFill>
                <a:effectLst/>
                <a:latin typeface="Times New Roman" pitchFamily="18" charset="0"/>
                <a:cs typeface="Times New Roman" pitchFamily="18" charset="0"/>
              </a:rPr>
              <a:t>µ= ∑X . P(X)</a:t>
            </a:r>
            <a:r>
              <a:rPr lang="en-US" sz="3200" dirty="0" smtClean="0">
                <a:effectLst/>
                <a:latin typeface="Times New Roman" pitchFamily="18" charset="0"/>
                <a:cs typeface="Times New Roman" pitchFamily="18" charset="0"/>
              </a:rPr>
              <a:t>=</a:t>
            </a:r>
            <a:endParaRPr lang="en-US" sz="2800" dirty="0"/>
          </a:p>
        </p:txBody>
      </p:sp>
      <p:pic>
        <p:nvPicPr>
          <p:cNvPr id="35" name="Picture 1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09600" y="4322816"/>
            <a:ext cx="3276600" cy="706384"/>
          </a:xfrm>
          <a:prstGeom prst="rect">
            <a:avLst/>
          </a:prstGeom>
          <a:noFill/>
        </p:spPr>
      </p:pic>
      <p:graphicFrame>
        <p:nvGraphicFramePr>
          <p:cNvPr id="38" name="كائن 37"/>
          <p:cNvGraphicFramePr>
            <a:graphicFrameLocks noChangeAspect="1"/>
          </p:cNvGraphicFramePr>
          <p:nvPr/>
        </p:nvGraphicFramePr>
        <p:xfrm>
          <a:off x="857224" y="5000636"/>
          <a:ext cx="5145088" cy="892175"/>
        </p:xfrm>
        <a:graphic>
          <a:graphicData uri="http://schemas.openxmlformats.org/presentationml/2006/ole">
            <mc:AlternateContent xmlns:mc="http://schemas.openxmlformats.org/markup-compatibility/2006">
              <mc:Choice xmlns:v="urn:schemas-microsoft-com:vml" Requires="v">
                <p:oleObj spid="_x0000_s40971" name="Equation" r:id="rId6" imgW="2489040" imgH="431640" progId="Equation.3">
                  <p:embed/>
                </p:oleObj>
              </mc:Choice>
              <mc:Fallback>
                <p:oleObj name="Equation" r:id="rId6" imgW="2489040" imgH="431640" progId="Equation.3">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7224" y="5000636"/>
                        <a:ext cx="5145088"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كائن 38"/>
          <p:cNvGraphicFramePr>
            <a:graphicFrameLocks noChangeAspect="1"/>
          </p:cNvGraphicFramePr>
          <p:nvPr/>
        </p:nvGraphicFramePr>
        <p:xfrm>
          <a:off x="714348" y="6000768"/>
          <a:ext cx="5143536" cy="571504"/>
        </p:xfrm>
        <a:graphic>
          <a:graphicData uri="http://schemas.openxmlformats.org/presentationml/2006/ole">
            <mc:AlternateContent xmlns:mc="http://schemas.openxmlformats.org/markup-compatibility/2006">
              <mc:Choice xmlns:v="urn:schemas-microsoft-com:vml" Requires="v">
                <p:oleObj spid="_x0000_s40972" name="Equation" r:id="rId8" imgW="1498320" imgH="253800" progId="Equation.3">
                  <p:embed/>
                </p:oleObj>
              </mc:Choice>
              <mc:Fallback>
                <p:oleObj name="Equation" r:id="rId8" imgW="1498320" imgH="253800" progId="Equation.3">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4348" y="6000768"/>
                        <a:ext cx="5143536"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كائن 15"/>
          <p:cNvGraphicFramePr>
            <a:graphicFrameLocks noChangeAspect="1"/>
          </p:cNvGraphicFramePr>
          <p:nvPr/>
        </p:nvGraphicFramePr>
        <p:xfrm>
          <a:off x="3214678" y="3571876"/>
          <a:ext cx="3966565" cy="642942"/>
        </p:xfrm>
        <a:graphic>
          <a:graphicData uri="http://schemas.openxmlformats.org/presentationml/2006/ole">
            <mc:AlternateContent xmlns:mc="http://schemas.openxmlformats.org/markup-compatibility/2006">
              <mc:Choice xmlns:v="urn:schemas-microsoft-com:vml" Requires="v">
                <p:oleObj spid="_x0000_s40973" name="Equation" r:id="rId10" imgW="1180800" imgH="393480" progId="Equation.3">
                  <p:embed/>
                </p:oleObj>
              </mc:Choice>
              <mc:Fallback>
                <p:oleObj name="Equation" r:id="rId10" imgW="1180800" imgH="393480" progId="Equation.3">
                  <p:embed/>
                  <p:pic>
                    <p:nvPicPr>
                      <p:cNvPr id="0" name="Picture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14678" y="3571876"/>
                        <a:ext cx="3966565"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dissolve">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dissolv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dissolve">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dissolve">
                                      <p:cBhvr>
                                        <p:cTn id="22" dur="500"/>
                                        <p:tgtEl>
                                          <p:spTgt spid="3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dissolve">
                                      <p:cBhvr>
                                        <p:cTn id="2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5-9:</a:t>
            </a:r>
            <a:endParaRPr lang="en-US" sz="3200" b="1" dirty="0"/>
          </a:p>
        </p:txBody>
      </p:sp>
      <p:sp>
        <p:nvSpPr>
          <p:cNvPr id="5" name="Text Box 1"/>
          <p:cNvSpPr txBox="1">
            <a:spLocks noChangeArrowheads="1"/>
          </p:cNvSpPr>
          <p:nvPr/>
        </p:nvSpPr>
        <p:spPr bwMode="auto">
          <a:xfrm>
            <a:off x="2362200" y="-76200"/>
            <a:ext cx="2438400" cy="609600"/>
          </a:xfrm>
          <a:prstGeom prst="rect">
            <a:avLst/>
          </a:prstGeom>
          <a:noFill/>
          <a:ln w="9525">
            <a:noFill/>
            <a:round/>
            <a:headEnd/>
            <a:tailEnd/>
          </a:ln>
        </p:spPr>
        <p:txBody>
          <a:bodyPr anchor="ct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dirty="0" smtClean="0">
                <a:solidFill>
                  <a:srgbClr val="7030A0"/>
                </a:solidFill>
                <a:latin typeface="Times New Roman" pitchFamily="18" charset="0"/>
                <a:cs typeface="Times New Roman" pitchFamily="18" charset="0"/>
              </a:rPr>
              <a:t>Rolling </a:t>
            </a:r>
            <a:r>
              <a:rPr lang="en-US" sz="2400" dirty="0">
                <a:solidFill>
                  <a:srgbClr val="7030A0"/>
                </a:solidFill>
                <a:latin typeface="Times New Roman" pitchFamily="18" charset="0"/>
                <a:cs typeface="Times New Roman" pitchFamily="18" charset="0"/>
              </a:rPr>
              <a:t>a Die</a:t>
            </a:r>
          </a:p>
        </p:txBody>
      </p:sp>
      <p:sp>
        <p:nvSpPr>
          <p:cNvPr id="6" name="Text Box 2"/>
          <p:cNvSpPr txBox="1">
            <a:spLocks noChangeArrowheads="1"/>
          </p:cNvSpPr>
          <p:nvPr/>
        </p:nvSpPr>
        <p:spPr bwMode="auto">
          <a:xfrm>
            <a:off x="0" y="381000"/>
            <a:ext cx="8077200" cy="1219200"/>
          </a:xfrm>
          <a:prstGeom prst="rect">
            <a:avLst/>
          </a:prstGeom>
          <a:noFill/>
          <a:ln w="9525">
            <a:noFill/>
            <a:round/>
            <a:headEnd/>
            <a:tailEnd/>
          </a:ln>
        </p:spPr>
        <p:txBody>
          <a:bodyPr/>
          <a:lstStyle/>
          <a:p>
            <a:pPr algn="l" rtl="0">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US" sz="2800" dirty="0">
                <a:solidFill>
                  <a:srgbClr val="0070C0"/>
                </a:solidFill>
                <a:latin typeface="Times New Roman" pitchFamily="18" charset="0"/>
                <a:cs typeface="Times New Roman" pitchFamily="18" charset="0"/>
              </a:rPr>
              <a:t>Compute the variance and standard deviation for the probability distribution in Example 5–5.</a:t>
            </a:r>
          </a:p>
          <a:p>
            <a:pPr algn="l" rtl="0">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a:p>
            <a:pPr algn="l" rtl="0">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p:txBody>
      </p:sp>
      <p:graphicFrame>
        <p:nvGraphicFramePr>
          <p:cNvPr id="7" name="Object 5"/>
          <p:cNvGraphicFramePr>
            <a:graphicFrameLocks noChangeAspect="1"/>
          </p:cNvGraphicFramePr>
          <p:nvPr/>
        </p:nvGraphicFramePr>
        <p:xfrm>
          <a:off x="1828801" y="2819400"/>
          <a:ext cx="4571999" cy="725324"/>
        </p:xfrm>
        <a:graphic>
          <a:graphicData uri="http://schemas.openxmlformats.org/presentationml/2006/ole">
            <mc:AlternateContent xmlns:mc="http://schemas.openxmlformats.org/markup-compatibility/2006">
              <mc:Choice xmlns:v="urn:schemas-microsoft-com:vml" Requires="v">
                <p:oleObj spid="_x0000_s41998" r:id="rId3" imgW="1612800" imgH="279360" progId="">
                  <p:embed/>
                </p:oleObj>
              </mc:Choice>
              <mc:Fallback>
                <p:oleObj r:id="rId3" imgW="1612800" imgH="279360" progId="">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1" y="2819400"/>
                        <a:ext cx="4571999" cy="725324"/>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graphicFrame>
        <p:nvGraphicFramePr>
          <p:cNvPr id="8" name="Object 6"/>
          <p:cNvGraphicFramePr>
            <a:graphicFrameLocks noChangeAspect="1"/>
          </p:cNvGraphicFramePr>
          <p:nvPr/>
        </p:nvGraphicFramePr>
        <p:xfrm>
          <a:off x="1673225" y="3581400"/>
          <a:ext cx="6175375" cy="1485571"/>
        </p:xfrm>
        <a:graphic>
          <a:graphicData uri="http://schemas.openxmlformats.org/presentationml/2006/ole">
            <mc:AlternateContent xmlns:mc="http://schemas.openxmlformats.org/markup-compatibility/2006">
              <mc:Choice xmlns:v="urn:schemas-microsoft-com:vml" Requires="v">
                <p:oleObj spid="_x0000_s41999" r:id="rId5" imgW="1879560" imgH="533160" progId="">
                  <p:embed/>
                </p:oleObj>
              </mc:Choice>
              <mc:Fallback>
                <p:oleObj r:id="rId5" imgW="1879560" imgH="533160" progId="">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3225" y="3581400"/>
                        <a:ext cx="6175375" cy="1485571"/>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graphicFrame>
        <p:nvGraphicFramePr>
          <p:cNvPr id="9" name="Object 7"/>
          <p:cNvGraphicFramePr>
            <a:graphicFrameLocks noChangeAspect="1"/>
          </p:cNvGraphicFramePr>
          <p:nvPr/>
        </p:nvGraphicFramePr>
        <p:xfrm>
          <a:off x="3352800" y="5105400"/>
          <a:ext cx="1935162" cy="685800"/>
        </p:xfrm>
        <a:graphic>
          <a:graphicData uri="http://schemas.openxmlformats.org/presentationml/2006/ole">
            <mc:AlternateContent xmlns:mc="http://schemas.openxmlformats.org/markup-compatibility/2006">
              <mc:Choice xmlns:v="urn:schemas-microsoft-com:vml" Requires="v">
                <p:oleObj spid="_x0000_s42000" r:id="rId7" imgW="622080" imgH="241200" progId="">
                  <p:embed/>
                </p:oleObj>
              </mc:Choice>
              <mc:Fallback>
                <p:oleObj r:id="rId7" imgW="622080" imgH="241200" progId="">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2800" y="5105400"/>
                        <a:ext cx="1935162" cy="685800"/>
                      </a:xfrm>
                      <a:prstGeom prst="rect">
                        <a:avLst/>
                      </a:prstGeom>
                      <a:noFill/>
                      <a:ln w="38100" cmpd="dbl">
                        <a:solidFill>
                          <a:schemeClr val="bg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8"/>
          <p:cNvGraphicFramePr>
            <a:graphicFrameLocks noChangeAspect="1"/>
          </p:cNvGraphicFramePr>
          <p:nvPr/>
        </p:nvGraphicFramePr>
        <p:xfrm>
          <a:off x="2571736" y="5786454"/>
          <a:ext cx="2289175" cy="685800"/>
        </p:xfrm>
        <a:graphic>
          <a:graphicData uri="http://schemas.openxmlformats.org/presentationml/2006/ole">
            <mc:AlternateContent xmlns:mc="http://schemas.openxmlformats.org/markup-compatibility/2006">
              <mc:Choice xmlns:v="urn:schemas-microsoft-com:vml" Requires="v">
                <p:oleObj spid="_x0000_s42001" r:id="rId9" imgW="736560" imgH="241200" progId="">
                  <p:embed/>
                </p:oleObj>
              </mc:Choice>
              <mc:Fallback>
                <p:oleObj r:id="rId9" imgW="736560" imgH="241200" progId="">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71736" y="5786454"/>
                        <a:ext cx="2289175" cy="685800"/>
                      </a:xfrm>
                      <a:prstGeom prst="rect">
                        <a:avLst/>
                      </a:prstGeom>
                      <a:noFill/>
                      <a:ln w="38100" cmpd="dbl">
                        <a:solidFill>
                          <a:schemeClr val="bg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307344" y="23622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pic>
        <p:nvPicPr>
          <p:cNvPr id="12" name="Picture 4"/>
          <p:cNvPicPr>
            <a:picLocks noChangeAspect="1" noChangeArrowheads="1"/>
          </p:cNvPicPr>
          <p:nvPr/>
        </p:nvPicPr>
        <p:blipFill>
          <a:blip r:embed="rId11"/>
          <a:srcRect/>
          <a:stretch>
            <a:fillRect/>
          </a:stretch>
        </p:blipFill>
        <p:spPr bwMode="auto">
          <a:xfrm>
            <a:off x="152400" y="1463675"/>
            <a:ext cx="7848600" cy="898525"/>
          </a:xfrm>
          <a:prstGeom prst="rect">
            <a:avLst/>
          </a:prstGeom>
          <a:noFill/>
          <a:ln w="9525">
            <a:noFill/>
            <a:round/>
            <a:headEnd/>
            <a:tailEnd/>
          </a:ln>
        </p:spPr>
      </p:pic>
      <p:cxnSp>
        <p:nvCxnSpPr>
          <p:cNvPr id="13" name="Straight Arrow Connector 14"/>
          <p:cNvCxnSpPr/>
          <p:nvPr/>
        </p:nvCxnSpPr>
        <p:spPr>
          <a:xfrm rot="10800000">
            <a:off x="5410200" y="5410200"/>
            <a:ext cx="1219200" cy="1588"/>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4"/>
          <p:cNvCxnSpPr/>
          <p:nvPr/>
        </p:nvCxnSpPr>
        <p:spPr>
          <a:xfrm rot="10800000">
            <a:off x="4929190" y="6143644"/>
            <a:ext cx="1219200" cy="1588"/>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Rectangle 12"/>
          <p:cNvSpPr/>
          <p:nvPr/>
        </p:nvSpPr>
        <p:spPr>
          <a:xfrm>
            <a:off x="6477000" y="5130225"/>
            <a:ext cx="1981200" cy="584775"/>
          </a:xfrm>
          <a:prstGeom prst="rect">
            <a:avLst/>
          </a:prstGeom>
        </p:spPr>
        <p:txBody>
          <a:bodyPr wrap="square">
            <a:spAutoFit/>
          </a:bodyPr>
          <a:lstStyle/>
          <a:p>
            <a:pPr algn="ctr"/>
            <a:r>
              <a:rPr lang="en-US" sz="3200" dirty="0" smtClean="0">
                <a:solidFill>
                  <a:srgbClr val="00B050"/>
                </a:solidFill>
                <a:latin typeface="Times New Roman" pitchFamily="18" charset="0"/>
                <a:cs typeface="Times New Roman" pitchFamily="18" charset="0"/>
              </a:rPr>
              <a:t>Variance</a:t>
            </a:r>
          </a:p>
        </p:txBody>
      </p:sp>
      <p:sp>
        <p:nvSpPr>
          <p:cNvPr id="16" name="Rectangle 13"/>
          <p:cNvSpPr/>
          <p:nvPr/>
        </p:nvSpPr>
        <p:spPr>
          <a:xfrm>
            <a:off x="6231023" y="5786454"/>
            <a:ext cx="2912977" cy="523220"/>
          </a:xfrm>
          <a:prstGeom prst="rect">
            <a:avLst/>
          </a:prstGeom>
        </p:spPr>
        <p:txBody>
          <a:bodyPr wrap="none">
            <a:spAutoFit/>
          </a:bodyPr>
          <a:lstStyle/>
          <a:p>
            <a:r>
              <a:rPr lang="en-US" sz="2800" dirty="0" smtClean="0">
                <a:solidFill>
                  <a:srgbClr val="00B050"/>
                </a:solidFill>
                <a:latin typeface="Times New Roman" pitchFamily="18" charset="0"/>
                <a:cs typeface="Times New Roman" pitchFamily="18" charset="0"/>
              </a:rPr>
              <a:t>standard deviation </a:t>
            </a:r>
            <a:endParaRPr lang="en-US" sz="2800"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additive="repl">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additive="repl">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additive="repl">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5-10:</a:t>
            </a:r>
            <a:endParaRPr lang="en-US" sz="3200" b="1" dirty="0"/>
          </a:p>
        </p:txBody>
      </p:sp>
      <p:sp>
        <p:nvSpPr>
          <p:cNvPr id="5" name="Text Box 1"/>
          <p:cNvSpPr txBox="1">
            <a:spLocks noChangeArrowheads="1"/>
          </p:cNvSpPr>
          <p:nvPr/>
        </p:nvSpPr>
        <p:spPr bwMode="auto">
          <a:xfrm>
            <a:off x="2590800" y="76200"/>
            <a:ext cx="3886200" cy="609600"/>
          </a:xfrm>
          <a:prstGeom prst="rect">
            <a:avLst/>
          </a:prstGeom>
          <a:noFill/>
          <a:ln w="9525">
            <a:noFill/>
            <a:round/>
            <a:headEnd/>
            <a:tailEnd/>
          </a:ln>
        </p:spPr>
        <p:txBody>
          <a:bodyPr anchor="ct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dirty="0" smtClean="0">
                <a:solidFill>
                  <a:srgbClr val="7030A0"/>
                </a:solidFill>
                <a:latin typeface="Times New Roman" pitchFamily="18" charset="0"/>
                <a:cs typeface="Times New Roman" pitchFamily="18" charset="0"/>
              </a:rPr>
              <a:t>Selecting Numbered Balls </a:t>
            </a:r>
            <a:endParaRPr lang="en-US" sz="2400" dirty="0">
              <a:solidFill>
                <a:srgbClr val="7030A0"/>
              </a:solidFill>
              <a:latin typeface="Times New Roman" pitchFamily="18" charset="0"/>
              <a:cs typeface="Times New Roman" pitchFamily="18" charset="0"/>
            </a:endParaRPr>
          </a:p>
        </p:txBody>
      </p:sp>
      <p:sp>
        <p:nvSpPr>
          <p:cNvPr id="6" name="Text Box 2"/>
          <p:cNvSpPr txBox="1">
            <a:spLocks noChangeArrowheads="1"/>
          </p:cNvSpPr>
          <p:nvPr/>
        </p:nvSpPr>
        <p:spPr bwMode="auto">
          <a:xfrm>
            <a:off x="0" y="762000"/>
            <a:ext cx="9144000" cy="2743200"/>
          </a:xfrm>
          <a:prstGeom prst="rect">
            <a:avLst/>
          </a:prstGeom>
          <a:noFill/>
          <a:ln w="9525">
            <a:noFill/>
            <a:round/>
            <a:headEnd/>
            <a:tailEnd/>
          </a:ln>
        </p:spPr>
        <p:txBody>
          <a:bodyPr/>
          <a:lstStyle/>
          <a:p>
            <a:pPr algn="l" rtl="0">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US" sz="2800" dirty="0" smtClean="0">
                <a:solidFill>
                  <a:srgbClr val="0070C0"/>
                </a:solidFill>
                <a:latin typeface="Times New Roman" pitchFamily="18" charset="0"/>
                <a:cs typeface="Times New Roman" pitchFamily="18" charset="0"/>
              </a:rPr>
              <a:t>A box contains 5 balls .Two are numbered 3 , one is numbered 4 ,and two are numbered 5. The balls are mixed and one is selected at random . After a ball is selected , its number is recorded . Then it is replaced . If the experiment is repeated many times , find the variance and standard deviation of the numbers on the balls.</a:t>
            </a:r>
            <a:endParaRPr lang="en-US" sz="2800" dirty="0">
              <a:solidFill>
                <a:srgbClr val="0070C0"/>
              </a:solidFill>
              <a:latin typeface="Times New Roman" pitchFamily="18" charset="0"/>
              <a:cs typeface="Times New Roman" pitchFamily="18" charset="0"/>
            </a:endParaRPr>
          </a:p>
          <a:p>
            <a:pPr algn="l" rtl="0">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a:p>
            <a:pPr algn="l" rtl="0">
              <a:spcBef>
                <a:spcPts val="700"/>
              </a:spcBef>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US" sz="2800" dirty="0">
              <a:solidFill>
                <a:srgbClr val="0070C0"/>
              </a:solidFill>
              <a:latin typeface="Times New Roman" pitchFamily="18" charset="0"/>
              <a:cs typeface="Times New Roman" pitchFamily="18" charset="0"/>
            </a:endParaRPr>
          </a:p>
        </p:txBody>
      </p:sp>
      <p:sp>
        <p:nvSpPr>
          <p:cNvPr id="7" name="Rectangle 6"/>
          <p:cNvSpPr/>
          <p:nvPr/>
        </p:nvSpPr>
        <p:spPr>
          <a:xfrm>
            <a:off x="76200" y="35153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aphicFrame>
        <p:nvGraphicFramePr>
          <p:cNvPr id="8" name="Table 7"/>
          <p:cNvGraphicFramePr>
            <a:graphicFrameLocks noGrp="1"/>
          </p:cNvGraphicFramePr>
          <p:nvPr/>
        </p:nvGraphicFramePr>
        <p:xfrm>
          <a:off x="228600" y="4410075"/>
          <a:ext cx="8381999" cy="1371600"/>
        </p:xfrm>
        <a:graphic>
          <a:graphicData uri="http://schemas.openxmlformats.org/drawingml/2006/table">
            <a:tbl>
              <a:tblPr firstRow="1" bandRow="1">
                <a:tableStyleId>{5C22544A-7EE6-4342-B048-85BDC9FD1C3A}</a:tableStyleId>
              </a:tblPr>
              <a:tblGrid>
                <a:gridCol w="3483129"/>
                <a:gridCol w="1525626"/>
                <a:gridCol w="1737731"/>
                <a:gridCol w="1635513"/>
              </a:tblGrid>
              <a:tr h="660400">
                <a:tc>
                  <a:txBody>
                    <a:bodyPr/>
                    <a:lstStyle/>
                    <a:p>
                      <a:pPr algn="ctr"/>
                      <a:r>
                        <a:rPr lang="en-US" sz="2400" b="0" dirty="0" smtClean="0">
                          <a:solidFill>
                            <a:schemeClr val="tx1"/>
                          </a:solidFill>
                          <a:latin typeface="Times New Roman" pitchFamily="18" charset="0"/>
                          <a:cs typeface="Times New Roman" pitchFamily="18" charset="0"/>
                        </a:rPr>
                        <a:t>Number on</a:t>
                      </a:r>
                      <a:r>
                        <a:rPr lang="en-US" sz="2400" b="0" baseline="0" dirty="0" smtClean="0">
                          <a:solidFill>
                            <a:schemeClr val="tx1"/>
                          </a:solidFill>
                          <a:latin typeface="Times New Roman" pitchFamily="18" charset="0"/>
                          <a:cs typeface="Times New Roman" pitchFamily="18" charset="0"/>
                        </a:rPr>
                        <a:t> each ball</a:t>
                      </a:r>
                      <a:r>
                        <a:rPr lang="en-US" sz="2400" b="0" dirty="0" smtClean="0">
                          <a:solidFill>
                            <a:schemeClr val="tx1"/>
                          </a:solidFill>
                          <a:latin typeface="Times New Roman" pitchFamily="18" charset="0"/>
                          <a:cs typeface="Times New Roman" pitchFamily="18" charset="0"/>
                        </a:rPr>
                        <a:t> </a:t>
                      </a:r>
                      <a:r>
                        <a:rPr lang="en-US" sz="2400" b="0" dirty="0" smtClean="0">
                          <a:solidFill>
                            <a:srgbClr val="FF0000"/>
                          </a:solidFill>
                          <a:latin typeface="Times New Roman" pitchFamily="18" charset="0"/>
                          <a:cs typeface="Times New Roman" pitchFamily="18" charset="0"/>
                        </a:rPr>
                        <a:t>(X)</a:t>
                      </a:r>
                      <a:endParaRPr lang="en-US" sz="24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1200">
                <a:tc>
                  <a:txBody>
                    <a:bodyPr/>
                    <a:lstStyle/>
                    <a:p>
                      <a:pPr algn="ctr"/>
                      <a:r>
                        <a:rPr lang="en-US" sz="2800" b="0" dirty="0" smtClean="0">
                          <a:solidFill>
                            <a:schemeClr val="tx1"/>
                          </a:solidFill>
                          <a:latin typeface="Times New Roman" pitchFamily="18" charset="0"/>
                          <a:cs typeface="Times New Roman" pitchFamily="18" charset="0"/>
                        </a:rPr>
                        <a:t>Probability</a:t>
                      </a:r>
                      <a:r>
                        <a:rPr lang="en-US" sz="2800" b="0" dirty="0" smtClean="0">
                          <a:solidFill>
                            <a:srgbClr val="0070C0"/>
                          </a:solidFill>
                          <a:latin typeface="Times New Roman" pitchFamily="18" charset="0"/>
                          <a:cs typeface="Times New Roman" pitchFamily="18" charset="0"/>
                        </a:rPr>
                        <a:t> </a:t>
                      </a:r>
                      <a:r>
                        <a:rPr lang="en-US" sz="2800" b="0" dirty="0" smtClean="0">
                          <a:solidFill>
                            <a:srgbClr val="FF0000"/>
                          </a:solidFill>
                          <a:latin typeface="Times New Roman" pitchFamily="18" charset="0"/>
                          <a:cs typeface="Times New Roman" pitchFamily="18" charset="0"/>
                        </a:rPr>
                        <a:t>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343400" y="5172075"/>
            <a:ext cx="152400" cy="619125"/>
          </a:xfrm>
          <a:prstGeom prst="rect">
            <a:avLst/>
          </a:prstGeom>
          <a:noFill/>
        </p:spPr>
      </p:pic>
      <p:pic>
        <p:nvPicPr>
          <p:cNvPr id="10"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696200" y="5172075"/>
            <a:ext cx="152400" cy="619125"/>
          </a:xfrm>
          <a:prstGeom prst="rect">
            <a:avLst/>
          </a:prstGeom>
          <a:noFill/>
        </p:spPr>
      </p:pic>
      <p:pic>
        <p:nvPicPr>
          <p:cNvPr id="11"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019800" y="5095875"/>
            <a:ext cx="142875" cy="6191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ssolv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85720" y="785794"/>
          <a:ext cx="8381999" cy="1371600"/>
        </p:xfrm>
        <a:graphic>
          <a:graphicData uri="http://schemas.openxmlformats.org/drawingml/2006/table">
            <a:tbl>
              <a:tblPr firstRow="1" bandRow="1">
                <a:tableStyleId>{5C22544A-7EE6-4342-B048-85BDC9FD1C3A}</a:tableStyleId>
              </a:tblPr>
              <a:tblGrid>
                <a:gridCol w="3483129"/>
                <a:gridCol w="1525626"/>
                <a:gridCol w="1737731"/>
                <a:gridCol w="1635513"/>
              </a:tblGrid>
              <a:tr h="660400">
                <a:tc>
                  <a:txBody>
                    <a:bodyPr/>
                    <a:lstStyle/>
                    <a:p>
                      <a:pPr algn="ctr" rtl="0"/>
                      <a:r>
                        <a:rPr lang="en-US" sz="2400" b="0" dirty="0" smtClean="0">
                          <a:solidFill>
                            <a:schemeClr val="tx1"/>
                          </a:solidFill>
                          <a:latin typeface="Times New Roman" pitchFamily="18" charset="0"/>
                          <a:cs typeface="Times New Roman" pitchFamily="18" charset="0"/>
                        </a:rPr>
                        <a:t>Number on</a:t>
                      </a:r>
                      <a:r>
                        <a:rPr lang="en-US" sz="2400" b="0" baseline="0" dirty="0" smtClean="0">
                          <a:solidFill>
                            <a:schemeClr val="tx1"/>
                          </a:solidFill>
                          <a:latin typeface="Times New Roman" pitchFamily="18" charset="0"/>
                          <a:cs typeface="Times New Roman" pitchFamily="18" charset="0"/>
                        </a:rPr>
                        <a:t> each ball</a:t>
                      </a:r>
                      <a:r>
                        <a:rPr lang="en-US" sz="2400" b="0" dirty="0" smtClean="0">
                          <a:solidFill>
                            <a:schemeClr val="tx1"/>
                          </a:solidFill>
                          <a:latin typeface="Times New Roman" pitchFamily="18" charset="0"/>
                          <a:cs typeface="Times New Roman" pitchFamily="18" charset="0"/>
                        </a:rPr>
                        <a:t> </a:t>
                      </a:r>
                      <a:r>
                        <a:rPr lang="en-US" sz="2400" b="0" dirty="0" smtClean="0">
                          <a:solidFill>
                            <a:srgbClr val="FF0000"/>
                          </a:solidFill>
                          <a:latin typeface="Times New Roman" pitchFamily="18" charset="0"/>
                          <a:cs typeface="Times New Roman" pitchFamily="18" charset="0"/>
                        </a:rPr>
                        <a:t>(X)</a:t>
                      </a:r>
                      <a:endParaRPr lang="en-US" sz="24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a:r>
                        <a:rPr lang="en-US" sz="2800" b="0" dirty="0" smtClean="0">
                          <a:solidFill>
                            <a:schemeClr val="tx1"/>
                          </a:solidFill>
                          <a:latin typeface="Times New Roman" pitchFamily="18" charset="0"/>
                          <a:cs typeface="Times New Roman" pitchFamily="18" charset="0"/>
                        </a:rPr>
                        <a:t>5</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1200">
                <a:tc>
                  <a:txBody>
                    <a:bodyPr/>
                    <a:lstStyle/>
                    <a:p>
                      <a:pPr algn="ctr" rtl="0"/>
                      <a:r>
                        <a:rPr lang="en-US" sz="2800" b="0" dirty="0" smtClean="0">
                          <a:solidFill>
                            <a:schemeClr val="tx1"/>
                          </a:solidFill>
                          <a:latin typeface="Times New Roman" pitchFamily="18" charset="0"/>
                          <a:cs typeface="Times New Roman" pitchFamily="18" charset="0"/>
                        </a:rPr>
                        <a:t>Probability</a:t>
                      </a:r>
                      <a:r>
                        <a:rPr lang="en-US" sz="2800" b="0" dirty="0" smtClean="0">
                          <a:solidFill>
                            <a:srgbClr val="0070C0"/>
                          </a:solidFill>
                          <a:latin typeface="Times New Roman" pitchFamily="18" charset="0"/>
                          <a:cs typeface="Times New Roman" pitchFamily="18" charset="0"/>
                        </a:rPr>
                        <a:t> </a:t>
                      </a:r>
                      <a:r>
                        <a:rPr lang="en-US" sz="2800" b="0" dirty="0" smtClean="0">
                          <a:solidFill>
                            <a:srgbClr val="FF0000"/>
                          </a:solidFill>
                          <a:latin typeface="Times New Roman" pitchFamily="18" charset="0"/>
                          <a:cs typeface="Times New Roman" pitchFamily="18" charset="0"/>
                        </a:rPr>
                        <a:t>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5"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357686" y="1500174"/>
            <a:ext cx="152400" cy="619125"/>
          </a:xfrm>
          <a:prstGeom prst="rect">
            <a:avLst/>
          </a:prstGeom>
          <a:noFill/>
        </p:spPr>
      </p:pic>
      <p:pic>
        <p:nvPicPr>
          <p:cNvPr id="6"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786710" y="1500174"/>
            <a:ext cx="152400" cy="619125"/>
          </a:xfrm>
          <a:prstGeom prst="rect">
            <a:avLst/>
          </a:prstGeom>
          <a:noFill/>
        </p:spPr>
      </p:pic>
      <p:pic>
        <p:nvPicPr>
          <p:cNvPr id="7"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072198" y="1500174"/>
            <a:ext cx="142875" cy="619125"/>
          </a:xfrm>
          <a:prstGeom prst="rect">
            <a:avLst/>
          </a:prstGeom>
          <a:noFill/>
        </p:spPr>
      </p:pic>
      <p:sp>
        <p:nvSpPr>
          <p:cNvPr id="8" name="Rectangle 7"/>
          <p:cNvSpPr/>
          <p:nvPr/>
        </p:nvSpPr>
        <p:spPr>
          <a:xfrm>
            <a:off x="113780" y="2438400"/>
            <a:ext cx="1334020" cy="543739"/>
          </a:xfrm>
          <a:prstGeom prst="rect">
            <a:avLst/>
          </a:prstGeom>
        </p:spPr>
        <p:txBody>
          <a:bodyPr wrap="none">
            <a:spAutoFit/>
          </a:bodyPr>
          <a:lstStyle/>
          <a:p>
            <a:pPr algn="ctr"/>
            <a:r>
              <a:rPr lang="en-US" sz="4400" baseline="30000" dirty="0" smtClean="0">
                <a:solidFill>
                  <a:srgbClr val="FF0000"/>
                </a:solidFill>
                <a:latin typeface="Times New Roman" pitchFamily="18" charset="0"/>
                <a:cs typeface="Times New Roman" pitchFamily="18" charset="0"/>
              </a:rPr>
              <a:t>Step 1 :</a:t>
            </a:r>
            <a:endParaRPr lang="en-US" sz="4400" baseline="30000" dirty="0">
              <a:solidFill>
                <a:srgbClr val="FF0000"/>
              </a:solidFill>
              <a:latin typeface="Times New Roman" pitchFamily="18" charset="0"/>
              <a:cs typeface="Times New Roman" pitchFamily="18" charset="0"/>
            </a:endParaRPr>
          </a:p>
        </p:txBody>
      </p:sp>
      <p:sp>
        <p:nvSpPr>
          <p:cNvPr id="9" name="Rectangle 8"/>
          <p:cNvSpPr/>
          <p:nvPr/>
        </p:nvSpPr>
        <p:spPr>
          <a:xfrm>
            <a:off x="351434" y="2743200"/>
            <a:ext cx="2680542" cy="584775"/>
          </a:xfrm>
          <a:prstGeom prst="rect">
            <a:avLst/>
          </a:prstGeom>
        </p:spPr>
        <p:txBody>
          <a:bodyPr wrap="none">
            <a:spAutoFit/>
          </a:bodyPr>
          <a:lstStyle/>
          <a:p>
            <a:pPr algn="ctr"/>
            <a:r>
              <a:rPr lang="en-US" sz="3200" dirty="0" smtClean="0">
                <a:solidFill>
                  <a:srgbClr val="00B050"/>
                </a:solidFill>
                <a:effectLst/>
                <a:latin typeface="Times New Roman" pitchFamily="18" charset="0"/>
                <a:cs typeface="Times New Roman" pitchFamily="18" charset="0"/>
              </a:rPr>
              <a:t>µ= ∑X . P(X)</a:t>
            </a:r>
            <a:r>
              <a:rPr lang="en-US" sz="3200" dirty="0" smtClean="0">
                <a:effectLst/>
                <a:latin typeface="Times New Roman" pitchFamily="18" charset="0"/>
                <a:cs typeface="Times New Roman" pitchFamily="18" charset="0"/>
              </a:rPr>
              <a:t>=</a:t>
            </a:r>
            <a:endParaRPr lang="en-US" sz="2800" dirty="0"/>
          </a:p>
        </p:txBody>
      </p:sp>
      <p:sp>
        <p:nvSpPr>
          <p:cNvPr id="13" name="Rectangle 12"/>
          <p:cNvSpPr/>
          <p:nvPr/>
        </p:nvSpPr>
        <p:spPr>
          <a:xfrm>
            <a:off x="76200" y="3733800"/>
            <a:ext cx="1334020" cy="543739"/>
          </a:xfrm>
          <a:prstGeom prst="rect">
            <a:avLst/>
          </a:prstGeom>
        </p:spPr>
        <p:txBody>
          <a:bodyPr wrap="none">
            <a:spAutoFit/>
          </a:bodyPr>
          <a:lstStyle/>
          <a:p>
            <a:pPr algn="ctr"/>
            <a:r>
              <a:rPr lang="en-US" sz="4400" baseline="30000" dirty="0" smtClean="0">
                <a:solidFill>
                  <a:srgbClr val="FF0000"/>
                </a:solidFill>
                <a:latin typeface="Times New Roman" pitchFamily="18" charset="0"/>
                <a:cs typeface="Times New Roman" pitchFamily="18" charset="0"/>
              </a:rPr>
              <a:t>Step 2 :</a:t>
            </a:r>
            <a:endParaRPr lang="en-US" sz="4400" baseline="30000" dirty="0">
              <a:solidFill>
                <a:srgbClr val="FF0000"/>
              </a:solidFill>
              <a:latin typeface="Times New Roman" pitchFamily="18" charset="0"/>
              <a:cs typeface="Times New Roman" pitchFamily="18" charset="0"/>
            </a:endParaRPr>
          </a:p>
        </p:txBody>
      </p:sp>
      <p:pic>
        <p:nvPicPr>
          <p:cNvPr id="14" name="Picture 1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09600" y="4322816"/>
            <a:ext cx="3276600" cy="706384"/>
          </a:xfrm>
          <a:prstGeom prst="rect">
            <a:avLst/>
          </a:prstGeom>
          <a:noFill/>
        </p:spPr>
      </p:pic>
      <p:pic>
        <p:nvPicPr>
          <p:cNvPr id="15" name="Picture 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4015008" y="4257675"/>
            <a:ext cx="4290792" cy="847725"/>
          </a:xfrm>
          <a:prstGeom prst="rect">
            <a:avLst/>
          </a:prstGeom>
          <a:noFill/>
        </p:spPr>
      </p:pic>
      <p:pic>
        <p:nvPicPr>
          <p:cNvPr id="16" name="Picture 4"/>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8373794" y="4267200"/>
            <a:ext cx="541606" cy="838200"/>
          </a:xfrm>
          <a:prstGeom prst="rect">
            <a:avLst/>
          </a:prstGeom>
          <a:noFill/>
        </p:spPr>
      </p:pic>
      <p:pic>
        <p:nvPicPr>
          <p:cNvPr id="17" name="Picture 7"/>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741219" y="5105400"/>
            <a:ext cx="3449781" cy="1251020"/>
          </a:xfrm>
          <a:prstGeom prst="rect">
            <a:avLst/>
          </a:prstGeom>
          <a:noFill/>
        </p:spPr>
      </p:pic>
      <p:graphicFrame>
        <p:nvGraphicFramePr>
          <p:cNvPr id="18" name="كائن 17"/>
          <p:cNvGraphicFramePr>
            <a:graphicFrameLocks noChangeAspect="1"/>
          </p:cNvGraphicFramePr>
          <p:nvPr/>
        </p:nvGraphicFramePr>
        <p:xfrm>
          <a:off x="3071802" y="2428868"/>
          <a:ext cx="3786214" cy="1139541"/>
        </p:xfrm>
        <a:graphic>
          <a:graphicData uri="http://schemas.openxmlformats.org/presentationml/2006/ole">
            <mc:AlternateContent xmlns:mc="http://schemas.openxmlformats.org/markup-compatibility/2006">
              <mc:Choice xmlns:v="urn:schemas-microsoft-com:vml" Requires="v">
                <p:oleObj spid="_x0000_s67588" name="Equation" r:id="rId9" imgW="1307880" imgH="393480" progId="Equation.3">
                  <p:embed/>
                </p:oleObj>
              </mc:Choice>
              <mc:Fallback>
                <p:oleObj name="Equation" r:id="rId9" imgW="1307880" imgH="393480" progId="Equation.3">
                  <p:embed/>
                  <p:pic>
                    <p:nvPicPr>
                      <p:cNvPr id="0" name="Picture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71802" y="2428868"/>
                        <a:ext cx="3786214" cy="11395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ssolv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ssolv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dissolv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dissolve">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dissolve">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a:xfrm>
            <a:off x="0" y="685800"/>
            <a:ext cx="8229600" cy="990600"/>
          </a:xfrm>
        </p:spPr>
        <p:txBody>
          <a:bodyPr/>
          <a:lstStyle/>
          <a:p>
            <a:pPr eaLnBrk="1" hangingPunct="1"/>
            <a:r>
              <a:rPr lang="en-US" b="1" dirty="0" smtClean="0">
                <a:solidFill>
                  <a:srgbClr val="C00000"/>
                </a:solidFill>
              </a:rPr>
              <a:t>Expectation</a:t>
            </a:r>
          </a:p>
        </p:txBody>
      </p:sp>
      <p:sp>
        <p:nvSpPr>
          <p:cNvPr id="8195" name="Rectangle 3"/>
          <p:cNvSpPr>
            <a:spLocks noGrp="1" noChangeArrowheads="1"/>
          </p:cNvSpPr>
          <p:nvPr>
            <p:ph type="body" idx="4294967295"/>
          </p:nvPr>
        </p:nvSpPr>
        <p:spPr>
          <a:xfrm>
            <a:off x="0" y="1643063"/>
            <a:ext cx="8077200" cy="3352800"/>
          </a:xfrm>
        </p:spPr>
        <p:txBody>
          <a:bodyPr>
            <a:normAutofit/>
          </a:bodyPr>
          <a:lstStyle/>
          <a:p>
            <a:pPr algn="l" rtl="0" eaLnBrk="1" hangingPunct="1">
              <a:spcBef>
                <a:spcPct val="50000"/>
              </a:spcBef>
              <a:defRPr/>
            </a:pPr>
            <a:r>
              <a:rPr lang="en-US" sz="2800" dirty="0" smtClean="0">
                <a:latin typeface="Times New Roman" pitchFamily="18" charset="0"/>
                <a:cs typeface="Times New Roman" pitchFamily="18" charset="0"/>
              </a:rPr>
              <a:t>The </a:t>
            </a:r>
            <a:r>
              <a:rPr lang="en-US" sz="2800" b="1" dirty="0" smtClean="0">
                <a:solidFill>
                  <a:srgbClr val="FF0000"/>
                </a:solidFill>
                <a:latin typeface="Times New Roman" pitchFamily="18" charset="0"/>
                <a:cs typeface="Times New Roman" pitchFamily="18" charset="0"/>
              </a:rPr>
              <a:t>expected value</a:t>
            </a:r>
            <a:r>
              <a:rPr lang="en-US" sz="2800" dirty="0" smtClean="0">
                <a:latin typeface="Times New Roman" pitchFamily="18" charset="0"/>
                <a:cs typeface="Times New Roman" pitchFamily="18" charset="0"/>
              </a:rPr>
              <a:t>, or</a:t>
            </a:r>
            <a:r>
              <a:rPr lang="en-US" sz="2800" b="1" dirty="0" smtClean="0">
                <a:solidFill>
                  <a:srgbClr val="000099"/>
                </a:solidFill>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expectation</a:t>
            </a:r>
            <a:r>
              <a:rPr lang="en-US" sz="2800" dirty="0" smtClean="0">
                <a:latin typeface="Times New Roman" pitchFamily="18" charset="0"/>
                <a:cs typeface="Times New Roman" pitchFamily="18" charset="0"/>
              </a:rPr>
              <a:t>, of a discrete random variable of a probability distribution is the theoretical average of the variable.  </a:t>
            </a:r>
          </a:p>
          <a:p>
            <a:pPr algn="l" rtl="0" eaLnBrk="1" hangingPunct="1">
              <a:spcBef>
                <a:spcPct val="50000"/>
              </a:spcBef>
              <a:defRPr/>
            </a:pPr>
            <a:r>
              <a:rPr lang="en-US" sz="2800" dirty="0" smtClean="0">
                <a:latin typeface="Times New Roman" pitchFamily="18" charset="0"/>
                <a:cs typeface="Times New Roman" pitchFamily="18" charset="0"/>
              </a:rPr>
              <a:t>The expected value is, by definition, the mean of the probability distribution.</a:t>
            </a:r>
          </a:p>
        </p:txBody>
      </p:sp>
      <p:graphicFrame>
        <p:nvGraphicFramePr>
          <p:cNvPr id="206850" name="Object 2"/>
          <p:cNvGraphicFramePr>
            <a:graphicFrameLocks noChangeAspect="1"/>
          </p:cNvGraphicFramePr>
          <p:nvPr>
            <p:extLst>
              <p:ext uri="{D42A27DB-BD31-4B8C-83A1-F6EECF244321}">
                <p14:modId xmlns:p14="http://schemas.microsoft.com/office/powerpoint/2010/main" val="2392496679"/>
              </p:ext>
            </p:extLst>
          </p:nvPr>
        </p:nvGraphicFramePr>
        <p:xfrm>
          <a:off x="1981200" y="4495800"/>
          <a:ext cx="5054600" cy="723900"/>
        </p:xfrm>
        <a:graphic>
          <a:graphicData uri="http://schemas.openxmlformats.org/presentationml/2006/ole">
            <mc:AlternateContent xmlns:mc="http://schemas.openxmlformats.org/markup-compatibility/2006">
              <mc:Choice xmlns:v="urn:schemas-microsoft-com:vml" Requires="v">
                <p:oleObj spid="_x0000_s4101" name="Equation" r:id="rId3" imgW="1625400" imgH="253800" progId="">
                  <p:embed/>
                </p:oleObj>
              </mc:Choice>
              <mc:Fallback>
                <p:oleObj name="Equation" r:id="rId3" imgW="1625400" imgH="25380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4495800"/>
                        <a:ext cx="50546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55354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381000"/>
            <a:ext cx="8229600" cy="914400"/>
          </a:xfrm>
        </p:spPr>
        <p:txBody>
          <a:bodyPr/>
          <a:lstStyle/>
          <a:p>
            <a:pPr eaLnBrk="1" hangingPunct="1"/>
            <a:r>
              <a:rPr lang="en-US" b="1" u="sng"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Chapter 5 Overview</a:t>
            </a:r>
          </a:p>
        </p:txBody>
      </p:sp>
      <p:sp>
        <p:nvSpPr>
          <p:cNvPr id="2458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76905B-FC05-45C0-8241-095212CCC9A1}" type="slidenum">
              <a:rPr lang="en-US" smtClean="0">
                <a:latin typeface="Arial Black" pitchFamily="34" charset="0"/>
              </a:rPr>
              <a:pPr eaLnBrk="1" hangingPunct="1"/>
              <a:t>2</a:t>
            </a:fld>
            <a:endParaRPr lang="en-US" smtClean="0">
              <a:latin typeface="Arial Black" pitchFamily="34" charset="0"/>
            </a:endParaRPr>
          </a:p>
        </p:txBody>
      </p:sp>
      <p:sp>
        <p:nvSpPr>
          <p:cNvPr id="2" name="Rectangle 6"/>
          <p:cNvSpPr>
            <a:spLocks noGrp="1" noChangeArrowheads="1"/>
          </p:cNvSpPr>
          <p:nvPr>
            <p:ph sz="quarter" idx="1"/>
          </p:nvPr>
        </p:nvSpPr>
        <p:spPr>
          <a:xfrm>
            <a:off x="609600" y="1371600"/>
            <a:ext cx="8077200" cy="4876800"/>
          </a:xfrm>
        </p:spPr>
        <p:txBody>
          <a:bodyPr lIns="90488" tIns="44450" rIns="90488" bIns="44450">
            <a:normAutofit/>
          </a:bodyPr>
          <a:lstStyle/>
          <a:p>
            <a:pPr algn="l" rtl="0" eaLnBrk="1" hangingPunct="1">
              <a:spcBef>
                <a:spcPct val="50000"/>
              </a:spcBef>
              <a:buFont typeface="Wingdings" pitchFamily="2" charset="2"/>
              <a:buNone/>
              <a:defRPr/>
            </a:pPr>
            <a:r>
              <a:rPr lang="en-US" sz="2800" b="1" dirty="0" smtClean="0">
                <a:latin typeface="Times New Roman" pitchFamily="18" charset="0"/>
                <a:cs typeface="Times New Roman" pitchFamily="18" charset="0"/>
              </a:rPr>
              <a:t>          Introduction</a:t>
            </a:r>
          </a:p>
          <a:p>
            <a:pPr algn="l" rtl="0" eaLnBrk="1" hangingPunct="1">
              <a:spcBef>
                <a:spcPct val="50000"/>
              </a:spcBef>
              <a:defRPr/>
            </a:pPr>
            <a:r>
              <a:rPr lang="en-US" sz="2800" b="1" dirty="0" smtClean="0">
                <a:latin typeface="Times New Roman" pitchFamily="18" charset="0"/>
                <a:cs typeface="Times New Roman" pitchFamily="18" charset="0"/>
              </a:rPr>
              <a:t>5-1  Probability Distributions</a:t>
            </a:r>
          </a:p>
          <a:p>
            <a:pPr marL="341313" indent="-341313" algn="l" rtl="0" eaLnBrk="1" hangingPunct="1">
              <a:spcBef>
                <a:spcPct val="50000"/>
              </a:spcBef>
              <a:defRPr/>
            </a:pPr>
            <a:r>
              <a:rPr lang="en-US" sz="2800" b="1" dirty="0" smtClean="0">
                <a:latin typeface="Times New Roman" pitchFamily="18" charset="0"/>
                <a:cs typeface="Times New Roman" pitchFamily="18" charset="0"/>
              </a:rPr>
              <a:t>5-2  Mean, Variance, Standard Deviation , and Expectation</a:t>
            </a:r>
          </a:p>
          <a:p>
            <a:pPr algn="l" rtl="0" eaLnBrk="1" hangingPunct="1">
              <a:spcBef>
                <a:spcPct val="50000"/>
              </a:spcBef>
              <a:defRPr/>
            </a:pPr>
            <a:r>
              <a:rPr lang="en-US" sz="2800" b="1" dirty="0" smtClean="0">
                <a:latin typeface="Times New Roman" pitchFamily="18" charset="0"/>
                <a:cs typeface="Times New Roman" pitchFamily="18" charset="0"/>
              </a:rPr>
              <a:t>5-3  The Binomial Distribution</a:t>
            </a:r>
          </a:p>
        </p:txBody>
      </p:sp>
    </p:spTree>
    <p:extLst>
      <p:ext uri="{BB962C8B-B14F-4D97-AF65-F5344CB8AC3E}">
        <p14:creationId xmlns:p14="http://schemas.microsoft.com/office/powerpoint/2010/main" val="8599548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Grp="1" noChangeArrowheads="1"/>
          </p:cNvSpPr>
          <p:nvPr>
            <p:ph sz="quarter" idx="1"/>
          </p:nvPr>
        </p:nvSpPr>
        <p:spPr>
          <a:xfrm>
            <a:off x="0" y="642918"/>
            <a:ext cx="8858280" cy="1524000"/>
          </a:xfrm>
        </p:spPr>
        <p:txBody>
          <a:bodyPr>
            <a:normAutofit/>
          </a:bodyPr>
          <a:lstStyle/>
          <a:p>
            <a:pPr marL="0" indent="0" algn="l" rtl="0">
              <a:buFont typeface="Wingdings" pitchFamily="2" charset="2"/>
              <a:buNone/>
            </a:pPr>
            <a:r>
              <a:rPr lang="en-US" sz="2800" dirty="0" smtClean="0">
                <a:solidFill>
                  <a:srgbClr val="0070C0"/>
                </a:solidFill>
                <a:latin typeface="Times New Roman" pitchFamily="18" charset="0"/>
                <a:cs typeface="Times New Roman" pitchFamily="18" charset="0"/>
              </a:rPr>
              <a:t>One thousand tickets are sold at $1 each for a color television valued at $350. What is the expected value of the gain if you purchase one ticket?</a:t>
            </a:r>
          </a:p>
        </p:txBody>
      </p:sp>
      <p:sp>
        <p:nvSpPr>
          <p:cNvPr id="5" name="Rectangle 2"/>
          <p:cNvSpPr txBox="1">
            <a:spLocks noChangeArrowheads="1"/>
          </p:cNvSpPr>
          <p:nvPr/>
        </p:nvSpPr>
        <p:spPr>
          <a:xfrm>
            <a:off x="0" y="0"/>
            <a:ext cx="6629400" cy="6858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00B050"/>
                </a:solidFill>
                <a:effectLst/>
                <a:uLnTx/>
                <a:uFillTx/>
                <a:latin typeface="Times New Roman" pitchFamily="18" charset="0"/>
                <a:ea typeface="+mj-ea"/>
                <a:cs typeface="Times New Roman" pitchFamily="18" charset="0"/>
              </a:rPr>
              <a:t>Example 5-12: </a:t>
            </a:r>
            <a:r>
              <a:rPr kumimoji="0" lang="en-US" sz="3200" b="0"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Winning Tickets</a:t>
            </a:r>
          </a:p>
        </p:txBody>
      </p:sp>
      <p:sp>
        <p:nvSpPr>
          <p:cNvPr id="4" name="Rectangle 3"/>
          <p:cNvSpPr/>
          <p:nvPr/>
        </p:nvSpPr>
        <p:spPr>
          <a:xfrm>
            <a:off x="0" y="2071678"/>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399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9939" name="Rectangle 3"/>
          <p:cNvSpPr>
            <a:spLocks noChangeArrowheads="1"/>
          </p:cNvSpPr>
          <p:nvPr/>
        </p:nvSpPr>
        <p:spPr bwMode="auto">
          <a:xfrm>
            <a:off x="0" y="10096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994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9942" name="Rectangle 6"/>
          <p:cNvSpPr>
            <a:spLocks noChangeArrowheads="1"/>
          </p:cNvSpPr>
          <p:nvPr/>
        </p:nvSpPr>
        <p:spPr bwMode="auto">
          <a:xfrm>
            <a:off x="0" y="10096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994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9945" name="Rectangle 9"/>
          <p:cNvSpPr>
            <a:spLocks noChangeArrowheads="1"/>
          </p:cNvSpPr>
          <p:nvPr/>
        </p:nvSpPr>
        <p:spPr bwMode="auto">
          <a:xfrm>
            <a:off x="0" y="10096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1" name="Table 6"/>
          <p:cNvGraphicFramePr>
            <a:graphicFrameLocks noGrp="1"/>
          </p:cNvGraphicFramePr>
          <p:nvPr/>
        </p:nvGraphicFramePr>
        <p:xfrm>
          <a:off x="1428728" y="2071678"/>
          <a:ext cx="6746486" cy="2032000"/>
        </p:xfrm>
        <a:graphic>
          <a:graphicData uri="http://schemas.openxmlformats.org/drawingml/2006/table">
            <a:tbl>
              <a:tblPr firstRow="1" bandRow="1">
                <a:tableStyleId>{5C22544A-7EE6-4342-B048-85BDC9FD1C3A}</a:tableStyleId>
              </a:tblPr>
              <a:tblGrid>
                <a:gridCol w="3483129"/>
                <a:gridCol w="1525626"/>
                <a:gridCol w="1737731"/>
              </a:tblGrid>
              <a:tr h="660400">
                <a:tc>
                  <a:txBody>
                    <a:bodyPr/>
                    <a:lstStyle/>
                    <a:p>
                      <a:pPr algn="ctr"/>
                      <a:endParaRPr lang="en-US" sz="2400" b="0" dirty="0">
                        <a:solidFill>
                          <a:srgbClr val="FF0000"/>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Win </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Lose</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60400">
                <a:tc>
                  <a:txBody>
                    <a:bodyPr/>
                    <a:lstStyle/>
                    <a:p>
                      <a:pPr algn="ctr"/>
                      <a:r>
                        <a:rPr lang="en-US" sz="2400" b="0" dirty="0" smtClean="0">
                          <a:solidFill>
                            <a:schemeClr val="tx1"/>
                          </a:solidFill>
                          <a:latin typeface="Times New Roman" pitchFamily="18" charset="0"/>
                          <a:cs typeface="Times New Roman" pitchFamily="18" charset="0"/>
                        </a:rPr>
                        <a:t>Gain</a:t>
                      </a:r>
                      <a:r>
                        <a:rPr lang="en-US" sz="2400" b="0" dirty="0" smtClean="0">
                          <a:solidFill>
                            <a:srgbClr val="FF0000"/>
                          </a:solidFill>
                          <a:latin typeface="Times New Roman" pitchFamily="18" charset="0"/>
                          <a:cs typeface="Times New Roman" pitchFamily="18" charset="0"/>
                        </a:rPr>
                        <a:t>(X)</a:t>
                      </a:r>
                      <a:endParaRPr lang="en-US" sz="24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$349</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11200">
                <a:tc>
                  <a:txBody>
                    <a:bodyPr/>
                    <a:lstStyle/>
                    <a:p>
                      <a:pPr algn="ctr"/>
                      <a:r>
                        <a:rPr lang="en-US" sz="2800" b="0" dirty="0" smtClean="0">
                          <a:solidFill>
                            <a:schemeClr val="tx1"/>
                          </a:solidFill>
                          <a:latin typeface="Times New Roman" pitchFamily="18" charset="0"/>
                          <a:cs typeface="Times New Roman" pitchFamily="18" charset="0"/>
                        </a:rPr>
                        <a:t>Probability</a:t>
                      </a:r>
                      <a:r>
                        <a:rPr lang="en-US" sz="2800" b="0" dirty="0" smtClean="0">
                          <a:solidFill>
                            <a:srgbClr val="0070C0"/>
                          </a:solidFill>
                          <a:latin typeface="Times New Roman" pitchFamily="18" charset="0"/>
                          <a:cs typeface="Times New Roman" pitchFamily="18" charset="0"/>
                        </a:rPr>
                        <a:t> </a:t>
                      </a:r>
                      <a:r>
                        <a:rPr lang="en-US" sz="2800" b="0" dirty="0" smtClean="0">
                          <a:solidFill>
                            <a:srgbClr val="FF0000"/>
                          </a:solidFill>
                          <a:latin typeface="Times New Roman" pitchFamily="18" charset="0"/>
                          <a:cs typeface="Times New Roman" pitchFamily="18" charset="0"/>
                        </a:rPr>
                        <a:t>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12"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500694" y="3429000"/>
            <a:ext cx="609600" cy="667109"/>
          </a:xfrm>
          <a:prstGeom prst="rect">
            <a:avLst/>
          </a:prstGeom>
          <a:noFill/>
        </p:spPr>
      </p:pic>
      <p:pic>
        <p:nvPicPr>
          <p:cNvPr id="13"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143768" y="3429000"/>
            <a:ext cx="581025" cy="635839"/>
          </a:xfrm>
          <a:prstGeom prst="rect">
            <a:avLst/>
          </a:prstGeom>
          <a:noFill/>
        </p:spPr>
      </p:pic>
      <p:pic>
        <p:nvPicPr>
          <p:cNvPr id="14"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857224" y="4143380"/>
            <a:ext cx="7451506" cy="933450"/>
          </a:xfrm>
          <a:prstGeom prst="rect">
            <a:avLst/>
          </a:prstGeom>
          <a:noFill/>
        </p:spPr>
      </p:pic>
      <p:sp>
        <p:nvSpPr>
          <p:cNvPr id="15" name="Rectangle 8"/>
          <p:cNvSpPr/>
          <p:nvPr/>
        </p:nvSpPr>
        <p:spPr>
          <a:xfrm>
            <a:off x="92316" y="5029200"/>
            <a:ext cx="3717684" cy="523220"/>
          </a:xfrm>
          <a:prstGeom prst="rect">
            <a:avLst/>
          </a:prstGeom>
        </p:spPr>
        <p:txBody>
          <a:bodyPr wrap="none">
            <a:spAutoFit/>
          </a:bodyPr>
          <a:lstStyle/>
          <a:p>
            <a:pPr lvl="0">
              <a:spcBef>
                <a:spcPct val="0"/>
              </a:spcBef>
              <a:defRPr/>
            </a:pPr>
            <a:r>
              <a:rPr lang="en-US" sz="2800" b="1" dirty="0" smtClean="0">
                <a:solidFill>
                  <a:srgbClr val="FF0000"/>
                </a:solidFill>
                <a:latin typeface="Times New Roman" pitchFamily="18" charset="0"/>
                <a:cs typeface="Times New Roman" pitchFamily="18" charset="0"/>
              </a:rPr>
              <a:t>An alternate solution : </a:t>
            </a:r>
          </a:p>
        </p:txBody>
      </p:sp>
      <p:pic>
        <p:nvPicPr>
          <p:cNvPr id="16" name="Picture 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42910" y="5429264"/>
            <a:ext cx="7467600" cy="935466"/>
          </a:xfrm>
          <a:prstGeom prst="rect">
            <a:avLst/>
          </a:prstGeom>
          <a:noFill/>
        </p:spPr>
      </p:pic>
    </p:spTree>
    <p:extLst>
      <p:ext uri="{BB962C8B-B14F-4D97-AF65-F5344CB8AC3E}">
        <p14:creationId xmlns:p14="http://schemas.microsoft.com/office/powerpoint/2010/main" val="3749094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dissolv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dissolve">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p:cNvSpPr>
            <a:spLocks noGrp="1" noChangeArrowheads="1"/>
          </p:cNvSpPr>
          <p:nvPr>
            <p:ph type="title"/>
          </p:nvPr>
        </p:nvSpPr>
        <p:spPr>
          <a:xfrm>
            <a:off x="0" y="0"/>
            <a:ext cx="8229600" cy="685800"/>
          </a:xfrm>
        </p:spPr>
        <p:txBody>
          <a:bodyPr/>
          <a:lstStyle/>
          <a:p>
            <a:pPr eaLnBrk="1" hangingPunct="1"/>
            <a:r>
              <a:rPr lang="en-US" sz="3600" b="1" dirty="0" smtClean="0">
                <a:solidFill>
                  <a:srgbClr val="00B050"/>
                </a:solidFill>
                <a:effectLst/>
                <a:latin typeface="Times New Roman" pitchFamily="18" charset="0"/>
                <a:cs typeface="Times New Roman" pitchFamily="18" charset="0"/>
              </a:rPr>
              <a:t>Example 5-13: </a:t>
            </a:r>
            <a:r>
              <a:rPr lang="en-US" sz="3200" b="0" dirty="0" smtClean="0">
                <a:solidFill>
                  <a:srgbClr val="7030A0"/>
                </a:solidFill>
                <a:effectLst/>
                <a:latin typeface="Times New Roman" pitchFamily="18" charset="0"/>
                <a:cs typeface="Times New Roman" pitchFamily="18" charset="0"/>
              </a:rPr>
              <a:t>Winning Tickets</a:t>
            </a:r>
          </a:p>
        </p:txBody>
      </p:sp>
      <p:sp>
        <p:nvSpPr>
          <p:cNvPr id="24" name="Rectangle 3"/>
          <p:cNvSpPr>
            <a:spLocks noGrp="1" noChangeArrowheads="1"/>
          </p:cNvSpPr>
          <p:nvPr>
            <p:ph sz="quarter" idx="1"/>
          </p:nvPr>
        </p:nvSpPr>
        <p:spPr>
          <a:xfrm>
            <a:off x="285720" y="642918"/>
            <a:ext cx="7391400" cy="2209800"/>
          </a:xfrm>
        </p:spPr>
        <p:txBody>
          <a:bodyPr>
            <a:normAutofit lnSpcReduction="10000"/>
          </a:bodyPr>
          <a:lstStyle/>
          <a:p>
            <a:pPr marL="0" indent="0" algn="l" rtl="0">
              <a:buFont typeface="Wingdings" pitchFamily="2" charset="2"/>
              <a:buNone/>
            </a:pPr>
            <a:r>
              <a:rPr lang="en-US" sz="2800" dirty="0" smtClean="0">
                <a:solidFill>
                  <a:srgbClr val="0070C0"/>
                </a:solidFill>
                <a:latin typeface="Times New Roman" pitchFamily="18" charset="0"/>
                <a:cs typeface="Times New Roman" pitchFamily="18" charset="0"/>
              </a:rPr>
              <a:t>One thousand tickets are sold at $1 each for four prizes of $100, $50, $25, and $10.  After each prize drawing, the winning ticket is then returned to the pool of tickets.  What is the expected value if you purchase two tickets?</a:t>
            </a:r>
          </a:p>
        </p:txBody>
      </p:sp>
      <p:grpSp>
        <p:nvGrpSpPr>
          <p:cNvPr id="4" name="Group 36"/>
          <p:cNvGrpSpPr/>
          <p:nvPr/>
        </p:nvGrpSpPr>
        <p:grpSpPr>
          <a:xfrm>
            <a:off x="381000" y="2438400"/>
            <a:ext cx="7010400" cy="1828800"/>
            <a:chOff x="1447800" y="3424238"/>
            <a:chExt cx="5934075" cy="1071562"/>
          </a:xfrm>
        </p:grpSpPr>
        <p:grpSp>
          <p:nvGrpSpPr>
            <p:cNvPr id="5" name="Group 29"/>
            <p:cNvGrpSpPr/>
            <p:nvPr/>
          </p:nvGrpSpPr>
          <p:grpSpPr>
            <a:xfrm>
              <a:off x="1447800" y="3424238"/>
              <a:ext cx="5934075" cy="1071562"/>
              <a:chOff x="1447800" y="3424238"/>
              <a:chExt cx="5934075" cy="1071562"/>
            </a:xfrm>
          </p:grpSpPr>
          <p:grpSp>
            <p:nvGrpSpPr>
              <p:cNvPr id="12" name="Group 35"/>
              <p:cNvGrpSpPr>
                <a:grpSpLocks/>
              </p:cNvGrpSpPr>
              <p:nvPr/>
            </p:nvGrpSpPr>
            <p:grpSpPr bwMode="auto">
              <a:xfrm>
                <a:off x="1447800" y="3424238"/>
                <a:ext cx="5934075" cy="971550"/>
                <a:chOff x="1447800" y="3429000"/>
                <a:chExt cx="5934075" cy="971550"/>
              </a:xfrm>
            </p:grpSpPr>
            <p:sp>
              <p:nvSpPr>
                <p:cNvPr id="18" name="AutoShape 5"/>
                <p:cNvSpPr>
                  <a:spLocks noChangeAspect="1" noChangeArrowheads="1" noTextEdit="1"/>
                </p:cNvSpPr>
                <p:nvPr/>
              </p:nvSpPr>
              <p:spPr bwMode="auto">
                <a:xfrm>
                  <a:off x="1447800" y="3429000"/>
                  <a:ext cx="593407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 name="Rectangle 7"/>
                <p:cNvSpPr>
                  <a:spLocks noChangeArrowheads="1"/>
                </p:cNvSpPr>
                <p:nvPr/>
              </p:nvSpPr>
              <p:spPr bwMode="auto">
                <a:xfrm>
                  <a:off x="1557338" y="3538538"/>
                  <a:ext cx="2009775" cy="381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 name="Rectangle 8"/>
                <p:cNvSpPr>
                  <a:spLocks noChangeArrowheads="1"/>
                </p:cNvSpPr>
                <p:nvPr/>
              </p:nvSpPr>
              <p:spPr bwMode="auto">
                <a:xfrm>
                  <a:off x="3567113" y="3538538"/>
                  <a:ext cx="733425" cy="381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 name="Rectangle 9"/>
                <p:cNvSpPr>
                  <a:spLocks noChangeArrowheads="1"/>
                </p:cNvSpPr>
                <p:nvPr/>
              </p:nvSpPr>
              <p:spPr bwMode="auto">
                <a:xfrm>
                  <a:off x="4300538" y="3538538"/>
                  <a:ext cx="771525" cy="381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 name="Rectangle 10"/>
                <p:cNvSpPr>
                  <a:spLocks noChangeArrowheads="1"/>
                </p:cNvSpPr>
                <p:nvPr/>
              </p:nvSpPr>
              <p:spPr bwMode="auto">
                <a:xfrm>
                  <a:off x="5072063" y="3538538"/>
                  <a:ext cx="733425" cy="381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 name="Rectangle 11"/>
                <p:cNvSpPr>
                  <a:spLocks noChangeArrowheads="1"/>
                </p:cNvSpPr>
                <p:nvPr/>
              </p:nvSpPr>
              <p:spPr bwMode="auto">
                <a:xfrm>
                  <a:off x="5805488" y="3538538"/>
                  <a:ext cx="733425" cy="381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6" name="Rectangle 13"/>
                <p:cNvSpPr>
                  <a:spLocks noChangeArrowheads="1"/>
                </p:cNvSpPr>
                <p:nvPr/>
              </p:nvSpPr>
              <p:spPr bwMode="auto">
                <a:xfrm>
                  <a:off x="1557338" y="3919538"/>
                  <a:ext cx="2009775" cy="3714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 name="Rectangle 14"/>
                <p:cNvSpPr>
                  <a:spLocks noChangeArrowheads="1"/>
                </p:cNvSpPr>
                <p:nvPr/>
              </p:nvSpPr>
              <p:spPr bwMode="auto">
                <a:xfrm>
                  <a:off x="3567113" y="3919538"/>
                  <a:ext cx="733425" cy="3714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8" name="Rectangle 15"/>
                <p:cNvSpPr>
                  <a:spLocks noChangeArrowheads="1"/>
                </p:cNvSpPr>
                <p:nvPr/>
              </p:nvSpPr>
              <p:spPr bwMode="auto">
                <a:xfrm>
                  <a:off x="4300538" y="3919538"/>
                  <a:ext cx="771525" cy="3714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 name="Rectangle 16"/>
                <p:cNvSpPr>
                  <a:spLocks noChangeArrowheads="1"/>
                </p:cNvSpPr>
                <p:nvPr/>
              </p:nvSpPr>
              <p:spPr bwMode="auto">
                <a:xfrm>
                  <a:off x="5072063" y="3919538"/>
                  <a:ext cx="733425" cy="3714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0" name="Rectangle 17"/>
                <p:cNvSpPr>
                  <a:spLocks noChangeArrowheads="1"/>
                </p:cNvSpPr>
                <p:nvPr/>
              </p:nvSpPr>
              <p:spPr bwMode="auto">
                <a:xfrm>
                  <a:off x="5805488" y="3919538"/>
                  <a:ext cx="733425" cy="3714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1" name="Rectangle 18"/>
                <p:cNvSpPr>
                  <a:spLocks noChangeArrowheads="1"/>
                </p:cNvSpPr>
                <p:nvPr/>
              </p:nvSpPr>
              <p:spPr bwMode="auto">
                <a:xfrm>
                  <a:off x="6538913" y="3919538"/>
                  <a:ext cx="733425" cy="3714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2" name="Rectangle 19"/>
                <p:cNvSpPr>
                  <a:spLocks noChangeArrowheads="1"/>
                </p:cNvSpPr>
                <p:nvPr/>
              </p:nvSpPr>
              <p:spPr bwMode="auto">
                <a:xfrm>
                  <a:off x="3567113" y="3543300"/>
                  <a:ext cx="9525" cy="752475"/>
                </a:xfrm>
                <a:prstGeom prst="rect">
                  <a:avLst/>
                </a:prstGeom>
                <a:solidFill>
                  <a:srgbClr val="000000"/>
                </a:solidFill>
                <a:ln w="0">
                  <a:solidFill>
                    <a:srgbClr val="000000"/>
                  </a:solidFill>
                  <a:round/>
                  <a:headEnd/>
                  <a:tailEnd/>
                </a:ln>
              </p:spPr>
              <p:txBody>
                <a:bodyPr/>
                <a:lstStyle/>
                <a:p>
                  <a:endParaRPr lang="en-US"/>
                </a:p>
              </p:txBody>
            </p:sp>
            <p:sp>
              <p:nvSpPr>
                <p:cNvPr id="33" name="Rectangle 20"/>
                <p:cNvSpPr>
                  <a:spLocks noChangeArrowheads="1"/>
                </p:cNvSpPr>
                <p:nvPr/>
              </p:nvSpPr>
              <p:spPr bwMode="auto">
                <a:xfrm>
                  <a:off x="1562100" y="3919538"/>
                  <a:ext cx="5715000" cy="9525"/>
                </a:xfrm>
                <a:prstGeom prst="rect">
                  <a:avLst/>
                </a:prstGeom>
                <a:solidFill>
                  <a:srgbClr val="000000"/>
                </a:solidFill>
                <a:ln w="0">
                  <a:solidFill>
                    <a:srgbClr val="000000"/>
                  </a:solidFill>
                  <a:round/>
                  <a:headEnd/>
                  <a:tailEnd/>
                </a:ln>
              </p:spPr>
              <p:txBody>
                <a:bodyPr/>
                <a:lstStyle/>
                <a:p>
                  <a:endParaRPr lang="en-US"/>
                </a:p>
              </p:txBody>
            </p:sp>
            <p:sp>
              <p:nvSpPr>
                <p:cNvPr id="34" name="Rectangle 21"/>
                <p:cNvSpPr>
                  <a:spLocks noChangeArrowheads="1"/>
                </p:cNvSpPr>
                <p:nvPr/>
              </p:nvSpPr>
              <p:spPr bwMode="auto">
                <a:xfrm>
                  <a:off x="1654175" y="3598863"/>
                  <a:ext cx="6762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b="1">
                      <a:solidFill>
                        <a:srgbClr val="000000"/>
                      </a:solidFill>
                    </a:rPr>
                    <a:t>Gain </a:t>
                  </a:r>
                  <a:endParaRPr lang="en-US"/>
                </a:p>
              </p:txBody>
            </p:sp>
            <p:sp>
              <p:nvSpPr>
                <p:cNvPr id="35" name="Rectangle 22"/>
                <p:cNvSpPr>
                  <a:spLocks noChangeArrowheads="1"/>
                </p:cNvSpPr>
                <p:nvPr/>
              </p:nvSpPr>
              <p:spPr bwMode="auto">
                <a:xfrm>
                  <a:off x="2216150" y="3598863"/>
                  <a:ext cx="2571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b="1" i="1">
                      <a:solidFill>
                        <a:srgbClr val="000000"/>
                      </a:solidFill>
                    </a:rPr>
                    <a:t>X</a:t>
                  </a:r>
                  <a:endParaRPr lang="en-US"/>
                </a:p>
              </p:txBody>
            </p:sp>
            <p:sp>
              <p:nvSpPr>
                <p:cNvPr id="36" name="Rectangle 29"/>
                <p:cNvSpPr>
                  <a:spLocks noChangeArrowheads="1"/>
                </p:cNvSpPr>
                <p:nvPr/>
              </p:nvSpPr>
              <p:spPr bwMode="auto">
                <a:xfrm>
                  <a:off x="1654175" y="3979863"/>
                  <a:ext cx="135255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b="1">
                      <a:solidFill>
                        <a:srgbClr val="000000"/>
                      </a:solidFill>
                    </a:rPr>
                    <a:t>Probability </a:t>
                  </a:r>
                  <a:endParaRPr lang="en-US"/>
                </a:p>
              </p:txBody>
            </p:sp>
            <p:sp>
              <p:nvSpPr>
                <p:cNvPr id="37" name="Rectangle 30"/>
                <p:cNvSpPr>
                  <a:spLocks noChangeArrowheads="1"/>
                </p:cNvSpPr>
                <p:nvPr/>
              </p:nvSpPr>
              <p:spPr bwMode="auto">
                <a:xfrm>
                  <a:off x="2892425" y="3979863"/>
                  <a:ext cx="5619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b="1" i="1" dirty="0">
                      <a:solidFill>
                        <a:srgbClr val="000000"/>
                      </a:solidFill>
                    </a:rPr>
                    <a:t>P(X)</a:t>
                  </a:r>
                  <a:endParaRPr lang="en-US" dirty="0"/>
                </a:p>
              </p:txBody>
            </p:sp>
          </p:grpSp>
          <p:graphicFrame>
            <p:nvGraphicFramePr>
              <p:cNvPr id="13" name="Object 5"/>
              <p:cNvGraphicFramePr>
                <a:graphicFrameLocks noChangeAspect="1"/>
              </p:cNvGraphicFramePr>
              <p:nvPr/>
            </p:nvGraphicFramePr>
            <p:xfrm>
              <a:off x="3586163" y="3841750"/>
              <a:ext cx="750887" cy="649288"/>
            </p:xfrm>
            <a:graphic>
              <a:graphicData uri="http://schemas.openxmlformats.org/presentationml/2006/ole">
                <mc:AlternateContent xmlns:mc="http://schemas.openxmlformats.org/markup-compatibility/2006">
                  <mc:Choice xmlns:v="urn:schemas-microsoft-com:vml" Requires="v">
                    <p:oleObj spid="_x0000_s77843" name="Equation" r:id="rId3" imgW="241300" imgH="228600" progId="">
                      <p:embed/>
                    </p:oleObj>
                  </mc:Choice>
                  <mc:Fallback>
                    <p:oleObj name="Equation" r:id="rId3" imgW="241300" imgH="228600"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6163" y="3841750"/>
                            <a:ext cx="750887" cy="649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32"/>
              <p:cNvGraphicFramePr>
                <a:graphicFrameLocks noChangeAspect="1"/>
              </p:cNvGraphicFramePr>
              <p:nvPr/>
            </p:nvGraphicFramePr>
            <p:xfrm>
              <a:off x="4329113" y="3846513"/>
              <a:ext cx="750887" cy="649287"/>
            </p:xfrm>
            <a:graphic>
              <a:graphicData uri="http://schemas.openxmlformats.org/presentationml/2006/ole">
                <mc:AlternateContent xmlns:mc="http://schemas.openxmlformats.org/markup-compatibility/2006">
                  <mc:Choice xmlns:v="urn:schemas-microsoft-com:vml" Requires="v">
                    <p:oleObj spid="_x0000_s77844" name="Equation" r:id="rId5" imgW="241300" imgH="228600" progId="">
                      <p:embed/>
                    </p:oleObj>
                  </mc:Choice>
                  <mc:Fallback>
                    <p:oleObj name="Equation" r:id="rId5" imgW="241300" imgH="22860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9113" y="3846513"/>
                            <a:ext cx="750887" cy="649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33"/>
              <p:cNvGraphicFramePr>
                <a:graphicFrameLocks noChangeAspect="1"/>
              </p:cNvGraphicFramePr>
              <p:nvPr/>
            </p:nvGraphicFramePr>
            <p:xfrm>
              <a:off x="5056188" y="3841750"/>
              <a:ext cx="750887" cy="649288"/>
            </p:xfrm>
            <a:graphic>
              <a:graphicData uri="http://schemas.openxmlformats.org/presentationml/2006/ole">
                <mc:AlternateContent xmlns:mc="http://schemas.openxmlformats.org/markup-compatibility/2006">
                  <mc:Choice xmlns:v="urn:schemas-microsoft-com:vml" Requires="v">
                    <p:oleObj spid="_x0000_s77845" name="Equation" r:id="rId6" imgW="241300" imgH="228600" progId="">
                      <p:embed/>
                    </p:oleObj>
                  </mc:Choice>
                  <mc:Fallback>
                    <p:oleObj name="Equation" r:id="rId6" imgW="241300" imgH="228600" progId="">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6188" y="3841750"/>
                            <a:ext cx="750887" cy="649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4"/>
              <p:cNvGraphicFramePr>
                <a:graphicFrameLocks noChangeAspect="1"/>
              </p:cNvGraphicFramePr>
              <p:nvPr/>
            </p:nvGraphicFramePr>
            <p:xfrm>
              <a:off x="5802313" y="3841750"/>
              <a:ext cx="750887" cy="649288"/>
            </p:xfrm>
            <a:graphic>
              <a:graphicData uri="http://schemas.openxmlformats.org/presentationml/2006/ole">
                <mc:AlternateContent xmlns:mc="http://schemas.openxmlformats.org/markup-compatibility/2006">
                  <mc:Choice xmlns:v="urn:schemas-microsoft-com:vml" Requires="v">
                    <p:oleObj spid="_x0000_s77846" name="Equation" r:id="rId7" imgW="241300" imgH="228600" progId="">
                      <p:embed/>
                    </p:oleObj>
                  </mc:Choice>
                  <mc:Fallback>
                    <p:oleObj name="Equation" r:id="rId7" imgW="241300" imgH="228600" progId="">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2313" y="3841750"/>
                            <a:ext cx="750887" cy="649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35"/>
              <p:cNvGraphicFramePr>
                <a:graphicFrameLocks noChangeAspect="1"/>
              </p:cNvGraphicFramePr>
              <p:nvPr/>
            </p:nvGraphicFramePr>
            <p:xfrm>
              <a:off x="6550025" y="3846513"/>
              <a:ext cx="750888" cy="649287"/>
            </p:xfrm>
            <a:graphic>
              <a:graphicData uri="http://schemas.openxmlformats.org/presentationml/2006/ole">
                <mc:AlternateContent xmlns:mc="http://schemas.openxmlformats.org/markup-compatibility/2006">
                  <mc:Choice xmlns:v="urn:schemas-microsoft-com:vml" Requires="v">
                    <p:oleObj spid="_x0000_s77847" name="Equation" r:id="rId8" imgW="241300" imgH="228600" progId="">
                      <p:embed/>
                    </p:oleObj>
                  </mc:Choice>
                  <mc:Fallback>
                    <p:oleObj name="Equation" r:id="rId8" imgW="241300" imgH="228600" progId="">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50025" y="3846513"/>
                            <a:ext cx="750888" cy="649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6" name="Group 30"/>
            <p:cNvGrpSpPr/>
            <p:nvPr/>
          </p:nvGrpSpPr>
          <p:grpSpPr>
            <a:xfrm>
              <a:off x="3733800" y="3586163"/>
              <a:ext cx="3446145" cy="314325"/>
              <a:chOff x="3733800" y="3586163"/>
              <a:chExt cx="3446145" cy="314325"/>
            </a:xfrm>
          </p:grpSpPr>
          <p:sp>
            <p:nvSpPr>
              <p:cNvPr id="7" name="Rectangle 23"/>
              <p:cNvSpPr>
                <a:spLocks noChangeArrowheads="1"/>
              </p:cNvSpPr>
              <p:nvPr/>
            </p:nvSpPr>
            <p:spPr bwMode="auto">
              <a:xfrm>
                <a:off x="3733800" y="3586163"/>
                <a:ext cx="48577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solidFill>
                      <a:srgbClr val="000000"/>
                    </a:solidFill>
                  </a:rPr>
                  <a:t>$98</a:t>
                </a:r>
                <a:endParaRPr lang="en-US"/>
              </a:p>
            </p:txBody>
          </p:sp>
          <p:sp>
            <p:nvSpPr>
              <p:cNvPr id="8" name="Rectangle 24"/>
              <p:cNvSpPr>
                <a:spLocks noChangeArrowheads="1"/>
              </p:cNvSpPr>
              <p:nvPr/>
            </p:nvSpPr>
            <p:spPr bwMode="auto">
              <a:xfrm>
                <a:off x="4478338" y="3586163"/>
                <a:ext cx="48577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solidFill>
                      <a:srgbClr val="000000"/>
                    </a:solidFill>
                  </a:rPr>
                  <a:t>$48</a:t>
                </a:r>
                <a:endParaRPr lang="en-US"/>
              </a:p>
            </p:txBody>
          </p:sp>
          <p:sp>
            <p:nvSpPr>
              <p:cNvPr id="9" name="Rectangle 25"/>
              <p:cNvSpPr>
                <a:spLocks noChangeArrowheads="1"/>
              </p:cNvSpPr>
              <p:nvPr/>
            </p:nvSpPr>
            <p:spPr bwMode="auto">
              <a:xfrm>
                <a:off x="5229225" y="3586163"/>
                <a:ext cx="48577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solidFill>
                      <a:srgbClr val="000000"/>
                    </a:solidFill>
                  </a:rPr>
                  <a:t>$23</a:t>
                </a:r>
                <a:endParaRPr lang="en-US"/>
              </a:p>
            </p:txBody>
          </p:sp>
          <p:sp>
            <p:nvSpPr>
              <p:cNvPr id="10" name="Rectangle 26"/>
              <p:cNvSpPr>
                <a:spLocks noChangeArrowheads="1"/>
              </p:cNvSpPr>
              <p:nvPr/>
            </p:nvSpPr>
            <p:spPr bwMode="auto">
              <a:xfrm>
                <a:off x="6030913" y="3586163"/>
                <a:ext cx="36195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solidFill>
                      <a:srgbClr val="000000"/>
                    </a:solidFill>
                  </a:rPr>
                  <a:t>$8</a:t>
                </a:r>
                <a:endParaRPr lang="en-US"/>
              </a:p>
            </p:txBody>
          </p:sp>
          <p:sp>
            <p:nvSpPr>
              <p:cNvPr id="11" name="Rectangle 28"/>
              <p:cNvSpPr>
                <a:spLocks noChangeArrowheads="1"/>
              </p:cNvSpPr>
              <p:nvPr/>
            </p:nvSpPr>
            <p:spPr bwMode="auto">
              <a:xfrm>
                <a:off x="6804025" y="3586163"/>
                <a:ext cx="375920" cy="162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dirty="0" smtClean="0">
                    <a:solidFill>
                      <a:srgbClr val="000000"/>
                    </a:solidFill>
                  </a:rPr>
                  <a:t>-$</a:t>
                </a:r>
                <a:r>
                  <a:rPr lang="en-US" dirty="0">
                    <a:solidFill>
                      <a:srgbClr val="000000"/>
                    </a:solidFill>
                  </a:rPr>
                  <a:t>2</a:t>
                </a:r>
                <a:endParaRPr lang="en-US" dirty="0"/>
              </a:p>
            </p:txBody>
          </p:sp>
        </p:grpSp>
      </p:grpSp>
      <p:graphicFrame>
        <p:nvGraphicFramePr>
          <p:cNvPr id="77830" name="Object 6"/>
          <p:cNvGraphicFramePr>
            <a:graphicFrameLocks noGrp="1" noChangeAspect="1"/>
          </p:cNvGraphicFramePr>
          <p:nvPr/>
        </p:nvGraphicFramePr>
        <p:xfrm>
          <a:off x="642910" y="4500570"/>
          <a:ext cx="7086600" cy="1630362"/>
        </p:xfrm>
        <a:graphic>
          <a:graphicData uri="http://schemas.openxmlformats.org/presentationml/2006/ole">
            <mc:AlternateContent xmlns:mc="http://schemas.openxmlformats.org/markup-compatibility/2006">
              <mc:Choice xmlns:v="urn:schemas-microsoft-com:vml" Requires="v">
                <p:oleObj spid="_x0000_s77848" name="Equation" r:id="rId10" imgW="2489200" imgH="533400" progId="">
                  <p:embed/>
                </p:oleObj>
              </mc:Choice>
              <mc:Fallback>
                <p:oleObj name="Equation" r:id="rId10" imgW="2489200" imgH="533400" progId="">
                  <p:embed/>
                  <p:pic>
                    <p:nvPicPr>
                      <p:cNvPr id="0" name="Picture 6"/>
                      <p:cNvPicPr>
                        <a:picLocks noGrp="1"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2910" y="4500570"/>
                        <a:ext cx="7086600" cy="1630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975920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7830"/>
                                        </p:tgtEl>
                                        <p:attrNameLst>
                                          <p:attrName>style.visibility</p:attrName>
                                        </p:attrNameLst>
                                      </p:cBhvr>
                                      <p:to>
                                        <p:strVal val="visible"/>
                                      </p:to>
                                    </p:set>
                                    <p:animEffect transition="in" filter="dissolve">
                                      <p:cBhvr>
                                        <p:cTn id="12" dur="500"/>
                                        <p:tgtEl>
                                          <p:spTgt spid="77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0516" y="772180"/>
            <a:ext cx="3717684" cy="523220"/>
          </a:xfrm>
          <a:prstGeom prst="rect">
            <a:avLst/>
          </a:prstGeom>
        </p:spPr>
        <p:txBody>
          <a:bodyPr wrap="none">
            <a:spAutoFit/>
          </a:bodyPr>
          <a:lstStyle/>
          <a:p>
            <a:pPr lvl="0">
              <a:spcBef>
                <a:spcPct val="0"/>
              </a:spcBef>
              <a:defRPr/>
            </a:pPr>
            <a:r>
              <a:rPr lang="en-US" sz="2800" b="1" dirty="0" smtClean="0">
                <a:solidFill>
                  <a:srgbClr val="FF0000"/>
                </a:solidFill>
                <a:latin typeface="Times New Roman" pitchFamily="18" charset="0"/>
                <a:cs typeface="Times New Roman" pitchFamily="18" charset="0"/>
              </a:rPr>
              <a:t>An alternate solution : </a:t>
            </a:r>
          </a:p>
        </p:txBody>
      </p:sp>
      <p:sp>
        <p:nvSpPr>
          <p:cNvPr id="409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4096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62000" y="1371600"/>
            <a:ext cx="7772400" cy="1752600"/>
          </a:xfrm>
          <a:prstGeom prst="rect">
            <a:avLst/>
          </a:prstGeom>
          <a:noFill/>
        </p:spPr>
      </p:pic>
      <p:sp>
        <p:nvSpPr>
          <p:cNvPr id="40963" name="Rectangle 3"/>
          <p:cNvSpPr>
            <a:spLocks noChangeArrowheads="1"/>
          </p:cNvSpPr>
          <p:nvPr/>
        </p:nvSpPr>
        <p:spPr bwMode="auto">
          <a:xfrm>
            <a:off x="0" y="1571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408816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1"/>
          <p:cNvSpPr>
            <a:spLocks noGrp="1"/>
          </p:cNvSpPr>
          <p:nvPr>
            <p:ph type="title"/>
          </p:nvPr>
        </p:nvSpPr>
        <p:spPr>
          <a:xfrm>
            <a:off x="1000100" y="2357430"/>
            <a:ext cx="7467600" cy="1143000"/>
          </a:xfrm>
        </p:spPr>
        <p:style>
          <a:lnRef idx="2">
            <a:schemeClr val="accent1"/>
          </a:lnRef>
          <a:fillRef idx="1">
            <a:schemeClr val="lt1"/>
          </a:fillRef>
          <a:effectRef idx="0">
            <a:schemeClr val="accent1"/>
          </a:effectRef>
          <a:fontRef idx="minor">
            <a:schemeClr val="dk1"/>
          </a:fontRef>
        </p:style>
        <p:txBody>
          <a:bodyPr>
            <a:normAutofit/>
          </a:bodyPr>
          <a:lstStyle/>
          <a:p>
            <a:pPr algn="ctr"/>
            <a:r>
              <a:rPr lang="en-US" sz="4000" dirty="0" smtClean="0">
                <a:solidFill>
                  <a:srgbClr val="C00000"/>
                </a:solidFill>
              </a:rPr>
              <a:t>The </a:t>
            </a:r>
            <a:r>
              <a:rPr lang="en-US" sz="4000" dirty="0">
                <a:solidFill>
                  <a:srgbClr val="C00000"/>
                </a:solidFill>
              </a:rPr>
              <a:t>Binomial Distribution</a:t>
            </a:r>
          </a:p>
        </p:txBody>
      </p:sp>
    </p:spTree>
    <p:extLst>
      <p:ext uri="{BB962C8B-B14F-4D97-AF65-F5344CB8AC3E}">
        <p14:creationId xmlns:p14="http://schemas.microsoft.com/office/powerpoint/2010/main" val="34603127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457200"/>
            <a:ext cx="8229600" cy="990600"/>
          </a:xfrm>
        </p:spPr>
        <p:txBody>
          <a:bodyPr/>
          <a:lstStyle/>
          <a:p>
            <a:pPr algn="l" eaLnBrk="1" hangingPunct="1"/>
            <a:r>
              <a:rPr lang="en-US" sz="4000" dirty="0" smtClean="0">
                <a:solidFill>
                  <a:srgbClr val="C00000"/>
                </a:solidFill>
                <a:latin typeface="Times New Roman" pitchFamily="18" charset="0"/>
                <a:cs typeface="Times New Roman" pitchFamily="18" charset="0"/>
              </a:rPr>
              <a:t>5-3 The Binomial Distribution</a:t>
            </a:r>
          </a:p>
        </p:txBody>
      </p:sp>
      <p:sp>
        <p:nvSpPr>
          <p:cNvPr id="8" name="Rectangle 3"/>
          <p:cNvSpPr txBox="1">
            <a:spLocks noChangeArrowheads="1"/>
          </p:cNvSpPr>
          <p:nvPr/>
        </p:nvSpPr>
        <p:spPr bwMode="auto">
          <a:xfrm>
            <a:off x="609600" y="1524000"/>
            <a:ext cx="80772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l" rtl="0" eaLnBrk="1" hangingPunct="1">
              <a:spcBef>
                <a:spcPct val="50000"/>
              </a:spcBef>
              <a:buClr>
                <a:schemeClr val="bg2"/>
              </a:buClr>
              <a:buSzPct val="75000"/>
              <a:buFont typeface="Wingdings" pitchFamily="2" charset="2"/>
              <a:buChar char="q"/>
            </a:pPr>
            <a:r>
              <a:rPr lang="en-US" sz="3200" dirty="0">
                <a:latin typeface="Times New Roman" pitchFamily="18" charset="0"/>
                <a:cs typeface="Times New Roman" pitchFamily="18" charset="0"/>
              </a:rPr>
              <a:t>Many types of probability problems have </a:t>
            </a:r>
            <a:r>
              <a:rPr lang="en-US" sz="3200" u="sng" dirty="0">
                <a:solidFill>
                  <a:srgbClr val="FF0000"/>
                </a:solidFill>
                <a:latin typeface="Times New Roman" pitchFamily="18" charset="0"/>
                <a:cs typeface="Times New Roman" pitchFamily="18" charset="0"/>
              </a:rPr>
              <a:t>only two possible outcomes </a:t>
            </a:r>
            <a:r>
              <a:rPr lang="en-US" sz="3200" dirty="0">
                <a:latin typeface="Times New Roman" pitchFamily="18" charset="0"/>
                <a:cs typeface="Times New Roman" pitchFamily="18" charset="0"/>
              </a:rPr>
              <a:t>or they can be reduced to two </a:t>
            </a:r>
            <a:r>
              <a:rPr lang="en-US" sz="3200" dirty="0" smtClean="0">
                <a:latin typeface="Times New Roman" pitchFamily="18" charset="0"/>
                <a:cs typeface="Times New Roman" pitchFamily="18" charset="0"/>
              </a:rPr>
              <a:t>outcomes.</a:t>
            </a:r>
          </a:p>
          <a:p>
            <a:pPr marL="457200" indent="-457200" algn="l" rtl="0" eaLnBrk="1" hangingPunct="1">
              <a:spcBef>
                <a:spcPct val="50000"/>
              </a:spcBef>
              <a:buClr>
                <a:schemeClr val="bg2"/>
              </a:buClr>
              <a:buSzPct val="75000"/>
              <a:buFont typeface="Wingdings" pitchFamily="2" charset="2"/>
              <a:buChar char="q"/>
            </a:pPr>
            <a:endParaRPr lang="en-US" sz="3200" dirty="0" smtClean="0">
              <a:latin typeface="Times New Roman" pitchFamily="18" charset="0"/>
              <a:cs typeface="Times New Roman" pitchFamily="18" charset="0"/>
            </a:endParaRPr>
          </a:p>
          <a:p>
            <a:pPr marL="457200" indent="-457200" algn="l" rtl="0" eaLnBrk="1" hangingPunct="1">
              <a:spcBef>
                <a:spcPct val="50000"/>
              </a:spcBef>
              <a:buClr>
                <a:schemeClr val="bg2"/>
              </a:buClr>
              <a:buSzPct val="75000"/>
              <a:buFont typeface="Wingdings" pitchFamily="2" charset="2"/>
              <a:buChar char="q"/>
            </a:pPr>
            <a:r>
              <a:rPr lang="en-US" sz="3200" dirty="0" smtClean="0">
                <a:latin typeface="Times New Roman" pitchFamily="18" charset="0"/>
                <a:cs typeface="Times New Roman" pitchFamily="18" charset="0"/>
              </a:rPr>
              <a:t>Examples </a:t>
            </a:r>
            <a:r>
              <a:rPr lang="en-US" sz="3200" dirty="0">
                <a:latin typeface="Times New Roman" pitchFamily="18" charset="0"/>
                <a:cs typeface="Times New Roman" pitchFamily="18" charset="0"/>
              </a:rPr>
              <a:t>include: when a coin is tossed it can land on heads or tails, when a baby is born it is either a boy or girl, etc.</a:t>
            </a:r>
          </a:p>
        </p:txBody>
      </p:sp>
    </p:spTree>
    <p:extLst>
      <p:ext uri="{BB962C8B-B14F-4D97-AF65-F5344CB8AC3E}">
        <p14:creationId xmlns:p14="http://schemas.microsoft.com/office/powerpoint/2010/main" val="1210746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381000"/>
            <a:ext cx="8229600" cy="990600"/>
          </a:xfrm>
        </p:spPr>
        <p:txBody>
          <a:bodyPr/>
          <a:lstStyle/>
          <a:p>
            <a:pPr eaLnBrk="1" hangingPunct="1"/>
            <a:r>
              <a:rPr lang="en-US" sz="4000" b="1" dirty="0" smtClean="0">
                <a:solidFill>
                  <a:srgbClr val="00B050"/>
                </a:solidFill>
              </a:rPr>
              <a:t>The Binomial Distribution</a:t>
            </a:r>
          </a:p>
        </p:txBody>
      </p:sp>
      <p:sp>
        <p:nvSpPr>
          <p:cNvPr id="8" name="Rectangle 3"/>
          <p:cNvSpPr txBox="1">
            <a:spLocks noChangeArrowheads="1"/>
          </p:cNvSpPr>
          <p:nvPr/>
        </p:nvSpPr>
        <p:spPr bwMode="auto">
          <a:xfrm>
            <a:off x="685800" y="1295400"/>
            <a:ext cx="7848600" cy="4800600"/>
          </a:xfrm>
          <a:prstGeom prst="rect">
            <a:avLst/>
          </a:prstGeom>
          <a:noFill/>
          <a:ln w="9525">
            <a:noFill/>
            <a:miter lim="800000"/>
            <a:headEnd/>
            <a:tailEnd/>
          </a:ln>
        </p:spPr>
        <p:txBody>
          <a:bodyPr/>
          <a:lstStyle/>
          <a:p>
            <a:pPr algn="l" rtl="0">
              <a:spcBef>
                <a:spcPct val="50000"/>
              </a:spcBef>
              <a:buClr>
                <a:schemeClr val="bg2"/>
              </a:buClr>
              <a:buSzPct val="75000"/>
              <a:defRPr/>
            </a:pPr>
            <a:r>
              <a:rPr lang="en-US" sz="3200" dirty="0">
                <a:solidFill>
                  <a:srgbClr val="0070C0"/>
                </a:solidFill>
                <a:latin typeface="Times New Roman" pitchFamily="18" charset="0"/>
                <a:cs typeface="Times New Roman" pitchFamily="18" charset="0"/>
              </a:rPr>
              <a:t>The</a:t>
            </a:r>
            <a:r>
              <a:rPr lang="en-US" sz="3200" dirty="0">
                <a:latin typeface="Times New Roman" pitchFamily="18" charset="0"/>
                <a:cs typeface="Times New Roman" pitchFamily="18" charset="0"/>
              </a:rPr>
              <a:t> </a:t>
            </a:r>
            <a:r>
              <a:rPr lang="en-US" sz="3200" b="1" dirty="0">
                <a:solidFill>
                  <a:srgbClr val="FF0000"/>
                </a:solidFill>
                <a:effectLst>
                  <a:outerShdw blurRad="38100" dist="38100" dir="2700000" algn="tl">
                    <a:srgbClr val="C0C0C0"/>
                  </a:outerShdw>
                </a:effectLst>
                <a:latin typeface="Times New Roman" pitchFamily="18" charset="0"/>
                <a:cs typeface="Times New Roman" pitchFamily="18" charset="0"/>
              </a:rPr>
              <a:t>binomial experiment</a:t>
            </a:r>
            <a:r>
              <a:rPr lang="en-US" sz="3200" dirty="0">
                <a:solidFill>
                  <a:srgbClr val="FF0000"/>
                </a:solidFill>
                <a:latin typeface="Times New Roman" pitchFamily="18" charset="0"/>
                <a:cs typeface="Times New Roman" pitchFamily="18" charset="0"/>
              </a:rPr>
              <a:t> </a:t>
            </a:r>
            <a:r>
              <a:rPr lang="en-US" sz="3200" dirty="0">
                <a:solidFill>
                  <a:srgbClr val="0070C0"/>
                </a:solidFill>
                <a:latin typeface="Times New Roman" pitchFamily="18" charset="0"/>
                <a:cs typeface="Times New Roman" pitchFamily="18" charset="0"/>
              </a:rPr>
              <a:t>is a probability experiment that satisfies these requirements</a:t>
            </a:r>
            <a:r>
              <a:rPr lang="en-US" sz="3200" dirty="0">
                <a:latin typeface="Times New Roman" pitchFamily="18" charset="0"/>
                <a:cs typeface="Times New Roman" pitchFamily="18" charset="0"/>
              </a:rPr>
              <a:t>:</a:t>
            </a:r>
          </a:p>
          <a:p>
            <a:pPr marL="971550" lvl="1" indent="-514350" algn="l" rtl="0">
              <a:spcBef>
                <a:spcPts val="1200"/>
              </a:spcBef>
              <a:buSzPct val="100000"/>
              <a:buFont typeface="+mj-lt"/>
              <a:buAutoNum type="arabicPeriod"/>
              <a:defRPr/>
            </a:pPr>
            <a:r>
              <a:rPr lang="en-US" sz="2800" dirty="0">
                <a:latin typeface="Times New Roman" pitchFamily="18" charset="0"/>
                <a:cs typeface="Times New Roman" pitchFamily="18" charset="0"/>
              </a:rPr>
              <a:t>Each trial can have only </a:t>
            </a:r>
            <a:r>
              <a:rPr lang="en-US" sz="2800" dirty="0">
                <a:solidFill>
                  <a:srgbClr val="FF0000"/>
                </a:solidFill>
                <a:latin typeface="Times New Roman" pitchFamily="18" charset="0"/>
                <a:cs typeface="Times New Roman" pitchFamily="18" charset="0"/>
              </a:rPr>
              <a:t>two </a:t>
            </a:r>
            <a:r>
              <a:rPr lang="en-US" sz="2800" dirty="0">
                <a:latin typeface="Times New Roman" pitchFamily="18" charset="0"/>
                <a:cs typeface="Times New Roman" pitchFamily="18" charset="0"/>
              </a:rPr>
              <a:t>possible outcomes—success or failure.</a:t>
            </a:r>
          </a:p>
          <a:p>
            <a:pPr marL="971550" lvl="1" indent="-514350" algn="l" rtl="0">
              <a:spcBef>
                <a:spcPts val="1200"/>
              </a:spcBef>
              <a:buFont typeface="+mj-lt"/>
              <a:buAutoNum type="arabicPeriod"/>
              <a:defRPr/>
            </a:pPr>
            <a:r>
              <a:rPr lang="en-US" sz="2800" dirty="0">
                <a:latin typeface="Times New Roman" pitchFamily="18" charset="0"/>
                <a:cs typeface="Times New Roman" pitchFamily="18" charset="0"/>
              </a:rPr>
              <a:t>There must be </a:t>
            </a:r>
            <a:r>
              <a:rPr lang="en-US" sz="2800" dirty="0">
                <a:solidFill>
                  <a:srgbClr val="FF0000"/>
                </a:solidFill>
                <a:latin typeface="Times New Roman" pitchFamily="18" charset="0"/>
                <a:cs typeface="Times New Roman" pitchFamily="18" charset="0"/>
              </a:rPr>
              <a:t>a fixed </a:t>
            </a:r>
            <a:r>
              <a:rPr lang="en-US" sz="2800" dirty="0">
                <a:latin typeface="Times New Roman" pitchFamily="18" charset="0"/>
                <a:cs typeface="Times New Roman" pitchFamily="18" charset="0"/>
              </a:rPr>
              <a:t>number of trials.</a:t>
            </a:r>
          </a:p>
          <a:p>
            <a:pPr marL="971550" lvl="1" indent="-514350" algn="l" rtl="0">
              <a:spcBef>
                <a:spcPts val="1200"/>
              </a:spcBef>
              <a:buFont typeface="+mj-lt"/>
              <a:buAutoNum type="arabicPeriod"/>
              <a:defRPr/>
            </a:pPr>
            <a:r>
              <a:rPr lang="en-US" sz="2800" dirty="0">
                <a:latin typeface="Times New Roman" pitchFamily="18" charset="0"/>
                <a:cs typeface="Times New Roman" pitchFamily="18" charset="0"/>
              </a:rPr>
              <a:t>The outcomes of each trial must be </a:t>
            </a:r>
            <a:r>
              <a:rPr lang="en-US" sz="2800" dirty="0">
                <a:solidFill>
                  <a:srgbClr val="FF0000"/>
                </a:solidFill>
                <a:latin typeface="Times New Roman" pitchFamily="18" charset="0"/>
                <a:cs typeface="Times New Roman" pitchFamily="18" charset="0"/>
              </a:rPr>
              <a:t>independent</a:t>
            </a:r>
            <a:r>
              <a:rPr lang="en-US" sz="2800" dirty="0">
                <a:latin typeface="Times New Roman" pitchFamily="18" charset="0"/>
                <a:cs typeface="Times New Roman" pitchFamily="18" charset="0"/>
              </a:rPr>
              <a:t> of each other.</a:t>
            </a:r>
          </a:p>
          <a:p>
            <a:pPr marL="971550" lvl="1" indent="-514350" algn="l" rtl="0">
              <a:spcBef>
                <a:spcPts val="1200"/>
              </a:spcBef>
              <a:buFont typeface="+mj-lt"/>
              <a:buAutoNum type="arabicPeriod"/>
              <a:defRPr/>
            </a:pPr>
            <a:r>
              <a:rPr lang="en-US" sz="2800" dirty="0">
                <a:latin typeface="Times New Roman" pitchFamily="18" charset="0"/>
                <a:cs typeface="Times New Roman" pitchFamily="18" charset="0"/>
              </a:rPr>
              <a:t>The probability of success must remain the </a:t>
            </a:r>
            <a:r>
              <a:rPr lang="en-US" sz="2800" dirty="0">
                <a:solidFill>
                  <a:srgbClr val="FF0000"/>
                </a:solidFill>
                <a:latin typeface="Times New Roman" pitchFamily="18" charset="0"/>
                <a:cs typeface="Times New Roman" pitchFamily="18" charset="0"/>
              </a:rPr>
              <a:t>same</a:t>
            </a:r>
            <a:r>
              <a:rPr lang="en-US" sz="2800" dirty="0">
                <a:latin typeface="Times New Roman" pitchFamily="18" charset="0"/>
                <a:cs typeface="Times New Roman" pitchFamily="18" charset="0"/>
              </a:rPr>
              <a:t> for each trial.</a:t>
            </a:r>
          </a:p>
        </p:txBody>
      </p:sp>
    </p:spTree>
    <p:extLst>
      <p:ext uri="{BB962C8B-B14F-4D97-AF65-F5344CB8AC3E}">
        <p14:creationId xmlns:p14="http://schemas.microsoft.com/office/powerpoint/2010/main" val="2708287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430213"/>
            <a:ext cx="8229600" cy="941387"/>
          </a:xfrm>
        </p:spPr>
        <p:txBody>
          <a:bodyPr>
            <a:normAutofit fontScale="90000"/>
          </a:bodyPr>
          <a:lstStyle/>
          <a:p>
            <a:pPr eaLnBrk="1" hangingPunct="1"/>
            <a:r>
              <a:rPr lang="en-US" sz="4000" b="1" dirty="0" smtClean="0">
                <a:solidFill>
                  <a:srgbClr val="0070C0"/>
                </a:solidFill>
                <a:latin typeface="Times New Roman" pitchFamily="18" charset="0"/>
                <a:cs typeface="Times New Roman" pitchFamily="18" charset="0"/>
              </a:rPr>
              <a:t>Notation for the Binomial Distribution</a:t>
            </a:r>
          </a:p>
        </p:txBody>
      </p:sp>
      <p:sp>
        <p:nvSpPr>
          <p:cNvPr id="8" name="Rectangle 14"/>
          <p:cNvSpPr txBox="1">
            <a:spLocks noChangeArrowheads="1"/>
          </p:cNvSpPr>
          <p:nvPr/>
        </p:nvSpPr>
        <p:spPr>
          <a:xfrm>
            <a:off x="2209800" y="1371600"/>
            <a:ext cx="6172200" cy="4648200"/>
          </a:xfrm>
          <a:prstGeom prst="rect">
            <a:avLst/>
          </a:prstGeom>
        </p:spPr>
        <p:txBody>
          <a:bodyPr/>
          <a:lstStyle/>
          <a:p>
            <a:pPr marL="342900" indent="-342900" algn="l" rtl="0" eaLnBrk="0" hangingPunct="0">
              <a:spcBef>
                <a:spcPct val="20000"/>
              </a:spcBef>
              <a:spcAft>
                <a:spcPts val="900"/>
              </a:spcAft>
              <a:buClr>
                <a:schemeClr val="bg2"/>
              </a:buClr>
              <a:buSzPct val="75000"/>
              <a:defRPr/>
            </a:pPr>
            <a:r>
              <a:rPr lang="en-US" sz="2800" kern="0" dirty="0">
                <a:latin typeface="Times New Roman" pitchFamily="18" charset="0"/>
                <a:cs typeface="Times New Roman" pitchFamily="18" charset="0"/>
              </a:rPr>
              <a:t>The symbol for the probability of success</a:t>
            </a:r>
          </a:p>
          <a:p>
            <a:pPr marL="342900" indent="-342900" algn="l" rtl="0" eaLnBrk="0" hangingPunct="0">
              <a:spcBef>
                <a:spcPct val="20000"/>
              </a:spcBef>
              <a:spcAft>
                <a:spcPts val="900"/>
              </a:spcAft>
              <a:buClr>
                <a:schemeClr val="bg2"/>
              </a:buClr>
              <a:buSzPct val="75000"/>
              <a:defRPr/>
            </a:pPr>
            <a:r>
              <a:rPr lang="en-US" sz="2800" kern="0" dirty="0">
                <a:latin typeface="Times New Roman" pitchFamily="18" charset="0"/>
                <a:cs typeface="Times New Roman" pitchFamily="18" charset="0"/>
              </a:rPr>
              <a:t>The symbol for the probability of failure</a:t>
            </a:r>
          </a:p>
          <a:p>
            <a:pPr marL="342900" indent="-342900" algn="l" rtl="0" eaLnBrk="0" hangingPunct="0">
              <a:spcBef>
                <a:spcPct val="20000"/>
              </a:spcBef>
              <a:spcAft>
                <a:spcPts val="900"/>
              </a:spcAft>
              <a:buClr>
                <a:schemeClr val="bg2"/>
              </a:buClr>
              <a:buSzPct val="75000"/>
              <a:defRPr/>
            </a:pPr>
            <a:r>
              <a:rPr lang="en-US" sz="2800" kern="0" dirty="0">
                <a:latin typeface="Times New Roman" pitchFamily="18" charset="0"/>
                <a:cs typeface="Times New Roman" pitchFamily="18" charset="0"/>
              </a:rPr>
              <a:t>The numerical probability of success</a:t>
            </a:r>
          </a:p>
          <a:p>
            <a:pPr marL="342900" indent="-342900" algn="l" rtl="0" eaLnBrk="0" hangingPunct="0">
              <a:spcBef>
                <a:spcPct val="20000"/>
              </a:spcBef>
              <a:spcAft>
                <a:spcPts val="900"/>
              </a:spcAft>
              <a:buClr>
                <a:schemeClr val="bg2"/>
              </a:buClr>
              <a:buSzPct val="75000"/>
              <a:defRPr/>
            </a:pPr>
            <a:r>
              <a:rPr lang="en-US" sz="2800" kern="0" dirty="0">
                <a:latin typeface="Times New Roman" pitchFamily="18" charset="0"/>
                <a:cs typeface="Times New Roman" pitchFamily="18" charset="0"/>
              </a:rPr>
              <a:t>The numerical probability of failure</a:t>
            </a:r>
          </a:p>
          <a:p>
            <a:pPr marL="342900" indent="-342900" algn="l" rtl="0" eaLnBrk="0" hangingPunct="0">
              <a:spcBef>
                <a:spcPct val="20000"/>
              </a:spcBef>
              <a:spcAft>
                <a:spcPts val="900"/>
              </a:spcAft>
              <a:buClr>
                <a:schemeClr val="bg2"/>
              </a:buClr>
              <a:buSzPct val="75000"/>
              <a:defRPr/>
            </a:pPr>
            <a:r>
              <a:rPr lang="en-US" sz="2800" kern="0" dirty="0">
                <a:latin typeface="Times New Roman" pitchFamily="18" charset="0"/>
                <a:cs typeface="Times New Roman" pitchFamily="18" charset="0"/>
              </a:rPr>
              <a:t>  and  </a:t>
            </a:r>
            <a:r>
              <a:rPr lang="en-US" sz="2800" i="1" kern="0" dirty="0">
                <a:latin typeface="Times New Roman" pitchFamily="18" charset="0"/>
                <a:cs typeface="Times New Roman" pitchFamily="18" charset="0"/>
              </a:rPr>
              <a:t>P</a:t>
            </a:r>
            <a:r>
              <a:rPr lang="en-US" sz="2800" kern="0" dirty="0">
                <a:latin typeface="Times New Roman" pitchFamily="18" charset="0"/>
                <a:cs typeface="Times New Roman" pitchFamily="18" charset="0"/>
              </a:rPr>
              <a:t>(</a:t>
            </a:r>
            <a:r>
              <a:rPr lang="en-US" sz="2800" i="1" kern="0" dirty="0">
                <a:latin typeface="Times New Roman" pitchFamily="18" charset="0"/>
                <a:cs typeface="Times New Roman" pitchFamily="18" charset="0"/>
              </a:rPr>
              <a:t>F</a:t>
            </a:r>
            <a:r>
              <a:rPr lang="en-US" sz="2800" kern="0" dirty="0">
                <a:latin typeface="Times New Roman" pitchFamily="18" charset="0"/>
                <a:cs typeface="Times New Roman" pitchFamily="18" charset="0"/>
              </a:rPr>
              <a:t>)</a:t>
            </a:r>
            <a:r>
              <a:rPr lang="en-US" sz="2800" i="1" kern="0" dirty="0">
                <a:latin typeface="Times New Roman" pitchFamily="18" charset="0"/>
                <a:cs typeface="Times New Roman" pitchFamily="18" charset="0"/>
              </a:rPr>
              <a:t> = </a:t>
            </a:r>
            <a:r>
              <a:rPr lang="en-US" sz="2800" kern="0" dirty="0">
                <a:latin typeface="Times New Roman" pitchFamily="18" charset="0"/>
                <a:cs typeface="Times New Roman" pitchFamily="18" charset="0"/>
              </a:rPr>
              <a:t>1</a:t>
            </a:r>
            <a:r>
              <a:rPr lang="en-US" sz="2800" i="1" kern="0" dirty="0">
                <a:latin typeface="Times New Roman" pitchFamily="18" charset="0"/>
                <a:cs typeface="Times New Roman" pitchFamily="18" charset="0"/>
              </a:rPr>
              <a:t> – p = q</a:t>
            </a:r>
            <a:endParaRPr lang="en-US" sz="2800" kern="0" dirty="0">
              <a:latin typeface="Times New Roman" pitchFamily="18" charset="0"/>
              <a:cs typeface="Times New Roman" pitchFamily="18" charset="0"/>
            </a:endParaRPr>
          </a:p>
          <a:p>
            <a:pPr marL="342900" indent="-342900" algn="l" rtl="0" eaLnBrk="0" hangingPunct="0">
              <a:spcBef>
                <a:spcPct val="20000"/>
              </a:spcBef>
              <a:spcAft>
                <a:spcPts val="900"/>
              </a:spcAft>
              <a:buClr>
                <a:schemeClr val="bg2"/>
              </a:buClr>
              <a:buSzPct val="75000"/>
              <a:defRPr/>
            </a:pPr>
            <a:r>
              <a:rPr lang="en-US" sz="2800" kern="0" dirty="0">
                <a:latin typeface="Times New Roman" pitchFamily="18" charset="0"/>
                <a:cs typeface="Times New Roman" pitchFamily="18" charset="0"/>
              </a:rPr>
              <a:t>The number of trials </a:t>
            </a:r>
          </a:p>
          <a:p>
            <a:pPr marL="342900" indent="-342900" algn="l" rtl="0" eaLnBrk="0" hangingPunct="0">
              <a:spcBef>
                <a:spcPct val="20000"/>
              </a:spcBef>
              <a:spcAft>
                <a:spcPts val="900"/>
              </a:spcAft>
              <a:buClr>
                <a:schemeClr val="bg2"/>
              </a:buClr>
              <a:buSzPct val="75000"/>
              <a:defRPr/>
            </a:pPr>
            <a:r>
              <a:rPr lang="en-US" sz="2800" kern="0" dirty="0">
                <a:latin typeface="Times New Roman" pitchFamily="18" charset="0"/>
                <a:cs typeface="Times New Roman" pitchFamily="18" charset="0"/>
              </a:rPr>
              <a:t>The number of successes</a:t>
            </a:r>
          </a:p>
        </p:txBody>
      </p:sp>
      <p:sp>
        <p:nvSpPr>
          <p:cNvPr id="10" name="Rectangle 14"/>
          <p:cNvSpPr txBox="1">
            <a:spLocks noChangeArrowheads="1"/>
          </p:cNvSpPr>
          <p:nvPr/>
        </p:nvSpPr>
        <p:spPr>
          <a:xfrm>
            <a:off x="1143000" y="1371600"/>
            <a:ext cx="4724400" cy="5334000"/>
          </a:xfrm>
          <a:prstGeom prst="rect">
            <a:avLst/>
          </a:prstGeom>
        </p:spPr>
        <p:txBody>
          <a:bodyPr/>
          <a:lstStyle/>
          <a:p>
            <a:pPr marL="342900" indent="-342900" algn="l" rtl="0" eaLnBrk="0" hangingPunct="0">
              <a:spcBef>
                <a:spcPct val="20000"/>
              </a:spcBef>
              <a:spcAft>
                <a:spcPts val="900"/>
              </a:spcAft>
              <a:buClr>
                <a:schemeClr val="bg2"/>
              </a:buClr>
              <a:buSzPct val="75000"/>
              <a:defRPr/>
            </a:pPr>
            <a:r>
              <a:rPr lang="en-US" sz="2800" i="1" kern="0" dirty="0">
                <a:latin typeface="Times New Roman" pitchFamily="18" charset="0"/>
                <a:cs typeface="Times New Roman" pitchFamily="18" charset="0"/>
              </a:rPr>
              <a:t>P</a:t>
            </a:r>
            <a:r>
              <a:rPr lang="en-US" sz="2800" kern="0" dirty="0">
                <a:latin typeface="Times New Roman" pitchFamily="18" charset="0"/>
                <a:cs typeface="Times New Roman" pitchFamily="18" charset="0"/>
              </a:rPr>
              <a:t>(</a:t>
            </a:r>
            <a:r>
              <a:rPr lang="en-US" sz="2800" i="1" kern="0" dirty="0">
                <a:latin typeface="Times New Roman" pitchFamily="18" charset="0"/>
                <a:cs typeface="Times New Roman" pitchFamily="18" charset="0"/>
              </a:rPr>
              <a:t>S</a:t>
            </a:r>
            <a:r>
              <a:rPr lang="en-US" sz="2800" kern="0" dirty="0">
                <a:latin typeface="Times New Roman" pitchFamily="18" charset="0"/>
                <a:cs typeface="Times New Roman" pitchFamily="18" charset="0"/>
              </a:rPr>
              <a:t>)</a:t>
            </a:r>
          </a:p>
          <a:p>
            <a:pPr marL="342900" indent="-342900" algn="l" rtl="0" eaLnBrk="0" hangingPunct="0">
              <a:spcBef>
                <a:spcPct val="20000"/>
              </a:spcBef>
              <a:spcAft>
                <a:spcPts val="900"/>
              </a:spcAft>
              <a:buClr>
                <a:schemeClr val="bg2"/>
              </a:buClr>
              <a:buSzPct val="75000"/>
              <a:defRPr/>
            </a:pPr>
            <a:r>
              <a:rPr lang="en-US" sz="2800" i="1" kern="0" dirty="0">
                <a:latin typeface="Times New Roman" pitchFamily="18" charset="0"/>
                <a:cs typeface="Times New Roman" pitchFamily="18" charset="0"/>
              </a:rPr>
              <a:t>P</a:t>
            </a:r>
            <a:r>
              <a:rPr lang="en-US" sz="2800" kern="0" dirty="0">
                <a:latin typeface="Times New Roman" pitchFamily="18" charset="0"/>
                <a:cs typeface="Times New Roman" pitchFamily="18" charset="0"/>
              </a:rPr>
              <a:t>(</a:t>
            </a:r>
            <a:r>
              <a:rPr lang="en-US" sz="2800" i="1" kern="0" dirty="0">
                <a:latin typeface="Times New Roman" pitchFamily="18" charset="0"/>
                <a:cs typeface="Times New Roman" pitchFamily="18" charset="0"/>
              </a:rPr>
              <a:t>F</a:t>
            </a:r>
            <a:r>
              <a:rPr lang="en-US" sz="2800" kern="0" dirty="0">
                <a:latin typeface="Times New Roman" pitchFamily="18" charset="0"/>
                <a:cs typeface="Times New Roman" pitchFamily="18" charset="0"/>
              </a:rPr>
              <a:t>)</a:t>
            </a:r>
          </a:p>
          <a:p>
            <a:pPr marL="342900" indent="-342900" algn="l" rtl="0" eaLnBrk="0" hangingPunct="0">
              <a:spcBef>
                <a:spcPct val="20000"/>
              </a:spcBef>
              <a:spcAft>
                <a:spcPts val="900"/>
              </a:spcAft>
              <a:buClr>
                <a:schemeClr val="bg2"/>
              </a:buClr>
              <a:buSzPct val="75000"/>
              <a:defRPr/>
            </a:pPr>
            <a:r>
              <a:rPr lang="en-US" sz="2800" i="1" kern="0" dirty="0">
                <a:latin typeface="Times New Roman" pitchFamily="18" charset="0"/>
                <a:cs typeface="Times New Roman" pitchFamily="18" charset="0"/>
              </a:rPr>
              <a:t>p</a:t>
            </a:r>
          </a:p>
          <a:p>
            <a:pPr marL="342900" indent="-342900" algn="l" rtl="0" eaLnBrk="0" hangingPunct="0">
              <a:spcBef>
                <a:spcPct val="20000"/>
              </a:spcBef>
              <a:spcAft>
                <a:spcPts val="900"/>
              </a:spcAft>
              <a:buClr>
                <a:schemeClr val="bg2"/>
              </a:buClr>
              <a:buSzPct val="75000"/>
              <a:defRPr/>
            </a:pPr>
            <a:r>
              <a:rPr lang="en-US" sz="2800" i="1" kern="0" dirty="0">
                <a:latin typeface="Times New Roman" pitchFamily="18" charset="0"/>
                <a:cs typeface="Times New Roman" pitchFamily="18" charset="0"/>
              </a:rPr>
              <a:t>q</a:t>
            </a:r>
          </a:p>
          <a:p>
            <a:pPr marL="342900" indent="-342900" algn="l" rtl="0" eaLnBrk="0" hangingPunct="0">
              <a:spcBef>
                <a:spcPct val="20000"/>
              </a:spcBef>
              <a:spcAft>
                <a:spcPts val="900"/>
              </a:spcAft>
              <a:buClr>
                <a:schemeClr val="bg2"/>
              </a:buClr>
              <a:buSzPct val="75000"/>
              <a:defRPr/>
            </a:pPr>
            <a:r>
              <a:rPr lang="en-US" sz="2800" i="1" kern="0" dirty="0">
                <a:latin typeface="Times New Roman" pitchFamily="18" charset="0"/>
                <a:cs typeface="Times New Roman" pitchFamily="18" charset="0"/>
              </a:rPr>
              <a:t>P</a:t>
            </a:r>
            <a:r>
              <a:rPr lang="en-US" sz="2800" kern="0" dirty="0">
                <a:latin typeface="Times New Roman" pitchFamily="18" charset="0"/>
                <a:cs typeface="Times New Roman" pitchFamily="18" charset="0"/>
              </a:rPr>
              <a:t>(</a:t>
            </a:r>
            <a:r>
              <a:rPr lang="en-US" sz="2800" i="1" kern="0" dirty="0">
                <a:latin typeface="Times New Roman" pitchFamily="18" charset="0"/>
                <a:cs typeface="Times New Roman" pitchFamily="18" charset="0"/>
              </a:rPr>
              <a:t>S</a:t>
            </a:r>
            <a:r>
              <a:rPr lang="en-US" sz="2800" kern="0" dirty="0">
                <a:latin typeface="Times New Roman" pitchFamily="18" charset="0"/>
                <a:cs typeface="Times New Roman" pitchFamily="18" charset="0"/>
              </a:rPr>
              <a:t>)</a:t>
            </a:r>
            <a:r>
              <a:rPr lang="en-US" sz="2800" i="1" kern="0" dirty="0">
                <a:latin typeface="Times New Roman" pitchFamily="18" charset="0"/>
                <a:cs typeface="Times New Roman" pitchFamily="18" charset="0"/>
              </a:rPr>
              <a:t> = </a:t>
            </a:r>
            <a:r>
              <a:rPr lang="en-US" sz="2800" i="1" kern="0" dirty="0" smtClean="0">
                <a:latin typeface="Times New Roman" pitchFamily="18" charset="0"/>
                <a:cs typeface="Times New Roman" pitchFamily="18" charset="0"/>
              </a:rPr>
              <a:t>p   </a:t>
            </a:r>
            <a:endParaRPr lang="en-US" sz="2400" i="1" kern="0" dirty="0">
              <a:latin typeface="Times New Roman" pitchFamily="18" charset="0"/>
              <a:cs typeface="Times New Roman" pitchFamily="18" charset="0"/>
            </a:endParaRPr>
          </a:p>
          <a:p>
            <a:pPr marL="342900" indent="-342900" algn="l" rtl="0" eaLnBrk="0" hangingPunct="0">
              <a:spcBef>
                <a:spcPct val="20000"/>
              </a:spcBef>
              <a:spcAft>
                <a:spcPts val="900"/>
              </a:spcAft>
              <a:buClr>
                <a:schemeClr val="bg2"/>
              </a:buClr>
              <a:buSzPct val="75000"/>
              <a:defRPr/>
            </a:pPr>
            <a:r>
              <a:rPr lang="en-US" sz="2800" i="1" kern="0" dirty="0">
                <a:latin typeface="Times New Roman" pitchFamily="18" charset="0"/>
                <a:cs typeface="Times New Roman" pitchFamily="18" charset="0"/>
              </a:rPr>
              <a:t>n</a:t>
            </a:r>
          </a:p>
          <a:p>
            <a:pPr marL="342900" indent="-342900" algn="l" rtl="0" eaLnBrk="0" hangingPunct="0">
              <a:spcBef>
                <a:spcPct val="20000"/>
              </a:spcBef>
              <a:spcAft>
                <a:spcPts val="900"/>
              </a:spcAft>
              <a:buClr>
                <a:schemeClr val="bg2"/>
              </a:buClr>
              <a:buSzPct val="75000"/>
              <a:defRPr/>
            </a:pPr>
            <a:r>
              <a:rPr lang="en-US" sz="2800" i="1" kern="0" dirty="0">
                <a:latin typeface="Times New Roman" pitchFamily="18" charset="0"/>
                <a:cs typeface="Times New Roman" pitchFamily="18" charset="0"/>
              </a:rPr>
              <a:t>X</a:t>
            </a:r>
          </a:p>
          <a:p>
            <a:pPr marL="342900" indent="-342900" algn="l" rtl="0" eaLnBrk="0" hangingPunct="0">
              <a:spcBef>
                <a:spcPct val="20000"/>
              </a:spcBef>
              <a:spcAft>
                <a:spcPts val="900"/>
              </a:spcAft>
              <a:buClr>
                <a:schemeClr val="bg2"/>
              </a:buClr>
              <a:buSzPct val="75000"/>
              <a:defRPr/>
            </a:pPr>
            <a:r>
              <a:rPr lang="en-US" sz="2800" kern="0" dirty="0">
                <a:latin typeface="Times New Roman" pitchFamily="18" charset="0"/>
                <a:cs typeface="Times New Roman" pitchFamily="18" charset="0"/>
              </a:rPr>
              <a:t>Note that </a:t>
            </a:r>
            <a:r>
              <a:rPr lang="en-US" sz="2800" i="1" kern="0" dirty="0">
                <a:latin typeface="Times New Roman" pitchFamily="18" charset="0"/>
                <a:cs typeface="Times New Roman" pitchFamily="18" charset="0"/>
              </a:rPr>
              <a:t>X</a:t>
            </a:r>
            <a:r>
              <a:rPr lang="en-US" sz="2800" kern="0" dirty="0">
                <a:latin typeface="Times New Roman" pitchFamily="18" charset="0"/>
                <a:cs typeface="Times New Roman" pitchFamily="18" charset="0"/>
              </a:rPr>
              <a:t> = 0, 1, 2, 3,...,n</a:t>
            </a:r>
          </a:p>
        </p:txBody>
      </p:sp>
    </p:spTree>
    <p:extLst>
      <p:ext uri="{BB962C8B-B14F-4D97-AF65-F5344CB8AC3E}">
        <p14:creationId xmlns:p14="http://schemas.microsoft.com/office/powerpoint/2010/main" val="8067589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457200" y="457200"/>
            <a:ext cx="8229600" cy="990600"/>
          </a:xfrm>
        </p:spPr>
        <p:txBody>
          <a:bodyPr/>
          <a:lstStyle/>
          <a:p>
            <a:pPr eaLnBrk="1" hangingPunct="1"/>
            <a:r>
              <a:rPr lang="en-US" sz="4000" b="1" dirty="0" smtClean="0">
                <a:solidFill>
                  <a:srgbClr val="00B050"/>
                </a:solidFill>
              </a:rPr>
              <a:t>The Binomial Distribution</a:t>
            </a:r>
          </a:p>
        </p:txBody>
      </p:sp>
      <p:sp>
        <p:nvSpPr>
          <p:cNvPr id="922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FA922F3-CCD0-4484-AC8B-6345E2F0ED37}" type="slidenum">
              <a:rPr lang="en-US" smtClean="0">
                <a:latin typeface="Arial Black" pitchFamily="34" charset="0"/>
              </a:rPr>
              <a:pPr eaLnBrk="1" hangingPunct="1"/>
              <a:t>27</a:t>
            </a:fld>
            <a:endParaRPr lang="en-US" smtClean="0">
              <a:latin typeface="Arial Black" pitchFamily="34" charset="0"/>
            </a:endParaRPr>
          </a:p>
        </p:txBody>
      </p:sp>
      <p:graphicFrame>
        <p:nvGraphicFramePr>
          <p:cNvPr id="69640" name="Object 8"/>
          <p:cNvGraphicFramePr>
            <a:graphicFrameLocks noChangeAspect="1"/>
          </p:cNvGraphicFramePr>
          <p:nvPr/>
        </p:nvGraphicFramePr>
        <p:xfrm>
          <a:off x="1905000" y="2590800"/>
          <a:ext cx="5105400" cy="1225550"/>
        </p:xfrm>
        <a:graphic>
          <a:graphicData uri="http://schemas.openxmlformats.org/presentationml/2006/ole">
            <mc:AlternateContent xmlns:mc="http://schemas.openxmlformats.org/markup-compatibility/2006">
              <mc:Choice xmlns:v="urn:schemas-microsoft-com:vml" Requires="v">
                <p:oleObj spid="_x0000_s39944" name="Equation" r:id="rId3" imgW="1854200" imgH="444500" progId="">
                  <p:embed/>
                </p:oleObj>
              </mc:Choice>
              <mc:Fallback>
                <p:oleObj name="Equation" r:id="rId3" imgW="1854200" imgH="44450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590800"/>
                        <a:ext cx="5105400" cy="1225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14"/>
          <p:cNvSpPr txBox="1">
            <a:spLocks noChangeArrowheads="1"/>
          </p:cNvSpPr>
          <p:nvPr/>
        </p:nvSpPr>
        <p:spPr>
          <a:xfrm>
            <a:off x="685800" y="1371600"/>
            <a:ext cx="7543800" cy="1066800"/>
          </a:xfrm>
          <a:prstGeom prst="rect">
            <a:avLst/>
          </a:prstGeom>
        </p:spPr>
        <p:txBody>
          <a:bodyPr/>
          <a:lstStyle/>
          <a:p>
            <a:pPr algn="l" rtl="0" eaLnBrk="0" hangingPunct="0">
              <a:spcBef>
                <a:spcPct val="20000"/>
              </a:spcBef>
              <a:buClr>
                <a:schemeClr val="bg2"/>
              </a:buClr>
              <a:buSzPct val="75000"/>
              <a:defRPr/>
            </a:pPr>
            <a:r>
              <a:rPr lang="en-US" sz="3200" b="1" dirty="0">
                <a:solidFill>
                  <a:srgbClr val="0070C0"/>
                </a:solidFill>
                <a:latin typeface="Times New Roman" pitchFamily="18" charset="0"/>
                <a:cs typeface="Times New Roman" pitchFamily="18" charset="0"/>
              </a:rPr>
              <a:t>In a binomial experiment, the probability of exactly </a:t>
            </a:r>
            <a:r>
              <a:rPr lang="en-US" sz="3200" b="1" i="1" dirty="0">
                <a:solidFill>
                  <a:srgbClr val="0070C0"/>
                </a:solidFill>
                <a:latin typeface="Times New Roman" pitchFamily="18" charset="0"/>
                <a:cs typeface="Times New Roman" pitchFamily="18" charset="0"/>
              </a:rPr>
              <a:t>X </a:t>
            </a:r>
            <a:r>
              <a:rPr lang="en-US" sz="3200" b="1" dirty="0">
                <a:solidFill>
                  <a:srgbClr val="0070C0"/>
                </a:solidFill>
                <a:latin typeface="Times New Roman" pitchFamily="18" charset="0"/>
                <a:cs typeface="Times New Roman" pitchFamily="18" charset="0"/>
              </a:rPr>
              <a:t>successes in </a:t>
            </a:r>
            <a:r>
              <a:rPr lang="en-US" sz="3200" b="1" i="1" dirty="0">
                <a:solidFill>
                  <a:srgbClr val="0070C0"/>
                </a:solidFill>
                <a:latin typeface="Times New Roman" pitchFamily="18" charset="0"/>
                <a:cs typeface="Times New Roman" pitchFamily="18" charset="0"/>
              </a:rPr>
              <a:t>n </a:t>
            </a:r>
            <a:r>
              <a:rPr lang="en-US" sz="3200" b="1" dirty="0">
                <a:solidFill>
                  <a:srgbClr val="0070C0"/>
                </a:solidFill>
                <a:latin typeface="Times New Roman" pitchFamily="18" charset="0"/>
                <a:cs typeface="Times New Roman" pitchFamily="18" charset="0"/>
              </a:rPr>
              <a:t>trials is</a:t>
            </a:r>
          </a:p>
          <a:p>
            <a:pPr marL="342900" indent="-342900" algn="l" rtl="0" eaLnBrk="0" hangingPunct="0">
              <a:spcBef>
                <a:spcPct val="20000"/>
              </a:spcBef>
              <a:buClr>
                <a:schemeClr val="bg2"/>
              </a:buClr>
              <a:buSzPct val="75000"/>
              <a:defRPr/>
            </a:pPr>
            <a:endParaRPr lang="en-US" sz="2400" kern="0" dirty="0">
              <a:latin typeface="+mn-lt"/>
            </a:endParaRPr>
          </a:p>
        </p:txBody>
      </p:sp>
      <p:graphicFrame>
        <p:nvGraphicFramePr>
          <p:cNvPr id="2" name="Object 4"/>
          <p:cNvGraphicFramePr>
            <a:graphicFrameLocks noChangeAspect="1"/>
          </p:cNvGraphicFramePr>
          <p:nvPr/>
        </p:nvGraphicFramePr>
        <p:xfrm>
          <a:off x="1836738" y="4038600"/>
          <a:ext cx="5351462" cy="1890713"/>
        </p:xfrm>
        <a:graphic>
          <a:graphicData uri="http://schemas.openxmlformats.org/presentationml/2006/ole">
            <mc:AlternateContent xmlns:mc="http://schemas.openxmlformats.org/markup-compatibility/2006">
              <mc:Choice xmlns:v="urn:schemas-microsoft-com:vml" Requires="v">
                <p:oleObj spid="_x0000_s39945" name="Equation" r:id="rId5" imgW="1943100" imgH="685800" progId="">
                  <p:embed/>
                </p:oleObj>
              </mc:Choice>
              <mc:Fallback>
                <p:oleObj name="Equation" r:id="rId5" imgW="1943100" imgH="685800" progId="">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6738" y="4038600"/>
                        <a:ext cx="5351462" cy="1890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274554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txBox="1">
            <a:spLocks noChangeArrowheads="1"/>
          </p:cNvSpPr>
          <p:nvPr/>
        </p:nvSpPr>
        <p:spPr>
          <a:xfrm>
            <a:off x="914400" y="609600"/>
            <a:ext cx="8229600" cy="6858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00B050"/>
                </a:solidFill>
                <a:effectLst/>
                <a:uLnTx/>
                <a:uFillTx/>
                <a:latin typeface="Times New Roman" pitchFamily="18" charset="0"/>
                <a:ea typeface="+mj-ea"/>
                <a:cs typeface="Times New Roman" pitchFamily="18" charset="0"/>
              </a:rPr>
              <a:t>Example 5-15: </a:t>
            </a:r>
            <a:r>
              <a:rPr kumimoji="0" lang="en-US" sz="2800" b="0"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Tossing Coins </a:t>
            </a:r>
          </a:p>
        </p:txBody>
      </p:sp>
      <p:sp>
        <p:nvSpPr>
          <p:cNvPr id="16" name="Rectangle 3"/>
          <p:cNvSpPr>
            <a:spLocks noGrp="1" noChangeArrowheads="1"/>
          </p:cNvSpPr>
          <p:nvPr>
            <p:ph sz="quarter" idx="1"/>
          </p:nvPr>
        </p:nvSpPr>
        <p:spPr>
          <a:xfrm>
            <a:off x="642910" y="1214422"/>
            <a:ext cx="8686800" cy="928694"/>
          </a:xfrm>
        </p:spPr>
        <p:txBody>
          <a:bodyPr>
            <a:noAutofit/>
          </a:bodyPr>
          <a:lstStyle/>
          <a:p>
            <a:pPr marL="0" indent="0" algn="l" rtl="0">
              <a:buFont typeface="Wingdings" pitchFamily="2" charset="2"/>
              <a:buNone/>
            </a:pPr>
            <a:r>
              <a:rPr lang="en-US" sz="2800" dirty="0" smtClean="0">
                <a:solidFill>
                  <a:srgbClr val="0070C0"/>
                </a:solidFill>
                <a:latin typeface="Times New Roman" pitchFamily="18" charset="0"/>
                <a:cs typeface="Times New Roman" pitchFamily="18" charset="0"/>
              </a:rPr>
              <a:t>A coin is tossed 3 times. Find the probability of getting exactly two heads.</a:t>
            </a:r>
          </a:p>
        </p:txBody>
      </p:sp>
      <p:sp>
        <p:nvSpPr>
          <p:cNvPr id="194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9459" name="Rectangle 3"/>
          <p:cNvSpPr>
            <a:spLocks noChangeArrowheads="1"/>
          </p:cNvSpPr>
          <p:nvPr/>
        </p:nvSpPr>
        <p:spPr bwMode="auto">
          <a:xfrm>
            <a:off x="0" y="11334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46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9462" name="Rectangle 6"/>
          <p:cNvSpPr>
            <a:spLocks noChangeArrowheads="1"/>
          </p:cNvSpPr>
          <p:nvPr/>
        </p:nvSpPr>
        <p:spPr bwMode="auto">
          <a:xfrm>
            <a:off x="0" y="10096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46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9465" name="Rectangle 9"/>
          <p:cNvSpPr>
            <a:spLocks noChangeArrowheads="1"/>
          </p:cNvSpPr>
          <p:nvPr/>
        </p:nvSpPr>
        <p:spPr bwMode="auto">
          <a:xfrm>
            <a:off x="0" y="1200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467"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9468" name="Rectangle 12"/>
          <p:cNvSpPr>
            <a:spLocks noChangeArrowheads="1"/>
          </p:cNvSpPr>
          <p:nvPr/>
        </p:nvSpPr>
        <p:spPr bwMode="auto">
          <a:xfrm>
            <a:off x="0" y="1190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Rectangle 28"/>
          <p:cNvSpPr/>
          <p:nvPr/>
        </p:nvSpPr>
        <p:spPr>
          <a:xfrm>
            <a:off x="785786" y="235743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pic>
        <p:nvPicPr>
          <p:cNvPr id="13" name="Picture 1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0034" y="3214686"/>
            <a:ext cx="5472298" cy="962025"/>
          </a:xfrm>
          <a:prstGeom prst="rect">
            <a:avLst/>
          </a:prstGeom>
          <a:noFill/>
        </p:spPr>
      </p:pic>
      <p:pic>
        <p:nvPicPr>
          <p:cNvPr id="14"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57158" y="4429132"/>
            <a:ext cx="6629400" cy="895350"/>
          </a:xfrm>
          <a:prstGeom prst="rect">
            <a:avLst/>
          </a:prstGeom>
          <a:noFill/>
        </p:spPr>
      </p:pic>
      <p:grpSp>
        <p:nvGrpSpPr>
          <p:cNvPr id="17" name="Group 5"/>
          <p:cNvGrpSpPr/>
          <p:nvPr/>
        </p:nvGrpSpPr>
        <p:grpSpPr>
          <a:xfrm>
            <a:off x="6215074" y="1928802"/>
            <a:ext cx="2928926" cy="3281364"/>
            <a:chOff x="6086475" y="819150"/>
            <a:chExt cx="2828925" cy="3067050"/>
          </a:xfrm>
        </p:grpSpPr>
        <p:pic>
          <p:nvPicPr>
            <p:cNvPr id="18" name="Picture 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8153400" y="2362200"/>
              <a:ext cx="152400" cy="676275"/>
            </a:xfrm>
            <a:prstGeom prst="rect">
              <a:avLst/>
            </a:prstGeom>
            <a:noFill/>
          </p:spPr>
        </p:pic>
        <p:grpSp>
          <p:nvGrpSpPr>
            <p:cNvPr id="19" name="Group 29"/>
            <p:cNvGrpSpPr/>
            <p:nvPr/>
          </p:nvGrpSpPr>
          <p:grpSpPr>
            <a:xfrm>
              <a:off x="6086475" y="819150"/>
              <a:ext cx="2828925" cy="3067050"/>
              <a:chOff x="5867400" y="1200150"/>
              <a:chExt cx="2828925" cy="3067050"/>
            </a:xfrm>
          </p:grpSpPr>
          <p:grpSp>
            <p:nvGrpSpPr>
              <p:cNvPr id="20" name="Group 2"/>
              <p:cNvGrpSpPr/>
              <p:nvPr/>
            </p:nvGrpSpPr>
            <p:grpSpPr>
              <a:xfrm>
                <a:off x="5867400" y="1581150"/>
                <a:ext cx="1600200" cy="2209800"/>
                <a:chOff x="6781800" y="2362200"/>
                <a:chExt cx="1143000" cy="2209800"/>
              </a:xfrm>
            </p:grpSpPr>
            <p:cxnSp>
              <p:nvCxnSpPr>
                <p:cNvPr id="25" name="Straight Connector 13"/>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5"/>
                <p:cNvCxnSpPr/>
                <p:nvPr/>
              </p:nvCxnSpPr>
              <p:spPr>
                <a:xfrm flipV="1">
                  <a:off x="6781800" y="3048000"/>
                  <a:ext cx="1143000" cy="3048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6"/>
                <p:cNvCxnSpPr/>
                <p:nvPr/>
              </p:nvCxnSpPr>
              <p:spPr>
                <a:xfrm>
                  <a:off x="6781800" y="3352800"/>
                  <a:ext cx="1066800" cy="6096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16"/>
                <p:cNvCxnSpPr/>
                <p:nvPr/>
              </p:nvCxnSpPr>
              <p:spPr>
                <a:xfrm rot="16200000" flipH="1">
                  <a:off x="6553200" y="3581400"/>
                  <a:ext cx="1219200" cy="7620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1" name="Rectangle 9"/>
              <p:cNvSpPr/>
              <p:nvPr/>
            </p:nvSpPr>
            <p:spPr>
              <a:xfrm>
                <a:off x="6934200" y="120015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3</a:t>
                </a:r>
                <a:endParaRPr lang="en-US" sz="2800" dirty="0">
                  <a:solidFill>
                    <a:schemeClr val="tx1"/>
                  </a:solidFill>
                  <a:latin typeface="Times New Roman" pitchFamily="18" charset="0"/>
                  <a:cs typeface="Times New Roman" pitchFamily="18" charset="0"/>
                </a:endParaRPr>
              </a:p>
            </p:txBody>
          </p:sp>
          <p:sp>
            <p:nvSpPr>
              <p:cNvPr id="22" name="Rectangle 10"/>
              <p:cNvSpPr/>
              <p:nvPr/>
            </p:nvSpPr>
            <p:spPr>
              <a:xfrm>
                <a:off x="7239000" y="188595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x= 2</a:t>
                </a:r>
                <a:endParaRPr lang="en-US" sz="2800" dirty="0">
                  <a:solidFill>
                    <a:schemeClr val="tx1"/>
                  </a:solidFill>
                  <a:latin typeface="Times New Roman" pitchFamily="18" charset="0"/>
                  <a:cs typeface="Times New Roman" pitchFamily="18" charset="0"/>
                </a:endParaRPr>
              </a:p>
            </p:txBody>
          </p:sp>
          <p:sp>
            <p:nvSpPr>
              <p:cNvPr id="23" name="Rectangle 11"/>
              <p:cNvSpPr/>
              <p:nvPr/>
            </p:nvSpPr>
            <p:spPr>
              <a:xfrm>
                <a:off x="7010400" y="27813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 </a:t>
                </a:r>
                <a:endParaRPr lang="en-US" sz="2800" dirty="0">
                  <a:solidFill>
                    <a:schemeClr val="tx1"/>
                  </a:solidFill>
                  <a:latin typeface="Times New Roman" pitchFamily="18" charset="0"/>
                  <a:cs typeface="Times New Roman" pitchFamily="18" charset="0"/>
                </a:endParaRPr>
              </a:p>
            </p:txBody>
          </p:sp>
          <p:pic>
            <p:nvPicPr>
              <p:cNvPr id="24" name="Picture 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934200" y="3562350"/>
                <a:ext cx="1762125" cy="704850"/>
              </a:xfrm>
              <a:prstGeom prst="rect">
                <a:avLst/>
              </a:prstGeom>
              <a:noFill/>
            </p:spPr>
          </p:pic>
        </p:grpSp>
      </p:grpSp>
    </p:spTree>
    <p:extLst>
      <p:ext uri="{BB962C8B-B14F-4D97-AF65-F5344CB8AC3E}">
        <p14:creationId xmlns:p14="http://schemas.microsoft.com/office/powerpoint/2010/main" val="404999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ssolv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ssolv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ssolv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Rectangle 2"/>
          <p:cNvSpPr>
            <a:spLocks noGrp="1" noChangeArrowheads="1"/>
          </p:cNvSpPr>
          <p:nvPr>
            <p:ph type="title"/>
          </p:nvPr>
        </p:nvSpPr>
        <p:spPr>
          <a:xfrm>
            <a:off x="428596" y="0"/>
            <a:ext cx="8229600" cy="685800"/>
          </a:xfrm>
        </p:spPr>
        <p:txBody>
          <a:bodyPr>
            <a:normAutofit/>
          </a:bodyPr>
          <a:lstStyle/>
          <a:p>
            <a:pPr eaLnBrk="1" hangingPunct="1"/>
            <a:r>
              <a:rPr lang="en-US" sz="3600" b="1" dirty="0" smtClean="0">
                <a:solidFill>
                  <a:srgbClr val="00B050"/>
                </a:solidFill>
                <a:latin typeface="Times New Roman" pitchFamily="18" charset="0"/>
                <a:cs typeface="Times New Roman" pitchFamily="18" charset="0"/>
              </a:rPr>
              <a:t>Example 5-16: </a:t>
            </a:r>
            <a:r>
              <a:rPr lang="en-US" sz="3600" dirty="0" smtClean="0">
                <a:solidFill>
                  <a:srgbClr val="0070C0"/>
                </a:solidFill>
                <a:latin typeface="Times New Roman" pitchFamily="18" charset="0"/>
                <a:cs typeface="Times New Roman" pitchFamily="18" charset="0"/>
              </a:rPr>
              <a:t>Survey on Doctor Visits</a:t>
            </a:r>
          </a:p>
        </p:txBody>
      </p:sp>
      <p:sp>
        <p:nvSpPr>
          <p:cNvPr id="10247" name="Rectangle 3"/>
          <p:cNvSpPr>
            <a:spLocks noGrp="1" noChangeArrowheads="1"/>
          </p:cNvSpPr>
          <p:nvPr>
            <p:ph sz="quarter" idx="1"/>
          </p:nvPr>
        </p:nvSpPr>
        <p:spPr>
          <a:xfrm>
            <a:off x="357158" y="642918"/>
            <a:ext cx="8429684" cy="2286000"/>
          </a:xfrm>
        </p:spPr>
        <p:txBody>
          <a:bodyPr/>
          <a:lstStyle/>
          <a:p>
            <a:pPr marL="0" indent="0" algn="l" rtl="0">
              <a:buFont typeface="Wingdings" pitchFamily="2" charset="2"/>
              <a:buNone/>
            </a:pPr>
            <a:r>
              <a:rPr lang="en-US" sz="2800" dirty="0" smtClean="0">
                <a:latin typeface="Times New Roman" pitchFamily="18" charset="0"/>
                <a:cs typeface="Times New Roman" pitchFamily="18" charset="0"/>
              </a:rPr>
              <a:t>A survey found that one out of five Americans say he or she has visited a doctor in any given month. If 10 people are selected at random, find the probability that exactly 3 will have visited a doctor last month.</a:t>
            </a:r>
          </a:p>
        </p:txBody>
      </p:sp>
      <p:graphicFrame>
        <p:nvGraphicFramePr>
          <p:cNvPr id="79874" name="Object 2"/>
          <p:cNvGraphicFramePr>
            <a:graphicFrameLocks noGrp="1" noChangeAspect="1"/>
          </p:cNvGraphicFramePr>
          <p:nvPr/>
        </p:nvGraphicFramePr>
        <p:xfrm>
          <a:off x="928662" y="3000372"/>
          <a:ext cx="3869558" cy="928694"/>
        </p:xfrm>
        <a:graphic>
          <a:graphicData uri="http://schemas.openxmlformats.org/presentationml/2006/ole">
            <mc:AlternateContent xmlns:mc="http://schemas.openxmlformats.org/markup-compatibility/2006">
              <mc:Choice xmlns:v="urn:schemas-microsoft-com:vml" Requires="v">
                <p:oleObj spid="_x0000_s79886" name="Equation" r:id="rId4" imgW="1854200" imgH="444500" progId="">
                  <p:embed/>
                </p:oleObj>
              </mc:Choice>
              <mc:Fallback>
                <p:oleObj name="Equation" r:id="rId4" imgW="1854200" imgH="444500" progId="">
                  <p:embed/>
                  <p:pic>
                    <p:nvPicPr>
                      <p:cNvPr id="0" name="Picture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8662" y="3000372"/>
                        <a:ext cx="3869558" cy="9286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875" name="Object 3"/>
          <p:cNvGraphicFramePr>
            <a:graphicFrameLocks noChangeAspect="1"/>
          </p:cNvGraphicFramePr>
          <p:nvPr/>
        </p:nvGraphicFramePr>
        <p:xfrm>
          <a:off x="357158" y="4071942"/>
          <a:ext cx="5921876" cy="500066"/>
        </p:xfrm>
        <a:graphic>
          <a:graphicData uri="http://schemas.openxmlformats.org/presentationml/2006/ole">
            <mc:AlternateContent xmlns:mc="http://schemas.openxmlformats.org/markup-compatibility/2006">
              <mc:Choice xmlns:v="urn:schemas-microsoft-com:vml" Requires="v">
                <p:oleObj spid="_x0000_s79887" name="Equation" r:id="rId6" imgW="2413000" imgH="228600" progId="">
                  <p:embed/>
                </p:oleObj>
              </mc:Choice>
              <mc:Fallback>
                <p:oleObj name="Equation" r:id="rId6" imgW="2413000" imgH="228600" progId="">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158" y="4071942"/>
                        <a:ext cx="5921876"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876" name="Object 4"/>
          <p:cNvGraphicFramePr>
            <a:graphicFrameLocks noChangeAspect="1"/>
          </p:cNvGraphicFramePr>
          <p:nvPr/>
        </p:nvGraphicFramePr>
        <p:xfrm>
          <a:off x="500034" y="4857760"/>
          <a:ext cx="3251200" cy="1003300"/>
        </p:xfrm>
        <a:graphic>
          <a:graphicData uri="http://schemas.openxmlformats.org/presentationml/2006/ole">
            <mc:AlternateContent xmlns:mc="http://schemas.openxmlformats.org/markup-compatibility/2006">
              <mc:Choice xmlns:v="urn:schemas-microsoft-com:vml" Requires="v">
                <p:oleObj spid="_x0000_s79888" name="Equation" r:id="rId8" imgW="1524000" imgH="469900" progId="">
                  <p:embed/>
                </p:oleObj>
              </mc:Choice>
              <mc:Fallback>
                <p:oleObj name="Equation" r:id="rId8" imgW="1524000" imgH="469900" progId="">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0034" y="4857760"/>
                        <a:ext cx="3251200" cy="100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9877" name="Object 5"/>
          <p:cNvGraphicFramePr>
            <a:graphicFrameLocks noChangeAspect="1"/>
          </p:cNvGraphicFramePr>
          <p:nvPr/>
        </p:nvGraphicFramePr>
        <p:xfrm>
          <a:off x="3714744" y="5143512"/>
          <a:ext cx="1193800" cy="508000"/>
        </p:xfrm>
        <a:graphic>
          <a:graphicData uri="http://schemas.openxmlformats.org/presentationml/2006/ole">
            <mc:AlternateContent xmlns:mc="http://schemas.openxmlformats.org/markup-compatibility/2006">
              <mc:Choice xmlns:v="urn:schemas-microsoft-com:vml" Requires="v">
                <p:oleObj spid="_x0000_s79889" name="Equation" r:id="rId10" imgW="558558" imgH="241195" progId="">
                  <p:embed/>
                </p:oleObj>
              </mc:Choice>
              <mc:Fallback>
                <p:oleObj name="Equation" r:id="rId10" imgW="558558" imgH="241195" progId="">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14744" y="5143512"/>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0" name="Group 19"/>
          <p:cNvGrpSpPr/>
          <p:nvPr/>
        </p:nvGrpSpPr>
        <p:grpSpPr>
          <a:xfrm>
            <a:off x="6000760" y="2857496"/>
            <a:ext cx="2828925" cy="2609850"/>
            <a:chOff x="5867400" y="2571750"/>
            <a:chExt cx="2828925" cy="2609850"/>
          </a:xfrm>
        </p:grpSpPr>
        <p:grpSp>
          <p:nvGrpSpPr>
            <p:cNvPr id="31" name="Group 9"/>
            <p:cNvGrpSpPr/>
            <p:nvPr/>
          </p:nvGrpSpPr>
          <p:grpSpPr>
            <a:xfrm>
              <a:off x="5867400" y="2571750"/>
              <a:ext cx="1600200" cy="2209800"/>
              <a:chOff x="6781800" y="2362200"/>
              <a:chExt cx="1143000" cy="2209800"/>
            </a:xfrm>
          </p:grpSpPr>
          <p:cxnSp>
            <p:nvCxnSpPr>
              <p:cNvPr id="37" name="Straight Connector 10"/>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11"/>
              <p:cNvCxnSpPr/>
              <p:nvPr/>
            </p:nvCxnSpPr>
            <p:spPr>
              <a:xfrm flipV="1">
                <a:off x="6781800" y="3048000"/>
                <a:ext cx="1143000" cy="3048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12"/>
              <p:cNvCxnSpPr/>
              <p:nvPr/>
            </p:nvCxnSpPr>
            <p:spPr>
              <a:xfrm>
                <a:off x="6781800" y="3352800"/>
                <a:ext cx="1066800" cy="6096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13"/>
              <p:cNvCxnSpPr/>
              <p:nvPr/>
            </p:nvCxnSpPr>
            <p:spPr>
              <a:xfrm rot="16200000" flipH="1">
                <a:off x="6553200" y="3581400"/>
                <a:ext cx="1219200" cy="7620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2" name="Rectangle 14"/>
            <p:cNvSpPr/>
            <p:nvPr/>
          </p:nvSpPr>
          <p:spPr>
            <a:xfrm>
              <a:off x="7239000" y="287655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x= 3</a:t>
              </a:r>
              <a:endParaRPr lang="en-US" sz="2800" dirty="0">
                <a:solidFill>
                  <a:schemeClr val="tx1"/>
                </a:solidFill>
                <a:latin typeface="Times New Roman" pitchFamily="18" charset="0"/>
                <a:cs typeface="Times New Roman" pitchFamily="18" charset="0"/>
              </a:endParaRPr>
            </a:p>
          </p:txBody>
        </p:sp>
        <p:grpSp>
          <p:nvGrpSpPr>
            <p:cNvPr id="33" name="Group 15"/>
            <p:cNvGrpSpPr/>
            <p:nvPr/>
          </p:nvGrpSpPr>
          <p:grpSpPr>
            <a:xfrm>
              <a:off x="7010400" y="3771900"/>
              <a:ext cx="1295400" cy="704850"/>
              <a:chOff x="7239000" y="3657600"/>
              <a:chExt cx="1295400" cy="704850"/>
            </a:xfrm>
          </p:grpSpPr>
          <p:sp>
            <p:nvSpPr>
              <p:cNvPr id="35" name="Rectangle 16"/>
              <p:cNvSpPr/>
              <p:nvPr/>
            </p:nvSpPr>
            <p:spPr>
              <a:xfrm>
                <a:off x="7239000" y="36576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 </a:t>
                </a:r>
                <a:endParaRPr lang="en-US" sz="2800" dirty="0">
                  <a:solidFill>
                    <a:schemeClr val="tx1"/>
                  </a:solidFill>
                  <a:latin typeface="Times New Roman" pitchFamily="18" charset="0"/>
                  <a:cs typeface="Times New Roman" pitchFamily="18" charset="0"/>
                </a:endParaRPr>
              </a:p>
            </p:txBody>
          </p:sp>
          <p:pic>
            <p:nvPicPr>
              <p:cNvPr id="36" name="Picture 6"/>
              <p:cNvPicPr>
                <a:picLocks noChangeAspect="1" noChangeArrowheads="1"/>
              </p:cNvPicPr>
              <p:nvPr/>
            </p:nvPicPr>
            <p:blipFill>
              <a:blip r:embed="rId12">
                <a:clrChange>
                  <a:clrFrom>
                    <a:srgbClr val="FFFFFF"/>
                  </a:clrFrom>
                  <a:clrTo>
                    <a:srgbClr val="FFFFFF">
                      <a:alpha val="0"/>
                    </a:srgbClr>
                  </a:clrTo>
                </a:clrChange>
              </a:blip>
              <a:srcRect/>
              <a:stretch>
                <a:fillRect/>
              </a:stretch>
            </p:blipFill>
            <p:spPr bwMode="auto">
              <a:xfrm>
                <a:off x="8153400" y="3733800"/>
                <a:ext cx="152400" cy="628650"/>
              </a:xfrm>
              <a:prstGeom prst="rect">
                <a:avLst/>
              </a:prstGeom>
              <a:noFill/>
            </p:spPr>
          </p:pic>
        </p:grpSp>
        <p:pic>
          <p:nvPicPr>
            <p:cNvPr id="34" name="Picture 9"/>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934200" y="4476750"/>
              <a:ext cx="1762125" cy="704850"/>
            </a:xfrm>
            <a:prstGeom prst="rect">
              <a:avLst/>
            </a:prstGeom>
            <a:noFill/>
          </p:spPr>
        </p:pic>
      </p:grpSp>
      <p:sp>
        <p:nvSpPr>
          <p:cNvPr id="41" name="Rectangle 20"/>
          <p:cNvSpPr/>
          <p:nvPr/>
        </p:nvSpPr>
        <p:spPr>
          <a:xfrm>
            <a:off x="7286644" y="2428868"/>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10</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51339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dissolve">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987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987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987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98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304800"/>
            <a:ext cx="8229600" cy="990600"/>
          </a:xfrm>
        </p:spPr>
        <p:txBody>
          <a:bodyPr/>
          <a:lstStyle/>
          <a:p>
            <a:pPr eaLnBrk="1" hangingPunct="1"/>
            <a:r>
              <a:rPr lang="en-US" dirty="0" smtClean="0"/>
              <a:t>5.1 Probability Distributions</a:t>
            </a:r>
          </a:p>
        </p:txBody>
      </p:sp>
      <p:sp>
        <p:nvSpPr>
          <p:cNvPr id="2662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43D5B12-389E-4981-8006-373D30C8E4D8}" type="slidenum">
              <a:rPr lang="en-US" smtClean="0">
                <a:latin typeface="Arial Black" pitchFamily="34" charset="0"/>
              </a:rPr>
              <a:pPr eaLnBrk="1" hangingPunct="1"/>
              <a:t>3</a:t>
            </a:fld>
            <a:endParaRPr lang="en-US" smtClean="0">
              <a:latin typeface="Arial Black" pitchFamily="34" charset="0"/>
            </a:endParaRPr>
          </a:p>
        </p:txBody>
      </p:sp>
      <p:sp>
        <p:nvSpPr>
          <p:cNvPr id="8195" name="Rectangle 3"/>
          <p:cNvSpPr>
            <a:spLocks noGrp="1" noChangeArrowheads="1"/>
          </p:cNvSpPr>
          <p:nvPr>
            <p:ph sz="quarter" idx="1"/>
          </p:nvPr>
        </p:nvSpPr>
        <p:spPr>
          <a:xfrm>
            <a:off x="685800" y="1295400"/>
            <a:ext cx="8077200" cy="4205302"/>
          </a:xfrm>
        </p:spPr>
        <p:txBody>
          <a:bodyPr>
            <a:normAutofit lnSpcReduction="10000"/>
          </a:bodyPr>
          <a:lstStyle/>
          <a:p>
            <a:pPr algn="l" rtl="0" eaLnBrk="1" hangingPunct="1">
              <a:spcBef>
                <a:spcPct val="50000"/>
              </a:spcBef>
              <a:defRPr/>
            </a:pPr>
            <a:r>
              <a:rPr lang="en-US" sz="2800" dirty="0" smtClean="0">
                <a:latin typeface="Times New Roman" pitchFamily="18" charset="0"/>
                <a:cs typeface="Times New Roman" pitchFamily="18" charset="0"/>
              </a:rPr>
              <a:t>A </a:t>
            </a:r>
            <a:r>
              <a:rPr lang="en-US" sz="2800" b="1" dirty="0" smtClean="0">
                <a:solidFill>
                  <a:srgbClr val="FF0000"/>
                </a:solidFill>
                <a:latin typeface="Times New Roman" pitchFamily="18" charset="0"/>
                <a:cs typeface="Times New Roman" pitchFamily="18" charset="0"/>
              </a:rPr>
              <a:t>random variable</a:t>
            </a:r>
            <a:r>
              <a:rPr lang="en-US" sz="2800" dirty="0" smtClean="0">
                <a:solidFill>
                  <a:srgbClr val="FF00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is a variable whose values are determined by chance.</a:t>
            </a:r>
          </a:p>
          <a:p>
            <a:pPr algn="l" rtl="0" eaLnBrk="1" hangingPunct="1">
              <a:spcBef>
                <a:spcPct val="50000"/>
              </a:spcBef>
              <a:buNone/>
              <a:defRPr/>
            </a:pPr>
            <a:endParaRPr lang="en-US" sz="2800" dirty="0" smtClean="0">
              <a:latin typeface="Times New Roman" pitchFamily="18" charset="0"/>
              <a:cs typeface="Times New Roman" pitchFamily="18" charset="0"/>
            </a:endParaRPr>
          </a:p>
          <a:p>
            <a:pPr algn="l" rtl="0" eaLnBrk="1" hangingPunct="1">
              <a:spcBef>
                <a:spcPct val="50000"/>
              </a:spcBef>
              <a:defRPr/>
            </a:pPr>
            <a:r>
              <a:rPr lang="en-US" sz="2800" dirty="0" smtClean="0">
                <a:latin typeface="Times New Roman" pitchFamily="18" charset="0"/>
                <a:cs typeface="Times New Roman" pitchFamily="18" charset="0"/>
              </a:rPr>
              <a:t>Classify as </a:t>
            </a:r>
            <a:r>
              <a:rPr lang="en-US" sz="2800" b="1" dirty="0" smtClean="0">
                <a:solidFill>
                  <a:srgbClr val="FF0000"/>
                </a:solidFill>
                <a:latin typeface="Times New Roman" pitchFamily="18" charset="0"/>
                <a:cs typeface="Times New Roman" pitchFamily="18" charset="0"/>
              </a:rPr>
              <a:t>discrete</a:t>
            </a:r>
            <a:r>
              <a:rPr lang="en-US" sz="2800" dirty="0" smtClean="0">
                <a:latin typeface="Times New Roman" pitchFamily="18" charset="0"/>
                <a:cs typeface="Times New Roman" pitchFamily="18" charset="0"/>
              </a:rPr>
              <a:t> and </a:t>
            </a:r>
            <a:r>
              <a:rPr lang="en-US" sz="2800" b="1" dirty="0" smtClean="0">
                <a:solidFill>
                  <a:srgbClr val="FF0000"/>
                </a:solidFill>
                <a:latin typeface="Times New Roman" pitchFamily="18" charset="0"/>
                <a:cs typeface="Times New Roman" pitchFamily="18" charset="0"/>
              </a:rPr>
              <a:t>continuous</a:t>
            </a:r>
          </a:p>
          <a:p>
            <a:pPr algn="l" rtl="0" eaLnBrk="1" hangingPunct="1">
              <a:spcBef>
                <a:spcPct val="50000"/>
              </a:spcBef>
              <a:buNone/>
              <a:defRPr/>
            </a:pPr>
            <a:endParaRPr lang="en-US" sz="2800" b="1" dirty="0" smtClean="0">
              <a:solidFill>
                <a:srgbClr val="FF0000"/>
              </a:solidFill>
              <a:latin typeface="Times New Roman" pitchFamily="18" charset="0"/>
              <a:cs typeface="Times New Roman" pitchFamily="18" charset="0"/>
            </a:endParaRPr>
          </a:p>
          <a:p>
            <a:pPr algn="l" rtl="0">
              <a:spcBef>
                <a:spcPct val="50000"/>
              </a:spcBef>
              <a:defRPr/>
            </a:pPr>
            <a:r>
              <a:rPr lang="en-US" sz="2800" dirty="0" smtClean="0">
                <a:solidFill>
                  <a:srgbClr val="000000"/>
                </a:solidFill>
                <a:latin typeface="Times New Roman" pitchFamily="18" charset="0"/>
                <a:cs typeface="Times New Roman" pitchFamily="18" charset="0"/>
              </a:rPr>
              <a:t>A </a:t>
            </a:r>
            <a:r>
              <a:rPr lang="en-US" sz="2800" b="1" dirty="0" smtClean="0">
                <a:solidFill>
                  <a:srgbClr val="FF0000"/>
                </a:solidFill>
                <a:latin typeface="Times New Roman" pitchFamily="18" charset="0"/>
                <a:cs typeface="Times New Roman" pitchFamily="18" charset="0"/>
              </a:rPr>
              <a:t>discrete probability distribution</a:t>
            </a:r>
            <a:r>
              <a:rPr lang="en-US" sz="2800" dirty="0" smtClean="0">
                <a:solidFill>
                  <a:srgbClr val="FF0000"/>
                </a:solidFill>
                <a:latin typeface="Times New Roman" pitchFamily="18" charset="0"/>
                <a:cs typeface="Times New Roman" pitchFamily="18" charset="0"/>
              </a:rPr>
              <a:t> </a:t>
            </a:r>
            <a:r>
              <a:rPr lang="en-US" sz="2800" dirty="0" smtClean="0">
                <a:solidFill>
                  <a:srgbClr val="000000"/>
                </a:solidFill>
                <a:latin typeface="Times New Roman" pitchFamily="18" charset="0"/>
                <a:cs typeface="Times New Roman" pitchFamily="18" charset="0"/>
              </a:rPr>
              <a:t>consists of the values a random variable can assume and the corresponding probabilities of the values.</a:t>
            </a:r>
            <a:endParaRPr lang="en-US" sz="2800" b="1" dirty="0" smtClean="0">
              <a:solidFill>
                <a:srgbClr val="FF0000"/>
              </a:solidFill>
              <a:latin typeface="Times New Roman" pitchFamily="18" charset="0"/>
              <a:cs typeface="Times New Roman" pitchFamily="18" charset="0"/>
            </a:endParaRPr>
          </a:p>
          <a:p>
            <a:pPr algn="l" rtl="0" eaLnBrk="1" hangingPunct="1">
              <a:spcBef>
                <a:spcPct val="50000"/>
              </a:spcBef>
              <a:buNone/>
              <a:defRPr/>
            </a:pPr>
            <a:endParaRPr lang="en-US" sz="2800" b="1" dirty="0" smtClean="0">
              <a:solidFill>
                <a:srgbClr val="FF0000"/>
              </a:solidFill>
              <a:latin typeface="Times New Roman" pitchFamily="18" charset="0"/>
              <a:cs typeface="Times New Roman" pitchFamily="18" charset="0"/>
            </a:endParaRPr>
          </a:p>
          <a:p>
            <a:pPr algn="l" rtl="0" eaLnBrk="1" hangingPunct="1">
              <a:spcBef>
                <a:spcPct val="50000"/>
              </a:spcBef>
              <a:buNone/>
              <a:defRPr/>
            </a:pPr>
            <a:endParaRPr lang="en-US" sz="28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7248912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76200"/>
            <a:ext cx="8229600" cy="381000"/>
          </a:xfrm>
        </p:spPr>
        <p:txBody>
          <a:bodyPr>
            <a:normAutofit fontScale="90000"/>
          </a:bodyPr>
          <a:lstStyle/>
          <a:p>
            <a:pPr eaLnBrk="1" hangingPunct="1"/>
            <a:r>
              <a:rPr lang="en-US" sz="2800" b="1" dirty="0" smtClean="0">
                <a:solidFill>
                  <a:srgbClr val="00B050"/>
                </a:solidFill>
                <a:effectLst/>
                <a:latin typeface="Times New Roman" pitchFamily="18" charset="0"/>
                <a:cs typeface="Times New Roman" pitchFamily="18" charset="0"/>
              </a:rPr>
              <a:t>Example 5-17: </a:t>
            </a:r>
            <a:r>
              <a:rPr lang="en-US" sz="2800" dirty="0" smtClean="0">
                <a:solidFill>
                  <a:srgbClr val="7030A0"/>
                </a:solidFill>
                <a:effectLst/>
                <a:latin typeface="Times New Roman" pitchFamily="18" charset="0"/>
                <a:cs typeface="Times New Roman" pitchFamily="18" charset="0"/>
              </a:rPr>
              <a:t>Survey on Employment</a:t>
            </a:r>
          </a:p>
        </p:txBody>
      </p:sp>
      <p:sp>
        <p:nvSpPr>
          <p:cNvPr id="5" name="Rectangle 3"/>
          <p:cNvSpPr>
            <a:spLocks noGrp="1" noChangeArrowheads="1"/>
          </p:cNvSpPr>
          <p:nvPr>
            <p:ph sz="quarter" idx="1"/>
          </p:nvPr>
        </p:nvSpPr>
        <p:spPr>
          <a:xfrm>
            <a:off x="0" y="381000"/>
            <a:ext cx="9144000" cy="1752600"/>
          </a:xfrm>
        </p:spPr>
        <p:txBody>
          <a:bodyPr>
            <a:noAutofit/>
          </a:bodyPr>
          <a:lstStyle/>
          <a:p>
            <a:pPr marL="0" indent="0" algn="l" rtl="0">
              <a:buFont typeface="Wingdings" pitchFamily="2" charset="2"/>
              <a:buNone/>
            </a:pPr>
            <a:r>
              <a:rPr lang="en-US" sz="2400" dirty="0" smtClean="0">
                <a:solidFill>
                  <a:srgbClr val="0070C0"/>
                </a:solidFill>
                <a:latin typeface="Times New Roman" pitchFamily="18" charset="0"/>
                <a:cs typeface="Times New Roman" pitchFamily="18" charset="0"/>
              </a:rPr>
              <a:t>A survey from Teenage Research Unlimited (Northbrook, Illinois) found that 30% of teenage consumers receive their spending money from part-time jobs. If 5 teenagers are selected at random, find the probability that </a:t>
            </a:r>
            <a:r>
              <a:rPr lang="en-US" sz="2400" b="1" u="sng" dirty="0" smtClean="0">
                <a:solidFill>
                  <a:srgbClr val="FF0000"/>
                </a:solidFill>
                <a:latin typeface="Times New Roman" pitchFamily="18" charset="0"/>
                <a:cs typeface="Times New Roman" pitchFamily="18" charset="0"/>
              </a:rPr>
              <a:t>at least </a:t>
            </a:r>
            <a:r>
              <a:rPr lang="en-US" sz="2400" dirty="0" smtClean="0">
                <a:solidFill>
                  <a:srgbClr val="0070C0"/>
                </a:solidFill>
                <a:latin typeface="Times New Roman" pitchFamily="18" charset="0"/>
                <a:cs typeface="Times New Roman" pitchFamily="18" charset="0"/>
              </a:rPr>
              <a:t>3 of them will have part-time jobs.</a:t>
            </a:r>
          </a:p>
        </p:txBody>
      </p:sp>
      <p:grpSp>
        <p:nvGrpSpPr>
          <p:cNvPr id="2" name="Group 5"/>
          <p:cNvGrpSpPr/>
          <p:nvPr/>
        </p:nvGrpSpPr>
        <p:grpSpPr>
          <a:xfrm>
            <a:off x="152400" y="2286000"/>
            <a:ext cx="4800600" cy="762000"/>
            <a:chOff x="1981200" y="3352800"/>
            <a:chExt cx="4876800" cy="838200"/>
          </a:xfrm>
        </p:grpSpPr>
        <p:graphicFrame>
          <p:nvGraphicFramePr>
            <p:cNvPr id="7" name="Object 2"/>
            <p:cNvGraphicFramePr>
              <a:graphicFrameLocks noChangeAspect="1"/>
            </p:cNvGraphicFramePr>
            <p:nvPr/>
          </p:nvGraphicFramePr>
          <p:xfrm>
            <a:off x="1981200" y="3352800"/>
            <a:ext cx="3822700" cy="838200"/>
          </p:xfrm>
          <a:graphic>
            <a:graphicData uri="http://schemas.openxmlformats.org/presentationml/2006/ole">
              <mc:AlternateContent xmlns:mc="http://schemas.openxmlformats.org/markup-compatibility/2006">
                <mc:Choice xmlns:v="urn:schemas-microsoft-com:vml" Requires="v">
                  <p:oleObj spid="_x0000_s95255" name="Equation" r:id="rId3" imgW="1790700" imgH="393700" progId="">
                    <p:embed/>
                  </p:oleObj>
                </mc:Choice>
                <mc:Fallback>
                  <p:oleObj name="Equation" r:id="rId3" imgW="1790700" imgH="39370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3352800"/>
                          <a:ext cx="3822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nvGraphicFramePr>
          <p:xfrm>
            <a:off x="5778500" y="3657600"/>
            <a:ext cx="1079500" cy="381000"/>
          </p:xfrm>
          <a:graphic>
            <a:graphicData uri="http://schemas.openxmlformats.org/presentationml/2006/ole">
              <mc:AlternateContent xmlns:mc="http://schemas.openxmlformats.org/markup-compatibility/2006">
                <mc:Choice xmlns:v="urn:schemas-microsoft-com:vml" Requires="v">
                  <p:oleObj spid="_x0000_s95256" name="Equation" r:id="rId5" imgW="507780" imgH="177723" progId="">
                    <p:embed/>
                  </p:oleObj>
                </mc:Choice>
                <mc:Fallback>
                  <p:oleObj name="Equation" r:id="rId5" imgW="507780" imgH="177723" progId="">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78500" y="3657600"/>
                          <a:ext cx="107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3" name="Group 8"/>
          <p:cNvGrpSpPr/>
          <p:nvPr/>
        </p:nvGrpSpPr>
        <p:grpSpPr>
          <a:xfrm>
            <a:off x="76200" y="2971800"/>
            <a:ext cx="4800600" cy="685800"/>
            <a:chOff x="2019300" y="4495800"/>
            <a:chExt cx="4965700" cy="838200"/>
          </a:xfrm>
        </p:grpSpPr>
        <p:graphicFrame>
          <p:nvGraphicFramePr>
            <p:cNvPr id="10" name="Object 5"/>
            <p:cNvGraphicFramePr>
              <a:graphicFrameLocks noChangeAspect="1"/>
            </p:cNvGraphicFramePr>
            <p:nvPr/>
          </p:nvGraphicFramePr>
          <p:xfrm>
            <a:off x="2019300" y="4495800"/>
            <a:ext cx="3771900" cy="838200"/>
          </p:xfrm>
          <a:graphic>
            <a:graphicData uri="http://schemas.openxmlformats.org/presentationml/2006/ole">
              <mc:AlternateContent xmlns:mc="http://schemas.openxmlformats.org/markup-compatibility/2006">
                <mc:Choice xmlns:v="urn:schemas-microsoft-com:vml" Requires="v">
                  <p:oleObj spid="_x0000_s95257" name="Equation" r:id="rId7" imgW="1765300" imgH="393700" progId="">
                    <p:embed/>
                  </p:oleObj>
                </mc:Choice>
                <mc:Fallback>
                  <p:oleObj name="Equation" r:id="rId7" imgW="1765300" imgH="393700" progId="">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19300" y="4495800"/>
                          <a:ext cx="377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6"/>
            <p:cNvGraphicFramePr>
              <a:graphicFrameLocks noChangeAspect="1"/>
            </p:cNvGraphicFramePr>
            <p:nvPr/>
          </p:nvGraphicFramePr>
          <p:xfrm>
            <a:off x="5905500" y="4724400"/>
            <a:ext cx="1079500" cy="381000"/>
          </p:xfrm>
          <a:graphic>
            <a:graphicData uri="http://schemas.openxmlformats.org/presentationml/2006/ole">
              <mc:AlternateContent xmlns:mc="http://schemas.openxmlformats.org/markup-compatibility/2006">
                <mc:Choice xmlns:v="urn:schemas-microsoft-com:vml" Requires="v">
                  <p:oleObj spid="_x0000_s95258" name="Equation" r:id="rId9" imgW="507780" imgH="177723" progId="">
                    <p:embed/>
                  </p:oleObj>
                </mc:Choice>
                <mc:Fallback>
                  <p:oleObj name="Equation" r:id="rId9" imgW="507780" imgH="177723" progId="">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05500" y="4724400"/>
                          <a:ext cx="107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6" name="Group 11"/>
          <p:cNvGrpSpPr/>
          <p:nvPr/>
        </p:nvGrpSpPr>
        <p:grpSpPr>
          <a:xfrm>
            <a:off x="0" y="3657600"/>
            <a:ext cx="4953000" cy="762000"/>
            <a:chOff x="1905000" y="5562600"/>
            <a:chExt cx="4965700" cy="838200"/>
          </a:xfrm>
        </p:grpSpPr>
        <p:graphicFrame>
          <p:nvGraphicFramePr>
            <p:cNvPr id="13" name="Object 7"/>
            <p:cNvGraphicFramePr>
              <a:graphicFrameLocks noChangeAspect="1"/>
            </p:cNvGraphicFramePr>
            <p:nvPr/>
          </p:nvGraphicFramePr>
          <p:xfrm>
            <a:off x="1905000" y="5562600"/>
            <a:ext cx="3822700" cy="838200"/>
          </p:xfrm>
          <a:graphic>
            <a:graphicData uri="http://schemas.openxmlformats.org/presentationml/2006/ole">
              <mc:AlternateContent xmlns:mc="http://schemas.openxmlformats.org/markup-compatibility/2006">
                <mc:Choice xmlns:v="urn:schemas-microsoft-com:vml" Requires="v">
                  <p:oleObj spid="_x0000_s95259" name="Equation" r:id="rId11" imgW="1790700" imgH="393700" progId="">
                    <p:embed/>
                  </p:oleObj>
                </mc:Choice>
                <mc:Fallback>
                  <p:oleObj name="Equation" r:id="rId11" imgW="1790700" imgH="393700" progId="">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5000" y="5562600"/>
                          <a:ext cx="3822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8"/>
            <p:cNvGraphicFramePr>
              <a:graphicFrameLocks noChangeAspect="1"/>
            </p:cNvGraphicFramePr>
            <p:nvPr/>
          </p:nvGraphicFramePr>
          <p:xfrm>
            <a:off x="5791200" y="5791200"/>
            <a:ext cx="1079500" cy="381000"/>
          </p:xfrm>
          <a:graphic>
            <a:graphicData uri="http://schemas.openxmlformats.org/presentationml/2006/ole">
              <mc:AlternateContent xmlns:mc="http://schemas.openxmlformats.org/markup-compatibility/2006">
                <mc:Choice xmlns:v="urn:schemas-microsoft-com:vml" Requires="v">
                  <p:oleObj spid="_x0000_s95260" name="Equation" r:id="rId13" imgW="507780" imgH="177723" progId="">
                    <p:embed/>
                  </p:oleObj>
                </mc:Choice>
                <mc:Fallback>
                  <p:oleObj name="Equation" r:id="rId13" imgW="507780" imgH="177723" progId="">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91200" y="5791200"/>
                          <a:ext cx="107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15" name="Rectangle 14"/>
          <p:cNvSpPr/>
          <p:nvPr/>
        </p:nvSpPr>
        <p:spPr>
          <a:xfrm>
            <a:off x="152400" y="19050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pSp>
        <p:nvGrpSpPr>
          <p:cNvPr id="9" name="Group 15"/>
          <p:cNvGrpSpPr/>
          <p:nvPr/>
        </p:nvGrpSpPr>
        <p:grpSpPr>
          <a:xfrm>
            <a:off x="5715000" y="1714488"/>
            <a:ext cx="3429000" cy="3067049"/>
            <a:chOff x="5715000" y="2647950"/>
            <a:chExt cx="3505200" cy="3305175"/>
          </a:xfrm>
        </p:grpSpPr>
        <p:grpSp>
          <p:nvGrpSpPr>
            <p:cNvPr id="12" name="Group 23"/>
            <p:cNvGrpSpPr/>
            <p:nvPr/>
          </p:nvGrpSpPr>
          <p:grpSpPr>
            <a:xfrm>
              <a:off x="5715000" y="2647950"/>
              <a:ext cx="3124200" cy="2914650"/>
              <a:chOff x="5867400" y="1981200"/>
              <a:chExt cx="3124200" cy="2590800"/>
            </a:xfrm>
          </p:grpSpPr>
          <p:grpSp>
            <p:nvGrpSpPr>
              <p:cNvPr id="16" name="Group 11"/>
              <p:cNvGrpSpPr/>
              <p:nvPr/>
            </p:nvGrpSpPr>
            <p:grpSpPr>
              <a:xfrm>
                <a:off x="5867400" y="2362200"/>
                <a:ext cx="1600200" cy="2209800"/>
                <a:chOff x="6781800" y="2362200"/>
                <a:chExt cx="1143000" cy="2209800"/>
              </a:xfrm>
            </p:grpSpPr>
            <p:cxnSp>
              <p:nvCxnSpPr>
                <p:cNvPr id="23" name="Straight Connector 22"/>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14"/>
                <p:cNvCxnSpPr/>
                <p:nvPr/>
              </p:nvCxnSpPr>
              <p:spPr>
                <a:xfrm flipV="1">
                  <a:off x="6781800" y="3048000"/>
                  <a:ext cx="1143000" cy="3048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781800" y="3352800"/>
                  <a:ext cx="1066800" cy="6096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16"/>
                <p:cNvCxnSpPr/>
                <p:nvPr/>
              </p:nvCxnSpPr>
              <p:spPr>
                <a:xfrm rot="16200000" flipH="1">
                  <a:off x="6553200" y="3581400"/>
                  <a:ext cx="1219200" cy="7620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6934200" y="19812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5</a:t>
                </a:r>
                <a:endParaRPr lang="en-US" sz="2800" dirty="0">
                  <a:solidFill>
                    <a:schemeClr val="tx1"/>
                  </a:solidFill>
                  <a:latin typeface="Times New Roman" pitchFamily="18" charset="0"/>
                  <a:cs typeface="Times New Roman" pitchFamily="18" charset="0"/>
                </a:endParaRPr>
              </a:p>
            </p:txBody>
          </p:sp>
          <p:sp>
            <p:nvSpPr>
              <p:cNvPr id="21" name="Rectangle 20"/>
              <p:cNvSpPr/>
              <p:nvPr/>
            </p:nvSpPr>
            <p:spPr>
              <a:xfrm>
                <a:off x="7391400" y="2667000"/>
                <a:ext cx="16002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x= 3,4,5</a:t>
                </a:r>
                <a:endParaRPr lang="en-US" sz="2800" dirty="0">
                  <a:solidFill>
                    <a:schemeClr val="tx1"/>
                  </a:solidFill>
                  <a:latin typeface="Times New Roman" pitchFamily="18" charset="0"/>
                  <a:cs typeface="Times New Roman" pitchFamily="18" charset="0"/>
                </a:endParaRPr>
              </a:p>
            </p:txBody>
          </p:sp>
          <p:sp>
            <p:nvSpPr>
              <p:cNvPr id="22" name="Rectangle 21"/>
              <p:cNvSpPr/>
              <p:nvPr/>
            </p:nvSpPr>
            <p:spPr>
              <a:xfrm>
                <a:off x="7315200" y="3615267"/>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p=0.30 </a:t>
                </a:r>
                <a:endParaRPr lang="en-US" sz="2800" dirty="0">
                  <a:solidFill>
                    <a:schemeClr val="tx1"/>
                  </a:solidFill>
                  <a:latin typeface="Times New Roman" pitchFamily="18" charset="0"/>
                  <a:cs typeface="Times New Roman" pitchFamily="18" charset="0"/>
                </a:endParaRPr>
              </a:p>
            </p:txBody>
          </p:sp>
        </p:grpSp>
        <p:sp>
          <p:nvSpPr>
            <p:cNvPr id="18" name="Rectangle 17"/>
            <p:cNvSpPr/>
            <p:nvPr/>
          </p:nvSpPr>
          <p:spPr>
            <a:xfrm>
              <a:off x="6705600" y="5181600"/>
              <a:ext cx="2514600" cy="771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chemeClr val="tx1"/>
                  </a:solidFill>
                  <a:latin typeface="Times New Roman" pitchFamily="18" charset="0"/>
                  <a:cs typeface="Times New Roman" pitchFamily="18" charset="0"/>
                </a:rPr>
                <a:t>q=1-0.30 =0.70</a:t>
              </a:r>
              <a:endParaRPr lang="en-US" sz="2800" dirty="0">
                <a:solidFill>
                  <a:schemeClr val="tx1"/>
                </a:solidFill>
                <a:latin typeface="Times New Roman" pitchFamily="18" charset="0"/>
                <a:cs typeface="Times New Roman" pitchFamily="18" charset="0"/>
              </a:endParaRPr>
            </a:p>
          </p:txBody>
        </p:sp>
      </p:grpSp>
      <p:graphicFrame>
        <p:nvGraphicFramePr>
          <p:cNvPr id="7176" name="Object 8"/>
          <p:cNvGraphicFramePr>
            <a:graphicFrameLocks noGrp="1" noChangeAspect="1"/>
          </p:cNvGraphicFramePr>
          <p:nvPr/>
        </p:nvGraphicFramePr>
        <p:xfrm>
          <a:off x="381000" y="4571999"/>
          <a:ext cx="4800600" cy="1828801"/>
        </p:xfrm>
        <a:graphic>
          <a:graphicData uri="http://schemas.openxmlformats.org/presentationml/2006/ole">
            <mc:AlternateContent xmlns:mc="http://schemas.openxmlformats.org/markup-compatibility/2006">
              <mc:Choice xmlns:v="urn:schemas-microsoft-com:vml" Requires="v">
                <p:oleObj spid="_x0000_s95261" name="Equation" r:id="rId15" imgW="1193800" imgH="965200" progId="">
                  <p:embed/>
                </p:oleObj>
              </mc:Choice>
              <mc:Fallback>
                <p:oleObj name="Equation" r:id="rId15" imgW="1193800" imgH="965200" progId="">
                  <p:embed/>
                  <p:pic>
                    <p:nvPicPr>
                      <p:cNvPr id="0" name="Picture 8"/>
                      <p:cNvPicPr>
                        <a:picLocks noGrp="1"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 y="4571999"/>
                        <a:ext cx="4800600" cy="18288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عنوان 5"/>
          <p:cNvSpPr>
            <a:spLocks noGrp="1"/>
          </p:cNvSpPr>
          <p:nvPr>
            <p:ph type="ctrTitle"/>
          </p:nvPr>
        </p:nvSpPr>
        <p:spPr>
          <a:xfrm>
            <a:off x="1619672" y="3933056"/>
            <a:ext cx="5723468" cy="901114"/>
          </a:xfrm>
          <a:prstGeom prst="rect">
            <a:avLst/>
          </a:prstGeom>
          <a:ln w="28575"/>
        </p:spPr>
        <p:style>
          <a:lnRef idx="2">
            <a:schemeClr val="dk1"/>
          </a:lnRef>
          <a:fillRef idx="1">
            <a:schemeClr val="lt1"/>
          </a:fillRef>
          <a:effectRef idx="0">
            <a:schemeClr val="dk1"/>
          </a:effectRef>
          <a:fontRef idx="minor">
            <a:schemeClr val="dk1"/>
          </a:fontRef>
        </p:style>
        <p:txBody>
          <a:bodyPr rtlCol="0" anchor="ctr">
            <a:noAutofit/>
          </a:bodyPr>
          <a:lstStyle/>
          <a:p>
            <a:pPr algn="l"/>
            <a:r>
              <a:rPr lang="en-US" sz="2400" b="1" dirty="0" smtClean="0">
                <a:solidFill>
                  <a:srgbClr val="C00000"/>
                </a:solidFill>
                <a:latin typeface="Times New Roman" pitchFamily="18" charset="0"/>
                <a:ea typeface="Tahoma" pitchFamily="34" charset="0"/>
                <a:cs typeface="Times New Roman" pitchFamily="18" charset="0"/>
              </a:rPr>
              <a:t>Mean, Variance and Standard deviation for the binomial </a:t>
            </a:r>
            <a:endParaRPr lang="en-US" sz="2400" b="1" dirty="0">
              <a:solidFill>
                <a:srgbClr val="C00000"/>
              </a:solidFill>
              <a:latin typeface="Times New Roman" pitchFamily="18" charset="0"/>
              <a:ea typeface="Tahoma" pitchFamily="34" charset="0"/>
              <a:cs typeface="Times New Roman" pitchFamily="18" charset="0"/>
            </a:endParaRPr>
          </a:p>
        </p:txBody>
      </p:sp>
    </p:spTree>
    <p:extLst>
      <p:ext uri="{BB962C8B-B14F-4D97-AF65-F5344CB8AC3E}">
        <p14:creationId xmlns:p14="http://schemas.microsoft.com/office/powerpoint/2010/main" val="37705916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just" rtl="0"/>
            <a:r>
              <a:rPr lang="en-US" sz="2400" b="1" dirty="0" smtClean="0">
                <a:solidFill>
                  <a:srgbClr val="C00000"/>
                </a:solidFill>
              </a:rPr>
              <a:t>The mean , variance and SD of a variable that the binomial distribution can be found by using the following formulas:</a:t>
            </a:r>
            <a:endParaRPr lang="en-US" sz="2400" b="1" dirty="0">
              <a:solidFill>
                <a:srgbClr val="C00000"/>
              </a:solidFill>
            </a:endParaRPr>
          </a:p>
        </p:txBody>
      </p:sp>
      <p:sp>
        <p:nvSpPr>
          <p:cNvPr id="3" name="عنصر نائب للمحتوى 2"/>
          <p:cNvSpPr>
            <a:spLocks noGrp="1" noRot="1" noChangeAspect="1" noMove="1" noResize="1" noEditPoints="1" noAdjustHandles="1" noChangeArrowheads="1" noChangeShapeType="1" noTextEdit="1"/>
          </p:cNvSpPr>
          <p:nvPr>
            <p:ph sz="quarter" idx="1"/>
          </p:nvPr>
        </p:nvSpPr>
        <p:spPr>
          <a:blipFill rotWithShape="1">
            <a:blip r:embed="rId2"/>
            <a:stretch>
              <a:fillRect l="-2461" t="-2369"/>
            </a:stretch>
          </a:blipFill>
        </p:spPr>
        <p:txBody>
          <a:bodyPr/>
          <a:lstStyle/>
          <a:p>
            <a:pPr algn="l" rtl="0"/>
            <a:r>
              <a:rPr lang="en-US" dirty="0">
                <a:noFill/>
              </a:rPr>
              <a:t> </a:t>
            </a:r>
          </a:p>
        </p:txBody>
      </p:sp>
    </p:spTree>
    <p:extLst>
      <p:ext uri="{BB962C8B-B14F-4D97-AF65-F5344CB8AC3E}">
        <p14:creationId xmlns:p14="http://schemas.microsoft.com/office/powerpoint/2010/main" val="24280704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6965245" cy="631005"/>
          </a:xfrm>
        </p:spPr>
        <p:txBody>
          <a:bodyPr>
            <a:normAutofit fontScale="90000"/>
          </a:bodyPr>
          <a:lstStyle/>
          <a:p>
            <a:pPr algn="l"/>
            <a:r>
              <a:rPr lang="en-US" b="1" dirty="0" smtClean="0">
                <a:solidFill>
                  <a:srgbClr val="00B050"/>
                </a:solidFill>
              </a:rPr>
              <a:t>Example 5-21: </a:t>
            </a:r>
            <a:r>
              <a:rPr lang="en-US" sz="4000" dirty="0" smtClean="0">
                <a:solidFill>
                  <a:srgbClr val="0070C0"/>
                </a:solidFill>
              </a:rPr>
              <a:t>tossing a coin </a:t>
            </a:r>
            <a:endParaRPr lang="en-US" sz="4000" dirty="0">
              <a:solidFill>
                <a:srgbClr val="0070C0"/>
              </a:solidFill>
            </a:endParaRPr>
          </a:p>
        </p:txBody>
      </p:sp>
      <p:sp>
        <p:nvSpPr>
          <p:cNvPr id="3" name="عنصر نائب للمحتوى 2"/>
          <p:cNvSpPr>
            <a:spLocks noGrp="1"/>
          </p:cNvSpPr>
          <p:nvPr>
            <p:ph sz="quarter" idx="1"/>
          </p:nvPr>
        </p:nvSpPr>
        <p:spPr>
          <a:xfrm>
            <a:off x="357158" y="714356"/>
            <a:ext cx="7467600" cy="4873752"/>
          </a:xfrm>
        </p:spPr>
        <p:txBody>
          <a:bodyPr>
            <a:normAutofit/>
          </a:bodyPr>
          <a:lstStyle/>
          <a:p>
            <a:pPr marL="0" indent="0" algn="l" rtl="0">
              <a:buNone/>
            </a:pPr>
            <a:r>
              <a:rPr lang="en-US" sz="2800" dirty="0" smtClean="0">
                <a:latin typeface="Times New Roman" pitchFamily="18" charset="0"/>
                <a:cs typeface="Times New Roman" pitchFamily="18" charset="0"/>
              </a:rPr>
              <a:t>A coin is tossed 4 times</a:t>
            </a:r>
          </a:p>
          <a:p>
            <a:pPr marL="0" indent="0" algn="l" rtl="0">
              <a:buNone/>
            </a:pPr>
            <a:r>
              <a:rPr lang="en-US" sz="2800" dirty="0" smtClean="0">
                <a:latin typeface="Times New Roman" pitchFamily="18" charset="0"/>
                <a:cs typeface="Times New Roman" pitchFamily="18" charset="0"/>
              </a:rPr>
              <a:t>Find the </a:t>
            </a:r>
            <a:r>
              <a:rPr lang="en-US" sz="2800" dirty="0" smtClean="0">
                <a:solidFill>
                  <a:srgbClr val="0070C0"/>
                </a:solidFill>
                <a:latin typeface="Times New Roman" pitchFamily="18" charset="0"/>
                <a:cs typeface="Times New Roman" pitchFamily="18" charset="0"/>
              </a:rPr>
              <a:t>mean</a:t>
            </a:r>
            <a:r>
              <a:rPr lang="en-US" sz="2800" dirty="0" smtClean="0">
                <a:latin typeface="Times New Roman" pitchFamily="18" charset="0"/>
                <a:cs typeface="Times New Roman" pitchFamily="18" charset="0"/>
              </a:rPr>
              <a:t>, </a:t>
            </a:r>
            <a:r>
              <a:rPr lang="en-US" sz="2800" dirty="0" smtClean="0">
                <a:solidFill>
                  <a:srgbClr val="0070C0"/>
                </a:solidFill>
                <a:latin typeface="Times New Roman" pitchFamily="18" charset="0"/>
                <a:cs typeface="Times New Roman" pitchFamily="18" charset="0"/>
              </a:rPr>
              <a:t>variance</a:t>
            </a:r>
            <a:r>
              <a:rPr lang="en-US" sz="2800" dirty="0" smtClean="0">
                <a:latin typeface="Times New Roman" pitchFamily="18" charset="0"/>
                <a:cs typeface="Times New Roman" pitchFamily="18" charset="0"/>
              </a:rPr>
              <a:t> and </a:t>
            </a:r>
            <a:r>
              <a:rPr lang="en-US" sz="2800" dirty="0" smtClean="0">
                <a:solidFill>
                  <a:srgbClr val="0070C0"/>
                </a:solidFill>
                <a:latin typeface="Times New Roman" pitchFamily="18" charset="0"/>
                <a:cs typeface="Times New Roman" pitchFamily="18" charset="0"/>
              </a:rPr>
              <a:t>standard</a:t>
            </a:r>
            <a:r>
              <a:rPr lang="en-US" sz="2800" dirty="0" smtClean="0">
                <a:latin typeface="Times New Roman" pitchFamily="18" charset="0"/>
                <a:cs typeface="Times New Roman" pitchFamily="18" charset="0"/>
              </a:rPr>
              <a:t> deviation of number of heads that will be obtained.</a:t>
            </a:r>
          </a:p>
          <a:p>
            <a:pPr marL="0" indent="0" algn="l" rtl="0">
              <a:buNone/>
            </a:pPr>
            <a:endParaRPr lang="en-US" sz="2800" dirty="0" smtClean="0">
              <a:latin typeface="Times New Roman" pitchFamily="18" charset="0"/>
              <a:cs typeface="Times New Roman" pitchFamily="18" charset="0"/>
            </a:endParaRPr>
          </a:p>
          <a:p>
            <a:pPr marL="0" indent="0" algn="l" rtl="0">
              <a:buNone/>
            </a:pPr>
            <a:endParaRPr lang="en-US" sz="2800" dirty="0">
              <a:latin typeface="Times New Roman" pitchFamily="18" charset="0"/>
              <a:cs typeface="Times New Roman" pitchFamily="18" charset="0"/>
            </a:endParaRPr>
          </a:p>
        </p:txBody>
      </p:sp>
      <p:pic>
        <p:nvPicPr>
          <p:cNvPr id="4"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42910" y="2357430"/>
            <a:ext cx="3350654" cy="1008036"/>
          </a:xfrm>
          <a:prstGeom prst="rect">
            <a:avLst/>
          </a:prstGeom>
          <a:noFill/>
        </p:spPr>
      </p:pic>
      <p:pic>
        <p:nvPicPr>
          <p:cNvPr id="5"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00034" y="3500438"/>
            <a:ext cx="4631162" cy="1057275"/>
          </a:xfrm>
          <a:prstGeom prst="rect">
            <a:avLst/>
          </a:prstGeom>
          <a:noFill/>
        </p:spPr>
      </p:pic>
      <p:pic>
        <p:nvPicPr>
          <p:cNvPr id="6"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57158" y="4786322"/>
            <a:ext cx="5867400" cy="838200"/>
          </a:xfrm>
          <a:prstGeom prst="rect">
            <a:avLst/>
          </a:prstGeom>
          <a:noFill/>
        </p:spPr>
      </p:pic>
      <p:grpSp>
        <p:nvGrpSpPr>
          <p:cNvPr id="7" name="Group 6"/>
          <p:cNvGrpSpPr/>
          <p:nvPr/>
        </p:nvGrpSpPr>
        <p:grpSpPr>
          <a:xfrm>
            <a:off x="5572132" y="2143116"/>
            <a:ext cx="3124200" cy="2381250"/>
            <a:chOff x="6086475" y="819150"/>
            <a:chExt cx="3124200" cy="2381250"/>
          </a:xfrm>
        </p:grpSpPr>
        <p:pic>
          <p:nvPicPr>
            <p:cNvPr id="8" name="Picture 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8305800" y="1600200"/>
              <a:ext cx="152400" cy="676275"/>
            </a:xfrm>
            <a:prstGeom prst="rect">
              <a:avLst/>
            </a:prstGeom>
            <a:noFill/>
          </p:spPr>
        </p:pic>
        <p:grpSp>
          <p:nvGrpSpPr>
            <p:cNvPr id="9" name="Group 29"/>
            <p:cNvGrpSpPr/>
            <p:nvPr/>
          </p:nvGrpSpPr>
          <p:grpSpPr>
            <a:xfrm>
              <a:off x="6086475" y="819150"/>
              <a:ext cx="3124200" cy="2381250"/>
              <a:chOff x="5867400" y="1200150"/>
              <a:chExt cx="3124200" cy="2381250"/>
            </a:xfrm>
          </p:grpSpPr>
          <p:grpSp>
            <p:nvGrpSpPr>
              <p:cNvPr id="10" name="Group 2"/>
              <p:cNvGrpSpPr/>
              <p:nvPr/>
            </p:nvGrpSpPr>
            <p:grpSpPr>
              <a:xfrm>
                <a:off x="5867400" y="1581150"/>
                <a:ext cx="1600200" cy="1619250"/>
                <a:chOff x="6781800" y="2362200"/>
                <a:chExt cx="1143000" cy="1619250"/>
              </a:xfrm>
            </p:grpSpPr>
            <p:cxnSp>
              <p:nvCxnSpPr>
                <p:cNvPr id="14" name="Straight Connector 4"/>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6781800" y="3219450"/>
                  <a:ext cx="1143000" cy="13335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781800" y="3352800"/>
                  <a:ext cx="925286" cy="62865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1" name="Rectangle 10"/>
              <p:cNvSpPr/>
              <p:nvPr/>
            </p:nvSpPr>
            <p:spPr>
              <a:xfrm>
                <a:off x="6934200" y="120015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4</a:t>
                </a:r>
                <a:endParaRPr lang="en-US" sz="2800" dirty="0">
                  <a:solidFill>
                    <a:schemeClr val="tx1"/>
                  </a:solidFill>
                  <a:latin typeface="Times New Roman" pitchFamily="18" charset="0"/>
                  <a:cs typeface="Times New Roman" pitchFamily="18" charset="0"/>
                </a:endParaRPr>
              </a:p>
            </p:txBody>
          </p:sp>
          <p:sp>
            <p:nvSpPr>
              <p:cNvPr id="12" name="Rectangle 11"/>
              <p:cNvSpPr/>
              <p:nvPr/>
            </p:nvSpPr>
            <p:spPr>
              <a:xfrm>
                <a:off x="7162800" y="19812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 </a:t>
                </a:r>
                <a:endParaRPr lang="en-US" sz="2800" dirty="0">
                  <a:solidFill>
                    <a:schemeClr val="tx1"/>
                  </a:solidFill>
                  <a:latin typeface="Times New Roman" pitchFamily="18" charset="0"/>
                  <a:cs typeface="Times New Roman" pitchFamily="18" charset="0"/>
                </a:endParaRPr>
              </a:p>
            </p:txBody>
          </p:sp>
          <p:pic>
            <p:nvPicPr>
              <p:cNvPr id="13" name="Picture 4"/>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7229475" y="2876550"/>
                <a:ext cx="1762125" cy="704850"/>
              </a:xfrm>
              <a:prstGeom prst="rect">
                <a:avLst/>
              </a:prstGeom>
              <a:noFill/>
            </p:spPr>
          </p:pic>
        </p:grpSp>
      </p:grpSp>
    </p:spTree>
    <p:extLst>
      <p:ext uri="{BB962C8B-B14F-4D97-AF65-F5344CB8AC3E}">
        <p14:creationId xmlns:p14="http://schemas.microsoft.com/office/powerpoint/2010/main" val="251201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ssolv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285728"/>
            <a:ext cx="7467600" cy="703282"/>
          </a:xfrm>
        </p:spPr>
        <p:txBody>
          <a:bodyPr>
            <a:normAutofit/>
          </a:bodyPr>
          <a:lstStyle/>
          <a:p>
            <a:pPr algn="l"/>
            <a:r>
              <a:rPr lang="en-US" sz="4000" b="1" dirty="0" smtClean="0">
                <a:solidFill>
                  <a:srgbClr val="00B050"/>
                </a:solidFill>
                <a:latin typeface="Times New Roman" pitchFamily="18" charset="0"/>
                <a:cs typeface="Times New Roman" pitchFamily="18" charset="0"/>
              </a:rPr>
              <a:t>Example 5-22: </a:t>
            </a:r>
            <a:r>
              <a:rPr lang="en-US" sz="4000" dirty="0" smtClean="0">
                <a:solidFill>
                  <a:srgbClr val="0070C0"/>
                </a:solidFill>
                <a:latin typeface="Times New Roman" pitchFamily="18" charset="0"/>
                <a:cs typeface="Times New Roman" pitchFamily="18" charset="0"/>
              </a:rPr>
              <a:t>Rolling a die </a:t>
            </a:r>
            <a:endParaRPr lang="en-US" sz="4000" dirty="0">
              <a:solidFill>
                <a:srgbClr val="0070C0"/>
              </a:solidFill>
              <a:latin typeface="Times New Roman" pitchFamily="18" charset="0"/>
              <a:cs typeface="Times New Roman" pitchFamily="18" charset="0"/>
            </a:endParaRPr>
          </a:p>
        </p:txBody>
      </p:sp>
      <p:sp>
        <p:nvSpPr>
          <p:cNvPr id="3" name="عنصر نائب للمحتوى 2"/>
          <p:cNvSpPr>
            <a:spLocks noGrp="1"/>
          </p:cNvSpPr>
          <p:nvPr>
            <p:ph sz="quarter" idx="1"/>
          </p:nvPr>
        </p:nvSpPr>
        <p:spPr>
          <a:xfrm>
            <a:off x="428596" y="1071546"/>
            <a:ext cx="7467600" cy="4873752"/>
          </a:xfrm>
        </p:spPr>
        <p:txBody>
          <a:bodyPr>
            <a:normAutofit/>
          </a:bodyPr>
          <a:lstStyle/>
          <a:p>
            <a:pPr marL="0" indent="0" algn="l" rtl="0">
              <a:buNone/>
            </a:pPr>
            <a:r>
              <a:rPr lang="en-US" sz="3200" dirty="0" smtClean="0">
                <a:latin typeface="Times New Roman" pitchFamily="18" charset="0"/>
                <a:cs typeface="Times New Roman" pitchFamily="18" charset="0"/>
              </a:rPr>
              <a:t>A die is rolled 360 times , find the mean , variance and slandered deviation of the number of 4s that will be rolled .</a:t>
            </a:r>
            <a:endParaRPr lang="en-US" sz="3200" dirty="0">
              <a:latin typeface="Times New Roman" pitchFamily="18" charset="0"/>
              <a:cs typeface="Times New Roman" pitchFamily="18" charset="0"/>
            </a:endParaRPr>
          </a:p>
        </p:txBody>
      </p:sp>
      <p:pic>
        <p:nvPicPr>
          <p:cNvPr id="4"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28662" y="2714620"/>
            <a:ext cx="3632244" cy="904875"/>
          </a:xfrm>
          <a:prstGeom prst="rect">
            <a:avLst/>
          </a:prstGeom>
          <a:noFill/>
        </p:spPr>
      </p:pic>
      <p:pic>
        <p:nvPicPr>
          <p:cNvPr id="5" name="Picture 10"/>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42910" y="3714752"/>
            <a:ext cx="4974464" cy="981075"/>
          </a:xfrm>
          <a:prstGeom prst="rect">
            <a:avLst/>
          </a:prstGeom>
          <a:noFill/>
        </p:spPr>
      </p:pic>
      <p:pic>
        <p:nvPicPr>
          <p:cNvPr id="6" name="Picture 1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85786" y="5214950"/>
            <a:ext cx="5895076" cy="733425"/>
          </a:xfrm>
          <a:prstGeom prst="rect">
            <a:avLst/>
          </a:prstGeom>
          <a:noFill/>
        </p:spPr>
      </p:pic>
      <p:grpSp>
        <p:nvGrpSpPr>
          <p:cNvPr id="7" name="Group 16"/>
          <p:cNvGrpSpPr/>
          <p:nvPr/>
        </p:nvGrpSpPr>
        <p:grpSpPr>
          <a:xfrm>
            <a:off x="5715008" y="2000240"/>
            <a:ext cx="3057525" cy="2438400"/>
            <a:chOff x="5562600" y="1600200"/>
            <a:chExt cx="3057525" cy="2438400"/>
          </a:xfrm>
        </p:grpSpPr>
        <p:grpSp>
          <p:nvGrpSpPr>
            <p:cNvPr id="8" name="Group 29"/>
            <p:cNvGrpSpPr/>
            <p:nvPr/>
          </p:nvGrpSpPr>
          <p:grpSpPr>
            <a:xfrm>
              <a:off x="5562600" y="1600200"/>
              <a:ext cx="2590800" cy="2057400"/>
              <a:chOff x="5867400" y="1143000"/>
              <a:chExt cx="2590800" cy="2057400"/>
            </a:xfrm>
          </p:grpSpPr>
          <p:grpSp>
            <p:nvGrpSpPr>
              <p:cNvPr id="11" name="Group 2"/>
              <p:cNvGrpSpPr/>
              <p:nvPr/>
            </p:nvGrpSpPr>
            <p:grpSpPr>
              <a:xfrm>
                <a:off x="5867400" y="1581150"/>
                <a:ext cx="1600200" cy="1619250"/>
                <a:chOff x="6781800" y="2362200"/>
                <a:chExt cx="1143000" cy="1619250"/>
              </a:xfrm>
            </p:grpSpPr>
            <p:cxnSp>
              <p:nvCxnSpPr>
                <p:cNvPr id="14" name="Straight Connector 4"/>
                <p:cNvCxnSpPr/>
                <p:nvPr/>
              </p:nvCxnSpPr>
              <p:spPr>
                <a:xfrm rot="5400000" flipH="1" flipV="1">
                  <a:off x="6705600" y="2438400"/>
                  <a:ext cx="990600" cy="8382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24"/>
                <p:cNvCxnSpPr/>
                <p:nvPr/>
              </p:nvCxnSpPr>
              <p:spPr>
                <a:xfrm flipV="1">
                  <a:off x="6781800" y="3219450"/>
                  <a:ext cx="1143000" cy="13335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25"/>
                <p:cNvCxnSpPr/>
                <p:nvPr/>
              </p:nvCxnSpPr>
              <p:spPr>
                <a:xfrm>
                  <a:off x="6781800" y="3352800"/>
                  <a:ext cx="925286" cy="62865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2" name="Rectangle 21"/>
              <p:cNvSpPr/>
              <p:nvPr/>
            </p:nvSpPr>
            <p:spPr>
              <a:xfrm>
                <a:off x="7010400" y="11430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n = 360</a:t>
                </a:r>
                <a:endParaRPr lang="en-US" sz="2800" dirty="0">
                  <a:solidFill>
                    <a:schemeClr val="tx1"/>
                  </a:solidFill>
                  <a:latin typeface="Times New Roman" pitchFamily="18" charset="0"/>
                  <a:cs typeface="Times New Roman" pitchFamily="18" charset="0"/>
                </a:endParaRPr>
              </a:p>
            </p:txBody>
          </p:sp>
          <p:sp>
            <p:nvSpPr>
              <p:cNvPr id="13" name="Rectangle 22"/>
              <p:cNvSpPr/>
              <p:nvPr/>
            </p:nvSpPr>
            <p:spPr>
              <a:xfrm>
                <a:off x="7162800" y="1981200"/>
                <a:ext cx="12954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p= </a:t>
                </a:r>
                <a:endParaRPr lang="en-US" sz="2800" dirty="0">
                  <a:solidFill>
                    <a:schemeClr val="tx1"/>
                  </a:solidFill>
                  <a:latin typeface="Times New Roman" pitchFamily="18" charset="0"/>
                  <a:cs typeface="Times New Roman" pitchFamily="18" charset="0"/>
                </a:endParaRPr>
              </a:p>
            </p:txBody>
          </p:sp>
        </p:grpSp>
        <p:pic>
          <p:nvPicPr>
            <p:cNvPr id="9" name="Picture 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7772400" y="2438400"/>
              <a:ext cx="152400" cy="676275"/>
            </a:xfrm>
            <a:prstGeom prst="rect">
              <a:avLst/>
            </a:prstGeom>
            <a:noFill/>
          </p:spPr>
        </p:pic>
        <p:pic>
          <p:nvPicPr>
            <p:cNvPr id="10" name="Picture 4"/>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6934200" y="3352800"/>
              <a:ext cx="1685925" cy="685800"/>
            </a:xfrm>
            <a:prstGeom prst="rect">
              <a:avLst/>
            </a:prstGeom>
            <a:noFill/>
          </p:spPr>
        </p:pic>
      </p:grpSp>
    </p:spTree>
    <p:extLst>
      <p:ext uri="{BB962C8B-B14F-4D97-AF65-F5344CB8AC3E}">
        <p14:creationId xmlns:p14="http://schemas.microsoft.com/office/powerpoint/2010/main" val="2675831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ssolv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a:r>
              <a:rPr lang="en-US" sz="3200" dirty="0" smtClean="0">
                <a:solidFill>
                  <a:srgbClr val="009900"/>
                </a:solidFill>
              </a:rPr>
              <a:t>For example:</a:t>
            </a:r>
            <a:r>
              <a:rPr lang="en-US" sz="3200" dirty="0" smtClean="0">
                <a:solidFill>
                  <a:schemeClr val="tx2">
                    <a:lumMod val="75000"/>
                  </a:schemeClr>
                </a:solidFill>
              </a:rPr>
              <a:t/>
            </a:r>
            <a:br>
              <a:rPr lang="en-US" sz="3200" dirty="0" smtClean="0">
                <a:solidFill>
                  <a:schemeClr val="tx2">
                    <a:lumMod val="75000"/>
                  </a:schemeClr>
                </a:solidFill>
              </a:rPr>
            </a:br>
            <a:r>
              <a:rPr lang="en-US" sz="3200" dirty="0" smtClean="0">
                <a:solidFill>
                  <a:schemeClr val="tx2">
                    <a:lumMod val="75000"/>
                  </a:schemeClr>
                </a:solidFill>
              </a:rPr>
              <a:t>tossed a coin S={T,H}</a:t>
            </a:r>
            <a:endParaRPr lang="en-US" sz="3200" dirty="0">
              <a:solidFill>
                <a:schemeClr val="tx2">
                  <a:lumMod val="75000"/>
                </a:schemeClr>
              </a:solidFill>
            </a:endParaRPr>
          </a:p>
        </p:txBody>
      </p:sp>
      <p:sp>
        <p:nvSpPr>
          <p:cNvPr id="3" name="Rectangle 3"/>
          <p:cNvSpPr txBox="1">
            <a:spLocks noChangeArrowheads="1"/>
          </p:cNvSpPr>
          <p:nvPr/>
        </p:nvSpPr>
        <p:spPr>
          <a:xfrm>
            <a:off x="1500166" y="1500174"/>
            <a:ext cx="3657600" cy="1066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X= number of heads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FF0000"/>
                </a:solidFill>
                <a:latin typeface="Times New Roman" pitchFamily="18" charset="0"/>
                <a:cs typeface="Times New Roman" pitchFamily="18" charset="0"/>
              </a:rPr>
              <a:t> X= 0 , 1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grpSp>
        <p:nvGrpSpPr>
          <p:cNvPr id="4" name="Group 6"/>
          <p:cNvGrpSpPr/>
          <p:nvPr/>
        </p:nvGrpSpPr>
        <p:grpSpPr>
          <a:xfrm>
            <a:off x="428596" y="2500306"/>
            <a:ext cx="6858000" cy="1371600"/>
            <a:chOff x="152400" y="1981200"/>
            <a:chExt cx="6858000" cy="1371600"/>
          </a:xfrm>
        </p:grpSpPr>
        <p:sp>
          <p:nvSpPr>
            <p:cNvPr id="5" name="Rectangle 3"/>
            <p:cNvSpPr txBox="1">
              <a:spLocks noChangeArrowheads="1"/>
            </p:cNvSpPr>
            <p:nvPr/>
          </p:nvSpPr>
          <p:spPr>
            <a:xfrm>
              <a:off x="228600" y="19812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P(x=0)</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P(T) =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6" name="Rectangle 3"/>
            <p:cNvSpPr txBox="1">
              <a:spLocks noChangeArrowheads="1"/>
            </p:cNvSpPr>
            <p:nvPr/>
          </p:nvSpPr>
          <p:spPr>
            <a:xfrm>
              <a:off x="152400" y="274320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P(x=1)</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P(H)=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pic>
          <p:nvPicPr>
            <p:cNvPr id="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19400" y="2047875"/>
              <a:ext cx="142875" cy="619125"/>
            </a:xfrm>
            <a:prstGeom prst="rect">
              <a:avLst/>
            </a:prstGeom>
            <a:noFill/>
          </p:spPr>
        </p:pic>
        <p:pic>
          <p:nvPicPr>
            <p:cNvPr id="8"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43200" y="2733675"/>
              <a:ext cx="142875" cy="619125"/>
            </a:xfrm>
            <a:prstGeom prst="rect">
              <a:avLst/>
            </a:prstGeom>
            <a:noFill/>
          </p:spPr>
        </p:pic>
      </p:grpSp>
      <p:graphicFrame>
        <p:nvGraphicFramePr>
          <p:cNvPr id="10" name="Table 11"/>
          <p:cNvGraphicFramePr>
            <a:graphicFrameLocks noGrp="1"/>
          </p:cNvGraphicFramePr>
          <p:nvPr/>
        </p:nvGraphicFramePr>
        <p:xfrm>
          <a:off x="1214414" y="4857760"/>
          <a:ext cx="6152744" cy="1264920"/>
        </p:xfrm>
        <a:graphic>
          <a:graphicData uri="http://schemas.openxmlformats.org/drawingml/2006/table">
            <a:tbl>
              <a:tblPr firstRow="1" bandRow="1">
                <a:tableStyleId>{5C22544A-7EE6-4342-B048-85BDC9FD1C3A}</a:tableStyleId>
              </a:tblPr>
              <a:tblGrid>
                <a:gridCol w="3176587"/>
                <a:gridCol w="1391359"/>
                <a:gridCol w="1584798"/>
              </a:tblGrid>
              <a:tr h="457200">
                <a:tc>
                  <a:txBody>
                    <a:bodyPr/>
                    <a:lstStyle/>
                    <a:p>
                      <a:pPr algn="ctr"/>
                      <a:r>
                        <a:rPr lang="en-US" sz="2800" b="0" dirty="0" smtClean="0">
                          <a:solidFill>
                            <a:srgbClr val="0070C0"/>
                          </a:solidFill>
                          <a:latin typeface="Times New Roman" pitchFamily="18" charset="0"/>
                          <a:cs typeface="Times New Roman" pitchFamily="18" charset="0"/>
                        </a:rPr>
                        <a:t> X</a:t>
                      </a:r>
                      <a:endParaRPr lang="en-US" sz="2800" b="0"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pPr algn="ctr"/>
                      <a:r>
                        <a:rPr lang="en-US" sz="2800" b="0" dirty="0" smtClean="0">
                          <a:solidFill>
                            <a:srgbClr val="0070C0"/>
                          </a:solidFill>
                          <a:latin typeface="Times New Roman" pitchFamily="18" charset="0"/>
                          <a:cs typeface="Times New Roman" pitchFamily="18" charset="0"/>
                        </a:rPr>
                        <a:t> P(X)</a:t>
                      </a:r>
                      <a:endParaRPr lang="en-US" sz="2800" b="0"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11"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072066" y="5500702"/>
            <a:ext cx="142875" cy="619125"/>
          </a:xfrm>
          <a:prstGeom prst="rect">
            <a:avLst/>
          </a:prstGeom>
          <a:noFill/>
        </p:spPr>
      </p:pic>
      <p:pic>
        <p:nvPicPr>
          <p:cNvPr id="12"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500826" y="5453081"/>
            <a:ext cx="142875" cy="619125"/>
          </a:xfrm>
          <a:prstGeom prst="rect">
            <a:avLst/>
          </a:prstGeom>
          <a:noFill/>
        </p:spPr>
      </p:pic>
      <p:sp>
        <p:nvSpPr>
          <p:cNvPr id="13" name="Rounded Rectangular Callout 14"/>
          <p:cNvSpPr/>
          <p:nvPr/>
        </p:nvSpPr>
        <p:spPr>
          <a:xfrm>
            <a:off x="4357686" y="2285992"/>
            <a:ext cx="3429000" cy="990600"/>
          </a:xfrm>
          <a:prstGeom prst="wedgeRoundRectCallout">
            <a:avLst>
              <a:gd name="adj1" fmla="val -77275"/>
              <a:gd name="adj2" fmla="val 3568"/>
              <a:gd name="adj3" fmla="val 16667"/>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643438" y="2428868"/>
            <a:ext cx="2762250" cy="809625"/>
          </a:xfrm>
          <a:prstGeom prst="rect">
            <a:avLst/>
          </a:prstGeom>
          <a:noFill/>
        </p:spPr>
      </p:pic>
    </p:spTree>
    <p:extLst>
      <p:ext uri="{BB962C8B-B14F-4D97-AF65-F5344CB8AC3E}">
        <p14:creationId xmlns:p14="http://schemas.microsoft.com/office/powerpoint/2010/main" val="1710831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ssolv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ssolv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dissolv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28596" y="0"/>
            <a:ext cx="7467600" cy="571480"/>
          </a:xfrm>
        </p:spPr>
        <p:txBody>
          <a:bodyPr>
            <a:normAutofit fontScale="90000"/>
          </a:bodyPr>
          <a:lstStyle/>
          <a:p>
            <a:r>
              <a:rPr lang="en-US" b="1" dirty="0" smtClean="0">
                <a:solidFill>
                  <a:srgbClr val="C00000"/>
                </a:solidFill>
                <a:latin typeface="Times New Roman" pitchFamily="18" charset="0"/>
                <a:cs typeface="Times New Roman" pitchFamily="18" charset="0"/>
              </a:rPr>
              <a:t>discrete probability distribution</a:t>
            </a:r>
            <a:endParaRPr lang="ar-SA" dirty="0"/>
          </a:p>
        </p:txBody>
      </p:sp>
      <p:sp>
        <p:nvSpPr>
          <p:cNvPr id="4" name="عنصر نائب للمحتوى 3"/>
          <p:cNvSpPr>
            <a:spLocks noGrp="1"/>
          </p:cNvSpPr>
          <p:nvPr>
            <p:ph sz="quarter" idx="1"/>
          </p:nvPr>
        </p:nvSpPr>
        <p:spPr>
          <a:xfrm>
            <a:off x="357158" y="714356"/>
            <a:ext cx="7467600" cy="5445256"/>
          </a:xfrm>
        </p:spPr>
        <p:txBody>
          <a:bodyPr>
            <a:normAutofit/>
          </a:bodyPr>
          <a:lstStyle/>
          <a:p>
            <a:pPr algn="ctr" rtl="0">
              <a:buNone/>
            </a:pPr>
            <a:r>
              <a:rPr lang="en-US" b="1" dirty="0" smtClean="0">
                <a:solidFill>
                  <a:srgbClr val="FF0000"/>
                </a:solidFill>
              </a:rPr>
              <a:t>Two Requirements For a Probability Distribution</a:t>
            </a:r>
          </a:p>
          <a:p>
            <a:pPr marL="457200" indent="-457200" algn="l" rtl="0">
              <a:buAutoNum type="arabicPeriod"/>
            </a:pPr>
            <a:r>
              <a:rPr lang="en-US" b="1" dirty="0" smtClean="0"/>
              <a:t>The Sum of the probabilities of all the events in the sample space must be equal 1 </a:t>
            </a:r>
          </a:p>
          <a:p>
            <a:pPr marL="457200" indent="-457200" algn="l" rtl="0">
              <a:buAutoNum type="arabicPeriod"/>
            </a:pPr>
            <a:endParaRPr lang="en-US" b="1" dirty="0" smtClean="0"/>
          </a:p>
          <a:p>
            <a:pPr marL="457200" indent="-457200" algn="l" rtl="0">
              <a:buNone/>
            </a:pPr>
            <a:r>
              <a:rPr lang="en-US" b="1" dirty="0" smtClean="0"/>
              <a:t>                                           Σ P (X) = 1</a:t>
            </a:r>
          </a:p>
          <a:p>
            <a:pPr marL="457200" indent="-457200" algn="l" rtl="0"/>
            <a:endParaRPr lang="en-US" b="1" dirty="0" smtClean="0"/>
          </a:p>
          <a:p>
            <a:pPr algn="l" rtl="0">
              <a:buNone/>
            </a:pPr>
            <a:r>
              <a:rPr lang="en-US" b="1" dirty="0" smtClean="0"/>
              <a:t>2. The probability of each event in the sample space must be between or equal to 0 and 1.</a:t>
            </a:r>
          </a:p>
          <a:p>
            <a:pPr algn="l" rtl="0"/>
            <a:endParaRPr lang="en-US" b="1" dirty="0" smtClean="0"/>
          </a:p>
          <a:p>
            <a:pPr algn="l" rtl="0">
              <a:buNone/>
            </a:pPr>
            <a:r>
              <a:rPr lang="en-US" b="1" dirty="0" smtClean="0"/>
              <a:t>                                              0 ≤ P (X) ≤ 1.</a:t>
            </a:r>
            <a:endParaRPr lang="ar-SA" b="1" dirty="0" smtClean="0"/>
          </a:p>
          <a:p>
            <a:pPr algn="ctr" rtl="0">
              <a:buNone/>
            </a:pPr>
            <a:endParaRPr lang="ar-SA" dirty="0" smtClean="0">
              <a:solidFill>
                <a:srgbClr val="FF0000"/>
              </a:solidFill>
            </a:endParaRPr>
          </a:p>
          <a:p>
            <a:pPr algn="l" rtl="0">
              <a:buNone/>
            </a:pP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5-4:</a:t>
            </a:r>
            <a:endParaRPr lang="en-US" sz="3200" b="1" dirty="0"/>
          </a:p>
        </p:txBody>
      </p:sp>
      <p:graphicFrame>
        <p:nvGraphicFramePr>
          <p:cNvPr id="5" name="Table 4"/>
          <p:cNvGraphicFramePr>
            <a:graphicFrameLocks noGrp="1"/>
          </p:cNvGraphicFramePr>
          <p:nvPr/>
        </p:nvGraphicFramePr>
        <p:xfrm>
          <a:off x="0" y="1087755"/>
          <a:ext cx="8229599" cy="1036320"/>
        </p:xfrm>
        <a:graphic>
          <a:graphicData uri="http://schemas.openxmlformats.org/drawingml/2006/table">
            <a:tbl>
              <a:tblPr firstRow="1" bandRow="1">
                <a:tableStyleId>{5C22544A-7EE6-4342-B048-85BDC9FD1C3A}</a:tableStyleId>
              </a:tblPr>
              <a:tblGrid>
                <a:gridCol w="2645507"/>
                <a:gridCol w="1158742"/>
                <a:gridCol w="1148751"/>
                <a:gridCol w="1295400"/>
                <a:gridCol w="1049546"/>
                <a:gridCol w="931653"/>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10</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15</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20</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kumimoji="0" lang="en-US" sz="18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r>
            </a:tbl>
          </a:graphicData>
        </a:graphic>
      </p:graphicFrame>
      <p:pic>
        <p:nvPicPr>
          <p:cNvPr id="6"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124200" y="1743075"/>
            <a:ext cx="142875" cy="619125"/>
          </a:xfrm>
          <a:prstGeom prst="rect">
            <a:avLst/>
          </a:prstGeom>
          <a:noFill/>
        </p:spPr>
      </p:pic>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352925" y="1743075"/>
            <a:ext cx="142875" cy="619125"/>
          </a:xfrm>
          <a:prstGeom prst="rect">
            <a:avLst/>
          </a:prstGeom>
          <a:noFill/>
        </p:spPr>
      </p:pic>
      <p:pic>
        <p:nvPicPr>
          <p:cNvPr id="8"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486400" y="1743075"/>
            <a:ext cx="142875" cy="619125"/>
          </a:xfrm>
          <a:prstGeom prst="rect">
            <a:avLst/>
          </a:prstGeom>
          <a:noFill/>
        </p:spPr>
      </p:pic>
      <p:pic>
        <p:nvPicPr>
          <p:cNvPr id="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715125" y="1733550"/>
            <a:ext cx="142875" cy="619125"/>
          </a:xfrm>
          <a:prstGeom prst="rect">
            <a:avLst/>
          </a:prstGeom>
          <a:noFill/>
        </p:spPr>
      </p:pic>
      <p:pic>
        <p:nvPicPr>
          <p:cNvPr id="10"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705725" y="1743075"/>
            <a:ext cx="142875" cy="619125"/>
          </a:xfrm>
          <a:prstGeom prst="rect">
            <a:avLst/>
          </a:prstGeom>
          <a:noFill/>
        </p:spPr>
      </p:pic>
      <p:sp>
        <p:nvSpPr>
          <p:cNvPr id="11" name="Rectangle 2"/>
          <p:cNvSpPr>
            <a:spLocks noGrp="1" noChangeArrowheads="1"/>
          </p:cNvSpPr>
          <p:nvPr>
            <p:ph type="title"/>
          </p:nvPr>
        </p:nvSpPr>
        <p:spPr>
          <a:xfrm>
            <a:off x="2362200" y="228600"/>
            <a:ext cx="6705600" cy="838200"/>
          </a:xfrm>
        </p:spPr>
        <p:txBody>
          <a:bodyPr>
            <a:normAutofit/>
          </a:bodyPr>
          <a:lstStyle/>
          <a:p>
            <a:pPr eaLnBrk="1" hangingPunct="1"/>
            <a:r>
              <a:rPr lang="en-US" sz="2400" b="0" dirty="0" smtClean="0">
                <a:solidFill>
                  <a:srgbClr val="7030A0"/>
                </a:solidFill>
                <a:effectLst/>
                <a:latin typeface="Times New Roman" pitchFamily="18" charset="0"/>
                <a:cs typeface="Times New Roman" pitchFamily="18" charset="0"/>
              </a:rPr>
              <a:t>Determine whether each distribution is a probability distribution. </a:t>
            </a:r>
          </a:p>
        </p:txBody>
      </p:sp>
      <p:sp>
        <p:nvSpPr>
          <p:cNvPr id="12" name="Rectangle 11"/>
          <p:cNvSpPr/>
          <p:nvPr/>
        </p:nvSpPr>
        <p:spPr>
          <a:xfrm>
            <a:off x="8077200" y="1295400"/>
            <a:ext cx="6858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0070C0"/>
                </a:solidFill>
              </a:rPr>
              <a:t>√</a:t>
            </a:r>
            <a:endParaRPr lang="en-US" sz="4000" b="1" dirty="0">
              <a:solidFill>
                <a:srgbClr val="0070C0"/>
              </a:solidFill>
            </a:endParaRPr>
          </a:p>
        </p:txBody>
      </p:sp>
      <p:graphicFrame>
        <p:nvGraphicFramePr>
          <p:cNvPr id="13" name="Table 12"/>
          <p:cNvGraphicFramePr>
            <a:graphicFrameLocks noGrp="1"/>
          </p:cNvGraphicFramePr>
          <p:nvPr/>
        </p:nvGraphicFramePr>
        <p:xfrm>
          <a:off x="76200" y="2514600"/>
          <a:ext cx="8077200" cy="1036320"/>
        </p:xfrm>
        <a:graphic>
          <a:graphicData uri="http://schemas.openxmlformats.org/drawingml/2006/table">
            <a:tbl>
              <a:tblPr firstRow="1" bandRow="1">
                <a:tableStyleId>{5C22544A-7EE6-4342-B048-85BDC9FD1C3A}</a:tableStyleId>
              </a:tblPr>
              <a:tblGrid>
                <a:gridCol w="2927985"/>
                <a:gridCol w="1282470"/>
                <a:gridCol w="1460770"/>
                <a:gridCol w="1374843"/>
                <a:gridCol w="1031132"/>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6</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solidFill>
                            <a:schemeClr val="tx1"/>
                          </a:solidFill>
                          <a:latin typeface="Times New Roman" pitchFamily="18" charset="0"/>
                          <a:cs typeface="Times New Roman" pitchFamily="18" charset="0"/>
                        </a:rPr>
                        <a:t>-1</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1.5</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0.3</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0.2</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r>
            </a:tbl>
          </a:graphicData>
        </a:graphic>
      </p:graphicFrame>
      <p:graphicFrame>
        <p:nvGraphicFramePr>
          <p:cNvPr id="14" name="Table 13"/>
          <p:cNvGraphicFramePr>
            <a:graphicFrameLocks noGrp="1"/>
          </p:cNvGraphicFramePr>
          <p:nvPr/>
        </p:nvGraphicFramePr>
        <p:xfrm>
          <a:off x="76200" y="3886200"/>
          <a:ext cx="8077200" cy="1036320"/>
        </p:xfrm>
        <a:graphic>
          <a:graphicData uri="http://schemas.openxmlformats.org/drawingml/2006/table">
            <a:tbl>
              <a:tblPr firstRow="1" bandRow="1">
                <a:tableStyleId>{5C22544A-7EE6-4342-B048-85BDC9FD1C3A}</a:tableStyleId>
              </a:tblPr>
              <a:tblGrid>
                <a:gridCol w="2927985"/>
                <a:gridCol w="1282470"/>
                <a:gridCol w="1460770"/>
                <a:gridCol w="1374843"/>
                <a:gridCol w="1031132"/>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r>
            </a:tbl>
          </a:graphicData>
        </a:graphic>
      </p:graphicFrame>
      <p:graphicFrame>
        <p:nvGraphicFramePr>
          <p:cNvPr id="15" name="Table 14"/>
          <p:cNvGraphicFramePr>
            <a:graphicFrameLocks noGrp="1"/>
          </p:cNvGraphicFramePr>
          <p:nvPr/>
        </p:nvGraphicFramePr>
        <p:xfrm>
          <a:off x="116732" y="5212080"/>
          <a:ext cx="7046068" cy="1036320"/>
        </p:xfrm>
        <a:graphic>
          <a:graphicData uri="http://schemas.openxmlformats.org/drawingml/2006/table">
            <a:tbl>
              <a:tblPr firstRow="1" bandRow="1">
                <a:tableStyleId>{5C22544A-7EE6-4342-B048-85BDC9FD1C3A}</a:tableStyleId>
              </a:tblPr>
              <a:tblGrid>
                <a:gridCol w="2927985"/>
                <a:gridCol w="1282470"/>
                <a:gridCol w="1460770"/>
                <a:gridCol w="1374843"/>
              </a:tblGrid>
              <a:tr h="457200">
                <a:tc>
                  <a:txBody>
                    <a:bodyPr/>
                    <a:lstStyle/>
                    <a:p>
                      <a:pPr algn="ctr"/>
                      <a:r>
                        <a:rPr lang="en-US" sz="2800" b="0" dirty="0" smtClean="0">
                          <a:solidFill>
                            <a:srgbClr val="FF0000"/>
                          </a:solidFill>
                          <a:latin typeface="Times New Roman" pitchFamily="18" charset="0"/>
                          <a:cs typeface="Times New Roman" pitchFamily="18" charset="0"/>
                        </a:rPr>
                        <a:t> 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7</a:t>
                      </a:r>
                      <a:endParaRPr lang="en-US" sz="2800" b="0" dirty="0">
                        <a:solidFill>
                          <a:schemeClr val="tx1"/>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57200">
                <a:tc>
                  <a:txBody>
                    <a:bodyPr/>
                    <a:lstStyle/>
                    <a:p>
                      <a:pPr algn="ctr"/>
                      <a:r>
                        <a:rPr lang="en-US" sz="2800" b="0" dirty="0" smtClean="0">
                          <a:solidFill>
                            <a:srgbClr val="FF0000"/>
                          </a:solidFill>
                          <a:latin typeface="Times New Roman" pitchFamily="18" charset="0"/>
                          <a:cs typeface="Times New Roman" pitchFamily="18" charset="0"/>
                        </a:rPr>
                        <a:t> P(X)</a:t>
                      </a:r>
                      <a:endParaRPr lang="en-US" sz="2800" b="0" dirty="0">
                        <a:solidFill>
                          <a:srgbClr val="FF0000"/>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0.5</a:t>
                      </a: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0.3</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2800" dirty="0" smtClean="0">
                          <a:effectLst/>
                          <a:latin typeface="Times New Roman" pitchFamily="18" charset="0"/>
                          <a:cs typeface="Times New Roman" pitchFamily="18" charset="0"/>
                        </a:rPr>
                        <a:t>0.4</a:t>
                      </a:r>
                      <a:endParaRPr lang="en-US" sz="2800" dirty="0">
                        <a:solidFill>
                          <a:schemeClr val="tx1"/>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r>
            </a:tbl>
          </a:graphicData>
        </a:graphic>
      </p:graphicFrame>
      <p:pic>
        <p:nvPicPr>
          <p:cNvPr id="16"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81400" y="4419600"/>
            <a:ext cx="142875" cy="619125"/>
          </a:xfrm>
          <a:prstGeom prst="rect">
            <a:avLst/>
          </a:prstGeom>
          <a:noFill/>
        </p:spPr>
      </p:pic>
      <p:pic>
        <p:nvPicPr>
          <p:cNvPr id="17"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953000" y="4419600"/>
            <a:ext cx="142875" cy="619125"/>
          </a:xfrm>
          <a:prstGeom prst="rect">
            <a:avLst/>
          </a:prstGeom>
          <a:noFill/>
        </p:spPr>
      </p:pic>
      <p:pic>
        <p:nvPicPr>
          <p:cNvPr id="18" name="Picture 10"/>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6267450" y="4419600"/>
            <a:ext cx="285750" cy="619125"/>
          </a:xfrm>
          <a:prstGeom prst="rect">
            <a:avLst/>
          </a:prstGeom>
          <a:noFill/>
        </p:spPr>
      </p:pic>
      <p:pic>
        <p:nvPicPr>
          <p:cNvPr id="19" name="Picture 13"/>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7543800" y="4419600"/>
            <a:ext cx="285750" cy="619125"/>
          </a:xfrm>
          <a:prstGeom prst="rect">
            <a:avLst/>
          </a:prstGeom>
          <a:noFill/>
        </p:spPr>
      </p:pic>
      <p:sp>
        <p:nvSpPr>
          <p:cNvPr id="20" name="Rectangle 19"/>
          <p:cNvSpPr/>
          <p:nvPr/>
        </p:nvSpPr>
        <p:spPr>
          <a:xfrm>
            <a:off x="8001000" y="4114800"/>
            <a:ext cx="6858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0070C0"/>
                </a:solidFill>
              </a:rPr>
              <a:t>√</a:t>
            </a:r>
            <a:endParaRPr lang="en-US" sz="4000" b="1" dirty="0">
              <a:solidFill>
                <a:srgbClr val="0070C0"/>
              </a:solidFill>
            </a:endParaRPr>
          </a:p>
        </p:txBody>
      </p:sp>
      <p:sp>
        <p:nvSpPr>
          <p:cNvPr id="21" name="Rectangle 20"/>
          <p:cNvSpPr/>
          <p:nvPr/>
        </p:nvSpPr>
        <p:spPr>
          <a:xfrm>
            <a:off x="8077200" y="2743200"/>
            <a:ext cx="6858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0070C0"/>
                </a:solidFill>
              </a:rPr>
              <a:t>×</a:t>
            </a:r>
            <a:endParaRPr lang="en-US" sz="4000" b="1" dirty="0">
              <a:solidFill>
                <a:srgbClr val="0070C0"/>
              </a:solidFill>
            </a:endParaRPr>
          </a:p>
        </p:txBody>
      </p:sp>
      <p:sp>
        <p:nvSpPr>
          <p:cNvPr id="22" name="Rectangle 21"/>
          <p:cNvSpPr/>
          <p:nvPr/>
        </p:nvSpPr>
        <p:spPr>
          <a:xfrm>
            <a:off x="7315200" y="5410200"/>
            <a:ext cx="6858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0070C0"/>
                </a:solidFill>
              </a:rPr>
              <a:t>×</a:t>
            </a:r>
            <a:endParaRPr lang="en-US" sz="4000" b="1"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1+#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1+#ppt_w/2"/>
                                          </p:val>
                                        </p:tav>
                                        <p:tav tm="100000">
                                          <p:val>
                                            <p:strVal val="#ppt_x"/>
                                          </p:val>
                                        </p:tav>
                                      </p:tavLst>
                                    </p:anim>
                                    <p:anim calcmode="lin" valueType="num">
                                      <p:cBhvr additive="base">
                                        <p:cTn id="14"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1+#ppt_w/2"/>
                                          </p:val>
                                        </p:tav>
                                        <p:tav tm="100000">
                                          <p:val>
                                            <p:strVal val="#ppt_x"/>
                                          </p:val>
                                        </p:tav>
                                      </p:tavLst>
                                    </p:anim>
                                    <p:anim calcmode="lin" valueType="num">
                                      <p:cBhvr additive="base">
                                        <p:cTn id="20"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1+#ppt_w/2"/>
                                          </p:val>
                                        </p:tav>
                                        <p:tav tm="100000">
                                          <p:val>
                                            <p:strVal val="#ppt_x"/>
                                          </p:val>
                                        </p:tav>
                                      </p:tavLst>
                                    </p:anim>
                                    <p:anim calcmode="lin" valueType="num">
                                      <p:cBhvr additive="base">
                                        <p:cTn id="26"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0" grpId="0" animBg="1"/>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0" y="1643050"/>
            <a:ext cx="8610600" cy="914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S={TTT , TTH , THT , HTT , HHT , HTH , THH , HHH}</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5" name="Rectangle 3"/>
          <p:cNvSpPr txBox="1">
            <a:spLocks noChangeArrowheads="1"/>
          </p:cNvSpPr>
          <p:nvPr/>
        </p:nvSpPr>
        <p:spPr>
          <a:xfrm>
            <a:off x="2357422" y="2214554"/>
            <a:ext cx="3657600" cy="1066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X= number of heads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FF0000"/>
                </a:solidFill>
                <a:latin typeface="Times New Roman" pitchFamily="18" charset="0"/>
                <a:cs typeface="Times New Roman" pitchFamily="18" charset="0"/>
              </a:rPr>
              <a:t> X= 0 , 1, 2 , 3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sp>
        <p:nvSpPr>
          <p:cNvPr id="6" name="Rectangle 3"/>
          <p:cNvSpPr txBox="1">
            <a:spLocks noChangeArrowheads="1"/>
          </p:cNvSpPr>
          <p:nvPr/>
        </p:nvSpPr>
        <p:spPr>
          <a:xfrm>
            <a:off x="228600" y="3638543"/>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P(x=0)</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P({TTT}) =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pic>
        <p:nvPicPr>
          <p:cNvPr id="16"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786182" y="3667107"/>
            <a:ext cx="142875" cy="619125"/>
          </a:xfrm>
          <a:prstGeom prst="rect">
            <a:avLst/>
          </a:prstGeom>
          <a:noFill/>
        </p:spPr>
      </p:pic>
      <p:sp>
        <p:nvSpPr>
          <p:cNvPr id="17" name="Rectangle 3"/>
          <p:cNvSpPr txBox="1">
            <a:spLocks noChangeArrowheads="1"/>
          </p:cNvSpPr>
          <p:nvPr/>
        </p:nvSpPr>
        <p:spPr>
          <a:xfrm>
            <a:off x="152400" y="4476743"/>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P(x=1)</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P({TTH ,THT</a:t>
            </a:r>
            <a:r>
              <a:rPr lang="en-US" sz="2800" dirty="0" smtClean="0">
                <a:latin typeface="Times New Roman" pitchFamily="18" charset="0"/>
                <a:cs typeface="Times New Roman" pitchFamily="18" charset="0"/>
              </a:rPr>
              <a:t>,</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HTT}) =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pic>
        <p:nvPicPr>
          <p:cNvPr id="26"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357818" y="4452925"/>
            <a:ext cx="142875" cy="619125"/>
          </a:xfrm>
          <a:prstGeom prst="rect">
            <a:avLst/>
          </a:prstGeom>
          <a:noFill/>
        </p:spPr>
      </p:pic>
      <p:sp>
        <p:nvSpPr>
          <p:cNvPr id="51" name="Rectangle 3"/>
          <p:cNvSpPr txBox="1">
            <a:spLocks noChangeArrowheads="1"/>
          </p:cNvSpPr>
          <p:nvPr/>
        </p:nvSpPr>
        <p:spPr>
          <a:xfrm>
            <a:off x="0" y="521495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P(x=2)</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P({HHT</a:t>
            </a:r>
            <a:r>
              <a:rPr lang="en-US" sz="2800" dirty="0" smtClean="0">
                <a:latin typeface="Times New Roman" pitchFamily="18" charset="0"/>
                <a:cs typeface="Times New Roman" pitchFamily="18" charset="0"/>
              </a:rPr>
              <a:t>,</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HTH</a:t>
            </a:r>
            <a:r>
              <a:rPr lang="en-US" sz="2800" dirty="0" smtClean="0">
                <a:latin typeface="Times New Roman" pitchFamily="18" charset="0"/>
                <a:cs typeface="Times New Roman" pitchFamily="18" charset="0"/>
              </a:rPr>
              <a:t>,</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THH}) =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85" name="Rectangle 3"/>
          <p:cNvSpPr txBox="1">
            <a:spLocks noChangeArrowheads="1"/>
          </p:cNvSpPr>
          <p:nvPr/>
        </p:nvSpPr>
        <p:spPr>
          <a:xfrm>
            <a:off x="357158" y="5929330"/>
            <a:ext cx="6781800" cy="6096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P(x=3)</a:t>
            </a:r>
            <a:r>
              <a:rPr kumimoji="0" lang="en-US" sz="2800" b="0" i="0" u="none" strike="noStrike" kern="1200" cap="none" spc="0" normalizeH="0" noProof="0" dirty="0" smtClean="0">
                <a:ln>
                  <a:noFill/>
                </a:ln>
                <a:effectLst/>
                <a:uLnTx/>
                <a:uFillTx/>
                <a:latin typeface="Times New Roman" pitchFamily="18" charset="0"/>
                <a:cs typeface="Times New Roman" pitchFamily="18" charset="0"/>
              </a:rPr>
              <a:t> = P(HHH) =</a:t>
            </a: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effectLst/>
              <a:uLnTx/>
              <a:uFillTx/>
              <a:latin typeface="Times New Roman" pitchFamily="18" charset="0"/>
              <a:cs typeface="Times New Roman" pitchFamily="18" charset="0"/>
            </a:endParaRPr>
          </a:p>
        </p:txBody>
      </p:sp>
      <p:pic>
        <p:nvPicPr>
          <p:cNvPr id="96"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71868" y="5786454"/>
            <a:ext cx="142875" cy="619125"/>
          </a:xfrm>
          <a:prstGeom prst="rect">
            <a:avLst/>
          </a:prstGeom>
          <a:noFill/>
        </p:spPr>
      </p:pic>
      <p:sp>
        <p:nvSpPr>
          <p:cNvPr id="98" name="Rectangle 2"/>
          <p:cNvSpPr>
            <a:spLocks noGrp="1" noChangeArrowheads="1"/>
          </p:cNvSpPr>
          <p:nvPr>
            <p:ph type="title"/>
          </p:nvPr>
        </p:nvSpPr>
        <p:spPr>
          <a:xfrm>
            <a:off x="0" y="285728"/>
            <a:ext cx="8229600" cy="427117"/>
          </a:xfrm>
        </p:spPr>
        <p:txBody>
          <a:bodyPr>
            <a:normAutofit fontScale="90000"/>
          </a:bodyPr>
          <a:lstStyle/>
          <a:p>
            <a:pPr algn="l" eaLnBrk="1" hangingPunct="1"/>
            <a:r>
              <a:rPr lang="en-US" sz="3600" b="1" dirty="0" smtClean="0">
                <a:solidFill>
                  <a:srgbClr val="00B050"/>
                </a:solidFill>
                <a:latin typeface="Times New Roman" pitchFamily="18" charset="0"/>
                <a:cs typeface="Times New Roman" pitchFamily="18" charset="0"/>
              </a:rPr>
              <a:t>Example 5-2: </a:t>
            </a:r>
            <a:r>
              <a:rPr lang="en-US" sz="3600" dirty="0" smtClean="0">
                <a:solidFill>
                  <a:srgbClr val="0070C0"/>
                </a:solidFill>
                <a:latin typeface="Times New Roman" pitchFamily="18" charset="0"/>
                <a:cs typeface="Times New Roman" pitchFamily="18" charset="0"/>
              </a:rPr>
              <a:t>Tossing Coins</a:t>
            </a:r>
          </a:p>
        </p:txBody>
      </p:sp>
      <p:sp>
        <p:nvSpPr>
          <p:cNvPr id="99" name="Rectangle 3"/>
          <p:cNvSpPr>
            <a:spLocks noGrp="1" noChangeArrowheads="1"/>
          </p:cNvSpPr>
          <p:nvPr>
            <p:ph sz="quarter" idx="1"/>
          </p:nvPr>
        </p:nvSpPr>
        <p:spPr>
          <a:xfrm>
            <a:off x="0" y="785794"/>
            <a:ext cx="8572528" cy="1014403"/>
          </a:xfrm>
        </p:spPr>
        <p:txBody>
          <a:bodyPr>
            <a:normAutofit fontScale="62500" lnSpcReduction="20000"/>
          </a:bodyPr>
          <a:lstStyle/>
          <a:p>
            <a:pPr marL="0" indent="0" algn="l" rtl="0">
              <a:buFont typeface="Wingdings" pitchFamily="2" charset="2"/>
              <a:buNone/>
            </a:pPr>
            <a:r>
              <a:rPr lang="en-US" sz="3800" dirty="0" smtClean="0">
                <a:latin typeface="Times New Roman" pitchFamily="18" charset="0"/>
                <a:cs typeface="Times New Roman" pitchFamily="18" charset="0"/>
              </a:rPr>
              <a:t>Represent graphically the probability distribution for the sample space for tossing three coins.</a:t>
            </a:r>
          </a:p>
          <a:p>
            <a:pPr marL="0" indent="0" algn="l" rtl="0">
              <a:buFont typeface="Wingdings" pitchFamily="2" charset="2"/>
              <a:buNone/>
            </a:pPr>
            <a:r>
              <a:rPr lang="en-US" sz="2800" dirty="0" smtClean="0"/>
              <a:t>.</a:t>
            </a:r>
          </a:p>
        </p:txBody>
      </p:sp>
      <p:pic>
        <p:nvPicPr>
          <p:cNvPr id="100"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214942" y="5286388"/>
            <a:ext cx="142875" cy="6191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dissolv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dissolv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dissolv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dissolve">
                                      <p:cBhvr>
                                        <p:cTn id="37" dur="500"/>
                                        <p:tgtEl>
                                          <p:spTgt spid="51"/>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100"/>
                                        </p:tgtEl>
                                        <p:attrNameLst>
                                          <p:attrName>style.visibility</p:attrName>
                                        </p:attrNameLst>
                                      </p:cBhvr>
                                      <p:to>
                                        <p:strVal val="visible"/>
                                      </p:to>
                                    </p:set>
                                    <p:animEffect transition="in" filter="dissolve">
                                      <p:cBhvr>
                                        <p:cTn id="42" dur="500"/>
                                        <p:tgtEl>
                                          <p:spTgt spid="100"/>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85"/>
                                        </p:tgtEl>
                                        <p:attrNameLst>
                                          <p:attrName>style.visibility</p:attrName>
                                        </p:attrNameLst>
                                      </p:cBhvr>
                                      <p:to>
                                        <p:strVal val="visible"/>
                                      </p:to>
                                    </p:set>
                                    <p:animEffect transition="in" filter="dissolve">
                                      <p:cBhvr>
                                        <p:cTn id="47" dur="500"/>
                                        <p:tgtEl>
                                          <p:spTgt spid="85"/>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96"/>
                                        </p:tgtEl>
                                        <p:attrNameLst>
                                          <p:attrName>style.visibility</p:attrName>
                                        </p:attrNameLst>
                                      </p:cBhvr>
                                      <p:to>
                                        <p:strVal val="visible"/>
                                      </p:to>
                                    </p:set>
                                    <p:animEffect transition="in" filter="dissolve">
                                      <p:cBhvr>
                                        <p:cTn id="52" dur="500"/>
                                        <p:tgtEl>
                                          <p:spTgt spid="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51" grpId="0"/>
      <p:bldP spid="8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357298"/>
          <a:ext cx="8153400" cy="1584960"/>
        </p:xfrm>
        <a:graphic>
          <a:graphicData uri="http://schemas.openxmlformats.org/drawingml/2006/table">
            <a:tbl>
              <a:tblPr firstRow="1" bandRow="1">
                <a:tableStyleId>{5C22544A-7EE6-4342-B048-85BDC9FD1C3A}</a:tableStyleId>
              </a:tblPr>
              <a:tblGrid>
                <a:gridCol w="2955607"/>
                <a:gridCol w="1294569"/>
                <a:gridCol w="1474551"/>
                <a:gridCol w="1387814"/>
                <a:gridCol w="1040859"/>
              </a:tblGrid>
              <a:tr h="490534">
                <a:tc>
                  <a:txBody>
                    <a:bodyPr/>
                    <a:lstStyle/>
                    <a:p>
                      <a:pPr algn="ctr"/>
                      <a:r>
                        <a:rPr lang="en-US" sz="2400" b="0" dirty="0" smtClean="0">
                          <a:solidFill>
                            <a:srgbClr val="0070C0"/>
                          </a:solidFill>
                          <a:latin typeface="Times New Roman" pitchFamily="18" charset="0"/>
                          <a:cs typeface="Times New Roman" pitchFamily="18" charset="0"/>
                        </a:rPr>
                        <a:t>Number of heads </a:t>
                      </a:r>
                      <a:r>
                        <a:rPr lang="en-US" sz="2400" b="0" dirty="0" smtClean="0">
                          <a:solidFill>
                            <a:srgbClr val="FF0000"/>
                          </a:solidFill>
                          <a:latin typeface="Times New Roman" pitchFamily="18" charset="0"/>
                          <a:cs typeface="Times New Roman" pitchFamily="18" charset="0"/>
                        </a:rPr>
                        <a:t>(X)</a:t>
                      </a:r>
                      <a:endParaRPr lang="en-US" sz="24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0</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en-US" sz="2800" b="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066800">
                <a:tc>
                  <a:txBody>
                    <a:bodyPr/>
                    <a:lstStyle/>
                    <a:p>
                      <a:pPr algn="ctr"/>
                      <a:r>
                        <a:rPr lang="en-US" sz="2800" b="0" dirty="0" smtClean="0">
                          <a:solidFill>
                            <a:srgbClr val="0070C0"/>
                          </a:solidFill>
                          <a:latin typeface="Times New Roman" pitchFamily="18" charset="0"/>
                          <a:cs typeface="Times New Roman" pitchFamily="18" charset="0"/>
                        </a:rPr>
                        <a:t>Probability </a:t>
                      </a:r>
                      <a:r>
                        <a:rPr lang="en-US" sz="2800" b="0" dirty="0" smtClean="0">
                          <a:solidFill>
                            <a:srgbClr val="FF0000"/>
                          </a:solidFill>
                          <a:latin typeface="Times New Roman" pitchFamily="18" charset="0"/>
                          <a:cs typeface="Times New Roman" pitchFamily="18" charset="0"/>
                        </a:rPr>
                        <a:t>P(X)</a:t>
                      </a:r>
                      <a:endParaRPr lang="en-US" sz="2800" b="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2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6"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857620" y="1571612"/>
            <a:ext cx="175063" cy="781049"/>
          </a:xfrm>
          <a:prstGeom prst="rect">
            <a:avLst/>
          </a:prstGeom>
          <a:noFill/>
        </p:spPr>
      </p:pic>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929586" y="1571612"/>
            <a:ext cx="175063" cy="781049"/>
          </a:xfrm>
          <a:prstGeom prst="rect">
            <a:avLst/>
          </a:prstGeom>
          <a:noFill/>
        </p:spPr>
      </p:pic>
      <p:pic>
        <p:nvPicPr>
          <p:cNvPr id="8"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214942" y="1571612"/>
            <a:ext cx="192142" cy="857250"/>
          </a:xfrm>
          <a:prstGeom prst="rect">
            <a:avLst/>
          </a:prstGeom>
          <a:noFill/>
        </p:spPr>
      </p:pic>
      <p:pic>
        <p:nvPicPr>
          <p:cNvPr id="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572264" y="1571612"/>
            <a:ext cx="192142" cy="857250"/>
          </a:xfrm>
          <a:prstGeom prst="rect">
            <a:avLst/>
          </a:prstGeom>
          <a:noFill/>
        </p:spPr>
      </p:pic>
      <p:grpSp>
        <p:nvGrpSpPr>
          <p:cNvPr id="10" name="Group 12"/>
          <p:cNvGrpSpPr/>
          <p:nvPr/>
        </p:nvGrpSpPr>
        <p:grpSpPr>
          <a:xfrm>
            <a:off x="1428728" y="3367086"/>
            <a:ext cx="6215106" cy="3490914"/>
            <a:chOff x="2590800" y="3124200"/>
            <a:chExt cx="4953000" cy="3657600"/>
          </a:xfrm>
        </p:grpSpPr>
        <p:pic>
          <p:nvPicPr>
            <p:cNvPr id="12"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590800" y="5105400"/>
              <a:ext cx="136635" cy="609600"/>
            </a:xfrm>
            <a:prstGeom prst="rect">
              <a:avLst/>
            </a:prstGeom>
            <a:noFill/>
          </p:spPr>
        </p:pic>
        <p:pic>
          <p:nvPicPr>
            <p:cNvPr id="1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590800" y="3206261"/>
              <a:ext cx="152400" cy="679939"/>
            </a:xfrm>
            <a:prstGeom prst="rect">
              <a:avLst/>
            </a:prstGeom>
            <a:noFill/>
          </p:spPr>
        </p:pic>
        <p:pic>
          <p:nvPicPr>
            <p:cNvPr id="14" name="Picture 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590800" y="4191000"/>
              <a:ext cx="123825" cy="552450"/>
            </a:xfrm>
            <a:prstGeom prst="rect">
              <a:avLst/>
            </a:prstGeom>
            <a:noFill/>
          </p:spPr>
        </p:pic>
        <p:cxnSp>
          <p:nvCxnSpPr>
            <p:cNvPr id="15" name="Straight Connector 16"/>
            <p:cNvCxnSpPr/>
            <p:nvPr/>
          </p:nvCxnSpPr>
          <p:spPr>
            <a:xfrm>
              <a:off x="2895600" y="5410200"/>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7"/>
            <p:cNvCxnSpPr/>
            <p:nvPr/>
          </p:nvCxnSpPr>
          <p:spPr>
            <a:xfrm>
              <a:off x="2895600" y="4495800"/>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8"/>
            <p:cNvCxnSpPr/>
            <p:nvPr/>
          </p:nvCxnSpPr>
          <p:spPr>
            <a:xfrm>
              <a:off x="2895600" y="3657600"/>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 name="Group 38"/>
            <p:cNvGrpSpPr/>
            <p:nvPr/>
          </p:nvGrpSpPr>
          <p:grpSpPr>
            <a:xfrm>
              <a:off x="2971800" y="3124200"/>
              <a:ext cx="4572000" cy="3657600"/>
              <a:chOff x="2971800" y="3124200"/>
              <a:chExt cx="4572000" cy="3657600"/>
            </a:xfrm>
          </p:grpSpPr>
          <p:sp>
            <p:nvSpPr>
              <p:cNvPr id="19" name="Rectangle 20"/>
              <p:cNvSpPr/>
              <p:nvPr/>
            </p:nvSpPr>
            <p:spPr>
              <a:xfrm>
                <a:off x="5638800" y="6248400"/>
                <a:ext cx="685800" cy="457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2</a:t>
                </a:r>
                <a:endParaRPr lang="en-US" sz="2400" dirty="0">
                  <a:solidFill>
                    <a:schemeClr val="tx1"/>
                  </a:solidFill>
                  <a:latin typeface="Times New Roman" pitchFamily="18" charset="0"/>
                  <a:cs typeface="Times New Roman" pitchFamily="18" charset="0"/>
                </a:endParaRPr>
              </a:p>
            </p:txBody>
          </p:sp>
          <p:sp>
            <p:nvSpPr>
              <p:cNvPr id="20" name="Rectangle 21"/>
              <p:cNvSpPr/>
              <p:nvPr/>
            </p:nvSpPr>
            <p:spPr>
              <a:xfrm>
                <a:off x="3429000" y="6248400"/>
                <a:ext cx="685800" cy="457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0</a:t>
                </a:r>
                <a:endParaRPr lang="en-US" sz="2400" dirty="0">
                  <a:solidFill>
                    <a:schemeClr val="tx1"/>
                  </a:solidFill>
                </a:endParaRPr>
              </a:p>
            </p:txBody>
          </p:sp>
          <p:grpSp>
            <p:nvGrpSpPr>
              <p:cNvPr id="21" name="Group 17"/>
              <p:cNvGrpSpPr/>
              <p:nvPr/>
            </p:nvGrpSpPr>
            <p:grpSpPr>
              <a:xfrm>
                <a:off x="2971800" y="3124200"/>
                <a:ext cx="4572000" cy="3124200"/>
                <a:chOff x="2666206" y="1676400"/>
                <a:chExt cx="5029994" cy="3810000"/>
              </a:xfrm>
            </p:grpSpPr>
            <p:cxnSp>
              <p:nvCxnSpPr>
                <p:cNvPr id="28" name="Straight Arrow Connector 29"/>
                <p:cNvCxnSpPr/>
                <p:nvPr/>
              </p:nvCxnSpPr>
              <p:spPr>
                <a:xfrm>
                  <a:off x="2667000" y="5410200"/>
                  <a:ext cx="50292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30"/>
                <p:cNvCxnSpPr/>
                <p:nvPr/>
              </p:nvCxnSpPr>
              <p:spPr>
                <a:xfrm rot="5400000" flipH="1" flipV="1">
                  <a:off x="800100" y="3542506"/>
                  <a:ext cx="3733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22" name="Straight Connector 23"/>
              <p:cNvCxnSpPr/>
              <p:nvPr/>
            </p:nvCxnSpPr>
            <p:spPr>
              <a:xfrm rot="5400000" flipH="1" flipV="1">
                <a:off x="3429000" y="5790406"/>
                <a:ext cx="76200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4"/>
              <p:cNvCxnSpPr/>
              <p:nvPr/>
            </p:nvCxnSpPr>
            <p:spPr>
              <a:xfrm rot="5400000" flipH="1" flipV="1">
                <a:off x="6628606" y="5866606"/>
                <a:ext cx="76200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5"/>
              <p:cNvCxnSpPr/>
              <p:nvPr/>
            </p:nvCxnSpPr>
            <p:spPr>
              <a:xfrm rot="5400000" flipH="1" flipV="1">
                <a:off x="3542903" y="4914503"/>
                <a:ext cx="2667000" cy="79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6"/>
              <p:cNvCxnSpPr/>
              <p:nvPr/>
            </p:nvCxnSpPr>
            <p:spPr>
              <a:xfrm rot="5400000" flipH="1" flipV="1">
                <a:off x="4685903" y="4914503"/>
                <a:ext cx="2667000" cy="79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Rectangle 27"/>
              <p:cNvSpPr/>
              <p:nvPr/>
            </p:nvSpPr>
            <p:spPr>
              <a:xfrm>
                <a:off x="4495800" y="6248400"/>
                <a:ext cx="685800" cy="457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1</a:t>
                </a:r>
                <a:endParaRPr lang="en-US" sz="2400" dirty="0">
                  <a:solidFill>
                    <a:schemeClr val="tx1"/>
                  </a:solidFill>
                  <a:latin typeface="Times New Roman" pitchFamily="18" charset="0"/>
                  <a:cs typeface="Times New Roman" pitchFamily="18" charset="0"/>
                </a:endParaRPr>
              </a:p>
            </p:txBody>
          </p:sp>
          <p:sp>
            <p:nvSpPr>
              <p:cNvPr id="27" name="Rectangle 28"/>
              <p:cNvSpPr/>
              <p:nvPr/>
            </p:nvSpPr>
            <p:spPr>
              <a:xfrm>
                <a:off x="6705600" y="6324600"/>
                <a:ext cx="685800" cy="4572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3</a:t>
                </a:r>
                <a:endParaRPr lang="en-US" sz="2400" dirty="0">
                  <a:solidFill>
                    <a:schemeClr val="tx1"/>
                  </a:solidFill>
                  <a:latin typeface="Times New Roman" pitchFamily="18" charset="0"/>
                  <a:cs typeface="Times New Roman" pitchFamily="18" charset="0"/>
                </a:endParaRPr>
              </a:p>
            </p:txBody>
          </p:sp>
        </p:grpSp>
      </p:grpSp>
      <p:sp>
        <p:nvSpPr>
          <p:cNvPr id="30" name="Flowchart: Alternate Process 45"/>
          <p:cNvSpPr/>
          <p:nvPr/>
        </p:nvSpPr>
        <p:spPr>
          <a:xfrm>
            <a:off x="2000232" y="500042"/>
            <a:ext cx="4572000" cy="685800"/>
          </a:xfrm>
          <a:prstGeom prst="flowChartAlternateProcess">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B050"/>
                </a:solidFill>
                <a:latin typeface="Times New Roman" pitchFamily="18" charset="0"/>
                <a:cs typeface="Times New Roman" pitchFamily="18" charset="0"/>
              </a:rPr>
              <a:t>Probability Distribution Table</a:t>
            </a:r>
            <a:endParaRPr lang="en-US" sz="2800"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5-3:</a:t>
            </a:r>
            <a:endParaRPr lang="en-US" sz="3200" b="1" dirty="0"/>
          </a:p>
        </p:txBody>
      </p:sp>
      <p:sp>
        <p:nvSpPr>
          <p:cNvPr id="5" name="Rectangle 4"/>
          <p:cNvSpPr/>
          <p:nvPr/>
        </p:nvSpPr>
        <p:spPr>
          <a:xfrm>
            <a:off x="0" y="751344"/>
            <a:ext cx="9372600" cy="2677656"/>
          </a:xfrm>
          <a:prstGeom prst="rect">
            <a:avLst/>
          </a:prstGeom>
        </p:spPr>
        <p:txBody>
          <a:bodyPr wrap="square">
            <a:spAutoFit/>
          </a:bodyPr>
          <a:lstStyle/>
          <a:p>
            <a:pPr algn="l"/>
            <a:r>
              <a:rPr lang="en-US" sz="2400" dirty="0" smtClean="0">
                <a:solidFill>
                  <a:srgbClr val="0070C0"/>
                </a:solidFill>
                <a:latin typeface="Times New Roman" pitchFamily="18" charset="0"/>
                <a:cs typeface="Times New Roman" pitchFamily="18" charset="0"/>
              </a:rPr>
              <a:t>The baseball World Series is played by the winner of the National League and the American League. The first team to win four games, wins the world sreies.In other words ,the series will consist of four to seven games, depending on the individual victories. The data shown consist of the number of games played in the world series from 1965 through 2005.The number of games (X) .Find the probability P(X) for each X ,construct a probability distribution, and draw a graph for the data. </a:t>
            </a:r>
            <a:endParaRPr lang="en-US" sz="2400" dirty="0">
              <a:solidFill>
                <a:srgbClr val="0070C0"/>
              </a:solidFill>
              <a:latin typeface="Times New Roman" pitchFamily="18" charset="0"/>
              <a:cs typeface="Times New Roman" pitchFamily="18" charset="0"/>
            </a:endParaRPr>
          </a:p>
        </p:txBody>
      </p:sp>
      <p:graphicFrame>
        <p:nvGraphicFramePr>
          <p:cNvPr id="6" name="Table 5"/>
          <p:cNvGraphicFramePr>
            <a:graphicFrameLocks noGrp="1"/>
          </p:cNvGraphicFramePr>
          <p:nvPr/>
        </p:nvGraphicFramePr>
        <p:xfrm>
          <a:off x="914400" y="3733800"/>
          <a:ext cx="7162800" cy="2286000"/>
        </p:xfrm>
        <a:graphic>
          <a:graphicData uri="http://schemas.openxmlformats.org/drawingml/2006/table">
            <a:tbl>
              <a:tblPr firstRow="1" bandRow="1">
                <a:tableStyleId>{5C22544A-7EE6-4342-B048-85BDC9FD1C3A}</a:tableStyleId>
              </a:tblPr>
              <a:tblGrid>
                <a:gridCol w="3581400"/>
                <a:gridCol w="3581400"/>
              </a:tblGrid>
              <a:tr h="370840">
                <a:tc>
                  <a:txBody>
                    <a:bodyPr/>
                    <a:lstStyle/>
                    <a:p>
                      <a:pPr algn="ctr"/>
                      <a:r>
                        <a:rPr lang="en-US" sz="2400" dirty="0" smtClean="0">
                          <a:solidFill>
                            <a:srgbClr val="FF0000"/>
                          </a:solidFill>
                          <a:latin typeface="Times New Roman" pitchFamily="18" charset="0"/>
                          <a:cs typeface="Times New Roman" pitchFamily="18" charset="0"/>
                        </a:rPr>
                        <a:t>x</a:t>
                      </a:r>
                      <a:endParaRPr lang="en-US" sz="2400" dirty="0">
                        <a:solidFill>
                          <a:srgbClr val="FF0000"/>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Number of games</a:t>
                      </a:r>
                      <a:r>
                        <a:rPr lang="en-US" sz="2400" baseline="0" dirty="0" smtClean="0">
                          <a:solidFill>
                            <a:srgbClr val="FF0000"/>
                          </a:solidFill>
                          <a:latin typeface="Times New Roman" pitchFamily="18" charset="0"/>
                          <a:cs typeface="Times New Roman" pitchFamily="18" charset="0"/>
                        </a:rPr>
                        <a:t> played</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dirty="0" smtClean="0">
                          <a:solidFill>
                            <a:srgbClr val="FF0000"/>
                          </a:solidFill>
                          <a:latin typeface="Times New Roman" pitchFamily="18" charset="0"/>
                          <a:cs typeface="Times New Roman" pitchFamily="18" charset="0"/>
                        </a:rPr>
                        <a:t>4</a:t>
                      </a:r>
                      <a:endParaRPr lang="en-US" sz="2400"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8</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r>
              <a:tr h="370840">
                <a:tc>
                  <a:txBody>
                    <a:bodyPr/>
                    <a:lstStyle/>
                    <a:p>
                      <a:pPr algn="ctr"/>
                      <a:r>
                        <a:rPr lang="en-US" sz="2400" dirty="0" smtClean="0">
                          <a:solidFill>
                            <a:srgbClr val="FF0000"/>
                          </a:solidFill>
                          <a:latin typeface="Times New Roman" pitchFamily="18" charset="0"/>
                          <a:cs typeface="Times New Roman" pitchFamily="18" charset="0"/>
                        </a:rPr>
                        <a:t>5</a:t>
                      </a:r>
                      <a:endParaRPr lang="en-US" sz="2400"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7</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r>
              <a:tr h="370840">
                <a:tc>
                  <a:txBody>
                    <a:bodyPr/>
                    <a:lstStyle/>
                    <a:p>
                      <a:pPr algn="ctr"/>
                      <a:r>
                        <a:rPr lang="en-US" sz="2400" dirty="0" smtClean="0">
                          <a:solidFill>
                            <a:srgbClr val="FF0000"/>
                          </a:solidFill>
                          <a:latin typeface="Times New Roman" pitchFamily="18" charset="0"/>
                          <a:cs typeface="Times New Roman" pitchFamily="18" charset="0"/>
                        </a:rPr>
                        <a:t>6</a:t>
                      </a:r>
                      <a:endParaRPr lang="en-US" sz="2400"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9</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r>
              <a:tr h="370840">
                <a:tc>
                  <a:txBody>
                    <a:bodyPr/>
                    <a:lstStyle/>
                    <a:p>
                      <a:pPr algn="ctr"/>
                      <a:r>
                        <a:rPr lang="en-US" sz="2400" dirty="0" smtClean="0">
                          <a:solidFill>
                            <a:srgbClr val="FF0000"/>
                          </a:solidFill>
                          <a:latin typeface="Times New Roman" pitchFamily="18" charset="0"/>
                          <a:cs typeface="Times New Roman" pitchFamily="18" charset="0"/>
                        </a:rPr>
                        <a:t>7</a:t>
                      </a:r>
                      <a:endParaRPr lang="en-US" sz="2400"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rgbClr val="FF0000"/>
                          </a:solidFill>
                          <a:latin typeface="Times New Roman" pitchFamily="18" charset="0"/>
                          <a:cs typeface="Times New Roman" pitchFamily="18" charset="0"/>
                        </a:rPr>
                        <a:t>16</a:t>
                      </a:r>
                      <a:endParaRPr lang="en-US" sz="2400" dirty="0">
                        <a:solidFill>
                          <a:srgbClr val="FF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8" name="Rectangle 7"/>
          <p:cNvSpPr/>
          <p:nvPr/>
        </p:nvSpPr>
        <p:spPr>
          <a:xfrm>
            <a:off x="0" y="6438900"/>
            <a:ext cx="8915400" cy="4001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latin typeface="Times New Roman" pitchFamily="18" charset="0"/>
                <a:cs typeface="Times New Roman" pitchFamily="18" charset="0"/>
              </a:rPr>
              <a:t>Note:</a:t>
            </a:r>
            <a:r>
              <a:rPr lang="en-US" sz="2000" dirty="0">
                <a:latin typeface="Times New Roman" pitchFamily="18" charset="0"/>
                <a:cs typeface="Times New Roman" pitchFamily="18" charset="0"/>
              </a:rPr>
              <a:t> This PowerPoint is only a summary and your main source should be the book.</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248</TotalTime>
  <Words>1487</Words>
  <Application>Microsoft Office PowerPoint</Application>
  <PresentationFormat>On-screen Show (4:3)</PresentationFormat>
  <Paragraphs>292</Paragraphs>
  <Slides>34</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6" baseType="lpstr">
      <vt:lpstr>Origin</vt:lpstr>
      <vt:lpstr>Equation</vt:lpstr>
      <vt:lpstr>Chapter 5</vt:lpstr>
      <vt:lpstr>Chapter 5 Overview</vt:lpstr>
      <vt:lpstr>5.1 Probability Distributions</vt:lpstr>
      <vt:lpstr>For example: tossed a coin S={T,H}</vt:lpstr>
      <vt:lpstr>discrete probability distribution</vt:lpstr>
      <vt:lpstr>Determine whether each distribution is a probability distribution. </vt:lpstr>
      <vt:lpstr>Example 5-2: Tossing Coins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Expectation</vt:lpstr>
      <vt:lpstr>PowerPoint Presentation</vt:lpstr>
      <vt:lpstr>Example 5-13: Winning Tickets</vt:lpstr>
      <vt:lpstr>PowerPoint Presentation</vt:lpstr>
      <vt:lpstr>The Binomial Distribution</vt:lpstr>
      <vt:lpstr>5-3 The Binomial Distribution</vt:lpstr>
      <vt:lpstr>The Binomial Distribution</vt:lpstr>
      <vt:lpstr>Notation for the Binomial Distribution</vt:lpstr>
      <vt:lpstr>The Binomial Distribution</vt:lpstr>
      <vt:lpstr>PowerPoint Presentation</vt:lpstr>
      <vt:lpstr>Example 5-16: Survey on Doctor Visits</vt:lpstr>
      <vt:lpstr>Example 5-17: Survey on Employment</vt:lpstr>
      <vt:lpstr>Mean, Variance and Standard deviation for the binomial </vt:lpstr>
      <vt:lpstr>The mean , variance and SD of a variable that the binomial distribution can be found by using the following formulas:</vt:lpstr>
      <vt:lpstr>Example 5-21: tossing a coin </vt:lpstr>
      <vt:lpstr>Example 5-22: Rolling a die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dc:title>
  <dc:creator>ROoOSe</dc:creator>
  <cp:lastModifiedBy>AHMED</cp:lastModifiedBy>
  <cp:revision>52</cp:revision>
  <dcterms:created xsi:type="dcterms:W3CDTF">2012-04-10T00:23:07Z</dcterms:created>
  <dcterms:modified xsi:type="dcterms:W3CDTF">2015-11-09T04:46:05Z</dcterms:modified>
</cp:coreProperties>
</file>