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31" r:id="rId3"/>
    <p:sldId id="346" r:id="rId4"/>
    <p:sldId id="347" r:id="rId5"/>
    <p:sldId id="278" r:id="rId6"/>
    <p:sldId id="329" r:id="rId7"/>
    <p:sldId id="348" r:id="rId8"/>
    <p:sldId id="349" r:id="rId9"/>
    <p:sldId id="333" r:id="rId10"/>
    <p:sldId id="351" r:id="rId11"/>
    <p:sldId id="352" r:id="rId12"/>
    <p:sldId id="35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295D6-2EFE-4AFC-BA9B-2E0D1C1638BD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98529-C437-4C10-BCF2-601D3101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61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5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4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38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2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7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2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7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6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4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6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="" xmlns:a16="http://schemas.microsoft.com/office/drawing/2014/main" id="{640D4C09-C6A8-468D-9990-58CB03677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346" y="1722783"/>
            <a:ext cx="9553307" cy="4573081"/>
          </a:xfrm>
        </p:spPr>
        <p:txBody>
          <a:bodyPr>
            <a:normAutofit fontScale="90000"/>
          </a:bodyPr>
          <a:lstStyle/>
          <a:p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درس في مادّة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اللّغة العربيّة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/>
            </a:r>
            <a:b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</a:b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(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الإملاء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)- </a:t>
            </a:r>
            <a:r>
              <a:rPr lang="ar-JO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الفَصْلُ الدّراسِيُّ الأوَ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ّ</a:t>
            </a:r>
            <a:r>
              <a:rPr lang="ar-JO" sz="40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لُ</a:t>
            </a:r>
            <a:r>
              <a:rPr lang="ar-BH" sz="48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/>
            </a:r>
            <a:br>
              <a:rPr lang="ar-BH" sz="4800" b="1" dirty="0">
                <a:solidFill>
                  <a:srgbClr val="7030A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</a:br>
            <a:r>
              <a:rPr lang="ar-BH" sz="4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53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التَّاءُ المَفْتوحَةُ في آخر</a:t>
            </a:r>
            <a:r>
              <a:rPr lang="ar-JO" sz="53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ِ</a:t>
            </a:r>
            <a:r>
              <a:rPr lang="ar-BH" sz="53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الاسْمِ الثُّلاثِيّ ساكِنِ الوَسَطِ  </a:t>
            </a: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SA" sz="4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الصّفّ </a:t>
            </a:r>
            <a:r>
              <a:rPr lang="ar-BH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الرّابع </a:t>
            </a:r>
            <a:r>
              <a:rPr lang="ar-SA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الابتدائيّ</a:t>
            </a: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ar-BH" sz="4800" b="1" dirty="0">
              <a:solidFill>
                <a:schemeClr val="tx1">
                  <a:lumMod val="95000"/>
                  <a:lumOff val="5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354733" y="29499"/>
            <a:ext cx="1837267" cy="58477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775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BH" dirty="0">
                <a:solidFill>
                  <a:prstClr val="white"/>
                </a:solidFill>
              </a:rPr>
              <a:t>نشاط ختامي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01379" y="627841"/>
            <a:ext cx="6800260" cy="854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أملأُ 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الفِقْرَة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الآتيةَ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بما يناسبها من الكلمات المعطاة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1100" y="2063075"/>
            <a:ext cx="1036343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صباحِ يوم .................... جَلَستُ في .................... مبكرٍ .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سَمِعتُ .................... أمّيّ في المطبخِ تُحضرُ بعضًا مِن الطعامِ. كان المكانُ منظّمًا لأن أمّيّ تُرجِعُ كلّ ما تستخد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هُ بعدَ الإنتهاءِ منه في مكان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ه.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بعد أنْ انتهت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نادتني لأذهبَ ببعضِ الأطباقِ إلى .................... الجيرانِ، كي يُقاسِمون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نا الطعامَ اللّذيذ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كما اعتادت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أمُّيّ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فِع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ه.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وقبل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أنْ أخرجَ، صاحتْ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أمّيّ: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انتظر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لقد نسيت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أنْ أضعَ لهم ....................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الزيتونِ.  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4">
            <a:extLst>
              <a:ext uri="{FF2B5EF4-FFF2-40B4-BE49-F238E27FC236}">
                <a16:creationId xmlns="" xmlns:a16="http://schemas.microsoft.com/office/drawing/2014/main" id="{58499B34-958B-4C12-893B-6644EB0C17E2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C194437-0DF6-45C7-9DF4-E604616547E2}"/>
              </a:ext>
            </a:extLst>
          </p:cNvPr>
          <p:cNvSpPr txBox="1"/>
          <p:nvPr/>
        </p:nvSpPr>
        <p:spPr>
          <a:xfrm>
            <a:off x="838201" y="1464733"/>
            <a:ext cx="10363438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بَيْتِ </a:t>
            </a:r>
            <a:r>
              <a:rPr lang="en-US" sz="32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السّبْتِ</a:t>
            </a:r>
            <a:r>
              <a:rPr lang="en-US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زيْتَ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– وقْتٍ – صوْتَ  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722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654400" y="29499"/>
            <a:ext cx="1537600" cy="56316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625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BH" dirty="0">
                <a:solidFill>
                  <a:prstClr val="white"/>
                </a:solidFill>
              </a:rPr>
              <a:t>نشاط ختامي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46080" y="667497"/>
            <a:ext cx="6694461" cy="854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أملأُ 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الفِقْرَة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الآتية بما يناسبها من الكلمات المعطاة</a:t>
            </a:r>
            <a:r>
              <a:rPr lang="ar-SA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3526" y="1596407"/>
            <a:ext cx="1072689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صباحِ يومِ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السّبْتِ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جَلَس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تُ في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وقْتٍ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مبكرٍ .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سَمِعتُ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صوْتَ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أمّيّ في المطبخِ تُحض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رُ بعضًا مِن الطعامِ. كان المكانُ منظّمًا لأن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أمّيّ تُرجِعُ كلّ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ما تستخدم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هُ بعدَ الإنتهاءِ منه في مكان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ه.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بعد أن انتهت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نادت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ني لأذهبَ ببعضِ الأطباقِ إلى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بَيْتِ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الجيرانِ، كي يُقاسِمون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نا الط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عامَ اللّذيذ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كما اعتادت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أمُّيّ فع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 .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وقبل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أنْ أخرجَ، صاحتْ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أمّيّ: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انتظر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لقد نسيت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أنْ أضعَ لهم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زيْت</a:t>
            </a:r>
            <a:r>
              <a:rPr lang="ar-JO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الزيتونِ.  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عنوان 1">
            <a:extLst>
              <a:ext uri="{FF2B5EF4-FFF2-40B4-BE49-F238E27FC236}">
                <a16:creationId xmlns="" xmlns:a16="http://schemas.microsoft.com/office/drawing/2014/main" id="{B3CF2CCA-C37D-470C-A783-1A41D52B3C3A}"/>
              </a:ext>
            </a:extLst>
          </p:cNvPr>
          <p:cNvSpPr txBox="1">
            <a:spLocks/>
          </p:cNvSpPr>
          <p:nvPr/>
        </p:nvSpPr>
        <p:spPr>
          <a:xfrm>
            <a:off x="873526" y="190500"/>
            <a:ext cx="45719" cy="457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250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مستطيل 4">
            <a:extLst>
              <a:ext uri="{FF2B5EF4-FFF2-40B4-BE49-F238E27FC236}">
                <a16:creationId xmlns="" xmlns:a16="http://schemas.microsoft.com/office/drawing/2014/main" id="{DE385A58-A06B-4869-89C3-80CC6C6456B3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="" xmlns:a16="http://schemas.microsoft.com/office/drawing/2014/main" id="{B3CF2CCA-C37D-470C-A783-1A41D52B3C3A}"/>
              </a:ext>
            </a:extLst>
          </p:cNvPr>
          <p:cNvSpPr txBox="1">
            <a:spLocks/>
          </p:cNvSpPr>
          <p:nvPr/>
        </p:nvSpPr>
        <p:spPr>
          <a:xfrm>
            <a:off x="50238" y="610215"/>
            <a:ext cx="1934817" cy="5737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850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08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r>
              <a:rPr lang="ar-JO" sz="6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الدرسُ</a:t>
            </a:r>
            <a:endParaRPr lang="en-US" sz="6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="" xmlns:a16="http://schemas.microsoft.com/office/drawing/2014/main" id="{91FE34EE-7196-4D1B-BB59-4B7211F8729D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509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14974" y="1166684"/>
            <a:ext cx="3294530" cy="9199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أهْداف</a:t>
            </a:r>
            <a:r>
              <a:rPr lang="ar-JO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الدَّرْس</a:t>
            </a:r>
            <a:r>
              <a:rPr lang="ar-JO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endParaRPr lang="en-US" sz="4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Picture 5">
            <a:extLst>
              <a:ext uri="{FF2B5EF4-FFF2-40B4-BE49-F238E27FC236}">
                <a16:creationId xmlns="" xmlns:a16="http://schemas.microsoft.com/office/drawing/2014/main" id="{CCD100CF-041D-43F9-B23F-CCE084BB4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561" y="160216"/>
            <a:ext cx="1646183" cy="1268068"/>
          </a:xfrm>
          <a:prstGeom prst="rect">
            <a:avLst/>
          </a:prstGeom>
        </p:spPr>
      </p:pic>
      <p:sp>
        <p:nvSpPr>
          <p:cNvPr id="11" name="مستطيل 4">
            <a:extLst>
              <a:ext uri="{FF2B5EF4-FFF2-40B4-BE49-F238E27FC236}">
                <a16:creationId xmlns="" xmlns:a16="http://schemas.microsoft.com/office/drawing/2014/main" id="{B715CF1F-4005-4EB4-9570-5E14CD8F1C0F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C51A8BB-C2B7-48D0-A5AF-5BC8D1967EAB}"/>
              </a:ext>
            </a:extLst>
          </p:cNvPr>
          <p:cNvSpPr txBox="1"/>
          <p:nvPr/>
        </p:nvSpPr>
        <p:spPr>
          <a:xfrm>
            <a:off x="550333" y="2844800"/>
            <a:ext cx="11226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الهدفُ الأوَّلُ: 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تمييزُ كتابةِ التاءِ المفتوحةِ في آخرِ الاسْمِ الثلاثِيّ ساكنِ الوسطِ من خلالِ الأمثلةِ </a:t>
            </a:r>
            <a:r>
              <a:rPr lang="ar-BH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المعروضةِ.</a:t>
            </a:r>
            <a:endParaRPr lang="en-US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الثّاني: 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استنتاجُ قاعدةِ </a:t>
            </a:r>
            <a:r>
              <a:rPr lang="ar-BH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الدَّرسِ 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من خلالِ الأمثلةِ </a:t>
            </a:r>
            <a:r>
              <a:rPr lang="ar-BH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المعروضةِ. </a:t>
            </a:r>
            <a:endParaRPr lang="en-US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الثالث: 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توظيفُ </a:t>
            </a:r>
            <a:r>
              <a:rPr lang="ar-BH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قاعدةِ الدَّرسِ 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حلّ التدريباتِ وإنشاءِ جملٍ مفيدةٍ . . </a:t>
            </a:r>
          </a:p>
          <a:p>
            <a:pPr algn="r" rtl="1"/>
            <a:endParaRPr lang="ar-BH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en-US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en-US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119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=""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3592846"/>
            <a:ext cx="10553699" cy="296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32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أُلاحِظُ الكَلِمات</a:t>
            </a:r>
            <a:r>
              <a:rPr lang="ar-JO" sz="32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32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المكتوبة</a:t>
            </a:r>
            <a:r>
              <a:rPr lang="ar-JO" sz="32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َ</a:t>
            </a:r>
            <a:r>
              <a:rPr lang="ar-BH" sz="32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باللونِ الأحمرِ، ثُمّ أُجيبُ: </a:t>
            </a: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ما نوع هذه الكلمات</a:t>
            </a:r>
            <a:r>
              <a:rPr lang="ar-JO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؟                            أ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فعل.          ب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اسم.          ج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حرف. </a:t>
            </a:r>
            <a:endParaRPr lang="ar-BH" sz="2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كم عدد</a:t>
            </a:r>
            <a:r>
              <a:rPr lang="ar-JO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أحرف</a:t>
            </a:r>
            <a:r>
              <a:rPr lang="ar-JO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كل</a:t>
            </a:r>
            <a:r>
              <a:rPr lang="ar-JO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ّ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كلمة</a:t>
            </a:r>
            <a:r>
              <a:rPr lang="ar-JO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ٍ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من هذه الكلمات</a:t>
            </a:r>
            <a:r>
              <a:rPr lang="ar-JO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؟    أ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3 .      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   ب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4.             ج. 5.</a:t>
            </a:r>
            <a:endParaRPr lang="ar-BH" sz="2800" b="1" dirty="0">
              <a:solidFill>
                <a:srgbClr val="FF0000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lvl="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- ما حركةُ الحرف</a:t>
            </a:r>
            <a:r>
              <a:rPr lang="ar-JO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الأوسط</a:t>
            </a:r>
            <a:r>
              <a:rPr lang="ar-JO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فيها؟                      أ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الفتحة.       ب. الضمة.         ج. السكون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</a:t>
            </a:r>
          </a:p>
          <a:p>
            <a:pPr lvl="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- كيف كُتِبَتْ التاء</a:t>
            </a:r>
            <a:r>
              <a:rPr lang="ar-JO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المتصلة</a:t>
            </a:r>
            <a:r>
              <a:rPr lang="ar-JO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ُ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بهذه الكلمات</a:t>
            </a:r>
            <a:r>
              <a:rPr lang="ar-JO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ِ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؟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         أ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مفتوحة.      ب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مربوطة. </a:t>
            </a:r>
            <a:endParaRPr lang="ar-BH" sz="2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30450" y="65610"/>
            <a:ext cx="2999350" cy="909920"/>
          </a:xfrm>
        </p:spPr>
        <p:txBody>
          <a:bodyPr>
            <a:normAutofit/>
          </a:bodyPr>
          <a:lstStyle/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أَقرَأُ وأُلاحِظُ: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844748"/>
              </p:ext>
            </p:extLst>
          </p:nvPr>
        </p:nvGraphicFramePr>
        <p:xfrm>
          <a:off x="1701800" y="781391"/>
          <a:ext cx="8128000" cy="2651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12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الجُمْل </a:t>
                      </a:r>
                      <a:endParaRPr lang="en-US" sz="28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1-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قُوْتُ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بِنْتٌ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مُؤدبةٌ.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2-</a:t>
                      </a:r>
                      <a:r>
                        <a:rPr lang="ar-BH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u="none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أرادت</a:t>
                      </a:r>
                      <a:r>
                        <a:rPr lang="ar-JO" sz="2800" u="none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BH" sz="2800" u="none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قُوْتُ زيارةَ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بَيْت</a:t>
                      </a:r>
                      <a:r>
                        <a:rPr lang="ar-JO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صديقت</a:t>
                      </a:r>
                      <a:r>
                        <a:rPr lang="ar-JO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ها</a:t>
                      </a:r>
                      <a:r>
                        <a:rPr lang="ar-BH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بعد أن</a:t>
                      </a:r>
                      <a:r>
                        <a:rPr lang="ar-JO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BH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استأذنت</a:t>
                      </a:r>
                      <a:r>
                        <a:rPr lang="ar-JO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BH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من والدت</a:t>
                      </a:r>
                      <a:r>
                        <a:rPr lang="ar-JO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28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ها.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3- زارت قُوْتُ صديقت</a:t>
                      </a:r>
                      <a:r>
                        <a:rPr lang="ar-JO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ها في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وقْتٍ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مناس</a:t>
                      </a:r>
                      <a:r>
                        <a:rPr lang="ar-JO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28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بٍ.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4- اشترت</a:t>
                      </a:r>
                      <a:r>
                        <a:rPr lang="ar-JO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قُوْتُ بعضًا من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التوْت</a:t>
                      </a:r>
                      <a:r>
                        <a:rPr lang="ar-JO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لصديقت</a:t>
                      </a:r>
                      <a:r>
                        <a:rPr lang="ar-JO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28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ها.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مستطيل 4">
            <a:extLst>
              <a:ext uri="{FF2B5EF4-FFF2-40B4-BE49-F238E27FC236}">
                <a16:creationId xmlns="" xmlns:a16="http://schemas.microsoft.com/office/drawing/2014/main" id="{DEC29AE9-5546-4D54-8E58-7D8B3702EB84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953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=""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3592846"/>
            <a:ext cx="10553699" cy="296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3200" b="1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أُلاحِظُ الكَلِماتَ المكتوبة باللونِ الأحمرِ، ثُمّ </a:t>
            </a:r>
            <a:r>
              <a:rPr lang="ar-BH" sz="3200" b="1" dirty="0" smtClean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أُجيبُ: </a:t>
            </a:r>
            <a:endParaRPr lang="ar-BH" sz="3200" b="1" dirty="0">
              <a:solidFill>
                <a:srgbClr val="FF0000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ما نوع هذه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الكلمات؟                           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فعل.        ب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اسم.         ج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حرف. </a:t>
            </a:r>
            <a:endParaRPr lang="ar-BH" sz="2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كم عدد أحرف كل كلمة من هذه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الكلمات؟   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أ.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3.          ب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4.           ج. 5.</a:t>
            </a:r>
            <a:endParaRPr lang="ar-BH" sz="2800" b="1" dirty="0">
              <a:solidFill>
                <a:srgbClr val="FF0000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  <a:p>
            <a:pPr lvl="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- ما حركةُ الحرف الأوسط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فيها؟                     أ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الفتحة.     ب. الضمة.       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ج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السكون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</a:t>
            </a:r>
          </a:p>
          <a:p>
            <a:pPr lvl="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- كيف كُتِبَتْ التاء المتصلة بهذه الكلمات؟        أ.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مفتوحة.      ب</a:t>
            </a:r>
            <a:r>
              <a:rPr lang="ar-BH" sz="2800" b="1" dirty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. </a:t>
            </a:r>
            <a:r>
              <a:rPr lang="ar-BH" sz="2800" b="1" dirty="0" smtClean="0"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مربوطة. </a:t>
            </a:r>
            <a:endParaRPr lang="ar-BH" sz="2800" b="1" dirty="0"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734148" y="-28452"/>
            <a:ext cx="6633411" cy="909920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أَقرَأُ </a:t>
            </a:r>
            <a:r>
              <a:rPr lang="ar-BH" sz="4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وأُلاحِظُ:</a:t>
            </a:r>
            <a:endParaRPr lang="ar-BH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196747"/>
              </p:ext>
            </p:extLst>
          </p:nvPr>
        </p:nvGraphicFramePr>
        <p:xfrm>
          <a:off x="2349885" y="941086"/>
          <a:ext cx="8128000" cy="2651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12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الجُمْل </a:t>
                      </a:r>
                      <a:endParaRPr lang="en-US" sz="28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1-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قُوْتُ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بِنْتٌ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مُؤدبةٌ.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2-</a:t>
                      </a:r>
                      <a:r>
                        <a:rPr lang="ar-BH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u="none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أرادت 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قُوْتُ زيارةَ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بَيْت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صديقتها</a:t>
                      </a:r>
                      <a:r>
                        <a:rPr lang="ar-BH" sz="28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بعد أن استأذنت من </a:t>
                      </a:r>
                      <a:r>
                        <a:rPr lang="ar-BH" sz="28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والدتها.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3- زارت قُوْتُ صديقتها في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وقْتٍ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مناسبٍ.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4- اشترت قُوْتُ بعضًا من </a:t>
                      </a:r>
                      <a:r>
                        <a:rPr lang="ar-BH" sz="28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التوْتِ</a:t>
                      </a:r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28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لصديقتها.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3943524" y="4158851"/>
            <a:ext cx="11430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295900" y="4712157"/>
            <a:ext cx="11430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015034" y="5397520"/>
            <a:ext cx="1384263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95900" y="5931357"/>
            <a:ext cx="1310962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مستطيل 4">
            <a:extLst>
              <a:ext uri="{FF2B5EF4-FFF2-40B4-BE49-F238E27FC236}">
                <a16:creationId xmlns="" xmlns:a16="http://schemas.microsoft.com/office/drawing/2014/main" id="{A660268F-FA20-4D1A-8D45-36C0282E7B28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443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766513" y="550569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 rtl="0"/>
            <a:r>
              <a:rPr lang="ar-SA" sz="6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 أَنَّ</a:t>
            </a:r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60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546100" y="1803400"/>
            <a:ext cx="11417300" cy="3289300"/>
          </a:xfrm>
          <a:prstGeom prst="round2Diag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BH" sz="6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تُكْتَبُ التَّاءُ مَفْتوحَةً في آخِر الاسْمِ الثُّلاثِيّ ساكِن الوَسَطِ </a:t>
            </a:r>
            <a:r>
              <a:rPr lang="ar-BH" sz="48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مِثل:</a:t>
            </a:r>
            <a:endParaRPr lang="ar-BH" sz="4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BH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بِنْت، صَوْت، بَيْت، نَحْت، </a:t>
            </a:r>
            <a:r>
              <a:rPr lang="ar-BH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بَخْت. </a:t>
            </a:r>
            <a:endParaRPr lang="en-US" sz="6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="" xmlns:a16="http://schemas.microsoft.com/office/drawing/2014/main" id="{8F21BE92-DBA5-4F1F-92C7-C9C8808586B1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740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62923" y="106951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0200" y="1028700"/>
            <a:ext cx="11620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أحلُ الل</a:t>
            </a:r>
            <a:r>
              <a:rPr lang="ar-JO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غزَ بشرطِ أن تكون</a:t>
            </a:r>
            <a:r>
              <a:rPr lang="ar-JO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الإجابة</a:t>
            </a:r>
            <a:r>
              <a:rPr lang="ar-JO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باسْمٍ ثُّلاثِيّ ساكِنِ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الوَسَط: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9800" y="2095500"/>
            <a:ext cx="1100478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الحيوان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الّذي ابتلع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سيد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نا يونس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dirty="0"/>
              <a:t>. </a:t>
            </a:r>
          </a:p>
          <a:p>
            <a:pPr algn="r">
              <a:lnSpc>
                <a:spcPct val="150000"/>
              </a:lnSpc>
            </a:pPr>
            <a:r>
              <a:rPr lang="ar-BH" sz="2400" dirty="0"/>
              <a:t>................................................................................................................................</a:t>
            </a:r>
            <a:endParaRPr lang="ar-BH" dirty="0"/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يسير بلا ر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لين، ولا يدخ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 إلا بالأذنين </a:t>
            </a:r>
            <a:r>
              <a:rPr lang="ar-BH" dirty="0"/>
              <a:t>.</a:t>
            </a:r>
          </a:p>
          <a:p>
            <a:pPr algn="r"/>
            <a:r>
              <a:rPr lang="ar-BH" sz="2400" dirty="0"/>
              <a:t>................................................................................................................................</a:t>
            </a:r>
            <a:endParaRPr lang="ar-BH" dirty="0"/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 ما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الشيء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الذي إن لم تقت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قتلك ؟</a:t>
            </a:r>
          </a:p>
          <a:p>
            <a:pPr algn="r"/>
            <a:r>
              <a:rPr lang="ar-BH" sz="2400" dirty="0" smtClean="0"/>
              <a:t>................................................................................................................................</a:t>
            </a:r>
            <a:endParaRPr lang="ar-BH" sz="2000" dirty="0" smtClean="0"/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4">
            <a:extLst>
              <a:ext uri="{FF2B5EF4-FFF2-40B4-BE49-F238E27FC236}">
                <a16:creationId xmlns="" xmlns:a16="http://schemas.microsoft.com/office/drawing/2014/main" id="{D6245E46-2974-4D3E-AC89-9DDAE6606DDF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606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73394" y="99635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0200" y="1028700"/>
            <a:ext cx="11620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أحلُ اللُّغزَ بشرطِ أن تكون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الإجابةُ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باسْمٍ ثُّلاثِيّ ساكِنِ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الوَسَط: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9800" y="2095500"/>
            <a:ext cx="110047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الحيوانُ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الّذي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ابتلعَ سيدَنا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يونس</a:t>
            </a:r>
            <a:r>
              <a:rPr lang="ar-BH" dirty="0"/>
              <a:t>. </a:t>
            </a:r>
          </a:p>
          <a:p>
            <a:pPr algn="r">
              <a:lnSpc>
                <a:spcPct val="150000"/>
              </a:lnSpc>
            </a:pP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حوْت</a:t>
            </a:r>
            <a:r>
              <a:rPr lang="ar-JO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ar-BH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يسير بلا رجلين، ولا يدخل إلا بالأذنين </a:t>
            </a:r>
            <a:r>
              <a:rPr lang="ar-BH" dirty="0"/>
              <a:t>.</a:t>
            </a:r>
          </a:p>
          <a:p>
            <a:pPr algn="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وْت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 ما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الشيء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الذي إن لم تقتله قتلك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وقْت</a:t>
            </a:r>
            <a:r>
              <a:rPr lang="ar-JO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BH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4">
            <a:extLst>
              <a:ext uri="{FF2B5EF4-FFF2-40B4-BE49-F238E27FC236}">
                <a16:creationId xmlns="" xmlns:a16="http://schemas.microsoft.com/office/drawing/2014/main" id="{1691F459-469B-4C7C-AB74-B9A6BA9B5B17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775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" y="808037"/>
            <a:ext cx="11582400" cy="1325563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أُكملُ النّاقصَ باسمٍ ثّلاثِيّ ساكِنِ الوَسَط منتهي</a:t>
            </a:r>
            <a:r>
              <a:rPr lang="ar-JO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ّ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بتّاء، ثُمّ أكونُ جملة</a:t>
            </a:r>
            <a:r>
              <a:rPr lang="ar-JO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ً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مفيدة</a:t>
            </a:r>
            <a:r>
              <a:rPr lang="ar-JO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ً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  </a:t>
            </a:r>
            <a:endParaRPr lang="ar-BH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49500" y="249520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5696" y="1793206"/>
            <a:ext cx="11023600" cy="45858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1. ................................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الزيتون.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الجملة :.............................................................................................................................</a:t>
            </a:r>
          </a:p>
          <a:p>
            <a:pPr algn="r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2. ................................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جدي. 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الجملة :.............................................................................................................................</a:t>
            </a:r>
          </a:p>
          <a:p>
            <a:pPr algn="r"/>
            <a:endParaRPr lang="ar-BH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3. ................................ الرعد. </a:t>
            </a: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الجملة :.............................................................................................................................</a:t>
            </a:r>
          </a:p>
          <a:p>
            <a:pPr algn="r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7" name="مستطيل 4">
            <a:extLst>
              <a:ext uri="{FF2B5EF4-FFF2-40B4-BE49-F238E27FC236}">
                <a16:creationId xmlns="" xmlns:a16="http://schemas.microsoft.com/office/drawing/2014/main" id="{A14717E0-93AD-46AA-822C-B55867B63426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264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11730"/>
            <a:ext cx="11582400" cy="860004"/>
          </a:xfrm>
        </p:spPr>
        <p:txBody>
          <a:bodyPr>
            <a:normAutofit/>
          </a:bodyPr>
          <a:lstStyle/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أُكملُ النّاقصَ باسمٍ ثّلاثِيّ ساكِنِ الوَسَط منتهية بتّاء، ثُمّ أكونُ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جملةً مفيدةً:  </a:t>
            </a:r>
            <a:endParaRPr lang="ar-BH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59000" y="48126"/>
            <a:ext cx="1537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6000" y="2151670"/>
            <a:ext cx="110236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1. زيْت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الزيتونِ.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الجملة</a:t>
            </a:r>
            <a:r>
              <a:rPr lang="ar-JO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تستخدمُ أمي زيْتَ الزيتونِ في القلي. </a:t>
            </a:r>
          </a:p>
          <a:p>
            <a:pPr algn="r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2. بيْتُ ج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دي. 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الجملة</a:t>
            </a:r>
            <a:r>
              <a:rPr lang="ar-JO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أزورُ بيتَ ج</a:t>
            </a:r>
            <a:r>
              <a:rPr lang="ar-JO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دي في نهايةِ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الأسبوعِ.  </a:t>
            </a:r>
            <a:endParaRPr lang="ar-BH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ar-BH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3. صوْتُ الرعدِ.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الجملة</a:t>
            </a:r>
            <a:r>
              <a:rPr lang="ar-JO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صوْتُ الرعدِ أرعب</a:t>
            </a:r>
            <a:r>
              <a:rPr lang="ar-JO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 err="1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ني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ar-BH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1" name="عنوان 1">
            <a:extLst>
              <a:ext uri="{FF2B5EF4-FFF2-40B4-BE49-F238E27FC236}">
                <a16:creationId xmlns="" xmlns:a16="http://schemas.microsoft.com/office/drawing/2014/main" id="{B3CF2CCA-C37D-470C-A783-1A41D52B3C3A}"/>
              </a:ext>
            </a:extLst>
          </p:cNvPr>
          <p:cNvSpPr txBox="1">
            <a:spLocks/>
          </p:cNvSpPr>
          <p:nvPr/>
        </p:nvSpPr>
        <p:spPr>
          <a:xfrm>
            <a:off x="50238" y="610215"/>
            <a:ext cx="1934817" cy="5737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850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مستطيل 4">
            <a:extLst>
              <a:ext uri="{FF2B5EF4-FFF2-40B4-BE49-F238E27FC236}">
                <a16:creationId xmlns="" xmlns:a16="http://schemas.microsoft.com/office/drawing/2014/main" id="{FBA6EBFF-4D1E-493B-8102-CE2A0CE68F54}"/>
              </a:ext>
            </a:extLst>
          </p:cNvPr>
          <p:cNvSpPr/>
          <p:nvPr/>
        </p:nvSpPr>
        <p:spPr>
          <a:xfrm>
            <a:off x="29818" y="120459"/>
            <a:ext cx="4966252" cy="4001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16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التاء المفتوحة في آخر الاسم الثلاثي ساكن الوسط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 الرابع</a:t>
            </a:r>
            <a:endParaRPr lang="ar-BH" sz="1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7545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1362</TotalTime>
  <Words>967</Words>
  <Application>Microsoft Office PowerPoint</Application>
  <PresentationFormat>Widescreen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        درس في مادّة اللّغة العربيّة (الإملاء)- الفَصْلُ الدّراسِيُّ الأوَّلُ  التَّاءُ المَفْتوحَةُ في آخرِ الاسْمِ الثُّلاثِيّ ساكِنِ الوَسَطِ    الصّفّ الرّابع الابتدائيّ </vt:lpstr>
      <vt:lpstr>PowerPoint Presentation</vt:lpstr>
      <vt:lpstr>أَقرَأُ وأُلاحِظُ:</vt:lpstr>
      <vt:lpstr>أَقرَأُ وأُلاحِظُ:</vt:lpstr>
      <vt:lpstr>PowerPoint Presentation</vt:lpstr>
      <vt:lpstr>PowerPoint Presentation</vt:lpstr>
      <vt:lpstr>PowerPoint Presentation</vt:lpstr>
      <vt:lpstr>أُكملُ النّاقصَ باسمٍ ثّلاثِيّ ساكِنِ الوَسَط منتهيّ بتّاء، ثُمّ أكونُ جملةً مفيدةً:  </vt:lpstr>
      <vt:lpstr>أُكملُ النّاقصَ باسمٍ ثّلاثِيّ ساكِنِ الوَسَط منتهية بتّاء، ثُمّ أكونُ جملةً مفيدةً: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في مادّة اللّغة العربيّة الإملاء  الهمزة الـمتوسِّطَةُ الـمَكْسُورَةُ</dc:title>
  <dc:creator>Tufik Ben Saleh Aldaaji</dc:creator>
  <cp:lastModifiedBy>Mohamed Salameh Mfadi Alsalimeh</cp:lastModifiedBy>
  <cp:revision>157</cp:revision>
  <dcterms:created xsi:type="dcterms:W3CDTF">2020-03-04T09:59:30Z</dcterms:created>
  <dcterms:modified xsi:type="dcterms:W3CDTF">2020-08-26T05:07:02Z</dcterms:modified>
</cp:coreProperties>
</file>