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6"/>
  </p:notesMasterIdLst>
  <p:sldIdLst>
    <p:sldId id="257" r:id="rId2"/>
    <p:sldId id="817" r:id="rId3"/>
    <p:sldId id="818" r:id="rId4"/>
    <p:sldId id="706" r:id="rId5"/>
    <p:sldId id="850" r:id="rId6"/>
    <p:sldId id="797" r:id="rId7"/>
    <p:sldId id="798" r:id="rId8"/>
    <p:sldId id="708" r:id="rId9"/>
    <p:sldId id="709" r:id="rId10"/>
    <p:sldId id="711" r:id="rId11"/>
    <p:sldId id="845" r:id="rId12"/>
    <p:sldId id="846" r:id="rId13"/>
    <p:sldId id="712" r:id="rId14"/>
    <p:sldId id="847" r:id="rId15"/>
    <p:sldId id="848" r:id="rId16"/>
    <p:sldId id="528" r:id="rId17"/>
    <p:sldId id="265" r:id="rId18"/>
    <p:sldId id="849" r:id="rId19"/>
    <p:sldId id="851" r:id="rId20"/>
    <p:sldId id="729" r:id="rId21"/>
    <p:sldId id="268" r:id="rId22"/>
    <p:sldId id="852" r:id="rId23"/>
    <p:sldId id="853" r:id="rId24"/>
    <p:sldId id="715" r:id="rId25"/>
    <p:sldId id="854" r:id="rId26"/>
    <p:sldId id="731" r:id="rId27"/>
    <p:sldId id="716" r:id="rId28"/>
    <p:sldId id="717" r:id="rId29"/>
    <p:sldId id="855" r:id="rId30"/>
    <p:sldId id="718" r:id="rId31"/>
    <p:sldId id="823" r:id="rId32"/>
    <p:sldId id="856" r:id="rId33"/>
    <p:sldId id="824" r:id="rId34"/>
    <p:sldId id="826" r:id="rId35"/>
    <p:sldId id="269" r:id="rId36"/>
    <p:sldId id="539" r:id="rId37"/>
    <p:sldId id="733" r:id="rId38"/>
    <p:sldId id="735" r:id="rId39"/>
    <p:sldId id="753" r:id="rId40"/>
    <p:sldId id="795" r:id="rId41"/>
    <p:sldId id="799" r:id="rId42"/>
    <p:sldId id="754" r:id="rId43"/>
    <p:sldId id="755" r:id="rId44"/>
    <p:sldId id="756" r:id="rId45"/>
    <p:sldId id="759" r:id="rId46"/>
    <p:sldId id="760" r:id="rId47"/>
    <p:sldId id="761" r:id="rId48"/>
    <p:sldId id="857" r:id="rId49"/>
    <p:sldId id="793" r:id="rId50"/>
    <p:sldId id="762" r:id="rId51"/>
    <p:sldId id="765" r:id="rId52"/>
    <p:sldId id="772" r:id="rId53"/>
    <p:sldId id="858" r:id="rId54"/>
    <p:sldId id="837" r:id="rId55"/>
    <p:sldId id="838" r:id="rId56"/>
    <p:sldId id="859" r:id="rId57"/>
    <p:sldId id="860" r:id="rId58"/>
    <p:sldId id="839" r:id="rId59"/>
    <p:sldId id="862" r:id="rId60"/>
    <p:sldId id="861" r:id="rId61"/>
    <p:sldId id="864" r:id="rId62"/>
    <p:sldId id="863" r:id="rId63"/>
    <p:sldId id="865" r:id="rId64"/>
    <p:sldId id="841" r:id="rId65"/>
    <p:sldId id="866" r:id="rId66"/>
    <p:sldId id="840" r:id="rId67"/>
    <p:sldId id="867" r:id="rId68"/>
    <p:sldId id="774" r:id="rId69"/>
    <p:sldId id="836" r:id="rId70"/>
    <p:sldId id="868" r:id="rId71"/>
    <p:sldId id="869" r:id="rId72"/>
    <p:sldId id="870" r:id="rId73"/>
    <p:sldId id="871" r:id="rId74"/>
    <p:sldId id="872" r:id="rId75"/>
    <p:sldId id="873" r:id="rId76"/>
    <p:sldId id="874" r:id="rId77"/>
    <p:sldId id="876" r:id="rId78"/>
    <p:sldId id="875" r:id="rId79"/>
    <p:sldId id="877" r:id="rId80"/>
    <p:sldId id="878" r:id="rId81"/>
    <p:sldId id="879" r:id="rId82"/>
    <p:sldId id="788" r:id="rId83"/>
    <p:sldId id="789" r:id="rId84"/>
    <p:sldId id="790" r:id="rId85"/>
    <p:sldId id="792" r:id="rId86"/>
    <p:sldId id="810" r:id="rId87"/>
    <p:sldId id="811" r:id="rId88"/>
    <p:sldId id="812" r:id="rId89"/>
    <p:sldId id="813" r:id="rId90"/>
    <p:sldId id="814" r:id="rId91"/>
    <p:sldId id="815" r:id="rId92"/>
    <p:sldId id="816" r:id="rId93"/>
    <p:sldId id="842" r:id="rId94"/>
    <p:sldId id="880" r:id="rId9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FB1BA0-97C3-4144-A484-52006F6D6125}" type="doc">
      <dgm:prSet loTypeId="urn:microsoft.com/office/officeart/2005/8/layout/chevron2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pPr rtl="1"/>
          <a:endParaRPr lang="ar-EG"/>
        </a:p>
      </dgm:t>
    </dgm:pt>
    <dgm:pt modelId="{816F8D6F-B276-4B5B-8822-4D86FA70C60F}">
      <dgm:prSet/>
      <dgm:spPr/>
      <dgm:t>
        <a:bodyPr/>
        <a:lstStyle/>
        <a:p>
          <a:pPr rtl="0"/>
          <a:r>
            <a:rPr lang="ar-SA" b="1" dirty="0" smtClean="0"/>
            <a:t>الفصل الخامس</a:t>
          </a:r>
          <a:endParaRPr lang="ar-EG" b="1" dirty="0"/>
        </a:p>
      </dgm:t>
    </dgm:pt>
    <dgm:pt modelId="{0796AF8E-BA5A-4931-A810-561063A54A29}" type="parTrans" cxnId="{3C5F419A-C182-455B-BBE3-C94DB5303BA0}">
      <dgm:prSet/>
      <dgm:spPr/>
      <dgm:t>
        <a:bodyPr/>
        <a:lstStyle/>
        <a:p>
          <a:pPr rtl="1"/>
          <a:endParaRPr lang="ar-EG"/>
        </a:p>
      </dgm:t>
    </dgm:pt>
    <dgm:pt modelId="{4A1406BF-E86E-4815-B1A0-127F1DF27C92}" type="sibTrans" cxnId="{3C5F419A-C182-455B-BBE3-C94DB5303BA0}">
      <dgm:prSet/>
      <dgm:spPr/>
      <dgm:t>
        <a:bodyPr/>
        <a:lstStyle/>
        <a:p>
          <a:pPr rtl="1"/>
          <a:endParaRPr lang="ar-EG"/>
        </a:p>
      </dgm:t>
    </dgm:pt>
    <dgm:pt modelId="{7401A24F-8912-4766-8655-24020CF93CBC}">
      <dgm:prSet custT="1"/>
      <dgm:spPr/>
      <dgm:t>
        <a:bodyPr/>
        <a:lstStyle/>
        <a:p>
          <a:pPr algn="just" rtl="1"/>
          <a:r>
            <a:rPr lang="ar-SA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rPr>
            <a:t>الخلية والوراثة</a:t>
          </a:r>
          <a:endParaRPr lang="ar-EG" sz="8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Traditional Arabic" pitchFamily="2" charset="-78"/>
          </a:endParaRPr>
        </a:p>
      </dgm:t>
    </dgm:pt>
    <dgm:pt modelId="{C0CFBF80-27CB-47AB-957F-C4EC9C7082D9}" type="parTrans" cxnId="{ED2F9B92-2CAD-4274-8862-9472F596997F}">
      <dgm:prSet/>
      <dgm:spPr/>
      <dgm:t>
        <a:bodyPr/>
        <a:lstStyle/>
        <a:p>
          <a:pPr rtl="1"/>
          <a:endParaRPr lang="ar-EG"/>
        </a:p>
      </dgm:t>
    </dgm:pt>
    <dgm:pt modelId="{177D07ED-BC35-463A-885A-2F4991472210}" type="sibTrans" cxnId="{ED2F9B92-2CAD-4274-8862-9472F596997F}">
      <dgm:prSet/>
      <dgm:spPr/>
      <dgm:t>
        <a:bodyPr/>
        <a:lstStyle/>
        <a:p>
          <a:pPr rtl="1"/>
          <a:endParaRPr lang="ar-EG"/>
        </a:p>
      </dgm:t>
    </dgm:pt>
    <dgm:pt modelId="{A47E850D-AC85-497C-BD7B-A78A66A0F702}" type="pres">
      <dgm:prSet presAssocID="{93FB1BA0-97C3-4144-A484-52006F6D6125}" presName="linearFlow" presStyleCnt="0">
        <dgm:presLayoutVars>
          <dgm:dir/>
          <dgm:animLvl val="lvl"/>
          <dgm:resizeHandles val="exact"/>
        </dgm:presLayoutVars>
      </dgm:prSet>
      <dgm:spPr/>
    </dgm:pt>
    <dgm:pt modelId="{D6CE0F9D-AA84-4A1D-AC63-776C007679B2}" type="pres">
      <dgm:prSet presAssocID="{816F8D6F-B276-4B5B-8822-4D86FA70C60F}" presName="composite" presStyleCnt="0"/>
      <dgm:spPr/>
    </dgm:pt>
    <dgm:pt modelId="{623ADD2C-13F8-40D7-AB0F-03DBF5B119E4}" type="pres">
      <dgm:prSet presAssocID="{816F8D6F-B276-4B5B-8822-4D86FA70C60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EB0663CA-5AED-47A0-AE8F-C445046E8BD9}" type="pres">
      <dgm:prSet presAssocID="{816F8D6F-B276-4B5B-8822-4D86FA70C60F}" presName="descendantText" presStyleLbl="alignAcc1" presStyleIdx="0" presStyleCnt="1" custScaleX="114337">
        <dgm:presLayoutVars>
          <dgm:bulletEnabled val="1"/>
        </dgm:presLayoutVars>
      </dgm:prSet>
      <dgm:spPr/>
    </dgm:pt>
  </dgm:ptLst>
  <dgm:cxnLst>
    <dgm:cxn modelId="{53DE48E1-5001-4B08-91F5-12A04C33FB6A}" type="presOf" srcId="{93FB1BA0-97C3-4144-A484-52006F6D6125}" destId="{A47E850D-AC85-497C-BD7B-A78A66A0F702}" srcOrd="0" destOrd="0" presId="urn:microsoft.com/office/officeart/2005/8/layout/chevron2"/>
    <dgm:cxn modelId="{66BF7456-C4D1-4016-ABA8-6CF0126B5482}" type="presOf" srcId="{816F8D6F-B276-4B5B-8822-4D86FA70C60F}" destId="{623ADD2C-13F8-40D7-AB0F-03DBF5B119E4}" srcOrd="0" destOrd="0" presId="urn:microsoft.com/office/officeart/2005/8/layout/chevron2"/>
    <dgm:cxn modelId="{DD432B0A-9719-48B7-AD2E-F9BDDAAEC339}" type="presOf" srcId="{7401A24F-8912-4766-8655-24020CF93CBC}" destId="{EB0663CA-5AED-47A0-AE8F-C445046E8BD9}" srcOrd="0" destOrd="0" presId="urn:microsoft.com/office/officeart/2005/8/layout/chevron2"/>
    <dgm:cxn modelId="{ED2F9B92-2CAD-4274-8862-9472F596997F}" srcId="{816F8D6F-B276-4B5B-8822-4D86FA70C60F}" destId="{7401A24F-8912-4766-8655-24020CF93CBC}" srcOrd="0" destOrd="0" parTransId="{C0CFBF80-27CB-47AB-957F-C4EC9C7082D9}" sibTransId="{177D07ED-BC35-463A-885A-2F4991472210}"/>
    <dgm:cxn modelId="{3C5F419A-C182-455B-BBE3-C94DB5303BA0}" srcId="{93FB1BA0-97C3-4144-A484-52006F6D6125}" destId="{816F8D6F-B276-4B5B-8822-4D86FA70C60F}" srcOrd="0" destOrd="0" parTransId="{0796AF8E-BA5A-4931-A810-561063A54A29}" sibTransId="{4A1406BF-E86E-4815-B1A0-127F1DF27C92}"/>
    <dgm:cxn modelId="{F8D7A406-2216-4171-8EAE-A15C4FC2730F}" type="presParOf" srcId="{A47E850D-AC85-497C-BD7B-A78A66A0F702}" destId="{D6CE0F9D-AA84-4A1D-AC63-776C007679B2}" srcOrd="0" destOrd="0" presId="urn:microsoft.com/office/officeart/2005/8/layout/chevron2"/>
    <dgm:cxn modelId="{4FDF6DFD-680A-43DD-9E0C-8E149BAB7A8C}" type="presParOf" srcId="{D6CE0F9D-AA84-4A1D-AC63-776C007679B2}" destId="{623ADD2C-13F8-40D7-AB0F-03DBF5B119E4}" srcOrd="0" destOrd="0" presId="urn:microsoft.com/office/officeart/2005/8/layout/chevron2"/>
    <dgm:cxn modelId="{187B6392-C7A0-4879-9342-A80A538C6D1F}" type="presParOf" srcId="{D6CE0F9D-AA84-4A1D-AC63-776C007679B2}" destId="{EB0663CA-5AED-47A0-AE8F-C445046E8BD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39FEC1-DF78-4FF6-A3CE-2F8BC7679399}" type="datetimeFigureOut">
              <a:rPr lang="ar-EG" smtClean="0"/>
              <a:pPr/>
              <a:t>16/09/1432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E96E0E3-8774-43E6-9A6B-DC4D9E4465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newsflash/>
    <p:sndAc>
      <p:stSnd>
        <p:snd r:embed="rId13" name="chimes.wav" builtIn="1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5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685800" y="4572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1200" y="304800"/>
            <a:ext cx="3048000" cy="99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Arabic Transparent" pitchFamily="2" charset="-78"/>
              </a:rPr>
              <a:t>أتوقع :-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362200"/>
            <a:ext cx="8305800" cy="251460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كيف تبدو العلاقة بين 20 مخلوقاً حياً إعتماداً علي ما تتغذي عليه ، وما يتغذي عليها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19600" y="304800"/>
            <a:ext cx="4419600" cy="99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Arabic Transparent" pitchFamily="2" charset="-78"/>
              </a:rPr>
              <a:t>أختبر توقعي :-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362200"/>
            <a:ext cx="8305800" cy="411480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1- أقص 20 بطاقة من الورق المقوي ، وأكتب إسم مخلوق حي علي كل بطاقة ، 8 نباتات ، 6 حيوانات تتغذي علي النباتات ، و 4 حيوانات تتغذي علي لحوم الحيوانات التي تأكل النباتات ، وحيوانان يتغذيان علي حيوانات تأكل اللحوم ، ثم أعمل ثقباً في البطاقة وأربط خيطاً في كل ثقب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990600"/>
            <a:ext cx="5943600" cy="450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533400"/>
            <a:ext cx="8305800" cy="6019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2- أثقب قطعة دائرية من الورق المقوي ثمانية ثقوب وأضعها فوق القرورة لتمثل الشمس ، وأعلق بطاقات النباتات الثماني بها ، وأربط في ستة منها 6 بطاقات لحيوانات تتغذي علي النباتات ، ثم أربط في 4 من هذه البطاقات الست بطاقات لحيوانات تتغذي علي لحوم الحيوانات التي تأكل النباتات ، ثم أربط في هذه البطاقات الأربع بطاقتين لحيوانين يتغذيان علي حيوانات البطاقات الأربع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19200"/>
            <a:ext cx="8305800" cy="4191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3- ألاحظ ما عدد المستويات في نموذجي ؟ ماذا حدث لعدد المخلوقات الحية عند كل مستوي كلما إبتعدنا عن الشمس ؟ أتبع المسار من الشمس إلي الحيوان في أبعد نقطة عن الشمس ، كيف تبدو العلاقة فيما بينها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828800"/>
            <a:ext cx="8305800" cy="2971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4- أستنتج ماذا يمكن أن يحدث لجماعات الحيوانات لو حدث جفاف قضي علي النباتات ؟ 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685800"/>
            <a:ext cx="8382000" cy="563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115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ما السلاسل الغذائية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25146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None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السلسلة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الغذائية هي نموذج يمثل مسار إنتقال الطاقة في المواد الغذائية من مخلوق حي إلي أخر ، وهي نموذج للمسار الذي تسلكه الطاقة ، وقد يكون مساراً بسيطاً أو معقداًأو طويلاً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848600" cy="4114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None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تبدأ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السلسلة بمخلوق حي له القدرة علي إنتاج غذائه بنفسه يسمي المنتج ، فالنباتات من المنتجات وهي تعتبر المنتجات الرئيسية في السلسلة الغذائية علي اليابسة ، أما في المحيطات فتكون العوالق النباتية هي المنتجات ، وهناك منتجات أخري مثل بعض أنواع البكتيريا التي توجد في قاع المحيط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15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04800"/>
            <a:ext cx="8105477" cy="632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79964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524000"/>
            <a:ext cx="7848600" cy="4419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أما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المستهلكات فهي المخلوقات الحية التي تستهلك أو تأكل مخلوقات حية أخري ، وليحصل المستهلك علي الطاقة فإنه يتغذي علي المنتجات مباشرة أو علي المستهلكات الأخري ، وتصنف المستهلكات حسب المستوي الذي تحتله في السلسلة الغذائية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1524000"/>
            <a:ext cx="7848600" cy="4419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وعندما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تموت المخلوقات الحية تحوي بقايا أجسامها طاقة مخزنة ، والمحلل مخلوق حي يقوم بتحليل بقايا المخلوقات الميتة إلي مواد أبسط ، فالديدان والبكتيريا والفطريات كلها من المحللات ، والمحللات تؤدي دوراً هاماً في النظام البيئي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0999"/>
            <a:ext cx="853440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95800" y="533400"/>
            <a:ext cx="4343400" cy="685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ما الشبكات الغذائية 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371600"/>
            <a:ext cx="7848600" cy="5105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 الشبكة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الغذائية هي نموذج يبين تداخلات السلاسل الغذائية في نظام بيئي ، وآكلات الأعشاب هي المستهلكات الأولي التي تتغذي علي المنتجات ، والمستهلكات الكبيرة التي تعيش علي اليابسة لها أسنان ذات حواف مستوية في مقدمة فمها تستخدمها في قطع أجزاء النباتات ، والمستهلكات الثانية والثالثة آكلات لحوم وبعضها يمزق الفريسة بواسطة أنيابها وقواطعها الحادة او تستخدم المنافير ، وتتغذي آكلات اللحوم علي أكثر من نوع واحد من الحيوانات ، أما المستهلكات التي تتغذي علي النباتات والحيوانات فتسمي الحيوانات القارتة ومنها حيوان الراكون الذي يأكل الفاكهة والبذور وبيض الطيور وصغار الأرانب وبعض النفايات أحياناً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1371600"/>
            <a:ext cx="7848600" cy="3886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6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والتغيرات </a:t>
            </a:r>
            <a:r>
              <a:rPr lang="ar-SA" sz="6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التي تحدث في جزء من الشبكة الغذائية غالباً ما تؤثر في بقية الأجزاء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14400"/>
            <a:ext cx="814358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19600" y="533400"/>
            <a:ext cx="4419600" cy="609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المفترسات والفرائس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05000"/>
            <a:ext cx="7848600" cy="3886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المخلوقات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الحية التي تصطاد مخلوقات حية أخري وتقتلها للحصول علي الغذاء هي الحيوانات المفترسة ، والحيوانات التي يتم إصطيادها تسمي الفرائس . وقد تكون معظم الحيوانات في وقت ما مفترسات أو فرائس.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05000"/>
            <a:ext cx="7848600" cy="2286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والحيوان </a:t>
            </a: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الكانس حيوان يتغذي علي بقايا أو مخلفات الحيوانات الميتة لأنها لا تصطاد ولا تقتل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0599"/>
            <a:ext cx="7499350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599"/>
            <a:ext cx="8229600" cy="650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533400"/>
            <a:ext cx="6781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ما هرم الطاقة 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05000"/>
            <a:ext cx="7848600" cy="419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إن </a:t>
            </a: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السلاسل والشبكات الغذائية نماذج تبين كيف تنتقل الطاقة في نظام من المنتجات إلي المستهلكات ثم إلي المحللات ، وهرم الطاقة هو نموذج يبين كيف تنتقل الطاقة خلال سلسلة غذائية معينة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533400"/>
            <a:ext cx="7848600" cy="5638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وتشكل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المنتجات قاعدة الهرم الغذائي لأنها تدعم المخلوقات الأخري كافة ، والحيوانات التي تستهلك المنتجات تحتل المستوي التالي في الهرم ، والمستهلكات لا تمتص الطاقة كلها المخزنة في غذائها كما انها تستعمل جزءاً من هذه الطاقة في نشاطاتها اليومية وتفقد جزءاً آخر علي شكل حرارة ، وينتقل عشر فقط من الطاقة الموجودة في مستوي معين من هرم الطاقة إلي المخلوقات الموجودة في المستوي الذي يليه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33400"/>
            <a:ext cx="7391400" cy="556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1000" y="762000"/>
            <a:ext cx="8458200" cy="5334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إن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تناقص الطاقة من مستوي معين إلي المستوي الذي يليه يحد من أعداد المستهلكات في السلسلة الغذائية ، ولهذا نجد أن المنتجات توجد بأعداد أكبر كثيراً من المستهلكات ، وقد تخل التغيرات في النظام البيئي بتوازن الغذاء والطاقة فيه ، فنقص مصادر الغذاء يزيد من التنافس ، وهذا يؤثر في عدد أفراد الجماعات الحيوية لنوع ما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38200"/>
            <a:ext cx="6477000" cy="492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6248400"/>
          </a:xfrm>
          <a:scene3d>
            <a:camera prst="perspectiveBelow"/>
            <a:lightRig rig="brightRoom" dir="tl">
              <a:rot lat="0" lon="0" rev="8700000"/>
            </a:lightRig>
          </a:scene3d>
          <a:sp3d>
            <a:bevelT w="0" h="0"/>
            <a:contourClr>
              <a:schemeClr val="accent2">
                <a:tint val="7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138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مراجعة الدرس</a:t>
            </a:r>
            <a:endParaRPr lang="ar-EG" sz="138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47800" y="3886200"/>
            <a:ext cx="65532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8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الشبكة الغذائية </a:t>
            </a:r>
            <a:endParaRPr lang="ar-SA" sz="88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048000" y="22098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81000"/>
            <a:ext cx="8534400" cy="1295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الفكرة الرئيسية :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النموذج الذى يظهر سلاسل غذائية متداخلة يسمى ..........</a:t>
            </a:r>
            <a:endParaRPr lang="ar-SA" sz="40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4267200"/>
            <a:ext cx="82296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8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الحيوانات الكانسة</a:t>
            </a:r>
            <a:endParaRPr lang="ar-SA" sz="88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71800" y="2514600"/>
            <a:ext cx="33528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838200"/>
            <a:ext cx="8229600" cy="1524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</a:t>
            </a:r>
            <a:r>
              <a:rPr lang="ar-SA" sz="36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المفردات :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تسمى الحيوانات التى تتغذى على مخلفات حيوانات ميتى الحيوانات .............</a:t>
            </a:r>
            <a:endParaRPr lang="ar-SA" sz="36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990600"/>
            <a:ext cx="5905500" cy="526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038600" y="2667000"/>
            <a:ext cx="1905000" cy="609600"/>
          </a:xfrm>
          <a:prstGeom prst="ellipse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Oval 3"/>
          <p:cNvSpPr/>
          <p:nvPr/>
        </p:nvSpPr>
        <p:spPr>
          <a:xfrm>
            <a:off x="6248400" y="5791200"/>
            <a:ext cx="2057400" cy="457200"/>
          </a:xfrm>
          <a:prstGeom prst="ellipse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5000" y="1447800"/>
            <a:ext cx="6172200" cy="1676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الدرس الثانى</a:t>
            </a:r>
            <a:endParaRPr kumimoji="0" lang="ar-SA" sz="80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886200"/>
            <a:ext cx="7772400" cy="152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مقارنة الأنظمة البيئية</a:t>
            </a:r>
            <a:endParaRPr kumimoji="0" lang="ar-SA" sz="8000" b="1" i="0" u="none" strike="noStrike" kern="1200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05000" y="1447800"/>
            <a:ext cx="6172200" cy="1676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الدرس الأول </a:t>
            </a:r>
            <a:endParaRPr kumimoji="0" lang="ar-SA" sz="80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3886200"/>
            <a:ext cx="7010400" cy="23622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السلاسل والشبكات الغذائية وهرم الطاقة</a:t>
            </a:r>
            <a:endParaRPr kumimoji="0" lang="ar-SA" sz="6600" b="1" i="0" u="none" strike="noStrike" kern="1200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295400"/>
            <a:ext cx="6096000" cy="1621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فكرة الدرس</a:t>
            </a:r>
            <a:endParaRPr kumimoji="0" lang="ar-EG" sz="8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3657600"/>
            <a:ext cx="7696200" cy="19812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lvl="0" indent="-34290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5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تحدد البيئة مكان عيش المخلوقات الحية وطريقة عيشها .</a:t>
            </a:r>
            <a:endParaRPr lang="ar-SA" sz="5400" b="1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914400"/>
            <a:ext cx="6096000" cy="1621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المفردات</a:t>
            </a:r>
            <a:endParaRPr kumimoji="0" lang="ar-EG" sz="9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124200"/>
            <a:ext cx="8382000" cy="312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lvl="0" indent="-34290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8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المناخ – المنطقة الحيوية – مصبات الأنهار . </a:t>
            </a:r>
            <a:endParaRPr lang="ar-SA" sz="8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8600"/>
            <a:ext cx="8172450" cy="64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685800"/>
            <a:ext cx="7543800" cy="20574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أستكشف</a:t>
            </a:r>
            <a:endParaRPr kumimoji="0" lang="ar-SA" sz="115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505200"/>
            <a:ext cx="8077200" cy="2438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كيف يمكن مقارنة المناطق الحيوية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400" y="304800"/>
            <a:ext cx="3048000" cy="99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الهدف :</a:t>
            </a:r>
            <a:endParaRPr kumimoji="0" lang="ar-SA" sz="60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676400"/>
            <a:ext cx="8229600" cy="4953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يؤثر المناخ في الأنظمة البيئية علي اليابسة ، ونتيجة لذلك تقسم اليابسة إلي مناطق حيوية ، ولكل منطقة حيوية مناخها ، هناك مناطق حيوية متعددة ، منها التايجا ، والتندرا ، والغابات الإستوائية المطيرة ، والغابات المتساقطة الأوراق ، والصحاري ، والأراضي العشبية . فهل يوجد في كل من هذه المناطق الأنواع نفسها من النباتات و الحيوانات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295400"/>
            <a:ext cx="8077200" cy="22098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>
              <a:spcBef>
                <a:spcPct val="0"/>
              </a:spcBef>
              <a:defRPr/>
            </a:pP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أحتاج إلي :- </a:t>
            </a: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شريط </a:t>
            </a: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لاصق – ورق رسم كبير – مصادر معلومات – طباشير ملون وأقلام تلوين – بطاقات من الورق المقوي 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10000"/>
            <a:ext cx="3276600" cy="269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1200" y="381000"/>
            <a:ext cx="3048000" cy="99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الخطوات :</a:t>
            </a:r>
            <a:endParaRPr kumimoji="0" lang="ar-SA" sz="60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28800"/>
            <a:ext cx="8305800" cy="274320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1- أعمل مع زملائي في مجموعات من خمسة طالبات أو ستة ، وتختار كل مجموعة منطقة حيوية لدراستها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1219200"/>
            <a:ext cx="8305800" cy="21336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2- ألصق الورق علي حائط غرفة الصف 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886200"/>
            <a:ext cx="8305800" cy="2286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3- أبحث في المنطقة التي إختارتها مجموعتي من حيث الموقع والمناخ والتربة والنباتات والحيوانات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143000"/>
            <a:ext cx="5257800" cy="45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33400"/>
            <a:ext cx="8305800" cy="137160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4- أرسم لوحة حائط تمثل منطقة مجموعتي وأبين بها ما توصلنا له من دراستنا للمنطقة 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8208" y="2514600"/>
            <a:ext cx="8305800" cy="21336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5- أعمل قائمة بالمعلومات التي حصلت عليها مكتوبة علي بطاقات ، وأعلقها وأشير إلي مصادرها 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953000"/>
            <a:ext cx="8305800" cy="13716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6- أقارن لوحة مجموعتي بلوحات المجموعات الأخري ، وأحدد أوجه التشابه وأوجه الإختلاف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856498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685800"/>
            <a:ext cx="8382000" cy="563880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cene3d>
              <a:camera prst="isometricOffAxis1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rtl="1"/>
            <a:endParaRPr lang="ar-SA" sz="115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r>
              <a:rPr lang="ar-EG" sz="115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ما النظام البيئي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156" y="990600"/>
            <a:ext cx="7848600" cy="4114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None/>
            </a:pP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يسمي </a:t>
            </a:r>
            <a:r>
              <a:rPr lang="ar-SA" sz="4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مجموع المخلوقات الحية والأشياء غير الحية في مكان ما والتي يتفاعل بعضها مع بعض بالنظام البيئي ، وقد يكون هذا النظام صغيراً أو كبيراً ، ولا ينحصر وجود الأنظمة البيئية علي اليابسة فهناك أنظمة بيئية مائية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7239000" cy="6096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ما الأنظمة البيئية علي اليابسة 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209800"/>
            <a:ext cx="7772400" cy="2286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يقصد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بالمناخ متوسط الحلية الجوية في منطقة جغرافية معينة خلال فترة زمنية طويلة ، وتحديد المناخ يعتمد بشكل رئيسي علي درجة الحرارة والهطل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905000"/>
            <a:ext cx="7772400" cy="2895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وتصنف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اليابسة علي سطح الأرض إلي مناطق مناخية رئيسية تسمي المناطق الحيوية ، والمنطقة الحيوية هي منطقة جغرافية يسود فيها مناخ معين وتعيش فيها أنواع معينة من الحيوانات والنباتات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805221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533400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الظروف المناخية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905000"/>
            <a:ext cx="7848600" cy="4419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تؤثر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في المناخ مجموعة من العوامل مثل كمية أشعة الشمس التي تسقط علي منطقة معينة وأنماط الرياح والتيارات البحرية والسلاسل الجبلية ، ويؤثر المناخ في أنواع المخلوقات الحية التي تعيش في منطقة معينة وتتكيف المخلوقات للعيش في ظروف مناخية محددة ومناسبة لها ، وتشمل الظروف المناخية كلاً من كمية الأشعة الشمسية وشدتها ، ومجموع كميات الهطل ، وكمية الرطوبة ، ومتوسط درجة الحراراة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457200"/>
            <a:ext cx="7924800" cy="5715000"/>
          </a:xfrm>
          <a:prstGeom prst="rect">
            <a:avLst/>
          </a:prstGeom>
          <a:solidFill>
            <a:srgbClr val="FFFF00"/>
          </a:solidFill>
          <a:scene3d>
            <a:camera prst="isometricOffAxis2Left"/>
            <a:lightRig rig="brightRoom" dir="tl">
              <a:rot lat="0" lon="0" rev="8700000"/>
            </a:lightRig>
          </a:scene3d>
          <a:sp3d>
            <a:bevelT w="0" h="0"/>
            <a:contourClr>
              <a:schemeClr val="accent2">
                <a:tint val="7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ما التندرا ؟ </a:t>
            </a:r>
            <a:endParaRPr lang="ar-SA" sz="9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 rtl="1">
              <a:spcBef>
                <a:spcPct val="0"/>
              </a:spcBef>
              <a:defRPr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وما </a:t>
            </a: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التايجا ؟ </a:t>
            </a:r>
            <a:endParaRPr lang="ar-SA" sz="9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lvl="0" algn="ctr" rtl="1">
              <a:spcBef>
                <a:spcPct val="0"/>
              </a:spcBef>
              <a:defRPr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وما </a:t>
            </a: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الصحراء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التندرا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905000"/>
            <a:ext cx="7848600" cy="4191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توجد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في النصف الشمالي من الكرة الارضية وتحيط بالمناطق الواقعة جنوبي القطب الشمالي ، وهي مناطق حيوية ذات فصول شتاء باردة جداً ، وفصول صيف قصيرة وهي باردة جداً وجافة ، وفيها طبقات ترابية دائمة التجمد وتمنع نمو الجذور العميقة للأشجار والنباتات الكبيرة ، ومع ذلك تنمو الأعشاب والشجيرات ذات الجذور السطحية والقصيرة فوق الطبقات الدائمة التجمد ، ويصل معدل تساقط الأمطار بها إلي 25 سنتمتراً في العام ، وتغطي حوالي 20% من مساحة اليابسة علي الأرض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990600"/>
            <a:ext cx="792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2600" y="1295400"/>
            <a:ext cx="6096000" cy="16215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فكرة الدرس</a:t>
            </a:r>
            <a:endParaRPr kumimoji="0" lang="ar-EG" sz="8000" b="1" i="0" u="none" strike="noStrike" kern="120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4400" y="3657600"/>
            <a:ext cx="7696200" cy="251460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lvl="0" indent="-34290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5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تنتقل المادة والطاقة من مخلوق لأخر في السلاسل والشبكات الغذائية .</a:t>
            </a:r>
            <a:endParaRPr lang="ar-SA" sz="5400" b="1" dirty="0" smtClean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التايجا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905000"/>
            <a:ext cx="7848600" cy="4495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توجد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في المناطق الواقعة جنوبي التندرا الشمالية ، وتايجا مأخوذة من كلمة روسية تعني الغابة ، وهي غابات باردة ذات أشجار مخروطية دائمة الخضرة ، وتمتد التايجا في النصف الشمالي من الكرة الأرضية ، وفصول الشتاء بها باردة جداً بينما فصول الصيف قصيرة ودافئة وأكثر رطوبة ، وتشجع ظروف الصيف الحشرات علي التكاثر كما أن الحياة في التايجا تقتصر علي المخلوقات التي تعيش في الشتاء القاسية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997" y="533401"/>
            <a:ext cx="8319603" cy="579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67400" y="533400"/>
            <a:ext cx="2971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الصحاري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905000"/>
            <a:ext cx="7543800" cy="2057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تعرف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الصحراء بمقدار كميات الهطل فيها ، وليس من خلال موقعها أو درجة حرارتها . يقل معدل تساقط الأمطار في الصحراء عن 25 سنتمتراً في العام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609600"/>
            <a:ext cx="7543800" cy="487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وتوجد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الصحاري في كافة قارات الأرض ، والصحاري الحارة تكون حارة وجافة ، ويحوي هواء الصحراء كميات قليلة من الرطوبة وعند تساقط الأمطار فإن ماء المطر يتبخر قبل وصوله سطح الارض ، وأحياناً قد تتساقط أمطار غزيرة في فترة زمنية قصيرة ويحدث فيضان ، وقد تكيفت أنواع مختلفة من المخلوقات الحية للعيش في ظروف الصحاري القاسية ، فبعض النباتات التي تحتفظ بالماء كالصبار تستطيع العيش فيها ، وكذلك الحشرات والعناكب والزواحف والطيور وحيوانات الجحور ، كما ان بعض الصحاري باردة علي مدار العام وهي موجودة في المناطق القطبية الشمالية والجنوبية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762000"/>
            <a:ext cx="82202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457200"/>
            <a:ext cx="7924800" cy="5715000"/>
          </a:xfrm>
          <a:prstGeom prst="rect">
            <a:avLst/>
          </a:prstGeom>
          <a:solidFill>
            <a:srgbClr val="FFFF00"/>
          </a:solidFill>
          <a:scene3d>
            <a:camera prst="isometricOffAxis2Left"/>
            <a:lightRig rig="brightRoom" dir="tl">
              <a:rot lat="0" lon="0" rev="8700000"/>
            </a:lightRig>
          </a:scene3d>
          <a:sp3d>
            <a:bevelT w="0" h="0"/>
            <a:contourClr>
              <a:schemeClr val="accent2">
                <a:tint val="7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ما الأراضي العشبية ؟ وما الغابات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533400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الأراضي العشبية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1905000"/>
            <a:ext cx="7848600" cy="3733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هي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أحد أنواع المناطق الحيوية وفيها تشكل الأعشاب علي إختلاف أنواعها المكون الرئيس من النباتات ، وتنتشر في معظم القارات ، وتتساقط الأمطار غير الغزيرة فيها بشكل غير منتظم ، ودرجات الحرارة فيها منخفضة شتاءً ومرتفعة صيفاً ، وتختلف أنواع النبابات والحيوانات التي تعيش فيها من مكان إلي آخر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6915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5410200" cy="685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الغابات المتساقطة الأوراق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05000"/>
            <a:ext cx="7848600" cy="3810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تظهر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في بعض أجزاء من أمريكا الشمالية بألوان زاهية لبضعة أشهر فقط خلال السنة ، وهذه هي الفترة التي يتحول فيها لون أوراق الشجر من الأخضر إلي الألوان الخريفية التقليدية ، الأحمر والبرتقالي والأصفر والبني ، قبل أن تتساقط هذه الأوراق علي الأرض ، وفيها تفقد الأشجار أوراقها عندما يقترب الشتاء ، وعندما تقل الأوراق يقل النتح مما يحافظ علي الماء وهذا مهم وخصوصاً عندما يندر تساقط الأمطار وتتجمد الأرض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334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1371600"/>
            <a:ext cx="6096000" cy="1621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المفردات</a:t>
            </a:r>
            <a:endParaRPr kumimoji="0" lang="ar-EG" sz="96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733800"/>
            <a:ext cx="8382000" cy="243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11480" lvl="0" indent="-34290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السلسلة الغذائية – المنتج – المستهلك – المحلل – الشبكة الغذائية – الحيوان المفترس – الحيوان الكانس – هرم الطاقة </a:t>
            </a:r>
            <a:endParaRPr lang="ar-SA" sz="4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5410200" cy="685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ar-SA" sz="3200" b="1" spc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الغابات الإستوائية المطيرة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05000"/>
            <a:ext cx="7848600" cy="3124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تقع </a:t>
            </a:r>
            <a:r>
              <a:rPr lang="ar-SA" sz="4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قرب خط الإستواء ، ومناخها حار ورطب ، وهناك تساقط غزير للأمطار فيها ، يزيد معدله السنوي عن مترين . 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62000" y="914400"/>
            <a:ext cx="7848600" cy="4419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وهذا </a:t>
            </a:r>
            <a:r>
              <a:rPr lang="ar-SA" sz="3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النوع من المناخ مناسب لعيش أنواع كثيرة من المخلوقات الحية ، وتعد موطناً لأنواع من المخلوقات الحية تزيد علي ما هو موجود في كافة المناطق الحيوية مجتمعة ، وهناك نوع آخر منها يقع في مناطق شمال غرب المحيط الهادي تسمي الغابات المطيرة المعتدلة وفيها تقل درجة الحرارة عن الغابات الإستوائية المطيرة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858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533400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البرك والبحيرات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153400" cy="3581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في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معظم البرك والبحيرات يكون الماء ساكناً ، وقد يكون هناك غطاء من الصحالب الخضراء علي سطح الماء ، ومن النباتات التي تنمو هناك البوص وزنبق الماء ، وتنزلق الحشرات فوق سطح الماء لتصبح طعاماً للأسماك ، ومن الحيوانات التي تعيش هناك السلاحف المائية والضفادع وجراد البحر ، كما تعيش تحت سطح الماء كائنات مجهرية تسمي العوالق تتغذي الحشرات والأسماك الصغيرة عليها ، وتصنع بعض أنواع العوالق غذاءها بنفسها من خلال عملية البناء الضوئي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533400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الجداول والأنهار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153400" cy="2667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فيها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يكون الماء جارياً ، لذا تتكيف المخلوقات الحية فيها فيكون لها وسائلها التي تمنعها من الإنجراف مع الماء ، فنبات البوص له جذور عميقة تثبته في القاع ، أما الأسماك النهرية فلها أجسام إنسيابية تساعدها علي السباحة ضد تيارات الماء بينما بعض الحيوانات الأخري لها خطاطيف أو مخالب تساعدها عي تثبيت نفسها في الصخور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533400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الأراضي الرطبة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153400" cy="2667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هي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مناطق يكون فيها مستوي الماء قريباً من سطح التراب في معظم الأوقات ، وتشمل المستنقعات والسبخات ، وتكون غنية بالحياة النباتية ، وهي تعتبر موطناً لكثير من المخلوقات الحية ، وتصلح لتكاثر الطيور والحيوانات الأخري ، وهي تعمل كمصفاة للمياه فهي تساعد علي إزالة الملوثات المختلفة الناتجة عن العمليات الطبيعية أو الصناعة أو الزراعة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533400"/>
            <a:ext cx="54102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مصبات الأنهار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153400" cy="3200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يطلق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علي الأنظمة البيئية التي توجد عندما تصب مياه الأنهار في المحيطات أو البحار مصبات الأنهار . ومياهها أقل ملوحة من مياه المحيط ولكنها أكثر ملوحة من مياه النهر . وتتكيف النباتات والحيوانات التي تعيش في مصبات الأنهار للعيش مع التغير في الملوحة ، حيث يتكاثر العديد من الطيور والحيوانات فيها ، والكثير من الاسماك تقضي جزءاً من حياتها في هذه البيئة . وتعد مصبات الأنهار موارد طبيعية مهمة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838200"/>
            <a:ext cx="771689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24200" y="533400"/>
            <a:ext cx="5715000" cy="609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ما الذي يعيش في المحيط ؟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05000"/>
            <a:ext cx="8153400" cy="2743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تغطي </a:t>
            </a:r>
            <a:r>
              <a:rPr lang="ar-SA" sz="2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المحيطات أكثر من 70% من مساحة سطع الأرض ، وهي تلعب دوراً مهماً في دورة الماء في الطبيعة ، وتحتوي علي المغذيات التي تدعم أشكال الحياة المختلفة ، فالسلاسل الغذائية في المحيط تبدأ بالعوالق التي تعيش بالقرب من سطح الماء ، كما تسمي الحيونات التي تسبح فيها بالسوابح ، والتي تعيش بالقرب من القاع تسمي بالقاعيات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153400" cy="3733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 ويقسم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المحيط إلي مناطق فكل منطقة تؤثر في المخلوقات الحية التي تعيش فيها بطرائق مختلفة ، وتشمل العوامل : المد والجزر ودرجة الحرارة والملوحة وضغط الماء وكمية أشعة الشمس التي تخترق الماء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90600" y="762000"/>
            <a:ext cx="7543800" cy="2057400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15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أستكشف</a:t>
            </a:r>
            <a:endParaRPr kumimoji="0" lang="ar-SA" sz="115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29000"/>
            <a:ext cx="8229600" cy="29718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rtl="1">
              <a:spcBef>
                <a:spcPct val="0"/>
              </a:spcBef>
              <a:defRPr/>
            </a:pPr>
            <a:r>
              <a:rPr lang="ar-S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كيف يمكن عمل نموذج لسلسة غذائية ؟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95400"/>
            <a:ext cx="8153400" cy="4953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وتتغذي </a:t>
            </a:r>
            <a:r>
              <a:rPr lang="ar-SA" sz="4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معظم المخلوقات الحية التي تعيش في أعماق المحيط بعضها علي بعض ، وتتغذي بعض المخلوقات الحية الأخري التي تعيش في أعماق المحيطات كالبكتيريا علي مواد تحصل عليها من الفوهات الحرمائية والشقوق العميقة الموجودة في أعماق المحيطات ، والتي تتدفق منها بعض المواد الكيميائية الحارة .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57199"/>
            <a:ext cx="8519394" cy="601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6248400"/>
          </a:xfrm>
          <a:scene3d>
            <a:camera prst="perspectiveBelow"/>
            <a:lightRig rig="brightRoom" dir="tl">
              <a:rot lat="0" lon="0" rev="8700000"/>
            </a:lightRig>
          </a:scene3d>
          <a:sp3d>
            <a:bevelT w="0" h="0"/>
            <a:contourClr>
              <a:schemeClr val="accent2">
                <a:tint val="7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138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مراجعة الدرس</a:t>
            </a:r>
            <a:endParaRPr lang="ar-EG" sz="138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4267200"/>
            <a:ext cx="8229600" cy="167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600" b="1" dirty="0" smtClean="0"/>
              <a:t>     تحدد البيئة والظروف البيئة مكان عيش المخلوقات الحية وطرق عيشها </a:t>
            </a:r>
            <a:endParaRPr lang="ar-SA" sz="36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050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الفكرة الرئيسية :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ما العوامل التى تحدد انواع المخلوقات الحية التى تعيش فى منطقة حيوية ما ؟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04800" y="4267200"/>
            <a:ext cx="82296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8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المنطقة الحيوية</a:t>
            </a:r>
            <a:endParaRPr lang="ar-SA" sz="88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971800" y="2514600"/>
            <a:ext cx="33528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838200"/>
            <a:ext cx="8229600" cy="1143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</a:t>
            </a: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المفردات :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................منطقة من الأرض لها مناخ محدد وتحوى انواعا معينة من المخلوقات الحية 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2190" y="685800"/>
            <a:ext cx="652603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495800" y="3200400"/>
            <a:ext cx="3733800" cy="609600"/>
          </a:xfrm>
          <a:prstGeom prst="ellipse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" name="Oval 3"/>
          <p:cNvSpPr/>
          <p:nvPr/>
        </p:nvSpPr>
        <p:spPr>
          <a:xfrm>
            <a:off x="6324600" y="4876800"/>
            <a:ext cx="1981200" cy="609600"/>
          </a:xfrm>
          <a:prstGeom prst="ellipse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848600" cy="5791200"/>
          </a:xfrm>
          <a:scene3d>
            <a:camera prst="perspectiveBelow"/>
            <a:lightRig rig="brightRoom" dir="tl">
              <a:rot lat="0" lon="0" rev="8700000"/>
            </a:lightRig>
          </a:scene3d>
          <a:sp3d>
            <a:bevelT w="0" h="0"/>
            <a:contourClr>
              <a:schemeClr val="accent2">
                <a:tint val="70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138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مراجعة </a:t>
            </a:r>
            <a:r>
              <a:rPr lang="ar-SA" sz="9600" b="1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الفصل</a:t>
            </a:r>
            <a:endParaRPr lang="ar-EG" sz="13800" b="1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19200" y="4572000"/>
            <a:ext cx="68580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مصب النهر</a:t>
            </a:r>
            <a:endParaRPr lang="ar-SA" sz="96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050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1) </a:t>
            </a: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النظام البيئى الذى يتكون عند إلتقاء مياه النهر مع البحر يسمى ......................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0" y="4572000"/>
            <a:ext cx="5867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6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المنتجات</a:t>
            </a:r>
            <a:endParaRPr lang="ar-SA" sz="60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050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6096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2) المخلوق الحى الذى ينتج غذاءه بنفسه هو من ..................................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886200"/>
            <a:ext cx="82296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88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المنطقة الحيوية </a:t>
            </a:r>
            <a:endParaRPr lang="ar-SA" sz="88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050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1524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3) </a:t>
            </a: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المنطقة الجغرافية التى يسود فيها مناخ معين ، وتعيش فيها أنواع معينة من الحيوانات والنباتات تسمى ..................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486400" y="457200"/>
            <a:ext cx="3352800" cy="99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uLnTx/>
                <a:uFillTx/>
                <a:latin typeface="+mj-lt"/>
                <a:ea typeface="+mj-ea"/>
                <a:cs typeface="Arabic Transparent" pitchFamily="2" charset="-78"/>
              </a:rPr>
              <a:t>أحتاج الى :</a:t>
            </a:r>
            <a:endParaRPr kumimoji="0" lang="ar-SA" sz="6000" b="1" i="0" u="none" strike="noStrike" kern="1200" normalizeH="0" noProof="0" dirty="0" smtClean="0">
              <a:ln w="50800"/>
              <a:solidFill>
                <a:schemeClr val="bg1">
                  <a:shade val="50000"/>
                </a:schemeClr>
              </a:solidFill>
              <a:uLnTx/>
              <a:uFillTx/>
              <a:latin typeface="+mj-lt"/>
              <a:ea typeface="+mj-ea"/>
              <a:cs typeface="Arabic Transparent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752600"/>
            <a:ext cx="8229600" cy="2971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just" rtl="1">
              <a:spcBef>
                <a:spcPct val="0"/>
              </a:spcBef>
              <a:defRPr/>
            </a:pPr>
            <a:r>
              <a:rPr lang="ar-S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مقصات – ورق تغليف – مثقب – خيوط (كرة) – جزء علوي من قارورة بلاستيكية سعتها لتران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76800"/>
            <a:ext cx="2438400" cy="189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3400" y="3886200"/>
            <a:ext cx="79248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المناخ</a:t>
            </a:r>
            <a:endParaRPr lang="ar-SA" sz="96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050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4) متوسط الحالة الجوية فى منطقة جغرافية معينة خلال فترة زمنية طويلة يسمى ......................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3733800"/>
            <a:ext cx="80010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9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المستهلكات</a:t>
            </a:r>
            <a:endParaRPr lang="ar-SA" sz="96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050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1219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5) الحيوانات التى تتغذى على نباتات تسمى .................................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4267200"/>
            <a:ext cx="7162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66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الحيوانات الكانسة</a:t>
            </a:r>
            <a:endParaRPr lang="ar-SA" sz="66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2438400"/>
            <a:ext cx="3505200" cy="1524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990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6) الغراب ودودة الأرض والعقاب من ................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990600" y="3505200"/>
            <a:ext cx="71628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just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     تبدأ </a:t>
            </a:r>
            <a:r>
              <a:rPr lang="ar-SA" sz="3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Arabic Transparent" pitchFamily="2" charset="-78"/>
              </a:rPr>
              <a:t>السلسلة بمخلوق حي له القدرة علي إنتاج غذائه بنفسه يسمي المنتج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895600" y="1981200"/>
            <a:ext cx="3505200" cy="11430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الإجابة</a:t>
            </a:r>
            <a:endParaRPr lang="ar-EG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81000"/>
            <a:ext cx="8077200" cy="9906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811530" lvl="0" indent="-742950" algn="ctr" rtl="1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7) التتابع : </a:t>
            </a:r>
            <a:r>
              <a:rPr lang="ar-SA" sz="3200" b="1" dirty="0" smtClean="0">
                <a:ln w="50800"/>
                <a:solidFill>
                  <a:srgbClr val="FF0000"/>
                </a:solidFill>
                <a:cs typeface="Arabic Transparent" pitchFamily="2" charset="-78"/>
              </a:rPr>
              <a:t>ما المستوى الأول الذى تبدأ فيه كل سلسلة غذائية ؟</a:t>
            </a:r>
            <a:endParaRPr lang="ar-SA" sz="3200" b="1" dirty="0" smtClean="0">
              <a:ln w="50800"/>
              <a:solidFill>
                <a:schemeClr val="bg1">
                  <a:shade val="50000"/>
                </a:schemeClr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685800"/>
            <a:ext cx="5772150" cy="568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5562600" y="5715000"/>
            <a:ext cx="1981200" cy="609600"/>
          </a:xfrm>
          <a:prstGeom prst="ellipse">
            <a:avLst/>
          </a:prstGeom>
          <a:noFill/>
          <a:ln w="666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ransition spd="slow"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1474</TotalTime>
  <Words>2253</Words>
  <Application>Microsoft Office PowerPoint</Application>
  <PresentationFormat>On-screen Show (4:3)</PresentationFormat>
  <Paragraphs>126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ما الشبكات الغذائية ؟</vt:lpstr>
      <vt:lpstr>Slide 25</vt:lpstr>
      <vt:lpstr>Slide 26</vt:lpstr>
      <vt:lpstr>المفترسات والفرائس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مراجعة الدرس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ما الأنظمة البيئية علي اليابسة ؟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الغابات المتساقطة الأوراق</vt:lpstr>
      <vt:lpstr>Slide 69</vt:lpstr>
      <vt:lpstr>الغابات الإستوائية المطيرة 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مراجعة الدرس</vt:lpstr>
      <vt:lpstr>Slide 83</vt:lpstr>
      <vt:lpstr>Slide 84</vt:lpstr>
      <vt:lpstr>Slide 85</vt:lpstr>
      <vt:lpstr>مراجعة الفصل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الفصل الأول </dc:title>
  <dc:creator/>
  <cp:lastModifiedBy>ScOrPiOnE</cp:lastModifiedBy>
  <cp:revision>215</cp:revision>
  <dcterms:created xsi:type="dcterms:W3CDTF">2006-08-16T00:00:00Z</dcterms:created>
  <dcterms:modified xsi:type="dcterms:W3CDTF">2011-08-14T22:57:46Z</dcterms:modified>
</cp:coreProperties>
</file>