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5" r:id="rId2"/>
    <p:sldId id="256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22AA313D-1DB1-44C9-9C04-91D93A22779F}">
          <p14:sldIdLst>
            <p14:sldId id="275"/>
            <p14:sldId id="256"/>
          </p14:sldIdLst>
        </p14:section>
        <p14:section name="مقطع بدون عنوان" id="{F7D98D90-D0C3-4DAB-BF11-B3DB96C49C5D}">
          <p14:sldIdLst>
            <p14:sldId id="260"/>
            <p14:sldId id="257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خلود بنت الغربي" initials="خلود" lastIdx="2" clrIdx="0">
    <p:extLst>
      <p:ext uri="{19B8F6BF-5375-455C-9EA6-DF929625EA0E}">
        <p15:presenceInfo xmlns:p15="http://schemas.microsoft.com/office/powerpoint/2012/main" userId="S::t857206@rg.moe.gov.sa::ab53d38d-2595-4c7e-be44-4cd1e1d497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05T23:48:05.037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6490A-CCE3-4708-8E72-6A6BC85CA1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D0644DF-DC80-48CB-AFA4-E2FBD4F06D20}">
      <dgm:prSet/>
      <dgm:spPr/>
      <dgm:t>
        <a:bodyPr/>
        <a:lstStyle/>
        <a:p>
          <a:pPr algn="ctr" rtl="1"/>
          <a:r>
            <a:rPr lang="ar-SA" dirty="0"/>
            <a:t>هذه الأفعال تشترك في اسم واحد ، هو :</a:t>
          </a:r>
        </a:p>
      </dgm:t>
    </dgm:pt>
    <dgm:pt modelId="{8BB57930-603E-4815-AAEC-E4533C785025}" type="parTrans" cxnId="{DCA26863-9360-429E-9432-6940ED8541D2}">
      <dgm:prSet/>
      <dgm:spPr/>
      <dgm:t>
        <a:bodyPr/>
        <a:lstStyle/>
        <a:p>
          <a:pPr rtl="1"/>
          <a:endParaRPr lang="ar-SA"/>
        </a:p>
      </dgm:t>
    </dgm:pt>
    <dgm:pt modelId="{15B44DD9-6998-441E-8701-2C787EB535B3}" type="sibTrans" cxnId="{DCA26863-9360-429E-9432-6940ED8541D2}">
      <dgm:prSet/>
      <dgm:spPr/>
      <dgm:t>
        <a:bodyPr/>
        <a:lstStyle/>
        <a:p>
          <a:pPr rtl="1"/>
          <a:endParaRPr lang="ar-SA"/>
        </a:p>
      </dgm:t>
    </dgm:pt>
    <dgm:pt modelId="{E4ED8323-9213-45B3-B99B-CD20CC07D20C}" type="pres">
      <dgm:prSet presAssocID="{3966490A-CCE3-4708-8E72-6A6BC85CA14C}" presName="linear" presStyleCnt="0">
        <dgm:presLayoutVars>
          <dgm:animLvl val="lvl"/>
          <dgm:resizeHandles val="exact"/>
        </dgm:presLayoutVars>
      </dgm:prSet>
      <dgm:spPr/>
    </dgm:pt>
    <dgm:pt modelId="{195A6E7C-DA05-4EAD-9414-14CFCA7136BC}" type="pres">
      <dgm:prSet presAssocID="{BD0644DF-DC80-48CB-AFA4-E2FBD4F06D20}" presName="parentText" presStyleLbl="node1" presStyleIdx="0" presStyleCnt="1" custScaleY="102645">
        <dgm:presLayoutVars>
          <dgm:chMax val="0"/>
          <dgm:bulletEnabled val="1"/>
        </dgm:presLayoutVars>
      </dgm:prSet>
      <dgm:spPr/>
    </dgm:pt>
  </dgm:ptLst>
  <dgm:cxnLst>
    <dgm:cxn modelId="{19871D29-72E0-4D17-A7B7-22EEA3E77F3C}" type="presOf" srcId="{BD0644DF-DC80-48CB-AFA4-E2FBD4F06D20}" destId="{195A6E7C-DA05-4EAD-9414-14CFCA7136BC}" srcOrd="0" destOrd="0" presId="urn:microsoft.com/office/officeart/2005/8/layout/vList2"/>
    <dgm:cxn modelId="{214CC431-8CC0-4DDC-9D87-BE1955AED4F3}" type="presOf" srcId="{3966490A-CCE3-4708-8E72-6A6BC85CA14C}" destId="{E4ED8323-9213-45B3-B99B-CD20CC07D20C}" srcOrd="0" destOrd="0" presId="urn:microsoft.com/office/officeart/2005/8/layout/vList2"/>
    <dgm:cxn modelId="{DCA26863-9360-429E-9432-6940ED8541D2}" srcId="{3966490A-CCE3-4708-8E72-6A6BC85CA14C}" destId="{BD0644DF-DC80-48CB-AFA4-E2FBD4F06D20}" srcOrd="0" destOrd="0" parTransId="{8BB57930-603E-4815-AAEC-E4533C785025}" sibTransId="{15B44DD9-6998-441E-8701-2C787EB535B3}"/>
    <dgm:cxn modelId="{E923C183-5489-4689-B8A2-1240BFC3C052}" type="presParOf" srcId="{E4ED8323-9213-45B3-B99B-CD20CC07D20C}" destId="{195A6E7C-DA05-4EAD-9414-14CFCA7136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A6E7C-DA05-4EAD-9414-14CFCA7136BC}">
      <dsp:nvSpPr>
        <dsp:cNvPr id="0" name=""/>
        <dsp:cNvSpPr/>
      </dsp:nvSpPr>
      <dsp:spPr>
        <a:xfrm>
          <a:off x="0" y="16583"/>
          <a:ext cx="3971108" cy="1460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هذه الأفعال تشترك في اسم واحد ، هو :</a:t>
          </a:r>
        </a:p>
      </dsp:txBody>
      <dsp:txXfrm>
        <a:off x="71288" y="87871"/>
        <a:ext cx="3828532" cy="1317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8887AC-55C1-4018-8A43-FFA1F6E38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    </a:t>
            </a:r>
            <a:br>
              <a:rPr lang="ar-SA" dirty="0"/>
            </a:b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AB8D68B-54FD-4834-9FBB-290963CBA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522515"/>
            <a:ext cx="10178322" cy="5357078"/>
          </a:xfrm>
        </p:spPr>
        <p:txBody>
          <a:bodyPr/>
          <a:lstStyle/>
          <a:p>
            <a:pPr marL="0" indent="0">
              <a:buNone/>
            </a:pPr>
            <a:r>
              <a:rPr lang="ar-SA" dirty="0"/>
              <a:t> </a:t>
            </a:r>
            <a:r>
              <a:rPr lang="ar-SA" sz="3200" dirty="0"/>
              <a:t>           </a:t>
            </a:r>
          </a:p>
          <a:p>
            <a:pPr marL="0" indent="0">
              <a:buNone/>
            </a:pPr>
            <a:endParaRPr lang="ar-SA" sz="3200" dirty="0"/>
          </a:p>
          <a:p>
            <a:pPr marL="0" indent="0">
              <a:buNone/>
            </a:pPr>
            <a:r>
              <a:rPr lang="ar-SA" sz="3200" dirty="0"/>
              <a:t>                                                  السلام عليكم ورحمة الله وبركاته </a:t>
            </a:r>
          </a:p>
          <a:p>
            <a:pPr marL="0" indent="0">
              <a:buNone/>
            </a:pPr>
            <a:r>
              <a:rPr lang="ar-SA" sz="3200" dirty="0"/>
              <a:t>                                                  أهلا وسهلا بكن طالباتي العزيزات ..</a:t>
            </a:r>
          </a:p>
          <a:p>
            <a:pPr marL="0" indent="0">
              <a:buNone/>
            </a:pPr>
            <a:r>
              <a:rPr lang="ar-SA" sz="3200" dirty="0"/>
              <a:t>                                                   الأستاذة / خلود العتيبي ..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92467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BD8E35E-AC41-478A-92A6-57F5472A41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SA" sz="3600" dirty="0"/>
              <a:t>خلال دقيقة واحدة أذكري فوائد نعمة الماء "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1F764D6C-2FA5-45F0-9D93-7C2BAF3B6D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30489" y="1364624"/>
            <a:ext cx="3731021" cy="3585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635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13204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7F3BBAB-C808-4AD6-BCD7-056DA26BE7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ar-SA" sz="4400" dirty="0"/>
              <a:t>في ري الزرع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A" sz="4400" dirty="0"/>
              <a:t>في الطهارة من النجاسات .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3CBA06A-83A1-4E98-9E7D-5580743A53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ar-SA" sz="4800" dirty="0"/>
              <a:t> في الشرب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A" sz="4800" dirty="0"/>
              <a:t>في الطهارة من الحدث .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72163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A2E567-3146-479D-9AE1-B39C9B61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4932565"/>
          </a:xfrm>
        </p:spPr>
        <p:txBody>
          <a:bodyPr>
            <a:normAutofit fontScale="90000"/>
          </a:bodyPr>
          <a:lstStyle/>
          <a:p>
            <a:pPr algn="r"/>
            <a:r>
              <a:rPr kumimoji="0" lang="ar-SA" sz="89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  <a:t>فكر</a:t>
            </a:r>
            <a:r>
              <a:rPr kumimoji="0" lang="ar-SA" sz="12800" b="0" i="0" u="none" strike="noStrike" kern="1200" cap="all" spc="10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  <a:t>؟</a:t>
            </a:r>
            <a:br>
              <a:rPr kumimoji="0" lang="ar-SA" sz="9600" b="0" i="0" u="none" strike="noStrike" kern="1200" cap="all" spc="10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</a:br>
            <a:br>
              <a:rPr kumimoji="0" lang="ar-SA" sz="9600" b="0" i="0" u="none" strike="noStrike" kern="1200" cap="all" spc="10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</a:br>
            <a:r>
              <a:rPr kumimoji="0" lang="ar-SA" sz="9600" b="0" i="0" u="none" strike="noStrike" kern="1200" cap="all" spc="10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طالبتي المبدعة بيني كيف يكون شكرك لنعمة الماء.</a:t>
            </a:r>
            <a:endParaRPr lang="ar-SA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BFDBFB-E59B-4FC4-9DAA-24B51FF9A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679" y="2667851"/>
            <a:ext cx="7444121" cy="3443065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"الأصل في المياه الطهارة مالم تثبت نجاستها"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AD4C8E8-5A7B-4DB9-9FBF-4C60C420A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7256" y="7407681"/>
            <a:ext cx="7017488" cy="951135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4" name="Picture 2" descr="تنبيه-الرموز-أيقونة الحرة تحميل مجاني">
            <a:extLst>
              <a:ext uri="{FF2B5EF4-FFF2-40B4-BE49-F238E27FC236}">
                <a16:creationId xmlns:a16="http://schemas.microsoft.com/office/drawing/2014/main" id="{36CDA24D-D1E7-45F7-BEC4-EDDD8FE7B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523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DE2B9E-8B25-4BA1-B6D8-0815C76C4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7200" dirty="0">
                <a:latin typeface="Andalus" panose="02020603050405020304" pitchFamily="18" charset="-78"/>
                <a:cs typeface="Andalus" panose="02020603050405020304" pitchFamily="18" charset="-78"/>
              </a:rPr>
              <a:t>أقسام المياه: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E1E14B2-658A-41D0-91B3-17817CF72C32}"/>
              </a:ext>
            </a:extLst>
          </p:cNvPr>
          <p:cNvSpPr txBox="1"/>
          <p:nvPr/>
        </p:nvSpPr>
        <p:spPr>
          <a:xfrm>
            <a:off x="1815372" y="1128451"/>
            <a:ext cx="935355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kumimoji="0" lang="ar-SA" sz="5400" b="0" i="0" u="none" strike="noStrike" kern="1200" cap="all" spc="10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  <a:t>صممي خريطة مفاهيـم, توضح أقسام المياه </a:t>
            </a:r>
            <a:endParaRPr lang="ar-S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C1DB5C-50EC-4AD5-BBAC-D82ED8F56227}"/>
              </a:ext>
            </a:extLst>
          </p:cNvPr>
          <p:cNvSpPr/>
          <p:nvPr/>
        </p:nvSpPr>
        <p:spPr>
          <a:xfrm>
            <a:off x="4619625" y="2882777"/>
            <a:ext cx="295275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/>
              <a:t>اقسام المياه 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7F826D10-9164-4A0C-9B51-15F3D52671A2}"/>
              </a:ext>
            </a:extLst>
          </p:cNvPr>
          <p:cNvSpPr/>
          <p:nvPr/>
        </p:nvSpPr>
        <p:spPr>
          <a:xfrm>
            <a:off x="7067550" y="4476750"/>
            <a:ext cx="268605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/>
              <a:t>الماء</a:t>
            </a:r>
            <a:r>
              <a:rPr lang="ar-SA" sz="4400" dirty="0"/>
              <a:t> الطهور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C33DB47-372E-461F-87B1-2F2683FF0539}"/>
              </a:ext>
            </a:extLst>
          </p:cNvPr>
          <p:cNvSpPr/>
          <p:nvPr/>
        </p:nvSpPr>
        <p:spPr>
          <a:xfrm>
            <a:off x="2438400" y="4476750"/>
            <a:ext cx="295275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/>
              <a:t>الماء النجس </a:t>
            </a:r>
          </a:p>
        </p:txBody>
      </p:sp>
    </p:spTree>
    <p:extLst>
      <p:ext uri="{BB962C8B-B14F-4D97-AF65-F5344CB8AC3E}">
        <p14:creationId xmlns:p14="http://schemas.microsoft.com/office/powerpoint/2010/main" val="42641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CD4D01A-6312-49AA-B0F7-F73A804C1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678" y="2274567"/>
            <a:ext cx="5124450" cy="4411983"/>
          </a:xfrm>
        </p:spPr>
        <p:txBody>
          <a:bodyPr>
            <a:noAutofit/>
          </a:bodyPr>
          <a:lstStyle/>
          <a:p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الماء النجس </a:t>
            </a:r>
          </a:p>
          <a:p>
            <a:pPr marL="0" indent="0">
              <a:buNone/>
            </a:pP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هو الماء الذي تغير لونه أو طعمه أو ريحه بنجاسة .مثل :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مياه المجاري .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................................................................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................................................................</a:t>
            </a:r>
          </a:p>
          <a:p>
            <a:pPr marL="0" indent="0">
              <a:buNone/>
            </a:pPr>
            <a:r>
              <a:rPr lang="ar-SA" sz="2800" b="1" dirty="0" err="1">
                <a:solidFill>
                  <a:schemeClr val="accent1">
                    <a:lumMod val="50000"/>
                  </a:schemeClr>
                </a:solidFill>
              </a:rPr>
              <a:t>لايجوز</a:t>
            </a: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 استعماله في الطهارة ولافي غيرها كالشرب أو مع الطعام .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9B9D513-09D1-420F-88C3-2C687B4C9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9400" y="2274567"/>
            <a:ext cx="4800600" cy="3619500"/>
          </a:xfrm>
        </p:spPr>
        <p:txBody>
          <a:bodyPr>
            <a:normAutofit fontScale="77500" lnSpcReduction="20000"/>
          </a:bodyPr>
          <a:lstStyle/>
          <a:p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الماء الطهور :</a:t>
            </a:r>
          </a:p>
          <a:p>
            <a:pPr marL="0" indent="0">
              <a:buNone/>
            </a:pP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هو الماء على أصل خلقته ، ولم يطرأ عليه ما يغير .</a:t>
            </a:r>
          </a:p>
          <a:p>
            <a:pPr marL="0" indent="0">
              <a:buNone/>
            </a:pP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مثل :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مياه البحار والأنهار والأمطار.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..................................................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..................................................</a:t>
            </a:r>
          </a:p>
          <a:p>
            <a:pPr marL="457200" indent="-457200">
              <a:buFont typeface="+mj-lt"/>
              <a:buAutoNum type="arabicPeriod"/>
            </a:pPr>
            <a:endParaRPr lang="ar-SA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يجوز استعماله في الوضوء والغسل والأكل والشرب</a:t>
            </a:r>
          </a:p>
        </p:txBody>
      </p:sp>
    </p:spTree>
    <p:extLst>
      <p:ext uri="{BB962C8B-B14F-4D97-AF65-F5344CB8AC3E}">
        <p14:creationId xmlns:p14="http://schemas.microsoft.com/office/powerpoint/2010/main" val="231562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AB19FB-2A05-449B-B221-DD31E610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5" y="544665"/>
            <a:ext cx="3092115" cy="1893735"/>
          </a:xfrm>
        </p:spPr>
        <p:txBody>
          <a:bodyPr>
            <a:noAutofit/>
          </a:bodyPr>
          <a:lstStyle/>
          <a:p>
            <a:pPr algn="ctr"/>
            <a:r>
              <a:rPr lang="ar-SA" sz="4800" dirty="0">
                <a:cs typeface="Akhbar MT" pitchFamily="2" charset="-78"/>
              </a:rPr>
              <a:t>استعمال آنية الذهب والفضة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62D3481-E501-4F1A-9DA2-6A79F4BF0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4000" dirty="0"/>
              <a:t>طالبتي أقرئي النص </a:t>
            </a:r>
            <a:r>
              <a:rPr lang="ar-SA" sz="4000" dirty="0" err="1"/>
              <a:t>الأتي</a:t>
            </a:r>
            <a:r>
              <a:rPr lang="ar-SA" sz="4000" dirty="0"/>
              <a:t> ثم استنتجي منه حكم استعمال آنية الذهب والفضة : </a:t>
            </a:r>
          </a:p>
          <a:p>
            <a:endParaRPr lang="ar-SA" sz="4000" dirty="0"/>
          </a:p>
          <a:p>
            <a:pPr marL="0" indent="0">
              <a:buNone/>
            </a:pPr>
            <a:r>
              <a:rPr lang="ar-SA" sz="4000" dirty="0"/>
              <a:t>" لا تشربوا في آنية الذهب والفضة ، ولا تأكلوا في صحافهما ، فإنها لهم في الدنيا ، ولنا في الاخرة "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B95EDF-4B0E-4581-8EAD-152ACCD1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94985" y="3965878"/>
            <a:ext cx="3854115" cy="1893735"/>
          </a:xfrm>
        </p:spPr>
        <p:txBody>
          <a:bodyPr>
            <a:normAutofit/>
          </a:bodyPr>
          <a:lstStyle/>
          <a:p>
            <a:pPr marL="685800" indent="-685800" algn="ctr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ar-SA" sz="5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مهارة الاستنتاج </a:t>
            </a:r>
          </a:p>
        </p:txBody>
      </p:sp>
    </p:spTree>
    <p:extLst>
      <p:ext uri="{BB962C8B-B14F-4D97-AF65-F5344CB8AC3E}">
        <p14:creationId xmlns:p14="http://schemas.microsoft.com/office/powerpoint/2010/main" val="69273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4FCD4C2-EF45-4D3B-8C86-B450B530EBB8}"/>
              </a:ext>
            </a:extLst>
          </p:cNvPr>
          <p:cNvSpPr txBox="1"/>
          <p:nvPr/>
        </p:nvSpPr>
        <p:spPr>
          <a:xfrm>
            <a:off x="1943100" y="552450"/>
            <a:ext cx="9258300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7200" dirty="0"/>
              <a:t>يباح استعمال كل إناء طاهر ويستثنى من ذلك ما صنع من الذهب والفضة , فإنه لا يجوز اقتناء آنيتهما ولاستعمالهما , وذلك عام في حق الذكور والإناث ..</a:t>
            </a:r>
          </a:p>
        </p:txBody>
      </p:sp>
    </p:spTree>
    <p:extLst>
      <p:ext uri="{BB962C8B-B14F-4D97-AF65-F5344CB8AC3E}">
        <p14:creationId xmlns:p14="http://schemas.microsoft.com/office/powerpoint/2010/main" val="2318927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EEA6B6B-F1D5-4C49-AD31-08E577F466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3490" y="1179941"/>
            <a:ext cx="10479860" cy="492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87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45581D24-E1C3-4A08-B131-3FCF36586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177DC81-F070-45D4-A4A9-8303FB51E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AF8F021D-E17C-4692-BC36-88810FC4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734912-26F1-4F15-9124-B7468676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عنوان فرعي 2">
            <a:extLst>
              <a:ext uri="{FF2B5EF4-FFF2-40B4-BE49-F238E27FC236}">
                <a16:creationId xmlns:a16="http://schemas.microsoft.com/office/drawing/2014/main" id="{DE127EAB-7D5C-E5A3-1EEE-9EEF99C45752}"/>
              </a:ext>
            </a:extLst>
          </p:cNvPr>
          <p:cNvSpPr txBox="1">
            <a:spLocks/>
          </p:cNvSpPr>
          <p:nvPr/>
        </p:nvSpPr>
        <p:spPr>
          <a:xfrm>
            <a:off x="765051" y="2443140"/>
            <a:ext cx="6306309" cy="3930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صورة 4" descr="صورة تحتوي على نص, الخط, التصميم&#10;&#10;تم إنشاء الوصف تلقائياً">
            <a:extLst>
              <a:ext uri="{FF2B5EF4-FFF2-40B4-BE49-F238E27FC236}">
                <a16:creationId xmlns:a16="http://schemas.microsoft.com/office/drawing/2014/main" id="{989EE2CB-1E7D-541A-C0D7-DFE97E1E7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22" y="2222328"/>
            <a:ext cx="3656581" cy="2413343"/>
          </a:xfrm>
          <a:prstGeom prst="rect">
            <a:avLst/>
          </a:prstGeom>
        </p:spPr>
      </p:pic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B79E2371-CE37-BA12-F777-EB073556A002}"/>
              </a:ext>
            </a:extLst>
          </p:cNvPr>
          <p:cNvSpPr txBox="1">
            <a:spLocks/>
          </p:cNvSpPr>
          <p:nvPr/>
        </p:nvSpPr>
        <p:spPr>
          <a:xfrm>
            <a:off x="8398647" y="2944578"/>
            <a:ext cx="3200400" cy="14636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>
                <a:solidFill>
                  <a:schemeClr val="accent1"/>
                </a:solidFill>
              </a:rPr>
              <a:t>الواجب المنزلي</a:t>
            </a:r>
            <a:endParaRPr lang="ar-SA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6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0B7D7E-9BAF-48B2-B821-D2DA7791F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095" y="953245"/>
            <a:ext cx="10318418" cy="4394988"/>
          </a:xfrm>
        </p:spPr>
        <p:txBody>
          <a:bodyPr/>
          <a:lstStyle/>
          <a:p>
            <a:r>
              <a:rPr lang="ar-SA" dirty="0">
                <a:latin typeface="Kunstler Script" panose="030304020206070D0D06" pitchFamily="66" charset="0"/>
                <a:cs typeface="DecoType Naskh Variants" panose="02010400000000000000" pitchFamily="2" charset="-78"/>
              </a:rPr>
              <a:t>الطهارة</a:t>
            </a:r>
          </a:p>
        </p:txBody>
      </p:sp>
      <p:sp>
        <p:nvSpPr>
          <p:cNvPr id="3" name="عنوان فرعي 6">
            <a:extLst>
              <a:ext uri="{FF2B5EF4-FFF2-40B4-BE49-F238E27FC236}">
                <a16:creationId xmlns:a16="http://schemas.microsoft.com/office/drawing/2014/main" id="{9AE309D8-2E43-A450-2E8F-810C2A086D6C}"/>
              </a:ext>
            </a:extLst>
          </p:cNvPr>
          <p:cNvSpPr txBox="1">
            <a:spLocks/>
          </p:cNvSpPr>
          <p:nvPr/>
        </p:nvSpPr>
        <p:spPr>
          <a:xfrm>
            <a:off x="8610600" y="4696044"/>
            <a:ext cx="3200400" cy="199028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C66951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المادة: فقــــــه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C66951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     </a:t>
            </a:r>
            <a:b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</a:b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اليــوم: الأثنين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C66951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b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</a:b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التاريخ:15/ 2/ 1446 هـ</a:t>
            </a:r>
          </a:p>
        </p:txBody>
      </p:sp>
    </p:spTree>
    <p:extLst>
      <p:ext uri="{BB962C8B-B14F-4D97-AF65-F5344CB8AC3E}">
        <p14:creationId xmlns:p14="http://schemas.microsoft.com/office/powerpoint/2010/main" val="326648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CDA5F8-A62E-4E39-AC16-709528198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9600" dirty="0">
                <a:solidFill>
                  <a:schemeClr val="accent1">
                    <a:lumMod val="50000"/>
                  </a:schemeClr>
                </a:solidFill>
                <a:cs typeface="Diwani Simple Striped" panose="02010400000000000000" pitchFamily="2" charset="-78"/>
              </a:rPr>
              <a:t>تمهيد الدرس 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49B622A-44A8-452C-831F-09BFBA797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1812" y="4260754"/>
            <a:ext cx="4800600" cy="632529"/>
          </a:xfrm>
        </p:spPr>
        <p:txBody>
          <a:bodyPr/>
          <a:lstStyle/>
          <a:p>
            <a:r>
              <a:rPr lang="ar-SA" sz="3200" dirty="0"/>
              <a:t>أردت الصلاة فتوضأت. </a:t>
            </a:r>
          </a:p>
        </p:txBody>
      </p:sp>
      <p:pic>
        <p:nvPicPr>
          <p:cNvPr id="8" name="عنصر نائب للمحتوى 7">
            <a:extLst>
              <a:ext uri="{FF2B5EF4-FFF2-40B4-BE49-F238E27FC236}">
                <a16:creationId xmlns:a16="http://schemas.microsoft.com/office/drawing/2014/main" id="{D64FD094-B9CE-4B02-9735-56C2D1C431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45031" y="1694392"/>
            <a:ext cx="3397381" cy="2882627"/>
          </a:xfrm>
          <a:prstGeom prst="rect">
            <a:avLst/>
          </a:prstGeom>
        </p:spPr>
      </p:pic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A7720E6-D139-4C01-9E8B-A6BED37BF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1028" y="4577019"/>
            <a:ext cx="4689963" cy="676530"/>
          </a:xfrm>
        </p:spPr>
        <p:txBody>
          <a:bodyPr/>
          <a:lstStyle/>
          <a:p>
            <a:r>
              <a:rPr lang="ar-SA" sz="3200" dirty="0"/>
              <a:t>وقعت على ملابسي نجاسة فغسلتها بالماء .</a:t>
            </a:r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7B13B370-701D-4B04-8E67-518AE3EE516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790560" y="1604451"/>
            <a:ext cx="3510431" cy="3123961"/>
          </a:xfrm>
          <a:prstGeom prst="rect">
            <a:avLst/>
          </a:prstGeom>
        </p:spPr>
      </p:pic>
      <p:graphicFrame>
        <p:nvGraphicFramePr>
          <p:cNvPr id="10" name="رسم تخطيطي 9">
            <a:extLst>
              <a:ext uri="{FF2B5EF4-FFF2-40B4-BE49-F238E27FC236}">
                <a16:creationId xmlns:a16="http://schemas.microsoft.com/office/drawing/2014/main" id="{D275CB1E-A2A4-4FF1-8164-189C6A6F49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7018241"/>
              </p:ext>
            </p:extLst>
          </p:nvPr>
        </p:nvGraphicFramePr>
        <p:xfrm>
          <a:off x="4353524" y="5153561"/>
          <a:ext cx="3971108" cy="1493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88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168CD1-F828-4E6A-A6F1-4090A5D0E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816" y="2477967"/>
            <a:ext cx="3092115" cy="1196671"/>
          </a:xfrm>
        </p:spPr>
        <p:txBody>
          <a:bodyPr>
            <a:normAutofit/>
          </a:bodyPr>
          <a:lstStyle/>
          <a:p>
            <a:pPr algn="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أهداف الدرس </a:t>
            </a:r>
            <a:r>
              <a:rPr lang="en-US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&lt;&lt;</a:t>
            </a:r>
            <a:endParaRPr lang="ar-SA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530ED64-29E3-417F-BF4E-47A85A993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أن تكتب الطالبة عن أهمية الوضوء كنوع من الطهارة .</a:t>
            </a:r>
          </a:p>
          <a:p>
            <a:r>
              <a:rPr lang="ar-SA" dirty="0"/>
              <a:t>أن تدلل الطالبة على تحريم استعمال آنية الذهب والفضة .</a:t>
            </a:r>
          </a:p>
          <a:p>
            <a:r>
              <a:rPr lang="ar-SA" dirty="0"/>
              <a:t>أن تعرف الطالبة معنى الطهارة .</a:t>
            </a:r>
          </a:p>
          <a:p>
            <a:r>
              <a:rPr lang="ar-SA" dirty="0"/>
              <a:t>أن تصف الطالبة </a:t>
            </a:r>
            <a:r>
              <a:rPr lang="ar-SA" dirty="0" err="1"/>
              <a:t>إهتمام</a:t>
            </a:r>
            <a:r>
              <a:rPr lang="ar-SA" dirty="0"/>
              <a:t> الإسلام بالطهارة .</a:t>
            </a:r>
          </a:p>
          <a:p>
            <a:r>
              <a:rPr lang="ar-SA" dirty="0"/>
              <a:t>أن تمثل الطالبة لأقسام الماء .</a:t>
            </a:r>
          </a:p>
          <a:p>
            <a:r>
              <a:rPr lang="ar-SA" dirty="0"/>
              <a:t>أن تفرق الطالبة بين أقسام الطهارة .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687933D-40EC-4EFE-B500-301FE70A8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5525588"/>
            <a:ext cx="3092115" cy="379911"/>
          </a:xfrm>
        </p:spPr>
        <p:txBody>
          <a:bodyPr>
            <a:normAutofit lnSpcReduction="10000"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0152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84F194-E52A-4ACA-85E2-8690BA47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801" y="747084"/>
            <a:ext cx="8187071" cy="4064627"/>
          </a:xfrm>
        </p:spPr>
        <p:txBody>
          <a:bodyPr>
            <a:noAutofit/>
          </a:bodyPr>
          <a:lstStyle/>
          <a:p>
            <a:r>
              <a:rPr lang="ar-SA" sz="17900" dirty="0">
                <a:cs typeface="DecoType Naskh Variants" panose="02010400000000000000" pitchFamily="2" charset="-78"/>
              </a:rPr>
              <a:t>ما الطهارة </a:t>
            </a:r>
          </a:p>
        </p:txBody>
      </p:sp>
    </p:spTree>
    <p:extLst>
      <p:ext uri="{BB962C8B-B14F-4D97-AF65-F5344CB8AC3E}">
        <p14:creationId xmlns:p14="http://schemas.microsoft.com/office/powerpoint/2010/main" val="225318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44AD09-EEFA-4996-8CE8-E3F2D973C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رتبي الكلمات التي أمامك للحصول على معنى الطهارة :</a:t>
            </a:r>
          </a:p>
        </p:txBody>
      </p:sp>
      <p:sp>
        <p:nvSpPr>
          <p:cNvPr id="6" name="سهم: لليسار 5">
            <a:extLst>
              <a:ext uri="{FF2B5EF4-FFF2-40B4-BE49-F238E27FC236}">
                <a16:creationId xmlns:a16="http://schemas.microsoft.com/office/drawing/2014/main" id="{08B215BD-DCED-4273-A25C-AF779BBF552D}"/>
              </a:ext>
            </a:extLst>
          </p:cNvPr>
          <p:cNvSpPr/>
          <p:nvPr/>
        </p:nvSpPr>
        <p:spPr>
          <a:xfrm>
            <a:off x="8082642" y="2498271"/>
            <a:ext cx="2944765" cy="12360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cs typeface="Akhbar MT" pitchFamily="2" charset="-78"/>
              </a:rPr>
              <a:t>النجاسة</a:t>
            </a:r>
            <a:endParaRPr lang="ar-SA" dirty="0">
              <a:cs typeface="Akhbar MT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C5B579A-3AC9-42ED-8295-5AF18911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709" y="2559530"/>
            <a:ext cx="2956816" cy="124978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F7D15E1-C27F-4C7A-887E-7BE835A09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642" y="4906620"/>
            <a:ext cx="2956816" cy="1249788"/>
          </a:xfrm>
          <a:prstGeom prst="rect">
            <a:avLst/>
          </a:prstGeom>
        </p:spPr>
      </p:pic>
      <p:pic>
        <p:nvPicPr>
          <p:cNvPr id="10" name="صورة 9" descr="ال">
            <a:extLst>
              <a:ext uri="{FF2B5EF4-FFF2-40B4-BE49-F238E27FC236}">
                <a16:creationId xmlns:a16="http://schemas.microsoft.com/office/drawing/2014/main" id="{4AAB0768-E67D-4BD3-B1FE-473066354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402" y="4964793"/>
            <a:ext cx="2956816" cy="1249788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D952DB7E-1A98-4927-BD0A-9B2BD84F23A7}"/>
              </a:ext>
            </a:extLst>
          </p:cNvPr>
          <p:cNvSpPr/>
          <p:nvPr/>
        </p:nvSpPr>
        <p:spPr>
          <a:xfrm>
            <a:off x="2319821" y="5385580"/>
            <a:ext cx="1888673" cy="40821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وإزالة</a:t>
            </a:r>
            <a:endParaRPr lang="ar-SA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DE0C18F-8E26-400F-9D38-D990CAC1B08B}"/>
              </a:ext>
            </a:extLst>
          </p:cNvPr>
          <p:cNvSpPr txBox="1"/>
          <p:nvPr/>
        </p:nvSpPr>
        <p:spPr>
          <a:xfrm>
            <a:off x="2514600" y="2922814"/>
            <a:ext cx="12346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bg1"/>
                </a:solidFill>
                <a:cs typeface="Akhbar MT" pitchFamily="2" charset="-78"/>
              </a:rPr>
              <a:t>الحدث</a:t>
            </a:r>
            <a:endParaRPr lang="ar-SA" dirty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2E32217-3A97-4FAB-B96C-FD1815EF9A50}"/>
              </a:ext>
            </a:extLst>
          </p:cNvPr>
          <p:cNvSpPr txBox="1"/>
          <p:nvPr/>
        </p:nvSpPr>
        <p:spPr>
          <a:xfrm>
            <a:off x="9072079" y="5239126"/>
            <a:ext cx="1600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bg1"/>
                </a:solidFill>
                <a:cs typeface="Akhbar MT" pitchFamily="2" charset="-78"/>
              </a:rPr>
              <a:t>رفع</a:t>
            </a:r>
            <a:endParaRPr lang="ar-SA" dirty="0">
              <a:solidFill>
                <a:schemeClr val="bg1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5544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4AD39A-0A92-430C-BF92-B8185686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387930"/>
          </a:xfrm>
        </p:spPr>
        <p:txBody>
          <a:bodyPr>
            <a:norm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ar-SA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إستراتيجية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العصف</a:t>
            </a:r>
            <a:r>
              <a:rPr lang="ar-SA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الذهني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4B8D9D8-8422-44B4-B2F6-15455DA0C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ar-SA" dirty="0"/>
              <a:t>أذكري بعض الأمثلة التي تدل على اهتمام الإسلام بالطهارة ؟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A" dirty="0"/>
              <a:t>عناية الإسلام بسنن الفطرة , كحلق العانة ونتف الإبط وتقليم الأظافر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A" dirty="0"/>
              <a:t>وجوب غسل النجاسات وتطهير ما وقعت عليه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A" dirty="0"/>
              <a:t>شرع للمسلمين </a:t>
            </a:r>
            <a:r>
              <a:rPr lang="ar-SA" dirty="0" err="1"/>
              <a:t>إغسالا</a:t>
            </a:r>
            <a:r>
              <a:rPr lang="ar-SA" dirty="0"/>
              <a:t> مستحبة كغسل الجمعة ، والعيدين وعند الإحرام .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391CAA8-EA4B-4BD7-8D6A-3DA84C779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07256" y="2693836"/>
            <a:ext cx="3092115" cy="4164164"/>
          </a:xfrm>
        </p:spPr>
        <p:txBody>
          <a:bodyPr>
            <a:normAutofit/>
          </a:bodyPr>
          <a:lstStyle/>
          <a:p>
            <a:pPr algn="ctr"/>
            <a:r>
              <a:rPr lang="ar-SA" sz="4400" dirty="0"/>
              <a:t>مكانة الطهارة في الإسلام ..</a:t>
            </a:r>
          </a:p>
        </p:txBody>
      </p:sp>
    </p:spTree>
    <p:extLst>
      <p:ext uri="{BB962C8B-B14F-4D97-AF65-F5344CB8AC3E}">
        <p14:creationId xmlns:p14="http://schemas.microsoft.com/office/powerpoint/2010/main" val="6449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799A046-E79A-4D0C-B90E-87F3CEEE5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513" y="2947374"/>
            <a:ext cx="9102117" cy="963251"/>
          </a:xfrm>
          <a:prstGeom prst="rect">
            <a:avLst/>
          </a:prstGeom>
        </p:spPr>
      </p:pic>
      <p:pic>
        <p:nvPicPr>
          <p:cNvPr id="5" name="صوت مسجّل">
            <a:hlinkClick r:id="" action="ppaction://media"/>
            <a:extLst>
              <a:ext uri="{FF2B5EF4-FFF2-40B4-BE49-F238E27FC236}">
                <a16:creationId xmlns:a16="http://schemas.microsoft.com/office/drawing/2014/main" id="{0ADBA8E6-CF16-4D51-83B2-D9827E1F01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6713" y="5366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18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C5EAB2-06DE-47E9-9BDB-3EE3FED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dirty="0">
                <a:latin typeface="Calibri Light" panose="020F0302020204030204" pitchFamily="34" charset="0"/>
                <a:cs typeface="Calibri Light" panose="020F0302020204030204" pitchFamily="34" charset="0"/>
              </a:rPr>
              <a:t>الماء من أعظم النعم التي أنعم الله بها علينا , وهو مادة الحياة .</a:t>
            </a:r>
          </a:p>
        </p:txBody>
      </p:sp>
    </p:spTree>
    <p:extLst>
      <p:ext uri="{BB962C8B-B14F-4D97-AF65-F5344CB8AC3E}">
        <p14:creationId xmlns:p14="http://schemas.microsoft.com/office/powerpoint/2010/main" val="3195629528"/>
      </p:ext>
    </p:extLst>
  </p:cSld>
  <p:clrMapOvr>
    <a:masterClrMapping/>
  </p:clrMapOvr>
</p:sld>
</file>

<file path=ppt/theme/theme1.xml><?xml version="1.0" encoding="utf-8"?>
<a:theme xmlns:a="http://schemas.openxmlformats.org/drawingml/2006/main" name="الشارة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TM10001106[[fn=الشارة]]</Template>
  <TotalTime>257</TotalTime>
  <Words>385</Words>
  <Application>Microsoft Office PowerPoint</Application>
  <PresentationFormat>شاشة عريضة</PresentationFormat>
  <Paragraphs>67</Paragraphs>
  <Slides>19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30" baseType="lpstr">
      <vt:lpstr>Andalus</vt:lpstr>
      <vt:lpstr>Arabic Typesetting</vt:lpstr>
      <vt:lpstr>Arial</vt:lpstr>
      <vt:lpstr>Calibri Light</vt:lpstr>
      <vt:lpstr>Gill Sans MT</vt:lpstr>
      <vt:lpstr>Impact</vt:lpstr>
      <vt:lpstr>Kunstler Script</vt:lpstr>
      <vt:lpstr>Tw Cen MT</vt:lpstr>
      <vt:lpstr>Tw Cen MT Condensed</vt:lpstr>
      <vt:lpstr>Wingdings</vt:lpstr>
      <vt:lpstr>الشارة</vt:lpstr>
      <vt:lpstr>      </vt:lpstr>
      <vt:lpstr>الطهارة</vt:lpstr>
      <vt:lpstr>تمهيد الدرس </vt:lpstr>
      <vt:lpstr>أهداف الدرس &lt;&lt;</vt:lpstr>
      <vt:lpstr>ما الطهارة </vt:lpstr>
      <vt:lpstr>رتبي الكلمات التي أمامك للحصول على معنى الطهارة :</vt:lpstr>
      <vt:lpstr>إستراتيجية العصف الذهني </vt:lpstr>
      <vt:lpstr>عرض تقديمي في PowerPoint</vt:lpstr>
      <vt:lpstr>الماء من أعظم النعم التي أنعم الله بها علينا , وهو مادة الحياة .</vt:lpstr>
      <vt:lpstr>عرض تقديمي في PowerPoint</vt:lpstr>
      <vt:lpstr>عرض تقديمي في PowerPoint</vt:lpstr>
      <vt:lpstr>فكر؟  طالبتي المبدعة بيني كيف يكون شكرك لنعمة الماء.</vt:lpstr>
      <vt:lpstr>"الأصل في المياه الطهارة مالم تثبت نجاستها"</vt:lpstr>
      <vt:lpstr>أقسام المياه:</vt:lpstr>
      <vt:lpstr>عرض تقديمي في PowerPoint</vt:lpstr>
      <vt:lpstr>استعمال آنية الذهب والفضة 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الطهارة</dc:title>
  <dc:creator>خلود بنت الغربي</dc:creator>
  <cp:lastModifiedBy>خلود الغربي</cp:lastModifiedBy>
  <cp:revision>4</cp:revision>
  <dcterms:created xsi:type="dcterms:W3CDTF">2021-09-05T19:24:46Z</dcterms:created>
  <dcterms:modified xsi:type="dcterms:W3CDTF">2024-08-17T12:32:21Z</dcterms:modified>
</cp:coreProperties>
</file>