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3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8" r:id="rId20"/>
    <p:sldId id="282" r:id="rId21"/>
    <p:sldId id="289" r:id="rId22"/>
    <p:sldId id="287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EEE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636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067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229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749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70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561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307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030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593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518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427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B54EE-DF0D-4FA1-B48F-C292469C25C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765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2037492" y="1563210"/>
            <a:ext cx="7974013" cy="48844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buFont typeface="Wingdings 2"/>
              <a:buNone/>
              <a:defRPr/>
            </a:pPr>
            <a:endParaRPr lang="en-US" sz="5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buFont typeface="Wingdings 2"/>
              <a:buNone/>
              <a:defRPr/>
            </a:pPr>
            <a:r>
              <a:rPr lang="ar-BH" sz="5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الإيمان بالرسل</a:t>
            </a:r>
          </a:p>
          <a:p>
            <a:pPr>
              <a:buFont typeface="Wingdings 2"/>
              <a:buNone/>
              <a:defRPr/>
            </a:pPr>
            <a:endParaRPr lang="ar-BH" sz="4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2"/>
              <a:buNone/>
              <a:defRPr/>
            </a:pPr>
            <a:r>
              <a:rPr lang="ar-BH" sz="4300" b="1" dirty="0" smtClean="0">
                <a:solidFill>
                  <a:srgbClr val="7E0000"/>
                </a:solidFill>
                <a:latin typeface="Times New Roman" pitchFamily="18" charset="0"/>
                <a:cs typeface="Times New Roman" pitchFamily="18" charset="0"/>
              </a:rPr>
              <a:t>الصف الرابع الابتدائي </a:t>
            </a:r>
          </a:p>
          <a:p>
            <a:pPr>
              <a:buFont typeface="Wingdings 2"/>
              <a:buNone/>
              <a:defRPr/>
            </a:pPr>
            <a:r>
              <a:rPr lang="ar-BH" sz="4300" b="1" dirty="0" smtClean="0">
                <a:solidFill>
                  <a:srgbClr val="7E0000"/>
                </a:solidFill>
                <a:latin typeface="Times New Roman" pitchFamily="18" charset="0"/>
                <a:cs typeface="Times New Roman" pitchFamily="18" charset="0"/>
              </a:rPr>
              <a:t>التربية الإسلامية</a:t>
            </a:r>
            <a:r>
              <a:rPr lang="ar-BH" sz="2200" dirty="0" smtClean="0">
                <a:solidFill>
                  <a:srgbClr val="7E0000"/>
                </a:solidFill>
                <a:latin typeface="Adobe Arabic" pitchFamily="18" charset="-78"/>
                <a:cs typeface="Adobe Arabic" pitchFamily="18" charset="-78"/>
              </a:rPr>
              <a:t> </a:t>
            </a:r>
          </a:p>
          <a:p>
            <a:pPr>
              <a:buFont typeface="Wingdings 2"/>
              <a:buNone/>
              <a:defRPr/>
            </a:pPr>
            <a:endParaRPr lang="ar-BH" dirty="0" smtClean="0">
              <a:latin typeface="Adobe Arabic" pitchFamily="18" charset="-78"/>
              <a:cs typeface="Adobe Arabic" pitchFamily="18" charset="-78"/>
            </a:endParaRPr>
          </a:p>
          <a:p>
            <a:pPr>
              <a:buFont typeface="Wingdings 2"/>
              <a:buNone/>
              <a:defRPr/>
            </a:pPr>
            <a:endParaRPr lang="ar-BH" dirty="0">
              <a:latin typeface="Adobe Arabic" pitchFamily="18" charset="-78"/>
              <a:cs typeface="Adobe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3249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1"/>
            <a:ext cx="11582400" cy="72072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ar-BH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وظائف الرسل</a:t>
            </a:r>
            <a:endParaRPr lang="ar-BH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62646" y="1195901"/>
            <a:ext cx="11703051" cy="4827588"/>
            <a:chOff x="249767" y="1273175"/>
            <a:chExt cx="11703051" cy="4827588"/>
          </a:xfrm>
        </p:grpSpPr>
        <p:grpSp>
          <p:nvGrpSpPr>
            <p:cNvPr id="18435" name="Group 20"/>
            <p:cNvGrpSpPr>
              <a:grpSpLocks/>
            </p:cNvGrpSpPr>
            <p:nvPr/>
          </p:nvGrpSpPr>
          <p:grpSpPr bwMode="auto">
            <a:xfrm>
              <a:off x="249767" y="1273175"/>
              <a:ext cx="11703051" cy="4827588"/>
              <a:chOff x="187813" y="1268760"/>
              <a:chExt cx="8776675" cy="4827467"/>
            </a:xfrm>
          </p:grpSpPr>
          <p:grpSp>
            <p:nvGrpSpPr>
              <p:cNvPr id="18436" name="Group 14"/>
              <p:cNvGrpSpPr>
                <a:grpSpLocks/>
              </p:cNvGrpSpPr>
              <p:nvPr/>
            </p:nvGrpSpPr>
            <p:grpSpPr bwMode="auto">
              <a:xfrm>
                <a:off x="3203848" y="1268760"/>
                <a:ext cx="5760640" cy="1440160"/>
                <a:chOff x="2699792" y="1628800"/>
                <a:chExt cx="5760640" cy="1440160"/>
              </a:xfrm>
            </p:grpSpPr>
            <p:sp>
              <p:nvSpPr>
                <p:cNvPr id="5" name="Rounded Rectangle 4"/>
                <p:cNvSpPr/>
                <p:nvPr/>
              </p:nvSpPr>
              <p:spPr>
                <a:xfrm>
                  <a:off x="2699792" y="1628800"/>
                  <a:ext cx="5760640" cy="1440160"/>
                </a:xfrm>
                <a:prstGeom prst="roundRect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 w="57150">
                  <a:solidFill>
                    <a:schemeClr val="accent1"/>
                  </a:solidFill>
                </a:ln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rtl="1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ar-BH"/>
                </a:p>
              </p:txBody>
            </p:sp>
            <p:sp>
              <p:nvSpPr>
                <p:cNvPr id="6" name="TextBox 5"/>
                <p:cNvSpPr txBox="1"/>
                <p:nvPr/>
              </p:nvSpPr>
              <p:spPr>
                <a:xfrm>
                  <a:off x="2699796" y="1628800"/>
                  <a:ext cx="5544751" cy="1000100"/>
                </a:xfrm>
                <a:prstGeom prst="rect">
                  <a:avLst/>
                </a:prstGeom>
                <a:noFill/>
              </p:spPr>
              <p:txBody>
                <a:bodyPr rtlCol="1">
                  <a:spAutoFit/>
                </a:bodyPr>
                <a:lstStyle/>
                <a:p>
                  <a:pPr algn="r" rtl="1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ar-BH" sz="2800" b="1" u="sng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الوظيفة رقم (1)</a:t>
                  </a:r>
                </a:p>
                <a:p>
                  <a:pPr algn="r" rtl="1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ar-BH" sz="300" b="1" u="sng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 algn="r" rtl="1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ar-BH" sz="2800" b="1" dirty="0">
                      <a:latin typeface="Times New Roman" pitchFamily="18" charset="0"/>
                      <a:cs typeface="Times New Roman" pitchFamily="18" charset="0"/>
                    </a:rPr>
                    <a:t>دعوة الناس إلى التوحيد، والتحذير من الشرك.</a:t>
                  </a:r>
                </a:p>
              </p:txBody>
            </p:sp>
          </p:grpSp>
          <p:grpSp>
            <p:nvGrpSpPr>
              <p:cNvPr id="18437" name="Group 11"/>
              <p:cNvGrpSpPr>
                <a:grpSpLocks/>
              </p:cNvGrpSpPr>
              <p:nvPr/>
            </p:nvGrpSpPr>
            <p:grpSpPr bwMode="auto">
              <a:xfrm>
                <a:off x="1538682" y="3068941"/>
                <a:ext cx="6201929" cy="1350928"/>
                <a:chOff x="2851636" y="1781182"/>
                <a:chExt cx="5761436" cy="1223182"/>
              </a:xfrm>
            </p:grpSpPr>
            <p:sp>
              <p:nvSpPr>
                <p:cNvPr id="16" name="Rounded Rectangle 15"/>
                <p:cNvSpPr/>
                <p:nvPr/>
              </p:nvSpPr>
              <p:spPr>
                <a:xfrm>
                  <a:off x="2852192" y="1781200"/>
                  <a:ext cx="5760640" cy="1223164"/>
                </a:xfrm>
                <a:prstGeom prst="roundRect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 w="57150">
                  <a:solidFill>
                    <a:schemeClr val="accent1"/>
                  </a:solidFill>
                </a:ln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rtl="1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ar-BH"/>
                </a:p>
              </p:txBody>
            </p:sp>
            <p:sp>
              <p:nvSpPr>
                <p:cNvPr id="17" name="TextBox 16"/>
                <p:cNvSpPr txBox="1"/>
                <p:nvPr/>
              </p:nvSpPr>
              <p:spPr>
                <a:xfrm>
                  <a:off x="2851636" y="1781181"/>
                  <a:ext cx="5761436" cy="905529"/>
                </a:xfrm>
                <a:prstGeom prst="rect">
                  <a:avLst/>
                </a:prstGeom>
                <a:noFill/>
              </p:spPr>
              <p:txBody>
                <a:bodyPr rtlCol="1">
                  <a:spAutoFit/>
                </a:bodyPr>
                <a:lstStyle/>
                <a:p>
                  <a:pPr algn="r" rtl="1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ar-BH" sz="2800" b="1" u="sng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الوظيفة رقم (2)</a:t>
                  </a:r>
                </a:p>
                <a:p>
                  <a:pPr algn="r" rtl="1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ar-BH" sz="300" b="1" u="sng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 algn="r" rtl="1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ar-BH" sz="2800" b="1" dirty="0">
                      <a:latin typeface="Times New Roman" pitchFamily="18" charset="0"/>
                      <a:cs typeface="Times New Roman" pitchFamily="18" charset="0"/>
                    </a:rPr>
                    <a:t>   تربية الناس، وتزكية نفوسهم.</a:t>
                  </a:r>
                </a:p>
              </p:txBody>
            </p:sp>
          </p:grpSp>
          <p:grpSp>
            <p:nvGrpSpPr>
              <p:cNvPr id="18438" name="Group 6"/>
              <p:cNvGrpSpPr>
                <a:grpSpLocks/>
              </p:cNvGrpSpPr>
              <p:nvPr/>
            </p:nvGrpSpPr>
            <p:grpSpPr bwMode="auto">
              <a:xfrm>
                <a:off x="187813" y="4724661"/>
                <a:ext cx="6328921" cy="1371566"/>
                <a:chOff x="3004592" y="1662775"/>
                <a:chExt cx="5761111" cy="1207753"/>
              </a:xfrm>
            </p:grpSpPr>
            <p:sp>
              <p:nvSpPr>
                <p:cNvPr id="18" name="Rounded Rectangle 17"/>
                <p:cNvSpPr/>
                <p:nvPr/>
              </p:nvSpPr>
              <p:spPr>
                <a:xfrm>
                  <a:off x="3004592" y="1662775"/>
                  <a:ext cx="5760640" cy="1207753"/>
                </a:xfrm>
                <a:prstGeom prst="roundRect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 w="57150">
                  <a:solidFill>
                    <a:schemeClr val="accent1"/>
                  </a:solidFill>
                </a:ln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rtl="1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ar-BH"/>
                </a:p>
              </p:txBody>
            </p:sp>
            <p:sp>
              <p:nvSpPr>
                <p:cNvPr id="19" name="TextBox 18"/>
                <p:cNvSpPr txBox="1"/>
                <p:nvPr/>
              </p:nvSpPr>
              <p:spPr>
                <a:xfrm>
                  <a:off x="3458314" y="1796970"/>
                  <a:ext cx="5307389" cy="880653"/>
                </a:xfrm>
                <a:prstGeom prst="rect">
                  <a:avLst/>
                </a:prstGeom>
                <a:noFill/>
              </p:spPr>
              <p:txBody>
                <a:bodyPr rtlCol="1">
                  <a:spAutoFit/>
                </a:bodyPr>
                <a:lstStyle/>
                <a:p>
                  <a:pPr algn="r" rtl="1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ar-BH" sz="2800" b="1" u="sng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الوظيفة رقم (3)</a:t>
                  </a:r>
                </a:p>
                <a:p>
                  <a:pPr algn="r" rtl="1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ar-BH" sz="300" b="1" u="sng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 algn="r" rtl="1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ar-BH" sz="2800" b="1" dirty="0">
                      <a:latin typeface="Times New Roman" pitchFamily="18" charset="0"/>
                      <a:cs typeface="Times New Roman" pitchFamily="18" charset="0"/>
                    </a:rPr>
                    <a:t>    الحكم بين الناس بالعدل.</a:t>
                  </a:r>
                </a:p>
              </p:txBody>
            </p:sp>
          </p:grpSp>
          <p:sp>
            <p:nvSpPr>
              <p:cNvPr id="20" name="Down Arrow 19"/>
              <p:cNvSpPr/>
              <p:nvPr/>
            </p:nvSpPr>
            <p:spPr>
              <a:xfrm>
                <a:off x="3154311" y="2443541"/>
                <a:ext cx="789834" cy="1063359"/>
              </a:xfrm>
              <a:prstGeom prst="downArrow">
                <a:avLst/>
              </a:prstGeom>
              <a:ln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rtl="1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ar-BH"/>
              </a:p>
            </p:txBody>
          </p:sp>
        </p:grpSp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66663" y="4091703"/>
              <a:ext cx="1073150" cy="1073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026111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06400" y="214313"/>
            <a:ext cx="11582400" cy="8382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ar-BH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نشاط 2</a:t>
            </a:r>
            <a:endParaRPr lang="ar-BH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5854701" y="5949950"/>
            <a:ext cx="6337300" cy="8636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 fontAlgn="auto">
              <a:spcAft>
                <a:spcPts val="0"/>
              </a:spcAft>
              <a:defRPr/>
            </a:pPr>
            <a:endParaRPr lang="ar-BH" sz="21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itle 3"/>
          <p:cNvSpPr txBox="1">
            <a:spLocks/>
          </p:cNvSpPr>
          <p:nvPr/>
        </p:nvSpPr>
        <p:spPr>
          <a:xfrm>
            <a:off x="-431800" y="5949950"/>
            <a:ext cx="6335184" cy="8636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  <a:defRPr/>
            </a:pPr>
            <a:endParaRPr lang="ar-BH" sz="21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461" name="AutoShape 4" descr="data:image/jpeg;base64,/9j/4AAQSkZJRgABAQAAAQABAAD/2wCEAAkGBxQTEhQSDxQUFRQXFRYVFBQUFRQUFhQWGBgWFxUUFRQYHCggGRolGxQUITEhJSkrLi4uFx8zODMsNygtLisBCgoKDg0OGxAQGywmICQ4NCwwLTQsLCwvLy8sLCwsLCw0LCwsLCw0LCwsLCwsLCwsLCwtLCwsLCwsLCwsLCwsLP/AABEIAOEA4QMBEQACEQEDEQH/xAAcAAEAAgMBAQEAAAAAAAAAAAAABgcDBAUCCAH/xABCEAABAwICBgcFBQYGAwEAAAABAAIDBBEFIQYSMUFRYQcTInGBkaEyQlKxwRRicpLRIzNTgrLwJENjosLhVIPxFf/EABsBAQACAwEBAAAAAAAAAAAAAAAFBgMEBwIB/8QANxEBAAEDAQYDBgUDBAMAAAAAAAECAwQRBRIhMUFRBiJxE2GRobHRMkKBweEUUvAjMzRygpLx/9oADAMBAAIRAxEAPwC8UBAQEBAQEBAQEBAQEBAQEBAQEBAQEBAQEBAQEBAQEBAQEBAQEBAQEBAQEBAQEBAQEBAQEBAQEBAQEBAQEBAQEBAQEBAQEAlB4MgQBIEHoFB+oCAgICAgICAgICAgICAgICAgICAgEoCAg8SyBouUGk+ougx9cgdcg9snsg3YZQ4c0GRAQEBAQEBAQEBAQEBAQEBAQEBBq4jViNhdv2Ac0EZfi0hOaDqYHXue7VPAoO4g4lXWXceGwdyDWNQg89eg/RMg9CZBnpqvVcD59yDuAoCAgICAgICAgICAgICAgICAgII9js/7TV3AepQcwzjgg3MGm/at55eaDv4hUtYwlzg0kENuQLutkBfaV81eopmeUckSfUL68vHXoP3rkHoTIPQmQehMg3qHS+k6z7NJM1kzNUESdgEkAjVccjkRvWP2tMVbszxbkYF+q1F2mnWme3H5JGDfMLI036gICAgICAgICAgICAgICAgIIfjs1pnjmPkEHLMqDPBO73Nu7v3I+xzR+h0Wq5KkVNfP7DtYDWLyeQGxoWnRYr396uVjytqYsY82MejnGnb+ZSt8kAytfmXG63FbcqqkaHdg3G0cuRQYxUIMgmQehMg9iZBU+kVSJKuZ42F5A/lAb9FE36ta5l0PZVqbePRTPb68XY0a0wqaSwjeXx74nkub/Lvb4LHbyK7fLk2svY+Nlx5o0q7xz/lb+i2mUFaNVp1Jd8TiLnm0+8FJ2cii5y5qRtHY9/CnWqNae8fv2SNZ0SICAgICAgICAgICAgICAgi+k9P+0a74m+o/+hByBTIMjexmg0qzE3OOpG1z3n2WMF3Hw3Dmcl8mdHu3RNc6cvf0hpV1DNEGmqYGvcCbB2sBmcr7L2tfvSnXTi+3YoirSidY7tTrV9Y3ps6DIJ0Hts6DoYVh76kuYx2p2TeS19UkdnLebr5PJ6omIqiZjWOyDY9oBV0l3FvWxj/MiubDi5u0eoUXdx66ePNfNn7Xxr87szu1dp+6PtWlKy0vcUhaQ5pLXDMEEgg8QRsX2JmOMFdFNcbtUaxK29AtPuu1aesIEuxkmwScncHfNSeNlb3lq5qJtrYM2Nb1j8PWO38fRYS3lXEBAQEBAQEBAQEBAQEHiWUNaXOIDQCSTkABtJXyZ04y9U0zVMU0xxlVNZpx9ordUZQC7I77S6/tnvta3ctKjK3runRacrYHsNn+053I80+nWP05pDHUNI2reVRhLOte2MODQ42LuA3+KCZYdhscLbRNA4u2udzLt6GrzjGGNqIzG/bta7e124oKuxKhfDIY5BYjfuI3EHeEGog/blB2sE0dmnINiyP43Ai4+6N/yQWJhuHsgYGRjLeTtceJKDaIQQjS/o+iqNaWlAim22GUch+8AOyeY45rTv4lNfGnhKxbL2/dxpi3e81Hzj0+3wU/W0b4XujmaWPabOa4WI/vioqqmaZ0lf7N6i9RFdudYnqwA8F8e5iJ4SuXo30v+0s+z1B/bMHZcT+9aP8AkN/nxUti5G/G7PNz7b2yP6Wv21qPJPyn7dk6W4rggICAgICAgICAgICCs+lnSWwFFEcyA6YjhuZ47T4KPzb35I/VcPDOzdZ/qrkcuFP3+yrWm2Y2qNXSYiY0lMcPxBz42uvyPeNv981OWLntKIqcs2rh/wBJlVW45c49J5fZ06OqzWZHJVhmNvaAL6w4O+hQdVukA3sN+RFkHKxupFQADGBY3DibkcR3IOS3DW8EGZmHt4BB3KTFZW5Os4cxY+YQdukrGv2ZHgUGyg/EFd9LH2QxjrD/AIofuwyxcRwk+73+C0c32enHmtXhn+si55I/05568v09/wDkqlUWvbPQ1b4ZGSxHVewhzTzH0XqmqaZ1hiv2KL9ubdccJfQmjWMtq6dk7Mrizm/C8ZOb5+hCnLVyLlMVQ5VnYleJfqtVdPnHSXUWRqCAgICAgICAgICDTxevbBDJM/Yxpd322DxNh4rzXVFFM1Sz4tirIvU2qeczo+dMQrHTSPlkN3PcXHxOzu3KAqqmqdZdZsWabNum3RyiNHrCsPfUTMhiF3PcGjgOLjyAufBerdE11RTDFm5VGLZqu19Pn2heTtEIPs0dO3s9WOy8Aaxcfac7jc5lTtFEUUxTDlWRkV5F2q7XPGUKxbA5qU3e3WZukbct8fhPevTC80tag7FPVAoNuOUFBsNaEGRjEGQNQfjp9TPYgkUNQCwPJABFyTkBxzR9iJmdIV5ph0kBt4qAhzthm2tH4OJ57FH38yI4UfFbdleG5r0uZXCP7ev6/ZVs87nuL5HFziblziSSeZKjZmZnWV1ot00UxTTGkQxo9CCedEuN9VUGmeexN7PKRouPMXHeGrewrulW5PVVvE+F7SzGRTzp4T6T9p+q41KKGICAgICAgICAgIK86YsT1YIqdpzkdrO/CzYPzEflWjnV6UxT3Wrwri796q9P5Y0j1n+PqqNRa9rO6HMH/eVbh/pR+heR6DzUlg2+E1qR4pzN6unHp5Rxn16LRUgqLy9gIIcAQciDmD3hBCtIdDNslHkdpi3fyHd3IIvTTOa7VcCCDYgixB4EIO3SyIOlE5BsMcgygoONpNWCJjXOIAvmTwtuG8rxcuU0RrU2cXDvZVe5ajWflHqgWkGl81QwQsJZAPdGRfv7ZHy+aib+TVc4Rwh0DZew7WHG/V5q+/b0+6NrWTjbwzDZaiQRQML3ncNw4uOwDmV7t26q50pauXmWcWjfuzpHzn0hbmi3R3DAzWqg2aVzSDldkdwQdQHac/aPhZSlrEpojjxlQ9obfv5Ff+nO7THKOs+v2VPjuGmnqJIHe44gHiNrT5EKLuUblU0r7hZMZNim7HWP/rVpah0b2yMNnMcHNPMG4+S801TTMTDLftU3rdVurlMaPpHDqsTRRys2PY148RdWCmdY1hyK7bm3XNFXOJ0+DZX1jEBAQEBAQEBAQUh0q1nWV7m3yjYxncbax/qUPmVa3NOzo3huz7PCir+6Zn9v2Q9aqfl9CaGYf1FFBHbPqw534ndo/NT1qndoiHJtoX5v5NdzvM/B21kaYgII7pbg7ZGGZotIwXJHvNG0Hu2oIpTXCDqQPQbLXIOLpDpVHTAtbZ8u5o2N/Ed3ctW/lU2+EcZTuy9hXsvz1+Wjv1n0VtimJyTv15nax3Dc0cGjcoqu5VXOtS/4uHZxaNy1GkfX1aa8NlJtEtDJq0h37uHfKRt5MHvH0WzYxarnGeEILam3bOJE0Ueavt0j1XNgOBQ0kfV07LfE45veeLnb1LUW6aI0pUDKy72VXv3Z1n6ejpr21lQ9MWH6tRFMB+8YWu72f9H0UXnUaVRV3XvwrkTVYrtT+Wdfir5aK1Lx6LawyYewE3Mbnx+AN2+jgPBTOJVrahzTxBZi3nV6ddJ+P8pctlCiAgICAgICAgIPnjTGbXrql3+s8flOr9FBX51uVOrbKo3MK1Huj58XNoo9aRjfie1vmQPqvFuNaohsZde5Yrq7RP0fS8bbAAbgB5KwOQzOr0gICDzK24IO8EIK8EViRzQZesDQS4gAC5JyA7yvkzERrL3RbquVRTRGsz0RHH9MCbx0psNhk3n8A3Dmo2/mTPlo+K7bK8OU29LuTxn+3pHr3Q9zrm5zO8laC2RGnCBjCSA0Ek5AAEkngANq+xEzOkPFy5TbpmqudIjql2imjrC9slUNYXuItx/H+ikrGHEca/gpO1fEdVzW3i8I/u6z6dl2U+rqt1AA22QAsAOAC31UmZnjLIj4IIB0x096WN/wy/1NP6BaWdHkiVn8K3NMmqnvH0lT6il+Wz0LzXhqGcJGu822/wCKlMGfJMKH4qo0yaKu8fusZbyrCAgICAgICAgIPm/SAWqqi/8AGl/rcoC7+OfV1zBnXGt/9Y+kPGDH/EQX/jR/1tX21+OPV52h/wAW5/1n6PpNTzkogICDxM6zSeAJ9EFc4viUcDdaU5nY0Zud3D6rFdvU241lIYGzb+bXu244dZ6Qr7GsdkqDY9mPcwbO9x3lRN6/Vcnjy7Og7O2TYwqfLGtXWrr/ABDlLAlG1h2Hvmdqxi/EnJreZKy2rNVydIR+ftKxhUb1yePSOsrE0dwOKnAcO1JvkPyaNwUtZsU2o4c3Pdo7Vv51XnnSnpT0/mWkyfq5XsO5xt3Xy9LLOjE/0dxIFoaT3ckHfQEEK6Wz/gf/AGs+q1M3/bWHwx/zf0lSqiHRFpdCo7NV3x/J6k8D8MqP4s/3bfpP1Wat9UhAQEBAQEBAQEHz3pvBqV9SP9Vzvzdr6qDyI0u1OqbIr38K1Pu0+HBx4JNVzXfC4O8jdYqZ0mJbt+jft1U94mH0vSyh7GPGxzWuHiAVYI5OQVU7tUxPRlX15EH4Sgr/AE06QY4g6CktJJm1z/cZuNviPotK/lxTwo5rPsrw7Xf0uZHCnt1n7QqeqqnyOL5HFzjtJ/vJRdVU1TrK9WbNFmiKLcaRDCvjI62FYI6SzpLtZ/ud3cBzW7YxJq418lY2r4iosa28fzVd+kfeUtpA2NoZGA0DcPmeJUnTTFMaQot69cvVzXcnWZdSlmXpjcvSWiIe2QbJAfzNsCPLV80Gvh2JPiIzyQWBgeOBwFzl8kEkQV50y1NqeGP4pCfBo/UrRzqvLELV4Ut6366+0fWVRqLXtb3Q1T2ppn29qWwPJrR9SVK4Mf6cy5/4pr3sumntH3WCt1WhAQEBAQEBAQEFL9LlFqVoktlJG0/zNu0+mr5qJzadLmvd0Lwxf38SaOtM/Xj90IWmsa+ejrEuuoYs+1GOqd3tyHpZTeNXvW4ly/bWN7DMrp6Txj9UmWdFNTE8Sjp4zLO8MYN538gN55Bea66aI1qZsfHu5FyLdqNZlUGmGn8tTeKnvFDsPxyD7x3Dkoq/lTXwp4Qvuy9gWsXS5d81fyj/ADuhS1Fie4IXPcGsBc47ANq9UUTXOlLDkZNvHom5dnSISnDdHhHZ81nP3N91v6lSljEpo41cZULau37uVrbteWj5z/nZuTz2z3cdw4LcV1+QPJQdiiag6+IURlo3ObmYn61vukAO/XwQQ9zEHSwGWxsfDwQWdh0mtG08reWX0QVD0t4j1lW2IHKJlj+J2Z9LKJza9a9OzoPhjG9nizcn80/KOCDrTWRfXR1Q9Th8IO14Mh/nJI/26qnMendtxDlu2L/ts25VHLXT4cElWZGCAgICAgICAgIIN0tYV1tIJmjtQuufwOyd66p8CtPNo3qN7ssnhnK9llTbnlXHzjl+6mVEugp50S431VQ6neexN7PKQbPMXHgFvYVzSrcnqq3ifC9pajIp508J9P4lPdLNMoaMFvtzW7MQOzgXncPVbl7Iptx71a2Zsa9mzryo7/ZTOP49NVya87r/AAsGTWDg0fXaom5dquTrU6FhYFnDo3LUes9ZcxY246eDYHLUHsCzPekPsjkPiPILYs49Vz0RG09s2cKNJ419vv2TrDsKjp22jGZ9p59p36DkFLW7VNuNKXPc3PvZle/dn0jpDHVOWRppe3AR/wDnuiIGu5nWHj1ntDysAggdEzJB2KYIJZoyAWSNOw2v4ghBB66kbHI6M5FpI/T0sg7uimEslbKH3t2bEZFrrk3B8PVBKKuojpKZz3E6kbSczck/qSV5rriimapZ8bHqyLtNqjnL56xCrdNI+V/tPcXHx3KAqqmqZmXWbFmmzbpt08o4MuC4caieKBu2R4b3Da4+DQT4L3ao364pYNoZUY2NXd7Rw9enzfR8MYa0NaLBoAA4ACwCnnJ5mZnWXtHwQEBAQEBAQEBBiq6dsjHRvF2vaWuHEEWK+TETGkvdu5VbriunnHGP0fOuP4W6mqJIH+642PxN913iLKBu0TRVNMusYOVTlWKbtPX69YaMby0hzSQQQQRtBGYIXiJ05NmqmKommqOEkshcS5xJJNyTmSeJKTOvEppimN2mNIeQL5DbsA48kiNSqqKY1meCxdDujh0lpq4FrNrYfecNxeQeyOW3uUjYw/zV/BTtq+I+drF/9vt90uxmNrHCONoaxjWta1osANtgPFSERpyU6qqapmqqdZlw5yvryxYfS9ZPGw7C8X7hmfQILMIQVa+n1JJGfC9w9Sg2oWoJPoq7N45NPz/VBv4tgUNRnK3tDY5pLXeY2+KDPhmHRwM1IhYbSSSSTxJKCrelPScSv+yQm7GG8hGxz9ze4fPuUXmXt6dyF78N7Mm1R/UXI41cvdHf9VfLRWpZ/Q9gXt1jxxji8/2jvMavg5SeDa0jflR/FGdvVxjU9OM+vSPh9VoLfVIQEBAQEBAQEBAQEEH6T9GftEX2iEXliBuBtfHtI7xtHitPLs79O9HOFj8PbT/p7vsbk+Wr5T/KmFEuhCC3ei/A6Tqm1DHCWf3tYW6l2V2tZ/y38tilsS3b3d6OMufeIcvLm9Nm5G7T0iOUx31/bosJbitoZi8t5Hn7x9Mvog5EhQdTRCHWqC74GHzNgPS6CbIK6x2PVqpRxcHeYBQY40Eg0Yk/aEcWn6IJSgr7pD03EIdTUrrzHJ7xsiHAcXH0Wjk5O75aea0bD2JN6Yv348nSO/8AH1VCVFr66ujOBvrJ2wsuAc3v+Bg2u+g5lZrFqblWiO2ptCnCsTcnn0jvL6DoaRkMbIohqsY0NaOACm4iIjSHLrlyq5VNdU6zPFnX14EBAQEBAQEBAQEBAQVH0j6FmNzqqlbeI9qVg/yzmS8fdPoovKxt2d+nkvWwdtRcpjHvT5o5T393r9VeLRWtu4Pi0tNIJad5a4bd4cPhcN4Xu3cqonWlrZeHZyrfs7sax9PRbujHSFBUAMmtDNssT2Hn7rt3cVK2cqmvhPCVB2jsC/ja1W/NT849Y/drzC5JK2kC1JI0Em0Mp7Rvf8TrDub/ANkoJEghWl8NqhrviYPQ2/RBowtQdDDqtkLxJM4MYA67nGw2FeaqopjWWWzYuXqty3TMyjGl/SQ6QGKhuxmwynJzh90e737VHX8yZ4UfFdNl+G6bcxcyeM/29I9e6uiVoLZpo2cOoZJ5GxQtLnuNgB6kncBxXqiia50hr5WVbxrc3Lk6RC99DdGWUMOoLOkdnK/4juA+6Nym7NqLdOkOZbS2hczb3tKuXSO0O+sqPEBAQEBAQEBAQEBAQEH44XFjmN4QidFWab9HZGtPQNuMy+EbRvJj4j7vlwUbkYn5qPgumyPEUTpZyp9Kvv8Af4q1e0gkEWIyIORB3ghR+i4RVExrDNhjbzRDjIwebgslrjXENPOq3ce5PaJ+krgc1Tzk7TqEGfB+kKgjYIXve1zLh143Ea1zexHNYJyKInSUpRsbKrpiqmInX3w6Z6Q6D+NfuY/9F8/qrXdlp2BnT+T5wjOlGnFLKWGLrHFutfs2uDbj3LHObbjk2rfhjMq/FMR+uv0Rmq0zfshYG83do+Wxa9edVP4Y0TGN4Ws08b1U1e6OEI/W18kpvK8uPPYO4bAtOuuqudapWPHxbOPTu2qYiGsvLO6WA4FNVydXTsv8Tjkxg4ud9Nqy2rNVydIaGftKxh0b1yePSOsrt0R0UioWWb25Xe3KRmeTR7reSl7Nmm1GkOdbR2ldzbm9XyjlHSEgWZHCAgICAgICAgICAgICAgICCM6T6E09ZdxHVy7pWb/xt2O+fNa93GouceqX2ftnIw/LE609p/bsr+n0DqaariL2h8QffrWHLK5Gs3a03A5c1q28Wui5GvJP5m3sfJwrlNPCqY00n3+9N5IclJKS5WI5NceAJSX2I1mIUoH3cTxJPmoep0fHjTSG5GteUxb5Mi8sogzUlI+V2pExz3cGgnz4L1RRVXOlMNfIyrOPTvXaoiFhaOdFz3WfXu1G/wAJhBceTnjIeF+8LftYXWv4Kpn+KOdOLH/lP7R9/gs7DsPjgYI4GNYwbA0ep4nmVIU0xTGkKjdu13aprrnWZ6tlfWMQEBAQEBAQEBAQEBAQEBAQEAlByqmsD8hsB80HPqHcEHFxAawI45eeSPsTpOqOv6G5AbsqWEfejcD6ErSqxNeUrLa8QRT+Kj5sjOiSf/yIvyvWOcGZ6t2nxVbpj/bn4vGJdGpgY1759YE2dqstq8MySvsYEdZYrniy5P4LcfrOv2bOGaI0wsXNdIfvuNvyiyz04lqnoi7/AIgzrvDe3Y90fvzTCigjY3Vja1g4NAaPRbEREcIQ9ddVc71czM+936SqD+8bf1X15bCAgICAgICAgICAgICAgICAgICDxKzWaRxBHmgh01FVMNhEXjc5paQfMgoDKSpdl1Lm83FoHzQdjC8ADCHzHXeMwB7LT9Sg7iAg8TRBzS1wBBFiDvQRKuwOWJxMI6xm4AjWbyIO3vQarTUHIQS35tIHmckHe0eopWlz5hq3Fg24J5k2yQdxAQEBAQEBAQEBAQEBAQEBAQEBAQEBAQEBAQEBAQEBAQEBAQEBAQEBAQEBAQEBAQEBAQEBAQEBAQEBAQEBAQEBAQEBAQEBAQEBAQEBAQEBAQEBAQEBAQEBAQEBAQEBAQEBAQEBAQEBAQEBAQEBAQEBAQEBAQEBAQEBAQEBAQEH/9k="/>
          <p:cNvSpPr>
            <a:spLocks noChangeAspect="1" noChangeArrowheads="1"/>
          </p:cNvSpPr>
          <p:nvPr/>
        </p:nvSpPr>
        <p:spPr bwMode="auto">
          <a:xfrm>
            <a:off x="11040533" y="-1531938"/>
            <a:ext cx="4267200" cy="3200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r" rtl="1"/>
            <a:endParaRPr lang="ar-BH">
              <a:latin typeface="Franklin Gothic Book" pitchFamily="34" charset="0"/>
              <a:cs typeface="Tahoma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09600" y="1073428"/>
            <a:ext cx="11277600" cy="17526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63500" indent="-63500" algn="justLow" rtl="1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ar-BH" sz="25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3500" indent="-63500" algn="justLow" rtl="1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ar-BH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صنف ما يأتي إلى صفات ووظائف الرسل في الجدول أدناه:</a:t>
            </a:r>
          </a:p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BH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ar-BH" sz="2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الحكم بين الناس بالعدل – الصدق - دعوة الناس إلى التوحيد والتحذير من الشرك - العصمة من </a:t>
            </a:r>
            <a:r>
              <a:rPr lang="ar-BH" sz="25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المعاصي والآثام </a:t>
            </a:r>
            <a:r>
              <a:rPr lang="ar-BH" sz="2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الأمانة </a:t>
            </a:r>
            <a:r>
              <a:rPr lang="ar-BH" sz="25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تربية </a:t>
            </a:r>
            <a:r>
              <a:rPr lang="ar-BH" sz="2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الناس وتزكية نفوسهم – الفطانة - </a:t>
            </a:r>
            <a:r>
              <a:rPr lang="ar-BH" sz="25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الصبر</a:t>
            </a:r>
            <a:r>
              <a:rPr lang="ar-BH" sz="2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63500" indent="-63500" algn="justLow" rtl="1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ar-BH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3408907"/>
              </p:ext>
            </p:extLst>
          </p:nvPr>
        </p:nvGraphicFramePr>
        <p:xfrm>
          <a:off x="2184400" y="3125030"/>
          <a:ext cx="8128000" cy="3124200"/>
        </p:xfrm>
        <a:graphic>
          <a:graphicData uri="http://schemas.openxmlformats.org/drawingml/2006/table">
            <a:tbl>
              <a:tblPr rtl="1" firstRow="1" bandRow="1">
                <a:tableStyleId>{7DF18680-E054-41AD-8BC1-D1AEF772440D}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0700">
                <a:tc>
                  <a:txBody>
                    <a:bodyPr/>
                    <a:lstStyle/>
                    <a:p>
                      <a:pPr algn="ctr" rtl="1"/>
                      <a:r>
                        <a:rPr lang="ar-BH" sz="2400" dirty="0" smtClean="0"/>
                        <a:t>صفات الرسل</a:t>
                      </a:r>
                      <a:endParaRPr lang="ar-BH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2400" dirty="0" smtClean="0"/>
                        <a:t>وظائف الرسل</a:t>
                      </a:r>
                      <a:endParaRPr lang="ar-BH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algn="ctr" rtl="1"/>
                      <a:endParaRPr lang="ar-BH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endParaRPr lang="ar-BH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algn="ctr" rtl="1"/>
                      <a:endParaRPr lang="ar-BH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endParaRPr lang="ar-BH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algn="ctr" rtl="1"/>
                      <a:endParaRPr lang="ar-BH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endParaRPr lang="ar-BH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algn="ctr" rtl="1"/>
                      <a:endParaRPr lang="ar-BH" sz="2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endParaRPr lang="ar-BH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algn="ctr" rtl="1"/>
                      <a:endParaRPr lang="ar-BH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endParaRPr lang="ar-BH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6390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06400" y="214313"/>
            <a:ext cx="11582400" cy="8382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ar-BH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إجابة النشاط 2</a:t>
            </a:r>
            <a:endParaRPr lang="ar-BH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5854701" y="5949950"/>
            <a:ext cx="6337300" cy="8636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 fontAlgn="auto">
              <a:spcAft>
                <a:spcPts val="0"/>
              </a:spcAft>
              <a:defRPr/>
            </a:pPr>
            <a:endParaRPr lang="ar-BH" sz="21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itle 3"/>
          <p:cNvSpPr txBox="1">
            <a:spLocks/>
          </p:cNvSpPr>
          <p:nvPr/>
        </p:nvSpPr>
        <p:spPr>
          <a:xfrm>
            <a:off x="-431800" y="5949950"/>
            <a:ext cx="6335184" cy="8636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  <a:defRPr/>
            </a:pPr>
            <a:endParaRPr lang="ar-BH" sz="21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461" name="AutoShape 4" descr="data:image/jpeg;base64,/9j/4AAQSkZJRgABAQAAAQABAAD/2wCEAAkGBxQTEhQSDxQUFRQXFRYVFBQUFRQUFhQWGBgWFxUUFRQYHCggGRolGxQUITEhJSkrLi4uFx8zODMsNygtLisBCgoKDg0OGxAQGywmICQ4NCwwLTQsLCwvLy8sLCwsLCw0LCwsLCw0LCwsLCwsLCwsLCwtLCwsLCwsLCwsLCwsLP/AABEIAOEA4QMBEQACEQEDEQH/xAAcAAEAAgMBAQEAAAAAAAAAAAAABgcDBAUCCAH/xABCEAABAwICBgcFBQYGAwEAAAABAAIDBBEFIQYSMUFRYQcTInGBkaEyQlKxwRRicpLRIzNTgrLwJENjosLhVIPxFf/EABsBAQACAwEBAAAAAAAAAAAAAAAFBgMEBwIB/8QANxEBAAEDAQYDBgUDBAMAAAAAAAECAwQRBRIhMUFRBiJxE2GRobHRMkKBweEUUvAjMzRygpLx/9oADAMBAAIRAxEAPwC8UBAQEBAQEBAQEBAQEBAQEBAQEBAQEBAQEBAQEBAQEBAQEBAQEBAQEBAQEBAQEBAQEBAQEBAQEBAQEBAQEBAQEBAQEBAQEAlB4MgQBIEHoFB+oCAgICAgICAgICAgICAgICAgICAgEoCAg8SyBouUGk+ougx9cgdcg9snsg3YZQ4c0GRAQEBAQEBAQEBAQEBAQEBAQEBBq4jViNhdv2Ac0EZfi0hOaDqYHXue7VPAoO4g4lXWXceGwdyDWNQg89eg/RMg9CZBnpqvVcD59yDuAoCAgICAgICAgICAgICAgICAgII9js/7TV3AepQcwzjgg3MGm/at55eaDv4hUtYwlzg0kENuQLutkBfaV81eopmeUckSfUL68vHXoP3rkHoTIPQmQehMg3qHS+k6z7NJM1kzNUESdgEkAjVccjkRvWP2tMVbszxbkYF+q1F2mnWme3H5JGDfMLI036gICAgICAgICAgICAgICAgIIfjs1pnjmPkEHLMqDPBO73Nu7v3I+xzR+h0Wq5KkVNfP7DtYDWLyeQGxoWnRYr396uVjytqYsY82MejnGnb+ZSt8kAytfmXG63FbcqqkaHdg3G0cuRQYxUIMgmQehMg9iZBU+kVSJKuZ42F5A/lAb9FE36ta5l0PZVqbePRTPb68XY0a0wqaSwjeXx74nkub/Lvb4LHbyK7fLk2svY+Nlx5o0q7xz/lb+i2mUFaNVp1Jd8TiLnm0+8FJ2cii5y5qRtHY9/CnWqNae8fv2SNZ0SICAgICAgICAgICAgICAgi+k9P+0a74m+o/+hByBTIMjexmg0qzE3OOpG1z3n2WMF3Hw3Dmcl8mdHu3RNc6cvf0hpV1DNEGmqYGvcCbB2sBmcr7L2tfvSnXTi+3YoirSidY7tTrV9Y3ps6DIJ0Hts6DoYVh76kuYx2p2TeS19UkdnLebr5PJ6omIqiZjWOyDY9oBV0l3FvWxj/MiubDi5u0eoUXdx66ePNfNn7Xxr87szu1dp+6PtWlKy0vcUhaQ5pLXDMEEgg8QRsX2JmOMFdFNcbtUaxK29AtPuu1aesIEuxkmwScncHfNSeNlb3lq5qJtrYM2Nb1j8PWO38fRYS3lXEBAQEBAQEBAQEBAQEHiWUNaXOIDQCSTkABtJXyZ04y9U0zVMU0xxlVNZpx9ordUZQC7I77S6/tnvta3ctKjK3runRacrYHsNn+053I80+nWP05pDHUNI2reVRhLOte2MODQ42LuA3+KCZYdhscLbRNA4u2udzLt6GrzjGGNqIzG/bta7e124oKuxKhfDIY5BYjfuI3EHeEGog/blB2sE0dmnINiyP43Ai4+6N/yQWJhuHsgYGRjLeTtceJKDaIQQjS/o+iqNaWlAim22GUch+8AOyeY45rTv4lNfGnhKxbL2/dxpi3e81Hzj0+3wU/W0b4XujmaWPabOa4WI/vioqqmaZ0lf7N6i9RFdudYnqwA8F8e5iJ4SuXo30v+0s+z1B/bMHZcT+9aP8AkN/nxUti5G/G7PNz7b2yP6Wv21qPJPyn7dk6W4rggICAgICAgICAgICCs+lnSWwFFEcyA6YjhuZ47T4KPzb35I/VcPDOzdZ/qrkcuFP3+yrWm2Y2qNXSYiY0lMcPxBz42uvyPeNv981OWLntKIqcs2rh/wBJlVW45c49J5fZ06OqzWZHJVhmNvaAL6w4O+hQdVukA3sN+RFkHKxupFQADGBY3DibkcR3IOS3DW8EGZmHt4BB3KTFZW5Os4cxY+YQdukrGv2ZHgUGyg/EFd9LH2QxjrD/AIofuwyxcRwk+73+C0c32enHmtXhn+si55I/05568v09/wDkqlUWvbPQ1b4ZGSxHVewhzTzH0XqmqaZ1hiv2KL9ubdccJfQmjWMtq6dk7Mrizm/C8ZOb5+hCnLVyLlMVQ5VnYleJfqtVdPnHSXUWRqCAgICAgICAgICDTxevbBDJM/Yxpd322DxNh4rzXVFFM1Sz4tirIvU2qeczo+dMQrHTSPlkN3PcXHxOzu3KAqqmqdZdZsWabNum3RyiNHrCsPfUTMhiF3PcGjgOLjyAufBerdE11RTDFm5VGLZqu19Pn2heTtEIPs0dO3s9WOy8Aaxcfac7jc5lTtFEUUxTDlWRkV5F2q7XPGUKxbA5qU3e3WZukbct8fhPevTC80tag7FPVAoNuOUFBsNaEGRjEGQNQfjp9TPYgkUNQCwPJABFyTkBxzR9iJmdIV5ph0kBt4qAhzthm2tH4OJ57FH38yI4UfFbdleG5r0uZXCP7ev6/ZVs87nuL5HFziblziSSeZKjZmZnWV1ot00UxTTGkQxo9CCedEuN9VUGmeexN7PKRouPMXHeGrewrulW5PVVvE+F7SzGRTzp4T6T9p+q41KKGICAgICAgICAgIK86YsT1YIqdpzkdrO/CzYPzEflWjnV6UxT3Wrwri796q9P5Y0j1n+PqqNRa9rO6HMH/eVbh/pR+heR6DzUlg2+E1qR4pzN6unHp5Rxn16LRUgqLy9gIIcAQciDmD3hBCtIdDNslHkdpi3fyHd3IIvTTOa7VcCCDYgixB4EIO3SyIOlE5BsMcgygoONpNWCJjXOIAvmTwtuG8rxcuU0RrU2cXDvZVe5ajWflHqgWkGl81QwQsJZAPdGRfv7ZHy+aib+TVc4Rwh0DZew7WHG/V5q+/b0+6NrWTjbwzDZaiQRQML3ncNw4uOwDmV7t26q50pauXmWcWjfuzpHzn0hbmi3R3DAzWqg2aVzSDldkdwQdQHac/aPhZSlrEpojjxlQ9obfv5Ff+nO7THKOs+v2VPjuGmnqJIHe44gHiNrT5EKLuUblU0r7hZMZNim7HWP/rVpah0b2yMNnMcHNPMG4+S801TTMTDLftU3rdVurlMaPpHDqsTRRys2PY148RdWCmdY1hyK7bm3XNFXOJ0+DZX1jEBAQEBAQEBAQUh0q1nWV7m3yjYxncbax/qUPmVa3NOzo3huz7PCir+6Zn9v2Q9aqfl9CaGYf1FFBHbPqw534ndo/NT1qndoiHJtoX5v5NdzvM/B21kaYgII7pbg7ZGGZotIwXJHvNG0Hu2oIpTXCDqQPQbLXIOLpDpVHTAtbZ8u5o2N/Ed3ctW/lU2+EcZTuy9hXsvz1+Wjv1n0VtimJyTv15nax3Dc0cGjcoqu5VXOtS/4uHZxaNy1GkfX1aa8NlJtEtDJq0h37uHfKRt5MHvH0WzYxarnGeEILam3bOJE0Ueavt0j1XNgOBQ0kfV07LfE45veeLnb1LUW6aI0pUDKy72VXv3Z1n6ejpr21lQ9MWH6tRFMB+8YWu72f9H0UXnUaVRV3XvwrkTVYrtT+Wdfir5aK1Lx6LawyYewE3Mbnx+AN2+jgPBTOJVrahzTxBZi3nV6ddJ+P8pctlCiAgICAgICAgIPnjTGbXrql3+s8flOr9FBX51uVOrbKo3MK1Huj58XNoo9aRjfie1vmQPqvFuNaohsZde5Yrq7RP0fS8bbAAbgB5KwOQzOr0gICDzK24IO8EIK8EViRzQZesDQS4gAC5JyA7yvkzERrL3RbquVRTRGsz0RHH9MCbx0psNhk3n8A3Dmo2/mTPlo+K7bK8OU29LuTxn+3pHr3Q9zrm5zO8laC2RGnCBjCSA0Ek5AAEkngANq+xEzOkPFy5TbpmqudIjql2imjrC9slUNYXuItx/H+ikrGHEca/gpO1fEdVzW3i8I/u6z6dl2U+rqt1AA22QAsAOAC31UmZnjLIj4IIB0x096WN/wy/1NP6BaWdHkiVn8K3NMmqnvH0lT6il+Wz0LzXhqGcJGu822/wCKlMGfJMKH4qo0yaKu8fusZbyrCAgICAgICAgIPm/SAWqqi/8AGl/rcoC7+OfV1zBnXGt/9Y+kPGDH/EQX/jR/1tX21+OPV52h/wAW5/1n6PpNTzkogICDxM6zSeAJ9EFc4viUcDdaU5nY0Zud3D6rFdvU241lIYGzb+bXu244dZ6Qr7GsdkqDY9mPcwbO9x3lRN6/Vcnjy7Og7O2TYwqfLGtXWrr/ABDlLAlG1h2Hvmdqxi/EnJreZKy2rNVydIR+ftKxhUb1yePSOsrE0dwOKnAcO1JvkPyaNwUtZsU2o4c3Pdo7Vv51XnnSnpT0/mWkyfq5XsO5xt3Xy9LLOjE/0dxIFoaT3ckHfQEEK6Wz/gf/AGs+q1M3/bWHwx/zf0lSqiHRFpdCo7NV3x/J6k8D8MqP4s/3bfpP1Wat9UhAQEBAQEBAQEHz3pvBqV9SP9Vzvzdr6qDyI0u1OqbIr38K1Pu0+HBx4JNVzXfC4O8jdYqZ0mJbt+jft1U94mH0vSyh7GPGxzWuHiAVYI5OQVU7tUxPRlX15EH4Sgr/AE06QY4g6CktJJm1z/cZuNviPotK/lxTwo5rPsrw7Xf0uZHCnt1n7QqeqqnyOL5HFzjtJ/vJRdVU1TrK9WbNFmiKLcaRDCvjI62FYI6SzpLtZ/ud3cBzW7YxJq418lY2r4iosa28fzVd+kfeUtpA2NoZGA0DcPmeJUnTTFMaQot69cvVzXcnWZdSlmXpjcvSWiIe2QbJAfzNsCPLV80Gvh2JPiIzyQWBgeOBwFzl8kEkQV50y1NqeGP4pCfBo/UrRzqvLELV4Ut6366+0fWVRqLXtb3Q1T2ppn29qWwPJrR9SVK4Mf6cy5/4pr3sumntH3WCt1WhAQEBAQEBAQEFL9LlFqVoktlJG0/zNu0+mr5qJzadLmvd0Lwxf38SaOtM/Xj90IWmsa+ejrEuuoYs+1GOqd3tyHpZTeNXvW4ly/bWN7DMrp6Txj9UmWdFNTE8Sjp4zLO8MYN538gN55Bea66aI1qZsfHu5FyLdqNZlUGmGn8tTeKnvFDsPxyD7x3Dkoq/lTXwp4Qvuy9gWsXS5d81fyj/ADuhS1Fie4IXPcGsBc47ANq9UUTXOlLDkZNvHom5dnSISnDdHhHZ81nP3N91v6lSljEpo41cZULau37uVrbteWj5z/nZuTz2z3cdw4LcV1+QPJQdiiag6+IURlo3ObmYn61vukAO/XwQQ9zEHSwGWxsfDwQWdh0mtG08reWX0QVD0t4j1lW2IHKJlj+J2Z9LKJza9a9OzoPhjG9nizcn80/KOCDrTWRfXR1Q9Th8IO14Mh/nJI/26qnMendtxDlu2L/ts25VHLXT4cElWZGCAgICAgICAgIIN0tYV1tIJmjtQuufwOyd66p8CtPNo3qN7ssnhnK9llTbnlXHzjl+6mVEugp50S431VQ6neexN7PKQbPMXHgFvYVzSrcnqq3ifC9pajIp508J9P4lPdLNMoaMFvtzW7MQOzgXncPVbl7Iptx71a2Zsa9mzryo7/ZTOP49NVya87r/AAsGTWDg0fXaom5dquTrU6FhYFnDo3LUes9ZcxY246eDYHLUHsCzPekPsjkPiPILYs49Vz0RG09s2cKNJ419vv2TrDsKjp22jGZ9p59p36DkFLW7VNuNKXPc3PvZle/dn0jpDHVOWRppe3AR/wDnuiIGu5nWHj1ntDysAggdEzJB2KYIJZoyAWSNOw2v4ghBB66kbHI6M5FpI/T0sg7uimEslbKH3t2bEZFrrk3B8PVBKKuojpKZz3E6kbSczck/qSV5rriimapZ8bHqyLtNqjnL56xCrdNI+V/tPcXHx3KAqqmqZmXWbFmmzbpt08o4MuC4caieKBu2R4b3Da4+DQT4L3ao364pYNoZUY2NXd7Rw9enzfR8MYa0NaLBoAA4ACwCnnJ5mZnWXtHwQEBAQEBAQEBBiq6dsjHRvF2vaWuHEEWK+TETGkvdu5VbriunnHGP0fOuP4W6mqJIH+642PxN913iLKBu0TRVNMusYOVTlWKbtPX69YaMby0hzSQQQQRtBGYIXiJ05NmqmKommqOEkshcS5xJJNyTmSeJKTOvEppimN2mNIeQL5DbsA48kiNSqqKY1meCxdDujh0lpq4FrNrYfecNxeQeyOW3uUjYw/zV/BTtq+I+drF/9vt90uxmNrHCONoaxjWta1osANtgPFSERpyU6qqapmqqdZlw5yvryxYfS9ZPGw7C8X7hmfQILMIQVa+n1JJGfC9w9Sg2oWoJPoq7N45NPz/VBv4tgUNRnK3tDY5pLXeY2+KDPhmHRwM1IhYbSSSSTxJKCrelPScSv+yQm7GG8hGxz9ze4fPuUXmXt6dyF78N7Mm1R/UXI41cvdHf9VfLRWpZ/Q9gXt1jxxji8/2jvMavg5SeDa0jflR/FGdvVxjU9OM+vSPh9VoLfVIQEBAQEBAQEBAQEEH6T9GftEX2iEXliBuBtfHtI7xtHitPLs79O9HOFj8PbT/p7vsbk+Wr5T/KmFEuhCC3ei/A6Tqm1DHCWf3tYW6l2V2tZ/y38tilsS3b3d6OMufeIcvLm9Nm5G7T0iOUx31/bosJbitoZi8t5Hn7x9Mvog5EhQdTRCHWqC74GHzNgPS6CbIK6x2PVqpRxcHeYBQY40Eg0Yk/aEcWn6IJSgr7pD03EIdTUrrzHJ7xsiHAcXH0Wjk5O75aea0bD2JN6Yv348nSO/8AH1VCVFr66ujOBvrJ2wsuAc3v+Bg2u+g5lZrFqblWiO2ptCnCsTcnn0jvL6DoaRkMbIohqsY0NaOACm4iIjSHLrlyq5VNdU6zPFnX14EBAQEBAQEBAQEBAQVH0j6FmNzqqlbeI9qVg/yzmS8fdPoovKxt2d+nkvWwdtRcpjHvT5o5T393r9VeLRWtu4Pi0tNIJad5a4bd4cPhcN4Xu3cqonWlrZeHZyrfs7sax9PRbujHSFBUAMmtDNssT2Hn7rt3cVK2cqmvhPCVB2jsC/ja1W/NT849Y/drzC5JK2kC1JI0Em0Mp7Rvf8TrDub/ANkoJEghWl8NqhrviYPQ2/RBowtQdDDqtkLxJM4MYA67nGw2FeaqopjWWWzYuXqty3TMyjGl/SQ6QGKhuxmwynJzh90e737VHX8yZ4UfFdNl+G6bcxcyeM/29I9e6uiVoLZpo2cOoZJ5GxQtLnuNgB6kncBxXqiia50hr5WVbxrc3Lk6RC99DdGWUMOoLOkdnK/4juA+6Nym7NqLdOkOZbS2hczb3tKuXSO0O+sqPEBAQEBAQEBAQEBAQEH44XFjmN4QidFWab9HZGtPQNuMy+EbRvJj4j7vlwUbkYn5qPgumyPEUTpZyp9Kvv8Af4q1e0gkEWIyIORB3ghR+i4RVExrDNhjbzRDjIwebgslrjXENPOq3ce5PaJ+krgc1Tzk7TqEGfB+kKgjYIXve1zLh143Ea1zexHNYJyKInSUpRsbKrpiqmInX3w6Z6Q6D+NfuY/9F8/qrXdlp2BnT+T5wjOlGnFLKWGLrHFutfs2uDbj3LHObbjk2rfhjMq/FMR+uv0Rmq0zfshYG83do+Wxa9edVP4Y0TGN4Ws08b1U1e6OEI/W18kpvK8uPPYO4bAtOuuqudapWPHxbOPTu2qYiGsvLO6WA4FNVydXTsv8Tjkxg4ud9Nqy2rNVydIaGftKxh0b1yePSOsrt0R0UioWWb25Xe3KRmeTR7reSl7Nmm1GkOdbR2ldzbm9XyjlHSEgWZHCAgICAgICAgICAgICAgICCM6T6E09ZdxHVy7pWb/xt2O+fNa93GouceqX2ftnIw/LE609p/bsr+n0DqaariL2h8QffrWHLK5Gs3a03A5c1q28Wui5GvJP5m3sfJwrlNPCqY00n3+9N5IclJKS5WI5NceAJSX2I1mIUoH3cTxJPmoep0fHjTSG5GteUxb5Mi8sogzUlI+V2pExz3cGgnz4L1RRVXOlMNfIyrOPTvXaoiFhaOdFz3WfXu1G/wAJhBceTnjIeF+8LftYXWv4Kpn+KOdOLH/lP7R9/gs7DsPjgYI4GNYwbA0ep4nmVIU0xTGkKjdu13aprrnWZ6tlfWMQEBAQEBAQEBAQEBAQEBAQEAlByqmsD8hsB80HPqHcEHFxAawI45eeSPsTpOqOv6G5AbsqWEfejcD6ErSqxNeUrLa8QRT+Kj5sjOiSf/yIvyvWOcGZ6t2nxVbpj/bn4vGJdGpgY1759YE2dqstq8MySvsYEdZYrniy5P4LcfrOv2bOGaI0wsXNdIfvuNvyiyz04lqnoi7/AIgzrvDe3Y90fvzTCigjY3Vja1g4NAaPRbEREcIQ9ddVc71czM+936SqD+8bf1X15bCAgICAgICAgICAgICAgICAgICDxKzWaRxBHmgh01FVMNhEXjc5paQfMgoDKSpdl1Lm83FoHzQdjC8ADCHzHXeMwB7LT9Sg7iAg8TRBzS1wBBFiDvQRKuwOWJxMI6xm4AjWbyIO3vQarTUHIQS35tIHmckHe0eopWlz5hq3Fg24J5k2yQdxAQEBAQEBAQEBAQEBAQEBAQEBAQEBAQEBAQEBAQEBAQEBAQEBAQEBAQEBAQEBAQEBAQEBAQEBAQEBAQEBAQEBAQEBAQEBAQEBAQEBAQEBAQEBAQEBAQEBAQEBAQEBAQEBAQEBAQEBAQEBAQEBAQEBAQEBAQEBAQEBAQEBAQEH/9k="/>
          <p:cNvSpPr>
            <a:spLocks noChangeAspect="1" noChangeArrowheads="1"/>
          </p:cNvSpPr>
          <p:nvPr/>
        </p:nvSpPr>
        <p:spPr bwMode="auto">
          <a:xfrm>
            <a:off x="11040533" y="-1531938"/>
            <a:ext cx="4267200" cy="3200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r" rtl="1"/>
            <a:endParaRPr lang="ar-BH">
              <a:latin typeface="Franklin Gothic Book" pitchFamily="34" charset="0"/>
              <a:cs typeface="Tahoma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09600" y="1073428"/>
            <a:ext cx="11277600" cy="17526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63500" indent="-63500" algn="justLow" rtl="1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ar-BH" sz="25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3500" indent="-63500" algn="just" rtl="1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ar-BH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صنف ما يأتي إلى صفات ووظائف الرسل في الجدول أدناه:</a:t>
            </a:r>
          </a:p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BH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ar-BH" sz="2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الحكم بين الناس بالعدل – الصدق - دعوة الناس إلى التوحيد والتحذير من الشرك - العصمة من </a:t>
            </a:r>
            <a:r>
              <a:rPr lang="ar-BH" sz="25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المعاصي والآثام </a:t>
            </a:r>
            <a:r>
              <a:rPr lang="ar-BH" sz="2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الأمانة -  تربية الناس وتزكية نفوسهم – الفطانة </a:t>
            </a:r>
            <a:r>
              <a:rPr lang="ar-BH" sz="25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الصبر</a:t>
            </a:r>
            <a:r>
              <a:rPr lang="ar-BH" sz="2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63500" indent="-63500" algn="justLow" rtl="1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ar-BH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6684579"/>
              </p:ext>
            </p:extLst>
          </p:nvPr>
        </p:nvGraphicFramePr>
        <p:xfrm>
          <a:off x="1671142" y="3085274"/>
          <a:ext cx="9112472" cy="3124200"/>
        </p:xfrm>
        <a:graphic>
          <a:graphicData uri="http://schemas.openxmlformats.org/drawingml/2006/table">
            <a:tbl>
              <a:tblPr rtl="1" firstRow="1" bandRow="1">
                <a:tableStyleId>{7DF18680-E054-41AD-8BC1-D1AEF772440D}</a:tableStyleId>
              </a:tblPr>
              <a:tblGrid>
                <a:gridCol w="43828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296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0700">
                <a:tc>
                  <a:txBody>
                    <a:bodyPr/>
                    <a:lstStyle/>
                    <a:p>
                      <a:pPr algn="ctr" rtl="1"/>
                      <a:r>
                        <a:rPr lang="ar-BH" sz="2400" dirty="0" smtClean="0"/>
                        <a:t>صفات الرسل</a:t>
                      </a:r>
                      <a:endParaRPr lang="ar-BH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2400" dirty="0" smtClean="0"/>
                        <a:t>وظائف الرسل</a:t>
                      </a:r>
                      <a:endParaRPr lang="ar-BH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algn="ctr" rtl="1"/>
                      <a:r>
                        <a:rPr kumimoji="0" lang="ar-BH" sz="2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الصدق </a:t>
                      </a:r>
                      <a:endParaRPr lang="ar-BH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BH" sz="2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الحكم بين الناس بالعدل </a:t>
                      </a:r>
                      <a:endParaRPr lang="ar-BH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algn="ctr" rtl="1"/>
                      <a:r>
                        <a:rPr kumimoji="0" lang="ar-BH" sz="2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الأمانة </a:t>
                      </a:r>
                      <a:endParaRPr lang="ar-BH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BH" sz="2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دعوة الناس إلى التوحيد والتحذير من الشرك </a:t>
                      </a:r>
                      <a:endParaRPr lang="ar-BH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BH" sz="2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العصمة من المعاصي والآثام</a:t>
                      </a:r>
                      <a:endParaRPr kumimoji="0" lang="ar-BH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BH" sz="2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تربية الناس وتزكية نفوسهم </a:t>
                      </a:r>
                      <a:endParaRPr kumimoji="0" lang="ar-BH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algn="ctr" rtl="1"/>
                      <a:r>
                        <a:rPr kumimoji="0" lang="ar-BH" sz="2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الفطانة </a:t>
                      </a:r>
                      <a:endParaRPr lang="ar-BH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endParaRPr lang="ar-BH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algn="ctr" rtl="1"/>
                      <a:r>
                        <a:rPr kumimoji="0" lang="ar-BH" sz="2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الصبر</a:t>
                      </a:r>
                      <a:endParaRPr lang="ar-BH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endParaRPr lang="ar-BH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4641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188913"/>
            <a:ext cx="11582400" cy="8382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ar-BH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تعريف المعجزة</a:t>
            </a:r>
            <a:endParaRPr lang="ar-BH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812800" y="1676400"/>
            <a:ext cx="10871200" cy="2286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justLow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BH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هي أمر </a:t>
            </a:r>
            <a:r>
              <a:rPr lang="ar-BH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ي</a:t>
            </a:r>
            <a:r>
              <a:rPr lang="ar-SA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َ</a:t>
            </a:r>
            <a:r>
              <a:rPr lang="ar-BH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عجز </a:t>
            </a:r>
            <a:r>
              <a:rPr lang="ar-BH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البشر عن الإتيان بمثله، </a:t>
            </a:r>
            <a:r>
              <a:rPr lang="ar-BH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ي</a:t>
            </a:r>
            <a:r>
              <a:rPr lang="ar-SA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ُ</a:t>
            </a:r>
            <a:r>
              <a:rPr lang="ar-BH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قصد </a:t>
            </a:r>
            <a:r>
              <a:rPr lang="ar-BH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به التحدي وإثبات رسالة الرسول.</a:t>
            </a:r>
            <a:endParaRPr lang="ar-BH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1323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928" y="152400"/>
            <a:ext cx="11582400" cy="838200"/>
          </a:xfrm>
        </p:spPr>
        <p:txBody>
          <a:bodyPr/>
          <a:lstStyle/>
          <a:p>
            <a:pPr algn="ctr" rtl="1">
              <a:defRPr/>
            </a:pPr>
            <a:r>
              <a:rPr lang="ar-BH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أمثلة على معجزات الرسل</a:t>
            </a:r>
            <a:endParaRPr lang="ar-BH" dirty="0"/>
          </a:p>
        </p:txBody>
      </p:sp>
      <p:grpSp>
        <p:nvGrpSpPr>
          <p:cNvPr id="21507" name="Group 20"/>
          <p:cNvGrpSpPr>
            <a:grpSpLocks/>
          </p:cNvGrpSpPr>
          <p:nvPr/>
        </p:nvGrpSpPr>
        <p:grpSpPr bwMode="auto">
          <a:xfrm>
            <a:off x="914400" y="1204914"/>
            <a:ext cx="10769600" cy="4738687"/>
            <a:chOff x="815025" y="1163184"/>
            <a:chExt cx="8076358" cy="4736683"/>
          </a:xfrm>
        </p:grpSpPr>
        <p:grpSp>
          <p:nvGrpSpPr>
            <p:cNvPr id="21516" name="Group 14"/>
            <p:cNvGrpSpPr>
              <a:grpSpLocks/>
            </p:cNvGrpSpPr>
            <p:nvPr/>
          </p:nvGrpSpPr>
          <p:grpSpPr bwMode="auto">
            <a:xfrm>
              <a:off x="4507854" y="1163184"/>
              <a:ext cx="4383529" cy="1765784"/>
              <a:chOff x="4003798" y="1523224"/>
              <a:chExt cx="4383529" cy="1765784"/>
            </a:xfrm>
          </p:grpSpPr>
          <p:sp>
            <p:nvSpPr>
              <p:cNvPr id="14" name="Rounded Rectangle 13"/>
              <p:cNvSpPr/>
              <p:nvPr/>
            </p:nvSpPr>
            <p:spPr>
              <a:xfrm>
                <a:off x="4003798" y="1523224"/>
                <a:ext cx="4383529" cy="1765784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57150">
                <a:solidFill>
                  <a:schemeClr val="accent1"/>
                </a:solidFill>
              </a:ln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rtl="1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ar-BH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4322164" y="1785050"/>
                <a:ext cx="3836587" cy="1199643"/>
              </a:xfrm>
              <a:prstGeom prst="rect">
                <a:avLst/>
              </a:prstGeom>
              <a:noFill/>
            </p:spPr>
            <p:txBody>
              <a:bodyPr rtlCol="1">
                <a:spAutoFit/>
              </a:bodyPr>
              <a:lstStyle/>
              <a:p>
                <a:pPr algn="r" rtl="1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ar-BH" sz="2400" b="1" u="sng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مثال رقم (1)</a:t>
                </a:r>
              </a:p>
              <a:p>
                <a:pPr algn="r" rtl="1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ar-BH" sz="2400" b="1" dirty="0">
                    <a:latin typeface="Times New Roman" pitchFamily="18" charset="0"/>
                    <a:cs typeface="Times New Roman" pitchFamily="18" charset="0"/>
                  </a:rPr>
                  <a:t>عصا موسى عليه السلام التي تحولت إلى ثعبان بإذن الله. </a:t>
                </a:r>
              </a:p>
            </p:txBody>
          </p:sp>
        </p:grpSp>
        <p:grpSp>
          <p:nvGrpSpPr>
            <p:cNvPr id="21517" name="Group 11"/>
            <p:cNvGrpSpPr>
              <a:grpSpLocks/>
            </p:cNvGrpSpPr>
            <p:nvPr/>
          </p:nvGrpSpPr>
          <p:grpSpPr bwMode="auto">
            <a:xfrm>
              <a:off x="815025" y="4071620"/>
              <a:ext cx="4190563" cy="1828247"/>
              <a:chOff x="2179377" y="2689049"/>
              <a:chExt cx="3892928" cy="1655366"/>
            </a:xfrm>
          </p:grpSpPr>
          <p:sp>
            <p:nvSpPr>
              <p:cNvPr id="12" name="Rounded Rectangle 11"/>
              <p:cNvSpPr/>
              <p:nvPr/>
            </p:nvSpPr>
            <p:spPr>
              <a:xfrm>
                <a:off x="2179377" y="2689049"/>
                <a:ext cx="3892928" cy="1655366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57150">
                <a:solidFill>
                  <a:schemeClr val="accent1"/>
                </a:solidFill>
              </a:ln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rtl="1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ar-BH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2462499" y="2814248"/>
                <a:ext cx="3255903" cy="1127869"/>
              </a:xfrm>
              <a:prstGeom prst="rect">
                <a:avLst/>
              </a:prstGeom>
              <a:noFill/>
            </p:spPr>
            <p:txBody>
              <a:bodyPr rtlCol="1">
                <a:spAutoFit/>
              </a:bodyPr>
              <a:lstStyle/>
              <a:p>
                <a:pPr algn="r" rtl="1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ar-BH" sz="2400" b="1" u="sng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مثال رقم (2)</a:t>
                </a:r>
              </a:p>
              <a:p>
                <a:pPr algn="r" rtl="1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ar-BH" sz="300" b="1" u="sng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r" rtl="1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ar-BH" sz="2400" b="1" dirty="0">
                    <a:latin typeface="Times New Roman" pitchFamily="18" charset="0"/>
                    <a:cs typeface="Times New Roman" pitchFamily="18" charset="0"/>
                  </a:rPr>
                  <a:t>ناقة صالح عليه السلام التي خلقها الله </a:t>
                </a:r>
                <a:r>
                  <a:rPr lang="ar-BH" sz="2400" b="1" dirty="0" smtClean="0">
                    <a:latin typeface="Times New Roman" pitchFamily="18" charset="0"/>
                    <a:cs typeface="Times New Roman" pitchFamily="18" charset="0"/>
                  </a:rPr>
                  <a:t>وأخرج</a:t>
                </a:r>
                <a:r>
                  <a:rPr lang="ar-SA" sz="2400" b="1" dirty="0" smtClean="0">
                    <a:latin typeface="Times New Roman" pitchFamily="18" charset="0"/>
                    <a:cs typeface="Times New Roman" pitchFamily="18" charset="0"/>
                  </a:rPr>
                  <a:t>َ</a:t>
                </a:r>
                <a:r>
                  <a:rPr lang="ar-BH" sz="2400" b="1" dirty="0" smtClean="0">
                    <a:latin typeface="Times New Roman" pitchFamily="18" charset="0"/>
                    <a:cs typeface="Times New Roman" pitchFamily="18" charset="0"/>
                  </a:rPr>
                  <a:t>ها </a:t>
                </a:r>
                <a:r>
                  <a:rPr lang="ar-BH" sz="2400" b="1" dirty="0">
                    <a:latin typeface="Times New Roman" pitchFamily="18" charset="0"/>
                    <a:cs typeface="Times New Roman" pitchFamily="18" charset="0"/>
                  </a:rPr>
                  <a:t>من </a:t>
                </a:r>
                <a:r>
                  <a:rPr lang="ar-BH" sz="2400" b="1" dirty="0" smtClean="0">
                    <a:latin typeface="Times New Roman" pitchFamily="18" charset="0"/>
                    <a:cs typeface="Times New Roman" pitchFamily="18" charset="0"/>
                  </a:rPr>
                  <a:t>الص</a:t>
                </a:r>
                <a:r>
                  <a:rPr lang="ar-SA" sz="2400" b="1" dirty="0" smtClean="0">
                    <a:latin typeface="Times New Roman" pitchFamily="18" charset="0"/>
                    <a:cs typeface="Times New Roman" pitchFamily="18" charset="0"/>
                  </a:rPr>
                  <a:t>َّ</a:t>
                </a:r>
                <a:r>
                  <a:rPr lang="ar-BH" sz="2400" b="1" dirty="0" smtClean="0">
                    <a:latin typeface="Times New Roman" pitchFamily="18" charset="0"/>
                    <a:cs typeface="Times New Roman" pitchFamily="18" charset="0"/>
                  </a:rPr>
                  <a:t>خر</a:t>
                </a:r>
                <a:r>
                  <a:rPr lang="ar-BH" sz="2400" b="1" dirty="0"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81812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928" y="152400"/>
            <a:ext cx="11582400" cy="838200"/>
          </a:xfrm>
        </p:spPr>
        <p:txBody>
          <a:bodyPr/>
          <a:lstStyle/>
          <a:p>
            <a:pPr algn="ctr" rtl="1">
              <a:defRPr/>
            </a:pPr>
            <a:r>
              <a:rPr lang="ar-BH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أمثلة على معجزات الرسل</a:t>
            </a:r>
            <a:endParaRPr lang="ar-BH" dirty="0"/>
          </a:p>
        </p:txBody>
      </p:sp>
      <p:grpSp>
        <p:nvGrpSpPr>
          <p:cNvPr id="3" name="Group 2"/>
          <p:cNvGrpSpPr/>
          <p:nvPr/>
        </p:nvGrpSpPr>
        <p:grpSpPr>
          <a:xfrm>
            <a:off x="567666" y="1045960"/>
            <a:ext cx="11232753" cy="5073651"/>
            <a:chOff x="567666" y="1174750"/>
            <a:chExt cx="11232753" cy="5073651"/>
          </a:xfrm>
        </p:grpSpPr>
        <p:sp>
          <p:nvSpPr>
            <p:cNvPr id="10" name="Rounded Rectangle 9"/>
            <p:cNvSpPr/>
            <p:nvPr/>
          </p:nvSpPr>
          <p:spPr bwMode="auto">
            <a:xfrm>
              <a:off x="5929961" y="1174750"/>
              <a:ext cx="5870458" cy="152400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57150">
              <a:solidFill>
                <a:schemeClr val="accent1"/>
              </a:solidFill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lvl="0" algn="r" rtl="1">
                <a:defRPr/>
              </a:pPr>
              <a:r>
                <a:rPr lang="ar-BH" sz="2400" b="1" u="sng" dirty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مثال رقم (3)</a:t>
              </a:r>
            </a:p>
            <a:p>
              <a:pPr lvl="0" algn="r" rtl="1">
                <a:defRPr/>
              </a:pPr>
              <a:endParaRPr lang="ar-BH" sz="300" b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lvl="0" algn="r" rtl="1">
                <a:defRPr/>
              </a:pPr>
              <a:r>
                <a:rPr lang="ar-BH" sz="2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حوت يونس عليه السلام الذي التقمه ثم ألقاه على جانب البحر. </a:t>
              </a:r>
            </a:p>
          </p:txBody>
        </p:sp>
        <p:sp>
          <p:nvSpPr>
            <p:cNvPr id="18" name="Rounded Rectangle 17"/>
            <p:cNvSpPr/>
            <p:nvPr/>
          </p:nvSpPr>
          <p:spPr bwMode="auto">
            <a:xfrm>
              <a:off x="567666" y="4609248"/>
              <a:ext cx="5754306" cy="1639153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57150">
              <a:solidFill>
                <a:schemeClr val="accent1"/>
              </a:solidFill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BH" sz="2400" b="1" u="sng" dirty="0" smtClean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مثال </a:t>
              </a:r>
              <a:r>
                <a:rPr lang="ar-BH" sz="2400" b="1" u="sng" dirty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رقم (4)</a:t>
              </a:r>
            </a:p>
            <a:p>
              <a:pPr algn="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ar-BH" sz="300" b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  <a:p>
              <a:pPr algn="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BH" sz="2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القرآن الكريم معجزة سيدنا محمد صلى الله عليه وسلم.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48157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06400" y="214313"/>
            <a:ext cx="11582400" cy="8382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ar-BH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نشاط 3</a:t>
            </a:r>
            <a:endParaRPr lang="ar-BH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5854701" y="5949950"/>
            <a:ext cx="6337300" cy="8636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 fontAlgn="auto">
              <a:spcAft>
                <a:spcPts val="0"/>
              </a:spcAft>
              <a:defRPr/>
            </a:pPr>
            <a:endParaRPr lang="ar-BH" sz="21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itle 3"/>
          <p:cNvSpPr txBox="1">
            <a:spLocks/>
          </p:cNvSpPr>
          <p:nvPr/>
        </p:nvSpPr>
        <p:spPr>
          <a:xfrm>
            <a:off x="-431800" y="5949950"/>
            <a:ext cx="6335184" cy="8636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  <a:defRPr/>
            </a:pPr>
            <a:endParaRPr lang="ar-BH" sz="21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557" name="AutoShape 4" descr="data:image/jpeg;base64,/9j/4AAQSkZJRgABAQAAAQABAAD/2wCEAAkGBxQTEhQSDxQUFRQXFRYVFBQUFRQUFhQWGBgWFxUUFRQYHCggGRolGxQUITEhJSkrLi4uFx8zODMsNygtLisBCgoKDg0OGxAQGywmICQ4NCwwLTQsLCwvLy8sLCwsLCw0LCwsLCw0LCwsLCwsLCwsLCwtLCwsLCwsLCwsLCwsLP/AABEIAOEA4QMBEQACEQEDEQH/xAAcAAEAAgMBAQEAAAAAAAAAAAAABgcDBAUCCAH/xABCEAABAwICBgcFBQYGAwEAAAABAAIDBBEFIQYSMUFRYQcTInGBkaEyQlKxwRRicpLRIzNTgrLwJENjosLhVIPxFf/EABsBAQACAwEBAAAAAAAAAAAAAAAFBgMEBwIB/8QANxEBAAEDAQYDBgUDBAMAAAAAAAECAwQRBRIhMUFRBiJxE2GRobHRMkKBweEUUvAjMzRygpLx/9oADAMBAAIRAxEAPwC8UBAQEBAQEBAQEBAQEBAQEBAQEBAQEBAQEBAQEBAQEBAQEBAQEBAQEBAQEBAQEBAQEBAQEBAQEBAQEBAQEBAQEBAQEBAQEAlB4MgQBIEHoFB+oCAgICAgICAgICAgICAgICAgICAgEoCAg8SyBouUGk+ougx9cgdcg9snsg3YZQ4c0GRAQEBAQEBAQEBAQEBAQEBAQEBBq4jViNhdv2Ac0EZfi0hOaDqYHXue7VPAoO4g4lXWXceGwdyDWNQg89eg/RMg9CZBnpqvVcD59yDuAoCAgICAgICAgICAgICAgICAgII9js/7TV3AepQcwzjgg3MGm/at55eaDv4hUtYwlzg0kENuQLutkBfaV81eopmeUckSfUL68vHXoP3rkHoTIPQmQehMg3qHS+k6z7NJM1kzNUESdgEkAjVccjkRvWP2tMVbszxbkYF+q1F2mnWme3H5JGDfMLI036gICAgICAgICAgICAgICAgIIfjs1pnjmPkEHLMqDPBO73Nu7v3I+xzR+h0Wq5KkVNfP7DtYDWLyeQGxoWnRYr396uVjytqYsY82MejnGnb+ZSt8kAytfmXG63FbcqqkaHdg3G0cuRQYxUIMgmQehMg9iZBU+kVSJKuZ42F5A/lAb9FE36ta5l0PZVqbePRTPb68XY0a0wqaSwjeXx74nkub/Lvb4LHbyK7fLk2svY+Nlx5o0q7xz/lb+i2mUFaNVp1Jd8TiLnm0+8FJ2cii5y5qRtHY9/CnWqNae8fv2SNZ0SICAgICAgICAgICAgICAgi+k9P+0a74m+o/+hByBTIMjexmg0qzE3OOpG1z3n2WMF3Hw3Dmcl8mdHu3RNc6cvf0hpV1DNEGmqYGvcCbB2sBmcr7L2tfvSnXTi+3YoirSidY7tTrV9Y3ps6DIJ0Hts6DoYVh76kuYx2p2TeS19UkdnLebr5PJ6omIqiZjWOyDY9oBV0l3FvWxj/MiubDi5u0eoUXdx66ePNfNn7Xxr87szu1dp+6PtWlKy0vcUhaQ5pLXDMEEgg8QRsX2JmOMFdFNcbtUaxK29AtPuu1aesIEuxkmwScncHfNSeNlb3lq5qJtrYM2Nb1j8PWO38fRYS3lXEBAQEBAQEBAQEBAQEHiWUNaXOIDQCSTkABtJXyZ04y9U0zVMU0xxlVNZpx9ordUZQC7I77S6/tnvta3ctKjK3runRacrYHsNn+053I80+nWP05pDHUNI2reVRhLOte2MODQ42LuA3+KCZYdhscLbRNA4u2udzLt6GrzjGGNqIzG/bta7e124oKuxKhfDIY5BYjfuI3EHeEGog/blB2sE0dmnINiyP43Ai4+6N/yQWJhuHsgYGRjLeTtceJKDaIQQjS/o+iqNaWlAim22GUch+8AOyeY45rTv4lNfGnhKxbL2/dxpi3e81Hzj0+3wU/W0b4XujmaWPabOa4WI/vioqqmaZ0lf7N6i9RFdudYnqwA8F8e5iJ4SuXo30v+0s+z1B/bMHZcT+9aP8AkN/nxUti5G/G7PNz7b2yP6Wv21qPJPyn7dk6W4rggICAgICAgICAgICCs+lnSWwFFEcyA6YjhuZ47T4KPzb35I/VcPDOzdZ/qrkcuFP3+yrWm2Y2qNXSYiY0lMcPxBz42uvyPeNv981OWLntKIqcs2rh/wBJlVW45c49J5fZ06OqzWZHJVhmNvaAL6w4O+hQdVukA3sN+RFkHKxupFQADGBY3DibkcR3IOS3DW8EGZmHt4BB3KTFZW5Os4cxY+YQdukrGv2ZHgUGyg/EFd9LH2QxjrD/AIofuwyxcRwk+73+C0c32enHmtXhn+si55I/05568v09/wDkqlUWvbPQ1b4ZGSxHVewhzTzH0XqmqaZ1hiv2KL9ubdccJfQmjWMtq6dk7Mrizm/C8ZOb5+hCnLVyLlMVQ5VnYleJfqtVdPnHSXUWRqCAgICAgICAgICDTxevbBDJM/Yxpd322DxNh4rzXVFFM1Sz4tirIvU2qeczo+dMQrHTSPlkN3PcXHxOzu3KAqqmqdZdZsWabNum3RyiNHrCsPfUTMhiF3PcGjgOLjyAufBerdE11RTDFm5VGLZqu19Pn2heTtEIPs0dO3s9WOy8Aaxcfac7jc5lTtFEUUxTDlWRkV5F2q7XPGUKxbA5qU3e3WZukbct8fhPevTC80tag7FPVAoNuOUFBsNaEGRjEGQNQfjp9TPYgkUNQCwPJABFyTkBxzR9iJmdIV5ph0kBt4qAhzthm2tH4OJ57FH38yI4UfFbdleG5r0uZXCP7ev6/ZVs87nuL5HFziblziSSeZKjZmZnWV1ot00UxTTGkQxo9CCedEuN9VUGmeexN7PKRouPMXHeGrewrulW5PVVvE+F7SzGRTzp4T6T9p+q41KKGICAgICAgICAgIK86YsT1YIqdpzkdrO/CzYPzEflWjnV6UxT3Wrwri796q9P5Y0j1n+PqqNRa9rO6HMH/eVbh/pR+heR6DzUlg2+E1qR4pzN6unHp5Rxn16LRUgqLy9gIIcAQciDmD3hBCtIdDNslHkdpi3fyHd3IIvTTOa7VcCCDYgixB4EIO3SyIOlE5BsMcgygoONpNWCJjXOIAvmTwtuG8rxcuU0RrU2cXDvZVe5ajWflHqgWkGl81QwQsJZAPdGRfv7ZHy+aib+TVc4Rwh0DZew7WHG/V5q+/b0+6NrWTjbwzDZaiQRQML3ncNw4uOwDmV7t26q50pauXmWcWjfuzpHzn0hbmi3R3DAzWqg2aVzSDldkdwQdQHac/aPhZSlrEpojjxlQ9obfv5Ff+nO7THKOs+v2VPjuGmnqJIHe44gHiNrT5EKLuUblU0r7hZMZNim7HWP/rVpah0b2yMNnMcHNPMG4+S801TTMTDLftU3rdVurlMaPpHDqsTRRys2PY148RdWCmdY1hyK7bm3XNFXOJ0+DZX1jEBAQEBAQEBAQUh0q1nWV7m3yjYxncbax/qUPmVa3NOzo3huz7PCir+6Zn9v2Q9aqfl9CaGYf1FFBHbPqw534ndo/NT1qndoiHJtoX5v5NdzvM/B21kaYgII7pbg7ZGGZotIwXJHvNG0Hu2oIpTXCDqQPQbLXIOLpDpVHTAtbZ8u5o2N/Ed3ctW/lU2+EcZTuy9hXsvz1+Wjv1n0VtimJyTv15nax3Dc0cGjcoqu5VXOtS/4uHZxaNy1GkfX1aa8NlJtEtDJq0h37uHfKRt5MHvH0WzYxarnGeEILam3bOJE0Ueavt0j1XNgOBQ0kfV07LfE45veeLnb1LUW6aI0pUDKy72VXv3Z1n6ejpr21lQ9MWH6tRFMB+8YWu72f9H0UXnUaVRV3XvwrkTVYrtT+Wdfir5aK1Lx6LawyYewE3Mbnx+AN2+jgPBTOJVrahzTxBZi3nV6ddJ+P8pctlCiAgICAgICAgIPnjTGbXrql3+s8flOr9FBX51uVOrbKo3MK1Huj58XNoo9aRjfie1vmQPqvFuNaohsZde5Yrq7RP0fS8bbAAbgB5KwOQzOr0gICDzK24IO8EIK8EViRzQZesDQS4gAC5JyA7yvkzERrL3RbquVRTRGsz0RHH9MCbx0psNhk3n8A3Dmo2/mTPlo+K7bK8OU29LuTxn+3pHr3Q9zrm5zO8laC2RGnCBjCSA0Ek5AAEkngANq+xEzOkPFy5TbpmqudIjql2imjrC9slUNYXuItx/H+ikrGHEca/gpO1fEdVzW3i8I/u6z6dl2U+rqt1AA22QAsAOAC31UmZnjLIj4IIB0x096WN/wy/1NP6BaWdHkiVn8K3NMmqnvH0lT6il+Wz0LzXhqGcJGu822/wCKlMGfJMKH4qo0yaKu8fusZbyrCAgICAgICAgIPm/SAWqqi/8AGl/rcoC7+OfV1zBnXGt/9Y+kPGDH/EQX/jR/1tX21+OPV52h/wAW5/1n6PpNTzkogICDxM6zSeAJ9EFc4viUcDdaU5nY0Zud3D6rFdvU241lIYGzb+bXu244dZ6Qr7GsdkqDY9mPcwbO9x3lRN6/Vcnjy7Og7O2TYwqfLGtXWrr/ABDlLAlG1h2Hvmdqxi/EnJreZKy2rNVydIR+ftKxhUb1yePSOsrE0dwOKnAcO1JvkPyaNwUtZsU2o4c3Pdo7Vv51XnnSnpT0/mWkyfq5XsO5xt3Xy9LLOjE/0dxIFoaT3ckHfQEEK6Wz/gf/AGs+q1M3/bWHwx/zf0lSqiHRFpdCo7NV3x/J6k8D8MqP4s/3bfpP1Wat9UhAQEBAQEBAQEHz3pvBqV9SP9Vzvzdr6qDyI0u1OqbIr38K1Pu0+HBx4JNVzXfC4O8jdYqZ0mJbt+jft1U94mH0vSyh7GPGxzWuHiAVYI5OQVU7tUxPRlX15EH4Sgr/AE06QY4g6CktJJm1z/cZuNviPotK/lxTwo5rPsrw7Xf0uZHCnt1n7QqeqqnyOL5HFzjtJ/vJRdVU1TrK9WbNFmiKLcaRDCvjI62FYI6SzpLtZ/ud3cBzW7YxJq418lY2r4iosa28fzVd+kfeUtpA2NoZGA0DcPmeJUnTTFMaQot69cvVzXcnWZdSlmXpjcvSWiIe2QbJAfzNsCPLV80Gvh2JPiIzyQWBgeOBwFzl8kEkQV50y1NqeGP4pCfBo/UrRzqvLELV4Ut6366+0fWVRqLXtb3Q1T2ppn29qWwPJrR9SVK4Mf6cy5/4pr3sumntH3WCt1WhAQEBAQEBAQEFL9LlFqVoktlJG0/zNu0+mr5qJzadLmvd0Lwxf38SaOtM/Xj90IWmsa+ejrEuuoYs+1GOqd3tyHpZTeNXvW4ly/bWN7DMrp6Txj9UmWdFNTE8Sjp4zLO8MYN538gN55Bea66aI1qZsfHu5FyLdqNZlUGmGn8tTeKnvFDsPxyD7x3Dkoq/lTXwp4Qvuy9gWsXS5d81fyj/ADuhS1Fie4IXPcGsBc47ANq9UUTXOlLDkZNvHom5dnSISnDdHhHZ81nP3N91v6lSljEpo41cZULau37uVrbteWj5z/nZuTz2z3cdw4LcV1+QPJQdiiag6+IURlo3ObmYn61vukAO/XwQQ9zEHSwGWxsfDwQWdh0mtG08reWX0QVD0t4j1lW2IHKJlj+J2Z9LKJza9a9OzoPhjG9nizcn80/KOCDrTWRfXR1Q9Th8IO14Mh/nJI/26qnMendtxDlu2L/ts25VHLXT4cElWZGCAgICAgICAgIIN0tYV1tIJmjtQuufwOyd66p8CtPNo3qN7ssnhnK9llTbnlXHzjl+6mVEugp50S431VQ6neexN7PKQbPMXHgFvYVzSrcnqq3ifC9pajIp508J9P4lPdLNMoaMFvtzW7MQOzgXncPVbl7Iptx71a2Zsa9mzryo7/ZTOP49NVya87r/AAsGTWDg0fXaom5dquTrU6FhYFnDo3LUes9ZcxY246eDYHLUHsCzPekPsjkPiPILYs49Vz0RG09s2cKNJ419vv2TrDsKjp22jGZ9p59p36DkFLW7VNuNKXPc3PvZle/dn0jpDHVOWRppe3AR/wDnuiIGu5nWHj1ntDysAggdEzJB2KYIJZoyAWSNOw2v4ghBB66kbHI6M5FpI/T0sg7uimEslbKH3t2bEZFrrk3B8PVBKKuojpKZz3E6kbSczck/qSV5rriimapZ8bHqyLtNqjnL56xCrdNI+V/tPcXHx3KAqqmqZmXWbFmmzbpt08o4MuC4caieKBu2R4b3Da4+DQT4L3ao364pYNoZUY2NXd7Rw9enzfR8MYa0NaLBoAA4ACwCnnJ5mZnWXtHwQEBAQEBAQEBBiq6dsjHRvF2vaWuHEEWK+TETGkvdu5VbriunnHGP0fOuP4W6mqJIH+642PxN913iLKBu0TRVNMusYOVTlWKbtPX69YaMby0hzSQQQQRtBGYIXiJ05NmqmKommqOEkshcS5xJJNyTmSeJKTOvEppimN2mNIeQL5DbsA48kiNSqqKY1meCxdDujh0lpq4FrNrYfecNxeQeyOW3uUjYw/zV/BTtq+I+drF/9vt90uxmNrHCONoaxjWta1osANtgPFSERpyU6qqapmqqdZlw5yvryxYfS9ZPGw7C8X7hmfQILMIQVa+n1JJGfC9w9Sg2oWoJPoq7N45NPz/VBv4tgUNRnK3tDY5pLXeY2+KDPhmHRwM1IhYbSSSSTxJKCrelPScSv+yQm7GG8hGxz9ze4fPuUXmXt6dyF78N7Mm1R/UXI41cvdHf9VfLRWpZ/Q9gXt1jxxji8/2jvMavg5SeDa0jflR/FGdvVxjU9OM+vSPh9VoLfVIQEBAQEBAQEBAQEEH6T9GftEX2iEXliBuBtfHtI7xtHitPLs79O9HOFj8PbT/p7vsbk+Wr5T/KmFEuhCC3ei/A6Tqm1DHCWf3tYW6l2V2tZ/y38tilsS3b3d6OMufeIcvLm9Nm5G7T0iOUx31/bosJbitoZi8t5Hn7x9Mvog5EhQdTRCHWqC74GHzNgPS6CbIK6x2PVqpRxcHeYBQY40Eg0Yk/aEcWn6IJSgr7pD03EIdTUrrzHJ7xsiHAcXH0Wjk5O75aea0bD2JN6Yv348nSO/8AH1VCVFr66ujOBvrJ2wsuAc3v+Bg2u+g5lZrFqblWiO2ptCnCsTcnn0jvL6DoaRkMbIohqsY0NaOACm4iIjSHLrlyq5VNdU6zPFnX14EBAQEBAQEBAQEBAQVH0j6FmNzqqlbeI9qVg/yzmS8fdPoovKxt2d+nkvWwdtRcpjHvT5o5T393r9VeLRWtu4Pi0tNIJad5a4bd4cPhcN4Xu3cqonWlrZeHZyrfs7sax9PRbujHSFBUAMmtDNssT2Hn7rt3cVK2cqmvhPCVB2jsC/ja1W/NT849Y/drzC5JK2kC1JI0Em0Mp7Rvf8TrDub/ANkoJEghWl8NqhrviYPQ2/RBowtQdDDqtkLxJM4MYA67nGw2FeaqopjWWWzYuXqty3TMyjGl/SQ6QGKhuxmwynJzh90e737VHX8yZ4UfFdNl+G6bcxcyeM/29I9e6uiVoLZpo2cOoZJ5GxQtLnuNgB6kncBxXqiia50hr5WVbxrc3Lk6RC99DdGWUMOoLOkdnK/4juA+6Nym7NqLdOkOZbS2hczb3tKuXSO0O+sqPEBAQEBAQEBAQEBAQEH44XFjmN4QidFWab9HZGtPQNuMy+EbRvJj4j7vlwUbkYn5qPgumyPEUTpZyp9Kvv8Af4q1e0gkEWIyIORB3ghR+i4RVExrDNhjbzRDjIwebgslrjXENPOq3ce5PaJ+krgc1Tzk7TqEGfB+kKgjYIXve1zLh143Ea1zexHNYJyKInSUpRsbKrpiqmInX3w6Z6Q6D+NfuY/9F8/qrXdlp2BnT+T5wjOlGnFLKWGLrHFutfs2uDbj3LHObbjk2rfhjMq/FMR+uv0Rmq0zfshYG83do+Wxa9edVP4Y0TGN4Ws08b1U1e6OEI/W18kpvK8uPPYO4bAtOuuqudapWPHxbOPTu2qYiGsvLO6WA4FNVydXTsv8Tjkxg4ud9Nqy2rNVydIaGftKxh0b1yePSOsrt0R0UioWWb25Xe3KRmeTR7reSl7Nmm1GkOdbR2ldzbm9XyjlHSEgWZHCAgICAgICAgICAgICAgICCM6T6E09ZdxHVy7pWb/xt2O+fNa93GouceqX2ftnIw/LE609p/bsr+n0DqaariL2h8QffrWHLK5Gs3a03A5c1q28Wui5GvJP5m3sfJwrlNPCqY00n3+9N5IclJKS5WI5NceAJSX2I1mIUoH3cTxJPmoep0fHjTSG5GteUxb5Mi8sogzUlI+V2pExz3cGgnz4L1RRVXOlMNfIyrOPTvXaoiFhaOdFz3WfXu1G/wAJhBceTnjIeF+8LftYXWv4Kpn+KOdOLH/lP7R9/gs7DsPjgYI4GNYwbA0ep4nmVIU0xTGkKjdu13aprrnWZ6tlfWMQEBAQEBAQEBAQEBAQEBAQEAlByqmsD8hsB80HPqHcEHFxAawI45eeSPsTpOqOv6G5AbsqWEfejcD6ErSqxNeUrLa8QRT+Kj5sjOiSf/yIvyvWOcGZ6t2nxVbpj/bn4vGJdGpgY1759YE2dqstq8MySvsYEdZYrniy5P4LcfrOv2bOGaI0wsXNdIfvuNvyiyz04lqnoi7/AIgzrvDe3Y90fvzTCigjY3Vja1g4NAaPRbEREcIQ9ddVc71czM+936SqD+8bf1X15bCAgICAgICAgICAgICAgICAgICDxKzWaRxBHmgh01FVMNhEXjc5paQfMgoDKSpdl1Lm83FoHzQdjC8ADCHzHXeMwB7LT9Sg7iAg8TRBzS1wBBFiDvQRKuwOWJxMI6xm4AjWbyIO3vQarTUHIQS35tIHmckHe0eopWlz5hq3Fg24J5k2yQdxAQEBAQEBAQEBAQEBAQEBAQEBAQEBAQEBAQEBAQEBAQEBAQEBAQEBAQEBAQEBAQEBAQEBAQEBAQEBAQEBAQEBAQEBAQEBAQEBAQEBAQEBAQEBAQEBAQEBAQEBAQEBAQEBAQEBAQEBAQEBAQEBAQEBAQEBAQEBAQEBAQEBAQEH/9k="/>
          <p:cNvSpPr>
            <a:spLocks noChangeAspect="1" noChangeArrowheads="1"/>
          </p:cNvSpPr>
          <p:nvPr/>
        </p:nvSpPr>
        <p:spPr bwMode="auto">
          <a:xfrm>
            <a:off x="11040533" y="-1531938"/>
            <a:ext cx="4267200" cy="3200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r" rtl="1"/>
            <a:endParaRPr lang="ar-BH">
              <a:latin typeface="Franklin Gothic Book" pitchFamily="34" charset="0"/>
              <a:cs typeface="Tahoma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06400" y="1126436"/>
            <a:ext cx="11480800" cy="125598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63500" indent="-63500" algn="ctr" rtl="1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ar-BH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اختر رقم الرسول في العمود الأول ثم اكتبه أمام المعجزة المناسبة في العمود الثاني: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6237725"/>
              </p:ext>
            </p:extLst>
          </p:nvPr>
        </p:nvGraphicFramePr>
        <p:xfrm>
          <a:off x="1042503" y="2746858"/>
          <a:ext cx="10024534" cy="344936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1362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35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97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02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846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74894">
                <a:tc gridSpan="2">
                  <a:txBody>
                    <a:bodyPr/>
                    <a:lstStyle/>
                    <a:p>
                      <a:pPr algn="ctr" rtl="1"/>
                      <a:r>
                        <a:rPr lang="ar-BH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العمود الأول</a:t>
                      </a:r>
                      <a:endParaRPr lang="ar-BH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algn="ctr" rtl="1"/>
                      <a:endParaRPr lang="ar-BH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ctr"/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BH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العمود الثاني</a:t>
                      </a:r>
                      <a:endParaRPr lang="ar-BH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4894">
                <a:tc>
                  <a:txBody>
                    <a:bodyPr/>
                    <a:lstStyle/>
                    <a:p>
                      <a:pPr algn="ctr" rtl="1"/>
                      <a:r>
                        <a:rPr lang="ar-BH" b="1" dirty="0" smtClean="0">
                          <a:latin typeface="Times New Roman" pitchFamily="18" charset="0"/>
                          <a:cs typeface="Times New Roman" pitchFamily="18" charset="0"/>
                        </a:rPr>
                        <a:t>الرقم</a:t>
                      </a:r>
                      <a:endParaRPr lang="ar-BH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b="1" dirty="0" smtClean="0">
                          <a:latin typeface="Times New Roman" pitchFamily="18" charset="0"/>
                          <a:cs typeface="Times New Roman" pitchFamily="18" charset="0"/>
                        </a:rPr>
                        <a:t>اسم الرسول</a:t>
                      </a:r>
                      <a:endParaRPr lang="ar-BH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b="1" dirty="0" smtClean="0">
                          <a:latin typeface="Times New Roman" pitchFamily="18" charset="0"/>
                          <a:cs typeface="Times New Roman" pitchFamily="18" charset="0"/>
                        </a:rPr>
                        <a:t>الرقم</a:t>
                      </a:r>
                      <a:endParaRPr lang="ar-BH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b="1" dirty="0" smtClean="0">
                          <a:latin typeface="Times New Roman" pitchFamily="18" charset="0"/>
                          <a:cs typeface="Times New Roman" pitchFamily="18" charset="0"/>
                        </a:rPr>
                        <a:t>المعجزة</a:t>
                      </a:r>
                      <a:endParaRPr lang="ar-BH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4894">
                <a:tc>
                  <a:txBody>
                    <a:bodyPr/>
                    <a:lstStyle/>
                    <a:p>
                      <a:pPr algn="ctr" rtl="1"/>
                      <a:r>
                        <a:rPr lang="ar-BH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ar-BH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b="1" dirty="0" smtClean="0">
                          <a:latin typeface="Times New Roman" pitchFamily="18" charset="0"/>
                          <a:cs typeface="Times New Roman" pitchFamily="18" charset="0"/>
                        </a:rPr>
                        <a:t>موسى عليه السلام</a:t>
                      </a:r>
                      <a:endParaRPr lang="ar-BH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BH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b="1" dirty="0" smtClean="0">
                          <a:latin typeface="Times New Roman" pitchFamily="18" charset="0"/>
                          <a:cs typeface="Times New Roman" pitchFamily="18" charset="0"/>
                        </a:rPr>
                        <a:t>القران الكريم</a:t>
                      </a:r>
                      <a:endParaRPr lang="ar-BH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4894">
                <a:tc>
                  <a:txBody>
                    <a:bodyPr/>
                    <a:lstStyle/>
                    <a:p>
                      <a:pPr algn="ctr" rtl="1"/>
                      <a:r>
                        <a:rPr lang="ar-BH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ar-BH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b="1" dirty="0" smtClean="0">
                          <a:latin typeface="Times New Roman" pitchFamily="18" charset="0"/>
                          <a:cs typeface="Times New Roman" pitchFamily="18" charset="0"/>
                        </a:rPr>
                        <a:t>صالح عليه السلام</a:t>
                      </a:r>
                      <a:endParaRPr lang="ar-BH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BH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b="1" dirty="0" smtClean="0">
                          <a:latin typeface="Times New Roman" pitchFamily="18" charset="0"/>
                          <a:cs typeface="Times New Roman" pitchFamily="18" charset="0"/>
                        </a:rPr>
                        <a:t>الحوت الذي التقم</a:t>
                      </a:r>
                      <a:r>
                        <a:rPr lang="ar-BH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صاحبه</a:t>
                      </a:r>
                      <a:endParaRPr lang="ar-BH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4894">
                <a:tc>
                  <a:txBody>
                    <a:bodyPr/>
                    <a:lstStyle/>
                    <a:p>
                      <a:pPr algn="ctr" rtl="1"/>
                      <a:r>
                        <a:rPr lang="ar-BH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ar-BH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b="1" dirty="0" smtClean="0">
                          <a:latin typeface="Times New Roman" pitchFamily="18" charset="0"/>
                          <a:cs typeface="Times New Roman" pitchFamily="18" charset="0"/>
                        </a:rPr>
                        <a:t>يونس عليه السلام</a:t>
                      </a:r>
                      <a:endParaRPr lang="ar-BH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BH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b="1" dirty="0" smtClean="0">
                          <a:latin typeface="Times New Roman" pitchFamily="18" charset="0"/>
                          <a:cs typeface="Times New Roman" pitchFamily="18" charset="0"/>
                        </a:rPr>
                        <a:t>العصا التي تحولت إلى</a:t>
                      </a:r>
                      <a:r>
                        <a:rPr lang="ar-BH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ثعبان</a:t>
                      </a:r>
                      <a:endParaRPr lang="ar-BH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4894">
                <a:tc>
                  <a:txBody>
                    <a:bodyPr/>
                    <a:lstStyle/>
                    <a:p>
                      <a:pPr algn="ctr" rtl="1"/>
                      <a:r>
                        <a:rPr lang="ar-BH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ar-BH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b="1" dirty="0" smtClean="0">
                          <a:latin typeface="Times New Roman" pitchFamily="18" charset="0"/>
                          <a:cs typeface="Times New Roman" pitchFamily="18" charset="0"/>
                        </a:rPr>
                        <a:t>محمد عليه</a:t>
                      </a:r>
                      <a:r>
                        <a:rPr lang="ar-BH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الصلاة والسلام</a:t>
                      </a:r>
                      <a:endParaRPr lang="ar-BH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BH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b="1" dirty="0" smtClean="0">
                          <a:latin typeface="Times New Roman" pitchFamily="18" charset="0"/>
                          <a:cs typeface="Times New Roman" pitchFamily="18" charset="0"/>
                        </a:rPr>
                        <a:t>الناقة التي خرجت من الصخر</a:t>
                      </a:r>
                      <a:endParaRPr lang="ar-BH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8407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06400" y="214313"/>
            <a:ext cx="11582400" cy="8382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ar-BH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إجابة النشاط 3</a:t>
            </a:r>
            <a:endParaRPr lang="ar-BH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5854701" y="5949950"/>
            <a:ext cx="6337300" cy="8636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 fontAlgn="auto">
              <a:spcAft>
                <a:spcPts val="0"/>
              </a:spcAft>
              <a:defRPr/>
            </a:pPr>
            <a:endParaRPr lang="ar-BH" sz="21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itle 3"/>
          <p:cNvSpPr txBox="1">
            <a:spLocks/>
          </p:cNvSpPr>
          <p:nvPr/>
        </p:nvSpPr>
        <p:spPr>
          <a:xfrm>
            <a:off x="-431800" y="5949950"/>
            <a:ext cx="6335184" cy="8636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  <a:defRPr/>
            </a:pPr>
            <a:endParaRPr lang="ar-BH" sz="21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557" name="AutoShape 4" descr="data:image/jpeg;base64,/9j/4AAQSkZJRgABAQAAAQABAAD/2wCEAAkGBxQTEhQSDxQUFRQXFRYVFBQUFRQUFhQWGBgWFxUUFRQYHCggGRolGxQUITEhJSkrLi4uFx8zODMsNygtLisBCgoKDg0OGxAQGywmICQ4NCwwLTQsLCwvLy8sLCwsLCw0LCwsLCw0LCwsLCwsLCwsLCwtLCwsLCwsLCwsLCwsLP/AABEIAOEA4QMBEQACEQEDEQH/xAAcAAEAAgMBAQEAAAAAAAAAAAAABgcDBAUCCAH/xABCEAABAwICBgcFBQYGAwEAAAABAAIDBBEFIQYSMUFRYQcTInGBkaEyQlKxwRRicpLRIzNTgrLwJENjosLhVIPxFf/EABsBAQACAwEBAAAAAAAAAAAAAAAFBgMEBwIB/8QANxEBAAEDAQYDBgUDBAMAAAAAAAECAwQRBRIhMUFRBiJxE2GRobHRMkKBweEUUvAjMzRygpLx/9oADAMBAAIRAxEAPwC8UBAQEBAQEBAQEBAQEBAQEBAQEBAQEBAQEBAQEBAQEBAQEBAQEBAQEBAQEBAQEBAQEBAQEBAQEBAQEBAQEBAQEBAQEBAQEAlB4MgQBIEHoFB+oCAgICAgICAgICAgICAgICAgICAgEoCAg8SyBouUGk+ougx9cgdcg9snsg3YZQ4c0GRAQEBAQEBAQEBAQEBAQEBAQEBBq4jViNhdv2Ac0EZfi0hOaDqYHXue7VPAoO4g4lXWXceGwdyDWNQg89eg/RMg9CZBnpqvVcD59yDuAoCAgICAgICAgICAgICAgICAgII9js/7TV3AepQcwzjgg3MGm/at55eaDv4hUtYwlzg0kENuQLutkBfaV81eopmeUckSfUL68vHXoP3rkHoTIPQmQehMg3qHS+k6z7NJM1kzNUESdgEkAjVccjkRvWP2tMVbszxbkYF+q1F2mnWme3H5JGDfMLI036gICAgICAgICAgICAgICAgIIfjs1pnjmPkEHLMqDPBO73Nu7v3I+xzR+h0Wq5KkVNfP7DtYDWLyeQGxoWnRYr396uVjytqYsY82MejnGnb+ZSt8kAytfmXG63FbcqqkaHdg3G0cuRQYxUIMgmQehMg9iZBU+kVSJKuZ42F5A/lAb9FE36ta5l0PZVqbePRTPb68XY0a0wqaSwjeXx74nkub/Lvb4LHbyK7fLk2svY+Nlx5o0q7xz/lb+i2mUFaNVp1Jd8TiLnm0+8FJ2cii5y5qRtHY9/CnWqNae8fv2SNZ0SICAgICAgICAgICAgICAgi+k9P+0a74m+o/+hByBTIMjexmg0qzE3OOpG1z3n2WMF3Hw3Dmcl8mdHu3RNc6cvf0hpV1DNEGmqYGvcCbB2sBmcr7L2tfvSnXTi+3YoirSidY7tTrV9Y3ps6DIJ0Hts6DoYVh76kuYx2p2TeS19UkdnLebr5PJ6omIqiZjWOyDY9oBV0l3FvWxj/MiubDi5u0eoUXdx66ePNfNn7Xxr87szu1dp+6PtWlKy0vcUhaQ5pLXDMEEgg8QRsX2JmOMFdFNcbtUaxK29AtPuu1aesIEuxkmwScncHfNSeNlb3lq5qJtrYM2Nb1j8PWO38fRYS3lXEBAQEBAQEBAQEBAQEHiWUNaXOIDQCSTkABtJXyZ04y9U0zVMU0xxlVNZpx9ordUZQC7I77S6/tnvta3ctKjK3runRacrYHsNn+053I80+nWP05pDHUNI2reVRhLOte2MODQ42LuA3+KCZYdhscLbRNA4u2udzLt6GrzjGGNqIzG/bta7e124oKuxKhfDIY5BYjfuI3EHeEGog/blB2sE0dmnINiyP43Ai4+6N/yQWJhuHsgYGRjLeTtceJKDaIQQjS/o+iqNaWlAim22GUch+8AOyeY45rTv4lNfGnhKxbL2/dxpi3e81Hzj0+3wU/W0b4XujmaWPabOa4WI/vioqqmaZ0lf7N6i9RFdudYnqwA8F8e5iJ4SuXo30v+0s+z1B/bMHZcT+9aP8AkN/nxUti5G/G7PNz7b2yP6Wv21qPJPyn7dk6W4rggICAgICAgICAgICCs+lnSWwFFEcyA6YjhuZ47T4KPzb35I/VcPDOzdZ/qrkcuFP3+yrWm2Y2qNXSYiY0lMcPxBz42uvyPeNv981OWLntKIqcs2rh/wBJlVW45c49J5fZ06OqzWZHJVhmNvaAL6w4O+hQdVukA3sN+RFkHKxupFQADGBY3DibkcR3IOS3DW8EGZmHt4BB3KTFZW5Os4cxY+YQdukrGv2ZHgUGyg/EFd9LH2QxjrD/AIofuwyxcRwk+73+C0c32enHmtXhn+si55I/05568v09/wDkqlUWvbPQ1b4ZGSxHVewhzTzH0XqmqaZ1hiv2KL9ubdccJfQmjWMtq6dk7Mrizm/C8ZOb5+hCnLVyLlMVQ5VnYleJfqtVdPnHSXUWRqCAgICAgICAgICDTxevbBDJM/Yxpd322DxNh4rzXVFFM1Sz4tirIvU2qeczo+dMQrHTSPlkN3PcXHxOzu3KAqqmqdZdZsWabNum3RyiNHrCsPfUTMhiF3PcGjgOLjyAufBerdE11RTDFm5VGLZqu19Pn2heTtEIPs0dO3s9WOy8Aaxcfac7jc5lTtFEUUxTDlWRkV5F2q7XPGUKxbA5qU3e3WZukbct8fhPevTC80tag7FPVAoNuOUFBsNaEGRjEGQNQfjp9TPYgkUNQCwPJABFyTkBxzR9iJmdIV5ph0kBt4qAhzthm2tH4OJ57FH38yI4UfFbdleG5r0uZXCP7ev6/ZVs87nuL5HFziblziSSeZKjZmZnWV1ot00UxTTGkQxo9CCedEuN9VUGmeexN7PKRouPMXHeGrewrulW5PVVvE+F7SzGRTzp4T6T9p+q41KKGICAgICAgICAgIK86YsT1YIqdpzkdrO/CzYPzEflWjnV6UxT3Wrwri796q9P5Y0j1n+PqqNRa9rO6HMH/eVbh/pR+heR6DzUlg2+E1qR4pzN6unHp5Rxn16LRUgqLy9gIIcAQciDmD3hBCtIdDNslHkdpi3fyHd3IIvTTOa7VcCCDYgixB4EIO3SyIOlE5BsMcgygoONpNWCJjXOIAvmTwtuG8rxcuU0RrU2cXDvZVe5ajWflHqgWkGl81QwQsJZAPdGRfv7ZHy+aib+TVc4Rwh0DZew7WHG/V5q+/b0+6NrWTjbwzDZaiQRQML3ncNw4uOwDmV7t26q50pauXmWcWjfuzpHzn0hbmi3R3DAzWqg2aVzSDldkdwQdQHac/aPhZSlrEpojjxlQ9obfv5Ff+nO7THKOs+v2VPjuGmnqJIHe44gHiNrT5EKLuUblU0r7hZMZNim7HWP/rVpah0b2yMNnMcHNPMG4+S801TTMTDLftU3rdVurlMaPpHDqsTRRys2PY148RdWCmdY1hyK7bm3XNFXOJ0+DZX1jEBAQEBAQEBAQUh0q1nWV7m3yjYxncbax/qUPmVa3NOzo3huz7PCir+6Zn9v2Q9aqfl9CaGYf1FFBHbPqw534ndo/NT1qndoiHJtoX5v5NdzvM/B21kaYgII7pbg7ZGGZotIwXJHvNG0Hu2oIpTXCDqQPQbLXIOLpDpVHTAtbZ8u5o2N/Ed3ctW/lU2+EcZTuy9hXsvz1+Wjv1n0VtimJyTv15nax3Dc0cGjcoqu5VXOtS/4uHZxaNy1GkfX1aa8NlJtEtDJq0h37uHfKRt5MHvH0WzYxarnGeEILam3bOJE0Ueavt0j1XNgOBQ0kfV07LfE45veeLnb1LUW6aI0pUDKy72VXv3Z1n6ejpr21lQ9MWH6tRFMB+8YWu72f9H0UXnUaVRV3XvwrkTVYrtT+Wdfir5aK1Lx6LawyYewE3Mbnx+AN2+jgPBTOJVrahzTxBZi3nV6ddJ+P8pctlCiAgICAgICAgIPnjTGbXrql3+s8flOr9FBX51uVOrbKo3MK1Huj58XNoo9aRjfie1vmQPqvFuNaohsZde5Yrq7RP0fS8bbAAbgB5KwOQzOr0gICDzK24IO8EIK8EViRzQZesDQS4gAC5JyA7yvkzERrL3RbquVRTRGsz0RHH9MCbx0psNhk3n8A3Dmo2/mTPlo+K7bK8OU29LuTxn+3pHr3Q9zrm5zO8laC2RGnCBjCSA0Ek5AAEkngANq+xEzOkPFy5TbpmqudIjql2imjrC9slUNYXuItx/H+ikrGHEca/gpO1fEdVzW3i8I/u6z6dl2U+rqt1AA22QAsAOAC31UmZnjLIj4IIB0x096WN/wy/1NP6BaWdHkiVn8K3NMmqnvH0lT6il+Wz0LzXhqGcJGu822/wCKlMGfJMKH4qo0yaKu8fusZbyrCAgICAgICAgIPm/SAWqqi/8AGl/rcoC7+OfV1zBnXGt/9Y+kPGDH/EQX/jR/1tX21+OPV52h/wAW5/1n6PpNTzkogICDxM6zSeAJ9EFc4viUcDdaU5nY0Zud3D6rFdvU241lIYGzb+bXu244dZ6Qr7GsdkqDY9mPcwbO9x3lRN6/Vcnjy7Og7O2TYwqfLGtXWrr/ABDlLAlG1h2Hvmdqxi/EnJreZKy2rNVydIR+ftKxhUb1yePSOsrE0dwOKnAcO1JvkPyaNwUtZsU2o4c3Pdo7Vv51XnnSnpT0/mWkyfq5XsO5xt3Xy9LLOjE/0dxIFoaT3ckHfQEEK6Wz/gf/AGs+q1M3/bWHwx/zf0lSqiHRFpdCo7NV3x/J6k8D8MqP4s/3bfpP1Wat9UhAQEBAQEBAQEHz3pvBqV9SP9Vzvzdr6qDyI0u1OqbIr38K1Pu0+HBx4JNVzXfC4O8jdYqZ0mJbt+jft1U94mH0vSyh7GPGxzWuHiAVYI5OQVU7tUxPRlX15EH4Sgr/AE06QY4g6CktJJm1z/cZuNviPotK/lxTwo5rPsrw7Xf0uZHCnt1n7QqeqqnyOL5HFzjtJ/vJRdVU1TrK9WbNFmiKLcaRDCvjI62FYI6SzpLtZ/ud3cBzW7YxJq418lY2r4iosa28fzVd+kfeUtpA2NoZGA0DcPmeJUnTTFMaQot69cvVzXcnWZdSlmXpjcvSWiIe2QbJAfzNsCPLV80Gvh2JPiIzyQWBgeOBwFzl8kEkQV50y1NqeGP4pCfBo/UrRzqvLELV4Ut6366+0fWVRqLXtb3Q1T2ppn29qWwPJrR9SVK4Mf6cy5/4pr3sumntH3WCt1WhAQEBAQEBAQEFL9LlFqVoktlJG0/zNu0+mr5qJzadLmvd0Lwxf38SaOtM/Xj90IWmsa+ejrEuuoYs+1GOqd3tyHpZTeNXvW4ly/bWN7DMrp6Txj9UmWdFNTE8Sjp4zLO8MYN538gN55Bea66aI1qZsfHu5FyLdqNZlUGmGn8tTeKnvFDsPxyD7x3Dkoq/lTXwp4Qvuy9gWsXS5d81fyj/ADuhS1Fie4IXPcGsBc47ANq9UUTXOlLDkZNvHom5dnSISnDdHhHZ81nP3N91v6lSljEpo41cZULau37uVrbteWj5z/nZuTz2z3cdw4LcV1+QPJQdiiag6+IURlo3ObmYn61vukAO/XwQQ9zEHSwGWxsfDwQWdh0mtG08reWX0QVD0t4j1lW2IHKJlj+J2Z9LKJza9a9OzoPhjG9nizcn80/KOCDrTWRfXR1Q9Th8IO14Mh/nJI/26qnMendtxDlu2L/ts25VHLXT4cElWZGCAgICAgICAgIIN0tYV1tIJmjtQuufwOyd66p8CtPNo3qN7ssnhnK9llTbnlXHzjl+6mVEugp50S431VQ6neexN7PKQbPMXHgFvYVzSrcnqq3ifC9pajIp508J9P4lPdLNMoaMFvtzW7MQOzgXncPVbl7Iptx71a2Zsa9mzryo7/ZTOP49NVya87r/AAsGTWDg0fXaom5dquTrU6FhYFnDo3LUes9ZcxY246eDYHLUHsCzPekPsjkPiPILYs49Vz0RG09s2cKNJ419vv2TrDsKjp22jGZ9p59p36DkFLW7VNuNKXPc3PvZle/dn0jpDHVOWRppe3AR/wDnuiIGu5nWHj1ntDysAggdEzJB2KYIJZoyAWSNOw2v4ghBB66kbHI6M5FpI/T0sg7uimEslbKH3t2bEZFrrk3B8PVBKKuojpKZz3E6kbSczck/qSV5rriimapZ8bHqyLtNqjnL56xCrdNI+V/tPcXHx3KAqqmqZmXWbFmmzbpt08o4MuC4caieKBu2R4b3Da4+DQT4L3ao364pYNoZUY2NXd7Rw9enzfR8MYa0NaLBoAA4ACwCnnJ5mZnWXtHwQEBAQEBAQEBBiq6dsjHRvF2vaWuHEEWK+TETGkvdu5VbriunnHGP0fOuP4W6mqJIH+642PxN913iLKBu0TRVNMusYOVTlWKbtPX69YaMby0hzSQQQQRtBGYIXiJ05NmqmKommqOEkshcS5xJJNyTmSeJKTOvEppimN2mNIeQL5DbsA48kiNSqqKY1meCxdDujh0lpq4FrNrYfecNxeQeyOW3uUjYw/zV/BTtq+I+drF/9vt90uxmNrHCONoaxjWta1osANtgPFSERpyU6qqapmqqdZlw5yvryxYfS9ZPGw7C8X7hmfQILMIQVa+n1JJGfC9w9Sg2oWoJPoq7N45NPz/VBv4tgUNRnK3tDY5pLXeY2+KDPhmHRwM1IhYbSSSSTxJKCrelPScSv+yQm7GG8hGxz9ze4fPuUXmXt6dyF78N7Mm1R/UXI41cvdHf9VfLRWpZ/Q9gXt1jxxji8/2jvMavg5SeDa0jflR/FGdvVxjU9OM+vSPh9VoLfVIQEBAQEBAQEBAQEEH6T9GftEX2iEXliBuBtfHtI7xtHitPLs79O9HOFj8PbT/p7vsbk+Wr5T/KmFEuhCC3ei/A6Tqm1DHCWf3tYW6l2V2tZ/y38tilsS3b3d6OMufeIcvLm9Nm5G7T0iOUx31/bosJbitoZi8t5Hn7x9Mvog5EhQdTRCHWqC74GHzNgPS6CbIK6x2PVqpRxcHeYBQY40Eg0Yk/aEcWn6IJSgr7pD03EIdTUrrzHJ7xsiHAcXH0Wjk5O75aea0bD2JN6Yv348nSO/8AH1VCVFr66ujOBvrJ2wsuAc3v+Bg2u+g5lZrFqblWiO2ptCnCsTcnn0jvL6DoaRkMbIohqsY0NaOACm4iIjSHLrlyq5VNdU6zPFnX14EBAQEBAQEBAQEBAQVH0j6FmNzqqlbeI9qVg/yzmS8fdPoovKxt2d+nkvWwdtRcpjHvT5o5T393r9VeLRWtu4Pi0tNIJad5a4bd4cPhcN4Xu3cqonWlrZeHZyrfs7sax9PRbujHSFBUAMmtDNssT2Hn7rt3cVK2cqmvhPCVB2jsC/ja1W/NT849Y/drzC5JK2kC1JI0Em0Mp7Rvf8TrDub/ANkoJEghWl8NqhrviYPQ2/RBowtQdDDqtkLxJM4MYA67nGw2FeaqopjWWWzYuXqty3TMyjGl/SQ6QGKhuxmwynJzh90e737VHX8yZ4UfFdNl+G6bcxcyeM/29I9e6uiVoLZpo2cOoZJ5GxQtLnuNgB6kncBxXqiia50hr5WVbxrc3Lk6RC99DdGWUMOoLOkdnK/4juA+6Nym7NqLdOkOZbS2hczb3tKuXSO0O+sqPEBAQEBAQEBAQEBAQEH44XFjmN4QidFWab9HZGtPQNuMy+EbRvJj4j7vlwUbkYn5qPgumyPEUTpZyp9Kvv8Af4q1e0gkEWIyIORB3ghR+i4RVExrDNhjbzRDjIwebgslrjXENPOq3ce5PaJ+krgc1Tzk7TqEGfB+kKgjYIXve1zLh143Ea1zexHNYJyKInSUpRsbKrpiqmInX3w6Z6Q6D+NfuY/9F8/qrXdlp2BnT+T5wjOlGnFLKWGLrHFutfs2uDbj3LHObbjk2rfhjMq/FMR+uv0Rmq0zfshYG83do+Wxa9edVP4Y0TGN4Ws08b1U1e6OEI/W18kpvK8uPPYO4bAtOuuqudapWPHxbOPTu2qYiGsvLO6WA4FNVydXTsv8Tjkxg4ud9Nqy2rNVydIaGftKxh0b1yePSOsrt0R0UioWWb25Xe3KRmeTR7reSl7Nmm1GkOdbR2ldzbm9XyjlHSEgWZHCAgICAgICAgICAgICAgICCM6T6E09ZdxHVy7pWb/xt2O+fNa93GouceqX2ftnIw/LE609p/bsr+n0DqaariL2h8QffrWHLK5Gs3a03A5c1q28Wui5GvJP5m3sfJwrlNPCqY00n3+9N5IclJKS5WI5NceAJSX2I1mIUoH3cTxJPmoep0fHjTSG5GteUxb5Mi8sogzUlI+V2pExz3cGgnz4L1RRVXOlMNfIyrOPTvXaoiFhaOdFz3WfXu1G/wAJhBceTnjIeF+8LftYXWv4Kpn+KOdOLH/lP7R9/gs7DsPjgYI4GNYwbA0ep4nmVIU0xTGkKjdu13aprrnWZ6tlfWMQEBAQEBAQEBAQEBAQEBAQEAlByqmsD8hsB80HPqHcEHFxAawI45eeSPsTpOqOv6G5AbsqWEfejcD6ErSqxNeUrLa8QRT+Kj5sjOiSf/yIvyvWOcGZ6t2nxVbpj/bn4vGJdGpgY1759YE2dqstq8MySvsYEdZYrniy5P4LcfrOv2bOGaI0wsXNdIfvuNvyiyz04lqnoi7/AIgzrvDe3Y90fvzTCigjY3Vja1g4NAaPRbEREcIQ9ddVc71czM+936SqD+8bf1X15bCAgICAgICAgICAgICAgICAgICDxKzWaRxBHmgh01FVMNhEXjc5paQfMgoDKSpdl1Lm83FoHzQdjC8ADCHzHXeMwB7LT9Sg7iAg8TRBzS1wBBFiDvQRKuwOWJxMI6xm4AjWbyIO3vQarTUHIQS35tIHmckHe0eopWlz5hq3Fg24J5k2yQdxAQEBAQEBAQEBAQEBAQEBAQEBAQEBAQEBAQEBAQEBAQEBAQEBAQEBAQEBAQEBAQEBAQEBAQEBAQEBAQEBAQEBAQEBAQEBAQEBAQEBAQEBAQEBAQEBAQEBAQEBAQEBAQEBAQEBAQEBAQEBAQEBAQEBAQEBAQEBAQEBAQEBAQEH/9k="/>
          <p:cNvSpPr>
            <a:spLocks noChangeAspect="1" noChangeArrowheads="1"/>
          </p:cNvSpPr>
          <p:nvPr/>
        </p:nvSpPr>
        <p:spPr bwMode="auto">
          <a:xfrm>
            <a:off x="11040533" y="-1531938"/>
            <a:ext cx="4267200" cy="3200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r" rtl="1"/>
            <a:endParaRPr lang="ar-BH">
              <a:latin typeface="Franklin Gothic Book" pitchFamily="34" charset="0"/>
              <a:cs typeface="Tahoma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06400" y="1099932"/>
            <a:ext cx="11480800" cy="125598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63500" indent="-63500" algn="ctr" rtl="1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ar-BH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اختر رقم الرسول في العمود الأول ثم اكتبه أمام المعجزة المناسبة في العمود الثاني: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7286060"/>
              </p:ext>
            </p:extLst>
          </p:nvPr>
        </p:nvGraphicFramePr>
        <p:xfrm>
          <a:off x="1082259" y="2680598"/>
          <a:ext cx="10024534" cy="344936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1362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35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97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02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846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74894">
                <a:tc gridSpan="2">
                  <a:txBody>
                    <a:bodyPr/>
                    <a:lstStyle/>
                    <a:p>
                      <a:pPr algn="ctr" rtl="1"/>
                      <a:r>
                        <a:rPr lang="ar-BH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العمود الأول</a:t>
                      </a:r>
                      <a:endParaRPr lang="ar-BH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 hMerge="1"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algn="ctr" rtl="1"/>
                      <a:endParaRPr lang="ar-BH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ctr"/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BH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العمود الثاني</a:t>
                      </a:r>
                      <a:endParaRPr lang="ar-BH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 hMerge="1"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4894">
                <a:tc>
                  <a:txBody>
                    <a:bodyPr/>
                    <a:lstStyle/>
                    <a:p>
                      <a:pPr algn="ctr" rtl="1"/>
                      <a:r>
                        <a:rPr lang="ar-BH" b="1" dirty="0" smtClean="0">
                          <a:latin typeface="Times New Roman" pitchFamily="18" charset="0"/>
                          <a:cs typeface="Times New Roman" pitchFamily="18" charset="0"/>
                        </a:rPr>
                        <a:t>الرقم</a:t>
                      </a:r>
                      <a:endParaRPr lang="ar-BH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b="1" dirty="0" smtClean="0">
                          <a:latin typeface="Times New Roman" pitchFamily="18" charset="0"/>
                          <a:cs typeface="Times New Roman" pitchFamily="18" charset="0"/>
                        </a:rPr>
                        <a:t>اسم الرسول</a:t>
                      </a:r>
                      <a:endParaRPr lang="ar-BH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 vMerge="1"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b="1" dirty="0" smtClean="0">
                          <a:latin typeface="Times New Roman" pitchFamily="18" charset="0"/>
                          <a:cs typeface="Times New Roman" pitchFamily="18" charset="0"/>
                        </a:rPr>
                        <a:t>الرقم</a:t>
                      </a:r>
                      <a:endParaRPr lang="ar-BH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b="1" dirty="0" smtClean="0">
                          <a:latin typeface="Times New Roman" pitchFamily="18" charset="0"/>
                          <a:cs typeface="Times New Roman" pitchFamily="18" charset="0"/>
                        </a:rPr>
                        <a:t>المعجزة</a:t>
                      </a:r>
                      <a:endParaRPr lang="ar-BH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4894">
                <a:tc>
                  <a:txBody>
                    <a:bodyPr/>
                    <a:lstStyle/>
                    <a:p>
                      <a:pPr algn="ctr" rtl="1"/>
                      <a:r>
                        <a:rPr lang="ar-BH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ar-BH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b="1" dirty="0" smtClean="0">
                          <a:latin typeface="Times New Roman" pitchFamily="18" charset="0"/>
                          <a:cs typeface="Times New Roman" pitchFamily="18" charset="0"/>
                        </a:rPr>
                        <a:t>موسى عليه السلام</a:t>
                      </a:r>
                      <a:endParaRPr lang="ar-BH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ar-BH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b="1" dirty="0" smtClean="0">
                          <a:latin typeface="Times New Roman" pitchFamily="18" charset="0"/>
                          <a:cs typeface="Times New Roman" pitchFamily="18" charset="0"/>
                        </a:rPr>
                        <a:t>القران الكريم</a:t>
                      </a:r>
                      <a:endParaRPr lang="ar-BH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4894">
                <a:tc>
                  <a:txBody>
                    <a:bodyPr/>
                    <a:lstStyle/>
                    <a:p>
                      <a:pPr algn="ctr" rtl="1"/>
                      <a:r>
                        <a:rPr lang="ar-BH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ar-BH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b="1" dirty="0" smtClean="0">
                          <a:latin typeface="Times New Roman" pitchFamily="18" charset="0"/>
                          <a:cs typeface="Times New Roman" pitchFamily="18" charset="0"/>
                        </a:rPr>
                        <a:t>صالح عليه السلام</a:t>
                      </a:r>
                      <a:endParaRPr lang="ar-BH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ar-BH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b="1" dirty="0" smtClean="0">
                          <a:latin typeface="Times New Roman" pitchFamily="18" charset="0"/>
                          <a:cs typeface="Times New Roman" pitchFamily="18" charset="0"/>
                        </a:rPr>
                        <a:t>الحوت الذي التقم</a:t>
                      </a:r>
                      <a:r>
                        <a:rPr lang="ar-BH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صاحبه</a:t>
                      </a:r>
                      <a:endParaRPr lang="ar-BH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4894">
                <a:tc>
                  <a:txBody>
                    <a:bodyPr/>
                    <a:lstStyle/>
                    <a:p>
                      <a:pPr algn="ctr" rtl="1"/>
                      <a:r>
                        <a:rPr lang="ar-BH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ar-BH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b="1" dirty="0" smtClean="0">
                          <a:latin typeface="Times New Roman" pitchFamily="18" charset="0"/>
                          <a:cs typeface="Times New Roman" pitchFamily="18" charset="0"/>
                        </a:rPr>
                        <a:t>يونس عليه السلام</a:t>
                      </a:r>
                      <a:endParaRPr lang="ar-BH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ar-BH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b="1" dirty="0" smtClean="0">
                          <a:latin typeface="Times New Roman" pitchFamily="18" charset="0"/>
                          <a:cs typeface="Times New Roman" pitchFamily="18" charset="0"/>
                        </a:rPr>
                        <a:t>العصا التي تحولت إلى</a:t>
                      </a:r>
                      <a:r>
                        <a:rPr lang="ar-BH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ثعبان</a:t>
                      </a:r>
                      <a:endParaRPr lang="ar-BH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4894">
                <a:tc>
                  <a:txBody>
                    <a:bodyPr/>
                    <a:lstStyle/>
                    <a:p>
                      <a:pPr algn="ctr" rtl="1"/>
                      <a:r>
                        <a:rPr lang="ar-BH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ar-BH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b="1" dirty="0" smtClean="0">
                          <a:latin typeface="Times New Roman" pitchFamily="18" charset="0"/>
                          <a:cs typeface="Times New Roman" pitchFamily="18" charset="0"/>
                        </a:rPr>
                        <a:t>محمد عليه</a:t>
                      </a:r>
                      <a:r>
                        <a:rPr lang="ar-BH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الصلاة والسلام</a:t>
                      </a:r>
                      <a:endParaRPr lang="ar-BH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ar-BH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b="1" dirty="0" smtClean="0">
                          <a:latin typeface="Times New Roman" pitchFamily="18" charset="0"/>
                          <a:cs typeface="Times New Roman" pitchFamily="18" charset="0"/>
                        </a:rPr>
                        <a:t>الناقة التي خرجت من الصخر</a:t>
                      </a:r>
                      <a:endParaRPr lang="ar-BH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6423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06400" y="223839"/>
            <a:ext cx="11582400" cy="828675"/>
          </a:xfrm>
        </p:spPr>
        <p:txBody>
          <a:bodyPr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BH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النشاط الختامي</a:t>
            </a:r>
            <a:endParaRPr lang="ar-BH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427567" y="1094703"/>
            <a:ext cx="11480800" cy="5087155"/>
            <a:chOff x="427567" y="1094703"/>
            <a:chExt cx="11480800" cy="5087155"/>
          </a:xfrm>
        </p:grpSpPr>
        <p:sp>
          <p:nvSpPr>
            <p:cNvPr id="5" name="Rounded Rectangle 4"/>
            <p:cNvSpPr/>
            <p:nvPr/>
          </p:nvSpPr>
          <p:spPr>
            <a:xfrm>
              <a:off x="427567" y="1094703"/>
              <a:ext cx="11480800" cy="5087155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63500" indent="-63500" algn="justLow" rtl="1" fontAlgn="auto">
                <a:spcBef>
                  <a:spcPts val="0"/>
                </a:spcBef>
                <a:spcAft>
                  <a:spcPts val="0"/>
                </a:spcAft>
                <a:buFont typeface="Wingdings 2"/>
                <a:buNone/>
                <a:defRPr/>
              </a:pPr>
              <a:r>
                <a:rPr lang="ar-BH" sz="25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أولاً: ضع إشارة (√) أمام العبارة الصحيحة وإشارة (×) أمام العبارة غير الصحيحة فيما يأتي:</a:t>
              </a:r>
            </a:p>
            <a:p>
              <a:pPr marL="63500" indent="-63500" algn="justLow" rtl="1" fontAlgn="auto">
                <a:spcBef>
                  <a:spcPts val="0"/>
                </a:spcBef>
                <a:spcAft>
                  <a:spcPts val="0"/>
                </a:spcAft>
                <a:buFont typeface="Wingdings 2"/>
                <a:buNone/>
                <a:defRPr/>
              </a:pPr>
              <a:endParaRPr lang="ar-BH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marL="63500" indent="-63500" algn="justLow" rtl="1" fontAlgn="auto">
                <a:spcBef>
                  <a:spcPts val="0"/>
                </a:spcBef>
                <a:spcAft>
                  <a:spcPts val="0"/>
                </a:spcAft>
                <a:buFont typeface="Wingdings 2"/>
                <a:buNone/>
                <a:defRPr/>
              </a:pPr>
              <a:r>
                <a:rPr lang="ar-BH" sz="25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1- (         ) </a:t>
              </a:r>
            </a:p>
            <a:p>
              <a:pPr marL="63500" indent="-63500" algn="justLow" rtl="1" fontAlgn="auto">
                <a:spcBef>
                  <a:spcPts val="0"/>
                </a:spcBef>
                <a:spcAft>
                  <a:spcPts val="0"/>
                </a:spcAft>
                <a:buFont typeface="Wingdings 2"/>
                <a:buNone/>
                <a:defRPr/>
              </a:pPr>
              <a:endParaRPr lang="ar-BH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marL="63500" indent="-63500" algn="justLow" rtl="1" fontAlgn="auto">
                <a:spcBef>
                  <a:spcPts val="0"/>
                </a:spcBef>
                <a:spcAft>
                  <a:spcPts val="0"/>
                </a:spcAft>
                <a:buFont typeface="Wingdings 2"/>
                <a:buNone/>
                <a:defRPr/>
              </a:pPr>
              <a:endParaRPr lang="ar-BH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marL="63500" indent="-63500" algn="justLow" rtl="1" fontAlgn="auto">
                <a:spcBef>
                  <a:spcPts val="0"/>
                </a:spcBef>
                <a:spcAft>
                  <a:spcPts val="0"/>
                </a:spcAft>
                <a:buFont typeface="Wingdings 2"/>
                <a:buNone/>
                <a:defRPr/>
              </a:pPr>
              <a:r>
                <a:rPr lang="ar-BH" sz="25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2- (         )</a:t>
              </a:r>
            </a:p>
            <a:p>
              <a:pPr marL="63500" indent="-63500" algn="justLow" rtl="1" fontAlgn="auto">
                <a:spcBef>
                  <a:spcPts val="0"/>
                </a:spcBef>
                <a:spcAft>
                  <a:spcPts val="0"/>
                </a:spcAft>
                <a:buFont typeface="Wingdings 2"/>
                <a:buNone/>
                <a:defRPr/>
              </a:pPr>
              <a:endParaRPr lang="ar-BH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marL="63500" indent="-63500" algn="justLow" rtl="1" fontAlgn="auto">
                <a:spcBef>
                  <a:spcPts val="0"/>
                </a:spcBef>
                <a:spcAft>
                  <a:spcPts val="0"/>
                </a:spcAft>
                <a:buFont typeface="Wingdings 2"/>
                <a:buNone/>
                <a:defRPr/>
              </a:pPr>
              <a:r>
                <a:rPr lang="ar-BH" sz="25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3- (         )</a:t>
              </a:r>
            </a:p>
            <a:p>
              <a:pPr marL="63500" indent="-63500" algn="justLow" rtl="1" fontAlgn="auto">
                <a:spcBef>
                  <a:spcPts val="0"/>
                </a:spcBef>
                <a:spcAft>
                  <a:spcPts val="0"/>
                </a:spcAft>
                <a:buFont typeface="Wingdings 2"/>
                <a:buNone/>
                <a:defRPr/>
              </a:pPr>
              <a:endParaRPr lang="ar-BH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marL="63500" indent="-63500" algn="justLow" rtl="1" fontAlgn="auto">
                <a:spcBef>
                  <a:spcPts val="0"/>
                </a:spcBef>
                <a:spcAft>
                  <a:spcPts val="0"/>
                </a:spcAft>
                <a:buFont typeface="Wingdings 2"/>
                <a:buNone/>
                <a:defRPr/>
              </a:pPr>
              <a:endParaRPr lang="ar-BH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marL="63500" indent="-63500" algn="justLow" rtl="1" fontAlgn="auto">
                <a:spcBef>
                  <a:spcPts val="0"/>
                </a:spcBef>
                <a:spcAft>
                  <a:spcPts val="0"/>
                </a:spcAft>
                <a:buFont typeface="Wingdings 2"/>
                <a:buNone/>
                <a:defRPr/>
              </a:pPr>
              <a:r>
                <a:rPr lang="ar-BH" sz="25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4- (         ) </a:t>
              </a:r>
            </a:p>
          </p:txBody>
        </p:sp>
        <p:sp>
          <p:nvSpPr>
            <p:cNvPr id="24580" name="TextBox 2"/>
            <p:cNvSpPr txBox="1">
              <a:spLocks noChangeArrowheads="1"/>
            </p:cNvSpPr>
            <p:nvPr/>
          </p:nvSpPr>
          <p:spPr bwMode="auto">
            <a:xfrm>
              <a:off x="853249" y="2296857"/>
              <a:ext cx="9228667" cy="35548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63500" indent="-635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justLow" rtl="1" eaLnBrk="1" hangingPunct="1">
                <a:buFont typeface="Wingdings 2" pitchFamily="18" charset="2"/>
                <a:buNone/>
              </a:pPr>
              <a:r>
                <a:rPr lang="ar-BH" sz="2500" b="1" dirty="0">
                  <a:latin typeface="Times New Roman" pitchFamily="18" charset="0"/>
                  <a:cs typeface="Times New Roman" pitchFamily="18" charset="0"/>
                </a:rPr>
                <a:t>الرسول هو رجل اختاره الله من البشر، وأوحى إليه بوحي ورسالة من عنده، ولم يؤمر بتبليغها.</a:t>
              </a:r>
            </a:p>
            <a:p>
              <a:pPr algn="justLow" rtl="1" eaLnBrk="1" hangingPunct="1">
                <a:buFont typeface="Wingdings 2" pitchFamily="18" charset="2"/>
                <a:buNone/>
              </a:pPr>
              <a:endParaRPr lang="ar-BH" sz="2500" b="1" dirty="0">
                <a:latin typeface="Times New Roman" pitchFamily="18" charset="0"/>
                <a:cs typeface="Times New Roman" pitchFamily="18" charset="0"/>
              </a:endParaRPr>
            </a:p>
            <a:p>
              <a:pPr algn="justLow" rtl="1" eaLnBrk="1" hangingPunct="1">
                <a:buFont typeface="Wingdings 2" pitchFamily="18" charset="2"/>
                <a:buNone/>
              </a:pPr>
              <a:r>
                <a:rPr lang="ar-BH" sz="2500" b="1" dirty="0">
                  <a:latin typeface="Times New Roman" pitchFamily="18" charset="0"/>
                  <a:cs typeface="Times New Roman" pitchFamily="18" charset="0"/>
                </a:rPr>
                <a:t>الرسل الذين ذكرهم الله في القرآن الكريم 25 رسولاً.</a:t>
              </a:r>
              <a:endParaRPr lang="ar-BH" sz="2500" dirty="0"/>
            </a:p>
            <a:p>
              <a:pPr algn="justLow" rtl="1" eaLnBrk="1" hangingPunct="1">
                <a:buFont typeface="Wingdings 2" pitchFamily="18" charset="2"/>
                <a:buNone/>
              </a:pPr>
              <a:endParaRPr lang="ar-BH" sz="2500" b="1" dirty="0">
                <a:latin typeface="Times New Roman" pitchFamily="18" charset="0"/>
                <a:cs typeface="Times New Roman" pitchFamily="18" charset="0"/>
              </a:endParaRPr>
            </a:p>
            <a:p>
              <a:pPr algn="justLow" rtl="1" eaLnBrk="1" hangingPunct="1">
                <a:buFont typeface="Wingdings 2" pitchFamily="18" charset="2"/>
                <a:buNone/>
              </a:pPr>
              <a:r>
                <a:rPr lang="ar-BH" sz="2500" b="1" dirty="0">
                  <a:latin typeface="Times New Roman" pitchFamily="18" charset="0"/>
                  <a:cs typeface="Times New Roman" pitchFamily="18" charset="0"/>
                </a:rPr>
                <a:t>أولو العزم من الرسل ، وهم: نوح، إبراهيم، موسى، يونس، محمد عليهم أفضل الصلاة وأتم التسليم.</a:t>
              </a:r>
            </a:p>
            <a:p>
              <a:pPr algn="justLow" rtl="1" eaLnBrk="1" hangingPunct="1">
                <a:buFont typeface="Wingdings 2" pitchFamily="18" charset="2"/>
                <a:buNone/>
              </a:pPr>
              <a:endParaRPr lang="ar-BH" sz="2500" b="1" dirty="0">
                <a:latin typeface="Times New Roman" pitchFamily="18" charset="0"/>
                <a:cs typeface="Times New Roman" pitchFamily="18" charset="0"/>
              </a:endParaRPr>
            </a:p>
            <a:p>
              <a:pPr algn="justLow" rtl="1" eaLnBrk="1" hangingPunct="1">
                <a:buFont typeface="Wingdings 2" pitchFamily="18" charset="2"/>
                <a:buNone/>
              </a:pPr>
              <a:r>
                <a:rPr lang="ar-BH" sz="2500" b="1" dirty="0">
                  <a:latin typeface="Times New Roman" pitchFamily="18" charset="0"/>
                  <a:cs typeface="Times New Roman" pitchFamily="18" charset="0"/>
                </a:rPr>
                <a:t>المعجزة أمر يعجز البشر عن الإتيان بمثله، يقصد به التحدي وإثبات رسالة الرسول.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24368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06400" y="223839"/>
            <a:ext cx="11582400" cy="828675"/>
          </a:xfrm>
        </p:spPr>
        <p:txBody>
          <a:bodyPr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BH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إجابة النشاط الختامي</a:t>
            </a:r>
            <a:endParaRPr lang="ar-BH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427567" y="1017427"/>
            <a:ext cx="11480800" cy="5265313"/>
            <a:chOff x="427567" y="1143000"/>
            <a:chExt cx="11480800" cy="5410200"/>
          </a:xfrm>
        </p:grpSpPr>
        <p:sp>
          <p:nvSpPr>
            <p:cNvPr id="5" name="Rounded Rectangle 4"/>
            <p:cNvSpPr/>
            <p:nvPr/>
          </p:nvSpPr>
          <p:spPr>
            <a:xfrm>
              <a:off x="427567" y="1143000"/>
              <a:ext cx="11480800" cy="541020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63500" indent="-63500" algn="justLow" rtl="1" fontAlgn="auto">
                <a:spcBef>
                  <a:spcPts val="0"/>
                </a:spcBef>
                <a:spcAft>
                  <a:spcPts val="0"/>
                </a:spcAft>
                <a:buFont typeface="Wingdings 2"/>
                <a:buNone/>
                <a:defRPr/>
              </a:pPr>
              <a:r>
                <a:rPr lang="ar-BH" sz="25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أولاً: ضع إشارة (√) أمام العبارة الصحيحة وإشارة (×) أمام العبارة غير الصحيحة فيما يأتي:</a:t>
              </a:r>
            </a:p>
            <a:p>
              <a:pPr marL="63500" indent="-63500" algn="justLow" rtl="1" fontAlgn="auto">
                <a:spcBef>
                  <a:spcPts val="0"/>
                </a:spcBef>
                <a:spcAft>
                  <a:spcPts val="0"/>
                </a:spcAft>
                <a:buFont typeface="Wingdings 2"/>
                <a:buNone/>
                <a:defRPr/>
              </a:pPr>
              <a:endParaRPr lang="ar-BH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marL="63500" indent="-63500" algn="justLow" rtl="1" fontAlgn="auto">
                <a:spcBef>
                  <a:spcPts val="0"/>
                </a:spcBef>
                <a:spcAft>
                  <a:spcPts val="0"/>
                </a:spcAft>
                <a:buFont typeface="Wingdings 2"/>
                <a:buNone/>
                <a:defRPr/>
              </a:pPr>
              <a:r>
                <a:rPr lang="ar-BH" sz="25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1- (   ×   ) </a:t>
              </a:r>
            </a:p>
            <a:p>
              <a:pPr marL="63500" indent="-63500" algn="justLow" rtl="1" fontAlgn="auto">
                <a:spcBef>
                  <a:spcPts val="0"/>
                </a:spcBef>
                <a:spcAft>
                  <a:spcPts val="0"/>
                </a:spcAft>
                <a:buFont typeface="Wingdings 2"/>
                <a:buNone/>
                <a:defRPr/>
              </a:pPr>
              <a:endParaRPr lang="ar-BH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marL="63500" indent="-63500" algn="justLow" rtl="1" fontAlgn="auto">
                <a:spcBef>
                  <a:spcPts val="0"/>
                </a:spcBef>
                <a:spcAft>
                  <a:spcPts val="0"/>
                </a:spcAft>
                <a:buFont typeface="Wingdings 2"/>
                <a:buNone/>
                <a:defRPr/>
              </a:pPr>
              <a:endParaRPr lang="ar-BH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marL="63500" indent="-63500" algn="justLow" rtl="1" fontAlgn="auto">
                <a:spcBef>
                  <a:spcPts val="0"/>
                </a:spcBef>
                <a:spcAft>
                  <a:spcPts val="0"/>
                </a:spcAft>
                <a:buFont typeface="Wingdings 2"/>
                <a:buNone/>
                <a:defRPr/>
              </a:pPr>
              <a:r>
                <a:rPr lang="ar-BH" sz="25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2- (   √   )</a:t>
              </a:r>
            </a:p>
            <a:p>
              <a:pPr marL="63500" indent="-63500" algn="justLow" rtl="1" fontAlgn="auto">
                <a:spcBef>
                  <a:spcPts val="0"/>
                </a:spcBef>
                <a:spcAft>
                  <a:spcPts val="0"/>
                </a:spcAft>
                <a:buFont typeface="Wingdings 2"/>
                <a:buNone/>
                <a:defRPr/>
              </a:pPr>
              <a:endParaRPr lang="ar-BH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marL="63500" indent="-63500" algn="justLow" rtl="1" fontAlgn="auto">
                <a:spcBef>
                  <a:spcPts val="0"/>
                </a:spcBef>
                <a:spcAft>
                  <a:spcPts val="0"/>
                </a:spcAft>
                <a:buFont typeface="Wingdings 2"/>
                <a:buNone/>
                <a:defRPr/>
              </a:pPr>
              <a:r>
                <a:rPr lang="ar-BH" sz="25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3- (   ×   )</a:t>
              </a:r>
            </a:p>
            <a:p>
              <a:pPr marL="63500" indent="-63500" algn="justLow" rtl="1" fontAlgn="auto">
                <a:spcBef>
                  <a:spcPts val="0"/>
                </a:spcBef>
                <a:spcAft>
                  <a:spcPts val="0"/>
                </a:spcAft>
                <a:buFont typeface="Wingdings 2"/>
                <a:buNone/>
                <a:defRPr/>
              </a:pPr>
              <a:endParaRPr lang="ar-BH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marL="63500" indent="-63500" algn="justLow" rtl="1" fontAlgn="auto">
                <a:spcBef>
                  <a:spcPts val="0"/>
                </a:spcBef>
                <a:spcAft>
                  <a:spcPts val="0"/>
                </a:spcAft>
                <a:buFont typeface="Wingdings 2"/>
                <a:buNone/>
                <a:defRPr/>
              </a:pPr>
              <a:endParaRPr lang="ar-BH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marL="63500" indent="-63500" algn="justLow" rtl="1" fontAlgn="auto">
                <a:spcBef>
                  <a:spcPts val="0"/>
                </a:spcBef>
                <a:spcAft>
                  <a:spcPts val="0"/>
                </a:spcAft>
                <a:buFont typeface="Wingdings 2"/>
                <a:buNone/>
                <a:defRPr/>
              </a:pPr>
              <a:r>
                <a:rPr lang="ar-BH" sz="25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4- (   √  ) </a:t>
              </a:r>
            </a:p>
          </p:txBody>
        </p:sp>
        <p:sp>
          <p:nvSpPr>
            <p:cNvPr id="27652" name="TextBox 2"/>
            <p:cNvSpPr txBox="1">
              <a:spLocks noChangeArrowheads="1"/>
            </p:cNvSpPr>
            <p:nvPr/>
          </p:nvSpPr>
          <p:spPr bwMode="auto">
            <a:xfrm>
              <a:off x="884781" y="2500034"/>
              <a:ext cx="9228667" cy="3652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63500" indent="-635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justLow" rtl="1" eaLnBrk="1" hangingPunct="1">
                <a:buFont typeface="Wingdings 2" pitchFamily="18" charset="2"/>
                <a:buNone/>
              </a:pPr>
              <a:r>
                <a:rPr lang="ar-BH" sz="2500" b="1" dirty="0">
                  <a:latin typeface="Times New Roman" pitchFamily="18" charset="0"/>
                  <a:cs typeface="Times New Roman" pitchFamily="18" charset="0"/>
                </a:rPr>
                <a:t>الرسول هو رجل اختاره الله من البشر، وأوحى إليه بوحي ورسالة من عنده، ولم يؤمر بتبليغها.</a:t>
              </a:r>
            </a:p>
            <a:p>
              <a:pPr algn="justLow" rtl="1" eaLnBrk="1" hangingPunct="1">
                <a:buFont typeface="Wingdings 2" pitchFamily="18" charset="2"/>
                <a:buNone/>
              </a:pPr>
              <a:endParaRPr lang="ar-BH" sz="2500" b="1" dirty="0">
                <a:latin typeface="Times New Roman" pitchFamily="18" charset="0"/>
                <a:cs typeface="Times New Roman" pitchFamily="18" charset="0"/>
              </a:endParaRPr>
            </a:p>
            <a:p>
              <a:pPr algn="justLow" rtl="1" eaLnBrk="1" hangingPunct="1">
                <a:buFont typeface="Wingdings 2" pitchFamily="18" charset="2"/>
                <a:buNone/>
              </a:pPr>
              <a:r>
                <a:rPr lang="ar-BH" sz="2500" b="1" dirty="0">
                  <a:latin typeface="Times New Roman" pitchFamily="18" charset="0"/>
                  <a:cs typeface="Times New Roman" pitchFamily="18" charset="0"/>
                </a:rPr>
                <a:t>الرسل الذين ذكرهم الله في القرآن الكريم 25 رسولاً.</a:t>
              </a:r>
              <a:endParaRPr lang="ar-BH" sz="2500" dirty="0"/>
            </a:p>
            <a:p>
              <a:pPr algn="justLow" rtl="1" eaLnBrk="1" hangingPunct="1">
                <a:buFont typeface="Wingdings 2" pitchFamily="18" charset="2"/>
                <a:buNone/>
              </a:pPr>
              <a:endParaRPr lang="ar-BH" sz="2500" b="1" dirty="0">
                <a:latin typeface="Times New Roman" pitchFamily="18" charset="0"/>
                <a:cs typeface="Times New Roman" pitchFamily="18" charset="0"/>
              </a:endParaRPr>
            </a:p>
            <a:p>
              <a:pPr algn="justLow" rtl="1" eaLnBrk="1" hangingPunct="1">
                <a:buFont typeface="Wingdings 2" pitchFamily="18" charset="2"/>
                <a:buNone/>
              </a:pPr>
              <a:r>
                <a:rPr lang="ar-BH" sz="2500" b="1" dirty="0">
                  <a:latin typeface="Times New Roman" pitchFamily="18" charset="0"/>
                  <a:cs typeface="Times New Roman" pitchFamily="18" charset="0"/>
                </a:rPr>
                <a:t>أولو العزم من الرسل ، وهم: نوح، إبراهيم، موسى، يونس، محمد عليهم أفضل الصلاة </a:t>
              </a:r>
              <a:r>
                <a:rPr lang="ar-BH" sz="2500" b="1" dirty="0" smtClean="0">
                  <a:latin typeface="Times New Roman" pitchFamily="18" charset="0"/>
                  <a:cs typeface="Times New Roman" pitchFamily="18" charset="0"/>
                </a:rPr>
                <a:t>وأتم</a:t>
              </a:r>
              <a:r>
                <a:rPr lang="ar-SA" sz="2500" b="1" dirty="0" smtClean="0">
                  <a:latin typeface="Times New Roman" pitchFamily="18" charset="0"/>
                  <a:cs typeface="Times New Roman" pitchFamily="18" charset="0"/>
                </a:rPr>
                <a:t>ّ</a:t>
              </a:r>
              <a:r>
                <a:rPr lang="ar-BH" sz="25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ar-BH" sz="2500" b="1" dirty="0">
                  <a:latin typeface="Times New Roman" pitchFamily="18" charset="0"/>
                  <a:cs typeface="Times New Roman" pitchFamily="18" charset="0"/>
                </a:rPr>
                <a:t>التسليم.</a:t>
              </a:r>
            </a:p>
            <a:p>
              <a:pPr algn="justLow" rtl="1" eaLnBrk="1" hangingPunct="1">
                <a:buFont typeface="Wingdings 2" pitchFamily="18" charset="2"/>
                <a:buNone/>
              </a:pPr>
              <a:endParaRPr lang="ar-BH" sz="2500" b="1" dirty="0">
                <a:latin typeface="Times New Roman" pitchFamily="18" charset="0"/>
                <a:cs typeface="Times New Roman" pitchFamily="18" charset="0"/>
              </a:endParaRPr>
            </a:p>
            <a:p>
              <a:pPr algn="justLow" rtl="1" eaLnBrk="1" hangingPunct="1">
                <a:buFont typeface="Wingdings 2" pitchFamily="18" charset="2"/>
                <a:buNone/>
              </a:pPr>
              <a:r>
                <a:rPr lang="ar-BH" sz="2500" b="1" dirty="0">
                  <a:latin typeface="Times New Roman" pitchFamily="18" charset="0"/>
                  <a:cs typeface="Times New Roman" pitchFamily="18" charset="0"/>
                </a:rPr>
                <a:t>المعجزة أمر يعجز البشر عن الإتيان بمثله، يقصد به التحدي وإثبات رسالة الرسول.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0275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343461"/>
            <a:ext cx="11582400" cy="8636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endParaRPr lang="ar-BH" sz="5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8401051" y="2669148"/>
            <a:ext cx="3166533" cy="1752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ar-BH"/>
          </a:p>
        </p:txBody>
      </p:sp>
      <p:sp>
        <p:nvSpPr>
          <p:cNvPr id="4" name="Rectangle 3"/>
          <p:cNvSpPr/>
          <p:nvPr/>
        </p:nvSpPr>
        <p:spPr bwMode="auto">
          <a:xfrm>
            <a:off x="4559300" y="2669148"/>
            <a:ext cx="3168651" cy="1752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ar-BH"/>
          </a:p>
        </p:txBody>
      </p:sp>
      <p:sp>
        <p:nvSpPr>
          <p:cNvPr id="5" name="Rectangle 4"/>
          <p:cNvSpPr/>
          <p:nvPr/>
        </p:nvSpPr>
        <p:spPr bwMode="auto">
          <a:xfrm>
            <a:off x="719667" y="2669148"/>
            <a:ext cx="3168651" cy="1752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ar-BH"/>
          </a:p>
        </p:txBody>
      </p:sp>
      <p:sp>
        <p:nvSpPr>
          <p:cNvPr id="6" name="Rectangle 5"/>
          <p:cNvSpPr/>
          <p:nvPr/>
        </p:nvSpPr>
        <p:spPr bwMode="auto">
          <a:xfrm>
            <a:off x="8401051" y="4726548"/>
            <a:ext cx="3181349" cy="18097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ar-BH"/>
          </a:p>
        </p:txBody>
      </p:sp>
      <p:sp>
        <p:nvSpPr>
          <p:cNvPr id="7" name="Rectangle 6"/>
          <p:cNvSpPr/>
          <p:nvPr/>
        </p:nvSpPr>
        <p:spPr bwMode="auto">
          <a:xfrm>
            <a:off x="4552951" y="4726548"/>
            <a:ext cx="3168649" cy="18097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ar-BH"/>
          </a:p>
        </p:txBody>
      </p:sp>
      <p:sp>
        <p:nvSpPr>
          <p:cNvPr id="8" name="Rectangle 7"/>
          <p:cNvSpPr/>
          <p:nvPr/>
        </p:nvSpPr>
        <p:spPr bwMode="auto">
          <a:xfrm>
            <a:off x="812800" y="4726548"/>
            <a:ext cx="3168651" cy="1828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ar-BH"/>
          </a:p>
        </p:txBody>
      </p:sp>
      <p:sp>
        <p:nvSpPr>
          <p:cNvPr id="9" name="Rounded Rectangle 8"/>
          <p:cNvSpPr/>
          <p:nvPr/>
        </p:nvSpPr>
        <p:spPr>
          <a:xfrm>
            <a:off x="641427" y="1389514"/>
            <a:ext cx="10766713" cy="10668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just" rtl="1">
              <a:spcBef>
                <a:spcPct val="20000"/>
              </a:spcBef>
              <a:buClr>
                <a:srgbClr val="F0A22E"/>
              </a:buClr>
              <a:buSzPct val="70000"/>
              <a:defRPr/>
            </a:pPr>
            <a:r>
              <a:rPr lang="ar-BH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الإيمان </a:t>
            </a:r>
            <a:r>
              <a:rPr lang="ar-BH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بالرسل عليهم الصلاة والسلام ركن من أركان الإيمان </a:t>
            </a:r>
            <a:r>
              <a:rPr lang="ar-BH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الستة، </a:t>
            </a:r>
            <a:r>
              <a:rPr lang="ar-BH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وهي:</a:t>
            </a:r>
          </a:p>
        </p:txBody>
      </p:sp>
      <p:sp>
        <p:nvSpPr>
          <p:cNvPr id="10" name="TextBox 9"/>
          <p:cNvSpPr txBox="1"/>
          <p:nvPr/>
        </p:nvSpPr>
        <p:spPr bwMode="auto">
          <a:xfrm>
            <a:off x="8678322" y="3222282"/>
            <a:ext cx="2641600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rtlCol="1">
            <a:spAutoFit/>
          </a:bodyPr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BH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الإيمان بالله</a:t>
            </a:r>
            <a:endParaRPr lang="ar-BH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4726516" y="3312932"/>
            <a:ext cx="2821518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rtlCol="1">
            <a:spAutoFit/>
          </a:bodyPr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BH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الإيمان بالملائكة</a:t>
            </a:r>
            <a:endParaRPr lang="ar-BH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1108978" y="2994851"/>
            <a:ext cx="2495551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rtlCol="1">
            <a:spAutoFit/>
          </a:bodyPr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BH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الإيمان بالكتب السماوية</a:t>
            </a:r>
            <a:endParaRPr lang="ar-BH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 bwMode="auto">
          <a:xfrm>
            <a:off x="8655797" y="5350120"/>
            <a:ext cx="2719916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rtlCol="1">
            <a:spAutoFit/>
          </a:bodyPr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BH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الإيمان بالرسل</a:t>
            </a:r>
            <a:endParaRPr lang="ar-BH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 bwMode="auto">
          <a:xfrm>
            <a:off x="4915569" y="5055659"/>
            <a:ext cx="2495549" cy="120033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rtlCol="1">
            <a:spAutoFit/>
          </a:bodyPr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BH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الإيمان باليوم الآخر</a:t>
            </a:r>
            <a:endParaRPr lang="ar-BH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 bwMode="auto">
          <a:xfrm>
            <a:off x="1129583" y="5355209"/>
            <a:ext cx="2495551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rtlCol="1">
            <a:spAutoFit/>
          </a:bodyPr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BH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الإيمان بالقدر</a:t>
            </a:r>
            <a:endParaRPr lang="ar-BH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107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06400" y="223839"/>
            <a:ext cx="11582400" cy="828675"/>
          </a:xfrm>
        </p:spPr>
        <p:txBody>
          <a:bodyPr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BH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النشاط الختامي</a:t>
            </a:r>
            <a:endParaRPr lang="ar-BH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27567" y="1143000"/>
            <a:ext cx="11480800" cy="506461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63500" indent="-63500" algn="justLow" rtl="1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ar-BH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ثانياً: أكمل ما يأتي:</a:t>
            </a:r>
          </a:p>
          <a:p>
            <a:pPr marL="63500" indent="-63500" algn="justLow" rtl="1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ar-BH" sz="25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3500" indent="-63500" algn="justLow" rtl="1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ar-BH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1- للرسل صفات يمتازون بها عن غيرهم، ومن هذه الصفات: </a:t>
            </a:r>
          </a:p>
          <a:p>
            <a:pPr marL="457200" indent="-457200" algn="justLow" rtl="1" fontAlgn="auto">
              <a:spcBef>
                <a:spcPts val="0"/>
              </a:spcBef>
              <a:spcAft>
                <a:spcPts val="0"/>
              </a:spcAft>
              <a:buFont typeface="+mj-cs"/>
              <a:buAutoNum type="arabic2Minus"/>
              <a:defRPr/>
            </a:pPr>
            <a:r>
              <a:rPr lang="ar-BH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...............................................</a:t>
            </a:r>
          </a:p>
          <a:p>
            <a:pPr marL="457200" indent="-457200" algn="justLow" rtl="1" fontAlgn="auto">
              <a:spcBef>
                <a:spcPts val="0"/>
              </a:spcBef>
              <a:spcAft>
                <a:spcPts val="0"/>
              </a:spcAft>
              <a:buFont typeface="+mj-cs"/>
              <a:buAutoNum type="arabic2Minus"/>
              <a:defRPr/>
            </a:pPr>
            <a:r>
              <a:rPr lang="ar-BH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...............................................</a:t>
            </a:r>
          </a:p>
          <a:p>
            <a:pPr marL="457200" indent="-457200" algn="justLow" rtl="1" fontAlgn="auto">
              <a:spcBef>
                <a:spcPts val="0"/>
              </a:spcBef>
              <a:spcAft>
                <a:spcPts val="0"/>
              </a:spcAft>
              <a:buFont typeface="+mj-cs"/>
              <a:buAutoNum type="arabic2Minus"/>
              <a:defRPr/>
            </a:pPr>
            <a:r>
              <a:rPr lang="ar-BH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...............................................</a:t>
            </a:r>
          </a:p>
          <a:p>
            <a:pPr marL="63500" indent="-63500" algn="justLow" rtl="1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ar-BH" sz="25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3500" indent="-63500" algn="justLow" rtl="1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ar-BH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2- من وظائف الرسل عليهم الصلاة والسلام:</a:t>
            </a:r>
          </a:p>
          <a:p>
            <a:pPr marL="457200" indent="-457200" algn="justLow" rtl="1" fontAlgn="auto">
              <a:spcBef>
                <a:spcPts val="0"/>
              </a:spcBef>
              <a:spcAft>
                <a:spcPts val="0"/>
              </a:spcAft>
              <a:buFont typeface="+mj-cs"/>
              <a:buAutoNum type="arabic2Minus"/>
              <a:defRPr/>
            </a:pPr>
            <a:r>
              <a:rPr lang="ar-BH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...............................................</a:t>
            </a:r>
          </a:p>
          <a:p>
            <a:pPr marL="457200" indent="-457200" algn="justLow" rtl="1" fontAlgn="auto">
              <a:spcBef>
                <a:spcPts val="0"/>
              </a:spcBef>
              <a:spcAft>
                <a:spcPts val="0"/>
              </a:spcAft>
              <a:buFont typeface="+mj-cs"/>
              <a:buAutoNum type="arabic2Minus"/>
              <a:defRPr/>
            </a:pPr>
            <a:r>
              <a:rPr lang="ar-BH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...............................................</a:t>
            </a:r>
          </a:p>
          <a:p>
            <a:pPr marL="457200" indent="-457200" algn="justLow" rtl="1" fontAlgn="auto">
              <a:spcBef>
                <a:spcPts val="0"/>
              </a:spcBef>
              <a:spcAft>
                <a:spcPts val="0"/>
              </a:spcAft>
              <a:buFont typeface="+mj-cs"/>
              <a:buAutoNum type="arabic2Minus"/>
              <a:defRPr/>
            </a:pPr>
            <a:r>
              <a:rPr lang="ar-BH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...............................................</a:t>
            </a:r>
          </a:p>
          <a:p>
            <a:pPr marL="63500" indent="-63500" algn="justLow" rtl="1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ar-BH" sz="25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1235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06400" y="223839"/>
            <a:ext cx="11582400" cy="828675"/>
          </a:xfrm>
        </p:spPr>
        <p:txBody>
          <a:bodyPr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BH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إجابة النشاط الختامي</a:t>
            </a:r>
            <a:endParaRPr lang="ar-BH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27567" y="1455308"/>
            <a:ext cx="11480800" cy="471152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63500" indent="-63500" algn="justLow" rtl="1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ar-BH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ثانياً: أكمل ما يأتي:</a:t>
            </a:r>
          </a:p>
          <a:p>
            <a:pPr marL="63500" indent="-63500" algn="justLow" rtl="1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ar-BH" sz="25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3500" indent="-63500" algn="justLow" rtl="1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ar-BH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1- للرسل صفات يمتازون بها عن غيرهم، ومن هذه الصفات: </a:t>
            </a:r>
          </a:p>
          <a:p>
            <a:pPr marL="457200" indent="-457200" algn="justLow" rtl="1" fontAlgn="auto">
              <a:spcBef>
                <a:spcPts val="0"/>
              </a:spcBef>
              <a:spcAft>
                <a:spcPts val="0"/>
              </a:spcAft>
              <a:buFont typeface="+mj-cs"/>
              <a:buAutoNum type="arabic2Minus"/>
              <a:defRPr/>
            </a:pPr>
            <a:r>
              <a:rPr lang="ar-BH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الصدق .              د- الصبر.</a:t>
            </a:r>
          </a:p>
          <a:p>
            <a:pPr marL="457200" indent="-457200" algn="justLow" rtl="1" fontAlgn="auto">
              <a:spcBef>
                <a:spcPts val="0"/>
              </a:spcBef>
              <a:spcAft>
                <a:spcPts val="0"/>
              </a:spcAft>
              <a:buFont typeface="+mj-cs"/>
              <a:buAutoNum type="arabic2Minus"/>
              <a:defRPr/>
            </a:pPr>
            <a:r>
              <a:rPr lang="ar-BH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الأمانة.               </a:t>
            </a:r>
            <a:r>
              <a:rPr lang="ar-BH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ه</a:t>
            </a:r>
            <a:r>
              <a:rPr lang="ar-SA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ـ </a:t>
            </a:r>
            <a:r>
              <a:rPr lang="ar-BH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ar-BH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العصمة من المعاصي والآثام.</a:t>
            </a:r>
          </a:p>
          <a:p>
            <a:pPr marL="457200" indent="-457200" algn="justLow" rtl="1" fontAlgn="auto">
              <a:spcBef>
                <a:spcPts val="0"/>
              </a:spcBef>
              <a:spcAft>
                <a:spcPts val="0"/>
              </a:spcAft>
              <a:buFont typeface="+mj-cs"/>
              <a:buAutoNum type="arabic2Minus"/>
              <a:defRPr/>
            </a:pPr>
            <a:r>
              <a:rPr lang="ar-BH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الفطانة.</a:t>
            </a:r>
          </a:p>
          <a:p>
            <a:pPr marL="63500" indent="-63500" algn="justLow" rtl="1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ar-BH" sz="25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3500" indent="-63500" algn="justLow" rtl="1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ar-BH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2- من وظائف الرسل عليهم الصلاة والسلام:</a:t>
            </a:r>
          </a:p>
          <a:p>
            <a:pPr marL="457200" indent="-457200" algn="justLow" rtl="1" fontAlgn="auto">
              <a:spcBef>
                <a:spcPts val="0"/>
              </a:spcBef>
              <a:spcAft>
                <a:spcPts val="0"/>
              </a:spcAft>
              <a:buFont typeface="+mj-cs"/>
              <a:buAutoNum type="arabic2Minus"/>
              <a:defRPr/>
            </a:pPr>
            <a:r>
              <a:rPr lang="ar-BH" sz="2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دعوة الناس إلى التوحيد، والتحذير من الشرك.</a:t>
            </a:r>
          </a:p>
          <a:p>
            <a:pPr marL="457200" indent="-457200" algn="justLow" rtl="1" fontAlgn="auto">
              <a:spcBef>
                <a:spcPts val="0"/>
              </a:spcBef>
              <a:spcAft>
                <a:spcPts val="0"/>
              </a:spcAft>
              <a:buFont typeface="+mj-cs"/>
              <a:buAutoNum type="arabic2Minus"/>
              <a:defRPr/>
            </a:pPr>
            <a:r>
              <a:rPr lang="ar-BH" sz="2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تربية الناس، وتزكية نفوسهم.</a:t>
            </a:r>
          </a:p>
          <a:p>
            <a:pPr marL="457200" indent="-457200" algn="justLow" rtl="1" fontAlgn="auto">
              <a:spcBef>
                <a:spcPts val="0"/>
              </a:spcBef>
              <a:spcAft>
                <a:spcPts val="0"/>
              </a:spcAft>
              <a:buFont typeface="+mj-cs"/>
              <a:buAutoNum type="arabic2Minus"/>
              <a:defRPr/>
            </a:pPr>
            <a:r>
              <a:rPr lang="ar-BH" sz="2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الحكم بين الناس بالعدل.</a:t>
            </a:r>
          </a:p>
          <a:p>
            <a:pPr marL="63500" indent="-63500" algn="justLow" rtl="1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ar-BH" sz="25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07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2" name="Group 4"/>
          <p:cNvGrpSpPr>
            <a:grpSpLocks/>
          </p:cNvGrpSpPr>
          <p:nvPr/>
        </p:nvGrpSpPr>
        <p:grpSpPr bwMode="auto">
          <a:xfrm>
            <a:off x="1016000" y="2438400"/>
            <a:ext cx="10058400" cy="1828800"/>
            <a:chOff x="3635896" y="4419110"/>
            <a:chExt cx="5256584" cy="1512168"/>
          </a:xfrm>
        </p:grpSpPr>
        <p:sp>
          <p:nvSpPr>
            <p:cNvPr id="6" name="Down Ribbon 5"/>
            <p:cNvSpPr/>
            <p:nvPr/>
          </p:nvSpPr>
          <p:spPr>
            <a:xfrm>
              <a:off x="3635896" y="4419110"/>
              <a:ext cx="5256584" cy="1512168"/>
            </a:xfrm>
            <a:prstGeom prst="ribb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ar-BH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326155" y="4965171"/>
              <a:ext cx="3929164" cy="534247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1">
              <a:spAutoFit/>
            </a:bodyPr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BH" sz="36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مع تمنياتنا لكم بدوام النجاح والتوفيق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80131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06400" y="214313"/>
            <a:ext cx="11582400" cy="8382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ar-BH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أهداف الدرس</a:t>
            </a:r>
            <a:endParaRPr lang="ar-BH" sz="5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Content Placeholder 1"/>
          <p:cNvSpPr>
            <a:spLocks noGrp="1"/>
          </p:cNvSpPr>
          <p:nvPr>
            <p:ph idx="1"/>
          </p:nvPr>
        </p:nvSpPr>
        <p:spPr>
          <a:xfrm>
            <a:off x="812800" y="1828800"/>
            <a:ext cx="7010400" cy="3276600"/>
          </a:xfrm>
        </p:spPr>
        <p:txBody>
          <a:bodyPr/>
          <a:lstStyle/>
          <a:p>
            <a:pPr marL="0" indent="0" algn="justLow" rtl="1" eaLnBrk="1" hangingPunct="1">
              <a:buClr>
                <a:srgbClr val="F0A22E"/>
              </a:buClr>
              <a:buFont typeface="Wingdings 2" pitchFamily="18" charset="2"/>
              <a:buNone/>
            </a:pPr>
            <a:r>
              <a:rPr lang="ar-BH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1- </a:t>
            </a:r>
            <a:r>
              <a:rPr lang="ar-BH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أعر</a:t>
            </a:r>
            <a:r>
              <a:rPr lang="ar-SA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ّ</a:t>
            </a:r>
            <a:r>
              <a:rPr lang="ar-BH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ف </a:t>
            </a:r>
            <a:r>
              <a:rPr lang="ar-BH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مفهوم الرسول.</a:t>
            </a:r>
          </a:p>
          <a:p>
            <a:pPr marL="0" indent="0" algn="justLow" rtl="1" eaLnBrk="1" hangingPunct="1">
              <a:buClr>
                <a:srgbClr val="F0A22E"/>
              </a:buClr>
              <a:buFont typeface="Wingdings 2" pitchFamily="18" charset="2"/>
              <a:buNone/>
            </a:pPr>
            <a:r>
              <a:rPr lang="ar-BH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2- </a:t>
            </a:r>
            <a:r>
              <a:rPr lang="ar-BH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أمي</a:t>
            </a:r>
            <a:r>
              <a:rPr lang="ar-SA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ّ</a:t>
            </a:r>
            <a:r>
              <a:rPr lang="ar-BH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ز </a:t>
            </a:r>
            <a:r>
              <a:rPr lang="ar-BH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بين صفات الرسل ووظائفهم.</a:t>
            </a:r>
          </a:p>
          <a:p>
            <a:pPr marL="0" indent="0" algn="justLow" rtl="1" eaLnBrk="1" hangingPunct="1">
              <a:buFont typeface="Wingdings 2" pitchFamily="18" charset="2"/>
              <a:buNone/>
            </a:pPr>
            <a:r>
              <a:rPr lang="ar-BH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3- </a:t>
            </a:r>
            <a:r>
              <a:rPr lang="ar-BH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أمث</a:t>
            </a:r>
            <a:r>
              <a:rPr lang="ar-SA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ّ</a:t>
            </a:r>
            <a:r>
              <a:rPr lang="ar-BH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ل </a:t>
            </a:r>
            <a:r>
              <a:rPr lang="ar-BH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لبعض المعجزات التي </a:t>
            </a:r>
            <a:r>
              <a:rPr lang="ar-BH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أي</a:t>
            </a:r>
            <a:r>
              <a:rPr lang="ar-SA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َّ</a:t>
            </a:r>
            <a:r>
              <a:rPr lang="ar-BH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د </a:t>
            </a:r>
            <a:r>
              <a:rPr lang="ar-BH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الله بها رسله.</a:t>
            </a: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5854701" y="5949950"/>
            <a:ext cx="6337300" cy="8636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 fontAlgn="auto">
              <a:spcAft>
                <a:spcPts val="0"/>
              </a:spcAft>
              <a:defRPr/>
            </a:pPr>
            <a:endParaRPr lang="ar-BH" sz="21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itle 3"/>
          <p:cNvSpPr txBox="1">
            <a:spLocks/>
          </p:cNvSpPr>
          <p:nvPr/>
        </p:nvSpPr>
        <p:spPr>
          <a:xfrm>
            <a:off x="-431800" y="5949950"/>
            <a:ext cx="6335184" cy="8636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  <a:defRPr/>
            </a:pPr>
            <a:endParaRPr lang="ar-BH" sz="21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294" name="AutoShape 4" descr="data:image/jpeg;base64,/9j/4AAQSkZJRgABAQAAAQABAAD/2wCEAAkGBxQTEhQSDxQUFRQXFRYVFBQUFRQUFhQWGBgWFxUUFRQYHCggGRolGxQUITEhJSkrLi4uFx8zODMsNygtLisBCgoKDg0OGxAQGywmICQ4NCwwLTQsLCwvLy8sLCwsLCw0LCwsLCw0LCwsLCwsLCwsLCwtLCwsLCwsLCwsLCwsLP/AABEIAOEA4QMBEQACEQEDEQH/xAAcAAEAAgMBAQEAAAAAAAAAAAAABgcDBAUCCAH/xABCEAABAwICBgcFBQYGAwEAAAABAAIDBBEFIQYSMUFRYQcTInGBkaEyQlKxwRRicpLRIzNTgrLwJENjosLhVIPxFf/EABsBAQACAwEBAAAAAAAAAAAAAAAFBgMEBwIB/8QANxEBAAEDAQYDBgUDBAMAAAAAAAECAwQRBRIhMUFRBiJxE2GRobHRMkKBweEUUvAjMzRygpLx/9oADAMBAAIRAxEAPwC8UBAQEBAQEBAQEBAQEBAQEBAQEBAQEBAQEBAQEBAQEBAQEBAQEBAQEBAQEBAQEBAQEBAQEBAQEBAQEBAQEBAQEBAQEBAQEAlB4MgQBIEHoFB+oCAgICAgICAgICAgICAgICAgICAgEoCAg8SyBouUGk+ougx9cgdcg9snsg3YZQ4c0GRAQEBAQEBAQEBAQEBAQEBAQEBBq4jViNhdv2Ac0EZfi0hOaDqYHXue7VPAoO4g4lXWXceGwdyDWNQg89eg/RMg9CZBnpqvVcD59yDuAoCAgICAgICAgICAgICAgICAgII9js/7TV3AepQcwzjgg3MGm/at55eaDv4hUtYwlzg0kENuQLutkBfaV81eopmeUckSfUL68vHXoP3rkHoTIPQmQehMg3qHS+k6z7NJM1kzNUESdgEkAjVccjkRvWP2tMVbszxbkYF+q1F2mnWme3H5JGDfMLI036gICAgICAgICAgICAgICAgIIfjs1pnjmPkEHLMqDPBO73Nu7v3I+xzR+h0Wq5KkVNfP7DtYDWLyeQGxoWnRYr396uVjytqYsY82MejnGnb+ZSt8kAytfmXG63FbcqqkaHdg3G0cuRQYxUIMgmQehMg9iZBU+kVSJKuZ42F5A/lAb9FE36ta5l0PZVqbePRTPb68XY0a0wqaSwjeXx74nkub/Lvb4LHbyK7fLk2svY+Nlx5o0q7xz/lb+i2mUFaNVp1Jd8TiLnm0+8FJ2cii5y5qRtHY9/CnWqNae8fv2SNZ0SICAgICAgICAgICAgICAgi+k9P+0a74m+o/+hByBTIMjexmg0qzE3OOpG1z3n2WMF3Hw3Dmcl8mdHu3RNc6cvf0hpV1DNEGmqYGvcCbB2sBmcr7L2tfvSnXTi+3YoirSidY7tTrV9Y3ps6DIJ0Hts6DoYVh76kuYx2p2TeS19UkdnLebr5PJ6omIqiZjWOyDY9oBV0l3FvWxj/MiubDi5u0eoUXdx66ePNfNn7Xxr87szu1dp+6PtWlKy0vcUhaQ5pLXDMEEgg8QRsX2JmOMFdFNcbtUaxK29AtPuu1aesIEuxkmwScncHfNSeNlb3lq5qJtrYM2Nb1j8PWO38fRYS3lXEBAQEBAQEBAQEBAQEHiWUNaXOIDQCSTkABtJXyZ04y9U0zVMU0xxlVNZpx9ordUZQC7I77S6/tnvta3ctKjK3runRacrYHsNn+053I80+nWP05pDHUNI2reVRhLOte2MODQ42LuA3+KCZYdhscLbRNA4u2udzLt6GrzjGGNqIzG/bta7e124oKuxKhfDIY5BYjfuI3EHeEGog/blB2sE0dmnINiyP43Ai4+6N/yQWJhuHsgYGRjLeTtceJKDaIQQjS/o+iqNaWlAim22GUch+8AOyeY45rTv4lNfGnhKxbL2/dxpi3e81Hzj0+3wU/W0b4XujmaWPabOa4WI/vioqqmaZ0lf7N6i9RFdudYnqwA8F8e5iJ4SuXo30v+0s+z1B/bMHZcT+9aP8AkN/nxUti5G/G7PNz7b2yP6Wv21qPJPyn7dk6W4rggICAgICAgICAgICCs+lnSWwFFEcyA6YjhuZ47T4KPzb35I/VcPDOzdZ/qrkcuFP3+yrWm2Y2qNXSYiY0lMcPxBz42uvyPeNv981OWLntKIqcs2rh/wBJlVW45c49J5fZ06OqzWZHJVhmNvaAL6w4O+hQdVukA3sN+RFkHKxupFQADGBY3DibkcR3IOS3DW8EGZmHt4BB3KTFZW5Os4cxY+YQdukrGv2ZHgUGyg/EFd9LH2QxjrD/AIofuwyxcRwk+73+C0c32enHmtXhn+si55I/05568v09/wDkqlUWvbPQ1b4ZGSxHVewhzTzH0XqmqaZ1hiv2KL9ubdccJfQmjWMtq6dk7Mrizm/C8ZOb5+hCnLVyLlMVQ5VnYleJfqtVdPnHSXUWRqCAgICAgICAgICDTxevbBDJM/Yxpd322DxNh4rzXVFFM1Sz4tirIvU2qeczo+dMQrHTSPlkN3PcXHxOzu3KAqqmqdZdZsWabNum3RyiNHrCsPfUTMhiF3PcGjgOLjyAufBerdE11RTDFm5VGLZqu19Pn2heTtEIPs0dO3s9WOy8Aaxcfac7jc5lTtFEUUxTDlWRkV5F2q7XPGUKxbA5qU3e3WZukbct8fhPevTC80tag7FPVAoNuOUFBsNaEGRjEGQNQfjp9TPYgkUNQCwPJABFyTkBxzR9iJmdIV5ph0kBt4qAhzthm2tH4OJ57FH38yI4UfFbdleG5r0uZXCP7ev6/ZVs87nuL5HFziblziSSeZKjZmZnWV1ot00UxTTGkQxo9CCedEuN9VUGmeexN7PKRouPMXHeGrewrulW5PVVvE+F7SzGRTzp4T6T9p+q41KKGICAgICAgICAgIK86YsT1YIqdpzkdrO/CzYPzEflWjnV6UxT3Wrwri796q9P5Y0j1n+PqqNRa9rO6HMH/eVbh/pR+heR6DzUlg2+E1qR4pzN6unHp5Rxn16LRUgqLy9gIIcAQciDmD3hBCtIdDNslHkdpi3fyHd3IIvTTOa7VcCCDYgixB4EIO3SyIOlE5BsMcgygoONpNWCJjXOIAvmTwtuG8rxcuU0RrU2cXDvZVe5ajWflHqgWkGl81QwQsJZAPdGRfv7ZHy+aib+TVc4Rwh0DZew7WHG/V5q+/b0+6NrWTjbwzDZaiQRQML3ncNw4uOwDmV7t26q50pauXmWcWjfuzpHzn0hbmi3R3DAzWqg2aVzSDldkdwQdQHac/aPhZSlrEpojjxlQ9obfv5Ff+nO7THKOs+v2VPjuGmnqJIHe44gHiNrT5EKLuUblU0r7hZMZNim7HWP/rVpah0b2yMNnMcHNPMG4+S801TTMTDLftU3rdVurlMaPpHDqsTRRys2PY148RdWCmdY1hyK7bm3XNFXOJ0+DZX1jEBAQEBAQEBAQUh0q1nWV7m3yjYxncbax/qUPmVa3NOzo3huz7PCir+6Zn9v2Q9aqfl9CaGYf1FFBHbPqw534ndo/NT1qndoiHJtoX5v5NdzvM/B21kaYgII7pbg7ZGGZotIwXJHvNG0Hu2oIpTXCDqQPQbLXIOLpDpVHTAtbZ8u5o2N/Ed3ctW/lU2+EcZTuy9hXsvz1+Wjv1n0VtimJyTv15nax3Dc0cGjcoqu5VXOtS/4uHZxaNy1GkfX1aa8NlJtEtDJq0h37uHfKRt5MHvH0WzYxarnGeEILam3bOJE0Ueavt0j1XNgOBQ0kfV07LfE45veeLnb1LUW6aI0pUDKy72VXv3Z1n6ejpr21lQ9MWH6tRFMB+8YWu72f9H0UXnUaVRV3XvwrkTVYrtT+Wdfir5aK1Lx6LawyYewE3Mbnx+AN2+jgPBTOJVrahzTxBZi3nV6ddJ+P8pctlCiAgICAgICAgIPnjTGbXrql3+s8flOr9FBX51uVOrbKo3MK1Huj58XNoo9aRjfie1vmQPqvFuNaohsZde5Yrq7RP0fS8bbAAbgB5KwOQzOr0gICDzK24IO8EIK8EViRzQZesDQS4gAC5JyA7yvkzERrL3RbquVRTRGsz0RHH9MCbx0psNhk3n8A3Dmo2/mTPlo+K7bK8OU29LuTxn+3pHr3Q9zrm5zO8laC2RGnCBjCSA0Ek5AAEkngANq+xEzOkPFy5TbpmqudIjql2imjrC9slUNYXuItx/H+ikrGHEca/gpO1fEdVzW3i8I/u6z6dl2U+rqt1AA22QAsAOAC31UmZnjLIj4IIB0x096WN/wy/1NP6BaWdHkiVn8K3NMmqnvH0lT6il+Wz0LzXhqGcJGu822/wCKlMGfJMKH4qo0yaKu8fusZbyrCAgICAgICAgIPm/SAWqqi/8AGl/rcoC7+OfV1zBnXGt/9Y+kPGDH/EQX/jR/1tX21+OPV52h/wAW5/1n6PpNTzkogICDxM6zSeAJ9EFc4viUcDdaU5nY0Zud3D6rFdvU241lIYGzb+bXu244dZ6Qr7GsdkqDY9mPcwbO9x3lRN6/Vcnjy7Og7O2TYwqfLGtXWrr/ABDlLAlG1h2Hvmdqxi/EnJreZKy2rNVydIR+ftKxhUb1yePSOsrE0dwOKnAcO1JvkPyaNwUtZsU2o4c3Pdo7Vv51XnnSnpT0/mWkyfq5XsO5xt3Xy9LLOjE/0dxIFoaT3ckHfQEEK6Wz/gf/AGs+q1M3/bWHwx/zf0lSqiHRFpdCo7NV3x/J6k8D8MqP4s/3bfpP1Wat9UhAQEBAQEBAQEHz3pvBqV9SP9Vzvzdr6qDyI0u1OqbIr38K1Pu0+HBx4JNVzXfC4O8jdYqZ0mJbt+jft1U94mH0vSyh7GPGxzWuHiAVYI5OQVU7tUxPRlX15EH4Sgr/AE06QY4g6CktJJm1z/cZuNviPotK/lxTwo5rPsrw7Xf0uZHCnt1n7QqeqqnyOL5HFzjtJ/vJRdVU1TrK9WbNFmiKLcaRDCvjI62FYI6SzpLtZ/ud3cBzW7YxJq418lY2r4iosa28fzVd+kfeUtpA2NoZGA0DcPmeJUnTTFMaQot69cvVzXcnWZdSlmXpjcvSWiIe2QbJAfzNsCPLV80Gvh2JPiIzyQWBgeOBwFzl8kEkQV50y1NqeGP4pCfBo/UrRzqvLELV4Ut6366+0fWVRqLXtb3Q1T2ppn29qWwPJrR9SVK4Mf6cy5/4pr3sumntH3WCt1WhAQEBAQEBAQEFL9LlFqVoktlJG0/zNu0+mr5qJzadLmvd0Lwxf38SaOtM/Xj90IWmsa+ejrEuuoYs+1GOqd3tyHpZTeNXvW4ly/bWN7DMrp6Txj9UmWdFNTE8Sjp4zLO8MYN538gN55Bea66aI1qZsfHu5FyLdqNZlUGmGn8tTeKnvFDsPxyD7x3Dkoq/lTXwp4Qvuy9gWsXS5d81fyj/ADuhS1Fie4IXPcGsBc47ANq9UUTXOlLDkZNvHom5dnSISnDdHhHZ81nP3N91v6lSljEpo41cZULau37uVrbteWj5z/nZuTz2z3cdw4LcV1+QPJQdiiag6+IURlo3ObmYn61vukAO/XwQQ9zEHSwGWxsfDwQWdh0mtG08reWX0QVD0t4j1lW2IHKJlj+J2Z9LKJza9a9OzoPhjG9nizcn80/KOCDrTWRfXR1Q9Th8IO14Mh/nJI/26qnMendtxDlu2L/ts25VHLXT4cElWZGCAgICAgICAgIIN0tYV1tIJmjtQuufwOyd66p8CtPNo3qN7ssnhnK9llTbnlXHzjl+6mVEugp50S431VQ6neexN7PKQbPMXHgFvYVzSrcnqq3ifC9pajIp508J9P4lPdLNMoaMFvtzW7MQOzgXncPVbl7Iptx71a2Zsa9mzryo7/ZTOP49NVya87r/AAsGTWDg0fXaom5dquTrU6FhYFnDo3LUes9ZcxY246eDYHLUHsCzPekPsjkPiPILYs49Vz0RG09s2cKNJ419vv2TrDsKjp22jGZ9p59p36DkFLW7VNuNKXPc3PvZle/dn0jpDHVOWRppe3AR/wDnuiIGu5nWHj1ntDysAggdEzJB2KYIJZoyAWSNOw2v4ghBB66kbHI6M5FpI/T0sg7uimEslbKH3t2bEZFrrk3B8PVBKKuojpKZz3E6kbSczck/qSV5rriimapZ8bHqyLtNqjnL56xCrdNI+V/tPcXHx3KAqqmqZmXWbFmmzbpt08o4MuC4caieKBu2R4b3Da4+DQT4L3ao364pYNoZUY2NXd7Rw9enzfR8MYa0NaLBoAA4ACwCnnJ5mZnWXtHwQEBAQEBAQEBBiq6dsjHRvF2vaWuHEEWK+TETGkvdu5VbriunnHGP0fOuP4W6mqJIH+642PxN913iLKBu0TRVNMusYOVTlWKbtPX69YaMby0hzSQQQQRtBGYIXiJ05NmqmKommqOEkshcS5xJJNyTmSeJKTOvEppimN2mNIeQL5DbsA48kiNSqqKY1meCxdDujh0lpq4FrNrYfecNxeQeyOW3uUjYw/zV/BTtq+I+drF/9vt90uxmNrHCONoaxjWta1osANtgPFSERpyU6qqapmqqdZlw5yvryxYfS9ZPGw7C8X7hmfQILMIQVa+n1JJGfC9w9Sg2oWoJPoq7N45NPz/VBv4tgUNRnK3tDY5pLXeY2+KDPhmHRwM1IhYbSSSSTxJKCrelPScSv+yQm7GG8hGxz9ze4fPuUXmXt6dyF78N7Mm1R/UXI41cvdHf9VfLRWpZ/Q9gXt1jxxji8/2jvMavg5SeDa0jflR/FGdvVxjU9OM+vSPh9VoLfVIQEBAQEBAQEBAQEEH6T9GftEX2iEXliBuBtfHtI7xtHitPLs79O9HOFj8PbT/p7vsbk+Wr5T/KmFEuhCC3ei/A6Tqm1DHCWf3tYW6l2V2tZ/y38tilsS3b3d6OMufeIcvLm9Nm5G7T0iOUx31/bosJbitoZi8t5Hn7x9Mvog5EhQdTRCHWqC74GHzNgPS6CbIK6x2PVqpRxcHeYBQY40Eg0Yk/aEcWn6IJSgr7pD03EIdTUrrzHJ7xsiHAcXH0Wjk5O75aea0bD2JN6Yv348nSO/8AH1VCVFr66ujOBvrJ2wsuAc3v+Bg2u+g5lZrFqblWiO2ptCnCsTcnn0jvL6DoaRkMbIohqsY0NaOACm4iIjSHLrlyq5VNdU6zPFnX14EBAQEBAQEBAQEBAQVH0j6FmNzqqlbeI9qVg/yzmS8fdPoovKxt2d+nkvWwdtRcpjHvT5o5T393r9VeLRWtu4Pi0tNIJad5a4bd4cPhcN4Xu3cqonWlrZeHZyrfs7sax9PRbujHSFBUAMmtDNssT2Hn7rt3cVK2cqmvhPCVB2jsC/ja1W/NT849Y/drzC5JK2kC1JI0Em0Mp7Rvf8TrDub/ANkoJEghWl8NqhrviYPQ2/RBowtQdDDqtkLxJM4MYA67nGw2FeaqopjWWWzYuXqty3TMyjGl/SQ6QGKhuxmwynJzh90e737VHX8yZ4UfFdNl+G6bcxcyeM/29I9e6uiVoLZpo2cOoZJ5GxQtLnuNgB6kncBxXqiia50hr5WVbxrc3Lk6RC99DdGWUMOoLOkdnK/4juA+6Nym7NqLdOkOZbS2hczb3tKuXSO0O+sqPEBAQEBAQEBAQEBAQEH44XFjmN4QidFWab9HZGtPQNuMy+EbRvJj4j7vlwUbkYn5qPgumyPEUTpZyp9Kvv8Af4q1e0gkEWIyIORB3ghR+i4RVExrDNhjbzRDjIwebgslrjXENPOq3ce5PaJ+krgc1Tzk7TqEGfB+kKgjYIXve1zLh143Ea1zexHNYJyKInSUpRsbKrpiqmInX3w6Z6Q6D+NfuY/9F8/qrXdlp2BnT+T5wjOlGnFLKWGLrHFutfs2uDbj3LHObbjk2rfhjMq/FMR+uv0Rmq0zfshYG83do+Wxa9edVP4Y0TGN4Ws08b1U1e6OEI/W18kpvK8uPPYO4bAtOuuqudapWPHxbOPTu2qYiGsvLO6WA4FNVydXTsv8Tjkxg4ud9Nqy2rNVydIaGftKxh0b1yePSOsrt0R0UioWWb25Xe3KRmeTR7reSl7Nmm1GkOdbR2ldzbm9XyjlHSEgWZHCAgICAgICAgICAgICAgICCM6T6E09ZdxHVy7pWb/xt2O+fNa93GouceqX2ftnIw/LE609p/bsr+n0DqaariL2h8QffrWHLK5Gs3a03A5c1q28Wui5GvJP5m3sfJwrlNPCqY00n3+9N5IclJKS5WI5NceAJSX2I1mIUoH3cTxJPmoep0fHjTSG5GteUxb5Mi8sogzUlI+V2pExz3cGgnz4L1RRVXOlMNfIyrOPTvXaoiFhaOdFz3WfXu1G/wAJhBceTnjIeF+8LftYXWv4Kpn+KOdOLH/lP7R9/gs7DsPjgYI4GNYwbA0ep4nmVIU0xTGkKjdu13aprrnWZ6tlfWMQEBAQEBAQEBAQEBAQEBAQEAlByqmsD8hsB80HPqHcEHFxAawI45eeSPsTpOqOv6G5AbsqWEfejcD6ErSqxNeUrLa8QRT+Kj5sjOiSf/yIvyvWOcGZ6t2nxVbpj/bn4vGJdGpgY1759YE2dqstq8MySvsYEdZYrniy5P4LcfrOv2bOGaI0wsXNdIfvuNvyiyz04lqnoi7/AIgzrvDe3Y90fvzTCigjY3Vja1g4NAaPRbEREcIQ9ddVc71czM+936SqD+8bf1X15bCAgICAgICAgICAgICAgICAgICDxKzWaRxBHmgh01FVMNhEXjc5paQfMgoDKSpdl1Lm83FoHzQdjC8ADCHzHXeMwB7LT9Sg7iAg8TRBzS1wBBFiDvQRKuwOWJxMI6xm4AjWbyIO3vQarTUHIQS35tIHmckHe0eopWlz5hq3Fg24J5k2yQdxAQEBAQEBAQEBAQEBAQEBAQEBAQEBAQEBAQEBAQEBAQEBAQEBAQEBAQEBAQEBAQEBAQEBAQEBAQEBAQEBAQEBAQEBAQEBAQEBAQEBAQEBAQEBAQEBAQEBAQEBAQEBAQEBAQEBAQEBAQEBAQEBAQEBAQEBAQEBAQEBAQEBAQEH/9k="/>
          <p:cNvSpPr>
            <a:spLocks noChangeAspect="1" noChangeArrowheads="1"/>
          </p:cNvSpPr>
          <p:nvPr/>
        </p:nvSpPr>
        <p:spPr bwMode="auto">
          <a:xfrm>
            <a:off x="11040533" y="-1531938"/>
            <a:ext cx="4267200" cy="3200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r" rtl="1"/>
            <a:endParaRPr lang="ar-BH">
              <a:latin typeface="Franklin Gothic Book" pitchFamily="34" charset="0"/>
              <a:cs typeface="Tahoma" pitchFamily="34" charset="0"/>
            </a:endParaRPr>
          </a:p>
        </p:txBody>
      </p:sp>
      <p:pic>
        <p:nvPicPr>
          <p:cNvPr id="1229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2801" y="1385888"/>
            <a:ext cx="3086100" cy="402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7668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06400" y="214313"/>
            <a:ext cx="11582400" cy="8382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ar-BH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تعريف الرسول</a:t>
            </a:r>
            <a:endParaRPr lang="ar-BH" sz="5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5854701" y="5949950"/>
            <a:ext cx="6337300" cy="8636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 fontAlgn="auto">
              <a:spcAft>
                <a:spcPts val="0"/>
              </a:spcAft>
              <a:defRPr/>
            </a:pPr>
            <a:endParaRPr lang="ar-BH" sz="21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itle 3"/>
          <p:cNvSpPr txBox="1">
            <a:spLocks/>
          </p:cNvSpPr>
          <p:nvPr/>
        </p:nvSpPr>
        <p:spPr>
          <a:xfrm>
            <a:off x="-431800" y="5949950"/>
            <a:ext cx="6335184" cy="8636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  <a:defRPr/>
            </a:pPr>
            <a:endParaRPr lang="ar-BH" sz="21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317" name="AutoShape 4" descr="data:image/jpeg;base64,/9j/4AAQSkZJRgABAQAAAQABAAD/2wCEAAkGBxQTEhQSDxQUFRQXFRYVFBQUFRQUFhQWGBgWFxUUFRQYHCggGRolGxQUITEhJSkrLi4uFx8zODMsNygtLisBCgoKDg0OGxAQGywmICQ4NCwwLTQsLCwvLy8sLCwsLCw0LCwsLCw0LCwsLCwsLCwsLCwtLCwsLCwsLCwsLCwsLP/AABEIAOEA4QMBEQACEQEDEQH/xAAcAAEAAgMBAQEAAAAAAAAAAAAABgcDBAUCCAH/xABCEAABAwICBgcFBQYGAwEAAAABAAIDBBEFIQYSMUFRYQcTInGBkaEyQlKxwRRicpLRIzNTgrLwJENjosLhVIPxFf/EABsBAQACAwEBAAAAAAAAAAAAAAAFBgMEBwIB/8QANxEBAAEDAQYDBgUDBAMAAAAAAAECAwQRBRIhMUFRBiJxE2GRobHRMkKBweEUUvAjMzRygpLx/9oADAMBAAIRAxEAPwC8UBAQEBAQEBAQEBAQEBAQEBAQEBAQEBAQEBAQEBAQEBAQEBAQEBAQEBAQEBAQEBAQEBAQEBAQEBAQEBAQEBAQEBAQEBAQEAlB4MgQBIEHoFB+oCAgICAgICAgICAgICAgICAgICAgEoCAg8SyBouUGk+ougx9cgdcg9snsg3YZQ4c0GRAQEBAQEBAQEBAQEBAQEBAQEBBq4jViNhdv2Ac0EZfi0hOaDqYHXue7VPAoO4g4lXWXceGwdyDWNQg89eg/RMg9CZBnpqvVcD59yDuAoCAgICAgICAgICAgICAgICAgII9js/7TV3AepQcwzjgg3MGm/at55eaDv4hUtYwlzg0kENuQLutkBfaV81eopmeUckSfUL68vHXoP3rkHoTIPQmQehMg3qHS+k6z7NJM1kzNUESdgEkAjVccjkRvWP2tMVbszxbkYF+q1F2mnWme3H5JGDfMLI036gICAgICAgICAgICAgICAgIIfjs1pnjmPkEHLMqDPBO73Nu7v3I+xzR+h0Wq5KkVNfP7DtYDWLyeQGxoWnRYr396uVjytqYsY82MejnGnb+ZSt8kAytfmXG63FbcqqkaHdg3G0cuRQYxUIMgmQehMg9iZBU+kVSJKuZ42F5A/lAb9FE36ta5l0PZVqbePRTPb68XY0a0wqaSwjeXx74nkub/Lvb4LHbyK7fLk2svY+Nlx5o0q7xz/lb+i2mUFaNVp1Jd8TiLnm0+8FJ2cii5y5qRtHY9/CnWqNae8fv2SNZ0SICAgICAgICAgICAgICAgi+k9P+0a74m+o/+hByBTIMjexmg0qzE3OOpG1z3n2WMF3Hw3Dmcl8mdHu3RNc6cvf0hpV1DNEGmqYGvcCbB2sBmcr7L2tfvSnXTi+3YoirSidY7tTrV9Y3ps6DIJ0Hts6DoYVh76kuYx2p2TeS19UkdnLebr5PJ6omIqiZjWOyDY9oBV0l3FvWxj/MiubDi5u0eoUXdx66ePNfNn7Xxr87szu1dp+6PtWlKy0vcUhaQ5pLXDMEEgg8QRsX2JmOMFdFNcbtUaxK29AtPuu1aesIEuxkmwScncHfNSeNlb3lq5qJtrYM2Nb1j8PWO38fRYS3lXEBAQEBAQEBAQEBAQEHiWUNaXOIDQCSTkABtJXyZ04y9U0zVMU0xxlVNZpx9ordUZQC7I77S6/tnvta3ctKjK3runRacrYHsNn+053I80+nWP05pDHUNI2reVRhLOte2MODQ42LuA3+KCZYdhscLbRNA4u2udzLt6GrzjGGNqIzG/bta7e124oKuxKhfDIY5BYjfuI3EHeEGog/blB2sE0dmnINiyP43Ai4+6N/yQWJhuHsgYGRjLeTtceJKDaIQQjS/o+iqNaWlAim22GUch+8AOyeY45rTv4lNfGnhKxbL2/dxpi3e81Hzj0+3wU/W0b4XujmaWPabOa4WI/vioqqmaZ0lf7N6i9RFdudYnqwA8F8e5iJ4SuXo30v+0s+z1B/bMHZcT+9aP8AkN/nxUti5G/G7PNz7b2yP6Wv21qPJPyn7dk6W4rggICAgICAgICAgICCs+lnSWwFFEcyA6YjhuZ47T4KPzb35I/VcPDOzdZ/qrkcuFP3+yrWm2Y2qNXSYiY0lMcPxBz42uvyPeNv981OWLntKIqcs2rh/wBJlVW45c49J5fZ06OqzWZHJVhmNvaAL6w4O+hQdVukA3sN+RFkHKxupFQADGBY3DibkcR3IOS3DW8EGZmHt4BB3KTFZW5Os4cxY+YQdukrGv2ZHgUGyg/EFd9LH2QxjrD/AIofuwyxcRwk+73+C0c32enHmtXhn+si55I/05568v09/wDkqlUWvbPQ1b4ZGSxHVewhzTzH0XqmqaZ1hiv2KL9ubdccJfQmjWMtq6dk7Mrizm/C8ZOb5+hCnLVyLlMVQ5VnYleJfqtVdPnHSXUWRqCAgICAgICAgICDTxevbBDJM/Yxpd322DxNh4rzXVFFM1Sz4tirIvU2qeczo+dMQrHTSPlkN3PcXHxOzu3KAqqmqdZdZsWabNum3RyiNHrCsPfUTMhiF3PcGjgOLjyAufBerdE11RTDFm5VGLZqu19Pn2heTtEIPs0dO3s9WOy8Aaxcfac7jc5lTtFEUUxTDlWRkV5F2q7XPGUKxbA5qU3e3WZukbct8fhPevTC80tag7FPVAoNuOUFBsNaEGRjEGQNQfjp9TPYgkUNQCwPJABFyTkBxzR9iJmdIV5ph0kBt4qAhzthm2tH4OJ57FH38yI4UfFbdleG5r0uZXCP7ev6/ZVs87nuL5HFziblziSSeZKjZmZnWV1ot00UxTTGkQxo9CCedEuN9VUGmeexN7PKRouPMXHeGrewrulW5PVVvE+F7SzGRTzp4T6T9p+q41KKGICAgICAgICAgIK86YsT1YIqdpzkdrO/CzYPzEflWjnV6UxT3Wrwri796q9P5Y0j1n+PqqNRa9rO6HMH/eVbh/pR+heR6DzUlg2+E1qR4pzN6unHp5Rxn16LRUgqLy9gIIcAQciDmD3hBCtIdDNslHkdpi3fyHd3IIvTTOa7VcCCDYgixB4EIO3SyIOlE5BsMcgygoONpNWCJjXOIAvmTwtuG8rxcuU0RrU2cXDvZVe5ajWflHqgWkGl81QwQsJZAPdGRfv7ZHy+aib+TVc4Rwh0DZew7WHG/V5q+/b0+6NrWTjbwzDZaiQRQML3ncNw4uOwDmV7t26q50pauXmWcWjfuzpHzn0hbmi3R3DAzWqg2aVzSDldkdwQdQHac/aPhZSlrEpojjxlQ9obfv5Ff+nO7THKOs+v2VPjuGmnqJIHe44gHiNrT5EKLuUblU0r7hZMZNim7HWP/rVpah0b2yMNnMcHNPMG4+S801TTMTDLftU3rdVurlMaPpHDqsTRRys2PY148RdWCmdY1hyK7bm3XNFXOJ0+DZX1jEBAQEBAQEBAQUh0q1nWV7m3yjYxncbax/qUPmVa3NOzo3huz7PCir+6Zn9v2Q9aqfl9CaGYf1FFBHbPqw534ndo/NT1qndoiHJtoX5v5NdzvM/B21kaYgII7pbg7ZGGZotIwXJHvNG0Hu2oIpTXCDqQPQbLXIOLpDpVHTAtbZ8u5o2N/Ed3ctW/lU2+EcZTuy9hXsvz1+Wjv1n0VtimJyTv15nax3Dc0cGjcoqu5VXOtS/4uHZxaNy1GkfX1aa8NlJtEtDJq0h37uHfKRt5MHvH0WzYxarnGeEILam3bOJE0Ueavt0j1XNgOBQ0kfV07LfE45veeLnb1LUW6aI0pUDKy72VXv3Z1n6ejpr21lQ9MWH6tRFMB+8YWu72f9H0UXnUaVRV3XvwrkTVYrtT+Wdfir5aK1Lx6LawyYewE3Mbnx+AN2+jgPBTOJVrahzTxBZi3nV6ddJ+P8pctlCiAgICAgICAgIPnjTGbXrql3+s8flOr9FBX51uVOrbKo3MK1Huj58XNoo9aRjfie1vmQPqvFuNaohsZde5Yrq7RP0fS8bbAAbgB5KwOQzOr0gICDzK24IO8EIK8EViRzQZesDQS4gAC5JyA7yvkzERrL3RbquVRTRGsz0RHH9MCbx0psNhk3n8A3Dmo2/mTPlo+K7bK8OU29LuTxn+3pHr3Q9zrm5zO8laC2RGnCBjCSA0Ek5AAEkngANq+xEzOkPFy5TbpmqudIjql2imjrC9slUNYXuItx/H+ikrGHEca/gpO1fEdVzW3i8I/u6z6dl2U+rqt1AA22QAsAOAC31UmZnjLIj4IIB0x096WN/wy/1NP6BaWdHkiVn8K3NMmqnvH0lT6il+Wz0LzXhqGcJGu822/wCKlMGfJMKH4qo0yaKu8fusZbyrCAgICAgICAgIPm/SAWqqi/8AGl/rcoC7+OfV1zBnXGt/9Y+kPGDH/EQX/jR/1tX21+OPV52h/wAW5/1n6PpNTzkogICDxM6zSeAJ9EFc4viUcDdaU5nY0Zud3D6rFdvU241lIYGzb+bXu244dZ6Qr7GsdkqDY9mPcwbO9x3lRN6/Vcnjy7Og7O2TYwqfLGtXWrr/ABDlLAlG1h2Hvmdqxi/EnJreZKy2rNVydIR+ftKxhUb1yePSOsrE0dwOKnAcO1JvkPyaNwUtZsU2o4c3Pdo7Vv51XnnSnpT0/mWkyfq5XsO5xt3Xy9LLOjE/0dxIFoaT3ckHfQEEK6Wz/gf/AGs+q1M3/bWHwx/zf0lSqiHRFpdCo7NV3x/J6k8D8MqP4s/3bfpP1Wat9UhAQEBAQEBAQEHz3pvBqV9SP9Vzvzdr6qDyI0u1OqbIr38K1Pu0+HBx4JNVzXfC4O8jdYqZ0mJbt+jft1U94mH0vSyh7GPGxzWuHiAVYI5OQVU7tUxPRlX15EH4Sgr/AE06QY4g6CktJJm1z/cZuNviPotK/lxTwo5rPsrw7Xf0uZHCnt1n7QqeqqnyOL5HFzjtJ/vJRdVU1TrK9WbNFmiKLcaRDCvjI62FYI6SzpLtZ/ud3cBzW7YxJq418lY2r4iosa28fzVd+kfeUtpA2NoZGA0DcPmeJUnTTFMaQot69cvVzXcnWZdSlmXpjcvSWiIe2QbJAfzNsCPLV80Gvh2JPiIzyQWBgeOBwFzl8kEkQV50y1NqeGP4pCfBo/UrRzqvLELV4Ut6366+0fWVRqLXtb3Q1T2ppn29qWwPJrR9SVK4Mf6cy5/4pr3sumntH3WCt1WhAQEBAQEBAQEFL9LlFqVoktlJG0/zNu0+mr5qJzadLmvd0Lwxf38SaOtM/Xj90IWmsa+ejrEuuoYs+1GOqd3tyHpZTeNXvW4ly/bWN7DMrp6Txj9UmWdFNTE8Sjp4zLO8MYN538gN55Bea66aI1qZsfHu5FyLdqNZlUGmGn8tTeKnvFDsPxyD7x3Dkoq/lTXwp4Qvuy9gWsXS5d81fyj/ADuhS1Fie4IXPcGsBc47ANq9UUTXOlLDkZNvHom5dnSISnDdHhHZ81nP3N91v6lSljEpo41cZULau37uVrbteWj5z/nZuTz2z3cdw4LcV1+QPJQdiiag6+IURlo3ObmYn61vukAO/XwQQ9zEHSwGWxsfDwQWdh0mtG08reWX0QVD0t4j1lW2IHKJlj+J2Z9LKJza9a9OzoPhjG9nizcn80/KOCDrTWRfXR1Q9Th8IO14Mh/nJI/26qnMendtxDlu2L/ts25VHLXT4cElWZGCAgICAgICAgIIN0tYV1tIJmjtQuufwOyd66p8CtPNo3qN7ssnhnK9llTbnlXHzjl+6mVEugp50S431VQ6neexN7PKQbPMXHgFvYVzSrcnqq3ifC9pajIp508J9P4lPdLNMoaMFvtzW7MQOzgXncPVbl7Iptx71a2Zsa9mzryo7/ZTOP49NVya87r/AAsGTWDg0fXaom5dquTrU6FhYFnDo3LUes9ZcxY246eDYHLUHsCzPekPsjkPiPILYs49Vz0RG09s2cKNJ419vv2TrDsKjp22jGZ9p59p36DkFLW7VNuNKXPc3PvZle/dn0jpDHVOWRppe3AR/wDnuiIGu5nWHj1ntDysAggdEzJB2KYIJZoyAWSNOw2v4ghBB66kbHI6M5FpI/T0sg7uimEslbKH3t2bEZFrrk3B8PVBKKuojpKZz3E6kbSczck/qSV5rriimapZ8bHqyLtNqjnL56xCrdNI+V/tPcXHx3KAqqmqZmXWbFmmzbpt08o4MuC4caieKBu2R4b3Da4+DQT4L3ao364pYNoZUY2NXd7Rw9enzfR8MYa0NaLBoAA4ACwCnnJ5mZnWXtHwQEBAQEBAQEBBiq6dsjHRvF2vaWuHEEWK+TETGkvdu5VbriunnHGP0fOuP4W6mqJIH+642PxN913iLKBu0TRVNMusYOVTlWKbtPX69YaMby0hzSQQQQRtBGYIXiJ05NmqmKommqOEkshcS5xJJNyTmSeJKTOvEppimN2mNIeQL5DbsA48kiNSqqKY1meCxdDujh0lpq4FrNrYfecNxeQeyOW3uUjYw/zV/BTtq+I+drF/9vt90uxmNrHCONoaxjWta1osANtgPFSERpyU6qqapmqqdZlw5yvryxYfS9ZPGw7C8X7hmfQILMIQVa+n1JJGfC9w9Sg2oWoJPoq7N45NPz/VBv4tgUNRnK3tDY5pLXeY2+KDPhmHRwM1IhYbSSSSTxJKCrelPScSv+yQm7GG8hGxz9ze4fPuUXmXt6dyF78N7Mm1R/UXI41cvdHf9VfLRWpZ/Q9gXt1jxxji8/2jvMavg5SeDa0jflR/FGdvVxjU9OM+vSPh9VoLfVIQEBAQEBAQEBAQEEH6T9GftEX2iEXliBuBtfHtI7xtHitPLs79O9HOFj8PbT/p7vsbk+Wr5T/KmFEuhCC3ei/A6Tqm1DHCWf3tYW6l2V2tZ/y38tilsS3b3d6OMufeIcvLm9Nm5G7T0iOUx31/bosJbitoZi8t5Hn7x9Mvog5EhQdTRCHWqC74GHzNgPS6CbIK6x2PVqpRxcHeYBQY40Eg0Yk/aEcWn6IJSgr7pD03EIdTUrrzHJ7xsiHAcXH0Wjk5O75aea0bD2JN6Yv348nSO/8AH1VCVFr66ujOBvrJ2wsuAc3v+Bg2u+g5lZrFqblWiO2ptCnCsTcnn0jvL6DoaRkMbIohqsY0NaOACm4iIjSHLrlyq5VNdU6zPFnX14EBAQEBAQEBAQEBAQVH0j6FmNzqqlbeI9qVg/yzmS8fdPoovKxt2d+nkvWwdtRcpjHvT5o5T393r9VeLRWtu4Pi0tNIJad5a4bd4cPhcN4Xu3cqonWlrZeHZyrfs7sax9PRbujHSFBUAMmtDNssT2Hn7rt3cVK2cqmvhPCVB2jsC/ja1W/NT849Y/drzC5JK2kC1JI0Em0Mp7Rvf8TrDub/ANkoJEghWl8NqhrviYPQ2/RBowtQdDDqtkLxJM4MYA67nGw2FeaqopjWWWzYuXqty3TMyjGl/SQ6QGKhuxmwynJzh90e737VHX8yZ4UfFdNl+G6bcxcyeM/29I9e6uiVoLZpo2cOoZJ5GxQtLnuNgB6kncBxXqiia50hr5WVbxrc3Lk6RC99DdGWUMOoLOkdnK/4juA+6Nym7NqLdOkOZbS2hczb3tKuXSO0O+sqPEBAQEBAQEBAQEBAQEH44XFjmN4QidFWab9HZGtPQNuMy+EbRvJj4j7vlwUbkYn5qPgumyPEUTpZyp9Kvv8Af4q1e0gkEWIyIORB3ghR+i4RVExrDNhjbzRDjIwebgslrjXENPOq3ce5PaJ+krgc1Tzk7TqEGfB+kKgjYIXve1zLh143Ea1zexHNYJyKInSUpRsbKrpiqmInX3w6Z6Q6D+NfuY/9F8/qrXdlp2BnT+T5wjOlGnFLKWGLrHFutfs2uDbj3LHObbjk2rfhjMq/FMR+uv0Rmq0zfshYG83do+Wxa9edVP4Y0TGN4Ws08b1U1e6OEI/W18kpvK8uPPYO4bAtOuuqudapWPHxbOPTu2qYiGsvLO6WA4FNVydXTsv8Tjkxg4ud9Nqy2rNVydIaGftKxh0b1yePSOsrt0R0UioWWb25Xe3KRmeTR7reSl7Nmm1GkOdbR2ldzbm9XyjlHSEgWZHCAgICAgICAgICAgICAgICCM6T6E09ZdxHVy7pWb/xt2O+fNa93GouceqX2ftnIw/LE609p/bsr+n0DqaariL2h8QffrWHLK5Gs3a03A5c1q28Wui5GvJP5m3sfJwrlNPCqY00n3+9N5IclJKS5WI5NceAJSX2I1mIUoH3cTxJPmoep0fHjTSG5GteUxb5Mi8sogzUlI+V2pExz3cGgnz4L1RRVXOlMNfIyrOPTvXaoiFhaOdFz3WfXu1G/wAJhBceTnjIeF+8LftYXWv4Kpn+KOdOLH/lP7R9/gs7DsPjgYI4GNYwbA0ep4nmVIU0xTGkKjdu13aprrnWZ6tlfWMQEBAQEBAQEBAQEBAQEBAQEAlByqmsD8hsB80HPqHcEHFxAawI45eeSPsTpOqOv6G5AbsqWEfejcD6ErSqxNeUrLa8QRT+Kj5sjOiSf/yIvyvWOcGZ6t2nxVbpj/bn4vGJdGpgY1759YE2dqstq8MySvsYEdZYrniy5P4LcfrOv2bOGaI0wsXNdIfvuNvyiyz04lqnoi7/AIgzrvDe3Y90fvzTCigjY3Vja1g4NAaPRbEREcIQ9ddVc71czM+936SqD+8bf1X15bCAgICAgICAgICAgICAgICAgICDxKzWaRxBHmgh01FVMNhEXjc5paQfMgoDKSpdl1Lm83FoHzQdjC8ADCHzHXeMwB7LT9Sg7iAg8TRBzS1wBBFiDvQRKuwOWJxMI6xm4AjWbyIO3vQarTUHIQS35tIHmckHe0eopWlz5hq3Fg24J5k2yQdxAQEBAQEBAQEBAQEBAQEBAQEBAQEBAQEBAQEBAQEBAQEBAQEBAQEBAQEBAQEBAQEBAQEBAQEBAQEBAQEBAQEBAQEBAQEBAQEBAQEBAQEBAQEBAQEBAQEBAQEBAQEBAQEBAQEBAQEBAQEBAQEBAQEBAQEBAQEBAQEBAQEBAQEH/9k="/>
          <p:cNvSpPr>
            <a:spLocks noChangeAspect="1" noChangeArrowheads="1"/>
          </p:cNvSpPr>
          <p:nvPr/>
        </p:nvSpPr>
        <p:spPr bwMode="auto">
          <a:xfrm>
            <a:off x="11040533" y="-1531938"/>
            <a:ext cx="4267200" cy="3200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r" rtl="1"/>
            <a:endParaRPr lang="ar-BH">
              <a:latin typeface="Franklin Gothic Book" pitchFamily="34" charset="0"/>
              <a:cs typeface="Tahoma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74133" y="2438400"/>
            <a:ext cx="11277600" cy="21336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63500" indent="-63500" algn="just" rtl="1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ar-BH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هو رجل اختاره الله من البشر، وأوحى إليه بوحي ورسالة من عنده، وأمره بتبليغها. </a:t>
            </a:r>
          </a:p>
        </p:txBody>
      </p:sp>
    </p:spTree>
    <p:extLst>
      <p:ext uri="{BB962C8B-B14F-4D97-AF65-F5344CB8AC3E}">
        <p14:creationId xmlns:p14="http://schemas.microsoft.com/office/powerpoint/2010/main" val="664493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0" y="228601"/>
            <a:ext cx="8534400" cy="792163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ar-BH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عدد الرسل </a:t>
            </a:r>
            <a:endParaRPr lang="ar-BH" sz="5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51201" y="1143000"/>
            <a:ext cx="8498417" cy="2971800"/>
          </a:xfrm>
        </p:spPr>
        <p:txBody>
          <a:bodyPr>
            <a:noAutofit/>
          </a:bodyPr>
          <a:lstStyle/>
          <a:p>
            <a:pPr marL="0" indent="0" algn="justLow" rtl="1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ar-BH" sz="8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ar-BH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711200" y="2286000"/>
            <a:ext cx="10871200" cy="2286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just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BH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الرسل كثيرون، منهم من </a:t>
            </a:r>
            <a:r>
              <a:rPr lang="ar-BH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و</a:t>
            </a:r>
            <a:r>
              <a:rPr lang="ar-SA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َ</a:t>
            </a:r>
            <a:r>
              <a:rPr lang="ar-BH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ر</a:t>
            </a:r>
            <a:r>
              <a:rPr lang="ar-SA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َ</a:t>
            </a:r>
            <a:r>
              <a:rPr lang="ar-BH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د </a:t>
            </a:r>
            <a:r>
              <a:rPr lang="ar-BH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ذكره في القرآن الكريم، ومنهم من لم </a:t>
            </a:r>
            <a:r>
              <a:rPr lang="ar-BH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يرد، </a:t>
            </a:r>
            <a:r>
              <a:rPr lang="ar-BH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والرسل الذين ذكرهم الله في القران الكريم </a:t>
            </a:r>
            <a:r>
              <a:rPr lang="ar-BH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25رسولاً</a:t>
            </a:r>
            <a:r>
              <a:rPr lang="ar-BH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ar-BH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8213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304801"/>
            <a:ext cx="11582400" cy="72072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ar-BH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أولو العزم من الرسل</a:t>
            </a:r>
            <a:endParaRPr lang="ar-BH" sz="5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914400" y="1211395"/>
            <a:ext cx="10653184" cy="5116512"/>
            <a:chOff x="914400" y="1430338"/>
            <a:chExt cx="10653184" cy="5116512"/>
          </a:xfrm>
        </p:grpSpPr>
        <p:sp>
          <p:nvSpPr>
            <p:cNvPr id="23" name="Rectangle 22"/>
            <p:cNvSpPr/>
            <p:nvPr/>
          </p:nvSpPr>
          <p:spPr bwMode="auto">
            <a:xfrm>
              <a:off x="4688417" y="1444625"/>
              <a:ext cx="3166533" cy="2232025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ar-BH"/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2444751" y="4314825"/>
              <a:ext cx="3166533" cy="2232025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ar-BH"/>
            </a:p>
          </p:txBody>
        </p:sp>
        <p:sp>
          <p:nvSpPr>
            <p:cNvPr id="32" name="Rectangle 31"/>
            <p:cNvSpPr/>
            <p:nvPr/>
          </p:nvSpPr>
          <p:spPr bwMode="auto">
            <a:xfrm>
              <a:off x="914400" y="1430338"/>
              <a:ext cx="3166533" cy="2232025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ar-BH"/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6989233" y="4267200"/>
              <a:ext cx="3166533" cy="2232025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ar-BH"/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8401051" y="1462088"/>
              <a:ext cx="3166533" cy="2232025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ar-BH"/>
            </a:p>
          </p:txBody>
        </p:sp>
        <p:sp>
          <p:nvSpPr>
            <p:cNvPr id="20" name="TextBox 19"/>
            <p:cNvSpPr txBox="1"/>
            <p:nvPr/>
          </p:nvSpPr>
          <p:spPr bwMode="auto">
            <a:xfrm>
              <a:off x="8745925" y="2232812"/>
              <a:ext cx="2495549" cy="52322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txBody>
            <a:bodyPr rtlCol="1">
              <a:spAutoFit/>
            </a:bodyPr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BH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نوح عليه السلام</a:t>
              </a:r>
            </a:p>
          </p:txBody>
        </p:sp>
        <p:sp>
          <p:nvSpPr>
            <p:cNvPr id="21" name="TextBox 20"/>
            <p:cNvSpPr txBox="1"/>
            <p:nvPr/>
          </p:nvSpPr>
          <p:spPr bwMode="auto">
            <a:xfrm>
              <a:off x="4996783" y="2204789"/>
              <a:ext cx="2495549" cy="52322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txBody>
            <a:bodyPr rtlCol="1">
              <a:spAutoFit/>
            </a:bodyPr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BH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إبراهيم عليه السلام</a:t>
              </a:r>
            </a:p>
          </p:txBody>
        </p:sp>
        <p:sp>
          <p:nvSpPr>
            <p:cNvPr id="24" name="TextBox 23"/>
            <p:cNvSpPr txBox="1"/>
            <p:nvPr/>
          </p:nvSpPr>
          <p:spPr bwMode="auto">
            <a:xfrm>
              <a:off x="1263650" y="2163944"/>
              <a:ext cx="2495549" cy="52322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txBody>
            <a:bodyPr rtlCol="1">
              <a:spAutoFit/>
            </a:bodyPr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BH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موسى عليه السلام</a:t>
              </a:r>
            </a:p>
          </p:txBody>
        </p:sp>
        <p:sp>
          <p:nvSpPr>
            <p:cNvPr id="25" name="TextBox 24"/>
            <p:cNvSpPr txBox="1"/>
            <p:nvPr/>
          </p:nvSpPr>
          <p:spPr bwMode="auto">
            <a:xfrm>
              <a:off x="2804059" y="4870553"/>
              <a:ext cx="2495550" cy="954107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txBody>
            <a:bodyPr rtlCol="1">
              <a:spAutoFit/>
            </a:bodyPr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BH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محمد عليه الصلاة والسلام</a:t>
              </a:r>
            </a:p>
          </p:txBody>
        </p:sp>
        <p:sp>
          <p:nvSpPr>
            <p:cNvPr id="28" name="TextBox 27"/>
            <p:cNvSpPr txBox="1"/>
            <p:nvPr/>
          </p:nvSpPr>
          <p:spPr bwMode="auto">
            <a:xfrm>
              <a:off x="7416085" y="5081737"/>
              <a:ext cx="2495549" cy="52322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txBody>
            <a:bodyPr rtlCol="1">
              <a:spAutoFit/>
            </a:bodyPr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BH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عيسى عليه السلام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69941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06400" y="214313"/>
            <a:ext cx="11582400" cy="8382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ar-BH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نشاط 1</a:t>
            </a:r>
            <a:endParaRPr lang="ar-BH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5854701" y="5949950"/>
            <a:ext cx="6337300" cy="8636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 fontAlgn="auto">
              <a:spcAft>
                <a:spcPts val="0"/>
              </a:spcAft>
              <a:defRPr/>
            </a:pPr>
            <a:endParaRPr lang="ar-BH" sz="21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itle 3"/>
          <p:cNvSpPr txBox="1">
            <a:spLocks/>
          </p:cNvSpPr>
          <p:nvPr/>
        </p:nvSpPr>
        <p:spPr>
          <a:xfrm>
            <a:off x="-431800" y="5949950"/>
            <a:ext cx="6335184" cy="8636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  <a:defRPr/>
            </a:pPr>
            <a:endParaRPr lang="ar-BH" sz="21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389" name="AutoShape 4" descr="data:image/jpeg;base64,/9j/4AAQSkZJRgABAQAAAQABAAD/2wCEAAkGBxQTEhQSDxQUFRQXFRYVFBQUFRQUFhQWGBgWFxUUFRQYHCggGRolGxQUITEhJSkrLi4uFx8zODMsNygtLisBCgoKDg0OGxAQGywmICQ4NCwwLTQsLCwvLy8sLCwsLCw0LCwsLCw0LCwsLCwsLCwsLCwtLCwsLCwsLCwsLCwsLP/AABEIAOEA4QMBEQACEQEDEQH/xAAcAAEAAgMBAQEAAAAAAAAAAAAABgcDBAUCCAH/xABCEAABAwICBgcFBQYGAwEAAAABAAIDBBEFIQYSMUFRYQcTInGBkaEyQlKxwRRicpLRIzNTgrLwJENjosLhVIPxFf/EABsBAQACAwEBAAAAAAAAAAAAAAAFBgMEBwIB/8QANxEBAAEDAQYDBgUDBAMAAAAAAAECAwQRBRIhMUFRBiJxE2GRobHRMkKBweEUUvAjMzRygpLx/9oADAMBAAIRAxEAPwC8UBAQEBAQEBAQEBAQEBAQEBAQEBAQEBAQEBAQEBAQEBAQEBAQEBAQEBAQEBAQEBAQEBAQEBAQEBAQEBAQEBAQEBAQEBAQEAlB4MgQBIEHoFB+oCAgICAgICAgICAgICAgICAgICAgEoCAg8SyBouUGk+ougx9cgdcg9snsg3YZQ4c0GRAQEBAQEBAQEBAQEBAQEBAQEBBq4jViNhdv2Ac0EZfi0hOaDqYHXue7VPAoO4g4lXWXceGwdyDWNQg89eg/RMg9CZBnpqvVcD59yDuAoCAgICAgICAgICAgICAgICAgII9js/7TV3AepQcwzjgg3MGm/at55eaDv4hUtYwlzg0kENuQLutkBfaV81eopmeUckSfUL68vHXoP3rkHoTIPQmQehMg3qHS+k6z7NJM1kzNUESdgEkAjVccjkRvWP2tMVbszxbkYF+q1F2mnWme3H5JGDfMLI036gICAgICAgICAgICAgICAgIIfjs1pnjmPkEHLMqDPBO73Nu7v3I+xzR+h0Wq5KkVNfP7DtYDWLyeQGxoWnRYr396uVjytqYsY82MejnGnb+ZSt8kAytfmXG63FbcqqkaHdg3G0cuRQYxUIMgmQehMg9iZBU+kVSJKuZ42F5A/lAb9FE36ta5l0PZVqbePRTPb68XY0a0wqaSwjeXx74nkub/Lvb4LHbyK7fLk2svY+Nlx5o0q7xz/lb+i2mUFaNVp1Jd8TiLnm0+8FJ2cii5y5qRtHY9/CnWqNae8fv2SNZ0SICAgICAgICAgICAgICAgi+k9P+0a74m+o/+hByBTIMjexmg0qzE3OOpG1z3n2WMF3Hw3Dmcl8mdHu3RNc6cvf0hpV1DNEGmqYGvcCbB2sBmcr7L2tfvSnXTi+3YoirSidY7tTrV9Y3ps6DIJ0Hts6DoYVh76kuYx2p2TeS19UkdnLebr5PJ6omIqiZjWOyDY9oBV0l3FvWxj/MiubDi5u0eoUXdx66ePNfNn7Xxr87szu1dp+6PtWlKy0vcUhaQ5pLXDMEEgg8QRsX2JmOMFdFNcbtUaxK29AtPuu1aesIEuxkmwScncHfNSeNlb3lq5qJtrYM2Nb1j8PWO38fRYS3lXEBAQEBAQEBAQEBAQEHiWUNaXOIDQCSTkABtJXyZ04y9U0zVMU0xxlVNZpx9ordUZQC7I77S6/tnvta3ctKjK3runRacrYHsNn+053I80+nWP05pDHUNI2reVRhLOte2MODQ42LuA3+KCZYdhscLbRNA4u2udzLt6GrzjGGNqIzG/bta7e124oKuxKhfDIY5BYjfuI3EHeEGog/blB2sE0dmnINiyP43Ai4+6N/yQWJhuHsgYGRjLeTtceJKDaIQQjS/o+iqNaWlAim22GUch+8AOyeY45rTv4lNfGnhKxbL2/dxpi3e81Hzj0+3wU/W0b4XujmaWPabOa4WI/vioqqmaZ0lf7N6i9RFdudYnqwA8F8e5iJ4SuXo30v+0s+z1B/bMHZcT+9aP8AkN/nxUti5G/G7PNz7b2yP6Wv21qPJPyn7dk6W4rggICAgICAgICAgICCs+lnSWwFFEcyA6YjhuZ47T4KPzb35I/VcPDOzdZ/qrkcuFP3+yrWm2Y2qNXSYiY0lMcPxBz42uvyPeNv981OWLntKIqcs2rh/wBJlVW45c49J5fZ06OqzWZHJVhmNvaAL6w4O+hQdVukA3sN+RFkHKxupFQADGBY3DibkcR3IOS3DW8EGZmHt4BB3KTFZW5Os4cxY+YQdukrGv2ZHgUGyg/EFd9LH2QxjrD/AIofuwyxcRwk+73+C0c32enHmtXhn+si55I/05568v09/wDkqlUWvbPQ1b4ZGSxHVewhzTzH0XqmqaZ1hiv2KL9ubdccJfQmjWMtq6dk7Mrizm/C8ZOb5+hCnLVyLlMVQ5VnYleJfqtVdPnHSXUWRqCAgICAgICAgICDTxevbBDJM/Yxpd322DxNh4rzXVFFM1Sz4tirIvU2qeczo+dMQrHTSPlkN3PcXHxOzu3KAqqmqdZdZsWabNum3RyiNHrCsPfUTMhiF3PcGjgOLjyAufBerdE11RTDFm5VGLZqu19Pn2heTtEIPs0dO3s9WOy8Aaxcfac7jc5lTtFEUUxTDlWRkV5F2q7XPGUKxbA5qU3e3WZukbct8fhPevTC80tag7FPVAoNuOUFBsNaEGRjEGQNQfjp9TPYgkUNQCwPJABFyTkBxzR9iJmdIV5ph0kBt4qAhzthm2tH4OJ57FH38yI4UfFbdleG5r0uZXCP7ev6/ZVs87nuL5HFziblziSSeZKjZmZnWV1ot00UxTTGkQxo9CCedEuN9VUGmeexN7PKRouPMXHeGrewrulW5PVVvE+F7SzGRTzp4T6T9p+q41KKGICAgICAgICAgIK86YsT1YIqdpzkdrO/CzYPzEflWjnV6UxT3Wrwri796q9P5Y0j1n+PqqNRa9rO6HMH/eVbh/pR+heR6DzUlg2+E1qR4pzN6unHp5Rxn16LRUgqLy9gIIcAQciDmD3hBCtIdDNslHkdpi3fyHd3IIvTTOa7VcCCDYgixB4EIO3SyIOlE5BsMcgygoONpNWCJjXOIAvmTwtuG8rxcuU0RrU2cXDvZVe5ajWflHqgWkGl81QwQsJZAPdGRfv7ZHy+aib+TVc4Rwh0DZew7WHG/V5q+/b0+6NrWTjbwzDZaiQRQML3ncNw4uOwDmV7t26q50pauXmWcWjfuzpHzn0hbmi3R3DAzWqg2aVzSDldkdwQdQHac/aPhZSlrEpojjxlQ9obfv5Ff+nO7THKOs+v2VPjuGmnqJIHe44gHiNrT5EKLuUblU0r7hZMZNim7HWP/rVpah0b2yMNnMcHNPMG4+S801TTMTDLftU3rdVurlMaPpHDqsTRRys2PY148RdWCmdY1hyK7bm3XNFXOJ0+DZX1jEBAQEBAQEBAQUh0q1nWV7m3yjYxncbax/qUPmVa3NOzo3huz7PCir+6Zn9v2Q9aqfl9CaGYf1FFBHbPqw534ndo/NT1qndoiHJtoX5v5NdzvM/B21kaYgII7pbg7ZGGZotIwXJHvNG0Hu2oIpTXCDqQPQbLXIOLpDpVHTAtbZ8u5o2N/Ed3ctW/lU2+EcZTuy9hXsvz1+Wjv1n0VtimJyTv15nax3Dc0cGjcoqu5VXOtS/4uHZxaNy1GkfX1aa8NlJtEtDJq0h37uHfKRt5MHvH0WzYxarnGeEILam3bOJE0Ueavt0j1XNgOBQ0kfV07LfE45veeLnb1LUW6aI0pUDKy72VXv3Z1n6ejpr21lQ9MWH6tRFMB+8YWu72f9H0UXnUaVRV3XvwrkTVYrtT+Wdfir5aK1Lx6LawyYewE3Mbnx+AN2+jgPBTOJVrahzTxBZi3nV6ddJ+P8pctlCiAgICAgICAgIPnjTGbXrql3+s8flOr9FBX51uVOrbKo3MK1Huj58XNoo9aRjfie1vmQPqvFuNaohsZde5Yrq7RP0fS8bbAAbgB5KwOQzOr0gICDzK24IO8EIK8EViRzQZesDQS4gAC5JyA7yvkzERrL3RbquVRTRGsz0RHH9MCbx0psNhk3n8A3Dmo2/mTPlo+K7bK8OU29LuTxn+3pHr3Q9zrm5zO8laC2RGnCBjCSA0Ek5AAEkngANq+xEzOkPFy5TbpmqudIjql2imjrC9slUNYXuItx/H+ikrGHEca/gpO1fEdVzW3i8I/u6z6dl2U+rqt1AA22QAsAOAC31UmZnjLIj4IIB0x096WN/wy/1NP6BaWdHkiVn8K3NMmqnvH0lT6il+Wz0LzXhqGcJGu822/wCKlMGfJMKH4qo0yaKu8fusZbyrCAgICAgICAgIPm/SAWqqi/8AGl/rcoC7+OfV1zBnXGt/9Y+kPGDH/EQX/jR/1tX21+OPV52h/wAW5/1n6PpNTzkogICDxM6zSeAJ9EFc4viUcDdaU5nY0Zud3D6rFdvU241lIYGzb+bXu244dZ6Qr7GsdkqDY9mPcwbO9x3lRN6/Vcnjy7Og7O2TYwqfLGtXWrr/ABDlLAlG1h2Hvmdqxi/EnJreZKy2rNVydIR+ftKxhUb1yePSOsrE0dwOKnAcO1JvkPyaNwUtZsU2o4c3Pdo7Vv51XnnSnpT0/mWkyfq5XsO5xt3Xy9LLOjE/0dxIFoaT3ckHfQEEK6Wz/gf/AGs+q1M3/bWHwx/zf0lSqiHRFpdCo7NV3x/J6k8D8MqP4s/3bfpP1Wat9UhAQEBAQEBAQEHz3pvBqV9SP9Vzvzdr6qDyI0u1OqbIr38K1Pu0+HBx4JNVzXfC4O8jdYqZ0mJbt+jft1U94mH0vSyh7GPGxzWuHiAVYI5OQVU7tUxPRlX15EH4Sgr/AE06QY4g6CktJJm1z/cZuNviPotK/lxTwo5rPsrw7Xf0uZHCnt1n7QqeqqnyOL5HFzjtJ/vJRdVU1TrK9WbNFmiKLcaRDCvjI62FYI6SzpLtZ/ud3cBzW7YxJq418lY2r4iosa28fzVd+kfeUtpA2NoZGA0DcPmeJUnTTFMaQot69cvVzXcnWZdSlmXpjcvSWiIe2QbJAfzNsCPLV80Gvh2JPiIzyQWBgeOBwFzl8kEkQV50y1NqeGP4pCfBo/UrRzqvLELV4Ut6366+0fWVRqLXtb3Q1T2ppn29qWwPJrR9SVK4Mf6cy5/4pr3sumntH3WCt1WhAQEBAQEBAQEFL9LlFqVoktlJG0/zNu0+mr5qJzadLmvd0Lwxf38SaOtM/Xj90IWmsa+ejrEuuoYs+1GOqd3tyHpZTeNXvW4ly/bWN7DMrp6Txj9UmWdFNTE8Sjp4zLO8MYN538gN55Bea66aI1qZsfHu5FyLdqNZlUGmGn8tTeKnvFDsPxyD7x3Dkoq/lTXwp4Qvuy9gWsXS5d81fyj/ADuhS1Fie4IXPcGsBc47ANq9UUTXOlLDkZNvHom5dnSISnDdHhHZ81nP3N91v6lSljEpo41cZULau37uVrbteWj5z/nZuTz2z3cdw4LcV1+QPJQdiiag6+IURlo3ObmYn61vukAO/XwQQ9zEHSwGWxsfDwQWdh0mtG08reWX0QVD0t4j1lW2IHKJlj+J2Z9LKJza9a9OzoPhjG9nizcn80/KOCDrTWRfXR1Q9Th8IO14Mh/nJI/26qnMendtxDlu2L/ts25VHLXT4cElWZGCAgICAgICAgIIN0tYV1tIJmjtQuufwOyd66p8CtPNo3qN7ssnhnK9llTbnlXHzjl+6mVEugp50S431VQ6neexN7PKQbPMXHgFvYVzSrcnqq3ifC9pajIp508J9P4lPdLNMoaMFvtzW7MQOzgXncPVbl7Iptx71a2Zsa9mzryo7/ZTOP49NVya87r/AAsGTWDg0fXaom5dquTrU6FhYFnDo3LUes9ZcxY246eDYHLUHsCzPekPsjkPiPILYs49Vz0RG09s2cKNJ419vv2TrDsKjp22jGZ9p59p36DkFLW7VNuNKXPc3PvZle/dn0jpDHVOWRppe3AR/wDnuiIGu5nWHj1ntDysAggdEzJB2KYIJZoyAWSNOw2v4ghBB66kbHI6M5FpI/T0sg7uimEslbKH3t2bEZFrrk3B8PVBKKuojpKZz3E6kbSczck/qSV5rriimapZ8bHqyLtNqjnL56xCrdNI+V/tPcXHx3KAqqmqZmXWbFmmzbpt08o4MuC4caieKBu2R4b3Da4+DQT4L3ao364pYNoZUY2NXd7Rw9enzfR8MYa0NaLBoAA4ACwCnnJ5mZnWXtHwQEBAQEBAQEBBiq6dsjHRvF2vaWuHEEWK+TETGkvdu5VbriunnHGP0fOuP4W6mqJIH+642PxN913iLKBu0TRVNMusYOVTlWKbtPX69YaMby0hzSQQQQRtBGYIXiJ05NmqmKommqOEkshcS5xJJNyTmSeJKTOvEppimN2mNIeQL5DbsA48kiNSqqKY1meCxdDujh0lpq4FrNrYfecNxeQeyOW3uUjYw/zV/BTtq+I+drF/9vt90uxmNrHCONoaxjWta1osANtgPFSERpyU6qqapmqqdZlw5yvryxYfS9ZPGw7C8X7hmfQILMIQVa+n1JJGfC9w9Sg2oWoJPoq7N45NPz/VBv4tgUNRnK3tDY5pLXeY2+KDPhmHRwM1IhYbSSSSTxJKCrelPScSv+yQm7GG8hGxz9ze4fPuUXmXt6dyF78N7Mm1R/UXI41cvdHf9VfLRWpZ/Q9gXt1jxxji8/2jvMavg5SeDa0jflR/FGdvVxjU9OM+vSPh9VoLfVIQEBAQEBAQEBAQEEH6T9GftEX2iEXliBuBtfHtI7xtHitPLs79O9HOFj8PbT/p7vsbk+Wr5T/KmFEuhCC3ei/A6Tqm1DHCWf3tYW6l2V2tZ/y38tilsS3b3d6OMufeIcvLm9Nm5G7T0iOUx31/bosJbitoZi8t5Hn7x9Mvog5EhQdTRCHWqC74GHzNgPS6CbIK6x2PVqpRxcHeYBQY40Eg0Yk/aEcWn6IJSgr7pD03EIdTUrrzHJ7xsiHAcXH0Wjk5O75aea0bD2JN6Yv348nSO/8AH1VCVFr66ujOBvrJ2wsuAc3v+Bg2u+g5lZrFqblWiO2ptCnCsTcnn0jvL6DoaRkMbIohqsY0NaOACm4iIjSHLrlyq5VNdU6zPFnX14EBAQEBAQEBAQEBAQVH0j6FmNzqqlbeI9qVg/yzmS8fdPoovKxt2d+nkvWwdtRcpjHvT5o5T393r9VeLRWtu4Pi0tNIJad5a4bd4cPhcN4Xu3cqonWlrZeHZyrfs7sax9PRbujHSFBUAMmtDNssT2Hn7rt3cVK2cqmvhPCVB2jsC/ja1W/NT849Y/drzC5JK2kC1JI0Em0Mp7Rvf8TrDub/ANkoJEghWl8NqhrviYPQ2/RBowtQdDDqtkLxJM4MYA67nGw2FeaqopjWWWzYuXqty3TMyjGl/SQ6QGKhuxmwynJzh90e737VHX8yZ4UfFdNl+G6bcxcyeM/29I9e6uiVoLZpo2cOoZJ5GxQtLnuNgB6kncBxXqiia50hr5WVbxrc3Lk6RC99DdGWUMOoLOkdnK/4juA+6Nym7NqLdOkOZbS2hczb3tKuXSO0O+sqPEBAQEBAQEBAQEBAQEH44XFjmN4QidFWab9HZGtPQNuMy+EbRvJj4j7vlwUbkYn5qPgumyPEUTpZyp9Kvv8Af4q1e0gkEWIyIORB3ghR+i4RVExrDNhjbzRDjIwebgslrjXENPOq3ce5PaJ+krgc1Tzk7TqEGfB+kKgjYIXve1zLh143Ea1zexHNYJyKInSUpRsbKrpiqmInX3w6Z6Q6D+NfuY/9F8/qrXdlp2BnT+T5wjOlGnFLKWGLrHFutfs2uDbj3LHObbjk2rfhjMq/FMR+uv0Rmq0zfshYG83do+Wxa9edVP4Y0TGN4Ws08b1U1e6OEI/W18kpvK8uPPYO4bAtOuuqudapWPHxbOPTu2qYiGsvLO6WA4FNVydXTsv8Tjkxg4ud9Nqy2rNVydIaGftKxh0b1yePSOsrt0R0UioWWb25Xe3KRmeTR7reSl7Nmm1GkOdbR2ldzbm9XyjlHSEgWZHCAgICAgICAgICAgICAgICCM6T6E09ZdxHVy7pWb/xt2O+fNa93GouceqX2ftnIw/LE609p/bsr+n0DqaariL2h8QffrWHLK5Gs3a03A5c1q28Wui5GvJP5m3sfJwrlNPCqY00n3+9N5IclJKS5WI5NceAJSX2I1mIUoH3cTxJPmoep0fHjTSG5GteUxb5Mi8sogzUlI+V2pExz3cGgnz4L1RRVXOlMNfIyrOPTvXaoiFhaOdFz3WfXu1G/wAJhBceTnjIeF+8LftYXWv4Kpn+KOdOLH/lP7R9/gs7DsPjgYI4GNYwbA0ep4nmVIU0xTGkKjdu13aprrnWZ6tlfWMQEBAQEBAQEBAQEBAQEBAQEAlByqmsD8hsB80HPqHcEHFxAawI45eeSPsTpOqOv6G5AbsqWEfejcD6ErSqxNeUrLa8QRT+Kj5sjOiSf/yIvyvWOcGZ6t2nxVbpj/bn4vGJdGpgY1759YE2dqstq8MySvsYEdZYrniy5P4LcfrOv2bOGaI0wsXNdIfvuNvyiyz04lqnoi7/AIgzrvDe3Y90fvzTCigjY3Vja1g4NAaPRbEREcIQ9ddVc71czM+936SqD+8bf1X15bCAgICAgICAgICAgICAgICAgICDxKzWaRxBHmgh01FVMNhEXjc5paQfMgoDKSpdl1Lm83FoHzQdjC8ADCHzHXeMwB7LT9Sg7iAg8TRBzS1wBBFiDvQRKuwOWJxMI6xm4AjWbyIO3vQarTUHIQS35tIHmckHe0eopWlz5hq3Fg24J5k2yQdxAQEBAQEBAQEBAQEBAQEBAQEBAQEBAQEBAQEBAQEBAQEBAQEBAQEBAQEBAQEBAQEBAQEBAQEBAQEBAQEBAQEBAQEBAQEBAQEBAQEBAQEBAQEBAQEBAQEBAQEBAQEBAQEBAQEBAQEBAQEBAQEBAQEBAQEBAQEBAQEBAQEBAQEH/9k="/>
          <p:cNvSpPr>
            <a:spLocks noChangeAspect="1" noChangeArrowheads="1"/>
          </p:cNvSpPr>
          <p:nvPr/>
        </p:nvSpPr>
        <p:spPr bwMode="auto">
          <a:xfrm>
            <a:off x="11040533" y="-1531938"/>
            <a:ext cx="4267200" cy="3200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r" rtl="1"/>
            <a:endParaRPr lang="ar-BH">
              <a:latin typeface="Franklin Gothic Book" pitchFamily="34" charset="0"/>
              <a:cs typeface="Tahoma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74133" y="1139690"/>
            <a:ext cx="11277600" cy="514515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63500" indent="-63500" algn="justLow" rtl="1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ar-BH" sz="3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أكمل العبارات التالية بكتابة الكلمة المناسبة:</a:t>
            </a:r>
          </a:p>
          <a:p>
            <a:pPr marL="63500" indent="-63500" algn="justLow" rtl="1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ar-BH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3500" indent="-63500" algn="justLow" rtl="1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ar-BH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1- هو رجل </a:t>
            </a:r>
            <a:r>
              <a:rPr lang="ar-BH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...................... </a:t>
            </a:r>
            <a:r>
              <a:rPr lang="ar-BH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من </a:t>
            </a:r>
            <a:r>
              <a:rPr lang="ar-BH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....................، </a:t>
            </a:r>
            <a:r>
              <a:rPr lang="ar-BH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وأوحى إليه </a:t>
            </a:r>
            <a:r>
              <a:rPr lang="ar-BH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...................... </a:t>
            </a:r>
            <a:r>
              <a:rPr lang="ar-BH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و .................. من عنده، وأمره ......................</a:t>
            </a:r>
          </a:p>
          <a:p>
            <a:pPr marL="63500" indent="-63500" algn="justLow" rtl="1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ar-BH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3500" indent="-63500" algn="justLow" rtl="1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ar-BH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2- </a:t>
            </a:r>
            <a:r>
              <a:rPr lang="ar-BH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الرسل الذين ذكرهم الله في </a:t>
            </a:r>
            <a:r>
              <a:rPr lang="ar-BH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القرآن </a:t>
            </a:r>
            <a:r>
              <a:rPr lang="ar-BH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الكريم ............ رسولاً.</a:t>
            </a:r>
          </a:p>
          <a:p>
            <a:pPr marL="63500" indent="-63500" algn="justLow" rtl="1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ar-BH" sz="1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63500" indent="-63500" algn="justLow" rtl="1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ar-BH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3- أولو العزم من الرسل خمسة، وهم ................، ...................، .......................، ......................، </a:t>
            </a:r>
            <a:r>
              <a:rPr lang="ar-BH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.................... عليهم أفضل الصلاة وأتم التسليم.</a:t>
            </a:r>
            <a:endParaRPr lang="ar-BH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9932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06400" y="214313"/>
            <a:ext cx="11582400" cy="8382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ar-BH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إجابة النشاط 1</a:t>
            </a:r>
            <a:endParaRPr lang="ar-BH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5854701" y="5949950"/>
            <a:ext cx="6337300" cy="8636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 fontAlgn="auto">
              <a:spcAft>
                <a:spcPts val="0"/>
              </a:spcAft>
              <a:defRPr/>
            </a:pPr>
            <a:endParaRPr lang="ar-BH" sz="21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itle 3"/>
          <p:cNvSpPr txBox="1">
            <a:spLocks/>
          </p:cNvSpPr>
          <p:nvPr/>
        </p:nvSpPr>
        <p:spPr>
          <a:xfrm>
            <a:off x="-431800" y="5949950"/>
            <a:ext cx="6335184" cy="8636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  <a:defRPr/>
            </a:pPr>
            <a:endParaRPr lang="ar-BH" sz="21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389" name="AutoShape 4" descr="data:image/jpeg;base64,/9j/4AAQSkZJRgABAQAAAQABAAD/2wCEAAkGBxQTEhQSDxQUFRQXFRYVFBQUFRQUFhQWGBgWFxUUFRQYHCggGRolGxQUITEhJSkrLi4uFx8zODMsNygtLisBCgoKDg0OGxAQGywmICQ4NCwwLTQsLCwvLy8sLCwsLCw0LCwsLCw0LCwsLCwsLCwsLCwtLCwsLCwsLCwsLCwsLP/AABEIAOEA4QMBEQACEQEDEQH/xAAcAAEAAgMBAQEAAAAAAAAAAAAABgcDBAUCCAH/xABCEAABAwICBgcFBQYGAwEAAAABAAIDBBEFIQYSMUFRYQcTInGBkaEyQlKxwRRicpLRIzNTgrLwJENjosLhVIPxFf/EABsBAQACAwEBAAAAAAAAAAAAAAAFBgMEBwIB/8QANxEBAAEDAQYDBgUDBAMAAAAAAAECAwQRBRIhMUFRBiJxE2GRobHRMkKBweEUUvAjMzRygpLx/9oADAMBAAIRAxEAPwC8UBAQEBAQEBAQEBAQEBAQEBAQEBAQEBAQEBAQEBAQEBAQEBAQEBAQEBAQEBAQEBAQEBAQEBAQEBAQEBAQEBAQEBAQEBAQEAlB4MgQBIEHoFB+oCAgICAgICAgICAgICAgICAgICAgEoCAg8SyBouUGk+ougx9cgdcg9snsg3YZQ4c0GRAQEBAQEBAQEBAQEBAQEBAQEBBq4jViNhdv2Ac0EZfi0hOaDqYHXue7VPAoO4g4lXWXceGwdyDWNQg89eg/RMg9CZBnpqvVcD59yDuAoCAgICAgICAgICAgICAgICAgII9js/7TV3AepQcwzjgg3MGm/at55eaDv4hUtYwlzg0kENuQLutkBfaV81eopmeUckSfUL68vHXoP3rkHoTIPQmQehMg3qHS+k6z7NJM1kzNUESdgEkAjVccjkRvWP2tMVbszxbkYF+q1F2mnWme3H5JGDfMLI036gICAgICAgICAgICAgICAgIIfjs1pnjmPkEHLMqDPBO73Nu7v3I+xzR+h0Wq5KkVNfP7DtYDWLyeQGxoWnRYr396uVjytqYsY82MejnGnb+ZSt8kAytfmXG63FbcqqkaHdg3G0cuRQYxUIMgmQehMg9iZBU+kVSJKuZ42F5A/lAb9FE36ta5l0PZVqbePRTPb68XY0a0wqaSwjeXx74nkub/Lvb4LHbyK7fLk2svY+Nlx5o0q7xz/lb+i2mUFaNVp1Jd8TiLnm0+8FJ2cii5y5qRtHY9/CnWqNae8fv2SNZ0SICAgICAgICAgICAgICAgi+k9P+0a74m+o/+hByBTIMjexmg0qzE3OOpG1z3n2WMF3Hw3Dmcl8mdHu3RNc6cvf0hpV1DNEGmqYGvcCbB2sBmcr7L2tfvSnXTi+3YoirSidY7tTrV9Y3ps6DIJ0Hts6DoYVh76kuYx2p2TeS19UkdnLebr5PJ6omIqiZjWOyDY9oBV0l3FvWxj/MiubDi5u0eoUXdx66ePNfNn7Xxr87szu1dp+6PtWlKy0vcUhaQ5pLXDMEEgg8QRsX2JmOMFdFNcbtUaxK29AtPuu1aesIEuxkmwScncHfNSeNlb3lq5qJtrYM2Nb1j8PWO38fRYS3lXEBAQEBAQEBAQEBAQEHiWUNaXOIDQCSTkABtJXyZ04y9U0zVMU0xxlVNZpx9ordUZQC7I77S6/tnvta3ctKjK3runRacrYHsNn+053I80+nWP05pDHUNI2reVRhLOte2MODQ42LuA3+KCZYdhscLbRNA4u2udzLt6GrzjGGNqIzG/bta7e124oKuxKhfDIY5BYjfuI3EHeEGog/blB2sE0dmnINiyP43Ai4+6N/yQWJhuHsgYGRjLeTtceJKDaIQQjS/o+iqNaWlAim22GUch+8AOyeY45rTv4lNfGnhKxbL2/dxpi3e81Hzj0+3wU/W0b4XujmaWPabOa4WI/vioqqmaZ0lf7N6i9RFdudYnqwA8F8e5iJ4SuXo30v+0s+z1B/bMHZcT+9aP8AkN/nxUti5G/G7PNz7b2yP6Wv21qPJPyn7dk6W4rggICAgICAgICAgICCs+lnSWwFFEcyA6YjhuZ47T4KPzb35I/VcPDOzdZ/qrkcuFP3+yrWm2Y2qNXSYiY0lMcPxBz42uvyPeNv981OWLntKIqcs2rh/wBJlVW45c49J5fZ06OqzWZHJVhmNvaAL6w4O+hQdVukA3sN+RFkHKxupFQADGBY3DibkcR3IOS3DW8EGZmHt4BB3KTFZW5Os4cxY+YQdukrGv2ZHgUGyg/EFd9LH2QxjrD/AIofuwyxcRwk+73+C0c32enHmtXhn+si55I/05568v09/wDkqlUWvbPQ1b4ZGSxHVewhzTzH0XqmqaZ1hiv2KL9ubdccJfQmjWMtq6dk7Mrizm/C8ZOb5+hCnLVyLlMVQ5VnYleJfqtVdPnHSXUWRqCAgICAgICAgICDTxevbBDJM/Yxpd322DxNh4rzXVFFM1Sz4tirIvU2qeczo+dMQrHTSPlkN3PcXHxOzu3KAqqmqdZdZsWabNum3RyiNHrCsPfUTMhiF3PcGjgOLjyAufBerdE11RTDFm5VGLZqu19Pn2heTtEIPs0dO3s9WOy8Aaxcfac7jc5lTtFEUUxTDlWRkV5F2q7XPGUKxbA5qU3e3WZukbct8fhPevTC80tag7FPVAoNuOUFBsNaEGRjEGQNQfjp9TPYgkUNQCwPJABFyTkBxzR9iJmdIV5ph0kBt4qAhzthm2tH4OJ57FH38yI4UfFbdleG5r0uZXCP7ev6/ZVs87nuL5HFziblziSSeZKjZmZnWV1ot00UxTTGkQxo9CCedEuN9VUGmeexN7PKRouPMXHeGrewrulW5PVVvE+F7SzGRTzp4T6T9p+q41KKGICAgICAgICAgIK86YsT1YIqdpzkdrO/CzYPzEflWjnV6UxT3Wrwri796q9P5Y0j1n+PqqNRa9rO6HMH/eVbh/pR+heR6DzUlg2+E1qR4pzN6unHp5Rxn16LRUgqLy9gIIcAQciDmD3hBCtIdDNslHkdpi3fyHd3IIvTTOa7VcCCDYgixB4EIO3SyIOlE5BsMcgygoONpNWCJjXOIAvmTwtuG8rxcuU0RrU2cXDvZVe5ajWflHqgWkGl81QwQsJZAPdGRfv7ZHy+aib+TVc4Rwh0DZew7WHG/V5q+/b0+6NrWTjbwzDZaiQRQML3ncNw4uOwDmV7t26q50pauXmWcWjfuzpHzn0hbmi3R3DAzWqg2aVzSDldkdwQdQHac/aPhZSlrEpojjxlQ9obfv5Ff+nO7THKOs+v2VPjuGmnqJIHe44gHiNrT5EKLuUblU0r7hZMZNim7HWP/rVpah0b2yMNnMcHNPMG4+S801TTMTDLftU3rdVurlMaPpHDqsTRRys2PY148RdWCmdY1hyK7bm3XNFXOJ0+DZX1jEBAQEBAQEBAQUh0q1nWV7m3yjYxncbax/qUPmVa3NOzo3huz7PCir+6Zn9v2Q9aqfl9CaGYf1FFBHbPqw534ndo/NT1qndoiHJtoX5v5NdzvM/B21kaYgII7pbg7ZGGZotIwXJHvNG0Hu2oIpTXCDqQPQbLXIOLpDpVHTAtbZ8u5o2N/Ed3ctW/lU2+EcZTuy9hXsvz1+Wjv1n0VtimJyTv15nax3Dc0cGjcoqu5VXOtS/4uHZxaNy1GkfX1aa8NlJtEtDJq0h37uHfKRt5MHvH0WzYxarnGeEILam3bOJE0Ueavt0j1XNgOBQ0kfV07LfE45veeLnb1LUW6aI0pUDKy72VXv3Z1n6ejpr21lQ9MWH6tRFMB+8YWu72f9H0UXnUaVRV3XvwrkTVYrtT+Wdfir5aK1Lx6LawyYewE3Mbnx+AN2+jgPBTOJVrahzTxBZi3nV6ddJ+P8pctlCiAgICAgICAgIPnjTGbXrql3+s8flOr9FBX51uVOrbKo3MK1Huj58XNoo9aRjfie1vmQPqvFuNaohsZde5Yrq7RP0fS8bbAAbgB5KwOQzOr0gICDzK24IO8EIK8EViRzQZesDQS4gAC5JyA7yvkzERrL3RbquVRTRGsz0RHH9MCbx0psNhk3n8A3Dmo2/mTPlo+K7bK8OU29LuTxn+3pHr3Q9zrm5zO8laC2RGnCBjCSA0Ek5AAEkngANq+xEzOkPFy5TbpmqudIjql2imjrC9slUNYXuItx/H+ikrGHEca/gpO1fEdVzW3i8I/u6z6dl2U+rqt1AA22QAsAOAC31UmZnjLIj4IIB0x096WN/wy/1NP6BaWdHkiVn8K3NMmqnvH0lT6il+Wz0LzXhqGcJGu822/wCKlMGfJMKH4qo0yaKu8fusZbyrCAgICAgICAgIPm/SAWqqi/8AGl/rcoC7+OfV1zBnXGt/9Y+kPGDH/EQX/jR/1tX21+OPV52h/wAW5/1n6PpNTzkogICDxM6zSeAJ9EFc4viUcDdaU5nY0Zud3D6rFdvU241lIYGzb+bXu244dZ6Qr7GsdkqDY9mPcwbO9x3lRN6/Vcnjy7Og7O2TYwqfLGtXWrr/ABDlLAlG1h2Hvmdqxi/EnJreZKy2rNVydIR+ftKxhUb1yePSOsrE0dwOKnAcO1JvkPyaNwUtZsU2o4c3Pdo7Vv51XnnSnpT0/mWkyfq5XsO5xt3Xy9LLOjE/0dxIFoaT3ckHfQEEK6Wz/gf/AGs+q1M3/bWHwx/zf0lSqiHRFpdCo7NV3x/J6k8D8MqP4s/3bfpP1Wat9UhAQEBAQEBAQEHz3pvBqV9SP9Vzvzdr6qDyI0u1OqbIr38K1Pu0+HBx4JNVzXfC4O8jdYqZ0mJbt+jft1U94mH0vSyh7GPGxzWuHiAVYI5OQVU7tUxPRlX15EH4Sgr/AE06QY4g6CktJJm1z/cZuNviPotK/lxTwo5rPsrw7Xf0uZHCnt1n7QqeqqnyOL5HFzjtJ/vJRdVU1TrK9WbNFmiKLcaRDCvjI62FYI6SzpLtZ/ud3cBzW7YxJq418lY2r4iosa28fzVd+kfeUtpA2NoZGA0DcPmeJUnTTFMaQot69cvVzXcnWZdSlmXpjcvSWiIe2QbJAfzNsCPLV80Gvh2JPiIzyQWBgeOBwFzl8kEkQV50y1NqeGP4pCfBo/UrRzqvLELV4Ut6366+0fWVRqLXtb3Q1T2ppn29qWwPJrR9SVK4Mf6cy5/4pr3sumntH3WCt1WhAQEBAQEBAQEFL9LlFqVoktlJG0/zNu0+mr5qJzadLmvd0Lwxf38SaOtM/Xj90IWmsa+ejrEuuoYs+1GOqd3tyHpZTeNXvW4ly/bWN7DMrp6Txj9UmWdFNTE8Sjp4zLO8MYN538gN55Bea66aI1qZsfHu5FyLdqNZlUGmGn8tTeKnvFDsPxyD7x3Dkoq/lTXwp4Qvuy9gWsXS5d81fyj/ADuhS1Fie4IXPcGsBc47ANq9UUTXOlLDkZNvHom5dnSISnDdHhHZ81nP3N91v6lSljEpo41cZULau37uVrbteWj5z/nZuTz2z3cdw4LcV1+QPJQdiiag6+IURlo3ObmYn61vukAO/XwQQ9zEHSwGWxsfDwQWdh0mtG08reWX0QVD0t4j1lW2IHKJlj+J2Z9LKJza9a9OzoPhjG9nizcn80/KOCDrTWRfXR1Q9Th8IO14Mh/nJI/26qnMendtxDlu2L/ts25VHLXT4cElWZGCAgICAgICAgIIN0tYV1tIJmjtQuufwOyd66p8CtPNo3qN7ssnhnK9llTbnlXHzjl+6mVEugp50S431VQ6neexN7PKQbPMXHgFvYVzSrcnqq3ifC9pajIp508J9P4lPdLNMoaMFvtzW7MQOzgXncPVbl7Iptx71a2Zsa9mzryo7/ZTOP49NVya87r/AAsGTWDg0fXaom5dquTrU6FhYFnDo3LUes9ZcxY246eDYHLUHsCzPekPsjkPiPILYs49Vz0RG09s2cKNJ419vv2TrDsKjp22jGZ9p59p36DkFLW7VNuNKXPc3PvZle/dn0jpDHVOWRppe3AR/wDnuiIGu5nWHj1ntDysAggdEzJB2KYIJZoyAWSNOw2v4ghBB66kbHI6M5FpI/T0sg7uimEslbKH3t2bEZFrrk3B8PVBKKuojpKZz3E6kbSczck/qSV5rriimapZ8bHqyLtNqjnL56xCrdNI+V/tPcXHx3KAqqmqZmXWbFmmzbpt08o4MuC4caieKBu2R4b3Da4+DQT4L3ao364pYNoZUY2NXd7Rw9enzfR8MYa0NaLBoAA4ACwCnnJ5mZnWXtHwQEBAQEBAQEBBiq6dsjHRvF2vaWuHEEWK+TETGkvdu5VbriunnHGP0fOuP4W6mqJIH+642PxN913iLKBu0TRVNMusYOVTlWKbtPX69YaMby0hzSQQQQRtBGYIXiJ05NmqmKommqOEkshcS5xJJNyTmSeJKTOvEppimN2mNIeQL5DbsA48kiNSqqKY1meCxdDujh0lpq4FrNrYfecNxeQeyOW3uUjYw/zV/BTtq+I+drF/9vt90uxmNrHCONoaxjWta1osANtgPFSERpyU6qqapmqqdZlw5yvryxYfS9ZPGw7C8X7hmfQILMIQVa+n1JJGfC9w9Sg2oWoJPoq7N45NPz/VBv4tgUNRnK3tDY5pLXeY2+KDPhmHRwM1IhYbSSSSTxJKCrelPScSv+yQm7GG8hGxz9ze4fPuUXmXt6dyF78N7Mm1R/UXI41cvdHf9VfLRWpZ/Q9gXt1jxxji8/2jvMavg5SeDa0jflR/FGdvVxjU9OM+vSPh9VoLfVIQEBAQEBAQEBAQEEH6T9GftEX2iEXliBuBtfHtI7xtHitPLs79O9HOFj8PbT/p7vsbk+Wr5T/KmFEuhCC3ei/A6Tqm1DHCWf3tYW6l2V2tZ/y38tilsS3b3d6OMufeIcvLm9Nm5G7T0iOUx31/bosJbitoZi8t5Hn7x9Mvog5EhQdTRCHWqC74GHzNgPS6CbIK6x2PVqpRxcHeYBQY40Eg0Yk/aEcWn6IJSgr7pD03EIdTUrrzHJ7xsiHAcXH0Wjk5O75aea0bD2JN6Yv348nSO/8AH1VCVFr66ujOBvrJ2wsuAc3v+Bg2u+g5lZrFqblWiO2ptCnCsTcnn0jvL6DoaRkMbIohqsY0NaOACm4iIjSHLrlyq5VNdU6zPFnX14EBAQEBAQEBAQEBAQVH0j6FmNzqqlbeI9qVg/yzmS8fdPoovKxt2d+nkvWwdtRcpjHvT5o5T393r9VeLRWtu4Pi0tNIJad5a4bd4cPhcN4Xu3cqonWlrZeHZyrfs7sax9PRbujHSFBUAMmtDNssT2Hn7rt3cVK2cqmvhPCVB2jsC/ja1W/NT849Y/drzC5JK2kC1JI0Em0Mp7Rvf8TrDub/ANkoJEghWl8NqhrviYPQ2/RBowtQdDDqtkLxJM4MYA67nGw2FeaqopjWWWzYuXqty3TMyjGl/SQ6QGKhuxmwynJzh90e737VHX8yZ4UfFdNl+G6bcxcyeM/29I9e6uiVoLZpo2cOoZJ5GxQtLnuNgB6kncBxXqiia50hr5WVbxrc3Lk6RC99DdGWUMOoLOkdnK/4juA+6Nym7NqLdOkOZbS2hczb3tKuXSO0O+sqPEBAQEBAQEBAQEBAQEH44XFjmN4QidFWab9HZGtPQNuMy+EbRvJj4j7vlwUbkYn5qPgumyPEUTpZyp9Kvv8Af4q1e0gkEWIyIORB3ghR+i4RVExrDNhjbzRDjIwebgslrjXENPOq3ce5PaJ+krgc1Tzk7TqEGfB+kKgjYIXve1zLh143Ea1zexHNYJyKInSUpRsbKrpiqmInX3w6Z6Q6D+NfuY/9F8/qrXdlp2BnT+T5wjOlGnFLKWGLrHFutfs2uDbj3LHObbjk2rfhjMq/FMR+uv0Rmq0zfshYG83do+Wxa9edVP4Y0TGN4Ws08b1U1e6OEI/W18kpvK8uPPYO4bAtOuuqudapWPHxbOPTu2qYiGsvLO6WA4FNVydXTsv8Tjkxg4ud9Nqy2rNVydIaGftKxh0b1yePSOsrt0R0UioWWb25Xe3KRmeTR7reSl7Nmm1GkOdbR2ldzbm9XyjlHSEgWZHCAgICAgICAgICAgICAgICCM6T6E09ZdxHVy7pWb/xt2O+fNa93GouceqX2ftnIw/LE609p/bsr+n0DqaariL2h8QffrWHLK5Gs3a03A5c1q28Wui5GvJP5m3sfJwrlNPCqY00n3+9N5IclJKS5WI5NceAJSX2I1mIUoH3cTxJPmoep0fHjTSG5GteUxb5Mi8sogzUlI+V2pExz3cGgnz4L1RRVXOlMNfIyrOPTvXaoiFhaOdFz3WfXu1G/wAJhBceTnjIeF+8LftYXWv4Kpn+KOdOLH/lP7R9/gs7DsPjgYI4GNYwbA0ep4nmVIU0xTGkKjdu13aprrnWZ6tlfWMQEBAQEBAQEBAQEBAQEBAQEAlByqmsD8hsB80HPqHcEHFxAawI45eeSPsTpOqOv6G5AbsqWEfejcD6ErSqxNeUrLa8QRT+Kj5sjOiSf/yIvyvWOcGZ6t2nxVbpj/bn4vGJdGpgY1759YE2dqstq8MySvsYEdZYrniy5P4LcfrOv2bOGaI0wsXNdIfvuNvyiyz04lqnoi7/AIgzrvDe3Y90fvzTCigjY3Vja1g4NAaPRbEREcIQ9ddVc71czM+936SqD+8bf1X15bCAgICAgICAgICAgICAgICAgICDxKzWaRxBHmgh01FVMNhEXjc5paQfMgoDKSpdl1Lm83FoHzQdjC8ADCHzHXeMwB7LT9Sg7iAg8TRBzS1wBBFiDvQRKuwOWJxMI6xm4AjWbyIO3vQarTUHIQS35tIHmckHe0eopWlz5hq3Fg24J5k2yQdxAQEBAQEBAQEBAQEBAQEBAQEBAQEBAQEBAQEBAQEBAQEBAQEBAQEBAQEBAQEBAQEBAQEBAQEBAQEBAQEBAQEBAQEBAQEBAQEBAQEBAQEBAQEBAQEBAQEBAQEBAQEBAQEBAQEBAQEBAQEBAQEBAQEBAQEBAQEBAQEBAQEBAQEH/9k="/>
          <p:cNvSpPr>
            <a:spLocks noChangeAspect="1" noChangeArrowheads="1"/>
          </p:cNvSpPr>
          <p:nvPr/>
        </p:nvSpPr>
        <p:spPr bwMode="auto">
          <a:xfrm>
            <a:off x="11040533" y="-1531938"/>
            <a:ext cx="4267200" cy="3200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r" rtl="1"/>
            <a:endParaRPr lang="ar-BH">
              <a:latin typeface="Franklin Gothic Book" pitchFamily="34" charset="0"/>
              <a:cs typeface="Tahoma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74133" y="1073430"/>
            <a:ext cx="11277600" cy="521141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63500" indent="-63500" algn="justLow" rtl="1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ar-BH" sz="3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أكمل العبارات التالية بكتابة الكلمة المناسبة:</a:t>
            </a:r>
          </a:p>
          <a:p>
            <a:pPr marL="63500" indent="-63500" algn="justLow" rtl="1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ar-BH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3500" indent="-63500" algn="justLow" rtl="1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ar-BH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1- هو رجل </a:t>
            </a:r>
            <a:r>
              <a:rPr lang="ar-BH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اختاره الله</a:t>
            </a:r>
            <a:r>
              <a:rPr lang="ar-BH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من </a:t>
            </a:r>
            <a:r>
              <a:rPr lang="ar-BH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البشر</a:t>
            </a:r>
            <a:r>
              <a:rPr lang="ar-BH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، وأوحى </a:t>
            </a:r>
            <a:r>
              <a:rPr lang="ar-BH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إليه </a:t>
            </a:r>
            <a:r>
              <a:rPr lang="ar-BH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بوحي</a:t>
            </a:r>
            <a:r>
              <a:rPr lang="ar-BH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و </a:t>
            </a:r>
            <a:r>
              <a:rPr lang="ar-BH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رسالة</a:t>
            </a:r>
            <a:r>
              <a:rPr lang="ar-BH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من </a:t>
            </a:r>
            <a:r>
              <a:rPr lang="ar-BH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عنده، وأمره </a:t>
            </a:r>
            <a:r>
              <a:rPr lang="ar-BH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بتبليغها</a:t>
            </a:r>
            <a:r>
              <a:rPr lang="ar-BH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ar-BH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3500" indent="-63500" algn="justLow" rtl="1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ar-BH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3500" indent="-63500" algn="justLow" rtl="1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ar-BH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2- </a:t>
            </a:r>
            <a:r>
              <a:rPr lang="ar-BH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الرسل الذين ذكرهم الله في القران الكريم </a:t>
            </a:r>
            <a:r>
              <a:rPr lang="ar-BH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25 </a:t>
            </a:r>
            <a:r>
              <a:rPr lang="ar-BH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رسولاً.</a:t>
            </a:r>
          </a:p>
          <a:p>
            <a:pPr marL="63500" indent="-63500" algn="justLow" rtl="1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ar-BH" sz="1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63500" indent="-63500" algn="justLow" rtl="1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ar-BH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3- أولو العزم من الرسل خمسة، وهم </a:t>
            </a:r>
            <a:r>
              <a:rPr lang="ar-BH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نوح</a:t>
            </a:r>
            <a:r>
              <a:rPr lang="ar-BH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، </a:t>
            </a:r>
            <a:r>
              <a:rPr lang="ar-BH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إبراهيم</a:t>
            </a:r>
            <a:r>
              <a:rPr lang="ar-BH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، </a:t>
            </a:r>
            <a:r>
              <a:rPr lang="ar-BH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موسى</a:t>
            </a:r>
            <a:r>
              <a:rPr lang="ar-BH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، </a:t>
            </a:r>
            <a:r>
              <a:rPr lang="ar-BH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عيسى</a:t>
            </a:r>
            <a:r>
              <a:rPr lang="ar-BH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، </a:t>
            </a:r>
            <a:r>
              <a:rPr lang="ar-BH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محمد</a:t>
            </a:r>
            <a:r>
              <a:rPr lang="ar-BH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عليهم </a:t>
            </a:r>
            <a:r>
              <a:rPr lang="ar-BH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أفضل الصلاة وأتم التسليم.</a:t>
            </a:r>
            <a:endParaRPr lang="ar-BH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2405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188913"/>
            <a:ext cx="11582400" cy="8636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ar-BH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صفات الرسل </a:t>
            </a:r>
            <a:endParaRPr lang="ar-BH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719667" y="1371936"/>
            <a:ext cx="10847917" cy="4919662"/>
            <a:chOff x="719667" y="1462089"/>
            <a:chExt cx="10847917" cy="4919662"/>
          </a:xfrm>
        </p:grpSpPr>
        <p:sp>
          <p:nvSpPr>
            <p:cNvPr id="13" name="Rectangle 12"/>
            <p:cNvSpPr/>
            <p:nvPr/>
          </p:nvSpPr>
          <p:spPr bwMode="auto">
            <a:xfrm>
              <a:off x="8401051" y="1462089"/>
              <a:ext cx="3166533" cy="2232025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ar-BH"/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4559300" y="1484314"/>
              <a:ext cx="3168651" cy="2232025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ar-BH"/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719667" y="1465264"/>
              <a:ext cx="3168651" cy="2251075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ar-BH"/>
            </a:p>
          </p:txBody>
        </p:sp>
        <p:sp>
          <p:nvSpPr>
            <p:cNvPr id="29" name="Rectangle 28"/>
            <p:cNvSpPr/>
            <p:nvPr/>
          </p:nvSpPr>
          <p:spPr bwMode="auto">
            <a:xfrm>
              <a:off x="7010400" y="4149726"/>
              <a:ext cx="3168651" cy="2232025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ar-BH"/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2317752" y="4149726"/>
              <a:ext cx="3168649" cy="2232025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ar-BH"/>
            </a:p>
          </p:txBody>
        </p:sp>
        <p:sp>
          <p:nvSpPr>
            <p:cNvPr id="19" name="TextBox 18"/>
            <p:cNvSpPr txBox="1"/>
            <p:nvPr/>
          </p:nvSpPr>
          <p:spPr bwMode="auto">
            <a:xfrm>
              <a:off x="8752308" y="2202322"/>
              <a:ext cx="2495550" cy="5842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txBody>
            <a:bodyPr rtlCol="1">
              <a:spAutoFit/>
            </a:bodyPr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BH" sz="3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الصدق</a:t>
              </a:r>
            </a:p>
          </p:txBody>
        </p:sp>
        <p:sp>
          <p:nvSpPr>
            <p:cNvPr id="20" name="TextBox 19"/>
            <p:cNvSpPr txBox="1"/>
            <p:nvPr/>
          </p:nvSpPr>
          <p:spPr bwMode="auto">
            <a:xfrm>
              <a:off x="4759614" y="2226400"/>
              <a:ext cx="2821518" cy="5842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txBody>
            <a:bodyPr rtlCol="1">
              <a:spAutoFit/>
            </a:bodyPr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BH" sz="3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الأمانة</a:t>
              </a:r>
            </a:p>
          </p:txBody>
        </p:sp>
        <p:sp>
          <p:nvSpPr>
            <p:cNvPr id="21" name="TextBox 20"/>
            <p:cNvSpPr txBox="1"/>
            <p:nvPr/>
          </p:nvSpPr>
          <p:spPr bwMode="auto">
            <a:xfrm>
              <a:off x="1016172" y="1725358"/>
              <a:ext cx="2495551" cy="156966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txBody>
            <a:bodyPr rtlCol="1">
              <a:spAutoFit/>
            </a:bodyPr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BH" sz="3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الفطانة </a:t>
              </a:r>
            </a:p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BH" sz="3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(تعني حدة الذكاء وقوة الحجة)</a:t>
              </a:r>
            </a:p>
          </p:txBody>
        </p:sp>
        <p:sp>
          <p:nvSpPr>
            <p:cNvPr id="24" name="TextBox 23"/>
            <p:cNvSpPr txBox="1"/>
            <p:nvPr/>
          </p:nvSpPr>
          <p:spPr bwMode="auto">
            <a:xfrm>
              <a:off x="7391229" y="4981846"/>
              <a:ext cx="2495551" cy="5842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txBody>
            <a:bodyPr rtlCol="1">
              <a:spAutoFit/>
            </a:bodyPr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BH" sz="3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الصبر</a:t>
              </a:r>
            </a:p>
          </p:txBody>
        </p:sp>
        <p:sp>
          <p:nvSpPr>
            <p:cNvPr id="25" name="TextBox 24"/>
            <p:cNvSpPr txBox="1"/>
            <p:nvPr/>
          </p:nvSpPr>
          <p:spPr bwMode="auto">
            <a:xfrm>
              <a:off x="2609326" y="4640323"/>
              <a:ext cx="2495550" cy="1077218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txBody>
            <a:bodyPr rtlCol="1">
              <a:spAutoFit/>
            </a:bodyPr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BH" sz="3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العصمة من المعاصي والآثام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40768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9B6F7093-7B83-4D0A-BC1F-683D122F6A48}" vid="{1FAA4335-E554-4125-ACCC-D1CCCAA2166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TMPLT.potx</Template>
  <TotalTime>209</TotalTime>
  <Words>964</Words>
  <Application>Microsoft Office PowerPoint</Application>
  <PresentationFormat>Widescreen</PresentationFormat>
  <Paragraphs>201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Adobe Arabic</vt:lpstr>
      <vt:lpstr>Arial</vt:lpstr>
      <vt:lpstr>Calibri</vt:lpstr>
      <vt:lpstr>Calibri Light</vt:lpstr>
      <vt:lpstr>Franklin Gothic Book</vt:lpstr>
      <vt:lpstr>Tahoma</vt:lpstr>
      <vt:lpstr>Times New Roman</vt:lpstr>
      <vt:lpstr>Wingdings 2</vt:lpstr>
      <vt:lpstr>Office Theme</vt:lpstr>
      <vt:lpstr>PowerPoint Presentation</vt:lpstr>
      <vt:lpstr>PowerPoint Presentation</vt:lpstr>
      <vt:lpstr>أهداف الدرس</vt:lpstr>
      <vt:lpstr>تعريف الرسول</vt:lpstr>
      <vt:lpstr>عدد الرسل </vt:lpstr>
      <vt:lpstr>أولو العزم من الرسل</vt:lpstr>
      <vt:lpstr>نشاط 1</vt:lpstr>
      <vt:lpstr>إجابة النشاط 1</vt:lpstr>
      <vt:lpstr>صفات الرسل </vt:lpstr>
      <vt:lpstr>وظائف الرسل</vt:lpstr>
      <vt:lpstr>نشاط 2</vt:lpstr>
      <vt:lpstr>إجابة النشاط 2</vt:lpstr>
      <vt:lpstr>تعريف المعجزة</vt:lpstr>
      <vt:lpstr>أمثلة على معجزات الرسل</vt:lpstr>
      <vt:lpstr>أمثلة على معجزات الرسل</vt:lpstr>
      <vt:lpstr>نشاط 3</vt:lpstr>
      <vt:lpstr>إجابة النشاط 3</vt:lpstr>
      <vt:lpstr>النشاط الختامي</vt:lpstr>
      <vt:lpstr>إجابة النشاط الختامي</vt:lpstr>
      <vt:lpstr>النشاط الختامي</vt:lpstr>
      <vt:lpstr>إجابة النشاط الختامي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Maryam Khaled Mohamed Ebrahim Busaad</dc:creator>
  <cp:lastModifiedBy>user</cp:lastModifiedBy>
  <cp:revision>22</cp:revision>
  <dcterms:created xsi:type="dcterms:W3CDTF">2020-03-04T10:47:58Z</dcterms:created>
  <dcterms:modified xsi:type="dcterms:W3CDTF">2020-03-12T13:25:33Z</dcterms:modified>
</cp:coreProperties>
</file>