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0EADE5D9-9214-4106-AF42-C6A9FD825033}">
  <a:tblStyle styleId="{0EADE5D9-9214-4106-AF42-C6A9FD825033}"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3886200" y="0"/>
            <a:ext cx="2971799" cy="457200"/>
          </a:xfrm>
          <a:prstGeom prst="rect">
            <a:avLst/>
          </a:prstGeom>
          <a:noFill/>
          <a:ln>
            <a:noFill/>
          </a:ln>
        </p:spPr>
        <p:txBody>
          <a:bodyPr anchorCtr="0" anchor="t" bIns="91425" lIns="91425" rIns="91425" tIns="91425"/>
          <a:lstStyle>
            <a:lvl1pPr indent="0" lvl="0" marL="0" marR="0" rtl="1" algn="r">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1588" y="0"/>
            <a:ext cx="2971799" cy="457200"/>
          </a:xfrm>
          <a:prstGeom prst="rect">
            <a:avLst/>
          </a:prstGeom>
          <a:noFill/>
          <a:ln>
            <a:noFill/>
          </a:ln>
        </p:spPr>
        <p:txBody>
          <a:bodyPr anchorCtr="0" anchor="t" bIns="91425" lIns="91425" rIns="91425" tIns="91425"/>
          <a:lstStyle>
            <a:lvl1pPr indent="0" lvl="0" marL="0" marR="0" rtl="1" algn="l">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1" algn="r">
              <a:spcBef>
                <a:spcPts val="36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1" algn="r">
              <a:spcBef>
                <a:spcPts val="360"/>
              </a:spcBef>
              <a:spcAft>
                <a:spcPts val="0"/>
              </a:spcAft>
              <a:buNone/>
              <a:defRPr b="0" i="0" sz="1200" u="none" cap="none" strike="noStrike">
                <a:solidFill>
                  <a:schemeClr val="dk1"/>
                </a:solidFill>
                <a:latin typeface="Calibri"/>
                <a:ea typeface="Calibri"/>
                <a:cs typeface="Calibri"/>
                <a:sym typeface="Calibri"/>
              </a:defRPr>
            </a:lvl2pPr>
            <a:lvl3pPr indent="0" lvl="2" marL="914400" marR="0" rtl="1" algn="r">
              <a:spcBef>
                <a:spcPts val="360"/>
              </a:spcBef>
              <a:spcAft>
                <a:spcPts val="0"/>
              </a:spcAft>
              <a:buNone/>
              <a:defRPr b="0" i="0" sz="1200" u="none" cap="none" strike="noStrike">
                <a:solidFill>
                  <a:schemeClr val="dk1"/>
                </a:solidFill>
                <a:latin typeface="Calibri"/>
                <a:ea typeface="Calibri"/>
                <a:cs typeface="Calibri"/>
                <a:sym typeface="Calibri"/>
              </a:defRPr>
            </a:lvl3pPr>
            <a:lvl4pPr indent="0" lvl="3" marL="1371600" marR="0" rtl="1" algn="r">
              <a:spcBef>
                <a:spcPts val="360"/>
              </a:spcBef>
              <a:spcAft>
                <a:spcPts val="0"/>
              </a:spcAft>
              <a:buNone/>
              <a:defRPr b="0" i="0" sz="1200" u="none" cap="none" strike="noStrike">
                <a:solidFill>
                  <a:schemeClr val="dk1"/>
                </a:solidFill>
                <a:latin typeface="Calibri"/>
                <a:ea typeface="Calibri"/>
                <a:cs typeface="Calibri"/>
                <a:sym typeface="Calibri"/>
              </a:defRPr>
            </a:lvl4pPr>
            <a:lvl5pPr indent="0" lvl="4" marL="1828800" marR="0" rtl="1" algn="r">
              <a:spcBef>
                <a:spcPts val="360"/>
              </a:spcBef>
              <a:spcAft>
                <a:spcPts val="0"/>
              </a:spcAft>
              <a:buNone/>
              <a:defRPr b="0" i="0" sz="1200" u="none" cap="none" strike="noStrike">
                <a:solidFill>
                  <a:schemeClr val="dk1"/>
                </a:solidFill>
                <a:latin typeface="Calibri"/>
                <a:ea typeface="Calibri"/>
                <a:cs typeface="Calibri"/>
                <a:sym typeface="Calibri"/>
              </a:defRPr>
            </a:lvl5pPr>
            <a:lvl6pPr indent="0" lvl="5" marL="2286000" marR="0" rtl="1" algn="r">
              <a:spcBef>
                <a:spcPts val="0"/>
              </a:spcBef>
              <a:buNone/>
              <a:defRPr b="0" i="0" sz="1200" u="none" cap="none" strike="noStrike">
                <a:solidFill>
                  <a:schemeClr val="dk1"/>
                </a:solidFill>
                <a:latin typeface="Calibri"/>
                <a:ea typeface="Calibri"/>
                <a:cs typeface="Calibri"/>
                <a:sym typeface="Calibri"/>
              </a:defRPr>
            </a:lvl6pPr>
            <a:lvl7pPr indent="0" lvl="6" marL="2743200" marR="0" rtl="1" algn="r">
              <a:spcBef>
                <a:spcPts val="0"/>
              </a:spcBef>
              <a:buNone/>
              <a:defRPr b="0" i="0" sz="1200" u="none" cap="none" strike="noStrike">
                <a:solidFill>
                  <a:schemeClr val="dk1"/>
                </a:solidFill>
                <a:latin typeface="Calibri"/>
                <a:ea typeface="Calibri"/>
                <a:cs typeface="Calibri"/>
                <a:sym typeface="Calibri"/>
              </a:defRPr>
            </a:lvl7pPr>
            <a:lvl8pPr indent="0" lvl="7" marL="3200400" marR="0" rtl="1" algn="r">
              <a:spcBef>
                <a:spcPts val="0"/>
              </a:spcBef>
              <a:buNone/>
              <a:defRPr b="0" i="0" sz="1200" u="none" cap="none" strike="noStrike">
                <a:solidFill>
                  <a:schemeClr val="dk1"/>
                </a:solidFill>
                <a:latin typeface="Calibri"/>
                <a:ea typeface="Calibri"/>
                <a:cs typeface="Calibri"/>
                <a:sym typeface="Calibri"/>
              </a:defRPr>
            </a:lvl8pPr>
            <a:lvl9pPr indent="0" lvl="8" marL="3657600" marR="0" rtl="1" algn="r">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3886200" y="8685213"/>
            <a:ext cx="2971799" cy="457200"/>
          </a:xfrm>
          <a:prstGeom prst="rect">
            <a:avLst/>
          </a:prstGeom>
          <a:noFill/>
          <a:ln>
            <a:noFill/>
          </a:ln>
        </p:spPr>
        <p:txBody>
          <a:bodyPr anchorCtr="0" anchor="b" bIns="91425" lIns="91425" rIns="91425" tIns="91425"/>
          <a:lstStyle>
            <a:lvl1pPr indent="0" lvl="0" marL="0" marR="0" rtl="1" algn="r">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1588" y="8685213"/>
            <a:ext cx="2971799" cy="457200"/>
          </a:xfrm>
          <a:prstGeom prst="rect">
            <a:avLst/>
          </a:prstGeom>
          <a:noFill/>
          <a:ln>
            <a:noFill/>
          </a:ln>
        </p:spPr>
        <p:txBody>
          <a:bodyPr anchorCtr="0" anchor="b" bIns="45700" lIns="91425" rIns="91425" tIns="45700">
            <a:noAutofit/>
          </a:bodyPr>
          <a:lstStyle/>
          <a:p>
            <a:pPr indent="0" lvl="0" marL="0" marR="0" rtl="1" algn="l">
              <a:spcBef>
                <a:spcPts val="0"/>
              </a:spcBef>
              <a:spcAft>
                <a:spcPts val="0"/>
              </a:spcAft>
              <a:buSzPct val="25000"/>
              <a:buNone/>
            </a:pPr>
            <a:fld id="{00000000-1234-1234-1234-123412341234}" type="slidenum">
              <a:rPr b="0" i="0" lang="ar-EG"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8" name="Shape 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6" name="Shape 2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2" name="Shape 2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0" name="Shape 2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7" name="Shape 2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7" name="Shape 2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7" name="Shape 3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7" name="Shape 3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61" name="Shape 3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69" name="Shape 3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85" name="Shape 3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91" name="Shape 3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01" name="Shape 4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9" name="Shape 409"/>
        <p:cNvGrpSpPr/>
        <p:nvPr/>
      </p:nvGrpSpPr>
      <p:grpSpPr>
        <a:xfrm>
          <a:off x="0" y="0"/>
          <a:ext cx="0" cy="0"/>
          <a:chOff x="0" y="0"/>
          <a:chExt cx="0" cy="0"/>
        </a:xfrm>
      </p:grpSpPr>
      <p:sp>
        <p:nvSpPr>
          <p:cNvPr id="410" name="Shape 4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11" name="Shape 4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9" name="Shape 419"/>
        <p:cNvGrpSpPr/>
        <p:nvPr/>
      </p:nvGrpSpPr>
      <p:grpSpPr>
        <a:xfrm>
          <a:off x="0" y="0"/>
          <a:ext cx="0" cy="0"/>
          <a:chOff x="0" y="0"/>
          <a:chExt cx="0" cy="0"/>
        </a:xfrm>
      </p:grpSpPr>
      <p:sp>
        <p:nvSpPr>
          <p:cNvPr id="420" name="Shape 4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21" name="Shape 4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1" name="Shape 4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9" name="Shape 439"/>
        <p:cNvGrpSpPr/>
        <p:nvPr/>
      </p:nvGrpSpPr>
      <p:grpSpPr>
        <a:xfrm>
          <a:off x="0" y="0"/>
          <a:ext cx="0" cy="0"/>
          <a:chOff x="0" y="0"/>
          <a:chExt cx="0" cy="0"/>
        </a:xfrm>
      </p:grpSpPr>
      <p:sp>
        <p:nvSpPr>
          <p:cNvPr id="440" name="Shape 4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41" name="Shape 4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51" name="Shape 4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61" name="Shape 4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71" name="Shape 4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9" name="Shape 479"/>
        <p:cNvGrpSpPr/>
        <p:nvPr/>
      </p:nvGrpSpPr>
      <p:grpSpPr>
        <a:xfrm>
          <a:off x="0" y="0"/>
          <a:ext cx="0" cy="0"/>
          <a:chOff x="0" y="0"/>
          <a:chExt cx="0" cy="0"/>
        </a:xfrm>
      </p:grpSpPr>
      <p:sp>
        <p:nvSpPr>
          <p:cNvPr id="480" name="Shape 4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81" name="Shape 4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89" name="Shape 4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98" name="Shape 4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06" name="Shape 5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1" name="Shape 511"/>
        <p:cNvGrpSpPr/>
        <p:nvPr/>
      </p:nvGrpSpPr>
      <p:grpSpPr>
        <a:xfrm>
          <a:off x="0" y="0"/>
          <a:ext cx="0" cy="0"/>
          <a:chOff x="0" y="0"/>
          <a:chExt cx="0" cy="0"/>
        </a:xfrm>
      </p:grpSpPr>
      <p:sp>
        <p:nvSpPr>
          <p:cNvPr id="512" name="Shape 5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13" name="Shape 5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9" name="Shape 519"/>
        <p:cNvGrpSpPr/>
        <p:nvPr/>
      </p:nvGrpSpPr>
      <p:grpSpPr>
        <a:xfrm>
          <a:off x="0" y="0"/>
          <a:ext cx="0" cy="0"/>
          <a:chOff x="0" y="0"/>
          <a:chExt cx="0" cy="0"/>
        </a:xfrm>
      </p:grpSpPr>
      <p:sp>
        <p:nvSpPr>
          <p:cNvPr id="520" name="Shape 5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21" name="Shape 5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2" name="Shape 532"/>
        <p:cNvGrpSpPr/>
        <p:nvPr/>
      </p:nvGrpSpPr>
      <p:grpSpPr>
        <a:xfrm>
          <a:off x="0" y="0"/>
          <a:ext cx="0" cy="0"/>
          <a:chOff x="0" y="0"/>
          <a:chExt cx="0" cy="0"/>
        </a:xfrm>
      </p:grpSpPr>
      <p:sp>
        <p:nvSpPr>
          <p:cNvPr id="533" name="Shape 5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34" name="Shape 5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5" name="Shape 545"/>
        <p:cNvGrpSpPr/>
        <p:nvPr/>
      </p:nvGrpSpPr>
      <p:grpSpPr>
        <a:xfrm>
          <a:off x="0" y="0"/>
          <a:ext cx="0" cy="0"/>
          <a:chOff x="0" y="0"/>
          <a:chExt cx="0" cy="0"/>
        </a:xfrm>
      </p:grpSpPr>
      <p:sp>
        <p:nvSpPr>
          <p:cNvPr id="546" name="Shape 5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47" name="Shape 5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3" name="Shape 553"/>
        <p:cNvGrpSpPr/>
        <p:nvPr/>
      </p:nvGrpSpPr>
      <p:grpSpPr>
        <a:xfrm>
          <a:off x="0" y="0"/>
          <a:ext cx="0" cy="0"/>
          <a:chOff x="0" y="0"/>
          <a:chExt cx="0" cy="0"/>
        </a:xfrm>
      </p:grpSpPr>
      <p:sp>
        <p:nvSpPr>
          <p:cNvPr id="554" name="Shape 5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55" name="Shape 5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9" name="Shape 559"/>
        <p:cNvGrpSpPr/>
        <p:nvPr/>
      </p:nvGrpSpPr>
      <p:grpSpPr>
        <a:xfrm>
          <a:off x="0" y="0"/>
          <a:ext cx="0" cy="0"/>
          <a:chOff x="0" y="0"/>
          <a:chExt cx="0" cy="0"/>
        </a:xfrm>
      </p:grpSpPr>
      <p:sp>
        <p:nvSpPr>
          <p:cNvPr id="560" name="Shape 5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61" name="Shape 5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5" name="Shape 565"/>
        <p:cNvGrpSpPr/>
        <p:nvPr/>
      </p:nvGrpSpPr>
      <p:grpSpPr>
        <a:xfrm>
          <a:off x="0" y="0"/>
          <a:ext cx="0" cy="0"/>
          <a:chOff x="0" y="0"/>
          <a:chExt cx="0" cy="0"/>
        </a:xfrm>
      </p:grpSpPr>
      <p:sp>
        <p:nvSpPr>
          <p:cNvPr id="566" name="Shape 5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67" name="Shape 5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3" name="Shape 573"/>
        <p:cNvGrpSpPr/>
        <p:nvPr/>
      </p:nvGrpSpPr>
      <p:grpSpPr>
        <a:xfrm>
          <a:off x="0" y="0"/>
          <a:ext cx="0" cy="0"/>
          <a:chOff x="0" y="0"/>
          <a:chExt cx="0" cy="0"/>
        </a:xfrm>
      </p:grpSpPr>
      <p:sp>
        <p:nvSpPr>
          <p:cNvPr id="574" name="Shape 5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75" name="Shape 5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9" name="Shape 579"/>
        <p:cNvGrpSpPr/>
        <p:nvPr/>
      </p:nvGrpSpPr>
      <p:grpSpPr>
        <a:xfrm>
          <a:off x="0" y="0"/>
          <a:ext cx="0" cy="0"/>
          <a:chOff x="0" y="0"/>
          <a:chExt cx="0" cy="0"/>
        </a:xfrm>
      </p:grpSpPr>
      <p:sp>
        <p:nvSpPr>
          <p:cNvPr id="580" name="Shape 5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81" name="Shape 5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5" name="Shape 585"/>
        <p:cNvGrpSpPr/>
        <p:nvPr/>
      </p:nvGrpSpPr>
      <p:grpSpPr>
        <a:xfrm>
          <a:off x="0" y="0"/>
          <a:ext cx="0" cy="0"/>
          <a:chOff x="0" y="0"/>
          <a:chExt cx="0" cy="0"/>
        </a:xfrm>
      </p:grpSpPr>
      <p:sp>
        <p:nvSpPr>
          <p:cNvPr id="586" name="Shape 5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87" name="Shape 5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3" name="Shape 593"/>
        <p:cNvGrpSpPr/>
        <p:nvPr/>
      </p:nvGrpSpPr>
      <p:grpSpPr>
        <a:xfrm>
          <a:off x="0" y="0"/>
          <a:ext cx="0" cy="0"/>
          <a:chOff x="0" y="0"/>
          <a:chExt cx="0" cy="0"/>
        </a:xfrm>
      </p:grpSpPr>
      <p:sp>
        <p:nvSpPr>
          <p:cNvPr id="594" name="Shape 5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95" name="Shape 5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3" name="Shape 603"/>
        <p:cNvGrpSpPr/>
        <p:nvPr/>
      </p:nvGrpSpPr>
      <p:grpSpPr>
        <a:xfrm>
          <a:off x="0" y="0"/>
          <a:ext cx="0" cy="0"/>
          <a:chOff x="0" y="0"/>
          <a:chExt cx="0" cy="0"/>
        </a:xfrm>
      </p:grpSpPr>
      <p:sp>
        <p:nvSpPr>
          <p:cNvPr id="604" name="Shape 6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05" name="Shape 6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1" name="Shape 611"/>
        <p:cNvGrpSpPr/>
        <p:nvPr/>
      </p:nvGrpSpPr>
      <p:grpSpPr>
        <a:xfrm>
          <a:off x="0" y="0"/>
          <a:ext cx="0" cy="0"/>
          <a:chOff x="0" y="0"/>
          <a:chExt cx="0" cy="0"/>
        </a:xfrm>
      </p:grpSpPr>
      <p:sp>
        <p:nvSpPr>
          <p:cNvPr id="612" name="Shape 6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13" name="Shape 6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9" name="Shape 619"/>
        <p:cNvGrpSpPr/>
        <p:nvPr/>
      </p:nvGrpSpPr>
      <p:grpSpPr>
        <a:xfrm>
          <a:off x="0" y="0"/>
          <a:ext cx="0" cy="0"/>
          <a:chOff x="0" y="0"/>
          <a:chExt cx="0" cy="0"/>
        </a:xfrm>
      </p:grpSpPr>
      <p:sp>
        <p:nvSpPr>
          <p:cNvPr id="620" name="Shape 6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21" name="Shape 6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7" name="Shape 627"/>
        <p:cNvGrpSpPr/>
        <p:nvPr/>
      </p:nvGrpSpPr>
      <p:grpSpPr>
        <a:xfrm>
          <a:off x="0" y="0"/>
          <a:ext cx="0" cy="0"/>
          <a:chOff x="0" y="0"/>
          <a:chExt cx="0" cy="0"/>
        </a:xfrm>
      </p:grpSpPr>
      <p:sp>
        <p:nvSpPr>
          <p:cNvPr id="628" name="Shape 6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29" name="Shape 6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8" name="Shape 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5" name="Shape 15"/>
        <p:cNvGrpSpPr/>
        <p:nvPr/>
      </p:nvGrpSpPr>
      <p:grpSpPr>
        <a:xfrm>
          <a:off x="0" y="0"/>
          <a:ext cx="0" cy="0"/>
          <a:chOff x="0" y="0"/>
          <a:chExt cx="0" cy="0"/>
        </a:xfrm>
      </p:grpSpPr>
      <p:sp>
        <p:nvSpPr>
          <p:cNvPr id="16" name="Shape 16"/>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17" name="Shape 1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spcAft>
                <a:spcPts val="0"/>
              </a:spcAft>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1"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1"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1"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1"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1"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1"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1"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1"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1" algn="r">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77" name="Shape 7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1"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1"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1"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1"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1"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1"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1"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1"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1" algn="r">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83" name="Shape 8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1"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1"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1"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1"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1"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1"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1"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1"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1" algn="ctr">
              <a:spcBef>
                <a:spcPts val="64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1" algn="ctr">
              <a:spcBef>
                <a:spcPts val="560"/>
              </a:spcBef>
              <a:spcAft>
                <a:spcPts val="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1" algn="ctr">
              <a:spcBef>
                <a:spcPts val="480"/>
              </a:spcBef>
              <a:spcAft>
                <a:spcPts val="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1" algn="ctr">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1" algn="ctr">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2" name="Shape 2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23" name="Shape 2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24" name="Shape 2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1"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1"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1"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1"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1"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1"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1"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1"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27" name="Shape 2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30" name="Shape 3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31" name="Shape 31"/>
        <p:cNvGrpSpPr/>
        <p:nvPr/>
      </p:nvGrpSpPr>
      <p:grpSpPr>
        <a:xfrm>
          <a:off x="0" y="0"/>
          <a:ext cx="0" cy="0"/>
          <a:chOff x="0" y="0"/>
          <a:chExt cx="0" cy="0"/>
        </a:xfrm>
      </p:grpSpPr>
      <p:sp>
        <p:nvSpPr>
          <p:cNvPr id="32" name="Shape 3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1" algn="r">
              <a:spcBef>
                <a:spcPts val="0"/>
              </a:spcBef>
              <a:spcAft>
                <a:spcPts val="0"/>
              </a:spcAft>
              <a:buNone/>
              <a:defRPr b="1" i="0" sz="4000" u="none" cap="none" strike="noStrike">
                <a:solidFill>
                  <a:schemeClr val="dk1"/>
                </a:solidFill>
                <a:latin typeface="Calibri"/>
                <a:ea typeface="Calibri"/>
                <a:cs typeface="Calibri"/>
                <a:sym typeface="Calibri"/>
              </a:defRPr>
            </a:lvl1pPr>
            <a:lvl2pPr indent="0" lvl="1" marL="0" marR="0" rtl="1"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1"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1"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1"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1"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1"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1"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1"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33" name="Shape 3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1" algn="r">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1" algn="r">
              <a:spcBef>
                <a:spcPts val="36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1" algn="r">
              <a:spcBef>
                <a:spcPts val="320"/>
              </a:spcBef>
              <a:spcAft>
                <a:spcPts val="0"/>
              </a:spcAft>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1" algn="r">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1" algn="r">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36" name="Shape 36"/>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1"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1"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1"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1"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1"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1"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1"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1"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43" name="Shape 4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1"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1"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1"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1"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1"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1"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1"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1"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46" name="Shape 4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1" algn="r">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1" algn="r">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1" algn="r">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1" algn="r">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52" name="Shape 52"/>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53" name="Shape 53"/>
        <p:cNvGrpSpPr/>
        <p:nvPr/>
      </p:nvGrpSpPr>
      <p:grpSpPr>
        <a:xfrm>
          <a:off x="0" y="0"/>
          <a:ext cx="0" cy="0"/>
          <a:chOff x="0" y="0"/>
          <a:chExt cx="0" cy="0"/>
        </a:xfrm>
      </p:grpSpPr>
      <p:sp>
        <p:nvSpPr>
          <p:cNvPr id="54" name="Shape 5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1"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1"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1"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1"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1"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1"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1"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1"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55" name="Shape 5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57" name="Shape 5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1" algn="r">
              <a:spcBef>
                <a:spcPts val="0"/>
              </a:spcBef>
              <a:spcAft>
                <a:spcPts val="0"/>
              </a:spcAft>
              <a:buNone/>
              <a:defRPr b="1" i="0" sz="2000" u="none" cap="none" strike="noStrike">
                <a:solidFill>
                  <a:schemeClr val="dk1"/>
                </a:solidFill>
                <a:latin typeface="Calibri"/>
                <a:ea typeface="Calibri"/>
                <a:cs typeface="Calibri"/>
                <a:sym typeface="Calibri"/>
              </a:defRPr>
            </a:lvl1pPr>
            <a:lvl2pPr indent="0" lvl="1" marL="0" marR="0" rtl="1"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1"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1"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1"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1"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1"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1"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1"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1" algn="r">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1" algn="r">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64" name="Shape 6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1" algn="r">
              <a:spcBef>
                <a:spcPts val="0"/>
              </a:spcBef>
              <a:spcAft>
                <a:spcPts val="0"/>
              </a:spcAft>
              <a:buNone/>
              <a:defRPr b="1" i="0" sz="2000" u="none" cap="none" strike="noStrike">
                <a:solidFill>
                  <a:schemeClr val="dk1"/>
                </a:solidFill>
                <a:latin typeface="Calibri"/>
                <a:ea typeface="Calibri"/>
                <a:cs typeface="Calibri"/>
                <a:sym typeface="Calibri"/>
              </a:defRPr>
            </a:lvl1pPr>
            <a:lvl2pPr indent="0" lvl="1" marL="0" marR="0" rtl="1"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1"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1"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1"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1"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1"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1"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1"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1" algn="r">
              <a:spcBef>
                <a:spcPts val="640"/>
              </a:spcBef>
              <a:spcAft>
                <a:spcPts val="0"/>
              </a:spcAft>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1" algn="r">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1" algn="r">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1" algn="r">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1" algn="r">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1" algn="r">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sz="1200">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71" name="Shape 71"/>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spcAft>
                <a:spcPts val="0"/>
              </a:spcAft>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11999" r="-11997"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1"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1"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1"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1"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1"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1"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1"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1"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1" algn="r">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1" algn="r">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1" algn="r">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1" algn="r">
              <a:spcBef>
                <a:spcPts val="0"/>
              </a:spcBef>
              <a:buNone/>
              <a:defRPr b="0" i="0" sz="1800" u="none" cap="none" strike="noStrike">
                <a:solidFill>
                  <a:schemeClr val="dk1"/>
                </a:solidFill>
                <a:latin typeface="Arial"/>
                <a:ea typeface="Arial"/>
                <a:cs typeface="Arial"/>
                <a:sym typeface="Arial"/>
              </a:defRPr>
            </a:lvl6pPr>
            <a:lvl7pPr indent="0" lvl="6" marL="2743200" marR="0" rtl="1" algn="r">
              <a:spcBef>
                <a:spcPts val="0"/>
              </a:spcBef>
              <a:buNone/>
              <a:defRPr b="0" i="0" sz="1800" u="none" cap="none" strike="noStrike">
                <a:solidFill>
                  <a:schemeClr val="dk1"/>
                </a:solidFill>
                <a:latin typeface="Arial"/>
                <a:ea typeface="Arial"/>
                <a:cs typeface="Arial"/>
                <a:sym typeface="Arial"/>
              </a:defRPr>
            </a:lvl7pPr>
            <a:lvl8pPr indent="0" lvl="7" marL="3200400" marR="0" rtl="1" algn="r">
              <a:spcBef>
                <a:spcPts val="0"/>
              </a:spcBef>
              <a:buNone/>
              <a:defRPr b="0" i="0" sz="1800" u="none" cap="none" strike="noStrike">
                <a:solidFill>
                  <a:schemeClr val="dk1"/>
                </a:solidFill>
                <a:latin typeface="Arial"/>
                <a:ea typeface="Arial"/>
                <a:cs typeface="Arial"/>
                <a:sym typeface="Arial"/>
              </a:defRPr>
            </a:lvl8pPr>
            <a:lvl9pPr indent="0" lvl="8" marL="3657600" marR="0" rtl="1" algn="r">
              <a:spcBef>
                <a:spcPts val="0"/>
              </a:spcBef>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spcAft>
                <a:spcPts val="0"/>
              </a:spcAft>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6.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8.gif"/><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0.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0.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0.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5.png"/><Relationship Id="rId4" Type="http://schemas.openxmlformats.org/officeDocument/2006/relationships/image" Target="../media/image28.jpg"/><Relationship Id="rId5" Type="http://schemas.openxmlformats.org/officeDocument/2006/relationships/image" Target="../media/image26.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5.png"/><Relationship Id="rId4" Type="http://schemas.openxmlformats.org/officeDocument/2006/relationships/image" Target="../media/image28.jpg"/><Relationship Id="rId5" Type="http://schemas.openxmlformats.org/officeDocument/2006/relationships/image" Target="../media/image26.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5.png"/><Relationship Id="rId4" Type="http://schemas.openxmlformats.org/officeDocument/2006/relationships/image" Target="../media/image28.jpg"/><Relationship Id="rId5" Type="http://schemas.openxmlformats.org/officeDocument/2006/relationships/image" Target="../media/image26.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5.png"/><Relationship Id="rId4" Type="http://schemas.openxmlformats.org/officeDocument/2006/relationships/image" Target="../media/image28.jpg"/><Relationship Id="rId5" Type="http://schemas.openxmlformats.org/officeDocument/2006/relationships/image" Target="../media/image26.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7.jpg"/><Relationship Id="rId4" Type="http://schemas.openxmlformats.org/officeDocument/2006/relationships/image" Target="../media/image0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35.png"/><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37.png"/><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9.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3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3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3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pic>
        <p:nvPicPr>
          <p:cNvPr descr="D:\e\الشغل\شغل يبدء من  شهر 3 سنة 2014\كل البراويز\براويز خالصة\dnz-u38.png" id="88" name="Shape 88"/>
          <p:cNvPicPr preferRelativeResize="0"/>
          <p:nvPr/>
        </p:nvPicPr>
        <p:blipFill rotWithShape="1">
          <a:blip r:embed="rId3">
            <a:alphaModFix/>
          </a:blip>
          <a:srcRect b="0" l="0" r="0" t="0"/>
          <a:stretch/>
        </p:blipFill>
        <p:spPr>
          <a:xfrm>
            <a:off x="1714480" y="1857364"/>
            <a:ext cx="5715039" cy="2428892"/>
          </a:xfrm>
          <a:prstGeom prst="rect">
            <a:avLst/>
          </a:prstGeom>
          <a:noFill/>
          <a:ln>
            <a:noFill/>
          </a:ln>
        </p:spPr>
      </p:pic>
      <p:sp>
        <p:nvSpPr>
          <p:cNvPr id="89" name="Shape 89"/>
          <p:cNvSpPr/>
          <p:nvPr/>
        </p:nvSpPr>
        <p:spPr>
          <a:xfrm>
            <a:off x="2643174" y="2500306"/>
            <a:ext cx="3826690" cy="1015662"/>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000" u="none" cap="none" strike="noStrike">
                <a:solidFill>
                  <a:schemeClr val="lt1"/>
                </a:solidFill>
                <a:latin typeface="Arial"/>
                <a:ea typeface="Arial"/>
                <a:cs typeface="Arial"/>
                <a:sym typeface="Arial"/>
              </a:rPr>
              <a:t>الوحدة التاسعة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p:nvPr/>
        </p:nvSpPr>
        <p:spPr>
          <a:xfrm>
            <a:off x="500033" y="1714682"/>
            <a:ext cx="8215370" cy="2714450"/>
          </a:xfrm>
          <a:prstGeom prst="rect">
            <a:avLst/>
          </a:prstGeom>
          <a:blipFill rotWithShape="1">
            <a:blip r:embed="rId3">
              <a:alphaModFix/>
            </a:blip>
            <a:stretch>
              <a:fillRect b="0" l="0" r="0" t="0"/>
            </a:stretch>
          </a:blipFill>
          <a:ln cap="flat" cmpd="sng" w="38100">
            <a:solidFill>
              <a:srgbClr val="0033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65" name="Shape 165"/>
          <p:cNvSpPr/>
          <p:nvPr/>
        </p:nvSpPr>
        <p:spPr>
          <a:xfrm>
            <a:off x="1357290" y="2285991"/>
            <a:ext cx="6286544" cy="1569660"/>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rgbClr val="660066"/>
                </a:solidFill>
                <a:latin typeface="Arial"/>
                <a:ea typeface="Arial"/>
                <a:cs typeface="Arial"/>
                <a:sym typeface="Arial"/>
              </a:rPr>
              <a:t>العوامل المؤثرة في التوافق الزواجي: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pic>
        <p:nvPicPr>
          <p:cNvPr descr="00043.WMF" id="170" name="Shape 170"/>
          <p:cNvPicPr preferRelativeResize="0"/>
          <p:nvPr/>
        </p:nvPicPr>
        <p:blipFill rotWithShape="1">
          <a:blip r:embed="rId3">
            <a:alphaModFix/>
          </a:blip>
          <a:srcRect b="0" l="0" r="0" t="0"/>
          <a:stretch/>
        </p:blipFill>
        <p:spPr>
          <a:xfrm>
            <a:off x="142876" y="714356"/>
            <a:ext cx="8929718" cy="5715039"/>
          </a:xfrm>
          <a:prstGeom prst="rect">
            <a:avLst/>
          </a:prstGeom>
          <a:noFill/>
          <a:ln>
            <a:noFill/>
          </a:ln>
        </p:spPr>
      </p:pic>
      <p:sp>
        <p:nvSpPr>
          <p:cNvPr id="171" name="Shape 171"/>
          <p:cNvSpPr/>
          <p:nvPr/>
        </p:nvSpPr>
        <p:spPr>
          <a:xfrm>
            <a:off x="642910" y="2500306"/>
            <a:ext cx="7929617" cy="3477874"/>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990000"/>
                </a:solidFill>
                <a:latin typeface="Arial"/>
                <a:ea typeface="Arial"/>
                <a:cs typeface="Arial"/>
                <a:sym typeface="Arial"/>
              </a:rPr>
              <a:t>وهو من المقومات الأساسية للتوافق الزواجي، فالكثير من الناس يدرك ويفكر بجدية ويختار من يتناسب من حيث الشخصية والظروف المعيشية في حين البعض يتركها للصدفة.</a:t>
            </a:r>
          </a:p>
        </p:txBody>
      </p:sp>
      <p:grpSp>
        <p:nvGrpSpPr>
          <p:cNvPr id="172" name="Shape 172"/>
          <p:cNvGrpSpPr/>
          <p:nvPr/>
        </p:nvGrpSpPr>
        <p:grpSpPr>
          <a:xfrm>
            <a:off x="714348" y="1214422"/>
            <a:ext cx="7858180" cy="1214445"/>
            <a:chOff x="-3691157" y="1337423"/>
            <a:chExt cx="16071790" cy="4754223"/>
          </a:xfrm>
        </p:grpSpPr>
        <p:sp>
          <p:nvSpPr>
            <p:cNvPr id="173" name="Shape 173"/>
            <p:cNvSpPr/>
            <p:nvPr/>
          </p:nvSpPr>
          <p:spPr>
            <a:xfrm>
              <a:off x="-3275507" y="1337423"/>
              <a:ext cx="15101942" cy="3947160"/>
            </a:xfrm>
            <a:prstGeom prst="roundRect">
              <a:avLst>
                <a:gd fmla="val 16667" name="adj"/>
              </a:avLst>
            </a:prstGeom>
            <a:solidFill>
              <a:srgbClr val="800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4" name="Shape 174"/>
            <p:cNvSpPr/>
            <p:nvPr/>
          </p:nvSpPr>
          <p:spPr>
            <a:xfrm>
              <a:off x="-3691157" y="1532757"/>
              <a:ext cx="16071790" cy="4558889"/>
            </a:xfrm>
            <a:prstGeom prst="roundRect">
              <a:avLst>
                <a:gd fmla="val 16667" name="adj"/>
              </a:avLst>
            </a:prstGeom>
            <a:solidFill>
              <a:srgbClr val="800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75" name="Shape 175"/>
          <p:cNvSpPr txBox="1"/>
          <p:nvPr/>
        </p:nvSpPr>
        <p:spPr>
          <a:xfrm>
            <a:off x="714347" y="1383557"/>
            <a:ext cx="7858180" cy="83099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chemeClr val="lt1"/>
                </a:solidFill>
                <a:latin typeface="Arial"/>
                <a:ea typeface="Arial"/>
                <a:cs typeface="Arial"/>
                <a:sym typeface="Arial"/>
              </a:rPr>
              <a:t>الاختيار الجيد لشريك الحياة: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pic>
        <p:nvPicPr>
          <p:cNvPr descr="00043.WMF" id="180" name="Shape 180"/>
          <p:cNvPicPr preferRelativeResize="0"/>
          <p:nvPr/>
        </p:nvPicPr>
        <p:blipFill rotWithShape="1">
          <a:blip r:embed="rId3">
            <a:alphaModFix/>
          </a:blip>
          <a:srcRect b="0" l="0" r="0" t="0"/>
          <a:stretch/>
        </p:blipFill>
        <p:spPr>
          <a:xfrm>
            <a:off x="142876" y="714356"/>
            <a:ext cx="8929718" cy="5715039"/>
          </a:xfrm>
          <a:prstGeom prst="rect">
            <a:avLst/>
          </a:prstGeom>
          <a:noFill/>
          <a:ln>
            <a:noFill/>
          </a:ln>
        </p:spPr>
      </p:pic>
      <p:sp>
        <p:nvSpPr>
          <p:cNvPr id="181" name="Shape 181"/>
          <p:cNvSpPr/>
          <p:nvPr/>
        </p:nvSpPr>
        <p:spPr>
          <a:xfrm>
            <a:off x="642910" y="3286123"/>
            <a:ext cx="7929617" cy="1446550"/>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990000"/>
                </a:solidFill>
                <a:latin typeface="Arial"/>
                <a:ea typeface="Arial"/>
                <a:cs typeface="Arial"/>
                <a:sym typeface="Arial"/>
              </a:rPr>
              <a:t>فارق السن عندما يكون كبيراً بين الزوجين قد يؤدي إلى سوء التوافق الزواجي.</a:t>
            </a:r>
          </a:p>
        </p:txBody>
      </p:sp>
      <p:grpSp>
        <p:nvGrpSpPr>
          <p:cNvPr id="182" name="Shape 182"/>
          <p:cNvGrpSpPr/>
          <p:nvPr/>
        </p:nvGrpSpPr>
        <p:grpSpPr>
          <a:xfrm>
            <a:off x="714348" y="1214422"/>
            <a:ext cx="7858180" cy="1214445"/>
            <a:chOff x="-3691157" y="1337423"/>
            <a:chExt cx="16071790" cy="4754223"/>
          </a:xfrm>
        </p:grpSpPr>
        <p:sp>
          <p:nvSpPr>
            <p:cNvPr id="183" name="Shape 183"/>
            <p:cNvSpPr/>
            <p:nvPr/>
          </p:nvSpPr>
          <p:spPr>
            <a:xfrm>
              <a:off x="-3275507" y="1337423"/>
              <a:ext cx="15101942" cy="3947160"/>
            </a:xfrm>
            <a:prstGeom prst="roundRect">
              <a:avLst>
                <a:gd fmla="val 16667" name="adj"/>
              </a:avLst>
            </a:prstGeom>
            <a:solidFill>
              <a:srgbClr val="800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4" name="Shape 184"/>
            <p:cNvSpPr/>
            <p:nvPr/>
          </p:nvSpPr>
          <p:spPr>
            <a:xfrm>
              <a:off x="-3691157" y="1532757"/>
              <a:ext cx="16071790" cy="4558889"/>
            </a:xfrm>
            <a:prstGeom prst="roundRect">
              <a:avLst>
                <a:gd fmla="val 16667" name="adj"/>
              </a:avLst>
            </a:prstGeom>
            <a:solidFill>
              <a:srgbClr val="800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85" name="Shape 185"/>
          <p:cNvSpPr txBox="1"/>
          <p:nvPr/>
        </p:nvSpPr>
        <p:spPr>
          <a:xfrm>
            <a:off x="714347" y="1383557"/>
            <a:ext cx="7858180" cy="83099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chemeClr val="lt1"/>
                </a:solidFill>
                <a:latin typeface="Arial"/>
                <a:ea typeface="Arial"/>
                <a:cs typeface="Arial"/>
                <a:sym typeface="Arial"/>
              </a:rPr>
              <a:t>السن عند الزواج:</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pic>
        <p:nvPicPr>
          <p:cNvPr descr="00043.WMF" id="190" name="Shape 190"/>
          <p:cNvPicPr preferRelativeResize="0"/>
          <p:nvPr/>
        </p:nvPicPr>
        <p:blipFill rotWithShape="1">
          <a:blip r:embed="rId3">
            <a:alphaModFix/>
          </a:blip>
          <a:srcRect b="0" l="0" r="0" t="0"/>
          <a:stretch/>
        </p:blipFill>
        <p:spPr>
          <a:xfrm>
            <a:off x="142876" y="714356"/>
            <a:ext cx="8929718" cy="5715039"/>
          </a:xfrm>
          <a:prstGeom prst="rect">
            <a:avLst/>
          </a:prstGeom>
          <a:noFill/>
          <a:ln>
            <a:noFill/>
          </a:ln>
        </p:spPr>
      </p:pic>
      <p:sp>
        <p:nvSpPr>
          <p:cNvPr id="191" name="Shape 191"/>
          <p:cNvSpPr/>
          <p:nvPr/>
        </p:nvSpPr>
        <p:spPr>
          <a:xfrm>
            <a:off x="642910" y="2500306"/>
            <a:ext cx="7929617" cy="3477874"/>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990000"/>
                </a:solidFill>
                <a:latin typeface="Arial"/>
                <a:ea typeface="Arial"/>
                <a:cs typeface="Arial"/>
                <a:sym typeface="Arial"/>
              </a:rPr>
              <a:t>الرضا والتوافق ينخفض في بداية الزواج لأن الحياة تختلف عن الصورة المثالية التي تقدم بها الأزواج للحياة الزوجية ولكن بمرور الوقت تنمو اتجاهات جديدة إيجابية من التجربة المشتركة.</a:t>
            </a:r>
          </a:p>
        </p:txBody>
      </p:sp>
      <p:grpSp>
        <p:nvGrpSpPr>
          <p:cNvPr id="192" name="Shape 192"/>
          <p:cNvGrpSpPr/>
          <p:nvPr/>
        </p:nvGrpSpPr>
        <p:grpSpPr>
          <a:xfrm>
            <a:off x="714348" y="1214422"/>
            <a:ext cx="7858180" cy="1214445"/>
            <a:chOff x="-3691157" y="1337423"/>
            <a:chExt cx="16071790" cy="4754223"/>
          </a:xfrm>
        </p:grpSpPr>
        <p:sp>
          <p:nvSpPr>
            <p:cNvPr id="193" name="Shape 193"/>
            <p:cNvSpPr/>
            <p:nvPr/>
          </p:nvSpPr>
          <p:spPr>
            <a:xfrm>
              <a:off x="-3275507" y="1337423"/>
              <a:ext cx="15101942" cy="3947160"/>
            </a:xfrm>
            <a:prstGeom prst="roundRect">
              <a:avLst>
                <a:gd fmla="val 16667" name="adj"/>
              </a:avLst>
            </a:prstGeom>
            <a:solidFill>
              <a:srgbClr val="800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4" name="Shape 194"/>
            <p:cNvSpPr/>
            <p:nvPr/>
          </p:nvSpPr>
          <p:spPr>
            <a:xfrm>
              <a:off x="-3691157" y="1532757"/>
              <a:ext cx="16071790" cy="4558889"/>
            </a:xfrm>
            <a:prstGeom prst="roundRect">
              <a:avLst>
                <a:gd fmla="val 16667" name="adj"/>
              </a:avLst>
            </a:prstGeom>
            <a:solidFill>
              <a:srgbClr val="800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95" name="Shape 195"/>
          <p:cNvSpPr txBox="1"/>
          <p:nvPr/>
        </p:nvSpPr>
        <p:spPr>
          <a:xfrm>
            <a:off x="714347" y="1383557"/>
            <a:ext cx="7858180" cy="83099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chemeClr val="lt1"/>
                </a:solidFill>
                <a:latin typeface="Arial"/>
                <a:ea typeface="Arial"/>
                <a:cs typeface="Arial"/>
                <a:sym typeface="Arial"/>
              </a:rPr>
              <a:t>مدة الزواج:</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pic>
        <p:nvPicPr>
          <p:cNvPr descr="00043.WMF" id="200" name="Shape 200"/>
          <p:cNvPicPr preferRelativeResize="0"/>
          <p:nvPr/>
        </p:nvPicPr>
        <p:blipFill rotWithShape="1">
          <a:blip r:embed="rId3">
            <a:alphaModFix/>
          </a:blip>
          <a:srcRect b="0" l="0" r="0" t="0"/>
          <a:stretch/>
        </p:blipFill>
        <p:spPr>
          <a:xfrm>
            <a:off x="142876" y="714356"/>
            <a:ext cx="8929718" cy="5715039"/>
          </a:xfrm>
          <a:prstGeom prst="rect">
            <a:avLst/>
          </a:prstGeom>
          <a:noFill/>
          <a:ln>
            <a:noFill/>
          </a:ln>
        </p:spPr>
      </p:pic>
      <p:sp>
        <p:nvSpPr>
          <p:cNvPr id="201" name="Shape 201"/>
          <p:cNvSpPr/>
          <p:nvPr/>
        </p:nvSpPr>
        <p:spPr>
          <a:xfrm>
            <a:off x="642910" y="2500306"/>
            <a:ext cx="7929617" cy="3477874"/>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990000"/>
                </a:solidFill>
                <a:latin typeface="Arial"/>
                <a:ea typeface="Arial"/>
                <a:cs typeface="Arial"/>
                <a:sym typeface="Arial"/>
              </a:rPr>
              <a:t>هناك توقعات وأفكار حول الذات والشريك غير عقلانية قد تسبب للأزواج الجدد صدمات وفقدان للتوازن النفسي عند مجابهة الواقع في الحياة الزوجية قد يؤدي لسوء التوافق الزواجي.</a:t>
            </a:r>
          </a:p>
        </p:txBody>
      </p:sp>
      <p:grpSp>
        <p:nvGrpSpPr>
          <p:cNvPr id="202" name="Shape 202"/>
          <p:cNvGrpSpPr/>
          <p:nvPr/>
        </p:nvGrpSpPr>
        <p:grpSpPr>
          <a:xfrm>
            <a:off x="714348" y="1214422"/>
            <a:ext cx="7858180" cy="1214445"/>
            <a:chOff x="-3691157" y="1337423"/>
            <a:chExt cx="16071790" cy="4754223"/>
          </a:xfrm>
        </p:grpSpPr>
        <p:sp>
          <p:nvSpPr>
            <p:cNvPr id="203" name="Shape 203"/>
            <p:cNvSpPr/>
            <p:nvPr/>
          </p:nvSpPr>
          <p:spPr>
            <a:xfrm>
              <a:off x="-3275507" y="1337423"/>
              <a:ext cx="15101942" cy="3947160"/>
            </a:xfrm>
            <a:prstGeom prst="roundRect">
              <a:avLst>
                <a:gd fmla="val 16667" name="adj"/>
              </a:avLst>
            </a:prstGeom>
            <a:solidFill>
              <a:srgbClr val="800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4" name="Shape 204"/>
            <p:cNvSpPr/>
            <p:nvPr/>
          </p:nvSpPr>
          <p:spPr>
            <a:xfrm>
              <a:off x="-3691157" y="1532757"/>
              <a:ext cx="16071790" cy="4558889"/>
            </a:xfrm>
            <a:prstGeom prst="roundRect">
              <a:avLst>
                <a:gd fmla="val 16667" name="adj"/>
              </a:avLst>
            </a:prstGeom>
            <a:solidFill>
              <a:srgbClr val="800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05" name="Shape 205"/>
          <p:cNvSpPr txBox="1"/>
          <p:nvPr/>
        </p:nvSpPr>
        <p:spPr>
          <a:xfrm>
            <a:off x="714347" y="1383557"/>
            <a:ext cx="7858180" cy="83099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chemeClr val="lt1"/>
                </a:solidFill>
                <a:latin typeface="Arial"/>
                <a:ea typeface="Arial"/>
                <a:cs typeface="Arial"/>
                <a:sym typeface="Arial"/>
              </a:rPr>
              <a:t>التوقعات حول الزواج:</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pic>
        <p:nvPicPr>
          <p:cNvPr descr="00043.WMF" id="210" name="Shape 210"/>
          <p:cNvPicPr preferRelativeResize="0"/>
          <p:nvPr/>
        </p:nvPicPr>
        <p:blipFill rotWithShape="1">
          <a:blip r:embed="rId3">
            <a:alphaModFix/>
          </a:blip>
          <a:srcRect b="0" l="0" r="0" t="0"/>
          <a:stretch/>
        </p:blipFill>
        <p:spPr>
          <a:xfrm>
            <a:off x="142876" y="714356"/>
            <a:ext cx="8929718" cy="5715039"/>
          </a:xfrm>
          <a:prstGeom prst="rect">
            <a:avLst/>
          </a:prstGeom>
          <a:noFill/>
          <a:ln>
            <a:noFill/>
          </a:ln>
        </p:spPr>
      </p:pic>
      <p:sp>
        <p:nvSpPr>
          <p:cNvPr id="211" name="Shape 211"/>
          <p:cNvSpPr/>
          <p:nvPr/>
        </p:nvSpPr>
        <p:spPr>
          <a:xfrm>
            <a:off x="642910" y="2948416"/>
            <a:ext cx="7929617" cy="2123657"/>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990000"/>
                </a:solidFill>
                <a:latin typeface="Arial"/>
                <a:ea typeface="Arial"/>
                <a:cs typeface="Arial"/>
                <a:sym typeface="Arial"/>
              </a:rPr>
              <a:t>يؤثر في نجاح الزواج حيث التباين في مستوى التعليم يسبب التفاعل السلبي ويؤدي إلى صعوبة استمرار الزواج.</a:t>
            </a:r>
          </a:p>
        </p:txBody>
      </p:sp>
      <p:grpSp>
        <p:nvGrpSpPr>
          <p:cNvPr id="212" name="Shape 212"/>
          <p:cNvGrpSpPr/>
          <p:nvPr/>
        </p:nvGrpSpPr>
        <p:grpSpPr>
          <a:xfrm>
            <a:off x="714348" y="1214422"/>
            <a:ext cx="7858180" cy="1214445"/>
            <a:chOff x="-3691157" y="1337423"/>
            <a:chExt cx="16071790" cy="4754223"/>
          </a:xfrm>
        </p:grpSpPr>
        <p:sp>
          <p:nvSpPr>
            <p:cNvPr id="213" name="Shape 213"/>
            <p:cNvSpPr/>
            <p:nvPr/>
          </p:nvSpPr>
          <p:spPr>
            <a:xfrm>
              <a:off x="-3275507" y="1337423"/>
              <a:ext cx="15101942" cy="3947160"/>
            </a:xfrm>
            <a:prstGeom prst="roundRect">
              <a:avLst>
                <a:gd fmla="val 16667" name="adj"/>
              </a:avLst>
            </a:prstGeom>
            <a:solidFill>
              <a:srgbClr val="800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4" name="Shape 214"/>
            <p:cNvSpPr/>
            <p:nvPr/>
          </p:nvSpPr>
          <p:spPr>
            <a:xfrm>
              <a:off x="-3691157" y="1532757"/>
              <a:ext cx="16071790" cy="4558889"/>
            </a:xfrm>
            <a:prstGeom prst="roundRect">
              <a:avLst>
                <a:gd fmla="val 16667" name="adj"/>
              </a:avLst>
            </a:prstGeom>
            <a:solidFill>
              <a:srgbClr val="800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15" name="Shape 215"/>
          <p:cNvSpPr txBox="1"/>
          <p:nvPr/>
        </p:nvSpPr>
        <p:spPr>
          <a:xfrm>
            <a:off x="714347" y="1383557"/>
            <a:ext cx="7858180" cy="83099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chemeClr val="lt1"/>
                </a:solidFill>
                <a:latin typeface="Arial"/>
                <a:ea typeface="Arial"/>
                <a:cs typeface="Arial"/>
                <a:sym typeface="Arial"/>
              </a:rPr>
              <a:t>المستوى التعليمي: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pic>
        <p:nvPicPr>
          <p:cNvPr descr="BDRMC017.WMF" id="220" name="Shape 220"/>
          <p:cNvPicPr preferRelativeResize="0"/>
          <p:nvPr/>
        </p:nvPicPr>
        <p:blipFill rotWithShape="1">
          <a:blip r:embed="rId3">
            <a:alphaModFix/>
          </a:blip>
          <a:srcRect b="0" l="0" r="0" t="0"/>
          <a:stretch/>
        </p:blipFill>
        <p:spPr>
          <a:xfrm>
            <a:off x="214282" y="285728"/>
            <a:ext cx="8643997" cy="6357958"/>
          </a:xfrm>
          <a:prstGeom prst="rect">
            <a:avLst/>
          </a:prstGeom>
          <a:noFill/>
          <a:ln>
            <a:noFill/>
          </a:ln>
        </p:spPr>
      </p:pic>
      <p:sp>
        <p:nvSpPr>
          <p:cNvPr id="221" name="Shape 221"/>
          <p:cNvSpPr/>
          <p:nvPr/>
        </p:nvSpPr>
        <p:spPr>
          <a:xfrm>
            <a:off x="428595" y="2028191"/>
            <a:ext cx="8215368" cy="440120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ar-EG" sz="4000" u="none" cap="none" strike="noStrike">
                <a:solidFill>
                  <a:srgbClr val="333399"/>
                </a:solidFill>
                <a:latin typeface="Arial"/>
                <a:ea typeface="Arial"/>
                <a:cs typeface="Arial"/>
                <a:sym typeface="Arial"/>
              </a:rPr>
              <a:t>غير السوية القائمة على التسلط والقسوة والإهمال والحماية الزائدة لها دور في سوء التوافق الزواجي بينما المرونة في المعاملة ومراعاة مشاعر الآخر تزيد من التكيف بين الزوجين وتعمل على نجاحه. قال الرسول صلى الله عليه وسلم: (</a:t>
            </a:r>
            <a:r>
              <a:rPr b="1" i="0" lang="ar-EG" sz="4000" u="none" cap="none" strike="noStrike">
                <a:solidFill>
                  <a:srgbClr val="990000"/>
                </a:solidFill>
                <a:latin typeface="Arial"/>
                <a:ea typeface="Arial"/>
                <a:cs typeface="Arial"/>
                <a:sym typeface="Arial"/>
              </a:rPr>
              <a:t>خياركم خيارُكم لنسائهم</a:t>
            </a:r>
            <a:r>
              <a:rPr b="1" i="0" lang="ar-EG" sz="4000" u="none" cap="none" strike="noStrike">
                <a:solidFill>
                  <a:srgbClr val="333399"/>
                </a:solidFill>
                <a:latin typeface="Arial"/>
                <a:ea typeface="Arial"/>
                <a:cs typeface="Arial"/>
                <a:sym typeface="Arial"/>
              </a:rPr>
              <a:t>). رواه الترمذي وصححه الألباني.</a:t>
            </a:r>
          </a:p>
        </p:txBody>
      </p:sp>
      <p:pic>
        <p:nvPicPr>
          <p:cNvPr descr=";lll.gif" id="222" name="Shape 222"/>
          <p:cNvPicPr preferRelativeResize="0"/>
          <p:nvPr/>
        </p:nvPicPr>
        <p:blipFill rotWithShape="1">
          <a:blip r:embed="rId4">
            <a:alphaModFix/>
          </a:blip>
          <a:srcRect b="0" l="0" r="0" t="0"/>
          <a:stretch/>
        </p:blipFill>
        <p:spPr>
          <a:xfrm>
            <a:off x="428595" y="500041"/>
            <a:ext cx="8215370" cy="1428759"/>
          </a:xfrm>
          <a:prstGeom prst="roundRect">
            <a:avLst>
              <a:gd fmla="val 16667" name="adj"/>
            </a:avLst>
          </a:prstGeom>
          <a:noFill/>
          <a:ln>
            <a:noFill/>
          </a:ln>
        </p:spPr>
      </p:pic>
      <p:sp>
        <p:nvSpPr>
          <p:cNvPr id="223" name="Shape 223"/>
          <p:cNvSpPr/>
          <p:nvPr/>
        </p:nvSpPr>
        <p:spPr>
          <a:xfrm>
            <a:off x="642910" y="873608"/>
            <a:ext cx="7786741" cy="76944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A8007C"/>
                </a:solidFill>
                <a:latin typeface="Arial"/>
                <a:ea typeface="Arial"/>
                <a:cs typeface="Arial"/>
                <a:sym typeface="Arial"/>
              </a:rPr>
              <a:t>أساليب المعاملة الزوجية: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1000"/>
                                        <p:tgtEl>
                                          <p:spTgt spid="222"/>
                                        </p:tgtEl>
                                        <p:attrNameLst>
                                          <p:attrName>ppt_w</p:attrName>
                                        </p:attrNameLst>
                                      </p:cBhvr>
                                      <p:tavLst>
                                        <p:tav fmla="" tm="0">
                                          <p:val>
                                            <p:strVal val="0"/>
                                          </p:val>
                                        </p:tav>
                                        <p:tav fmla="" tm="100000">
                                          <p:val>
                                            <p:strVal val="#ppt_w"/>
                                          </p:val>
                                        </p:tav>
                                      </p:tavLst>
                                    </p:anim>
                                    <p:anim calcmode="lin" valueType="num">
                                      <p:cBhvr additive="base">
                                        <p:cTn dur="1000"/>
                                        <p:tgtEl>
                                          <p:spTgt spid="22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1000"/>
                                        <p:tgtEl>
                                          <p:spTgt spid="223"/>
                                        </p:tgtEl>
                                        <p:attrNameLst>
                                          <p:attrName>ppt_w</p:attrName>
                                        </p:attrNameLst>
                                      </p:cBhvr>
                                      <p:tavLst>
                                        <p:tav fmla="" tm="0">
                                          <p:val>
                                            <p:strVal val="0"/>
                                          </p:val>
                                        </p:tav>
                                        <p:tav fmla="" tm="100000">
                                          <p:val>
                                            <p:strVal val="#ppt_w"/>
                                          </p:val>
                                        </p:tav>
                                      </p:tavLst>
                                    </p:anim>
                                    <p:anim calcmode="lin" valueType="num">
                                      <p:cBhvr additive="base">
                                        <p:cTn dur="1000"/>
                                        <p:tgtEl>
                                          <p:spTgt spid="22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1000"/>
                                        <p:tgtEl>
                                          <p:spTgt spid="220"/>
                                        </p:tgtEl>
                                        <p:attrNameLst>
                                          <p:attrName>ppt_w</p:attrName>
                                        </p:attrNameLst>
                                      </p:cBhvr>
                                      <p:tavLst>
                                        <p:tav fmla="" tm="0">
                                          <p:val>
                                            <p:strVal val="0"/>
                                          </p:val>
                                        </p:tav>
                                        <p:tav fmla="" tm="100000">
                                          <p:val>
                                            <p:strVal val="#ppt_w"/>
                                          </p:val>
                                        </p:tav>
                                      </p:tavLst>
                                    </p:anim>
                                    <p:anim calcmode="lin" valueType="num">
                                      <p:cBhvr additive="base">
                                        <p:cTn dur="1000"/>
                                        <p:tgtEl>
                                          <p:spTgt spid="2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pic>
        <p:nvPicPr>
          <p:cNvPr descr="BDRMC017.WMF" id="228" name="Shape 228"/>
          <p:cNvPicPr preferRelativeResize="0"/>
          <p:nvPr/>
        </p:nvPicPr>
        <p:blipFill rotWithShape="1">
          <a:blip r:embed="rId3">
            <a:alphaModFix/>
          </a:blip>
          <a:srcRect b="0" l="0" r="0" t="0"/>
          <a:stretch/>
        </p:blipFill>
        <p:spPr>
          <a:xfrm>
            <a:off x="214282" y="285728"/>
            <a:ext cx="8643997" cy="6357958"/>
          </a:xfrm>
          <a:prstGeom prst="rect">
            <a:avLst/>
          </a:prstGeom>
          <a:noFill/>
          <a:ln>
            <a:noFill/>
          </a:ln>
        </p:spPr>
      </p:pic>
      <p:sp>
        <p:nvSpPr>
          <p:cNvPr id="229" name="Shape 229"/>
          <p:cNvSpPr/>
          <p:nvPr/>
        </p:nvSpPr>
        <p:spPr>
          <a:xfrm>
            <a:off x="428595" y="3019853"/>
            <a:ext cx="8215368" cy="2123657"/>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333399"/>
                </a:solidFill>
                <a:latin typeface="Arial"/>
                <a:ea typeface="Arial"/>
                <a:cs typeface="Arial"/>
                <a:sym typeface="Arial"/>
              </a:rPr>
              <a:t>الاستعداد المعرفي والنفسي والاجتماعي والمادي اللازم لتحمل المسؤولية بسهم في التوافق الزواجي.</a:t>
            </a:r>
          </a:p>
        </p:txBody>
      </p:sp>
      <p:pic>
        <p:nvPicPr>
          <p:cNvPr descr=";lll.gif" id="230" name="Shape 230"/>
          <p:cNvPicPr preferRelativeResize="0"/>
          <p:nvPr/>
        </p:nvPicPr>
        <p:blipFill rotWithShape="1">
          <a:blip r:embed="rId4">
            <a:alphaModFix/>
          </a:blip>
          <a:srcRect b="0" l="0" r="0" t="0"/>
          <a:stretch/>
        </p:blipFill>
        <p:spPr>
          <a:xfrm>
            <a:off x="428595" y="500041"/>
            <a:ext cx="8215370" cy="1428759"/>
          </a:xfrm>
          <a:prstGeom prst="roundRect">
            <a:avLst>
              <a:gd fmla="val 16667" name="adj"/>
            </a:avLst>
          </a:prstGeom>
          <a:noFill/>
          <a:ln>
            <a:noFill/>
          </a:ln>
        </p:spPr>
      </p:pic>
      <p:sp>
        <p:nvSpPr>
          <p:cNvPr id="231" name="Shape 231"/>
          <p:cNvSpPr/>
          <p:nvPr/>
        </p:nvSpPr>
        <p:spPr>
          <a:xfrm>
            <a:off x="642910" y="873608"/>
            <a:ext cx="7786741" cy="76944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A8007C"/>
                </a:solidFill>
                <a:latin typeface="Arial"/>
                <a:ea typeface="Arial"/>
                <a:cs typeface="Arial"/>
                <a:sym typeface="Arial"/>
              </a:rPr>
              <a:t>الاستعداد للزواج:</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1000"/>
                                        <p:tgtEl>
                                          <p:spTgt spid="230"/>
                                        </p:tgtEl>
                                        <p:attrNameLst>
                                          <p:attrName>ppt_w</p:attrName>
                                        </p:attrNameLst>
                                      </p:cBhvr>
                                      <p:tavLst>
                                        <p:tav fmla="" tm="0">
                                          <p:val>
                                            <p:strVal val="0"/>
                                          </p:val>
                                        </p:tav>
                                        <p:tav fmla="" tm="100000">
                                          <p:val>
                                            <p:strVal val="#ppt_w"/>
                                          </p:val>
                                        </p:tav>
                                      </p:tavLst>
                                    </p:anim>
                                    <p:anim calcmode="lin" valueType="num">
                                      <p:cBhvr additive="base">
                                        <p:cTn dur="1000"/>
                                        <p:tgtEl>
                                          <p:spTgt spid="2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1000"/>
                                        <p:tgtEl>
                                          <p:spTgt spid="231"/>
                                        </p:tgtEl>
                                        <p:attrNameLst>
                                          <p:attrName>ppt_w</p:attrName>
                                        </p:attrNameLst>
                                      </p:cBhvr>
                                      <p:tavLst>
                                        <p:tav fmla="" tm="0">
                                          <p:val>
                                            <p:strVal val="0"/>
                                          </p:val>
                                        </p:tav>
                                        <p:tav fmla="" tm="100000">
                                          <p:val>
                                            <p:strVal val="#ppt_w"/>
                                          </p:val>
                                        </p:tav>
                                      </p:tavLst>
                                    </p:anim>
                                    <p:anim calcmode="lin" valueType="num">
                                      <p:cBhvr additive="base">
                                        <p:cTn dur="1000"/>
                                        <p:tgtEl>
                                          <p:spTgt spid="2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1000"/>
                                        <p:tgtEl>
                                          <p:spTgt spid="228"/>
                                        </p:tgtEl>
                                        <p:attrNameLst>
                                          <p:attrName>ppt_w</p:attrName>
                                        </p:attrNameLst>
                                      </p:cBhvr>
                                      <p:tavLst>
                                        <p:tav fmla="" tm="0">
                                          <p:val>
                                            <p:strVal val="0"/>
                                          </p:val>
                                        </p:tav>
                                        <p:tav fmla="" tm="100000">
                                          <p:val>
                                            <p:strVal val="#ppt_w"/>
                                          </p:val>
                                        </p:tav>
                                      </p:tavLst>
                                    </p:anim>
                                    <p:anim calcmode="lin" valueType="num">
                                      <p:cBhvr additive="base">
                                        <p:cTn dur="1000"/>
                                        <p:tgtEl>
                                          <p:spTgt spid="2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pic>
        <p:nvPicPr>
          <p:cNvPr descr="BDRMC017.WMF" id="236" name="Shape 236"/>
          <p:cNvPicPr preferRelativeResize="0"/>
          <p:nvPr/>
        </p:nvPicPr>
        <p:blipFill rotWithShape="1">
          <a:blip r:embed="rId3">
            <a:alphaModFix/>
          </a:blip>
          <a:srcRect b="0" l="0" r="0" t="0"/>
          <a:stretch/>
        </p:blipFill>
        <p:spPr>
          <a:xfrm>
            <a:off x="214282" y="285728"/>
            <a:ext cx="8643997" cy="6357958"/>
          </a:xfrm>
          <a:prstGeom prst="rect">
            <a:avLst/>
          </a:prstGeom>
          <a:noFill/>
          <a:ln>
            <a:noFill/>
          </a:ln>
        </p:spPr>
      </p:pic>
      <p:sp>
        <p:nvSpPr>
          <p:cNvPr id="237" name="Shape 237"/>
          <p:cNvSpPr/>
          <p:nvPr/>
        </p:nvSpPr>
        <p:spPr>
          <a:xfrm>
            <a:off x="428595" y="3019853"/>
            <a:ext cx="8215368" cy="2123657"/>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333399"/>
                </a:solidFill>
                <a:latin typeface="Arial"/>
                <a:ea typeface="Arial"/>
                <a:cs typeface="Arial"/>
                <a:sym typeface="Arial"/>
              </a:rPr>
              <a:t>له أثر كبير على التوافق الزواجي</a:t>
            </a:r>
            <a:br>
              <a:rPr b="1" i="0" lang="ar-EG" sz="4400" u="none" cap="none" strike="noStrike">
                <a:solidFill>
                  <a:srgbClr val="333399"/>
                </a:solidFill>
                <a:latin typeface="Arial"/>
                <a:ea typeface="Arial"/>
                <a:cs typeface="Arial"/>
                <a:sym typeface="Arial"/>
              </a:rPr>
            </a:br>
            <a:r>
              <a:rPr b="1" i="0" lang="ar-EG" sz="4400" u="none" cap="none" strike="noStrike">
                <a:solidFill>
                  <a:srgbClr val="333399"/>
                </a:solidFill>
                <a:latin typeface="Arial"/>
                <a:ea typeface="Arial"/>
                <a:cs typeface="Arial"/>
                <a:sym typeface="Arial"/>
              </a:rPr>
              <a:t> (توفر الحب والمودة بين الزوجين واستقرار النواحي المادية ينعكس إيجابياً على التوافق)</a:t>
            </a:r>
          </a:p>
        </p:txBody>
      </p:sp>
      <p:pic>
        <p:nvPicPr>
          <p:cNvPr descr=";lll.gif" id="238" name="Shape 238"/>
          <p:cNvPicPr preferRelativeResize="0"/>
          <p:nvPr/>
        </p:nvPicPr>
        <p:blipFill rotWithShape="1">
          <a:blip r:embed="rId4">
            <a:alphaModFix/>
          </a:blip>
          <a:srcRect b="0" l="0" r="0" t="0"/>
          <a:stretch/>
        </p:blipFill>
        <p:spPr>
          <a:xfrm>
            <a:off x="428595" y="500041"/>
            <a:ext cx="8215370" cy="1428759"/>
          </a:xfrm>
          <a:prstGeom prst="roundRect">
            <a:avLst>
              <a:gd fmla="val 16667" name="adj"/>
            </a:avLst>
          </a:prstGeom>
          <a:noFill/>
          <a:ln>
            <a:noFill/>
          </a:ln>
        </p:spPr>
      </p:pic>
      <p:sp>
        <p:nvSpPr>
          <p:cNvPr id="239" name="Shape 239"/>
          <p:cNvSpPr/>
          <p:nvPr/>
        </p:nvSpPr>
        <p:spPr>
          <a:xfrm>
            <a:off x="642910" y="738356"/>
            <a:ext cx="7786741" cy="1200329"/>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3600" u="none" cap="none" strike="noStrike">
                <a:solidFill>
                  <a:srgbClr val="A8007C"/>
                </a:solidFill>
                <a:latin typeface="Arial"/>
                <a:ea typeface="Arial"/>
                <a:cs typeface="Arial"/>
                <a:sym typeface="Arial"/>
              </a:rPr>
              <a:t>إشباع الحاجات الفسيولوجية والنفسية والاجتماعية والاقتصادية: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1000"/>
                                        <p:tgtEl>
                                          <p:spTgt spid="238"/>
                                        </p:tgtEl>
                                        <p:attrNameLst>
                                          <p:attrName>ppt_w</p:attrName>
                                        </p:attrNameLst>
                                      </p:cBhvr>
                                      <p:tavLst>
                                        <p:tav fmla="" tm="0">
                                          <p:val>
                                            <p:strVal val="0"/>
                                          </p:val>
                                        </p:tav>
                                        <p:tav fmla="" tm="100000">
                                          <p:val>
                                            <p:strVal val="#ppt_w"/>
                                          </p:val>
                                        </p:tav>
                                      </p:tavLst>
                                    </p:anim>
                                    <p:anim calcmode="lin" valueType="num">
                                      <p:cBhvr additive="base">
                                        <p:cTn dur="1000"/>
                                        <p:tgtEl>
                                          <p:spTgt spid="2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1000"/>
                                        <p:tgtEl>
                                          <p:spTgt spid="239"/>
                                        </p:tgtEl>
                                        <p:attrNameLst>
                                          <p:attrName>ppt_w</p:attrName>
                                        </p:attrNameLst>
                                      </p:cBhvr>
                                      <p:tavLst>
                                        <p:tav fmla="" tm="0">
                                          <p:val>
                                            <p:strVal val="0"/>
                                          </p:val>
                                        </p:tav>
                                        <p:tav fmla="" tm="100000">
                                          <p:val>
                                            <p:strVal val="#ppt_w"/>
                                          </p:val>
                                        </p:tav>
                                      </p:tavLst>
                                    </p:anim>
                                    <p:anim calcmode="lin" valueType="num">
                                      <p:cBhvr additive="base">
                                        <p:cTn dur="1000"/>
                                        <p:tgtEl>
                                          <p:spTgt spid="2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1000"/>
                                        <p:tgtEl>
                                          <p:spTgt spid="236"/>
                                        </p:tgtEl>
                                        <p:attrNameLst>
                                          <p:attrName>ppt_w</p:attrName>
                                        </p:attrNameLst>
                                      </p:cBhvr>
                                      <p:tavLst>
                                        <p:tav fmla="" tm="0">
                                          <p:val>
                                            <p:strVal val="0"/>
                                          </p:val>
                                        </p:tav>
                                        <p:tav fmla="" tm="100000">
                                          <p:val>
                                            <p:strVal val="#ppt_w"/>
                                          </p:val>
                                        </p:tav>
                                      </p:tavLst>
                                    </p:anim>
                                    <p:anim calcmode="lin" valueType="num">
                                      <p:cBhvr additive="base">
                                        <p:cTn dur="1000"/>
                                        <p:tgtEl>
                                          <p:spTgt spid="2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pic>
        <p:nvPicPr>
          <p:cNvPr descr="BDRMC017.WMF" id="244" name="Shape 244"/>
          <p:cNvPicPr preferRelativeResize="0"/>
          <p:nvPr/>
        </p:nvPicPr>
        <p:blipFill rotWithShape="1">
          <a:blip r:embed="rId3">
            <a:alphaModFix/>
          </a:blip>
          <a:srcRect b="0" l="0" r="0" t="0"/>
          <a:stretch/>
        </p:blipFill>
        <p:spPr>
          <a:xfrm>
            <a:off x="214282" y="285728"/>
            <a:ext cx="8643997" cy="6357958"/>
          </a:xfrm>
          <a:prstGeom prst="rect">
            <a:avLst/>
          </a:prstGeom>
          <a:noFill/>
          <a:ln>
            <a:noFill/>
          </a:ln>
        </p:spPr>
      </p:pic>
      <p:sp>
        <p:nvSpPr>
          <p:cNvPr id="245" name="Shape 245"/>
          <p:cNvSpPr/>
          <p:nvPr/>
        </p:nvSpPr>
        <p:spPr>
          <a:xfrm>
            <a:off x="428595" y="2786058"/>
            <a:ext cx="8215368" cy="2800766"/>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333399"/>
                </a:solidFill>
                <a:latin typeface="Arial"/>
                <a:ea typeface="Arial"/>
                <a:cs typeface="Arial"/>
                <a:sym typeface="Arial"/>
              </a:rPr>
              <a:t>التشابه والانسجام في سمات الشخصية بين الزوجين يؤدي إلى الزواج المستقر والتوافق الزواجي يرتبط إيجابياً بمكونات الشخصية السوية لكلا الزوجين.</a:t>
            </a:r>
          </a:p>
        </p:txBody>
      </p:sp>
      <p:pic>
        <p:nvPicPr>
          <p:cNvPr descr=";lll.gif" id="246" name="Shape 246"/>
          <p:cNvPicPr preferRelativeResize="0"/>
          <p:nvPr/>
        </p:nvPicPr>
        <p:blipFill rotWithShape="1">
          <a:blip r:embed="rId4">
            <a:alphaModFix/>
          </a:blip>
          <a:srcRect b="0" l="0" r="0" t="0"/>
          <a:stretch/>
        </p:blipFill>
        <p:spPr>
          <a:xfrm>
            <a:off x="428595" y="500041"/>
            <a:ext cx="8215370" cy="1428759"/>
          </a:xfrm>
          <a:prstGeom prst="roundRect">
            <a:avLst>
              <a:gd fmla="val 16667" name="adj"/>
            </a:avLst>
          </a:prstGeom>
          <a:noFill/>
          <a:ln>
            <a:noFill/>
          </a:ln>
        </p:spPr>
      </p:pic>
      <p:sp>
        <p:nvSpPr>
          <p:cNvPr id="247" name="Shape 247"/>
          <p:cNvSpPr/>
          <p:nvPr/>
        </p:nvSpPr>
        <p:spPr>
          <a:xfrm>
            <a:off x="642910" y="785793"/>
            <a:ext cx="7786741" cy="76944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A8007C"/>
                </a:solidFill>
                <a:latin typeface="Arial"/>
                <a:ea typeface="Arial"/>
                <a:cs typeface="Arial"/>
                <a:sym typeface="Arial"/>
              </a:rPr>
              <a:t>التشابه في سمات الشخصية: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1000"/>
                                        <p:tgtEl>
                                          <p:spTgt spid="246"/>
                                        </p:tgtEl>
                                        <p:attrNameLst>
                                          <p:attrName>ppt_w</p:attrName>
                                        </p:attrNameLst>
                                      </p:cBhvr>
                                      <p:tavLst>
                                        <p:tav fmla="" tm="0">
                                          <p:val>
                                            <p:strVal val="0"/>
                                          </p:val>
                                        </p:tav>
                                        <p:tav fmla="" tm="100000">
                                          <p:val>
                                            <p:strVal val="#ppt_w"/>
                                          </p:val>
                                        </p:tav>
                                      </p:tavLst>
                                    </p:anim>
                                    <p:anim calcmode="lin" valueType="num">
                                      <p:cBhvr additive="base">
                                        <p:cTn dur="1000"/>
                                        <p:tgtEl>
                                          <p:spTgt spid="2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1000"/>
                                        <p:tgtEl>
                                          <p:spTgt spid="247"/>
                                        </p:tgtEl>
                                        <p:attrNameLst>
                                          <p:attrName>ppt_w</p:attrName>
                                        </p:attrNameLst>
                                      </p:cBhvr>
                                      <p:tavLst>
                                        <p:tav fmla="" tm="0">
                                          <p:val>
                                            <p:strVal val="0"/>
                                          </p:val>
                                        </p:tav>
                                        <p:tav fmla="" tm="100000">
                                          <p:val>
                                            <p:strVal val="#ppt_w"/>
                                          </p:val>
                                        </p:tav>
                                      </p:tavLst>
                                    </p:anim>
                                    <p:anim calcmode="lin" valueType="num">
                                      <p:cBhvr additive="base">
                                        <p:cTn dur="1000"/>
                                        <p:tgtEl>
                                          <p:spTgt spid="2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1000"/>
                                        <p:tgtEl>
                                          <p:spTgt spid="244"/>
                                        </p:tgtEl>
                                        <p:attrNameLst>
                                          <p:attrName>ppt_w</p:attrName>
                                        </p:attrNameLst>
                                      </p:cBhvr>
                                      <p:tavLst>
                                        <p:tav fmla="" tm="0">
                                          <p:val>
                                            <p:strVal val="0"/>
                                          </p:val>
                                        </p:tav>
                                        <p:tav fmla="" tm="100000">
                                          <p:val>
                                            <p:strVal val="#ppt_w"/>
                                          </p:val>
                                        </p:tav>
                                      </p:tavLst>
                                    </p:anim>
                                    <p:anim calcmode="lin" valueType="num">
                                      <p:cBhvr additive="base">
                                        <p:cTn dur="1000"/>
                                        <p:tgtEl>
                                          <p:spTgt spid="2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pic>
        <p:nvPicPr>
          <p:cNvPr descr="D:\e\الشغل\شغل يبدء من  شهر 3 سنة 2014\كل البراويز\براويز خالصة\dnz-u40.png" id="94" name="Shape 94"/>
          <p:cNvPicPr preferRelativeResize="0"/>
          <p:nvPr/>
        </p:nvPicPr>
        <p:blipFill rotWithShape="1">
          <a:blip r:embed="rId3">
            <a:alphaModFix/>
          </a:blip>
          <a:srcRect b="0" l="0" r="0" t="0"/>
          <a:stretch/>
        </p:blipFill>
        <p:spPr>
          <a:xfrm>
            <a:off x="928662" y="1142983"/>
            <a:ext cx="7143799" cy="3714776"/>
          </a:xfrm>
          <a:prstGeom prst="rect">
            <a:avLst/>
          </a:prstGeom>
          <a:noFill/>
          <a:ln>
            <a:noFill/>
          </a:ln>
        </p:spPr>
      </p:pic>
      <p:sp>
        <p:nvSpPr>
          <p:cNvPr id="95" name="Shape 95"/>
          <p:cNvSpPr/>
          <p:nvPr/>
        </p:nvSpPr>
        <p:spPr>
          <a:xfrm>
            <a:off x="2617463" y="2143116"/>
            <a:ext cx="4812057" cy="923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5400" u="none" cap="none" strike="noStrike">
                <a:solidFill>
                  <a:schemeClr val="lt1"/>
                </a:solidFill>
                <a:latin typeface="Arial"/>
                <a:ea typeface="Arial"/>
                <a:cs typeface="Arial"/>
                <a:sym typeface="Arial"/>
              </a:rPr>
              <a:t>المشكلات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pic>
        <p:nvPicPr>
          <p:cNvPr descr="BDRMC017.WMF" id="252" name="Shape 252"/>
          <p:cNvPicPr preferRelativeResize="0"/>
          <p:nvPr/>
        </p:nvPicPr>
        <p:blipFill rotWithShape="1">
          <a:blip r:embed="rId3">
            <a:alphaModFix/>
          </a:blip>
          <a:srcRect b="0" l="0" r="0" t="0"/>
          <a:stretch/>
        </p:blipFill>
        <p:spPr>
          <a:xfrm>
            <a:off x="214282" y="285728"/>
            <a:ext cx="8643997" cy="6357958"/>
          </a:xfrm>
          <a:prstGeom prst="rect">
            <a:avLst/>
          </a:prstGeom>
          <a:noFill/>
          <a:ln>
            <a:noFill/>
          </a:ln>
        </p:spPr>
      </p:pic>
      <p:sp>
        <p:nvSpPr>
          <p:cNvPr id="253" name="Shape 253"/>
          <p:cNvSpPr/>
          <p:nvPr/>
        </p:nvSpPr>
        <p:spPr>
          <a:xfrm>
            <a:off x="428595" y="1966636"/>
            <a:ext cx="8215368" cy="4524315"/>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3600" u="none" cap="none" strike="noStrike">
                <a:solidFill>
                  <a:srgbClr val="333399"/>
                </a:solidFill>
                <a:latin typeface="Arial"/>
                <a:ea typeface="Arial"/>
                <a:cs typeface="Arial"/>
                <a:sym typeface="Arial"/>
              </a:rPr>
              <a:t>العلاقة بين الزوجين تتأثر بشخصية كل منهما وتعتبر الشخصية من أهم العوامل التي تجعل التوافق الزواجي جذاباً أو نافراً، فالأزواج الناضجين اجتماعياً وانفعالياً أقدر على التعامل الإيجابي من غير الناضجين بعض سمات الشخصية ممكن أن تكون مصدر توتر للطرف الآخر في العلاقات الزواجية واتفق بعض الباحثين على أن من الخصائص الشخصية التي تحقق سوء التوافق الزواجي هي:</a:t>
            </a:r>
          </a:p>
        </p:txBody>
      </p:sp>
      <p:pic>
        <p:nvPicPr>
          <p:cNvPr descr=";lll.gif" id="254" name="Shape 254"/>
          <p:cNvPicPr preferRelativeResize="0"/>
          <p:nvPr/>
        </p:nvPicPr>
        <p:blipFill rotWithShape="1">
          <a:blip r:embed="rId4">
            <a:alphaModFix/>
          </a:blip>
          <a:srcRect b="0" l="0" r="0" t="0"/>
          <a:stretch/>
        </p:blipFill>
        <p:spPr>
          <a:xfrm>
            <a:off x="428595" y="500041"/>
            <a:ext cx="8215370" cy="1428759"/>
          </a:xfrm>
          <a:prstGeom prst="roundRect">
            <a:avLst>
              <a:gd fmla="val 16667" name="adj"/>
            </a:avLst>
          </a:prstGeom>
          <a:noFill/>
          <a:ln>
            <a:noFill/>
          </a:ln>
        </p:spPr>
      </p:pic>
      <p:sp>
        <p:nvSpPr>
          <p:cNvPr id="255" name="Shape 255"/>
          <p:cNvSpPr/>
          <p:nvPr/>
        </p:nvSpPr>
        <p:spPr>
          <a:xfrm>
            <a:off x="642910" y="785793"/>
            <a:ext cx="7786741" cy="76944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990000"/>
                </a:solidFill>
                <a:latin typeface="Arial"/>
                <a:ea typeface="Arial"/>
                <a:cs typeface="Arial"/>
                <a:sym typeface="Arial"/>
              </a:rPr>
              <a:t>السمات الشخصية للشريك:</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1000"/>
                                        <p:tgtEl>
                                          <p:spTgt spid="254"/>
                                        </p:tgtEl>
                                        <p:attrNameLst>
                                          <p:attrName>ppt_w</p:attrName>
                                        </p:attrNameLst>
                                      </p:cBhvr>
                                      <p:tavLst>
                                        <p:tav fmla="" tm="0">
                                          <p:val>
                                            <p:strVal val="0"/>
                                          </p:val>
                                        </p:tav>
                                        <p:tav fmla="" tm="100000">
                                          <p:val>
                                            <p:strVal val="#ppt_w"/>
                                          </p:val>
                                        </p:tav>
                                      </p:tavLst>
                                    </p:anim>
                                    <p:anim calcmode="lin" valueType="num">
                                      <p:cBhvr additive="base">
                                        <p:cTn dur="1000"/>
                                        <p:tgtEl>
                                          <p:spTgt spid="2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1000"/>
                                        <p:tgtEl>
                                          <p:spTgt spid="255"/>
                                        </p:tgtEl>
                                        <p:attrNameLst>
                                          <p:attrName>ppt_w</p:attrName>
                                        </p:attrNameLst>
                                      </p:cBhvr>
                                      <p:tavLst>
                                        <p:tav fmla="" tm="0">
                                          <p:val>
                                            <p:strVal val="0"/>
                                          </p:val>
                                        </p:tav>
                                        <p:tav fmla="" tm="100000">
                                          <p:val>
                                            <p:strVal val="#ppt_w"/>
                                          </p:val>
                                        </p:tav>
                                      </p:tavLst>
                                    </p:anim>
                                    <p:anim calcmode="lin" valueType="num">
                                      <p:cBhvr additive="base">
                                        <p:cTn dur="1000"/>
                                        <p:tgtEl>
                                          <p:spTgt spid="2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1000"/>
                                        <p:tgtEl>
                                          <p:spTgt spid="252"/>
                                        </p:tgtEl>
                                        <p:attrNameLst>
                                          <p:attrName>ppt_w</p:attrName>
                                        </p:attrNameLst>
                                      </p:cBhvr>
                                      <p:tavLst>
                                        <p:tav fmla="" tm="0">
                                          <p:val>
                                            <p:strVal val="0"/>
                                          </p:val>
                                        </p:tav>
                                        <p:tav fmla="" tm="100000">
                                          <p:val>
                                            <p:strVal val="#ppt_w"/>
                                          </p:val>
                                        </p:tav>
                                      </p:tavLst>
                                    </p:anim>
                                    <p:anim calcmode="lin" valueType="num">
                                      <p:cBhvr additive="base">
                                        <p:cTn dur="1000"/>
                                        <p:tgtEl>
                                          <p:spTgt spid="2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pic>
        <p:nvPicPr>
          <p:cNvPr descr="BDRMC017.WMF" id="260" name="Shape 260"/>
          <p:cNvPicPr preferRelativeResize="0"/>
          <p:nvPr/>
        </p:nvPicPr>
        <p:blipFill rotWithShape="1">
          <a:blip r:embed="rId3">
            <a:alphaModFix/>
          </a:blip>
          <a:srcRect b="0" l="0" r="0" t="0"/>
          <a:stretch/>
        </p:blipFill>
        <p:spPr>
          <a:xfrm>
            <a:off x="214282" y="285728"/>
            <a:ext cx="8643997" cy="6357958"/>
          </a:xfrm>
          <a:prstGeom prst="rect">
            <a:avLst/>
          </a:prstGeom>
          <a:noFill/>
          <a:ln>
            <a:noFill/>
          </a:ln>
        </p:spPr>
      </p:pic>
      <p:sp>
        <p:nvSpPr>
          <p:cNvPr id="261" name="Shape 261"/>
          <p:cNvSpPr/>
          <p:nvPr/>
        </p:nvSpPr>
        <p:spPr>
          <a:xfrm>
            <a:off x="428595" y="2214553"/>
            <a:ext cx="8215368" cy="76944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rgbClr val="800080"/>
              </a:buClr>
              <a:buSzPct val="100000"/>
              <a:buFont typeface="Arial"/>
              <a:buChar char="•"/>
            </a:pPr>
            <a:r>
              <a:rPr b="1" i="0" lang="ar-EG" sz="4400" u="none" cap="none" strike="noStrike">
                <a:solidFill>
                  <a:srgbClr val="800080"/>
                </a:solidFill>
                <a:latin typeface="Arial"/>
                <a:ea typeface="Arial"/>
                <a:cs typeface="Arial"/>
                <a:sym typeface="Arial"/>
              </a:rPr>
              <a:t>السيطرة وعدم تقدير الآخرين.</a:t>
            </a:r>
          </a:p>
        </p:txBody>
      </p:sp>
      <p:pic>
        <p:nvPicPr>
          <p:cNvPr descr=";lll.gif" id="262" name="Shape 262"/>
          <p:cNvPicPr preferRelativeResize="0"/>
          <p:nvPr/>
        </p:nvPicPr>
        <p:blipFill rotWithShape="1">
          <a:blip r:embed="rId4">
            <a:alphaModFix/>
          </a:blip>
          <a:srcRect b="0" l="0" r="0" t="0"/>
          <a:stretch/>
        </p:blipFill>
        <p:spPr>
          <a:xfrm>
            <a:off x="428595" y="500041"/>
            <a:ext cx="8215370" cy="1428759"/>
          </a:xfrm>
          <a:prstGeom prst="roundRect">
            <a:avLst>
              <a:gd fmla="val 16667" name="adj"/>
            </a:avLst>
          </a:prstGeom>
          <a:noFill/>
          <a:ln>
            <a:noFill/>
          </a:ln>
        </p:spPr>
      </p:pic>
      <p:sp>
        <p:nvSpPr>
          <p:cNvPr id="263" name="Shape 263"/>
          <p:cNvSpPr/>
          <p:nvPr/>
        </p:nvSpPr>
        <p:spPr>
          <a:xfrm>
            <a:off x="642910" y="785793"/>
            <a:ext cx="7786741" cy="76944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990000"/>
                </a:solidFill>
                <a:latin typeface="Arial"/>
                <a:ea typeface="Arial"/>
                <a:cs typeface="Arial"/>
                <a:sym typeface="Arial"/>
              </a:rPr>
              <a:t>السمات الشخصية للشريك:</a:t>
            </a:r>
          </a:p>
        </p:txBody>
      </p:sp>
      <p:sp>
        <p:nvSpPr>
          <p:cNvPr id="264" name="Shape 264"/>
          <p:cNvSpPr/>
          <p:nvPr/>
        </p:nvSpPr>
        <p:spPr>
          <a:xfrm>
            <a:off x="428595" y="3115297"/>
            <a:ext cx="8215368" cy="76944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rgbClr val="800080"/>
              </a:buClr>
              <a:buSzPct val="100000"/>
              <a:buFont typeface="Arial"/>
              <a:buChar char="•"/>
            </a:pPr>
            <a:r>
              <a:rPr b="1" i="0" lang="ar-EG" sz="4400" u="none" cap="none" strike="noStrike">
                <a:solidFill>
                  <a:srgbClr val="800080"/>
                </a:solidFill>
                <a:latin typeface="Arial"/>
                <a:ea typeface="Arial"/>
                <a:cs typeface="Arial"/>
                <a:sym typeface="Arial"/>
              </a:rPr>
              <a:t>انخفاض مستوى العلاقات الاجتماعية.</a:t>
            </a:r>
          </a:p>
        </p:txBody>
      </p:sp>
      <p:sp>
        <p:nvSpPr>
          <p:cNvPr id="265" name="Shape 265"/>
          <p:cNvSpPr/>
          <p:nvPr/>
        </p:nvSpPr>
        <p:spPr>
          <a:xfrm>
            <a:off x="428595" y="4016880"/>
            <a:ext cx="8215368" cy="76944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rgbClr val="800080"/>
              </a:buClr>
              <a:buSzPct val="100000"/>
              <a:buFont typeface="Arial"/>
              <a:buChar char="•"/>
            </a:pPr>
            <a:r>
              <a:rPr b="1" i="0" lang="ar-EG" sz="4400" u="none" cap="none" strike="noStrike">
                <a:solidFill>
                  <a:srgbClr val="800080"/>
                </a:solidFill>
                <a:latin typeface="Arial"/>
                <a:ea typeface="Arial"/>
                <a:cs typeface="Arial"/>
                <a:sym typeface="Arial"/>
              </a:rPr>
              <a:t>التصرف الجاف.</a:t>
            </a:r>
          </a:p>
        </p:txBody>
      </p:sp>
      <p:sp>
        <p:nvSpPr>
          <p:cNvPr id="266" name="Shape 266"/>
          <p:cNvSpPr/>
          <p:nvPr/>
        </p:nvSpPr>
        <p:spPr>
          <a:xfrm>
            <a:off x="428595" y="4874137"/>
            <a:ext cx="8215368" cy="76944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rgbClr val="800080"/>
              </a:buClr>
              <a:buSzPct val="100000"/>
              <a:buFont typeface="Arial"/>
              <a:buChar char="•"/>
            </a:pPr>
            <a:r>
              <a:rPr b="1" i="0" lang="ar-EG" sz="4400" u="none" cap="none" strike="noStrike">
                <a:solidFill>
                  <a:srgbClr val="800080"/>
                </a:solidFill>
                <a:latin typeface="Arial"/>
                <a:ea typeface="Arial"/>
                <a:cs typeface="Arial"/>
                <a:sym typeface="Arial"/>
              </a:rPr>
              <a:t>عدم الفاعلية في حل المشكلات.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6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6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6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6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pic>
        <p:nvPicPr>
          <p:cNvPr descr="BDRMC017.WMF" id="271" name="Shape 271"/>
          <p:cNvPicPr preferRelativeResize="0"/>
          <p:nvPr/>
        </p:nvPicPr>
        <p:blipFill rotWithShape="1">
          <a:blip r:embed="rId3">
            <a:alphaModFix/>
          </a:blip>
          <a:srcRect b="0" l="0" r="0" t="0"/>
          <a:stretch/>
        </p:blipFill>
        <p:spPr>
          <a:xfrm>
            <a:off x="214282" y="285728"/>
            <a:ext cx="8643997" cy="6357958"/>
          </a:xfrm>
          <a:prstGeom prst="rect">
            <a:avLst/>
          </a:prstGeom>
          <a:noFill/>
          <a:ln>
            <a:noFill/>
          </a:ln>
        </p:spPr>
      </p:pic>
      <p:sp>
        <p:nvSpPr>
          <p:cNvPr id="272" name="Shape 272"/>
          <p:cNvSpPr/>
          <p:nvPr/>
        </p:nvSpPr>
        <p:spPr>
          <a:xfrm>
            <a:off x="428595" y="2544916"/>
            <a:ext cx="8215368" cy="3170098"/>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333399"/>
                </a:solidFill>
                <a:latin typeface="Arial"/>
                <a:ea typeface="Arial"/>
                <a:cs typeface="Arial"/>
                <a:sym typeface="Arial"/>
              </a:rPr>
              <a:t>الزواج يتطلب من الزوجين قدرة تكيفية عالية وفهم جيد للعلاقة الزواجية، وإذا تضاءلت هذه القدرة قد تؤدي إلى معاناة أحدهما أو كليهما من مشكلات وصعوبات مختلفة تعيق التوافق الزواجي بينهما.</a:t>
            </a:r>
          </a:p>
        </p:txBody>
      </p:sp>
      <p:pic>
        <p:nvPicPr>
          <p:cNvPr descr=";lll.gif" id="273" name="Shape 273"/>
          <p:cNvPicPr preferRelativeResize="0"/>
          <p:nvPr/>
        </p:nvPicPr>
        <p:blipFill rotWithShape="1">
          <a:blip r:embed="rId4">
            <a:alphaModFix/>
          </a:blip>
          <a:srcRect b="0" l="0" r="0" t="0"/>
          <a:stretch/>
        </p:blipFill>
        <p:spPr>
          <a:xfrm>
            <a:off x="428595" y="500041"/>
            <a:ext cx="8215370" cy="1428759"/>
          </a:xfrm>
          <a:prstGeom prst="roundRect">
            <a:avLst>
              <a:gd fmla="val 16667" name="adj"/>
            </a:avLst>
          </a:prstGeom>
          <a:noFill/>
          <a:ln>
            <a:noFill/>
          </a:ln>
        </p:spPr>
      </p:pic>
      <p:sp>
        <p:nvSpPr>
          <p:cNvPr id="274" name="Shape 274"/>
          <p:cNvSpPr/>
          <p:nvPr/>
        </p:nvSpPr>
        <p:spPr>
          <a:xfrm>
            <a:off x="642910" y="873608"/>
            <a:ext cx="7786741" cy="76944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A8007C"/>
                </a:solidFill>
                <a:latin typeface="Arial"/>
                <a:ea typeface="Arial"/>
                <a:cs typeface="Arial"/>
                <a:sym typeface="Arial"/>
              </a:rPr>
              <a:t>القدرة التكيفية: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1000"/>
                                        <p:tgtEl>
                                          <p:spTgt spid="273"/>
                                        </p:tgtEl>
                                        <p:attrNameLst>
                                          <p:attrName>ppt_w</p:attrName>
                                        </p:attrNameLst>
                                      </p:cBhvr>
                                      <p:tavLst>
                                        <p:tav fmla="" tm="0">
                                          <p:val>
                                            <p:strVal val="0"/>
                                          </p:val>
                                        </p:tav>
                                        <p:tav fmla="" tm="100000">
                                          <p:val>
                                            <p:strVal val="#ppt_w"/>
                                          </p:val>
                                        </p:tav>
                                      </p:tavLst>
                                    </p:anim>
                                    <p:anim calcmode="lin" valueType="num">
                                      <p:cBhvr additive="base">
                                        <p:cTn dur="1000"/>
                                        <p:tgtEl>
                                          <p:spTgt spid="27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1000"/>
                                        <p:tgtEl>
                                          <p:spTgt spid="274"/>
                                        </p:tgtEl>
                                        <p:attrNameLst>
                                          <p:attrName>ppt_w</p:attrName>
                                        </p:attrNameLst>
                                      </p:cBhvr>
                                      <p:tavLst>
                                        <p:tav fmla="" tm="0">
                                          <p:val>
                                            <p:strVal val="0"/>
                                          </p:val>
                                        </p:tav>
                                        <p:tav fmla="" tm="100000">
                                          <p:val>
                                            <p:strVal val="#ppt_w"/>
                                          </p:val>
                                        </p:tav>
                                      </p:tavLst>
                                    </p:anim>
                                    <p:anim calcmode="lin" valueType="num">
                                      <p:cBhvr additive="base">
                                        <p:cTn dur="1000"/>
                                        <p:tgtEl>
                                          <p:spTgt spid="27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1000"/>
                                        <p:tgtEl>
                                          <p:spTgt spid="271"/>
                                        </p:tgtEl>
                                        <p:attrNameLst>
                                          <p:attrName>ppt_w</p:attrName>
                                        </p:attrNameLst>
                                      </p:cBhvr>
                                      <p:tavLst>
                                        <p:tav fmla="" tm="0">
                                          <p:val>
                                            <p:strVal val="0"/>
                                          </p:val>
                                        </p:tav>
                                        <p:tav fmla="" tm="100000">
                                          <p:val>
                                            <p:strVal val="#ppt_w"/>
                                          </p:val>
                                        </p:tav>
                                      </p:tavLst>
                                    </p:anim>
                                    <p:anim calcmode="lin" valueType="num">
                                      <p:cBhvr additive="base">
                                        <p:cTn dur="1000"/>
                                        <p:tgtEl>
                                          <p:spTgt spid="27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grpSp>
        <p:nvGrpSpPr>
          <p:cNvPr id="279" name="Shape 279"/>
          <p:cNvGrpSpPr/>
          <p:nvPr/>
        </p:nvGrpSpPr>
        <p:grpSpPr>
          <a:xfrm>
            <a:off x="4890392" y="214289"/>
            <a:ext cx="4253608" cy="1571635"/>
            <a:chOff x="-150190" y="1447800"/>
            <a:chExt cx="9232347" cy="5105399"/>
          </a:xfrm>
        </p:grpSpPr>
        <p:sp>
          <p:nvSpPr>
            <p:cNvPr id="280" name="Shape 280"/>
            <p:cNvSpPr/>
            <p:nvPr/>
          </p:nvSpPr>
          <p:spPr>
            <a:xfrm>
              <a:off x="457200" y="1447800"/>
              <a:ext cx="8381999" cy="5105399"/>
            </a:xfrm>
            <a:prstGeom prst="parallelogram">
              <a:avLst>
                <a:gd fmla="val 25000" name="adj"/>
              </a:avLst>
            </a:prstGeom>
            <a:gradFill>
              <a:gsLst>
                <a:gs pos="0">
                  <a:srgbClr val="CCCCFF"/>
                </a:gs>
                <a:gs pos="17999">
                  <a:srgbClr val="99CCFF"/>
                </a:gs>
                <a:gs pos="36000">
                  <a:srgbClr val="9966FF"/>
                </a:gs>
                <a:gs pos="61000">
                  <a:srgbClr val="CC99FF"/>
                </a:gs>
                <a:gs pos="82001">
                  <a:srgbClr val="99CCFF"/>
                </a:gs>
                <a:gs pos="100000">
                  <a:srgbClr val="CCCCFF"/>
                </a:gs>
              </a:gsLst>
              <a:path path="circle">
                <a:fillToRect l="100%" t="100%"/>
              </a:path>
              <a:tileRect b="-100%" r="-100%"/>
            </a:gra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81" name="Shape 281"/>
            <p:cNvSpPr/>
            <p:nvPr/>
          </p:nvSpPr>
          <p:spPr>
            <a:xfrm rot="10800000">
              <a:off x="-150190" y="1911920"/>
              <a:ext cx="9232347" cy="4525242"/>
            </a:xfrm>
            <a:prstGeom prst="parallelogram">
              <a:avLst>
                <a:gd fmla="val 25000" name="adj"/>
              </a:avLst>
            </a:prstGeom>
            <a:solidFill>
              <a:srgbClr val="FF99FF"/>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82" name="Shape 282"/>
          <p:cNvSpPr/>
          <p:nvPr/>
        </p:nvSpPr>
        <p:spPr>
          <a:xfrm>
            <a:off x="4867869" y="500041"/>
            <a:ext cx="4094462" cy="1015662"/>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6000" u="none" cap="none" strike="noStrike">
                <a:solidFill>
                  <a:srgbClr val="333399"/>
                </a:solidFill>
                <a:latin typeface="Arial"/>
                <a:ea typeface="Arial"/>
                <a:cs typeface="Arial"/>
                <a:sym typeface="Arial"/>
              </a:rPr>
              <a:t>تعلم ذاتي</a:t>
            </a:r>
          </a:p>
        </p:txBody>
      </p:sp>
      <p:pic>
        <p:nvPicPr>
          <p:cNvPr descr="D:\e\الشغل\شغل ابتدء من يوم 5 شهر 10 سنة 2013\كل البراويز\براويز خالصة\New Folder\0009.png" id="283" name="Shape 283"/>
          <p:cNvPicPr preferRelativeResize="0"/>
          <p:nvPr/>
        </p:nvPicPr>
        <p:blipFill rotWithShape="1">
          <a:blip r:embed="rId3">
            <a:alphaModFix/>
          </a:blip>
          <a:srcRect b="0" l="0" r="0" t="0"/>
          <a:stretch/>
        </p:blipFill>
        <p:spPr>
          <a:xfrm>
            <a:off x="285719" y="2285991"/>
            <a:ext cx="8572560" cy="4286280"/>
          </a:xfrm>
          <a:prstGeom prst="rect">
            <a:avLst/>
          </a:prstGeom>
          <a:noFill/>
          <a:ln>
            <a:noFill/>
          </a:ln>
        </p:spPr>
      </p:pic>
      <p:sp>
        <p:nvSpPr>
          <p:cNvPr id="284" name="Shape 284"/>
          <p:cNvSpPr txBox="1"/>
          <p:nvPr/>
        </p:nvSpPr>
        <p:spPr>
          <a:xfrm>
            <a:off x="571472" y="2572306"/>
            <a:ext cx="8072494" cy="3785651"/>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rgbClr val="333399"/>
                </a:solidFill>
                <a:latin typeface="Arial"/>
                <a:ea typeface="Arial"/>
                <a:cs typeface="Arial"/>
                <a:sym typeface="Arial"/>
              </a:rPr>
              <a:t>من خلال الرجوع لكتاب (حان الوقت لزواج أفضل) تأليف (جون كارلسون ودون دنيكماير) اطلع على المهارات الأساسية للزواج الناجح التي يمكن تعلمها.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pic>
        <p:nvPicPr>
          <p:cNvPr descr="0096.gif" id="289" name="Shape 289"/>
          <p:cNvPicPr preferRelativeResize="0"/>
          <p:nvPr/>
        </p:nvPicPr>
        <p:blipFill rotWithShape="1">
          <a:blip r:embed="rId3">
            <a:alphaModFix/>
          </a:blip>
          <a:srcRect b="0" l="0" r="0" t="0"/>
          <a:stretch/>
        </p:blipFill>
        <p:spPr>
          <a:xfrm>
            <a:off x="2527911" y="-23"/>
            <a:ext cx="4088176" cy="1857388"/>
          </a:xfrm>
          <a:prstGeom prst="rect">
            <a:avLst/>
          </a:prstGeom>
          <a:noFill/>
          <a:ln>
            <a:noFill/>
          </a:ln>
        </p:spPr>
      </p:pic>
      <p:sp>
        <p:nvSpPr>
          <p:cNvPr id="290" name="Shape 290"/>
          <p:cNvSpPr/>
          <p:nvPr/>
        </p:nvSpPr>
        <p:spPr>
          <a:xfrm>
            <a:off x="3428992" y="442720"/>
            <a:ext cx="2786082"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7200" u="none" cap="none" strike="noStrike">
                <a:solidFill>
                  <a:schemeClr val="lt1"/>
                </a:solidFill>
                <a:latin typeface="Arial"/>
                <a:ea typeface="Arial"/>
                <a:cs typeface="Arial"/>
                <a:sym typeface="Arial"/>
              </a:rPr>
              <a:t>إثراء</a:t>
            </a:r>
          </a:p>
        </p:txBody>
      </p:sp>
      <p:grpSp>
        <p:nvGrpSpPr>
          <p:cNvPr id="291" name="Shape 291"/>
          <p:cNvGrpSpPr/>
          <p:nvPr/>
        </p:nvGrpSpPr>
        <p:grpSpPr>
          <a:xfrm>
            <a:off x="285750" y="2214554"/>
            <a:ext cx="8501063" cy="4302142"/>
            <a:chOff x="500033" y="1000108"/>
            <a:chExt cx="8143931" cy="5214973"/>
          </a:xfrm>
        </p:grpSpPr>
        <p:sp>
          <p:nvSpPr>
            <p:cNvPr id="292" name="Shape 292"/>
            <p:cNvSpPr/>
            <p:nvPr/>
          </p:nvSpPr>
          <p:spPr>
            <a:xfrm>
              <a:off x="500033" y="1000108"/>
              <a:ext cx="8143931" cy="5214973"/>
            </a:xfrm>
            <a:prstGeom prst="roundRect">
              <a:avLst>
                <a:gd fmla="val 16667" name="adj"/>
              </a:avLst>
            </a:prstGeom>
            <a:solidFill>
              <a:srgbClr val="00B0F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3" name="Shape 293"/>
            <p:cNvSpPr/>
            <p:nvPr/>
          </p:nvSpPr>
          <p:spPr>
            <a:xfrm>
              <a:off x="568470" y="1285858"/>
              <a:ext cx="7938622" cy="4572031"/>
            </a:xfrm>
            <a:prstGeom prst="roundRect">
              <a:avLst>
                <a:gd fmla="val 16667" name="adj"/>
              </a:avLst>
            </a:prstGeom>
            <a:solidFill>
              <a:srgbClr val="FFCCFF"/>
            </a:solidFill>
            <a:ln cap="flat" cmpd="sng" w="53975">
              <a:solidFill>
                <a:srgbClr val="FF3399"/>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94" name="Shape 294"/>
          <p:cNvSpPr/>
          <p:nvPr/>
        </p:nvSpPr>
        <p:spPr>
          <a:xfrm>
            <a:off x="357158" y="2810903"/>
            <a:ext cx="8286807" cy="3046988"/>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800" u="none" cap="none" strike="noStrike">
                <a:solidFill>
                  <a:srgbClr val="333399"/>
                </a:solidFill>
                <a:latin typeface="Arial"/>
                <a:ea typeface="Arial"/>
                <a:cs typeface="Arial"/>
                <a:sym typeface="Arial"/>
              </a:rPr>
              <a:t>توصلت دراسة (الحنطي 1999م) إلى عدد من النتائج المهمة منها: أن مشكلات التوافق الزواجي الأكثر شيوعا لدى الأزواج والزوجات معاً كما يلي: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8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8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pic>
        <p:nvPicPr>
          <p:cNvPr descr="D:\e\New folder (2)\yui.gif" id="299" name="Shape 299"/>
          <p:cNvPicPr preferRelativeResize="0"/>
          <p:nvPr/>
        </p:nvPicPr>
        <p:blipFill rotWithShape="1">
          <a:blip r:embed="rId3">
            <a:alphaModFix/>
          </a:blip>
          <a:srcRect b="0" l="0" r="0" t="0"/>
          <a:stretch/>
        </p:blipFill>
        <p:spPr>
          <a:xfrm>
            <a:off x="0" y="2428868"/>
            <a:ext cx="9144000" cy="1857387"/>
          </a:xfrm>
          <a:prstGeom prst="rect">
            <a:avLst/>
          </a:prstGeom>
          <a:noFill/>
          <a:ln>
            <a:noFill/>
          </a:ln>
        </p:spPr>
      </p:pic>
      <p:sp>
        <p:nvSpPr>
          <p:cNvPr id="300" name="Shape 300"/>
          <p:cNvSpPr txBox="1"/>
          <p:nvPr/>
        </p:nvSpPr>
        <p:spPr>
          <a:xfrm>
            <a:off x="500033" y="2786058"/>
            <a:ext cx="7929617" cy="707886"/>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i="0" lang="ar-EG" sz="4000" u="none" cap="none" strike="noStrike">
                <a:solidFill>
                  <a:schemeClr val="lt1"/>
                </a:solidFill>
                <a:latin typeface="Arial"/>
                <a:ea typeface="Arial"/>
                <a:cs typeface="Arial"/>
                <a:sym typeface="Arial"/>
              </a:rPr>
              <a:t>مشكلات الزمن الذي يقضيه الزوجان معاً.</a:t>
            </a:r>
          </a:p>
        </p:txBody>
      </p:sp>
      <p:pic>
        <p:nvPicPr>
          <p:cNvPr descr="0096.gif" id="301" name="Shape 301"/>
          <p:cNvPicPr preferRelativeResize="0"/>
          <p:nvPr/>
        </p:nvPicPr>
        <p:blipFill rotWithShape="1">
          <a:blip r:embed="rId4">
            <a:alphaModFix/>
          </a:blip>
          <a:srcRect b="0" l="0" r="0" t="0"/>
          <a:stretch/>
        </p:blipFill>
        <p:spPr>
          <a:xfrm>
            <a:off x="2527911" y="-23"/>
            <a:ext cx="4088176" cy="1857388"/>
          </a:xfrm>
          <a:prstGeom prst="rect">
            <a:avLst/>
          </a:prstGeom>
          <a:noFill/>
          <a:ln>
            <a:noFill/>
          </a:ln>
        </p:spPr>
      </p:pic>
      <p:sp>
        <p:nvSpPr>
          <p:cNvPr id="302" name="Shape 302"/>
          <p:cNvSpPr/>
          <p:nvPr/>
        </p:nvSpPr>
        <p:spPr>
          <a:xfrm>
            <a:off x="3428992" y="442720"/>
            <a:ext cx="2786082"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7200" u="none" cap="none" strike="noStrike">
                <a:solidFill>
                  <a:schemeClr val="lt1"/>
                </a:solidFill>
                <a:latin typeface="Arial"/>
                <a:ea typeface="Arial"/>
                <a:cs typeface="Arial"/>
                <a:sym typeface="Arial"/>
              </a:rPr>
              <a:t>إثراء</a:t>
            </a:r>
          </a:p>
        </p:txBody>
      </p:sp>
      <p:pic>
        <p:nvPicPr>
          <p:cNvPr descr="D:\e\New folder (2)\yui.gif" id="303" name="Shape 303"/>
          <p:cNvPicPr preferRelativeResize="0"/>
          <p:nvPr/>
        </p:nvPicPr>
        <p:blipFill rotWithShape="1">
          <a:blip r:embed="rId3">
            <a:alphaModFix/>
          </a:blip>
          <a:srcRect b="0" l="0" r="0" t="0"/>
          <a:stretch/>
        </p:blipFill>
        <p:spPr>
          <a:xfrm>
            <a:off x="0" y="4357694"/>
            <a:ext cx="9144000" cy="1857387"/>
          </a:xfrm>
          <a:prstGeom prst="rect">
            <a:avLst/>
          </a:prstGeom>
          <a:noFill/>
          <a:ln>
            <a:noFill/>
          </a:ln>
        </p:spPr>
      </p:pic>
      <p:sp>
        <p:nvSpPr>
          <p:cNvPr id="304" name="Shape 304"/>
          <p:cNvSpPr txBox="1"/>
          <p:nvPr/>
        </p:nvSpPr>
        <p:spPr>
          <a:xfrm>
            <a:off x="500033" y="4714885"/>
            <a:ext cx="7929617" cy="707886"/>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i="0" lang="ar-EG" sz="4000" u="none" cap="none" strike="noStrike">
                <a:solidFill>
                  <a:schemeClr val="lt1"/>
                </a:solidFill>
                <a:latin typeface="Arial"/>
                <a:ea typeface="Arial"/>
                <a:cs typeface="Arial"/>
                <a:sym typeface="Arial"/>
              </a:rPr>
              <a:t>مشكلات أداء الدور.</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pic>
        <p:nvPicPr>
          <p:cNvPr descr="D:\e\New folder (2)\yui.gif" id="309" name="Shape 309"/>
          <p:cNvPicPr preferRelativeResize="0"/>
          <p:nvPr/>
        </p:nvPicPr>
        <p:blipFill rotWithShape="1">
          <a:blip r:embed="rId3">
            <a:alphaModFix/>
          </a:blip>
          <a:srcRect b="0" l="0" r="0" t="0"/>
          <a:stretch/>
        </p:blipFill>
        <p:spPr>
          <a:xfrm>
            <a:off x="0" y="2428868"/>
            <a:ext cx="9144000" cy="1857387"/>
          </a:xfrm>
          <a:prstGeom prst="rect">
            <a:avLst/>
          </a:prstGeom>
          <a:noFill/>
          <a:ln>
            <a:noFill/>
          </a:ln>
        </p:spPr>
      </p:pic>
      <p:sp>
        <p:nvSpPr>
          <p:cNvPr id="310" name="Shape 310"/>
          <p:cNvSpPr txBox="1"/>
          <p:nvPr/>
        </p:nvSpPr>
        <p:spPr>
          <a:xfrm>
            <a:off x="500033" y="2786058"/>
            <a:ext cx="7929617" cy="769441"/>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i="0" lang="ar-EG" sz="4400" u="none" cap="none" strike="noStrike">
                <a:solidFill>
                  <a:schemeClr val="lt1"/>
                </a:solidFill>
                <a:latin typeface="Arial"/>
                <a:ea typeface="Arial"/>
                <a:cs typeface="Arial"/>
                <a:sym typeface="Arial"/>
              </a:rPr>
              <a:t>مشكلات الاتصال.</a:t>
            </a:r>
          </a:p>
        </p:txBody>
      </p:sp>
      <p:pic>
        <p:nvPicPr>
          <p:cNvPr descr="0096.gif" id="311" name="Shape 311"/>
          <p:cNvPicPr preferRelativeResize="0"/>
          <p:nvPr/>
        </p:nvPicPr>
        <p:blipFill rotWithShape="1">
          <a:blip r:embed="rId4">
            <a:alphaModFix/>
          </a:blip>
          <a:srcRect b="0" l="0" r="0" t="0"/>
          <a:stretch/>
        </p:blipFill>
        <p:spPr>
          <a:xfrm>
            <a:off x="2527911" y="-23"/>
            <a:ext cx="4088176" cy="1857388"/>
          </a:xfrm>
          <a:prstGeom prst="rect">
            <a:avLst/>
          </a:prstGeom>
          <a:noFill/>
          <a:ln>
            <a:noFill/>
          </a:ln>
        </p:spPr>
      </p:pic>
      <p:sp>
        <p:nvSpPr>
          <p:cNvPr id="312" name="Shape 312"/>
          <p:cNvSpPr/>
          <p:nvPr/>
        </p:nvSpPr>
        <p:spPr>
          <a:xfrm>
            <a:off x="3428992" y="442720"/>
            <a:ext cx="2786082"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7200" u="none" cap="none" strike="noStrike">
                <a:solidFill>
                  <a:schemeClr val="lt1"/>
                </a:solidFill>
                <a:latin typeface="Arial"/>
                <a:ea typeface="Arial"/>
                <a:cs typeface="Arial"/>
                <a:sym typeface="Arial"/>
              </a:rPr>
              <a:t>إثراء</a:t>
            </a:r>
          </a:p>
        </p:txBody>
      </p:sp>
      <p:pic>
        <p:nvPicPr>
          <p:cNvPr descr="D:\e\New folder (2)\yui.gif" id="313" name="Shape 313"/>
          <p:cNvPicPr preferRelativeResize="0"/>
          <p:nvPr/>
        </p:nvPicPr>
        <p:blipFill rotWithShape="1">
          <a:blip r:embed="rId3">
            <a:alphaModFix/>
          </a:blip>
          <a:srcRect b="0" l="0" r="0" t="0"/>
          <a:stretch/>
        </p:blipFill>
        <p:spPr>
          <a:xfrm>
            <a:off x="0" y="4357694"/>
            <a:ext cx="9144000" cy="1857387"/>
          </a:xfrm>
          <a:prstGeom prst="rect">
            <a:avLst/>
          </a:prstGeom>
          <a:noFill/>
          <a:ln>
            <a:noFill/>
          </a:ln>
        </p:spPr>
      </p:pic>
      <p:sp>
        <p:nvSpPr>
          <p:cNvPr id="314" name="Shape 314"/>
          <p:cNvSpPr txBox="1"/>
          <p:nvPr/>
        </p:nvSpPr>
        <p:spPr>
          <a:xfrm>
            <a:off x="500033" y="4714885"/>
            <a:ext cx="7929617" cy="769441"/>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i="0" lang="ar-EG" sz="4400" u="none" cap="none" strike="noStrike">
                <a:solidFill>
                  <a:schemeClr val="lt1"/>
                </a:solidFill>
                <a:latin typeface="Arial"/>
                <a:ea typeface="Arial"/>
                <a:cs typeface="Arial"/>
                <a:sym typeface="Arial"/>
              </a:rPr>
              <a:t>المشكلات المالية.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pic>
        <p:nvPicPr>
          <p:cNvPr descr="D:\e\New folder (2)\yui.gif" id="319" name="Shape 319"/>
          <p:cNvPicPr preferRelativeResize="0"/>
          <p:nvPr/>
        </p:nvPicPr>
        <p:blipFill rotWithShape="1">
          <a:blip r:embed="rId3">
            <a:alphaModFix/>
          </a:blip>
          <a:srcRect b="0" l="0" r="0" t="0"/>
          <a:stretch/>
        </p:blipFill>
        <p:spPr>
          <a:xfrm>
            <a:off x="0" y="2428868"/>
            <a:ext cx="9144000" cy="1857387"/>
          </a:xfrm>
          <a:prstGeom prst="rect">
            <a:avLst/>
          </a:prstGeom>
          <a:noFill/>
          <a:ln>
            <a:noFill/>
          </a:ln>
        </p:spPr>
      </p:pic>
      <p:sp>
        <p:nvSpPr>
          <p:cNvPr id="320" name="Shape 320"/>
          <p:cNvSpPr txBox="1"/>
          <p:nvPr/>
        </p:nvSpPr>
        <p:spPr>
          <a:xfrm>
            <a:off x="500033" y="2500306"/>
            <a:ext cx="7929617" cy="1323439"/>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i="0" lang="ar-EG" sz="4000" u="none" cap="none" strike="noStrike">
                <a:solidFill>
                  <a:schemeClr val="lt1"/>
                </a:solidFill>
                <a:latin typeface="Arial"/>
                <a:ea typeface="Arial"/>
                <a:cs typeface="Arial"/>
                <a:sym typeface="Arial"/>
              </a:rPr>
              <a:t>مشكلات وجود سمات عصابية عند أحد الزوجين أو كليهما ومشكلات العلاقة الجنسية.</a:t>
            </a:r>
          </a:p>
        </p:txBody>
      </p:sp>
      <p:pic>
        <p:nvPicPr>
          <p:cNvPr descr="0096.gif" id="321" name="Shape 321"/>
          <p:cNvPicPr preferRelativeResize="0"/>
          <p:nvPr/>
        </p:nvPicPr>
        <p:blipFill rotWithShape="1">
          <a:blip r:embed="rId4">
            <a:alphaModFix/>
          </a:blip>
          <a:srcRect b="0" l="0" r="0" t="0"/>
          <a:stretch/>
        </p:blipFill>
        <p:spPr>
          <a:xfrm>
            <a:off x="2527911" y="-23"/>
            <a:ext cx="4088176" cy="1857388"/>
          </a:xfrm>
          <a:prstGeom prst="rect">
            <a:avLst/>
          </a:prstGeom>
          <a:noFill/>
          <a:ln>
            <a:noFill/>
          </a:ln>
        </p:spPr>
      </p:pic>
      <p:sp>
        <p:nvSpPr>
          <p:cNvPr id="322" name="Shape 322"/>
          <p:cNvSpPr/>
          <p:nvPr/>
        </p:nvSpPr>
        <p:spPr>
          <a:xfrm>
            <a:off x="3428992" y="442720"/>
            <a:ext cx="2786082"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7200" u="none" cap="none" strike="noStrike">
                <a:solidFill>
                  <a:schemeClr val="lt1"/>
                </a:solidFill>
                <a:latin typeface="Arial"/>
                <a:ea typeface="Arial"/>
                <a:cs typeface="Arial"/>
                <a:sym typeface="Arial"/>
              </a:rPr>
              <a:t>إثراء</a:t>
            </a:r>
          </a:p>
        </p:txBody>
      </p:sp>
      <p:pic>
        <p:nvPicPr>
          <p:cNvPr descr="D:\e\New folder (2)\yui.gif" id="323" name="Shape 323"/>
          <p:cNvPicPr preferRelativeResize="0"/>
          <p:nvPr/>
        </p:nvPicPr>
        <p:blipFill rotWithShape="1">
          <a:blip r:embed="rId3">
            <a:alphaModFix/>
          </a:blip>
          <a:srcRect b="0" l="0" r="0" t="0"/>
          <a:stretch/>
        </p:blipFill>
        <p:spPr>
          <a:xfrm>
            <a:off x="0" y="4357694"/>
            <a:ext cx="9144000" cy="1857387"/>
          </a:xfrm>
          <a:prstGeom prst="rect">
            <a:avLst/>
          </a:prstGeom>
          <a:noFill/>
          <a:ln>
            <a:noFill/>
          </a:ln>
        </p:spPr>
      </p:pic>
      <p:sp>
        <p:nvSpPr>
          <p:cNvPr id="324" name="Shape 324"/>
          <p:cNvSpPr txBox="1"/>
          <p:nvPr/>
        </p:nvSpPr>
        <p:spPr>
          <a:xfrm>
            <a:off x="500033" y="4649939"/>
            <a:ext cx="7929617" cy="707886"/>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i="0" lang="ar-EG" sz="4000" u="none" cap="none" strike="noStrike">
                <a:solidFill>
                  <a:schemeClr val="lt1"/>
                </a:solidFill>
                <a:latin typeface="Arial"/>
                <a:ea typeface="Arial"/>
                <a:cs typeface="Arial"/>
                <a:sym typeface="Arial"/>
              </a:rPr>
              <a:t>مشكلات العناية بالأطفال.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pic>
        <p:nvPicPr>
          <p:cNvPr descr="D:\e\New folder (2)\yui.gif" id="329" name="Shape 329"/>
          <p:cNvPicPr preferRelativeResize="0"/>
          <p:nvPr/>
        </p:nvPicPr>
        <p:blipFill rotWithShape="1">
          <a:blip r:embed="rId3">
            <a:alphaModFix/>
          </a:blip>
          <a:srcRect b="0" l="0" r="0" t="0"/>
          <a:stretch/>
        </p:blipFill>
        <p:spPr>
          <a:xfrm>
            <a:off x="0" y="2428868"/>
            <a:ext cx="9144000" cy="1857387"/>
          </a:xfrm>
          <a:prstGeom prst="rect">
            <a:avLst/>
          </a:prstGeom>
          <a:noFill/>
          <a:ln>
            <a:noFill/>
          </a:ln>
        </p:spPr>
      </p:pic>
      <p:sp>
        <p:nvSpPr>
          <p:cNvPr id="330" name="Shape 330"/>
          <p:cNvSpPr txBox="1"/>
          <p:nvPr/>
        </p:nvSpPr>
        <p:spPr>
          <a:xfrm>
            <a:off x="500033" y="2500307"/>
            <a:ext cx="7929617" cy="1323439"/>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i="0" lang="ar-EG" sz="4000" u="none" cap="none" strike="noStrike">
                <a:solidFill>
                  <a:schemeClr val="lt1"/>
                </a:solidFill>
                <a:latin typeface="Arial"/>
                <a:ea typeface="Arial"/>
                <a:cs typeface="Arial"/>
                <a:sym typeface="Arial"/>
              </a:rPr>
              <a:t>مشكلات اختلاف المستوى الثقافي والاجتماعي والديني بين الزوجين.</a:t>
            </a:r>
          </a:p>
        </p:txBody>
      </p:sp>
      <p:pic>
        <p:nvPicPr>
          <p:cNvPr descr="0096.gif" id="331" name="Shape 331"/>
          <p:cNvPicPr preferRelativeResize="0"/>
          <p:nvPr/>
        </p:nvPicPr>
        <p:blipFill rotWithShape="1">
          <a:blip r:embed="rId4">
            <a:alphaModFix/>
          </a:blip>
          <a:srcRect b="0" l="0" r="0" t="0"/>
          <a:stretch/>
        </p:blipFill>
        <p:spPr>
          <a:xfrm>
            <a:off x="2527911" y="-23"/>
            <a:ext cx="4088176" cy="1857388"/>
          </a:xfrm>
          <a:prstGeom prst="rect">
            <a:avLst/>
          </a:prstGeom>
          <a:noFill/>
          <a:ln>
            <a:noFill/>
          </a:ln>
        </p:spPr>
      </p:pic>
      <p:sp>
        <p:nvSpPr>
          <p:cNvPr id="332" name="Shape 332"/>
          <p:cNvSpPr/>
          <p:nvPr/>
        </p:nvSpPr>
        <p:spPr>
          <a:xfrm>
            <a:off x="3428992" y="442720"/>
            <a:ext cx="2786082"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7200" u="none" cap="none" strike="noStrike">
                <a:solidFill>
                  <a:schemeClr val="lt1"/>
                </a:solidFill>
                <a:latin typeface="Arial"/>
                <a:ea typeface="Arial"/>
                <a:cs typeface="Arial"/>
                <a:sym typeface="Arial"/>
              </a:rPr>
              <a:t>إثراء</a:t>
            </a:r>
          </a:p>
        </p:txBody>
      </p:sp>
      <p:pic>
        <p:nvPicPr>
          <p:cNvPr descr="D:\e\New folder (2)\yui.gif" id="333" name="Shape 333"/>
          <p:cNvPicPr preferRelativeResize="0"/>
          <p:nvPr/>
        </p:nvPicPr>
        <p:blipFill rotWithShape="1">
          <a:blip r:embed="rId3">
            <a:alphaModFix/>
          </a:blip>
          <a:srcRect b="0" l="0" r="0" t="0"/>
          <a:stretch/>
        </p:blipFill>
        <p:spPr>
          <a:xfrm>
            <a:off x="0" y="4357694"/>
            <a:ext cx="9144000" cy="1857387"/>
          </a:xfrm>
          <a:prstGeom prst="rect">
            <a:avLst/>
          </a:prstGeom>
          <a:noFill/>
          <a:ln>
            <a:noFill/>
          </a:ln>
        </p:spPr>
      </p:pic>
      <p:sp>
        <p:nvSpPr>
          <p:cNvPr id="334" name="Shape 334"/>
          <p:cNvSpPr txBox="1"/>
          <p:nvPr/>
        </p:nvSpPr>
        <p:spPr>
          <a:xfrm>
            <a:off x="500033" y="4721378"/>
            <a:ext cx="7929617" cy="707886"/>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i="0" lang="ar-EG" sz="4000" u="none" cap="none" strike="noStrike">
                <a:solidFill>
                  <a:schemeClr val="lt1"/>
                </a:solidFill>
                <a:latin typeface="Arial"/>
                <a:ea typeface="Arial"/>
                <a:cs typeface="Arial"/>
                <a:sym typeface="Arial"/>
              </a:rPr>
              <a:t>مشكلات الغيرة.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pic>
        <p:nvPicPr>
          <p:cNvPr descr="0096.gif" id="339" name="Shape 339"/>
          <p:cNvPicPr preferRelativeResize="0"/>
          <p:nvPr/>
        </p:nvPicPr>
        <p:blipFill rotWithShape="1">
          <a:blip r:embed="rId3">
            <a:alphaModFix/>
          </a:blip>
          <a:srcRect b="0" l="0" r="0" t="0"/>
          <a:stretch/>
        </p:blipFill>
        <p:spPr>
          <a:xfrm>
            <a:off x="2527911" y="-23"/>
            <a:ext cx="4088176" cy="1857388"/>
          </a:xfrm>
          <a:prstGeom prst="rect">
            <a:avLst/>
          </a:prstGeom>
          <a:noFill/>
          <a:ln>
            <a:noFill/>
          </a:ln>
        </p:spPr>
      </p:pic>
      <p:sp>
        <p:nvSpPr>
          <p:cNvPr id="340" name="Shape 340"/>
          <p:cNvSpPr/>
          <p:nvPr/>
        </p:nvSpPr>
        <p:spPr>
          <a:xfrm>
            <a:off x="3428992" y="442720"/>
            <a:ext cx="2786082" cy="1200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7200" u="none" cap="none" strike="noStrike">
                <a:solidFill>
                  <a:schemeClr val="lt1"/>
                </a:solidFill>
                <a:latin typeface="Arial"/>
                <a:ea typeface="Arial"/>
                <a:cs typeface="Arial"/>
                <a:sym typeface="Arial"/>
              </a:rPr>
              <a:t>إثراء</a:t>
            </a:r>
          </a:p>
        </p:txBody>
      </p:sp>
      <p:pic>
        <p:nvPicPr>
          <p:cNvPr descr="D:\e\New folder (2)\yui.gif" id="341" name="Shape 341"/>
          <p:cNvPicPr preferRelativeResize="0"/>
          <p:nvPr/>
        </p:nvPicPr>
        <p:blipFill rotWithShape="1">
          <a:blip r:embed="rId4">
            <a:alphaModFix/>
          </a:blip>
          <a:srcRect b="0" l="0" r="0" t="0"/>
          <a:stretch/>
        </p:blipFill>
        <p:spPr>
          <a:xfrm>
            <a:off x="0" y="3286123"/>
            <a:ext cx="9144000" cy="1857387"/>
          </a:xfrm>
          <a:prstGeom prst="rect">
            <a:avLst/>
          </a:prstGeom>
          <a:noFill/>
          <a:ln>
            <a:noFill/>
          </a:ln>
        </p:spPr>
      </p:pic>
      <p:sp>
        <p:nvSpPr>
          <p:cNvPr id="342" name="Shape 342"/>
          <p:cNvSpPr txBox="1"/>
          <p:nvPr/>
        </p:nvSpPr>
        <p:spPr>
          <a:xfrm>
            <a:off x="500033" y="3649807"/>
            <a:ext cx="7929617" cy="769441"/>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i="0" lang="ar-EG" sz="4400" u="none" cap="none" strike="noStrike">
                <a:solidFill>
                  <a:schemeClr val="lt1"/>
                </a:solidFill>
                <a:latin typeface="Arial"/>
                <a:ea typeface="Arial"/>
                <a:cs typeface="Arial"/>
                <a:sym typeface="Arial"/>
              </a:rPr>
              <a:t>ومشكلات تدخل أهل الزوجين.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pic>
        <p:nvPicPr>
          <p:cNvPr descr="D:\e\الشغل\شغل يبدء من  شهر 3 سنة 2014\كل البراويز\براويز خالصة\2242.png" id="100" name="Shape 100"/>
          <p:cNvPicPr preferRelativeResize="0"/>
          <p:nvPr/>
        </p:nvPicPr>
        <p:blipFill rotWithShape="1">
          <a:blip r:embed="rId3">
            <a:alphaModFix/>
          </a:blip>
          <a:srcRect b="0" l="0" r="0" t="0"/>
          <a:stretch/>
        </p:blipFill>
        <p:spPr>
          <a:xfrm>
            <a:off x="1857356" y="1714488"/>
            <a:ext cx="5572164" cy="2714644"/>
          </a:xfrm>
          <a:prstGeom prst="rect">
            <a:avLst/>
          </a:prstGeom>
          <a:noFill/>
          <a:ln>
            <a:noFill/>
          </a:ln>
        </p:spPr>
      </p:pic>
      <p:sp>
        <p:nvSpPr>
          <p:cNvPr id="101" name="Shape 101"/>
          <p:cNvSpPr/>
          <p:nvPr/>
        </p:nvSpPr>
        <p:spPr>
          <a:xfrm>
            <a:off x="2499303" y="2106941"/>
            <a:ext cx="4358131" cy="193899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6000" u="none" cap="none" strike="noStrike">
                <a:solidFill>
                  <a:srgbClr val="C00000"/>
                </a:solidFill>
                <a:latin typeface="Arial"/>
                <a:ea typeface="Arial"/>
                <a:cs typeface="Arial"/>
                <a:sym typeface="Arial"/>
              </a:rPr>
              <a:t>الدرس الثالث</a:t>
            </a:r>
          </a:p>
          <a:p>
            <a:pPr indent="0" lvl="0" marL="0" marR="0" rtl="1" algn="ctr">
              <a:spcBef>
                <a:spcPts val="0"/>
              </a:spcBef>
              <a:spcAft>
                <a:spcPts val="0"/>
              </a:spcAft>
              <a:buSzPct val="25000"/>
              <a:buNone/>
            </a:pPr>
            <a:r>
              <a:rPr b="1" i="0" lang="ar-EG" sz="6000" u="none" cap="none" strike="noStrike">
                <a:solidFill>
                  <a:srgbClr val="C00000"/>
                </a:solidFill>
                <a:latin typeface="Arial"/>
                <a:ea typeface="Arial"/>
                <a:cs typeface="Arial"/>
                <a:sym typeface="Arial"/>
              </a:rPr>
              <a:t>9- 3</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pic>
        <p:nvPicPr>
          <p:cNvPr descr="D:\e\الشغل\شغل ابتدء من يوم 5 شهر 10 سنة 2013\كل البراويز\براويز خالصة\New Folder\0009.png" id="347" name="Shape 347"/>
          <p:cNvPicPr preferRelativeResize="0"/>
          <p:nvPr/>
        </p:nvPicPr>
        <p:blipFill rotWithShape="1">
          <a:blip r:embed="rId3">
            <a:alphaModFix/>
          </a:blip>
          <a:srcRect b="0" l="0" r="0" t="0"/>
          <a:stretch/>
        </p:blipFill>
        <p:spPr>
          <a:xfrm>
            <a:off x="1571604" y="142852"/>
            <a:ext cx="6521311" cy="1785949"/>
          </a:xfrm>
          <a:prstGeom prst="rect">
            <a:avLst/>
          </a:prstGeom>
          <a:noFill/>
          <a:ln>
            <a:noFill/>
          </a:ln>
        </p:spPr>
      </p:pic>
      <p:sp>
        <p:nvSpPr>
          <p:cNvPr id="348" name="Shape 348"/>
          <p:cNvSpPr txBox="1"/>
          <p:nvPr/>
        </p:nvSpPr>
        <p:spPr>
          <a:xfrm>
            <a:off x="1785917" y="357165"/>
            <a:ext cx="5521494" cy="1200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7200" u="none" cap="none" strike="noStrike">
                <a:solidFill>
                  <a:srgbClr val="FFFF00"/>
                </a:solidFill>
                <a:latin typeface="Arial"/>
                <a:ea typeface="Arial"/>
                <a:cs typeface="Arial"/>
                <a:sym typeface="Arial"/>
              </a:rPr>
              <a:t>نشاط 9- 5</a:t>
            </a:r>
          </a:p>
        </p:txBody>
      </p:sp>
      <p:pic>
        <p:nvPicPr>
          <p:cNvPr descr="imgd7406054cb4c6.gif" id="349" name="Shape 349"/>
          <p:cNvPicPr preferRelativeResize="0"/>
          <p:nvPr/>
        </p:nvPicPr>
        <p:blipFill rotWithShape="1">
          <a:blip r:embed="rId4">
            <a:alphaModFix/>
          </a:blip>
          <a:srcRect b="0" l="0" r="0" t="0"/>
          <a:stretch/>
        </p:blipFill>
        <p:spPr>
          <a:xfrm>
            <a:off x="285719" y="2308072"/>
            <a:ext cx="8572560" cy="4335638"/>
          </a:xfrm>
          <a:prstGeom prst="rect">
            <a:avLst/>
          </a:prstGeom>
          <a:noFill/>
          <a:ln>
            <a:noFill/>
          </a:ln>
        </p:spPr>
      </p:pic>
      <p:sp>
        <p:nvSpPr>
          <p:cNvPr id="350" name="Shape 350"/>
          <p:cNvSpPr/>
          <p:nvPr/>
        </p:nvSpPr>
        <p:spPr>
          <a:xfrm>
            <a:off x="571472" y="2547419"/>
            <a:ext cx="7929617" cy="3785651"/>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800080"/>
                </a:solidFill>
                <a:latin typeface="Arial"/>
                <a:ea typeface="Arial"/>
                <a:cs typeface="Arial"/>
                <a:sym typeface="Arial"/>
              </a:rPr>
              <a:t>يذكر بعض الباحثين أن أفضل فارق للسن في الزواج هو أن يكبر الزوج زوجته من (3- 5) سنوات وحين يزيد هذا الفارق عن (10) سنوات تبدأ علامات عدم التوافق في الظهور هل توافق على ذلك أم لا؟ وضح الأسباب. وناقش ذلك مع طلاب الفصل.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pic>
        <p:nvPicPr>
          <p:cNvPr descr="D:\e\الشغل\شغل ابتدء من يوم 5 شهر 10 سنة 2013\كل البراويز\براويز خالصة\New Folder\0009.png" id="355" name="Shape 355"/>
          <p:cNvPicPr preferRelativeResize="0"/>
          <p:nvPr/>
        </p:nvPicPr>
        <p:blipFill rotWithShape="1">
          <a:blip r:embed="rId3">
            <a:alphaModFix/>
          </a:blip>
          <a:srcRect b="0" l="0" r="0" t="0"/>
          <a:stretch/>
        </p:blipFill>
        <p:spPr>
          <a:xfrm>
            <a:off x="1571604" y="142852"/>
            <a:ext cx="6521311" cy="1785949"/>
          </a:xfrm>
          <a:prstGeom prst="rect">
            <a:avLst/>
          </a:prstGeom>
          <a:noFill/>
          <a:ln>
            <a:noFill/>
          </a:ln>
        </p:spPr>
      </p:pic>
      <p:sp>
        <p:nvSpPr>
          <p:cNvPr id="356" name="Shape 356"/>
          <p:cNvSpPr txBox="1"/>
          <p:nvPr/>
        </p:nvSpPr>
        <p:spPr>
          <a:xfrm>
            <a:off x="1785917" y="357165"/>
            <a:ext cx="5521494" cy="1200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7200" u="none" cap="none" strike="noStrike">
                <a:solidFill>
                  <a:srgbClr val="FFFF00"/>
                </a:solidFill>
                <a:latin typeface="Arial"/>
                <a:ea typeface="Arial"/>
                <a:cs typeface="Arial"/>
                <a:sym typeface="Arial"/>
              </a:rPr>
              <a:t>نشاط 9- 5</a:t>
            </a:r>
          </a:p>
        </p:txBody>
      </p:sp>
      <p:pic>
        <p:nvPicPr>
          <p:cNvPr descr="13446167041.gif" id="357" name="Shape 357"/>
          <p:cNvPicPr preferRelativeResize="0"/>
          <p:nvPr/>
        </p:nvPicPr>
        <p:blipFill rotWithShape="1">
          <a:blip r:embed="rId4">
            <a:alphaModFix/>
          </a:blip>
          <a:srcRect b="0" l="0" r="0" t="0"/>
          <a:stretch/>
        </p:blipFill>
        <p:spPr>
          <a:xfrm>
            <a:off x="178758" y="1928801"/>
            <a:ext cx="8740056" cy="4714907"/>
          </a:xfrm>
          <a:prstGeom prst="rect">
            <a:avLst/>
          </a:prstGeom>
          <a:noFill/>
          <a:ln>
            <a:noFill/>
          </a:ln>
        </p:spPr>
      </p:pic>
      <p:sp>
        <p:nvSpPr>
          <p:cNvPr id="358" name="Shape 358"/>
          <p:cNvSpPr/>
          <p:nvPr/>
        </p:nvSpPr>
        <p:spPr>
          <a:xfrm>
            <a:off x="285719" y="2099628"/>
            <a:ext cx="8572560" cy="4401204"/>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C00000"/>
                </a:solidFill>
                <a:latin typeface="Arial"/>
                <a:ea typeface="Arial"/>
                <a:cs typeface="Arial"/>
                <a:sym typeface="Arial"/>
              </a:rPr>
              <a:t>لا زال موضوع فرق السن بين الزوجين يشغل بالنا، وأصبح يشكل واحداً من أبرز المواضيع التي ما زالت موضع جدل للكثير من الناس، حيث يقوم كل من الرجل والمرأة بوضع شروط عند اختيار شريك حياته المناسب له، وأهمها الفارق السني بينهما، يعدّ العمر بين الزوج والزوجة شيئاً مهماً، حيث تقع عليه أسباب منطقية وواقعية،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pic>
        <p:nvPicPr>
          <p:cNvPr descr="D:\e\الشغل\شغل ابتدء من يوم 5 شهر 10 سنة 2013\كل البراويز\براويز خالصة\New Folder\0009.png" id="363" name="Shape 363"/>
          <p:cNvPicPr preferRelativeResize="0"/>
          <p:nvPr/>
        </p:nvPicPr>
        <p:blipFill rotWithShape="1">
          <a:blip r:embed="rId3">
            <a:alphaModFix/>
          </a:blip>
          <a:srcRect b="0" l="0" r="0" t="0"/>
          <a:stretch/>
        </p:blipFill>
        <p:spPr>
          <a:xfrm>
            <a:off x="1571604" y="142852"/>
            <a:ext cx="6521311" cy="1785949"/>
          </a:xfrm>
          <a:prstGeom prst="rect">
            <a:avLst/>
          </a:prstGeom>
          <a:noFill/>
          <a:ln>
            <a:noFill/>
          </a:ln>
        </p:spPr>
      </p:pic>
      <p:sp>
        <p:nvSpPr>
          <p:cNvPr id="364" name="Shape 364"/>
          <p:cNvSpPr txBox="1"/>
          <p:nvPr/>
        </p:nvSpPr>
        <p:spPr>
          <a:xfrm>
            <a:off x="1785917" y="357165"/>
            <a:ext cx="5521494" cy="1200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7200" u="none" cap="none" strike="noStrike">
                <a:solidFill>
                  <a:srgbClr val="FFFF00"/>
                </a:solidFill>
                <a:latin typeface="Arial"/>
                <a:ea typeface="Arial"/>
                <a:cs typeface="Arial"/>
                <a:sym typeface="Arial"/>
              </a:rPr>
              <a:t>نشاط 9- 5</a:t>
            </a:r>
          </a:p>
        </p:txBody>
      </p:sp>
      <p:pic>
        <p:nvPicPr>
          <p:cNvPr descr="13446167041.gif" id="365" name="Shape 365"/>
          <p:cNvPicPr preferRelativeResize="0"/>
          <p:nvPr/>
        </p:nvPicPr>
        <p:blipFill rotWithShape="1">
          <a:blip r:embed="rId4">
            <a:alphaModFix/>
          </a:blip>
          <a:srcRect b="0" l="0" r="0" t="0"/>
          <a:stretch/>
        </p:blipFill>
        <p:spPr>
          <a:xfrm>
            <a:off x="178758" y="1928801"/>
            <a:ext cx="8740056" cy="4714907"/>
          </a:xfrm>
          <a:prstGeom prst="rect">
            <a:avLst/>
          </a:prstGeom>
          <a:noFill/>
          <a:ln>
            <a:noFill/>
          </a:ln>
        </p:spPr>
      </p:pic>
      <p:sp>
        <p:nvSpPr>
          <p:cNvPr id="366" name="Shape 366"/>
          <p:cNvSpPr/>
          <p:nvPr/>
        </p:nvSpPr>
        <p:spPr>
          <a:xfrm>
            <a:off x="285719" y="2357991"/>
            <a:ext cx="8572560" cy="378565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C00000"/>
                </a:solidFill>
                <a:latin typeface="Arial"/>
                <a:ea typeface="Arial"/>
                <a:cs typeface="Arial"/>
                <a:sym typeface="Arial"/>
              </a:rPr>
              <a:t>ويؤثر بشكل كبير في التفاهم والانسجام والتواصل الفكريّ والمعرفيّ، ويلعب دوراً مهماً في استمرار العلاقة الزوجية التي وصفها القرآن الكريم بأنّها من أعظم العلاقات التي أوجدها الله، وأنقاها، لما يترتب عليها من عفة وقوامة في استمرار النسل وطهر السلالة البشريّة نفساً وروحاً وجسداً.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pic>
        <p:nvPicPr>
          <p:cNvPr descr="D:\e\الشغل\شغل ابتدء من يوم 5 شهر 10 سنة 2013\كل البراويز\براويز خالصة\New Folder\0009.png" id="371" name="Shape 371"/>
          <p:cNvPicPr preferRelativeResize="0"/>
          <p:nvPr/>
        </p:nvPicPr>
        <p:blipFill rotWithShape="1">
          <a:blip r:embed="rId3">
            <a:alphaModFix/>
          </a:blip>
          <a:srcRect b="0" l="0" r="0" t="0"/>
          <a:stretch/>
        </p:blipFill>
        <p:spPr>
          <a:xfrm>
            <a:off x="1571604" y="142852"/>
            <a:ext cx="6521311" cy="1785949"/>
          </a:xfrm>
          <a:prstGeom prst="rect">
            <a:avLst/>
          </a:prstGeom>
          <a:noFill/>
          <a:ln>
            <a:noFill/>
          </a:ln>
        </p:spPr>
      </p:pic>
      <p:sp>
        <p:nvSpPr>
          <p:cNvPr id="372" name="Shape 372"/>
          <p:cNvSpPr txBox="1"/>
          <p:nvPr/>
        </p:nvSpPr>
        <p:spPr>
          <a:xfrm>
            <a:off x="1785917" y="357165"/>
            <a:ext cx="5521494" cy="1200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7200" u="none" cap="none" strike="noStrike">
                <a:solidFill>
                  <a:srgbClr val="FFFF00"/>
                </a:solidFill>
                <a:latin typeface="Arial"/>
                <a:ea typeface="Arial"/>
                <a:cs typeface="Arial"/>
                <a:sym typeface="Arial"/>
              </a:rPr>
              <a:t>نشاط 9- 5</a:t>
            </a:r>
          </a:p>
        </p:txBody>
      </p:sp>
      <p:pic>
        <p:nvPicPr>
          <p:cNvPr descr="13446167041.gif" id="373" name="Shape 373"/>
          <p:cNvPicPr preferRelativeResize="0"/>
          <p:nvPr/>
        </p:nvPicPr>
        <p:blipFill rotWithShape="1">
          <a:blip r:embed="rId4">
            <a:alphaModFix/>
          </a:blip>
          <a:srcRect b="0" l="0" r="0" t="0"/>
          <a:stretch/>
        </p:blipFill>
        <p:spPr>
          <a:xfrm>
            <a:off x="178758" y="1928801"/>
            <a:ext cx="8740056" cy="4714907"/>
          </a:xfrm>
          <a:prstGeom prst="rect">
            <a:avLst/>
          </a:prstGeom>
          <a:noFill/>
          <a:ln>
            <a:noFill/>
          </a:ln>
        </p:spPr>
      </p:pic>
      <p:sp>
        <p:nvSpPr>
          <p:cNvPr id="374" name="Shape 374"/>
          <p:cNvSpPr/>
          <p:nvPr/>
        </p:nvSpPr>
        <p:spPr>
          <a:xfrm>
            <a:off x="285719" y="3204519"/>
            <a:ext cx="8572560" cy="193899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C00000"/>
                </a:solidFill>
                <a:latin typeface="Arial"/>
                <a:ea typeface="Arial"/>
                <a:cs typeface="Arial"/>
                <a:sym typeface="Arial"/>
              </a:rPr>
              <a:t>يُنصح أن يكون الفارق بين الزوجين من سنتين إلى خمس سنوات؛ حتى يكون سبب في السعادة، ويعدّ هذا الفارق أو التباين من أفضل الفوارق العمرية.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pic>
        <p:nvPicPr>
          <p:cNvPr descr="0577.gif" id="379" name="Shape 379"/>
          <p:cNvPicPr preferRelativeResize="0"/>
          <p:nvPr/>
        </p:nvPicPr>
        <p:blipFill rotWithShape="1">
          <a:blip r:embed="rId3">
            <a:alphaModFix/>
          </a:blip>
          <a:srcRect b="0" l="0" r="0" t="0"/>
          <a:stretch/>
        </p:blipFill>
        <p:spPr>
          <a:xfrm>
            <a:off x="6286512" y="285728"/>
            <a:ext cx="2617251" cy="2036858"/>
          </a:xfrm>
          <a:prstGeom prst="rect">
            <a:avLst/>
          </a:prstGeom>
          <a:noFill/>
          <a:ln>
            <a:noFill/>
          </a:ln>
        </p:spPr>
      </p:pic>
      <p:sp>
        <p:nvSpPr>
          <p:cNvPr id="380" name="Shape 380"/>
          <p:cNvSpPr/>
          <p:nvPr/>
        </p:nvSpPr>
        <p:spPr>
          <a:xfrm>
            <a:off x="6260557" y="371283"/>
            <a:ext cx="2500330" cy="1200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7200" u="none" cap="none" strike="noStrike">
                <a:solidFill>
                  <a:srgbClr val="333399"/>
                </a:solidFill>
                <a:latin typeface="Arial"/>
                <a:ea typeface="Arial"/>
                <a:cs typeface="Arial"/>
                <a:sym typeface="Arial"/>
              </a:rPr>
              <a:t>فكر</a:t>
            </a:r>
          </a:p>
        </p:txBody>
      </p:sp>
      <p:pic>
        <p:nvPicPr>
          <p:cNvPr descr="1163.gif" id="381" name="Shape 381"/>
          <p:cNvPicPr preferRelativeResize="0"/>
          <p:nvPr/>
        </p:nvPicPr>
        <p:blipFill rotWithShape="1">
          <a:blip r:embed="rId4">
            <a:alphaModFix/>
          </a:blip>
          <a:srcRect b="0" l="0" r="0" t="0"/>
          <a:stretch/>
        </p:blipFill>
        <p:spPr>
          <a:xfrm>
            <a:off x="214282" y="2611800"/>
            <a:ext cx="8643937" cy="4031909"/>
          </a:xfrm>
          <a:prstGeom prst="rect">
            <a:avLst/>
          </a:prstGeom>
          <a:noFill/>
          <a:ln>
            <a:noFill/>
          </a:ln>
        </p:spPr>
      </p:pic>
      <p:sp>
        <p:nvSpPr>
          <p:cNvPr id="382" name="Shape 382"/>
          <p:cNvSpPr/>
          <p:nvPr/>
        </p:nvSpPr>
        <p:spPr>
          <a:xfrm>
            <a:off x="642906" y="2880083"/>
            <a:ext cx="7858124" cy="3477874"/>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333399"/>
                </a:solidFill>
                <a:latin typeface="Arial"/>
                <a:ea typeface="Arial"/>
                <a:cs typeface="Arial"/>
                <a:sym typeface="Arial"/>
              </a:rPr>
              <a:t>فكر: </a:t>
            </a:r>
            <a:r>
              <a:rPr b="1" i="0" lang="ar-EG" sz="4400" u="none" cap="none" strike="noStrike">
                <a:solidFill>
                  <a:srgbClr val="003300"/>
                </a:solidFill>
                <a:latin typeface="Arial"/>
                <a:ea typeface="Arial"/>
                <a:cs typeface="Arial"/>
                <a:sym typeface="Arial"/>
              </a:rPr>
              <a:t>لماذا لا يكون لدينا نظام يحتم على المقبلين على الزواج عمل الكشف النفسي المبكر قبل الزواج وإجراء اختبارات للشخصية مثل الكشف الطبي الإلزامي قبل الزواج.</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6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6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pic>
        <p:nvPicPr>
          <p:cNvPr descr="lined-white-paper.jpg" id="387" name="Shape 387"/>
          <p:cNvPicPr preferRelativeResize="0"/>
          <p:nvPr/>
        </p:nvPicPr>
        <p:blipFill rotWithShape="1">
          <a:blip r:embed="rId3">
            <a:alphaModFix/>
          </a:blip>
          <a:srcRect b="0" l="0" r="0" t="0"/>
          <a:stretch/>
        </p:blipFill>
        <p:spPr>
          <a:xfrm>
            <a:off x="216025" y="1816315"/>
            <a:ext cx="8713693" cy="2827130"/>
          </a:xfrm>
          <a:prstGeom prst="rect">
            <a:avLst/>
          </a:prstGeom>
          <a:noFill/>
          <a:ln>
            <a:noFill/>
          </a:ln>
        </p:spPr>
      </p:pic>
      <p:sp>
        <p:nvSpPr>
          <p:cNvPr id="388" name="Shape 388"/>
          <p:cNvSpPr txBox="1"/>
          <p:nvPr/>
        </p:nvSpPr>
        <p:spPr>
          <a:xfrm>
            <a:off x="714347" y="2428867"/>
            <a:ext cx="7715304" cy="1569660"/>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800" u="none" cap="none" strike="noStrike">
                <a:solidFill>
                  <a:schemeClr val="lt1"/>
                </a:solidFill>
                <a:latin typeface="Arial"/>
                <a:ea typeface="Arial"/>
                <a:cs typeface="Arial"/>
                <a:sym typeface="Arial"/>
              </a:rPr>
              <a:t>أهم الوسائل لمواجهة مشكلة عدم التوافق الزواجي والحد منها: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1000"/>
                                        <p:tgtEl>
                                          <p:spTgt spid="3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88"/>
                                        </p:tgtEl>
                                        <p:attrNameLst>
                                          <p:attrName>style.visibility</p:attrName>
                                        </p:attrNameLst>
                                      </p:cBhvr>
                                      <p:to>
                                        <p:strVal val="visible"/>
                                      </p:to>
                                    </p:set>
                                    <p:anim calcmode="lin" valueType="num">
                                      <p:cBhvr additive="base">
                                        <p:cTn dur="1000"/>
                                        <p:tgtEl>
                                          <p:spTgt spid="38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pic>
        <p:nvPicPr>
          <p:cNvPr descr="Old-Paper[1].gif" id="393" name="Shape 393"/>
          <p:cNvPicPr preferRelativeResize="0"/>
          <p:nvPr/>
        </p:nvPicPr>
        <p:blipFill rotWithShape="1">
          <a:blip r:embed="rId3">
            <a:alphaModFix/>
          </a:blip>
          <a:srcRect b="0" l="0" r="0" t="0"/>
          <a:stretch/>
        </p:blipFill>
        <p:spPr>
          <a:xfrm>
            <a:off x="4000496" y="214289"/>
            <a:ext cx="4918521" cy="1412301"/>
          </a:xfrm>
          <a:prstGeom prst="rect">
            <a:avLst/>
          </a:prstGeom>
          <a:noFill/>
          <a:ln>
            <a:noFill/>
          </a:ln>
        </p:spPr>
      </p:pic>
      <p:sp>
        <p:nvSpPr>
          <p:cNvPr id="394" name="Shape 394"/>
          <p:cNvSpPr txBox="1"/>
          <p:nvPr/>
        </p:nvSpPr>
        <p:spPr>
          <a:xfrm>
            <a:off x="4204110" y="357165"/>
            <a:ext cx="4421173" cy="1015662"/>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000" u="none" cap="none" strike="noStrike">
                <a:solidFill>
                  <a:srgbClr val="0033CC"/>
                </a:solidFill>
                <a:latin typeface="Arial"/>
                <a:ea typeface="Arial"/>
                <a:cs typeface="Arial"/>
                <a:sym typeface="Arial"/>
              </a:rPr>
              <a:t>ما قبل الزواج</a:t>
            </a:r>
          </a:p>
        </p:txBody>
      </p:sp>
      <p:pic>
        <p:nvPicPr>
          <p:cNvPr descr="1340.gif" id="395" name="Shape 395"/>
          <p:cNvPicPr preferRelativeResize="0"/>
          <p:nvPr/>
        </p:nvPicPr>
        <p:blipFill rotWithShape="1">
          <a:blip r:embed="rId4">
            <a:alphaModFix/>
          </a:blip>
          <a:srcRect b="0" l="0" r="0" t="0"/>
          <a:stretch/>
        </p:blipFill>
        <p:spPr>
          <a:xfrm>
            <a:off x="357158" y="2143116"/>
            <a:ext cx="8429683" cy="4281559"/>
          </a:xfrm>
          <a:prstGeom prst="rect">
            <a:avLst/>
          </a:prstGeom>
          <a:noFill/>
          <a:ln>
            <a:noFill/>
          </a:ln>
        </p:spPr>
      </p:pic>
      <p:sp>
        <p:nvSpPr>
          <p:cNvPr id="396" name="Shape 396"/>
          <p:cNvSpPr/>
          <p:nvPr/>
        </p:nvSpPr>
        <p:spPr>
          <a:xfrm>
            <a:off x="642910" y="3357562"/>
            <a:ext cx="7858180" cy="1938991"/>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800080"/>
                </a:solidFill>
                <a:latin typeface="Arial"/>
                <a:ea typeface="Arial"/>
                <a:cs typeface="Arial"/>
                <a:sym typeface="Arial"/>
              </a:rPr>
              <a:t>حسن اختيار الزوجة أو الزوج وأن يكون الاختيار مبنياً على أسس التوافق في الخصائص والتكافؤ الاجتماعي.</a:t>
            </a:r>
          </a:p>
        </p:txBody>
      </p:sp>
      <p:sp>
        <p:nvSpPr>
          <p:cNvPr id="397" name="Shape 397"/>
          <p:cNvSpPr/>
          <p:nvPr/>
        </p:nvSpPr>
        <p:spPr>
          <a:xfrm flipH="1">
            <a:off x="5357818" y="1643050"/>
            <a:ext cx="3429023" cy="1357322"/>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98" name="Shape 398"/>
          <p:cNvSpPr txBox="1"/>
          <p:nvPr/>
        </p:nvSpPr>
        <p:spPr>
          <a:xfrm>
            <a:off x="7429520" y="1643050"/>
            <a:ext cx="760144" cy="132343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8000" u="none" cap="none" strike="noStrike">
                <a:solidFill>
                  <a:srgbClr val="3333CC"/>
                </a:solidFill>
                <a:latin typeface="Arial"/>
                <a:ea typeface="Arial"/>
                <a:cs typeface="Arial"/>
                <a:sym typeface="Arial"/>
              </a:rPr>
              <a:t>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pic>
        <p:nvPicPr>
          <p:cNvPr descr="Old-Paper[1].gif" id="403" name="Shape 403"/>
          <p:cNvPicPr preferRelativeResize="0"/>
          <p:nvPr/>
        </p:nvPicPr>
        <p:blipFill rotWithShape="1">
          <a:blip r:embed="rId3">
            <a:alphaModFix/>
          </a:blip>
          <a:srcRect b="0" l="0" r="0" t="0"/>
          <a:stretch/>
        </p:blipFill>
        <p:spPr>
          <a:xfrm>
            <a:off x="4000496" y="214289"/>
            <a:ext cx="4918521" cy="1412301"/>
          </a:xfrm>
          <a:prstGeom prst="rect">
            <a:avLst/>
          </a:prstGeom>
          <a:noFill/>
          <a:ln>
            <a:noFill/>
          </a:ln>
        </p:spPr>
      </p:pic>
      <p:sp>
        <p:nvSpPr>
          <p:cNvPr id="404" name="Shape 404"/>
          <p:cNvSpPr txBox="1"/>
          <p:nvPr/>
        </p:nvSpPr>
        <p:spPr>
          <a:xfrm>
            <a:off x="4204110" y="357165"/>
            <a:ext cx="4421173" cy="1015662"/>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000" u="none" cap="none" strike="noStrike">
                <a:solidFill>
                  <a:srgbClr val="0033CC"/>
                </a:solidFill>
                <a:latin typeface="Arial"/>
                <a:ea typeface="Arial"/>
                <a:cs typeface="Arial"/>
                <a:sym typeface="Arial"/>
              </a:rPr>
              <a:t>ما قبل الزواج</a:t>
            </a:r>
          </a:p>
        </p:txBody>
      </p:sp>
      <p:pic>
        <p:nvPicPr>
          <p:cNvPr descr="1340.gif" id="405" name="Shape 405"/>
          <p:cNvPicPr preferRelativeResize="0"/>
          <p:nvPr/>
        </p:nvPicPr>
        <p:blipFill rotWithShape="1">
          <a:blip r:embed="rId4">
            <a:alphaModFix/>
          </a:blip>
          <a:srcRect b="0" l="0" r="0" t="0"/>
          <a:stretch/>
        </p:blipFill>
        <p:spPr>
          <a:xfrm>
            <a:off x="357158" y="2143116"/>
            <a:ext cx="8429683" cy="4281559"/>
          </a:xfrm>
          <a:prstGeom prst="rect">
            <a:avLst/>
          </a:prstGeom>
          <a:noFill/>
          <a:ln>
            <a:noFill/>
          </a:ln>
        </p:spPr>
      </p:pic>
      <p:sp>
        <p:nvSpPr>
          <p:cNvPr id="406" name="Shape 406"/>
          <p:cNvSpPr/>
          <p:nvPr/>
        </p:nvSpPr>
        <p:spPr>
          <a:xfrm>
            <a:off x="642910" y="3143248"/>
            <a:ext cx="7858180" cy="2554544"/>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800080"/>
                </a:solidFill>
                <a:latin typeface="Arial"/>
                <a:ea typeface="Arial"/>
                <a:cs typeface="Arial"/>
                <a:sym typeface="Arial"/>
              </a:rPr>
              <a:t>حضور البرامج الإرشادية (الدينية والنفسية) والإرشاد الزواجي قبل وحتى بعد الزواج التي تقدم معلومات عن الحياة الزواجية لما في ذلك من تأثير فعال في تحقيق التوافق الزواجي.</a:t>
            </a:r>
          </a:p>
        </p:txBody>
      </p:sp>
      <p:sp>
        <p:nvSpPr>
          <p:cNvPr id="407" name="Shape 407"/>
          <p:cNvSpPr/>
          <p:nvPr/>
        </p:nvSpPr>
        <p:spPr>
          <a:xfrm flipH="1">
            <a:off x="5357818" y="1643050"/>
            <a:ext cx="3429023" cy="1357322"/>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8" name="Shape 408"/>
          <p:cNvSpPr txBox="1"/>
          <p:nvPr/>
        </p:nvSpPr>
        <p:spPr>
          <a:xfrm>
            <a:off x="7429520" y="1643050"/>
            <a:ext cx="760144" cy="132343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8000" u="none" cap="none" strike="noStrike">
                <a:solidFill>
                  <a:srgbClr val="3333CC"/>
                </a:solidFill>
                <a:latin typeface="Arial"/>
                <a:ea typeface="Arial"/>
                <a:cs typeface="Arial"/>
                <a:sym typeface="Arial"/>
              </a:rPr>
              <a:t>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x="0" y="0"/>
          <a:ext cx="0" cy="0"/>
          <a:chOff x="0" y="0"/>
          <a:chExt cx="0" cy="0"/>
        </a:xfrm>
      </p:grpSpPr>
      <p:pic>
        <p:nvPicPr>
          <p:cNvPr descr="Old-Paper[1].gif" id="413" name="Shape 413"/>
          <p:cNvPicPr preferRelativeResize="0"/>
          <p:nvPr/>
        </p:nvPicPr>
        <p:blipFill rotWithShape="1">
          <a:blip r:embed="rId3">
            <a:alphaModFix/>
          </a:blip>
          <a:srcRect b="0" l="0" r="0" t="0"/>
          <a:stretch/>
        </p:blipFill>
        <p:spPr>
          <a:xfrm>
            <a:off x="4000496" y="214289"/>
            <a:ext cx="4918521" cy="1412301"/>
          </a:xfrm>
          <a:prstGeom prst="rect">
            <a:avLst/>
          </a:prstGeom>
          <a:noFill/>
          <a:ln>
            <a:noFill/>
          </a:ln>
        </p:spPr>
      </p:pic>
      <p:sp>
        <p:nvSpPr>
          <p:cNvPr id="414" name="Shape 414"/>
          <p:cNvSpPr txBox="1"/>
          <p:nvPr/>
        </p:nvSpPr>
        <p:spPr>
          <a:xfrm>
            <a:off x="4204110" y="357165"/>
            <a:ext cx="4421173" cy="1015662"/>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000" u="none" cap="none" strike="noStrike">
                <a:solidFill>
                  <a:srgbClr val="0033CC"/>
                </a:solidFill>
                <a:latin typeface="Arial"/>
                <a:ea typeface="Arial"/>
                <a:cs typeface="Arial"/>
                <a:sym typeface="Arial"/>
              </a:rPr>
              <a:t>ما قبل الزواج</a:t>
            </a:r>
          </a:p>
        </p:txBody>
      </p:sp>
      <p:pic>
        <p:nvPicPr>
          <p:cNvPr descr="1340.gif" id="415" name="Shape 415"/>
          <p:cNvPicPr preferRelativeResize="0"/>
          <p:nvPr/>
        </p:nvPicPr>
        <p:blipFill rotWithShape="1">
          <a:blip r:embed="rId4">
            <a:alphaModFix/>
          </a:blip>
          <a:srcRect b="0" l="0" r="0" t="0"/>
          <a:stretch/>
        </p:blipFill>
        <p:spPr>
          <a:xfrm>
            <a:off x="357158" y="2143116"/>
            <a:ext cx="8429683" cy="4281559"/>
          </a:xfrm>
          <a:prstGeom prst="rect">
            <a:avLst/>
          </a:prstGeom>
          <a:noFill/>
          <a:ln>
            <a:noFill/>
          </a:ln>
        </p:spPr>
      </p:pic>
      <p:sp>
        <p:nvSpPr>
          <p:cNvPr id="416" name="Shape 416"/>
          <p:cNvSpPr/>
          <p:nvPr/>
        </p:nvSpPr>
        <p:spPr>
          <a:xfrm>
            <a:off x="642910" y="2798761"/>
            <a:ext cx="7858180" cy="341631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3600" u="none" cap="none" strike="noStrike">
                <a:solidFill>
                  <a:srgbClr val="800080"/>
                </a:solidFill>
                <a:latin typeface="Arial"/>
                <a:ea typeface="Arial"/>
                <a:cs typeface="Arial"/>
                <a:sym typeface="Arial"/>
              </a:rPr>
              <a:t>الاطلاع على سيرة الرسول صلى الله عليه وسلم مع زوجاته حيث كان عليه الصلاة والسلام يقدر الزوجة ويوليها عناية فائقة ومحبة لائقة من خلال حياته اليومية كما كان أول من يواسيها ويقدر مشاعرها ولا يهزأ بكلماتها كما يسمع شكواها ويخفف أحزانها.</a:t>
            </a:r>
          </a:p>
        </p:txBody>
      </p:sp>
      <p:sp>
        <p:nvSpPr>
          <p:cNvPr id="417" name="Shape 417"/>
          <p:cNvSpPr/>
          <p:nvPr/>
        </p:nvSpPr>
        <p:spPr>
          <a:xfrm flipH="1">
            <a:off x="5357818" y="1643050"/>
            <a:ext cx="3429023" cy="1357322"/>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18" name="Shape 418"/>
          <p:cNvSpPr txBox="1"/>
          <p:nvPr/>
        </p:nvSpPr>
        <p:spPr>
          <a:xfrm>
            <a:off x="7429520" y="1643050"/>
            <a:ext cx="760144" cy="132343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8000" u="none" cap="none" strike="noStrike">
                <a:solidFill>
                  <a:srgbClr val="3333CC"/>
                </a:solidFill>
                <a:latin typeface="Arial"/>
                <a:ea typeface="Arial"/>
                <a:cs typeface="Arial"/>
                <a:sym typeface="Arial"/>
              </a:rPr>
              <a:t>3</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2" name="Shape 422"/>
        <p:cNvGrpSpPr/>
        <p:nvPr/>
      </p:nvGrpSpPr>
      <p:grpSpPr>
        <a:xfrm>
          <a:off x="0" y="0"/>
          <a:ext cx="0" cy="0"/>
          <a:chOff x="0" y="0"/>
          <a:chExt cx="0" cy="0"/>
        </a:xfrm>
      </p:grpSpPr>
      <p:pic>
        <p:nvPicPr>
          <p:cNvPr descr="Old-Paper[1].gif" id="423" name="Shape 423"/>
          <p:cNvPicPr preferRelativeResize="0"/>
          <p:nvPr/>
        </p:nvPicPr>
        <p:blipFill rotWithShape="1">
          <a:blip r:embed="rId3">
            <a:alphaModFix/>
          </a:blip>
          <a:srcRect b="0" l="0" r="0" t="0"/>
          <a:stretch/>
        </p:blipFill>
        <p:spPr>
          <a:xfrm>
            <a:off x="4000496" y="214289"/>
            <a:ext cx="4918521" cy="1412301"/>
          </a:xfrm>
          <a:prstGeom prst="rect">
            <a:avLst/>
          </a:prstGeom>
          <a:noFill/>
          <a:ln>
            <a:noFill/>
          </a:ln>
        </p:spPr>
      </p:pic>
      <p:sp>
        <p:nvSpPr>
          <p:cNvPr id="424" name="Shape 424"/>
          <p:cNvSpPr txBox="1"/>
          <p:nvPr/>
        </p:nvSpPr>
        <p:spPr>
          <a:xfrm>
            <a:off x="4204110" y="357165"/>
            <a:ext cx="4421173" cy="1015662"/>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000" u="none" cap="none" strike="noStrike">
                <a:solidFill>
                  <a:srgbClr val="0033CC"/>
                </a:solidFill>
                <a:latin typeface="Arial"/>
                <a:ea typeface="Arial"/>
                <a:cs typeface="Arial"/>
                <a:sym typeface="Arial"/>
              </a:rPr>
              <a:t>ما قبل الزواج</a:t>
            </a:r>
          </a:p>
        </p:txBody>
      </p:sp>
      <p:pic>
        <p:nvPicPr>
          <p:cNvPr descr="1340.gif" id="425" name="Shape 425"/>
          <p:cNvPicPr preferRelativeResize="0"/>
          <p:nvPr/>
        </p:nvPicPr>
        <p:blipFill rotWithShape="1">
          <a:blip r:embed="rId4">
            <a:alphaModFix/>
          </a:blip>
          <a:srcRect b="0" l="0" r="0" t="0"/>
          <a:stretch/>
        </p:blipFill>
        <p:spPr>
          <a:xfrm>
            <a:off x="357158" y="2143116"/>
            <a:ext cx="8429683" cy="4281559"/>
          </a:xfrm>
          <a:prstGeom prst="rect">
            <a:avLst/>
          </a:prstGeom>
          <a:noFill/>
          <a:ln>
            <a:noFill/>
          </a:ln>
        </p:spPr>
      </p:pic>
      <p:sp>
        <p:nvSpPr>
          <p:cNvPr id="426" name="Shape 426"/>
          <p:cNvSpPr/>
          <p:nvPr/>
        </p:nvSpPr>
        <p:spPr>
          <a:xfrm>
            <a:off x="642910" y="3561710"/>
            <a:ext cx="7858180" cy="1938991"/>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800080"/>
                </a:solidFill>
                <a:latin typeface="Arial"/>
                <a:ea typeface="Arial"/>
                <a:cs typeface="Arial"/>
                <a:sym typeface="Arial"/>
              </a:rPr>
              <a:t>المعرفة بحقوق الزوجين الشرعية في الزواج والتزام الزوجين في معاملتهما بما ورد في الشريعة الإسلامية وآدابها في التعامل.</a:t>
            </a:r>
          </a:p>
        </p:txBody>
      </p:sp>
      <p:sp>
        <p:nvSpPr>
          <p:cNvPr id="427" name="Shape 427"/>
          <p:cNvSpPr/>
          <p:nvPr/>
        </p:nvSpPr>
        <p:spPr>
          <a:xfrm flipH="1">
            <a:off x="5357818" y="1643050"/>
            <a:ext cx="3429023" cy="1357322"/>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8" name="Shape 428"/>
          <p:cNvSpPr txBox="1"/>
          <p:nvPr/>
        </p:nvSpPr>
        <p:spPr>
          <a:xfrm>
            <a:off x="7429520" y="1643050"/>
            <a:ext cx="760144" cy="132343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8000" u="none" cap="none" strike="noStrike">
                <a:solidFill>
                  <a:srgbClr val="3333CC"/>
                </a:solidFill>
                <a:latin typeface="Arial"/>
                <a:ea typeface="Arial"/>
                <a:cs typeface="Arial"/>
                <a:sym typeface="Arial"/>
              </a:rPr>
              <a:t>4</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pic>
        <p:nvPicPr>
          <p:cNvPr descr="D:\e\الشغل\شغل يبدء من  شهر 3 سنة 2014\كل البراويز\براويز خالصة\69966.png" id="106" name="Shape 106"/>
          <p:cNvPicPr preferRelativeResize="0"/>
          <p:nvPr/>
        </p:nvPicPr>
        <p:blipFill rotWithShape="1">
          <a:blip r:embed="rId3">
            <a:alphaModFix/>
          </a:blip>
          <a:srcRect b="0" l="0" r="0" t="0"/>
          <a:stretch/>
        </p:blipFill>
        <p:spPr>
          <a:xfrm>
            <a:off x="1071537" y="1428736"/>
            <a:ext cx="7072362" cy="3429023"/>
          </a:xfrm>
          <a:prstGeom prst="rect">
            <a:avLst/>
          </a:prstGeom>
          <a:noFill/>
          <a:ln>
            <a:noFill/>
          </a:ln>
        </p:spPr>
      </p:pic>
      <p:sp>
        <p:nvSpPr>
          <p:cNvPr id="107" name="Shape 107"/>
          <p:cNvSpPr/>
          <p:nvPr/>
        </p:nvSpPr>
        <p:spPr>
          <a:xfrm>
            <a:off x="1571604" y="2500306"/>
            <a:ext cx="5857915" cy="1446550"/>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0000FF"/>
                </a:solidFill>
                <a:latin typeface="Arial"/>
                <a:ea typeface="Arial"/>
                <a:cs typeface="Arial"/>
                <a:sym typeface="Arial"/>
              </a:rPr>
              <a:t>تابع أهم المشكلات الاجتماعية في المجتمع السعودي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8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8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pic>
        <p:nvPicPr>
          <p:cNvPr descr="image-43033.gif" id="433" name="Shape 433"/>
          <p:cNvPicPr preferRelativeResize="0"/>
          <p:nvPr/>
        </p:nvPicPr>
        <p:blipFill rotWithShape="1">
          <a:blip r:embed="rId3">
            <a:alphaModFix/>
          </a:blip>
          <a:srcRect b="0" l="0" r="0" t="0"/>
          <a:stretch/>
        </p:blipFill>
        <p:spPr>
          <a:xfrm>
            <a:off x="3929057" y="450345"/>
            <a:ext cx="4929222" cy="140701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pic>
      <p:sp>
        <p:nvSpPr>
          <p:cNvPr id="434" name="Shape 434"/>
          <p:cNvSpPr/>
          <p:nvPr/>
        </p:nvSpPr>
        <p:spPr>
          <a:xfrm>
            <a:off x="4071933" y="571479"/>
            <a:ext cx="4572031" cy="923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5400" u="none" cap="none" strike="noStrike">
                <a:solidFill>
                  <a:srgbClr val="660066"/>
                </a:solidFill>
                <a:latin typeface="Arial"/>
                <a:ea typeface="Arial"/>
                <a:cs typeface="Arial"/>
                <a:sym typeface="Arial"/>
              </a:rPr>
              <a:t>ما بعد الزواج</a:t>
            </a:r>
          </a:p>
        </p:txBody>
      </p:sp>
      <p:sp>
        <p:nvSpPr>
          <p:cNvPr id="435" name="Shape 435"/>
          <p:cNvSpPr/>
          <p:nvPr/>
        </p:nvSpPr>
        <p:spPr>
          <a:xfrm rot="5400000">
            <a:off x="2536031" y="392899"/>
            <a:ext cx="4000529" cy="8643967"/>
          </a:xfrm>
          <a:prstGeom prst="round2DiagRect">
            <a:avLst>
              <a:gd fmla="val 16667" name="adj1"/>
              <a:gd fmla="val 0" name="adj2"/>
            </a:avLst>
          </a:prstGeom>
          <a:blipFill rotWithShape="1">
            <a:blip r:embed="rId4">
              <a:alphaModFix/>
            </a:blip>
            <a:stretch>
              <a:fillRect b="0" l="0" r="0" t="0"/>
            </a:stretch>
          </a:blip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6" name="Shape 436"/>
          <p:cNvSpPr/>
          <p:nvPr/>
        </p:nvSpPr>
        <p:spPr>
          <a:xfrm>
            <a:off x="714347" y="3199997"/>
            <a:ext cx="7596191" cy="2800766"/>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CC0066"/>
                </a:solidFill>
                <a:latin typeface="Arial"/>
                <a:ea typeface="Arial"/>
                <a:cs typeface="Arial"/>
                <a:sym typeface="Arial"/>
              </a:rPr>
              <a:t>تفهم الاختلافات الطبيعية بينهما، وبالتالي إشباع حاجاتهم بالطرق المناسبة وتحقيق الانسجام بين الزوجين والذي يؤثر بدوره على شعورهما بالتوافق الزواجي.</a:t>
            </a:r>
          </a:p>
        </p:txBody>
      </p:sp>
      <p:sp>
        <p:nvSpPr>
          <p:cNvPr id="437" name="Shape 437"/>
          <p:cNvSpPr/>
          <p:nvPr/>
        </p:nvSpPr>
        <p:spPr>
          <a:xfrm flipH="1">
            <a:off x="7215206" y="2071674"/>
            <a:ext cx="1571636" cy="1214446"/>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8" name="Shape 438"/>
          <p:cNvSpPr txBox="1"/>
          <p:nvPr/>
        </p:nvSpPr>
        <p:spPr>
          <a:xfrm>
            <a:off x="7572396" y="1962684"/>
            <a:ext cx="760144" cy="132343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8000" u="none" cap="none" strike="noStrike">
                <a:solidFill>
                  <a:schemeClr val="lt1"/>
                </a:solidFill>
                <a:latin typeface="Arial"/>
                <a:ea typeface="Arial"/>
                <a:cs typeface="Arial"/>
                <a:sym typeface="Arial"/>
              </a:rPr>
              <a:t>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33"/>
                                        </p:tgtEl>
                                        <p:attrNameLst>
                                          <p:attrName>style.visibility</p:attrName>
                                        </p:attrNameLst>
                                      </p:cBhvr>
                                      <p:to>
                                        <p:strVal val="visible"/>
                                      </p:to>
                                    </p:set>
                                    <p:anim calcmode="lin" valueType="num">
                                      <p:cBhvr additive="base">
                                        <p:cTn dur="1000"/>
                                        <p:tgtEl>
                                          <p:spTgt spid="43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34"/>
                                        </p:tgtEl>
                                        <p:attrNameLst>
                                          <p:attrName>style.visibility</p:attrName>
                                        </p:attrNameLst>
                                      </p:cBhvr>
                                      <p:to>
                                        <p:strVal val="visible"/>
                                      </p:to>
                                    </p:set>
                                    <p:anim calcmode="lin" valueType="num">
                                      <p:cBhvr additive="base">
                                        <p:cTn dur="1000"/>
                                        <p:tgtEl>
                                          <p:spTgt spid="43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2" name="Shape 442"/>
        <p:cNvGrpSpPr/>
        <p:nvPr/>
      </p:nvGrpSpPr>
      <p:grpSpPr>
        <a:xfrm>
          <a:off x="0" y="0"/>
          <a:ext cx="0" cy="0"/>
          <a:chOff x="0" y="0"/>
          <a:chExt cx="0" cy="0"/>
        </a:xfrm>
      </p:grpSpPr>
      <p:pic>
        <p:nvPicPr>
          <p:cNvPr descr="image-43033.gif" id="443" name="Shape 443"/>
          <p:cNvPicPr preferRelativeResize="0"/>
          <p:nvPr/>
        </p:nvPicPr>
        <p:blipFill rotWithShape="1">
          <a:blip r:embed="rId3">
            <a:alphaModFix/>
          </a:blip>
          <a:srcRect b="0" l="0" r="0" t="0"/>
          <a:stretch/>
        </p:blipFill>
        <p:spPr>
          <a:xfrm>
            <a:off x="3929057" y="450345"/>
            <a:ext cx="4929222" cy="140701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pic>
      <p:sp>
        <p:nvSpPr>
          <p:cNvPr id="444" name="Shape 444"/>
          <p:cNvSpPr/>
          <p:nvPr/>
        </p:nvSpPr>
        <p:spPr>
          <a:xfrm>
            <a:off x="4071933" y="571479"/>
            <a:ext cx="4572031" cy="923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5400" u="none" cap="none" strike="noStrike">
                <a:solidFill>
                  <a:srgbClr val="660066"/>
                </a:solidFill>
                <a:latin typeface="Arial"/>
                <a:ea typeface="Arial"/>
                <a:cs typeface="Arial"/>
                <a:sym typeface="Arial"/>
              </a:rPr>
              <a:t>ما بعد الزواج</a:t>
            </a:r>
          </a:p>
        </p:txBody>
      </p:sp>
      <p:sp>
        <p:nvSpPr>
          <p:cNvPr id="445" name="Shape 445"/>
          <p:cNvSpPr/>
          <p:nvPr/>
        </p:nvSpPr>
        <p:spPr>
          <a:xfrm rot="5400000">
            <a:off x="2536031" y="392899"/>
            <a:ext cx="4000529" cy="8643967"/>
          </a:xfrm>
          <a:prstGeom prst="round2DiagRect">
            <a:avLst>
              <a:gd fmla="val 16667" name="adj1"/>
              <a:gd fmla="val 0" name="adj2"/>
            </a:avLst>
          </a:prstGeom>
          <a:blipFill rotWithShape="1">
            <a:blip r:embed="rId4">
              <a:alphaModFix/>
            </a:blip>
            <a:stretch>
              <a:fillRect b="0" l="0" r="0" t="0"/>
            </a:stretch>
          </a:blip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46" name="Shape 446"/>
          <p:cNvSpPr/>
          <p:nvPr/>
        </p:nvSpPr>
        <p:spPr>
          <a:xfrm>
            <a:off x="714347" y="3549567"/>
            <a:ext cx="7596191" cy="2308323"/>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800" u="none" cap="none" strike="noStrike">
                <a:solidFill>
                  <a:srgbClr val="CC0066"/>
                </a:solidFill>
                <a:latin typeface="Arial"/>
                <a:ea typeface="Arial"/>
                <a:cs typeface="Arial"/>
                <a:sym typeface="Arial"/>
              </a:rPr>
              <a:t>حرص كل من الزوج والزوجة على إظهار مشاعرهما للآخر من حب وود وثقة.</a:t>
            </a:r>
          </a:p>
        </p:txBody>
      </p:sp>
      <p:sp>
        <p:nvSpPr>
          <p:cNvPr id="447" name="Shape 447"/>
          <p:cNvSpPr/>
          <p:nvPr/>
        </p:nvSpPr>
        <p:spPr>
          <a:xfrm flipH="1">
            <a:off x="7215206" y="2071674"/>
            <a:ext cx="1571636" cy="1214446"/>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48" name="Shape 448"/>
          <p:cNvSpPr txBox="1"/>
          <p:nvPr/>
        </p:nvSpPr>
        <p:spPr>
          <a:xfrm>
            <a:off x="7572396" y="1962684"/>
            <a:ext cx="760144" cy="132343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8000" u="none" cap="none" strike="noStrike">
                <a:solidFill>
                  <a:schemeClr val="lt1"/>
                </a:solidFill>
                <a:latin typeface="Arial"/>
                <a:ea typeface="Arial"/>
                <a:cs typeface="Arial"/>
                <a:sym typeface="Arial"/>
              </a:rPr>
              <a:t>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2" name="Shape 452"/>
        <p:cNvGrpSpPr/>
        <p:nvPr/>
      </p:nvGrpSpPr>
      <p:grpSpPr>
        <a:xfrm>
          <a:off x="0" y="0"/>
          <a:ext cx="0" cy="0"/>
          <a:chOff x="0" y="0"/>
          <a:chExt cx="0" cy="0"/>
        </a:xfrm>
      </p:grpSpPr>
      <p:pic>
        <p:nvPicPr>
          <p:cNvPr descr="image-43033.gif" id="453" name="Shape 453"/>
          <p:cNvPicPr preferRelativeResize="0"/>
          <p:nvPr/>
        </p:nvPicPr>
        <p:blipFill rotWithShape="1">
          <a:blip r:embed="rId3">
            <a:alphaModFix/>
          </a:blip>
          <a:srcRect b="0" l="0" r="0" t="0"/>
          <a:stretch/>
        </p:blipFill>
        <p:spPr>
          <a:xfrm>
            <a:off x="3929057" y="450345"/>
            <a:ext cx="4929222" cy="140701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pic>
      <p:sp>
        <p:nvSpPr>
          <p:cNvPr id="454" name="Shape 454"/>
          <p:cNvSpPr/>
          <p:nvPr/>
        </p:nvSpPr>
        <p:spPr>
          <a:xfrm>
            <a:off x="4071933" y="571479"/>
            <a:ext cx="4572031" cy="923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5400" u="none" cap="none" strike="noStrike">
                <a:solidFill>
                  <a:srgbClr val="660066"/>
                </a:solidFill>
                <a:latin typeface="Arial"/>
                <a:ea typeface="Arial"/>
                <a:cs typeface="Arial"/>
                <a:sym typeface="Arial"/>
              </a:rPr>
              <a:t>ما بعد الزواج</a:t>
            </a:r>
          </a:p>
        </p:txBody>
      </p:sp>
      <p:sp>
        <p:nvSpPr>
          <p:cNvPr id="455" name="Shape 455"/>
          <p:cNvSpPr/>
          <p:nvPr/>
        </p:nvSpPr>
        <p:spPr>
          <a:xfrm rot="5400000">
            <a:off x="2536031" y="392899"/>
            <a:ext cx="4000529" cy="8643967"/>
          </a:xfrm>
          <a:prstGeom prst="round2DiagRect">
            <a:avLst>
              <a:gd fmla="val 16667" name="adj1"/>
              <a:gd fmla="val 0" name="adj2"/>
            </a:avLst>
          </a:prstGeom>
          <a:blipFill rotWithShape="1">
            <a:blip r:embed="rId4">
              <a:alphaModFix/>
            </a:blip>
            <a:stretch>
              <a:fillRect b="0" l="0" r="0" t="0"/>
            </a:stretch>
          </a:blip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56" name="Shape 456"/>
          <p:cNvSpPr/>
          <p:nvPr/>
        </p:nvSpPr>
        <p:spPr>
          <a:xfrm>
            <a:off x="714347" y="3549567"/>
            <a:ext cx="7596191" cy="2308323"/>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800" u="none" cap="none" strike="noStrike">
                <a:solidFill>
                  <a:srgbClr val="CC0066"/>
                </a:solidFill>
                <a:latin typeface="Arial"/>
                <a:ea typeface="Arial"/>
                <a:cs typeface="Arial"/>
                <a:sym typeface="Arial"/>
              </a:rPr>
              <a:t>ألا ينشغل الزوج والزوجة بمشكلات الأبناء عن النظر إلى نفسيهما وحاجاتهما الذاتية.</a:t>
            </a:r>
          </a:p>
        </p:txBody>
      </p:sp>
      <p:sp>
        <p:nvSpPr>
          <p:cNvPr id="457" name="Shape 457"/>
          <p:cNvSpPr/>
          <p:nvPr/>
        </p:nvSpPr>
        <p:spPr>
          <a:xfrm flipH="1">
            <a:off x="7215206" y="2071674"/>
            <a:ext cx="1571636" cy="1214446"/>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58" name="Shape 458"/>
          <p:cNvSpPr txBox="1"/>
          <p:nvPr/>
        </p:nvSpPr>
        <p:spPr>
          <a:xfrm>
            <a:off x="7572396" y="1962684"/>
            <a:ext cx="760144" cy="132343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8000" u="none" cap="none" strike="noStrike">
                <a:solidFill>
                  <a:schemeClr val="lt1"/>
                </a:solidFill>
                <a:latin typeface="Arial"/>
                <a:ea typeface="Arial"/>
                <a:cs typeface="Arial"/>
                <a:sym typeface="Arial"/>
              </a:rPr>
              <a:t>3</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1000"/>
                                        <p:tgtEl>
                                          <p:spTgt spid="4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x="0" y="0"/>
          <a:ext cx="0" cy="0"/>
          <a:chOff x="0" y="0"/>
          <a:chExt cx="0" cy="0"/>
        </a:xfrm>
      </p:grpSpPr>
      <p:pic>
        <p:nvPicPr>
          <p:cNvPr descr="image-43033.gif" id="463" name="Shape 463"/>
          <p:cNvPicPr preferRelativeResize="0"/>
          <p:nvPr/>
        </p:nvPicPr>
        <p:blipFill rotWithShape="1">
          <a:blip r:embed="rId3">
            <a:alphaModFix/>
          </a:blip>
          <a:srcRect b="0" l="0" r="0" t="0"/>
          <a:stretch/>
        </p:blipFill>
        <p:spPr>
          <a:xfrm>
            <a:off x="3929057" y="450345"/>
            <a:ext cx="4929222" cy="140701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pic>
      <p:sp>
        <p:nvSpPr>
          <p:cNvPr id="464" name="Shape 464"/>
          <p:cNvSpPr/>
          <p:nvPr/>
        </p:nvSpPr>
        <p:spPr>
          <a:xfrm>
            <a:off x="4071933" y="571479"/>
            <a:ext cx="4572031" cy="923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5400" u="none" cap="none" strike="noStrike">
                <a:solidFill>
                  <a:srgbClr val="660066"/>
                </a:solidFill>
                <a:latin typeface="Arial"/>
                <a:ea typeface="Arial"/>
                <a:cs typeface="Arial"/>
                <a:sym typeface="Arial"/>
              </a:rPr>
              <a:t>ما بعد الزواج</a:t>
            </a:r>
          </a:p>
        </p:txBody>
      </p:sp>
      <p:sp>
        <p:nvSpPr>
          <p:cNvPr id="465" name="Shape 465"/>
          <p:cNvSpPr/>
          <p:nvPr/>
        </p:nvSpPr>
        <p:spPr>
          <a:xfrm rot="5400000">
            <a:off x="2536031" y="392899"/>
            <a:ext cx="4000529" cy="8643967"/>
          </a:xfrm>
          <a:prstGeom prst="round2DiagRect">
            <a:avLst>
              <a:gd fmla="val 16667" name="adj1"/>
              <a:gd fmla="val 0" name="adj2"/>
            </a:avLst>
          </a:prstGeom>
          <a:blipFill rotWithShape="1">
            <a:blip r:embed="rId4">
              <a:alphaModFix/>
            </a:blip>
            <a:stretch>
              <a:fillRect b="0" l="0" r="0" t="0"/>
            </a:stretch>
          </a:blip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6" name="Shape 466"/>
          <p:cNvSpPr/>
          <p:nvPr/>
        </p:nvSpPr>
        <p:spPr>
          <a:xfrm>
            <a:off x="714347" y="3357562"/>
            <a:ext cx="7786741" cy="2554544"/>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CC0066"/>
                </a:solidFill>
                <a:latin typeface="Arial"/>
                <a:ea typeface="Arial"/>
                <a:cs typeface="Arial"/>
                <a:sym typeface="Arial"/>
              </a:rPr>
              <a:t>أن يهتم الزوج والزوجة حاجة الطرف الأخر إلى الحب وإلى التقدير والاحترام والاهتمام كوسيلة لاستمرار الحياة الزوجية، ولا يسيئ احدهما معاملة الآخر أو يحقر من شأنه.</a:t>
            </a:r>
          </a:p>
        </p:txBody>
      </p:sp>
      <p:sp>
        <p:nvSpPr>
          <p:cNvPr id="467" name="Shape 467"/>
          <p:cNvSpPr/>
          <p:nvPr/>
        </p:nvSpPr>
        <p:spPr>
          <a:xfrm flipH="1">
            <a:off x="7215206" y="2071674"/>
            <a:ext cx="1571636" cy="1214446"/>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8" name="Shape 468"/>
          <p:cNvSpPr txBox="1"/>
          <p:nvPr/>
        </p:nvSpPr>
        <p:spPr>
          <a:xfrm>
            <a:off x="7572396" y="1962684"/>
            <a:ext cx="760144" cy="132343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8000" u="none" cap="none" strike="noStrike">
                <a:solidFill>
                  <a:schemeClr val="lt1"/>
                </a:solidFill>
                <a:latin typeface="Arial"/>
                <a:ea typeface="Arial"/>
                <a:cs typeface="Arial"/>
                <a:sym typeface="Arial"/>
              </a:rPr>
              <a:t>4</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x="0" y="0"/>
          <a:ext cx="0" cy="0"/>
          <a:chOff x="0" y="0"/>
          <a:chExt cx="0" cy="0"/>
        </a:xfrm>
      </p:grpSpPr>
      <p:grpSp>
        <p:nvGrpSpPr>
          <p:cNvPr id="473" name="Shape 473"/>
          <p:cNvGrpSpPr/>
          <p:nvPr/>
        </p:nvGrpSpPr>
        <p:grpSpPr>
          <a:xfrm>
            <a:off x="4890392" y="214289"/>
            <a:ext cx="4253608" cy="1571635"/>
            <a:chOff x="-150190" y="1447800"/>
            <a:chExt cx="9232347" cy="5105399"/>
          </a:xfrm>
        </p:grpSpPr>
        <p:sp>
          <p:nvSpPr>
            <p:cNvPr id="474" name="Shape 474"/>
            <p:cNvSpPr/>
            <p:nvPr/>
          </p:nvSpPr>
          <p:spPr>
            <a:xfrm>
              <a:off x="457200" y="1447800"/>
              <a:ext cx="8381999" cy="5105399"/>
            </a:xfrm>
            <a:prstGeom prst="parallelogram">
              <a:avLst>
                <a:gd fmla="val 25000" name="adj"/>
              </a:avLst>
            </a:prstGeom>
            <a:gradFill>
              <a:gsLst>
                <a:gs pos="0">
                  <a:srgbClr val="CCCCFF"/>
                </a:gs>
                <a:gs pos="17999">
                  <a:srgbClr val="99CCFF"/>
                </a:gs>
                <a:gs pos="36000">
                  <a:srgbClr val="9966FF"/>
                </a:gs>
                <a:gs pos="61000">
                  <a:srgbClr val="CC99FF"/>
                </a:gs>
                <a:gs pos="82001">
                  <a:srgbClr val="99CCFF"/>
                </a:gs>
                <a:gs pos="100000">
                  <a:srgbClr val="CCCCFF"/>
                </a:gs>
              </a:gsLst>
              <a:path path="circle">
                <a:fillToRect l="100%" t="100%"/>
              </a:path>
              <a:tileRect b="-100%" r="-100%"/>
            </a:gra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75" name="Shape 475"/>
            <p:cNvSpPr/>
            <p:nvPr/>
          </p:nvSpPr>
          <p:spPr>
            <a:xfrm rot="10800000">
              <a:off x="-150190" y="1911920"/>
              <a:ext cx="9232347" cy="4525242"/>
            </a:xfrm>
            <a:prstGeom prst="parallelogram">
              <a:avLst>
                <a:gd fmla="val 25000" name="adj"/>
              </a:avLst>
            </a:prstGeom>
            <a:solidFill>
              <a:srgbClr val="FF99FF"/>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476" name="Shape 476"/>
          <p:cNvSpPr/>
          <p:nvPr/>
        </p:nvSpPr>
        <p:spPr>
          <a:xfrm>
            <a:off x="4867869" y="500041"/>
            <a:ext cx="4094462" cy="1015662"/>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i="0" lang="ar-EG" sz="6000" u="none" cap="none" strike="noStrike">
                <a:solidFill>
                  <a:srgbClr val="333399"/>
                </a:solidFill>
                <a:latin typeface="Arial"/>
                <a:ea typeface="Arial"/>
                <a:cs typeface="Arial"/>
                <a:sym typeface="Arial"/>
              </a:rPr>
              <a:t>تعلم ذاتي</a:t>
            </a:r>
          </a:p>
        </p:txBody>
      </p:sp>
      <p:pic>
        <p:nvPicPr>
          <p:cNvPr descr="D:\e\الشغل\شغل ابتدء من يوم 5 شهر 10 سنة 2013\كل البراويز\براويز خالصة\New Folder\0009.png" id="477" name="Shape 477"/>
          <p:cNvPicPr preferRelativeResize="0"/>
          <p:nvPr/>
        </p:nvPicPr>
        <p:blipFill rotWithShape="1">
          <a:blip r:embed="rId3">
            <a:alphaModFix/>
          </a:blip>
          <a:srcRect b="0" l="0" r="0" t="0"/>
          <a:stretch/>
        </p:blipFill>
        <p:spPr>
          <a:xfrm>
            <a:off x="285719" y="2285991"/>
            <a:ext cx="8572560" cy="4286280"/>
          </a:xfrm>
          <a:prstGeom prst="rect">
            <a:avLst/>
          </a:prstGeom>
          <a:noFill/>
          <a:ln>
            <a:noFill/>
          </a:ln>
        </p:spPr>
      </p:pic>
      <p:sp>
        <p:nvSpPr>
          <p:cNvPr id="478" name="Shape 478"/>
          <p:cNvSpPr txBox="1"/>
          <p:nvPr/>
        </p:nvSpPr>
        <p:spPr>
          <a:xfrm>
            <a:off x="571472" y="3066052"/>
            <a:ext cx="8072494" cy="2739210"/>
          </a:xfrm>
          <a:prstGeom prst="rect">
            <a:avLst/>
          </a:prstGeom>
          <a:noFill/>
          <a:ln>
            <a:noFill/>
          </a:ln>
        </p:spPr>
        <p:txBody>
          <a:bodyPr anchorCtr="0" anchor="t" bIns="45700" lIns="91425" rIns="91425" tIns="45700">
            <a:noAutofit/>
          </a:bodyPr>
          <a:lstStyle/>
          <a:p>
            <a:pPr indent="0" lvl="0" marL="0" marR="0" rtl="1" algn="l">
              <a:spcBef>
                <a:spcPts val="0"/>
              </a:spcBef>
              <a:spcAft>
                <a:spcPts val="0"/>
              </a:spcAft>
              <a:buSzPct val="25000"/>
              <a:buNone/>
            </a:pPr>
            <a:r>
              <a:rPr b="1" i="0" lang="ar-EG" sz="2800" u="none" cap="none" strike="noStrike">
                <a:solidFill>
                  <a:srgbClr val="0033CC"/>
                </a:solidFill>
                <a:latin typeface="Arial"/>
                <a:ea typeface="Arial"/>
                <a:cs typeface="Arial"/>
                <a:sym typeface="Arial"/>
              </a:rPr>
              <a:t>http://www.kacnd.org/zawjiest/default.asp</a:t>
            </a:r>
          </a:p>
          <a:p>
            <a:pPr indent="0" lvl="0" marL="0" marR="0" rtl="1" algn="r">
              <a:spcBef>
                <a:spcPts val="0"/>
              </a:spcBef>
              <a:spcAft>
                <a:spcPts val="0"/>
              </a:spcAft>
              <a:buSzPct val="25000"/>
              <a:buNone/>
            </a:pPr>
            <a:r>
              <a:rPr b="1" i="0" lang="ar-EG" sz="4800" u="none" cap="none" strike="noStrike">
                <a:solidFill>
                  <a:srgbClr val="0033CC"/>
                </a:solidFill>
                <a:latin typeface="Arial"/>
                <a:ea typeface="Arial"/>
                <a:cs typeface="Arial"/>
                <a:sym typeface="Arial"/>
              </a:rPr>
              <a:t>من خلال الرجوع لموقع مركز الحوار الوطني</a:t>
            </a:r>
            <a:br>
              <a:rPr b="1" i="0" lang="ar-EG" sz="4800" u="none" cap="none" strike="noStrike">
                <a:solidFill>
                  <a:srgbClr val="0033CC"/>
                </a:solidFill>
                <a:latin typeface="Arial"/>
                <a:ea typeface="Arial"/>
                <a:cs typeface="Arial"/>
                <a:sym typeface="Arial"/>
              </a:rPr>
            </a:br>
            <a:r>
              <a:rPr b="1" i="0" lang="ar-EG" sz="4800" u="none" cap="none" strike="noStrike">
                <a:solidFill>
                  <a:srgbClr val="0033CC"/>
                </a:solidFill>
                <a:latin typeface="Arial"/>
                <a:ea typeface="Arial"/>
                <a:cs typeface="Arial"/>
                <a:sym typeface="Arial"/>
              </a:rPr>
              <a:t>(طبق كتجربة مقياس الحوار الزوجي)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2" name="Shape 482"/>
        <p:cNvGrpSpPr/>
        <p:nvPr/>
      </p:nvGrpSpPr>
      <p:grpSpPr>
        <a:xfrm>
          <a:off x="0" y="0"/>
          <a:ext cx="0" cy="0"/>
          <a:chOff x="0" y="0"/>
          <a:chExt cx="0" cy="0"/>
        </a:xfrm>
      </p:grpSpPr>
      <p:grpSp>
        <p:nvGrpSpPr>
          <p:cNvPr id="483" name="Shape 483"/>
          <p:cNvGrpSpPr/>
          <p:nvPr/>
        </p:nvGrpSpPr>
        <p:grpSpPr>
          <a:xfrm>
            <a:off x="1428727" y="1357298"/>
            <a:ext cx="6215106" cy="3143272"/>
            <a:chOff x="334538" y="1371600"/>
            <a:chExt cx="6929645" cy="2438399"/>
          </a:xfrm>
        </p:grpSpPr>
        <p:sp>
          <p:nvSpPr>
            <p:cNvPr id="484" name="Shape 484"/>
            <p:cNvSpPr/>
            <p:nvPr/>
          </p:nvSpPr>
          <p:spPr>
            <a:xfrm rot="5400000">
              <a:off x="2663795" y="-862868"/>
              <a:ext cx="2271132" cy="6929645"/>
            </a:xfrm>
            <a:prstGeom prst="flowChartPunchedTape">
              <a:avLst/>
            </a:prstGeom>
            <a:blipFill rotWithShape="1">
              <a:blip r:embed="rId3">
                <a:alphaModFix/>
              </a:blip>
              <a:tile algn="tl" flip="none" tx="0" sx="100000" ty="0" sy="100000"/>
            </a:blipFill>
            <a:ln cap="flat" cmpd="sng" w="63500">
              <a:solidFill>
                <a:srgbClr val="825600"/>
              </a:solidFill>
              <a:prstDash val="dash"/>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485" name="Shape 485"/>
            <p:cNvSpPr/>
            <p:nvPr/>
          </p:nvSpPr>
          <p:spPr>
            <a:xfrm>
              <a:off x="616722" y="1371600"/>
              <a:ext cx="6427149" cy="2438399"/>
            </a:xfrm>
            <a:prstGeom prst="horizontalScroll">
              <a:avLst>
                <a:gd fmla="val 12500" name="adj"/>
              </a:avLst>
            </a:prstGeom>
            <a:solidFill>
              <a:srgbClr val="0000FF"/>
            </a:solidFill>
            <a:ln cap="flat" cmpd="sng" w="88900">
              <a:solidFill>
                <a:srgbClr val="825600"/>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86" name="Shape 486"/>
          <p:cNvSpPr/>
          <p:nvPr/>
        </p:nvSpPr>
        <p:spPr>
          <a:xfrm>
            <a:off x="2000232" y="2071677"/>
            <a:ext cx="5286411" cy="1446550"/>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8800">
                <a:solidFill>
                  <a:schemeClr val="lt1"/>
                </a:solidFill>
                <a:latin typeface="Arial"/>
                <a:ea typeface="Arial"/>
                <a:cs typeface="Arial"/>
                <a:sym typeface="Arial"/>
              </a:rPr>
              <a:t>تقويم ذاتي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000"/>
                                        <p:tgtEl>
                                          <p:spTgt spid="483"/>
                                        </p:tgtEl>
                                      </p:cBhvr>
                                    </p:animEffect>
                                  </p:childTnLst>
                                </p:cTn>
                              </p:par>
                              <p:par>
                                <p:cTn fill="hold" nodeType="with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0" name="Shape 490"/>
        <p:cNvGrpSpPr/>
        <p:nvPr/>
      </p:nvGrpSpPr>
      <p:grpSpPr>
        <a:xfrm>
          <a:off x="0" y="0"/>
          <a:ext cx="0" cy="0"/>
          <a:chOff x="0" y="0"/>
          <a:chExt cx="0" cy="0"/>
        </a:xfrm>
      </p:grpSpPr>
      <p:pic>
        <p:nvPicPr>
          <p:cNvPr descr="jklio.png" id="491" name="Shape 491"/>
          <p:cNvPicPr preferRelativeResize="0"/>
          <p:nvPr/>
        </p:nvPicPr>
        <p:blipFill rotWithShape="1">
          <a:blip r:embed="rId3">
            <a:alphaModFix/>
          </a:blip>
          <a:srcRect b="0" l="0" r="0" t="0"/>
          <a:stretch/>
        </p:blipFill>
        <p:spPr>
          <a:xfrm>
            <a:off x="142843" y="42189"/>
            <a:ext cx="8858279" cy="6773619"/>
          </a:xfrm>
          <a:prstGeom prst="rect">
            <a:avLst/>
          </a:prstGeom>
          <a:solidFill>
            <a:srgbClr val="D8D8D8"/>
          </a:solidFill>
          <a:ln>
            <a:noFill/>
          </a:ln>
        </p:spPr>
      </p:pic>
      <p:sp>
        <p:nvSpPr>
          <p:cNvPr id="492" name="Shape 492"/>
          <p:cNvSpPr/>
          <p:nvPr/>
        </p:nvSpPr>
        <p:spPr>
          <a:xfrm>
            <a:off x="785785" y="500041"/>
            <a:ext cx="7640637" cy="132343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000">
                <a:solidFill>
                  <a:srgbClr val="0033CC"/>
                </a:solidFill>
                <a:latin typeface="Arial"/>
                <a:ea typeface="Arial"/>
                <a:cs typeface="Arial"/>
                <a:sym typeface="Arial"/>
              </a:rPr>
              <a:t>أكتب الأفكار الثلاث الأكثر أهمية والتي تعلمتها من وحدة المشكلات الاجتماعية.</a:t>
            </a:r>
          </a:p>
        </p:txBody>
      </p:sp>
      <p:sp>
        <p:nvSpPr>
          <p:cNvPr id="493" name="Shape 493"/>
          <p:cNvSpPr/>
          <p:nvPr/>
        </p:nvSpPr>
        <p:spPr>
          <a:xfrm>
            <a:off x="357158" y="2571743"/>
            <a:ext cx="8429683" cy="707886"/>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lang="ar-EG" sz="4000">
                <a:solidFill>
                  <a:schemeClr val="dk1"/>
                </a:solidFill>
                <a:latin typeface="Arial"/>
                <a:ea typeface="Arial"/>
                <a:cs typeface="Arial"/>
                <a:sym typeface="Arial"/>
              </a:rPr>
              <a:t>1. </a:t>
            </a:r>
            <a:r>
              <a:rPr b="1" lang="ar-EG" sz="4000">
                <a:solidFill>
                  <a:srgbClr val="C00000"/>
                </a:solidFill>
                <a:latin typeface="Arial"/>
                <a:ea typeface="Arial"/>
                <a:cs typeface="Arial"/>
                <a:sym typeface="Arial"/>
              </a:rPr>
              <a:t>تطبيق خصائص المشكلات الاجتماعية.</a:t>
            </a:r>
          </a:p>
        </p:txBody>
      </p:sp>
      <p:sp>
        <p:nvSpPr>
          <p:cNvPr id="494" name="Shape 494"/>
          <p:cNvSpPr/>
          <p:nvPr/>
        </p:nvSpPr>
        <p:spPr>
          <a:xfrm>
            <a:off x="357158" y="3506932"/>
            <a:ext cx="8429683" cy="707886"/>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lang="ar-EG" sz="4000">
                <a:solidFill>
                  <a:schemeClr val="dk1"/>
                </a:solidFill>
                <a:latin typeface="Arial"/>
                <a:ea typeface="Arial"/>
                <a:cs typeface="Arial"/>
                <a:sym typeface="Arial"/>
              </a:rPr>
              <a:t>2. </a:t>
            </a:r>
            <a:r>
              <a:rPr b="1" lang="ar-EG" sz="4000">
                <a:solidFill>
                  <a:srgbClr val="C00000"/>
                </a:solidFill>
                <a:latin typeface="Arial"/>
                <a:ea typeface="Arial"/>
                <a:cs typeface="Arial"/>
                <a:sym typeface="Arial"/>
              </a:rPr>
              <a:t>أسباب المشكلات الاجتماعية.</a:t>
            </a:r>
          </a:p>
        </p:txBody>
      </p:sp>
      <p:sp>
        <p:nvSpPr>
          <p:cNvPr id="495" name="Shape 495"/>
          <p:cNvSpPr/>
          <p:nvPr/>
        </p:nvSpPr>
        <p:spPr>
          <a:xfrm>
            <a:off x="357158" y="4463014"/>
            <a:ext cx="8429683" cy="1323439"/>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lang="ar-EG" sz="4000">
                <a:solidFill>
                  <a:schemeClr val="dk1"/>
                </a:solidFill>
                <a:latin typeface="Arial"/>
                <a:ea typeface="Arial"/>
                <a:cs typeface="Arial"/>
                <a:sym typeface="Arial"/>
              </a:rPr>
              <a:t>3. </a:t>
            </a:r>
            <a:r>
              <a:rPr b="1" lang="ar-EG" sz="4000">
                <a:solidFill>
                  <a:srgbClr val="C00000"/>
                </a:solidFill>
                <a:latin typeface="Arial"/>
                <a:ea typeface="Arial"/>
                <a:cs typeface="Arial"/>
                <a:sym typeface="Arial"/>
              </a:rPr>
              <a:t>حلول المشكلات الاجتماعية التي يعاني منها </a:t>
            </a:r>
          </a:p>
          <a:p>
            <a:pPr indent="0" lvl="0" marL="0" marR="0" rtl="1" algn="r">
              <a:spcBef>
                <a:spcPts val="0"/>
              </a:spcBef>
              <a:spcAft>
                <a:spcPts val="0"/>
              </a:spcAft>
              <a:buSzPct val="25000"/>
              <a:buNone/>
            </a:pPr>
            <a:r>
              <a:rPr b="1" lang="ar-EG" sz="4000">
                <a:solidFill>
                  <a:srgbClr val="C00000"/>
                </a:solidFill>
                <a:latin typeface="Arial"/>
                <a:ea typeface="Arial"/>
                <a:cs typeface="Arial"/>
                <a:sym typeface="Arial"/>
              </a:rPr>
              <a:t>    المجتمع.</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3"/>
                                        </p:tgtEl>
                                        <p:attrNameLst>
                                          <p:attrName>style.visibility</p:attrName>
                                        </p:attrNameLst>
                                      </p:cBhvr>
                                      <p:to>
                                        <p:strVal val="visible"/>
                                      </p:to>
                                    </p:set>
                                    <p:anim calcmode="lin" valueType="num">
                                      <p:cBhvr additive="base">
                                        <p:cTn dur="500"/>
                                        <p:tgtEl>
                                          <p:spTgt spid="493"/>
                                        </p:tgtEl>
                                        <p:attrNameLst>
                                          <p:attrName>ppt_w</p:attrName>
                                        </p:attrNameLst>
                                      </p:cBhvr>
                                      <p:tavLst>
                                        <p:tav fmla="" tm="0">
                                          <p:val>
                                            <p:strVal val="0"/>
                                          </p:val>
                                        </p:tav>
                                        <p:tav fmla="" tm="100000">
                                          <p:val>
                                            <p:strVal val="#ppt_w"/>
                                          </p:val>
                                        </p:tav>
                                      </p:tavLst>
                                    </p:anim>
                                    <p:anim calcmode="lin" valueType="num">
                                      <p:cBhvr additive="base">
                                        <p:cTn dur="500"/>
                                        <p:tgtEl>
                                          <p:spTgt spid="4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4"/>
                                        </p:tgtEl>
                                        <p:attrNameLst>
                                          <p:attrName>style.visibility</p:attrName>
                                        </p:attrNameLst>
                                      </p:cBhvr>
                                      <p:to>
                                        <p:strVal val="visible"/>
                                      </p:to>
                                    </p:set>
                                    <p:anim calcmode="lin" valueType="num">
                                      <p:cBhvr additive="base">
                                        <p:cTn dur="500"/>
                                        <p:tgtEl>
                                          <p:spTgt spid="494"/>
                                        </p:tgtEl>
                                        <p:attrNameLst>
                                          <p:attrName>ppt_w</p:attrName>
                                        </p:attrNameLst>
                                      </p:cBhvr>
                                      <p:tavLst>
                                        <p:tav fmla="" tm="0">
                                          <p:val>
                                            <p:strVal val="0"/>
                                          </p:val>
                                        </p:tav>
                                        <p:tav fmla="" tm="100000">
                                          <p:val>
                                            <p:strVal val="#ppt_w"/>
                                          </p:val>
                                        </p:tav>
                                      </p:tavLst>
                                    </p:anim>
                                    <p:anim calcmode="lin" valueType="num">
                                      <p:cBhvr additive="base">
                                        <p:cTn dur="500"/>
                                        <p:tgtEl>
                                          <p:spTgt spid="4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5"/>
                                        </p:tgtEl>
                                        <p:attrNameLst>
                                          <p:attrName>style.visibility</p:attrName>
                                        </p:attrNameLst>
                                      </p:cBhvr>
                                      <p:to>
                                        <p:strVal val="visible"/>
                                      </p:to>
                                    </p:set>
                                    <p:anim calcmode="lin" valueType="num">
                                      <p:cBhvr additive="base">
                                        <p:cTn dur="500"/>
                                        <p:tgtEl>
                                          <p:spTgt spid="495"/>
                                        </p:tgtEl>
                                        <p:attrNameLst>
                                          <p:attrName>ppt_w</p:attrName>
                                        </p:attrNameLst>
                                      </p:cBhvr>
                                      <p:tavLst>
                                        <p:tav fmla="" tm="0">
                                          <p:val>
                                            <p:strVal val="0"/>
                                          </p:val>
                                        </p:tav>
                                        <p:tav fmla="" tm="100000">
                                          <p:val>
                                            <p:strVal val="#ppt_w"/>
                                          </p:val>
                                        </p:tav>
                                      </p:tavLst>
                                    </p:anim>
                                    <p:anim calcmode="lin" valueType="num">
                                      <p:cBhvr additive="base">
                                        <p:cTn dur="500"/>
                                        <p:tgtEl>
                                          <p:spTgt spid="4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9" name="Shape 499"/>
        <p:cNvGrpSpPr/>
        <p:nvPr/>
      </p:nvGrpSpPr>
      <p:grpSpPr>
        <a:xfrm>
          <a:off x="0" y="0"/>
          <a:ext cx="0" cy="0"/>
          <a:chOff x="0" y="0"/>
          <a:chExt cx="0" cy="0"/>
        </a:xfrm>
      </p:grpSpPr>
      <p:pic>
        <p:nvPicPr>
          <p:cNvPr descr="jklio.png" id="500" name="Shape 500"/>
          <p:cNvPicPr preferRelativeResize="0"/>
          <p:nvPr/>
        </p:nvPicPr>
        <p:blipFill rotWithShape="1">
          <a:blip r:embed="rId3">
            <a:alphaModFix/>
          </a:blip>
          <a:srcRect b="0" l="0" r="0" t="0"/>
          <a:stretch/>
        </p:blipFill>
        <p:spPr>
          <a:xfrm>
            <a:off x="142843" y="42189"/>
            <a:ext cx="8858279" cy="6773619"/>
          </a:xfrm>
          <a:prstGeom prst="rect">
            <a:avLst/>
          </a:prstGeom>
          <a:solidFill>
            <a:srgbClr val="D8D8D8"/>
          </a:solidFill>
          <a:ln>
            <a:noFill/>
          </a:ln>
        </p:spPr>
      </p:pic>
      <p:sp>
        <p:nvSpPr>
          <p:cNvPr id="501" name="Shape 501"/>
          <p:cNvSpPr/>
          <p:nvPr/>
        </p:nvSpPr>
        <p:spPr>
          <a:xfrm>
            <a:off x="785785" y="500041"/>
            <a:ext cx="7640637" cy="132343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000">
                <a:solidFill>
                  <a:srgbClr val="0033CC"/>
                </a:solidFill>
                <a:latin typeface="Arial"/>
                <a:ea typeface="Arial"/>
                <a:cs typeface="Arial"/>
                <a:sym typeface="Arial"/>
              </a:rPr>
              <a:t>أكتب تساؤلين تريد أن تجد لهما إجابة وإضافة بعد انتهاء وحدة المشكلات الاجتماعية.</a:t>
            </a:r>
          </a:p>
        </p:txBody>
      </p:sp>
      <p:sp>
        <p:nvSpPr>
          <p:cNvPr id="502" name="Shape 502"/>
          <p:cNvSpPr/>
          <p:nvPr/>
        </p:nvSpPr>
        <p:spPr>
          <a:xfrm>
            <a:off x="357158" y="2714619"/>
            <a:ext cx="8429683" cy="1323439"/>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lang="ar-EG" sz="4000">
                <a:solidFill>
                  <a:schemeClr val="dk1"/>
                </a:solidFill>
                <a:latin typeface="Arial"/>
                <a:ea typeface="Arial"/>
                <a:cs typeface="Arial"/>
                <a:sym typeface="Arial"/>
              </a:rPr>
              <a:t>1. </a:t>
            </a:r>
            <a:r>
              <a:rPr b="1" lang="ar-EG" sz="4000">
                <a:solidFill>
                  <a:srgbClr val="C00000"/>
                </a:solidFill>
                <a:latin typeface="Arial"/>
                <a:ea typeface="Arial"/>
                <a:cs typeface="Arial"/>
                <a:sym typeface="Arial"/>
              </a:rPr>
              <a:t>ما هي أهم المشكلات الاجتماعية في المجتمع </a:t>
            </a:r>
          </a:p>
          <a:p>
            <a:pPr indent="0" lvl="0" marL="0" marR="0" rtl="1" algn="r">
              <a:spcBef>
                <a:spcPts val="0"/>
              </a:spcBef>
              <a:spcAft>
                <a:spcPts val="0"/>
              </a:spcAft>
              <a:buSzPct val="25000"/>
              <a:buNone/>
            </a:pPr>
            <a:r>
              <a:rPr b="1" lang="ar-EG" sz="4000">
                <a:solidFill>
                  <a:srgbClr val="C00000"/>
                </a:solidFill>
                <a:latin typeface="Arial"/>
                <a:ea typeface="Arial"/>
                <a:cs typeface="Arial"/>
                <a:sym typeface="Arial"/>
              </a:rPr>
              <a:t>    السعودي؟</a:t>
            </a:r>
          </a:p>
        </p:txBody>
      </p:sp>
      <p:sp>
        <p:nvSpPr>
          <p:cNvPr id="503" name="Shape 503"/>
          <p:cNvSpPr/>
          <p:nvPr/>
        </p:nvSpPr>
        <p:spPr>
          <a:xfrm>
            <a:off x="357158" y="4143380"/>
            <a:ext cx="8429683" cy="1323439"/>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lang="ar-EG" sz="4000">
                <a:solidFill>
                  <a:schemeClr val="dk1"/>
                </a:solidFill>
                <a:latin typeface="Arial"/>
                <a:ea typeface="Arial"/>
                <a:cs typeface="Arial"/>
                <a:sym typeface="Arial"/>
              </a:rPr>
              <a:t>2. </a:t>
            </a:r>
            <a:r>
              <a:rPr b="1" lang="ar-EG" sz="4000">
                <a:solidFill>
                  <a:srgbClr val="C00000"/>
                </a:solidFill>
                <a:latin typeface="Arial"/>
                <a:ea typeface="Arial"/>
                <a:cs typeface="Arial"/>
                <a:sym typeface="Arial"/>
              </a:rPr>
              <a:t>اكتب قائمة بالظواهر التي تعتبرها مشكلات في  </a:t>
            </a:r>
          </a:p>
          <a:p>
            <a:pPr indent="0" lvl="0" marL="0" marR="0" rtl="1" algn="r">
              <a:spcBef>
                <a:spcPts val="0"/>
              </a:spcBef>
              <a:spcAft>
                <a:spcPts val="0"/>
              </a:spcAft>
              <a:buSzPct val="25000"/>
              <a:buNone/>
            </a:pPr>
            <a:r>
              <a:rPr b="1" lang="ar-EG" sz="4000">
                <a:solidFill>
                  <a:srgbClr val="C00000"/>
                </a:solidFill>
                <a:latin typeface="Arial"/>
                <a:ea typeface="Arial"/>
                <a:cs typeface="Arial"/>
                <a:sym typeface="Arial"/>
              </a:rPr>
              <a:t>    المجتمع الذي تعيش فيه؟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2"/>
                                        </p:tgtEl>
                                        <p:attrNameLst>
                                          <p:attrName>style.visibility</p:attrName>
                                        </p:attrNameLst>
                                      </p:cBhvr>
                                      <p:to>
                                        <p:strVal val="visible"/>
                                      </p:to>
                                    </p:set>
                                    <p:anim calcmode="lin" valueType="num">
                                      <p:cBhvr additive="base">
                                        <p:cTn dur="500"/>
                                        <p:tgtEl>
                                          <p:spTgt spid="502"/>
                                        </p:tgtEl>
                                        <p:attrNameLst>
                                          <p:attrName>ppt_w</p:attrName>
                                        </p:attrNameLst>
                                      </p:cBhvr>
                                      <p:tavLst>
                                        <p:tav fmla="" tm="0">
                                          <p:val>
                                            <p:strVal val="0"/>
                                          </p:val>
                                        </p:tav>
                                        <p:tav fmla="" tm="100000">
                                          <p:val>
                                            <p:strVal val="#ppt_w"/>
                                          </p:val>
                                        </p:tav>
                                      </p:tavLst>
                                    </p:anim>
                                    <p:anim calcmode="lin" valueType="num">
                                      <p:cBhvr additive="base">
                                        <p:cTn dur="500"/>
                                        <p:tgtEl>
                                          <p:spTgt spid="5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500"/>
                                        <p:tgtEl>
                                          <p:spTgt spid="503"/>
                                        </p:tgtEl>
                                        <p:attrNameLst>
                                          <p:attrName>ppt_w</p:attrName>
                                        </p:attrNameLst>
                                      </p:cBhvr>
                                      <p:tavLst>
                                        <p:tav fmla="" tm="0">
                                          <p:val>
                                            <p:strVal val="0"/>
                                          </p:val>
                                        </p:tav>
                                        <p:tav fmla="" tm="100000">
                                          <p:val>
                                            <p:strVal val="#ppt_w"/>
                                          </p:val>
                                        </p:tav>
                                      </p:tavLst>
                                    </p:anim>
                                    <p:anim calcmode="lin" valueType="num">
                                      <p:cBhvr additive="base">
                                        <p:cTn dur="500"/>
                                        <p:tgtEl>
                                          <p:spTgt spid="5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7" name="Shape 507"/>
        <p:cNvGrpSpPr/>
        <p:nvPr/>
      </p:nvGrpSpPr>
      <p:grpSpPr>
        <a:xfrm>
          <a:off x="0" y="0"/>
          <a:ext cx="0" cy="0"/>
          <a:chOff x="0" y="0"/>
          <a:chExt cx="0" cy="0"/>
        </a:xfrm>
      </p:grpSpPr>
      <p:pic>
        <p:nvPicPr>
          <p:cNvPr descr="jklio.png" id="508" name="Shape 508"/>
          <p:cNvPicPr preferRelativeResize="0"/>
          <p:nvPr/>
        </p:nvPicPr>
        <p:blipFill rotWithShape="1">
          <a:blip r:embed="rId3">
            <a:alphaModFix/>
          </a:blip>
          <a:srcRect b="0" l="0" r="0" t="0"/>
          <a:stretch/>
        </p:blipFill>
        <p:spPr>
          <a:xfrm>
            <a:off x="142843" y="42189"/>
            <a:ext cx="8858279" cy="6773619"/>
          </a:xfrm>
          <a:prstGeom prst="rect">
            <a:avLst/>
          </a:prstGeom>
          <a:solidFill>
            <a:srgbClr val="D8D8D8"/>
          </a:solidFill>
          <a:ln>
            <a:noFill/>
          </a:ln>
        </p:spPr>
      </p:pic>
      <p:sp>
        <p:nvSpPr>
          <p:cNvPr id="509" name="Shape 509"/>
          <p:cNvSpPr/>
          <p:nvPr/>
        </p:nvSpPr>
        <p:spPr>
          <a:xfrm>
            <a:off x="785785" y="500041"/>
            <a:ext cx="7640637" cy="132343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000">
                <a:solidFill>
                  <a:srgbClr val="0033CC"/>
                </a:solidFill>
                <a:latin typeface="Arial"/>
                <a:ea typeface="Arial"/>
                <a:cs typeface="Arial"/>
                <a:sym typeface="Arial"/>
              </a:rPr>
              <a:t>أكتب شيئاً واحد تستطيع تطبيقه مما تعلمته في هذه الوحدة.</a:t>
            </a:r>
          </a:p>
        </p:txBody>
      </p:sp>
      <p:sp>
        <p:nvSpPr>
          <p:cNvPr id="510" name="Shape 510"/>
          <p:cNvSpPr/>
          <p:nvPr/>
        </p:nvSpPr>
        <p:spPr>
          <a:xfrm>
            <a:off x="357158" y="3429000"/>
            <a:ext cx="8429683" cy="1938991"/>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000">
                <a:solidFill>
                  <a:srgbClr val="C00000"/>
                </a:solidFill>
                <a:latin typeface="Arial"/>
                <a:ea typeface="Arial"/>
                <a:cs typeface="Arial"/>
                <a:sym typeface="Arial"/>
              </a:rPr>
              <a:t>القدرة على التعبير عن الذات بالإضافة إلى قدرتها على التفاعل الإنساني، وامتلاكها لأدوات الاتصال مع الآخر ضمن الثقافات المختلفة.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ppt_w</p:attrName>
                                        </p:attrNameLst>
                                      </p:cBhvr>
                                      <p:tavLst>
                                        <p:tav fmla="" tm="0">
                                          <p:val>
                                            <p:strVal val="0"/>
                                          </p:val>
                                        </p:tav>
                                        <p:tav fmla="" tm="100000">
                                          <p:val>
                                            <p:strVal val="#ppt_w"/>
                                          </p:val>
                                        </p:tav>
                                      </p:tavLst>
                                    </p:anim>
                                    <p:anim calcmode="lin" valueType="num">
                                      <p:cBhvr additive="base">
                                        <p:cTn dur="500"/>
                                        <p:tgtEl>
                                          <p:spTgt spid="5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4" name="Shape 514"/>
        <p:cNvGrpSpPr/>
        <p:nvPr/>
      </p:nvGrpSpPr>
      <p:grpSpPr>
        <a:xfrm>
          <a:off x="0" y="0"/>
          <a:ext cx="0" cy="0"/>
          <a:chOff x="0" y="0"/>
          <a:chExt cx="0" cy="0"/>
        </a:xfrm>
      </p:grpSpPr>
      <p:grpSp>
        <p:nvGrpSpPr>
          <p:cNvPr id="515" name="Shape 515"/>
          <p:cNvGrpSpPr/>
          <p:nvPr/>
        </p:nvGrpSpPr>
        <p:grpSpPr>
          <a:xfrm>
            <a:off x="1857356" y="1500173"/>
            <a:ext cx="5357849" cy="3571900"/>
            <a:chOff x="497929" y="1071237"/>
            <a:chExt cx="8065522" cy="4765202"/>
          </a:xfrm>
        </p:grpSpPr>
        <p:sp>
          <p:nvSpPr>
            <p:cNvPr id="516" name="Shape 516"/>
            <p:cNvSpPr/>
            <p:nvPr/>
          </p:nvSpPr>
          <p:spPr>
            <a:xfrm>
              <a:off x="497929" y="1071237"/>
              <a:ext cx="8065522" cy="4765202"/>
            </a:xfrm>
            <a:prstGeom prst="ellipse">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pic>
          <p:nvPicPr>
            <p:cNvPr descr="abstract_background_orange.jpg" id="517" name="Shape 517"/>
            <p:cNvPicPr preferRelativeResize="0"/>
            <p:nvPr/>
          </p:nvPicPr>
          <p:blipFill rotWithShape="1">
            <a:blip r:embed="rId4">
              <a:alphaModFix/>
            </a:blip>
            <a:srcRect b="0" l="0" r="0" t="0"/>
            <a:stretch/>
          </p:blipFill>
          <p:spPr>
            <a:xfrm>
              <a:off x="820548" y="1643061"/>
              <a:ext cx="7527821" cy="3571874"/>
            </a:xfrm>
            <a:prstGeom prst="rect">
              <a:avLst/>
            </a:prstGeom>
            <a:noFill/>
            <a:ln>
              <a:noFill/>
            </a:ln>
          </p:spPr>
        </p:pic>
      </p:grpSp>
      <p:sp>
        <p:nvSpPr>
          <p:cNvPr id="518" name="Shape 518"/>
          <p:cNvSpPr/>
          <p:nvPr/>
        </p:nvSpPr>
        <p:spPr>
          <a:xfrm>
            <a:off x="1928791" y="1998826"/>
            <a:ext cx="5214974" cy="221599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lang="ar-EG" sz="13800">
                <a:solidFill>
                  <a:srgbClr val="800080"/>
                </a:solidFill>
                <a:latin typeface="Arial"/>
                <a:ea typeface="Arial"/>
                <a:cs typeface="Arial"/>
                <a:sym typeface="Arial"/>
              </a:rPr>
              <a:t>التقويم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par>
                                <p:cTn fill="hold" nodeType="withEffect" presetClass="entr" presetID="10" presetSubtype="0">
                                  <p:stCondLst>
                                    <p:cond delay="0"/>
                                  </p:stCondLst>
                                  <p:childTnLst>
                                    <p:set>
                                      <p:cBhvr>
                                        <p:cTn dur="1" fill="hold">
                                          <p:stCondLst>
                                            <p:cond delay="0"/>
                                          </p:stCondLst>
                                        </p:cTn>
                                        <p:tgtEl>
                                          <p:spTgt spid="518">
                                            <p:txEl>
                                              <p:pRg end="0" st="0"/>
                                            </p:txEl>
                                          </p:spTgt>
                                        </p:tgtEl>
                                        <p:attrNameLst>
                                          <p:attrName>style.visibility</p:attrName>
                                        </p:attrNameLst>
                                      </p:cBhvr>
                                      <p:to>
                                        <p:strVal val="visible"/>
                                      </p:to>
                                    </p:set>
                                    <p:animEffect filter="fade" transition="in">
                                      <p:cBhvr>
                                        <p:cTn dur="1000"/>
                                        <p:tgtEl>
                                          <p:spTgt spid="51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descr="1066.gif" id="112" name="Shape 112"/>
          <p:cNvPicPr preferRelativeResize="0"/>
          <p:nvPr/>
        </p:nvPicPr>
        <p:blipFill rotWithShape="1">
          <a:blip r:embed="rId3">
            <a:alphaModFix/>
          </a:blip>
          <a:srcRect b="0" l="0" r="0" t="0"/>
          <a:stretch/>
        </p:blipFill>
        <p:spPr>
          <a:xfrm>
            <a:off x="4753071" y="280363"/>
            <a:ext cx="4105209" cy="1214446"/>
          </a:xfrm>
          <a:prstGeom prst="rect">
            <a:avLst/>
          </a:prstGeom>
          <a:noFill/>
          <a:ln>
            <a:noFill/>
          </a:ln>
        </p:spPr>
      </p:pic>
      <p:sp>
        <p:nvSpPr>
          <p:cNvPr id="113" name="Shape 113"/>
          <p:cNvSpPr txBox="1"/>
          <p:nvPr/>
        </p:nvSpPr>
        <p:spPr>
          <a:xfrm>
            <a:off x="5072066" y="428604"/>
            <a:ext cx="3429025" cy="92332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5400" u="none" cap="none" strike="noStrike">
                <a:solidFill>
                  <a:srgbClr val="0000FF"/>
                </a:solidFill>
                <a:latin typeface="Arial"/>
                <a:ea typeface="Arial"/>
                <a:cs typeface="Arial"/>
                <a:sym typeface="Arial"/>
              </a:rPr>
              <a:t>ماذا سنتعلم؟</a:t>
            </a:r>
          </a:p>
        </p:txBody>
      </p:sp>
      <p:pic>
        <p:nvPicPr>
          <p:cNvPr descr="PGBRDR50.WMF" id="114" name="Shape 114"/>
          <p:cNvPicPr preferRelativeResize="0"/>
          <p:nvPr/>
        </p:nvPicPr>
        <p:blipFill rotWithShape="1">
          <a:blip r:embed="rId4">
            <a:alphaModFix/>
          </a:blip>
          <a:srcRect b="0" l="0" r="0" t="0"/>
          <a:stretch/>
        </p:blipFill>
        <p:spPr>
          <a:xfrm>
            <a:off x="285720" y="2500306"/>
            <a:ext cx="8501121" cy="1143007"/>
          </a:xfrm>
          <a:prstGeom prst="rect">
            <a:avLst/>
          </a:prstGeom>
          <a:noFill/>
          <a:ln>
            <a:noFill/>
          </a:ln>
        </p:spPr>
      </p:pic>
      <p:sp>
        <p:nvSpPr>
          <p:cNvPr id="115" name="Shape 115"/>
          <p:cNvSpPr/>
          <p:nvPr/>
        </p:nvSpPr>
        <p:spPr>
          <a:xfrm>
            <a:off x="1285851" y="2714619"/>
            <a:ext cx="6780426" cy="64633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rgbClr val="CC0099"/>
              </a:buClr>
              <a:buSzPct val="100000"/>
              <a:buFont typeface="Arial"/>
              <a:buChar char="•"/>
            </a:pPr>
            <a:r>
              <a:rPr b="1" i="0" lang="ar-EG" sz="3600" u="none" cap="none" strike="noStrike">
                <a:solidFill>
                  <a:srgbClr val="CC0099"/>
                </a:solidFill>
                <a:latin typeface="Arial"/>
                <a:ea typeface="Arial"/>
                <a:cs typeface="Arial"/>
                <a:sym typeface="Arial"/>
              </a:rPr>
              <a:t> مشكلة عدم التوافق الزواجي.</a:t>
            </a:r>
          </a:p>
        </p:txBody>
      </p:sp>
      <p:pic>
        <p:nvPicPr>
          <p:cNvPr descr="PGBRDR50.WMF" id="116" name="Shape 116"/>
          <p:cNvPicPr preferRelativeResize="0"/>
          <p:nvPr/>
        </p:nvPicPr>
        <p:blipFill rotWithShape="1">
          <a:blip r:embed="rId4">
            <a:alphaModFix/>
          </a:blip>
          <a:srcRect b="0" l="0" r="0" t="0"/>
          <a:stretch/>
        </p:blipFill>
        <p:spPr>
          <a:xfrm>
            <a:off x="285719" y="3786189"/>
            <a:ext cx="8501121" cy="1143007"/>
          </a:xfrm>
          <a:prstGeom prst="rect">
            <a:avLst/>
          </a:prstGeom>
          <a:noFill/>
          <a:ln>
            <a:noFill/>
          </a:ln>
        </p:spPr>
      </p:pic>
      <p:sp>
        <p:nvSpPr>
          <p:cNvPr id="117" name="Shape 117"/>
          <p:cNvSpPr/>
          <p:nvPr/>
        </p:nvSpPr>
        <p:spPr>
          <a:xfrm>
            <a:off x="928662" y="4000503"/>
            <a:ext cx="7122561" cy="64633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rgbClr val="CC0099"/>
              </a:buClr>
              <a:buSzPct val="100000"/>
              <a:buFont typeface="Arial"/>
              <a:buChar char="•"/>
            </a:pPr>
            <a:r>
              <a:rPr b="1" i="0" lang="ar-EG" sz="3600" u="none" cap="none" strike="noStrike">
                <a:solidFill>
                  <a:srgbClr val="CC0099"/>
                </a:solidFill>
                <a:latin typeface="Arial"/>
                <a:ea typeface="Arial"/>
                <a:cs typeface="Arial"/>
                <a:sym typeface="Arial"/>
              </a:rPr>
              <a:t> العوامل المؤثرة في التوافق الزواجي.</a:t>
            </a:r>
          </a:p>
        </p:txBody>
      </p:sp>
      <p:pic>
        <p:nvPicPr>
          <p:cNvPr descr="PGBRDR50.WMF" id="118" name="Shape 118"/>
          <p:cNvPicPr preferRelativeResize="0"/>
          <p:nvPr/>
        </p:nvPicPr>
        <p:blipFill rotWithShape="1">
          <a:blip r:embed="rId4">
            <a:alphaModFix/>
          </a:blip>
          <a:srcRect b="0" l="0" r="0" t="0"/>
          <a:stretch/>
        </p:blipFill>
        <p:spPr>
          <a:xfrm>
            <a:off x="285719" y="5072073"/>
            <a:ext cx="8501121" cy="1143007"/>
          </a:xfrm>
          <a:prstGeom prst="rect">
            <a:avLst/>
          </a:prstGeom>
          <a:noFill/>
          <a:ln>
            <a:noFill/>
          </a:ln>
        </p:spPr>
      </p:pic>
      <p:sp>
        <p:nvSpPr>
          <p:cNvPr id="119" name="Shape 119"/>
          <p:cNvSpPr/>
          <p:nvPr/>
        </p:nvSpPr>
        <p:spPr>
          <a:xfrm>
            <a:off x="857225" y="5286387"/>
            <a:ext cx="7215238" cy="64633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Clr>
                <a:srgbClr val="CC0099"/>
              </a:buClr>
              <a:buSzPct val="100000"/>
              <a:buFont typeface="Arial"/>
              <a:buChar char="•"/>
            </a:pPr>
            <a:r>
              <a:rPr b="1" i="0" lang="ar-EG" sz="3600" u="none" cap="none" strike="noStrike">
                <a:solidFill>
                  <a:srgbClr val="CC0099"/>
                </a:solidFill>
                <a:latin typeface="Arial"/>
                <a:ea typeface="Arial"/>
                <a:cs typeface="Arial"/>
                <a:sym typeface="Arial"/>
              </a:rPr>
              <a:t> أهم الوسائل العلمية لمواجهتها والحد منها.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2" name="Shape 522"/>
        <p:cNvGrpSpPr/>
        <p:nvPr/>
      </p:nvGrpSpPr>
      <p:grpSpPr>
        <a:xfrm>
          <a:off x="0" y="0"/>
          <a:ext cx="0" cy="0"/>
          <a:chOff x="0" y="0"/>
          <a:chExt cx="0" cy="0"/>
        </a:xfrm>
      </p:grpSpPr>
      <p:sp>
        <p:nvSpPr>
          <p:cNvPr id="523" name="Shape 523"/>
          <p:cNvSpPr/>
          <p:nvPr/>
        </p:nvSpPr>
        <p:spPr>
          <a:xfrm flipH="1">
            <a:off x="357157" y="214289"/>
            <a:ext cx="8501121" cy="2357453"/>
          </a:xfrm>
          <a:prstGeom prst="roundRect">
            <a:avLst>
              <a:gd fmla="val 16667" name="adj"/>
            </a:avLst>
          </a:prstGeom>
          <a:solidFill>
            <a:srgbClr val="800000"/>
          </a:solidFill>
          <a:ln cap="flat" cmpd="sng" w="104775">
            <a:solidFill>
              <a:srgbClr val="FF339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524" name="Shape 524"/>
          <p:cNvSpPr/>
          <p:nvPr/>
        </p:nvSpPr>
        <p:spPr>
          <a:xfrm>
            <a:off x="428597" y="428625"/>
            <a:ext cx="7858179" cy="193899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4000">
                <a:solidFill>
                  <a:schemeClr val="lt1"/>
                </a:solidFill>
                <a:latin typeface="Arial"/>
                <a:ea typeface="Arial"/>
                <a:cs typeface="Arial"/>
                <a:sym typeface="Arial"/>
              </a:rPr>
              <a:t>قم بإعداد قائمة بكل ما اكتشفته بعد دراستك لوحدة المشكلات من مفاهيم مغلوطة كانت لديك وسجل المفاهيم الصحيحة في الجدول التالي:</a:t>
            </a:r>
          </a:p>
        </p:txBody>
      </p:sp>
      <p:graphicFrame>
        <p:nvGraphicFramePr>
          <p:cNvPr id="525" name="Shape 525"/>
          <p:cNvGraphicFramePr/>
          <p:nvPr/>
        </p:nvGraphicFramePr>
        <p:xfrm>
          <a:off x="142877" y="2928933"/>
          <a:ext cx="3000000" cy="3000000"/>
        </p:xfrm>
        <a:graphic>
          <a:graphicData uri="http://schemas.openxmlformats.org/drawingml/2006/table">
            <a:tbl>
              <a:tblPr>
                <a:noFill/>
                <a:tableStyleId>{0EADE5D9-9214-4106-AF42-C6A9FD825033}</a:tableStyleId>
              </a:tblPr>
              <a:tblGrid>
                <a:gridCol w="4429150"/>
                <a:gridCol w="4429125"/>
              </a:tblGrid>
              <a:tr h="993375">
                <a:tc>
                  <a:txBody>
                    <a:bodyPr>
                      <a:noAutofit/>
                    </a:bodyPr>
                    <a:lstStyle/>
                    <a:p>
                      <a:pPr indent="0" lvl="0" marL="0" marR="0" rtl="1" algn="r">
                        <a:spcBef>
                          <a:spcPts val="0"/>
                        </a:spcBef>
                        <a:buSzPct val="25000"/>
                        <a:buNone/>
                      </a:pPr>
                      <a:r>
                        <a:t/>
                      </a:r>
                      <a:endParaRPr sz="1800"/>
                    </a:p>
                  </a:txBody>
                  <a:tcPr marT="0" marB="0" marR="68575" marL="68575">
                    <a:lnL cap="flat" cmpd="sng" w="12700">
                      <a:solidFill>
                        <a:srgbClr val="00FF99"/>
                      </a:solidFill>
                      <a:prstDash val="solid"/>
                      <a:round/>
                      <a:headEnd len="med" w="med" type="none"/>
                      <a:tailEnd len="med" w="med" type="none"/>
                    </a:lnL>
                    <a:lnR cap="flat" cmpd="sng" w="12700">
                      <a:solidFill>
                        <a:srgbClr val="00FF99"/>
                      </a:solidFill>
                      <a:prstDash val="solid"/>
                      <a:round/>
                      <a:headEnd len="med" w="med" type="none"/>
                      <a:tailEnd len="med" w="med" type="none"/>
                    </a:lnR>
                    <a:lnT cap="flat" cmpd="sng" w="12700">
                      <a:solidFill>
                        <a:srgbClr val="00FF99"/>
                      </a:solidFill>
                      <a:prstDash val="solid"/>
                      <a:round/>
                      <a:headEnd len="med" w="med" type="none"/>
                      <a:tailEnd len="med" w="med" type="none"/>
                    </a:lnT>
                    <a:lnB cap="flat" cmpd="sng" w="12700">
                      <a:solidFill>
                        <a:srgbClr val="00FF99"/>
                      </a:solidFill>
                      <a:prstDash val="solid"/>
                      <a:round/>
                      <a:headEnd len="med" w="med" type="none"/>
                      <a:tailEnd len="med" w="med" type="none"/>
                    </a:lnB>
                    <a:solidFill>
                      <a:srgbClr val="006600"/>
                    </a:solidFill>
                  </a:tcPr>
                </a:tc>
                <a:tc>
                  <a:txBody>
                    <a:bodyPr>
                      <a:noAutofit/>
                    </a:bodyPr>
                    <a:lstStyle/>
                    <a:p>
                      <a:pPr indent="0" lvl="0" marL="0" marR="0" rtl="1" algn="r">
                        <a:spcBef>
                          <a:spcPts val="0"/>
                        </a:spcBef>
                        <a:buSzPct val="25000"/>
                        <a:buNone/>
                      </a:pPr>
                      <a:r>
                        <a:t/>
                      </a:r>
                      <a:endParaRPr sz="1800"/>
                    </a:p>
                  </a:txBody>
                  <a:tcPr marT="0" marB="0" marR="68575" marL="68575">
                    <a:lnL cap="flat" cmpd="sng" w="12700">
                      <a:solidFill>
                        <a:srgbClr val="00FF99"/>
                      </a:solidFill>
                      <a:prstDash val="solid"/>
                      <a:round/>
                      <a:headEnd len="med" w="med" type="none"/>
                      <a:tailEnd len="med" w="med" type="none"/>
                    </a:lnL>
                    <a:lnR cap="flat" cmpd="sng" w="12700">
                      <a:solidFill>
                        <a:srgbClr val="00FF99"/>
                      </a:solidFill>
                      <a:prstDash val="solid"/>
                      <a:round/>
                      <a:headEnd len="med" w="med" type="none"/>
                      <a:tailEnd len="med" w="med" type="none"/>
                    </a:lnR>
                    <a:lnT cap="flat" cmpd="sng" w="12700">
                      <a:solidFill>
                        <a:srgbClr val="00FF99"/>
                      </a:solidFill>
                      <a:prstDash val="solid"/>
                      <a:round/>
                      <a:headEnd len="med" w="med" type="none"/>
                      <a:tailEnd len="med" w="med" type="none"/>
                    </a:lnT>
                    <a:lnB cap="flat" cmpd="sng" w="12700">
                      <a:solidFill>
                        <a:srgbClr val="00FF99"/>
                      </a:solidFill>
                      <a:prstDash val="solid"/>
                      <a:round/>
                      <a:headEnd len="med" w="med" type="none"/>
                      <a:tailEnd len="med" w="med" type="none"/>
                    </a:lnB>
                    <a:solidFill>
                      <a:srgbClr val="006600"/>
                    </a:solidFill>
                  </a:tcPr>
                </a:tc>
              </a:tr>
              <a:tr h="2935675">
                <a:tc>
                  <a:txBody>
                    <a:bodyPr>
                      <a:noAutofit/>
                    </a:bodyPr>
                    <a:lstStyle/>
                    <a:p>
                      <a:pPr indent="0" lvl="0" marL="0" marR="0" rtl="1" algn="r">
                        <a:spcBef>
                          <a:spcPts val="0"/>
                        </a:spcBef>
                        <a:buSzPct val="25000"/>
                        <a:buNone/>
                      </a:pPr>
                      <a:r>
                        <a:t/>
                      </a:r>
                      <a:endParaRPr sz="1800"/>
                    </a:p>
                  </a:txBody>
                  <a:tcPr marT="0" marB="0" marR="68575" marL="68575">
                    <a:lnL cap="flat" cmpd="sng" w="12700">
                      <a:solidFill>
                        <a:srgbClr val="006600"/>
                      </a:solidFill>
                      <a:prstDash val="solid"/>
                      <a:round/>
                      <a:headEnd len="med" w="med" type="none"/>
                      <a:tailEnd len="med" w="med" type="none"/>
                    </a:lnL>
                    <a:lnR cap="flat" cmpd="sng" w="12700">
                      <a:solidFill>
                        <a:srgbClr val="006600"/>
                      </a:solidFill>
                      <a:prstDash val="solid"/>
                      <a:round/>
                      <a:headEnd len="med" w="med" type="none"/>
                      <a:tailEnd len="med" w="med" type="none"/>
                    </a:lnR>
                    <a:lnT cap="flat" cmpd="sng" w="12700">
                      <a:solidFill>
                        <a:srgbClr val="00FF99"/>
                      </a:solidFill>
                      <a:prstDash val="solid"/>
                      <a:round/>
                      <a:headEnd len="med" w="med" type="none"/>
                      <a:tailEnd len="med" w="med" type="none"/>
                    </a:lnT>
                    <a:lnB cap="flat" cmpd="sng" w="12700">
                      <a:solidFill>
                        <a:srgbClr val="006600"/>
                      </a:solidFill>
                      <a:prstDash val="solid"/>
                      <a:round/>
                      <a:headEnd len="med" w="med" type="none"/>
                      <a:tailEnd len="med" w="med" type="none"/>
                    </a:lnB>
                    <a:gradFill>
                      <a:gsLst>
                        <a:gs pos="0">
                          <a:srgbClr val="7EFFBC"/>
                        </a:gs>
                        <a:gs pos="50000">
                          <a:srgbClr val="B1FFD4"/>
                        </a:gs>
                        <a:gs pos="100000">
                          <a:srgbClr val="D9FFE9"/>
                        </a:gs>
                      </a:gsLst>
                      <a:lin ang="0" scaled="0"/>
                    </a:gradFill>
                  </a:tcPr>
                </a:tc>
                <a:tc>
                  <a:txBody>
                    <a:bodyPr>
                      <a:noAutofit/>
                    </a:bodyPr>
                    <a:lstStyle/>
                    <a:p>
                      <a:pPr indent="0" lvl="0" marL="0" marR="0" rtl="1" algn="r">
                        <a:spcBef>
                          <a:spcPts val="0"/>
                        </a:spcBef>
                        <a:buSzPct val="25000"/>
                        <a:buNone/>
                      </a:pPr>
                      <a:r>
                        <a:t/>
                      </a:r>
                      <a:endParaRPr sz="1800"/>
                    </a:p>
                  </a:txBody>
                  <a:tcPr marT="0" marB="0" marR="68575" marL="68575">
                    <a:lnL cap="flat" cmpd="sng" w="12700">
                      <a:solidFill>
                        <a:srgbClr val="006600"/>
                      </a:solidFill>
                      <a:prstDash val="solid"/>
                      <a:round/>
                      <a:headEnd len="med" w="med" type="none"/>
                      <a:tailEnd len="med" w="med" type="none"/>
                    </a:lnL>
                    <a:lnR cap="flat" cmpd="sng" w="12700">
                      <a:solidFill>
                        <a:srgbClr val="006600"/>
                      </a:solidFill>
                      <a:prstDash val="solid"/>
                      <a:round/>
                      <a:headEnd len="med" w="med" type="none"/>
                      <a:tailEnd len="med" w="med" type="none"/>
                    </a:lnR>
                    <a:lnT cap="flat" cmpd="sng" w="12700">
                      <a:solidFill>
                        <a:srgbClr val="00FF99"/>
                      </a:solidFill>
                      <a:prstDash val="solid"/>
                      <a:round/>
                      <a:headEnd len="med" w="med" type="none"/>
                      <a:tailEnd len="med" w="med" type="none"/>
                    </a:lnT>
                    <a:lnB cap="flat" cmpd="sng" w="12700">
                      <a:solidFill>
                        <a:srgbClr val="006600"/>
                      </a:solidFill>
                      <a:prstDash val="solid"/>
                      <a:round/>
                      <a:headEnd len="med" w="med" type="none"/>
                      <a:tailEnd len="med" w="med" type="none"/>
                    </a:lnB>
                    <a:gradFill>
                      <a:gsLst>
                        <a:gs pos="0">
                          <a:srgbClr val="7EFFBC"/>
                        </a:gs>
                        <a:gs pos="50000">
                          <a:srgbClr val="B1FFD4"/>
                        </a:gs>
                        <a:gs pos="100000">
                          <a:srgbClr val="D9FFE9"/>
                        </a:gs>
                      </a:gsLst>
                      <a:lin ang="0" scaled="0"/>
                    </a:gradFill>
                  </a:tcPr>
                </a:tc>
              </a:tr>
            </a:tbl>
          </a:graphicData>
        </a:graphic>
      </p:graphicFrame>
      <p:sp>
        <p:nvSpPr>
          <p:cNvPr id="526" name="Shape 526"/>
          <p:cNvSpPr/>
          <p:nvPr/>
        </p:nvSpPr>
        <p:spPr>
          <a:xfrm>
            <a:off x="5755105" y="3071809"/>
            <a:ext cx="2388795" cy="707886"/>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lang="ar-EG" sz="4000">
                <a:solidFill>
                  <a:schemeClr val="lt1"/>
                </a:solidFill>
                <a:latin typeface="Arial"/>
                <a:ea typeface="Arial"/>
                <a:cs typeface="Arial"/>
                <a:sym typeface="Arial"/>
              </a:rPr>
              <a:t>الفهم المغلوط</a:t>
            </a:r>
          </a:p>
        </p:txBody>
      </p:sp>
      <p:sp>
        <p:nvSpPr>
          <p:cNvPr id="527" name="Shape 527"/>
          <p:cNvSpPr/>
          <p:nvPr/>
        </p:nvSpPr>
        <p:spPr>
          <a:xfrm>
            <a:off x="1097208" y="3071809"/>
            <a:ext cx="2234907" cy="646331"/>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lang="ar-EG" sz="3600">
                <a:solidFill>
                  <a:schemeClr val="lt1"/>
                </a:solidFill>
                <a:latin typeface="Arial"/>
                <a:ea typeface="Arial"/>
                <a:cs typeface="Arial"/>
                <a:sym typeface="Arial"/>
              </a:rPr>
              <a:t>الفهم الصحيح</a:t>
            </a:r>
          </a:p>
        </p:txBody>
      </p:sp>
      <p:sp>
        <p:nvSpPr>
          <p:cNvPr id="528" name="Shape 528"/>
          <p:cNvSpPr/>
          <p:nvPr/>
        </p:nvSpPr>
        <p:spPr>
          <a:xfrm flipH="1">
            <a:off x="8001023" y="0"/>
            <a:ext cx="1285883" cy="1214446"/>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529" name="Shape 529"/>
          <p:cNvSpPr txBox="1"/>
          <p:nvPr/>
        </p:nvSpPr>
        <p:spPr>
          <a:xfrm>
            <a:off x="8060049" y="285728"/>
            <a:ext cx="1083951" cy="83099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800">
                <a:solidFill>
                  <a:schemeClr val="lt1"/>
                </a:solidFill>
                <a:latin typeface="Arial"/>
                <a:ea typeface="Arial"/>
                <a:cs typeface="Arial"/>
                <a:sym typeface="Arial"/>
              </a:rPr>
              <a:t>س1</a:t>
            </a:r>
          </a:p>
        </p:txBody>
      </p:sp>
      <p:sp>
        <p:nvSpPr>
          <p:cNvPr id="530" name="Shape 530"/>
          <p:cNvSpPr/>
          <p:nvPr/>
        </p:nvSpPr>
        <p:spPr>
          <a:xfrm>
            <a:off x="4572000" y="4214817"/>
            <a:ext cx="4357685" cy="1754325"/>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3600">
                <a:solidFill>
                  <a:srgbClr val="800000"/>
                </a:solidFill>
                <a:latin typeface="Arial"/>
                <a:ea typeface="Arial"/>
                <a:cs typeface="Arial"/>
                <a:sym typeface="Arial"/>
              </a:rPr>
              <a:t>مثال: </a:t>
            </a:r>
            <a:r>
              <a:rPr b="1" lang="ar-EG" sz="3600">
                <a:solidFill>
                  <a:srgbClr val="006600"/>
                </a:solidFill>
                <a:latin typeface="Arial"/>
                <a:ea typeface="Arial"/>
                <a:cs typeface="Arial"/>
                <a:sym typeface="Arial"/>
              </a:rPr>
              <a:t>المشكلات سوف تحل مع الزمن بسهولة دون جهد مجتمعي</a:t>
            </a:r>
          </a:p>
        </p:txBody>
      </p:sp>
      <p:sp>
        <p:nvSpPr>
          <p:cNvPr id="531" name="Shape 531"/>
          <p:cNvSpPr/>
          <p:nvPr/>
        </p:nvSpPr>
        <p:spPr>
          <a:xfrm>
            <a:off x="142843" y="3929066"/>
            <a:ext cx="4357685" cy="2862322"/>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3600">
                <a:solidFill>
                  <a:srgbClr val="C00000"/>
                </a:solidFill>
                <a:latin typeface="Arial"/>
                <a:ea typeface="Arial"/>
                <a:cs typeface="Arial"/>
                <a:sym typeface="Arial"/>
              </a:rPr>
              <a:t>المشكلات الاجتماعية ظواهر اجتماعية سلبية وغير مرغوبة تتطلب موادهتها وعلاجها تظافر جهود أفراد المجتمع ومؤسساته.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8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5" name="Shape 535"/>
        <p:cNvGrpSpPr/>
        <p:nvPr/>
      </p:nvGrpSpPr>
      <p:grpSpPr>
        <a:xfrm>
          <a:off x="0" y="0"/>
          <a:ext cx="0" cy="0"/>
          <a:chOff x="0" y="0"/>
          <a:chExt cx="0" cy="0"/>
        </a:xfrm>
      </p:grpSpPr>
      <p:sp>
        <p:nvSpPr>
          <p:cNvPr id="536" name="Shape 536"/>
          <p:cNvSpPr/>
          <p:nvPr/>
        </p:nvSpPr>
        <p:spPr>
          <a:xfrm flipH="1">
            <a:off x="357157" y="214289"/>
            <a:ext cx="8501121" cy="2357453"/>
          </a:xfrm>
          <a:prstGeom prst="roundRect">
            <a:avLst>
              <a:gd fmla="val 16667" name="adj"/>
            </a:avLst>
          </a:prstGeom>
          <a:solidFill>
            <a:srgbClr val="800000"/>
          </a:solidFill>
          <a:ln cap="flat" cmpd="sng" w="104775">
            <a:solidFill>
              <a:srgbClr val="FF3399"/>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537" name="Shape 537"/>
          <p:cNvSpPr/>
          <p:nvPr/>
        </p:nvSpPr>
        <p:spPr>
          <a:xfrm>
            <a:off x="428597" y="428625"/>
            <a:ext cx="7858179" cy="193899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4000">
                <a:solidFill>
                  <a:schemeClr val="lt1"/>
                </a:solidFill>
                <a:latin typeface="Arial"/>
                <a:ea typeface="Arial"/>
                <a:cs typeface="Arial"/>
                <a:sym typeface="Arial"/>
              </a:rPr>
              <a:t>قم بإعداد قائمة بكل ما اكتشفته بعد دراستك لوحدة المشكلات من مفاهيم مغلوطة كانت لديك وسجل المفاهيم الصحيحة في الجدول التالي:</a:t>
            </a:r>
          </a:p>
        </p:txBody>
      </p:sp>
      <p:graphicFrame>
        <p:nvGraphicFramePr>
          <p:cNvPr id="538" name="Shape 538"/>
          <p:cNvGraphicFramePr/>
          <p:nvPr/>
        </p:nvGraphicFramePr>
        <p:xfrm>
          <a:off x="142877" y="2928933"/>
          <a:ext cx="3000000" cy="3000000"/>
        </p:xfrm>
        <a:graphic>
          <a:graphicData uri="http://schemas.openxmlformats.org/drawingml/2006/table">
            <a:tbl>
              <a:tblPr>
                <a:noFill/>
                <a:tableStyleId>{0EADE5D9-9214-4106-AF42-C6A9FD825033}</a:tableStyleId>
              </a:tblPr>
              <a:tblGrid>
                <a:gridCol w="4429150"/>
                <a:gridCol w="4429125"/>
              </a:tblGrid>
              <a:tr h="993375">
                <a:tc>
                  <a:txBody>
                    <a:bodyPr>
                      <a:noAutofit/>
                    </a:bodyPr>
                    <a:lstStyle/>
                    <a:p>
                      <a:pPr indent="0" lvl="0" marL="0" marR="0" rtl="1" algn="r">
                        <a:spcBef>
                          <a:spcPts val="0"/>
                        </a:spcBef>
                        <a:buSzPct val="25000"/>
                        <a:buNone/>
                      </a:pPr>
                      <a:r>
                        <a:t/>
                      </a:r>
                      <a:endParaRPr sz="1800"/>
                    </a:p>
                  </a:txBody>
                  <a:tcPr marT="0" marB="0" marR="68575" marL="68575">
                    <a:lnL cap="flat" cmpd="sng" w="12700">
                      <a:solidFill>
                        <a:srgbClr val="00FF99"/>
                      </a:solidFill>
                      <a:prstDash val="solid"/>
                      <a:round/>
                      <a:headEnd len="med" w="med" type="none"/>
                      <a:tailEnd len="med" w="med" type="none"/>
                    </a:lnL>
                    <a:lnR cap="flat" cmpd="sng" w="12700">
                      <a:solidFill>
                        <a:srgbClr val="00FF99"/>
                      </a:solidFill>
                      <a:prstDash val="solid"/>
                      <a:round/>
                      <a:headEnd len="med" w="med" type="none"/>
                      <a:tailEnd len="med" w="med" type="none"/>
                    </a:lnR>
                    <a:lnT cap="flat" cmpd="sng" w="12700">
                      <a:solidFill>
                        <a:srgbClr val="00FF99"/>
                      </a:solidFill>
                      <a:prstDash val="solid"/>
                      <a:round/>
                      <a:headEnd len="med" w="med" type="none"/>
                      <a:tailEnd len="med" w="med" type="none"/>
                    </a:lnT>
                    <a:lnB cap="flat" cmpd="sng" w="12700">
                      <a:solidFill>
                        <a:srgbClr val="00FF99"/>
                      </a:solidFill>
                      <a:prstDash val="solid"/>
                      <a:round/>
                      <a:headEnd len="med" w="med" type="none"/>
                      <a:tailEnd len="med" w="med" type="none"/>
                    </a:lnB>
                    <a:solidFill>
                      <a:srgbClr val="006600"/>
                    </a:solidFill>
                  </a:tcPr>
                </a:tc>
                <a:tc>
                  <a:txBody>
                    <a:bodyPr>
                      <a:noAutofit/>
                    </a:bodyPr>
                    <a:lstStyle/>
                    <a:p>
                      <a:pPr indent="0" lvl="0" marL="0" marR="0" rtl="1" algn="r">
                        <a:spcBef>
                          <a:spcPts val="0"/>
                        </a:spcBef>
                        <a:buSzPct val="25000"/>
                        <a:buNone/>
                      </a:pPr>
                      <a:r>
                        <a:t/>
                      </a:r>
                      <a:endParaRPr sz="1800"/>
                    </a:p>
                  </a:txBody>
                  <a:tcPr marT="0" marB="0" marR="68575" marL="68575">
                    <a:lnL cap="flat" cmpd="sng" w="12700">
                      <a:solidFill>
                        <a:srgbClr val="00FF99"/>
                      </a:solidFill>
                      <a:prstDash val="solid"/>
                      <a:round/>
                      <a:headEnd len="med" w="med" type="none"/>
                      <a:tailEnd len="med" w="med" type="none"/>
                    </a:lnL>
                    <a:lnR cap="flat" cmpd="sng" w="12700">
                      <a:solidFill>
                        <a:srgbClr val="00FF99"/>
                      </a:solidFill>
                      <a:prstDash val="solid"/>
                      <a:round/>
                      <a:headEnd len="med" w="med" type="none"/>
                      <a:tailEnd len="med" w="med" type="none"/>
                    </a:lnR>
                    <a:lnT cap="flat" cmpd="sng" w="12700">
                      <a:solidFill>
                        <a:srgbClr val="00FF99"/>
                      </a:solidFill>
                      <a:prstDash val="solid"/>
                      <a:round/>
                      <a:headEnd len="med" w="med" type="none"/>
                      <a:tailEnd len="med" w="med" type="none"/>
                    </a:lnT>
                    <a:lnB cap="flat" cmpd="sng" w="12700">
                      <a:solidFill>
                        <a:srgbClr val="00FF99"/>
                      </a:solidFill>
                      <a:prstDash val="solid"/>
                      <a:round/>
                      <a:headEnd len="med" w="med" type="none"/>
                      <a:tailEnd len="med" w="med" type="none"/>
                    </a:lnB>
                    <a:solidFill>
                      <a:srgbClr val="006600"/>
                    </a:solidFill>
                  </a:tcPr>
                </a:tc>
              </a:tr>
              <a:tr h="2935675">
                <a:tc>
                  <a:txBody>
                    <a:bodyPr>
                      <a:noAutofit/>
                    </a:bodyPr>
                    <a:lstStyle/>
                    <a:p>
                      <a:pPr indent="0" lvl="0" marL="0" marR="0" rtl="1" algn="r">
                        <a:spcBef>
                          <a:spcPts val="0"/>
                        </a:spcBef>
                        <a:buSzPct val="25000"/>
                        <a:buNone/>
                      </a:pPr>
                      <a:r>
                        <a:t/>
                      </a:r>
                      <a:endParaRPr sz="1800"/>
                    </a:p>
                  </a:txBody>
                  <a:tcPr marT="0" marB="0" marR="68575" marL="68575">
                    <a:lnL cap="flat" cmpd="sng" w="12700">
                      <a:solidFill>
                        <a:srgbClr val="006600"/>
                      </a:solidFill>
                      <a:prstDash val="solid"/>
                      <a:round/>
                      <a:headEnd len="med" w="med" type="none"/>
                      <a:tailEnd len="med" w="med" type="none"/>
                    </a:lnL>
                    <a:lnR cap="flat" cmpd="sng" w="12700">
                      <a:solidFill>
                        <a:srgbClr val="006600"/>
                      </a:solidFill>
                      <a:prstDash val="solid"/>
                      <a:round/>
                      <a:headEnd len="med" w="med" type="none"/>
                      <a:tailEnd len="med" w="med" type="none"/>
                    </a:lnR>
                    <a:lnT cap="flat" cmpd="sng" w="12700">
                      <a:solidFill>
                        <a:srgbClr val="00FF99"/>
                      </a:solidFill>
                      <a:prstDash val="solid"/>
                      <a:round/>
                      <a:headEnd len="med" w="med" type="none"/>
                      <a:tailEnd len="med" w="med" type="none"/>
                    </a:lnT>
                    <a:lnB cap="flat" cmpd="sng" w="12700">
                      <a:solidFill>
                        <a:srgbClr val="006600"/>
                      </a:solidFill>
                      <a:prstDash val="solid"/>
                      <a:round/>
                      <a:headEnd len="med" w="med" type="none"/>
                      <a:tailEnd len="med" w="med" type="none"/>
                    </a:lnB>
                    <a:gradFill>
                      <a:gsLst>
                        <a:gs pos="0">
                          <a:srgbClr val="7EFFBC"/>
                        </a:gs>
                        <a:gs pos="50000">
                          <a:srgbClr val="B1FFD4"/>
                        </a:gs>
                        <a:gs pos="100000">
                          <a:srgbClr val="D9FFE9"/>
                        </a:gs>
                      </a:gsLst>
                      <a:lin ang="0" scaled="0"/>
                    </a:gradFill>
                  </a:tcPr>
                </a:tc>
                <a:tc>
                  <a:txBody>
                    <a:bodyPr>
                      <a:noAutofit/>
                    </a:bodyPr>
                    <a:lstStyle/>
                    <a:p>
                      <a:pPr indent="0" lvl="0" marL="0" marR="0" rtl="1" algn="r">
                        <a:spcBef>
                          <a:spcPts val="0"/>
                        </a:spcBef>
                        <a:buSzPct val="25000"/>
                        <a:buNone/>
                      </a:pPr>
                      <a:r>
                        <a:t/>
                      </a:r>
                      <a:endParaRPr sz="1800"/>
                    </a:p>
                  </a:txBody>
                  <a:tcPr marT="0" marB="0" marR="68575" marL="68575">
                    <a:lnL cap="flat" cmpd="sng" w="12700">
                      <a:solidFill>
                        <a:srgbClr val="006600"/>
                      </a:solidFill>
                      <a:prstDash val="solid"/>
                      <a:round/>
                      <a:headEnd len="med" w="med" type="none"/>
                      <a:tailEnd len="med" w="med" type="none"/>
                    </a:lnL>
                    <a:lnR cap="flat" cmpd="sng" w="12700">
                      <a:solidFill>
                        <a:srgbClr val="006600"/>
                      </a:solidFill>
                      <a:prstDash val="solid"/>
                      <a:round/>
                      <a:headEnd len="med" w="med" type="none"/>
                      <a:tailEnd len="med" w="med" type="none"/>
                    </a:lnR>
                    <a:lnT cap="flat" cmpd="sng" w="12700">
                      <a:solidFill>
                        <a:srgbClr val="00FF99"/>
                      </a:solidFill>
                      <a:prstDash val="solid"/>
                      <a:round/>
                      <a:headEnd len="med" w="med" type="none"/>
                      <a:tailEnd len="med" w="med" type="none"/>
                    </a:lnT>
                    <a:lnB cap="flat" cmpd="sng" w="12700">
                      <a:solidFill>
                        <a:srgbClr val="006600"/>
                      </a:solidFill>
                      <a:prstDash val="solid"/>
                      <a:round/>
                      <a:headEnd len="med" w="med" type="none"/>
                      <a:tailEnd len="med" w="med" type="none"/>
                    </a:lnB>
                    <a:gradFill>
                      <a:gsLst>
                        <a:gs pos="0">
                          <a:srgbClr val="7EFFBC"/>
                        </a:gs>
                        <a:gs pos="50000">
                          <a:srgbClr val="B1FFD4"/>
                        </a:gs>
                        <a:gs pos="100000">
                          <a:srgbClr val="D9FFE9"/>
                        </a:gs>
                      </a:gsLst>
                      <a:lin ang="0" scaled="0"/>
                    </a:gradFill>
                  </a:tcPr>
                </a:tc>
              </a:tr>
            </a:tbl>
          </a:graphicData>
        </a:graphic>
      </p:graphicFrame>
      <p:sp>
        <p:nvSpPr>
          <p:cNvPr id="539" name="Shape 539"/>
          <p:cNvSpPr/>
          <p:nvPr/>
        </p:nvSpPr>
        <p:spPr>
          <a:xfrm>
            <a:off x="5755105" y="3071809"/>
            <a:ext cx="2388795" cy="707886"/>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lang="ar-EG" sz="4000">
                <a:solidFill>
                  <a:schemeClr val="lt1"/>
                </a:solidFill>
                <a:latin typeface="Arial"/>
                <a:ea typeface="Arial"/>
                <a:cs typeface="Arial"/>
                <a:sym typeface="Arial"/>
              </a:rPr>
              <a:t>الفهم المغلوط</a:t>
            </a:r>
          </a:p>
        </p:txBody>
      </p:sp>
      <p:sp>
        <p:nvSpPr>
          <p:cNvPr id="540" name="Shape 540"/>
          <p:cNvSpPr/>
          <p:nvPr/>
        </p:nvSpPr>
        <p:spPr>
          <a:xfrm>
            <a:off x="1097208" y="3071809"/>
            <a:ext cx="2234907" cy="646331"/>
          </a:xfrm>
          <a:prstGeom prst="rect">
            <a:avLst/>
          </a:prstGeom>
          <a:noFill/>
          <a:ln>
            <a:noFill/>
          </a:ln>
        </p:spPr>
        <p:txBody>
          <a:bodyPr anchorCtr="0" anchor="t" bIns="45700" lIns="91425" rIns="91425" tIns="45700">
            <a:noAutofit/>
          </a:bodyPr>
          <a:lstStyle/>
          <a:p>
            <a:pPr indent="0" lvl="0" marL="0" marR="0" rtl="1" algn="r">
              <a:spcBef>
                <a:spcPts val="0"/>
              </a:spcBef>
              <a:spcAft>
                <a:spcPts val="0"/>
              </a:spcAft>
              <a:buSzPct val="25000"/>
              <a:buNone/>
            </a:pPr>
            <a:r>
              <a:rPr b="1" lang="ar-EG" sz="3600">
                <a:solidFill>
                  <a:schemeClr val="lt1"/>
                </a:solidFill>
                <a:latin typeface="Arial"/>
                <a:ea typeface="Arial"/>
                <a:cs typeface="Arial"/>
                <a:sym typeface="Arial"/>
              </a:rPr>
              <a:t>الفهم الصحيح</a:t>
            </a:r>
          </a:p>
        </p:txBody>
      </p:sp>
      <p:sp>
        <p:nvSpPr>
          <p:cNvPr id="541" name="Shape 541"/>
          <p:cNvSpPr/>
          <p:nvPr/>
        </p:nvSpPr>
        <p:spPr>
          <a:xfrm flipH="1">
            <a:off x="8001023" y="0"/>
            <a:ext cx="1285883" cy="1214446"/>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542" name="Shape 542"/>
          <p:cNvSpPr txBox="1"/>
          <p:nvPr/>
        </p:nvSpPr>
        <p:spPr>
          <a:xfrm>
            <a:off x="8060049" y="285728"/>
            <a:ext cx="1083951" cy="83099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800">
                <a:solidFill>
                  <a:schemeClr val="lt1"/>
                </a:solidFill>
                <a:latin typeface="Arial"/>
                <a:ea typeface="Arial"/>
                <a:cs typeface="Arial"/>
                <a:sym typeface="Arial"/>
              </a:rPr>
              <a:t>س1</a:t>
            </a:r>
          </a:p>
        </p:txBody>
      </p:sp>
      <p:sp>
        <p:nvSpPr>
          <p:cNvPr id="543" name="Shape 543"/>
          <p:cNvSpPr/>
          <p:nvPr/>
        </p:nvSpPr>
        <p:spPr>
          <a:xfrm>
            <a:off x="4572000" y="4371810"/>
            <a:ext cx="4357685" cy="1200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3600">
                <a:solidFill>
                  <a:srgbClr val="800000"/>
                </a:solidFill>
                <a:latin typeface="Arial"/>
                <a:ea typeface="Arial"/>
                <a:cs typeface="Arial"/>
                <a:sym typeface="Arial"/>
              </a:rPr>
              <a:t>مثل: </a:t>
            </a:r>
            <a:r>
              <a:rPr b="1" lang="ar-EG" sz="3600">
                <a:solidFill>
                  <a:srgbClr val="006600"/>
                </a:solidFill>
                <a:latin typeface="Arial"/>
                <a:ea typeface="Arial"/>
                <a:cs typeface="Arial"/>
                <a:sym typeface="Arial"/>
              </a:rPr>
              <a:t>الرضا والسعادة تكون في بداية الزواج</a:t>
            </a:r>
          </a:p>
        </p:txBody>
      </p:sp>
      <p:sp>
        <p:nvSpPr>
          <p:cNvPr id="544" name="Shape 544"/>
          <p:cNvSpPr/>
          <p:nvPr/>
        </p:nvSpPr>
        <p:spPr>
          <a:xfrm>
            <a:off x="214282" y="4640057"/>
            <a:ext cx="4357685" cy="120032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3600">
                <a:solidFill>
                  <a:srgbClr val="C00000"/>
                </a:solidFill>
                <a:latin typeface="Arial"/>
                <a:ea typeface="Arial"/>
                <a:cs typeface="Arial"/>
                <a:sym typeface="Arial"/>
              </a:rPr>
              <a:t>الرضا والسعادة تكون في استمرار الزواج الصحيح.</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8" name="Shape 548"/>
        <p:cNvGrpSpPr/>
        <p:nvPr/>
      </p:nvGrpSpPr>
      <p:grpSpPr>
        <a:xfrm>
          <a:off x="0" y="0"/>
          <a:ext cx="0" cy="0"/>
          <a:chOff x="0" y="0"/>
          <a:chExt cx="0" cy="0"/>
        </a:xfrm>
      </p:grpSpPr>
      <p:pic>
        <p:nvPicPr>
          <p:cNvPr descr="imagesCAP655XA.gif" id="549" name="Shape 549"/>
          <p:cNvPicPr preferRelativeResize="0"/>
          <p:nvPr/>
        </p:nvPicPr>
        <p:blipFill rotWithShape="1">
          <a:blip r:embed="rId3">
            <a:alphaModFix/>
          </a:blip>
          <a:srcRect b="0" l="0" r="0" t="0"/>
          <a:stretch/>
        </p:blipFill>
        <p:spPr>
          <a:xfrm>
            <a:off x="571472" y="857232"/>
            <a:ext cx="8324880" cy="4929222"/>
          </a:xfrm>
          <a:prstGeom prst="rect">
            <a:avLst/>
          </a:prstGeom>
          <a:noFill/>
          <a:ln>
            <a:noFill/>
          </a:ln>
        </p:spPr>
      </p:pic>
      <p:sp>
        <p:nvSpPr>
          <p:cNvPr id="550" name="Shape 550"/>
          <p:cNvSpPr/>
          <p:nvPr/>
        </p:nvSpPr>
        <p:spPr>
          <a:xfrm>
            <a:off x="690818" y="1522761"/>
            <a:ext cx="8024585" cy="3477874"/>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4400">
                <a:solidFill>
                  <a:srgbClr val="0033CC"/>
                </a:solidFill>
                <a:latin typeface="Arial"/>
                <a:ea typeface="Arial"/>
                <a:cs typeface="Arial"/>
                <a:sym typeface="Arial"/>
              </a:rPr>
              <a:t>كيف تستطيع التحقق علميا من أن مقاييس الخطأ والصواب والخير والشر تتغير بتغير الزمان والمكان، وأن ما يعتبر مشكلة في مجتمع لا يعتبر مشكلة في مجتمع آخر (اثبت ذلك بالأدلة والبراهين العلمية).</a:t>
            </a:r>
          </a:p>
        </p:txBody>
      </p:sp>
      <p:sp>
        <p:nvSpPr>
          <p:cNvPr id="551" name="Shape 551"/>
          <p:cNvSpPr/>
          <p:nvPr/>
        </p:nvSpPr>
        <p:spPr>
          <a:xfrm flipH="1">
            <a:off x="7858116" y="357165"/>
            <a:ext cx="1285883" cy="1214446"/>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552" name="Shape 552"/>
          <p:cNvSpPr txBox="1"/>
          <p:nvPr/>
        </p:nvSpPr>
        <p:spPr>
          <a:xfrm>
            <a:off x="7917140" y="642893"/>
            <a:ext cx="1083951" cy="83099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800">
                <a:solidFill>
                  <a:schemeClr val="lt1"/>
                </a:solidFill>
                <a:latin typeface="Arial"/>
                <a:ea typeface="Arial"/>
                <a:cs typeface="Arial"/>
                <a:sym typeface="Arial"/>
              </a:rPr>
              <a:t>س2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6" name="Shape 556"/>
        <p:cNvGrpSpPr/>
        <p:nvPr/>
      </p:nvGrpSpPr>
      <p:grpSpPr>
        <a:xfrm>
          <a:off x="0" y="0"/>
          <a:ext cx="0" cy="0"/>
          <a:chOff x="0" y="0"/>
          <a:chExt cx="0" cy="0"/>
        </a:xfrm>
      </p:grpSpPr>
      <p:pic>
        <p:nvPicPr>
          <p:cNvPr descr="00083.gif" id="557" name="Shape 557"/>
          <p:cNvPicPr preferRelativeResize="0"/>
          <p:nvPr/>
        </p:nvPicPr>
        <p:blipFill rotWithShape="1">
          <a:blip r:embed="rId3">
            <a:alphaModFix/>
          </a:blip>
          <a:srcRect b="0" l="0" r="0" t="0"/>
          <a:stretch/>
        </p:blipFill>
        <p:spPr>
          <a:xfrm>
            <a:off x="285719" y="285728"/>
            <a:ext cx="8501121" cy="6215106"/>
          </a:xfrm>
          <a:prstGeom prst="rect">
            <a:avLst/>
          </a:prstGeom>
          <a:noFill/>
          <a:ln>
            <a:noFill/>
          </a:ln>
        </p:spPr>
      </p:pic>
      <p:sp>
        <p:nvSpPr>
          <p:cNvPr id="558" name="Shape 558"/>
          <p:cNvSpPr/>
          <p:nvPr/>
        </p:nvSpPr>
        <p:spPr>
          <a:xfrm>
            <a:off x="642910" y="912571"/>
            <a:ext cx="7715304" cy="5016757"/>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000">
                <a:solidFill>
                  <a:srgbClr val="C00000"/>
                </a:solidFill>
                <a:latin typeface="Arial"/>
                <a:ea typeface="Arial"/>
                <a:cs typeface="Arial"/>
                <a:sym typeface="Arial"/>
              </a:rPr>
              <a:t>إن طبيعة المشكلة الاجتماعية وحدتها وحجمها وخطورتها والظروف المنتجة لها تختلف باختلاف المجتمعات، وهذا الاختلاف يحصل بفعل العديد من العوامل والظروف التي يمر بها المجتمع نتيجة التغييرات التي تطرأ عليه، فالمجتمعات التي تتعرض لحركة تغير سريع تبدو المشكلة أكثر وضوحاً وصعوبة وأشد تعقيداً،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800"/>
                                        <p:tgtEl>
                                          <p:spTgt spid="557"/>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800"/>
                                        <p:tgtEl>
                                          <p:spTgt spid="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2" name="Shape 562"/>
        <p:cNvGrpSpPr/>
        <p:nvPr/>
      </p:nvGrpSpPr>
      <p:grpSpPr>
        <a:xfrm>
          <a:off x="0" y="0"/>
          <a:ext cx="0" cy="0"/>
          <a:chOff x="0" y="0"/>
          <a:chExt cx="0" cy="0"/>
        </a:xfrm>
      </p:grpSpPr>
      <p:pic>
        <p:nvPicPr>
          <p:cNvPr descr="00083.gif" id="563" name="Shape 563"/>
          <p:cNvPicPr preferRelativeResize="0"/>
          <p:nvPr/>
        </p:nvPicPr>
        <p:blipFill rotWithShape="1">
          <a:blip r:embed="rId3">
            <a:alphaModFix/>
          </a:blip>
          <a:srcRect b="0" l="0" r="0" t="0"/>
          <a:stretch/>
        </p:blipFill>
        <p:spPr>
          <a:xfrm>
            <a:off x="285719" y="285728"/>
            <a:ext cx="8501121" cy="6215106"/>
          </a:xfrm>
          <a:prstGeom prst="rect">
            <a:avLst/>
          </a:prstGeom>
          <a:noFill/>
          <a:ln>
            <a:noFill/>
          </a:ln>
        </p:spPr>
      </p:pic>
      <p:sp>
        <p:nvSpPr>
          <p:cNvPr id="564" name="Shape 564"/>
          <p:cNvSpPr/>
          <p:nvPr/>
        </p:nvSpPr>
        <p:spPr>
          <a:xfrm>
            <a:off x="642910" y="1500174"/>
            <a:ext cx="7715304" cy="3785651"/>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000">
                <a:solidFill>
                  <a:srgbClr val="C00000"/>
                </a:solidFill>
                <a:latin typeface="Arial"/>
                <a:ea typeface="Arial"/>
                <a:cs typeface="Arial"/>
                <a:sym typeface="Arial"/>
              </a:rPr>
              <a:t>لأن مظاهر السلوك الجديد يتعارض مع أنماط السلوك القديم الذي يكون معروفاً ومتوقعاً من الأفراد والجماعات تتسم المشكلات الاجتماعية بالنسبية حيث تختلف باختلاف المجتمعات بل وتختلف في المجتمع الواحد من مرحلة زمنية لأخرى مثل مشكلة تأخر سن الزواج.</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8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8" name="Shape 568"/>
        <p:cNvGrpSpPr/>
        <p:nvPr/>
      </p:nvGrpSpPr>
      <p:grpSpPr>
        <a:xfrm>
          <a:off x="0" y="0"/>
          <a:ext cx="0" cy="0"/>
          <a:chOff x="0" y="0"/>
          <a:chExt cx="0" cy="0"/>
        </a:xfrm>
      </p:grpSpPr>
      <p:pic>
        <p:nvPicPr>
          <p:cNvPr descr="0027.gif" id="569" name="Shape 569"/>
          <p:cNvPicPr preferRelativeResize="0"/>
          <p:nvPr/>
        </p:nvPicPr>
        <p:blipFill rotWithShape="1">
          <a:blip r:embed="rId3">
            <a:alphaModFix/>
          </a:blip>
          <a:srcRect b="0" l="0" r="0" t="0"/>
          <a:stretch/>
        </p:blipFill>
        <p:spPr>
          <a:xfrm>
            <a:off x="214282" y="1000108"/>
            <a:ext cx="8643997" cy="5286411"/>
          </a:xfrm>
          <a:prstGeom prst="rect">
            <a:avLst/>
          </a:prstGeom>
          <a:noFill/>
          <a:ln>
            <a:noFill/>
          </a:ln>
        </p:spPr>
      </p:pic>
      <p:sp>
        <p:nvSpPr>
          <p:cNvPr id="570" name="Shape 570"/>
          <p:cNvSpPr/>
          <p:nvPr/>
        </p:nvSpPr>
        <p:spPr>
          <a:xfrm>
            <a:off x="571472" y="1500174"/>
            <a:ext cx="7858180" cy="4154983"/>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400">
                <a:solidFill>
                  <a:srgbClr val="800000"/>
                </a:solidFill>
                <a:latin typeface="Arial"/>
                <a:ea typeface="Arial"/>
                <a:cs typeface="Arial"/>
                <a:sym typeface="Arial"/>
              </a:rPr>
              <a:t>اكتب تقرير من صفحة واحدة عن أثر استخدامك قنوات التواصل الاجتماعي والتقنية الحديثة (النواحي السلبية والإيجابية) وانشرها على مواقع المدرسة في وسائل التواصل الاجتماعي مثل تويتر وفيس بوك.</a:t>
            </a:r>
          </a:p>
        </p:txBody>
      </p:sp>
      <p:sp>
        <p:nvSpPr>
          <p:cNvPr id="571" name="Shape 571"/>
          <p:cNvSpPr/>
          <p:nvPr/>
        </p:nvSpPr>
        <p:spPr>
          <a:xfrm flipH="1">
            <a:off x="7858116" y="285728"/>
            <a:ext cx="1285883" cy="1214446"/>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572" name="Shape 572"/>
          <p:cNvSpPr txBox="1"/>
          <p:nvPr/>
        </p:nvSpPr>
        <p:spPr>
          <a:xfrm>
            <a:off x="7917140" y="642893"/>
            <a:ext cx="1083951" cy="83099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800">
                <a:solidFill>
                  <a:schemeClr val="lt1"/>
                </a:solidFill>
                <a:latin typeface="Arial"/>
                <a:ea typeface="Arial"/>
                <a:cs typeface="Arial"/>
                <a:sym typeface="Arial"/>
              </a:rPr>
              <a:t>س3</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10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6" name="Shape 576"/>
        <p:cNvGrpSpPr/>
        <p:nvPr/>
      </p:nvGrpSpPr>
      <p:grpSpPr>
        <a:xfrm>
          <a:off x="0" y="0"/>
          <a:ext cx="0" cy="0"/>
          <a:chOff x="0" y="0"/>
          <a:chExt cx="0" cy="0"/>
        </a:xfrm>
      </p:grpSpPr>
      <p:pic>
        <p:nvPicPr>
          <p:cNvPr descr="EEEE.gif" id="577" name="Shape 577"/>
          <p:cNvPicPr preferRelativeResize="0"/>
          <p:nvPr/>
        </p:nvPicPr>
        <p:blipFill rotWithShape="1">
          <a:blip r:embed="rId3">
            <a:alphaModFix/>
          </a:blip>
          <a:srcRect b="0" l="0" r="0" t="0"/>
          <a:stretch/>
        </p:blipFill>
        <p:spPr>
          <a:xfrm>
            <a:off x="142876" y="289262"/>
            <a:ext cx="8786842" cy="6354447"/>
          </a:xfrm>
          <a:prstGeom prst="rect">
            <a:avLst/>
          </a:prstGeom>
          <a:noFill/>
          <a:ln>
            <a:noFill/>
          </a:ln>
        </p:spPr>
      </p:pic>
      <p:sp>
        <p:nvSpPr>
          <p:cNvPr id="578" name="Shape 578"/>
          <p:cNvSpPr/>
          <p:nvPr/>
        </p:nvSpPr>
        <p:spPr>
          <a:xfrm>
            <a:off x="642910" y="714356"/>
            <a:ext cx="7786741" cy="6186309"/>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3600">
                <a:solidFill>
                  <a:srgbClr val="C00000"/>
                </a:solidFill>
                <a:latin typeface="Arial"/>
                <a:ea typeface="Arial"/>
                <a:cs typeface="Arial"/>
                <a:sym typeface="Arial"/>
              </a:rPr>
              <a:t>شهد القرن الماضي ثورة معلوماتية ساهمت في إيجاد تقنيات اتصال حديثة ساعدت على تقريب مجتمعات العالم وربطها، وقد تبلورت تقنيات الاتصال الحديث في قنوات عدة منها (تقنية البث الفضائي، وشبكة الإنترنت، والهاتف الذكي) الأمر الذي أثر في أنماط التفاعل الاجتماعي وتغيير صور العلاقات الاجتماعية وخاصة لدى فئة الشباب، فالشباب يعيش في ظل عالم تقني ومجتمع افتراضي سيطر على أكثر اهتماماتهم واخذ الكثير من أوقاتهم،</a:t>
            </a:r>
          </a:p>
          <a:p>
            <a:pPr indent="0" lvl="0" marL="0" marR="0" rtl="1" algn="ctr">
              <a:spcBef>
                <a:spcPts val="0"/>
              </a:spcBef>
              <a:spcAft>
                <a:spcPts val="0"/>
              </a:spcAft>
              <a:buNone/>
            </a:pPr>
            <a:r>
              <a:t/>
            </a:r>
            <a:endParaRPr sz="3600">
              <a:solidFill>
                <a:srgbClr val="C00000"/>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1000"/>
                                        <p:tgtEl>
                                          <p:spTgt spid="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2" name="Shape 582"/>
        <p:cNvGrpSpPr/>
        <p:nvPr/>
      </p:nvGrpSpPr>
      <p:grpSpPr>
        <a:xfrm>
          <a:off x="0" y="0"/>
          <a:ext cx="0" cy="0"/>
          <a:chOff x="0" y="0"/>
          <a:chExt cx="0" cy="0"/>
        </a:xfrm>
      </p:grpSpPr>
      <p:pic>
        <p:nvPicPr>
          <p:cNvPr descr="EEEE.gif" id="583" name="Shape 583"/>
          <p:cNvPicPr preferRelativeResize="0"/>
          <p:nvPr/>
        </p:nvPicPr>
        <p:blipFill rotWithShape="1">
          <a:blip r:embed="rId3">
            <a:alphaModFix/>
          </a:blip>
          <a:srcRect b="0" l="0" r="0" t="0"/>
          <a:stretch/>
        </p:blipFill>
        <p:spPr>
          <a:xfrm>
            <a:off x="142876" y="289262"/>
            <a:ext cx="8786842" cy="6354447"/>
          </a:xfrm>
          <a:prstGeom prst="rect">
            <a:avLst/>
          </a:prstGeom>
          <a:noFill/>
          <a:ln>
            <a:noFill/>
          </a:ln>
        </p:spPr>
      </p:pic>
      <p:sp>
        <p:nvSpPr>
          <p:cNvPr id="584" name="Shape 584"/>
          <p:cNvSpPr/>
          <p:nvPr/>
        </p:nvSpPr>
        <p:spPr>
          <a:xfrm>
            <a:off x="642910" y="1214421"/>
            <a:ext cx="7786741" cy="4524315"/>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3600">
                <a:solidFill>
                  <a:srgbClr val="C00000"/>
                </a:solidFill>
                <a:latin typeface="Arial"/>
                <a:ea typeface="Arial"/>
                <a:cs typeface="Arial"/>
                <a:sym typeface="Arial"/>
              </a:rPr>
              <a:t>ومن بين أبرز تلك الاهتمامات التواصل الاجتماعي الذي توفر لهم عن طريق شبكات اجتماعية على الإنترنت، وكان لهذا العالم أثره الكبير على الهوية الاجتماعية والوطنية وعلى الترابط الاجتماعي داخل المجتمع الواحد، وأثر على حياة الناس عموماً، سواء بشكل سلبي أو إيجابي ولا توجد وسائل أو طرق محددة يتقي منها المستخدم الأضرار التي قد تصل إليه.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8" name="Shape 588"/>
        <p:cNvGrpSpPr/>
        <p:nvPr/>
      </p:nvGrpSpPr>
      <p:grpSpPr>
        <a:xfrm>
          <a:off x="0" y="0"/>
          <a:ext cx="0" cy="0"/>
          <a:chOff x="0" y="0"/>
          <a:chExt cx="0" cy="0"/>
        </a:xfrm>
      </p:grpSpPr>
      <p:pic>
        <p:nvPicPr>
          <p:cNvPr descr="بدون-عنوان-1.gif" id="589" name="Shape 589"/>
          <p:cNvPicPr preferRelativeResize="0"/>
          <p:nvPr/>
        </p:nvPicPr>
        <p:blipFill rotWithShape="1">
          <a:blip r:embed="rId3">
            <a:alphaModFix/>
          </a:blip>
          <a:srcRect b="0" l="0" r="0" t="0"/>
          <a:stretch/>
        </p:blipFill>
        <p:spPr>
          <a:xfrm>
            <a:off x="196076" y="1857364"/>
            <a:ext cx="9090831" cy="2928957"/>
          </a:xfrm>
          <a:prstGeom prst="rect">
            <a:avLst/>
          </a:prstGeom>
          <a:noFill/>
          <a:ln>
            <a:noFill/>
          </a:ln>
        </p:spPr>
      </p:pic>
      <p:sp>
        <p:nvSpPr>
          <p:cNvPr id="590" name="Shape 590"/>
          <p:cNvSpPr/>
          <p:nvPr/>
        </p:nvSpPr>
        <p:spPr>
          <a:xfrm>
            <a:off x="500033" y="2214553"/>
            <a:ext cx="8143931" cy="1938991"/>
          </a:xfrm>
          <a:prstGeom prst="rect">
            <a:avLst/>
          </a:prstGeom>
          <a:no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4000">
                <a:solidFill>
                  <a:srgbClr val="800000"/>
                </a:solidFill>
                <a:latin typeface="Arial"/>
                <a:ea typeface="Arial"/>
                <a:cs typeface="Arial"/>
                <a:sym typeface="Arial"/>
              </a:rPr>
              <a:t>حدد عدة مواقف مررت بها خلال دراستك هذه الوحدة وشعرت أنك بحاجة إلى نقل ما تعلمته إلى مواقف جديدة.</a:t>
            </a:r>
          </a:p>
        </p:txBody>
      </p:sp>
      <p:sp>
        <p:nvSpPr>
          <p:cNvPr id="591" name="Shape 591"/>
          <p:cNvSpPr/>
          <p:nvPr/>
        </p:nvSpPr>
        <p:spPr>
          <a:xfrm flipH="1">
            <a:off x="8001023" y="1571612"/>
            <a:ext cx="1285883" cy="1214446"/>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Arial"/>
              <a:ea typeface="Arial"/>
              <a:cs typeface="Arial"/>
              <a:sym typeface="Arial"/>
            </a:endParaRPr>
          </a:p>
        </p:txBody>
      </p:sp>
      <p:sp>
        <p:nvSpPr>
          <p:cNvPr id="592" name="Shape 592"/>
          <p:cNvSpPr txBox="1"/>
          <p:nvPr/>
        </p:nvSpPr>
        <p:spPr>
          <a:xfrm>
            <a:off x="8060049" y="1928777"/>
            <a:ext cx="1083951" cy="830996"/>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lang="ar-EG" sz="4800">
                <a:solidFill>
                  <a:schemeClr val="lt1"/>
                </a:solidFill>
                <a:latin typeface="Arial"/>
                <a:ea typeface="Arial"/>
                <a:cs typeface="Arial"/>
                <a:sym typeface="Arial"/>
              </a:rPr>
              <a:t>س4</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89"/>
                                        </p:tgtEl>
                                        <p:attrNameLst>
                                          <p:attrName>style.visibility</p:attrName>
                                        </p:attrNameLst>
                                      </p:cBhvr>
                                      <p:to>
                                        <p:strVal val="visible"/>
                                      </p:to>
                                    </p:set>
                                    <p:anim calcmode="lin" valueType="num">
                                      <p:cBhvr additive="base">
                                        <p:cTn dur="1000"/>
                                        <p:tgtEl>
                                          <p:spTgt spid="58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90"/>
                                        </p:tgtEl>
                                        <p:attrNameLst>
                                          <p:attrName>style.visibility</p:attrName>
                                        </p:attrNameLst>
                                      </p:cBhvr>
                                      <p:to>
                                        <p:strVal val="visible"/>
                                      </p:to>
                                    </p:set>
                                    <p:anim calcmode="lin" valueType="num">
                                      <p:cBhvr additive="base">
                                        <p:cTn dur="1000"/>
                                        <p:tgtEl>
                                          <p:spTgt spid="59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6" name="Shape 596"/>
        <p:cNvGrpSpPr/>
        <p:nvPr/>
      </p:nvGrpSpPr>
      <p:grpSpPr>
        <a:xfrm>
          <a:off x="0" y="0"/>
          <a:ext cx="0" cy="0"/>
          <a:chOff x="0" y="0"/>
          <a:chExt cx="0" cy="0"/>
        </a:xfrm>
      </p:grpSpPr>
      <p:pic>
        <p:nvPicPr>
          <p:cNvPr descr="0248.jpg" id="597" name="Shape 59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598" name="Shape 598"/>
          <p:cNvSpPr/>
          <p:nvPr/>
        </p:nvSpPr>
        <p:spPr>
          <a:xfrm>
            <a:off x="2719390" y="285728"/>
            <a:ext cx="3709997" cy="1021555"/>
          </a:xfrm>
          <a:prstGeom prst="roundRect">
            <a:avLst>
              <a:gd fmla="val 16667" name="adj"/>
            </a:avLst>
          </a:prstGeom>
          <a:solidFill>
            <a:srgbClr val="800080"/>
          </a:solid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5400">
                <a:solidFill>
                  <a:schemeClr val="lt1"/>
                </a:solidFill>
                <a:latin typeface="Arial"/>
                <a:ea typeface="Arial"/>
                <a:cs typeface="Arial"/>
                <a:sym typeface="Arial"/>
              </a:rPr>
              <a:t>مراجع الوحدة</a:t>
            </a:r>
          </a:p>
        </p:txBody>
      </p:sp>
      <p:sp>
        <p:nvSpPr>
          <p:cNvPr id="599" name="Shape 599"/>
          <p:cNvSpPr/>
          <p:nvPr/>
        </p:nvSpPr>
        <p:spPr>
          <a:xfrm>
            <a:off x="214282" y="1785925"/>
            <a:ext cx="8143931" cy="193899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4000">
                <a:solidFill>
                  <a:srgbClr val="0033CC"/>
                </a:solidFill>
                <a:latin typeface="Arial"/>
                <a:ea typeface="Arial"/>
                <a:cs typeface="Arial"/>
                <a:sym typeface="Arial"/>
              </a:rPr>
              <a:t>معن، خليل عمر. (علم المشكلات الاجتماعية)، دار الشروق للنشر والتوزيع، عمان، الأردن، (1998).</a:t>
            </a:r>
          </a:p>
        </p:txBody>
      </p:sp>
      <p:sp>
        <p:nvSpPr>
          <p:cNvPr id="600" name="Shape 600"/>
          <p:cNvSpPr/>
          <p:nvPr/>
        </p:nvSpPr>
        <p:spPr>
          <a:xfrm>
            <a:off x="8358214" y="1857364"/>
            <a:ext cx="571503" cy="571503"/>
          </a:xfrm>
          <a:prstGeom prst="ellipse">
            <a:avLst/>
          </a:prstGeom>
          <a:gradFill>
            <a:gsLst>
              <a:gs pos="0">
                <a:srgbClr val="992D2B"/>
              </a:gs>
              <a:gs pos="80000">
                <a:srgbClr val="C93D39"/>
              </a:gs>
              <a:gs pos="100000">
                <a:srgbClr val="CD3A36"/>
              </a:gs>
            </a:gsLst>
            <a:lin ang="16200000" scaled="0"/>
          </a:gradFill>
          <a:ln>
            <a:noFill/>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1" algn="ctr">
              <a:spcBef>
                <a:spcPts val="0"/>
              </a:spcBef>
              <a:spcAft>
                <a:spcPts val="0"/>
              </a:spcAft>
              <a:buSzPct val="25000"/>
              <a:buNone/>
            </a:pPr>
            <a:r>
              <a:rPr b="1" lang="ar-EG" sz="3600">
                <a:solidFill>
                  <a:schemeClr val="lt1"/>
                </a:solidFill>
                <a:latin typeface="Arial"/>
                <a:ea typeface="Arial"/>
                <a:cs typeface="Arial"/>
                <a:sym typeface="Arial"/>
              </a:rPr>
              <a:t>1</a:t>
            </a:r>
          </a:p>
        </p:txBody>
      </p:sp>
      <p:sp>
        <p:nvSpPr>
          <p:cNvPr id="601" name="Shape 601"/>
          <p:cNvSpPr/>
          <p:nvPr/>
        </p:nvSpPr>
        <p:spPr>
          <a:xfrm>
            <a:off x="285719" y="3657430"/>
            <a:ext cx="8143931" cy="255454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4000">
                <a:solidFill>
                  <a:srgbClr val="0033CC"/>
                </a:solidFill>
                <a:latin typeface="Arial"/>
                <a:ea typeface="Arial"/>
                <a:cs typeface="Arial"/>
                <a:sym typeface="Arial"/>
              </a:rPr>
              <a:t>سلطان مسفر مبارك الصاعدي الحربي: (الشبكات الاجتماعية خطر أم فرصة) (2012م) موقع الألوكة http://www.alukah.net/pu:</a:t>
            </a:r>
          </a:p>
        </p:txBody>
      </p:sp>
      <p:sp>
        <p:nvSpPr>
          <p:cNvPr id="602" name="Shape 602"/>
          <p:cNvSpPr/>
          <p:nvPr/>
        </p:nvSpPr>
        <p:spPr>
          <a:xfrm>
            <a:off x="8429652" y="3728869"/>
            <a:ext cx="571503" cy="571503"/>
          </a:xfrm>
          <a:prstGeom prst="ellipse">
            <a:avLst/>
          </a:prstGeom>
          <a:gradFill>
            <a:gsLst>
              <a:gs pos="0">
                <a:srgbClr val="992D2B"/>
              </a:gs>
              <a:gs pos="80000">
                <a:srgbClr val="C93D39"/>
              </a:gs>
              <a:gs pos="100000">
                <a:srgbClr val="CD3A36"/>
              </a:gs>
            </a:gsLst>
            <a:lin ang="16200000" scaled="0"/>
          </a:gradFill>
          <a:ln>
            <a:noFill/>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1" algn="ctr">
              <a:spcBef>
                <a:spcPts val="0"/>
              </a:spcBef>
              <a:spcAft>
                <a:spcPts val="0"/>
              </a:spcAft>
              <a:buSzPct val="25000"/>
              <a:buNone/>
            </a:pPr>
            <a:r>
              <a:rPr b="1" lang="ar-EG" sz="3600">
                <a:solidFill>
                  <a:schemeClr val="lt1"/>
                </a:solidFill>
                <a:latin typeface="Arial"/>
                <a:ea typeface="Arial"/>
                <a:cs typeface="Arial"/>
                <a:sym typeface="Arial"/>
              </a:rPr>
              <a:t>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000"/>
                                        <p:tgtEl>
                                          <p:spTgt spid="5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6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6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6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600"/>
                                        <p:tgtEl>
                                          <p:spTgt spid="6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pic>
        <p:nvPicPr>
          <p:cNvPr descr="imgd7406054cb4c6.gif" id="124" name="Shape 124"/>
          <p:cNvPicPr preferRelativeResize="0"/>
          <p:nvPr/>
        </p:nvPicPr>
        <p:blipFill rotWithShape="1">
          <a:blip r:embed="rId3">
            <a:alphaModFix/>
          </a:blip>
          <a:srcRect b="0" l="0" r="0" t="0"/>
          <a:stretch/>
        </p:blipFill>
        <p:spPr>
          <a:xfrm>
            <a:off x="1214413" y="1643050"/>
            <a:ext cx="7215238" cy="2571767"/>
          </a:xfrm>
          <a:prstGeom prst="rect">
            <a:avLst/>
          </a:prstGeom>
          <a:noFill/>
          <a:ln>
            <a:noFill/>
          </a:ln>
        </p:spPr>
      </p:pic>
      <p:sp>
        <p:nvSpPr>
          <p:cNvPr id="125" name="Shape 125"/>
          <p:cNvSpPr/>
          <p:nvPr/>
        </p:nvSpPr>
        <p:spPr>
          <a:xfrm>
            <a:off x="1785367" y="2000240"/>
            <a:ext cx="5790396" cy="1754325"/>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5400" u="none" cap="none" strike="noStrike">
                <a:solidFill>
                  <a:srgbClr val="800000"/>
                </a:solidFill>
                <a:latin typeface="Arial"/>
                <a:ea typeface="Arial"/>
                <a:cs typeface="Arial"/>
                <a:sym typeface="Arial"/>
              </a:rPr>
              <a:t>مشكلة عدم التوافق الزواجي: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6" name="Shape 606"/>
        <p:cNvGrpSpPr/>
        <p:nvPr/>
      </p:nvGrpSpPr>
      <p:grpSpPr>
        <a:xfrm>
          <a:off x="0" y="0"/>
          <a:ext cx="0" cy="0"/>
          <a:chOff x="0" y="0"/>
          <a:chExt cx="0" cy="0"/>
        </a:xfrm>
      </p:grpSpPr>
      <p:pic>
        <p:nvPicPr>
          <p:cNvPr descr="0248.jpg" id="607" name="Shape 60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608" name="Shape 608"/>
          <p:cNvSpPr/>
          <p:nvPr/>
        </p:nvSpPr>
        <p:spPr>
          <a:xfrm>
            <a:off x="2719390" y="285728"/>
            <a:ext cx="3709997" cy="1021555"/>
          </a:xfrm>
          <a:prstGeom prst="roundRect">
            <a:avLst>
              <a:gd fmla="val 16667" name="adj"/>
            </a:avLst>
          </a:prstGeom>
          <a:solidFill>
            <a:srgbClr val="800080"/>
          </a:solid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5400">
                <a:solidFill>
                  <a:schemeClr val="lt1"/>
                </a:solidFill>
                <a:latin typeface="Arial"/>
                <a:ea typeface="Arial"/>
                <a:cs typeface="Arial"/>
                <a:sym typeface="Arial"/>
              </a:rPr>
              <a:t>مراجع الوحدة</a:t>
            </a:r>
          </a:p>
        </p:txBody>
      </p:sp>
      <p:sp>
        <p:nvSpPr>
          <p:cNvPr id="609" name="Shape 609"/>
          <p:cNvSpPr/>
          <p:nvPr/>
        </p:nvSpPr>
        <p:spPr>
          <a:xfrm>
            <a:off x="214282" y="2160623"/>
            <a:ext cx="8143931" cy="378565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4000">
                <a:solidFill>
                  <a:srgbClr val="0033CC"/>
                </a:solidFill>
                <a:latin typeface="Arial"/>
                <a:ea typeface="Arial"/>
                <a:cs typeface="Arial"/>
                <a:sym typeface="Arial"/>
              </a:rPr>
              <a:t>الغامدي، بلقيس بنت صالح. (هواتف اللمس الذكية: أنماط ودوافع استخدامها وتأثيراتها الاجتماعية في فئة الشباب الجامعي السعودي) رسالة الماجستير- قسم الدراسات الاجتماعية- كلية الآداب- جامعة الملك سعود- الرياض (2012م).</a:t>
            </a:r>
          </a:p>
        </p:txBody>
      </p:sp>
      <p:sp>
        <p:nvSpPr>
          <p:cNvPr id="610" name="Shape 610"/>
          <p:cNvSpPr/>
          <p:nvPr/>
        </p:nvSpPr>
        <p:spPr>
          <a:xfrm>
            <a:off x="8358214" y="2232060"/>
            <a:ext cx="571503" cy="571503"/>
          </a:xfrm>
          <a:prstGeom prst="ellipse">
            <a:avLst/>
          </a:prstGeom>
          <a:gradFill>
            <a:gsLst>
              <a:gs pos="0">
                <a:srgbClr val="992D2B"/>
              </a:gs>
              <a:gs pos="80000">
                <a:srgbClr val="C93D39"/>
              </a:gs>
              <a:gs pos="100000">
                <a:srgbClr val="CD3A36"/>
              </a:gs>
            </a:gsLst>
            <a:lin ang="16200000" scaled="0"/>
          </a:gradFill>
          <a:ln>
            <a:noFill/>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1" algn="ctr">
              <a:spcBef>
                <a:spcPts val="0"/>
              </a:spcBef>
              <a:spcAft>
                <a:spcPts val="0"/>
              </a:spcAft>
              <a:buSzPct val="25000"/>
              <a:buNone/>
            </a:pPr>
            <a:r>
              <a:rPr b="1" lang="ar-EG" sz="3600">
                <a:solidFill>
                  <a:schemeClr val="lt1"/>
                </a:solidFill>
                <a:latin typeface="Arial"/>
                <a:ea typeface="Arial"/>
                <a:cs typeface="Arial"/>
                <a:sym typeface="Arial"/>
              </a:rPr>
              <a:t>3</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600"/>
                                        <p:tgtEl>
                                          <p:spTgt spid="609"/>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6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4" name="Shape 614"/>
        <p:cNvGrpSpPr/>
        <p:nvPr/>
      </p:nvGrpSpPr>
      <p:grpSpPr>
        <a:xfrm>
          <a:off x="0" y="0"/>
          <a:ext cx="0" cy="0"/>
          <a:chOff x="0" y="0"/>
          <a:chExt cx="0" cy="0"/>
        </a:xfrm>
      </p:grpSpPr>
      <p:pic>
        <p:nvPicPr>
          <p:cNvPr descr="0248.jpg" id="615" name="Shape 61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616" name="Shape 616"/>
          <p:cNvSpPr/>
          <p:nvPr/>
        </p:nvSpPr>
        <p:spPr>
          <a:xfrm>
            <a:off x="2719390" y="285728"/>
            <a:ext cx="3709997" cy="1021555"/>
          </a:xfrm>
          <a:prstGeom prst="roundRect">
            <a:avLst>
              <a:gd fmla="val 16667" name="adj"/>
            </a:avLst>
          </a:prstGeom>
          <a:solidFill>
            <a:srgbClr val="800080"/>
          </a:solid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5400">
                <a:solidFill>
                  <a:schemeClr val="lt1"/>
                </a:solidFill>
                <a:latin typeface="Arial"/>
                <a:ea typeface="Arial"/>
                <a:cs typeface="Arial"/>
                <a:sym typeface="Arial"/>
              </a:rPr>
              <a:t>مراجع الوحدة</a:t>
            </a:r>
          </a:p>
        </p:txBody>
      </p:sp>
      <p:sp>
        <p:nvSpPr>
          <p:cNvPr id="617" name="Shape 617"/>
          <p:cNvSpPr/>
          <p:nvPr/>
        </p:nvSpPr>
        <p:spPr>
          <a:xfrm>
            <a:off x="214282" y="2160623"/>
            <a:ext cx="8143931" cy="3785651"/>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4000">
                <a:solidFill>
                  <a:srgbClr val="0033CC"/>
                </a:solidFill>
                <a:latin typeface="Arial"/>
                <a:ea typeface="Arial"/>
                <a:cs typeface="Arial"/>
                <a:sym typeface="Arial"/>
              </a:rPr>
              <a:t>أمل بنت أحمد بن عبد الله باصويل (1428/ 1429هـ) (التوافق الزواجي وعلاقته بالإشباع المتوقع والفعلي للحاجات العاطفية المتبادلة بين الزوجين) رسالة الماجستير- كلية العلوم الاجتماعية- جامعة الإمام محمد بن سعود الإسلامية- الرياض.</a:t>
            </a:r>
          </a:p>
        </p:txBody>
      </p:sp>
      <p:sp>
        <p:nvSpPr>
          <p:cNvPr id="618" name="Shape 618"/>
          <p:cNvSpPr/>
          <p:nvPr/>
        </p:nvSpPr>
        <p:spPr>
          <a:xfrm>
            <a:off x="8358214" y="2232060"/>
            <a:ext cx="571503" cy="571503"/>
          </a:xfrm>
          <a:prstGeom prst="ellipse">
            <a:avLst/>
          </a:prstGeom>
          <a:gradFill>
            <a:gsLst>
              <a:gs pos="0">
                <a:srgbClr val="992D2B"/>
              </a:gs>
              <a:gs pos="80000">
                <a:srgbClr val="C93D39"/>
              </a:gs>
              <a:gs pos="100000">
                <a:srgbClr val="CD3A36"/>
              </a:gs>
            </a:gsLst>
            <a:lin ang="16200000" scaled="0"/>
          </a:gradFill>
          <a:ln>
            <a:noFill/>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1" algn="ctr">
              <a:spcBef>
                <a:spcPts val="0"/>
              </a:spcBef>
              <a:spcAft>
                <a:spcPts val="0"/>
              </a:spcAft>
              <a:buSzPct val="25000"/>
              <a:buNone/>
            </a:pPr>
            <a:r>
              <a:rPr b="1" lang="ar-EG" sz="3600">
                <a:solidFill>
                  <a:schemeClr val="lt1"/>
                </a:solidFill>
                <a:latin typeface="Arial"/>
                <a:ea typeface="Arial"/>
                <a:cs typeface="Arial"/>
                <a:sym typeface="Arial"/>
              </a:rPr>
              <a:t>4</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600"/>
                                        <p:tgtEl>
                                          <p:spTgt spid="617"/>
                                        </p:tgtEl>
                                      </p:cBhvr>
                                    </p:animEffect>
                                  </p:childTnLst>
                                </p:cTn>
                              </p:par>
                              <p:par>
                                <p:cTn fill="hold" nodeType="with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600"/>
                                        <p:tgtEl>
                                          <p:spTgt spid="6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2" name="Shape 622"/>
        <p:cNvGrpSpPr/>
        <p:nvPr/>
      </p:nvGrpSpPr>
      <p:grpSpPr>
        <a:xfrm>
          <a:off x="0" y="0"/>
          <a:ext cx="0" cy="0"/>
          <a:chOff x="0" y="0"/>
          <a:chExt cx="0" cy="0"/>
        </a:xfrm>
      </p:grpSpPr>
      <p:pic>
        <p:nvPicPr>
          <p:cNvPr descr="0248.jpg" id="623" name="Shape 62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624" name="Shape 624"/>
          <p:cNvSpPr/>
          <p:nvPr/>
        </p:nvSpPr>
        <p:spPr>
          <a:xfrm>
            <a:off x="2719390" y="285728"/>
            <a:ext cx="3709997" cy="1021555"/>
          </a:xfrm>
          <a:prstGeom prst="roundRect">
            <a:avLst>
              <a:gd fmla="val 16667" name="adj"/>
            </a:avLst>
          </a:prstGeom>
          <a:solidFill>
            <a:srgbClr val="800080"/>
          </a:solid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5400">
                <a:solidFill>
                  <a:schemeClr val="lt1"/>
                </a:solidFill>
                <a:latin typeface="Arial"/>
                <a:ea typeface="Arial"/>
                <a:cs typeface="Arial"/>
                <a:sym typeface="Arial"/>
              </a:rPr>
              <a:t>مراجع الوحدة</a:t>
            </a:r>
          </a:p>
        </p:txBody>
      </p:sp>
      <p:sp>
        <p:nvSpPr>
          <p:cNvPr id="625" name="Shape 625"/>
          <p:cNvSpPr/>
          <p:nvPr/>
        </p:nvSpPr>
        <p:spPr>
          <a:xfrm>
            <a:off x="214282" y="2160623"/>
            <a:ext cx="8143931" cy="255454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4000">
                <a:solidFill>
                  <a:srgbClr val="0033CC"/>
                </a:solidFill>
                <a:latin typeface="Arial"/>
                <a:ea typeface="Arial"/>
                <a:cs typeface="Arial"/>
                <a:sym typeface="Arial"/>
              </a:rPr>
              <a:t>عبير بنت محمد الصبان (2009م) (أنماط الإساءة الشائعة لدى الزوجات السعوديات) مقدمة المؤتمر السنوي الرابع عشر، مركز الإرشاد النفسي، جامعة عين شمس.</a:t>
            </a:r>
          </a:p>
        </p:txBody>
      </p:sp>
      <p:sp>
        <p:nvSpPr>
          <p:cNvPr id="626" name="Shape 626"/>
          <p:cNvSpPr/>
          <p:nvPr/>
        </p:nvSpPr>
        <p:spPr>
          <a:xfrm>
            <a:off x="8358214" y="2232060"/>
            <a:ext cx="571503" cy="571503"/>
          </a:xfrm>
          <a:prstGeom prst="ellipse">
            <a:avLst/>
          </a:prstGeom>
          <a:gradFill>
            <a:gsLst>
              <a:gs pos="0">
                <a:srgbClr val="992D2B"/>
              </a:gs>
              <a:gs pos="80000">
                <a:srgbClr val="C93D39"/>
              </a:gs>
              <a:gs pos="100000">
                <a:srgbClr val="CD3A36"/>
              </a:gs>
            </a:gsLst>
            <a:lin ang="16200000" scaled="0"/>
          </a:gradFill>
          <a:ln>
            <a:noFill/>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1" algn="ctr">
              <a:spcBef>
                <a:spcPts val="0"/>
              </a:spcBef>
              <a:spcAft>
                <a:spcPts val="0"/>
              </a:spcAft>
              <a:buSzPct val="25000"/>
              <a:buNone/>
            </a:pPr>
            <a:r>
              <a:rPr b="1" lang="ar-EG" sz="3600">
                <a:solidFill>
                  <a:schemeClr val="lt1"/>
                </a:solidFill>
                <a:latin typeface="Arial"/>
                <a:ea typeface="Arial"/>
                <a:cs typeface="Arial"/>
                <a:sym typeface="Arial"/>
              </a:rPr>
              <a:t>5</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600"/>
                                        <p:tgtEl>
                                          <p:spTgt spid="625"/>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600"/>
                                        <p:tgtEl>
                                          <p:spTgt spid="6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0" name="Shape 630"/>
        <p:cNvGrpSpPr/>
        <p:nvPr/>
      </p:nvGrpSpPr>
      <p:grpSpPr>
        <a:xfrm>
          <a:off x="0" y="0"/>
          <a:ext cx="0" cy="0"/>
          <a:chOff x="0" y="0"/>
          <a:chExt cx="0" cy="0"/>
        </a:xfrm>
      </p:grpSpPr>
      <p:pic>
        <p:nvPicPr>
          <p:cNvPr descr="0248.jpg" id="631" name="Shape 63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632" name="Shape 632"/>
          <p:cNvSpPr/>
          <p:nvPr/>
        </p:nvSpPr>
        <p:spPr>
          <a:xfrm>
            <a:off x="2719390" y="285728"/>
            <a:ext cx="3709997" cy="1021555"/>
          </a:xfrm>
          <a:prstGeom prst="roundRect">
            <a:avLst>
              <a:gd fmla="val 16667" name="adj"/>
            </a:avLst>
          </a:prstGeom>
          <a:solidFill>
            <a:srgbClr val="800080"/>
          </a:solidFill>
          <a:ln>
            <a:noFill/>
          </a:ln>
        </p:spPr>
        <p:txBody>
          <a:bodyPr anchorCtr="0" anchor="ctr" bIns="45700" lIns="91425" rIns="91425" tIns="45700">
            <a:noAutofit/>
          </a:bodyPr>
          <a:lstStyle/>
          <a:p>
            <a:pPr indent="0" lvl="0" marL="0" marR="0" rtl="1" algn="ctr">
              <a:spcBef>
                <a:spcPts val="0"/>
              </a:spcBef>
              <a:spcAft>
                <a:spcPts val="0"/>
              </a:spcAft>
              <a:buSzPct val="25000"/>
              <a:buNone/>
            </a:pPr>
            <a:r>
              <a:rPr b="1" lang="ar-EG" sz="5400">
                <a:solidFill>
                  <a:schemeClr val="lt1"/>
                </a:solidFill>
                <a:latin typeface="Arial"/>
                <a:ea typeface="Arial"/>
                <a:cs typeface="Arial"/>
                <a:sym typeface="Arial"/>
              </a:rPr>
              <a:t>مراجع الوحدة</a:t>
            </a:r>
          </a:p>
        </p:txBody>
      </p:sp>
      <p:sp>
        <p:nvSpPr>
          <p:cNvPr id="633" name="Shape 633"/>
          <p:cNvSpPr/>
          <p:nvPr/>
        </p:nvSpPr>
        <p:spPr>
          <a:xfrm>
            <a:off x="214282" y="2160623"/>
            <a:ext cx="8143931" cy="2554544"/>
          </a:xfrm>
          <a:prstGeom prst="rect">
            <a:avLst/>
          </a:prstGeom>
          <a:noFill/>
          <a:ln>
            <a:noFill/>
          </a:ln>
        </p:spPr>
        <p:txBody>
          <a:bodyPr anchorCtr="0" anchor="ctr" bIns="45700" lIns="91425" rIns="91425" tIns="45700">
            <a:noAutofit/>
          </a:bodyPr>
          <a:lstStyle/>
          <a:p>
            <a:pPr indent="0" lvl="0" marL="0" marR="0" rtl="1" algn="r">
              <a:spcBef>
                <a:spcPts val="0"/>
              </a:spcBef>
              <a:spcAft>
                <a:spcPts val="0"/>
              </a:spcAft>
              <a:buSzPct val="25000"/>
              <a:buNone/>
            </a:pPr>
            <a:r>
              <a:rPr b="1" lang="ar-EG" sz="4000">
                <a:solidFill>
                  <a:srgbClr val="0033CC"/>
                </a:solidFill>
                <a:latin typeface="Arial"/>
                <a:ea typeface="Arial"/>
                <a:cs typeface="Arial"/>
                <a:sym typeface="Arial"/>
              </a:rPr>
              <a:t>الحنطي نوال (1999) مشكلات التوافق الزواجي لدى الأسرة السعودية خلال السنوات الخمس الأولى من الزواج في ضوء بعض المتغيرات، رسالة ماجستير، جامعة الملك سعود، الرياض.</a:t>
            </a:r>
          </a:p>
        </p:txBody>
      </p:sp>
      <p:sp>
        <p:nvSpPr>
          <p:cNvPr id="634" name="Shape 634"/>
          <p:cNvSpPr/>
          <p:nvPr/>
        </p:nvSpPr>
        <p:spPr>
          <a:xfrm>
            <a:off x="8358214" y="2232060"/>
            <a:ext cx="571503" cy="571503"/>
          </a:xfrm>
          <a:prstGeom prst="ellipse">
            <a:avLst/>
          </a:prstGeom>
          <a:gradFill>
            <a:gsLst>
              <a:gs pos="0">
                <a:srgbClr val="992D2B"/>
              </a:gs>
              <a:gs pos="80000">
                <a:srgbClr val="C93D39"/>
              </a:gs>
              <a:gs pos="100000">
                <a:srgbClr val="CD3A36"/>
              </a:gs>
            </a:gsLst>
            <a:lin ang="16200000" scaled="0"/>
          </a:gradFill>
          <a:ln>
            <a:noFill/>
          </a:ln>
          <a:effectLst>
            <a:outerShdw blurRad="39999" rotWithShape="0" dir="5400000" dist="23000">
              <a:srgbClr val="000000">
                <a:alpha val="34901"/>
              </a:srgbClr>
            </a:outerShdw>
          </a:effectLst>
        </p:spPr>
        <p:txBody>
          <a:bodyPr anchorCtr="0" anchor="ctr" bIns="45700" lIns="91425" rIns="91425" tIns="45700">
            <a:noAutofit/>
          </a:bodyPr>
          <a:lstStyle/>
          <a:p>
            <a:pPr indent="0" lvl="0" marL="0" marR="0" rtl="1" algn="ctr">
              <a:spcBef>
                <a:spcPts val="0"/>
              </a:spcBef>
              <a:spcAft>
                <a:spcPts val="0"/>
              </a:spcAft>
              <a:buSzPct val="25000"/>
              <a:buNone/>
            </a:pPr>
            <a:r>
              <a:rPr b="1" lang="ar-EG" sz="3600">
                <a:solidFill>
                  <a:schemeClr val="lt1"/>
                </a:solidFill>
                <a:latin typeface="Arial"/>
                <a:ea typeface="Arial"/>
                <a:cs typeface="Arial"/>
                <a:sym typeface="Arial"/>
              </a:rPr>
              <a:t>6</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600"/>
                                        <p:tgtEl>
                                          <p:spTgt spid="633"/>
                                        </p:tgtEl>
                                      </p:cBhvr>
                                    </p:animEffect>
                                  </p:childTnLst>
                                </p:cTn>
                              </p:par>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600"/>
                                        <p:tgtEl>
                                          <p:spTgt spid="6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pic>
        <p:nvPicPr>
          <p:cNvPr descr="1.png" id="130" name="Shape 130"/>
          <p:cNvPicPr preferRelativeResize="0"/>
          <p:nvPr/>
        </p:nvPicPr>
        <p:blipFill rotWithShape="1">
          <a:blip r:embed="rId3">
            <a:alphaModFix/>
          </a:blip>
          <a:srcRect b="0" l="0" r="0" t="0"/>
          <a:stretch/>
        </p:blipFill>
        <p:spPr>
          <a:xfrm>
            <a:off x="5572132" y="362297"/>
            <a:ext cx="3286148" cy="1137876"/>
          </a:xfrm>
          <a:prstGeom prst="rect">
            <a:avLst/>
          </a:prstGeom>
          <a:noFill/>
          <a:ln>
            <a:noFill/>
          </a:ln>
        </p:spPr>
      </p:pic>
      <p:sp>
        <p:nvSpPr>
          <p:cNvPr id="131" name="Shape 131"/>
          <p:cNvSpPr txBox="1"/>
          <p:nvPr/>
        </p:nvSpPr>
        <p:spPr>
          <a:xfrm>
            <a:off x="5578000" y="357165"/>
            <a:ext cx="3208811" cy="1107995"/>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600" u="none" cap="none" strike="noStrike">
                <a:solidFill>
                  <a:schemeClr val="lt1"/>
                </a:solidFill>
                <a:latin typeface="Arial"/>
                <a:ea typeface="Arial"/>
                <a:cs typeface="Arial"/>
                <a:sym typeface="Arial"/>
              </a:rPr>
              <a:t>تمهيد</a:t>
            </a:r>
          </a:p>
        </p:txBody>
      </p:sp>
      <p:grpSp>
        <p:nvGrpSpPr>
          <p:cNvPr id="132" name="Shape 132"/>
          <p:cNvGrpSpPr/>
          <p:nvPr/>
        </p:nvGrpSpPr>
        <p:grpSpPr>
          <a:xfrm>
            <a:off x="421358" y="2143115"/>
            <a:ext cx="8294044" cy="4000527"/>
            <a:chOff x="4572000" y="838200"/>
            <a:chExt cx="4038599" cy="1219199"/>
          </a:xfrm>
        </p:grpSpPr>
        <p:sp>
          <p:nvSpPr>
            <p:cNvPr id="133" name="Shape 133"/>
            <p:cNvSpPr/>
            <p:nvPr/>
          </p:nvSpPr>
          <p:spPr>
            <a:xfrm>
              <a:off x="4647919" y="838200"/>
              <a:ext cx="3886760" cy="1219199"/>
            </a:xfrm>
            <a:prstGeom prst="rect">
              <a:avLst/>
            </a:prstGeom>
            <a:solidFill>
              <a:srgbClr val="FFCCFF"/>
            </a:solidFill>
            <a:ln cap="flat" cmpd="sng" w="25400">
              <a:solidFill>
                <a:srgbClr val="FF3399"/>
              </a:solidFill>
              <a:prstDash val="dot"/>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rgbClr val="0000FF"/>
                </a:solidFill>
                <a:latin typeface="Arial"/>
                <a:ea typeface="Arial"/>
                <a:cs typeface="Arial"/>
                <a:sym typeface="Arial"/>
              </a:endParaRPr>
            </a:p>
          </p:txBody>
        </p:sp>
        <p:sp>
          <p:nvSpPr>
            <p:cNvPr id="134" name="Shape 134"/>
            <p:cNvSpPr/>
            <p:nvPr/>
          </p:nvSpPr>
          <p:spPr>
            <a:xfrm>
              <a:off x="4572000" y="838200"/>
              <a:ext cx="4038599" cy="1219199"/>
            </a:xfrm>
            <a:prstGeom prst="rect">
              <a:avLst/>
            </a:prstGeom>
            <a:solidFill>
              <a:srgbClr val="FFCCFF"/>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rgbClr val="0000FF"/>
                </a:solidFill>
                <a:latin typeface="Arial"/>
                <a:ea typeface="Arial"/>
                <a:cs typeface="Arial"/>
                <a:sym typeface="Arial"/>
              </a:endParaRPr>
            </a:p>
          </p:txBody>
        </p:sp>
      </p:grpSp>
      <p:sp>
        <p:nvSpPr>
          <p:cNvPr id="135" name="Shape 135"/>
          <p:cNvSpPr txBox="1"/>
          <p:nvPr/>
        </p:nvSpPr>
        <p:spPr>
          <a:xfrm>
            <a:off x="642910" y="2428867"/>
            <a:ext cx="7858180" cy="3170098"/>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6600CC"/>
                </a:solidFill>
                <a:latin typeface="Arial"/>
                <a:ea typeface="Arial"/>
                <a:cs typeface="Arial"/>
                <a:sym typeface="Arial"/>
              </a:rPr>
              <a:t>الزواج هو العلاقة الشرعية المباحة بين الرجل والمرأة داخل الأسرة والمجتمع : {</a:t>
            </a:r>
            <a:r>
              <a:rPr b="0" i="0" lang="ar-EG" sz="4000" u="none" cap="none" strike="noStrike">
                <a:solidFill>
                  <a:srgbClr val="6600CC"/>
                </a:solidFill>
                <a:latin typeface="Arial"/>
                <a:ea typeface="Arial"/>
                <a:cs typeface="Arial"/>
                <a:sym typeface="Arial"/>
              </a:rPr>
              <a:t> </a:t>
            </a:r>
            <a:r>
              <a:rPr b="1" i="0" lang="ar-EG" sz="4000" u="none" cap="none" strike="noStrike">
                <a:solidFill>
                  <a:srgbClr val="006600"/>
                </a:solidFill>
                <a:latin typeface="Arial"/>
                <a:ea typeface="Arial"/>
                <a:cs typeface="Arial"/>
                <a:sym typeface="Arial"/>
              </a:rPr>
              <a:t>وَمِنْ آيَاتِهِ أَنْ خَلَقَ لَكُم مِّنْ أَنفُسِكُمْ أَزْوَاجًا لِّتَسْكُنُوا إلَيْهَا وَجَعَلَ بَيْنَكُم مَّوَدَّةً وَرَحْمَةً إنَّ فِي ذَلِكَ لآيَاتٍ لِّقَوْمٍ يَتَفَكَّرُونَ</a:t>
            </a:r>
            <a:r>
              <a:rPr b="1" i="0" lang="ar-EG" sz="4000" u="none" cap="none" strike="noStrike">
                <a:solidFill>
                  <a:srgbClr val="6600CC"/>
                </a:solidFill>
                <a:latin typeface="Arial"/>
                <a:ea typeface="Arial"/>
                <a:cs typeface="Arial"/>
                <a:sym typeface="Arial"/>
              </a:rPr>
              <a:t>} (الزوم: 21)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pic>
        <p:nvPicPr>
          <p:cNvPr descr="1.png" id="140" name="Shape 140"/>
          <p:cNvPicPr preferRelativeResize="0"/>
          <p:nvPr/>
        </p:nvPicPr>
        <p:blipFill rotWithShape="1">
          <a:blip r:embed="rId3">
            <a:alphaModFix/>
          </a:blip>
          <a:srcRect b="0" l="0" r="0" t="0"/>
          <a:stretch/>
        </p:blipFill>
        <p:spPr>
          <a:xfrm>
            <a:off x="5572132" y="362297"/>
            <a:ext cx="3286148" cy="1137876"/>
          </a:xfrm>
          <a:prstGeom prst="rect">
            <a:avLst/>
          </a:prstGeom>
          <a:noFill/>
          <a:ln>
            <a:noFill/>
          </a:ln>
        </p:spPr>
      </p:pic>
      <p:sp>
        <p:nvSpPr>
          <p:cNvPr id="141" name="Shape 141"/>
          <p:cNvSpPr txBox="1"/>
          <p:nvPr/>
        </p:nvSpPr>
        <p:spPr>
          <a:xfrm>
            <a:off x="5578000" y="357165"/>
            <a:ext cx="3208811" cy="1107995"/>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600" u="none" cap="none" strike="noStrike">
                <a:solidFill>
                  <a:schemeClr val="lt1"/>
                </a:solidFill>
                <a:latin typeface="Arial"/>
                <a:ea typeface="Arial"/>
                <a:cs typeface="Arial"/>
                <a:sym typeface="Arial"/>
              </a:rPr>
              <a:t>تمهيد</a:t>
            </a:r>
          </a:p>
        </p:txBody>
      </p:sp>
      <p:grpSp>
        <p:nvGrpSpPr>
          <p:cNvPr id="142" name="Shape 142"/>
          <p:cNvGrpSpPr/>
          <p:nvPr/>
        </p:nvGrpSpPr>
        <p:grpSpPr>
          <a:xfrm>
            <a:off x="421358" y="2143115"/>
            <a:ext cx="8294044" cy="4000527"/>
            <a:chOff x="4572000" y="838200"/>
            <a:chExt cx="4038599" cy="1219199"/>
          </a:xfrm>
        </p:grpSpPr>
        <p:sp>
          <p:nvSpPr>
            <p:cNvPr id="143" name="Shape 143"/>
            <p:cNvSpPr/>
            <p:nvPr/>
          </p:nvSpPr>
          <p:spPr>
            <a:xfrm>
              <a:off x="4647919" y="838200"/>
              <a:ext cx="3886760" cy="1219199"/>
            </a:xfrm>
            <a:prstGeom prst="rect">
              <a:avLst/>
            </a:prstGeom>
            <a:solidFill>
              <a:srgbClr val="FFCCFF"/>
            </a:solidFill>
            <a:ln cap="flat" cmpd="sng" w="25400">
              <a:solidFill>
                <a:srgbClr val="FF3399"/>
              </a:solidFill>
              <a:prstDash val="dot"/>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rgbClr val="0000FF"/>
                </a:solidFill>
                <a:latin typeface="Arial"/>
                <a:ea typeface="Arial"/>
                <a:cs typeface="Arial"/>
                <a:sym typeface="Arial"/>
              </a:endParaRPr>
            </a:p>
          </p:txBody>
        </p:sp>
        <p:sp>
          <p:nvSpPr>
            <p:cNvPr id="144" name="Shape 144"/>
            <p:cNvSpPr/>
            <p:nvPr/>
          </p:nvSpPr>
          <p:spPr>
            <a:xfrm>
              <a:off x="4572000" y="838200"/>
              <a:ext cx="4038599" cy="1219199"/>
            </a:xfrm>
            <a:prstGeom prst="rect">
              <a:avLst/>
            </a:prstGeom>
            <a:solidFill>
              <a:srgbClr val="FFCCFF"/>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rgbClr val="0000FF"/>
                </a:solidFill>
                <a:latin typeface="Arial"/>
                <a:ea typeface="Arial"/>
                <a:cs typeface="Arial"/>
                <a:sym typeface="Arial"/>
              </a:endParaRPr>
            </a:p>
          </p:txBody>
        </p:sp>
      </p:grpSp>
      <p:sp>
        <p:nvSpPr>
          <p:cNvPr id="145" name="Shape 145"/>
          <p:cNvSpPr txBox="1"/>
          <p:nvPr/>
        </p:nvSpPr>
        <p:spPr>
          <a:xfrm>
            <a:off x="642910" y="2428867"/>
            <a:ext cx="7858180" cy="3170098"/>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000" u="none" cap="none" strike="noStrike">
                <a:solidFill>
                  <a:srgbClr val="6600CC"/>
                </a:solidFill>
                <a:latin typeface="Arial"/>
                <a:ea typeface="Arial"/>
                <a:cs typeface="Arial"/>
                <a:sym typeface="Arial"/>
              </a:rPr>
              <a:t>وقد يتحقق من خلال هذه العلاقة الشعور بالرضا والسعادة والتفاعل الزواجي ولكن ذلك نسبي إذ قد تتعرض تلك العلاقة إلى بعض المشكلات النفسية والاجتماعية التي تؤدي إلى عدم الرضا وعدم التوافق الزواجي.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p:nvPr/>
        </p:nvSpPr>
        <p:spPr>
          <a:xfrm rot="5400000">
            <a:off x="5730868" y="-1444643"/>
            <a:ext cx="1071571" cy="4818068"/>
          </a:xfrm>
          <a:prstGeom prst="rect">
            <a:avLst/>
          </a:prstGeom>
          <a:solidFill>
            <a:srgbClr val="FFFFCC"/>
          </a:solidFill>
          <a:ln cap="flat" cmpd="sng" w="9525">
            <a:solidFill>
              <a:srgbClr val="000000"/>
            </a:solidFill>
            <a:prstDash val="solid"/>
            <a:miter/>
            <a:headEnd len="med" w="med" type="none"/>
            <a:tailEnd len="med" w="med" type="none"/>
          </a:ln>
          <a:effectLst>
            <a:outerShdw rotWithShape="0" algn="ctr" dir="2700000" dist="107763">
              <a:srgbClr val="808080"/>
            </a:outerShdw>
          </a:effectLst>
        </p:spPr>
        <p:txBody>
          <a:bodyPr anchorCtr="0" anchor="t" bIns="45700" lIns="91425" rIns="91425" tIns="45700">
            <a:noAutofit/>
          </a:bodyPr>
          <a:lstStyle/>
          <a:p>
            <a:pPr indent="0" lvl="0" marL="0" marR="0" rtl="1" algn="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1" name="Shape 151"/>
          <p:cNvSpPr/>
          <p:nvPr/>
        </p:nvSpPr>
        <p:spPr>
          <a:xfrm>
            <a:off x="3829244" y="587856"/>
            <a:ext cx="4775006" cy="769441"/>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6600CC"/>
                </a:solidFill>
                <a:latin typeface="Arial"/>
                <a:ea typeface="Arial"/>
                <a:cs typeface="Arial"/>
                <a:sym typeface="Arial"/>
              </a:rPr>
              <a:t>مفاهيم ومصطلحات؟</a:t>
            </a:r>
          </a:p>
        </p:txBody>
      </p:sp>
      <p:grpSp>
        <p:nvGrpSpPr>
          <p:cNvPr id="152" name="Shape 152"/>
          <p:cNvGrpSpPr/>
          <p:nvPr/>
        </p:nvGrpSpPr>
        <p:grpSpPr>
          <a:xfrm>
            <a:off x="285719" y="2571744"/>
            <a:ext cx="8572527" cy="3429024"/>
            <a:chOff x="285719" y="1000107"/>
            <a:chExt cx="8572560" cy="4500594"/>
          </a:xfrm>
        </p:grpSpPr>
        <p:grpSp>
          <p:nvGrpSpPr>
            <p:cNvPr id="153" name="Shape 153"/>
            <p:cNvGrpSpPr/>
            <p:nvPr/>
          </p:nvGrpSpPr>
          <p:grpSpPr>
            <a:xfrm>
              <a:off x="285719" y="1000107"/>
              <a:ext cx="8572560" cy="4500594"/>
              <a:chOff x="214281" y="1000107"/>
              <a:chExt cx="8572560" cy="4500594"/>
            </a:xfrm>
          </p:grpSpPr>
          <p:sp>
            <p:nvSpPr>
              <p:cNvPr id="154" name="Shape 154"/>
              <p:cNvSpPr/>
              <p:nvPr/>
            </p:nvSpPr>
            <p:spPr>
              <a:xfrm rot="10800000">
                <a:off x="285720" y="1000107"/>
                <a:ext cx="8501122" cy="4285981"/>
              </a:xfrm>
              <a:prstGeom prst="round1Rect">
                <a:avLst>
                  <a:gd fmla="val 16667" name="adj"/>
                </a:avLst>
              </a:prstGeom>
              <a:solidFill>
                <a:srgbClr val="0000FF"/>
              </a:solidFill>
              <a:ln cap="flat" cmpd="sng" w="57150">
                <a:solidFill>
                  <a:srgbClr val="00FFFF"/>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nvGrpSpPr>
              <p:cNvPr id="155" name="Shape 155"/>
              <p:cNvGrpSpPr/>
              <p:nvPr/>
            </p:nvGrpSpPr>
            <p:grpSpPr>
              <a:xfrm>
                <a:off x="214281" y="1214421"/>
                <a:ext cx="8501122" cy="4286280"/>
                <a:chOff x="285719" y="1071545"/>
                <a:chExt cx="8501122" cy="4286280"/>
              </a:xfrm>
            </p:grpSpPr>
            <p:sp>
              <p:nvSpPr>
                <p:cNvPr id="156" name="Shape 156"/>
                <p:cNvSpPr/>
                <p:nvPr/>
              </p:nvSpPr>
              <p:spPr>
                <a:xfrm>
                  <a:off x="285719" y="1071545"/>
                  <a:ext cx="8429683" cy="4286280"/>
                </a:xfrm>
                <a:prstGeom prst="round1Rect">
                  <a:avLst>
                    <a:gd fmla="val 16667" name="adj"/>
                  </a:avLst>
                </a:prstGeom>
                <a:solidFill>
                  <a:srgbClr val="FF0000"/>
                </a:solidFill>
                <a:ln cap="flat" cmpd="sng" w="762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7" name="Shape 157"/>
                <p:cNvSpPr/>
                <p:nvPr/>
              </p:nvSpPr>
              <p:spPr>
                <a:xfrm rot="10800000">
                  <a:off x="357157" y="1071844"/>
                  <a:ext cx="8429685" cy="4285981"/>
                </a:xfrm>
                <a:prstGeom prst="round1Rect">
                  <a:avLst>
                    <a:gd fmla="val 16667" name="adj"/>
                  </a:avLst>
                </a:prstGeom>
                <a:solidFill>
                  <a:schemeClr val="lt1"/>
                </a:solidFill>
                <a:ln cap="flat" cmpd="sng" w="57150">
                  <a:solidFill>
                    <a:srgbClr val="CC00FF"/>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grpSp>
        <p:sp>
          <p:nvSpPr>
            <p:cNvPr id="158" name="Shape 158"/>
            <p:cNvSpPr/>
            <p:nvPr/>
          </p:nvSpPr>
          <p:spPr>
            <a:xfrm>
              <a:off x="1500166" y="4285957"/>
              <a:ext cx="1428759" cy="621957"/>
            </a:xfrm>
            <a:prstGeom prst="round1Rect">
              <a:avLst>
                <a:gd fmla="val 16667" name="adj"/>
              </a:avLst>
            </a:prstGeom>
            <a:noFill/>
            <a:ln>
              <a:noFill/>
            </a:ln>
          </p:spPr>
          <p:txBody>
            <a:bodyPr anchorCtr="0" anchor="t" bIns="45700" lIns="91425" rIns="91425" tIns="45700">
              <a:noAutofit/>
            </a:bodyPr>
            <a:lstStyle/>
            <a:p>
              <a:pPr indent="0" lvl="0" marL="0" marR="0" rtl="1" algn="ctr">
                <a:spcBef>
                  <a:spcPts val="0"/>
                </a:spcBef>
                <a:spcAft>
                  <a:spcPts val="0"/>
                </a:spcAft>
                <a:buNone/>
              </a:pPr>
              <a:r>
                <a:t/>
              </a:r>
              <a:endParaRPr b="0" i="0" sz="2800" u="none" cap="none" strike="noStrike">
                <a:solidFill>
                  <a:schemeClr val="lt1"/>
                </a:solidFill>
                <a:latin typeface="Calibri"/>
                <a:ea typeface="Calibri"/>
                <a:cs typeface="Calibri"/>
                <a:sym typeface="Calibri"/>
              </a:endParaRPr>
            </a:p>
          </p:txBody>
        </p:sp>
      </p:grpSp>
      <p:sp>
        <p:nvSpPr>
          <p:cNvPr id="159" name="Shape 159"/>
          <p:cNvSpPr txBox="1"/>
          <p:nvPr/>
        </p:nvSpPr>
        <p:spPr>
          <a:xfrm>
            <a:off x="357158" y="3162730"/>
            <a:ext cx="8429683" cy="2123657"/>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4400" u="none" cap="none" strike="noStrike">
                <a:solidFill>
                  <a:srgbClr val="CC0066"/>
                </a:solidFill>
                <a:latin typeface="Arial"/>
                <a:ea typeface="Arial"/>
                <a:cs typeface="Arial"/>
                <a:sym typeface="Arial"/>
              </a:rPr>
              <a:t>التوافق الزواجي: </a:t>
            </a:r>
            <a:r>
              <a:rPr b="1" i="0" lang="ar-EG" sz="4400" u="none" cap="none" strike="noStrike">
                <a:solidFill>
                  <a:srgbClr val="800080"/>
                </a:solidFill>
                <a:latin typeface="Arial"/>
                <a:ea typeface="Arial"/>
                <a:cs typeface="Arial"/>
                <a:sym typeface="Arial"/>
              </a:rPr>
              <a:t>هو أن يجد كلا الزوجين في العلاقة الزوجية ما يشبع حاجتهما المختلفة مما ينتج عنه الرضا الزواجي.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