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Layouts/slideLayout15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0" r:id="rId1"/>
  </p:sldMasterIdLst>
  <p:notesMasterIdLst>
    <p:notesMasterId r:id="rId69"/>
  </p:notesMasterIdLst>
  <p:sldIdLst>
    <p:sldId id="256" r:id="rId2"/>
    <p:sldId id="257" r:id="rId3"/>
    <p:sldId id="259" r:id="rId4"/>
    <p:sldId id="358" r:id="rId5"/>
    <p:sldId id="260" r:id="rId6"/>
    <p:sldId id="261" r:id="rId7"/>
    <p:sldId id="262" r:id="rId8"/>
    <p:sldId id="354" r:id="rId9"/>
    <p:sldId id="263" r:id="rId10"/>
    <p:sldId id="325" r:id="rId11"/>
    <p:sldId id="326" r:id="rId12"/>
    <p:sldId id="359" r:id="rId13"/>
    <p:sldId id="266" r:id="rId14"/>
    <p:sldId id="355" r:id="rId15"/>
    <p:sldId id="267" r:id="rId16"/>
    <p:sldId id="360" r:id="rId17"/>
    <p:sldId id="361" r:id="rId18"/>
    <p:sldId id="356" r:id="rId19"/>
    <p:sldId id="271" r:id="rId20"/>
    <p:sldId id="272" r:id="rId21"/>
    <p:sldId id="357" r:id="rId22"/>
    <p:sldId id="273" r:id="rId23"/>
    <p:sldId id="362" r:id="rId24"/>
    <p:sldId id="275" r:id="rId25"/>
    <p:sldId id="280" r:id="rId26"/>
    <p:sldId id="281" r:id="rId27"/>
    <p:sldId id="373" r:id="rId28"/>
    <p:sldId id="282" r:id="rId29"/>
    <p:sldId id="283" r:id="rId30"/>
    <p:sldId id="284" r:id="rId31"/>
    <p:sldId id="334" r:id="rId32"/>
    <p:sldId id="285" r:id="rId33"/>
    <p:sldId id="286" r:id="rId34"/>
    <p:sldId id="335" r:id="rId35"/>
    <p:sldId id="289" r:id="rId36"/>
    <p:sldId id="291" r:id="rId37"/>
    <p:sldId id="336" r:id="rId38"/>
    <p:sldId id="293" r:id="rId39"/>
    <p:sldId id="337" r:id="rId40"/>
    <p:sldId id="364" r:id="rId41"/>
    <p:sldId id="365" r:id="rId42"/>
    <p:sldId id="295" r:id="rId43"/>
    <p:sldId id="296" r:id="rId44"/>
    <p:sldId id="338" r:id="rId45"/>
    <p:sldId id="300" r:id="rId46"/>
    <p:sldId id="374" r:id="rId47"/>
    <p:sldId id="301" r:id="rId48"/>
    <p:sldId id="302" r:id="rId49"/>
    <p:sldId id="341" r:id="rId50"/>
    <p:sldId id="303" r:id="rId51"/>
    <p:sldId id="342" r:id="rId52"/>
    <p:sldId id="304" r:id="rId53"/>
    <p:sldId id="343" r:id="rId54"/>
    <p:sldId id="344" r:id="rId55"/>
    <p:sldId id="345" r:id="rId56"/>
    <p:sldId id="346" r:id="rId57"/>
    <p:sldId id="347" r:id="rId58"/>
    <p:sldId id="348" r:id="rId59"/>
    <p:sldId id="349" r:id="rId60"/>
    <p:sldId id="350" r:id="rId61"/>
    <p:sldId id="309" r:id="rId62"/>
    <p:sldId id="310" r:id="rId63"/>
    <p:sldId id="351" r:id="rId64"/>
    <p:sldId id="352" r:id="rId65"/>
    <p:sldId id="353" r:id="rId66"/>
    <p:sldId id="313" r:id="rId67"/>
    <p:sldId id="314" r:id="rId6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>
        <p:scale>
          <a:sx n="40" d="100"/>
          <a:sy n="4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-108" y="102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BD25A0-1A69-49C7-8A82-A2C1FEAD33C0}" type="doc">
      <dgm:prSet loTypeId="urn:microsoft.com/office/officeart/2005/8/layout/orgChart1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pPr rtl="1"/>
          <a:endParaRPr lang="ar-SA"/>
        </a:p>
      </dgm:t>
    </dgm:pt>
    <dgm:pt modelId="{5CE30614-D98B-4EA7-BB15-53529A665D24}">
      <dgm:prSet phldrT="[نص]"/>
      <dgm:spPr/>
      <dgm:t>
        <a:bodyPr/>
        <a:lstStyle/>
        <a:p>
          <a:pPr rtl="1"/>
          <a:r>
            <a:rPr lang="en-US" b="1" smtClean="0"/>
            <a:t>Measures of Central Tendency</a:t>
          </a:r>
          <a:endParaRPr lang="ar-SA" b="1" dirty="0"/>
        </a:p>
      </dgm:t>
    </dgm:pt>
    <dgm:pt modelId="{198ED1E3-BBA1-4FCA-BDBF-28B6F45530CB}" type="parTrans" cxnId="{FCA0FE5A-67D8-4AF5-A875-9309BE0864ED}">
      <dgm:prSet/>
      <dgm:spPr/>
      <dgm:t>
        <a:bodyPr/>
        <a:lstStyle/>
        <a:p>
          <a:pPr rtl="1"/>
          <a:endParaRPr lang="ar-SA"/>
        </a:p>
      </dgm:t>
    </dgm:pt>
    <dgm:pt modelId="{7CEE54D5-470F-4E7F-9FFE-7E9EC73E255F}" type="sibTrans" cxnId="{FCA0FE5A-67D8-4AF5-A875-9309BE0864ED}">
      <dgm:prSet/>
      <dgm:spPr/>
      <dgm:t>
        <a:bodyPr/>
        <a:lstStyle/>
        <a:p>
          <a:pPr rtl="1"/>
          <a:endParaRPr lang="ar-SA"/>
        </a:p>
      </dgm:t>
    </dgm:pt>
    <dgm:pt modelId="{EBCE1EC8-4228-4AEE-BA4F-43A2973CEBA7}">
      <dgm:prSet phldrT="[نص]"/>
      <dgm:spPr/>
      <dgm:t>
        <a:bodyPr/>
        <a:lstStyle/>
        <a:p>
          <a:pPr rtl="1"/>
          <a:r>
            <a:rPr lang="en-US" b="1" smtClean="0">
              <a:latin typeface="Times New Roman" pitchFamily="18" charset="0"/>
              <a:cs typeface="Times New Roman" pitchFamily="18" charset="0"/>
            </a:rPr>
            <a:t>Mode</a:t>
          </a:r>
          <a:endParaRPr lang="ar-SA" b="1" dirty="0"/>
        </a:p>
      </dgm:t>
    </dgm:pt>
    <dgm:pt modelId="{1E59262C-DFA7-493E-AA10-C780BEED2910}" type="parTrans" cxnId="{F87CD7BA-32E4-4246-A678-270705912BBB}">
      <dgm:prSet/>
      <dgm:spPr/>
      <dgm:t>
        <a:bodyPr/>
        <a:lstStyle/>
        <a:p>
          <a:pPr rtl="1"/>
          <a:endParaRPr lang="ar-SA"/>
        </a:p>
      </dgm:t>
    </dgm:pt>
    <dgm:pt modelId="{D60D0993-7AEF-4666-BEB8-A49F0767663F}" type="sibTrans" cxnId="{F87CD7BA-32E4-4246-A678-270705912BBB}">
      <dgm:prSet/>
      <dgm:spPr/>
      <dgm:t>
        <a:bodyPr/>
        <a:lstStyle/>
        <a:p>
          <a:pPr rtl="1"/>
          <a:endParaRPr lang="ar-SA"/>
        </a:p>
      </dgm:t>
    </dgm:pt>
    <dgm:pt modelId="{92FBBC2C-0CA0-4969-B0AC-6B78CA8797E0}">
      <dgm:prSet phldrT="[نص]"/>
      <dgm:spPr/>
      <dgm:t>
        <a:bodyPr/>
        <a:lstStyle/>
        <a:p>
          <a:pPr rtl="1"/>
          <a:r>
            <a:rPr lang="en-US" b="1" smtClean="0">
              <a:latin typeface="Times New Roman" pitchFamily="18" charset="0"/>
              <a:cs typeface="Times New Roman" pitchFamily="18" charset="0"/>
            </a:rPr>
            <a:t>Weighted Mean</a:t>
          </a:r>
          <a:endParaRPr lang="ar-SA" b="1" dirty="0"/>
        </a:p>
      </dgm:t>
    </dgm:pt>
    <dgm:pt modelId="{3A547BA8-1285-4D26-82E4-1802A82386B0}" type="parTrans" cxnId="{4CE8A17B-DEF6-4784-9657-9305A061FFC6}">
      <dgm:prSet/>
      <dgm:spPr/>
      <dgm:t>
        <a:bodyPr/>
        <a:lstStyle/>
        <a:p>
          <a:pPr rtl="1"/>
          <a:endParaRPr lang="ar-SA"/>
        </a:p>
      </dgm:t>
    </dgm:pt>
    <dgm:pt modelId="{FAD3D938-CAD0-49FB-9716-0AE11C00F84A}" type="sibTrans" cxnId="{4CE8A17B-DEF6-4784-9657-9305A061FFC6}">
      <dgm:prSet/>
      <dgm:spPr/>
      <dgm:t>
        <a:bodyPr/>
        <a:lstStyle/>
        <a:p>
          <a:pPr rtl="1"/>
          <a:endParaRPr lang="ar-SA"/>
        </a:p>
      </dgm:t>
    </dgm:pt>
    <dgm:pt modelId="{085D2178-0C4B-4C41-8744-A82B3DA6AD99}">
      <dgm:prSet/>
      <dgm:spPr/>
      <dgm:t>
        <a:bodyPr/>
        <a:lstStyle/>
        <a:p>
          <a:pPr rtl="1"/>
          <a:r>
            <a:rPr lang="en-US" b="1" smtClean="0">
              <a:latin typeface="Times New Roman" pitchFamily="18" charset="0"/>
              <a:cs typeface="Times New Roman" pitchFamily="18" charset="0"/>
            </a:rPr>
            <a:t>Midrange</a:t>
          </a:r>
          <a:endParaRPr lang="ar-SA" b="1" dirty="0"/>
        </a:p>
      </dgm:t>
    </dgm:pt>
    <dgm:pt modelId="{0F10DDBA-BA12-4854-948B-6EF196ED3064}" type="parTrans" cxnId="{12234BBC-6FEA-4E96-B7A2-EDA918C7BCDD}">
      <dgm:prSet/>
      <dgm:spPr/>
      <dgm:t>
        <a:bodyPr/>
        <a:lstStyle/>
        <a:p>
          <a:pPr rtl="1"/>
          <a:endParaRPr lang="ar-SA"/>
        </a:p>
      </dgm:t>
    </dgm:pt>
    <dgm:pt modelId="{AABA61B3-46B7-4750-BA74-5D1F63049C0C}" type="sibTrans" cxnId="{12234BBC-6FEA-4E96-B7A2-EDA918C7BCDD}">
      <dgm:prSet/>
      <dgm:spPr/>
      <dgm:t>
        <a:bodyPr/>
        <a:lstStyle/>
        <a:p>
          <a:pPr rtl="1"/>
          <a:endParaRPr lang="ar-SA"/>
        </a:p>
      </dgm:t>
    </dgm:pt>
    <dgm:pt modelId="{ABCBB553-BD85-402F-9E51-AD31561F6AA3}">
      <dgm:prSet/>
      <dgm:spPr/>
      <dgm:t>
        <a:bodyPr/>
        <a:lstStyle/>
        <a:p>
          <a:pPr rtl="1"/>
          <a:r>
            <a:rPr lang="en-US" b="1" smtClean="0">
              <a:latin typeface="Times New Roman" pitchFamily="18" charset="0"/>
              <a:cs typeface="Times New Roman" pitchFamily="18" charset="0"/>
            </a:rPr>
            <a:t>Mean</a:t>
          </a:r>
          <a:endParaRPr lang="ar-SA" b="1" dirty="0"/>
        </a:p>
      </dgm:t>
    </dgm:pt>
    <dgm:pt modelId="{7B52AC5B-6E23-4D08-ACF8-BAFA639E6795}" type="parTrans" cxnId="{365F11F1-9B08-4366-9478-F8411741F8D1}">
      <dgm:prSet/>
      <dgm:spPr/>
      <dgm:t>
        <a:bodyPr/>
        <a:lstStyle/>
        <a:p>
          <a:pPr rtl="1"/>
          <a:endParaRPr lang="ar-SA"/>
        </a:p>
      </dgm:t>
    </dgm:pt>
    <dgm:pt modelId="{349FBF4D-891D-4779-AA29-8D9B907315A8}" type="sibTrans" cxnId="{365F11F1-9B08-4366-9478-F8411741F8D1}">
      <dgm:prSet/>
      <dgm:spPr/>
      <dgm:t>
        <a:bodyPr/>
        <a:lstStyle/>
        <a:p>
          <a:pPr rtl="1"/>
          <a:endParaRPr lang="ar-SA"/>
        </a:p>
      </dgm:t>
    </dgm:pt>
    <dgm:pt modelId="{C618A3C4-12F7-4619-BA1F-25FF3C4446C2}">
      <dgm:prSet/>
      <dgm:spPr/>
      <dgm:t>
        <a:bodyPr/>
        <a:lstStyle/>
        <a:p>
          <a:pPr rtl="1"/>
          <a:r>
            <a:rPr lang="en-US" b="1" smtClean="0">
              <a:latin typeface="Times New Roman" pitchFamily="18" charset="0"/>
              <a:cs typeface="Times New Roman" pitchFamily="18" charset="0"/>
            </a:rPr>
            <a:t>Median</a:t>
          </a:r>
          <a:endParaRPr lang="ar-SA" b="1" dirty="0"/>
        </a:p>
      </dgm:t>
    </dgm:pt>
    <dgm:pt modelId="{C6A1FD2A-023D-4748-9D8A-35BAEB985E9D}" type="parTrans" cxnId="{7C8D32F4-FA4A-4D2B-A85F-F2AAEE8B70C1}">
      <dgm:prSet/>
      <dgm:spPr/>
      <dgm:t>
        <a:bodyPr/>
        <a:lstStyle/>
        <a:p>
          <a:pPr rtl="1"/>
          <a:endParaRPr lang="ar-SA"/>
        </a:p>
      </dgm:t>
    </dgm:pt>
    <dgm:pt modelId="{7E63F1AA-A03F-494E-895F-7634744B78A2}" type="sibTrans" cxnId="{7C8D32F4-FA4A-4D2B-A85F-F2AAEE8B70C1}">
      <dgm:prSet/>
      <dgm:spPr/>
      <dgm:t>
        <a:bodyPr/>
        <a:lstStyle/>
        <a:p>
          <a:pPr rtl="1"/>
          <a:endParaRPr lang="ar-SA"/>
        </a:p>
      </dgm:t>
    </dgm:pt>
    <dgm:pt modelId="{1C93328A-9F79-487F-A80E-BB9C97AC710E}" type="pres">
      <dgm:prSet presAssocID="{E3BD25A0-1A69-49C7-8A82-A2C1FEAD33C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A30F33EC-E765-4B15-85BF-1024204F49B3}" type="pres">
      <dgm:prSet presAssocID="{5CE30614-D98B-4EA7-BB15-53529A665D24}" presName="hierRoot1" presStyleCnt="0">
        <dgm:presLayoutVars>
          <dgm:hierBranch val="init"/>
        </dgm:presLayoutVars>
      </dgm:prSet>
      <dgm:spPr/>
    </dgm:pt>
    <dgm:pt modelId="{ADE87D8D-BE4E-4A30-B387-18406AE86239}" type="pres">
      <dgm:prSet presAssocID="{5CE30614-D98B-4EA7-BB15-53529A665D24}" presName="rootComposite1" presStyleCnt="0"/>
      <dgm:spPr/>
    </dgm:pt>
    <dgm:pt modelId="{08064551-5CE2-4070-84F1-900272989EEC}" type="pres">
      <dgm:prSet presAssocID="{5CE30614-D98B-4EA7-BB15-53529A665D24}" presName="rootText1" presStyleLbl="node0" presStyleIdx="0" presStyleCnt="1" custScaleX="294468" custScaleY="156221" custLinFactNeighborX="4827" custLinFactNeighborY="-8689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5550F3CD-4D0E-45EF-ABF6-EA770D3DF913}" type="pres">
      <dgm:prSet presAssocID="{5CE30614-D98B-4EA7-BB15-53529A665D24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4CB7C919-85BC-4347-B69B-6656B25F5E5B}" type="pres">
      <dgm:prSet presAssocID="{5CE30614-D98B-4EA7-BB15-53529A665D24}" presName="hierChild2" presStyleCnt="0"/>
      <dgm:spPr/>
    </dgm:pt>
    <dgm:pt modelId="{4F08635D-7EF9-4B5A-B17B-CCCC5891047E}" type="pres">
      <dgm:prSet presAssocID="{7B52AC5B-6E23-4D08-ACF8-BAFA639E6795}" presName="Name37" presStyleLbl="parChTrans1D2" presStyleIdx="0" presStyleCnt="5"/>
      <dgm:spPr/>
      <dgm:t>
        <a:bodyPr/>
        <a:lstStyle/>
        <a:p>
          <a:pPr rtl="1"/>
          <a:endParaRPr lang="ar-SA"/>
        </a:p>
      </dgm:t>
    </dgm:pt>
    <dgm:pt modelId="{888B1FFD-8E4D-40B0-9FED-890E0D58378E}" type="pres">
      <dgm:prSet presAssocID="{ABCBB553-BD85-402F-9E51-AD31561F6AA3}" presName="hierRoot2" presStyleCnt="0">
        <dgm:presLayoutVars>
          <dgm:hierBranch val="init"/>
        </dgm:presLayoutVars>
      </dgm:prSet>
      <dgm:spPr/>
    </dgm:pt>
    <dgm:pt modelId="{F3F15E88-AB3C-481D-B872-3BD7AB5B46DC}" type="pres">
      <dgm:prSet presAssocID="{ABCBB553-BD85-402F-9E51-AD31561F6AA3}" presName="rootComposite" presStyleCnt="0"/>
      <dgm:spPr/>
    </dgm:pt>
    <dgm:pt modelId="{809D73E1-DA98-4A79-A24C-6E1EE21C9B28}" type="pres">
      <dgm:prSet presAssocID="{ABCBB553-BD85-402F-9E51-AD31561F6AA3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7ACA14E7-C6F1-4E1B-98AA-278E7C136685}" type="pres">
      <dgm:prSet presAssocID="{ABCBB553-BD85-402F-9E51-AD31561F6AA3}" presName="rootConnector" presStyleLbl="node2" presStyleIdx="0" presStyleCnt="5"/>
      <dgm:spPr/>
      <dgm:t>
        <a:bodyPr/>
        <a:lstStyle/>
        <a:p>
          <a:pPr rtl="1"/>
          <a:endParaRPr lang="ar-SA"/>
        </a:p>
      </dgm:t>
    </dgm:pt>
    <dgm:pt modelId="{CFED9384-A608-481F-A77E-E73200187666}" type="pres">
      <dgm:prSet presAssocID="{ABCBB553-BD85-402F-9E51-AD31561F6AA3}" presName="hierChild4" presStyleCnt="0"/>
      <dgm:spPr/>
    </dgm:pt>
    <dgm:pt modelId="{18CADE9E-81FE-4E5A-A48D-F172D070D5D9}" type="pres">
      <dgm:prSet presAssocID="{ABCBB553-BD85-402F-9E51-AD31561F6AA3}" presName="hierChild5" presStyleCnt="0"/>
      <dgm:spPr/>
    </dgm:pt>
    <dgm:pt modelId="{B083C4EA-F698-434D-AD55-9887FC5CB302}" type="pres">
      <dgm:prSet presAssocID="{C6A1FD2A-023D-4748-9D8A-35BAEB985E9D}" presName="Name37" presStyleLbl="parChTrans1D2" presStyleIdx="1" presStyleCnt="5"/>
      <dgm:spPr/>
      <dgm:t>
        <a:bodyPr/>
        <a:lstStyle/>
        <a:p>
          <a:pPr rtl="1"/>
          <a:endParaRPr lang="ar-SA"/>
        </a:p>
      </dgm:t>
    </dgm:pt>
    <dgm:pt modelId="{541F23D7-CDC7-4761-857B-3E2B4450F386}" type="pres">
      <dgm:prSet presAssocID="{C618A3C4-12F7-4619-BA1F-25FF3C4446C2}" presName="hierRoot2" presStyleCnt="0">
        <dgm:presLayoutVars>
          <dgm:hierBranch val="init"/>
        </dgm:presLayoutVars>
      </dgm:prSet>
      <dgm:spPr/>
    </dgm:pt>
    <dgm:pt modelId="{D20736A0-D273-4680-A265-3595618B2AE6}" type="pres">
      <dgm:prSet presAssocID="{C618A3C4-12F7-4619-BA1F-25FF3C4446C2}" presName="rootComposite" presStyleCnt="0"/>
      <dgm:spPr/>
    </dgm:pt>
    <dgm:pt modelId="{504A2CE0-C52F-43F3-8B33-47CDDE608535}" type="pres">
      <dgm:prSet presAssocID="{C618A3C4-12F7-4619-BA1F-25FF3C4446C2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C58C0BA-79E1-49A4-BD12-67F127DF2600}" type="pres">
      <dgm:prSet presAssocID="{C618A3C4-12F7-4619-BA1F-25FF3C4446C2}" presName="rootConnector" presStyleLbl="node2" presStyleIdx="1" presStyleCnt="5"/>
      <dgm:spPr/>
      <dgm:t>
        <a:bodyPr/>
        <a:lstStyle/>
        <a:p>
          <a:pPr rtl="1"/>
          <a:endParaRPr lang="ar-SA"/>
        </a:p>
      </dgm:t>
    </dgm:pt>
    <dgm:pt modelId="{23A02AEC-D941-4E0E-BED6-BB50EA70A7FB}" type="pres">
      <dgm:prSet presAssocID="{C618A3C4-12F7-4619-BA1F-25FF3C4446C2}" presName="hierChild4" presStyleCnt="0"/>
      <dgm:spPr/>
    </dgm:pt>
    <dgm:pt modelId="{F1D74A69-4E8A-4A43-B70D-3C490CD7C87F}" type="pres">
      <dgm:prSet presAssocID="{C618A3C4-12F7-4619-BA1F-25FF3C4446C2}" presName="hierChild5" presStyleCnt="0"/>
      <dgm:spPr/>
    </dgm:pt>
    <dgm:pt modelId="{AE13D653-9F0C-4B73-AB70-FB935DB734BE}" type="pres">
      <dgm:prSet presAssocID="{1E59262C-DFA7-493E-AA10-C780BEED2910}" presName="Name37" presStyleLbl="parChTrans1D2" presStyleIdx="2" presStyleCnt="5"/>
      <dgm:spPr/>
      <dgm:t>
        <a:bodyPr/>
        <a:lstStyle/>
        <a:p>
          <a:pPr rtl="1"/>
          <a:endParaRPr lang="ar-SA"/>
        </a:p>
      </dgm:t>
    </dgm:pt>
    <dgm:pt modelId="{EF4FDCE1-6CA3-49A9-B55D-6084D8108218}" type="pres">
      <dgm:prSet presAssocID="{EBCE1EC8-4228-4AEE-BA4F-43A2973CEBA7}" presName="hierRoot2" presStyleCnt="0">
        <dgm:presLayoutVars>
          <dgm:hierBranch val="init"/>
        </dgm:presLayoutVars>
      </dgm:prSet>
      <dgm:spPr/>
    </dgm:pt>
    <dgm:pt modelId="{7C0F113D-18F8-42C8-9561-1053BB1D739C}" type="pres">
      <dgm:prSet presAssocID="{EBCE1EC8-4228-4AEE-BA4F-43A2973CEBA7}" presName="rootComposite" presStyleCnt="0"/>
      <dgm:spPr/>
    </dgm:pt>
    <dgm:pt modelId="{B6CE6D80-54F0-4F43-B07A-F97A591BC2F0}" type="pres">
      <dgm:prSet presAssocID="{EBCE1EC8-4228-4AEE-BA4F-43A2973CEBA7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E705AA7-1936-4EA7-B96C-5BBFF51FA43C}" type="pres">
      <dgm:prSet presAssocID="{EBCE1EC8-4228-4AEE-BA4F-43A2973CEBA7}" presName="rootConnector" presStyleLbl="node2" presStyleIdx="2" presStyleCnt="5"/>
      <dgm:spPr/>
      <dgm:t>
        <a:bodyPr/>
        <a:lstStyle/>
        <a:p>
          <a:pPr rtl="1"/>
          <a:endParaRPr lang="ar-SA"/>
        </a:p>
      </dgm:t>
    </dgm:pt>
    <dgm:pt modelId="{B62C55F0-E800-4A20-AE88-6F140B8C7A7C}" type="pres">
      <dgm:prSet presAssocID="{EBCE1EC8-4228-4AEE-BA4F-43A2973CEBA7}" presName="hierChild4" presStyleCnt="0"/>
      <dgm:spPr/>
    </dgm:pt>
    <dgm:pt modelId="{2867E038-483C-4738-A147-81E38AAB9844}" type="pres">
      <dgm:prSet presAssocID="{EBCE1EC8-4228-4AEE-BA4F-43A2973CEBA7}" presName="hierChild5" presStyleCnt="0"/>
      <dgm:spPr/>
    </dgm:pt>
    <dgm:pt modelId="{A3BF5800-62BC-43BF-BDAF-32492A6C1B13}" type="pres">
      <dgm:prSet presAssocID="{0F10DDBA-BA12-4854-948B-6EF196ED3064}" presName="Name37" presStyleLbl="parChTrans1D2" presStyleIdx="3" presStyleCnt="5"/>
      <dgm:spPr/>
      <dgm:t>
        <a:bodyPr/>
        <a:lstStyle/>
        <a:p>
          <a:pPr rtl="1"/>
          <a:endParaRPr lang="ar-SA"/>
        </a:p>
      </dgm:t>
    </dgm:pt>
    <dgm:pt modelId="{068A5B46-77E4-4876-80C3-09069EB1AEC6}" type="pres">
      <dgm:prSet presAssocID="{085D2178-0C4B-4C41-8744-A82B3DA6AD99}" presName="hierRoot2" presStyleCnt="0">
        <dgm:presLayoutVars>
          <dgm:hierBranch val="init"/>
        </dgm:presLayoutVars>
      </dgm:prSet>
      <dgm:spPr/>
    </dgm:pt>
    <dgm:pt modelId="{26F525C9-BB63-48F9-BF24-FBC2BC22B633}" type="pres">
      <dgm:prSet presAssocID="{085D2178-0C4B-4C41-8744-A82B3DA6AD99}" presName="rootComposite" presStyleCnt="0"/>
      <dgm:spPr/>
    </dgm:pt>
    <dgm:pt modelId="{7700B801-184B-44EE-8A45-37DB1626F7ED}" type="pres">
      <dgm:prSet presAssocID="{085D2178-0C4B-4C41-8744-A82B3DA6AD99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5243C8F2-7354-48A7-94CC-DAA762FBB40C}" type="pres">
      <dgm:prSet presAssocID="{085D2178-0C4B-4C41-8744-A82B3DA6AD99}" presName="rootConnector" presStyleLbl="node2" presStyleIdx="3" presStyleCnt="5"/>
      <dgm:spPr/>
      <dgm:t>
        <a:bodyPr/>
        <a:lstStyle/>
        <a:p>
          <a:pPr rtl="1"/>
          <a:endParaRPr lang="ar-SA"/>
        </a:p>
      </dgm:t>
    </dgm:pt>
    <dgm:pt modelId="{5C679599-6C2F-4273-8771-869B04A76997}" type="pres">
      <dgm:prSet presAssocID="{085D2178-0C4B-4C41-8744-A82B3DA6AD99}" presName="hierChild4" presStyleCnt="0"/>
      <dgm:spPr/>
    </dgm:pt>
    <dgm:pt modelId="{37C27589-9A6F-4968-95A7-E69EF8FE35F7}" type="pres">
      <dgm:prSet presAssocID="{085D2178-0C4B-4C41-8744-A82B3DA6AD99}" presName="hierChild5" presStyleCnt="0"/>
      <dgm:spPr/>
    </dgm:pt>
    <dgm:pt modelId="{9A2FD8CD-61B5-4295-98E2-4CE82028C7DC}" type="pres">
      <dgm:prSet presAssocID="{3A547BA8-1285-4D26-82E4-1802A82386B0}" presName="Name37" presStyleLbl="parChTrans1D2" presStyleIdx="4" presStyleCnt="5"/>
      <dgm:spPr/>
      <dgm:t>
        <a:bodyPr/>
        <a:lstStyle/>
        <a:p>
          <a:pPr rtl="1"/>
          <a:endParaRPr lang="ar-SA"/>
        </a:p>
      </dgm:t>
    </dgm:pt>
    <dgm:pt modelId="{AEF1651A-671E-4581-9D48-260643806611}" type="pres">
      <dgm:prSet presAssocID="{92FBBC2C-0CA0-4969-B0AC-6B78CA8797E0}" presName="hierRoot2" presStyleCnt="0">
        <dgm:presLayoutVars>
          <dgm:hierBranch val="init"/>
        </dgm:presLayoutVars>
      </dgm:prSet>
      <dgm:spPr/>
    </dgm:pt>
    <dgm:pt modelId="{D1DC2C1D-7510-4618-B6A6-F7DC3E8216B4}" type="pres">
      <dgm:prSet presAssocID="{92FBBC2C-0CA0-4969-B0AC-6B78CA8797E0}" presName="rootComposite" presStyleCnt="0"/>
      <dgm:spPr/>
    </dgm:pt>
    <dgm:pt modelId="{858B53DA-8780-4957-810D-7DEC8785E731}" type="pres">
      <dgm:prSet presAssocID="{92FBBC2C-0CA0-4969-B0AC-6B78CA8797E0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924191EB-8D99-4D1F-838E-F45A206BD3E4}" type="pres">
      <dgm:prSet presAssocID="{92FBBC2C-0CA0-4969-B0AC-6B78CA8797E0}" presName="rootConnector" presStyleLbl="node2" presStyleIdx="4" presStyleCnt="5"/>
      <dgm:spPr/>
      <dgm:t>
        <a:bodyPr/>
        <a:lstStyle/>
        <a:p>
          <a:pPr rtl="1"/>
          <a:endParaRPr lang="ar-SA"/>
        </a:p>
      </dgm:t>
    </dgm:pt>
    <dgm:pt modelId="{32C41DF2-3CC7-42C4-9D6C-F0CB5BEB1BD1}" type="pres">
      <dgm:prSet presAssocID="{92FBBC2C-0CA0-4969-B0AC-6B78CA8797E0}" presName="hierChild4" presStyleCnt="0"/>
      <dgm:spPr/>
    </dgm:pt>
    <dgm:pt modelId="{A298410E-A27C-4771-894D-756E8AA7F420}" type="pres">
      <dgm:prSet presAssocID="{92FBBC2C-0CA0-4969-B0AC-6B78CA8797E0}" presName="hierChild5" presStyleCnt="0"/>
      <dgm:spPr/>
    </dgm:pt>
    <dgm:pt modelId="{2E372E3A-9628-4DA9-8DB0-6A60E9E5D25F}" type="pres">
      <dgm:prSet presAssocID="{5CE30614-D98B-4EA7-BB15-53529A665D24}" presName="hierChild3" presStyleCnt="0"/>
      <dgm:spPr/>
    </dgm:pt>
  </dgm:ptLst>
  <dgm:cxnLst>
    <dgm:cxn modelId="{B85276CB-3E1C-4C75-B1FC-FE635C44699F}" type="presOf" srcId="{ABCBB553-BD85-402F-9E51-AD31561F6AA3}" destId="{809D73E1-DA98-4A79-A24C-6E1EE21C9B28}" srcOrd="0" destOrd="0" presId="urn:microsoft.com/office/officeart/2005/8/layout/orgChart1"/>
    <dgm:cxn modelId="{BF3FE5EA-D41A-4C85-8921-B2268C79C355}" type="presOf" srcId="{92FBBC2C-0CA0-4969-B0AC-6B78CA8797E0}" destId="{924191EB-8D99-4D1F-838E-F45A206BD3E4}" srcOrd="1" destOrd="0" presId="urn:microsoft.com/office/officeart/2005/8/layout/orgChart1"/>
    <dgm:cxn modelId="{B200C2EB-EC17-4346-8A8B-CA0DE230634F}" type="presOf" srcId="{C618A3C4-12F7-4619-BA1F-25FF3C4446C2}" destId="{504A2CE0-C52F-43F3-8B33-47CDDE608535}" srcOrd="0" destOrd="0" presId="urn:microsoft.com/office/officeart/2005/8/layout/orgChart1"/>
    <dgm:cxn modelId="{A3E58D36-2CCC-4F81-9571-C0C9B86902CC}" type="presOf" srcId="{ABCBB553-BD85-402F-9E51-AD31561F6AA3}" destId="{7ACA14E7-C6F1-4E1B-98AA-278E7C136685}" srcOrd="1" destOrd="0" presId="urn:microsoft.com/office/officeart/2005/8/layout/orgChart1"/>
    <dgm:cxn modelId="{12234BBC-6FEA-4E96-B7A2-EDA918C7BCDD}" srcId="{5CE30614-D98B-4EA7-BB15-53529A665D24}" destId="{085D2178-0C4B-4C41-8744-A82B3DA6AD99}" srcOrd="3" destOrd="0" parTransId="{0F10DDBA-BA12-4854-948B-6EF196ED3064}" sibTransId="{AABA61B3-46B7-4750-BA74-5D1F63049C0C}"/>
    <dgm:cxn modelId="{C43D1155-CD10-4076-BA9D-C7A79BE31F1D}" type="presOf" srcId="{E3BD25A0-1A69-49C7-8A82-A2C1FEAD33C0}" destId="{1C93328A-9F79-487F-A80E-BB9C97AC710E}" srcOrd="0" destOrd="0" presId="urn:microsoft.com/office/officeart/2005/8/layout/orgChart1"/>
    <dgm:cxn modelId="{CBECB789-BEFC-44BE-9D33-D0FF7114C256}" type="presOf" srcId="{92FBBC2C-0CA0-4969-B0AC-6B78CA8797E0}" destId="{858B53DA-8780-4957-810D-7DEC8785E731}" srcOrd="0" destOrd="0" presId="urn:microsoft.com/office/officeart/2005/8/layout/orgChart1"/>
    <dgm:cxn modelId="{B84C897D-1C6F-4BBA-81C2-B5BF3CDDA0B6}" type="presOf" srcId="{0F10DDBA-BA12-4854-948B-6EF196ED3064}" destId="{A3BF5800-62BC-43BF-BDAF-32492A6C1B13}" srcOrd="0" destOrd="0" presId="urn:microsoft.com/office/officeart/2005/8/layout/orgChart1"/>
    <dgm:cxn modelId="{E0231321-C23A-465E-8BC2-CA858B603A17}" type="presOf" srcId="{085D2178-0C4B-4C41-8744-A82B3DA6AD99}" destId="{7700B801-184B-44EE-8A45-37DB1626F7ED}" srcOrd="0" destOrd="0" presId="urn:microsoft.com/office/officeart/2005/8/layout/orgChart1"/>
    <dgm:cxn modelId="{30CEB0F6-4CE2-4514-9467-3E33A74AFCF0}" type="presOf" srcId="{5CE30614-D98B-4EA7-BB15-53529A665D24}" destId="{5550F3CD-4D0E-45EF-ABF6-EA770D3DF913}" srcOrd="1" destOrd="0" presId="urn:microsoft.com/office/officeart/2005/8/layout/orgChart1"/>
    <dgm:cxn modelId="{ACB1BFEF-F9C0-4CDD-85A4-C1BC66BE444E}" type="presOf" srcId="{C6A1FD2A-023D-4748-9D8A-35BAEB985E9D}" destId="{B083C4EA-F698-434D-AD55-9887FC5CB302}" srcOrd="0" destOrd="0" presId="urn:microsoft.com/office/officeart/2005/8/layout/orgChart1"/>
    <dgm:cxn modelId="{63B8B39E-E981-4232-A961-A1EE47E186F7}" type="presOf" srcId="{7B52AC5B-6E23-4D08-ACF8-BAFA639E6795}" destId="{4F08635D-7EF9-4B5A-B17B-CCCC5891047E}" srcOrd="0" destOrd="0" presId="urn:microsoft.com/office/officeart/2005/8/layout/orgChart1"/>
    <dgm:cxn modelId="{F58277A8-0D87-4EAD-A5ED-FA5E231001CB}" type="presOf" srcId="{5CE30614-D98B-4EA7-BB15-53529A665D24}" destId="{08064551-5CE2-4070-84F1-900272989EEC}" srcOrd="0" destOrd="0" presId="urn:microsoft.com/office/officeart/2005/8/layout/orgChart1"/>
    <dgm:cxn modelId="{7C8D32F4-FA4A-4D2B-A85F-F2AAEE8B70C1}" srcId="{5CE30614-D98B-4EA7-BB15-53529A665D24}" destId="{C618A3C4-12F7-4619-BA1F-25FF3C4446C2}" srcOrd="1" destOrd="0" parTransId="{C6A1FD2A-023D-4748-9D8A-35BAEB985E9D}" sibTransId="{7E63F1AA-A03F-494E-895F-7634744B78A2}"/>
    <dgm:cxn modelId="{148D4C2E-BD2E-44A2-8576-BF298D9CE18B}" type="presOf" srcId="{1E59262C-DFA7-493E-AA10-C780BEED2910}" destId="{AE13D653-9F0C-4B73-AB70-FB935DB734BE}" srcOrd="0" destOrd="0" presId="urn:microsoft.com/office/officeart/2005/8/layout/orgChart1"/>
    <dgm:cxn modelId="{8AC01A26-5F41-4959-A193-3CABB16C7868}" type="presOf" srcId="{EBCE1EC8-4228-4AEE-BA4F-43A2973CEBA7}" destId="{B6CE6D80-54F0-4F43-B07A-F97A591BC2F0}" srcOrd="0" destOrd="0" presId="urn:microsoft.com/office/officeart/2005/8/layout/orgChart1"/>
    <dgm:cxn modelId="{365F11F1-9B08-4366-9478-F8411741F8D1}" srcId="{5CE30614-D98B-4EA7-BB15-53529A665D24}" destId="{ABCBB553-BD85-402F-9E51-AD31561F6AA3}" srcOrd="0" destOrd="0" parTransId="{7B52AC5B-6E23-4D08-ACF8-BAFA639E6795}" sibTransId="{349FBF4D-891D-4779-AA29-8D9B907315A8}"/>
    <dgm:cxn modelId="{FCA0FE5A-67D8-4AF5-A875-9309BE0864ED}" srcId="{E3BD25A0-1A69-49C7-8A82-A2C1FEAD33C0}" destId="{5CE30614-D98B-4EA7-BB15-53529A665D24}" srcOrd="0" destOrd="0" parTransId="{198ED1E3-BBA1-4FCA-BDBF-28B6F45530CB}" sibTransId="{7CEE54D5-470F-4E7F-9FFE-7E9EC73E255F}"/>
    <dgm:cxn modelId="{F1DE0D94-6056-4F07-814D-8650CBB8BF80}" type="presOf" srcId="{3A547BA8-1285-4D26-82E4-1802A82386B0}" destId="{9A2FD8CD-61B5-4295-98E2-4CE82028C7DC}" srcOrd="0" destOrd="0" presId="urn:microsoft.com/office/officeart/2005/8/layout/orgChart1"/>
    <dgm:cxn modelId="{F87CD7BA-32E4-4246-A678-270705912BBB}" srcId="{5CE30614-D98B-4EA7-BB15-53529A665D24}" destId="{EBCE1EC8-4228-4AEE-BA4F-43A2973CEBA7}" srcOrd="2" destOrd="0" parTransId="{1E59262C-DFA7-493E-AA10-C780BEED2910}" sibTransId="{D60D0993-7AEF-4666-BEB8-A49F0767663F}"/>
    <dgm:cxn modelId="{B2398E36-42F5-40FF-8F8F-758B5C8F8089}" type="presOf" srcId="{EBCE1EC8-4228-4AEE-BA4F-43A2973CEBA7}" destId="{9E705AA7-1936-4EA7-B96C-5BBFF51FA43C}" srcOrd="1" destOrd="0" presId="urn:microsoft.com/office/officeart/2005/8/layout/orgChart1"/>
    <dgm:cxn modelId="{5321DA63-B0E7-4931-B209-BA7B602024AC}" type="presOf" srcId="{C618A3C4-12F7-4619-BA1F-25FF3C4446C2}" destId="{2C58C0BA-79E1-49A4-BD12-67F127DF2600}" srcOrd="1" destOrd="0" presId="urn:microsoft.com/office/officeart/2005/8/layout/orgChart1"/>
    <dgm:cxn modelId="{D5FC5896-CCA5-428A-AB60-30F782A4D8BA}" type="presOf" srcId="{085D2178-0C4B-4C41-8744-A82B3DA6AD99}" destId="{5243C8F2-7354-48A7-94CC-DAA762FBB40C}" srcOrd="1" destOrd="0" presId="urn:microsoft.com/office/officeart/2005/8/layout/orgChart1"/>
    <dgm:cxn modelId="{4CE8A17B-DEF6-4784-9657-9305A061FFC6}" srcId="{5CE30614-D98B-4EA7-BB15-53529A665D24}" destId="{92FBBC2C-0CA0-4969-B0AC-6B78CA8797E0}" srcOrd="4" destOrd="0" parTransId="{3A547BA8-1285-4D26-82E4-1802A82386B0}" sibTransId="{FAD3D938-CAD0-49FB-9716-0AE11C00F84A}"/>
    <dgm:cxn modelId="{4727CABB-4018-4B08-AD77-7EEB021E1BB3}" type="presParOf" srcId="{1C93328A-9F79-487F-A80E-BB9C97AC710E}" destId="{A30F33EC-E765-4B15-85BF-1024204F49B3}" srcOrd="0" destOrd="0" presId="urn:microsoft.com/office/officeart/2005/8/layout/orgChart1"/>
    <dgm:cxn modelId="{1497FCF6-7397-4C6D-890C-38EDCD9AB7E6}" type="presParOf" srcId="{A30F33EC-E765-4B15-85BF-1024204F49B3}" destId="{ADE87D8D-BE4E-4A30-B387-18406AE86239}" srcOrd="0" destOrd="0" presId="urn:microsoft.com/office/officeart/2005/8/layout/orgChart1"/>
    <dgm:cxn modelId="{3276BCE7-4A2F-4161-A5F0-AACDAE188A89}" type="presParOf" srcId="{ADE87D8D-BE4E-4A30-B387-18406AE86239}" destId="{08064551-5CE2-4070-84F1-900272989EEC}" srcOrd="0" destOrd="0" presId="urn:microsoft.com/office/officeart/2005/8/layout/orgChart1"/>
    <dgm:cxn modelId="{AF00B7D4-31E8-4192-B981-12CCDAF384B1}" type="presParOf" srcId="{ADE87D8D-BE4E-4A30-B387-18406AE86239}" destId="{5550F3CD-4D0E-45EF-ABF6-EA770D3DF913}" srcOrd="1" destOrd="0" presId="urn:microsoft.com/office/officeart/2005/8/layout/orgChart1"/>
    <dgm:cxn modelId="{CD109DE3-3B3C-47EC-A5FA-875D8650A461}" type="presParOf" srcId="{A30F33EC-E765-4B15-85BF-1024204F49B3}" destId="{4CB7C919-85BC-4347-B69B-6656B25F5E5B}" srcOrd="1" destOrd="0" presId="urn:microsoft.com/office/officeart/2005/8/layout/orgChart1"/>
    <dgm:cxn modelId="{2D3CF3D9-B5E9-4D17-B811-ACE4CF5D95FA}" type="presParOf" srcId="{4CB7C919-85BC-4347-B69B-6656B25F5E5B}" destId="{4F08635D-7EF9-4B5A-B17B-CCCC5891047E}" srcOrd="0" destOrd="0" presId="urn:microsoft.com/office/officeart/2005/8/layout/orgChart1"/>
    <dgm:cxn modelId="{658ECC80-39E8-4C1F-BFE0-6E526ADBC57F}" type="presParOf" srcId="{4CB7C919-85BC-4347-B69B-6656B25F5E5B}" destId="{888B1FFD-8E4D-40B0-9FED-890E0D58378E}" srcOrd="1" destOrd="0" presId="urn:microsoft.com/office/officeart/2005/8/layout/orgChart1"/>
    <dgm:cxn modelId="{D14C08BE-BCE8-4881-91EA-7E85C23B655B}" type="presParOf" srcId="{888B1FFD-8E4D-40B0-9FED-890E0D58378E}" destId="{F3F15E88-AB3C-481D-B872-3BD7AB5B46DC}" srcOrd="0" destOrd="0" presId="urn:microsoft.com/office/officeart/2005/8/layout/orgChart1"/>
    <dgm:cxn modelId="{7B5BB873-383E-416E-B3C1-FCBDEB7B35A3}" type="presParOf" srcId="{F3F15E88-AB3C-481D-B872-3BD7AB5B46DC}" destId="{809D73E1-DA98-4A79-A24C-6E1EE21C9B28}" srcOrd="0" destOrd="0" presId="urn:microsoft.com/office/officeart/2005/8/layout/orgChart1"/>
    <dgm:cxn modelId="{D8192163-7D87-409B-81B8-13ED80D29573}" type="presParOf" srcId="{F3F15E88-AB3C-481D-B872-3BD7AB5B46DC}" destId="{7ACA14E7-C6F1-4E1B-98AA-278E7C136685}" srcOrd="1" destOrd="0" presId="urn:microsoft.com/office/officeart/2005/8/layout/orgChart1"/>
    <dgm:cxn modelId="{1F4AD743-79D5-45FA-A7F4-B8A6468242BB}" type="presParOf" srcId="{888B1FFD-8E4D-40B0-9FED-890E0D58378E}" destId="{CFED9384-A608-481F-A77E-E73200187666}" srcOrd="1" destOrd="0" presId="urn:microsoft.com/office/officeart/2005/8/layout/orgChart1"/>
    <dgm:cxn modelId="{08B81FE1-8479-46FC-9690-8591517C3B04}" type="presParOf" srcId="{888B1FFD-8E4D-40B0-9FED-890E0D58378E}" destId="{18CADE9E-81FE-4E5A-A48D-F172D070D5D9}" srcOrd="2" destOrd="0" presId="urn:microsoft.com/office/officeart/2005/8/layout/orgChart1"/>
    <dgm:cxn modelId="{4639588D-6842-44C3-B625-A6E5C24B073E}" type="presParOf" srcId="{4CB7C919-85BC-4347-B69B-6656B25F5E5B}" destId="{B083C4EA-F698-434D-AD55-9887FC5CB302}" srcOrd="2" destOrd="0" presId="urn:microsoft.com/office/officeart/2005/8/layout/orgChart1"/>
    <dgm:cxn modelId="{F1AF2334-CD1D-4B78-A66D-5B5674DF086D}" type="presParOf" srcId="{4CB7C919-85BC-4347-B69B-6656B25F5E5B}" destId="{541F23D7-CDC7-4761-857B-3E2B4450F386}" srcOrd="3" destOrd="0" presId="urn:microsoft.com/office/officeart/2005/8/layout/orgChart1"/>
    <dgm:cxn modelId="{67FAB229-EB26-48A5-AD3B-7431F5E85D40}" type="presParOf" srcId="{541F23D7-CDC7-4761-857B-3E2B4450F386}" destId="{D20736A0-D273-4680-A265-3595618B2AE6}" srcOrd="0" destOrd="0" presId="urn:microsoft.com/office/officeart/2005/8/layout/orgChart1"/>
    <dgm:cxn modelId="{571842E9-386F-4475-A111-881E046E41D7}" type="presParOf" srcId="{D20736A0-D273-4680-A265-3595618B2AE6}" destId="{504A2CE0-C52F-43F3-8B33-47CDDE608535}" srcOrd="0" destOrd="0" presId="urn:microsoft.com/office/officeart/2005/8/layout/orgChart1"/>
    <dgm:cxn modelId="{27399F8C-502E-4056-B87C-2C4B3DCA5A93}" type="presParOf" srcId="{D20736A0-D273-4680-A265-3595618B2AE6}" destId="{2C58C0BA-79E1-49A4-BD12-67F127DF2600}" srcOrd="1" destOrd="0" presId="urn:microsoft.com/office/officeart/2005/8/layout/orgChart1"/>
    <dgm:cxn modelId="{2CAFA624-C6AB-4345-AE4A-24DA739AFE79}" type="presParOf" srcId="{541F23D7-CDC7-4761-857B-3E2B4450F386}" destId="{23A02AEC-D941-4E0E-BED6-BB50EA70A7FB}" srcOrd="1" destOrd="0" presId="urn:microsoft.com/office/officeart/2005/8/layout/orgChart1"/>
    <dgm:cxn modelId="{29798E7E-29EC-4401-A1FC-DA3619EB8C29}" type="presParOf" srcId="{541F23D7-CDC7-4761-857B-3E2B4450F386}" destId="{F1D74A69-4E8A-4A43-B70D-3C490CD7C87F}" srcOrd="2" destOrd="0" presId="urn:microsoft.com/office/officeart/2005/8/layout/orgChart1"/>
    <dgm:cxn modelId="{791ADD8D-F62A-4F50-A2A3-301569754408}" type="presParOf" srcId="{4CB7C919-85BC-4347-B69B-6656B25F5E5B}" destId="{AE13D653-9F0C-4B73-AB70-FB935DB734BE}" srcOrd="4" destOrd="0" presId="urn:microsoft.com/office/officeart/2005/8/layout/orgChart1"/>
    <dgm:cxn modelId="{825AF8CB-70F0-449F-8A4D-86104377FF64}" type="presParOf" srcId="{4CB7C919-85BC-4347-B69B-6656B25F5E5B}" destId="{EF4FDCE1-6CA3-49A9-B55D-6084D8108218}" srcOrd="5" destOrd="0" presId="urn:microsoft.com/office/officeart/2005/8/layout/orgChart1"/>
    <dgm:cxn modelId="{9F583110-BE36-4D5F-93EA-A671A89AE13C}" type="presParOf" srcId="{EF4FDCE1-6CA3-49A9-B55D-6084D8108218}" destId="{7C0F113D-18F8-42C8-9561-1053BB1D739C}" srcOrd="0" destOrd="0" presId="urn:microsoft.com/office/officeart/2005/8/layout/orgChart1"/>
    <dgm:cxn modelId="{BBD857D5-D4C6-4073-8C3D-774EA60D92CE}" type="presParOf" srcId="{7C0F113D-18F8-42C8-9561-1053BB1D739C}" destId="{B6CE6D80-54F0-4F43-B07A-F97A591BC2F0}" srcOrd="0" destOrd="0" presId="urn:microsoft.com/office/officeart/2005/8/layout/orgChart1"/>
    <dgm:cxn modelId="{2DA53B04-65ED-41DC-8241-B8E3F7BD045B}" type="presParOf" srcId="{7C0F113D-18F8-42C8-9561-1053BB1D739C}" destId="{9E705AA7-1936-4EA7-B96C-5BBFF51FA43C}" srcOrd="1" destOrd="0" presId="urn:microsoft.com/office/officeart/2005/8/layout/orgChart1"/>
    <dgm:cxn modelId="{C01E61C1-F535-48F0-991B-2B584D0C3F74}" type="presParOf" srcId="{EF4FDCE1-6CA3-49A9-B55D-6084D8108218}" destId="{B62C55F0-E800-4A20-AE88-6F140B8C7A7C}" srcOrd="1" destOrd="0" presId="urn:microsoft.com/office/officeart/2005/8/layout/orgChart1"/>
    <dgm:cxn modelId="{52FA26A0-A9F4-4B1A-82CB-7C23816DDE92}" type="presParOf" srcId="{EF4FDCE1-6CA3-49A9-B55D-6084D8108218}" destId="{2867E038-483C-4738-A147-81E38AAB9844}" srcOrd="2" destOrd="0" presId="urn:microsoft.com/office/officeart/2005/8/layout/orgChart1"/>
    <dgm:cxn modelId="{565987D6-E4C9-48F7-ACF0-79FAAE086FEC}" type="presParOf" srcId="{4CB7C919-85BC-4347-B69B-6656B25F5E5B}" destId="{A3BF5800-62BC-43BF-BDAF-32492A6C1B13}" srcOrd="6" destOrd="0" presId="urn:microsoft.com/office/officeart/2005/8/layout/orgChart1"/>
    <dgm:cxn modelId="{ADA3999B-FB02-45D7-9501-51991DD94E2F}" type="presParOf" srcId="{4CB7C919-85BC-4347-B69B-6656B25F5E5B}" destId="{068A5B46-77E4-4876-80C3-09069EB1AEC6}" srcOrd="7" destOrd="0" presId="urn:microsoft.com/office/officeart/2005/8/layout/orgChart1"/>
    <dgm:cxn modelId="{085A0292-D393-41EA-9CC7-96A4DEA33E69}" type="presParOf" srcId="{068A5B46-77E4-4876-80C3-09069EB1AEC6}" destId="{26F525C9-BB63-48F9-BF24-FBC2BC22B633}" srcOrd="0" destOrd="0" presId="urn:microsoft.com/office/officeart/2005/8/layout/orgChart1"/>
    <dgm:cxn modelId="{F223A72B-44BD-47BD-BE68-B893779F7F15}" type="presParOf" srcId="{26F525C9-BB63-48F9-BF24-FBC2BC22B633}" destId="{7700B801-184B-44EE-8A45-37DB1626F7ED}" srcOrd="0" destOrd="0" presId="urn:microsoft.com/office/officeart/2005/8/layout/orgChart1"/>
    <dgm:cxn modelId="{0F064AA3-60AA-4961-A56D-ADB7F6E8A04A}" type="presParOf" srcId="{26F525C9-BB63-48F9-BF24-FBC2BC22B633}" destId="{5243C8F2-7354-48A7-94CC-DAA762FBB40C}" srcOrd="1" destOrd="0" presId="urn:microsoft.com/office/officeart/2005/8/layout/orgChart1"/>
    <dgm:cxn modelId="{160F12F8-7EDC-41E8-8D48-FBF25D4A1E1C}" type="presParOf" srcId="{068A5B46-77E4-4876-80C3-09069EB1AEC6}" destId="{5C679599-6C2F-4273-8771-869B04A76997}" srcOrd="1" destOrd="0" presId="urn:microsoft.com/office/officeart/2005/8/layout/orgChart1"/>
    <dgm:cxn modelId="{63274F14-D66F-4949-8A9B-99F8367027C2}" type="presParOf" srcId="{068A5B46-77E4-4876-80C3-09069EB1AEC6}" destId="{37C27589-9A6F-4968-95A7-E69EF8FE35F7}" srcOrd="2" destOrd="0" presId="urn:microsoft.com/office/officeart/2005/8/layout/orgChart1"/>
    <dgm:cxn modelId="{47558ED3-3C8A-440F-92F1-8C1B9DCDEA15}" type="presParOf" srcId="{4CB7C919-85BC-4347-B69B-6656B25F5E5B}" destId="{9A2FD8CD-61B5-4295-98E2-4CE82028C7DC}" srcOrd="8" destOrd="0" presId="urn:microsoft.com/office/officeart/2005/8/layout/orgChart1"/>
    <dgm:cxn modelId="{90217F43-0D82-45DF-95BF-6DC705889B0C}" type="presParOf" srcId="{4CB7C919-85BC-4347-B69B-6656B25F5E5B}" destId="{AEF1651A-671E-4581-9D48-260643806611}" srcOrd="9" destOrd="0" presId="urn:microsoft.com/office/officeart/2005/8/layout/orgChart1"/>
    <dgm:cxn modelId="{7865D8BB-AA7E-43DE-8316-4FB12B33AC40}" type="presParOf" srcId="{AEF1651A-671E-4581-9D48-260643806611}" destId="{D1DC2C1D-7510-4618-B6A6-F7DC3E8216B4}" srcOrd="0" destOrd="0" presId="urn:microsoft.com/office/officeart/2005/8/layout/orgChart1"/>
    <dgm:cxn modelId="{E7F91248-5FD0-47B7-999E-912095559FE0}" type="presParOf" srcId="{D1DC2C1D-7510-4618-B6A6-F7DC3E8216B4}" destId="{858B53DA-8780-4957-810D-7DEC8785E731}" srcOrd="0" destOrd="0" presId="urn:microsoft.com/office/officeart/2005/8/layout/orgChart1"/>
    <dgm:cxn modelId="{39195E73-C643-4284-AB96-EC6F797E95E3}" type="presParOf" srcId="{D1DC2C1D-7510-4618-B6A6-F7DC3E8216B4}" destId="{924191EB-8D99-4D1F-838E-F45A206BD3E4}" srcOrd="1" destOrd="0" presId="urn:microsoft.com/office/officeart/2005/8/layout/orgChart1"/>
    <dgm:cxn modelId="{C7AD85CB-B774-442A-9EF7-3D98659A7374}" type="presParOf" srcId="{AEF1651A-671E-4581-9D48-260643806611}" destId="{32C41DF2-3CC7-42C4-9D6C-F0CB5BEB1BD1}" srcOrd="1" destOrd="0" presId="urn:microsoft.com/office/officeart/2005/8/layout/orgChart1"/>
    <dgm:cxn modelId="{42984EC8-7AC7-4832-91AA-83F78F9E6F8D}" type="presParOf" srcId="{AEF1651A-671E-4581-9D48-260643806611}" destId="{A298410E-A27C-4771-894D-756E8AA7F420}" srcOrd="2" destOrd="0" presId="urn:microsoft.com/office/officeart/2005/8/layout/orgChart1"/>
    <dgm:cxn modelId="{9B2073A9-CD24-48F8-AEA5-0ED9250D1A47}" type="presParOf" srcId="{A30F33EC-E765-4B15-85BF-1024204F49B3}" destId="{2E372E3A-9628-4DA9-8DB0-6A60E9E5D25F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6" Type="http://schemas.openxmlformats.org/officeDocument/2006/relationships/image" Target="../media/image75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8CA0694-3525-4E8C-AA5E-686F5E0EFAA1}" type="datetimeFigureOut">
              <a:rPr lang="ar-SA" smtClean="0"/>
              <a:pPr/>
              <a:t>30/11/36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DAA4DD-A1FE-44B8-B7F6-BD31B89D6E92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34CEE66-D457-4523-AE3D-8DB9F8447CCA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8D77733-35F8-44B5-93A7-CEFEDACF9D70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36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36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9AE4F31-C141-4743-860A-9873C5A9DDCF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842" indent="-285709">
              <a:defRPr>
                <a:solidFill>
                  <a:schemeClr val="tx1"/>
                </a:solidFill>
                <a:latin typeface="Arial" charset="0"/>
              </a:defRPr>
            </a:lvl2pPr>
            <a:lvl3pPr marL="1142835" indent="-228567">
              <a:defRPr>
                <a:solidFill>
                  <a:schemeClr val="tx1"/>
                </a:solidFill>
                <a:latin typeface="Arial" charset="0"/>
              </a:defRPr>
            </a:lvl3pPr>
            <a:lvl4pPr marL="1599969" indent="-228567">
              <a:defRPr>
                <a:solidFill>
                  <a:schemeClr val="tx1"/>
                </a:solidFill>
                <a:latin typeface="Arial" charset="0"/>
              </a:defRPr>
            </a:lvl4pPr>
            <a:lvl5pPr marL="2057103" indent="-228567">
              <a:defRPr>
                <a:solidFill>
                  <a:schemeClr val="tx1"/>
                </a:solidFill>
                <a:latin typeface="Arial" charset="0"/>
              </a:defRPr>
            </a:lvl5pPr>
            <a:lvl6pPr marL="2514237" indent="-2285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370" indent="-2285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505" indent="-2285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639" indent="-2285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C1BBB2B-5949-4E0B-999D-014FBFB72030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9BB7134-EB65-4AEA-AACE-F6F8D5A3A161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39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06C7A40-3C64-45C4-8F25-5AEC2FDC3348}" type="slidenum">
              <a:rPr lang="en-US" smtClean="0"/>
              <a:pPr/>
              <a:t>33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42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842" indent="-285709">
              <a:defRPr>
                <a:solidFill>
                  <a:schemeClr val="tx1"/>
                </a:solidFill>
                <a:latin typeface="Arial" charset="0"/>
              </a:defRPr>
            </a:lvl2pPr>
            <a:lvl3pPr marL="1142835" indent="-228567">
              <a:defRPr>
                <a:solidFill>
                  <a:schemeClr val="tx1"/>
                </a:solidFill>
                <a:latin typeface="Arial" charset="0"/>
              </a:defRPr>
            </a:lvl3pPr>
            <a:lvl4pPr marL="1599969" indent="-228567">
              <a:defRPr>
                <a:solidFill>
                  <a:schemeClr val="tx1"/>
                </a:solidFill>
                <a:latin typeface="Arial" charset="0"/>
              </a:defRPr>
            </a:lvl4pPr>
            <a:lvl5pPr marL="2057103" indent="-228567">
              <a:defRPr>
                <a:solidFill>
                  <a:schemeClr val="tx1"/>
                </a:solidFill>
                <a:latin typeface="Arial" charset="0"/>
              </a:defRPr>
            </a:lvl5pPr>
            <a:lvl6pPr marL="2514237" indent="-2285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370" indent="-2285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505" indent="-2285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639" indent="-2285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B87AEA8-5530-408A-9B32-658CE6EDE8D7}" type="slidenum">
              <a:rPr lang="en-US" smtClean="0"/>
              <a:pPr/>
              <a:t>34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43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B754BF2-40C4-4D61-8E3C-0D9398B44BD7}" type="slidenum">
              <a:rPr lang="en-US" smtClean="0"/>
              <a:pPr/>
              <a:t>35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45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45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6531E9F-84FC-452E-87CF-9DC76C7BFD68}" type="slidenum">
              <a:rPr lang="en-US" smtClean="0"/>
              <a:pPr/>
              <a:t>36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47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842" indent="-285709">
              <a:defRPr>
                <a:solidFill>
                  <a:schemeClr val="tx1"/>
                </a:solidFill>
                <a:latin typeface="Arial" charset="0"/>
              </a:defRPr>
            </a:lvl2pPr>
            <a:lvl3pPr marL="1142835" indent="-228567">
              <a:defRPr>
                <a:solidFill>
                  <a:schemeClr val="tx1"/>
                </a:solidFill>
                <a:latin typeface="Arial" charset="0"/>
              </a:defRPr>
            </a:lvl3pPr>
            <a:lvl4pPr marL="1599969" indent="-228567">
              <a:defRPr>
                <a:solidFill>
                  <a:schemeClr val="tx1"/>
                </a:solidFill>
                <a:latin typeface="Arial" charset="0"/>
              </a:defRPr>
            </a:lvl4pPr>
            <a:lvl5pPr marL="2057103" indent="-228567">
              <a:defRPr>
                <a:solidFill>
                  <a:schemeClr val="tx1"/>
                </a:solidFill>
                <a:latin typeface="Arial" charset="0"/>
              </a:defRPr>
            </a:lvl5pPr>
            <a:lvl6pPr marL="2514237" indent="-2285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370" indent="-2285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505" indent="-2285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639" indent="-2285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62AEFAF-69BC-4751-941F-1E5615F165A1}" type="slidenum">
              <a:rPr lang="en-US" smtClean="0"/>
              <a:pPr/>
              <a:t>37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7D8F312-3698-4822-99D7-E3DDEFCC6DF5}" type="slidenum">
              <a:rPr lang="en-US" smtClean="0"/>
              <a:pPr/>
              <a:t>38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280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5EC3F5E-6598-4F00-93E2-6CE180D5A93C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0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50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842" indent="-285709">
              <a:defRPr>
                <a:solidFill>
                  <a:schemeClr val="tx1"/>
                </a:solidFill>
                <a:latin typeface="Arial" charset="0"/>
              </a:defRPr>
            </a:lvl2pPr>
            <a:lvl3pPr marL="1142835" indent="-228567">
              <a:defRPr>
                <a:solidFill>
                  <a:schemeClr val="tx1"/>
                </a:solidFill>
                <a:latin typeface="Arial" charset="0"/>
              </a:defRPr>
            </a:lvl3pPr>
            <a:lvl4pPr marL="1599969" indent="-228567">
              <a:defRPr>
                <a:solidFill>
                  <a:schemeClr val="tx1"/>
                </a:solidFill>
                <a:latin typeface="Arial" charset="0"/>
              </a:defRPr>
            </a:lvl4pPr>
            <a:lvl5pPr marL="2057103" indent="-228567">
              <a:defRPr>
                <a:solidFill>
                  <a:schemeClr val="tx1"/>
                </a:solidFill>
                <a:latin typeface="Arial" charset="0"/>
              </a:defRPr>
            </a:lvl5pPr>
            <a:lvl6pPr marL="2514237" indent="-2285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370" indent="-2285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505" indent="-2285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639" indent="-2285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11680BD-1826-44E7-B6E6-C5E97685B9AD}" type="slidenum">
              <a:rPr lang="en-US" smtClean="0"/>
              <a:pPr/>
              <a:t>39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DAA4DD-A1FE-44B8-B7F6-BD31B89D6E92}" type="slidenum">
              <a:rPr lang="ar-SA" smtClean="0"/>
              <a:pPr/>
              <a:t>11</a:t>
            </a:fld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290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5A1E1D5-DEE8-46E3-9419-EBD6BE0D32C0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DAA4DD-A1FE-44B8-B7F6-BD31B89D6E92}" type="slidenum">
              <a:rPr lang="ar-SA" smtClean="0"/>
              <a:pPr/>
              <a:t>15</a:t>
            </a:fld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C84AD37-8160-410E-ABD1-DD5A3C14A8AD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502780B-9639-41F2-B684-F41F6038E173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6B776A4-C7F6-4FEE-95E6-BBC7F8DD2A74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133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9B2A848-706A-4E3D-8992-EB78E605B080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B8ABB09-4A1D-463E-8065-109CC2B7EFAA}" type="datetimeFigureOut">
              <a:rPr lang="ar-SA" smtClean="0"/>
              <a:pPr/>
              <a:t>30/11/36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1" name="مستطيل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مستطيل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مستطيل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30/11/36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30/11/36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مثلث متساوي الساقين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عنوان ونص فوق 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7661275" cy="19812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949325" y="4114800"/>
            <a:ext cx="7661275" cy="19812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946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FDE4163-FE6C-4BFA-B5A9-D2FA88740B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8862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عنوان، ونص،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946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14A0FAB-C346-40C6-BDA6-FA7E6B9494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7738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عنوان وجدو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جدول 2"/>
          <p:cNvSpPr>
            <a:spLocks noGrp="1"/>
          </p:cNvSpPr>
          <p:nvPr>
            <p:ph type="tbl" idx="1"/>
          </p:nvPr>
        </p:nvSpPr>
        <p:spPr>
          <a:xfrm>
            <a:off x="949325" y="1981200"/>
            <a:ext cx="7661275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946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EA75AED-B602-4802-BC6F-B6033BC51D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3603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Bluman, Chapter 3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7C412-9EA2-4D69-8802-6E01D90A9F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7225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30/11/36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30/11/36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30/11/36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30/11/36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30/11/36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مثلث متساوي الساقين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30/11/36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5" name="رابط مستقيم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مثلث متساوي الساقين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30/11/36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مثلث متساوي الساقين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30/11/36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مثلث متساوي الساقين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30/11/36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8" name="رابط مستقيم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رابط مستقيم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مثلث متساوي الساقين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</p:sldLayoutIdLst>
  <p:txStyles>
    <p:titleStyle>
      <a:lvl1pPr algn="l" rtl="1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r" rtl="1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r" rtl="1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2.png"/><Relationship Id="rId4" Type="http://schemas.openxmlformats.org/officeDocument/2006/relationships/oleObject" Target="../embeddings/oleObject7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0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0.png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34.png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3.png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7" Type="http://schemas.openxmlformats.org/officeDocument/2006/relationships/image" Target="../media/image41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1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9.pn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jpeg"/><Relationship Id="rId2" Type="http://schemas.openxmlformats.org/officeDocument/2006/relationships/image" Target="../media/image76.gif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CHAPTET 3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Data Description</a:t>
            </a:r>
          </a:p>
        </p:txBody>
      </p:sp>
    </p:spTree>
    <p:extLst>
      <p:ext uri="{BB962C8B-B14F-4D97-AF65-F5344CB8AC3E}">
        <p14:creationId xmlns:p14="http://schemas.microsoft.com/office/powerpoint/2010/main" xmlns="" val="163463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261170"/>
            <a:ext cx="9067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Clr>
                <a:srgbClr val="00B0F0"/>
              </a:buClr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Steps in computing the median of a data array.</a:t>
            </a:r>
          </a:p>
          <a:p>
            <a:pPr algn="l" rtl="0">
              <a:buClr>
                <a:srgbClr val="00B0F0"/>
              </a:buClr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rtl="0">
              <a:buClr>
                <a:srgbClr val="00B0F0"/>
              </a:buClr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Step 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Arrange the data in order.</a:t>
            </a:r>
          </a:p>
          <a:p>
            <a:pPr algn="l" rtl="0">
              <a:buClr>
                <a:srgbClr val="00B0F0"/>
              </a:buClr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Step 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Select the middle point .  </a:t>
            </a:r>
          </a:p>
          <a:p>
            <a:pPr algn="l" rtl="0">
              <a:buClr>
                <a:srgbClr val="00B0F0"/>
              </a:buClr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6457890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  <p:extLst>
      <p:ext uri="{BB962C8B-B14F-4D97-AF65-F5344CB8AC3E}">
        <p14:creationId xmlns="" xmlns:p14="http://schemas.microsoft.com/office/powerpoint/2010/main" val="95203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57200" y="533400"/>
            <a:ext cx="8229600" cy="6858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 3-4: Hotel Rooms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500034" y="1357298"/>
            <a:ext cx="7424766" cy="458630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number of rooms in the seven hotels in downtown Pittsburgh is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713, 300, 618, 595, 311, 401, 292..</a:t>
            </a:r>
          </a:p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Find the median?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Sort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 ascending order.</a:t>
            </a:r>
          </a:p>
          <a:p>
            <a:pPr marL="400050" marR="0" lvl="1" indent="0" algn="l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292, 300, 311, </a:t>
            </a:r>
            <a:r>
              <a:rPr kumimoji="0" lang="en-US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401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596, 618, 713</a:t>
            </a:r>
          </a:p>
          <a:p>
            <a:pPr marL="400050" marR="0" lvl="1" indent="0" algn="l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lvl="0" indent="-274320" algn="l" rtl="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Select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middle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point</a:t>
            </a:r>
          </a:p>
          <a:p>
            <a:pPr marL="40005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MD = 401</a:t>
            </a:r>
          </a:p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>
            <a:cxnSpLocks noChangeShapeType="1"/>
          </p:cNvCxnSpPr>
          <p:nvPr/>
        </p:nvCxnSpPr>
        <p:spPr bwMode="auto">
          <a:xfrm rot="5400000" flipH="1" flipV="1">
            <a:off x="2629682" y="4871252"/>
            <a:ext cx="457200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7" name="مخطط انسيابي: تخزين بالوصول التسلسلي 6"/>
          <p:cNvSpPr/>
          <p:nvPr/>
        </p:nvSpPr>
        <p:spPr>
          <a:xfrm flipH="1">
            <a:off x="6143636" y="2000240"/>
            <a:ext cx="2500330" cy="785818"/>
          </a:xfrm>
          <a:prstGeom prst="flowChartMagneticTap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Odd number of values in data set </a:t>
            </a:r>
          </a:p>
          <a:p>
            <a:pPr algn="ctr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76200" y="609600"/>
            <a:ext cx="8915400" cy="20574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number of tornadoes that have occurred in the United States over an 8-year period follows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684,  764,  656,  702,  856,  1133 , 1132 , 1303.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Find the median?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087231"/>
            <a:ext cx="7086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Step 1: Arrange the data in order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656 , 684 , 702 , 764 , 856 , 1132 , 1133 , 1303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endParaRPr lang="en-US" sz="2800" dirty="0"/>
          </a:p>
        </p:txBody>
      </p:sp>
      <p:grpSp>
        <p:nvGrpSpPr>
          <p:cNvPr id="2" name="Group 6"/>
          <p:cNvGrpSpPr/>
          <p:nvPr/>
        </p:nvGrpSpPr>
        <p:grpSpPr>
          <a:xfrm>
            <a:off x="2714612" y="4071942"/>
            <a:ext cx="1747709" cy="1299951"/>
            <a:chOff x="2217173" y="3907759"/>
            <a:chExt cx="1663169" cy="1774138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485907" y="4364165"/>
              <a:ext cx="914400" cy="1588"/>
            </a:xfrm>
            <a:prstGeom prst="straightConnector1">
              <a:avLst/>
            </a:prstGeom>
            <a:ln w="476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2217173" y="4799802"/>
              <a:ext cx="1663169" cy="8820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Median</a:t>
              </a:r>
              <a:endParaRPr lang="en-US" sz="36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5562600"/>
            <a:ext cx="3733800" cy="765384"/>
          </a:xfrm>
          <a:prstGeom prst="rect">
            <a:avLst/>
          </a:prstGeom>
          <a:noFill/>
        </p:spPr>
      </p:pic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4944" y="2524780"/>
            <a:ext cx="1673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 :</a:t>
            </a:r>
          </a:p>
        </p:txBody>
      </p:sp>
      <p:sp>
        <p:nvSpPr>
          <p:cNvPr id="13" name="Title 2"/>
          <p:cNvSpPr>
            <a:spLocks noGrp="1"/>
          </p:cNvSpPr>
          <p:nvPr>
            <p:ph type="title"/>
          </p:nvPr>
        </p:nvSpPr>
        <p:spPr>
          <a:xfrm>
            <a:off x="0" y="-152400"/>
            <a:ext cx="2895600" cy="838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3-6 :</a:t>
            </a:r>
            <a:endParaRPr lang="en-US" sz="320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  <p:sp>
        <p:nvSpPr>
          <p:cNvPr id="15" name="مخطط انسيابي: تخزين بالوصول التسلسلي 14"/>
          <p:cNvSpPr/>
          <p:nvPr/>
        </p:nvSpPr>
        <p:spPr>
          <a:xfrm flipH="1">
            <a:off x="7286644" y="1142984"/>
            <a:ext cx="1857356" cy="1285884"/>
          </a:xfrm>
          <a:prstGeom prst="flowChartMagneticTap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Even number of values in data set </a:t>
            </a:r>
          </a:p>
          <a:p>
            <a:pPr algn="ctr"/>
            <a:endParaRPr lang="ar-S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15404" cy="1184275"/>
          </a:xfrm>
        </p:spPr>
        <p:txBody>
          <a:bodyPr/>
          <a:lstStyle/>
          <a:p>
            <a:r>
              <a:rPr lang="en-US" sz="3200" dirty="0" smtClean="0">
                <a:solidFill>
                  <a:srgbClr val="006600"/>
                </a:solidFill>
              </a:rPr>
              <a:t>Example </a:t>
            </a:r>
            <a:r>
              <a:rPr lang="en-US" sz="3200" dirty="0">
                <a:solidFill>
                  <a:srgbClr val="006600"/>
                </a:solidFill>
              </a:rPr>
              <a:t>3-8 P(111):</a:t>
            </a:r>
            <a:r>
              <a:rPr lang="en-US" sz="3200" dirty="0">
                <a:solidFill>
                  <a:schemeClr val="tx1"/>
                </a:solidFill>
              </a:rPr>
              <a:t>Magazines Purchased.</a:t>
            </a:r>
            <a:endParaRPr lang="en-US" sz="3200" dirty="0">
              <a:solidFill>
                <a:srgbClr val="006600"/>
              </a:solidFill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57158" y="1428736"/>
            <a:ext cx="7804151" cy="4419600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sz="2400" dirty="0"/>
              <a:t>The data is: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1    7    3    2    3    4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Find the median</a:t>
            </a:r>
            <a:r>
              <a:rPr lang="en-US" sz="2400" dirty="0" smtClean="0"/>
              <a:t>?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</p:txBody>
      </p: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" name="Rectangle 5"/>
          <p:cNvSpPr/>
          <p:nvPr/>
        </p:nvSpPr>
        <p:spPr>
          <a:xfrm>
            <a:off x="357158" y="3357562"/>
            <a:ext cx="7086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Clr>
                <a:srgbClr val="00B0F0"/>
              </a:buClr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Step 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Arrange the data in order.</a:t>
            </a:r>
          </a:p>
          <a:p>
            <a:pPr algn="l" rtl="0"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1 , 2 , 3 , 3 , 4 , 7  </a:t>
            </a:r>
          </a:p>
          <a:p>
            <a:pPr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endParaRPr lang="en-US" sz="2800" dirty="0"/>
          </a:p>
        </p:txBody>
      </p:sp>
      <p:grpSp>
        <p:nvGrpSpPr>
          <p:cNvPr id="9" name="Group 6"/>
          <p:cNvGrpSpPr/>
          <p:nvPr/>
        </p:nvGrpSpPr>
        <p:grpSpPr>
          <a:xfrm>
            <a:off x="2714612" y="4286256"/>
            <a:ext cx="1676400" cy="1143000"/>
            <a:chOff x="2362200" y="3886200"/>
            <a:chExt cx="1595309" cy="1559937"/>
          </a:xfrm>
        </p:grpSpPr>
        <p:cxnSp>
          <p:nvCxnSpPr>
            <p:cNvPr id="10" name="Straight Arrow Connector 7"/>
            <p:cNvCxnSpPr/>
            <p:nvPr/>
          </p:nvCxnSpPr>
          <p:spPr>
            <a:xfrm rot="5400000" flipH="1" flipV="1">
              <a:off x="2667794" y="4342606"/>
              <a:ext cx="914400" cy="1588"/>
            </a:xfrm>
            <a:prstGeom prst="straightConnector1">
              <a:avLst/>
            </a:prstGeom>
            <a:ln w="476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8"/>
            <p:cNvSpPr/>
            <p:nvPr/>
          </p:nvSpPr>
          <p:spPr>
            <a:xfrm>
              <a:off x="2362200" y="4799806"/>
              <a:ext cx="15953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Median</a:t>
              </a:r>
              <a:endParaRPr lang="en-US" sz="3600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5643578"/>
            <a:ext cx="2667000" cy="919208"/>
          </a:xfrm>
          <a:prstGeom prst="rect">
            <a:avLst/>
          </a:prstGeom>
          <a:noFill/>
        </p:spPr>
      </p:pic>
      <p:sp>
        <p:nvSpPr>
          <p:cNvPr id="14" name="Rectangle 11"/>
          <p:cNvSpPr/>
          <p:nvPr/>
        </p:nvSpPr>
        <p:spPr>
          <a:xfrm>
            <a:off x="357158" y="2786058"/>
            <a:ext cx="16738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Solution :</a:t>
            </a:r>
          </a:p>
        </p:txBody>
      </p:sp>
      <p:sp>
        <p:nvSpPr>
          <p:cNvPr id="16" name="مخطط انسيابي: تخزين بالوصول التسلسلي 15"/>
          <p:cNvSpPr/>
          <p:nvPr/>
        </p:nvSpPr>
        <p:spPr>
          <a:xfrm flipH="1">
            <a:off x="3643306" y="1285860"/>
            <a:ext cx="2714612" cy="1285884"/>
          </a:xfrm>
          <a:prstGeom prst="flowChartMagneticTap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Even number of values in data set </a:t>
            </a:r>
          </a:p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176925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pPr eaLnBrk="1" hangingPunct="1"/>
            <a:r>
              <a:rPr lang="en-US" sz="4000" smtClean="0"/>
              <a:t>Properties of the Median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8305800" cy="4953000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Affected less than the mean by extremely high or extremely low values.</a:t>
            </a:r>
          </a:p>
          <a:p>
            <a:pPr algn="l" rtl="0">
              <a:buFont typeface="Wingdings" pitchFamily="2" charset="2"/>
              <a:buChar char="Ø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Ø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rtl="0">
              <a:buNone/>
            </a:pP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Have a look to page no. 116</a:t>
            </a:r>
          </a:p>
          <a:p>
            <a:pPr algn="l" rtl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468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The Mode: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785794"/>
            <a:ext cx="8501090" cy="5500726"/>
          </a:xfrm>
        </p:spPr>
        <p:txBody>
          <a:bodyPr>
            <a:normAutofit/>
          </a:bodyPr>
          <a:lstStyle/>
          <a:p>
            <a:pPr algn="l" rtl="0">
              <a:lnSpc>
                <a:spcPct val="8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value that occurs most often in a data set is called the </a:t>
            </a:r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lnSpc>
                <a:spcPct val="80000"/>
              </a:lnSpc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5"/>
          <p:cNvGraphicFramePr>
            <a:graphicFrameLocks noGrp="1"/>
          </p:cNvGraphicFramePr>
          <p:nvPr/>
        </p:nvGraphicFramePr>
        <p:xfrm>
          <a:off x="228600" y="1857364"/>
          <a:ext cx="8610600" cy="457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6400800"/>
              </a:tblGrid>
              <a:tr h="966068">
                <a:tc>
                  <a:txBody>
                    <a:bodyPr/>
                    <a:lstStyle/>
                    <a:p>
                      <a:pPr algn="l"/>
                      <a:r>
                        <a:rPr lang="en-US" sz="3200" b="1" u="none" dirty="0" err="1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unimodal</a:t>
                      </a:r>
                      <a:endParaRPr lang="en-US" sz="3200" u="none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data set that has </a:t>
                      </a:r>
                      <a:r>
                        <a:rPr lang="en-US" sz="2400" b="1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only one value that occurs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with the greatest frequency .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95431">
                <a:tc>
                  <a:txBody>
                    <a:bodyPr/>
                    <a:lstStyle/>
                    <a:p>
                      <a:pPr algn="l"/>
                      <a:r>
                        <a:rPr lang="en-US" sz="3200" b="1" u="none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bimodal</a:t>
                      </a:r>
                      <a:endParaRPr lang="en-US" sz="3200" u="none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 data set has </a:t>
                      </a:r>
                      <a:r>
                        <a:rPr lang="en-US" sz="2400" b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two values that occur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with the same greatest frequency ,both values are considered to be the mode and the data set.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95431">
                <a:tc>
                  <a:txBody>
                    <a:bodyPr/>
                    <a:lstStyle/>
                    <a:p>
                      <a:pPr algn="l"/>
                      <a:r>
                        <a:rPr lang="en-US" sz="3200" b="1" u="none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multimodal</a:t>
                      </a:r>
                      <a:endParaRPr lang="en-US" sz="3200" u="none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 data set has </a:t>
                      </a:r>
                      <a:r>
                        <a:rPr lang="en-US" sz="2400" b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more than two values that occur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with the same greatest frequency ,each value is used as the mode, and the data set.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79826">
                <a:tc>
                  <a:txBody>
                    <a:bodyPr/>
                    <a:lstStyle/>
                    <a:p>
                      <a:pPr algn="l"/>
                      <a:r>
                        <a:rPr lang="en-US" sz="3200" b="1" u="none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  <a:r>
                        <a:rPr lang="en-US" sz="3200" b="1" u="none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mode</a:t>
                      </a:r>
                      <a:endParaRPr lang="en-US" sz="3200" b="1" u="none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Each value occurs only once .</a:t>
                      </a:r>
                    </a:p>
                    <a:p>
                      <a:pPr algn="l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*Same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9079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0" y="304800"/>
            <a:ext cx="8915400" cy="20574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Find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the mode of the signing bonuses of eight NFL players for a specific year. The bonuses in millions of dollars are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18.0 , 14.0 , 34.5 , 10 , 11.3 , 10 , 12.4 , 10 </a:t>
            </a:r>
            <a:endParaRPr kumimoji="0" lang="en-US" sz="2800" i="0" u="none" strike="noStrike" kern="1200" cap="none" spc="0" normalizeH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0" y="-152400"/>
            <a:ext cx="2895600" cy="609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Example 3-9 :</a:t>
            </a:r>
            <a:endParaRPr lang="en-US" sz="280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5"/>
          <p:cNvGrpSpPr/>
          <p:nvPr/>
        </p:nvGrpSpPr>
        <p:grpSpPr>
          <a:xfrm>
            <a:off x="228600" y="1981200"/>
            <a:ext cx="7239000" cy="2133600"/>
            <a:chOff x="228600" y="2249507"/>
            <a:chExt cx="7239000" cy="2133600"/>
          </a:xfrm>
        </p:grpSpPr>
        <p:sp>
          <p:nvSpPr>
            <p:cNvPr id="7" name="Title 2"/>
            <p:cNvSpPr txBox="1">
              <a:spLocks/>
            </p:cNvSpPr>
            <p:nvPr/>
          </p:nvSpPr>
          <p:spPr>
            <a:xfrm>
              <a:off x="228600" y="2249507"/>
              <a:ext cx="7239000" cy="1143000"/>
            </a:xfrm>
            <a:prstGeom prst="rect">
              <a:avLst/>
            </a:prstGeom>
          </p:spPr>
          <p:txBody>
            <a:bodyPr vert="horz" rtlCol="0" anchor="ctr">
              <a:noAutofit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imes New Roman" pitchFamily="18" charset="0"/>
                  <a:ea typeface="+mj-ea"/>
                  <a:cs typeface="Times New Roman" pitchFamily="18" charset="0"/>
                </a:rPr>
                <a:t>Solution 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i="0" u="none" strike="noStrike" kern="1200" cap="none" spc="0" normalizeH="0" noProof="0" dirty="0" smtClean="0">
                  <a:ln>
                    <a:noFill/>
                  </a:ln>
                  <a:effectLst/>
                  <a:uLnTx/>
                  <a:uFillTx/>
                  <a:latin typeface="Times New Roman" pitchFamily="18" charset="0"/>
                  <a:ea typeface="+mj-ea"/>
                  <a:cs typeface="Times New Roman" pitchFamily="18" charset="0"/>
                </a:rPr>
                <a:t>10 , 10 , 10 , 11.3 , 12.4 , 14.0 , 18.0 , 34.5 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8600" y="3429000"/>
              <a:ext cx="723900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l" rtl="0">
                <a:spcBef>
                  <a:spcPct val="0"/>
                </a:spcBef>
                <a:defRPr/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Since $10 million occurred 3 times </a:t>
              </a:r>
            </a:p>
            <a:p>
              <a:pPr lvl="0" algn="l" rtl="0">
                <a:spcBef>
                  <a:spcPct val="0"/>
                </a:spcBef>
                <a:defRPr/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The mode is $10 million .</a:t>
              </a:r>
            </a:p>
          </p:txBody>
        </p:sp>
      </p:grpSp>
      <p:sp>
        <p:nvSpPr>
          <p:cNvPr id="9" name="Title 2"/>
          <p:cNvSpPr txBox="1">
            <a:spLocks/>
          </p:cNvSpPr>
          <p:nvPr/>
        </p:nvSpPr>
        <p:spPr>
          <a:xfrm>
            <a:off x="76200" y="4343400"/>
            <a:ext cx="80772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Example 3-10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110 , 731 , 1031 , 84 , 20 , 118 , 1162 , 1977 , 103 , 752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5029200" y="5638800"/>
            <a:ext cx="3733800" cy="685800"/>
          </a:xfrm>
          <a:prstGeom prst="wedgeRoundRectCallout">
            <a:avLst>
              <a:gd name="adj1" fmla="val -47969"/>
              <a:gd name="adj2" fmla="val -8891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Each value occurs only once so there is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 mode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10"/>
          <p:cNvGrpSpPr/>
          <p:nvPr/>
        </p:nvGrpSpPr>
        <p:grpSpPr>
          <a:xfrm>
            <a:off x="4419600" y="3657600"/>
            <a:ext cx="4241466" cy="881034"/>
            <a:chOff x="5181600" y="3523486"/>
            <a:chExt cx="3784266" cy="1048514"/>
          </a:xfrm>
        </p:grpSpPr>
        <p:sp>
          <p:nvSpPr>
            <p:cNvPr id="12" name="Rounded Rectangular Callout 11"/>
            <p:cNvSpPr/>
            <p:nvPr/>
          </p:nvSpPr>
          <p:spPr>
            <a:xfrm>
              <a:off x="5181600" y="3657600"/>
              <a:ext cx="3733800" cy="914400"/>
            </a:xfrm>
            <a:prstGeom prst="wedgeRoundRectCallout">
              <a:avLst>
                <a:gd name="adj1" fmla="val -60956"/>
                <a:gd name="adj2" fmla="val -59621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257800" y="3523486"/>
              <a:ext cx="3708066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Then the data set is said 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to be </a:t>
              </a:r>
              <a:r>
                <a:rPr lang="en-US" sz="28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unimodal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7936" y="391180"/>
            <a:ext cx="26591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Example 3-11  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90600" y="1417320"/>
          <a:ext cx="60960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104 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104 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107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112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85800" y="3491805"/>
            <a:ext cx="7467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>
              <a:spcBef>
                <a:spcPct val="0"/>
              </a:spcBef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values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104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109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both occur 5 time </a:t>
            </a:r>
          </a:p>
          <a:p>
            <a:pPr lvl="0" algn="l" rtl="0">
              <a:spcBef>
                <a:spcPct val="0"/>
              </a:spcBef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modes are 104 and 109 .</a:t>
            </a:r>
          </a:p>
          <a:p>
            <a:pPr lvl="0" algn="l" rtl="0">
              <a:spcBef>
                <a:spcPct val="0"/>
              </a:spcBef>
              <a:defRPr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4953000" y="4800600"/>
            <a:ext cx="3784266" cy="954107"/>
            <a:chOff x="5181600" y="3657600"/>
            <a:chExt cx="3784266" cy="954107"/>
          </a:xfrm>
        </p:grpSpPr>
        <p:sp>
          <p:nvSpPr>
            <p:cNvPr id="8" name="Rounded Rectangular Callout 7"/>
            <p:cNvSpPr/>
            <p:nvPr/>
          </p:nvSpPr>
          <p:spPr>
            <a:xfrm>
              <a:off x="5181600" y="3657600"/>
              <a:ext cx="3733800" cy="914400"/>
            </a:xfrm>
            <a:prstGeom prst="wedgeRoundRectCallout">
              <a:avLst>
                <a:gd name="adj1" fmla="val -48711"/>
                <a:gd name="adj2" fmla="val -111136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5257800" y="3657600"/>
              <a:ext cx="3708066" cy="9541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Then the data set is said 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to be 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bimodal .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9144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Properties of the Mode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8305800" cy="4953000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Can be used with nominal data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Not always unique or may not exist</a:t>
            </a:r>
          </a:p>
          <a:p>
            <a:pPr algn="l" rtl="0">
              <a:buFont typeface="Wingdings" pitchFamily="2" charset="2"/>
              <a:buChar char="Ø"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rtl="0">
              <a:buNone/>
            </a:pP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Have a look to page no. 116</a:t>
            </a:r>
          </a:p>
          <a:p>
            <a:pPr algn="l" rtl="0"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337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006600"/>
                </a:solidFill>
              </a:rPr>
              <a:t>The Midrange:</a:t>
            </a:r>
            <a:endParaRPr lang="en-US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9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85720" y="1214422"/>
            <a:ext cx="8289955" cy="4500578"/>
          </a:xfrm>
        </p:spPr>
        <p:txBody>
          <a:bodyPr>
            <a:normAutofit/>
          </a:bodyPr>
          <a:lstStyle/>
          <a:p>
            <a:pPr algn="l" rtl="0">
              <a:lnSpc>
                <a:spcPct val="8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midrange is defined as the sum of the lowest and highest values in the data set, divided by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2.The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symbol of midrange is </a:t>
            </a: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MR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lnSpc>
                <a:spcPct val="80000"/>
              </a:lnSpc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80000"/>
              </a:lnSpc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80000"/>
              </a:lnSpc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98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6980" name="Object 4"/>
          <p:cNvGraphicFramePr>
            <a:graphicFrameLocks noChangeAspect="1"/>
          </p:cNvGraphicFramePr>
          <p:nvPr/>
        </p:nvGraphicFramePr>
        <p:xfrm>
          <a:off x="1214414" y="3071810"/>
          <a:ext cx="6324600" cy="865188"/>
        </p:xfrm>
        <a:graphic>
          <a:graphicData uri="http://schemas.openxmlformats.org/presentationml/2006/ole">
            <p:oleObj spid="_x0000_s2050" name="Equation" r:id="rId3" imgW="2895600" imgH="393700" progId="Equation.3">
              <p:embed/>
            </p:oleObj>
          </a:graphicData>
        </a:graphic>
      </p:graphicFrame>
      <p:sp>
        <p:nvSpPr>
          <p:cNvPr id="126982" name="Rectangle 6"/>
          <p:cNvSpPr>
            <a:spLocks noChangeArrowheads="1"/>
          </p:cNvSpPr>
          <p:nvPr/>
        </p:nvSpPr>
        <p:spPr bwMode="auto">
          <a:xfrm>
            <a:off x="0" y="523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420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09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Outline</a:t>
            </a:r>
            <a:r>
              <a:rPr lang="en-US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7310" name="Rectangle 30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Introduction. </a:t>
            </a:r>
            <a:endParaRPr lang="en-US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3-1 Measures of Central Tendency.</a:t>
            </a:r>
          </a:p>
          <a:p>
            <a:pPr algn="l" rtl="0"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3-2 Measures of Variation.</a:t>
            </a:r>
          </a:p>
          <a:p>
            <a:pPr algn="l" rtl="0"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3-3 Measures of Position.</a:t>
            </a:r>
          </a:p>
          <a:p>
            <a:pPr algn="l" rtl="0"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3-4 Exploratory Data Analysis</a:t>
            </a:r>
          </a:p>
        </p:txBody>
      </p:sp>
    </p:spTree>
    <p:extLst>
      <p:ext uri="{BB962C8B-B14F-4D97-AF65-F5344CB8AC3E}">
        <p14:creationId xmlns:p14="http://schemas.microsoft.com/office/powerpoint/2010/main" xmlns="" val="72721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57158" y="1000108"/>
            <a:ext cx="7648604" cy="128588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Find the midrange.</a:t>
            </a:r>
          </a:p>
          <a:p>
            <a:pPr marL="400050" marR="0" lvl="1" indent="0" algn="l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2, 3, 6, 8, 4, 1</a:t>
            </a:r>
          </a:p>
          <a:p>
            <a:pPr marL="400050" marR="0" lvl="1" indent="0" algn="l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857224" y="2285992"/>
          <a:ext cx="2887663" cy="814387"/>
        </p:xfrm>
        <a:graphic>
          <a:graphicData uri="http://schemas.openxmlformats.org/presentationml/2006/ole">
            <p:oleObj spid="_x0000_s45058" name="Equation" r:id="rId4" imgW="1396394" imgH="393529" progId="">
              <p:embed/>
            </p:oleObj>
          </a:graphicData>
        </a:graphic>
      </p:graphicFrame>
      <p:sp>
        <p:nvSpPr>
          <p:cNvPr id="6" name="Title 2"/>
          <p:cNvSpPr txBox="1">
            <a:spLocks/>
          </p:cNvSpPr>
          <p:nvPr/>
        </p:nvSpPr>
        <p:spPr>
          <a:xfrm>
            <a:off x="0" y="0"/>
            <a:ext cx="3810000" cy="6858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small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For example 3-15:</a:t>
            </a:r>
            <a:endParaRPr kumimoji="0" lang="en-US" sz="3600" b="0" i="0" u="none" strike="noStrike" kern="1200" cap="small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3" name="Title 2"/>
          <p:cNvSpPr txBox="1">
            <a:spLocks/>
          </p:cNvSpPr>
          <p:nvPr/>
        </p:nvSpPr>
        <p:spPr>
          <a:xfrm>
            <a:off x="500034" y="3143248"/>
            <a:ext cx="3810000" cy="86836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300" cap="small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For example 3-16:</a:t>
            </a:r>
            <a:endParaRPr lang="en-US" sz="3300" cap="small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4" name="Title 2"/>
          <p:cNvSpPr txBox="1">
            <a:spLocks/>
          </p:cNvSpPr>
          <p:nvPr/>
        </p:nvSpPr>
        <p:spPr>
          <a:xfrm>
            <a:off x="428596" y="4071942"/>
            <a:ext cx="7086600" cy="86836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18.0 , 14.0 , 34.5 ,10 , 11.3 , 10 , 12.4 10 </a:t>
            </a:r>
          </a:p>
          <a:p>
            <a:pPr algn="l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Find the midrange ?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5172075"/>
            <a:ext cx="5785338" cy="1000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22665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57222"/>
          </a:xfrm>
        </p:spPr>
        <p:txBody>
          <a:bodyPr/>
          <a:lstStyle/>
          <a:p>
            <a:pPr eaLnBrk="1" hangingPunct="1"/>
            <a:r>
              <a:rPr lang="en-US" sz="4000" dirty="0" smtClean="0"/>
              <a:t>Properties of the Midrange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8305800" cy="4953000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Affected by extremely high or low values in a data set</a:t>
            </a:r>
          </a:p>
          <a:p>
            <a:pPr algn="l" rtl="0">
              <a:buFont typeface="Wingdings" pitchFamily="2" charset="2"/>
              <a:buChar char="Ø"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rtl="0">
              <a:buNone/>
            </a:pP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Have a look to page no. 116</a:t>
            </a:r>
          </a:p>
          <a:p>
            <a:pPr algn="l" rtl="0"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087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The Weighted Mean: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28597" y="1214422"/>
            <a:ext cx="8072494" cy="4929222"/>
          </a:xfrm>
        </p:spPr>
        <p:txBody>
          <a:bodyPr>
            <a:normAutofit/>
          </a:bodyPr>
          <a:lstStyle/>
          <a:p>
            <a:pPr algn="l" rtl="0">
              <a:lnSpc>
                <a:spcPct val="8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Find the </a:t>
            </a:r>
            <a:r>
              <a:rPr lang="en-US" sz="2800" dirty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Weighted Mean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of a variable X by multiplying each value by its corresponding weight and dividing the sum of the products by the sum of the weights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lnSpc>
                <a:spcPct val="8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(not all values are equally represented)</a:t>
            </a:r>
          </a:p>
          <a:p>
            <a:pPr algn="l" rtl="0">
              <a:lnSpc>
                <a:spcPct val="80000"/>
              </a:lnSpc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80000"/>
              </a:lnSpc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8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Where w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,w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, ….,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are the weights</a:t>
            </a:r>
          </a:p>
          <a:p>
            <a:pPr algn="l" rtl="0">
              <a:lnSpc>
                <a:spcPct val="8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And x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, x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, …..,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are the values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lnSpc>
                <a:spcPct val="8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8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9030" name="Rectangle 6"/>
          <p:cNvSpPr>
            <a:spLocks noChangeArrowheads="1"/>
          </p:cNvSpPr>
          <p:nvPr/>
        </p:nvSpPr>
        <p:spPr bwMode="auto">
          <a:xfrm>
            <a:off x="0" y="523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9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29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25415100"/>
              </p:ext>
            </p:extLst>
          </p:nvPr>
        </p:nvGraphicFramePr>
        <p:xfrm>
          <a:off x="1571604" y="3357562"/>
          <a:ext cx="4473575" cy="836613"/>
        </p:xfrm>
        <a:graphic>
          <a:graphicData uri="http://schemas.openxmlformats.org/presentationml/2006/ole">
            <p:oleObj spid="_x0000_s3074" name="معادلة" r:id="rId3" imgW="2577960" imgH="482400" progId="Equation.3">
              <p:embed/>
            </p:oleObj>
          </a:graphicData>
        </a:graphic>
      </p:graphicFrame>
      <p:sp>
        <p:nvSpPr>
          <p:cNvPr id="129033" name="Rectangle 9"/>
          <p:cNvSpPr>
            <a:spLocks noChangeArrowheads="1"/>
          </p:cNvSpPr>
          <p:nvPr/>
        </p:nvSpPr>
        <p:spPr bwMode="auto">
          <a:xfrm>
            <a:off x="0" y="638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" name="Rectangle 23"/>
          <p:cNvSpPr/>
          <p:nvPr/>
        </p:nvSpPr>
        <p:spPr>
          <a:xfrm>
            <a:off x="0" y="5214950"/>
            <a:ext cx="8458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l" rtl="0"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type of mean that considers an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additional factor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called </a:t>
            </a:r>
            <a:r>
              <a:rPr 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weighted mean</a:t>
            </a:r>
            <a:r>
              <a:rPr lang="en-US" sz="28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52519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0" y="-76200"/>
            <a:ext cx="3810000" cy="533400"/>
          </a:xfrm>
        </p:spPr>
        <p:txBody>
          <a:bodyPr>
            <a:normAutofit fontScale="90000"/>
          </a:bodyPr>
          <a:lstStyle/>
          <a:p>
            <a:r>
              <a:rPr lang="en-US" b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Example 3-17:</a:t>
            </a:r>
            <a:endParaRPr lang="en-US" b="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0" y="76200"/>
            <a:ext cx="9144000" cy="2362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 student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received an A in English Composition I (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3 credits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), a C in Introduction to Psychology (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3 credits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), a B in Biology I (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4 credits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),and a D in physical Education (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2credits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).Assuming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A= 4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grade points ,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B= 3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grade points ,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 = 2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grade points ,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D= 1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grade points and 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 = 0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grade points , find the student’s </a:t>
            </a:r>
            <a:r>
              <a:rPr kumimoji="0" lang="en-US" sz="2400" b="1" i="0" u="sng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grade points </a:t>
            </a:r>
            <a:r>
              <a:rPr kumimoji="0" lang="en-US" sz="24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average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5562600"/>
            <a:ext cx="5441851" cy="838200"/>
          </a:xfrm>
          <a:prstGeom prst="rect">
            <a:avLst/>
          </a:prstGeom>
          <a:noFill/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04800" y="2331720"/>
          <a:ext cx="815340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7332"/>
                <a:gridCol w="2308268"/>
                <a:gridCol w="2717800"/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Course 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Credits (w)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Grade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(x)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6574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English Composition I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endParaRPr lang="en-US" sz="2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en-US" sz="20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Introduction to Psychology</a:t>
                      </a:r>
                    </a:p>
                    <a:p>
                      <a:pPr algn="ctr"/>
                      <a:endParaRPr kumimoji="0" lang="en-US" sz="2000" b="0" i="0" u="none" strike="noStrike" kern="1200" cap="none" spc="0" normalizeH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en-US" sz="20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Biology I</a:t>
                      </a:r>
                    </a:p>
                    <a:p>
                      <a:pPr algn="ctr"/>
                      <a:endParaRPr kumimoji="0" lang="en-US" sz="2000" b="0" i="0" u="none" strike="noStrike" kern="1200" cap="none" spc="0" normalizeH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en-US" sz="20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physical Education </a:t>
                      </a:r>
                      <a:endParaRPr lang="en-US" sz="2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endParaRPr lang="en-US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algn="ctr"/>
                      <a:endParaRPr lang="en-US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algn="ctr"/>
                      <a:endParaRPr lang="en-US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A(4 point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endParaRPr lang="en-US" sz="2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B(2 point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C(3 point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D(1 point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96839"/>
            <a:ext cx="7158037" cy="974708"/>
          </a:xfrm>
        </p:spPr>
        <p:txBody>
          <a:bodyPr/>
          <a:lstStyle/>
          <a:p>
            <a:r>
              <a:rPr lang="en-US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Summary </a:t>
            </a:r>
            <a:r>
              <a:rPr lang="en-US" sz="2800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of Measures of Central Tendency.</a:t>
            </a:r>
          </a:p>
        </p:txBody>
      </p:sp>
      <p:graphicFrame>
        <p:nvGraphicFramePr>
          <p:cNvPr id="131131" name="Group 5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3622712771"/>
              </p:ext>
            </p:extLst>
          </p:nvPr>
        </p:nvGraphicFramePr>
        <p:xfrm>
          <a:off x="609600" y="2151817"/>
          <a:ext cx="7432675" cy="2956560"/>
        </p:xfrm>
        <a:graphic>
          <a:graphicData uri="http://schemas.openxmlformats.org/drawingml/2006/table">
            <a:tbl>
              <a:tblPr/>
              <a:tblGrid>
                <a:gridCol w="1676400"/>
                <a:gridCol w="4425950"/>
                <a:gridCol w="1330325"/>
              </a:tblGrid>
              <a:tr h="2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Measure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Definition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Symbol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Sum of values, divided by total no. of values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Median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Middle point in data array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Most frequent data 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Midrange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L.V plus H.V ,divided by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1117" name="Rectangle 45"/>
          <p:cNvSpPr>
            <a:spLocks noChangeArrowheads="1"/>
          </p:cNvSpPr>
          <p:nvPr/>
        </p:nvSpPr>
        <p:spPr bwMode="auto">
          <a:xfrm>
            <a:off x="0" y="31633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1116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94755652"/>
              </p:ext>
            </p:extLst>
          </p:nvPr>
        </p:nvGraphicFramePr>
        <p:xfrm>
          <a:off x="7010400" y="2706172"/>
          <a:ext cx="430212" cy="457200"/>
        </p:xfrm>
        <a:graphic>
          <a:graphicData uri="http://schemas.openxmlformats.org/presentationml/2006/ole">
            <p:oleObj spid="_x0000_s4098" name="Equation" r:id="rId3" imgW="152268" imgH="164957" progId="Equation.3">
              <p:embed/>
            </p:oleObj>
          </a:graphicData>
        </a:graphic>
      </p:graphicFrame>
      <p:sp>
        <p:nvSpPr>
          <p:cNvPr id="131118" name="Rectangle 46"/>
          <p:cNvSpPr>
            <a:spLocks noChangeArrowheads="1"/>
          </p:cNvSpPr>
          <p:nvPr/>
        </p:nvSpPr>
        <p:spPr bwMode="auto">
          <a:xfrm>
            <a:off x="0" y="33252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1120" name="Rectangle 48"/>
          <p:cNvSpPr>
            <a:spLocks noChangeArrowheads="1"/>
          </p:cNvSpPr>
          <p:nvPr/>
        </p:nvSpPr>
        <p:spPr bwMode="auto">
          <a:xfrm>
            <a:off x="0" y="31633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1119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27504679"/>
              </p:ext>
            </p:extLst>
          </p:nvPr>
        </p:nvGraphicFramePr>
        <p:xfrm>
          <a:off x="7391400" y="2629972"/>
          <a:ext cx="471488" cy="533400"/>
        </p:xfrm>
        <a:graphic>
          <a:graphicData uri="http://schemas.openxmlformats.org/presentationml/2006/ole">
            <p:oleObj spid="_x0000_s4099" name="Equation" r:id="rId4" imgW="139579" imgH="164957" progId="Equation.3">
              <p:embed/>
            </p:oleObj>
          </a:graphicData>
        </a:graphic>
      </p:graphicFrame>
      <p:sp>
        <p:nvSpPr>
          <p:cNvPr id="131121" name="Rectangle 49"/>
          <p:cNvSpPr>
            <a:spLocks noChangeArrowheads="1"/>
          </p:cNvSpPr>
          <p:nvPr/>
        </p:nvSpPr>
        <p:spPr bwMode="auto">
          <a:xfrm>
            <a:off x="0" y="33252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223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8763000" y="4495800"/>
            <a:ext cx="321129" cy="4156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708071" y="1752600"/>
            <a:ext cx="321129" cy="4156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43000" y="0"/>
            <a:ext cx="6400800" cy="889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Distribution Shapes</a:t>
            </a:r>
            <a:r>
              <a:rPr kumimoji="0" lang="en-US" sz="5400" b="1" i="0" u="sng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r>
              <a:rPr kumimoji="0" lang="en-US" sz="5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en-US" sz="5400" b="1" i="0" u="sng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6" name="Picture 7" descr="right_skewed"/>
          <p:cNvPicPr>
            <a:picLocks noChangeAspect="1" noChangeArrowheads="1"/>
          </p:cNvPicPr>
          <p:nvPr/>
        </p:nvPicPr>
        <p:blipFill>
          <a:blip r:embed="rId2">
            <a:lum bright="54000" contrast="59000"/>
          </a:blip>
          <a:srcRect/>
          <a:stretch>
            <a:fillRect/>
          </a:stretch>
        </p:blipFill>
        <p:spPr bwMode="auto">
          <a:xfrm>
            <a:off x="476250" y="2043738"/>
            <a:ext cx="3943350" cy="236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779585" y="1524000"/>
            <a:ext cx="2956105" cy="550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Positively skewed</a:t>
            </a: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466287" y="3207707"/>
            <a:ext cx="2246066" cy="1686"/>
          </a:xfrm>
          <a:prstGeom prst="line">
            <a:avLst/>
          </a:prstGeom>
          <a:ln w="222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1191599" y="3528574"/>
            <a:ext cx="1604333" cy="1686"/>
          </a:xfrm>
          <a:prstGeom prst="line">
            <a:avLst/>
          </a:prstGeom>
          <a:ln w="2222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1795574" y="3729115"/>
            <a:ext cx="1363683" cy="1686"/>
          </a:xfrm>
          <a:prstGeom prst="line">
            <a:avLst/>
          </a:prstGeom>
          <a:ln w="22225">
            <a:solidFill>
              <a:srgbClr val="CC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79585" y="4411800"/>
            <a:ext cx="889782" cy="388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Mode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426698" y="4411800"/>
            <a:ext cx="1051560" cy="388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Median 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316480" y="4411800"/>
            <a:ext cx="8897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Mean 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467544" y="5039072"/>
            <a:ext cx="3878035" cy="8382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Mean &gt; MD&gt; 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ode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" name="Picture 8" descr="left_skewed"/>
          <p:cNvPicPr>
            <a:picLocks noChangeAspect="1" noChangeArrowheads="1"/>
          </p:cNvPicPr>
          <p:nvPr/>
        </p:nvPicPr>
        <p:blipFill>
          <a:blip r:embed="rId3">
            <a:lum bright="28000" contrast="52000"/>
          </a:blip>
          <a:srcRect/>
          <a:stretch>
            <a:fillRect/>
          </a:stretch>
        </p:blipFill>
        <p:spPr bwMode="auto">
          <a:xfrm>
            <a:off x="5029200" y="2081212"/>
            <a:ext cx="3733800" cy="2262188"/>
          </a:xfrm>
          <a:prstGeom prst="rect">
            <a:avLst/>
          </a:prstGeom>
          <a:noFill/>
          <a:ln w="9525">
            <a:solidFill>
              <a:srgbClr val="FFFF00">
                <a:alpha val="22000"/>
              </a:srgbClr>
            </a:solidFill>
            <a:miter lim="800000"/>
            <a:headEnd/>
            <a:tailEnd/>
          </a:ln>
        </p:spPr>
      </p:pic>
      <p:cxnSp>
        <p:nvCxnSpPr>
          <p:cNvPr id="36" name="Straight Connector 35"/>
          <p:cNvCxnSpPr/>
          <p:nvPr/>
        </p:nvCxnSpPr>
        <p:spPr>
          <a:xfrm rot="5400000">
            <a:off x="7029524" y="3219524"/>
            <a:ext cx="2246066" cy="1686"/>
          </a:xfrm>
          <a:prstGeom prst="line">
            <a:avLst/>
          </a:prstGeom>
          <a:ln w="222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6858843" y="3351958"/>
            <a:ext cx="1828802" cy="1687"/>
          </a:xfrm>
          <a:prstGeom prst="line">
            <a:avLst/>
          </a:prstGeom>
          <a:ln w="2222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6632515" y="3728999"/>
            <a:ext cx="1363683" cy="1686"/>
          </a:xfrm>
          <a:prstGeom prst="line">
            <a:avLst/>
          </a:prstGeom>
          <a:ln w="22225">
            <a:solidFill>
              <a:srgbClr val="CC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8077200" y="4343400"/>
            <a:ext cx="889782" cy="388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Mode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225887" y="4586732"/>
            <a:ext cx="1051560" cy="388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Median 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565509" y="4343400"/>
            <a:ext cx="8897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Mean 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334000" y="1524000"/>
            <a:ext cx="29225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Negatively skewed</a:t>
            </a:r>
            <a:endParaRPr lang="en-US" sz="2800" dirty="0"/>
          </a:p>
        </p:txBody>
      </p:sp>
      <p:sp>
        <p:nvSpPr>
          <p:cNvPr id="45" name="Rounded Rectangle 44"/>
          <p:cNvSpPr/>
          <p:nvPr/>
        </p:nvSpPr>
        <p:spPr>
          <a:xfrm>
            <a:off x="4572000" y="5029200"/>
            <a:ext cx="4191000" cy="8382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Mean &lt; MD&lt; 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ode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403271" y="4384963"/>
            <a:ext cx="321129" cy="4156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52400" y="1752600"/>
            <a:ext cx="321129" cy="4156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442686" y="4388708"/>
            <a:ext cx="4174671" cy="1443"/>
          </a:xfrm>
          <a:prstGeom prst="straightConnector1">
            <a:avLst/>
          </a:prstGeom>
          <a:ln w="444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5400000" flipH="1" flipV="1">
            <a:off x="-785338" y="3172133"/>
            <a:ext cx="2563091" cy="1115"/>
          </a:xfrm>
          <a:prstGeom prst="straightConnector1">
            <a:avLst/>
          </a:prstGeom>
          <a:ln w="412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5029200" y="4343400"/>
            <a:ext cx="3962400" cy="1588"/>
          </a:xfrm>
          <a:prstGeom prst="straightConnector1">
            <a:avLst/>
          </a:prstGeom>
          <a:ln w="50800">
            <a:solidFill>
              <a:schemeClr val="accent2">
                <a:lumMod val="75000"/>
              </a:schemeClr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5400000" flipH="1" flipV="1">
            <a:off x="3748212" y="3109788"/>
            <a:ext cx="2563091" cy="1115"/>
          </a:xfrm>
          <a:prstGeom prst="straightConnector1">
            <a:avLst/>
          </a:prstGeom>
          <a:ln w="412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مستطيل 1"/>
          <p:cNvSpPr/>
          <p:nvPr/>
        </p:nvSpPr>
        <p:spPr>
          <a:xfrm>
            <a:off x="4617357" y="593467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the </a:t>
            </a:r>
            <a:r>
              <a:rPr lang="en-US" b="1" dirty="0"/>
              <a:t>mean is less than the median and they are both less than the mode.</a:t>
            </a:r>
            <a:endParaRPr lang="en-US" dirty="0"/>
          </a:p>
        </p:txBody>
      </p:sp>
      <p:sp>
        <p:nvSpPr>
          <p:cNvPr id="3" name="مستطيل 2"/>
          <p:cNvSpPr/>
          <p:nvPr/>
        </p:nvSpPr>
        <p:spPr>
          <a:xfrm>
            <a:off x="-86715" y="593467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the </a:t>
            </a:r>
            <a:r>
              <a:rPr lang="en-US" b="1" dirty="0"/>
              <a:t>mean is the largest statistic, while the mode is the smallest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6858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bell_shaped"/>
          <p:cNvPicPr>
            <a:picLocks noChangeAspect="1" noChangeArrowheads="1"/>
          </p:cNvPicPr>
          <p:nvPr/>
        </p:nvPicPr>
        <p:blipFill>
          <a:blip r:embed="rId2">
            <a:lum bright="52000" contrast="52000"/>
          </a:blip>
          <a:srcRect/>
          <a:stretch>
            <a:fillRect/>
          </a:stretch>
        </p:blipFill>
        <p:spPr bwMode="auto">
          <a:xfrm>
            <a:off x="1739757" y="1219200"/>
            <a:ext cx="5118243" cy="309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828800" y="1295400"/>
            <a:ext cx="19812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2971800" y="2971800"/>
            <a:ext cx="2590800" cy="1588"/>
          </a:xfrm>
          <a:prstGeom prst="line">
            <a:avLst/>
          </a:prstGeom>
          <a:ln w="222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886200" y="4343400"/>
            <a:ext cx="889782" cy="388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Mode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0" y="4648200"/>
            <a:ext cx="1051560" cy="388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Median 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34618" y="5029200"/>
            <a:ext cx="8897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Mean </a:t>
            </a:r>
            <a:endParaRPr lang="en-US" dirty="0">
              <a:solidFill>
                <a:srgbClr val="7030A0"/>
              </a:solidFill>
            </a:endParaRPr>
          </a:p>
        </p:txBody>
      </p:sp>
      <p:grpSp>
        <p:nvGrpSpPr>
          <p:cNvPr id="2" name="Group 9"/>
          <p:cNvGrpSpPr/>
          <p:nvPr/>
        </p:nvGrpSpPr>
        <p:grpSpPr>
          <a:xfrm>
            <a:off x="3124200" y="5486400"/>
            <a:ext cx="3124200" cy="838200"/>
            <a:chOff x="838200" y="5029200"/>
            <a:chExt cx="3124200" cy="838200"/>
          </a:xfrm>
        </p:grpSpPr>
        <p:sp>
          <p:nvSpPr>
            <p:cNvPr id="11" name="Rounded Rectangle 10"/>
            <p:cNvSpPr/>
            <p:nvPr/>
          </p:nvSpPr>
          <p:spPr>
            <a:xfrm>
              <a:off x="838200" y="5029200"/>
              <a:ext cx="3124200" cy="8382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= MD = D</a:t>
              </a:r>
              <a:endPara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2" name="Picture 1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295400" y="5257800"/>
              <a:ext cx="247650" cy="509059"/>
            </a:xfrm>
            <a:prstGeom prst="rect">
              <a:avLst/>
            </a:prstGeom>
            <a:noFill/>
          </p:spPr>
        </p:pic>
      </p:grpSp>
      <p:sp>
        <p:nvSpPr>
          <p:cNvPr id="18" name="Rectangle 17"/>
          <p:cNvSpPr/>
          <p:nvPr/>
        </p:nvSpPr>
        <p:spPr>
          <a:xfrm>
            <a:off x="2362200" y="533400"/>
            <a:ext cx="35926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Symmetric distribution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64541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FF0000"/>
                </a:solidFill>
              </a:rPr>
              <a:t>3-2 Measures of Variation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8153400" cy="4953000"/>
          </a:xfrm>
        </p:spPr>
        <p:txBody>
          <a:bodyPr/>
          <a:lstStyle/>
          <a:p>
            <a:pPr algn="l" rtl="0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 Can We Measure Variability?</a:t>
            </a:r>
          </a:p>
          <a:p>
            <a:pPr lvl="1" algn="l" rtl="0">
              <a:spcBef>
                <a:spcPct val="40000"/>
              </a:spcBef>
              <a:buFont typeface="Courier New" pitchFamily="49" charset="0"/>
              <a:buChar char="o"/>
            </a:pP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Range</a:t>
            </a:r>
          </a:p>
          <a:p>
            <a:pPr lvl="1" algn="l" rtl="0">
              <a:spcBef>
                <a:spcPct val="40000"/>
              </a:spcBef>
              <a:buFont typeface="Courier New" pitchFamily="49" charset="0"/>
              <a:buChar char="o"/>
            </a:pP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Variance</a:t>
            </a:r>
          </a:p>
          <a:p>
            <a:pPr lvl="1" algn="l" rtl="0">
              <a:spcBef>
                <a:spcPct val="40000"/>
              </a:spcBef>
              <a:buFont typeface="Courier New" pitchFamily="49" charset="0"/>
              <a:buChar char="o"/>
            </a:pP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Standard Deviation</a:t>
            </a:r>
          </a:p>
          <a:p>
            <a:pPr lvl="1" algn="l" rtl="0">
              <a:spcBef>
                <a:spcPct val="40000"/>
              </a:spcBef>
              <a:buFont typeface="Courier New" pitchFamily="49" charset="0"/>
              <a:buChar char="o"/>
            </a:pP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Coefficient of Variation</a:t>
            </a:r>
          </a:p>
        </p:txBody>
      </p:sp>
    </p:spTree>
    <p:extLst>
      <p:ext uri="{BB962C8B-B14F-4D97-AF65-F5344CB8AC3E}">
        <p14:creationId xmlns:p14="http://schemas.microsoft.com/office/powerpoint/2010/main" xmlns="" val="334249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85728"/>
            <a:ext cx="8229600" cy="9144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FF0000"/>
                </a:solidFill>
              </a:rPr>
              <a:t>Measures of Variation: Range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143116"/>
            <a:ext cx="8153400" cy="4181484"/>
          </a:xfrm>
        </p:spPr>
        <p:txBody>
          <a:bodyPr/>
          <a:lstStyle/>
          <a:p>
            <a:pPr algn="l" rtl="0" eaLnBrk="1" hangingPunct="1">
              <a:spcBef>
                <a:spcPct val="50000"/>
              </a:spcBef>
              <a:defRPr/>
            </a:pPr>
            <a:r>
              <a:rPr lang="en-US" dirty="0" smtClean="0"/>
              <a:t>The</a:t>
            </a:r>
            <a:r>
              <a:rPr lang="en-US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u="sng" dirty="0" smtClean="0">
                <a:solidFill>
                  <a:schemeClr val="accent1">
                    <a:lumMod val="50000"/>
                  </a:schemeClr>
                </a:solidFill>
              </a:rPr>
              <a:t>range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dirty="0" smtClean="0"/>
              <a:t>is the difference between the highest and lowest values in a data set.  </a:t>
            </a:r>
          </a:p>
        </p:txBody>
      </p:sp>
      <p:graphicFrame>
        <p:nvGraphicFramePr>
          <p:cNvPr id="31750" name="Object 6"/>
          <p:cNvGraphicFramePr>
            <a:graphicFrameLocks noGrp="1" noChangeAspect="1"/>
          </p:cNvGraphicFramePr>
          <p:nvPr>
            <p:ph sz="half" idx="2"/>
          </p:nvPr>
        </p:nvGraphicFramePr>
        <p:xfrm>
          <a:off x="1643042" y="3786190"/>
          <a:ext cx="4951413" cy="733425"/>
        </p:xfrm>
        <a:graphic>
          <a:graphicData uri="http://schemas.openxmlformats.org/presentationml/2006/ole">
            <p:oleObj spid="_x0000_s5122" name="Equation" r:id="rId4" imgW="1371600" imgH="20320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01093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1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571472" y="1500174"/>
            <a:ext cx="3754438" cy="4114800"/>
          </a:xfrm>
        </p:spPr>
        <p:txBody>
          <a:bodyPr/>
          <a:lstStyle/>
          <a:p>
            <a:pPr algn="l" rtl="0"/>
            <a:r>
              <a:rPr lang="en-US" b="1" u="sng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A statistic:</a:t>
            </a:r>
          </a:p>
          <a:p>
            <a:pPr algn="l" rtl="0"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Is a characteristic or measure obtained by using all the data values from a</a:t>
            </a:r>
            <a:r>
              <a:rPr lang="en-US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sample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1622" name="Rectangle 6"/>
          <p:cNvSpPr>
            <a:spLocks noGrp="1" noChangeArrowheads="1"/>
          </p:cNvSpPr>
          <p:nvPr>
            <p:ph sz="quarter" idx="2"/>
          </p:nvPr>
        </p:nvSpPr>
        <p:spPr>
          <a:xfrm>
            <a:off x="4475162" y="2286000"/>
            <a:ext cx="3754438" cy="4114800"/>
          </a:xfrm>
        </p:spPr>
        <p:txBody>
          <a:bodyPr/>
          <a:lstStyle/>
          <a:p>
            <a:pPr algn="l" rtl="0"/>
            <a:r>
              <a:rPr lang="en-US" b="1" u="sng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A parameter:</a:t>
            </a:r>
          </a:p>
          <a:p>
            <a:pPr algn="l" rtl="0">
              <a:buFont typeface="Wingdings" pitchFamily="2" charset="2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a characteristic or measure obtained by using all the data values from a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specific </a:t>
            </a:r>
            <a:r>
              <a:rPr lang="en-US" b="1" u="sng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population.</a:t>
            </a:r>
            <a:endParaRPr lang="en-US" b="1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050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008000"/>
                </a:solidFill>
              </a:rPr>
              <a:t>Example 3-18/19: Outdoor Paint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98475" y="1143000"/>
            <a:ext cx="7848600" cy="2286000"/>
          </a:xfrm>
        </p:spPr>
        <p:txBody>
          <a:bodyPr>
            <a:normAutofit/>
          </a:bodyPr>
          <a:lstStyle/>
          <a:p>
            <a:pPr marL="0" indent="0" algn="l" rtl="0">
              <a:buFont typeface="Wingdings" pitchFamily="2" charset="2"/>
              <a:buNone/>
            </a:pPr>
            <a:r>
              <a:rPr lang="en-US" sz="2800" dirty="0" smtClean="0"/>
              <a:t>Two experimental brands of outdoor paint are tested to see how long each will last before fading.  Six cans of each brand constitute a small population. The results (in months) are shown. Find the mean and range of each group.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48000" y="3429000"/>
          <a:ext cx="2971800" cy="2595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447800"/>
              </a:tblGrid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Brand</a:t>
                      </a:r>
                      <a:r>
                        <a:rPr lang="en-US" sz="1800" baseline="0" dirty="0" smtClean="0"/>
                        <a:t> A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Brand B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35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60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45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50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30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30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35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40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40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25</a:t>
                      </a:r>
                      <a:endParaRPr lang="en-US" sz="1800" dirty="0"/>
                    </a:p>
                  </a:txBody>
                  <a:tcPr marT="45714" marB="4571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1716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229600" cy="685800"/>
          </a:xfrm>
        </p:spPr>
        <p:txBody>
          <a:bodyPr/>
          <a:lstStyle/>
          <a:p>
            <a:pPr eaLnBrk="1" hangingPunct="1"/>
            <a:r>
              <a:rPr lang="en-US" sz="3600" smtClean="0"/>
              <a:t>Example 3-18/19: Outdoor Paint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09600" y="1366838"/>
          <a:ext cx="2971800" cy="2595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447800"/>
              </a:tblGrid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Brand</a:t>
                      </a:r>
                      <a:r>
                        <a:rPr lang="en-US" sz="1800" baseline="0" dirty="0" smtClean="0"/>
                        <a:t> A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Brand B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10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35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60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45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50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30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30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35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40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40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25</a:t>
                      </a:r>
                      <a:endParaRPr lang="en-US" sz="1800" dirty="0"/>
                    </a:p>
                  </a:txBody>
                  <a:tcPr marT="45714" marB="45714"/>
                </a:tc>
              </a:tr>
            </a:tbl>
          </a:graphicData>
        </a:graphic>
      </p:graphicFrame>
      <p:graphicFrame>
        <p:nvGraphicFramePr>
          <p:cNvPr id="2970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142675758"/>
              </p:ext>
            </p:extLst>
          </p:nvPr>
        </p:nvGraphicFramePr>
        <p:xfrm>
          <a:off x="3784600" y="1505719"/>
          <a:ext cx="4381500" cy="1419225"/>
        </p:xfrm>
        <a:graphic>
          <a:graphicData uri="http://schemas.openxmlformats.org/presentationml/2006/ole">
            <p:oleObj spid="_x0000_s90114" name="Equation" r:id="rId4" imgW="2120900" imgH="685800" progId="">
              <p:embed/>
            </p:oleObj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649750456"/>
              </p:ext>
            </p:extLst>
          </p:nvPr>
        </p:nvGraphicFramePr>
        <p:xfrm>
          <a:off x="3797300" y="3016299"/>
          <a:ext cx="4356100" cy="1420813"/>
        </p:xfrm>
        <a:graphic>
          <a:graphicData uri="http://schemas.openxmlformats.org/presentationml/2006/ole">
            <p:oleObj spid="_x0000_s90115" name="Equation" r:id="rId5" imgW="2108200" imgH="685800" progId="">
              <p:embed/>
            </p:oleObj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66738" y="4572000"/>
            <a:ext cx="7815262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/>
              <a:t>The average for both brands is the same, but the range</a:t>
            </a:r>
          </a:p>
          <a:p>
            <a:r>
              <a:rPr lang="en-US" sz="2400" dirty="0"/>
              <a:t>for Brand A is much greater than the range for Brand B.</a:t>
            </a:r>
          </a:p>
          <a:p>
            <a:endParaRPr lang="en-US" sz="2400" dirty="0"/>
          </a:p>
          <a:p>
            <a:pPr algn="l"/>
            <a:r>
              <a:rPr lang="en-US" sz="2400" dirty="0"/>
              <a:t>Which brand would you buy?</a:t>
            </a:r>
          </a:p>
        </p:txBody>
      </p:sp>
    </p:spTree>
    <p:extLst>
      <p:ext uri="{BB962C8B-B14F-4D97-AF65-F5344CB8AC3E}">
        <p14:creationId xmlns="" xmlns:p14="http://schemas.microsoft.com/office/powerpoint/2010/main" val="705947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solidFill>
                  <a:srgbClr val="C00000"/>
                </a:solidFill>
              </a:rPr>
              <a:t>Measures of Variation:</a:t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dirty="0" smtClean="0">
                <a:solidFill>
                  <a:srgbClr val="C00000"/>
                </a:solidFill>
              </a:rPr>
              <a:t> Variance &amp; Standard Deviation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4422"/>
            <a:ext cx="7848600" cy="5262578"/>
          </a:xfrm>
        </p:spPr>
        <p:txBody>
          <a:bodyPr>
            <a:normAutofit/>
          </a:bodyPr>
          <a:lstStyle/>
          <a:p>
            <a:pPr algn="l" rtl="0" eaLnBrk="1" hangingPunct="1">
              <a:spcBef>
                <a:spcPct val="30000"/>
              </a:spcBef>
              <a:defRPr/>
            </a:pPr>
            <a:r>
              <a:rPr lang="en-US" dirty="0" smtClean="0"/>
              <a:t>The</a:t>
            </a:r>
            <a:r>
              <a:rPr lang="en-US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variance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dirty="0" smtClean="0"/>
              <a:t>is the average of the squares of the distance each value is from the mean.  </a:t>
            </a:r>
          </a:p>
          <a:p>
            <a:pPr algn="l" rtl="0" eaLnBrk="1" hangingPunct="1">
              <a:spcBef>
                <a:spcPct val="30000"/>
              </a:spcBef>
              <a:buNone/>
              <a:defRPr/>
            </a:pPr>
            <a:endParaRPr lang="en-US" dirty="0" smtClean="0"/>
          </a:p>
          <a:p>
            <a:pPr algn="l" rtl="0" eaLnBrk="1" hangingPunct="1">
              <a:spcBef>
                <a:spcPct val="30000"/>
              </a:spcBef>
              <a:buNone/>
              <a:defRPr/>
            </a:pPr>
            <a:endParaRPr lang="en-US" dirty="0" smtClean="0"/>
          </a:p>
          <a:p>
            <a:pPr algn="l" rtl="0" eaLnBrk="1" hangingPunct="1">
              <a:spcBef>
                <a:spcPct val="30000"/>
              </a:spcBef>
              <a:defRPr/>
            </a:pPr>
            <a:r>
              <a:rPr lang="en-US" dirty="0" smtClean="0"/>
              <a:t>The </a:t>
            </a:r>
            <a:r>
              <a:rPr lang="en-US" sz="2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standard deviation</a:t>
            </a:r>
            <a:r>
              <a:rPr lang="en-US" sz="2800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/>
              <a:t>is the square root of the variance.</a:t>
            </a:r>
          </a:p>
          <a:p>
            <a:pPr algn="l" rtl="0" eaLnBrk="1" hangingPunct="1">
              <a:spcBef>
                <a:spcPct val="30000"/>
              </a:spcBef>
              <a:defRPr/>
            </a:pPr>
            <a:endParaRPr lang="en-US" dirty="0" smtClean="0"/>
          </a:p>
          <a:p>
            <a:pPr algn="l" rtl="0" eaLnBrk="1" hangingPunct="1">
              <a:spcBef>
                <a:spcPct val="30000"/>
              </a:spcBef>
              <a:defRPr/>
            </a:pPr>
            <a:endParaRPr lang="en-US" dirty="0" smtClean="0"/>
          </a:p>
          <a:p>
            <a:pPr algn="l" rtl="0" eaLnBrk="1" hangingPunct="1">
              <a:spcBef>
                <a:spcPct val="30000"/>
              </a:spcBef>
              <a:defRPr/>
            </a:pPr>
            <a:r>
              <a:rPr lang="en-US" dirty="0" smtClean="0"/>
              <a:t>The standard deviation is a measure of how spread out your data are.</a:t>
            </a:r>
          </a:p>
        </p:txBody>
      </p:sp>
      <p:graphicFrame>
        <p:nvGraphicFramePr>
          <p:cNvPr id="136193" name="Object 1"/>
          <p:cNvGraphicFramePr>
            <a:graphicFrameLocks noGrp="1" noChangeAspect="1"/>
          </p:cNvGraphicFramePr>
          <p:nvPr/>
        </p:nvGraphicFramePr>
        <p:xfrm>
          <a:off x="2357422" y="2143116"/>
          <a:ext cx="2565400" cy="1038225"/>
        </p:xfrm>
        <a:graphic>
          <a:graphicData uri="http://schemas.openxmlformats.org/presentationml/2006/ole">
            <p:oleObj spid="_x0000_s136193" name="Equation" r:id="rId4" imgW="1130300" imgH="457200" progId="">
              <p:embed/>
            </p:oleObj>
          </a:graphicData>
        </a:graphic>
      </p:graphicFrame>
      <p:graphicFrame>
        <p:nvGraphicFramePr>
          <p:cNvPr id="136194" name="Object 2"/>
          <p:cNvGraphicFramePr>
            <a:graphicFrameLocks noGrp="1" noChangeAspect="1"/>
          </p:cNvGraphicFramePr>
          <p:nvPr/>
        </p:nvGraphicFramePr>
        <p:xfrm>
          <a:off x="3286116" y="3857628"/>
          <a:ext cx="2509837" cy="1079500"/>
        </p:xfrm>
        <a:graphic>
          <a:graphicData uri="http://schemas.openxmlformats.org/presentationml/2006/ole">
            <p:oleObj spid="_x0000_s136194" name="Equation" r:id="rId5" imgW="1181100" imgH="50800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55253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44" y="0"/>
            <a:ext cx="8501122" cy="1142984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solidFill>
                  <a:srgbClr val="C00000"/>
                </a:solidFill>
              </a:rPr>
              <a:t>Uses of the Variance and Standard Deviation</a:t>
            </a:r>
            <a:endParaRPr lang="en-US" sz="2000" dirty="0" smtClean="0">
              <a:solidFill>
                <a:srgbClr val="C00000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928802"/>
            <a:ext cx="8229600" cy="4228158"/>
          </a:xfrm>
        </p:spPr>
        <p:txBody>
          <a:bodyPr/>
          <a:lstStyle/>
          <a:p>
            <a:pPr algn="l" rtl="0" eaLnBrk="1" hangingPunct="1"/>
            <a:r>
              <a:rPr lang="en-US" dirty="0" smtClean="0"/>
              <a:t>To determine the spread of the data.</a:t>
            </a:r>
          </a:p>
          <a:p>
            <a:pPr algn="l" rtl="0" eaLnBrk="1" hangingPunct="1"/>
            <a:r>
              <a:rPr lang="en-US" dirty="0" smtClean="0"/>
              <a:t>To determine the consistency of a variable.</a:t>
            </a:r>
          </a:p>
          <a:p>
            <a:pPr algn="l" rtl="0" eaLnBrk="1" hangingPunct="1"/>
            <a:r>
              <a:rPr lang="en-US" dirty="0" smtClean="0"/>
              <a:t>To determine the number of data values that fall within a specified interval in a distribution (</a:t>
            </a:r>
            <a:r>
              <a:rPr lang="en-US" dirty="0" err="1" smtClean="0"/>
              <a:t>Chebyshev’s</a:t>
            </a:r>
            <a:r>
              <a:rPr lang="en-US" dirty="0" smtClean="0"/>
              <a:t> Theorem).</a:t>
            </a:r>
          </a:p>
          <a:p>
            <a:pPr algn="l" rtl="0" eaLnBrk="1" hangingPunct="1"/>
            <a:r>
              <a:rPr lang="en-US" dirty="0" smtClean="0"/>
              <a:t>Used in inferential statistics.</a:t>
            </a:r>
          </a:p>
        </p:txBody>
      </p:sp>
    </p:spTree>
    <p:extLst>
      <p:ext uri="{BB962C8B-B14F-4D97-AF65-F5344CB8AC3E}">
        <p14:creationId xmlns:p14="http://schemas.microsoft.com/office/powerpoint/2010/main" xmlns="" val="13879914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pPr eaLnBrk="1" hangingPunct="1"/>
            <a:r>
              <a:rPr lang="en-US" sz="3600" smtClean="0"/>
              <a:t>Example 3-21: Outdoor Paint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98475" y="1426096"/>
            <a:ext cx="8035925" cy="1066800"/>
          </a:xfrm>
        </p:spPr>
        <p:txBody>
          <a:bodyPr>
            <a:normAutofit/>
          </a:bodyPr>
          <a:lstStyle/>
          <a:p>
            <a:pPr marL="0" indent="0" algn="l">
              <a:buFont typeface="Wingdings" pitchFamily="2" charset="2"/>
              <a:buNone/>
            </a:pPr>
            <a:r>
              <a:rPr lang="en-US" sz="2800" dirty="0" smtClean="0"/>
              <a:t>Find the variance and standard deviation for the data set for Brand A paint. 10, 60, 50, 30, 40, 20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09600" y="2379663"/>
          <a:ext cx="4495800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685800"/>
                <a:gridCol w="914400"/>
                <a:gridCol w="1219200"/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Months, </a:t>
                      </a:r>
                      <a:r>
                        <a:rPr lang="en-US" sz="24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4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µ</a:t>
                      </a:r>
                      <a:endParaRPr lang="en-US" sz="24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lang="en-US" sz="24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µ</a:t>
                      </a:r>
                      <a:endParaRPr lang="en-US" sz="24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24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lang="en-US" sz="24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µ)</a:t>
                      </a:r>
                      <a:r>
                        <a:rPr lang="en-US" sz="2400" b="0" i="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67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2362200" y="2992438"/>
            <a:ext cx="52705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400" dirty="0"/>
              <a:t>35</a:t>
            </a:r>
          </a:p>
          <a:p>
            <a:pPr algn="ctr"/>
            <a:r>
              <a:rPr lang="en-US" sz="2400" dirty="0"/>
              <a:t>35</a:t>
            </a:r>
          </a:p>
          <a:p>
            <a:pPr algn="ctr"/>
            <a:r>
              <a:rPr lang="en-US" sz="2400" dirty="0"/>
              <a:t>35</a:t>
            </a:r>
          </a:p>
          <a:p>
            <a:pPr algn="ctr"/>
            <a:r>
              <a:rPr lang="en-US" sz="2400" dirty="0"/>
              <a:t>35</a:t>
            </a:r>
          </a:p>
          <a:p>
            <a:pPr algn="ctr"/>
            <a:r>
              <a:rPr lang="en-US" sz="2400" dirty="0"/>
              <a:t>35</a:t>
            </a:r>
          </a:p>
          <a:p>
            <a:pPr algn="ctr"/>
            <a:r>
              <a:rPr lang="en-US" sz="2400" dirty="0"/>
              <a:t>35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124200" y="2989263"/>
            <a:ext cx="63023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 dirty="0"/>
              <a:t>-25</a:t>
            </a:r>
          </a:p>
          <a:p>
            <a:pPr algn="r"/>
            <a:r>
              <a:rPr lang="en-US" sz="2400" dirty="0"/>
              <a:t>25</a:t>
            </a:r>
          </a:p>
          <a:p>
            <a:pPr algn="r"/>
            <a:r>
              <a:rPr lang="en-US" sz="2400" dirty="0"/>
              <a:t>15</a:t>
            </a:r>
          </a:p>
          <a:p>
            <a:pPr algn="r"/>
            <a:r>
              <a:rPr lang="en-US" sz="2400" dirty="0"/>
              <a:t>-5</a:t>
            </a:r>
          </a:p>
          <a:p>
            <a:pPr algn="r"/>
            <a:r>
              <a:rPr lang="en-US" sz="2400" dirty="0"/>
              <a:t>5</a:t>
            </a:r>
          </a:p>
          <a:p>
            <a:pPr algn="r"/>
            <a:r>
              <a:rPr lang="en-US" sz="2400" dirty="0"/>
              <a:t>-15</a:t>
            </a:r>
          </a:p>
        </p:txBody>
      </p:sp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4168775" y="2989263"/>
            <a:ext cx="698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 dirty="0"/>
              <a:t>625</a:t>
            </a:r>
          </a:p>
          <a:p>
            <a:pPr algn="r"/>
            <a:r>
              <a:rPr lang="en-US" sz="2400" dirty="0"/>
              <a:t>625</a:t>
            </a:r>
          </a:p>
          <a:p>
            <a:pPr algn="r"/>
            <a:r>
              <a:rPr lang="en-US" sz="2400" dirty="0"/>
              <a:t>225</a:t>
            </a:r>
          </a:p>
          <a:p>
            <a:pPr algn="r"/>
            <a:r>
              <a:rPr lang="en-US" sz="2400" dirty="0"/>
              <a:t>25</a:t>
            </a:r>
          </a:p>
          <a:p>
            <a:pPr algn="r"/>
            <a:r>
              <a:rPr lang="en-US" sz="2400" dirty="0"/>
              <a:t>25</a:t>
            </a:r>
          </a:p>
          <a:p>
            <a:pPr algn="r"/>
            <a:r>
              <a:rPr lang="en-US" sz="2400" dirty="0"/>
              <a:t>225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024313" y="5253038"/>
            <a:ext cx="14970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rtl="0"/>
            <a:r>
              <a:rPr lang="en-US" sz="2400" dirty="0">
                <a:sym typeface="Symbol" pitchFamily="18" charset="2"/>
              </a:rPr>
              <a:t>1750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>
            <a:off x="4068763" y="5275263"/>
            <a:ext cx="731837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7" name="Object 5"/>
          <p:cNvGraphicFramePr>
            <a:graphicFrameLocks noChangeAspect="1"/>
          </p:cNvGraphicFramePr>
          <p:nvPr/>
        </p:nvGraphicFramePr>
        <p:xfrm>
          <a:off x="5562600" y="4699000"/>
          <a:ext cx="1524000" cy="1473200"/>
        </p:xfrm>
        <a:graphic>
          <a:graphicData uri="http://schemas.openxmlformats.org/presentationml/2006/ole">
            <p:oleObj spid="_x0000_s91138" name="Equation" r:id="rId4" imgW="736600" imgH="711200" progId="">
              <p:embed/>
            </p:oleObj>
          </a:graphicData>
        </a:graphic>
      </p:graphicFrame>
      <p:graphicFrame>
        <p:nvGraphicFramePr>
          <p:cNvPr id="29701" name="Object 3"/>
          <p:cNvGraphicFramePr>
            <a:graphicFrameLocks noChangeAspect="1"/>
          </p:cNvGraphicFramePr>
          <p:nvPr/>
        </p:nvGraphicFramePr>
        <p:xfrm>
          <a:off x="5451475" y="2209800"/>
          <a:ext cx="2338388" cy="2339975"/>
        </p:xfrm>
        <a:graphic>
          <a:graphicData uri="http://schemas.openxmlformats.org/presentationml/2006/ole">
            <p:oleObj spid="_x0000_s91139" name="Equation" r:id="rId5" imgW="1129810" imgH="1129810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418559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3" grpId="0"/>
      <p:bldP spid="1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0"/>
            <a:ext cx="8786842" cy="121442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dirty="0" smtClean="0">
                <a:solidFill>
                  <a:srgbClr val="C00000"/>
                </a:solidFill>
              </a:rPr>
              <a:t>Variance </a:t>
            </a:r>
            <a:r>
              <a:rPr lang="en-US" sz="2400" dirty="0" smtClean="0">
                <a:solidFill>
                  <a:srgbClr val="C00000"/>
                </a:solidFill>
              </a:rPr>
              <a:t>&amp; Standard Deviation</a:t>
            </a:r>
            <a:br>
              <a:rPr lang="en-US" sz="2400" dirty="0" smtClean="0">
                <a:solidFill>
                  <a:srgbClr val="C00000"/>
                </a:solidFill>
              </a:rPr>
            </a:br>
            <a:r>
              <a:rPr lang="en-US" sz="2400" dirty="0" smtClean="0">
                <a:solidFill>
                  <a:srgbClr val="C00000"/>
                </a:solidFill>
              </a:rPr>
              <a:t>(</a:t>
            </a:r>
            <a:r>
              <a:rPr lang="en-US" sz="2400" dirty="0" smtClean="0">
                <a:solidFill>
                  <a:srgbClr val="FF0000"/>
                </a:solidFill>
              </a:rPr>
              <a:t>Sample</a:t>
            </a:r>
            <a:r>
              <a:rPr lang="en-US" sz="2400" dirty="0" smtClean="0">
                <a:solidFill>
                  <a:srgbClr val="C00000"/>
                </a:solidFill>
              </a:rPr>
              <a:t> Theoretical Model)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7158" y="1643050"/>
            <a:ext cx="7848600" cy="4162428"/>
          </a:xfrm>
        </p:spPr>
        <p:txBody>
          <a:bodyPr/>
          <a:lstStyle/>
          <a:p>
            <a:pPr algn="l" rtl="0">
              <a:spcBef>
                <a:spcPct val="30000"/>
              </a:spcBef>
              <a:defRPr/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sample variance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denoted by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/>
              <a:t> is</a:t>
            </a:r>
          </a:p>
          <a:p>
            <a:pPr algn="l" rtl="0" eaLnBrk="1" hangingPunct="1">
              <a:spcBef>
                <a:spcPct val="30000"/>
              </a:spcBef>
              <a:buFont typeface="Wingdings" pitchFamily="2" charset="2"/>
              <a:buNone/>
              <a:defRPr/>
            </a:pPr>
            <a:endParaRPr lang="en-US" sz="4400" dirty="0" smtClean="0"/>
          </a:p>
          <a:p>
            <a:pPr algn="l" rtl="0">
              <a:lnSpc>
                <a:spcPct val="90000"/>
              </a:lnSpc>
              <a:buClr>
                <a:srgbClr val="00B0F0"/>
              </a:buCl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Where 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individual </a:t>
            </a:r>
          </a:p>
          <a:p>
            <a:pPr algn="l" rtl="0">
              <a:lnSpc>
                <a:spcPct val="90000"/>
              </a:lnSpc>
              <a:buClr>
                <a:srgbClr val="00B0F0"/>
              </a:buCl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= sample mean </a:t>
            </a:r>
          </a:p>
          <a:p>
            <a:pPr algn="l" rtl="0">
              <a:lnSpc>
                <a:spcPct val="90000"/>
              </a:lnSpc>
              <a:buClr>
                <a:srgbClr val="00B0F0"/>
              </a:buCl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sample size</a:t>
            </a:r>
            <a:endParaRPr lang="en-US" sz="2000" dirty="0" smtClean="0"/>
          </a:p>
          <a:p>
            <a:pPr algn="l" rtl="0">
              <a:spcBef>
                <a:spcPct val="50000"/>
              </a:spcBef>
              <a:defRPr/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sample standard deviation</a:t>
            </a: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denoted by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dirty="0" smtClean="0"/>
              <a:t>   is</a:t>
            </a:r>
            <a:endParaRPr lang="en-US" b="1" i="1" dirty="0" smtClean="0"/>
          </a:p>
        </p:txBody>
      </p:sp>
      <p:graphicFrame>
        <p:nvGraphicFramePr>
          <p:cNvPr id="48132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928938" y="2143125"/>
          <a:ext cx="2405062" cy="1038225"/>
        </p:xfrm>
        <a:graphic>
          <a:graphicData uri="http://schemas.openxmlformats.org/presentationml/2006/ole">
            <p:oleObj spid="_x0000_s7170" name="Equation" r:id="rId4" imgW="1117115" imgH="482391" progId="">
              <p:embed/>
            </p:oleObj>
          </a:graphicData>
        </a:graphic>
      </p:graphicFrame>
      <p:graphicFrame>
        <p:nvGraphicFramePr>
          <p:cNvPr id="48133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643188" y="5072063"/>
          <a:ext cx="2422525" cy="1079500"/>
        </p:xfrm>
        <a:graphic>
          <a:graphicData uri="http://schemas.openxmlformats.org/presentationml/2006/ole">
            <p:oleObj spid="_x0000_s7171" name="Equation" r:id="rId5" imgW="1168400" imgH="520700" progId="">
              <p:embed/>
            </p:oleObj>
          </a:graphicData>
        </a:graphic>
      </p:graphicFrame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3357562"/>
            <a:ext cx="173926" cy="3952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76541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214290"/>
            <a:ext cx="8786842" cy="71438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>
                <a:solidFill>
                  <a:srgbClr val="C00000"/>
                </a:solidFill>
              </a:rPr>
              <a:t>Variance &amp; Standard Deviation</a:t>
            </a:r>
            <a:br>
              <a:rPr lang="en-US" sz="2800" dirty="0" smtClean="0">
                <a:solidFill>
                  <a:srgbClr val="C00000"/>
                </a:solidFill>
              </a:rPr>
            </a:br>
            <a:r>
              <a:rPr lang="en-US" sz="2800" dirty="0" smtClean="0">
                <a:solidFill>
                  <a:srgbClr val="C00000"/>
                </a:solidFill>
              </a:rPr>
              <a:t>(Sample Computational Model)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7158" y="1071546"/>
            <a:ext cx="7848600" cy="4805370"/>
          </a:xfrm>
        </p:spPr>
        <p:txBody>
          <a:bodyPr/>
          <a:lstStyle/>
          <a:p>
            <a:pPr algn="l" rtl="0" eaLnBrk="1" hangingPunct="1">
              <a:spcBef>
                <a:spcPct val="30000"/>
              </a:spcBef>
              <a:defRPr/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sample variance</a:t>
            </a:r>
            <a:r>
              <a:rPr lang="en-US" dirty="0" smtClean="0"/>
              <a:t> is</a:t>
            </a:r>
          </a:p>
          <a:p>
            <a:pPr algn="l" rtl="0" eaLnBrk="1" hangingPunct="1">
              <a:spcBef>
                <a:spcPct val="30000"/>
              </a:spcBef>
              <a:buFont typeface="Wingdings" pitchFamily="2" charset="2"/>
              <a:buNone/>
              <a:defRPr/>
            </a:pPr>
            <a:endParaRPr lang="en-US" sz="4400" dirty="0" smtClean="0"/>
          </a:p>
          <a:p>
            <a:pPr algn="l" rtl="0" eaLnBrk="1" hangingPunct="1">
              <a:spcBef>
                <a:spcPct val="30000"/>
              </a:spcBef>
              <a:buFont typeface="Wingdings" pitchFamily="2" charset="2"/>
              <a:buNone/>
              <a:defRPr/>
            </a:pPr>
            <a:endParaRPr lang="en-US" dirty="0" smtClean="0"/>
          </a:p>
          <a:p>
            <a:pPr algn="l" rtl="0" eaLnBrk="1" hangingPunct="1">
              <a:spcBef>
                <a:spcPct val="50000"/>
              </a:spcBef>
              <a:defRPr/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sample standard deviation</a:t>
            </a:r>
            <a:r>
              <a:rPr lang="en-US" dirty="0" smtClean="0"/>
              <a:t> is</a:t>
            </a:r>
            <a:endParaRPr lang="en-US" b="1" i="1" dirty="0" smtClean="0"/>
          </a:p>
        </p:txBody>
      </p:sp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857356" y="1714488"/>
          <a:ext cx="2849562" cy="1223963"/>
        </p:xfrm>
        <a:graphic>
          <a:graphicData uri="http://schemas.openxmlformats.org/presentationml/2006/ole">
            <p:oleObj spid="_x0000_s8194" name="Equation" r:id="rId4" imgW="1358900" imgH="520700" progId="">
              <p:embed/>
            </p:oleObj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2857488" y="3714752"/>
          <a:ext cx="1082675" cy="601663"/>
        </p:xfrm>
        <a:graphic>
          <a:graphicData uri="http://schemas.openxmlformats.org/presentationml/2006/ole">
            <p:oleObj spid="_x0000_s8195" name="Equation" r:id="rId5" imgW="507780" imgH="253890" progId="">
              <p:embed/>
            </p:oleObj>
          </a:graphicData>
        </a:graphic>
      </p:graphicFrame>
      <p:sp>
        <p:nvSpPr>
          <p:cNvPr id="6" name="Rectangle 12"/>
          <p:cNvSpPr/>
          <p:nvPr/>
        </p:nvSpPr>
        <p:spPr>
          <a:xfrm>
            <a:off x="152400" y="4924425"/>
            <a:ext cx="8991600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90000"/>
              </a:lnSpc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is not the same as            . </a:t>
            </a:r>
          </a:p>
          <a:p>
            <a:pPr algn="l" rtl="0">
              <a:lnSpc>
                <a:spcPct val="90000"/>
              </a:lnSpc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 he notation        means to square the values first then sum .</a:t>
            </a:r>
          </a:p>
          <a:p>
            <a:pPr algn="l" rtl="0">
              <a:lnSpc>
                <a:spcPct val="90000"/>
              </a:lnSpc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means to sum the values first then square the sum .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" y="4848225"/>
            <a:ext cx="581025" cy="514350"/>
          </a:xfrm>
          <a:prstGeom prst="rect">
            <a:avLst/>
          </a:prstGeom>
          <a:noFill/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4819650"/>
            <a:ext cx="762000" cy="561975"/>
          </a:xfrm>
          <a:prstGeom prst="rect">
            <a:avLst/>
          </a:prstGeom>
          <a:noFill/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38375" y="5305425"/>
            <a:ext cx="581025" cy="514350"/>
          </a:xfrm>
          <a:prstGeom prst="rect">
            <a:avLst/>
          </a:prstGeom>
          <a:noFill/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5643578"/>
            <a:ext cx="762000" cy="561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01387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749425" y="5710238"/>
            <a:ext cx="1219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sym typeface="Symbol" pitchFamily="18" charset="2"/>
              </a:rPr>
              <a:t>958.94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6391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357166"/>
            <a:ext cx="82296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/>
              <a:t>Example 3-23: European Auto Sales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98475" y="1214422"/>
            <a:ext cx="8035925" cy="1998554"/>
          </a:xfrm>
        </p:spPr>
        <p:txBody>
          <a:bodyPr>
            <a:normAutofit/>
          </a:bodyPr>
          <a:lstStyle/>
          <a:p>
            <a:pPr marL="0" indent="0" algn="l" rtl="0">
              <a:buFont typeface="Wingdings" pitchFamily="2" charset="2"/>
              <a:buNone/>
              <a:defRPr/>
            </a:pPr>
            <a:r>
              <a:rPr lang="en-US" sz="2400" dirty="0" smtClean="0"/>
              <a:t>Find the variance and standard deviation for the amount of European auto sales for a sample of 6 years. The data are in millions of dollars.  </a:t>
            </a:r>
          </a:p>
          <a:p>
            <a:pPr marL="400050" lvl="1" indent="0" algn="l" rtl="0">
              <a:buFont typeface="Wingdings" pitchFamily="2" charset="2"/>
              <a:buNone/>
              <a:defRPr/>
            </a:pPr>
            <a:r>
              <a:rPr lang="en-US" sz="2400" dirty="0" smtClean="0">
                <a:ea typeface="+mn-ea"/>
                <a:cs typeface="+mn-cs"/>
              </a:rPr>
              <a:t>11.2, 11.9, 12.0, 12.8, 13.4, 14.3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33413" y="3022600"/>
          <a:ext cx="236220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13716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4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24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 </a:t>
                      </a:r>
                      <a:r>
                        <a:rPr lang="en-US" sz="2400" b="0" i="0" baseline="30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0" i="0" baseline="30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670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11.2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11.9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12.0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12.8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13.4</a:t>
                      </a:r>
                    </a:p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14.3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1754188" y="3479800"/>
            <a:ext cx="11271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400"/>
              <a:t>125.44</a:t>
            </a:r>
          </a:p>
          <a:p>
            <a:pPr algn="ctr"/>
            <a:r>
              <a:rPr lang="en-US" sz="2400"/>
              <a:t>141.61</a:t>
            </a:r>
          </a:p>
          <a:p>
            <a:pPr algn="ctr"/>
            <a:r>
              <a:rPr lang="en-US" sz="2400"/>
              <a:t>144.00</a:t>
            </a:r>
          </a:p>
          <a:p>
            <a:pPr algn="ctr"/>
            <a:r>
              <a:rPr lang="en-US" sz="2400"/>
              <a:t>163.84</a:t>
            </a:r>
          </a:p>
          <a:p>
            <a:pPr algn="ctr"/>
            <a:r>
              <a:rPr lang="en-US" sz="2400"/>
              <a:t>179.56</a:t>
            </a:r>
          </a:p>
          <a:p>
            <a:pPr algn="ctr"/>
            <a:r>
              <a:rPr lang="en-US" sz="2400"/>
              <a:t>204.49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36600" y="570230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>
                <a:sym typeface="Symbol" pitchFamily="18" charset="2"/>
              </a:rPr>
              <a:t>75.6</a:t>
            </a:r>
            <a:endParaRPr lang="en-US" sz="2400">
              <a:solidFill>
                <a:srgbClr val="FF0000"/>
              </a:solidFill>
            </a:endParaRPr>
          </a:p>
        </p:txBody>
      </p: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>
            <a:off x="785813" y="5735638"/>
            <a:ext cx="731837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>
            <a:off x="1825625" y="5735638"/>
            <a:ext cx="9144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3786190"/>
            <a:ext cx="3536458" cy="828675"/>
          </a:xfrm>
          <a:prstGeom prst="rect">
            <a:avLst/>
          </a:prstGeom>
          <a:noFill/>
        </p:spPr>
      </p:pic>
      <p:pic>
        <p:nvPicPr>
          <p:cNvPr id="23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4857760"/>
            <a:ext cx="2621552" cy="742950"/>
          </a:xfrm>
          <a:prstGeom prst="rect">
            <a:avLst/>
          </a:prstGeom>
          <a:noFill/>
        </p:spPr>
      </p:pic>
      <p:pic>
        <p:nvPicPr>
          <p:cNvPr id="24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4857760"/>
            <a:ext cx="966998" cy="683205"/>
          </a:xfrm>
          <a:prstGeom prst="rect">
            <a:avLst/>
          </a:prstGeom>
          <a:noFill/>
        </p:spPr>
      </p:pic>
      <p:pic>
        <p:nvPicPr>
          <p:cNvPr id="25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4929198"/>
            <a:ext cx="1084944" cy="424543"/>
          </a:xfrm>
          <a:prstGeom prst="rect">
            <a:avLst/>
          </a:prstGeom>
          <a:noFill/>
        </p:spPr>
      </p:pic>
      <p:pic>
        <p:nvPicPr>
          <p:cNvPr id="26" name="Picture 1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5715016"/>
            <a:ext cx="2853690" cy="533400"/>
          </a:xfrm>
          <a:prstGeom prst="rect">
            <a:avLst/>
          </a:prstGeom>
          <a:noFill/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2786058"/>
            <a:ext cx="2964711" cy="879362"/>
          </a:xfrm>
          <a:prstGeom prst="rect">
            <a:avLst/>
          </a:prstGeom>
          <a:noFill/>
        </p:spPr>
      </p:pic>
      <p:sp>
        <p:nvSpPr>
          <p:cNvPr id="28" name="Rectangle 12"/>
          <p:cNvSpPr/>
          <p:nvPr/>
        </p:nvSpPr>
        <p:spPr>
          <a:xfrm>
            <a:off x="7324516" y="3429000"/>
            <a:ext cx="1819484" cy="7674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variance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29" name="Rectangle 13"/>
          <p:cNvSpPr/>
          <p:nvPr/>
        </p:nvSpPr>
        <p:spPr>
          <a:xfrm>
            <a:off x="7315200" y="5500702"/>
            <a:ext cx="18288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standard deviation </a:t>
            </a:r>
            <a:endParaRPr lang="en-US" sz="3200" dirty="0">
              <a:solidFill>
                <a:srgbClr val="0070C0"/>
              </a:solidFill>
            </a:endParaRPr>
          </a:p>
        </p:txBody>
      </p:sp>
      <p:cxnSp>
        <p:nvCxnSpPr>
          <p:cNvPr id="30" name="Straight Arrow Connector 14"/>
          <p:cNvCxnSpPr/>
          <p:nvPr/>
        </p:nvCxnSpPr>
        <p:spPr>
          <a:xfrm rot="5400000">
            <a:off x="7786710" y="4286256"/>
            <a:ext cx="533400" cy="533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15"/>
          <p:cNvCxnSpPr/>
          <p:nvPr/>
        </p:nvCxnSpPr>
        <p:spPr>
          <a:xfrm rot="10800000" flipV="1">
            <a:off x="6215074" y="6000768"/>
            <a:ext cx="914399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73385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8" grpId="0"/>
      <p:bldP spid="1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357166"/>
            <a:ext cx="8786842" cy="71438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>
                <a:solidFill>
                  <a:srgbClr val="C00000"/>
                </a:solidFill>
              </a:rPr>
              <a:t>Coefficient of Variation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57200" y="1285860"/>
            <a:ext cx="8077200" cy="5267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b="1" u="sng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coefficient of variation</a:t>
            </a:r>
            <a:r>
              <a:rPr lang="en-US" sz="3200" u="sng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denoted by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Cvar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standard deviation divided by the mean, expressed as a percentage.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For sample                            For populations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Use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CVAR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to compare standard deviations when the units are different.</a:t>
            </a:r>
          </a:p>
          <a:p>
            <a:pPr algn="l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2872" y="3537168"/>
            <a:ext cx="2291328" cy="790575"/>
          </a:xfrm>
          <a:prstGeom prst="rect">
            <a:avLst/>
          </a:prstGeom>
          <a:noFill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14950" y="3413343"/>
            <a:ext cx="2457450" cy="914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9926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smtClean="0"/>
              <a:t>Example 3-25: Sales of Automobiles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507232"/>
            <a:ext cx="7772400" cy="2209800"/>
          </a:xfrm>
        </p:spPr>
        <p:txBody>
          <a:bodyPr>
            <a:normAutofit lnSpcReduction="10000"/>
          </a:bodyPr>
          <a:lstStyle/>
          <a:p>
            <a:pPr marL="0" indent="0" algn="l">
              <a:buFont typeface="Wingdings" pitchFamily="2" charset="2"/>
              <a:buNone/>
            </a:pPr>
            <a:r>
              <a:rPr lang="en-US" sz="2800" dirty="0" smtClean="0"/>
              <a:t>The mean of the number of sales of cars over a 3-month period is 87, and the standard deviation is 5. The mean of the commissions is $5225, and the standard deviation is $773. Compare the variations of the two.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993775" y="5638800"/>
            <a:ext cx="7083425" cy="523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/>
              <a:t>Commissions are more variable than sales.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882650" y="3590925"/>
          <a:ext cx="4832350" cy="814388"/>
        </p:xfrm>
        <a:graphic>
          <a:graphicData uri="http://schemas.openxmlformats.org/presentationml/2006/ole">
            <p:oleObj spid="_x0000_s93186" name="Equation" r:id="rId4" imgW="2336800" imgH="393700" progId="">
              <p:embed/>
            </p:oleObj>
          </a:graphicData>
        </a:graphic>
      </p:graphicFrame>
      <p:graphicFrame>
        <p:nvGraphicFramePr>
          <p:cNvPr id="29701" name="Object 3"/>
          <p:cNvGraphicFramePr>
            <a:graphicFrameLocks noChangeAspect="1"/>
          </p:cNvGraphicFramePr>
          <p:nvPr/>
        </p:nvGraphicFramePr>
        <p:xfrm>
          <a:off x="892175" y="4519613"/>
          <a:ext cx="5856288" cy="814387"/>
        </p:xfrm>
        <a:graphic>
          <a:graphicData uri="http://schemas.openxmlformats.org/presentationml/2006/ole">
            <p:oleObj spid="_x0000_s93187" name="Equation" r:id="rId5" imgW="2832100" imgH="393700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898600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رسم تخطيطي 3"/>
          <p:cNvGraphicFramePr/>
          <p:nvPr/>
        </p:nvGraphicFramePr>
        <p:xfrm>
          <a:off x="0" y="0"/>
          <a:ext cx="864399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75303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0" y="0"/>
            <a:ext cx="2667000" cy="685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l" rtl="0">
              <a:lnSpc>
                <a:spcPct val="90000"/>
              </a:lnSpc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Example 3-25: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381000"/>
            <a:ext cx="9144000" cy="1905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l" rtl="0">
              <a:lnSpc>
                <a:spcPct val="90000"/>
              </a:lnSpc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mean for the number of pages of sample of women’s fitness magazines is 132 with a variance of 23.The mean for the number of advertisements of sample of women’s fitness magazines is 182 with a variance of 62. Compare the variations.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90000"/>
              </a:lnSpc>
            </a:pP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76200" y="2362200"/>
            <a:ext cx="1981200" cy="563562"/>
          </a:xfrm>
        </p:spPr>
        <p:txBody>
          <a:bodyPr>
            <a:normAutofit fontScale="90000"/>
          </a:bodyPr>
          <a:lstStyle/>
          <a:p>
            <a:pPr rtl="0"/>
            <a:r>
              <a:rPr lang="en-US" sz="3200" b="0" dirty="0" smtClean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Solution :</a:t>
            </a:r>
            <a:endParaRPr lang="en-US" sz="3200" b="0" dirty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76200" y="2819400"/>
            <a:ext cx="7467600" cy="56356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The coefficients of variation are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" y="3505200"/>
            <a:ext cx="6705600" cy="751617"/>
          </a:xfrm>
          <a:prstGeom prst="rect">
            <a:avLst/>
          </a:prstGeom>
          <a:noFill/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620" y="4271702"/>
            <a:ext cx="8091980" cy="833698"/>
          </a:xfrm>
          <a:prstGeom prst="rect">
            <a:avLst/>
          </a:prstGeom>
          <a:noFill/>
        </p:spPr>
      </p:pic>
      <p:sp>
        <p:nvSpPr>
          <p:cNvPr id="10" name="Title 2"/>
          <p:cNvSpPr txBox="1">
            <a:spLocks/>
          </p:cNvSpPr>
          <p:nvPr/>
        </p:nvSpPr>
        <p:spPr>
          <a:xfrm>
            <a:off x="228600" y="5456238"/>
            <a:ext cx="8915400" cy="56356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 algn="l" rtl="0">
              <a:spcBef>
                <a:spcPct val="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Since the coefficients of variation is larger for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advertisements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</a:p>
          <a:p>
            <a:pPr lvl="0" algn="l" rtl="0">
              <a:spcBef>
                <a:spcPct val="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The number of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advertisements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are more variable than number of pages.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4300" y="6423511"/>
            <a:ext cx="8915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This PowerPoint is only a summary and your main source should be the book.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1676400"/>
          <a:ext cx="8458200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2819400"/>
                <a:gridCol w="2819400"/>
              </a:tblGrid>
              <a:tr h="933450"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Sample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populations</a:t>
                      </a:r>
                      <a:endParaRPr lang="en-US" sz="2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33450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Variance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33450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Standard Deviation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33450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Cvar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372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0" y="2743200"/>
            <a:ext cx="1695450" cy="657225"/>
          </a:xfrm>
          <a:prstGeom prst="rect">
            <a:avLst/>
          </a:prstGeom>
          <a:noFill/>
        </p:spPr>
      </p:pic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373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3581400"/>
            <a:ext cx="2543175" cy="942975"/>
          </a:xfrm>
          <a:prstGeom prst="rect">
            <a:avLst/>
          </a:prstGeom>
          <a:noFill/>
        </p:spPr>
      </p:pic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3735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3600" y="3581400"/>
            <a:ext cx="2581275" cy="942975"/>
          </a:xfrm>
          <a:prstGeom prst="rect">
            <a:avLst/>
          </a:prstGeom>
          <a:noFill/>
        </p:spPr>
      </p:pic>
      <p:sp>
        <p:nvSpPr>
          <p:cNvPr id="73737" name="Rectangle 9"/>
          <p:cNvSpPr>
            <a:spLocks noChangeArrowheads="1"/>
          </p:cNvSpPr>
          <p:nvPr/>
        </p:nvSpPr>
        <p:spPr bwMode="auto">
          <a:xfrm>
            <a:off x="0" y="140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37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3738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24600" y="2667000"/>
            <a:ext cx="1714500" cy="657225"/>
          </a:xfrm>
          <a:prstGeom prst="rect">
            <a:avLst/>
          </a:prstGeom>
          <a:noFill/>
        </p:spPr>
      </p:pic>
      <p:sp>
        <p:nvSpPr>
          <p:cNvPr id="73740" name="Rectangle 12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48400" y="4616302"/>
            <a:ext cx="2133600" cy="793898"/>
          </a:xfrm>
          <a:prstGeom prst="rect">
            <a:avLst/>
          </a:prstGeom>
          <a:noFill/>
        </p:spPr>
      </p:pic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4622299"/>
            <a:ext cx="2062728" cy="711701"/>
          </a:xfrm>
          <a:prstGeom prst="rect">
            <a:avLst/>
          </a:prstGeom>
          <a:noFill/>
        </p:spPr>
      </p:pic>
      <p:sp>
        <p:nvSpPr>
          <p:cNvPr id="21" name="Rectangle 20"/>
          <p:cNvSpPr/>
          <p:nvPr/>
        </p:nvSpPr>
        <p:spPr>
          <a:xfrm>
            <a:off x="3048000" y="496669"/>
            <a:ext cx="23647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Summary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19200" y="-152400"/>
            <a:ext cx="6553200" cy="1117600"/>
          </a:xfrm>
          <a:prstGeom prst="rect">
            <a:avLst/>
          </a:prstGeom>
        </p:spPr>
        <p:txBody>
          <a:bodyPr vert="horz" rtlCol="0" anchor="ctr">
            <a:normAutofit fontScale="70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The empirical(Normal</a:t>
            </a:r>
            <a:r>
              <a:rPr lang="en-US" sz="6000" b="1" u="sng" baseline="0" dirty="0" smtClean="0">
                <a:solidFill>
                  <a:srgbClr val="00B05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)Rule</a:t>
            </a:r>
            <a:endParaRPr kumimoji="0" lang="en-US" sz="6000" b="1" i="0" u="sng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882908"/>
            <a:ext cx="8915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 any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bell shaped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distribution.</a:t>
            </a:r>
          </a:p>
          <a:p>
            <a:pPr algn="l" rtl="0"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Approximately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68%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the data values will fall within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standard deviation of the mean . </a:t>
            </a:r>
          </a:p>
          <a:p>
            <a:pPr algn="l" rtl="0"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Approximately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95%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the data values will fall within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two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standard deviation of the mean . </a:t>
            </a:r>
          </a:p>
          <a:p>
            <a:pPr algn="l" rtl="0"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Approximately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99.7%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the data values will fall within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three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standard deviation of the mean . </a:t>
            </a:r>
          </a:p>
          <a:p>
            <a:pPr algn="l" rtl="0"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-152400"/>
            <a:ext cx="8382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2769" name="AutoShape 1"/>
          <p:cNvCxnSpPr>
            <a:cxnSpLocks noChangeShapeType="1"/>
          </p:cNvCxnSpPr>
          <p:nvPr/>
        </p:nvCxnSpPr>
        <p:spPr bwMode="auto">
          <a:xfrm flipV="1">
            <a:off x="1504950" y="6381750"/>
            <a:ext cx="6496050" cy="19050"/>
          </a:xfrm>
          <a:prstGeom prst="straightConnector1">
            <a:avLst/>
          </a:prstGeom>
          <a:noFill/>
          <a:ln w="34925">
            <a:solidFill>
              <a:srgbClr val="660066"/>
            </a:solidFill>
            <a:round/>
            <a:headEnd type="triangle" w="lg" len="lg"/>
            <a:tailEnd type="triangle" w="lg" len="lg"/>
          </a:ln>
        </p:spPr>
      </p:cxnSp>
      <p:cxnSp>
        <p:nvCxnSpPr>
          <p:cNvPr id="32770" name="AutoShape 2"/>
          <p:cNvCxnSpPr>
            <a:cxnSpLocks noChangeShapeType="1"/>
          </p:cNvCxnSpPr>
          <p:nvPr/>
        </p:nvCxnSpPr>
        <p:spPr bwMode="auto">
          <a:xfrm>
            <a:off x="2667000" y="6094412"/>
            <a:ext cx="4191000" cy="1588"/>
          </a:xfrm>
          <a:prstGeom prst="straightConnector1">
            <a:avLst/>
          </a:prstGeom>
          <a:noFill/>
          <a:ln w="34925">
            <a:solidFill>
              <a:srgbClr val="00B050"/>
            </a:solidFill>
            <a:round/>
            <a:headEnd type="triangle" w="lg" len="lg"/>
            <a:tailEnd type="triangle" w="lg" len="lg"/>
          </a:ln>
        </p:spPr>
      </p:cxn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4114800" y="2495550"/>
            <a:ext cx="1371600" cy="781050"/>
          </a:xfrm>
          <a:prstGeom prst="rect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581400" y="1752600"/>
            <a:ext cx="2438400" cy="533400"/>
          </a:xfrm>
          <a:prstGeom prst="rect">
            <a:avLst/>
          </a:prstGeom>
          <a:noFill/>
          <a:ln w="254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3048000" y="742950"/>
            <a:ext cx="3505200" cy="857250"/>
          </a:xfrm>
          <a:prstGeom prst="rect">
            <a:avLst/>
          </a:prstGeom>
          <a:noFill/>
          <a:ln w="25400">
            <a:solidFill>
              <a:srgbClr val="66006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-76200"/>
            <a:ext cx="2819400" cy="609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For example : 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381000"/>
            <a:ext cx="7924800" cy="838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  <a:buClr>
                <a:srgbClr val="660066"/>
              </a:buClr>
              <a:buFont typeface="Wingdings" pitchFamily="2" charset="2"/>
              <a:buChar char="q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= 480   ,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90  ,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approximately 68%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>
              <a:lnSpc>
                <a:spcPct val="90000"/>
              </a:lnSpc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" y="381000"/>
            <a:ext cx="231775" cy="556260"/>
          </a:xfrm>
          <a:prstGeom prst="rect">
            <a:avLst/>
          </a:prstGeom>
          <a:noFill/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1371600" y="1447800"/>
            <a:ext cx="3505200" cy="609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= 480 + 1(90)= 570</a:t>
            </a:r>
            <a:endParaRPr kumimoji="0" lang="en-US" sz="3200" i="0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676400" y="2971800"/>
            <a:ext cx="3505200" cy="609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= 480 - 2(90) = 300</a:t>
            </a:r>
            <a:endParaRPr kumimoji="0" lang="en-US" sz="3200" i="0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3581400"/>
            <a:ext cx="1295400" cy="563859"/>
          </a:xfrm>
          <a:prstGeom prst="rect">
            <a:avLst/>
          </a:prstGeom>
          <a:noFill/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5017" y="2971800"/>
            <a:ext cx="1255183" cy="610630"/>
          </a:xfrm>
          <a:prstGeom prst="rect">
            <a:avLst/>
          </a:prstGeom>
          <a:noFill/>
        </p:spPr>
      </p:pic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1447800"/>
            <a:ext cx="914400" cy="548640"/>
          </a:xfrm>
          <a:prstGeom prst="rect">
            <a:avLst/>
          </a:prstGeom>
          <a:noFill/>
        </p:spPr>
      </p:pic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914400"/>
            <a:ext cx="952500" cy="571500"/>
          </a:xfrm>
          <a:prstGeom prst="rect">
            <a:avLst/>
          </a:prstGeom>
          <a:noFill/>
        </p:spPr>
      </p:pic>
      <p:sp>
        <p:nvSpPr>
          <p:cNvPr id="16" name="Title 1"/>
          <p:cNvSpPr txBox="1">
            <a:spLocks/>
          </p:cNvSpPr>
          <p:nvPr/>
        </p:nvSpPr>
        <p:spPr>
          <a:xfrm>
            <a:off x="1371600" y="914400"/>
            <a:ext cx="3505200" cy="609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= 480 –1(90)= 390</a:t>
            </a:r>
            <a:endParaRPr kumimoji="0" lang="en-US" sz="3200" i="0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7" name="Right Brace 16"/>
          <p:cNvSpPr/>
          <p:nvPr/>
        </p:nvSpPr>
        <p:spPr>
          <a:xfrm>
            <a:off x="4724400" y="1143000"/>
            <a:ext cx="457200" cy="685800"/>
          </a:xfrm>
          <a:prstGeom prst="rightBrace">
            <a:avLst>
              <a:gd name="adj1" fmla="val 38636"/>
              <a:gd name="adj2" fmla="val 50000"/>
            </a:avLst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181600" y="1066800"/>
            <a:ext cx="33528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Then the data fall between 570 and 390 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0" y="2438400"/>
            <a:ext cx="7620000" cy="838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= 480   ,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90  ,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approximately 95%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>
              <a:lnSpc>
                <a:spcPct val="90000"/>
              </a:lnSpc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22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2438400"/>
            <a:ext cx="231775" cy="556260"/>
          </a:xfrm>
          <a:prstGeom prst="rect">
            <a:avLst/>
          </a:prstGeom>
          <a:noFill/>
        </p:spPr>
      </p:pic>
      <p:sp>
        <p:nvSpPr>
          <p:cNvPr id="24" name="Title 1"/>
          <p:cNvSpPr txBox="1">
            <a:spLocks/>
          </p:cNvSpPr>
          <p:nvPr/>
        </p:nvSpPr>
        <p:spPr>
          <a:xfrm>
            <a:off x="1676400" y="3505200"/>
            <a:ext cx="3505200" cy="609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= 480 + 2(90) = 660</a:t>
            </a:r>
            <a:endParaRPr kumimoji="0" lang="en-US" sz="3200" i="0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562600" y="3124200"/>
            <a:ext cx="33528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Then the data fall between 660 and 300 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ight Brace 25"/>
          <p:cNvSpPr/>
          <p:nvPr/>
        </p:nvSpPr>
        <p:spPr>
          <a:xfrm>
            <a:off x="5105400" y="3200400"/>
            <a:ext cx="457200" cy="685800"/>
          </a:xfrm>
          <a:prstGeom prst="rightBrace">
            <a:avLst>
              <a:gd name="adj1" fmla="val 38636"/>
              <a:gd name="adj2" fmla="val 50000"/>
            </a:avLst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ubtitle 2"/>
          <p:cNvSpPr txBox="1">
            <a:spLocks/>
          </p:cNvSpPr>
          <p:nvPr/>
        </p:nvSpPr>
        <p:spPr>
          <a:xfrm>
            <a:off x="0" y="4343400"/>
            <a:ext cx="7620000" cy="838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>
              <a:lnSpc>
                <a:spcPct val="90000"/>
              </a:lnSpc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= 480   ,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90  ,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approximately 99.7%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>
              <a:lnSpc>
                <a:spcPct val="90000"/>
              </a:lnSpc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28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6425" y="4320540"/>
            <a:ext cx="231775" cy="556260"/>
          </a:xfrm>
          <a:prstGeom prst="rect">
            <a:avLst/>
          </a:prstGeom>
          <a:noFill/>
        </p:spPr>
      </p:pic>
      <p:grpSp>
        <p:nvGrpSpPr>
          <p:cNvPr id="2" name="Group 28"/>
          <p:cNvGrpSpPr/>
          <p:nvPr/>
        </p:nvGrpSpPr>
        <p:grpSpPr>
          <a:xfrm>
            <a:off x="457200" y="4800600"/>
            <a:ext cx="4679949" cy="1295400"/>
            <a:chOff x="2482851" y="5029200"/>
            <a:chExt cx="4679949" cy="1295400"/>
          </a:xfrm>
        </p:grpSpPr>
        <p:pic>
          <p:nvPicPr>
            <p:cNvPr id="30" name="Picture 9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82851" y="5715000"/>
              <a:ext cx="1174750" cy="571500"/>
            </a:xfrm>
            <a:prstGeom prst="rect">
              <a:avLst/>
            </a:prstGeom>
            <a:noFill/>
          </p:spPr>
        </p:pic>
        <p:pic>
          <p:nvPicPr>
            <p:cNvPr id="31" name="Picture 11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14600" y="5105400"/>
              <a:ext cx="1092200" cy="531341"/>
            </a:xfrm>
            <a:prstGeom prst="rect">
              <a:avLst/>
            </a:prstGeom>
            <a:noFill/>
          </p:spPr>
        </p:pic>
        <p:sp>
          <p:nvSpPr>
            <p:cNvPr id="32" name="Title 1"/>
            <p:cNvSpPr txBox="1">
              <a:spLocks/>
            </p:cNvSpPr>
            <p:nvPr/>
          </p:nvSpPr>
          <p:spPr>
            <a:xfrm>
              <a:off x="3657600" y="5715000"/>
              <a:ext cx="3505200" cy="609600"/>
            </a:xfrm>
            <a:prstGeom prst="rect">
              <a:avLst/>
            </a:prstGeom>
          </p:spPr>
          <p:txBody>
            <a:bodyPr vert="horz" rtlCol="0" anchor="ctr">
              <a:normAutofit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 smtClean="0">
                  <a:latin typeface="Times New Roman" pitchFamily="18" charset="0"/>
                  <a:ea typeface="+mj-ea"/>
                  <a:cs typeface="Times New Roman" pitchFamily="18" charset="0"/>
                </a:rPr>
                <a:t>=480 - 3(90) = 210</a:t>
              </a:r>
              <a:endParaRPr kumimoji="0" lang="en-US" sz="3200" i="0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  <p:sp>
          <p:nvSpPr>
            <p:cNvPr id="33" name="Title 1"/>
            <p:cNvSpPr txBox="1">
              <a:spLocks/>
            </p:cNvSpPr>
            <p:nvPr/>
          </p:nvSpPr>
          <p:spPr>
            <a:xfrm>
              <a:off x="3581400" y="5029200"/>
              <a:ext cx="3505200" cy="609600"/>
            </a:xfrm>
            <a:prstGeom prst="rect">
              <a:avLst/>
            </a:prstGeom>
          </p:spPr>
          <p:txBody>
            <a:bodyPr vert="horz" rtlCol="0" anchor="ctr">
              <a:normAutofit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dirty="0" smtClean="0">
                  <a:latin typeface="Times New Roman" pitchFamily="18" charset="0"/>
                  <a:ea typeface="+mj-ea"/>
                  <a:cs typeface="Times New Roman" pitchFamily="18" charset="0"/>
                </a:rPr>
                <a:t>=480 + 3(90) = 750</a:t>
              </a:r>
              <a:endParaRPr kumimoji="0" lang="en-US" sz="3200" i="0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5334000" y="5029200"/>
            <a:ext cx="35814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Then the data fall between 750 and 210  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ight Brace 34"/>
          <p:cNvSpPr/>
          <p:nvPr/>
        </p:nvSpPr>
        <p:spPr>
          <a:xfrm>
            <a:off x="4876800" y="5105400"/>
            <a:ext cx="457200" cy="685800"/>
          </a:xfrm>
          <a:prstGeom prst="rightBrace">
            <a:avLst>
              <a:gd name="adj1" fmla="val 38636"/>
              <a:gd name="adj2" fmla="val 50000"/>
            </a:avLst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>
            <a:off x="152400" y="2286000"/>
            <a:ext cx="8382000" cy="15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52400" y="4265612"/>
            <a:ext cx="8382000" cy="15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80368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928794" y="3857628"/>
            <a:ext cx="6172200" cy="857256"/>
          </a:xfrm>
        </p:spPr>
        <p:txBody>
          <a:bodyPr/>
          <a:lstStyle/>
          <a:p>
            <a:pPr algn="l"/>
            <a:r>
              <a:rPr lang="en-US" dirty="0" smtClean="0"/>
              <a:t>Measure of position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8306683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فرعي 2"/>
          <p:cNvSpPr>
            <a:spLocks noGrp="1"/>
          </p:cNvSpPr>
          <p:nvPr>
            <p:ph sz="quarter" idx="1"/>
          </p:nvPr>
        </p:nvSpPr>
        <p:spPr>
          <a:xfrm>
            <a:off x="428596" y="1920240"/>
            <a:ext cx="8229600" cy="4937760"/>
          </a:xfrm>
        </p:spPr>
        <p:txBody>
          <a:bodyPr>
            <a:normAutofit/>
          </a:bodyPr>
          <a:lstStyle/>
          <a:p>
            <a:pPr marL="342900" indent="-342900" algn="l" rtl="0">
              <a:buFont typeface="Arial" pitchFamily="34" charset="0"/>
              <a:buChar char="•"/>
            </a:pPr>
            <a:r>
              <a:rPr lang="en-US" sz="3200" dirty="0"/>
              <a:t>Standard score </a:t>
            </a:r>
            <a:r>
              <a:rPr lang="en-US" sz="3200" dirty="0" smtClean="0"/>
              <a:t>or </a:t>
            </a:r>
            <a:r>
              <a:rPr lang="en-US" sz="3200" dirty="0"/>
              <a:t>z </a:t>
            </a:r>
            <a:r>
              <a:rPr lang="en-US" sz="3200" dirty="0" smtClean="0"/>
              <a:t>score</a:t>
            </a:r>
          </a:p>
          <a:p>
            <a:pPr marL="342900" indent="-342900" algn="l" rtl="0">
              <a:buFont typeface="Arial" pitchFamily="34" charset="0"/>
              <a:buChar char="•"/>
            </a:pPr>
            <a:r>
              <a:rPr lang="en-US" sz="3200" dirty="0" smtClean="0"/>
              <a:t>Quartile</a:t>
            </a:r>
          </a:p>
          <a:p>
            <a:pPr marL="342900" indent="-342900" algn="l" rtl="0">
              <a:buFont typeface="Arial" pitchFamily="34" charset="0"/>
              <a:buChar char="•"/>
            </a:pPr>
            <a:r>
              <a:rPr lang="en-US" sz="3200" dirty="0" smtClean="0"/>
              <a:t>Outlier </a:t>
            </a:r>
          </a:p>
          <a:p>
            <a:pPr marL="342900" indent="-342900" algn="l" rtl="0">
              <a:buFont typeface="Arial" pitchFamily="34" charset="0"/>
              <a:buChar char="•"/>
            </a:pPr>
            <a:endParaRPr lang="en-US" sz="3200" dirty="0"/>
          </a:p>
          <a:p>
            <a:pPr marL="342900" indent="-342900" algn="l" rtl="0">
              <a:buFont typeface="Arial" pitchFamily="34" charset="0"/>
              <a:buChar char="•"/>
            </a:pPr>
            <a:endParaRPr lang="en-US" sz="3200" dirty="0" smtClean="0"/>
          </a:p>
          <a:p>
            <a:pPr marL="342900" indent="-342900" algn="l" rtl="0">
              <a:buFont typeface="Arial" pitchFamily="34" charset="0"/>
              <a:buChar char="•"/>
            </a:pPr>
            <a:endParaRPr lang="en-US" sz="3200" dirty="0"/>
          </a:p>
          <a:p>
            <a:pPr algn="l" rtl="0"/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57166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 score or standard score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 a value is obtained by subtracting the mean from the value and dividing the result by the standard deviation . The symbol for a standard score is z . The formula is </a:t>
            </a:r>
          </a:p>
          <a:p>
            <a:pPr algn="l" rtl="0">
              <a:buClr>
                <a:srgbClr val="00B0F0"/>
              </a:buClr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samples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the formula is </a:t>
            </a:r>
          </a:p>
          <a:p>
            <a:pPr algn="l" rtl="0"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populations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the formula is </a:t>
            </a:r>
          </a:p>
          <a:p>
            <a:pPr algn="l" rtl="0">
              <a:buClr>
                <a:srgbClr val="00B0F0"/>
              </a:buClr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z score represents the number of standard deviations  </a:t>
            </a:r>
          </a:p>
          <a:p>
            <a:pPr algn="l" rtl="0">
              <a:buClr>
                <a:srgbClr val="00B0F0"/>
              </a:buClr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that a data value falls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above or below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mean . </a:t>
            </a:r>
          </a:p>
          <a:p>
            <a:pPr algn="l" rtl="0"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1643050"/>
            <a:ext cx="4013102" cy="1043895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2428868"/>
            <a:ext cx="1981200" cy="956441"/>
          </a:xfrm>
          <a:prstGeom prst="rect">
            <a:avLst/>
          </a:prstGeom>
          <a:noFill/>
        </p:spPr>
      </p:pic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3429000"/>
            <a:ext cx="1955165" cy="9665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357166"/>
            <a:ext cx="3048000" cy="609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Example 3-29 : 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142984"/>
            <a:ext cx="9144000" cy="1905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student scored 65on a calculus test that had a mean of 50 and a standard deviation of 10 ; she scored 30 on a history test with a mean of 25 and a standard deviation of 5 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Compare her relative position on the two tests.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3071810"/>
            <a:ext cx="2286000" cy="609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Solution: 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rtl="0"/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rtl="0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-76200"/>
            <a:ext cx="3048000" cy="609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Example 3-29 : 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071546"/>
            <a:ext cx="2286000" cy="609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Solution: 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-357222" y="2000240"/>
            <a:ext cx="5562600" cy="76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r" rtl="0">
              <a:lnSpc>
                <a:spcPct val="90000"/>
              </a:lnSpc>
              <a:buClr>
                <a:srgbClr val="00B0F0"/>
              </a:buClr>
              <a:buSzPct val="100000"/>
              <a:buFont typeface="Wingdings" pitchFamily="2" charset="2"/>
              <a:buChar char="§"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z scores. For calculus is 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0" y="3714752"/>
            <a:ext cx="5562600" cy="76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l" rtl="0">
              <a:lnSpc>
                <a:spcPct val="90000"/>
              </a:lnSpc>
              <a:buClr>
                <a:srgbClr val="00B0F0"/>
              </a:buClr>
              <a:buSzPct val="100000"/>
              <a:buFont typeface="Wingdings" pitchFamily="2" charset="2"/>
              <a:buChar char="§"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z scores. For history is </a:t>
            </a: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357158" y="2786058"/>
            <a:ext cx="4572000" cy="956441"/>
            <a:chOff x="228600" y="3276600"/>
            <a:chExt cx="4572000" cy="956441"/>
          </a:xfrm>
        </p:grpSpPr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8600" y="3276600"/>
              <a:ext cx="1981200" cy="956441"/>
            </a:xfrm>
            <a:prstGeom prst="rect">
              <a:avLst/>
            </a:prstGeom>
            <a:noFill/>
          </p:spPr>
        </p:pic>
        <p:pic>
          <p:nvPicPr>
            <p:cNvPr id="26625" name="Picture 1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86000" y="3343275"/>
              <a:ext cx="2514600" cy="771525"/>
            </a:xfrm>
            <a:prstGeom prst="rect">
              <a:avLst/>
            </a:prstGeom>
            <a:noFill/>
          </p:spPr>
        </p:pic>
      </p:grp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" name="Group 18"/>
          <p:cNvGrpSpPr/>
          <p:nvPr/>
        </p:nvGrpSpPr>
        <p:grpSpPr>
          <a:xfrm>
            <a:off x="0" y="4286256"/>
            <a:ext cx="4572000" cy="956441"/>
            <a:chOff x="228600" y="4377559"/>
            <a:chExt cx="4572000" cy="956441"/>
          </a:xfrm>
        </p:grpSpPr>
        <p:pic>
          <p:nvPicPr>
            <p:cNvPr id="12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8600" y="4377559"/>
              <a:ext cx="1981200" cy="956441"/>
            </a:xfrm>
            <a:prstGeom prst="rect">
              <a:avLst/>
            </a:prstGeom>
            <a:noFill/>
          </p:spPr>
        </p:pic>
        <p:pic>
          <p:nvPicPr>
            <p:cNvPr id="26627" name="Picture 3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76622" y="4467544"/>
              <a:ext cx="2523978" cy="824415"/>
            </a:xfrm>
            <a:prstGeom prst="rect">
              <a:avLst/>
            </a:prstGeom>
            <a:noFill/>
          </p:spPr>
        </p:pic>
      </p:grpSp>
      <p:sp>
        <p:nvSpPr>
          <p:cNvPr id="20" name="Subtitle 2"/>
          <p:cNvSpPr txBox="1">
            <a:spLocks/>
          </p:cNvSpPr>
          <p:nvPr/>
        </p:nvSpPr>
        <p:spPr>
          <a:xfrm>
            <a:off x="-76200" y="5334000"/>
            <a:ext cx="9220200" cy="76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algn="l">
              <a:lnSpc>
                <a:spcPct val="90000"/>
              </a:lnSpc>
              <a:buClr>
                <a:srgbClr val="00B0F0"/>
              </a:buClr>
              <a:buSzPct val="100000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Her relative position in the calculus class is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higher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than</a:t>
            </a:r>
          </a:p>
          <a:p>
            <a:pPr algn="l">
              <a:lnSpc>
                <a:spcPct val="90000"/>
              </a:lnSpc>
              <a:buClr>
                <a:srgbClr val="00B0F0"/>
              </a:buClr>
              <a:buSzPct val="100000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her relative position in history class.  </a:t>
            </a:r>
          </a:p>
        </p:txBody>
      </p:sp>
    </p:spTree>
    <p:extLst>
      <p:ext uri="{BB962C8B-B14F-4D97-AF65-F5344CB8AC3E}">
        <p14:creationId xmlns="" xmlns:p14="http://schemas.microsoft.com/office/powerpoint/2010/main" val="62286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The Mean: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5925" y="1524000"/>
            <a:ext cx="7661275" cy="1981200"/>
          </a:xfrm>
        </p:spPr>
        <p:txBody>
          <a:bodyPr/>
          <a:lstStyle/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mean is the sum of the values, divided by the total number of values.</a:t>
            </a:r>
          </a:p>
          <a:p>
            <a:pPr>
              <a:buFont typeface="Wingdings" pitchFamily="2" charset="2"/>
              <a:buNone/>
            </a:pPr>
            <a:endParaRPr lang="en-US" sz="2800" dirty="0"/>
          </a:p>
        </p:txBody>
      </p:sp>
      <p:graphicFrame>
        <p:nvGraphicFramePr>
          <p:cNvPr id="113693" name="Group 2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1311719185"/>
              </p:ext>
            </p:extLst>
          </p:nvPr>
        </p:nvGraphicFramePr>
        <p:xfrm>
          <a:off x="428596" y="2571746"/>
          <a:ext cx="8072494" cy="3661415"/>
        </p:xfrm>
        <a:graphic>
          <a:graphicData uri="http://schemas.openxmlformats.org/drawingml/2006/table">
            <a:tbl>
              <a:tblPr/>
              <a:tblGrid>
                <a:gridCol w="4140929"/>
                <a:gridCol w="3931565"/>
              </a:tblGrid>
              <a:tr h="11008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 symbol for the sample mean: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 symbol for the population mean:      (mu)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46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95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n-US" sz="3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represent the total number of values in the sample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en-US" sz="3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en-US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represent the total number of values in the population .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684" name="Rectangle 20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368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55235002"/>
              </p:ext>
            </p:extLst>
          </p:nvPr>
        </p:nvGraphicFramePr>
        <p:xfrm>
          <a:off x="1643042" y="3071810"/>
          <a:ext cx="344488" cy="533400"/>
        </p:xfrm>
        <a:graphic>
          <a:graphicData uri="http://schemas.openxmlformats.org/presentationml/2006/ole">
            <p:oleObj spid="_x0000_s1026" name="معادلة" r:id="rId3" imgW="139680" imgH="164880" progId="Equation.3">
              <p:embed/>
            </p:oleObj>
          </a:graphicData>
        </a:graphic>
      </p:graphicFrame>
      <p:sp>
        <p:nvSpPr>
          <p:cNvPr id="113685" name="Rectangle 21"/>
          <p:cNvSpPr>
            <a:spLocks noChangeArrowheads="1"/>
          </p:cNvSpPr>
          <p:nvPr/>
        </p:nvSpPr>
        <p:spPr bwMode="auto">
          <a:xfrm>
            <a:off x="0" y="3886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3688" name="Rectangle 24"/>
          <p:cNvSpPr>
            <a:spLocks noChangeArrowheads="1"/>
          </p:cNvSpPr>
          <p:nvPr/>
        </p:nvSpPr>
        <p:spPr bwMode="auto">
          <a:xfrm>
            <a:off x="0" y="2952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3689" name="Rectangle 25"/>
          <p:cNvSpPr>
            <a:spLocks noChangeArrowheads="1"/>
          </p:cNvSpPr>
          <p:nvPr/>
        </p:nvSpPr>
        <p:spPr bwMode="auto">
          <a:xfrm>
            <a:off x="0" y="3905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3691" name="Rectangle 27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369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65626125"/>
              </p:ext>
            </p:extLst>
          </p:nvPr>
        </p:nvGraphicFramePr>
        <p:xfrm>
          <a:off x="922338" y="4000500"/>
          <a:ext cx="3422650" cy="571500"/>
        </p:xfrm>
        <a:graphic>
          <a:graphicData uri="http://schemas.openxmlformats.org/presentationml/2006/ole">
            <p:oleObj spid="_x0000_s1027" name="معادلة" r:id="rId4" imgW="2590560" imgH="431640" progId="Equation.3">
              <p:embed/>
            </p:oleObj>
          </a:graphicData>
        </a:graphic>
      </p:graphicFrame>
      <p:sp>
        <p:nvSpPr>
          <p:cNvPr id="113692" name="Rectangle 28"/>
          <p:cNvSpPr>
            <a:spLocks noChangeArrowheads="1"/>
          </p:cNvSpPr>
          <p:nvPr/>
        </p:nvSpPr>
        <p:spPr bwMode="auto">
          <a:xfrm>
            <a:off x="0" y="3714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3695" name="Rectangle 31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369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15650316"/>
              </p:ext>
            </p:extLst>
          </p:nvPr>
        </p:nvGraphicFramePr>
        <p:xfrm>
          <a:off x="4648200" y="4000500"/>
          <a:ext cx="3457575" cy="571500"/>
        </p:xfrm>
        <a:graphic>
          <a:graphicData uri="http://schemas.openxmlformats.org/presentationml/2006/ole">
            <p:oleObj spid="_x0000_s1028" name="Equation" r:id="rId5" imgW="2616200" imgH="431800" progId="Equation.3">
              <p:embed/>
            </p:oleObj>
          </a:graphicData>
        </a:graphic>
      </p:graphicFrame>
      <p:sp>
        <p:nvSpPr>
          <p:cNvPr id="113696" name="Rectangle 32"/>
          <p:cNvSpPr>
            <a:spLocks noChangeArrowheads="1"/>
          </p:cNvSpPr>
          <p:nvPr/>
        </p:nvSpPr>
        <p:spPr bwMode="auto">
          <a:xfrm>
            <a:off x="0" y="3714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3698" name="Rectangle 34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13697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41769228"/>
              </p:ext>
            </p:extLst>
          </p:nvPr>
        </p:nvGraphicFramePr>
        <p:xfrm>
          <a:off x="7143768" y="3143248"/>
          <a:ext cx="417513" cy="457200"/>
        </p:xfrm>
        <a:graphic>
          <a:graphicData uri="http://schemas.openxmlformats.org/presentationml/2006/ole">
            <p:oleObj spid="_x0000_s1029" name="Equation" r:id="rId6" imgW="152268" imgH="164957" progId="Equation.3">
              <p:embed/>
            </p:oleObj>
          </a:graphicData>
        </a:graphic>
      </p:graphicFrame>
      <p:sp>
        <p:nvSpPr>
          <p:cNvPr id="113699" name="Rectangle 35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727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/>
          <p:nvPr/>
        </p:nvGrpSpPr>
        <p:grpSpPr>
          <a:xfrm>
            <a:off x="0" y="214290"/>
            <a:ext cx="8305800" cy="1690694"/>
            <a:chOff x="0" y="214290"/>
            <a:chExt cx="8305800" cy="1690694"/>
          </a:xfrm>
        </p:grpSpPr>
        <p:sp>
          <p:nvSpPr>
            <p:cNvPr id="4" name="Title 1"/>
            <p:cNvSpPr txBox="1">
              <a:spLocks/>
            </p:cNvSpPr>
            <p:nvPr/>
          </p:nvSpPr>
          <p:spPr>
            <a:xfrm>
              <a:off x="0" y="214290"/>
              <a:ext cx="3048000" cy="609600"/>
            </a:xfrm>
            <a:prstGeom prst="rect">
              <a:avLst/>
            </a:prstGeom>
          </p:spPr>
          <p:txBody>
            <a:bodyPr vert="horz" rtlCol="0" anchor="ctr">
              <a:normAutofit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 smtClean="0">
                  <a:solidFill>
                    <a:srgbClr val="00B050"/>
                  </a:solidFill>
                  <a:latin typeface="Times New Roman" pitchFamily="18" charset="0"/>
                  <a:ea typeface="+mj-ea"/>
                  <a:cs typeface="Times New Roman" pitchFamily="18" charset="0"/>
                </a:rPr>
                <a:t> Example 3-30 : </a:t>
              </a:r>
              <a:endParaRPr kumimoji="0" lang="en-US" sz="3200" b="1" i="0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  <p:sp>
          <p:nvSpPr>
            <p:cNvPr id="5" name="Title 1"/>
            <p:cNvSpPr txBox="1">
              <a:spLocks/>
            </p:cNvSpPr>
            <p:nvPr/>
          </p:nvSpPr>
          <p:spPr>
            <a:xfrm>
              <a:off x="0" y="1142984"/>
              <a:ext cx="8305800" cy="762000"/>
            </a:xfrm>
            <a:prstGeom prst="rect">
              <a:avLst/>
            </a:prstGeom>
          </p:spPr>
          <p:txBody>
            <a:bodyPr vert="horz" rtlCol="0" anchor="ctr">
              <a:normAutofit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dirty="0" smtClean="0">
                  <a:latin typeface="Times New Roman" pitchFamily="18" charset="0"/>
                  <a:ea typeface="+mj-ea"/>
                  <a:cs typeface="Times New Roman" pitchFamily="18" charset="0"/>
                </a:rPr>
                <a:t>Find the z score for each test , and state which is higher . </a:t>
              </a:r>
              <a:endParaRPr kumimoji="0" lang="en-US" sz="2800" i="0" strike="noStrike" kern="1200" cap="none" spc="0" normalizeH="0" baseline="0" noProof="0" dirty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</p:grp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28596" y="2071678"/>
          <a:ext cx="777240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/>
                <a:gridCol w="1943100"/>
                <a:gridCol w="1943100"/>
                <a:gridCol w="19431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Test A 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X=38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= 40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S=5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Test B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X=94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= 100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S=10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2571744"/>
            <a:ext cx="295275" cy="708660"/>
          </a:xfrm>
          <a:prstGeom prst="rect">
            <a:avLst/>
          </a:prstGeom>
          <a:noFill/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1928802"/>
            <a:ext cx="295275" cy="708660"/>
          </a:xfrm>
          <a:prstGeom prst="rect">
            <a:avLst/>
          </a:prstGeom>
          <a:noFill/>
        </p:spPr>
      </p:pic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0" y="3000372"/>
            <a:ext cx="2057400" cy="533400"/>
          </a:xfrm>
          <a:prstGeom prst="rect">
            <a:avLst/>
          </a:prstGeom>
        </p:spPr>
        <p:txBody>
          <a:bodyPr vert="horz" rtlCol="0" anchor="ctr">
            <a:normAutofit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Solution: 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/>
          <p:nvPr/>
        </p:nvGrpSpPr>
        <p:grpSpPr>
          <a:xfrm>
            <a:off x="0" y="-76200"/>
            <a:ext cx="8305800" cy="1143000"/>
            <a:chOff x="0" y="-76200"/>
            <a:chExt cx="8305800" cy="1143000"/>
          </a:xfrm>
        </p:grpSpPr>
        <p:sp>
          <p:nvSpPr>
            <p:cNvPr id="4" name="Title 1"/>
            <p:cNvSpPr txBox="1">
              <a:spLocks/>
            </p:cNvSpPr>
            <p:nvPr/>
          </p:nvSpPr>
          <p:spPr>
            <a:xfrm>
              <a:off x="0" y="-76200"/>
              <a:ext cx="3048000" cy="609600"/>
            </a:xfrm>
            <a:prstGeom prst="rect">
              <a:avLst/>
            </a:prstGeom>
          </p:spPr>
          <p:txBody>
            <a:bodyPr vert="horz" rtlCol="0" anchor="ctr">
              <a:normAutofit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 smtClean="0">
                  <a:solidFill>
                    <a:srgbClr val="00B050"/>
                  </a:solidFill>
                  <a:latin typeface="Times New Roman" pitchFamily="18" charset="0"/>
                  <a:ea typeface="+mj-ea"/>
                  <a:cs typeface="Times New Roman" pitchFamily="18" charset="0"/>
                </a:rPr>
                <a:t> Example 3-30 : </a:t>
              </a:r>
              <a:endParaRPr kumimoji="0" lang="en-US" sz="3200" b="1" i="0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  <p:sp>
          <p:nvSpPr>
            <p:cNvPr id="5" name="Title 1"/>
            <p:cNvSpPr txBox="1">
              <a:spLocks/>
            </p:cNvSpPr>
            <p:nvPr/>
          </p:nvSpPr>
          <p:spPr>
            <a:xfrm>
              <a:off x="0" y="304800"/>
              <a:ext cx="8305800" cy="762000"/>
            </a:xfrm>
            <a:prstGeom prst="rect">
              <a:avLst/>
            </a:prstGeom>
          </p:spPr>
          <p:txBody>
            <a:bodyPr vert="horz" rtlCol="0" anchor="ctr">
              <a:normAutofit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dirty="0" smtClean="0">
                  <a:solidFill>
                    <a:srgbClr val="663300"/>
                  </a:solidFill>
                  <a:latin typeface="Times New Roman" pitchFamily="18" charset="0"/>
                  <a:ea typeface="+mj-ea"/>
                  <a:cs typeface="Times New Roman" pitchFamily="18" charset="0"/>
                </a:rPr>
                <a:t>Find the z score for each test , and state which is higher . </a:t>
              </a:r>
              <a:endParaRPr kumimoji="0" lang="en-US" sz="2800" i="0" strike="noStrike" kern="1200" cap="none" spc="0" normalizeH="0" baseline="0" noProof="0" dirty="0">
                <a:ln>
                  <a:noFill/>
                </a:ln>
                <a:solidFill>
                  <a:srgbClr val="663300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</p:grp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" name="Group 18"/>
          <p:cNvGrpSpPr/>
          <p:nvPr/>
        </p:nvGrpSpPr>
        <p:grpSpPr>
          <a:xfrm>
            <a:off x="-76200" y="2743200"/>
            <a:ext cx="9372600" cy="3505200"/>
            <a:chOff x="-76200" y="2743200"/>
            <a:chExt cx="9372600" cy="3505200"/>
          </a:xfrm>
        </p:grpSpPr>
        <p:sp>
          <p:nvSpPr>
            <p:cNvPr id="11" name="Subtitle 2"/>
            <p:cNvSpPr txBox="1">
              <a:spLocks/>
            </p:cNvSpPr>
            <p:nvPr/>
          </p:nvSpPr>
          <p:spPr>
            <a:xfrm>
              <a:off x="0" y="2743200"/>
              <a:ext cx="5562600" cy="609600"/>
            </a:xfrm>
            <a:prstGeom prst="rect">
              <a:avLst/>
            </a:prstGeom>
          </p:spPr>
          <p:txBody>
            <a:bodyPr vert="horz">
              <a:noAutofit/>
            </a:bodyPr>
            <a:lstStyle/>
            <a:p>
              <a:pPr algn="l" rtl="0">
                <a:lnSpc>
                  <a:spcPct val="90000"/>
                </a:lnSpc>
                <a:buClr>
                  <a:srgbClr val="00B0F0"/>
                </a:buClr>
                <a:buSzPct val="100000"/>
                <a:buFont typeface="Wingdings" pitchFamily="2" charset="2"/>
                <a:buChar char="§"/>
              </a:pPr>
              <a:r>
                <a:rPr lang="en-US" sz="3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The z scores. For lest A, </a:t>
              </a:r>
            </a:p>
          </p:txBody>
        </p:sp>
        <p:sp>
          <p:nvSpPr>
            <p:cNvPr id="12" name="Subtitle 2"/>
            <p:cNvSpPr txBox="1">
              <a:spLocks/>
            </p:cNvSpPr>
            <p:nvPr/>
          </p:nvSpPr>
          <p:spPr>
            <a:xfrm>
              <a:off x="0" y="4191000"/>
              <a:ext cx="5562600" cy="609600"/>
            </a:xfrm>
            <a:prstGeom prst="rect">
              <a:avLst/>
            </a:prstGeom>
          </p:spPr>
          <p:txBody>
            <a:bodyPr vert="horz">
              <a:noAutofit/>
            </a:bodyPr>
            <a:lstStyle/>
            <a:p>
              <a:pPr algn="l" rtl="0">
                <a:lnSpc>
                  <a:spcPct val="90000"/>
                </a:lnSpc>
                <a:buClr>
                  <a:srgbClr val="00B0F0"/>
                </a:buClr>
                <a:buSzPct val="100000"/>
                <a:buFont typeface="Wingdings" pitchFamily="2" charset="2"/>
                <a:buChar char="§"/>
              </a:pPr>
              <a:r>
                <a:rPr lang="en-US" sz="3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The z scores. For lest B, </a:t>
              </a:r>
            </a:p>
          </p:txBody>
        </p:sp>
        <p:pic>
          <p:nvPicPr>
            <p:cNvPr id="25603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4052" y="3267075"/>
              <a:ext cx="4540348" cy="923925"/>
            </a:xfrm>
            <a:prstGeom prst="rect">
              <a:avLst/>
            </a:prstGeom>
            <a:noFill/>
          </p:spPr>
        </p:pic>
        <p:pic>
          <p:nvPicPr>
            <p:cNvPr id="25605" name="Picture 5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2400" y="4714875"/>
              <a:ext cx="4695092" cy="847725"/>
            </a:xfrm>
            <a:prstGeom prst="rect">
              <a:avLst/>
            </a:prstGeom>
            <a:noFill/>
          </p:spPr>
        </p:pic>
        <p:sp>
          <p:nvSpPr>
            <p:cNvPr id="17" name="Subtitle 2"/>
            <p:cNvSpPr txBox="1">
              <a:spLocks/>
            </p:cNvSpPr>
            <p:nvPr/>
          </p:nvSpPr>
          <p:spPr>
            <a:xfrm>
              <a:off x="-76200" y="5486400"/>
              <a:ext cx="9372600" cy="762000"/>
            </a:xfrm>
            <a:prstGeom prst="rect">
              <a:avLst/>
            </a:prstGeom>
          </p:spPr>
          <p:txBody>
            <a:bodyPr vert="horz">
              <a:noAutofit/>
            </a:bodyPr>
            <a:lstStyle/>
            <a:p>
              <a:pPr algn="l" rtl="0">
                <a:lnSpc>
                  <a:spcPct val="90000"/>
                </a:lnSpc>
                <a:buClr>
                  <a:srgbClr val="00B0F0"/>
                </a:buClr>
                <a:buSzPct val="100000"/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The score for test A is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relatively </a:t>
              </a:r>
              <a:r>
                <a:rPr lang="en-US" sz="2800" b="1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higher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than the score for test B.  </a:t>
              </a:r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0" y="1981200"/>
            <a:ext cx="2057400" cy="533400"/>
          </a:xfrm>
          <a:prstGeom prst="rect">
            <a:avLst/>
          </a:prstGeom>
        </p:spPr>
        <p:txBody>
          <a:bodyPr vert="horz" rtlCol="0" anchor="ctr">
            <a:normAutofit lnSpcReduction="1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Solution: 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668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071546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Quartiles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divide the data set into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equal groups .</a:t>
            </a:r>
          </a:p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Deciles are denoted 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and  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with the corresponding percentiles being P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, P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P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75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median is the same as P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or  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.</a:t>
            </a:r>
          </a:p>
          <a:p>
            <a:pPr algn="l" rtl="0">
              <a:buClr>
                <a:srgbClr val="00B0F0"/>
              </a:buClr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481842" y="2704276"/>
            <a:ext cx="304800" cy="1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8000170" y="2704276"/>
            <a:ext cx="304800" cy="1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33413" y="2705104"/>
            <a:ext cx="75199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2285170" y="2704275"/>
            <a:ext cx="304800" cy="1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190170" y="2704275"/>
            <a:ext cx="304800" cy="1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6173030" y="2704275"/>
            <a:ext cx="304800" cy="16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08177" y="1562104"/>
            <a:ext cx="1034823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Smallest</a:t>
            </a:r>
          </a:p>
          <a:p>
            <a:pPr algn="ctr" rtl="0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data value 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72400" y="1562104"/>
            <a:ext cx="1034823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largest</a:t>
            </a:r>
          </a:p>
          <a:p>
            <a:pPr algn="ctr" rtl="0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data value 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19800" y="1943104"/>
            <a:ext cx="716416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aseline="-25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007984" y="1866904"/>
            <a:ext cx="716416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33600" y="1866904"/>
            <a:ext cx="716416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baseline="-25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990600" y="2324104"/>
            <a:ext cx="91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25%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971800" y="2324104"/>
            <a:ext cx="91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25%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953000" y="2324104"/>
            <a:ext cx="91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25%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010400" y="2324104"/>
            <a:ext cx="91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25%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10800000">
            <a:off x="533401" y="3314704"/>
            <a:ext cx="1904999" cy="1589"/>
          </a:xfrm>
          <a:prstGeom prst="straightConnector1">
            <a:avLst/>
          </a:prstGeom>
          <a:ln w="19050">
            <a:solidFill>
              <a:srgbClr val="66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533400" y="3922716"/>
            <a:ext cx="3810000" cy="1589"/>
          </a:xfrm>
          <a:prstGeom prst="straightConnector1">
            <a:avLst/>
          </a:prstGeom>
          <a:ln w="19050">
            <a:solidFill>
              <a:srgbClr val="66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10800000">
            <a:off x="533400" y="4456116"/>
            <a:ext cx="5791200" cy="1589"/>
          </a:xfrm>
          <a:prstGeom prst="straightConnector1">
            <a:avLst/>
          </a:prstGeom>
          <a:ln w="19050">
            <a:solidFill>
              <a:srgbClr val="66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2248297" y="3123807"/>
            <a:ext cx="381000" cy="794"/>
          </a:xfrm>
          <a:prstGeom prst="line">
            <a:avLst/>
          </a:prstGeom>
          <a:ln w="1905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3848894" y="3428210"/>
            <a:ext cx="990600" cy="1588"/>
          </a:xfrm>
          <a:prstGeom prst="line">
            <a:avLst/>
          </a:prstGeom>
          <a:ln w="1905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5563394" y="3694910"/>
            <a:ext cx="1524000" cy="1588"/>
          </a:xfrm>
          <a:prstGeom prst="line">
            <a:avLst/>
          </a:prstGeom>
          <a:ln w="1905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1143000" y="2933704"/>
            <a:ext cx="91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25%</a:t>
            </a:r>
            <a:endParaRPr lang="en-US" sz="2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286000" y="3543304"/>
            <a:ext cx="91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50%</a:t>
            </a:r>
            <a:endParaRPr lang="en-US" sz="2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800600" y="4076704"/>
            <a:ext cx="91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75%</a:t>
            </a:r>
            <a:endParaRPr lang="en-US" sz="2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مستطيل 26"/>
          <p:cNvSpPr/>
          <p:nvPr/>
        </p:nvSpPr>
        <p:spPr>
          <a:xfrm>
            <a:off x="3286116" y="285728"/>
            <a:ext cx="2083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Quartiles </a:t>
            </a:r>
            <a:endParaRPr lang="ar-SA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304800"/>
            <a:ext cx="4114800" cy="762000"/>
          </a:xfrm>
        </p:spPr>
        <p:txBody>
          <a:bodyPr>
            <a:normAutofit/>
          </a:bodyPr>
          <a:lstStyle/>
          <a:p>
            <a:r>
              <a:rPr lang="en-US" u="sng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Procedure Table</a:t>
            </a:r>
            <a:endParaRPr lang="en-US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143000"/>
            <a:ext cx="8991600" cy="4857768"/>
          </a:xfrm>
        </p:spPr>
        <p:txBody>
          <a:bodyPr>
            <a:normAutofit lnSpcReduction="10000"/>
          </a:bodyPr>
          <a:lstStyle/>
          <a:p>
            <a:pPr algn="l">
              <a:buNone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Finding Data Values Corresponding to 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 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3  .</a:t>
            </a:r>
          </a:p>
          <a:p>
            <a:pPr algn="l">
              <a:buNone/>
            </a:pPr>
            <a:endParaRPr lang="en-US" sz="2800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1: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Arrange the data in order from lowest to highest .</a:t>
            </a:r>
          </a:p>
          <a:p>
            <a:pPr algn="l"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2: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Find the median of the data values .This is the value</a:t>
            </a:r>
          </a:p>
          <a:p>
            <a:pPr algn="l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for 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l"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3: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Find the median of the data values that </a:t>
            </a:r>
            <a:r>
              <a:rPr lang="en-US" sz="32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fall below Q</a:t>
            </a:r>
            <a:r>
              <a:rPr lang="en-US" sz="3200" b="1" u="sng" baseline="-25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.This is the value for Q</a:t>
            </a:r>
            <a:r>
              <a:rPr lang="en-US" sz="3200" b="1" u="sng" baseline="-25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4: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Find the median of the data values that </a:t>
            </a:r>
            <a:r>
              <a:rPr lang="en-US" sz="3200" b="1" u="sng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fall above Q2.This is the value for Q3.</a:t>
            </a:r>
          </a:p>
          <a:p>
            <a:pPr algn="l">
              <a:buNone/>
            </a:pPr>
            <a:endParaRPr lang="en-US" sz="2800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800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5406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/>
          <p:nvPr/>
        </p:nvGrpSpPr>
        <p:grpSpPr>
          <a:xfrm>
            <a:off x="0" y="-76200"/>
            <a:ext cx="8305800" cy="2514600"/>
            <a:chOff x="0" y="-76200"/>
            <a:chExt cx="8305800" cy="2514600"/>
          </a:xfrm>
        </p:grpSpPr>
        <p:grpSp>
          <p:nvGrpSpPr>
            <p:cNvPr id="3" name="Group 14"/>
            <p:cNvGrpSpPr/>
            <p:nvPr/>
          </p:nvGrpSpPr>
          <p:grpSpPr>
            <a:xfrm>
              <a:off x="0" y="-76200"/>
              <a:ext cx="8305800" cy="2133600"/>
              <a:chOff x="0" y="-76200"/>
              <a:chExt cx="8305800" cy="2133600"/>
            </a:xfrm>
          </p:grpSpPr>
          <p:sp>
            <p:nvSpPr>
              <p:cNvPr id="5" name="Title 1"/>
              <p:cNvSpPr txBox="1">
                <a:spLocks/>
              </p:cNvSpPr>
              <p:nvPr/>
            </p:nvSpPr>
            <p:spPr>
              <a:xfrm>
                <a:off x="0" y="-76200"/>
                <a:ext cx="3048000" cy="609600"/>
              </a:xfrm>
              <a:prstGeom prst="rect">
                <a:avLst/>
              </a:prstGeom>
            </p:spPr>
            <p:txBody>
              <a:bodyPr vert="horz" rtlCol="0" anchor="ctr">
                <a:normAutofit/>
                <a:scene3d>
                  <a:camera prst="orthographicFront"/>
                  <a:lightRig rig="soft" dir="t"/>
                </a:scene3d>
                <a:sp3d prstMaterial="softEdge">
                  <a:bevelT w="25400" h="25400"/>
                </a:sp3d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200" b="1" dirty="0" smtClean="0">
                    <a:solidFill>
                      <a:srgbClr val="00B05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 Example 3-36 : </a:t>
                </a:r>
                <a:endParaRPr kumimoji="0" lang="en-US" sz="3200" b="1" i="0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uLnTx/>
                  <a:uFillTx/>
                  <a:latin typeface="Times New Roman" pitchFamily="18" charset="0"/>
                  <a:ea typeface="+mj-ea"/>
                  <a:cs typeface="Times New Roman" pitchFamily="18" charset="0"/>
                </a:endParaRPr>
              </a:p>
            </p:txBody>
          </p:sp>
          <p:sp>
            <p:nvSpPr>
              <p:cNvPr id="6" name="Title 1"/>
              <p:cNvSpPr txBox="1">
                <a:spLocks/>
              </p:cNvSpPr>
              <p:nvPr/>
            </p:nvSpPr>
            <p:spPr>
              <a:xfrm>
                <a:off x="0" y="609600"/>
                <a:ext cx="8305800" cy="1447800"/>
              </a:xfrm>
              <a:prstGeom prst="rect">
                <a:avLst/>
              </a:prstGeom>
            </p:spPr>
            <p:txBody>
              <a:bodyPr vert="horz" rtlCol="0" anchor="ctr">
                <a:normAutofit/>
                <a:scene3d>
                  <a:camera prst="orthographicFront"/>
                  <a:lightRig rig="soft" dir="t"/>
                </a:scene3d>
                <a:sp3d prstMaterial="softEdge">
                  <a:bevelT w="25400" h="25400"/>
                </a:sp3d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800" dirty="0" smtClean="0">
                    <a:solidFill>
                      <a:srgbClr val="66330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Find Q1 ,Q2 and Q3 for the data set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2800" dirty="0" smtClean="0">
                  <a:solidFill>
                    <a:srgbClr val="663300"/>
                  </a:solidFill>
                  <a:latin typeface="Times New Roman" pitchFamily="18" charset="0"/>
                  <a:ea typeface="+mj-ea"/>
                  <a:cs typeface="Times New Roman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800" dirty="0" smtClean="0">
                    <a:solidFill>
                      <a:srgbClr val="66330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                        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15 , 13 , 6 , 5 , 12 , 50 , 22 , 18 . </a:t>
                </a:r>
                <a:endParaRPr kumimoji="0" lang="en-US" sz="2800" i="0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uLnTx/>
                  <a:uFillTx/>
                  <a:latin typeface="Times New Roman" pitchFamily="18" charset="0"/>
                  <a:ea typeface="+mj-ea"/>
                  <a:cs typeface="Times New Roman" pitchFamily="18" charset="0"/>
                </a:endParaRPr>
              </a:p>
            </p:txBody>
          </p:sp>
        </p:grpSp>
        <p:sp>
          <p:nvSpPr>
            <p:cNvPr id="7" name="Title 1"/>
            <p:cNvSpPr txBox="1">
              <a:spLocks/>
            </p:cNvSpPr>
            <p:nvPr/>
          </p:nvSpPr>
          <p:spPr>
            <a:xfrm>
              <a:off x="76200" y="1981200"/>
              <a:ext cx="2133600" cy="457200"/>
            </a:xfrm>
            <a:prstGeom prst="rect">
              <a:avLst/>
            </a:prstGeom>
          </p:spPr>
          <p:txBody>
            <a:bodyPr vert="horz" rtlCol="0" anchor="ctr">
              <a:normAutofit fontScale="92500" lnSpcReduction="20000"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 smtClean="0">
                  <a:solidFill>
                    <a:srgbClr val="00B050"/>
                  </a:solidFill>
                  <a:latin typeface="Times New Roman" pitchFamily="18" charset="0"/>
                  <a:ea typeface="+mj-ea"/>
                  <a:cs typeface="Times New Roman" pitchFamily="18" charset="0"/>
                </a:rPr>
                <a:t> Solution: </a:t>
              </a:r>
              <a:endParaRPr kumimoji="0" lang="en-US" sz="3200" b="1" i="0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76200" y="25908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1: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Arrange the data in order from lowest to highest .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524000" y="3276600"/>
            <a:ext cx="5105400" cy="6096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5 , 6 , 12 , 13 , 15 , 18 , 22 , 50 </a:t>
            </a:r>
            <a:endParaRPr kumimoji="0" lang="en-US" sz="2800" i="0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" y="3962400"/>
            <a:ext cx="548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2: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Find the median (Q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524000" y="4724400"/>
            <a:ext cx="5105400" cy="6096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5 , 6 , 12 , 13 , 15 , 18 , 22 , 50 </a:t>
            </a:r>
            <a:endParaRPr kumimoji="0" lang="en-US" sz="2800" i="0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4" name="Group 11"/>
          <p:cNvGrpSpPr/>
          <p:nvPr/>
        </p:nvGrpSpPr>
        <p:grpSpPr>
          <a:xfrm>
            <a:off x="3048000" y="5257800"/>
            <a:ext cx="989373" cy="1310969"/>
            <a:chOff x="2362198" y="3886200"/>
            <a:chExt cx="1207973" cy="2495373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 flipH="1" flipV="1">
              <a:off x="2667794" y="4342606"/>
              <a:ext cx="914400" cy="1588"/>
            </a:xfrm>
            <a:prstGeom prst="straightConnector1">
              <a:avLst/>
            </a:prstGeom>
            <a:ln w="476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2362198" y="4799806"/>
              <a:ext cx="1207973" cy="15817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MD</a:t>
              </a:r>
            </a:p>
            <a:p>
              <a:r>
                <a:rPr lang="en-US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Q</a:t>
              </a:r>
              <a:r>
                <a:rPr lang="en-US" sz="2400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400" baseline="-25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45285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1" y="298561"/>
            <a:ext cx="3048000" cy="76824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52400" y="114300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3: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Find the median of the data values less than 14 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819400" y="1752600"/>
            <a:ext cx="2514600" cy="6096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5 , 6 , 12 , 13</a:t>
            </a:r>
            <a:endParaRPr kumimoji="0" lang="en-US" sz="2800" i="0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3276600" y="2286001"/>
            <a:ext cx="817853" cy="805163"/>
            <a:chOff x="2362196" y="3886200"/>
            <a:chExt cx="1224480" cy="2141504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2667794" y="4342606"/>
              <a:ext cx="914400" cy="1588"/>
            </a:xfrm>
            <a:prstGeom prst="straightConnector1">
              <a:avLst/>
            </a:prstGeom>
            <a:ln w="476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2362196" y="4799807"/>
              <a:ext cx="1224480" cy="12278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Q</a:t>
              </a:r>
              <a:r>
                <a:rPr lang="en-US" sz="2400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400" baseline="-25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3124200"/>
            <a:ext cx="2209800" cy="759984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152400" y="388620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4: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Find the median of the data values greater than 14 .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895600" y="4343400"/>
            <a:ext cx="2514600" cy="6096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15 , 18 , 22 , 50</a:t>
            </a:r>
            <a:endParaRPr kumimoji="0" lang="en-US" sz="2800" i="0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3" name="Group 14"/>
          <p:cNvGrpSpPr/>
          <p:nvPr/>
        </p:nvGrpSpPr>
        <p:grpSpPr>
          <a:xfrm>
            <a:off x="3657600" y="4876800"/>
            <a:ext cx="817853" cy="736033"/>
            <a:chOff x="2362196" y="3886200"/>
            <a:chExt cx="1350288" cy="2450882"/>
          </a:xfrm>
        </p:grpSpPr>
        <p:cxnSp>
          <p:nvCxnSpPr>
            <p:cNvPr id="16" name="Straight Arrow Connector 15"/>
            <p:cNvCxnSpPr/>
            <p:nvPr/>
          </p:nvCxnSpPr>
          <p:spPr>
            <a:xfrm rot="5400000" flipH="1" flipV="1">
              <a:off x="2667794" y="4342606"/>
              <a:ext cx="914400" cy="1588"/>
            </a:xfrm>
            <a:prstGeom prst="straightConnector1">
              <a:avLst/>
            </a:prstGeom>
            <a:ln w="476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2362196" y="4799805"/>
              <a:ext cx="1350288" cy="15372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Q</a:t>
              </a:r>
              <a:r>
                <a:rPr lang="en-US" sz="2400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400" baseline="-25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5629275"/>
            <a:ext cx="2599445" cy="7715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03197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/>
          <p:nvPr/>
        </p:nvGrpSpPr>
        <p:grpSpPr>
          <a:xfrm>
            <a:off x="0" y="-76200"/>
            <a:ext cx="8305800" cy="2133600"/>
            <a:chOff x="0" y="-76200"/>
            <a:chExt cx="8305800" cy="2133600"/>
          </a:xfrm>
        </p:grpSpPr>
        <p:sp>
          <p:nvSpPr>
            <p:cNvPr id="5" name="Title 1"/>
            <p:cNvSpPr txBox="1">
              <a:spLocks/>
            </p:cNvSpPr>
            <p:nvPr/>
          </p:nvSpPr>
          <p:spPr>
            <a:xfrm>
              <a:off x="0" y="-76200"/>
              <a:ext cx="3048000" cy="609600"/>
            </a:xfrm>
            <a:prstGeom prst="rect">
              <a:avLst/>
            </a:prstGeom>
          </p:spPr>
          <p:txBody>
            <a:bodyPr vert="horz" rtlCol="0" anchor="ctr">
              <a:normAutofit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 smtClean="0">
                  <a:solidFill>
                    <a:srgbClr val="00B050"/>
                  </a:solidFill>
                  <a:latin typeface="Times New Roman" pitchFamily="18" charset="0"/>
                  <a:ea typeface="+mj-ea"/>
                  <a:cs typeface="Times New Roman" pitchFamily="18" charset="0"/>
                </a:rPr>
                <a:t> Example: </a:t>
              </a:r>
              <a:endParaRPr kumimoji="0" lang="en-US" sz="3200" b="1" i="0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  <p:sp>
          <p:nvSpPr>
            <p:cNvPr id="6" name="Title 1"/>
            <p:cNvSpPr txBox="1">
              <a:spLocks/>
            </p:cNvSpPr>
            <p:nvPr/>
          </p:nvSpPr>
          <p:spPr>
            <a:xfrm>
              <a:off x="0" y="609600"/>
              <a:ext cx="8305800" cy="1447800"/>
            </a:xfrm>
            <a:prstGeom prst="rect">
              <a:avLst/>
            </a:prstGeom>
          </p:spPr>
          <p:txBody>
            <a:bodyPr vert="horz" rtlCol="0" anchor="ctr">
              <a:normAutofit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dirty="0" smtClean="0">
                  <a:solidFill>
                    <a:srgbClr val="663300"/>
                  </a:solidFill>
                  <a:latin typeface="Times New Roman" pitchFamily="18" charset="0"/>
                  <a:ea typeface="+mj-ea"/>
                  <a:cs typeface="Times New Roman" pitchFamily="18" charset="0"/>
                </a:rPr>
                <a:t>Find Q1 ,Q2 and Q3 for the data set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sz="2800" dirty="0" smtClean="0">
                <a:solidFill>
                  <a:srgbClr val="663300"/>
                </a:solidFill>
                <a:latin typeface="Times New Roman" pitchFamily="18" charset="0"/>
                <a:ea typeface="+mj-ea"/>
                <a:cs typeface="Times New Roman" pitchFamily="18" charset="0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dirty="0" smtClean="0">
                  <a:solidFill>
                    <a:srgbClr val="663300"/>
                  </a:solidFill>
                  <a:latin typeface="Times New Roman" pitchFamily="18" charset="0"/>
                  <a:ea typeface="+mj-ea"/>
                  <a:cs typeface="Times New Roman" pitchFamily="18" charset="0"/>
                </a:rPr>
                <a:t>                        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ea typeface="+mj-ea"/>
                  <a:cs typeface="Times New Roman" pitchFamily="18" charset="0"/>
                </a:rPr>
                <a:t>16 , 13 , 6 , 5 , 12 , 23, 19 . </a:t>
              </a:r>
              <a:endParaRPr kumimoji="0" lang="en-US" sz="2800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</p:grpSp>
      <p:sp>
        <p:nvSpPr>
          <p:cNvPr id="7" name="Title 1"/>
          <p:cNvSpPr txBox="1">
            <a:spLocks/>
          </p:cNvSpPr>
          <p:nvPr/>
        </p:nvSpPr>
        <p:spPr>
          <a:xfrm>
            <a:off x="1130976" y="2667000"/>
            <a:ext cx="5105400" cy="6096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5 , 6 , 12 ,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, 16 , 19 , 23</a:t>
            </a:r>
            <a:endParaRPr kumimoji="0" lang="en-US" sz="2800" i="0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6200" y="2107704"/>
            <a:ext cx="2133600" cy="457200"/>
          </a:xfrm>
          <a:prstGeom prst="rect">
            <a:avLst/>
          </a:prstGeom>
        </p:spPr>
        <p:txBody>
          <a:bodyPr vert="horz" rtlCol="0" anchor="ctr">
            <a:normAutofit fontScale="92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Solution: 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3" name="رابط كسهم مستقيم 2"/>
          <p:cNvCxnSpPr/>
          <p:nvPr/>
        </p:nvCxnSpPr>
        <p:spPr>
          <a:xfrm>
            <a:off x="3048000" y="3276600"/>
            <a:ext cx="0" cy="364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مستطيل 9"/>
          <p:cNvSpPr/>
          <p:nvPr/>
        </p:nvSpPr>
        <p:spPr>
          <a:xfrm>
            <a:off x="1968072" y="3645024"/>
            <a:ext cx="2171880" cy="6522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Q2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122784" y="4331568"/>
            <a:ext cx="5105400" cy="6096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5 ,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6</a:t>
            </a: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, 12 , 13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, 16 ,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19</a:t>
            </a:r>
            <a:r>
              <a:rPr lang="en-US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 , 23</a:t>
            </a:r>
            <a:endParaRPr kumimoji="0" lang="en-US" sz="2800" i="0" strike="noStrike" kern="1200" cap="none" spc="0" normalizeH="0" baseline="0" noProof="0" dirty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13" name="رابط كسهم مستقيم 12"/>
          <p:cNvCxnSpPr/>
          <p:nvPr/>
        </p:nvCxnSpPr>
        <p:spPr>
          <a:xfrm>
            <a:off x="1835696" y="4936976"/>
            <a:ext cx="0" cy="364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>
            <a:off x="4283968" y="4936976"/>
            <a:ext cx="0" cy="3642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مستطيل 15"/>
          <p:cNvSpPr/>
          <p:nvPr/>
        </p:nvSpPr>
        <p:spPr>
          <a:xfrm>
            <a:off x="743936" y="5297016"/>
            <a:ext cx="2171880" cy="6522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Q1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3192208" y="5301208"/>
            <a:ext cx="2171880" cy="6522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Q3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0626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1295400" y="1295400"/>
            <a:ext cx="6553200" cy="2971800"/>
            <a:chOff x="1295400" y="1295400"/>
            <a:chExt cx="6553200" cy="2971800"/>
          </a:xfrm>
        </p:grpSpPr>
        <p:sp>
          <p:nvSpPr>
            <p:cNvPr id="5" name="Rectangle 4"/>
            <p:cNvSpPr/>
            <p:nvPr/>
          </p:nvSpPr>
          <p:spPr>
            <a:xfrm>
              <a:off x="1295400" y="2209800"/>
              <a:ext cx="6553200" cy="2057400"/>
            </a:xfrm>
            <a:prstGeom prst="rect">
              <a:avLst/>
            </a:prstGeom>
            <a:noFill/>
            <a:ln w="984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445127" y="1295400"/>
              <a:ext cx="4031873" cy="25545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sz="8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Outliers </a:t>
              </a:r>
              <a:endPara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79353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28601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Clr>
                <a:srgbClr val="00B0F0"/>
              </a:buClr>
              <a:buFont typeface="Wingdings" pitchFamily="2" charset="2"/>
              <a:buChar char="q"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 outlier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an extremely high or an extremely low</a:t>
            </a:r>
          </a:p>
          <a:p>
            <a:pPr algn="l" rtl="0"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data value when compare with the rest of the data values .</a:t>
            </a:r>
          </a:p>
          <a:p>
            <a:pPr algn="l" rtl="0">
              <a:buClr>
                <a:srgbClr val="00B0F0"/>
              </a:buClr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438400" y="1298848"/>
            <a:ext cx="4114800" cy="762000"/>
          </a:xfrm>
        </p:spPr>
        <p:txBody>
          <a:bodyPr>
            <a:normAutofit/>
          </a:bodyPr>
          <a:lstStyle/>
          <a:p>
            <a:r>
              <a:rPr lang="en-US" sz="3200" u="sng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Procedure Table</a:t>
            </a:r>
            <a:endParaRPr lang="en-US" sz="3200" u="sng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0" y="2362200"/>
            <a:ext cx="8991600" cy="4495800"/>
          </a:xfrm>
        </p:spPr>
        <p:txBody>
          <a:bodyPr/>
          <a:lstStyle/>
          <a:p>
            <a:pPr algn="l">
              <a:buNone/>
            </a:pPr>
            <a:endParaRPr lang="en-US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1: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Arrange the data in order and find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2: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Find the interquartile range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IQR= Q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Q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</a:p>
          <a:p>
            <a:pPr algn="l"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3: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Multiply the IQR by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1.5 .</a:t>
            </a:r>
          </a:p>
          <a:p>
            <a:pPr algn="l"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4: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Subtract the value obtained in step 3 form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add the value to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5: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Check the data set for any data value that is smaller than </a:t>
            </a:r>
          </a:p>
          <a:p>
            <a:pPr algn="l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-1.5(IQR)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or larger than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+1.5(IQR).</a:t>
            </a:r>
          </a:p>
          <a:p>
            <a:pPr algn="l">
              <a:buNone/>
            </a:pPr>
            <a:endParaRPr lang="en-US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1981200"/>
            <a:ext cx="5334000" cy="609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Procedure for Identify</a:t>
            </a:r>
            <a:r>
              <a:rPr lang="en-US" sz="2800" baseline="0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ing</a:t>
            </a:r>
            <a:r>
              <a:rPr lang="en-US" sz="2800" baseline="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Outliers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endParaRPr kumimoji="0" lang="en-US" sz="2800" i="0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7163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0" y="-76200"/>
            <a:ext cx="8305800" cy="2514600"/>
            <a:chOff x="0" y="-76200"/>
            <a:chExt cx="8305800" cy="2514600"/>
          </a:xfrm>
        </p:grpSpPr>
        <p:grpSp>
          <p:nvGrpSpPr>
            <p:cNvPr id="3" name="Group 14"/>
            <p:cNvGrpSpPr/>
            <p:nvPr/>
          </p:nvGrpSpPr>
          <p:grpSpPr>
            <a:xfrm>
              <a:off x="0" y="-76200"/>
              <a:ext cx="8305800" cy="2133600"/>
              <a:chOff x="0" y="-76200"/>
              <a:chExt cx="8305800" cy="2133600"/>
            </a:xfrm>
          </p:grpSpPr>
          <p:sp>
            <p:nvSpPr>
              <p:cNvPr id="7" name="Title 1"/>
              <p:cNvSpPr txBox="1">
                <a:spLocks/>
              </p:cNvSpPr>
              <p:nvPr/>
            </p:nvSpPr>
            <p:spPr>
              <a:xfrm>
                <a:off x="0" y="-76200"/>
                <a:ext cx="3048000" cy="609600"/>
              </a:xfrm>
              <a:prstGeom prst="rect">
                <a:avLst/>
              </a:prstGeom>
            </p:spPr>
            <p:txBody>
              <a:bodyPr vert="horz" rtlCol="0" anchor="ctr">
                <a:normAutofit/>
                <a:scene3d>
                  <a:camera prst="orthographicFront"/>
                  <a:lightRig rig="soft" dir="t"/>
                </a:scene3d>
                <a:sp3d prstMaterial="softEdge">
                  <a:bevelT w="25400" h="25400"/>
                </a:sp3d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200" b="1" dirty="0" smtClean="0">
                    <a:solidFill>
                      <a:srgbClr val="00B05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 Example 3-36 : </a:t>
                </a:r>
                <a:endParaRPr kumimoji="0" lang="en-US" sz="3200" b="1" i="0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uLnTx/>
                  <a:uFillTx/>
                  <a:latin typeface="Times New Roman" pitchFamily="18" charset="0"/>
                  <a:ea typeface="+mj-ea"/>
                  <a:cs typeface="Times New Roman" pitchFamily="18" charset="0"/>
                </a:endParaRPr>
              </a:p>
            </p:txBody>
          </p:sp>
          <p:sp>
            <p:nvSpPr>
              <p:cNvPr id="8" name="Title 1"/>
              <p:cNvSpPr txBox="1">
                <a:spLocks/>
              </p:cNvSpPr>
              <p:nvPr/>
            </p:nvSpPr>
            <p:spPr>
              <a:xfrm>
                <a:off x="0" y="609600"/>
                <a:ext cx="8305800" cy="1447800"/>
              </a:xfrm>
              <a:prstGeom prst="rect">
                <a:avLst/>
              </a:prstGeom>
            </p:spPr>
            <p:txBody>
              <a:bodyPr vert="horz" rtlCol="0" anchor="ctr">
                <a:normAutofit/>
                <a:scene3d>
                  <a:camera prst="orthographicFront"/>
                  <a:lightRig rig="soft" dir="t"/>
                </a:scene3d>
                <a:sp3d prstMaterial="softEdge">
                  <a:bevelT w="25400" h="25400"/>
                </a:sp3d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800" dirty="0" smtClean="0">
                    <a:solidFill>
                      <a:srgbClr val="66330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Check  the following data set for outliers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2800" dirty="0" smtClean="0">
                  <a:solidFill>
                    <a:srgbClr val="663300"/>
                  </a:solidFill>
                  <a:latin typeface="Times New Roman" pitchFamily="18" charset="0"/>
                  <a:ea typeface="+mj-ea"/>
                  <a:cs typeface="Times New Roman" pitchFamily="18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800" dirty="0" smtClean="0">
                    <a:solidFill>
                      <a:srgbClr val="66330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                        15 , 13 , 6 , 5 , 12 , 50 , 22 , 18 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itchFamily="18" charset="0"/>
                    <a:ea typeface="+mj-ea"/>
                    <a:cs typeface="Times New Roman" pitchFamily="18" charset="0"/>
                  </a:rPr>
                  <a:t>. </a:t>
                </a:r>
                <a:endParaRPr kumimoji="0" lang="en-US" sz="2800" i="0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uLnTx/>
                  <a:uFillTx/>
                  <a:latin typeface="Times New Roman" pitchFamily="18" charset="0"/>
                  <a:ea typeface="+mj-ea"/>
                  <a:cs typeface="Times New Roman" pitchFamily="18" charset="0"/>
                </a:endParaRPr>
              </a:p>
            </p:txBody>
          </p:sp>
        </p:grpSp>
        <p:sp>
          <p:nvSpPr>
            <p:cNvPr id="6" name="Title 1"/>
            <p:cNvSpPr txBox="1">
              <a:spLocks/>
            </p:cNvSpPr>
            <p:nvPr/>
          </p:nvSpPr>
          <p:spPr>
            <a:xfrm>
              <a:off x="76200" y="1981200"/>
              <a:ext cx="2133600" cy="457200"/>
            </a:xfrm>
            <a:prstGeom prst="rect">
              <a:avLst/>
            </a:prstGeom>
          </p:spPr>
          <p:txBody>
            <a:bodyPr vert="horz" rtlCol="0" anchor="ctr">
              <a:normAutofit fontScale="92500" lnSpcReduction="20000"/>
              <a:scene3d>
                <a:camera prst="orthographicFront"/>
                <a:lightRig rig="soft" dir="t"/>
              </a:scene3d>
              <a:sp3d prstMaterial="softEdge">
                <a:bevelT w="25400" h="2540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 smtClean="0">
                  <a:solidFill>
                    <a:srgbClr val="00B050"/>
                  </a:solidFill>
                  <a:latin typeface="Times New Roman" pitchFamily="18" charset="0"/>
                  <a:ea typeface="+mj-ea"/>
                  <a:cs typeface="Times New Roman" pitchFamily="18" charset="0"/>
                </a:rPr>
                <a:t> Solution: </a:t>
              </a:r>
              <a:endParaRPr kumimoji="0" lang="en-US" sz="3200" b="1" i="0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152400" y="24384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1: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Arrange the data in order and find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" y="31242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This was done in example 3-36 ;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9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=20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4048780"/>
            <a:ext cx="800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2: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Find the interquartile range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IQR= 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28800" y="4876800"/>
            <a:ext cx="441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IQR= 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20 – 9 = 11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212898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pPr eaLnBrk="1" hangingPunct="1"/>
            <a:r>
              <a:rPr lang="en-US" sz="3600" smtClean="0"/>
              <a:t>Example 3-1: Days Off per Year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371600"/>
            <a:ext cx="8077200" cy="1628772"/>
          </a:xfrm>
        </p:spPr>
        <p:txBody>
          <a:bodyPr>
            <a:normAutofit/>
          </a:bodyPr>
          <a:lstStyle/>
          <a:p>
            <a:pPr marL="0" indent="0" algn="l" rtl="0">
              <a:buFont typeface="Wingdings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data represent the number of days off per year for a sample of individuals selected from nine different countries. Find the mean.</a:t>
            </a:r>
          </a:p>
          <a:p>
            <a:pPr marL="0" indent="0" algn="l" rtl="0">
              <a:buFont typeface="Wingdings" pitchFamily="2" charset="2"/>
              <a:buNone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500034" y="3929066"/>
          <a:ext cx="7480300" cy="812800"/>
        </p:xfrm>
        <a:graphic>
          <a:graphicData uri="http://schemas.openxmlformats.org/presentationml/2006/ole">
            <p:oleObj spid="_x0000_s40962" name="Equation" r:id="rId4" imgW="3619500" imgH="393700" progId="">
              <p:embed/>
            </p:oleObj>
          </a:graphicData>
        </a:graphic>
      </p:graphicFrame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642910" y="4929198"/>
            <a:ext cx="6742487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mean number of days off is 30.7 years.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714348" y="3013502"/>
            <a:ext cx="61436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buFont typeface="Wingdings" pitchFamily="2" charset="2"/>
              <a:buNone/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20, 26, 40, 36, 23, 42, 35, 24, 30</a:t>
            </a:r>
          </a:p>
        </p:txBody>
      </p:sp>
    </p:spTree>
    <p:extLst>
      <p:ext uri="{BB962C8B-B14F-4D97-AF65-F5344CB8AC3E}">
        <p14:creationId xmlns:p14="http://schemas.microsoft.com/office/powerpoint/2010/main" xmlns="" val="17078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7" grpId="1" build="allAtOnce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60648"/>
            <a:ext cx="49391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3: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Multiply the IQR by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1.5 .</a:t>
            </a:r>
          </a:p>
        </p:txBody>
      </p:sp>
      <p:sp>
        <p:nvSpPr>
          <p:cNvPr id="5" name="Rectangle 4"/>
          <p:cNvSpPr/>
          <p:nvPr/>
        </p:nvSpPr>
        <p:spPr>
          <a:xfrm>
            <a:off x="1676400" y="764704"/>
            <a:ext cx="24091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1.5(11) = 16.5  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" y="1752600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4: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Subtract the value obtained in step 3 form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add the value to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2278" y="3124200"/>
            <a:ext cx="22429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9-16.5 = -7.5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939573" y="3048000"/>
            <a:ext cx="28328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20 + 16.5 = 36.5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" y="3962400"/>
            <a:ext cx="8839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 5: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Check the data set for any data value that fall outside the interval from -7.5 to 36.5 . </a:t>
            </a:r>
          </a:p>
          <a:p>
            <a:pPr algn="l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Such as the value 50 is outside this interval so it can be considered an outlier.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962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76200" y="1428736"/>
            <a:ext cx="9067800" cy="5105399"/>
          </a:xfrm>
        </p:spPr>
        <p:txBody>
          <a:bodyPr>
            <a:normAutofit/>
          </a:bodyPr>
          <a:lstStyle/>
          <a:p>
            <a:pPr algn="l" rtl="0">
              <a:buSzPct val="100000"/>
              <a:buFont typeface="Wingdings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five –Number Summary :</a:t>
            </a:r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1-lowest value of the data set .</a:t>
            </a:r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2-Q1.</a:t>
            </a:r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3-the median(MD) Q2.</a:t>
            </a:r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4-Q3.</a:t>
            </a:r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5-the highest value of the data set .</a:t>
            </a:r>
          </a:p>
          <a:p>
            <a:pPr algn="l" rt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SzPct val="100000"/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Box plot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can be used to graphically represent the data set .</a:t>
            </a: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857356" y="428604"/>
            <a:ext cx="46434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Exploratory Data</a:t>
            </a:r>
            <a:br>
              <a:rPr lang="en-US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Analysis (EDA)</a:t>
            </a:r>
            <a:endParaRPr lang="ar-SA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001000" cy="990600"/>
          </a:xfrm>
        </p:spPr>
        <p:txBody>
          <a:bodyPr>
            <a:normAutofit/>
          </a:bodyPr>
          <a:lstStyle/>
          <a:p>
            <a:r>
              <a:rPr lang="en-US" sz="3200" u="sng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Procedure for constructing a </a:t>
            </a:r>
            <a:r>
              <a:rPr lang="en-US" sz="3200" u="sng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boxplot</a:t>
            </a:r>
            <a:endParaRPr lang="ar-SA" sz="3200" u="sng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76200" y="533400"/>
            <a:ext cx="8686800" cy="4495800"/>
          </a:xfrm>
        </p:spPr>
        <p:txBody>
          <a:bodyPr>
            <a:normAutofit/>
          </a:bodyPr>
          <a:lstStyle/>
          <a:p>
            <a:pPr marL="457200" indent="-457200" algn="l" rtl="0">
              <a:buFont typeface="+mj-lt"/>
              <a:buAutoNum type="arabicPeriod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rtl="0"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Find five -Number summary 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Draw a horizontal axis with a scale such that it includes the maximum and minimum data value 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Draw a box whose vertical sides go through 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,and draw a vertical line though the median 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Draw a line from the minimum data value to the left side of the box and line from the maximum data value to the right side of the box.</a:t>
            </a:r>
            <a:endParaRPr lang="ar-SA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1"/>
          <p:cNvGrpSpPr/>
          <p:nvPr/>
        </p:nvGrpSpPr>
        <p:grpSpPr>
          <a:xfrm>
            <a:off x="3657600" y="5105384"/>
            <a:ext cx="4648202" cy="1143016"/>
            <a:chOff x="3276598" y="4952992"/>
            <a:chExt cx="4648202" cy="1143016"/>
          </a:xfrm>
        </p:grpSpPr>
        <p:grpSp>
          <p:nvGrpSpPr>
            <p:cNvPr id="3" name="Group 20"/>
            <p:cNvGrpSpPr/>
            <p:nvPr/>
          </p:nvGrpSpPr>
          <p:grpSpPr>
            <a:xfrm>
              <a:off x="3276598" y="4953000"/>
              <a:ext cx="4648202" cy="1143008"/>
              <a:chOff x="3276598" y="4952992"/>
              <a:chExt cx="4648202" cy="1143008"/>
            </a:xfrm>
          </p:grpSpPr>
          <p:sp>
            <p:nvSpPr>
              <p:cNvPr id="6" name="مستطيل 36"/>
              <p:cNvSpPr/>
              <p:nvPr/>
            </p:nvSpPr>
            <p:spPr>
              <a:xfrm>
                <a:off x="3941726" y="4952992"/>
                <a:ext cx="2179453" cy="1143008"/>
              </a:xfrm>
              <a:prstGeom prst="rect">
                <a:avLst/>
              </a:prstGeom>
              <a:solidFill>
                <a:srgbClr val="FFFF99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grpSp>
            <p:nvGrpSpPr>
              <p:cNvPr id="8" name="Group 13"/>
              <p:cNvGrpSpPr/>
              <p:nvPr/>
            </p:nvGrpSpPr>
            <p:grpSpPr>
              <a:xfrm>
                <a:off x="6121180" y="5445435"/>
                <a:ext cx="1803620" cy="117157"/>
                <a:chOff x="6186510" y="5521643"/>
                <a:chExt cx="2660353" cy="117157"/>
              </a:xfrm>
            </p:grpSpPr>
            <p:cxnSp>
              <p:nvCxnSpPr>
                <p:cNvPr id="9" name="رابط مستقيم 46"/>
                <p:cNvCxnSpPr>
                  <a:stCxn id="6" idx="3"/>
                </p:cNvCxnSpPr>
                <p:nvPr/>
              </p:nvCxnSpPr>
              <p:spPr>
                <a:xfrm>
                  <a:off x="6186510" y="5600704"/>
                  <a:ext cx="2643206" cy="1588"/>
                </a:xfrm>
                <a:prstGeom prst="line">
                  <a:avLst/>
                </a:prstGeom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10" name="شكل بيضاوي 54"/>
                <p:cNvSpPr/>
                <p:nvPr/>
              </p:nvSpPr>
              <p:spPr>
                <a:xfrm>
                  <a:off x="8729706" y="5521643"/>
                  <a:ext cx="117157" cy="117157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</p:grpSp>
          <p:grpSp>
            <p:nvGrpSpPr>
              <p:cNvPr id="11" name="Group 14"/>
              <p:cNvGrpSpPr/>
              <p:nvPr/>
            </p:nvGrpSpPr>
            <p:grpSpPr>
              <a:xfrm rot="10800000">
                <a:off x="3276598" y="5486399"/>
                <a:ext cx="660622" cy="152399"/>
                <a:chOff x="6186504" y="5521643"/>
                <a:chExt cx="2660359" cy="117157"/>
              </a:xfrm>
            </p:grpSpPr>
            <p:cxnSp>
              <p:nvCxnSpPr>
                <p:cNvPr id="16" name="رابط مستقيم 46"/>
                <p:cNvCxnSpPr/>
                <p:nvPr/>
              </p:nvCxnSpPr>
              <p:spPr>
                <a:xfrm>
                  <a:off x="6186504" y="5600704"/>
                  <a:ext cx="2643204" cy="1588"/>
                </a:xfrm>
                <a:prstGeom prst="line">
                  <a:avLst/>
                </a:prstGeom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17" name="شكل بيضاوي 54"/>
                <p:cNvSpPr/>
                <p:nvPr/>
              </p:nvSpPr>
              <p:spPr>
                <a:xfrm>
                  <a:off x="8729708" y="5521643"/>
                  <a:ext cx="117155" cy="117157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SA"/>
                </a:p>
              </p:txBody>
            </p:sp>
          </p:grpSp>
        </p:grpSp>
        <p:cxnSp>
          <p:nvCxnSpPr>
            <p:cNvPr id="7" name="رابط مستقيم 41"/>
            <p:cNvCxnSpPr/>
            <p:nvPr/>
          </p:nvCxnSpPr>
          <p:spPr>
            <a:xfrm rot="5400000">
              <a:off x="4504534" y="5523620"/>
              <a:ext cx="1142214" cy="958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962400" y="4505980"/>
            <a:ext cx="5645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167311" y="4495800"/>
            <a:ext cx="5645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234111" y="4495800"/>
            <a:ext cx="5645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aseline="-25000" dirty="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230722" y="5105400"/>
            <a:ext cx="18078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minimum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315200" y="4953000"/>
            <a:ext cx="1638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maximum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4294967295"/>
          </p:nvPr>
        </p:nvGraphicFramePr>
        <p:xfrm>
          <a:off x="0" y="838200"/>
          <a:ext cx="8001000" cy="1371600"/>
        </p:xfrm>
        <a:graphic>
          <a:graphicData uri="http://schemas.openxmlformats.org/drawingml/2006/table">
            <a:tbl>
              <a:tblPr rtl="1" firstRow="1" bandRow="1">
                <a:tableStyleId>{46F890A9-2807-4EBB-B81D-B2AA78EC7F39}</a:tableStyleId>
              </a:tblPr>
              <a:tblGrid>
                <a:gridCol w="1048062"/>
                <a:gridCol w="1048062"/>
                <a:gridCol w="1048062"/>
                <a:gridCol w="896219"/>
                <a:gridCol w="816411"/>
                <a:gridCol w="1048062"/>
                <a:gridCol w="1079339"/>
                <a:gridCol w="1016783"/>
              </a:tblGrid>
              <a:tr h="370840">
                <a:tc gridSpan="4"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Cheese 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substitute             </a:t>
                      </a:r>
                      <a:endParaRPr lang="ar-SA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Real cheese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</a:t>
                      </a:r>
                      <a:endParaRPr lang="ar-SA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290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270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420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310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310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340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260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240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220</a:t>
                      </a:r>
                      <a:endParaRPr lang="ar-SA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76200" y="76200"/>
            <a:ext cx="3048000" cy="609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Example 3-39 : 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6200" y="2971800"/>
            <a:ext cx="2133600" cy="457200"/>
          </a:xfrm>
          <a:prstGeom prst="rect">
            <a:avLst/>
          </a:prstGeom>
        </p:spPr>
        <p:txBody>
          <a:bodyPr vert="horz" rtlCol="0" anchor="ctr">
            <a:normAutofit fontScale="92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Solution: 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" y="2362200"/>
            <a:ext cx="7543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Compare the distributions using Box Plot s?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3468231"/>
            <a:ext cx="8610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Step1: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Find 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,MD,Q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for the Real cheese data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40  , 45   , 90  , 180   , 220   , 240  , 310   , 420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</a:p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Q1              MD               Q3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رابط كسهم مستقيم 25"/>
          <p:cNvCxnSpPr/>
          <p:nvPr/>
        </p:nvCxnSpPr>
        <p:spPr>
          <a:xfrm rot="5400000" flipH="1" flipV="1">
            <a:off x="2928764" y="5219700"/>
            <a:ext cx="837406" cy="794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3" name="رابط كسهم مستقيم 31"/>
          <p:cNvCxnSpPr/>
          <p:nvPr/>
        </p:nvCxnSpPr>
        <p:spPr>
          <a:xfrm rot="5400000" flipH="1" flipV="1">
            <a:off x="6528370" y="5218906"/>
            <a:ext cx="838200" cy="1588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رابط كسهم مستقيم 33"/>
          <p:cNvCxnSpPr/>
          <p:nvPr/>
        </p:nvCxnSpPr>
        <p:spPr>
          <a:xfrm rot="5400000" flipH="1" flipV="1">
            <a:off x="4584154" y="5218906"/>
            <a:ext cx="838200" cy="1588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033690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6200" y="76200"/>
          <a:ext cx="2513648" cy="866775"/>
        </p:xfrm>
        <a:graphic>
          <a:graphicData uri="http://schemas.openxmlformats.org/presentationml/2006/ole">
            <p:oleObj spid="_x0000_s94210" name="Equation" r:id="rId3" imgW="1218671" imgH="393529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180397" y="76200"/>
          <a:ext cx="2687003" cy="866775"/>
        </p:xfrm>
        <a:graphic>
          <a:graphicData uri="http://schemas.openxmlformats.org/presentationml/2006/ole">
            <p:oleObj spid="_x0000_s94211" name="Equation" r:id="rId4" imgW="1358310" imgH="393529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6400800" y="76200"/>
          <a:ext cx="2600325" cy="866775"/>
        </p:xfrm>
        <a:graphic>
          <a:graphicData uri="http://schemas.openxmlformats.org/presentationml/2006/ole">
            <p:oleObj spid="_x0000_s94212" name="Equation" r:id="rId5" imgW="1345616" imgH="393529" progId="Equation.3">
              <p:embed/>
            </p:oleObj>
          </a:graphicData>
        </a:graphic>
      </p:graphicFrame>
      <p:grpSp>
        <p:nvGrpSpPr>
          <p:cNvPr id="2" name="Group 12"/>
          <p:cNvGrpSpPr/>
          <p:nvPr/>
        </p:nvGrpSpPr>
        <p:grpSpPr>
          <a:xfrm>
            <a:off x="0" y="1600400"/>
            <a:ext cx="8686800" cy="2677656"/>
            <a:chOff x="-685800" y="2377873"/>
            <a:chExt cx="8686800" cy="2677656"/>
          </a:xfrm>
        </p:grpSpPr>
        <p:sp>
          <p:nvSpPr>
            <p:cNvPr id="7" name="Rectangle 6"/>
            <p:cNvSpPr/>
            <p:nvPr/>
          </p:nvSpPr>
          <p:spPr>
            <a:xfrm>
              <a:off x="-685800" y="2377873"/>
              <a:ext cx="8686800" cy="26776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Step2: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Find Q</a:t>
              </a:r>
              <a:r>
                <a:rPr lang="en-US" sz="2800" baseline="-250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, MD and Q</a:t>
              </a:r>
              <a:r>
                <a:rPr lang="en-US" sz="28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for the cheese substitute data.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130 ,  180 ,  250 ,  260 ,  270  , 290 ,  310  , 340  </a:t>
              </a:r>
            </a:p>
            <a:p>
              <a:endParaRPr lang="en-US" sz="2800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       </a:t>
              </a:r>
            </a:p>
            <a:p>
              <a:pPr algn="ctr"/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        Q1              MD               Q3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" name="رابط كسهم مستقيم 25"/>
            <p:cNvCxnSpPr/>
            <p:nvPr/>
          </p:nvCxnSpPr>
          <p:spPr>
            <a:xfrm rot="5400000" flipH="1" flipV="1">
              <a:off x="2171700" y="4229100"/>
              <a:ext cx="837406" cy="794"/>
            </a:xfrm>
            <a:prstGeom prst="straightConnector1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" name="رابط كسهم مستقيم 31"/>
            <p:cNvCxnSpPr/>
            <p:nvPr/>
          </p:nvCxnSpPr>
          <p:spPr>
            <a:xfrm rot="5400000" flipH="1" flipV="1">
              <a:off x="5677694" y="4228306"/>
              <a:ext cx="838200" cy="1588"/>
            </a:xfrm>
            <a:prstGeom prst="straightConnector1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رابط كسهم مستقيم 33"/>
            <p:cNvCxnSpPr/>
            <p:nvPr/>
          </p:nvCxnSpPr>
          <p:spPr>
            <a:xfrm rot="5400000" flipH="1" flipV="1">
              <a:off x="3921918" y="4228306"/>
              <a:ext cx="838200" cy="1588"/>
            </a:xfrm>
            <a:prstGeom prst="straightConnector1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2438400" y="76200"/>
            <a:ext cx="8382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,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15000" y="76200"/>
            <a:ext cx="8382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,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53987" y="4343400"/>
          <a:ext cx="2894013" cy="933450"/>
        </p:xfrm>
        <a:graphic>
          <a:graphicData uri="http://schemas.openxmlformats.org/presentationml/2006/ole">
            <p:oleObj spid="_x0000_s94213" name="Equation" r:id="rId6" imgW="1333500" imgH="393700" progId="Equation.3">
              <p:embed/>
            </p:oleObj>
          </a:graphicData>
        </a:graphic>
      </p:graphicFrame>
      <p:grpSp>
        <p:nvGrpSpPr>
          <p:cNvPr id="3" name="Group 19"/>
          <p:cNvGrpSpPr/>
          <p:nvPr/>
        </p:nvGrpSpPr>
        <p:grpSpPr>
          <a:xfrm>
            <a:off x="3505200" y="4343400"/>
            <a:ext cx="3352800" cy="990600"/>
            <a:chOff x="3505200" y="4572000"/>
            <a:chExt cx="3352800" cy="990600"/>
          </a:xfrm>
        </p:grpSpPr>
        <p:sp>
          <p:nvSpPr>
            <p:cNvPr id="19" name="Rectangle 18"/>
            <p:cNvSpPr/>
            <p:nvPr/>
          </p:nvSpPr>
          <p:spPr>
            <a:xfrm>
              <a:off x="5486400" y="4572000"/>
              <a:ext cx="1371600" cy="990600"/>
            </a:xfrm>
            <a:prstGeom prst="rect">
              <a:avLst/>
            </a:prstGeom>
            <a:solidFill>
              <a:srgbClr val="FFCC9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=265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graphicFrame>
          <p:nvGraphicFramePr>
            <p:cNvPr id="1030" name="Object 6"/>
            <p:cNvGraphicFramePr>
              <a:graphicFrameLocks noChangeAspect="1"/>
            </p:cNvGraphicFramePr>
            <p:nvPr/>
          </p:nvGraphicFramePr>
          <p:xfrm>
            <a:off x="3505200" y="4572001"/>
            <a:ext cx="2194250" cy="914400"/>
          </p:xfrm>
          <a:graphic>
            <a:graphicData uri="http://schemas.openxmlformats.org/presentationml/2006/ole">
              <p:oleObj spid="_x0000_s94214" name="Equation" r:id="rId7" imgW="977476" imgH="393529" progId="Equation.3">
                <p:embed/>
              </p:oleObj>
            </a:graphicData>
          </a:graphic>
        </p:graphicFrame>
      </p:grp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935663" y="5486400"/>
          <a:ext cx="3055937" cy="892097"/>
        </p:xfrm>
        <a:graphic>
          <a:graphicData uri="http://schemas.openxmlformats.org/presentationml/2006/ole">
            <p:oleObj spid="_x0000_s94215" name="Equation" r:id="rId8" imgW="1345616" imgH="393529" progId="Equation.3">
              <p:embed/>
            </p:oleObj>
          </a:graphicData>
        </a:graphic>
      </p:graphicFrame>
      <p:sp>
        <p:nvSpPr>
          <p:cNvPr id="17" name="Rectangle 16"/>
          <p:cNvSpPr/>
          <p:nvPr/>
        </p:nvSpPr>
        <p:spPr>
          <a:xfrm>
            <a:off x="2819400" y="4495800"/>
            <a:ext cx="8382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,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257800" y="5562600"/>
            <a:ext cx="8382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,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940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-762000" y="838200"/>
            <a:ext cx="11125200" cy="6019800"/>
          </a:xfrm>
        </p:spPr>
        <p:txBody>
          <a:bodyPr>
            <a:noAutofit/>
          </a:bodyPr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67.5                 200          275</a:t>
            </a: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40                                                                                      420  </a:t>
            </a:r>
          </a:p>
          <a:p>
            <a:pPr algn="l" rtl="0">
              <a:buNone/>
            </a:pPr>
            <a:endParaRPr lang="ar-S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215     265    300</a:t>
            </a: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130                                           340</a:t>
            </a:r>
          </a:p>
          <a:p>
            <a:pPr algn="l" rtl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0               100               200                300                 400                500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ar-SA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0"/>
          <p:cNvGrpSpPr/>
          <p:nvPr/>
        </p:nvGrpSpPr>
        <p:grpSpPr>
          <a:xfrm>
            <a:off x="467544" y="5257800"/>
            <a:ext cx="8201052" cy="219076"/>
            <a:chOff x="500034" y="5257800"/>
            <a:chExt cx="7929618" cy="142876"/>
          </a:xfrm>
        </p:grpSpPr>
        <p:cxnSp>
          <p:nvCxnSpPr>
            <p:cNvPr id="5" name="رابط مستقيم 6"/>
            <p:cNvCxnSpPr/>
            <p:nvPr/>
          </p:nvCxnSpPr>
          <p:spPr>
            <a:xfrm>
              <a:off x="500034" y="5322888"/>
              <a:ext cx="7929618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رابط مستقيم 16"/>
            <p:cNvCxnSpPr/>
            <p:nvPr/>
          </p:nvCxnSpPr>
          <p:spPr>
            <a:xfrm rot="5400000">
              <a:off x="1858150" y="5328444"/>
              <a:ext cx="142082" cy="794"/>
            </a:xfrm>
            <a:prstGeom prst="line">
              <a:avLst/>
            </a:prstGeom>
            <a:ln w="44450" cmpd="sng">
              <a:solidFill>
                <a:schemeClr val="tx1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7" name="رابط مستقيم 20"/>
            <p:cNvCxnSpPr/>
            <p:nvPr/>
          </p:nvCxnSpPr>
          <p:spPr>
            <a:xfrm rot="5400000">
              <a:off x="3357554" y="5328444"/>
              <a:ext cx="142876" cy="1588"/>
            </a:xfrm>
            <a:prstGeom prst="line">
              <a:avLst/>
            </a:prstGeom>
            <a:ln w="44450" cmpd="sng">
              <a:solidFill>
                <a:schemeClr val="tx1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8" name="رابط مستقيم 22"/>
            <p:cNvCxnSpPr/>
            <p:nvPr/>
          </p:nvCxnSpPr>
          <p:spPr>
            <a:xfrm rot="5400000">
              <a:off x="5001422" y="5328444"/>
              <a:ext cx="142082" cy="794"/>
            </a:xfrm>
            <a:prstGeom prst="line">
              <a:avLst/>
            </a:prstGeom>
            <a:ln w="44450" cmpd="sng">
              <a:solidFill>
                <a:schemeClr val="tx1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" name="رابط مستقيم 24"/>
            <p:cNvCxnSpPr/>
            <p:nvPr/>
          </p:nvCxnSpPr>
          <p:spPr>
            <a:xfrm rot="5400000">
              <a:off x="6715140" y="5328444"/>
              <a:ext cx="142876" cy="1588"/>
            </a:xfrm>
            <a:prstGeom prst="line">
              <a:avLst/>
            </a:prstGeom>
            <a:ln w="44450" cmpd="sng">
              <a:solidFill>
                <a:schemeClr val="tx1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10" name="مستطيل 26"/>
          <p:cNvSpPr/>
          <p:nvPr/>
        </p:nvSpPr>
        <p:spPr>
          <a:xfrm>
            <a:off x="3347864" y="3933056"/>
            <a:ext cx="1357322" cy="10001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11" name="رابط مستقيم 28"/>
          <p:cNvCxnSpPr>
            <a:stCxn id="10" idx="0"/>
            <a:endCxn id="10" idx="2"/>
          </p:cNvCxnSpPr>
          <p:nvPr/>
        </p:nvCxnSpPr>
        <p:spPr>
          <a:xfrm>
            <a:off x="4026525" y="3933056"/>
            <a:ext cx="0" cy="10001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رابط مستقيم 48"/>
          <p:cNvCxnSpPr/>
          <p:nvPr/>
        </p:nvCxnSpPr>
        <p:spPr>
          <a:xfrm rot="10800000">
            <a:off x="2267745" y="4424253"/>
            <a:ext cx="1071570" cy="12859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رابط مستقيم 50"/>
          <p:cNvCxnSpPr>
            <a:stCxn id="10" idx="3"/>
          </p:cNvCxnSpPr>
          <p:nvPr/>
        </p:nvCxnSpPr>
        <p:spPr>
          <a:xfrm>
            <a:off x="4705186" y="4433122"/>
            <a:ext cx="642942" cy="158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شكل بيضاوي 55"/>
          <p:cNvSpPr/>
          <p:nvPr/>
        </p:nvSpPr>
        <p:spPr>
          <a:xfrm>
            <a:off x="5364088" y="4365104"/>
            <a:ext cx="117157" cy="1171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شكل بيضاوي 56"/>
          <p:cNvSpPr/>
          <p:nvPr/>
        </p:nvSpPr>
        <p:spPr>
          <a:xfrm>
            <a:off x="2267744" y="4365104"/>
            <a:ext cx="117157" cy="1171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22" name="رابط مستقيم 4"/>
          <p:cNvCxnSpPr/>
          <p:nvPr/>
        </p:nvCxnSpPr>
        <p:spPr>
          <a:xfrm rot="5400000">
            <a:off x="361181" y="5364163"/>
            <a:ext cx="214314" cy="1588"/>
          </a:xfrm>
          <a:prstGeom prst="line">
            <a:avLst/>
          </a:prstGeom>
          <a:ln w="44450" cmpd="sng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رابط مستقيم 8"/>
          <p:cNvCxnSpPr/>
          <p:nvPr/>
        </p:nvCxnSpPr>
        <p:spPr>
          <a:xfrm rot="5400000">
            <a:off x="8569299" y="5364957"/>
            <a:ext cx="215108" cy="794"/>
          </a:xfrm>
          <a:prstGeom prst="line">
            <a:avLst/>
          </a:prstGeom>
          <a:ln w="44450" cmpd="sng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25"/>
          <p:cNvGrpSpPr/>
          <p:nvPr/>
        </p:nvGrpSpPr>
        <p:grpSpPr>
          <a:xfrm>
            <a:off x="1300114" y="1681154"/>
            <a:ext cx="6396086" cy="1143008"/>
            <a:chOff x="1071538" y="1681154"/>
            <a:chExt cx="6396086" cy="1143008"/>
          </a:xfrm>
        </p:grpSpPr>
        <p:sp>
          <p:nvSpPr>
            <p:cNvPr id="20" name="شكل بيضاوي 57"/>
            <p:cNvSpPr/>
            <p:nvPr/>
          </p:nvSpPr>
          <p:spPr>
            <a:xfrm>
              <a:off x="1071538" y="2181220"/>
              <a:ext cx="117157" cy="117157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grpSp>
          <p:nvGrpSpPr>
            <p:cNvPr id="21" name="Group 24"/>
            <p:cNvGrpSpPr/>
            <p:nvPr/>
          </p:nvGrpSpPr>
          <p:grpSpPr>
            <a:xfrm>
              <a:off x="1177922" y="1681154"/>
              <a:ext cx="6289702" cy="1143008"/>
              <a:chOff x="1177898" y="1681154"/>
              <a:chExt cx="6289702" cy="1143008"/>
            </a:xfrm>
          </p:grpSpPr>
          <p:sp>
            <p:nvSpPr>
              <p:cNvPr id="12" name="مستطيل 36"/>
              <p:cNvSpPr/>
              <p:nvPr/>
            </p:nvSpPr>
            <p:spPr>
              <a:xfrm>
                <a:off x="1500166" y="1681154"/>
                <a:ext cx="3214710" cy="1143008"/>
              </a:xfrm>
              <a:prstGeom prst="rect">
                <a:avLst/>
              </a:prstGeom>
              <a:ln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cxnSp>
            <p:nvCxnSpPr>
              <p:cNvPr id="13" name="رابط مستقيم 41"/>
              <p:cNvCxnSpPr/>
              <p:nvPr/>
            </p:nvCxnSpPr>
            <p:spPr>
              <a:xfrm rot="5400000">
                <a:off x="2858282" y="2252658"/>
                <a:ext cx="1142214" cy="794"/>
              </a:xfrm>
              <a:prstGeom prst="line">
                <a:avLst/>
              </a:prstGeom>
              <a:ln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</p:cxnSp>
          <p:cxnSp>
            <p:nvCxnSpPr>
              <p:cNvPr id="14" name="رابط مستقيم 44"/>
              <p:cNvCxnSpPr/>
              <p:nvPr/>
            </p:nvCxnSpPr>
            <p:spPr>
              <a:xfrm rot="10800000">
                <a:off x="1177898" y="2252658"/>
                <a:ext cx="35719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رابط مستقيم 46"/>
              <p:cNvCxnSpPr>
                <a:stCxn id="12" idx="3"/>
              </p:cNvCxnSpPr>
              <p:nvPr/>
            </p:nvCxnSpPr>
            <p:spPr>
              <a:xfrm>
                <a:off x="4714876" y="2252658"/>
                <a:ext cx="2643206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4" name="شكل بيضاوي 55"/>
              <p:cNvSpPr/>
              <p:nvPr/>
            </p:nvSpPr>
            <p:spPr>
              <a:xfrm>
                <a:off x="7350443" y="2209800"/>
                <a:ext cx="117157" cy="117157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82426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aloo\Desktop\daliah bugis\left_skew.gi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4810" y="1571612"/>
            <a:ext cx="3838575" cy="190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ربع نص 3"/>
          <p:cNvSpPr txBox="1"/>
          <p:nvPr/>
        </p:nvSpPr>
        <p:spPr>
          <a:xfrm>
            <a:off x="4429124" y="4000504"/>
            <a:ext cx="3657600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Left skewed</a:t>
            </a:r>
          </a:p>
          <a:p>
            <a:pPr algn="ctr" rtl="0"/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(-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ve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skewed)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endParaRPr lang="en-US" sz="28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2051" name="Picture 3" descr="C:\Users\Daloo\Desktop\daliah bugis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282" y="1500174"/>
            <a:ext cx="3886200" cy="1973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مربع نص 6"/>
          <p:cNvSpPr txBox="1"/>
          <p:nvPr/>
        </p:nvSpPr>
        <p:spPr>
          <a:xfrm>
            <a:off x="285720" y="4000504"/>
            <a:ext cx="3657600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Right skewed</a:t>
            </a:r>
          </a:p>
          <a:p>
            <a:pPr algn="ctr" rtl="0"/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(+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ve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skewed) </a:t>
            </a:r>
            <a:endParaRPr lang="en-US" sz="28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406297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00679071"/>
              </p:ext>
            </p:extLst>
          </p:nvPr>
        </p:nvGraphicFramePr>
        <p:xfrm>
          <a:off x="0" y="785794"/>
          <a:ext cx="87630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2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median(MD) is near the center.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distribution is symmetric.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median falls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to left of the center 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distribution is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positively skewed (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Left skewed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median falls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to right of the center .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rtl="0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distribution is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negatively skewed (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Right skewed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rtl="0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3286124"/>
          <a:ext cx="86868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  <a:gridCol w="4343400"/>
              </a:tblGrid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lines are the same length.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distribution is symmetric.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right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line is larger than the left line 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distribution is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positively skewed (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Right skewed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). .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left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line is larger than the right line .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distribution is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negatively skewed (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Left skewed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en-US" sz="2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rtl="0"/>
                      <a:endParaRPr lang="en-US" sz="2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458200" cy="762000"/>
          </a:xfrm>
        </p:spPr>
        <p:txBody>
          <a:bodyPr>
            <a:noAutofit/>
          </a:bodyPr>
          <a:lstStyle/>
          <a:p>
            <a:pPr rtl="0"/>
            <a:r>
              <a:rPr lang="en-US" sz="32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Information obtained from a Box plot</a:t>
            </a:r>
            <a:endParaRPr lang="en-US" sz="32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29642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FFC000"/>
                </a:solidFill>
              </a:rPr>
              <a:t>Example </a:t>
            </a:r>
            <a:r>
              <a:rPr lang="en-US" sz="3200" dirty="0">
                <a:solidFill>
                  <a:srgbClr val="FFC000"/>
                </a:solidFill>
              </a:rPr>
              <a:t>3-1P(106):Area Boat Registrations.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57158" y="1428736"/>
            <a:ext cx="8218517" cy="464347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data is:</a:t>
            </a:r>
          </a:p>
          <a:p>
            <a:pPr algn="l" rtl="0">
              <a:buFont typeface="Wingdings" pitchFamily="2" charset="2"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3782    6367    9002    4208    6843    11008</a:t>
            </a:r>
          </a:p>
          <a:p>
            <a:pPr algn="l" rtl="0">
              <a:buFont typeface="Wingdings" pitchFamily="2" charset="2"/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Find the mean?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 rtl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rtl="0"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rtl="0"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rtl="0"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None/>
            </a:pPr>
            <a:r>
              <a:rPr lang="en-US" sz="2800" b="1" dirty="0" smtClean="0"/>
              <a:t>If the mean of 5 values equals 64, then </a:t>
            </a:r>
            <a:endParaRPr lang="en-US" sz="2800" dirty="0" smtClean="0"/>
          </a:p>
          <a:p>
            <a:pPr algn="l" rt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∑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?</a:t>
            </a:r>
          </a:p>
          <a:p>
            <a:pPr algn="l" rtl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7766" name="Rectangle 6"/>
          <p:cNvSpPr>
            <a:spLocks noChangeArrowheads="1"/>
          </p:cNvSpPr>
          <p:nvPr/>
        </p:nvSpPr>
        <p:spPr bwMode="auto">
          <a:xfrm>
            <a:off x="0" y="57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3357562"/>
            <a:ext cx="7472801" cy="1485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3688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Properties of the Mean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4488"/>
            <a:ext cx="8305800" cy="4610112"/>
          </a:xfrm>
        </p:spPr>
        <p:txBody>
          <a:bodyPr/>
          <a:lstStyle/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Uses all data values.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Unique, usually not one of the data values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Affected by extremely high or low values, called outliers</a:t>
            </a:r>
          </a:p>
          <a:p>
            <a:pPr algn="l" rtl="0">
              <a:buFont typeface="Wingdings" pitchFamily="2" charset="2"/>
              <a:buChar char="Ø"/>
            </a:pPr>
            <a:endParaRPr lang="en-US" dirty="0" smtClean="0"/>
          </a:p>
          <a:p>
            <a:pPr lvl="0" algn="ctr" rtl="0">
              <a:buNone/>
            </a:pP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Have a look to page no. 116</a:t>
            </a:r>
          </a:p>
          <a:p>
            <a:pPr algn="l" rtl="0">
              <a:buFont typeface="Wingdings" pitchFamily="2" charset="2"/>
              <a:buChar char="Ø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05016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006600"/>
                </a:solidFill>
              </a:rPr>
              <a:t>The </a:t>
            </a:r>
            <a:r>
              <a:rPr lang="en-US" sz="3600" dirty="0" smtClean="0">
                <a:solidFill>
                  <a:srgbClr val="006600"/>
                </a:solidFill>
              </a:rPr>
              <a:t>Median</a:t>
            </a:r>
            <a:endParaRPr lang="en-US" sz="3600" dirty="0">
              <a:solidFill>
                <a:srgbClr val="006600"/>
              </a:solidFill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0034" y="1357298"/>
            <a:ext cx="7467600" cy="4873752"/>
          </a:xfrm>
        </p:spPr>
        <p:txBody>
          <a:bodyPr>
            <a:normAutofit fontScale="77500" lnSpcReduction="20000"/>
          </a:bodyPr>
          <a:lstStyle/>
          <a:p>
            <a:pPr algn="l" rt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median</a:t>
            </a:r>
            <a:r>
              <a:rPr lang="en-US" sz="32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is the midpoint of the 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data array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The symbol of the Median is MD.</a:t>
            </a:r>
          </a:p>
          <a:p>
            <a:pPr algn="l" rtl="0"/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where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data array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is the ordered of the data set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The median is the </a:t>
            </a:r>
            <a:r>
              <a:rPr lang="en-US" sz="32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halfway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point in a data set </a:t>
            </a:r>
          </a:p>
          <a:p>
            <a:pPr algn="l" rtl="0"/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spcBef>
                <a:spcPct val="50000"/>
              </a:spcBef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median will be one of the data values if there is an odd number of values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spcBef>
                <a:spcPct val="50000"/>
              </a:spcBef>
              <a:buNone/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spcBef>
                <a:spcPct val="50000"/>
              </a:spcBef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median will be the average of two data values if there is an even number of values.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049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صل">
  <a:themeElements>
    <a:clrScheme name="حركة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أصل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أصل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204</TotalTime>
  <Words>3432</Words>
  <PresentationFormat>عرض على الشاشة (3:4)‏</PresentationFormat>
  <Paragraphs>681</Paragraphs>
  <Slides>67</Slides>
  <Notes>20</Notes>
  <HiddenSlides>0</HiddenSlides>
  <MMClips>0</MMClips>
  <ScaleCrop>false</ScaleCrop>
  <HeadingPairs>
    <vt:vector size="6" baseType="variant">
      <vt:variant>
        <vt:lpstr>سمة</vt:lpstr>
      </vt:variant>
      <vt:variant>
        <vt:i4>1</vt:i4>
      </vt:variant>
      <vt:variant>
        <vt:lpstr>خوادم OLE مضمنة</vt:lpstr>
      </vt:variant>
      <vt:variant>
        <vt:i4>2</vt:i4>
      </vt:variant>
      <vt:variant>
        <vt:lpstr>عناوين الشرائح</vt:lpstr>
      </vt:variant>
      <vt:variant>
        <vt:i4>67</vt:i4>
      </vt:variant>
    </vt:vector>
  </HeadingPairs>
  <TitlesOfParts>
    <vt:vector size="70" baseType="lpstr">
      <vt:lpstr>أصل</vt:lpstr>
      <vt:lpstr>معادلة</vt:lpstr>
      <vt:lpstr>Equation</vt:lpstr>
      <vt:lpstr>CHAPTET 3</vt:lpstr>
      <vt:lpstr>Outline:</vt:lpstr>
      <vt:lpstr>الشريحة 3</vt:lpstr>
      <vt:lpstr>الشريحة 4</vt:lpstr>
      <vt:lpstr>The Mean:</vt:lpstr>
      <vt:lpstr>Example 3-1: Days Off per Year</vt:lpstr>
      <vt:lpstr>Example 3-1P(106):Area Boat Registrations.</vt:lpstr>
      <vt:lpstr>Properties of the Mean</vt:lpstr>
      <vt:lpstr>The Median</vt:lpstr>
      <vt:lpstr>الشريحة 10</vt:lpstr>
      <vt:lpstr>الشريحة 11</vt:lpstr>
      <vt:lpstr>Example 3-6 :</vt:lpstr>
      <vt:lpstr>Example 3-8 P(111):Magazines Purchased.</vt:lpstr>
      <vt:lpstr>Properties of the Median</vt:lpstr>
      <vt:lpstr>The Mode:</vt:lpstr>
      <vt:lpstr>Example 3-9 :</vt:lpstr>
      <vt:lpstr>الشريحة 17</vt:lpstr>
      <vt:lpstr>Properties of the Mode</vt:lpstr>
      <vt:lpstr>The Midrange:</vt:lpstr>
      <vt:lpstr>الشريحة 20</vt:lpstr>
      <vt:lpstr>Properties of the Midrange</vt:lpstr>
      <vt:lpstr>The Weighted Mean:</vt:lpstr>
      <vt:lpstr> Example 3-17:</vt:lpstr>
      <vt:lpstr>Summary of Measures of Central Tendency.</vt:lpstr>
      <vt:lpstr>الشريحة 25</vt:lpstr>
      <vt:lpstr>الشريحة 26</vt:lpstr>
      <vt:lpstr>3-2 Measures of Variation</vt:lpstr>
      <vt:lpstr>الشريحة 28</vt:lpstr>
      <vt:lpstr>Measures of Variation: Range</vt:lpstr>
      <vt:lpstr>Example 3-18/19: Outdoor Paint</vt:lpstr>
      <vt:lpstr>Example 3-18/19: Outdoor Paint</vt:lpstr>
      <vt:lpstr>Measures of Variation:  Variance &amp; Standard Deviation</vt:lpstr>
      <vt:lpstr>Uses of the Variance and Standard Deviation</vt:lpstr>
      <vt:lpstr>Example 3-21: Outdoor Paint</vt:lpstr>
      <vt:lpstr>Variance &amp; Standard Deviation (Sample Theoretical Model)</vt:lpstr>
      <vt:lpstr>Variance &amp; Standard Deviation (Sample Computational Model)</vt:lpstr>
      <vt:lpstr>Example 3-23: European Auto Sales</vt:lpstr>
      <vt:lpstr>Coefficient of Variation</vt:lpstr>
      <vt:lpstr>Example 3-25: Sales of Automobiles</vt:lpstr>
      <vt:lpstr>Solution :</vt:lpstr>
      <vt:lpstr>الشريحة 41</vt:lpstr>
      <vt:lpstr>الشريحة 42</vt:lpstr>
      <vt:lpstr>الشريحة 43</vt:lpstr>
      <vt:lpstr>الشريحة 44</vt:lpstr>
      <vt:lpstr>Measure of position  </vt:lpstr>
      <vt:lpstr>الشريحة 46</vt:lpstr>
      <vt:lpstr>الشريحة 47</vt:lpstr>
      <vt:lpstr>الشريحة 48</vt:lpstr>
      <vt:lpstr>الشريحة 49</vt:lpstr>
      <vt:lpstr>الشريحة 50</vt:lpstr>
      <vt:lpstr>الشريحة 51</vt:lpstr>
      <vt:lpstr>الشريحة 52</vt:lpstr>
      <vt:lpstr>Procedure Table</vt:lpstr>
      <vt:lpstr>الشريحة 54</vt:lpstr>
      <vt:lpstr>الشريحة 55</vt:lpstr>
      <vt:lpstr>الشريحة 56</vt:lpstr>
      <vt:lpstr>الشريحة 57</vt:lpstr>
      <vt:lpstr>Procedure Table</vt:lpstr>
      <vt:lpstr>الشريحة 59</vt:lpstr>
      <vt:lpstr>الشريحة 60</vt:lpstr>
      <vt:lpstr>الشريحة 61</vt:lpstr>
      <vt:lpstr>Procedure for constructing a boxplot</vt:lpstr>
      <vt:lpstr>الشريحة 63</vt:lpstr>
      <vt:lpstr>الشريحة 64</vt:lpstr>
      <vt:lpstr>الشريحة 65</vt:lpstr>
      <vt:lpstr>الشريحة 66</vt:lpstr>
      <vt:lpstr>Information obtained from a Box plot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CHAPTET 3</dc:title>
  <dc:creator>hadeel</dc:creator>
  <cp:lastModifiedBy>hadeel</cp:lastModifiedBy>
  <cp:revision>60</cp:revision>
  <dcterms:created xsi:type="dcterms:W3CDTF">2013-09-28T01:34:59Z</dcterms:created>
  <dcterms:modified xsi:type="dcterms:W3CDTF">2015-09-12T23:55:02Z</dcterms:modified>
</cp:coreProperties>
</file>