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1"/>
  </p:notesMasterIdLst>
  <p:sldIdLst>
    <p:sldId id="256" r:id="rId2"/>
    <p:sldId id="258" r:id="rId3"/>
    <p:sldId id="351" r:id="rId4"/>
    <p:sldId id="380" r:id="rId5"/>
    <p:sldId id="376" r:id="rId6"/>
    <p:sldId id="381" r:id="rId7"/>
    <p:sldId id="312" r:id="rId8"/>
    <p:sldId id="378" r:id="rId9"/>
    <p:sldId id="357" r:id="rId10"/>
  </p:sldIdLst>
  <p:sldSz cx="12192000" cy="6858000"/>
  <p:notesSz cx="6858000" cy="9144000"/>
  <p:defaultTextStyle>
    <a:defPPr>
      <a:defRPr lang="ar-BH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AB2B3C7-4792-4280-94AA-10DD3A773C9E}">
          <p14:sldIdLst>
            <p14:sldId id="256"/>
            <p14:sldId id="258"/>
            <p14:sldId id="351"/>
            <p14:sldId id="380"/>
            <p14:sldId id="376"/>
            <p14:sldId id="381"/>
          </p14:sldIdLst>
        </p14:section>
        <p14:section name="Untitled Section" id="{89BFF00F-E535-48D6-BC35-E4793DAC5BCD}">
          <p14:sldIdLst/>
        </p14:section>
        <p14:section name="Untitled Section" id="{C1862C4A-4081-40D7-85AF-4011F2043171}">
          <p14:sldIdLst>
            <p14:sldId id="312"/>
            <p14:sldId id="378"/>
            <p14:sldId id="35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0204D"/>
    <a:srgbClr val="FAF0F9"/>
    <a:srgbClr val="F6E2F4"/>
    <a:srgbClr val="F7D9E5"/>
    <a:srgbClr val="E0F5FC"/>
    <a:srgbClr val="C32B69"/>
    <a:srgbClr val="FF33CC"/>
    <a:srgbClr val="1295BE"/>
    <a:srgbClr val="1F276F"/>
    <a:srgbClr val="D4F6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3309" autoAdjust="0"/>
    <p:restoredTop sz="99112" autoAdjust="0"/>
  </p:normalViewPr>
  <p:slideViewPr>
    <p:cSldViewPr snapToGrid="0">
      <p:cViewPr varScale="1">
        <p:scale>
          <a:sx n="46" d="100"/>
          <a:sy n="46" d="100"/>
        </p:scale>
        <p:origin x="732" y="6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ar-B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fld id="{865C7222-BE46-47AE-95B8-234879786216}" type="datetimeFigureOut">
              <a:rPr lang="ar-BH" smtClean="0"/>
              <a:t>26/11/1441</a:t>
            </a:fld>
            <a:endParaRPr lang="ar-B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ar-B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B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 lang="ar-B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fld id="{532B9BAC-BBBE-4B89-9335-B02335F8A7B9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33017428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العنوان الرئيسي</a:t>
            </a:r>
            <a:endParaRPr lang="ar-BH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الثانوي الرئيسي</a:t>
            </a:r>
            <a:endParaRPr lang="ar-BH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CD17C-E871-43D9-AC75-D76A64D293B0}" type="datetimeFigureOut">
              <a:rPr lang="ar-BH" smtClean="0"/>
              <a:t>26/11/1441</a:t>
            </a:fld>
            <a:endParaRPr lang="ar-BH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92C55-10BF-4625-8CAE-5C65E07BDE39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592823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BH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BH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CD17C-E871-43D9-AC75-D76A64D293B0}" type="datetimeFigureOut">
              <a:rPr lang="ar-BH" smtClean="0"/>
              <a:t>26/11/1441</a:t>
            </a:fld>
            <a:endParaRPr lang="ar-BH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92C55-10BF-4625-8CAE-5C65E07BDE39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2314014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  <a:endParaRPr lang="ar-BH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BH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CD17C-E871-43D9-AC75-D76A64D293B0}" type="datetimeFigureOut">
              <a:rPr lang="ar-BH" smtClean="0"/>
              <a:t>26/11/1441</a:t>
            </a:fld>
            <a:endParaRPr lang="ar-BH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92C55-10BF-4625-8CAE-5C65E07BDE39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1063272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BH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BH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CD17C-E871-43D9-AC75-D76A64D293B0}" type="datetimeFigureOut">
              <a:rPr lang="ar-BH" smtClean="0"/>
              <a:t>26/11/1441</a:t>
            </a:fld>
            <a:endParaRPr lang="ar-BH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92C55-10BF-4625-8CAE-5C65E07BDE39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651093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العنوان الرئيسي</a:t>
            </a:r>
            <a:endParaRPr lang="ar-BH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CD17C-E871-43D9-AC75-D76A64D293B0}" type="datetimeFigureOut">
              <a:rPr lang="ar-BH" smtClean="0"/>
              <a:t>26/11/1441</a:t>
            </a:fld>
            <a:endParaRPr lang="ar-BH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92C55-10BF-4625-8CAE-5C65E07BDE39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3391641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BH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BH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BH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CD17C-E871-43D9-AC75-D76A64D293B0}" type="datetimeFigureOut">
              <a:rPr lang="ar-BH" smtClean="0"/>
              <a:t>26/11/1441</a:t>
            </a:fld>
            <a:endParaRPr lang="ar-BH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92C55-10BF-4625-8CAE-5C65E07BDE39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2044140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ar-BH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BH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BH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CD17C-E871-43D9-AC75-D76A64D293B0}" type="datetimeFigureOut">
              <a:rPr lang="ar-BH" smtClean="0"/>
              <a:t>26/11/1441</a:t>
            </a:fld>
            <a:endParaRPr lang="ar-BH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92C55-10BF-4625-8CAE-5C65E07BDE39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506092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BH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CD17C-E871-43D9-AC75-D76A64D293B0}" type="datetimeFigureOut">
              <a:rPr lang="ar-BH" smtClean="0"/>
              <a:t>26/11/1441</a:t>
            </a:fld>
            <a:endParaRPr lang="ar-BH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92C55-10BF-4625-8CAE-5C65E07BDE39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1019975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CD17C-E871-43D9-AC75-D76A64D293B0}" type="datetimeFigureOut">
              <a:rPr lang="ar-BH" smtClean="0"/>
              <a:t>26/11/1441</a:t>
            </a:fld>
            <a:endParaRPr lang="ar-BH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92C55-10BF-4625-8CAE-5C65E07BDE39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647163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العنوان الرئيسي</a:t>
            </a:r>
            <a:endParaRPr lang="ar-BH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BH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CD17C-E871-43D9-AC75-D76A64D293B0}" type="datetimeFigureOut">
              <a:rPr lang="ar-BH" smtClean="0"/>
              <a:t>26/11/1441</a:t>
            </a:fld>
            <a:endParaRPr lang="ar-BH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92C55-10BF-4625-8CAE-5C65E07BDE39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750098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العنوان الرئيسي</a:t>
            </a:r>
            <a:endParaRPr lang="ar-BH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BH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CD17C-E871-43D9-AC75-D76A64D293B0}" type="datetimeFigureOut">
              <a:rPr lang="ar-BH" smtClean="0"/>
              <a:t>26/11/1441</a:t>
            </a:fld>
            <a:endParaRPr lang="ar-BH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92C55-10BF-4625-8CAE-5C65E07BDE39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2176269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العنوان الرئيسي</a:t>
            </a:r>
            <a:endParaRPr lang="ar-BH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BH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6CD17C-E871-43D9-AC75-D76A64D293B0}" type="datetimeFigureOut">
              <a:rPr lang="ar-BH" smtClean="0"/>
              <a:t>26/11/1441</a:t>
            </a:fld>
            <a:endParaRPr lang="ar-BH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BH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D92C55-10BF-4625-8CAE-5C65E07BDE39}" type="slidenum">
              <a:rPr lang="ar-BH" smtClean="0"/>
              <a:t>‹#›</a:t>
            </a:fld>
            <a:endParaRPr lang="ar-BH"/>
          </a:p>
        </p:txBody>
      </p:sp>
      <p:pic>
        <p:nvPicPr>
          <p:cNvPr id="7" name="صورة 6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43513" y="0"/>
            <a:ext cx="122355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325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BH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3999" y="2112471"/>
            <a:ext cx="9144000" cy="1403616"/>
          </a:xfrm>
        </p:spPr>
        <p:txBody>
          <a:bodyPr>
            <a:normAutofit/>
          </a:bodyPr>
          <a:lstStyle/>
          <a:p>
            <a:r>
              <a:rPr lang="ar-BH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رياضيات الصف ال</a:t>
            </a:r>
            <a:r>
              <a:rPr lang="ar-SA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ثالث</a:t>
            </a:r>
            <a:r>
              <a:rPr lang="ar-BH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الابتدائي – الجزء ال</a:t>
            </a:r>
            <a:r>
              <a:rPr lang="ar-SA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أول</a:t>
            </a:r>
            <a:r>
              <a:rPr lang="ar-BH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/>
            </a:r>
            <a:br>
              <a:rPr lang="ar-BH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endParaRPr lang="ar-BH" sz="20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" t="25076" r="6723" b="21638"/>
          <a:stretch/>
        </p:blipFill>
        <p:spPr>
          <a:xfrm>
            <a:off x="2514600" y="11590"/>
            <a:ext cx="7162800" cy="1182210"/>
          </a:xfrm>
          <a:prstGeom prst="rect">
            <a:avLst/>
          </a:prstGeom>
        </p:spPr>
      </p:pic>
      <p:sp>
        <p:nvSpPr>
          <p:cNvPr id="5" name="عنوان 1"/>
          <p:cNvSpPr txBox="1">
            <a:spLocks/>
          </p:cNvSpPr>
          <p:nvPr/>
        </p:nvSpPr>
        <p:spPr>
          <a:xfrm>
            <a:off x="1307911" y="3429000"/>
            <a:ext cx="9576178" cy="1785258"/>
          </a:xfrm>
          <a:prstGeom prst="rect">
            <a:avLst/>
          </a:prstGeom>
        </p:spPr>
        <p:txBody>
          <a:bodyPr vert="horz" lIns="91440" tIns="45720" rIns="91440" bIns="45720" rtlCol="1" anchor="b">
            <a:normAutofit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BH" sz="3600" b="1" dirty="0">
                <a:solidFill>
                  <a:srgbClr val="00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(3 – 5): طرح الأعداد الكبيرة</a:t>
            </a:r>
          </a:p>
          <a:p>
            <a:endParaRPr lang="ar-BH" sz="1400" b="1" dirty="0">
              <a:solidFill>
                <a:srgbClr val="0000FF"/>
              </a:solidFill>
              <a:cs typeface="+mn-cs"/>
            </a:endParaRPr>
          </a:p>
          <a:p>
            <a:r>
              <a:rPr lang="ar-BH" sz="2400" b="1" dirty="0">
                <a:solidFill>
                  <a:srgbClr val="00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(صفحة 76)</a:t>
            </a:r>
          </a:p>
          <a:p>
            <a:endParaRPr lang="ar-BH" sz="3600" b="1" dirty="0">
              <a:solidFill>
                <a:srgbClr val="0000FF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0681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8787" y="0"/>
            <a:ext cx="1646183" cy="1268068"/>
          </a:xfrm>
          <a:prstGeom prst="rect">
            <a:avLst/>
          </a:prstGeom>
        </p:spPr>
      </p:pic>
      <p:pic>
        <p:nvPicPr>
          <p:cNvPr id="6" name="Picture 5" descr="C:\Users\SAKEEN~1\AppData\Local\Temp\Rar$DIa20840.10391\hello.png">
            <a:extLst>
              <a:ext uri="{FF2B5EF4-FFF2-40B4-BE49-F238E27FC236}">
                <a16:creationId xmlns:a16="http://schemas.microsoft.com/office/drawing/2014/main" xmlns="" id="{29013EF4-1E50-4532-AF5D-4881C1465E3D}"/>
              </a:ext>
            </a:extLst>
          </p:cNvPr>
          <p:cNvPicPr/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96" t="9992" r="51310" b="15472"/>
          <a:stretch/>
        </p:blipFill>
        <p:spPr bwMode="auto">
          <a:xfrm>
            <a:off x="-40945" y="1699133"/>
            <a:ext cx="2167719" cy="41284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C:\Users\SAKEEN~1\AppData\Local\Temp\Rar$DIa20840.10391\hello.png">
            <a:extLst>
              <a:ext uri="{FF2B5EF4-FFF2-40B4-BE49-F238E27FC236}">
                <a16:creationId xmlns:a16="http://schemas.microsoft.com/office/drawing/2014/main" xmlns="" id="{29013EF4-1E50-4532-AF5D-4881C1465E3D}"/>
              </a:ext>
            </a:extLst>
          </p:cNvPr>
          <p:cNvPicPr/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1512" r="5706" b="13952"/>
          <a:stretch/>
        </p:blipFill>
        <p:spPr bwMode="auto">
          <a:xfrm>
            <a:off x="10020518" y="1829921"/>
            <a:ext cx="2166937" cy="3997667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Double Wave 9"/>
          <p:cNvSpPr/>
          <p:nvPr/>
        </p:nvSpPr>
        <p:spPr>
          <a:xfrm>
            <a:off x="2134738" y="1409847"/>
            <a:ext cx="7962512" cy="3202713"/>
          </a:xfrm>
          <a:prstGeom prst="doubleWave">
            <a:avLst>
              <a:gd name="adj1" fmla="val 8381"/>
              <a:gd name="adj2" fmla="val 0"/>
            </a:avLst>
          </a:prstGeom>
          <a:solidFill>
            <a:srgbClr val="D4F6F8"/>
          </a:solidFill>
          <a:ln>
            <a:solidFill>
              <a:srgbClr val="178287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1A139080-F1FB-4331-81C2-A8B70495BDB4}"/>
              </a:ext>
            </a:extLst>
          </p:cNvPr>
          <p:cNvSpPr/>
          <p:nvPr/>
        </p:nvSpPr>
        <p:spPr>
          <a:xfrm>
            <a:off x="2060814" y="2057095"/>
            <a:ext cx="8110360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BH" sz="5400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سنتعلم في هذا الدرس </a:t>
            </a:r>
          </a:p>
          <a:p>
            <a:pPr algn="ctr"/>
            <a:endParaRPr lang="ar-BH" sz="20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/>
            <a:r>
              <a:rPr lang="ar-BH" sz="4400" dirty="0">
                <a:solidFill>
                  <a:schemeClr val="accent5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طرح أعداد كل منها يتكون من ثلاثة أو أربعة أرقام</a:t>
            </a:r>
            <a:endParaRPr lang="ar-SA" sz="4400" dirty="0">
              <a:solidFill>
                <a:schemeClr val="accent5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80190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>
            <a:extLst>
              <a:ext uri="{FF2B5EF4-FFF2-40B4-BE49-F238E27FC236}">
                <a16:creationId xmlns:a16="http://schemas.microsoft.com/office/drawing/2014/main" xmlns="" id="{4073A59A-BC2B-4A99-A30F-E945D7EFCE34}"/>
              </a:ext>
            </a:extLst>
          </p:cNvPr>
          <p:cNvGrpSpPr/>
          <p:nvPr/>
        </p:nvGrpSpPr>
        <p:grpSpPr>
          <a:xfrm>
            <a:off x="9809823" y="141301"/>
            <a:ext cx="2231685" cy="700133"/>
            <a:chOff x="5013056" y="4895503"/>
            <a:chExt cx="2712121" cy="700133"/>
          </a:xfrm>
        </p:grpSpPr>
        <p:sp>
          <p:nvSpPr>
            <p:cNvPr id="38" name="Rectangle: Rounded Corners 2">
              <a:extLst>
                <a:ext uri="{FF2B5EF4-FFF2-40B4-BE49-F238E27FC236}">
                  <a16:creationId xmlns:a16="http://schemas.microsoft.com/office/drawing/2014/main" xmlns="" id="{5506909E-048B-40E0-A11E-55761A8C3EC6}"/>
                </a:ext>
              </a:extLst>
            </p:cNvPr>
            <p:cNvSpPr/>
            <p:nvPr/>
          </p:nvSpPr>
          <p:spPr>
            <a:xfrm>
              <a:off x="5013056" y="4965438"/>
              <a:ext cx="2616069" cy="540000"/>
            </a:xfrm>
            <a:prstGeom prst="roundRect">
              <a:avLst>
                <a:gd name="adj" fmla="val 47298"/>
              </a:avLst>
            </a:prstGeom>
            <a:gradFill flip="none" rotWithShape="1">
              <a:gsLst>
                <a:gs pos="59500">
                  <a:srgbClr val="43599D"/>
                </a:gs>
                <a:gs pos="45000">
                  <a:srgbClr val="43599D"/>
                </a:gs>
                <a:gs pos="83000">
                  <a:srgbClr val="43599D"/>
                </a:gs>
                <a:gs pos="100000">
                  <a:srgbClr val="43599D"/>
                </a:gs>
              </a:gsLst>
              <a:path path="rect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xmlns="" id="{FB827BAD-5EEC-4BE3-902A-97A25977F386}"/>
                </a:ext>
              </a:extLst>
            </p:cNvPr>
            <p:cNvSpPr txBox="1"/>
            <p:nvPr/>
          </p:nvSpPr>
          <p:spPr>
            <a:xfrm>
              <a:off x="5624379" y="4949305"/>
              <a:ext cx="1184832" cy="646331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ar-BH" sz="3600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</a:rPr>
                <a:t>أسْتَعِدَّ</a:t>
              </a:r>
              <a:endParaRPr lang="ar-BH" sz="2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endParaRPr>
            </a:p>
          </p:txBody>
        </p:sp>
        <p:sp>
          <p:nvSpPr>
            <p:cNvPr id="43" name="Isosceles Triangle 42">
              <a:extLst>
                <a:ext uri="{FF2B5EF4-FFF2-40B4-BE49-F238E27FC236}">
                  <a16:creationId xmlns:a16="http://schemas.microsoft.com/office/drawing/2014/main" xmlns="" id="{5F56FEBD-213E-48AA-BEBC-800B7F34BBBB}"/>
                </a:ext>
              </a:extLst>
            </p:cNvPr>
            <p:cNvSpPr/>
            <p:nvPr/>
          </p:nvSpPr>
          <p:spPr>
            <a:xfrm rot="16200000">
              <a:off x="7076927" y="4931252"/>
              <a:ext cx="684000" cy="612501"/>
            </a:xfrm>
            <a:prstGeom prst="triangle">
              <a:avLst/>
            </a:prstGeom>
            <a:solidFill>
              <a:srgbClr val="FFC000"/>
            </a:solidFill>
            <a:ln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>
                <a:solidFill>
                  <a:srgbClr val="EF860F"/>
                </a:solidFill>
              </a:endParaRPr>
            </a:p>
          </p:txBody>
        </p:sp>
      </p:grpSp>
      <p:grpSp>
        <p:nvGrpSpPr>
          <p:cNvPr id="61" name="Group 4"/>
          <p:cNvGrpSpPr/>
          <p:nvPr/>
        </p:nvGrpSpPr>
        <p:grpSpPr>
          <a:xfrm>
            <a:off x="1199594" y="6465787"/>
            <a:ext cx="9936000" cy="400110"/>
            <a:chOff x="1108361" y="6522840"/>
            <a:chExt cx="9936000" cy="467736"/>
          </a:xfrm>
        </p:grpSpPr>
        <p:cxnSp>
          <p:nvCxnSpPr>
            <p:cNvPr id="62" name="Straight Connector 6"/>
            <p:cNvCxnSpPr/>
            <p:nvPr/>
          </p:nvCxnSpPr>
          <p:spPr>
            <a:xfrm>
              <a:off x="1108361" y="6522840"/>
              <a:ext cx="9936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3" name="TextBox 7"/>
            <p:cNvSpPr txBox="1">
              <a:spLocks noChangeArrowheads="1"/>
            </p:cNvSpPr>
            <p:nvPr/>
          </p:nvSpPr>
          <p:spPr bwMode="auto">
            <a:xfrm>
              <a:off x="1108361" y="6522840"/>
              <a:ext cx="9795347" cy="4677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None/>
              </a:pPr>
              <a:r>
                <a:rPr lang="ar-BH" altLang="ar-JO" sz="20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وزارة التربية والتعليم – 2020م</a:t>
              </a:r>
              <a:r>
                <a:rPr lang="ar-SA" altLang="ar-JO" sz="20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       </a:t>
              </a:r>
              <a:r>
                <a:rPr lang="ar-BH" altLang="ar-JO" sz="20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                                                  </a:t>
              </a:r>
              <a:r>
                <a:rPr lang="ar-SA" altLang="ar-JO" sz="20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       </a:t>
              </a:r>
              <a:r>
                <a:rPr lang="ar-BH" altLang="ar-JO" sz="20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 </a:t>
              </a:r>
              <a:r>
                <a:rPr lang="ar-SA" altLang="ar-JO" sz="20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   </a:t>
              </a:r>
              <a:r>
                <a:rPr lang="ar-BH" altLang="ar-JO" sz="2000" dirty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طرح الأعداد الكبيرة</a:t>
              </a:r>
              <a:r>
                <a:rPr lang="ar-BH" sz="2000" dirty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-</a:t>
              </a:r>
              <a:r>
                <a:rPr lang="ar-BH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الصف </a:t>
              </a:r>
              <a:r>
                <a:rPr lang="ar-SA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الثالث</a:t>
              </a:r>
              <a:r>
                <a:rPr lang="ar-BH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 الابتدائي</a:t>
              </a:r>
              <a:endParaRPr lang="en-US" altLang="ar-JO" sz="2000" b="1" dirty="0">
                <a:latin typeface="Traditional Arabic" panose="02020603050405020304" pitchFamily="18" charset="-78"/>
                <a:ea typeface="Yu Gothic UI Semilight" panose="020B0400000000000000" pitchFamily="34" charset="-128"/>
                <a:cs typeface="Traditional Arabic" panose="02020603050405020304" pitchFamily="18" charset="-78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3384645" y="65307"/>
            <a:ext cx="6329643" cy="954107"/>
            <a:chOff x="2685887" y="65307"/>
            <a:chExt cx="6329643" cy="954107"/>
          </a:xfrm>
        </p:grpSpPr>
        <p:sp>
          <p:nvSpPr>
            <p:cNvPr id="64" name="Rounded Rectangle 63"/>
            <p:cNvSpPr/>
            <p:nvPr/>
          </p:nvSpPr>
          <p:spPr>
            <a:xfrm>
              <a:off x="2685887" y="106703"/>
              <a:ext cx="6326739" cy="823581"/>
            </a:xfrm>
            <a:prstGeom prst="roundRect">
              <a:avLst/>
            </a:prstGeom>
            <a:solidFill>
              <a:srgbClr val="F6EBFB"/>
            </a:solidFill>
            <a:ln>
              <a:solidFill>
                <a:srgbClr val="DAA7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2685888" y="65307"/>
              <a:ext cx="6329642" cy="95410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ar-BH" sz="2800" dirty="0">
                  <a:ln w="18415" cmpd="sng">
                    <a:noFill/>
                    <a:prstDash val="solid"/>
                  </a:ln>
                  <a:solidFill>
                    <a:srgbClr val="A20078"/>
                  </a:solidFill>
                  <a:latin typeface="Sakkal Majalla" pitchFamily="2" charset="-78"/>
                  <a:cs typeface="Sakkal Majalla" pitchFamily="2" charset="-78"/>
                </a:rPr>
                <a:t>يبين الجدول المجاور أطوال أربعة أشجار مزروعة في حديقة.</a:t>
              </a:r>
            </a:p>
            <a:p>
              <a:pPr algn="ctr"/>
              <a:r>
                <a:rPr lang="ar-BH" sz="2800" dirty="0">
                  <a:ln w="18415" cmpd="sng">
                    <a:noFill/>
                    <a:prstDash val="solid"/>
                  </a:ln>
                  <a:solidFill>
                    <a:srgbClr val="A20078"/>
                  </a:solidFill>
                  <a:latin typeface="Sakkal Majalla" pitchFamily="2" charset="-78"/>
                  <a:cs typeface="Sakkal Majalla" pitchFamily="2" charset="-78"/>
                </a:rPr>
                <a:t>ما الفرق بين طولي النخلة و شجرة الورد؟</a:t>
              </a:r>
            </a:p>
          </p:txBody>
        </p:sp>
      </p:grpSp>
      <p:pic>
        <p:nvPicPr>
          <p:cNvPr id="71" name="Picture 70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400" t="26529" r="61006" b="17323"/>
          <a:stretch/>
        </p:blipFill>
        <p:spPr>
          <a:xfrm>
            <a:off x="-1" y="27636"/>
            <a:ext cx="2811439" cy="21969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74" name="Group 73"/>
          <p:cNvGrpSpPr/>
          <p:nvPr/>
        </p:nvGrpSpPr>
        <p:grpSpPr>
          <a:xfrm>
            <a:off x="7813371" y="1214564"/>
            <a:ext cx="4310026" cy="583223"/>
            <a:chOff x="4001166" y="110561"/>
            <a:chExt cx="4049462" cy="583223"/>
          </a:xfrm>
        </p:grpSpPr>
        <p:sp>
          <p:nvSpPr>
            <p:cNvPr id="75" name="Rounded Rectangle 74"/>
            <p:cNvSpPr/>
            <p:nvPr/>
          </p:nvSpPr>
          <p:spPr>
            <a:xfrm>
              <a:off x="4144354" y="110561"/>
              <a:ext cx="3864263" cy="583223"/>
            </a:xfrm>
            <a:prstGeom prst="roundRect">
              <a:avLst/>
            </a:prstGeom>
            <a:solidFill>
              <a:srgbClr val="F6EBFB"/>
            </a:solidFill>
            <a:ln>
              <a:solidFill>
                <a:srgbClr val="DAA7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 sz="2400"/>
            </a:p>
          </p:txBody>
        </p:sp>
        <p:sp>
          <p:nvSpPr>
            <p:cNvPr id="76" name="Rectangle 75"/>
            <p:cNvSpPr/>
            <p:nvPr/>
          </p:nvSpPr>
          <p:spPr>
            <a:xfrm>
              <a:off x="4001166" y="124209"/>
              <a:ext cx="4049462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ar-BH" sz="2800" dirty="0">
                  <a:ln w="18415" cmpd="sng">
                    <a:noFill/>
                    <a:prstDash val="solid"/>
                  </a:ln>
                  <a:solidFill>
                    <a:srgbClr val="A20078"/>
                  </a:solidFill>
                  <a:latin typeface="Sakkal Majalla" pitchFamily="2" charset="-78"/>
                  <a:cs typeface="Sakkal Majalla" pitchFamily="2" charset="-78"/>
                </a:rPr>
                <a:t>في هذا الدرس سوف أطرح أعداد كبيرة</a:t>
              </a:r>
            </a:p>
          </p:txBody>
        </p:sp>
      </p:grpSp>
      <p:grpSp>
        <p:nvGrpSpPr>
          <p:cNvPr id="79" name="Group 78"/>
          <p:cNvGrpSpPr/>
          <p:nvPr/>
        </p:nvGrpSpPr>
        <p:grpSpPr>
          <a:xfrm>
            <a:off x="3503345" y="1214564"/>
            <a:ext cx="4310026" cy="583223"/>
            <a:chOff x="4001166" y="110561"/>
            <a:chExt cx="4049462" cy="583223"/>
          </a:xfrm>
        </p:grpSpPr>
        <p:sp>
          <p:nvSpPr>
            <p:cNvPr id="80" name="Rounded Rectangle 79"/>
            <p:cNvSpPr/>
            <p:nvPr/>
          </p:nvSpPr>
          <p:spPr>
            <a:xfrm>
              <a:off x="4158557" y="110561"/>
              <a:ext cx="3706872" cy="583223"/>
            </a:xfrm>
            <a:prstGeom prst="roundRect">
              <a:avLst/>
            </a:prstGeom>
            <a:solidFill>
              <a:srgbClr val="F6EBFB"/>
            </a:solidFill>
            <a:ln>
              <a:solidFill>
                <a:srgbClr val="DAA7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 sz="2400"/>
            </a:p>
          </p:txBody>
        </p:sp>
        <p:sp>
          <p:nvSpPr>
            <p:cNvPr id="82" name="Rectangle 81"/>
            <p:cNvSpPr/>
            <p:nvPr/>
          </p:nvSpPr>
          <p:spPr>
            <a:xfrm>
              <a:off x="4001166" y="145701"/>
              <a:ext cx="4049462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ar-BH" sz="2800" dirty="0">
                  <a:ln w="18415" cmpd="sng">
                    <a:noFill/>
                    <a:prstDash val="solid"/>
                  </a:ln>
                  <a:solidFill>
                    <a:srgbClr val="A20078"/>
                  </a:solidFill>
                  <a:latin typeface="Sakkal Majalla" pitchFamily="2" charset="-78"/>
                  <a:cs typeface="Sakkal Majalla" pitchFamily="2" charset="-78"/>
                </a:rPr>
                <a:t>لمعرفة ذلك، أجد ناتج 1612  -  726</a:t>
              </a:r>
            </a:p>
          </p:txBody>
        </p:sp>
      </p:grpSp>
      <p:sp>
        <p:nvSpPr>
          <p:cNvPr id="84" name="Rectangle 83"/>
          <p:cNvSpPr/>
          <p:nvPr/>
        </p:nvSpPr>
        <p:spPr>
          <a:xfrm>
            <a:off x="2663634" y="1981701"/>
            <a:ext cx="4595821" cy="2113124"/>
          </a:xfrm>
          <a:prstGeom prst="rect">
            <a:avLst/>
          </a:prstGeom>
          <a:solidFill>
            <a:srgbClr val="E0F5FC"/>
          </a:solidFill>
          <a:ln>
            <a:solidFill>
              <a:srgbClr val="1295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BH" sz="2600" b="1" dirty="0">
                <a:solidFill>
                  <a:srgbClr val="002060"/>
                </a:solidFill>
                <a:latin typeface="Sakkal Majalla" pitchFamily="2" charset="-78"/>
                <a:cs typeface="Sakkal Majalla" pitchFamily="2" charset="-78"/>
              </a:rPr>
              <a:t>الخطوة  2: </a:t>
            </a:r>
            <a:r>
              <a:rPr lang="ar-BH" sz="2600" b="1" dirty="0">
                <a:solidFill>
                  <a:srgbClr val="1F276F"/>
                </a:solidFill>
                <a:latin typeface="Sakkal Majalla" pitchFamily="2" charset="-78"/>
                <a:cs typeface="Sakkal Majalla" pitchFamily="2" charset="-78"/>
              </a:rPr>
              <a:t>أطرح العشرات</a:t>
            </a:r>
          </a:p>
          <a:p>
            <a:pPr algn="ctr"/>
            <a:endParaRPr lang="ar-BH" dirty="0">
              <a:solidFill>
                <a:schemeClr val="accent6">
                  <a:lumMod val="50000"/>
                </a:schemeClr>
              </a:solidFill>
              <a:latin typeface="Sakkal Majalla" pitchFamily="2" charset="-78"/>
              <a:cs typeface="Sakkal Majalla" pitchFamily="2" charset="-78"/>
            </a:endParaRPr>
          </a:p>
          <a:p>
            <a:pPr algn="ctr"/>
            <a:endParaRPr lang="ar-BH" dirty="0">
              <a:solidFill>
                <a:schemeClr val="accent6">
                  <a:lumMod val="50000"/>
                </a:schemeClr>
              </a:solidFill>
              <a:latin typeface="Sakkal Majalla" pitchFamily="2" charset="-78"/>
              <a:cs typeface="Sakkal Majalla" pitchFamily="2" charset="-78"/>
            </a:endParaRPr>
          </a:p>
          <a:p>
            <a:pPr algn="ctr"/>
            <a:endParaRPr lang="ar-BH" dirty="0">
              <a:solidFill>
                <a:schemeClr val="accent6">
                  <a:lumMod val="50000"/>
                </a:schemeClr>
              </a:solidFill>
              <a:latin typeface="Sakkal Majalla" pitchFamily="2" charset="-78"/>
              <a:cs typeface="Sakkal Majalla" pitchFamily="2" charset="-78"/>
            </a:endParaRPr>
          </a:p>
          <a:p>
            <a:pPr algn="ctr"/>
            <a:endParaRPr lang="ar-BH" dirty="0">
              <a:solidFill>
                <a:schemeClr val="accent6">
                  <a:lumMod val="50000"/>
                </a:schemeClr>
              </a:solidFill>
              <a:latin typeface="Sakkal Majalla" pitchFamily="2" charset="-78"/>
              <a:cs typeface="Sakkal Majalla" pitchFamily="2" charset="-78"/>
            </a:endParaRPr>
          </a:p>
          <a:p>
            <a:pPr algn="ctr"/>
            <a:endParaRPr lang="ar-BH" dirty="0">
              <a:solidFill>
                <a:schemeClr val="accent6">
                  <a:lumMod val="50000"/>
                </a:schemeClr>
              </a:solidFill>
              <a:latin typeface="Sakkal Majalla" pitchFamily="2" charset="-78"/>
              <a:cs typeface="Sakkal Majalla" pitchFamily="2" charset="-78"/>
            </a:endParaRPr>
          </a:p>
          <a:p>
            <a:pPr algn="ctr"/>
            <a:endParaRPr lang="ar-BH" dirty="0">
              <a:solidFill>
                <a:schemeClr val="accent6">
                  <a:lumMod val="50000"/>
                </a:schemeClr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2337481" y="3534804"/>
            <a:ext cx="369029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BH" sz="2000" b="1" dirty="0">
                <a:solidFill>
                  <a:schemeClr val="accent5">
                    <a:lumMod val="75000"/>
                  </a:schemeClr>
                </a:solidFill>
                <a:latin typeface="Sakkal Majalla" pitchFamily="2" charset="-78"/>
                <a:cs typeface="Sakkal Majalla" pitchFamily="2" charset="-78"/>
              </a:rPr>
              <a:t>10عشرات  -   2 عشرات  = 8 عشرات</a:t>
            </a:r>
          </a:p>
        </p:txBody>
      </p:sp>
      <p:sp>
        <p:nvSpPr>
          <p:cNvPr id="86" name="Rectangle 85"/>
          <p:cNvSpPr/>
          <p:nvPr/>
        </p:nvSpPr>
        <p:spPr>
          <a:xfrm>
            <a:off x="2594144" y="2470437"/>
            <a:ext cx="343363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BH" b="1" dirty="0">
                <a:solidFill>
                  <a:schemeClr val="accent5">
                    <a:lumMod val="75000"/>
                  </a:schemeClr>
                </a:solidFill>
                <a:latin typeface="Sakkal Majalla" pitchFamily="2" charset="-78"/>
                <a:cs typeface="Sakkal Majalla" pitchFamily="2" charset="-78"/>
              </a:rPr>
              <a:t>لا أستطيع أن أطرح 2 عشرات من 0 عشرات</a:t>
            </a:r>
            <a:endParaRPr lang="ar-SA" b="1" dirty="0">
              <a:solidFill>
                <a:schemeClr val="accent5">
                  <a:lumMod val="75000"/>
                </a:schemeClr>
              </a:solidFill>
              <a:latin typeface="Sakkal Majalla" pitchFamily="2" charset="-78"/>
              <a:cs typeface="Sakkal Majalla" pitchFamily="2" charset="-78"/>
            </a:endParaRPr>
          </a:p>
          <a:p>
            <a:pPr algn="ctr"/>
            <a:r>
              <a:rPr lang="ar-BH" b="1" dirty="0">
                <a:solidFill>
                  <a:schemeClr val="accent5">
                    <a:lumMod val="75000"/>
                  </a:schemeClr>
                </a:solidFill>
                <a:latin typeface="Sakkal Majalla" pitchFamily="2" charset="-78"/>
                <a:cs typeface="Sakkal Majalla" pitchFamily="2" charset="-78"/>
              </a:rPr>
              <a:t>أعيد تجميع  1 مئة إلى 10 عشرات, فيصبح عدد العشرات : </a:t>
            </a:r>
          </a:p>
          <a:p>
            <a:pPr algn="ctr"/>
            <a:r>
              <a:rPr lang="ar-BH" b="1" dirty="0">
                <a:solidFill>
                  <a:schemeClr val="accent5">
                    <a:lumMod val="75000"/>
                  </a:schemeClr>
                </a:solidFill>
                <a:latin typeface="Sakkal Majalla" pitchFamily="2" charset="-78"/>
                <a:cs typeface="Sakkal Majalla" pitchFamily="2" charset="-78"/>
              </a:rPr>
              <a:t> 0 عشرات  +  10 عشرات  =  10 عشرات </a:t>
            </a:r>
          </a:p>
        </p:txBody>
      </p:sp>
      <p:grpSp>
        <p:nvGrpSpPr>
          <p:cNvPr id="87" name="Group 86"/>
          <p:cNvGrpSpPr/>
          <p:nvPr/>
        </p:nvGrpSpPr>
        <p:grpSpPr>
          <a:xfrm>
            <a:off x="5869226" y="3515270"/>
            <a:ext cx="1340801" cy="523220"/>
            <a:chOff x="10359057" y="3799852"/>
            <a:chExt cx="1340801" cy="523220"/>
          </a:xfrm>
        </p:grpSpPr>
        <p:cxnSp>
          <p:nvCxnSpPr>
            <p:cNvPr id="109" name="Straight Connector 108"/>
            <p:cNvCxnSpPr/>
            <p:nvPr/>
          </p:nvCxnSpPr>
          <p:spPr>
            <a:xfrm>
              <a:off x="10359057" y="3848342"/>
              <a:ext cx="1340801" cy="0"/>
            </a:xfrm>
            <a:prstGeom prst="line">
              <a:avLst/>
            </a:prstGeom>
            <a:ln w="3810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1" name="Rectangle 110"/>
            <p:cNvSpPr/>
            <p:nvPr/>
          </p:nvSpPr>
          <p:spPr>
            <a:xfrm>
              <a:off x="10803302" y="3799852"/>
              <a:ext cx="59824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ar-BH" sz="2800" b="1" dirty="0">
                  <a:ln w="18415" cmpd="sng">
                    <a:noFill/>
                    <a:prstDash val="solid"/>
                  </a:ln>
                  <a:solidFill>
                    <a:schemeClr val="accent1">
                      <a:lumMod val="50000"/>
                    </a:schemeClr>
                  </a:solidFill>
                  <a:latin typeface="Sakkal Majalla" pitchFamily="2" charset="-78"/>
                  <a:cs typeface="Sakkal Majalla" pitchFamily="2" charset="-78"/>
                </a:rPr>
                <a:t>6  </a:t>
              </a:r>
              <a:r>
                <a:rPr lang="ar-BH" sz="2800" b="1" dirty="0">
                  <a:ln w="18415" cmpd="sng">
                    <a:noFill/>
                    <a:prstDash val="solid"/>
                  </a:ln>
                  <a:solidFill>
                    <a:srgbClr val="FF33CC"/>
                  </a:solidFill>
                  <a:latin typeface="Sakkal Majalla" pitchFamily="2" charset="-78"/>
                  <a:cs typeface="Sakkal Majalla" pitchFamily="2" charset="-78"/>
                </a:rPr>
                <a:t>8</a:t>
              </a:r>
              <a:endParaRPr lang="ar-BH" sz="2800" dirty="0">
                <a:ln w="18415" cmpd="sng">
                  <a:noFill/>
                  <a:prstDash val="solid"/>
                </a:ln>
                <a:solidFill>
                  <a:srgbClr val="FF33CC"/>
                </a:solidFill>
              </a:endParaRPr>
            </a:p>
          </p:txBody>
        </p:sp>
      </p:grpSp>
      <p:sp>
        <p:nvSpPr>
          <p:cNvPr id="91" name="Rectangle 90"/>
          <p:cNvSpPr/>
          <p:nvPr/>
        </p:nvSpPr>
        <p:spPr>
          <a:xfrm>
            <a:off x="6563452" y="2487247"/>
            <a:ext cx="35779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BH" sz="1600" b="1" dirty="0">
                <a:ln w="18415" cmpd="sng">
                  <a:noFill/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Sakkal Majalla" pitchFamily="2" charset="-78"/>
                <a:cs typeface="Sakkal Majalla" pitchFamily="2" charset="-78"/>
              </a:rPr>
              <a:t>12</a:t>
            </a:r>
            <a:endParaRPr lang="ar-BH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3" name="Rectangle 92"/>
          <p:cNvSpPr/>
          <p:nvPr/>
        </p:nvSpPr>
        <p:spPr>
          <a:xfrm>
            <a:off x="6366616" y="2475371"/>
            <a:ext cx="271228" cy="338554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ar-BH" sz="1600" b="1" dirty="0">
                <a:ln w="18415" cmpd="sng">
                  <a:solidFill>
                    <a:srgbClr val="FF33CC"/>
                  </a:solidFill>
                  <a:prstDash val="solid"/>
                </a:ln>
                <a:solidFill>
                  <a:srgbClr val="FF33CC"/>
                </a:solidFill>
                <a:latin typeface="Sakkal Majalla" pitchFamily="2" charset="-78"/>
                <a:cs typeface="Sakkal Majalla" pitchFamily="2" charset="-78"/>
              </a:rPr>
              <a:t>0</a:t>
            </a:r>
            <a:endParaRPr lang="ar-BH" sz="1600" dirty="0">
              <a:ln w="18415" cmpd="sng">
                <a:solidFill>
                  <a:srgbClr val="FF33CC"/>
                </a:solidFill>
                <a:prstDash val="solid"/>
              </a:ln>
              <a:solidFill>
                <a:srgbClr val="FF33CC"/>
              </a:solidFill>
            </a:endParaRPr>
          </a:p>
        </p:txBody>
      </p:sp>
      <p:sp>
        <p:nvSpPr>
          <p:cNvPr id="106" name="Rectangle 105"/>
          <p:cNvSpPr/>
          <p:nvPr/>
        </p:nvSpPr>
        <p:spPr>
          <a:xfrm>
            <a:off x="6068425" y="2475371"/>
            <a:ext cx="27122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BH" sz="1600" b="1" dirty="0">
                <a:ln w="18415" cmpd="sng">
                  <a:noFill/>
                  <a:prstDash val="solid"/>
                </a:ln>
                <a:solidFill>
                  <a:srgbClr val="00B050"/>
                </a:solidFill>
                <a:latin typeface="Sakkal Majalla" pitchFamily="2" charset="-78"/>
                <a:cs typeface="Sakkal Majalla" pitchFamily="2" charset="-78"/>
              </a:rPr>
              <a:t>5</a:t>
            </a:r>
            <a:endParaRPr lang="ar-BH" sz="1600" dirty="0">
              <a:solidFill>
                <a:srgbClr val="00B050"/>
              </a:solidFill>
            </a:endParaRPr>
          </a:p>
        </p:txBody>
      </p:sp>
      <p:sp>
        <p:nvSpPr>
          <p:cNvPr id="107" name="Rectangle 106"/>
          <p:cNvSpPr/>
          <p:nvPr/>
        </p:nvSpPr>
        <p:spPr>
          <a:xfrm>
            <a:off x="6330893" y="2292710"/>
            <a:ext cx="35779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BH" sz="1600" b="1" dirty="0">
                <a:ln w="18415" cmpd="sng">
                  <a:noFill/>
                  <a:prstDash val="solid"/>
                </a:ln>
                <a:solidFill>
                  <a:srgbClr val="FF33CC"/>
                </a:solidFill>
                <a:latin typeface="Sakkal Majalla" pitchFamily="2" charset="-78"/>
                <a:cs typeface="Sakkal Majalla" pitchFamily="2" charset="-78"/>
              </a:rPr>
              <a:t>10</a:t>
            </a:r>
            <a:endParaRPr lang="ar-BH" sz="1600" dirty="0">
              <a:solidFill>
                <a:srgbClr val="FF33CC"/>
              </a:solidFill>
            </a:endParaRPr>
          </a:p>
        </p:txBody>
      </p:sp>
      <p:cxnSp>
        <p:nvCxnSpPr>
          <p:cNvPr id="108" name="Straight Connector 107"/>
          <p:cNvCxnSpPr>
            <a:cxnSpLocks/>
          </p:cNvCxnSpPr>
          <p:nvPr/>
        </p:nvCxnSpPr>
        <p:spPr>
          <a:xfrm flipH="1">
            <a:off x="6477282" y="2613342"/>
            <a:ext cx="68609" cy="98875"/>
          </a:xfrm>
          <a:prstGeom prst="line">
            <a:avLst/>
          </a:prstGeom>
          <a:ln w="12700">
            <a:solidFill>
              <a:schemeClr val="bg2">
                <a:lumMod val="50000"/>
              </a:schemeClr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13" name="Rectangle 112"/>
          <p:cNvSpPr/>
          <p:nvPr/>
        </p:nvSpPr>
        <p:spPr>
          <a:xfrm>
            <a:off x="7477823" y="1981701"/>
            <a:ext cx="4595821" cy="2113124"/>
          </a:xfrm>
          <a:prstGeom prst="rect">
            <a:avLst/>
          </a:prstGeom>
          <a:solidFill>
            <a:srgbClr val="E0F5FC"/>
          </a:solidFill>
          <a:ln>
            <a:solidFill>
              <a:srgbClr val="1295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BH" sz="2600" b="1" dirty="0">
                <a:solidFill>
                  <a:srgbClr val="002060"/>
                </a:solidFill>
                <a:latin typeface="Sakkal Majalla" pitchFamily="2" charset="-78"/>
                <a:cs typeface="Sakkal Majalla" pitchFamily="2" charset="-78"/>
              </a:rPr>
              <a:t>الخطوة  1: </a:t>
            </a:r>
            <a:r>
              <a:rPr lang="ar-BH" sz="2600" b="1" dirty="0">
                <a:solidFill>
                  <a:srgbClr val="1F276F"/>
                </a:solidFill>
                <a:latin typeface="Sakkal Majalla" pitchFamily="2" charset="-78"/>
                <a:cs typeface="Sakkal Majalla" pitchFamily="2" charset="-78"/>
              </a:rPr>
              <a:t>أطرح ا</a:t>
            </a:r>
            <a:r>
              <a:rPr lang="ar-SA" sz="2600" b="1" dirty="0">
                <a:solidFill>
                  <a:srgbClr val="1F276F"/>
                </a:solidFill>
                <a:latin typeface="Sakkal Majalla" pitchFamily="2" charset="-78"/>
                <a:cs typeface="Sakkal Majalla" pitchFamily="2" charset="-78"/>
              </a:rPr>
              <a:t>لآ</a:t>
            </a:r>
            <a:r>
              <a:rPr lang="ar-BH" sz="2600" b="1" dirty="0">
                <a:solidFill>
                  <a:srgbClr val="1F276F"/>
                </a:solidFill>
                <a:latin typeface="Sakkal Majalla" pitchFamily="2" charset="-78"/>
                <a:cs typeface="Sakkal Majalla" pitchFamily="2" charset="-78"/>
              </a:rPr>
              <a:t>حاد</a:t>
            </a:r>
          </a:p>
          <a:p>
            <a:pPr algn="ctr"/>
            <a:endParaRPr lang="ar-BH" dirty="0">
              <a:solidFill>
                <a:schemeClr val="accent6">
                  <a:lumMod val="50000"/>
                </a:schemeClr>
              </a:solidFill>
              <a:latin typeface="Sakkal Majalla" pitchFamily="2" charset="-78"/>
              <a:cs typeface="Sakkal Majalla" pitchFamily="2" charset="-78"/>
            </a:endParaRPr>
          </a:p>
          <a:p>
            <a:pPr algn="ctr"/>
            <a:endParaRPr lang="ar-BH" dirty="0">
              <a:solidFill>
                <a:schemeClr val="accent6">
                  <a:lumMod val="50000"/>
                </a:schemeClr>
              </a:solidFill>
              <a:latin typeface="Sakkal Majalla" pitchFamily="2" charset="-78"/>
              <a:cs typeface="Sakkal Majalla" pitchFamily="2" charset="-78"/>
            </a:endParaRPr>
          </a:p>
          <a:p>
            <a:pPr algn="ctr"/>
            <a:endParaRPr lang="ar-BH" dirty="0">
              <a:solidFill>
                <a:schemeClr val="accent6">
                  <a:lumMod val="50000"/>
                </a:schemeClr>
              </a:solidFill>
              <a:latin typeface="Sakkal Majalla" pitchFamily="2" charset="-78"/>
              <a:cs typeface="Sakkal Majalla" pitchFamily="2" charset="-78"/>
            </a:endParaRPr>
          </a:p>
          <a:p>
            <a:pPr algn="ctr"/>
            <a:endParaRPr lang="ar-BH" dirty="0">
              <a:solidFill>
                <a:schemeClr val="accent6">
                  <a:lumMod val="50000"/>
                </a:schemeClr>
              </a:solidFill>
              <a:latin typeface="Sakkal Majalla" pitchFamily="2" charset="-78"/>
              <a:cs typeface="Sakkal Majalla" pitchFamily="2" charset="-78"/>
            </a:endParaRPr>
          </a:p>
          <a:p>
            <a:pPr algn="ctr"/>
            <a:endParaRPr lang="ar-BH" dirty="0">
              <a:solidFill>
                <a:schemeClr val="accent6">
                  <a:lumMod val="50000"/>
                </a:schemeClr>
              </a:solidFill>
              <a:latin typeface="Sakkal Majalla" pitchFamily="2" charset="-78"/>
              <a:cs typeface="Sakkal Majalla" pitchFamily="2" charset="-78"/>
            </a:endParaRPr>
          </a:p>
          <a:p>
            <a:pPr algn="ctr"/>
            <a:endParaRPr lang="ar-BH" dirty="0">
              <a:solidFill>
                <a:schemeClr val="accent6">
                  <a:lumMod val="50000"/>
                </a:schemeClr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15" name="Rectangle 114"/>
          <p:cNvSpPr/>
          <p:nvPr/>
        </p:nvSpPr>
        <p:spPr>
          <a:xfrm>
            <a:off x="7477823" y="2767225"/>
            <a:ext cx="326002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BH" b="1" dirty="0">
                <a:solidFill>
                  <a:schemeClr val="accent5">
                    <a:lumMod val="75000"/>
                  </a:schemeClr>
                </a:solidFill>
                <a:latin typeface="Sakkal Majalla" pitchFamily="2" charset="-78"/>
                <a:cs typeface="Sakkal Majalla" pitchFamily="2" charset="-78"/>
              </a:rPr>
              <a:t>لا أستطيع أن أطرح 6 </a:t>
            </a:r>
            <a:r>
              <a:rPr lang="ar-SA" b="1" dirty="0">
                <a:solidFill>
                  <a:schemeClr val="accent5">
                    <a:lumMod val="75000"/>
                  </a:schemeClr>
                </a:solidFill>
                <a:latin typeface="Sakkal Majalla" pitchFamily="2" charset="-78"/>
                <a:cs typeface="Sakkal Majalla" pitchFamily="2" charset="-78"/>
              </a:rPr>
              <a:t>آ</a:t>
            </a:r>
            <a:r>
              <a:rPr lang="ar-BH" b="1" dirty="0">
                <a:solidFill>
                  <a:schemeClr val="accent5">
                    <a:lumMod val="75000"/>
                  </a:schemeClr>
                </a:solidFill>
                <a:latin typeface="Sakkal Majalla" pitchFamily="2" charset="-78"/>
                <a:cs typeface="Sakkal Majalla" pitchFamily="2" charset="-78"/>
              </a:rPr>
              <a:t>حاد من 2 </a:t>
            </a:r>
            <a:r>
              <a:rPr lang="ar-SA" b="1" dirty="0">
                <a:solidFill>
                  <a:schemeClr val="accent5">
                    <a:lumMod val="75000"/>
                  </a:schemeClr>
                </a:solidFill>
                <a:latin typeface="Sakkal Majalla" pitchFamily="2" charset="-78"/>
                <a:cs typeface="Sakkal Majalla" pitchFamily="2" charset="-78"/>
              </a:rPr>
              <a:t>آ</a:t>
            </a:r>
            <a:r>
              <a:rPr lang="ar-BH" b="1" dirty="0">
                <a:solidFill>
                  <a:schemeClr val="accent5">
                    <a:lumMod val="75000"/>
                  </a:schemeClr>
                </a:solidFill>
                <a:latin typeface="Sakkal Majalla" pitchFamily="2" charset="-78"/>
                <a:cs typeface="Sakkal Majalla" pitchFamily="2" charset="-78"/>
              </a:rPr>
              <a:t>حاد. </a:t>
            </a:r>
            <a:endParaRPr lang="ar-SA" b="1" dirty="0">
              <a:solidFill>
                <a:schemeClr val="accent5">
                  <a:lumMod val="75000"/>
                </a:schemeClr>
              </a:solidFill>
              <a:latin typeface="Sakkal Majalla" pitchFamily="2" charset="-78"/>
              <a:cs typeface="Sakkal Majalla" pitchFamily="2" charset="-78"/>
            </a:endParaRPr>
          </a:p>
          <a:p>
            <a:pPr algn="ctr"/>
            <a:r>
              <a:rPr lang="ar-BH" b="1" dirty="0">
                <a:solidFill>
                  <a:schemeClr val="accent5">
                    <a:lumMod val="75000"/>
                  </a:schemeClr>
                </a:solidFill>
                <a:latin typeface="Sakkal Majalla" pitchFamily="2" charset="-78"/>
                <a:cs typeface="Sakkal Majalla" pitchFamily="2" charset="-78"/>
              </a:rPr>
              <a:t> أعيد تجميع  1 عشرات  إلى 10 </a:t>
            </a:r>
            <a:r>
              <a:rPr lang="ar-SA" b="1" dirty="0">
                <a:solidFill>
                  <a:schemeClr val="accent5">
                    <a:lumMod val="75000"/>
                  </a:schemeClr>
                </a:solidFill>
                <a:latin typeface="Sakkal Majalla" pitchFamily="2" charset="-78"/>
                <a:cs typeface="Sakkal Majalla" pitchFamily="2" charset="-78"/>
              </a:rPr>
              <a:t>آ</a:t>
            </a:r>
            <a:r>
              <a:rPr lang="ar-BH" b="1" dirty="0">
                <a:solidFill>
                  <a:schemeClr val="accent5">
                    <a:lumMod val="75000"/>
                  </a:schemeClr>
                </a:solidFill>
                <a:latin typeface="Sakkal Majalla" pitchFamily="2" charset="-78"/>
                <a:cs typeface="Sakkal Majalla" pitchFamily="2" charset="-78"/>
              </a:rPr>
              <a:t>حاد, فيصبح عدد ا</a:t>
            </a:r>
            <a:r>
              <a:rPr lang="ar-SA" b="1" dirty="0">
                <a:solidFill>
                  <a:schemeClr val="accent5">
                    <a:lumMod val="75000"/>
                  </a:schemeClr>
                </a:solidFill>
                <a:latin typeface="Sakkal Majalla" pitchFamily="2" charset="-78"/>
                <a:cs typeface="Sakkal Majalla" pitchFamily="2" charset="-78"/>
              </a:rPr>
              <a:t>لآ</a:t>
            </a:r>
            <a:r>
              <a:rPr lang="ar-BH" b="1" dirty="0">
                <a:solidFill>
                  <a:schemeClr val="accent5">
                    <a:lumMod val="75000"/>
                  </a:schemeClr>
                </a:solidFill>
                <a:latin typeface="Sakkal Majalla" pitchFamily="2" charset="-78"/>
                <a:cs typeface="Sakkal Majalla" pitchFamily="2" charset="-78"/>
              </a:rPr>
              <a:t>حاد :  2 </a:t>
            </a:r>
            <a:r>
              <a:rPr lang="ar-SA" b="1" dirty="0">
                <a:solidFill>
                  <a:schemeClr val="accent5">
                    <a:lumMod val="75000"/>
                  </a:schemeClr>
                </a:solidFill>
                <a:latin typeface="Sakkal Majalla" pitchFamily="2" charset="-78"/>
                <a:cs typeface="Sakkal Majalla" pitchFamily="2" charset="-78"/>
              </a:rPr>
              <a:t>آ</a:t>
            </a:r>
            <a:r>
              <a:rPr lang="ar-BH" b="1" dirty="0">
                <a:solidFill>
                  <a:schemeClr val="accent5">
                    <a:lumMod val="75000"/>
                  </a:schemeClr>
                </a:solidFill>
                <a:latin typeface="Sakkal Majalla" pitchFamily="2" charset="-78"/>
                <a:cs typeface="Sakkal Majalla" pitchFamily="2" charset="-78"/>
              </a:rPr>
              <a:t>حاد +  10 </a:t>
            </a:r>
            <a:r>
              <a:rPr lang="ar-SA" b="1" dirty="0">
                <a:solidFill>
                  <a:schemeClr val="accent5">
                    <a:lumMod val="75000"/>
                  </a:schemeClr>
                </a:solidFill>
                <a:latin typeface="Sakkal Majalla" pitchFamily="2" charset="-78"/>
                <a:cs typeface="Sakkal Majalla" pitchFamily="2" charset="-78"/>
              </a:rPr>
              <a:t>آ</a:t>
            </a:r>
            <a:r>
              <a:rPr lang="ar-BH" b="1" dirty="0">
                <a:solidFill>
                  <a:schemeClr val="accent5">
                    <a:lumMod val="75000"/>
                  </a:schemeClr>
                </a:solidFill>
                <a:latin typeface="Sakkal Majalla" pitchFamily="2" charset="-78"/>
                <a:cs typeface="Sakkal Majalla" pitchFamily="2" charset="-78"/>
              </a:rPr>
              <a:t>حاد  =  12 </a:t>
            </a:r>
            <a:r>
              <a:rPr lang="ar-SA" b="1" dirty="0">
                <a:solidFill>
                  <a:schemeClr val="accent5">
                    <a:lumMod val="75000"/>
                  </a:schemeClr>
                </a:solidFill>
                <a:latin typeface="Sakkal Majalla" pitchFamily="2" charset="-78"/>
                <a:cs typeface="Sakkal Majalla" pitchFamily="2" charset="-78"/>
              </a:rPr>
              <a:t>آ</a:t>
            </a:r>
            <a:r>
              <a:rPr lang="ar-BH" b="1" dirty="0">
                <a:solidFill>
                  <a:schemeClr val="accent5">
                    <a:lumMod val="75000"/>
                  </a:schemeClr>
                </a:solidFill>
                <a:latin typeface="Sakkal Majalla" pitchFamily="2" charset="-78"/>
                <a:cs typeface="Sakkal Majalla" pitchFamily="2" charset="-78"/>
              </a:rPr>
              <a:t>حاد</a:t>
            </a:r>
          </a:p>
        </p:txBody>
      </p:sp>
      <p:cxnSp>
        <p:nvCxnSpPr>
          <p:cNvPr id="124" name="Straight Connector 123"/>
          <p:cNvCxnSpPr/>
          <p:nvPr/>
        </p:nvCxnSpPr>
        <p:spPr>
          <a:xfrm>
            <a:off x="10691995" y="3484168"/>
            <a:ext cx="1340801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6" name="Rectangle 155"/>
          <p:cNvSpPr/>
          <p:nvPr/>
        </p:nvSpPr>
        <p:spPr>
          <a:xfrm>
            <a:off x="5782069" y="2654918"/>
            <a:ext cx="1569697" cy="954107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BH" sz="2800" b="1" dirty="0">
                <a:ln w="18415" cmpd="sng">
                  <a:noFill/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Sakkal Majalla" pitchFamily="2" charset="-78"/>
                <a:cs typeface="Sakkal Majalla" pitchFamily="2" charset="-78"/>
              </a:rPr>
              <a:t>        2  </a:t>
            </a:r>
            <a:r>
              <a:rPr lang="ar-BH" sz="2800" b="1" dirty="0">
                <a:ln w="18415" cmpd="sng">
                  <a:noFill/>
                  <a:prstDash val="solid"/>
                </a:ln>
                <a:solidFill>
                  <a:srgbClr val="FF33CC"/>
                </a:solidFill>
                <a:latin typeface="Sakkal Majalla" pitchFamily="2" charset="-78"/>
                <a:cs typeface="Sakkal Majalla" pitchFamily="2" charset="-78"/>
              </a:rPr>
              <a:t>1</a:t>
            </a:r>
            <a:r>
              <a:rPr lang="ar-BH" sz="2800" b="1" dirty="0">
                <a:ln w="18415" cmpd="sng">
                  <a:noFill/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Sakkal Majalla" pitchFamily="2" charset="-78"/>
                <a:cs typeface="Sakkal Majalla" pitchFamily="2" charset="-78"/>
              </a:rPr>
              <a:t>  </a:t>
            </a:r>
            <a:r>
              <a:rPr lang="ar-BH" sz="2800" b="1" dirty="0">
                <a:ln w="18415" cmpd="sng">
                  <a:noFill/>
                  <a:prstDash val="solid"/>
                </a:ln>
                <a:solidFill>
                  <a:srgbClr val="00B050"/>
                </a:solidFill>
                <a:latin typeface="Sakkal Majalla" pitchFamily="2" charset="-78"/>
                <a:cs typeface="Sakkal Majalla" pitchFamily="2" charset="-78"/>
              </a:rPr>
              <a:t>6</a:t>
            </a:r>
            <a:r>
              <a:rPr lang="ar-BH" sz="2800" b="1" dirty="0">
                <a:ln w="18415" cmpd="sng">
                  <a:noFill/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Sakkal Majalla" pitchFamily="2" charset="-78"/>
                <a:cs typeface="Sakkal Majalla" pitchFamily="2" charset="-78"/>
              </a:rPr>
              <a:t>  1 </a:t>
            </a:r>
          </a:p>
          <a:p>
            <a:pPr algn="ctr"/>
            <a:r>
              <a:rPr lang="ar-BH" sz="2800" b="1" dirty="0">
                <a:ln w="18415" cmpd="sng">
                  <a:noFill/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Sakkal Majalla" pitchFamily="2" charset="-78"/>
                <a:cs typeface="Sakkal Majalla" pitchFamily="2" charset="-78"/>
              </a:rPr>
              <a:t>- 6  </a:t>
            </a:r>
            <a:r>
              <a:rPr lang="ar-BH" sz="2800" b="1" dirty="0">
                <a:ln w="18415" cmpd="sng">
                  <a:noFill/>
                  <a:prstDash val="solid"/>
                </a:ln>
                <a:solidFill>
                  <a:srgbClr val="FF33CC"/>
                </a:solidFill>
                <a:latin typeface="Sakkal Majalla" pitchFamily="2" charset="-78"/>
                <a:cs typeface="Sakkal Majalla" pitchFamily="2" charset="-78"/>
              </a:rPr>
              <a:t>2</a:t>
            </a:r>
            <a:r>
              <a:rPr lang="ar-BH" sz="2800" b="1" dirty="0">
                <a:ln w="18415" cmpd="sng">
                  <a:noFill/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Sakkal Majalla" pitchFamily="2" charset="-78"/>
                <a:cs typeface="Sakkal Majalla" pitchFamily="2" charset="-78"/>
              </a:rPr>
              <a:t>  7</a:t>
            </a:r>
          </a:p>
        </p:txBody>
      </p:sp>
      <p:sp>
        <p:nvSpPr>
          <p:cNvPr id="134" name="Rectangle 133"/>
          <p:cNvSpPr/>
          <p:nvPr/>
        </p:nvSpPr>
        <p:spPr>
          <a:xfrm>
            <a:off x="10750207" y="2629535"/>
            <a:ext cx="1569697" cy="954107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BH" sz="2800" b="1" dirty="0">
                <a:ln w="18415" cmpd="sng">
                  <a:noFill/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Sakkal Majalla" pitchFamily="2" charset="-78"/>
                <a:cs typeface="Sakkal Majalla" pitchFamily="2" charset="-78"/>
              </a:rPr>
              <a:t>        2  1  6  1 </a:t>
            </a:r>
          </a:p>
          <a:p>
            <a:pPr algn="ctr"/>
            <a:r>
              <a:rPr lang="ar-BH" sz="2800" b="1" dirty="0">
                <a:ln w="18415" cmpd="sng">
                  <a:noFill/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Sakkal Majalla" pitchFamily="2" charset="-78"/>
                <a:cs typeface="Sakkal Majalla" pitchFamily="2" charset="-78"/>
              </a:rPr>
              <a:t>- 6  2  7</a:t>
            </a:r>
          </a:p>
        </p:txBody>
      </p:sp>
      <p:sp>
        <p:nvSpPr>
          <p:cNvPr id="135" name="Rectangle 134"/>
          <p:cNvSpPr/>
          <p:nvPr/>
        </p:nvSpPr>
        <p:spPr>
          <a:xfrm>
            <a:off x="11569788" y="3425990"/>
            <a:ext cx="3369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BH" sz="2800" b="1" dirty="0">
                <a:ln w="18415" cmpd="sng">
                  <a:noFill/>
                  <a:prstDash val="solid"/>
                </a:ln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6</a:t>
            </a:r>
            <a:endParaRPr lang="ar-BH" sz="2800" dirty="0">
              <a:solidFill>
                <a:srgbClr val="FF0000"/>
              </a:solidFill>
            </a:endParaRPr>
          </a:p>
        </p:txBody>
      </p:sp>
      <p:cxnSp>
        <p:nvCxnSpPr>
          <p:cNvPr id="88" name="Straight Connector 87"/>
          <p:cNvCxnSpPr>
            <a:cxnSpLocks/>
          </p:cNvCxnSpPr>
          <p:nvPr/>
        </p:nvCxnSpPr>
        <p:spPr>
          <a:xfrm flipH="1">
            <a:off x="6659786" y="2748195"/>
            <a:ext cx="137217" cy="197749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90" name="Straight Connector 89"/>
          <p:cNvCxnSpPr>
            <a:cxnSpLocks/>
          </p:cNvCxnSpPr>
          <p:nvPr/>
        </p:nvCxnSpPr>
        <p:spPr>
          <a:xfrm flipH="1">
            <a:off x="6431120" y="2748195"/>
            <a:ext cx="137217" cy="197749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>
            <a:cxnSpLocks/>
          </p:cNvCxnSpPr>
          <p:nvPr/>
        </p:nvCxnSpPr>
        <p:spPr>
          <a:xfrm flipH="1">
            <a:off x="11631567" y="2735810"/>
            <a:ext cx="137217" cy="197749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>
            <a:cxnSpLocks/>
          </p:cNvCxnSpPr>
          <p:nvPr/>
        </p:nvCxnSpPr>
        <p:spPr>
          <a:xfrm flipH="1">
            <a:off x="11386944" y="2735810"/>
            <a:ext cx="137217" cy="197749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>
            <a:cxnSpLocks/>
          </p:cNvCxnSpPr>
          <p:nvPr/>
        </p:nvCxnSpPr>
        <p:spPr>
          <a:xfrm flipH="1">
            <a:off x="6176254" y="2748195"/>
            <a:ext cx="137217" cy="197749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20" name="Rectangle 119"/>
          <p:cNvSpPr/>
          <p:nvPr/>
        </p:nvSpPr>
        <p:spPr>
          <a:xfrm>
            <a:off x="11498149" y="2501118"/>
            <a:ext cx="35779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BH" sz="1600" b="1" dirty="0">
                <a:ln w="18415" cmpd="sng">
                  <a:noFill/>
                  <a:prstDash val="solid"/>
                </a:ln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12</a:t>
            </a:r>
            <a:endParaRPr lang="ar-BH" sz="1600" dirty="0">
              <a:solidFill>
                <a:srgbClr val="FF0000"/>
              </a:solidFill>
            </a:endParaRPr>
          </a:p>
        </p:txBody>
      </p:sp>
      <p:sp>
        <p:nvSpPr>
          <p:cNvPr id="122" name="Rectangle 121"/>
          <p:cNvSpPr/>
          <p:nvPr/>
        </p:nvSpPr>
        <p:spPr>
          <a:xfrm>
            <a:off x="11313265" y="2501118"/>
            <a:ext cx="27122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BH" sz="1600" b="1" dirty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Sakkal Majalla" pitchFamily="2" charset="-78"/>
                <a:cs typeface="Sakkal Majalla" pitchFamily="2" charset="-78"/>
              </a:rPr>
              <a:t>0</a:t>
            </a:r>
            <a:endParaRPr lang="ar-BH" sz="1600" dirty="0">
              <a:ln w="18415" cmpd="sng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3" name="Snip Diagonal Corner Rectangle 12"/>
          <p:cNvSpPr/>
          <p:nvPr/>
        </p:nvSpPr>
        <p:spPr>
          <a:xfrm>
            <a:off x="3346315" y="4221388"/>
            <a:ext cx="3863712" cy="2113124"/>
          </a:xfrm>
          <a:prstGeom prst="snip2DiagRect">
            <a:avLst/>
          </a:prstGeom>
          <a:solidFill>
            <a:srgbClr val="F7D9E5"/>
          </a:solidFill>
          <a:ln>
            <a:solidFill>
              <a:srgbClr val="C32B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173" name="Rectangle 172"/>
          <p:cNvSpPr/>
          <p:nvPr/>
        </p:nvSpPr>
        <p:spPr>
          <a:xfrm>
            <a:off x="3346315" y="4710353"/>
            <a:ext cx="382538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BH" sz="3600" b="1" dirty="0">
                <a:solidFill>
                  <a:srgbClr val="90204D"/>
                </a:solidFill>
                <a:latin typeface="Sakkal Majalla" pitchFamily="2" charset="-78"/>
                <a:cs typeface="Sakkal Majalla" pitchFamily="2" charset="-78"/>
              </a:rPr>
              <a:t>إذن،الفرق في الطول هو 886 ملمترًا</a:t>
            </a:r>
          </a:p>
        </p:txBody>
      </p:sp>
      <p:pic>
        <p:nvPicPr>
          <p:cNvPr id="174" name="Picture 173" descr="C:\Users\SAKEEN~1\AppData\Local\Temp\Rar$DIa20840.10391\hello.png">
            <a:extLst>
              <a:ext uri="{FF2B5EF4-FFF2-40B4-BE49-F238E27FC236}">
                <a16:creationId xmlns:a16="http://schemas.microsoft.com/office/drawing/2014/main" xmlns="" id="{29013EF4-1E50-4532-AF5D-4881C1465E3D}"/>
              </a:ext>
            </a:extLst>
          </p:cNvPr>
          <p:cNvPicPr/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412" t="11512" r="5070" b="13952"/>
          <a:stretch/>
        </p:blipFill>
        <p:spPr bwMode="auto">
          <a:xfrm>
            <a:off x="0" y="3228891"/>
            <a:ext cx="2663634" cy="3102272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Rectangle 64">
            <a:extLst>
              <a:ext uri="{FF2B5EF4-FFF2-40B4-BE49-F238E27FC236}">
                <a16:creationId xmlns:a16="http://schemas.microsoft.com/office/drawing/2014/main" xmlns="" id="{7C0BA2AD-E868-44A6-8DAC-204A35A5AB17}"/>
              </a:ext>
            </a:extLst>
          </p:cNvPr>
          <p:cNvSpPr/>
          <p:nvPr/>
        </p:nvSpPr>
        <p:spPr>
          <a:xfrm>
            <a:off x="7361941" y="3630052"/>
            <a:ext cx="369029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BH" sz="2000" b="1" dirty="0">
                <a:solidFill>
                  <a:schemeClr val="accent5">
                    <a:lumMod val="75000"/>
                  </a:schemeClr>
                </a:solidFill>
                <a:latin typeface="Sakkal Majalla" pitchFamily="2" charset="-78"/>
                <a:cs typeface="Sakkal Majalla" pitchFamily="2" charset="-78"/>
              </a:rPr>
              <a:t>1</a:t>
            </a:r>
            <a:r>
              <a:rPr lang="ar-SA" sz="2000" b="1" dirty="0">
                <a:solidFill>
                  <a:schemeClr val="accent5">
                    <a:lumMod val="75000"/>
                  </a:schemeClr>
                </a:solidFill>
                <a:latin typeface="Sakkal Majalla" pitchFamily="2" charset="-78"/>
                <a:cs typeface="Sakkal Majalla" pitchFamily="2" charset="-78"/>
              </a:rPr>
              <a:t>2آحاد</a:t>
            </a:r>
            <a:r>
              <a:rPr lang="ar-BH" sz="2000" b="1" dirty="0">
                <a:solidFill>
                  <a:schemeClr val="accent5">
                    <a:lumMod val="75000"/>
                  </a:schemeClr>
                </a:solidFill>
                <a:latin typeface="Sakkal Majalla" pitchFamily="2" charset="-78"/>
                <a:cs typeface="Sakkal Majalla" pitchFamily="2" charset="-78"/>
              </a:rPr>
              <a:t>  -   </a:t>
            </a:r>
            <a:r>
              <a:rPr lang="ar-SA" sz="2000" b="1" dirty="0">
                <a:solidFill>
                  <a:schemeClr val="accent5">
                    <a:lumMod val="75000"/>
                  </a:schemeClr>
                </a:solidFill>
                <a:latin typeface="Sakkal Majalla" pitchFamily="2" charset="-78"/>
                <a:cs typeface="Sakkal Majalla" pitchFamily="2" charset="-78"/>
              </a:rPr>
              <a:t>6</a:t>
            </a:r>
            <a:r>
              <a:rPr lang="ar-BH" sz="2000" b="1" dirty="0">
                <a:solidFill>
                  <a:schemeClr val="accent5">
                    <a:lumMod val="75000"/>
                  </a:schemeClr>
                </a:solidFill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SA" sz="2000" b="1" dirty="0">
                <a:solidFill>
                  <a:schemeClr val="accent5">
                    <a:lumMod val="75000"/>
                  </a:schemeClr>
                </a:solidFill>
                <a:latin typeface="Sakkal Majalla" pitchFamily="2" charset="-78"/>
                <a:cs typeface="Sakkal Majalla" pitchFamily="2" charset="-78"/>
              </a:rPr>
              <a:t>آحاد</a:t>
            </a:r>
            <a:r>
              <a:rPr lang="ar-BH" sz="2000" b="1" dirty="0">
                <a:solidFill>
                  <a:schemeClr val="accent5">
                    <a:lumMod val="75000"/>
                  </a:schemeClr>
                </a:solidFill>
                <a:latin typeface="Sakkal Majalla" pitchFamily="2" charset="-78"/>
                <a:cs typeface="Sakkal Majalla" pitchFamily="2" charset="-78"/>
              </a:rPr>
              <a:t>  = </a:t>
            </a:r>
            <a:r>
              <a:rPr lang="ar-SA" sz="2000" b="1" dirty="0">
                <a:solidFill>
                  <a:schemeClr val="accent5">
                    <a:lumMod val="75000"/>
                  </a:schemeClr>
                </a:solidFill>
                <a:latin typeface="Sakkal Majalla" pitchFamily="2" charset="-78"/>
                <a:cs typeface="Sakkal Majalla" pitchFamily="2" charset="-78"/>
              </a:rPr>
              <a:t>6</a:t>
            </a:r>
            <a:r>
              <a:rPr lang="ar-BH" sz="2000" b="1" dirty="0">
                <a:solidFill>
                  <a:schemeClr val="accent5">
                    <a:lumMod val="75000"/>
                  </a:schemeClr>
                </a:solidFill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SA" sz="2000" b="1" dirty="0">
                <a:solidFill>
                  <a:schemeClr val="accent5">
                    <a:lumMod val="75000"/>
                  </a:schemeClr>
                </a:solidFill>
                <a:latin typeface="Sakkal Majalla" pitchFamily="2" charset="-78"/>
                <a:cs typeface="Sakkal Majalla" pitchFamily="2" charset="-78"/>
              </a:rPr>
              <a:t>آحاد</a:t>
            </a:r>
            <a:endParaRPr lang="ar-BH" sz="2000" b="1" dirty="0">
              <a:solidFill>
                <a:schemeClr val="accent5">
                  <a:lumMod val="75000"/>
                </a:schemeClr>
              </a:solidFill>
              <a:latin typeface="Sakkal Majalla" pitchFamily="2" charset="-78"/>
              <a:cs typeface="Sakkal Majalla" pitchFamily="2" charset="-78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90AAABE7-251F-44CA-BAEA-4358DF474009}"/>
              </a:ext>
            </a:extLst>
          </p:cNvPr>
          <p:cNvGrpSpPr/>
          <p:nvPr/>
        </p:nvGrpSpPr>
        <p:grpSpPr>
          <a:xfrm>
            <a:off x="7477823" y="4218038"/>
            <a:ext cx="4676268" cy="2113124"/>
            <a:chOff x="7477823" y="4218038"/>
            <a:chExt cx="4676268" cy="2113124"/>
          </a:xfrm>
        </p:grpSpPr>
        <p:grpSp>
          <p:nvGrpSpPr>
            <p:cNvPr id="12" name="Group 11"/>
            <p:cNvGrpSpPr/>
            <p:nvPr/>
          </p:nvGrpSpPr>
          <p:grpSpPr>
            <a:xfrm>
              <a:off x="7477823" y="4218038"/>
              <a:ext cx="4676268" cy="2113124"/>
              <a:chOff x="5329072" y="4217219"/>
              <a:chExt cx="4676268" cy="2113124"/>
            </a:xfrm>
          </p:grpSpPr>
          <p:sp>
            <p:nvSpPr>
              <p:cNvPr id="138" name="Rectangle 137"/>
              <p:cNvSpPr/>
              <p:nvPr/>
            </p:nvSpPr>
            <p:spPr>
              <a:xfrm>
                <a:off x="5329072" y="4217219"/>
                <a:ext cx="4595821" cy="2113124"/>
              </a:xfrm>
              <a:prstGeom prst="rect">
                <a:avLst/>
              </a:prstGeom>
              <a:solidFill>
                <a:srgbClr val="E0F5FC"/>
              </a:solidFill>
              <a:ln>
                <a:solidFill>
                  <a:srgbClr val="1295B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r>
                  <a:rPr lang="ar-BH" sz="2600" b="1" dirty="0">
                    <a:solidFill>
                      <a:srgbClr val="002060"/>
                    </a:solidFill>
                    <a:latin typeface="Sakkal Majalla" pitchFamily="2" charset="-78"/>
                    <a:cs typeface="Sakkal Majalla" pitchFamily="2" charset="-78"/>
                  </a:rPr>
                  <a:t>الخطوة  3: </a:t>
                </a:r>
                <a:r>
                  <a:rPr lang="ar-BH" sz="2600" b="1" dirty="0">
                    <a:solidFill>
                      <a:srgbClr val="1F276F"/>
                    </a:solidFill>
                    <a:latin typeface="Sakkal Majalla" pitchFamily="2" charset="-78"/>
                    <a:cs typeface="Sakkal Majalla" pitchFamily="2" charset="-78"/>
                  </a:rPr>
                  <a:t>أطرح المئات و الألوف</a:t>
                </a:r>
              </a:p>
              <a:p>
                <a:pPr algn="ctr"/>
                <a:endParaRPr lang="ar-BH" dirty="0">
                  <a:solidFill>
                    <a:schemeClr val="accent6">
                      <a:lumMod val="50000"/>
                    </a:schemeClr>
                  </a:solidFill>
                  <a:latin typeface="Sakkal Majalla" pitchFamily="2" charset="-78"/>
                  <a:cs typeface="Sakkal Majalla" pitchFamily="2" charset="-78"/>
                </a:endParaRPr>
              </a:p>
              <a:p>
                <a:pPr algn="ctr"/>
                <a:endParaRPr lang="ar-BH" dirty="0">
                  <a:solidFill>
                    <a:schemeClr val="accent6">
                      <a:lumMod val="50000"/>
                    </a:schemeClr>
                  </a:solidFill>
                  <a:latin typeface="Sakkal Majalla" pitchFamily="2" charset="-78"/>
                  <a:cs typeface="Sakkal Majalla" pitchFamily="2" charset="-78"/>
                </a:endParaRPr>
              </a:p>
              <a:p>
                <a:pPr algn="ctr"/>
                <a:endParaRPr lang="ar-BH" dirty="0">
                  <a:solidFill>
                    <a:schemeClr val="accent6">
                      <a:lumMod val="50000"/>
                    </a:schemeClr>
                  </a:solidFill>
                  <a:latin typeface="Sakkal Majalla" pitchFamily="2" charset="-78"/>
                  <a:cs typeface="Sakkal Majalla" pitchFamily="2" charset="-78"/>
                </a:endParaRPr>
              </a:p>
              <a:p>
                <a:pPr algn="ctr"/>
                <a:endParaRPr lang="ar-BH" dirty="0">
                  <a:solidFill>
                    <a:schemeClr val="accent6">
                      <a:lumMod val="50000"/>
                    </a:schemeClr>
                  </a:solidFill>
                  <a:latin typeface="Sakkal Majalla" pitchFamily="2" charset="-78"/>
                  <a:cs typeface="Sakkal Majalla" pitchFamily="2" charset="-78"/>
                </a:endParaRPr>
              </a:p>
              <a:p>
                <a:pPr algn="ctr"/>
                <a:endParaRPr lang="ar-BH" dirty="0">
                  <a:solidFill>
                    <a:schemeClr val="accent6">
                      <a:lumMod val="50000"/>
                    </a:schemeClr>
                  </a:solidFill>
                  <a:latin typeface="Sakkal Majalla" pitchFamily="2" charset="-78"/>
                  <a:cs typeface="Sakkal Majalla" pitchFamily="2" charset="-78"/>
                </a:endParaRPr>
              </a:p>
              <a:p>
                <a:pPr algn="ctr"/>
                <a:endParaRPr lang="ar-BH" dirty="0">
                  <a:solidFill>
                    <a:schemeClr val="accent6">
                      <a:lumMod val="50000"/>
                    </a:schemeClr>
                  </a:solidFill>
                  <a:latin typeface="Sakkal Majalla" pitchFamily="2" charset="-78"/>
                  <a:cs typeface="Sakkal Majalla" pitchFamily="2" charset="-78"/>
                </a:endParaRPr>
              </a:p>
            </p:txBody>
          </p:sp>
          <p:sp>
            <p:nvSpPr>
              <p:cNvPr id="170" name="Rectangle 169"/>
              <p:cNvSpPr/>
              <p:nvPr/>
            </p:nvSpPr>
            <p:spPr>
              <a:xfrm>
                <a:off x="8435643" y="4891311"/>
                <a:ext cx="1569697" cy="95410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ar-BH" sz="2800" b="1" dirty="0">
                    <a:ln w="18415" cmpd="sng">
                      <a:noFill/>
                      <a:prstDash val="solid"/>
                    </a:ln>
                    <a:solidFill>
                      <a:schemeClr val="accent1">
                        <a:lumMod val="50000"/>
                      </a:schemeClr>
                    </a:solidFill>
                    <a:latin typeface="Sakkal Majalla" pitchFamily="2" charset="-78"/>
                    <a:cs typeface="Sakkal Majalla" pitchFamily="2" charset="-78"/>
                  </a:rPr>
                  <a:t>        2  1  </a:t>
                </a:r>
                <a:r>
                  <a:rPr lang="ar-BH" sz="2800" b="1" dirty="0">
                    <a:ln w="18415" cmpd="sng">
                      <a:noFill/>
                      <a:prstDash val="solid"/>
                    </a:ln>
                    <a:solidFill>
                      <a:srgbClr val="00B050"/>
                    </a:solidFill>
                    <a:latin typeface="Sakkal Majalla" pitchFamily="2" charset="-78"/>
                    <a:cs typeface="Sakkal Majalla" pitchFamily="2" charset="-78"/>
                  </a:rPr>
                  <a:t>6</a:t>
                </a:r>
                <a:r>
                  <a:rPr lang="ar-BH" sz="2800" b="1" dirty="0">
                    <a:ln w="18415" cmpd="sng">
                      <a:noFill/>
                      <a:prstDash val="solid"/>
                    </a:ln>
                    <a:solidFill>
                      <a:schemeClr val="accent1">
                        <a:lumMod val="50000"/>
                      </a:schemeClr>
                    </a:solidFill>
                    <a:latin typeface="Sakkal Majalla" pitchFamily="2" charset="-78"/>
                    <a:cs typeface="Sakkal Majalla" pitchFamily="2" charset="-78"/>
                  </a:rPr>
                  <a:t>  1 </a:t>
                </a:r>
              </a:p>
              <a:p>
                <a:pPr algn="ctr"/>
                <a:r>
                  <a:rPr lang="ar-BH" sz="2800" b="1" dirty="0">
                    <a:ln w="18415" cmpd="sng">
                      <a:noFill/>
                      <a:prstDash val="solid"/>
                    </a:ln>
                    <a:solidFill>
                      <a:schemeClr val="accent1">
                        <a:lumMod val="50000"/>
                      </a:schemeClr>
                    </a:solidFill>
                    <a:latin typeface="Sakkal Majalla" pitchFamily="2" charset="-78"/>
                    <a:cs typeface="Sakkal Majalla" pitchFamily="2" charset="-78"/>
                  </a:rPr>
                  <a:t>- 6  2  </a:t>
                </a:r>
                <a:r>
                  <a:rPr lang="ar-BH" sz="2800" b="1" dirty="0">
                    <a:ln w="18415" cmpd="sng">
                      <a:noFill/>
                      <a:prstDash val="solid"/>
                    </a:ln>
                    <a:solidFill>
                      <a:srgbClr val="00B050"/>
                    </a:solidFill>
                    <a:latin typeface="Sakkal Majalla" pitchFamily="2" charset="-78"/>
                    <a:cs typeface="Sakkal Majalla" pitchFamily="2" charset="-78"/>
                  </a:rPr>
                  <a:t>7</a:t>
                </a:r>
              </a:p>
            </p:txBody>
          </p:sp>
          <p:sp>
            <p:nvSpPr>
              <p:cNvPr id="157" name="Rectangle 156"/>
              <p:cNvSpPr/>
              <p:nvPr/>
            </p:nvSpPr>
            <p:spPr>
              <a:xfrm>
                <a:off x="5346424" y="4708790"/>
                <a:ext cx="3260027" cy="14773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ar-BH" b="1" dirty="0">
                    <a:solidFill>
                      <a:schemeClr val="accent5">
                        <a:lumMod val="75000"/>
                      </a:schemeClr>
                    </a:solidFill>
                    <a:latin typeface="Sakkal Majalla" pitchFamily="2" charset="-78"/>
                    <a:cs typeface="Sakkal Majalla" pitchFamily="2" charset="-78"/>
                  </a:rPr>
                  <a:t>لا أستطيع أن أطرح 7 مئات من 5 مئات</a:t>
                </a:r>
                <a:endParaRPr lang="ar-SA" b="1" dirty="0">
                  <a:solidFill>
                    <a:schemeClr val="accent5">
                      <a:lumMod val="75000"/>
                    </a:schemeClr>
                  </a:solidFill>
                  <a:latin typeface="Sakkal Majalla" pitchFamily="2" charset="-78"/>
                  <a:cs typeface="Sakkal Majalla" pitchFamily="2" charset="-78"/>
                </a:endParaRPr>
              </a:p>
              <a:p>
                <a:pPr algn="ctr"/>
                <a:r>
                  <a:rPr lang="ar-BH" b="1" dirty="0">
                    <a:solidFill>
                      <a:schemeClr val="accent5">
                        <a:lumMod val="75000"/>
                      </a:schemeClr>
                    </a:solidFill>
                    <a:latin typeface="Sakkal Majalla" pitchFamily="2" charset="-78"/>
                    <a:cs typeface="Sakkal Majalla" pitchFamily="2" charset="-78"/>
                  </a:rPr>
                  <a:t>أعيد تجميع  1 ألف  إلى 10 مئات, فيصبح عدد المئات :  5 مئات +  10 مئات  =  15 مئة</a:t>
                </a:r>
              </a:p>
              <a:p>
                <a:pPr algn="ctr"/>
                <a:r>
                  <a:rPr lang="ar-BH" b="1" dirty="0">
                    <a:solidFill>
                      <a:schemeClr val="accent5">
                        <a:lumMod val="75000"/>
                      </a:schemeClr>
                    </a:solidFill>
                    <a:latin typeface="Sakkal Majalla" pitchFamily="2" charset="-78"/>
                    <a:cs typeface="Sakkal Majalla" pitchFamily="2" charset="-78"/>
                  </a:rPr>
                  <a:t>15 مئة  -  7 مئات  = 8 مئات</a:t>
                </a:r>
              </a:p>
              <a:p>
                <a:pPr algn="ctr"/>
                <a:r>
                  <a:rPr lang="ar-BH" b="1" dirty="0">
                    <a:solidFill>
                      <a:schemeClr val="accent5">
                        <a:lumMod val="75000"/>
                      </a:schemeClr>
                    </a:solidFill>
                    <a:latin typeface="Sakkal Majalla" pitchFamily="2" charset="-78"/>
                    <a:cs typeface="Sakkal Majalla" pitchFamily="2" charset="-78"/>
                  </a:rPr>
                  <a:t>0 ألف  -  0 ألف  = 0 ألف</a:t>
                </a:r>
              </a:p>
            </p:txBody>
          </p:sp>
          <p:grpSp>
            <p:nvGrpSpPr>
              <p:cNvPr id="159" name="Group 158"/>
              <p:cNvGrpSpPr/>
              <p:nvPr/>
            </p:nvGrpSpPr>
            <p:grpSpPr>
              <a:xfrm>
                <a:off x="8521381" y="5738077"/>
                <a:ext cx="1340801" cy="523220"/>
                <a:chOff x="10359057" y="3799852"/>
                <a:chExt cx="1340801" cy="523220"/>
              </a:xfrm>
            </p:grpSpPr>
            <p:cxnSp>
              <p:nvCxnSpPr>
                <p:cNvPr id="160" name="Straight Connector 159"/>
                <p:cNvCxnSpPr/>
                <p:nvPr/>
              </p:nvCxnSpPr>
              <p:spPr>
                <a:xfrm>
                  <a:off x="10359057" y="3848342"/>
                  <a:ext cx="1340801" cy="0"/>
                </a:xfrm>
                <a:prstGeom prst="line">
                  <a:avLst/>
                </a:prstGeom>
                <a:ln w="38100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61" name="Rectangle 160"/>
                <p:cNvSpPr/>
                <p:nvPr/>
              </p:nvSpPr>
              <p:spPr>
                <a:xfrm>
                  <a:off x="10542012" y="3799852"/>
                  <a:ext cx="859531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ar-BH" sz="2800" b="1" dirty="0">
                      <a:ln w="18415" cmpd="sng">
                        <a:noFill/>
                        <a:prstDash val="solid"/>
                      </a:ln>
                      <a:solidFill>
                        <a:schemeClr val="accent1">
                          <a:lumMod val="50000"/>
                        </a:schemeClr>
                      </a:solidFill>
                      <a:latin typeface="Sakkal Majalla" pitchFamily="2" charset="-78"/>
                      <a:cs typeface="Sakkal Majalla" pitchFamily="2" charset="-78"/>
                    </a:rPr>
                    <a:t>6  8</a:t>
                  </a:r>
                  <a:r>
                    <a:rPr lang="ar-BH" sz="2800" b="1" dirty="0">
                      <a:ln w="18415" cmpd="sng">
                        <a:noFill/>
                        <a:prstDash val="solid"/>
                      </a:ln>
                      <a:solidFill>
                        <a:srgbClr val="FF33CC"/>
                      </a:solidFill>
                      <a:latin typeface="Sakkal Majalla" pitchFamily="2" charset="-78"/>
                      <a:cs typeface="Sakkal Majalla" pitchFamily="2" charset="-78"/>
                    </a:rPr>
                    <a:t>  </a:t>
                  </a:r>
                  <a:r>
                    <a:rPr lang="ar-BH" sz="2800" b="1" dirty="0">
                      <a:ln w="18415" cmpd="sng">
                        <a:noFill/>
                        <a:prstDash val="solid"/>
                      </a:ln>
                      <a:solidFill>
                        <a:srgbClr val="00B050"/>
                      </a:solidFill>
                      <a:latin typeface="Sakkal Majalla" pitchFamily="2" charset="-78"/>
                      <a:cs typeface="Sakkal Majalla" pitchFamily="2" charset="-78"/>
                    </a:rPr>
                    <a:t>8</a:t>
                  </a:r>
                  <a:endParaRPr lang="ar-BH" sz="2800" dirty="0">
                    <a:ln w="18415" cmpd="sng">
                      <a:noFill/>
                      <a:prstDash val="solid"/>
                    </a:ln>
                    <a:solidFill>
                      <a:srgbClr val="00B050"/>
                    </a:solidFill>
                  </a:endParaRPr>
                </a:p>
              </p:txBody>
            </p:sp>
          </p:grpSp>
          <p:cxnSp>
            <p:nvCxnSpPr>
              <p:cNvPr id="162" name="Straight Connector 161"/>
              <p:cNvCxnSpPr>
                <a:cxnSpLocks/>
              </p:cNvCxnSpPr>
              <p:nvPr/>
            </p:nvCxnSpPr>
            <p:spPr>
              <a:xfrm flipH="1">
                <a:off x="9311941" y="4971002"/>
                <a:ext cx="137217" cy="197749"/>
              </a:xfrm>
              <a:prstGeom prst="line">
                <a:avLst/>
              </a:prstGeom>
              <a:ln w="19050">
                <a:solidFill>
                  <a:schemeClr val="bg2">
                    <a:lumMod val="50000"/>
                  </a:schemeClr>
                </a:solidFill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63" name="Straight Connector 162"/>
              <p:cNvCxnSpPr>
                <a:cxnSpLocks/>
              </p:cNvCxnSpPr>
              <p:nvPr/>
            </p:nvCxnSpPr>
            <p:spPr>
              <a:xfrm flipH="1">
                <a:off x="9083275" y="4971002"/>
                <a:ext cx="137217" cy="197749"/>
              </a:xfrm>
              <a:prstGeom prst="line">
                <a:avLst/>
              </a:prstGeom>
              <a:ln w="19050">
                <a:solidFill>
                  <a:schemeClr val="bg2">
                    <a:lumMod val="50000"/>
                  </a:schemeClr>
                </a:solidFill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sp>
            <p:nvSpPr>
              <p:cNvPr id="164" name="Rectangle 163"/>
              <p:cNvSpPr/>
              <p:nvPr/>
            </p:nvSpPr>
            <p:spPr>
              <a:xfrm>
                <a:off x="9215607" y="4710054"/>
                <a:ext cx="357790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ar-BH" sz="1600" b="1" dirty="0">
                    <a:ln w="18415" cmpd="sng">
                      <a:noFill/>
                      <a:prstDash val="solid"/>
                    </a:ln>
                    <a:solidFill>
                      <a:schemeClr val="accent1">
                        <a:lumMod val="50000"/>
                      </a:schemeClr>
                    </a:solidFill>
                    <a:latin typeface="Sakkal Majalla" pitchFamily="2" charset="-78"/>
                    <a:cs typeface="Sakkal Majalla" pitchFamily="2" charset="-78"/>
                  </a:rPr>
                  <a:t>12</a:t>
                </a:r>
                <a:endParaRPr lang="ar-BH" sz="1600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65" name="Rectangle 164"/>
              <p:cNvSpPr/>
              <p:nvPr/>
            </p:nvSpPr>
            <p:spPr>
              <a:xfrm>
                <a:off x="9018771" y="4698178"/>
                <a:ext cx="271228" cy="338554"/>
              </a:xfrm>
              <a:prstGeom prst="rect">
                <a:avLst/>
              </a:prstGeom>
              <a:ln>
                <a:noFill/>
              </a:ln>
            </p:spPr>
            <p:txBody>
              <a:bodyPr wrap="none">
                <a:spAutoFit/>
              </a:bodyPr>
              <a:lstStyle/>
              <a:p>
                <a:r>
                  <a:rPr lang="ar-BH" sz="1600" b="1" dirty="0">
                    <a:ln w="18415" cmpd="sng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</a:ln>
                    <a:solidFill>
                      <a:schemeClr val="accent1">
                        <a:lumMod val="50000"/>
                      </a:schemeClr>
                    </a:solidFill>
                    <a:latin typeface="Sakkal Majalla" pitchFamily="2" charset="-78"/>
                    <a:cs typeface="Sakkal Majalla" pitchFamily="2" charset="-78"/>
                  </a:rPr>
                  <a:t>0</a:t>
                </a:r>
                <a:endParaRPr lang="ar-BH" sz="1600" dirty="0">
                  <a:ln w="18415" cmpd="sng">
                    <a:solidFill>
                      <a:schemeClr val="accent1">
                        <a:lumMod val="50000"/>
                      </a:schemeClr>
                    </a:solidFill>
                    <a:prstDash val="solid"/>
                  </a:ln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  <p:cxnSp>
            <p:nvCxnSpPr>
              <p:cNvPr id="166" name="Straight Connector 165"/>
              <p:cNvCxnSpPr>
                <a:cxnSpLocks/>
              </p:cNvCxnSpPr>
              <p:nvPr/>
            </p:nvCxnSpPr>
            <p:spPr>
              <a:xfrm flipH="1">
                <a:off x="8828409" y="4971002"/>
                <a:ext cx="137217" cy="197749"/>
              </a:xfrm>
              <a:prstGeom prst="line">
                <a:avLst/>
              </a:prstGeom>
              <a:ln w="19050">
                <a:solidFill>
                  <a:schemeClr val="bg2">
                    <a:lumMod val="50000"/>
                  </a:schemeClr>
                </a:solidFill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sp>
            <p:nvSpPr>
              <p:cNvPr id="167" name="Rectangle 166"/>
              <p:cNvSpPr/>
              <p:nvPr/>
            </p:nvSpPr>
            <p:spPr>
              <a:xfrm>
                <a:off x="8720580" y="4698178"/>
                <a:ext cx="271228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ar-BH" sz="1600" b="1" dirty="0">
                    <a:ln w="18415" cmpd="sng">
                      <a:noFill/>
                      <a:prstDash val="solid"/>
                    </a:ln>
                    <a:solidFill>
                      <a:srgbClr val="00B050"/>
                    </a:solidFill>
                    <a:latin typeface="Sakkal Majalla" pitchFamily="2" charset="-78"/>
                    <a:cs typeface="Sakkal Majalla" pitchFamily="2" charset="-78"/>
                  </a:rPr>
                  <a:t>5</a:t>
                </a:r>
                <a:endParaRPr lang="ar-BH" sz="1600" dirty="0">
                  <a:solidFill>
                    <a:srgbClr val="00B050"/>
                  </a:solidFill>
                </a:endParaRPr>
              </a:p>
            </p:txBody>
          </p:sp>
          <p:sp>
            <p:nvSpPr>
              <p:cNvPr id="168" name="Rectangle 167"/>
              <p:cNvSpPr/>
              <p:nvPr/>
            </p:nvSpPr>
            <p:spPr>
              <a:xfrm>
                <a:off x="8983048" y="4515517"/>
                <a:ext cx="357790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ar-BH" sz="1600" b="1" dirty="0">
                    <a:ln w="18415" cmpd="sng">
                      <a:noFill/>
                      <a:prstDash val="solid"/>
                    </a:ln>
                    <a:solidFill>
                      <a:schemeClr val="accent1">
                        <a:lumMod val="50000"/>
                      </a:schemeClr>
                    </a:solidFill>
                    <a:latin typeface="Sakkal Majalla" pitchFamily="2" charset="-78"/>
                    <a:cs typeface="Sakkal Majalla" pitchFamily="2" charset="-78"/>
                  </a:rPr>
                  <a:t>10</a:t>
                </a:r>
                <a:endParaRPr lang="ar-BH" sz="1600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  <p:cxnSp>
            <p:nvCxnSpPr>
              <p:cNvPr id="169" name="Straight Connector 168"/>
              <p:cNvCxnSpPr>
                <a:cxnSpLocks/>
              </p:cNvCxnSpPr>
              <p:nvPr/>
            </p:nvCxnSpPr>
            <p:spPr>
              <a:xfrm flipH="1">
                <a:off x="9102540" y="4822700"/>
                <a:ext cx="108000" cy="144000"/>
              </a:xfrm>
              <a:prstGeom prst="line">
                <a:avLst/>
              </a:prstGeom>
              <a:ln w="12700">
                <a:solidFill>
                  <a:schemeClr val="bg2">
                    <a:lumMod val="50000"/>
                  </a:schemeClr>
                </a:solidFill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sp>
            <p:nvSpPr>
              <p:cNvPr id="171" name="Rectangle 170"/>
              <p:cNvSpPr/>
              <p:nvPr/>
            </p:nvSpPr>
            <p:spPr>
              <a:xfrm>
                <a:off x="8671361" y="4542116"/>
                <a:ext cx="357790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ar-BH" sz="1600" b="1" dirty="0">
                    <a:ln w="18415" cmpd="sng">
                      <a:noFill/>
                      <a:prstDash val="solid"/>
                    </a:ln>
                    <a:solidFill>
                      <a:srgbClr val="00B050"/>
                    </a:solidFill>
                    <a:latin typeface="Sakkal Majalla" pitchFamily="2" charset="-78"/>
                    <a:cs typeface="Sakkal Majalla" pitchFamily="2" charset="-78"/>
                  </a:rPr>
                  <a:t>15</a:t>
                </a:r>
                <a:endParaRPr lang="ar-BH" sz="1600" dirty="0">
                  <a:solidFill>
                    <a:srgbClr val="00B050"/>
                  </a:solidFill>
                </a:endParaRPr>
              </a:p>
            </p:txBody>
          </p:sp>
        </p:grp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xmlns="" id="{A660C82A-70C0-488E-BCDA-54D04A8814B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712189" y="4989909"/>
              <a:ext cx="137217" cy="197749"/>
            </a:xfrm>
            <a:prstGeom prst="line">
              <a:avLst/>
            </a:prstGeom>
            <a:ln w="19050">
              <a:solidFill>
                <a:schemeClr val="bg2">
                  <a:lumMod val="50000"/>
                </a:schemeClr>
              </a:solidFill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xmlns="" id="{CA32B23D-1003-44E4-9888-FBC88BBF6E66}"/>
                </a:ext>
              </a:extLst>
            </p:cNvPr>
            <p:cNvSpPr/>
            <p:nvPr/>
          </p:nvSpPr>
          <p:spPr>
            <a:xfrm>
              <a:off x="10603826" y="4609030"/>
              <a:ext cx="31451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ar-BH" sz="2400" b="1" dirty="0">
                  <a:ln w="18415" cmpd="sng">
                    <a:noFill/>
                    <a:prstDash val="solid"/>
                  </a:ln>
                  <a:solidFill>
                    <a:srgbClr val="00B050"/>
                  </a:solidFill>
                  <a:latin typeface="Sakkal Majalla" pitchFamily="2" charset="-78"/>
                  <a:cs typeface="Sakkal Majalla" pitchFamily="2" charset="-78"/>
                </a:rPr>
                <a:t>0</a:t>
              </a:r>
              <a:endParaRPr lang="ar-BH" sz="2400" dirty="0">
                <a:solidFill>
                  <a:srgbClr val="00B050"/>
                </a:solidFill>
              </a:endParaRPr>
            </a:p>
          </p:txBody>
        </p: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xmlns="" id="{3E2FA43A-CE88-420B-9F9E-12F8A0BBD89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948411" y="4800321"/>
              <a:ext cx="108000" cy="144000"/>
            </a:xfrm>
            <a:prstGeom prst="line">
              <a:avLst/>
            </a:prstGeom>
            <a:ln w="12700">
              <a:solidFill>
                <a:schemeClr val="bg2">
                  <a:lumMod val="50000"/>
                </a:schemeClr>
              </a:solidFill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5073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 animBg="1"/>
      <p:bldP spid="85" grpId="0"/>
      <p:bldP spid="86" grpId="0"/>
      <p:bldP spid="91" grpId="0"/>
      <p:bldP spid="93" grpId="0"/>
      <p:bldP spid="106" grpId="0"/>
      <p:bldP spid="107" grpId="0"/>
      <p:bldP spid="113" grpId="0" animBg="1"/>
      <p:bldP spid="115" grpId="0"/>
      <p:bldP spid="156" grpId="0"/>
      <p:bldP spid="134" grpId="0"/>
      <p:bldP spid="135" grpId="0"/>
      <p:bldP spid="120" grpId="0"/>
      <p:bldP spid="122" grpId="0"/>
      <p:bldP spid="13" grpId="0" animBg="1"/>
      <p:bldP spid="173" grpId="0"/>
      <p:bldP spid="6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/>
          <p:cNvGrpSpPr/>
          <p:nvPr/>
        </p:nvGrpSpPr>
        <p:grpSpPr>
          <a:xfrm>
            <a:off x="1199594" y="6465776"/>
            <a:ext cx="9936000" cy="400110"/>
            <a:chOff x="1108361" y="6522840"/>
            <a:chExt cx="9936000" cy="467737"/>
          </a:xfrm>
        </p:grpSpPr>
        <p:cxnSp>
          <p:nvCxnSpPr>
            <p:cNvPr id="4" name="Straight Connector 6"/>
            <p:cNvCxnSpPr/>
            <p:nvPr/>
          </p:nvCxnSpPr>
          <p:spPr>
            <a:xfrm>
              <a:off x="1108361" y="6522840"/>
              <a:ext cx="9936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" name="TextBox 7"/>
            <p:cNvSpPr txBox="1">
              <a:spLocks noChangeArrowheads="1"/>
            </p:cNvSpPr>
            <p:nvPr/>
          </p:nvSpPr>
          <p:spPr bwMode="auto">
            <a:xfrm>
              <a:off x="1108361" y="6522840"/>
              <a:ext cx="9795347" cy="467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None/>
              </a:pPr>
              <a:r>
                <a:rPr lang="ar-BH" altLang="ar-JO" sz="20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وزارة التربية والتعليم – 2020م</a:t>
              </a:r>
              <a:r>
                <a:rPr lang="ar-SA" altLang="ar-JO" sz="20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                                               </a:t>
              </a:r>
              <a:r>
                <a:rPr lang="ar-BH" altLang="ar-JO" sz="20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              </a:t>
              </a:r>
              <a:r>
                <a:rPr lang="ar-SA" altLang="ar-JO" sz="20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     </a:t>
              </a:r>
              <a:r>
                <a:rPr lang="ar-BH" sz="2000" dirty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طرح الأعداد الكبيرة </a:t>
              </a:r>
              <a:r>
                <a:rPr lang="ar-BH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- الصف </a:t>
              </a:r>
              <a:r>
                <a:rPr lang="ar-SA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الثالث</a:t>
              </a:r>
              <a:r>
                <a:rPr lang="ar-BH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 الابتدائي</a:t>
              </a:r>
              <a:endParaRPr lang="en-US" altLang="ar-JO" sz="2000" b="1" dirty="0">
                <a:latin typeface="Traditional Arabic" panose="02020603050405020304" pitchFamily="18" charset="-78"/>
                <a:ea typeface="Yu Gothic UI Semilight" panose="020B0400000000000000" pitchFamily="34" charset="-128"/>
                <a:cs typeface="Traditional Arabic" panose="02020603050405020304" pitchFamily="18" charset="-78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E5109508-8112-44F1-8670-43AA2BD90688}"/>
              </a:ext>
            </a:extLst>
          </p:cNvPr>
          <p:cNvGrpSpPr/>
          <p:nvPr/>
        </p:nvGrpSpPr>
        <p:grpSpPr>
          <a:xfrm>
            <a:off x="197195" y="85369"/>
            <a:ext cx="11797610" cy="700172"/>
            <a:chOff x="185502" y="207655"/>
            <a:chExt cx="11797610" cy="700172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xmlns="" id="{E936C24D-0AB1-4ED2-9106-A343A54F0ABC}"/>
                </a:ext>
              </a:extLst>
            </p:cNvPr>
            <p:cNvGrpSpPr/>
            <p:nvPr/>
          </p:nvGrpSpPr>
          <p:grpSpPr>
            <a:xfrm>
              <a:off x="9751427" y="207655"/>
              <a:ext cx="2231685" cy="700172"/>
              <a:chOff x="5013056" y="4879331"/>
              <a:chExt cx="2712121" cy="700172"/>
            </a:xfrm>
          </p:grpSpPr>
          <p:sp>
            <p:nvSpPr>
              <p:cNvPr id="19" name="Rectangle: Rounded Corners 34">
                <a:extLst>
                  <a:ext uri="{FF2B5EF4-FFF2-40B4-BE49-F238E27FC236}">
                    <a16:creationId xmlns:a16="http://schemas.microsoft.com/office/drawing/2014/main" xmlns="" id="{CF1AED76-9E0A-4B43-A333-D7C4DC7ECEAD}"/>
                  </a:ext>
                </a:extLst>
              </p:cNvPr>
              <p:cNvSpPr/>
              <p:nvPr/>
            </p:nvSpPr>
            <p:spPr>
              <a:xfrm>
                <a:off x="5013056" y="4965438"/>
                <a:ext cx="2616069" cy="540000"/>
              </a:xfrm>
              <a:prstGeom prst="roundRect">
                <a:avLst>
                  <a:gd name="adj" fmla="val 47298"/>
                </a:avLst>
              </a:prstGeom>
              <a:gradFill flip="none" rotWithShape="1">
                <a:gsLst>
                  <a:gs pos="59500">
                    <a:srgbClr val="C00000"/>
                  </a:gs>
                  <a:gs pos="45000">
                    <a:srgbClr val="C00000"/>
                  </a:gs>
                  <a:gs pos="83000">
                    <a:srgbClr val="C00000"/>
                  </a:gs>
                  <a:gs pos="100000">
                    <a:srgbClr val="C00000"/>
                  </a:gs>
                </a:gsLst>
                <a:path path="rect">
                  <a:fillToRect l="100000" t="100000"/>
                </a:path>
                <a:tileRect r="-100000" b="-100000"/>
              </a:gra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xmlns="" id="{D53E830A-AE6E-41B2-BEC3-67892BE48614}"/>
                  </a:ext>
                </a:extLst>
              </p:cNvPr>
              <p:cNvSpPr txBox="1"/>
              <p:nvPr/>
            </p:nvSpPr>
            <p:spPr>
              <a:xfrm>
                <a:off x="5155844" y="4879331"/>
                <a:ext cx="1523801" cy="646331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r>
                  <a:rPr lang="ar-BH" sz="36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تدريب 1</a:t>
                </a:r>
                <a:endParaRPr lang="ar-BH" sz="2400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  <p:sp>
            <p:nvSpPr>
              <p:cNvPr id="21" name="Isosceles Triangle 20">
                <a:extLst>
                  <a:ext uri="{FF2B5EF4-FFF2-40B4-BE49-F238E27FC236}">
                    <a16:creationId xmlns:a16="http://schemas.microsoft.com/office/drawing/2014/main" xmlns="" id="{6DDC7F3C-DB0D-4DB3-A298-A14117935629}"/>
                  </a:ext>
                </a:extLst>
              </p:cNvPr>
              <p:cNvSpPr/>
              <p:nvPr/>
            </p:nvSpPr>
            <p:spPr>
              <a:xfrm rot="16200000">
                <a:off x="7076927" y="4931252"/>
                <a:ext cx="684000" cy="612501"/>
              </a:xfrm>
              <a:prstGeom prst="triangle">
                <a:avLst/>
              </a:prstGeom>
              <a:solidFill>
                <a:srgbClr val="FFC000"/>
              </a:solidFill>
              <a:ln>
                <a:solidFill>
                  <a:schemeClr val="bg1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>
                  <a:solidFill>
                    <a:srgbClr val="EF860F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</p:grpSp>
        <p:sp>
          <p:nvSpPr>
            <p:cNvPr id="18" name="Round Diagonal Corner Rectangle 10">
              <a:extLst>
                <a:ext uri="{FF2B5EF4-FFF2-40B4-BE49-F238E27FC236}">
                  <a16:creationId xmlns:a16="http://schemas.microsoft.com/office/drawing/2014/main" xmlns="" id="{275A8604-930B-4D7C-BDEC-47E0DD93E4B0}"/>
                </a:ext>
              </a:extLst>
            </p:cNvPr>
            <p:cNvSpPr/>
            <p:nvPr/>
          </p:nvSpPr>
          <p:spPr>
            <a:xfrm>
              <a:off x="185502" y="207655"/>
              <a:ext cx="1908000" cy="649188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EE7125"/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pPr algn="ctr" rtl="1"/>
              <a:r>
                <a:rPr lang="ar-BH" sz="2400" dirty="0"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الزمن: </a:t>
              </a:r>
              <a:r>
                <a:rPr lang="ar-SA" sz="2400" dirty="0"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دقيقة</a:t>
              </a:r>
              <a:endParaRPr lang="ar-BH" sz="24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pic>
        <p:nvPicPr>
          <p:cNvPr id="33" name="Picture 32" descr="C:\Users\SAKEEN~1\AppData\Local\Temp\Rar$DIa20840.10391\hello.png">
            <a:extLst>
              <a:ext uri="{FF2B5EF4-FFF2-40B4-BE49-F238E27FC236}">
                <a16:creationId xmlns:a16="http://schemas.microsoft.com/office/drawing/2014/main" xmlns="" id="{29013EF4-1E50-4532-AF5D-4881C1465E3D}"/>
              </a:ext>
            </a:extLst>
          </p:cNvPr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493" t="9992" r="5773" b="15472"/>
          <a:stretch/>
        </p:blipFill>
        <p:spPr bwMode="auto">
          <a:xfrm>
            <a:off x="10059139" y="1710065"/>
            <a:ext cx="1871604" cy="42072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4" name="Picture 33" descr="C:\Users\SAKEEN~1\AppData\Local\Temp\Rar$DIa20840.10391\hello.png">
            <a:extLst>
              <a:ext uri="{FF2B5EF4-FFF2-40B4-BE49-F238E27FC236}">
                <a16:creationId xmlns:a16="http://schemas.microsoft.com/office/drawing/2014/main" xmlns="" id="{29013EF4-1E50-4532-AF5D-4881C1465E3D}"/>
              </a:ext>
            </a:extLst>
          </p:cNvPr>
          <p:cNvPicPr/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14" t="12732" r="50152" b="12732"/>
          <a:stretch/>
        </p:blipFill>
        <p:spPr bwMode="auto">
          <a:xfrm>
            <a:off x="-41807" y="2996753"/>
            <a:ext cx="2082572" cy="38996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Down Arrow Callout 10"/>
          <p:cNvSpPr/>
          <p:nvPr/>
        </p:nvSpPr>
        <p:spPr>
          <a:xfrm>
            <a:off x="2506624" y="443540"/>
            <a:ext cx="7181285" cy="2076884"/>
          </a:xfrm>
          <a:prstGeom prst="downArrowCallout">
            <a:avLst>
              <a:gd name="adj1" fmla="val 22917"/>
              <a:gd name="adj2" fmla="val 31250"/>
              <a:gd name="adj3" fmla="val 25000"/>
              <a:gd name="adj4" fmla="val 55602"/>
            </a:avLst>
          </a:prstGeom>
          <a:solidFill>
            <a:srgbClr val="E8F8F5"/>
          </a:solidFill>
          <a:ln>
            <a:solidFill>
              <a:srgbClr val="2377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8" name="Rectangle 27"/>
          <p:cNvSpPr/>
          <p:nvPr/>
        </p:nvSpPr>
        <p:spPr>
          <a:xfrm>
            <a:off x="2782645" y="704961"/>
            <a:ext cx="676989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BH" sz="4000" b="1" dirty="0">
                <a:ln w="1905"/>
                <a:solidFill>
                  <a:srgbClr val="23776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أوجد ناتج الطرح، ثم تحقق من الإجابة.</a:t>
            </a:r>
            <a:endParaRPr lang="en-US" sz="4000" b="1" dirty="0">
              <a:ln w="1905"/>
              <a:solidFill>
                <a:srgbClr val="237769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97195" y="890128"/>
            <a:ext cx="2209828" cy="2106625"/>
          </a:xfrm>
          <a:prstGeom prst="rect">
            <a:avLst/>
          </a:prstGeom>
          <a:solidFill>
            <a:srgbClr val="FAF0F9"/>
          </a:solidFill>
          <a:ln>
            <a:solidFill>
              <a:srgbClr val="2377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9" name="Rectangle 28"/>
          <p:cNvSpPr/>
          <p:nvPr/>
        </p:nvSpPr>
        <p:spPr>
          <a:xfrm>
            <a:off x="324451" y="915817"/>
            <a:ext cx="2082572" cy="2046008"/>
          </a:xfrm>
          <a:prstGeom prst="rect">
            <a:avLst/>
          </a:prstGeom>
          <a:solidFill>
            <a:srgbClr val="FAF0F9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BH" sz="3200" b="1" dirty="0">
                <a:ln w="1905">
                  <a:noFill/>
                </a:ln>
                <a:solidFill>
                  <a:srgbClr val="90204D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أجب عن التدريب في ورقة خارجية، ثم تأكد من الإجابة</a:t>
            </a:r>
            <a:endParaRPr lang="en-US" sz="3200" b="1" dirty="0">
              <a:ln w="1905">
                <a:noFill/>
              </a:ln>
              <a:solidFill>
                <a:srgbClr val="90204D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454588" y="2810435"/>
            <a:ext cx="3308532" cy="2729753"/>
          </a:xfrm>
          <a:prstGeom prst="rect">
            <a:avLst/>
          </a:prstGeom>
          <a:solidFill>
            <a:srgbClr val="F6FCFB"/>
          </a:solidFill>
          <a:ln>
            <a:solidFill>
              <a:srgbClr val="2377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31" name="Rectangle 30"/>
          <p:cNvSpPr/>
          <p:nvPr/>
        </p:nvSpPr>
        <p:spPr>
          <a:xfrm>
            <a:off x="2976282" y="2810434"/>
            <a:ext cx="3308532" cy="2729753"/>
          </a:xfrm>
          <a:prstGeom prst="rect">
            <a:avLst/>
          </a:prstGeom>
          <a:solidFill>
            <a:srgbClr val="F6FCFB"/>
          </a:solidFill>
          <a:ln>
            <a:solidFill>
              <a:srgbClr val="2377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39" name="Rectangle 38"/>
          <p:cNvSpPr/>
          <p:nvPr/>
        </p:nvSpPr>
        <p:spPr>
          <a:xfrm>
            <a:off x="7503076" y="4529273"/>
            <a:ext cx="13195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BH" sz="3600" b="1" dirty="0">
                <a:ln w="18415" cmpd="sng">
                  <a:noFill/>
                  <a:prstDash val="solid"/>
                </a:ln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6  0 0  7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7101402" y="4436759"/>
            <a:ext cx="2284645" cy="0"/>
          </a:xfrm>
          <a:prstGeom prst="line">
            <a:avLst/>
          </a:prstGeom>
          <a:ln>
            <a:solidFill>
              <a:srgbClr val="2377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7182252" y="3213513"/>
            <a:ext cx="2122943" cy="1200329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BH" sz="3600" b="1" dirty="0">
                <a:ln w="18415" cmpd="sng">
                  <a:noFill/>
                  <a:prstDash val="solid"/>
                </a:ln>
                <a:solidFill>
                  <a:srgbClr val="237769"/>
                </a:solidFill>
                <a:latin typeface="Sakkal Majalla" pitchFamily="2" charset="-78"/>
                <a:cs typeface="Sakkal Majalla" pitchFamily="2" charset="-78"/>
              </a:rPr>
              <a:t>       1  7  3  7  </a:t>
            </a:r>
          </a:p>
          <a:p>
            <a:pPr algn="ctr"/>
            <a:r>
              <a:rPr lang="ar-BH" sz="3600" b="1" dirty="0">
                <a:ln w="2857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237769"/>
                </a:solidFill>
                <a:latin typeface="Sakkal Majalla" pitchFamily="2" charset="-78"/>
                <a:cs typeface="Sakkal Majalla" pitchFamily="2" charset="-78"/>
              </a:rPr>
              <a:t>-</a:t>
            </a:r>
            <a:r>
              <a:rPr lang="ar-BH" sz="3600" b="1" dirty="0">
                <a:ln w="18415" cmpd="sng">
                  <a:noFill/>
                  <a:prstDash val="solid"/>
                </a:ln>
                <a:solidFill>
                  <a:srgbClr val="237769"/>
                </a:solidFill>
                <a:latin typeface="Sakkal Majalla" pitchFamily="2" charset="-78"/>
                <a:cs typeface="Sakkal Majalla" pitchFamily="2" charset="-78"/>
              </a:rPr>
              <a:t> 5  6  3  </a:t>
            </a:r>
          </a:p>
        </p:txBody>
      </p:sp>
      <p:sp>
        <p:nvSpPr>
          <p:cNvPr id="43" name="Rectangle 42"/>
          <p:cNvSpPr/>
          <p:nvPr/>
        </p:nvSpPr>
        <p:spPr>
          <a:xfrm>
            <a:off x="4135728" y="4532009"/>
            <a:ext cx="105349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BH" sz="3600" b="1" dirty="0">
                <a:ln w="18415" cmpd="sng">
                  <a:noFill/>
                  <a:prstDash val="solid"/>
                </a:ln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7  4  7</a:t>
            </a:r>
          </a:p>
        </p:txBody>
      </p:sp>
      <p:cxnSp>
        <p:nvCxnSpPr>
          <p:cNvPr id="44" name="Straight Connector 43"/>
          <p:cNvCxnSpPr/>
          <p:nvPr/>
        </p:nvCxnSpPr>
        <p:spPr>
          <a:xfrm>
            <a:off x="3488226" y="4436758"/>
            <a:ext cx="2284645" cy="0"/>
          </a:xfrm>
          <a:prstGeom prst="line">
            <a:avLst/>
          </a:prstGeom>
          <a:ln>
            <a:solidFill>
              <a:srgbClr val="2377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/>
        </p:nvSpPr>
        <p:spPr>
          <a:xfrm>
            <a:off x="3569076" y="3213512"/>
            <a:ext cx="2122943" cy="1200329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BH" sz="3600" b="1" dirty="0">
                <a:ln w="18415" cmpd="sng">
                  <a:noFill/>
                  <a:prstDash val="solid"/>
                </a:ln>
                <a:solidFill>
                  <a:srgbClr val="237769"/>
                </a:solidFill>
                <a:latin typeface="Sakkal Majalla" pitchFamily="2" charset="-78"/>
                <a:cs typeface="Sakkal Majalla" pitchFamily="2" charset="-78"/>
              </a:rPr>
              <a:t>    4  3  2  7  </a:t>
            </a:r>
          </a:p>
          <a:p>
            <a:pPr algn="ctr"/>
            <a:r>
              <a:rPr lang="ar-BH" sz="3600" b="1" dirty="0">
                <a:ln w="2857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237769"/>
                </a:solidFill>
                <a:latin typeface="Sakkal Majalla" pitchFamily="2" charset="-78"/>
                <a:cs typeface="Sakkal Majalla" pitchFamily="2" charset="-78"/>
              </a:rPr>
              <a:t>-</a:t>
            </a:r>
            <a:r>
              <a:rPr lang="ar-BH" sz="3600" b="1" dirty="0">
                <a:ln w="18415" cmpd="sng">
                  <a:noFill/>
                  <a:prstDash val="solid"/>
                </a:ln>
                <a:solidFill>
                  <a:srgbClr val="237769"/>
                </a:solidFill>
                <a:latin typeface="Sakkal Majalla" pitchFamily="2" charset="-78"/>
                <a:cs typeface="Sakkal Majalla" pitchFamily="2" charset="-78"/>
              </a:rPr>
              <a:t> 7  8  4  6  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AAB9971D-C1FF-4D72-8769-DBE0A912A439}"/>
              </a:ext>
            </a:extLst>
          </p:cNvPr>
          <p:cNvSpPr/>
          <p:nvPr/>
        </p:nvSpPr>
        <p:spPr>
          <a:xfrm>
            <a:off x="3947160" y="5631574"/>
            <a:ext cx="4130040" cy="678631"/>
          </a:xfrm>
          <a:prstGeom prst="roundRect">
            <a:avLst/>
          </a:prstGeom>
          <a:solidFill>
            <a:srgbClr val="F7D9E5"/>
          </a:solidFill>
          <a:ln>
            <a:solidFill>
              <a:srgbClr val="9020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rgbClr val="90204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اشكر لك اجتهادك</a:t>
            </a:r>
            <a:endParaRPr lang="ar-BH" sz="3600" b="1" dirty="0">
              <a:solidFill>
                <a:srgbClr val="90204D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27042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8" grpId="0"/>
      <p:bldP spid="14" grpId="0" animBg="1"/>
      <p:bldP spid="14" grpId="1" animBg="1"/>
      <p:bldP spid="29" grpId="0" animBg="1"/>
      <p:bldP spid="29" grpId="1" animBg="1"/>
      <p:bldP spid="15" grpId="0" animBg="1"/>
      <p:bldP spid="31" grpId="0" animBg="1"/>
      <p:bldP spid="39" grpId="0"/>
      <p:bldP spid="42" grpId="0"/>
      <p:bldP spid="43" grpId="0"/>
      <p:bldP spid="45" grpId="0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E5109508-8112-44F1-8670-43AA2BD90688}"/>
              </a:ext>
            </a:extLst>
          </p:cNvPr>
          <p:cNvGrpSpPr/>
          <p:nvPr/>
        </p:nvGrpSpPr>
        <p:grpSpPr>
          <a:xfrm>
            <a:off x="197195" y="85369"/>
            <a:ext cx="11797610" cy="700172"/>
            <a:chOff x="185502" y="207655"/>
            <a:chExt cx="11797610" cy="700172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xmlns="" id="{E936C24D-0AB1-4ED2-9106-A343A54F0ABC}"/>
                </a:ext>
              </a:extLst>
            </p:cNvPr>
            <p:cNvGrpSpPr/>
            <p:nvPr/>
          </p:nvGrpSpPr>
          <p:grpSpPr>
            <a:xfrm>
              <a:off x="9751427" y="207655"/>
              <a:ext cx="2231685" cy="700172"/>
              <a:chOff x="5013056" y="4879331"/>
              <a:chExt cx="2712121" cy="700172"/>
            </a:xfrm>
          </p:grpSpPr>
          <p:sp>
            <p:nvSpPr>
              <p:cNvPr id="19" name="Rectangle: Rounded Corners 34">
                <a:extLst>
                  <a:ext uri="{FF2B5EF4-FFF2-40B4-BE49-F238E27FC236}">
                    <a16:creationId xmlns:a16="http://schemas.microsoft.com/office/drawing/2014/main" xmlns="" id="{CF1AED76-9E0A-4B43-A333-D7C4DC7ECEAD}"/>
                  </a:ext>
                </a:extLst>
              </p:cNvPr>
              <p:cNvSpPr/>
              <p:nvPr/>
            </p:nvSpPr>
            <p:spPr>
              <a:xfrm>
                <a:off x="5013056" y="4965438"/>
                <a:ext cx="2616069" cy="540000"/>
              </a:xfrm>
              <a:prstGeom prst="roundRect">
                <a:avLst>
                  <a:gd name="adj" fmla="val 47298"/>
                </a:avLst>
              </a:prstGeom>
              <a:gradFill flip="none" rotWithShape="1">
                <a:gsLst>
                  <a:gs pos="59500">
                    <a:srgbClr val="C00000"/>
                  </a:gs>
                  <a:gs pos="45000">
                    <a:srgbClr val="C00000"/>
                  </a:gs>
                  <a:gs pos="83000">
                    <a:srgbClr val="C00000"/>
                  </a:gs>
                  <a:gs pos="100000">
                    <a:srgbClr val="C00000"/>
                  </a:gs>
                </a:gsLst>
                <a:path path="rect">
                  <a:fillToRect l="100000" t="100000"/>
                </a:path>
                <a:tileRect r="-100000" b="-100000"/>
              </a:gra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xmlns="" id="{D53E830A-AE6E-41B2-BEC3-67892BE48614}"/>
                  </a:ext>
                </a:extLst>
              </p:cNvPr>
              <p:cNvSpPr txBox="1"/>
              <p:nvPr/>
            </p:nvSpPr>
            <p:spPr>
              <a:xfrm>
                <a:off x="5155844" y="4879331"/>
                <a:ext cx="1523801" cy="646331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r>
                  <a:rPr lang="ar-BH" sz="36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تدريب 2</a:t>
                </a:r>
                <a:endParaRPr lang="ar-BH" sz="2400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  <p:sp>
            <p:nvSpPr>
              <p:cNvPr id="21" name="Isosceles Triangle 20">
                <a:extLst>
                  <a:ext uri="{FF2B5EF4-FFF2-40B4-BE49-F238E27FC236}">
                    <a16:creationId xmlns:a16="http://schemas.microsoft.com/office/drawing/2014/main" xmlns="" id="{6DDC7F3C-DB0D-4DB3-A298-A14117935629}"/>
                  </a:ext>
                </a:extLst>
              </p:cNvPr>
              <p:cNvSpPr/>
              <p:nvPr/>
            </p:nvSpPr>
            <p:spPr>
              <a:xfrm rot="16200000">
                <a:off x="7076927" y="4931252"/>
                <a:ext cx="684000" cy="612501"/>
              </a:xfrm>
              <a:prstGeom prst="triangle">
                <a:avLst/>
              </a:prstGeom>
              <a:solidFill>
                <a:srgbClr val="FFC000"/>
              </a:solidFill>
              <a:ln>
                <a:solidFill>
                  <a:schemeClr val="bg1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>
                  <a:solidFill>
                    <a:srgbClr val="EF860F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</p:grpSp>
        <p:sp>
          <p:nvSpPr>
            <p:cNvPr id="18" name="Round Diagonal Corner Rectangle 10">
              <a:extLst>
                <a:ext uri="{FF2B5EF4-FFF2-40B4-BE49-F238E27FC236}">
                  <a16:creationId xmlns:a16="http://schemas.microsoft.com/office/drawing/2014/main" xmlns="" id="{275A8604-930B-4D7C-BDEC-47E0DD93E4B0}"/>
                </a:ext>
              </a:extLst>
            </p:cNvPr>
            <p:cNvSpPr/>
            <p:nvPr/>
          </p:nvSpPr>
          <p:spPr>
            <a:xfrm>
              <a:off x="185502" y="207655"/>
              <a:ext cx="1908000" cy="649188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EE7125"/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pPr algn="ctr" rtl="1"/>
              <a:r>
                <a:rPr lang="ar-BH" sz="2400" dirty="0"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الزمن: </a:t>
              </a:r>
              <a:r>
                <a:rPr lang="ar-SA" sz="2400" dirty="0"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دقيقة</a:t>
              </a:r>
              <a:endParaRPr lang="ar-BH" sz="24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sp>
        <p:nvSpPr>
          <p:cNvPr id="2" name="Hexagon 1"/>
          <p:cNvSpPr/>
          <p:nvPr/>
        </p:nvSpPr>
        <p:spPr>
          <a:xfrm>
            <a:off x="2105195" y="188596"/>
            <a:ext cx="7049042" cy="2186304"/>
          </a:xfrm>
          <a:prstGeom prst="hexagon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 sz="2000" dirty="0"/>
          </a:p>
        </p:txBody>
      </p:sp>
      <p:sp>
        <p:nvSpPr>
          <p:cNvPr id="28" name="Rectangle 27"/>
          <p:cNvSpPr/>
          <p:nvPr/>
        </p:nvSpPr>
        <p:spPr>
          <a:xfrm>
            <a:off x="2656928" y="392212"/>
            <a:ext cx="6081328" cy="177753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BH" sz="3600" b="1" dirty="0">
                <a:ln w="1905"/>
                <a:solidFill>
                  <a:schemeClr val="accent5">
                    <a:lumMod val="50000"/>
                  </a:schemeClr>
                </a:solidFill>
                <a:latin typeface="Sakkal Majalla" pitchFamily="2" charset="-78"/>
                <a:cs typeface="Sakkal Majalla" pitchFamily="2" charset="-78"/>
              </a:rPr>
              <a:t>أخترع الهاتف النقال عام 1983م . و أخترع التلفاز قبل 56 عامًا من اختراع الهاتف النقال. في أي سنة اخترع التلفاز ؟</a:t>
            </a:r>
            <a:endParaRPr lang="en-US" sz="3600" b="1" dirty="0">
              <a:ln w="1905"/>
              <a:solidFill>
                <a:schemeClr val="accent5">
                  <a:lumMod val="50000"/>
                </a:schemeClr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1" name="Regular Pentagon 10"/>
          <p:cNvSpPr/>
          <p:nvPr/>
        </p:nvSpPr>
        <p:spPr>
          <a:xfrm>
            <a:off x="9026137" y="991850"/>
            <a:ext cx="2956585" cy="3094830"/>
          </a:xfrm>
          <a:prstGeom prst="pentagon">
            <a:avLst/>
          </a:prstGeom>
          <a:solidFill>
            <a:srgbClr val="F6E2F4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30" name="Rectangle 29"/>
          <p:cNvSpPr/>
          <p:nvPr/>
        </p:nvSpPr>
        <p:spPr>
          <a:xfrm>
            <a:off x="9537369" y="1760229"/>
            <a:ext cx="1953436" cy="1938992"/>
          </a:xfrm>
          <a:prstGeom prst="rect">
            <a:avLst/>
          </a:prstGeom>
          <a:solidFill>
            <a:srgbClr val="F6E2F4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BH" sz="3000" b="1" dirty="0">
                <a:ln w="1905"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أجب عن التدريب في ورقة خارجية ، ثم تأكد من الإجابة</a:t>
            </a:r>
            <a:endParaRPr lang="en-US" sz="3000" b="1" dirty="0">
              <a:ln w="1905">
                <a:noFill/>
              </a:ln>
              <a:solidFill>
                <a:schemeClr val="accent5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akkal Majalla" pitchFamily="2" charset="-78"/>
              <a:cs typeface="Sakkal Majalla" pitchFamily="2" charset="-78"/>
            </a:endParaRPr>
          </a:p>
        </p:txBody>
      </p:sp>
      <p:pic>
        <p:nvPicPr>
          <p:cNvPr id="32" name="Picture 31" descr="C:\Users\SAKEEN~1\AppData\Local\Temp\Rar$DIa20840.10391\hello.png">
            <a:extLst>
              <a:ext uri="{FF2B5EF4-FFF2-40B4-BE49-F238E27FC236}">
                <a16:creationId xmlns:a16="http://schemas.microsoft.com/office/drawing/2014/main" xmlns="" id="{29013EF4-1E50-4532-AF5D-4881C1465E3D}"/>
              </a:ext>
            </a:extLst>
          </p:cNvPr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14" t="12732" r="50297" b="12732"/>
          <a:stretch/>
        </p:blipFill>
        <p:spPr bwMode="auto">
          <a:xfrm>
            <a:off x="2654631" y="2672913"/>
            <a:ext cx="1196681" cy="28170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5" name="Hexagon 34"/>
          <p:cNvSpPr/>
          <p:nvPr/>
        </p:nvSpPr>
        <p:spPr>
          <a:xfrm>
            <a:off x="3812441" y="2524287"/>
            <a:ext cx="4140926" cy="3122023"/>
          </a:xfrm>
          <a:prstGeom prst="hexagon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pic>
        <p:nvPicPr>
          <p:cNvPr id="27" name="Picture 26" descr="C:\Users\SAKEEN~1\AppData\Local\Temp\Rar$DIa20840.10391\hello.png">
            <a:extLst>
              <a:ext uri="{FF2B5EF4-FFF2-40B4-BE49-F238E27FC236}">
                <a16:creationId xmlns:a16="http://schemas.microsoft.com/office/drawing/2014/main" xmlns="" id="{29013EF4-1E50-4532-AF5D-4881C1465E3D}"/>
              </a:ext>
            </a:extLst>
          </p:cNvPr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703" t="12732" r="5708" b="12732"/>
          <a:stretch/>
        </p:blipFill>
        <p:spPr bwMode="auto">
          <a:xfrm>
            <a:off x="8155845" y="2919425"/>
            <a:ext cx="1196682" cy="28170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23" name="Group 4"/>
          <p:cNvGrpSpPr/>
          <p:nvPr/>
        </p:nvGrpSpPr>
        <p:grpSpPr>
          <a:xfrm>
            <a:off x="1199594" y="6465787"/>
            <a:ext cx="9936000" cy="400110"/>
            <a:chOff x="1108361" y="6522840"/>
            <a:chExt cx="9936000" cy="467736"/>
          </a:xfrm>
        </p:grpSpPr>
        <p:cxnSp>
          <p:nvCxnSpPr>
            <p:cNvPr id="29" name="Straight Connector 6"/>
            <p:cNvCxnSpPr/>
            <p:nvPr/>
          </p:nvCxnSpPr>
          <p:spPr>
            <a:xfrm>
              <a:off x="1108361" y="6522840"/>
              <a:ext cx="9936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6" name="TextBox 7"/>
            <p:cNvSpPr txBox="1">
              <a:spLocks noChangeArrowheads="1"/>
            </p:cNvSpPr>
            <p:nvPr/>
          </p:nvSpPr>
          <p:spPr bwMode="auto">
            <a:xfrm>
              <a:off x="1108361" y="6522840"/>
              <a:ext cx="9795347" cy="4677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None/>
              </a:pPr>
              <a:r>
                <a:rPr lang="ar-BH" altLang="ar-JO" sz="20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وزارة التربية والتعليم – 2020م</a:t>
              </a:r>
              <a:r>
                <a:rPr lang="ar-SA" altLang="ar-JO" sz="20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       </a:t>
              </a:r>
              <a:r>
                <a:rPr lang="ar-BH" altLang="ar-JO" sz="20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                                                  </a:t>
              </a:r>
              <a:r>
                <a:rPr lang="ar-SA" altLang="ar-JO" sz="20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       </a:t>
              </a:r>
              <a:r>
                <a:rPr lang="ar-BH" altLang="ar-JO" sz="20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 </a:t>
              </a:r>
              <a:r>
                <a:rPr lang="ar-SA" altLang="ar-JO" sz="20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   </a:t>
              </a:r>
              <a:r>
                <a:rPr lang="ar-BH" altLang="ar-JO" sz="2000" dirty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طرح الأعداد الكبيرة</a:t>
              </a:r>
              <a:r>
                <a:rPr lang="ar-BH" sz="2000" dirty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-</a:t>
              </a:r>
              <a:r>
                <a:rPr lang="ar-BH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الصف </a:t>
              </a:r>
              <a:r>
                <a:rPr lang="ar-SA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الثالث</a:t>
              </a:r>
              <a:r>
                <a:rPr lang="ar-BH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 الابتدائي</a:t>
              </a:r>
              <a:endParaRPr lang="en-US" altLang="ar-JO" sz="2000" b="1" dirty="0">
                <a:latin typeface="Traditional Arabic" panose="02020603050405020304" pitchFamily="18" charset="-78"/>
                <a:ea typeface="Yu Gothic UI Semilight" panose="020B0400000000000000" pitchFamily="34" charset="-128"/>
                <a:cs typeface="Traditional Arabic" panose="02020603050405020304" pitchFamily="18" charset="-78"/>
              </a:endParaRPr>
            </a:p>
          </p:txBody>
        </p:sp>
      </p:grpSp>
      <p:sp>
        <p:nvSpPr>
          <p:cNvPr id="38" name="Rectangle 37"/>
          <p:cNvSpPr/>
          <p:nvPr/>
        </p:nvSpPr>
        <p:spPr>
          <a:xfrm>
            <a:off x="5098602" y="4374451"/>
            <a:ext cx="1319593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 algn="l"/>
            <a:r>
              <a:rPr lang="ar-BH" sz="3600" b="1" dirty="0">
                <a:ln w="18415" cmpd="sng">
                  <a:noFill/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Sakkal Majalla" pitchFamily="2" charset="-78"/>
                <a:cs typeface="Sakkal Majalla" pitchFamily="2" charset="-78"/>
              </a:rPr>
              <a:t>7  2 9  1</a:t>
            </a:r>
          </a:p>
        </p:txBody>
      </p:sp>
      <p:cxnSp>
        <p:nvCxnSpPr>
          <p:cNvPr id="39" name="Straight Connector 38"/>
          <p:cNvCxnSpPr/>
          <p:nvPr/>
        </p:nvCxnSpPr>
        <p:spPr>
          <a:xfrm>
            <a:off x="4843232" y="4281937"/>
            <a:ext cx="2284645" cy="0"/>
          </a:xfrm>
          <a:prstGeom prst="line">
            <a:avLst/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4924082" y="3058691"/>
            <a:ext cx="2469748" cy="120032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BH" sz="3600" b="1" dirty="0">
                <a:ln w="18415" cmpd="sng">
                  <a:noFill/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Sakkal Majalla" pitchFamily="2" charset="-78"/>
                <a:cs typeface="Sakkal Majalla" pitchFamily="2" charset="-78"/>
              </a:rPr>
              <a:t>            3  8  9  1  </a:t>
            </a:r>
          </a:p>
          <a:p>
            <a:pPr algn="ctr"/>
            <a:r>
              <a:rPr lang="ar-BH" sz="3600" b="1" dirty="0">
                <a:ln w="28575" cmpd="sng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Sakkal Majalla" pitchFamily="2" charset="-78"/>
                <a:cs typeface="Sakkal Majalla" pitchFamily="2" charset="-78"/>
              </a:rPr>
              <a:t>-</a:t>
            </a:r>
            <a:r>
              <a:rPr lang="ar-BH" sz="3600" b="1" dirty="0">
                <a:ln w="18415" cmpd="sng">
                  <a:noFill/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Sakkal Majalla" pitchFamily="2" charset="-78"/>
                <a:cs typeface="Sakkal Majalla" pitchFamily="2" charset="-78"/>
              </a:rPr>
              <a:t> 6  5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xmlns="" id="{3C4E7CEE-0C0A-4226-81B4-88254F30780E}"/>
              </a:ext>
            </a:extLst>
          </p:cNvPr>
          <p:cNvSpPr/>
          <p:nvPr/>
        </p:nvSpPr>
        <p:spPr>
          <a:xfrm>
            <a:off x="673827" y="3940525"/>
            <a:ext cx="1582608" cy="120090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9020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rgbClr val="90204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ممتاز جد</a:t>
            </a:r>
            <a:r>
              <a:rPr lang="ar-BH" sz="3600" b="1" dirty="0">
                <a:solidFill>
                  <a:srgbClr val="90204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ً</a:t>
            </a:r>
            <a:r>
              <a:rPr lang="ar-SA" sz="3600" b="1" dirty="0">
                <a:solidFill>
                  <a:srgbClr val="90204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</a:t>
            </a:r>
            <a:endParaRPr lang="ar-BH" sz="3600" b="1" dirty="0">
              <a:solidFill>
                <a:srgbClr val="90204D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xmlns="" id="{BB3B2C7D-0638-4275-B29C-4C3F3DFC298F}"/>
              </a:ext>
            </a:extLst>
          </p:cNvPr>
          <p:cNvSpPr/>
          <p:nvPr/>
        </p:nvSpPr>
        <p:spPr>
          <a:xfrm>
            <a:off x="2654632" y="5750104"/>
            <a:ext cx="6882738" cy="540076"/>
          </a:xfrm>
          <a:prstGeom prst="roundRect">
            <a:avLst/>
          </a:prstGeom>
          <a:solidFill>
            <a:srgbClr val="FAF0F9"/>
          </a:solidFill>
          <a:ln w="38100">
            <a:solidFill>
              <a:srgbClr val="90204D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>
                <a:solidFill>
                  <a:srgbClr val="C32B69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إذن، اخترع التلفاز عام 1927م</a:t>
            </a:r>
            <a:endParaRPr lang="ar-BH" sz="4000" b="1" dirty="0">
              <a:solidFill>
                <a:srgbClr val="C32B69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27233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8" grpId="0" animBg="1"/>
      <p:bldP spid="11" grpId="0" animBg="1"/>
      <p:bldP spid="11" grpId="1" animBg="1"/>
      <p:bldP spid="30" grpId="0" animBg="1"/>
      <p:bldP spid="30" grpId="1" animBg="1"/>
      <p:bldP spid="35" grpId="0" animBg="1"/>
      <p:bldP spid="38" grpId="0" animBg="1"/>
      <p:bldP spid="40" grpId="0" animBg="1"/>
      <p:bldP spid="22" grpId="0" animBg="1"/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E5109508-8112-44F1-8670-43AA2BD90688}"/>
              </a:ext>
            </a:extLst>
          </p:cNvPr>
          <p:cNvGrpSpPr/>
          <p:nvPr/>
        </p:nvGrpSpPr>
        <p:grpSpPr>
          <a:xfrm>
            <a:off x="197195" y="85369"/>
            <a:ext cx="11797610" cy="700172"/>
            <a:chOff x="185502" y="207655"/>
            <a:chExt cx="11797610" cy="700172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xmlns="" id="{E936C24D-0AB1-4ED2-9106-A343A54F0ABC}"/>
                </a:ext>
              </a:extLst>
            </p:cNvPr>
            <p:cNvGrpSpPr/>
            <p:nvPr/>
          </p:nvGrpSpPr>
          <p:grpSpPr>
            <a:xfrm>
              <a:off x="9751427" y="207655"/>
              <a:ext cx="2231685" cy="700172"/>
              <a:chOff x="5013056" y="4879331"/>
              <a:chExt cx="2712121" cy="700172"/>
            </a:xfrm>
          </p:grpSpPr>
          <p:sp>
            <p:nvSpPr>
              <p:cNvPr id="19" name="Rectangle: Rounded Corners 34">
                <a:extLst>
                  <a:ext uri="{FF2B5EF4-FFF2-40B4-BE49-F238E27FC236}">
                    <a16:creationId xmlns:a16="http://schemas.microsoft.com/office/drawing/2014/main" xmlns="" id="{CF1AED76-9E0A-4B43-A333-D7C4DC7ECEAD}"/>
                  </a:ext>
                </a:extLst>
              </p:cNvPr>
              <p:cNvSpPr/>
              <p:nvPr/>
            </p:nvSpPr>
            <p:spPr>
              <a:xfrm>
                <a:off x="5013056" y="4965438"/>
                <a:ext cx="2616069" cy="540000"/>
              </a:xfrm>
              <a:prstGeom prst="roundRect">
                <a:avLst>
                  <a:gd name="adj" fmla="val 47298"/>
                </a:avLst>
              </a:prstGeom>
              <a:gradFill flip="none" rotWithShape="1">
                <a:gsLst>
                  <a:gs pos="59500">
                    <a:srgbClr val="C00000"/>
                  </a:gs>
                  <a:gs pos="45000">
                    <a:srgbClr val="C00000"/>
                  </a:gs>
                  <a:gs pos="83000">
                    <a:srgbClr val="C00000"/>
                  </a:gs>
                  <a:gs pos="100000">
                    <a:srgbClr val="C00000"/>
                  </a:gs>
                </a:gsLst>
                <a:path path="rect">
                  <a:fillToRect l="100000" t="100000"/>
                </a:path>
                <a:tileRect r="-100000" b="-100000"/>
              </a:gra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xmlns="" id="{D53E830A-AE6E-41B2-BEC3-67892BE48614}"/>
                  </a:ext>
                </a:extLst>
              </p:cNvPr>
              <p:cNvSpPr txBox="1"/>
              <p:nvPr/>
            </p:nvSpPr>
            <p:spPr>
              <a:xfrm>
                <a:off x="5155844" y="4879331"/>
                <a:ext cx="1523801" cy="646331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r>
                  <a:rPr lang="ar-BH" sz="36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تدريب 3</a:t>
                </a:r>
                <a:endParaRPr lang="ar-BH" sz="2400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  <p:sp>
            <p:nvSpPr>
              <p:cNvPr id="21" name="Isosceles Triangle 20">
                <a:extLst>
                  <a:ext uri="{FF2B5EF4-FFF2-40B4-BE49-F238E27FC236}">
                    <a16:creationId xmlns:a16="http://schemas.microsoft.com/office/drawing/2014/main" xmlns="" id="{6DDC7F3C-DB0D-4DB3-A298-A14117935629}"/>
                  </a:ext>
                </a:extLst>
              </p:cNvPr>
              <p:cNvSpPr/>
              <p:nvPr/>
            </p:nvSpPr>
            <p:spPr>
              <a:xfrm rot="16200000">
                <a:off x="7076927" y="4931252"/>
                <a:ext cx="684000" cy="612501"/>
              </a:xfrm>
              <a:prstGeom prst="triangle">
                <a:avLst/>
              </a:prstGeom>
              <a:solidFill>
                <a:srgbClr val="FFC000"/>
              </a:solidFill>
              <a:ln>
                <a:solidFill>
                  <a:schemeClr val="bg1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>
                  <a:solidFill>
                    <a:srgbClr val="EF860F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</p:grpSp>
        <p:sp>
          <p:nvSpPr>
            <p:cNvPr id="18" name="Round Diagonal Corner Rectangle 10">
              <a:extLst>
                <a:ext uri="{FF2B5EF4-FFF2-40B4-BE49-F238E27FC236}">
                  <a16:creationId xmlns:a16="http://schemas.microsoft.com/office/drawing/2014/main" xmlns="" id="{275A8604-930B-4D7C-BDEC-47E0DD93E4B0}"/>
                </a:ext>
              </a:extLst>
            </p:cNvPr>
            <p:cNvSpPr/>
            <p:nvPr/>
          </p:nvSpPr>
          <p:spPr>
            <a:xfrm>
              <a:off x="185502" y="207655"/>
              <a:ext cx="1908000" cy="649188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EE7125"/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pPr algn="ctr" rtl="1"/>
              <a:r>
                <a:rPr lang="ar-BH" sz="2400" dirty="0"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الزمن: </a:t>
              </a:r>
              <a:r>
                <a:rPr lang="ar-SA" sz="2400" dirty="0"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دقيقة</a:t>
              </a:r>
              <a:endParaRPr lang="ar-BH" sz="24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sp>
        <p:nvSpPr>
          <p:cNvPr id="2" name="Hexagon 1"/>
          <p:cNvSpPr/>
          <p:nvPr/>
        </p:nvSpPr>
        <p:spPr>
          <a:xfrm>
            <a:off x="2149537" y="188596"/>
            <a:ext cx="7004700" cy="2186304"/>
          </a:xfrm>
          <a:prstGeom prst="hexagon">
            <a:avLst/>
          </a:prstGeom>
          <a:solidFill>
            <a:srgbClr val="F7D9E5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 sz="2000" dirty="0"/>
          </a:p>
        </p:txBody>
      </p:sp>
      <p:sp>
        <p:nvSpPr>
          <p:cNvPr id="28" name="Rectangle 27"/>
          <p:cNvSpPr/>
          <p:nvPr/>
        </p:nvSpPr>
        <p:spPr>
          <a:xfrm>
            <a:off x="2578380" y="386388"/>
            <a:ext cx="6137000" cy="1754326"/>
          </a:xfrm>
          <a:prstGeom prst="rect">
            <a:avLst/>
          </a:prstGeom>
          <a:solidFill>
            <a:srgbClr val="F7D9E5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600" b="1" dirty="0">
                <a:ln w="1905"/>
                <a:solidFill>
                  <a:schemeClr val="accent5">
                    <a:lumMod val="50000"/>
                  </a:schemeClr>
                </a:solidFill>
                <a:latin typeface="Sakkal Majalla" pitchFamily="2" charset="-78"/>
                <a:cs typeface="Sakkal Majalla" pitchFamily="2" charset="-78"/>
              </a:rPr>
              <a:t>جُمعت 1947 تذكرة على بوابة المعرض من أصل 2159 تذكرةً مبيعةً. ما عدد التذاكر التي لم تجمع بعد؟ </a:t>
            </a:r>
            <a:endParaRPr lang="en-US" sz="3600" b="1" dirty="0">
              <a:ln w="1905"/>
              <a:solidFill>
                <a:schemeClr val="accent5">
                  <a:lumMod val="50000"/>
                </a:schemeClr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1" name="Regular Pentagon 10"/>
          <p:cNvSpPr/>
          <p:nvPr/>
        </p:nvSpPr>
        <p:spPr>
          <a:xfrm>
            <a:off x="9210662" y="1208638"/>
            <a:ext cx="2784143" cy="2521956"/>
          </a:xfrm>
          <a:prstGeom prst="pentagon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30" name="Rectangle 29"/>
          <p:cNvSpPr/>
          <p:nvPr/>
        </p:nvSpPr>
        <p:spPr>
          <a:xfrm>
            <a:off x="9536053" y="1670045"/>
            <a:ext cx="2133360" cy="20621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BH" sz="3200" b="1" dirty="0">
                <a:ln w="1905"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أجب عن التدريب في ورقة خارجية و تأكد من الإجابة</a:t>
            </a:r>
            <a:endParaRPr lang="en-US" sz="3200" b="1" dirty="0">
              <a:ln w="1905">
                <a:noFill/>
              </a:ln>
              <a:solidFill>
                <a:schemeClr val="accent5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akkal Majalla" pitchFamily="2" charset="-78"/>
              <a:cs typeface="Sakkal Majalla" pitchFamily="2" charset="-78"/>
            </a:endParaRPr>
          </a:p>
        </p:txBody>
      </p:sp>
      <p:pic>
        <p:nvPicPr>
          <p:cNvPr id="32" name="Picture 31" descr="C:\Users\SAKEEN~1\AppData\Local\Temp\Rar$DIa20840.10391\hello.png">
            <a:extLst>
              <a:ext uri="{FF2B5EF4-FFF2-40B4-BE49-F238E27FC236}">
                <a16:creationId xmlns:a16="http://schemas.microsoft.com/office/drawing/2014/main" xmlns="" id="{29013EF4-1E50-4532-AF5D-4881C1465E3D}"/>
              </a:ext>
            </a:extLst>
          </p:cNvPr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14" t="12732" r="50297" b="12732"/>
          <a:stretch/>
        </p:blipFill>
        <p:spPr bwMode="auto">
          <a:xfrm>
            <a:off x="2489212" y="2809448"/>
            <a:ext cx="1196681" cy="28170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5" name="Hexagon 34"/>
          <p:cNvSpPr/>
          <p:nvPr/>
        </p:nvSpPr>
        <p:spPr>
          <a:xfrm>
            <a:off x="3695711" y="2483236"/>
            <a:ext cx="4140926" cy="2817042"/>
          </a:xfrm>
          <a:prstGeom prst="hexagon">
            <a:avLst/>
          </a:prstGeom>
          <a:solidFill>
            <a:srgbClr val="F7D9E5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pic>
        <p:nvPicPr>
          <p:cNvPr id="27" name="Picture 26" descr="C:\Users\SAKEEN~1\AppData\Local\Temp\Rar$DIa20840.10391\hello.png">
            <a:extLst>
              <a:ext uri="{FF2B5EF4-FFF2-40B4-BE49-F238E27FC236}">
                <a16:creationId xmlns:a16="http://schemas.microsoft.com/office/drawing/2014/main" xmlns="" id="{29013EF4-1E50-4532-AF5D-4881C1465E3D}"/>
              </a:ext>
            </a:extLst>
          </p:cNvPr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703" t="12732" r="5708" b="12732"/>
          <a:stretch/>
        </p:blipFill>
        <p:spPr bwMode="auto">
          <a:xfrm>
            <a:off x="8039115" y="2878373"/>
            <a:ext cx="1196682" cy="28170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23" name="Group 4"/>
          <p:cNvGrpSpPr/>
          <p:nvPr/>
        </p:nvGrpSpPr>
        <p:grpSpPr>
          <a:xfrm>
            <a:off x="1199594" y="6465787"/>
            <a:ext cx="9936000" cy="400110"/>
            <a:chOff x="1108361" y="6522840"/>
            <a:chExt cx="9936000" cy="467736"/>
          </a:xfrm>
        </p:grpSpPr>
        <p:cxnSp>
          <p:nvCxnSpPr>
            <p:cNvPr id="29" name="Straight Connector 6"/>
            <p:cNvCxnSpPr/>
            <p:nvPr/>
          </p:nvCxnSpPr>
          <p:spPr>
            <a:xfrm>
              <a:off x="1108361" y="6522840"/>
              <a:ext cx="9936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6" name="TextBox 7"/>
            <p:cNvSpPr txBox="1">
              <a:spLocks noChangeArrowheads="1"/>
            </p:cNvSpPr>
            <p:nvPr/>
          </p:nvSpPr>
          <p:spPr bwMode="auto">
            <a:xfrm>
              <a:off x="1108361" y="6522840"/>
              <a:ext cx="9795347" cy="4677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None/>
              </a:pPr>
              <a:r>
                <a:rPr lang="ar-BH" altLang="ar-JO" sz="20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وزارة التربية والتعليم – 2020م</a:t>
              </a:r>
              <a:r>
                <a:rPr lang="ar-SA" altLang="ar-JO" sz="20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       </a:t>
              </a:r>
              <a:r>
                <a:rPr lang="ar-BH" altLang="ar-JO" sz="20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                                                  </a:t>
              </a:r>
              <a:r>
                <a:rPr lang="ar-SA" altLang="ar-JO" sz="20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       </a:t>
              </a:r>
              <a:r>
                <a:rPr lang="ar-BH" altLang="ar-JO" sz="20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 </a:t>
              </a:r>
              <a:r>
                <a:rPr lang="ar-SA" altLang="ar-JO" sz="20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   </a:t>
              </a:r>
              <a:r>
                <a:rPr lang="ar-BH" altLang="ar-JO" sz="2000" dirty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طرح الأعداد الكبيرة</a:t>
              </a:r>
              <a:r>
                <a:rPr lang="ar-BH" sz="2000" dirty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-</a:t>
              </a:r>
              <a:r>
                <a:rPr lang="ar-BH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الصف </a:t>
              </a:r>
              <a:r>
                <a:rPr lang="ar-SA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الثالث</a:t>
              </a:r>
              <a:r>
                <a:rPr lang="ar-BH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 الابتدائي</a:t>
              </a:r>
              <a:endParaRPr lang="en-US" altLang="ar-JO" sz="2000" b="1" dirty="0">
                <a:latin typeface="Traditional Arabic" panose="02020603050405020304" pitchFamily="18" charset="-78"/>
                <a:ea typeface="Yu Gothic UI Semilight" panose="020B0400000000000000" pitchFamily="34" charset="-128"/>
                <a:cs typeface="Traditional Arabic" panose="02020603050405020304" pitchFamily="18" charset="-78"/>
              </a:endParaRPr>
            </a:p>
          </p:txBody>
        </p:sp>
      </p:grpSp>
      <p:sp>
        <p:nvSpPr>
          <p:cNvPr id="38" name="Rectangle 37"/>
          <p:cNvSpPr/>
          <p:nvPr/>
        </p:nvSpPr>
        <p:spPr>
          <a:xfrm>
            <a:off x="5285344" y="4333399"/>
            <a:ext cx="98296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ar-SA" sz="3600" b="1" dirty="0">
                <a:ln w="18415" cmpd="sng">
                  <a:noFill/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Sakkal Majalla" pitchFamily="2" charset="-78"/>
                <a:cs typeface="Sakkal Majalla" pitchFamily="2" charset="-78"/>
              </a:rPr>
              <a:t>2</a:t>
            </a:r>
            <a:r>
              <a:rPr lang="ar-BH" sz="3600" b="1" dirty="0">
                <a:ln w="18415" cmpd="sng">
                  <a:noFill/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SA" sz="3600" b="1" dirty="0">
                <a:ln w="18415" cmpd="sng">
                  <a:noFill/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Sakkal Majalla" pitchFamily="2" charset="-78"/>
                <a:cs typeface="Sakkal Majalla" pitchFamily="2" charset="-78"/>
              </a:rPr>
              <a:t>1</a:t>
            </a:r>
            <a:r>
              <a:rPr lang="ar-BH" sz="3600" b="1" dirty="0">
                <a:ln w="18415" cmpd="sng">
                  <a:noFill/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Sakkal Majalla" pitchFamily="2" charset="-78"/>
                <a:cs typeface="Sakkal Majalla" pitchFamily="2" charset="-78"/>
              </a:rPr>
              <a:t>  </a:t>
            </a:r>
            <a:r>
              <a:rPr lang="ar-SA" sz="3600" b="1" dirty="0">
                <a:ln w="18415" cmpd="sng">
                  <a:noFill/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Sakkal Majalla" pitchFamily="2" charset="-78"/>
                <a:cs typeface="Sakkal Majalla" pitchFamily="2" charset="-78"/>
              </a:rPr>
              <a:t>2</a:t>
            </a:r>
            <a:endParaRPr lang="ar-BH" sz="3600" b="1" dirty="0">
              <a:ln w="18415" cmpd="sng">
                <a:noFill/>
                <a:prstDash val="solid"/>
              </a:ln>
              <a:solidFill>
                <a:schemeClr val="accent5">
                  <a:lumMod val="50000"/>
                </a:schemeClr>
              </a:solidFill>
              <a:latin typeface="Sakkal Majalla" pitchFamily="2" charset="-78"/>
              <a:cs typeface="Sakkal Majalla" pitchFamily="2" charset="-78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>
            <a:off x="4726502" y="4240885"/>
            <a:ext cx="2284645" cy="0"/>
          </a:xfrm>
          <a:prstGeom prst="line">
            <a:avLst/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4726502" y="2786006"/>
            <a:ext cx="2469748" cy="1200329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BH" sz="3600" b="1" dirty="0">
                <a:ln w="18415" cmpd="sng">
                  <a:noFill/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Sakkal Majalla" pitchFamily="2" charset="-78"/>
                <a:cs typeface="Sakkal Majalla" pitchFamily="2" charset="-78"/>
              </a:rPr>
              <a:t>         9 5 1 2 </a:t>
            </a:r>
          </a:p>
          <a:p>
            <a:pPr algn="ctr"/>
            <a:r>
              <a:rPr lang="ar-BH" sz="3600" b="1" dirty="0">
                <a:ln w="28575" cmpd="sng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Sakkal Majalla" pitchFamily="2" charset="-78"/>
                <a:cs typeface="Sakkal Majalla" pitchFamily="2" charset="-78"/>
              </a:rPr>
              <a:t>-</a:t>
            </a:r>
            <a:r>
              <a:rPr lang="ar-BH" sz="3600" b="1" dirty="0">
                <a:ln w="18415" cmpd="sng">
                  <a:noFill/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SA" sz="3600" b="1" dirty="0">
                <a:ln w="18415" cmpd="sng">
                  <a:noFill/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Sakkal Majalla" pitchFamily="2" charset="-78"/>
                <a:cs typeface="Sakkal Majalla" pitchFamily="2" charset="-78"/>
              </a:rPr>
              <a:t>    </a:t>
            </a:r>
            <a:r>
              <a:rPr lang="ar-BH" sz="3600" b="1" dirty="0">
                <a:ln w="18415" cmpd="sng">
                  <a:noFill/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Sakkal Majalla" pitchFamily="2" charset="-78"/>
                <a:cs typeface="Sakkal Majalla" pitchFamily="2" charset="-78"/>
              </a:rPr>
              <a:t>  7 4 9 1 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2CA931BC-24BC-4629-9B1D-4C88B09C99DB}"/>
              </a:ext>
            </a:extLst>
          </p:cNvPr>
          <p:cNvSpPr/>
          <p:nvPr/>
        </p:nvSpPr>
        <p:spPr>
          <a:xfrm>
            <a:off x="1905953" y="5542682"/>
            <a:ext cx="8591359" cy="747498"/>
          </a:xfrm>
          <a:prstGeom prst="roundRect">
            <a:avLst/>
          </a:prstGeom>
          <a:solidFill>
            <a:srgbClr val="FAF0F9"/>
          </a:solidFill>
          <a:ln w="38100">
            <a:solidFill>
              <a:srgbClr val="90204D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>
                <a:solidFill>
                  <a:srgbClr val="C32B69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إذن، عدد التذاكر التي لم تجمع بعد 212 تذكرة</a:t>
            </a:r>
            <a:endParaRPr lang="ar-BH" sz="4000" b="1" dirty="0">
              <a:solidFill>
                <a:srgbClr val="C32B69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Star: 7 Points 3">
            <a:extLst>
              <a:ext uri="{FF2B5EF4-FFF2-40B4-BE49-F238E27FC236}">
                <a16:creationId xmlns:a16="http://schemas.microsoft.com/office/drawing/2014/main" xmlns="" id="{AA02ECEE-2259-4BB0-A51C-8F7460602F15}"/>
              </a:ext>
            </a:extLst>
          </p:cNvPr>
          <p:cNvSpPr/>
          <p:nvPr/>
        </p:nvSpPr>
        <p:spPr>
          <a:xfrm>
            <a:off x="197195" y="2483236"/>
            <a:ext cx="1302993" cy="1247356"/>
          </a:xfrm>
          <a:prstGeom prst="star7">
            <a:avLst>
              <a:gd name="adj" fmla="val 20448"/>
              <a:gd name="hf" fmla="val 102572"/>
              <a:gd name="vf" fmla="val 105210"/>
            </a:avLst>
          </a:prstGeom>
          <a:solidFill>
            <a:srgbClr val="90204D"/>
          </a:solidFill>
          <a:ln>
            <a:solidFill>
              <a:srgbClr val="9020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4" name="Star: 7 Points 23">
            <a:extLst>
              <a:ext uri="{FF2B5EF4-FFF2-40B4-BE49-F238E27FC236}">
                <a16:creationId xmlns:a16="http://schemas.microsoft.com/office/drawing/2014/main" xmlns="" id="{9626AFC4-5DD4-4470-BAD0-35F6D4169935}"/>
              </a:ext>
            </a:extLst>
          </p:cNvPr>
          <p:cNvSpPr/>
          <p:nvPr/>
        </p:nvSpPr>
        <p:spPr>
          <a:xfrm>
            <a:off x="740716" y="3468196"/>
            <a:ext cx="1302993" cy="1247356"/>
          </a:xfrm>
          <a:prstGeom prst="star7">
            <a:avLst>
              <a:gd name="adj" fmla="val 20448"/>
              <a:gd name="hf" fmla="val 102572"/>
              <a:gd name="vf" fmla="val 105210"/>
            </a:avLst>
          </a:prstGeom>
          <a:solidFill>
            <a:srgbClr val="90204D"/>
          </a:solidFill>
          <a:ln>
            <a:solidFill>
              <a:srgbClr val="9020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xmlns="" id="{78BA4CE7-BCAA-4E3E-A6C3-3011348192DB}"/>
              </a:ext>
            </a:extLst>
          </p:cNvPr>
          <p:cNvSpPr/>
          <p:nvPr/>
        </p:nvSpPr>
        <p:spPr>
          <a:xfrm>
            <a:off x="396965" y="4467512"/>
            <a:ext cx="1626950" cy="113210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>
                <a:solidFill>
                  <a:srgbClr val="90204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اشكر ك</a:t>
            </a:r>
            <a:endParaRPr lang="ar-BH" sz="4000" b="1" dirty="0">
              <a:solidFill>
                <a:srgbClr val="90204D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66014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8" grpId="0" animBg="1"/>
      <p:bldP spid="11" grpId="0" animBg="1"/>
      <p:bldP spid="11" grpId="1" animBg="1"/>
      <p:bldP spid="30" grpId="0"/>
      <p:bldP spid="30" grpId="1"/>
      <p:bldP spid="35" grpId="0" animBg="1"/>
      <p:bldP spid="38" grpId="0"/>
      <p:bldP spid="40" grpId="0"/>
      <p:bldP spid="3" grpId="0" animBg="1"/>
      <p:bldP spid="4" grpId="0" animBg="1"/>
      <p:bldP spid="24" grpId="0" animBg="1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:\Users\SAKEEN~1\AppData\Local\Temp\Rar$DIa20840.10391\hello.png">
            <a:extLst>
              <a:ext uri="{FF2B5EF4-FFF2-40B4-BE49-F238E27FC236}">
                <a16:creationId xmlns:a16="http://schemas.microsoft.com/office/drawing/2014/main" xmlns="" id="{0218F6DD-76AC-426A-8058-695F26094AF1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50" r="1"/>
          <a:stretch/>
        </p:blipFill>
        <p:spPr bwMode="auto">
          <a:xfrm>
            <a:off x="10455300" y="6317"/>
            <a:ext cx="1736700" cy="48179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C:\Users\SAKEEN~1\AppData\Local\Temp\Rar$DIa20840.10391\hello.png">
            <a:extLst>
              <a:ext uri="{FF2B5EF4-FFF2-40B4-BE49-F238E27FC236}">
                <a16:creationId xmlns:a16="http://schemas.microsoft.com/office/drawing/2014/main" xmlns="" id="{A81F7979-D3C8-4602-B124-B4553A4E788B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015"/>
          <a:stretch/>
        </p:blipFill>
        <p:spPr bwMode="auto">
          <a:xfrm>
            <a:off x="-118304" y="2755617"/>
            <a:ext cx="1933456" cy="432845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7-Point Star 1"/>
          <p:cNvSpPr/>
          <p:nvPr/>
        </p:nvSpPr>
        <p:spPr>
          <a:xfrm>
            <a:off x="6167594" y="42557"/>
            <a:ext cx="4491307" cy="4162568"/>
          </a:xfrm>
          <a:prstGeom prst="star7">
            <a:avLst>
              <a:gd name="adj" fmla="val 36782"/>
              <a:gd name="hf" fmla="val 102572"/>
              <a:gd name="vf" fmla="val 105210"/>
            </a:avLst>
          </a:prstGeom>
          <a:pattFill prst="sphere">
            <a:fgClr>
              <a:srgbClr val="F6E2F4"/>
            </a:fgClr>
            <a:bgClr>
              <a:schemeClr val="bg1"/>
            </a:bgClr>
          </a:pattFill>
          <a:ln>
            <a:solidFill>
              <a:srgbClr val="CD11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12" name="Rectangle 11"/>
          <p:cNvSpPr/>
          <p:nvPr/>
        </p:nvSpPr>
        <p:spPr>
          <a:xfrm>
            <a:off x="6618563" y="1097348"/>
            <a:ext cx="358936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4800" b="1" dirty="0">
                <a:solidFill>
                  <a:srgbClr val="AA0EAA"/>
                </a:solidFill>
                <a:latin typeface="Sakkal Majalla" pitchFamily="2" charset="-78"/>
                <a:cs typeface="Sakkal Majalla" pitchFamily="2" charset="-78"/>
              </a:rPr>
              <a:t>هل تذكر لي يا </a:t>
            </a:r>
            <a:r>
              <a:rPr lang="ar-BH" sz="4800" b="1" dirty="0">
                <a:solidFill>
                  <a:srgbClr val="AA0EAA"/>
                </a:solidFill>
                <a:latin typeface="Sakkal Majalla" pitchFamily="2" charset="-78"/>
                <a:cs typeface="Sakkal Majalla" pitchFamily="2" charset="-78"/>
              </a:rPr>
              <a:t>أخي</a:t>
            </a:r>
            <a:r>
              <a:rPr lang="ar-SA" sz="4800" b="1" dirty="0">
                <a:solidFill>
                  <a:srgbClr val="AA0EAA"/>
                </a:solidFill>
                <a:latin typeface="Sakkal Majalla" pitchFamily="2" charset="-78"/>
                <a:cs typeface="Sakkal Majalla" pitchFamily="2" charset="-78"/>
              </a:rPr>
              <a:t>،</a:t>
            </a:r>
            <a:endParaRPr lang="ar-BH" sz="4800" b="1" dirty="0">
              <a:solidFill>
                <a:srgbClr val="AA0EAA"/>
              </a:solidFill>
              <a:latin typeface="Sakkal Majalla" pitchFamily="2" charset="-78"/>
              <a:cs typeface="Sakkal Majalla" pitchFamily="2" charset="-78"/>
            </a:endParaRPr>
          </a:p>
          <a:p>
            <a:pPr algn="ctr"/>
            <a:r>
              <a:rPr lang="ar-SA" sz="4800" b="1" dirty="0">
                <a:solidFill>
                  <a:srgbClr val="AA0EAA"/>
                </a:solidFill>
                <a:latin typeface="Sakkal Majalla" pitchFamily="2" charset="-78"/>
                <a:cs typeface="Sakkal Majalla" pitchFamily="2" charset="-78"/>
              </a:rPr>
              <a:t> ماذا تعلمنا اليوم؟ </a:t>
            </a:r>
            <a:endParaRPr lang="ar-BH" sz="4800" b="1" dirty="0">
              <a:solidFill>
                <a:srgbClr val="AA0EAA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3" name="7-Point Star 12"/>
          <p:cNvSpPr/>
          <p:nvPr/>
        </p:nvSpPr>
        <p:spPr>
          <a:xfrm>
            <a:off x="1453539" y="2206136"/>
            <a:ext cx="4491307" cy="4162568"/>
          </a:xfrm>
          <a:prstGeom prst="star7">
            <a:avLst>
              <a:gd name="adj" fmla="val 36782"/>
              <a:gd name="hf" fmla="val 102572"/>
              <a:gd name="vf" fmla="val 105210"/>
            </a:avLst>
          </a:prstGeom>
          <a:pattFill prst="sphere">
            <a:fgClr>
              <a:srgbClr val="E0F5FC"/>
            </a:fgClr>
            <a:bgClr>
              <a:schemeClr val="bg1"/>
            </a:bgClr>
          </a:pattFill>
          <a:ln>
            <a:solidFill>
              <a:srgbClr val="1555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15" name="Rectangle 14"/>
          <p:cNvSpPr/>
          <p:nvPr/>
        </p:nvSpPr>
        <p:spPr>
          <a:xfrm>
            <a:off x="1655110" y="3220452"/>
            <a:ext cx="408816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4000" b="1" dirty="0">
                <a:solidFill>
                  <a:srgbClr val="1555C9"/>
                </a:solidFill>
                <a:latin typeface="Sakkal Majalla" pitchFamily="2" charset="-78"/>
                <a:cs typeface="Sakkal Majalla" pitchFamily="2" charset="-78"/>
              </a:rPr>
              <a:t>تعلمنا اليوم يا أختي</a:t>
            </a:r>
            <a:endParaRPr lang="ar-BH" sz="2400" b="1" dirty="0">
              <a:solidFill>
                <a:srgbClr val="1555C9"/>
              </a:solidFill>
              <a:latin typeface="Sakkal Majalla" pitchFamily="2" charset="-78"/>
              <a:cs typeface="Sakkal Majalla" pitchFamily="2" charset="-78"/>
            </a:endParaRPr>
          </a:p>
          <a:p>
            <a:pPr algn="ctr"/>
            <a:r>
              <a:rPr lang="ar-BH" sz="4000" b="1">
                <a:solidFill>
                  <a:srgbClr val="1555C9"/>
                </a:solidFill>
                <a:latin typeface="Sakkal Majalla" pitchFamily="2" charset="-78"/>
                <a:cs typeface="Sakkal Majalla" pitchFamily="2" charset="-78"/>
              </a:rPr>
              <a:t>طرح أعدادًا </a:t>
            </a:r>
            <a:r>
              <a:rPr lang="ar-BH" sz="4000" b="1" dirty="0">
                <a:solidFill>
                  <a:srgbClr val="1555C9"/>
                </a:solidFill>
                <a:latin typeface="Sakkal Majalla" pitchFamily="2" charset="-78"/>
                <a:cs typeface="Sakkal Majalla" pitchFamily="2" charset="-78"/>
              </a:rPr>
              <a:t>كل منهما يتكون من ثلاثة أو أربعة أرقام</a:t>
            </a:r>
            <a:endParaRPr lang="ar-SA" sz="4000" b="1" dirty="0">
              <a:solidFill>
                <a:srgbClr val="1555C9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grpSp>
        <p:nvGrpSpPr>
          <p:cNvPr id="18" name="Group 4"/>
          <p:cNvGrpSpPr/>
          <p:nvPr/>
        </p:nvGrpSpPr>
        <p:grpSpPr>
          <a:xfrm>
            <a:off x="1199594" y="6465787"/>
            <a:ext cx="9936000" cy="400110"/>
            <a:chOff x="1108361" y="6522840"/>
            <a:chExt cx="9936000" cy="467736"/>
          </a:xfrm>
        </p:grpSpPr>
        <p:cxnSp>
          <p:nvCxnSpPr>
            <p:cNvPr id="19" name="Straight Connector 6"/>
            <p:cNvCxnSpPr/>
            <p:nvPr/>
          </p:nvCxnSpPr>
          <p:spPr>
            <a:xfrm>
              <a:off x="1108361" y="6522840"/>
              <a:ext cx="9936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0" name="TextBox 7"/>
            <p:cNvSpPr txBox="1">
              <a:spLocks noChangeArrowheads="1"/>
            </p:cNvSpPr>
            <p:nvPr/>
          </p:nvSpPr>
          <p:spPr bwMode="auto">
            <a:xfrm>
              <a:off x="1108361" y="6522840"/>
              <a:ext cx="9795347" cy="4677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None/>
              </a:pPr>
              <a:r>
                <a:rPr lang="ar-BH" altLang="ar-JO" sz="20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وزارة التربية والتعليم – 2020م</a:t>
              </a:r>
              <a:r>
                <a:rPr lang="ar-SA" altLang="ar-JO" sz="20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       </a:t>
              </a:r>
              <a:r>
                <a:rPr lang="ar-BH" altLang="ar-JO" sz="20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                                                  </a:t>
              </a:r>
              <a:r>
                <a:rPr lang="ar-SA" altLang="ar-JO" sz="20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       </a:t>
              </a:r>
              <a:r>
                <a:rPr lang="ar-BH" altLang="ar-JO" sz="20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 </a:t>
              </a:r>
              <a:r>
                <a:rPr lang="ar-SA" altLang="ar-JO" sz="20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   </a:t>
              </a:r>
              <a:r>
                <a:rPr lang="ar-BH" altLang="ar-JO" sz="2000" dirty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طرح الأعداد الكبيرة</a:t>
              </a:r>
              <a:r>
                <a:rPr lang="ar-BH" sz="2000" dirty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-</a:t>
              </a:r>
              <a:r>
                <a:rPr lang="ar-BH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الصف </a:t>
              </a:r>
              <a:r>
                <a:rPr lang="ar-SA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الثالث</a:t>
              </a:r>
              <a:r>
                <a:rPr lang="ar-BH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 الابتدائي</a:t>
              </a:r>
              <a:endParaRPr lang="en-US" altLang="ar-JO" sz="2000" b="1" dirty="0">
                <a:latin typeface="Traditional Arabic" panose="02020603050405020304" pitchFamily="18" charset="-78"/>
                <a:ea typeface="Yu Gothic UI Semilight" panose="020B0400000000000000" pitchFamily="34" charset="-128"/>
                <a:cs typeface="Traditional Arabic" panose="02020603050405020304" pitchFamily="18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44816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:\Users\SAKEEN~1\AppData\Local\Temp\Rar$DIa20840.10391\hello.png">
            <a:extLst>
              <a:ext uri="{FF2B5EF4-FFF2-40B4-BE49-F238E27FC236}">
                <a16:creationId xmlns:a16="http://schemas.microsoft.com/office/drawing/2014/main" xmlns="" id="{F33A191C-234C-48A7-8B5F-CCA99174AFF8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015"/>
          <a:stretch/>
        </p:blipFill>
        <p:spPr bwMode="auto">
          <a:xfrm>
            <a:off x="0" y="950273"/>
            <a:ext cx="2083633" cy="5436742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 descr="C:\Users\SAKEEN~1\AppData\Local\Temp\Rar$DIa20840.10391\hello.png">
            <a:extLst>
              <a:ext uri="{FF2B5EF4-FFF2-40B4-BE49-F238E27FC236}">
                <a16:creationId xmlns:a16="http://schemas.microsoft.com/office/drawing/2014/main" xmlns="" id="{CC35001E-300F-4BD9-BB81-CC4845F5444A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50" r="1"/>
          <a:stretch/>
        </p:blipFill>
        <p:spPr bwMode="auto">
          <a:xfrm>
            <a:off x="9950579" y="1211882"/>
            <a:ext cx="1987358" cy="5175132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Flowchart: Off-page Connector 9"/>
          <p:cNvSpPr/>
          <p:nvPr/>
        </p:nvSpPr>
        <p:spPr>
          <a:xfrm>
            <a:off x="9733078" y="302006"/>
            <a:ext cx="2204859" cy="1466849"/>
          </a:xfrm>
          <a:prstGeom prst="flowChartOffpageConnector">
            <a:avLst/>
          </a:prstGeom>
          <a:pattFill prst="pct80">
            <a:fgClr>
              <a:srgbClr val="F6E2F4"/>
            </a:fgClr>
            <a:bgClr>
              <a:schemeClr val="bg1"/>
            </a:bgClr>
          </a:pattFill>
          <a:ln>
            <a:solidFill>
              <a:srgbClr val="7325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16" name="Rectangle 15"/>
          <p:cNvSpPr/>
          <p:nvPr/>
        </p:nvSpPr>
        <p:spPr>
          <a:xfrm>
            <a:off x="9754326" y="627106"/>
            <a:ext cx="218361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ar-SA" sz="3600" b="1" dirty="0">
                <a:ln w="0"/>
                <a:solidFill>
                  <a:srgbClr val="732568"/>
                </a:solidFill>
                <a:latin typeface="Sakkal Majalla" pitchFamily="2" charset="-78"/>
                <a:cs typeface="Sakkal Majalla" pitchFamily="2" charset="-78"/>
              </a:rPr>
              <a:t>عزيزتي الطالبة</a:t>
            </a:r>
            <a:endParaRPr lang="ar-BH" sz="3600" b="1" dirty="0">
              <a:solidFill>
                <a:srgbClr val="732568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21" name="Flowchart: Off-page Connector 20"/>
          <p:cNvSpPr/>
          <p:nvPr/>
        </p:nvSpPr>
        <p:spPr>
          <a:xfrm>
            <a:off x="245082" y="216846"/>
            <a:ext cx="2204859" cy="1466849"/>
          </a:xfrm>
          <a:prstGeom prst="flowChartOffpageConnector">
            <a:avLst/>
          </a:prstGeom>
          <a:pattFill prst="pct80">
            <a:fgClr>
              <a:srgbClr val="F6E2F4"/>
            </a:fgClr>
            <a:bgClr>
              <a:schemeClr val="bg1"/>
            </a:bgClr>
          </a:pattFill>
          <a:ln>
            <a:solidFill>
              <a:srgbClr val="7325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2" name="Rectangle 21"/>
          <p:cNvSpPr/>
          <p:nvPr/>
        </p:nvSpPr>
        <p:spPr>
          <a:xfrm>
            <a:off x="266330" y="541946"/>
            <a:ext cx="218361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ar-SA" sz="3600" b="1" dirty="0">
                <a:ln w="0"/>
                <a:solidFill>
                  <a:srgbClr val="732568"/>
                </a:solidFill>
                <a:latin typeface="Sakkal Majalla" pitchFamily="2" charset="-78"/>
                <a:cs typeface="Sakkal Majalla" pitchFamily="2" charset="-78"/>
              </a:rPr>
              <a:t>عزيزي الطالب</a:t>
            </a:r>
            <a:endParaRPr lang="ar-BH" sz="3600" b="1" dirty="0">
              <a:solidFill>
                <a:srgbClr val="732568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1" name="Flowchart: Off-page Connector 10"/>
          <p:cNvSpPr/>
          <p:nvPr/>
        </p:nvSpPr>
        <p:spPr>
          <a:xfrm>
            <a:off x="2687004" y="1949824"/>
            <a:ext cx="7046074" cy="4034117"/>
          </a:xfrm>
          <a:prstGeom prst="flowChartOffpageConnector">
            <a:avLst/>
          </a:prstGeom>
          <a:pattFill prst="pct80">
            <a:fgClr>
              <a:srgbClr val="F6E2F4"/>
            </a:fgClr>
            <a:bgClr>
              <a:schemeClr val="bg1"/>
            </a:bgClr>
          </a:pattFill>
          <a:ln>
            <a:solidFill>
              <a:srgbClr val="7325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3" name="Rectangle 22"/>
          <p:cNvSpPr/>
          <p:nvPr/>
        </p:nvSpPr>
        <p:spPr>
          <a:xfrm>
            <a:off x="2644557" y="2519008"/>
            <a:ext cx="7046073" cy="2446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ar-SA" sz="4800" b="1" dirty="0">
                <a:ln w="0">
                  <a:noFill/>
                </a:ln>
                <a:solidFill>
                  <a:srgbClr val="5C1E53"/>
                </a:solidFill>
                <a:latin typeface="Sakkal Majalla" pitchFamily="2" charset="-78"/>
                <a:cs typeface="Sakkal Majalla" pitchFamily="2" charset="-78"/>
              </a:rPr>
              <a:t>لمزيد من الاستفادة يمكنك الرجوع لكتاب الطالب </a:t>
            </a:r>
          </a:p>
          <a:p>
            <a:pPr lvl="0" algn="ctr"/>
            <a:endParaRPr lang="ar-SA" sz="800" b="1" dirty="0">
              <a:ln w="0">
                <a:noFill/>
              </a:ln>
              <a:solidFill>
                <a:srgbClr val="5C1E53"/>
              </a:solidFill>
              <a:latin typeface="Sakkal Majalla" pitchFamily="2" charset="-78"/>
              <a:cs typeface="Sakkal Majalla" pitchFamily="2" charset="-78"/>
            </a:endParaRPr>
          </a:p>
          <a:p>
            <a:pPr lvl="0" algn="ctr"/>
            <a:r>
              <a:rPr lang="ar-SA" sz="4800" b="1" dirty="0">
                <a:ln w="0">
                  <a:noFill/>
                </a:ln>
                <a:solidFill>
                  <a:srgbClr val="5C1E53"/>
                </a:solidFill>
                <a:latin typeface="Sakkal Majalla" pitchFamily="2" charset="-78"/>
                <a:cs typeface="Sakkal Majalla" pitchFamily="2" charset="-78"/>
              </a:rPr>
              <a:t>لحل تمارين الدرس صفحة </a:t>
            </a:r>
            <a:r>
              <a:rPr lang="ar-BH" sz="4800" b="1" dirty="0">
                <a:ln w="0">
                  <a:noFill/>
                </a:ln>
                <a:solidFill>
                  <a:srgbClr val="5C1E53"/>
                </a:solidFill>
                <a:latin typeface="Sakkal Majalla" pitchFamily="2" charset="-78"/>
                <a:cs typeface="Sakkal Majalla" pitchFamily="2" charset="-78"/>
              </a:rPr>
              <a:t>77</a:t>
            </a:r>
            <a:endParaRPr lang="ar-SA" sz="4800" b="1" dirty="0">
              <a:ln w="0">
                <a:noFill/>
              </a:ln>
              <a:solidFill>
                <a:srgbClr val="5C1E53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grpSp>
        <p:nvGrpSpPr>
          <p:cNvPr id="13" name="Group 4"/>
          <p:cNvGrpSpPr/>
          <p:nvPr/>
        </p:nvGrpSpPr>
        <p:grpSpPr>
          <a:xfrm>
            <a:off x="1199594" y="6465787"/>
            <a:ext cx="9936000" cy="400110"/>
            <a:chOff x="1108361" y="6522840"/>
            <a:chExt cx="9936000" cy="467736"/>
          </a:xfrm>
        </p:grpSpPr>
        <p:cxnSp>
          <p:nvCxnSpPr>
            <p:cNvPr id="14" name="Straight Connector 6"/>
            <p:cNvCxnSpPr/>
            <p:nvPr/>
          </p:nvCxnSpPr>
          <p:spPr>
            <a:xfrm>
              <a:off x="1108361" y="6522840"/>
              <a:ext cx="9936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5" name="TextBox 7"/>
            <p:cNvSpPr txBox="1">
              <a:spLocks noChangeArrowheads="1"/>
            </p:cNvSpPr>
            <p:nvPr/>
          </p:nvSpPr>
          <p:spPr bwMode="auto">
            <a:xfrm>
              <a:off x="1108361" y="6522840"/>
              <a:ext cx="9795347" cy="4677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None/>
              </a:pPr>
              <a:r>
                <a:rPr lang="ar-BH" altLang="ar-JO" sz="20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وزارة التربية والتعليم – 2020م</a:t>
              </a:r>
              <a:r>
                <a:rPr lang="ar-SA" altLang="ar-JO" sz="20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       </a:t>
              </a:r>
              <a:r>
                <a:rPr lang="ar-BH" altLang="ar-JO" sz="20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                                                  </a:t>
              </a:r>
              <a:r>
                <a:rPr lang="ar-SA" altLang="ar-JO" sz="20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       </a:t>
              </a:r>
              <a:r>
                <a:rPr lang="ar-BH" altLang="ar-JO" sz="20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 </a:t>
              </a:r>
              <a:r>
                <a:rPr lang="ar-SA" altLang="ar-JO" sz="20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   </a:t>
              </a:r>
              <a:r>
                <a:rPr lang="ar-BH" altLang="ar-JO" sz="2000" dirty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طرح الأعداد الكبيرة</a:t>
              </a:r>
              <a:r>
                <a:rPr lang="ar-BH" sz="2000" dirty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-</a:t>
              </a:r>
              <a:r>
                <a:rPr lang="ar-BH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الصف </a:t>
              </a:r>
              <a:r>
                <a:rPr lang="ar-SA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الثالث</a:t>
              </a:r>
              <a:r>
                <a:rPr lang="ar-BH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 الابتدائي</a:t>
              </a:r>
              <a:endParaRPr lang="en-US" altLang="ar-JO" sz="2000" b="1" dirty="0">
                <a:latin typeface="Traditional Arabic" panose="02020603050405020304" pitchFamily="18" charset="-78"/>
                <a:ea typeface="Yu Gothic UI Semilight" panose="020B0400000000000000" pitchFamily="34" charset="-128"/>
                <a:cs typeface="Traditional Arabic" panose="02020603050405020304" pitchFamily="18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79357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6" grpId="0"/>
      <p:bldP spid="21" grpId="0" animBg="1"/>
      <p:bldP spid="22" grpId="0"/>
      <p:bldP spid="11" grpId="0" animBg="1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/>
          <p:cNvGrpSpPr/>
          <p:nvPr/>
        </p:nvGrpSpPr>
        <p:grpSpPr>
          <a:xfrm>
            <a:off x="1199594" y="6465787"/>
            <a:ext cx="9936000" cy="400110"/>
            <a:chOff x="1108361" y="6522840"/>
            <a:chExt cx="9936000" cy="467736"/>
          </a:xfrm>
        </p:grpSpPr>
        <p:cxnSp>
          <p:nvCxnSpPr>
            <p:cNvPr id="4" name="Straight Connector 6"/>
            <p:cNvCxnSpPr/>
            <p:nvPr/>
          </p:nvCxnSpPr>
          <p:spPr>
            <a:xfrm>
              <a:off x="1108361" y="6522840"/>
              <a:ext cx="9936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" name="TextBox 7"/>
            <p:cNvSpPr txBox="1">
              <a:spLocks noChangeArrowheads="1"/>
            </p:cNvSpPr>
            <p:nvPr/>
          </p:nvSpPr>
          <p:spPr bwMode="auto">
            <a:xfrm>
              <a:off x="1108361" y="6522840"/>
              <a:ext cx="9795347" cy="4677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None/>
              </a:pPr>
              <a:r>
                <a:rPr lang="ar-BH" altLang="ar-JO" sz="20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وزارة التربية والتعليم – 2020م</a:t>
              </a:r>
              <a:r>
                <a:rPr lang="ar-SA" altLang="ar-JO" sz="20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       </a:t>
              </a:r>
              <a:r>
                <a:rPr lang="ar-BH" altLang="ar-JO" sz="20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                                                  </a:t>
              </a:r>
              <a:r>
                <a:rPr lang="ar-SA" altLang="ar-JO" sz="20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       </a:t>
              </a:r>
              <a:r>
                <a:rPr lang="ar-BH" altLang="ar-JO" sz="20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 </a:t>
              </a:r>
              <a:r>
                <a:rPr lang="ar-SA" altLang="ar-JO" sz="20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   </a:t>
              </a:r>
              <a:r>
                <a:rPr lang="ar-BH" altLang="ar-JO" sz="2000" dirty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طرح الأعداد الكبيرة</a:t>
              </a:r>
              <a:r>
                <a:rPr lang="ar-BH" sz="2000" dirty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-</a:t>
              </a:r>
              <a:r>
                <a:rPr lang="ar-BH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الصف </a:t>
              </a:r>
              <a:r>
                <a:rPr lang="ar-SA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الثالث</a:t>
              </a:r>
              <a:r>
                <a:rPr lang="ar-BH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 الابتدائي</a:t>
              </a:r>
              <a:endParaRPr lang="en-US" altLang="ar-JO" sz="2000" b="1" dirty="0">
                <a:latin typeface="Traditional Arabic" panose="02020603050405020304" pitchFamily="18" charset="-78"/>
                <a:ea typeface="Yu Gothic UI Semilight" panose="020B0400000000000000" pitchFamily="34" charset="-128"/>
                <a:cs typeface="Traditional Arabic" panose="02020603050405020304" pitchFamily="18" charset="-78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61F14274-7136-4A87-B049-5DA36A148AF6}"/>
              </a:ext>
            </a:extLst>
          </p:cNvPr>
          <p:cNvGrpSpPr/>
          <p:nvPr/>
        </p:nvGrpSpPr>
        <p:grpSpPr>
          <a:xfrm>
            <a:off x="3601313" y="949538"/>
            <a:ext cx="5076000" cy="5040000"/>
            <a:chOff x="3601313" y="949538"/>
            <a:chExt cx="5076000" cy="5040000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xmlns="" id="{8ED962ED-748A-485A-A8F2-69AC1CF8DCBE}"/>
                </a:ext>
              </a:extLst>
            </p:cNvPr>
            <p:cNvGrpSpPr/>
            <p:nvPr/>
          </p:nvGrpSpPr>
          <p:grpSpPr>
            <a:xfrm>
              <a:off x="3601313" y="949538"/>
              <a:ext cx="5076000" cy="5040000"/>
              <a:chOff x="3601313" y="949538"/>
              <a:chExt cx="5076000" cy="5040000"/>
            </a:xfrm>
          </p:grpSpPr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xmlns="" id="{E2A7A73F-8BBE-4E27-AD62-489ECE562E43}"/>
                  </a:ext>
                </a:extLst>
              </p:cNvPr>
              <p:cNvSpPr/>
              <p:nvPr/>
            </p:nvSpPr>
            <p:spPr>
              <a:xfrm>
                <a:off x="3618871" y="949538"/>
                <a:ext cx="5040000" cy="5040000"/>
              </a:xfrm>
              <a:prstGeom prst="ellipse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4" name="Rounded Rectangle 8">
                <a:extLst>
                  <a:ext uri="{FF2B5EF4-FFF2-40B4-BE49-F238E27FC236}">
                    <a16:creationId xmlns:a16="http://schemas.microsoft.com/office/drawing/2014/main" xmlns="" id="{5C8F7D65-EF7F-455E-A7C3-60CAA01C081B}"/>
                  </a:ext>
                </a:extLst>
              </p:cNvPr>
              <p:cNvSpPr/>
              <p:nvPr/>
            </p:nvSpPr>
            <p:spPr>
              <a:xfrm>
                <a:off x="3601313" y="2986747"/>
                <a:ext cx="5076000" cy="972000"/>
              </a:xfrm>
              <a:prstGeom prst="roundRect">
                <a:avLst>
                  <a:gd name="adj" fmla="val 37760"/>
                </a:avLst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8E443F65-F996-49F4-871B-97C0DA056B7D}"/>
                </a:ext>
              </a:extLst>
            </p:cNvPr>
            <p:cNvSpPr/>
            <p:nvPr/>
          </p:nvSpPr>
          <p:spPr>
            <a:xfrm>
              <a:off x="4752495" y="2770006"/>
              <a:ext cx="2719014" cy="123495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 rtl="1">
                <a:lnSpc>
                  <a:spcPct val="150000"/>
                </a:lnSpc>
              </a:pPr>
              <a:r>
                <a:rPr lang="ar-BH" sz="5400" b="1" dirty="0">
                  <a:solidFill>
                    <a:srgbClr val="EE7125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انتهى الدرس</a:t>
              </a:r>
              <a:endParaRPr lang="en-US" sz="5400" b="1" dirty="0">
                <a:solidFill>
                  <a:srgbClr val="EE7125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20361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5661</TotalTime>
  <Words>559</Words>
  <Application>Microsoft Office PowerPoint</Application>
  <PresentationFormat>Widescreen</PresentationFormat>
  <Paragraphs>106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Calibri</vt:lpstr>
      <vt:lpstr>Calibri Light</vt:lpstr>
      <vt:lpstr>Sakkal Majalla</vt:lpstr>
      <vt:lpstr>Times New Roman</vt:lpstr>
      <vt:lpstr>Traditional Arabic</vt:lpstr>
      <vt:lpstr>Yu Gothic UI Semilight</vt:lpstr>
      <vt:lpstr>نسق Office</vt:lpstr>
      <vt:lpstr>رياضيات الصف الثالث الابتدائي – الجزء الأول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الصف السادس – الفصل الثاني</dc:title>
  <dc:creator>ALAA F</dc:creator>
  <cp:lastModifiedBy>Banan Saud Farhan Sowaidan Almasaeed</cp:lastModifiedBy>
  <cp:revision>930</cp:revision>
  <dcterms:created xsi:type="dcterms:W3CDTF">2020-03-03T06:21:53Z</dcterms:created>
  <dcterms:modified xsi:type="dcterms:W3CDTF">2020-07-16T08:10:12Z</dcterms:modified>
</cp:coreProperties>
</file>