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2" r:id="rId2"/>
  </p:sldMasterIdLst>
  <p:notesMasterIdLst>
    <p:notesMasterId r:id="rId83"/>
  </p:notesMasterIdLst>
  <p:sldIdLst>
    <p:sldId id="505" r:id="rId3"/>
    <p:sldId id="445" r:id="rId4"/>
    <p:sldId id="438" r:id="rId5"/>
    <p:sldId id="440" r:id="rId6"/>
    <p:sldId id="441" r:id="rId7"/>
    <p:sldId id="446" r:id="rId8"/>
    <p:sldId id="447" r:id="rId9"/>
    <p:sldId id="448" r:id="rId10"/>
    <p:sldId id="426" r:id="rId11"/>
    <p:sldId id="404" r:id="rId12"/>
    <p:sldId id="397" r:id="rId13"/>
    <p:sldId id="398" r:id="rId14"/>
    <p:sldId id="399" r:id="rId15"/>
    <p:sldId id="385" r:id="rId16"/>
    <p:sldId id="386" r:id="rId17"/>
    <p:sldId id="400" r:id="rId18"/>
    <p:sldId id="401" r:id="rId19"/>
    <p:sldId id="402" r:id="rId20"/>
    <p:sldId id="449" r:id="rId21"/>
    <p:sldId id="429" r:id="rId22"/>
    <p:sldId id="450" r:id="rId23"/>
    <p:sldId id="451" r:id="rId24"/>
    <p:sldId id="452" r:id="rId25"/>
    <p:sldId id="453" r:id="rId26"/>
    <p:sldId id="478" r:id="rId27"/>
    <p:sldId id="454" r:id="rId28"/>
    <p:sldId id="455" r:id="rId29"/>
    <p:sldId id="493" r:id="rId30"/>
    <p:sldId id="492" r:id="rId31"/>
    <p:sldId id="457" r:id="rId32"/>
    <p:sldId id="458" r:id="rId33"/>
    <p:sldId id="464" r:id="rId34"/>
    <p:sldId id="465" r:id="rId35"/>
    <p:sldId id="466" r:id="rId36"/>
    <p:sldId id="467" r:id="rId37"/>
    <p:sldId id="468" r:id="rId38"/>
    <p:sldId id="469" r:id="rId39"/>
    <p:sldId id="470" r:id="rId40"/>
    <p:sldId id="459" r:id="rId41"/>
    <p:sldId id="460" r:id="rId42"/>
    <p:sldId id="461" r:id="rId43"/>
    <p:sldId id="462" r:id="rId44"/>
    <p:sldId id="463" r:id="rId45"/>
    <p:sldId id="456" r:id="rId46"/>
    <p:sldId id="430" r:id="rId47"/>
    <p:sldId id="431" r:id="rId48"/>
    <p:sldId id="432" r:id="rId49"/>
    <p:sldId id="433" r:id="rId50"/>
    <p:sldId id="434" r:id="rId51"/>
    <p:sldId id="494" r:id="rId52"/>
    <p:sldId id="495" r:id="rId53"/>
    <p:sldId id="496" r:id="rId54"/>
    <p:sldId id="437" r:id="rId55"/>
    <p:sldId id="471" r:id="rId56"/>
    <p:sldId id="472" r:id="rId57"/>
    <p:sldId id="473" r:id="rId58"/>
    <p:sldId id="474" r:id="rId59"/>
    <p:sldId id="479" r:id="rId60"/>
    <p:sldId id="497" r:id="rId61"/>
    <p:sldId id="498" r:id="rId62"/>
    <p:sldId id="476" r:id="rId63"/>
    <p:sldId id="477" r:id="rId64"/>
    <p:sldId id="480" r:id="rId65"/>
    <p:sldId id="481" r:id="rId66"/>
    <p:sldId id="499" r:id="rId67"/>
    <p:sldId id="500" r:id="rId68"/>
    <p:sldId id="482" r:id="rId69"/>
    <p:sldId id="483" r:id="rId70"/>
    <p:sldId id="484" r:id="rId71"/>
    <p:sldId id="485" r:id="rId72"/>
    <p:sldId id="486" r:id="rId73"/>
    <p:sldId id="487" r:id="rId74"/>
    <p:sldId id="488" r:id="rId75"/>
    <p:sldId id="489" r:id="rId76"/>
    <p:sldId id="490" r:id="rId77"/>
    <p:sldId id="491" r:id="rId78"/>
    <p:sldId id="501" r:id="rId79"/>
    <p:sldId id="502" r:id="rId80"/>
    <p:sldId id="503" r:id="rId81"/>
    <p:sldId id="504" r:id="rId82"/>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6600"/>
    <a:srgbClr val="9900CC"/>
    <a:srgbClr val="CC0066"/>
    <a:srgbClr val="FF33CC"/>
    <a:srgbClr val="008000"/>
    <a:srgbClr val="0099CC"/>
    <a:srgbClr val="FF00FF"/>
    <a:srgbClr val="CC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38B1855-1B75-4FBE-930C-398BA8C253C6}" styleName="نمط ذو نسُق 2 - تميي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النمط الفاتح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نمط متوسط 4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نمط ذو نسُق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نمط ذو نسُق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نمط متوسط 4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15" autoAdjust="0"/>
    <p:restoredTop sz="94660"/>
  </p:normalViewPr>
  <p:slideViewPr>
    <p:cSldViewPr>
      <p:cViewPr varScale="1">
        <p:scale>
          <a:sx n="67" d="100"/>
          <a:sy n="67" d="100"/>
        </p:scale>
        <p:origin x="62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5CEEB559-8BCF-49F1-9CB3-63CDDB4414C6}" type="datetimeFigureOut">
              <a:rPr lang="ar-SA"/>
              <a:pPr>
                <a:defRPr/>
              </a:pPr>
              <a:t>07/08/1437</a:t>
            </a:fld>
            <a:endParaRPr lang="ar-SA"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dirty="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93D7BC6F-7CC3-4769-8EBB-6B9DFA1A7D3A}" type="slidenum">
              <a:rPr lang="ar-SA"/>
              <a:pPr>
                <a:defRPr/>
              </a:pPr>
              <a:t>‹#›</a:t>
            </a:fld>
            <a:endParaRPr lang="ar-SA" dirty="0"/>
          </a:p>
        </p:txBody>
      </p:sp>
    </p:spTree>
    <p:extLst>
      <p:ext uri="{BB962C8B-B14F-4D97-AF65-F5344CB8AC3E}">
        <p14:creationId xmlns:p14="http://schemas.microsoft.com/office/powerpoint/2010/main" val="371477206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a:prstGeom prst="rect">
            <a:avLst/>
          </a:prstGeo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2760F5BB-4460-46D0-B559-8EFAEA82A910}" type="datetimeFigureOut">
              <a:rPr lang="ar-SA"/>
              <a:pPr>
                <a:defRPr/>
              </a:pPr>
              <a:t>07/08/1437</a:t>
            </a:fld>
            <a:endParaRPr lang="ar-SA" dirty="0"/>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464FB47D-FBD3-430E-B34F-120848740E19}" type="slidenum">
              <a:rPr lang="ar-SA"/>
              <a:pPr>
                <a:defRPr/>
              </a:pPr>
              <a:t>‹#›</a:t>
            </a:fld>
            <a:endParaRPr lang="ar-SA" dirty="0"/>
          </a:p>
        </p:txBody>
      </p:sp>
    </p:spTree>
    <p:extLst>
      <p:ext uri="{BB962C8B-B14F-4D97-AF65-F5344CB8AC3E}">
        <p14:creationId xmlns:p14="http://schemas.microsoft.com/office/powerpoint/2010/main" val="19547165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1600200"/>
            <a:ext cx="8229600" cy="4525963"/>
          </a:xfrm>
          <a:prstGeom prst="rect">
            <a:avLst/>
          </a:prstGeo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D5C97CC9-3BB3-4136-BDB0-A36CEFCF7140}" type="datetimeFigureOut">
              <a:rPr lang="ar-SA"/>
              <a:pPr>
                <a:defRPr/>
              </a:pPr>
              <a:t>07/08/1437</a:t>
            </a:fld>
            <a:endParaRPr lang="ar-SA" dirty="0"/>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85D6F541-D479-4CEA-81B5-4F443F3AB4D6}" type="slidenum">
              <a:rPr lang="ar-SA"/>
              <a:pPr>
                <a:defRPr/>
              </a:pPr>
              <a:t>‹#›</a:t>
            </a:fld>
            <a:endParaRPr lang="ar-SA" dirty="0"/>
          </a:p>
        </p:txBody>
      </p:sp>
    </p:spTree>
    <p:extLst>
      <p:ext uri="{BB962C8B-B14F-4D97-AF65-F5344CB8AC3E}">
        <p14:creationId xmlns:p14="http://schemas.microsoft.com/office/powerpoint/2010/main" val="30244305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a:prstGeom prst="rect">
            <a:avLst/>
          </a:prstGeo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a:prstGeom prst="rect">
            <a:avLst/>
          </a:prstGeo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4FEE3F0D-ED95-4350-B28B-5F8EA5C40C88}" type="datetimeFigureOut">
              <a:rPr lang="ar-SA"/>
              <a:pPr>
                <a:defRPr/>
              </a:pPr>
              <a:t>07/08/1437</a:t>
            </a:fld>
            <a:endParaRPr lang="ar-SA" dirty="0"/>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B4F7C91E-CEDE-42B2-88BB-00F0B728C1FB}" type="slidenum">
              <a:rPr lang="ar-SA"/>
              <a:pPr>
                <a:defRPr/>
              </a:pPr>
              <a:t>‹#›</a:t>
            </a:fld>
            <a:endParaRPr lang="ar-SA" dirty="0"/>
          </a:p>
        </p:txBody>
      </p:sp>
    </p:spTree>
    <p:extLst>
      <p:ext uri="{BB962C8B-B14F-4D97-AF65-F5344CB8AC3E}">
        <p14:creationId xmlns:p14="http://schemas.microsoft.com/office/powerpoint/2010/main" val="4388529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عنوان ومحتوى">
    <p:spTree>
      <p:nvGrpSpPr>
        <p:cNvPr id="1" name=""/>
        <p:cNvGrpSpPr/>
        <p:nvPr/>
      </p:nvGrpSpPr>
      <p:grpSpPr>
        <a:xfrm>
          <a:off x="0" y="0"/>
          <a:ext cx="0" cy="0"/>
          <a:chOff x="0" y="0"/>
          <a:chExt cx="0" cy="0"/>
        </a:xfrm>
      </p:grpSpPr>
      <p:sp>
        <p:nvSpPr>
          <p:cNvPr id="7" name="Rectangle 11"/>
          <p:cNvSpPr/>
          <p:nvPr userDrawn="1"/>
        </p:nvSpPr>
        <p:spPr>
          <a:xfrm rot="21129326">
            <a:off x="1141651" y="756753"/>
            <a:ext cx="7121067" cy="5090421"/>
          </a:xfrm>
          <a:prstGeom prst="horizontalScroll">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Franklin Gothic Book"/>
              <a:ea typeface="+mn-ea"/>
              <a:cs typeface="+mn-cs"/>
            </a:endParaRPr>
          </a:p>
        </p:txBody>
      </p:sp>
      <p:pic>
        <p:nvPicPr>
          <p:cNvPr id="8" name="Picture 2" descr="C:\Users\Administrator\Desktop\Pushpin Dev\Assets\pushpinLeft.png"/>
          <p:cNvPicPr>
            <a:picLocks noChangeAspect="1" noChangeArrowheads="1"/>
          </p:cNvPicPr>
          <p:nvPr userDrawn="1"/>
        </p:nvPicPr>
        <p:blipFill>
          <a:blip r:embed="rId2" cstate="print">
            <a:duotone>
              <a:prstClr val="black"/>
              <a:srgbClr val="465E9C">
                <a:tint val="45000"/>
                <a:satMod val="400000"/>
              </a:srgbClr>
            </a:duotone>
          </a:blip>
          <a:srcRect/>
          <a:stretch>
            <a:fillRect/>
          </a:stretch>
        </p:blipFill>
        <p:spPr bwMode="auto">
          <a:xfrm rot="1435684">
            <a:off x="1495992" y="5637474"/>
            <a:ext cx="567831" cy="567830"/>
          </a:xfrm>
          <a:prstGeom prst="rect">
            <a:avLst/>
          </a:prstGeom>
          <a:noFill/>
        </p:spPr>
      </p:pic>
      <p:pic>
        <p:nvPicPr>
          <p:cNvPr id="9" name="Picture 2" descr="C:\Users\Administrator\Desktop\Pushpin Dev\Assets\pushpinLeft.png"/>
          <p:cNvPicPr>
            <a:picLocks noChangeAspect="1" noChangeArrowheads="1"/>
          </p:cNvPicPr>
          <p:nvPr userDrawn="1"/>
        </p:nvPicPr>
        <p:blipFill>
          <a:blip r:embed="rId2" cstate="print">
            <a:duotone>
              <a:prstClr val="black"/>
              <a:srgbClr val="465E9C">
                <a:tint val="45000"/>
                <a:satMod val="400000"/>
              </a:srgbClr>
            </a:duotone>
          </a:blip>
          <a:srcRect/>
          <a:stretch>
            <a:fillRect/>
          </a:stretch>
        </p:blipFill>
        <p:spPr bwMode="auto">
          <a:xfrm rot="4096196">
            <a:off x="7351661" y="358175"/>
            <a:ext cx="566928" cy="566928"/>
          </a:xfrm>
          <a:prstGeom prst="rect">
            <a:avLst/>
          </a:prstGeom>
          <a:noFill/>
        </p:spPr>
      </p:pic>
    </p:spTree>
    <p:extLst>
      <p:ext uri="{BB962C8B-B14F-4D97-AF65-F5344CB8AC3E}">
        <p14:creationId xmlns:p14="http://schemas.microsoft.com/office/powerpoint/2010/main" val="9981629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5" name="Footer Placeholder 4"/>
          <p:cNvSpPr>
            <a:spLocks noGrp="1"/>
          </p:cNvSpPr>
          <p:nvPr>
            <p:ph type="ftr" sz="quarter" idx="11"/>
          </p:nvPr>
        </p:nvSpPr>
        <p:spPr>
          <a:xfrm>
            <a:off x="1921934" y="5054602"/>
            <a:ext cx="4064860"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4441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5/14/2016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1017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9783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5/14/2016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9221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6824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4015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80713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عنوان ومحتوى">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4FCE5F2F-2FB7-495D-8935-57D92313717B}" type="datetimeFigureOut">
              <a:rPr lang="ar-SA"/>
              <a:pPr>
                <a:defRPr/>
              </a:pPr>
              <a:t>07/08/1437</a:t>
            </a:fld>
            <a:endParaRPr lang="ar-SA" dirty="0"/>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87C73654-C4B8-47D1-B08D-7E1AF4C81007}" type="slidenum">
              <a:rPr lang="ar-SA"/>
              <a:pPr>
                <a:defRPr/>
              </a:pPr>
              <a:t>‹#›</a:t>
            </a:fld>
            <a:endParaRPr lang="ar-SA" dirty="0"/>
          </a:p>
        </p:txBody>
      </p:sp>
    </p:spTree>
    <p:extLst>
      <p:ext uri="{BB962C8B-B14F-4D97-AF65-F5344CB8AC3E}">
        <p14:creationId xmlns:p14="http://schemas.microsoft.com/office/powerpoint/2010/main" val="3917975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9295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54894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70029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370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algn="l" defTabSz="457200" rtl="0" fontAlgn="auto">
              <a:spcBef>
                <a:spcPts val="0"/>
              </a:spcBef>
              <a:spcAft>
                <a:spcPts val="0"/>
              </a:spcAft>
            </a:pPr>
            <a:r>
              <a:rPr lang="en-US" sz="7200" dirty="0">
                <a:solidFill>
                  <a:prstClr val="black"/>
                </a:solidFill>
                <a:latin typeface="Garamond" panose="02020404030301010803"/>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defTabSz="457200" rtl="0" fontAlgn="auto">
              <a:spcBef>
                <a:spcPts val="0"/>
              </a:spcBef>
              <a:spcAft>
                <a:spcPts val="0"/>
              </a:spcAft>
            </a:pPr>
            <a:r>
              <a:rPr lang="en-US" sz="7200" dirty="0">
                <a:solidFill>
                  <a:prstClr val="black"/>
                </a:solidFill>
                <a:latin typeface="Garamond" panose="02020404030301010803"/>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0707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02425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algn="l" defTabSz="457200" rtl="0" fontAlgn="auto">
              <a:spcBef>
                <a:spcPts val="0"/>
              </a:spcBef>
              <a:spcAft>
                <a:spcPts val="0"/>
              </a:spcAft>
            </a:pPr>
            <a:r>
              <a:rPr lang="en-US" sz="8000" dirty="0">
                <a:solidFill>
                  <a:prstClr val="black"/>
                </a:solidFill>
                <a:latin typeface="Garamond" panose="02020404030301010803"/>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defTabSz="457200" rtl="0" fontAlgn="auto">
              <a:spcBef>
                <a:spcPts val="0"/>
              </a:spcBef>
              <a:spcAft>
                <a:spcPts val="0"/>
              </a:spcAft>
            </a:pPr>
            <a:r>
              <a:rPr lang="en-US" sz="8000" dirty="0">
                <a:solidFill>
                  <a:prstClr val="black"/>
                </a:solidFill>
                <a:latin typeface="Garamond" panose="02020404030301010803"/>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2307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2163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1968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5/14/2016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1378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0FDA1BD3-183D-49C5-88EE-025B99684218}" type="datetimeFigureOut">
              <a:rPr lang="ar-SA"/>
              <a:pPr>
                <a:defRPr/>
              </a:pPr>
              <a:t>07/08/1437</a:t>
            </a:fld>
            <a:endParaRPr lang="ar-SA" dirty="0"/>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262BBADE-4147-4359-B821-65E238C80738}" type="slidenum">
              <a:rPr lang="ar-SA"/>
              <a:pPr>
                <a:defRPr/>
              </a:pPr>
              <a:t>‹#›</a:t>
            </a:fld>
            <a:endParaRPr lang="ar-SA" dirty="0"/>
          </a:p>
        </p:txBody>
      </p:sp>
    </p:spTree>
    <p:extLst>
      <p:ext uri="{BB962C8B-B14F-4D97-AF65-F5344CB8AC3E}">
        <p14:creationId xmlns:p14="http://schemas.microsoft.com/office/powerpoint/2010/main" val="42047021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0DD528B4-F00B-4AB2-8467-F3FAB657BB14}" type="datetimeFigureOut">
              <a:rPr lang="ar-SA"/>
              <a:pPr>
                <a:defRPr/>
              </a:pPr>
              <a:t>07/08/1437</a:t>
            </a:fld>
            <a:endParaRPr lang="ar-SA" dirty="0"/>
          </a:p>
        </p:txBody>
      </p:sp>
      <p:sp>
        <p:nvSpPr>
          <p:cNvPr id="6"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7"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8CBB7674-6845-4D2B-A4D1-0EEE60AB6CA4}" type="slidenum">
              <a:rPr lang="ar-SA"/>
              <a:pPr>
                <a:defRPr/>
              </a:pPr>
              <a:t>‹#›</a:t>
            </a:fld>
            <a:endParaRPr lang="ar-SA" dirty="0"/>
          </a:p>
        </p:txBody>
      </p:sp>
    </p:spTree>
    <p:extLst>
      <p:ext uri="{BB962C8B-B14F-4D97-AF65-F5344CB8AC3E}">
        <p14:creationId xmlns:p14="http://schemas.microsoft.com/office/powerpoint/2010/main" val="3036320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6FDB6510-A473-4939-AA37-4B2856801D07}" type="datetimeFigureOut">
              <a:rPr lang="ar-SA"/>
              <a:pPr>
                <a:defRPr/>
              </a:pPr>
              <a:t>07/08/1437</a:t>
            </a:fld>
            <a:endParaRPr lang="ar-SA" dirty="0"/>
          </a:p>
        </p:txBody>
      </p:sp>
      <p:sp>
        <p:nvSpPr>
          <p:cNvPr id="8"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9"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00F4B426-5DCF-41AC-A6C0-C78CDD482492}" type="slidenum">
              <a:rPr lang="ar-SA"/>
              <a:pPr>
                <a:defRPr/>
              </a:pPr>
              <a:t>‹#›</a:t>
            </a:fld>
            <a:endParaRPr lang="ar-SA" dirty="0"/>
          </a:p>
        </p:txBody>
      </p:sp>
    </p:spTree>
    <p:extLst>
      <p:ext uri="{BB962C8B-B14F-4D97-AF65-F5344CB8AC3E}">
        <p14:creationId xmlns:p14="http://schemas.microsoft.com/office/powerpoint/2010/main" val="2191950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62B3566F-B323-46E7-80CD-B448104C6840}" type="datetimeFigureOut">
              <a:rPr lang="ar-SA"/>
              <a:pPr>
                <a:defRPr/>
              </a:pPr>
              <a:t>07/08/1437</a:t>
            </a:fld>
            <a:endParaRPr lang="ar-SA" dirty="0"/>
          </a:p>
        </p:txBody>
      </p:sp>
      <p:sp>
        <p:nvSpPr>
          <p:cNvPr id="4"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5"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82B7A162-3314-4CDA-A192-74A1CEA7D218}" type="slidenum">
              <a:rPr lang="ar-SA"/>
              <a:pPr>
                <a:defRPr/>
              </a:pPr>
              <a:t>‹#›</a:t>
            </a:fld>
            <a:endParaRPr lang="ar-SA" dirty="0"/>
          </a:p>
        </p:txBody>
      </p:sp>
    </p:spTree>
    <p:extLst>
      <p:ext uri="{BB962C8B-B14F-4D97-AF65-F5344CB8AC3E}">
        <p14:creationId xmlns:p14="http://schemas.microsoft.com/office/powerpoint/2010/main" val="34796097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396FD2E7-4F68-4A65-89E5-8D3BD77A0341}" type="datetimeFigureOut">
              <a:rPr lang="ar-SA"/>
              <a:pPr>
                <a:defRPr/>
              </a:pPr>
              <a:t>07/08/1437</a:t>
            </a:fld>
            <a:endParaRPr lang="ar-SA" dirty="0"/>
          </a:p>
        </p:txBody>
      </p:sp>
      <p:sp>
        <p:nvSpPr>
          <p:cNvPr id="3"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4"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553BA646-9940-4538-8F9E-40C540216808}" type="slidenum">
              <a:rPr lang="ar-SA"/>
              <a:pPr>
                <a:defRPr/>
              </a:pPr>
              <a:t>‹#›</a:t>
            </a:fld>
            <a:endParaRPr lang="ar-SA" dirty="0"/>
          </a:p>
        </p:txBody>
      </p:sp>
    </p:spTree>
    <p:extLst>
      <p:ext uri="{BB962C8B-B14F-4D97-AF65-F5344CB8AC3E}">
        <p14:creationId xmlns:p14="http://schemas.microsoft.com/office/powerpoint/2010/main" val="25063854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محتوى ذو تسمية توضيحية">
    <p:spTree>
      <p:nvGrpSpPr>
        <p:cNvPr id="1" name=""/>
        <p:cNvGrpSpPr/>
        <p:nvPr/>
      </p:nvGrpSpPr>
      <p:grpSpPr>
        <a:xfrm>
          <a:off x="0" y="0"/>
          <a:ext cx="0" cy="0"/>
          <a:chOff x="0" y="0"/>
          <a:chExt cx="0" cy="0"/>
        </a:xfrm>
      </p:grpSpPr>
      <p:pic>
        <p:nvPicPr>
          <p:cNvPr id="6" name="صورة 5">
            <a:hlinkClick r:id="" action="ppaction://hlinkshowjump?jump=nextslide"/>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6200000" flipH="1" flipV="1">
            <a:off x="2203246" y="5809106"/>
            <a:ext cx="1011187" cy="953342"/>
          </a:xfrm>
          <a:prstGeom prst="rect">
            <a:avLst/>
          </a:prstGeom>
        </p:spPr>
      </p:pic>
      <p:pic>
        <p:nvPicPr>
          <p:cNvPr id="7" name="صورة 6">
            <a:hlinkClick r:id="" action="ppaction://hlinkshowjump?jump=endshow"/>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9655" y="5860616"/>
            <a:ext cx="909360" cy="964536"/>
          </a:xfrm>
          <a:prstGeom prst="rect">
            <a:avLst/>
          </a:prstGeom>
        </p:spPr>
      </p:pic>
    </p:spTree>
    <p:extLst>
      <p:ext uri="{BB962C8B-B14F-4D97-AF65-F5344CB8AC3E}">
        <p14:creationId xmlns:p14="http://schemas.microsoft.com/office/powerpoint/2010/main" val="38324816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a:prstGeom prst="rect">
            <a:avLst/>
          </a:prstGeo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a:prstGeom prst="rect">
            <a:avLst/>
          </a:prstGeo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dirty="0"/>
          </a:p>
        </p:txBody>
      </p:sp>
      <p:sp>
        <p:nvSpPr>
          <p:cNvPr id="4" name="عنصر نائب للنص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a:xfrm>
            <a:off x="6553200" y="6356350"/>
            <a:ext cx="2133600" cy="365125"/>
          </a:xfrm>
          <a:prstGeom prst="rect">
            <a:avLst/>
          </a:prstGeom>
        </p:spPr>
        <p:txBody>
          <a:bodyPr/>
          <a:lstStyle>
            <a:lvl1pPr>
              <a:defRPr/>
            </a:lvl1pPr>
          </a:lstStyle>
          <a:p>
            <a:pPr>
              <a:defRPr/>
            </a:pPr>
            <a:fld id="{284A0645-C33C-46B5-A5FF-C96F596693AA}" type="datetimeFigureOut">
              <a:rPr lang="ar-SA"/>
              <a:pPr>
                <a:defRPr/>
              </a:pPr>
              <a:t>07/08/1437</a:t>
            </a:fld>
            <a:endParaRPr lang="ar-SA" dirty="0"/>
          </a:p>
        </p:txBody>
      </p:sp>
      <p:sp>
        <p:nvSpPr>
          <p:cNvPr id="6" name="عنصر نائب للتذييل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ar-SA" dirty="0"/>
          </a:p>
        </p:txBody>
      </p:sp>
      <p:sp>
        <p:nvSpPr>
          <p:cNvPr id="7" name="عنصر نائب لرقم الشريحة 5"/>
          <p:cNvSpPr>
            <a:spLocks noGrp="1"/>
          </p:cNvSpPr>
          <p:nvPr>
            <p:ph type="sldNum" sz="quarter" idx="12"/>
          </p:nvPr>
        </p:nvSpPr>
        <p:spPr>
          <a:xfrm>
            <a:off x="457200" y="6356350"/>
            <a:ext cx="2133600" cy="365125"/>
          </a:xfrm>
          <a:prstGeom prst="rect">
            <a:avLst/>
          </a:prstGeom>
        </p:spPr>
        <p:txBody>
          <a:bodyPr/>
          <a:lstStyle>
            <a:lvl1pPr>
              <a:defRPr/>
            </a:lvl1pPr>
          </a:lstStyle>
          <a:p>
            <a:pPr>
              <a:defRPr/>
            </a:pPr>
            <a:fld id="{9CB43482-4144-4D6F-9974-BB1AF22B959B}" type="slidenum">
              <a:rPr lang="ar-SA"/>
              <a:pPr>
                <a:defRPr/>
              </a:pPr>
              <a:t>‹#›</a:t>
            </a:fld>
            <a:endParaRPr lang="ar-SA" dirty="0"/>
          </a:p>
        </p:txBody>
      </p:sp>
    </p:spTree>
    <p:extLst>
      <p:ext uri="{BB962C8B-B14F-4D97-AF65-F5344CB8AC3E}">
        <p14:creationId xmlns:p14="http://schemas.microsoft.com/office/powerpoint/2010/main" val="41567247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7.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4" name="تمرير أفقي 3"/>
          <p:cNvSpPr/>
          <p:nvPr userDrawn="1"/>
        </p:nvSpPr>
        <p:spPr>
          <a:xfrm>
            <a:off x="1907704" y="0"/>
            <a:ext cx="6336704" cy="1268760"/>
          </a:xfrm>
          <a:prstGeom prst="horizontalScroll">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dirty="0"/>
          </a:p>
        </p:txBody>
      </p:sp>
      <p:pic>
        <p:nvPicPr>
          <p:cNvPr id="10" name="صورة 9">
            <a:hlinkClick r:id="" action="ppaction://hlinkshowjump?jump=nextslide"/>
          </p:cNvPr>
          <p:cNvPicPr>
            <a:picLocks noChangeAspect="1"/>
          </p:cNvPicPr>
          <p:nvPr userDrawn="1"/>
        </p:nvPicPr>
        <p:blipFill>
          <a:blip r:embed="rId15" cstate="print">
            <a:extLst>
              <a:ext uri="{BEBA8EAE-BF5A-486C-A8C5-ECC9F3942E4B}">
                <a14:imgProps xmlns:a14="http://schemas.microsoft.com/office/drawing/2010/main">
                  <a14:imgLayer r:embed="rId1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16200000" flipH="1" flipV="1">
            <a:off x="2203246" y="5809106"/>
            <a:ext cx="1011187" cy="953342"/>
          </a:xfrm>
          <a:prstGeom prst="rect">
            <a:avLst/>
          </a:prstGeom>
        </p:spPr>
      </p:pic>
      <p:pic>
        <p:nvPicPr>
          <p:cNvPr id="11" name="صورة 10">
            <a:hlinkClick r:id="" action="ppaction://hlinkshowjump?jump=endshow"/>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69655" y="5860616"/>
            <a:ext cx="909360" cy="96453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rtl="0" fontAlgn="auto">
              <a:spcBef>
                <a:spcPts val="0"/>
              </a:spcBef>
              <a:spcAft>
                <a:spcPts val="0"/>
              </a:spcAft>
            </a:pPr>
            <a:fld id="{B61BEF0D-F0BB-DE4B-95CE-6DB70DBA9567}" type="datetimeFigureOut">
              <a:rPr lang="en-US" smtClean="0">
                <a:solidFill>
                  <a:prstClr val="black"/>
                </a:solidFill>
              </a:rPr>
              <a:pPr defTabSz="457200" rtl="0" fontAlgn="auto">
                <a:spcBef>
                  <a:spcPts val="0"/>
                </a:spcBef>
                <a:spcAft>
                  <a:spcPts val="0"/>
                </a:spcAft>
              </a:pPr>
              <a:t>5/14/2016</a:t>
            </a:fld>
            <a:endParaRPr lang="en-US" dirty="0">
              <a:solidFill>
                <a:prstClr val="black"/>
              </a:solidFill>
            </a:endParaRP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rtl="0" fontAlgn="auto">
              <a:spcBef>
                <a:spcPts val="0"/>
              </a:spcBef>
              <a:spcAft>
                <a:spcPts val="0"/>
              </a:spcAft>
            </a:pPr>
            <a:endParaRPr lang="en-US" dirty="0">
              <a:solidFill>
                <a:prstClr val="black"/>
              </a:solidFill>
            </a:endParaRP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rtl="0" fontAlgn="auto">
              <a:spcBef>
                <a:spcPts val="0"/>
              </a:spcBef>
              <a:spcAft>
                <a:spcPts val="0"/>
              </a:spcAft>
            </a:pPr>
            <a:fld id="{D57F1E4F-1CFF-5643-939E-217C01CDF565}" type="slidenum">
              <a:rPr lang="en-US" smtClean="0">
                <a:solidFill>
                  <a:prstClr val="black"/>
                </a:solidFill>
              </a:rPr>
              <a:pPr defTabSz="457200" rtl="0"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239207539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EG" b="1" dirty="0" smtClean="0">
                <a:solidFill>
                  <a:schemeClr val="accent4">
                    <a:lumMod val="50000"/>
                  </a:schemeClr>
                </a:solidFill>
              </a:rPr>
              <a:t>مراجعة </a:t>
            </a:r>
            <a:r>
              <a:rPr lang="ar-EG" b="1" dirty="0" smtClean="0">
                <a:solidFill>
                  <a:schemeClr val="accent4">
                    <a:lumMod val="50000"/>
                  </a:schemeClr>
                </a:solidFill>
              </a:rPr>
              <a:t>الفصل الرابع</a:t>
            </a:r>
            <a:endParaRPr lang="en-US" b="1" dirty="0">
              <a:solidFill>
                <a:schemeClr val="accent4">
                  <a:lumMod val="50000"/>
                </a:schemeClr>
              </a:solidFill>
            </a:endParaRPr>
          </a:p>
        </p:txBody>
      </p:sp>
      <p:sp>
        <p:nvSpPr>
          <p:cNvPr id="3" name="Subtitle 2"/>
          <p:cNvSpPr>
            <a:spLocks noGrp="1"/>
          </p:cNvSpPr>
          <p:nvPr>
            <p:ph type="subTitle" idx="1"/>
          </p:nvPr>
        </p:nvSpPr>
        <p:spPr/>
        <p:txBody>
          <a:bodyPr/>
          <a:lstStyle/>
          <a:p>
            <a:endParaRPr lang="ar-EG" dirty="0" smtClean="0"/>
          </a:p>
          <a:p>
            <a:r>
              <a:rPr lang="ar-EG" b="1" dirty="0" smtClean="0">
                <a:solidFill>
                  <a:schemeClr val="accent5">
                    <a:lumMod val="50000"/>
                  </a:schemeClr>
                </a:solidFill>
              </a:rPr>
              <a:t>الجدول الدوري</a:t>
            </a:r>
            <a:endParaRPr lang="en-US" b="1" dirty="0">
              <a:solidFill>
                <a:schemeClr val="accent5">
                  <a:lumMod val="50000"/>
                </a:schemeClr>
              </a:solidFill>
            </a:endParaRPr>
          </a:p>
        </p:txBody>
      </p:sp>
      <p:sp>
        <p:nvSpPr>
          <p:cNvPr id="4" name="Oval 3"/>
          <p:cNvSpPr/>
          <p:nvPr/>
        </p:nvSpPr>
        <p:spPr>
          <a:xfrm>
            <a:off x="2438400" y="16926"/>
            <a:ext cx="4267200" cy="1752600"/>
          </a:xfrm>
          <a:prstGeom prst="ellipse">
            <a:avLst/>
          </a:prstGeom>
          <a:solidFill>
            <a:srgbClr val="052F61"/>
          </a:solidFill>
          <a:ln w="12700" cap="rnd" cmpd="sng" algn="ctr">
            <a:solidFill>
              <a:srgbClr val="052F61">
                <a:shade val="50000"/>
                <a:hueMod val="94000"/>
              </a:srgbClr>
            </a:solidFill>
            <a:prstDash val="solid"/>
          </a:ln>
          <a:effectLst/>
        </p:spPr>
        <p:txBody>
          <a:bodyPr rtlCol="0" anchor="ctr">
            <a:prstTxWarp prst="textStop">
              <a:avLst/>
            </a:prstTxWarp>
          </a:bodyPr>
          <a:lstStyle/>
          <a:p>
            <a:pPr algn="ctr">
              <a:defRPr/>
            </a:pPr>
            <a:r>
              <a:rPr lang="ar-EG" kern="0" dirty="0" smtClean="0">
                <a:solidFill>
                  <a:prstClr val="white"/>
                </a:solidFill>
                <a:latin typeface="Century Gothic" panose="020B0502020202020204"/>
                <a:cs typeface="Tahoma" panose="020B0604030504040204" pitchFamily="34" charset="0"/>
              </a:rPr>
              <a:t>نور</a:t>
            </a:r>
            <a:endParaRPr lang="en-US" kern="0" dirty="0" smtClean="0">
              <a:solidFill>
                <a:prstClr val="white"/>
              </a:solidFill>
              <a:latin typeface="Century Gothic" panose="020B0502020202020204"/>
            </a:endParaRPr>
          </a:p>
        </p:txBody>
      </p:sp>
      <p:sp>
        <p:nvSpPr>
          <p:cNvPr id="5" name="Oval 4"/>
          <p:cNvSpPr/>
          <p:nvPr/>
        </p:nvSpPr>
        <p:spPr>
          <a:xfrm>
            <a:off x="2438400" y="5069111"/>
            <a:ext cx="4267200" cy="1752600"/>
          </a:xfrm>
          <a:prstGeom prst="ellipse">
            <a:avLst/>
          </a:prstGeom>
          <a:solidFill>
            <a:srgbClr val="052F61"/>
          </a:solidFill>
          <a:ln w="12700" cap="rnd" cmpd="sng" algn="ctr">
            <a:solidFill>
              <a:srgbClr val="052F61">
                <a:shade val="50000"/>
                <a:hueMod val="94000"/>
              </a:srgbClr>
            </a:solidFill>
            <a:prstDash val="solid"/>
          </a:ln>
          <a:effectLst/>
        </p:spPr>
        <p:txBody>
          <a:bodyPr rtlCol="0" anchor="ctr">
            <a:prstTxWarp prst="textStop">
              <a:avLst/>
            </a:prstTxWarp>
          </a:bodyPr>
          <a:lstStyle/>
          <a:p>
            <a:pPr algn="ctr">
              <a:defRPr/>
            </a:pPr>
            <a:r>
              <a:rPr lang="ar-EG" kern="0" dirty="0" smtClean="0">
                <a:solidFill>
                  <a:prstClr val="white"/>
                </a:solidFill>
                <a:latin typeface="Century Gothic" panose="020B0502020202020204"/>
                <a:cs typeface="Tahoma" panose="020B0604030504040204" pitchFamily="34" charset="0"/>
              </a:rPr>
              <a:t>المعلم</a:t>
            </a:r>
            <a:endParaRPr lang="en-US" kern="0" dirty="0" smtClean="0">
              <a:solidFill>
                <a:prstClr val="white"/>
              </a:solidFill>
              <a:latin typeface="Century Gothic" panose="020B0502020202020204"/>
            </a:endParaRPr>
          </a:p>
        </p:txBody>
      </p:sp>
    </p:spTree>
    <p:extLst>
      <p:ext uri="{BB962C8B-B14F-4D97-AF65-F5344CB8AC3E}">
        <p14:creationId xmlns:p14="http://schemas.microsoft.com/office/powerpoint/2010/main" val="4334794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invX="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70151" y="2165375"/>
            <a:ext cx="7403697"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9 – أي مجموعات العناصر التالية تتحد سريعا مع العناصر الأخرى لتكون مركبات ؟</a:t>
            </a:r>
            <a:endParaRPr lang="ar-SA" sz="4000" dirty="0">
              <a:solidFill>
                <a:srgbClr val="FF0000"/>
              </a:solidFill>
            </a:endParaRPr>
          </a:p>
        </p:txBody>
      </p:sp>
      <p:sp>
        <p:nvSpPr>
          <p:cNvPr id="3" name="مستطيل 2"/>
          <p:cNvSpPr>
            <a:spLocks noChangeArrowheads="1"/>
          </p:cNvSpPr>
          <p:nvPr/>
        </p:nvSpPr>
        <p:spPr bwMode="auto">
          <a:xfrm>
            <a:off x="2025801" y="3717032"/>
            <a:ext cx="6970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جـ9 – </a:t>
            </a:r>
            <a:endParaRPr lang="ar-SA" sz="4000" dirty="0">
              <a:solidFill>
                <a:srgbClr val="7030A0"/>
              </a:solidFill>
            </a:endParaRPr>
          </a:p>
        </p:txBody>
      </p:sp>
      <p:sp>
        <p:nvSpPr>
          <p:cNvPr id="9" name="مستطيل 8"/>
          <p:cNvSpPr/>
          <p:nvPr/>
        </p:nvSpPr>
        <p:spPr>
          <a:xfrm>
            <a:off x="3090064" y="4653136"/>
            <a:ext cx="2963872"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mn-lt"/>
                <a:cs typeface="+mn-cs"/>
              </a:rPr>
              <a:t>الفلزات القلوية</a:t>
            </a:r>
            <a:endParaRPr lang="ar-EG" sz="3600" b="1" spc="50" dirty="0">
              <a:ln w="11430"/>
              <a:solidFill>
                <a:srgbClr val="006600"/>
              </a:solidFill>
              <a:latin typeface="+mn-lt"/>
              <a:cs typeface="+mn-cs"/>
            </a:endParaRPr>
          </a:p>
        </p:txBody>
      </p:sp>
      <p:sp>
        <p:nvSpPr>
          <p:cNvPr id="5" name="مستطيل 4"/>
          <p:cNvSpPr>
            <a:spLocks noChangeArrowheads="1"/>
          </p:cNvSpPr>
          <p:nvPr/>
        </p:nvSpPr>
        <p:spPr bwMode="auto">
          <a:xfrm>
            <a:off x="2505833" y="889063"/>
            <a:ext cx="41323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اختر الاجابة الصحيحة </a:t>
            </a:r>
            <a:endParaRPr lang="ar-SA" sz="4000" dirty="0">
              <a:solidFill>
                <a:srgbClr val="7030A0"/>
              </a:solidFill>
            </a:endParaRPr>
          </a:p>
        </p:txBody>
      </p:sp>
      <p:sp>
        <p:nvSpPr>
          <p:cNvPr id="6" name="Flowchart: Off-page Connector 5"/>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138</a:t>
            </a:r>
            <a:endParaRPr lang="en-US" b="1" dirty="0">
              <a:solidFill>
                <a:srgbClr val="006600"/>
              </a:solidFill>
              <a:latin typeface="Calibri"/>
            </a:endParaRPr>
          </a:p>
        </p:txBody>
      </p:sp>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Home 9">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65925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iterate type="wd">
                                    <p:tmAbs val="500"/>
                                  </p:iterate>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412776"/>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10 – أي العناصر التالية ليس من العناصر الانتقالية ؟</a:t>
            </a:r>
            <a:endParaRPr lang="ar-SA" sz="4000" dirty="0">
              <a:solidFill>
                <a:srgbClr val="FF0000"/>
              </a:solidFill>
            </a:endParaRPr>
          </a:p>
        </p:txBody>
      </p:sp>
      <p:sp>
        <p:nvSpPr>
          <p:cNvPr id="3" name="مستطيل 2"/>
          <p:cNvSpPr>
            <a:spLocks noChangeArrowheads="1"/>
          </p:cNvSpPr>
          <p:nvPr/>
        </p:nvSpPr>
        <p:spPr bwMode="auto">
          <a:xfrm>
            <a:off x="1115616" y="3933056"/>
            <a:ext cx="69313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جـ10 – </a:t>
            </a:r>
            <a:endParaRPr lang="ar-SA" sz="4000" dirty="0">
              <a:solidFill>
                <a:srgbClr val="7030A0"/>
              </a:solidFill>
            </a:endParaRPr>
          </a:p>
          <a:p>
            <a:pPr algn="ctr"/>
            <a:r>
              <a:rPr lang="ar-SA" sz="4000" dirty="0" smtClean="0">
                <a:solidFill>
                  <a:srgbClr val="7030A0"/>
                </a:solidFill>
              </a:rPr>
              <a:t>الكالسيوم</a:t>
            </a:r>
            <a:endParaRPr lang="ar-SA" sz="4000" dirty="0">
              <a:solidFill>
                <a:srgbClr val="7030A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1314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412776"/>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11 – أي العناصر التالية لا ينتمي إلى ثلاثية الحديد ؟</a:t>
            </a:r>
            <a:endParaRPr lang="ar-SA" sz="4000" dirty="0">
              <a:solidFill>
                <a:srgbClr val="FF0000"/>
              </a:solidFill>
            </a:endParaRPr>
          </a:p>
        </p:txBody>
      </p:sp>
      <p:sp>
        <p:nvSpPr>
          <p:cNvPr id="3" name="مستطيل 2"/>
          <p:cNvSpPr>
            <a:spLocks noChangeArrowheads="1"/>
          </p:cNvSpPr>
          <p:nvPr/>
        </p:nvSpPr>
        <p:spPr bwMode="auto">
          <a:xfrm>
            <a:off x="1106306" y="3789040"/>
            <a:ext cx="69313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جـ11 – </a:t>
            </a:r>
            <a:endParaRPr lang="ar-SA" sz="4000" dirty="0">
              <a:solidFill>
                <a:srgbClr val="7030A0"/>
              </a:solidFill>
            </a:endParaRPr>
          </a:p>
          <a:p>
            <a:pPr algn="ctr"/>
            <a:r>
              <a:rPr lang="ar-SA" sz="4000" dirty="0" smtClean="0">
                <a:solidFill>
                  <a:srgbClr val="006600"/>
                </a:solidFill>
              </a:rPr>
              <a:t>النحاس</a:t>
            </a:r>
            <a:endParaRPr lang="ar-SA" sz="4000" dirty="0">
              <a:solidFill>
                <a:srgbClr val="00660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1314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1574358" y="1049111"/>
            <a:ext cx="5995284"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12 – أي العناصر التالية يقع في المجموعة 6 والدورة 4   ؟</a:t>
            </a:r>
            <a:endParaRPr lang="ar-SA" sz="4000" dirty="0">
              <a:solidFill>
                <a:srgbClr val="FF0000"/>
              </a:solidFill>
            </a:endParaRPr>
          </a:p>
        </p:txBody>
      </p:sp>
      <p:sp>
        <p:nvSpPr>
          <p:cNvPr id="3" name="مستطيل 2"/>
          <p:cNvSpPr>
            <a:spLocks noChangeArrowheads="1"/>
          </p:cNvSpPr>
          <p:nvPr/>
        </p:nvSpPr>
        <p:spPr bwMode="auto">
          <a:xfrm>
            <a:off x="1289007" y="3717032"/>
            <a:ext cx="656598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5400" dirty="0" smtClean="0">
                <a:solidFill>
                  <a:srgbClr val="7030A0"/>
                </a:solidFill>
              </a:rPr>
              <a:t>جـ12 – </a:t>
            </a:r>
            <a:endParaRPr lang="ar-SA" sz="5400" dirty="0">
              <a:solidFill>
                <a:srgbClr val="7030A0"/>
              </a:solidFill>
            </a:endParaRPr>
          </a:p>
          <a:p>
            <a:pPr algn="ctr"/>
            <a:r>
              <a:rPr lang="ar-SA" sz="5400" dirty="0" smtClean="0">
                <a:solidFill>
                  <a:srgbClr val="9900CC"/>
                </a:solidFill>
              </a:rPr>
              <a:t>الكروم</a:t>
            </a:r>
            <a:endParaRPr lang="ar-SA" sz="5400" dirty="0">
              <a:solidFill>
                <a:srgbClr val="9900CC"/>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1314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268760"/>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13 – أي العناصر التالية يكون مادة صفراء اللون ؟ </a:t>
            </a:r>
            <a:endParaRPr lang="ar-SA" sz="4000" dirty="0">
              <a:solidFill>
                <a:srgbClr val="FF0000"/>
              </a:solidFill>
            </a:endParaRPr>
          </a:p>
        </p:txBody>
      </p:sp>
      <p:sp>
        <p:nvSpPr>
          <p:cNvPr id="3" name="مستطيل 2"/>
          <p:cNvSpPr>
            <a:spLocks noChangeArrowheads="1"/>
          </p:cNvSpPr>
          <p:nvPr/>
        </p:nvSpPr>
        <p:spPr bwMode="auto">
          <a:xfrm>
            <a:off x="1259632" y="4005064"/>
            <a:ext cx="662473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جـ13 – </a:t>
            </a:r>
            <a:endParaRPr lang="ar-SA" sz="4000" dirty="0">
              <a:solidFill>
                <a:srgbClr val="7030A0"/>
              </a:solidFill>
            </a:endParaRPr>
          </a:p>
          <a:p>
            <a:pPr algn="ctr"/>
            <a:r>
              <a:rPr lang="ar-SA" sz="4000" dirty="0" smtClean="0">
                <a:solidFill>
                  <a:srgbClr val="7030A0"/>
                </a:solidFill>
              </a:rPr>
              <a:t>الكروم</a:t>
            </a:r>
            <a:endParaRPr lang="pl-PL" sz="4000" dirty="0">
              <a:solidFill>
                <a:srgbClr val="7030A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4901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918212" y="1340768"/>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14 – المجموعة التي جميع عناصرها لافلزات هي : ؟</a:t>
            </a:r>
            <a:endParaRPr lang="ar-SA" sz="4000" dirty="0">
              <a:solidFill>
                <a:srgbClr val="FF0000"/>
              </a:solidFill>
            </a:endParaRPr>
          </a:p>
        </p:txBody>
      </p:sp>
      <p:sp>
        <p:nvSpPr>
          <p:cNvPr id="3" name="مستطيل 2"/>
          <p:cNvSpPr>
            <a:spLocks noChangeArrowheads="1"/>
          </p:cNvSpPr>
          <p:nvPr/>
        </p:nvSpPr>
        <p:spPr bwMode="auto">
          <a:xfrm>
            <a:off x="1566284" y="3645024"/>
            <a:ext cx="604867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جـ14 -  </a:t>
            </a:r>
            <a:endParaRPr lang="ar-SA" sz="4000" dirty="0">
              <a:solidFill>
                <a:srgbClr val="7030A0"/>
              </a:solidFill>
            </a:endParaRPr>
          </a:p>
          <a:p>
            <a:pPr algn="ctr"/>
            <a:r>
              <a:rPr lang="ar-SA" sz="4000" dirty="0" smtClean="0">
                <a:solidFill>
                  <a:srgbClr val="7030A0"/>
                </a:solidFill>
              </a:rPr>
              <a:t>18</a:t>
            </a:r>
            <a:endParaRPr lang="ar-SA" sz="4000" dirty="0">
              <a:solidFill>
                <a:srgbClr val="7030A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4901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09490" y="1268760"/>
            <a:ext cx="7525020" cy="1508105"/>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800" dirty="0" smtClean="0">
                <a:solidFill>
                  <a:srgbClr val="FF0000"/>
                </a:solidFill>
              </a:rPr>
              <a:t>سـ 15 – </a:t>
            </a:r>
            <a:r>
              <a:rPr lang="ar-SA" sz="4400" dirty="0" smtClean="0">
                <a:solidFill>
                  <a:srgbClr val="FF0000"/>
                </a:solidFill>
              </a:rPr>
              <a:t>أي مما يلي يصف عنصر </a:t>
            </a:r>
            <a:r>
              <a:rPr lang="ar-SA" sz="4400" dirty="0" err="1" smtClean="0">
                <a:solidFill>
                  <a:srgbClr val="FF0000"/>
                </a:solidFill>
              </a:rPr>
              <a:t>التيلوريوم</a:t>
            </a:r>
            <a:r>
              <a:rPr lang="ar-SA" sz="4400" dirty="0" smtClean="0">
                <a:solidFill>
                  <a:srgbClr val="FF0000"/>
                </a:solidFill>
              </a:rPr>
              <a:t> ؟ </a:t>
            </a:r>
            <a:endParaRPr lang="ar-SA" sz="4800" dirty="0">
              <a:solidFill>
                <a:srgbClr val="FF0000"/>
              </a:solidFill>
            </a:endParaRPr>
          </a:p>
        </p:txBody>
      </p:sp>
      <p:sp>
        <p:nvSpPr>
          <p:cNvPr id="3" name="مستطيل 2"/>
          <p:cNvSpPr>
            <a:spLocks noChangeArrowheads="1"/>
          </p:cNvSpPr>
          <p:nvPr/>
        </p:nvSpPr>
        <p:spPr bwMode="auto">
          <a:xfrm>
            <a:off x="1349550" y="4005064"/>
            <a:ext cx="64449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جـ15 -  شبه فلز</a:t>
            </a:r>
            <a:endParaRPr lang="ar-SA" sz="4800" dirty="0">
              <a:solidFill>
                <a:srgbClr val="7030A0"/>
              </a:solidFill>
            </a:endParaRPr>
          </a:p>
          <a:p>
            <a:pPr algn="justLow"/>
            <a:endParaRPr lang="ar-SA" sz="4800" dirty="0">
              <a:solidFill>
                <a:srgbClr val="7030A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5405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1" y="1484784"/>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16– أي الهالوجينات التالية يعد عنصر مشع  ؟</a:t>
            </a:r>
            <a:endParaRPr lang="ar-SA" sz="4000" dirty="0">
              <a:solidFill>
                <a:srgbClr val="FF0000"/>
              </a:solidFill>
            </a:endParaRPr>
          </a:p>
        </p:txBody>
      </p:sp>
      <p:sp>
        <p:nvSpPr>
          <p:cNvPr id="3" name="مستطيل 2"/>
          <p:cNvSpPr>
            <a:spLocks noChangeArrowheads="1"/>
          </p:cNvSpPr>
          <p:nvPr/>
        </p:nvSpPr>
        <p:spPr bwMode="auto">
          <a:xfrm>
            <a:off x="1410820" y="4581128"/>
            <a:ext cx="63223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جـ16 -        الأستاتين</a:t>
            </a:r>
            <a:endParaRPr lang="ar-SA" sz="4000" dirty="0">
              <a:solidFill>
                <a:srgbClr val="7030A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5405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1148159" y="1268760"/>
            <a:ext cx="6794538"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17 – فسر لماذا يحفظ الزئبق بعيدا عن السيول ومجاري المياه ؟</a:t>
            </a:r>
            <a:endParaRPr lang="ar-SA" sz="4000" dirty="0">
              <a:solidFill>
                <a:srgbClr val="FF0000"/>
              </a:solidFill>
            </a:endParaRPr>
          </a:p>
        </p:txBody>
      </p:sp>
      <p:sp>
        <p:nvSpPr>
          <p:cNvPr id="3" name="مستطيل 2"/>
          <p:cNvSpPr>
            <a:spLocks noChangeArrowheads="1"/>
          </p:cNvSpPr>
          <p:nvPr/>
        </p:nvSpPr>
        <p:spPr bwMode="auto">
          <a:xfrm>
            <a:off x="1174731" y="3861048"/>
            <a:ext cx="679453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4000" dirty="0" smtClean="0">
                <a:solidFill>
                  <a:srgbClr val="9900CC"/>
                </a:solidFill>
              </a:rPr>
              <a:t>جـ 17 -  </a:t>
            </a:r>
            <a:r>
              <a:rPr lang="ar-SA" sz="3600" dirty="0">
                <a:solidFill>
                  <a:srgbClr val="9900CC"/>
                </a:solidFill>
              </a:rPr>
              <a:t>لأن الزئبق مادة سامة ويمكن ان تقتل المخلوقات الحية التي تعيش في المياه .</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5405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196752"/>
            <a:ext cx="7363436" cy="175432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18– إذا أردت أت تجعل عنصر الأرجون النبيل يتحد مع عنصر آخر فهل يكون الفلور هو الاختيار الأنسب  ؟</a:t>
            </a:r>
            <a:endParaRPr lang="ar-SA" sz="3600" dirty="0">
              <a:solidFill>
                <a:srgbClr val="FF0000"/>
              </a:solidFill>
            </a:endParaRPr>
          </a:p>
        </p:txBody>
      </p:sp>
      <p:sp>
        <p:nvSpPr>
          <p:cNvPr id="3" name="مستطيل 2"/>
          <p:cNvSpPr>
            <a:spLocks noChangeArrowheads="1"/>
          </p:cNvSpPr>
          <p:nvPr/>
        </p:nvSpPr>
        <p:spPr bwMode="auto">
          <a:xfrm>
            <a:off x="1174731" y="4149080"/>
            <a:ext cx="67945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9900CC"/>
                </a:solidFill>
              </a:rPr>
              <a:t>جـ </a:t>
            </a:r>
            <a:r>
              <a:rPr lang="ar-SA" sz="4000" dirty="0">
                <a:solidFill>
                  <a:srgbClr val="9900CC"/>
                </a:solidFill>
              </a:rPr>
              <a:t>18- نعم الفلور أشد اللافلزات .</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8858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058264"/>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 – ما الفرق بين الدورة والمجموعة في الجدول الدوري للعناصر ؟</a:t>
            </a:r>
            <a:endParaRPr lang="ar-SA" sz="4000" dirty="0">
              <a:solidFill>
                <a:srgbClr val="FF0000"/>
              </a:solidFill>
            </a:endParaRPr>
          </a:p>
        </p:txBody>
      </p:sp>
      <p:sp>
        <p:nvSpPr>
          <p:cNvPr id="3" name="مستطيل 2"/>
          <p:cNvSpPr>
            <a:spLocks noChangeArrowheads="1"/>
          </p:cNvSpPr>
          <p:nvPr/>
        </p:nvSpPr>
        <p:spPr bwMode="auto">
          <a:xfrm>
            <a:off x="1106306" y="3068960"/>
            <a:ext cx="693138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 – </a:t>
            </a:r>
            <a:endParaRPr lang="ar-SA" sz="4000" dirty="0">
              <a:solidFill>
                <a:srgbClr val="7030A0"/>
              </a:solidFill>
            </a:endParaRPr>
          </a:p>
          <a:p>
            <a:pPr algn="justLow"/>
            <a:r>
              <a:rPr lang="ar-SA" sz="4000" dirty="0">
                <a:solidFill>
                  <a:srgbClr val="006600"/>
                </a:solidFill>
              </a:rPr>
              <a:t>المجموعة هي العمود الرأسي في الجدول الدوري ، بينما الدورة هي الصف الأفقي في الجدول الدوري .</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7184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028523"/>
            <a:ext cx="7363436" cy="267765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19– </a:t>
            </a:r>
            <a:r>
              <a:rPr lang="ar-SA" sz="3200" dirty="0" smtClean="0">
                <a:solidFill>
                  <a:srgbClr val="FF0000"/>
                </a:solidFill>
              </a:rPr>
              <a:t>يظهر الجدول الدوري أنماطا عند الانتقال من عنصر إلى آخر في الصفوف والاعمدة , ويمثل الحجم الذري في هذا الجزء من الجدول الدوري في صورة كرات . ما الانماط التي يمكن أت تلاحظها في هذا الجزء من الجدول الدوري بالنسبة للحجم الذري </a:t>
            </a:r>
            <a:r>
              <a:rPr lang="ar-SA" sz="3600" dirty="0" smtClean="0">
                <a:solidFill>
                  <a:srgbClr val="FF0000"/>
                </a:solidFill>
              </a:rPr>
              <a:t>؟</a:t>
            </a:r>
            <a:endParaRPr lang="ar-SA" sz="3600" dirty="0">
              <a:solidFill>
                <a:srgbClr val="FF0000"/>
              </a:solidFill>
            </a:endParaRPr>
          </a:p>
        </p:txBody>
      </p:sp>
      <p:sp>
        <p:nvSpPr>
          <p:cNvPr id="3" name="مستطيل 2"/>
          <p:cNvSpPr>
            <a:spLocks noChangeArrowheads="1"/>
          </p:cNvSpPr>
          <p:nvPr/>
        </p:nvSpPr>
        <p:spPr bwMode="auto">
          <a:xfrm>
            <a:off x="1174731" y="3861048"/>
            <a:ext cx="67945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4000" dirty="0" smtClean="0">
                <a:solidFill>
                  <a:srgbClr val="9900CC"/>
                </a:solidFill>
              </a:rPr>
              <a:t>جـ 19- </a:t>
            </a:r>
            <a:r>
              <a:rPr lang="ar-SA" sz="4000" dirty="0">
                <a:solidFill>
                  <a:srgbClr val="9900CC"/>
                </a:solidFill>
              </a:rPr>
              <a:t>يزداد الحجم الذري كلما نزلنا إلى أسفل في المجموعة ويقل كلما تحركنا من اليسار إلى اليمين في الدورة. </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2978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268760"/>
            <a:ext cx="7363436" cy="286232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20– تنص نظرية ما على اب بعض </a:t>
            </a:r>
            <a:r>
              <a:rPr lang="ar-SA" sz="3600" dirty="0" err="1" smtClean="0">
                <a:solidFill>
                  <a:srgbClr val="FF0000"/>
                </a:solidFill>
              </a:rPr>
              <a:t>الاكتينيدات</a:t>
            </a:r>
            <a:r>
              <a:rPr lang="ar-SA" sz="3600" dirty="0" smtClean="0">
                <a:solidFill>
                  <a:srgbClr val="FF0000"/>
                </a:solidFill>
              </a:rPr>
              <a:t> التي تلت اليورانيوم كانت يوما ما في القشرة الارضية إذا كانت هذه النظرية صحيحة فكيف يمكن مقارنة عمر النصف </a:t>
            </a:r>
            <a:r>
              <a:rPr lang="ar-SA" sz="3600" dirty="0" err="1" smtClean="0">
                <a:solidFill>
                  <a:srgbClr val="FF0000"/>
                </a:solidFill>
              </a:rPr>
              <a:t>للأكتينيدات</a:t>
            </a:r>
            <a:r>
              <a:rPr lang="ar-SA" sz="3600" dirty="0" smtClean="0">
                <a:solidFill>
                  <a:srgbClr val="FF0000"/>
                </a:solidFill>
              </a:rPr>
              <a:t> بعمر النصف لليورانيوم الذي هو 4.5 مليارات سنة؟</a:t>
            </a:r>
            <a:endParaRPr lang="ar-SA" sz="3600" dirty="0">
              <a:solidFill>
                <a:srgbClr val="FF0000"/>
              </a:solidFill>
            </a:endParaRPr>
          </a:p>
        </p:txBody>
      </p:sp>
      <p:sp>
        <p:nvSpPr>
          <p:cNvPr id="3" name="مستطيل 2"/>
          <p:cNvSpPr>
            <a:spLocks noChangeArrowheads="1"/>
          </p:cNvSpPr>
          <p:nvPr/>
        </p:nvSpPr>
        <p:spPr bwMode="auto">
          <a:xfrm>
            <a:off x="1174731" y="4869160"/>
            <a:ext cx="67945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4000" dirty="0" smtClean="0">
                <a:solidFill>
                  <a:srgbClr val="9900CC"/>
                </a:solidFill>
              </a:rPr>
              <a:t>جـ </a:t>
            </a:r>
            <a:r>
              <a:rPr lang="ar-SA" sz="4000" dirty="0">
                <a:solidFill>
                  <a:srgbClr val="9900CC"/>
                </a:solidFill>
              </a:rPr>
              <a:t>20- سوف تكون أقصر </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5748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412776"/>
            <a:ext cx="7363436" cy="120032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21– لماذا يعمل المصورون في غرفة خافته الاضاءة عند تعاملهم مع مواد تحوي السيلينيوم ؟</a:t>
            </a:r>
            <a:endParaRPr lang="ar-SA" sz="3600" dirty="0">
              <a:solidFill>
                <a:srgbClr val="FF0000"/>
              </a:solidFill>
            </a:endParaRPr>
          </a:p>
        </p:txBody>
      </p:sp>
      <p:sp>
        <p:nvSpPr>
          <p:cNvPr id="3" name="مستطيل 2"/>
          <p:cNvSpPr>
            <a:spLocks noChangeArrowheads="1"/>
          </p:cNvSpPr>
          <p:nvPr/>
        </p:nvSpPr>
        <p:spPr bwMode="auto">
          <a:xfrm>
            <a:off x="1174731" y="3645024"/>
            <a:ext cx="67945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4000" dirty="0" smtClean="0">
                <a:solidFill>
                  <a:srgbClr val="9900CC"/>
                </a:solidFill>
              </a:rPr>
              <a:t>جـ </a:t>
            </a:r>
            <a:r>
              <a:rPr lang="ar-SA" sz="4000" dirty="0">
                <a:solidFill>
                  <a:srgbClr val="9900CC"/>
                </a:solidFill>
              </a:rPr>
              <a:t>21- لأن السيلينيوم حساس للضوء وقد تؤثر كمية الضوء الكبيرة في التصوير </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5748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1034298" y="1120676"/>
            <a:ext cx="7075404" cy="2308324"/>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22– كيف يمكن أن تكون الحياة على الارض إذا كانت نسبة الاكسجين في الهواء 80% والنيتروجين 20% على عكس ما هو موجود فعلا  ؟</a:t>
            </a:r>
            <a:endParaRPr lang="ar-SA" sz="3600" dirty="0">
              <a:solidFill>
                <a:srgbClr val="FF0000"/>
              </a:solidFill>
            </a:endParaRPr>
          </a:p>
        </p:txBody>
      </p:sp>
      <p:sp>
        <p:nvSpPr>
          <p:cNvPr id="3" name="مستطيل 2"/>
          <p:cNvSpPr>
            <a:spLocks noChangeArrowheads="1"/>
          </p:cNvSpPr>
          <p:nvPr/>
        </p:nvSpPr>
        <p:spPr bwMode="auto">
          <a:xfrm>
            <a:off x="1174731" y="3717032"/>
            <a:ext cx="679453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4000" dirty="0" smtClean="0">
                <a:solidFill>
                  <a:srgbClr val="9900CC"/>
                </a:solidFill>
              </a:rPr>
              <a:t>جـ </a:t>
            </a:r>
            <a:r>
              <a:rPr lang="ar-SA" sz="4000" dirty="0">
                <a:solidFill>
                  <a:srgbClr val="9900CC"/>
                </a:solidFill>
              </a:rPr>
              <a:t>22- يجب ان تتضمن الإجابات الإشارة إلى قدرة الأكسجين على التفاعل مع غيره من العناصر , بينما لا يفعل بالنيتروجين ذلك </a:t>
            </a:r>
            <a:r>
              <a:rPr lang="ar-SA" sz="4000" dirty="0" smtClean="0">
                <a:solidFill>
                  <a:srgbClr val="9900CC"/>
                </a:solidFill>
              </a:rPr>
              <a:t>.</a:t>
            </a:r>
            <a:endParaRPr lang="ar-SA" sz="4000" dirty="0">
              <a:solidFill>
                <a:srgbClr val="9900CC"/>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5748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985526"/>
            <a:ext cx="7363436" cy="175432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23– قارن بين عنصري </a:t>
            </a:r>
            <a:r>
              <a:rPr lang="en-US" sz="3600" dirty="0" smtClean="0">
                <a:solidFill>
                  <a:srgbClr val="FF0000"/>
                </a:solidFill>
              </a:rPr>
              <a:t>Na , Mg </a:t>
            </a:r>
            <a:r>
              <a:rPr lang="ar-SA" sz="3600" dirty="0" smtClean="0">
                <a:solidFill>
                  <a:srgbClr val="FF0000"/>
                </a:solidFill>
              </a:rPr>
              <a:t> اللذين يقعان في الدورة نفسها وبين العنصرين </a:t>
            </a:r>
            <a:r>
              <a:rPr lang="en-US" sz="3600" dirty="0" smtClean="0">
                <a:solidFill>
                  <a:srgbClr val="FF0000"/>
                </a:solidFill>
              </a:rPr>
              <a:t>F , Cl </a:t>
            </a:r>
            <a:r>
              <a:rPr lang="ar-SA" sz="3600" dirty="0" smtClean="0">
                <a:solidFill>
                  <a:srgbClr val="FF0000"/>
                </a:solidFill>
              </a:rPr>
              <a:t> اللذين يقعان في المجموعة نفسها ؟</a:t>
            </a:r>
            <a:endParaRPr lang="ar-SA" sz="3600" dirty="0">
              <a:solidFill>
                <a:srgbClr val="FF0000"/>
              </a:solidFill>
            </a:endParaRPr>
          </a:p>
        </p:txBody>
      </p:sp>
      <p:sp>
        <p:nvSpPr>
          <p:cNvPr id="3" name="مستطيل 2"/>
          <p:cNvSpPr>
            <a:spLocks noChangeArrowheads="1"/>
          </p:cNvSpPr>
          <p:nvPr/>
        </p:nvSpPr>
        <p:spPr bwMode="auto">
          <a:xfrm>
            <a:off x="0" y="2852936"/>
            <a:ext cx="909168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4000" dirty="0" smtClean="0">
                <a:solidFill>
                  <a:srgbClr val="9900CC"/>
                </a:solidFill>
              </a:rPr>
              <a:t>جـ 23- </a:t>
            </a:r>
            <a:r>
              <a:rPr lang="en-US" sz="4000" dirty="0" smtClean="0">
                <a:solidFill>
                  <a:srgbClr val="9900CC"/>
                </a:solidFill>
              </a:rPr>
              <a:t>CI </a:t>
            </a:r>
            <a:r>
              <a:rPr lang="en-US" sz="4000" dirty="0">
                <a:solidFill>
                  <a:srgbClr val="9900CC"/>
                </a:solidFill>
              </a:rPr>
              <a:t>, F , Mg , Na </a:t>
            </a:r>
            <a:r>
              <a:rPr lang="ar-SA" sz="4000" dirty="0">
                <a:solidFill>
                  <a:srgbClr val="9900CC"/>
                </a:solidFill>
              </a:rPr>
              <a:t>كلها من العناصر الممثلة , ولكن نجد ان </a:t>
            </a:r>
            <a:r>
              <a:rPr lang="en-US" sz="4000" dirty="0">
                <a:solidFill>
                  <a:srgbClr val="9900CC"/>
                </a:solidFill>
              </a:rPr>
              <a:t>Mg , Na </a:t>
            </a:r>
            <a:r>
              <a:rPr lang="ar-SA" sz="4000" dirty="0">
                <a:solidFill>
                  <a:srgbClr val="9900CC"/>
                </a:solidFill>
              </a:rPr>
              <a:t>فلزان صلبان , بينما </a:t>
            </a:r>
            <a:r>
              <a:rPr lang="en-US" sz="4000" dirty="0">
                <a:solidFill>
                  <a:srgbClr val="9900CC"/>
                </a:solidFill>
              </a:rPr>
              <a:t>Cl, F </a:t>
            </a:r>
            <a:r>
              <a:rPr lang="ar-SA" sz="4000" dirty="0">
                <a:solidFill>
                  <a:srgbClr val="9900CC"/>
                </a:solidFill>
              </a:rPr>
              <a:t>لا فلزان </a:t>
            </a:r>
            <a:r>
              <a:rPr lang="ar-SA" sz="4000" dirty="0" err="1">
                <a:solidFill>
                  <a:srgbClr val="9900CC"/>
                </a:solidFill>
              </a:rPr>
              <a:t>غازيان</a:t>
            </a:r>
            <a:r>
              <a:rPr lang="ar-SA" sz="4000" dirty="0">
                <a:solidFill>
                  <a:srgbClr val="9900CC"/>
                </a:solidFill>
              </a:rPr>
              <a:t> اللذين لهما خصائص متشابهة أكثر مما لعنصري </a:t>
            </a:r>
            <a:r>
              <a:rPr lang="en-US" sz="4000" dirty="0">
                <a:solidFill>
                  <a:srgbClr val="9900CC"/>
                </a:solidFill>
              </a:rPr>
              <a:t>Mg, Na </a:t>
            </a:r>
            <a:r>
              <a:rPr lang="ar-SA" sz="4000" dirty="0">
                <a:solidFill>
                  <a:srgbClr val="9900CC"/>
                </a:solidFill>
              </a:rPr>
              <a:t>لأنهما  من المجموعة </a:t>
            </a:r>
            <a:r>
              <a:rPr lang="ar-SA" sz="4000" dirty="0" smtClean="0">
                <a:solidFill>
                  <a:srgbClr val="9900CC"/>
                </a:solidFill>
              </a:rPr>
              <a:t>نفسها</a:t>
            </a:r>
            <a:endParaRPr lang="ar-SA" sz="4000" dirty="0">
              <a:solidFill>
                <a:srgbClr val="9900CC"/>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5748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688628"/>
            <a:ext cx="7363436" cy="2308324"/>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24– ابحث عن اسهامات هنري </a:t>
            </a:r>
            <a:r>
              <a:rPr lang="ar-SA" sz="3600" dirty="0" err="1" smtClean="0">
                <a:solidFill>
                  <a:srgbClr val="FF0000"/>
                </a:solidFill>
              </a:rPr>
              <a:t>موزلي</a:t>
            </a:r>
            <a:r>
              <a:rPr lang="ar-SA" sz="3600" dirty="0" smtClean="0">
                <a:solidFill>
                  <a:srgbClr val="FF0000"/>
                </a:solidFill>
              </a:rPr>
              <a:t> في تطوير الجدول الدوري الحديث وابحث عن عمله وخلفيته العلمية . اكتب نتيجة بحثك في صورة مقابلة صحفية ؟</a:t>
            </a:r>
            <a:endParaRPr lang="ar-SA" sz="3600" dirty="0">
              <a:solidFill>
                <a:srgbClr val="FF0000"/>
              </a:solidFill>
            </a:endParaRPr>
          </a:p>
        </p:txBody>
      </p:sp>
      <p:sp>
        <p:nvSpPr>
          <p:cNvPr id="3" name="مستطيل 2"/>
          <p:cNvSpPr>
            <a:spLocks noChangeArrowheads="1"/>
          </p:cNvSpPr>
          <p:nvPr/>
        </p:nvSpPr>
        <p:spPr bwMode="auto">
          <a:xfrm>
            <a:off x="1086445" y="2996952"/>
            <a:ext cx="679453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smtClean="0">
                <a:solidFill>
                  <a:srgbClr val="9900CC"/>
                </a:solidFill>
              </a:rPr>
              <a:t>جـ </a:t>
            </a:r>
            <a:r>
              <a:rPr lang="ar-SA" sz="3600" dirty="0">
                <a:solidFill>
                  <a:srgbClr val="9900CC"/>
                </a:solidFill>
              </a:rPr>
              <a:t>24- </a:t>
            </a:r>
            <a:r>
              <a:rPr lang="en-US" sz="3600" dirty="0">
                <a:solidFill>
                  <a:srgbClr val="9900CC"/>
                </a:solidFill>
              </a:rPr>
              <a:t>CI , F , Mg , Na </a:t>
            </a:r>
            <a:r>
              <a:rPr lang="ar-SA" sz="3600" dirty="0">
                <a:solidFill>
                  <a:srgbClr val="9900CC"/>
                </a:solidFill>
              </a:rPr>
              <a:t>كلها من العناصر الممثلة , ولكن نجد ان </a:t>
            </a:r>
            <a:r>
              <a:rPr lang="en-US" sz="3600" dirty="0">
                <a:solidFill>
                  <a:srgbClr val="9900CC"/>
                </a:solidFill>
              </a:rPr>
              <a:t>Mg , Na </a:t>
            </a:r>
            <a:r>
              <a:rPr lang="ar-SA" sz="3600" dirty="0">
                <a:solidFill>
                  <a:srgbClr val="9900CC"/>
                </a:solidFill>
              </a:rPr>
              <a:t>فلزان صلبان , بينما </a:t>
            </a:r>
            <a:r>
              <a:rPr lang="en-US" sz="3600" dirty="0">
                <a:solidFill>
                  <a:srgbClr val="9900CC"/>
                </a:solidFill>
              </a:rPr>
              <a:t>Cl, F </a:t>
            </a:r>
            <a:r>
              <a:rPr lang="ar-SA" sz="3600" dirty="0">
                <a:solidFill>
                  <a:srgbClr val="9900CC"/>
                </a:solidFill>
              </a:rPr>
              <a:t>لا فلزان </a:t>
            </a:r>
            <a:r>
              <a:rPr lang="ar-SA" sz="3600" dirty="0" err="1">
                <a:solidFill>
                  <a:srgbClr val="9900CC"/>
                </a:solidFill>
              </a:rPr>
              <a:t>غازيان</a:t>
            </a:r>
            <a:r>
              <a:rPr lang="ar-SA" sz="3600" dirty="0">
                <a:solidFill>
                  <a:srgbClr val="9900CC"/>
                </a:solidFill>
              </a:rPr>
              <a:t> اللذين لهما خصائص متشابهة أكثر مما لعنصري </a:t>
            </a:r>
            <a:r>
              <a:rPr lang="en-US" sz="3600" dirty="0">
                <a:solidFill>
                  <a:srgbClr val="9900CC"/>
                </a:solidFill>
              </a:rPr>
              <a:t>Mg, Na </a:t>
            </a:r>
            <a:r>
              <a:rPr lang="ar-SA" sz="3600" dirty="0">
                <a:solidFill>
                  <a:srgbClr val="9900CC"/>
                </a:solidFill>
              </a:rPr>
              <a:t>لأنهما  من المجموعة نفسها </a:t>
            </a:r>
            <a:r>
              <a:rPr lang="ar-SA" sz="3600" dirty="0" smtClean="0">
                <a:solidFill>
                  <a:srgbClr val="9900CC"/>
                </a:solidFill>
              </a:rPr>
              <a:t>.</a:t>
            </a:r>
            <a:endParaRPr lang="ar-SA" sz="3600" dirty="0">
              <a:solidFill>
                <a:srgbClr val="9900CC"/>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97479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028523"/>
            <a:ext cx="7363436" cy="175432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25– مثل برسم </a:t>
            </a:r>
            <a:r>
              <a:rPr lang="ar-SA" sz="3600" dirty="0" err="1" smtClean="0">
                <a:solidFill>
                  <a:srgbClr val="FF0000"/>
                </a:solidFill>
              </a:rPr>
              <a:t>برسم</a:t>
            </a:r>
            <a:r>
              <a:rPr lang="ar-SA" sz="3600" dirty="0" smtClean="0">
                <a:solidFill>
                  <a:srgbClr val="FF0000"/>
                </a:solidFill>
              </a:rPr>
              <a:t> بياني بالأعمدة العناصر الممثلة في الحالات الصلبة والسائلة والغازية عند درجة حرارة الغرفة ؟</a:t>
            </a:r>
            <a:endParaRPr lang="ar-SA" sz="3600" dirty="0">
              <a:solidFill>
                <a:srgbClr val="FF0000"/>
              </a:solidFill>
            </a:endParaRPr>
          </a:p>
        </p:txBody>
      </p:sp>
      <p:sp>
        <p:nvSpPr>
          <p:cNvPr id="3" name="مستطيل 2"/>
          <p:cNvSpPr>
            <a:spLocks noChangeArrowheads="1"/>
          </p:cNvSpPr>
          <p:nvPr/>
        </p:nvSpPr>
        <p:spPr bwMode="auto">
          <a:xfrm>
            <a:off x="1174731" y="2924944"/>
            <a:ext cx="679453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4000" dirty="0" smtClean="0">
                <a:solidFill>
                  <a:srgbClr val="9900CC"/>
                </a:solidFill>
              </a:rPr>
              <a:t>جـ 25-               </a:t>
            </a:r>
          </a:p>
          <a:p>
            <a:pPr lvl="0" algn="justLow"/>
            <a:r>
              <a:rPr lang="ar-SA" sz="4000" dirty="0">
                <a:solidFill>
                  <a:srgbClr val="9900CC"/>
                </a:solidFill>
              </a:rPr>
              <a:t>ستتنوع الإجابات لكن لا بد أن تتضمن انه أكتشف طريقة لتحديد عدد البروتونات في نواة الذرة .</a:t>
            </a:r>
          </a:p>
          <a:p>
            <a:pPr lvl="0" algn="justLow"/>
            <a:endParaRPr lang="ar-SA" sz="3600" dirty="0">
              <a:solidFill>
                <a:srgbClr val="9900CC"/>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5748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031400"/>
            <a:ext cx="7363436" cy="175432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26– كم ضعفا تبلغ طاقة الوقود الاحفوري المستخدم بالنسبة للطاقة المستخدمة من المصادر الأخرى ؟</a:t>
            </a:r>
            <a:endParaRPr lang="ar-SA" sz="3600" dirty="0">
              <a:solidFill>
                <a:srgbClr val="FF0000"/>
              </a:solidFill>
            </a:endParaRPr>
          </a:p>
        </p:txBody>
      </p:sp>
      <p:sp>
        <p:nvSpPr>
          <p:cNvPr id="3" name="مستطيل 2"/>
          <p:cNvSpPr>
            <a:spLocks noChangeArrowheads="1"/>
          </p:cNvSpPr>
          <p:nvPr/>
        </p:nvSpPr>
        <p:spPr bwMode="auto">
          <a:xfrm>
            <a:off x="1174731" y="3861048"/>
            <a:ext cx="6794538"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4000" dirty="0" smtClean="0">
                <a:solidFill>
                  <a:srgbClr val="9900CC"/>
                </a:solidFill>
              </a:rPr>
              <a:t>جـ 26-  </a:t>
            </a:r>
            <a:r>
              <a:rPr lang="ar-SA" sz="4000" dirty="0">
                <a:solidFill>
                  <a:srgbClr val="9900CC"/>
                </a:solidFill>
              </a:rPr>
              <a:t>منها 732 % صلب , 2 % سائل 25 % غازات .</a:t>
            </a:r>
          </a:p>
          <a:p>
            <a:pPr lvl="0" algn="justLow"/>
            <a:endParaRPr lang="ar-SA" sz="3600" dirty="0">
              <a:solidFill>
                <a:srgbClr val="9900CC"/>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139</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5748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62589" y="1103040"/>
            <a:ext cx="7363436" cy="2308324"/>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a:t>
            </a:r>
            <a:r>
              <a:rPr lang="ar-EG" sz="3600" dirty="0" smtClean="0">
                <a:solidFill>
                  <a:srgbClr val="FF0000"/>
                </a:solidFill>
              </a:rPr>
              <a:t>27</a:t>
            </a:r>
            <a:r>
              <a:rPr lang="ar-SA" sz="3600" dirty="0" smtClean="0">
                <a:solidFill>
                  <a:srgbClr val="FF0000"/>
                </a:solidFill>
              </a:rPr>
              <a:t>– </a:t>
            </a:r>
            <a:r>
              <a:rPr lang="ar-EG" sz="3600" dirty="0" smtClean="0">
                <a:solidFill>
                  <a:srgbClr val="FF0000"/>
                </a:solidFill>
              </a:rPr>
              <a:t>تفاصيل العنصر حدد رقم دورة ومجموعة العناصر الظاهرة في الجدول الدوري وحالة كل عنصر عند درجة حرارة الغرفة وأيها فلز وأيها لافلز؟</a:t>
            </a:r>
            <a:endParaRPr lang="ar-SA" sz="3600" dirty="0">
              <a:solidFill>
                <a:srgbClr val="FF000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139</a:t>
            </a:r>
            <a:endParaRPr lang="en-US" b="1" dirty="0">
              <a:solidFill>
                <a:srgbClr val="006600"/>
              </a:solidFill>
              <a:latin typeface="Calibri"/>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3789040"/>
            <a:ext cx="5993287" cy="2393350"/>
          </a:xfrm>
          <a:prstGeom prst="rect">
            <a:avLst/>
          </a:prstGeom>
        </p:spPr>
      </p:pic>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5101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923285"/>
            <a:ext cx="7363436" cy="1569660"/>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EG" sz="3200" dirty="0" smtClean="0">
                <a:solidFill>
                  <a:srgbClr val="FF0000"/>
                </a:solidFill>
              </a:rPr>
              <a:t>جـ</a:t>
            </a:r>
            <a:r>
              <a:rPr lang="ar-SA" sz="3200" dirty="0" smtClean="0">
                <a:solidFill>
                  <a:srgbClr val="FF0000"/>
                </a:solidFill>
              </a:rPr>
              <a:t> </a:t>
            </a:r>
            <a:r>
              <a:rPr lang="ar-EG" sz="3200" dirty="0" smtClean="0">
                <a:solidFill>
                  <a:srgbClr val="FF0000"/>
                </a:solidFill>
              </a:rPr>
              <a:t>27</a:t>
            </a:r>
            <a:r>
              <a:rPr lang="ar-SA" sz="3200" dirty="0" smtClean="0">
                <a:solidFill>
                  <a:srgbClr val="FF0000"/>
                </a:solidFill>
              </a:rPr>
              <a:t>– </a:t>
            </a:r>
            <a:r>
              <a:rPr lang="ar-EG" sz="3200" dirty="0" smtClean="0">
                <a:solidFill>
                  <a:srgbClr val="FF0000"/>
                </a:solidFill>
              </a:rPr>
              <a:t>تفاصيل العنصر حدد رقم دورة ومجموعة العناصر الظاهرة في الجدول الدوري وحالة كل عنصر عند درجة حرارة الغرفة وأيها فلز وأيها لافلز؟</a:t>
            </a:r>
            <a:endParaRPr lang="ar-SA" sz="3200" dirty="0">
              <a:solidFill>
                <a:srgbClr val="FF000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139</a:t>
            </a:r>
            <a:endParaRPr lang="en-US" b="1" dirty="0">
              <a:solidFill>
                <a:srgbClr val="006600"/>
              </a:solidFill>
              <a:latin typeface="Calibri"/>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799" y="2492945"/>
            <a:ext cx="5770401" cy="4361036"/>
          </a:xfrm>
          <a:prstGeom prst="rect">
            <a:avLst/>
          </a:prstGeom>
        </p:spPr>
      </p:pic>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31675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0" y="1027838"/>
            <a:ext cx="9144000"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 – ما أوجه التشابه بين أشباه الفلزات وأشباه الموصلات ؟</a:t>
            </a:r>
            <a:endParaRPr lang="ar-SA" sz="4000" dirty="0">
              <a:solidFill>
                <a:srgbClr val="FF0000"/>
              </a:solidFill>
            </a:endParaRPr>
          </a:p>
        </p:txBody>
      </p:sp>
      <p:sp>
        <p:nvSpPr>
          <p:cNvPr id="3" name="مستطيل 2"/>
          <p:cNvSpPr>
            <a:spLocks noChangeArrowheads="1"/>
          </p:cNvSpPr>
          <p:nvPr/>
        </p:nvSpPr>
        <p:spPr bwMode="auto">
          <a:xfrm>
            <a:off x="1043608" y="2383335"/>
            <a:ext cx="705678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EG" sz="4000" dirty="0" smtClean="0">
                <a:solidFill>
                  <a:srgbClr val="7030A0"/>
                </a:solidFill>
              </a:rPr>
              <a:t>      </a:t>
            </a:r>
            <a:r>
              <a:rPr lang="ar-SA" sz="4000" dirty="0" smtClean="0">
                <a:solidFill>
                  <a:srgbClr val="7030A0"/>
                </a:solidFill>
              </a:rPr>
              <a:t>جـ2 </a:t>
            </a:r>
            <a:r>
              <a:rPr lang="ar-SA" sz="4000" dirty="0" smtClean="0">
                <a:solidFill>
                  <a:srgbClr val="7030A0"/>
                </a:solidFill>
              </a:rPr>
              <a:t>– </a:t>
            </a:r>
            <a:endParaRPr lang="ar-SA" sz="4000" dirty="0">
              <a:solidFill>
                <a:srgbClr val="7030A0"/>
              </a:solidFill>
            </a:endParaRPr>
          </a:p>
          <a:p>
            <a:pPr algn="justLow"/>
            <a:r>
              <a:rPr lang="ar-SA" sz="4000" dirty="0">
                <a:solidFill>
                  <a:srgbClr val="006600"/>
                </a:solidFill>
              </a:rPr>
              <a:t>أشباه الفلزات هي العناصر التي لها خصائص الفلزات واللافلزات ، بينما أشباه الموصلات مواد توصل الكهرباء بدرجة أفضل من اللافلزات وأقل من الفلزات ، وبعض أشباه الموصلات أشباه فلزات .</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7148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مستطيل 7"/>
          <p:cNvSpPr/>
          <p:nvPr/>
        </p:nvSpPr>
        <p:spPr>
          <a:xfrm>
            <a:off x="-15875" y="0"/>
            <a:ext cx="971550" cy="685800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rtlCol="1" anchor="ctr"/>
          <a:lstStyle/>
          <a:p>
            <a:pPr algn="ctr">
              <a:defRPr/>
            </a:pPr>
            <a:endParaRPr lang="ar-SA" dirty="0">
              <a:solidFill>
                <a:prstClr val="white"/>
              </a:solidFill>
            </a:endParaRPr>
          </a:p>
        </p:txBody>
      </p:sp>
      <p:sp>
        <p:nvSpPr>
          <p:cNvPr id="14" name="مستطيل 11">
            <a:hlinkClick r:id="" action="ppaction://noaction"/>
          </p:cNvPr>
          <p:cNvSpPr>
            <a:spLocks noChangeArrowheads="1"/>
          </p:cNvSpPr>
          <p:nvPr/>
        </p:nvSpPr>
        <p:spPr bwMode="auto">
          <a:xfrm rot="21079896">
            <a:off x="2485248" y="2274837"/>
            <a:ext cx="4982029" cy="2308324"/>
          </a:xfrm>
          <a:prstGeom prst="rect">
            <a:avLst/>
          </a:prstGeom>
          <a:noFill/>
          <a:ln>
            <a:noFill/>
          </a:ln>
          <a:effectLst/>
          <a:scene3d>
            <a:camera prst="orthographicFront">
              <a:rot lat="0" lon="0" rev="0"/>
            </a:camera>
            <a:lightRig rig="balanced" dir="t">
              <a:rot lat="0" lon="0" rev="8700000"/>
            </a:lightRig>
          </a:scene3d>
          <a:sp3d>
            <a:bevelT w="190500" h="38100"/>
          </a:sp3d>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ar-SA" sz="7200" b="1" kern="0" dirty="0" smtClean="0">
                <a:ln w="11430"/>
                <a:solidFill>
                  <a:srgbClr val="FF0000"/>
                </a:solidFill>
                <a:effectLst>
                  <a:outerShdw blurRad="80000" dist="40000" dir="5040000" algn="tl">
                    <a:srgbClr val="000000">
                      <a:alpha val="30000"/>
                    </a:srgbClr>
                  </a:outerShdw>
                </a:effectLst>
                <a:latin typeface="GEFlow-Bold"/>
              </a:rPr>
              <a:t>حل الاختبار المقنن</a:t>
            </a:r>
            <a:endParaRPr lang="ar-SA" sz="7200" b="1" kern="0" dirty="0" smtClean="0">
              <a:ln w="11430"/>
              <a:solidFill>
                <a:srgbClr val="FF0000"/>
              </a:solidFill>
              <a:effectLst>
                <a:outerShdw blurRad="80000" dist="40000" dir="5040000" algn="tl">
                  <a:srgbClr val="000000">
                    <a:alpha val="30000"/>
                  </a:srgbClr>
                </a:outerShdw>
              </a:effectLst>
              <a:latin typeface="Franklin Gothic Book"/>
              <a:cs typeface="Arial"/>
            </a:endParaRPr>
          </a:p>
        </p:txBody>
      </p:sp>
      <p:sp>
        <p:nvSpPr>
          <p:cNvPr id="16" name="شكل بيضاوي 15">
            <a:hlinkClick r:id="" action="ppaction://hlinkshowjump?jump=nextslide"/>
          </p:cNvPr>
          <p:cNvSpPr/>
          <p:nvPr/>
        </p:nvSpPr>
        <p:spPr>
          <a:xfrm>
            <a:off x="5940152" y="4869160"/>
            <a:ext cx="2278948" cy="1224136"/>
          </a:xfrm>
          <a:prstGeom prst="ellipse">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fontAlgn="auto">
              <a:spcBef>
                <a:spcPts val="0"/>
              </a:spcBef>
              <a:spcAft>
                <a:spcPts val="0"/>
              </a:spcAft>
              <a:defRPr/>
            </a:pPr>
            <a:r>
              <a:rPr lang="ar-SA" sz="4400" b="1" kern="0" dirty="0" smtClean="0">
                <a:solidFill>
                  <a:srgbClr val="FF0000"/>
                </a:solidFill>
                <a:effectLst>
                  <a:outerShdw blurRad="38100" dist="38100" dir="2700000" algn="tl">
                    <a:srgbClr val="000000">
                      <a:alpha val="43137"/>
                    </a:srgbClr>
                  </a:outerShdw>
                </a:effectLst>
                <a:latin typeface="Franklin Gothic Book"/>
              </a:rPr>
              <a:t>دخول</a:t>
            </a: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19025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1685957" y="2492896"/>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 – أي مما يلي لا يعد عنصرا ؟</a:t>
            </a:r>
            <a:endParaRPr lang="ar-SA" sz="4000" dirty="0">
              <a:solidFill>
                <a:srgbClr val="FF0000"/>
              </a:solidFill>
            </a:endParaRPr>
          </a:p>
        </p:txBody>
      </p:sp>
      <p:sp>
        <p:nvSpPr>
          <p:cNvPr id="3" name="مستطيل 2"/>
          <p:cNvSpPr>
            <a:spLocks noChangeArrowheads="1"/>
          </p:cNvSpPr>
          <p:nvPr/>
        </p:nvSpPr>
        <p:spPr bwMode="auto">
          <a:xfrm>
            <a:off x="1144743" y="4293096"/>
            <a:ext cx="69313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 – </a:t>
            </a:r>
            <a:endParaRPr lang="ar-SA" sz="4000" dirty="0">
              <a:solidFill>
                <a:srgbClr val="7030A0"/>
              </a:solidFill>
            </a:endParaRPr>
          </a:p>
          <a:p>
            <a:pPr algn="ctr"/>
            <a:r>
              <a:rPr lang="ar-SA" sz="4000" dirty="0" smtClean="0">
                <a:solidFill>
                  <a:srgbClr val="006600"/>
                </a:solidFill>
              </a:rPr>
              <a:t>الفولاذ</a:t>
            </a:r>
            <a:endParaRPr lang="ar-SA" sz="4000" dirty="0">
              <a:solidFill>
                <a:srgbClr val="006600"/>
              </a:solidFill>
            </a:endParaRPr>
          </a:p>
        </p:txBody>
      </p:sp>
      <p:sp>
        <p:nvSpPr>
          <p:cNvPr id="4" name="مستطيل 3"/>
          <p:cNvSpPr>
            <a:spLocks noChangeArrowheads="1"/>
          </p:cNvSpPr>
          <p:nvPr/>
        </p:nvSpPr>
        <p:spPr bwMode="auto">
          <a:xfrm>
            <a:off x="1099592" y="650240"/>
            <a:ext cx="69313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اختر الإجابة الصحيحة</a:t>
            </a:r>
            <a:endParaRPr lang="ar-SA" sz="4000" dirty="0">
              <a:solidFill>
                <a:srgbClr val="006600"/>
              </a:solidFill>
            </a:endParaRPr>
          </a:p>
        </p:txBody>
      </p:sp>
      <p:sp>
        <p:nvSpPr>
          <p:cNvPr id="5" name="Flowchart: Off-page Connector 4"/>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140</a:t>
            </a:r>
            <a:endParaRPr lang="en-US" b="1" dirty="0">
              <a:solidFill>
                <a:srgbClr val="006600"/>
              </a:solidFill>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8803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959655"/>
            <a:ext cx="7344816" cy="193899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 – يظهر الرسم التحلل الاشعاعي لكمية مقدارها 500جم من الكوبالت -60 ما عمر النصف له ؟</a:t>
            </a:r>
            <a:endParaRPr lang="ar-SA" sz="4000" dirty="0">
              <a:solidFill>
                <a:srgbClr val="FF0000"/>
              </a:solidFill>
            </a:endParaRPr>
          </a:p>
        </p:txBody>
      </p:sp>
      <p:sp>
        <p:nvSpPr>
          <p:cNvPr id="3" name="مستطيل 2"/>
          <p:cNvSpPr>
            <a:spLocks noChangeArrowheads="1"/>
          </p:cNvSpPr>
          <p:nvPr/>
        </p:nvSpPr>
        <p:spPr bwMode="auto">
          <a:xfrm>
            <a:off x="1115616" y="4950490"/>
            <a:ext cx="69313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جـ2 – </a:t>
            </a:r>
            <a:endParaRPr lang="ar-SA" sz="4000" dirty="0">
              <a:solidFill>
                <a:srgbClr val="7030A0"/>
              </a:solidFill>
            </a:endParaRPr>
          </a:p>
          <a:p>
            <a:pPr algn="ctr"/>
            <a:r>
              <a:rPr lang="ar-SA" sz="4000" dirty="0" smtClean="0">
                <a:solidFill>
                  <a:srgbClr val="006600"/>
                </a:solidFill>
              </a:rPr>
              <a:t>5.27 سنوات</a:t>
            </a:r>
            <a:endParaRPr lang="ar-SA" sz="4000" dirty="0">
              <a:solidFill>
                <a:srgbClr val="0066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780928"/>
            <a:ext cx="2665354" cy="283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Off-page Connector 4"/>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140</a:t>
            </a:r>
            <a:endParaRPr lang="en-US" b="1" dirty="0">
              <a:solidFill>
                <a:srgbClr val="006600"/>
              </a:solidFill>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5664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440398" y="1049111"/>
            <a:ext cx="830806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3 – كم يتبقى من الكوبالت -60 بعد 20 عاما ؟</a:t>
            </a:r>
            <a:endParaRPr lang="ar-SA" sz="4000" dirty="0">
              <a:solidFill>
                <a:srgbClr val="FF0000"/>
              </a:solidFill>
            </a:endParaRPr>
          </a:p>
        </p:txBody>
      </p:sp>
      <p:sp>
        <p:nvSpPr>
          <p:cNvPr id="3" name="مستطيل 2"/>
          <p:cNvSpPr>
            <a:spLocks noChangeArrowheads="1"/>
          </p:cNvSpPr>
          <p:nvPr/>
        </p:nvSpPr>
        <p:spPr bwMode="auto">
          <a:xfrm>
            <a:off x="1128737" y="3717032"/>
            <a:ext cx="69313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جـ3 – </a:t>
            </a:r>
            <a:endParaRPr lang="ar-SA" sz="4000" dirty="0">
              <a:solidFill>
                <a:srgbClr val="7030A0"/>
              </a:solidFill>
            </a:endParaRPr>
          </a:p>
          <a:p>
            <a:pPr algn="ctr"/>
            <a:r>
              <a:rPr lang="ar-SA" sz="4000" dirty="0" smtClean="0">
                <a:solidFill>
                  <a:srgbClr val="006600"/>
                </a:solidFill>
              </a:rPr>
              <a:t>30 جم</a:t>
            </a:r>
            <a:endParaRPr lang="ar-SA" sz="4000" dirty="0">
              <a:solidFill>
                <a:srgbClr val="00660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140</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5664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674257" y="1135267"/>
            <a:ext cx="7795484"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4 – استعن بالجدول :</a:t>
            </a:r>
          </a:p>
          <a:p>
            <a:pPr algn="justLow"/>
            <a:r>
              <a:rPr lang="ar-SA" sz="4000" dirty="0" smtClean="0">
                <a:solidFill>
                  <a:srgbClr val="FF0000"/>
                </a:solidFill>
              </a:rPr>
              <a:t>ما عدد النيوترونات في نظير النيتروجين -15 ؟ </a:t>
            </a:r>
            <a:endParaRPr lang="ar-SA" sz="4000" dirty="0">
              <a:solidFill>
                <a:srgbClr val="FF0000"/>
              </a:solidFill>
            </a:endParaRPr>
          </a:p>
        </p:txBody>
      </p:sp>
      <p:sp>
        <p:nvSpPr>
          <p:cNvPr id="3" name="مستطيل 2"/>
          <p:cNvSpPr>
            <a:spLocks noChangeArrowheads="1"/>
          </p:cNvSpPr>
          <p:nvPr/>
        </p:nvSpPr>
        <p:spPr bwMode="auto">
          <a:xfrm>
            <a:off x="2051720" y="3861048"/>
            <a:ext cx="69313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جـ4 – </a:t>
            </a:r>
            <a:endParaRPr lang="ar-SA" sz="4000" dirty="0">
              <a:solidFill>
                <a:srgbClr val="7030A0"/>
              </a:solidFill>
            </a:endParaRPr>
          </a:p>
          <a:p>
            <a:r>
              <a:rPr lang="ar-SA" sz="4000" dirty="0" smtClean="0">
                <a:solidFill>
                  <a:srgbClr val="006600"/>
                </a:solidFill>
              </a:rPr>
              <a:t> 8 </a:t>
            </a:r>
            <a:endParaRPr lang="ar-SA" sz="4000" dirty="0">
              <a:solidFill>
                <a:srgbClr val="0066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410" y="3073955"/>
            <a:ext cx="4041179" cy="338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Off-page Connector 4"/>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140</a:t>
            </a:r>
            <a:endParaRPr lang="en-US" b="1" dirty="0">
              <a:solidFill>
                <a:srgbClr val="006600"/>
              </a:solidFill>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5664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198131" y="1169457"/>
            <a:ext cx="874773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5 – أي نظير من النظائر السابقة أقل استقرارا ؟</a:t>
            </a:r>
            <a:endParaRPr lang="ar-SA" sz="4000" dirty="0">
              <a:solidFill>
                <a:srgbClr val="FF0000"/>
              </a:solidFill>
            </a:endParaRPr>
          </a:p>
        </p:txBody>
      </p:sp>
      <p:sp>
        <p:nvSpPr>
          <p:cNvPr id="3" name="مستطيل 2"/>
          <p:cNvSpPr>
            <a:spLocks noChangeArrowheads="1"/>
          </p:cNvSpPr>
          <p:nvPr/>
        </p:nvSpPr>
        <p:spPr bwMode="auto">
          <a:xfrm>
            <a:off x="2099385" y="4867747"/>
            <a:ext cx="69313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جـ5 – </a:t>
            </a:r>
            <a:endParaRPr lang="ar-SA" sz="4000" dirty="0">
              <a:solidFill>
                <a:srgbClr val="7030A0"/>
              </a:solidFill>
            </a:endParaRPr>
          </a:p>
          <a:p>
            <a:pPr lvl="1" algn="ctr"/>
            <a:r>
              <a:rPr lang="ar-SA" sz="4000" dirty="0" smtClean="0">
                <a:solidFill>
                  <a:srgbClr val="006600"/>
                </a:solidFill>
              </a:rPr>
              <a:t>النيتروجين -12</a:t>
            </a:r>
            <a:endParaRPr lang="ar-SA" sz="4000" dirty="0">
              <a:solidFill>
                <a:srgbClr val="0066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112" y="1988840"/>
            <a:ext cx="4041775"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Off-page Connector 4"/>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140</a:t>
            </a:r>
            <a:endParaRPr lang="en-US" b="1" dirty="0">
              <a:solidFill>
                <a:srgbClr val="006600"/>
              </a:solidFill>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5664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043406"/>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6 – أي مما يلي أصغر كتلة ؟</a:t>
            </a:r>
            <a:endParaRPr lang="ar-SA" sz="4000" dirty="0">
              <a:solidFill>
                <a:srgbClr val="FF0000"/>
              </a:solidFill>
            </a:endParaRPr>
          </a:p>
        </p:txBody>
      </p:sp>
      <p:sp>
        <p:nvSpPr>
          <p:cNvPr id="3" name="مستطيل 2"/>
          <p:cNvSpPr>
            <a:spLocks noChangeArrowheads="1"/>
          </p:cNvSpPr>
          <p:nvPr/>
        </p:nvSpPr>
        <p:spPr bwMode="auto">
          <a:xfrm>
            <a:off x="1106306" y="4005064"/>
            <a:ext cx="69313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جـ6 – </a:t>
            </a:r>
            <a:endParaRPr lang="ar-SA" sz="4000" dirty="0">
              <a:solidFill>
                <a:srgbClr val="7030A0"/>
              </a:solidFill>
            </a:endParaRPr>
          </a:p>
          <a:p>
            <a:pPr algn="ctr"/>
            <a:r>
              <a:rPr lang="ar-SA" sz="4000" dirty="0" smtClean="0">
                <a:solidFill>
                  <a:srgbClr val="006600"/>
                </a:solidFill>
              </a:rPr>
              <a:t>الإلكترون</a:t>
            </a:r>
            <a:endParaRPr lang="ar-SA" sz="4000" dirty="0">
              <a:solidFill>
                <a:srgbClr val="00660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140</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5664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028523"/>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7 – أي العناصر التالية أثقل ؟</a:t>
            </a:r>
            <a:endParaRPr lang="ar-SA" sz="4000" dirty="0">
              <a:solidFill>
                <a:srgbClr val="FF0000"/>
              </a:solidFill>
            </a:endParaRPr>
          </a:p>
        </p:txBody>
      </p:sp>
      <p:sp>
        <p:nvSpPr>
          <p:cNvPr id="3" name="مستطيل 2"/>
          <p:cNvSpPr>
            <a:spLocks noChangeArrowheads="1"/>
          </p:cNvSpPr>
          <p:nvPr/>
        </p:nvSpPr>
        <p:spPr bwMode="auto">
          <a:xfrm>
            <a:off x="1082452" y="4149080"/>
            <a:ext cx="69313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جـ7 – </a:t>
            </a:r>
            <a:endParaRPr lang="ar-SA" sz="4000" dirty="0">
              <a:solidFill>
                <a:srgbClr val="7030A0"/>
              </a:solidFill>
            </a:endParaRPr>
          </a:p>
          <a:p>
            <a:pPr algn="justLow"/>
            <a:r>
              <a:rPr lang="en-US" sz="4000" dirty="0" smtClean="0">
                <a:solidFill>
                  <a:srgbClr val="006600"/>
                </a:solidFill>
              </a:rPr>
              <a:t>U                  </a:t>
            </a:r>
            <a:endParaRPr lang="ar-SA" sz="4000" dirty="0">
              <a:solidFill>
                <a:srgbClr val="00660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140</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5664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908902" y="1196752"/>
            <a:ext cx="7344816" cy="193899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8 – العدد الذري لعنصر </a:t>
            </a:r>
            <a:r>
              <a:rPr lang="ar-SA" sz="4000" dirty="0" err="1" smtClean="0">
                <a:solidFill>
                  <a:srgbClr val="FF0000"/>
                </a:solidFill>
              </a:rPr>
              <a:t>الروثينيوم</a:t>
            </a:r>
            <a:r>
              <a:rPr lang="ar-SA" sz="4000" dirty="0" smtClean="0">
                <a:solidFill>
                  <a:srgbClr val="FF0000"/>
                </a:solidFill>
              </a:rPr>
              <a:t> هو 44 والعدد الكتلي له 101 ما عدد بروتونات هذا العنصر ؟</a:t>
            </a:r>
            <a:endParaRPr lang="ar-SA" sz="4000" dirty="0">
              <a:solidFill>
                <a:srgbClr val="FF0000"/>
              </a:solidFill>
            </a:endParaRPr>
          </a:p>
        </p:txBody>
      </p:sp>
      <p:sp>
        <p:nvSpPr>
          <p:cNvPr id="3" name="مستطيل 2"/>
          <p:cNvSpPr>
            <a:spLocks noChangeArrowheads="1"/>
          </p:cNvSpPr>
          <p:nvPr/>
        </p:nvSpPr>
        <p:spPr bwMode="auto">
          <a:xfrm>
            <a:off x="1115616" y="3933056"/>
            <a:ext cx="69313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جـ8 – </a:t>
            </a:r>
            <a:endParaRPr lang="ar-SA" sz="4000" dirty="0">
              <a:solidFill>
                <a:srgbClr val="7030A0"/>
              </a:solidFill>
            </a:endParaRPr>
          </a:p>
          <a:p>
            <a:pPr algn="ctr"/>
            <a:r>
              <a:rPr lang="ar-SA" sz="4000" dirty="0" smtClean="0">
                <a:solidFill>
                  <a:srgbClr val="006600"/>
                </a:solidFill>
              </a:rPr>
              <a:t>44</a:t>
            </a:r>
            <a:endParaRPr lang="ar-SA" sz="4000" dirty="0">
              <a:solidFill>
                <a:srgbClr val="00660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140</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5664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1424138" y="1124744"/>
            <a:ext cx="6355324"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9 – أي مما يلي لا يمكن معرفة عمره باستخدام </a:t>
            </a:r>
            <a:r>
              <a:rPr lang="ar-SA" sz="4000" dirty="0" err="1" smtClean="0">
                <a:solidFill>
                  <a:srgbClr val="FF0000"/>
                </a:solidFill>
              </a:rPr>
              <a:t>التأرخ</a:t>
            </a:r>
            <a:r>
              <a:rPr lang="ar-SA" sz="4000" dirty="0" smtClean="0">
                <a:solidFill>
                  <a:srgbClr val="FF0000"/>
                </a:solidFill>
              </a:rPr>
              <a:t> الكربوني -14 ؟</a:t>
            </a:r>
            <a:endParaRPr lang="ar-SA" sz="4000" dirty="0">
              <a:solidFill>
                <a:srgbClr val="FF0000"/>
              </a:solidFill>
            </a:endParaRPr>
          </a:p>
        </p:txBody>
      </p:sp>
      <p:sp>
        <p:nvSpPr>
          <p:cNvPr id="3" name="مستطيل 2"/>
          <p:cNvSpPr>
            <a:spLocks noChangeArrowheads="1"/>
          </p:cNvSpPr>
          <p:nvPr/>
        </p:nvSpPr>
        <p:spPr bwMode="auto">
          <a:xfrm>
            <a:off x="1116758" y="3448992"/>
            <a:ext cx="6970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جـ9 – </a:t>
            </a:r>
            <a:endParaRPr lang="ar-SA" sz="4000" dirty="0">
              <a:solidFill>
                <a:srgbClr val="7030A0"/>
              </a:solidFill>
            </a:endParaRPr>
          </a:p>
        </p:txBody>
      </p:sp>
      <p:sp>
        <p:nvSpPr>
          <p:cNvPr id="9" name="مستطيل 8"/>
          <p:cNvSpPr/>
          <p:nvPr/>
        </p:nvSpPr>
        <p:spPr>
          <a:xfrm>
            <a:off x="2544232" y="4802415"/>
            <a:ext cx="4055536" cy="646331"/>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smtClean="0">
                <a:ln w="11430"/>
                <a:solidFill>
                  <a:srgbClr val="006600"/>
                </a:solidFill>
                <a:latin typeface="Calibri"/>
                <a:cs typeface="Arial"/>
              </a:rPr>
              <a:t>الأدوات الصخرية</a:t>
            </a:r>
            <a:endParaRPr lang="ar-EG" sz="3600" b="1" spc="50" dirty="0">
              <a:ln w="11430"/>
              <a:solidFill>
                <a:srgbClr val="006600"/>
              </a:solidFill>
              <a:latin typeface="Calibri"/>
              <a:cs typeface="Arial"/>
            </a:endParaRPr>
          </a:p>
        </p:txBody>
      </p:sp>
      <p:sp>
        <p:nvSpPr>
          <p:cNvPr id="5" name="Flowchart: Off-page Connector 4"/>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141</a:t>
            </a:r>
            <a:endParaRPr lang="en-US" b="1" dirty="0">
              <a:solidFill>
                <a:srgbClr val="006600"/>
              </a:solidFill>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838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043976"/>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3 – ما المقصود بالعامل المساعد ؟</a:t>
            </a:r>
            <a:endParaRPr lang="ar-SA" sz="4000" dirty="0">
              <a:solidFill>
                <a:srgbClr val="FF0000"/>
              </a:solidFill>
            </a:endParaRPr>
          </a:p>
        </p:txBody>
      </p:sp>
      <p:sp>
        <p:nvSpPr>
          <p:cNvPr id="3" name="مستطيل 2"/>
          <p:cNvSpPr>
            <a:spLocks noChangeArrowheads="1"/>
          </p:cNvSpPr>
          <p:nvPr/>
        </p:nvSpPr>
        <p:spPr bwMode="auto">
          <a:xfrm>
            <a:off x="1106306" y="2708920"/>
            <a:ext cx="69313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جـ3 – </a:t>
            </a:r>
            <a:endParaRPr lang="ar-SA" sz="4000" dirty="0">
              <a:solidFill>
                <a:srgbClr val="7030A0"/>
              </a:solidFill>
            </a:endParaRPr>
          </a:p>
          <a:p>
            <a:pPr algn="justLow"/>
            <a:r>
              <a:rPr lang="ar-SA" sz="4000" dirty="0">
                <a:solidFill>
                  <a:srgbClr val="006600"/>
                </a:solidFill>
              </a:rPr>
              <a:t>العوامل المساعدة / مواد تسرع من حدوث الأشياء دون تغييرها .</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86116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932656" y="1028523"/>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10 – </a:t>
            </a:r>
            <a:r>
              <a:rPr lang="ar-SA" sz="4000" dirty="0" err="1" smtClean="0">
                <a:solidFill>
                  <a:srgbClr val="FF0000"/>
                </a:solidFill>
              </a:rPr>
              <a:t>مم</a:t>
            </a:r>
            <a:r>
              <a:rPr lang="ar-SA" sz="4000" dirty="0" smtClean="0">
                <a:solidFill>
                  <a:srgbClr val="FF0000"/>
                </a:solidFill>
              </a:rPr>
              <a:t> تتكون جميع المواد ؟</a:t>
            </a:r>
            <a:endParaRPr lang="ar-SA" sz="4000" dirty="0">
              <a:solidFill>
                <a:srgbClr val="FF0000"/>
              </a:solidFill>
            </a:endParaRPr>
          </a:p>
        </p:txBody>
      </p:sp>
      <p:sp>
        <p:nvSpPr>
          <p:cNvPr id="3" name="مستطيل 2"/>
          <p:cNvSpPr>
            <a:spLocks noChangeArrowheads="1"/>
          </p:cNvSpPr>
          <p:nvPr/>
        </p:nvSpPr>
        <p:spPr bwMode="auto">
          <a:xfrm>
            <a:off x="1139370" y="3789040"/>
            <a:ext cx="69313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جـ10 – </a:t>
            </a:r>
            <a:endParaRPr lang="ar-SA" sz="4000" dirty="0">
              <a:solidFill>
                <a:srgbClr val="7030A0"/>
              </a:solidFill>
            </a:endParaRPr>
          </a:p>
          <a:p>
            <a:pPr algn="ctr"/>
            <a:r>
              <a:rPr lang="ar-SA" sz="4000" dirty="0" smtClean="0">
                <a:solidFill>
                  <a:srgbClr val="7030A0"/>
                </a:solidFill>
              </a:rPr>
              <a:t>ذرات</a:t>
            </a:r>
            <a:endParaRPr lang="ar-SA" sz="4000" dirty="0">
              <a:solidFill>
                <a:srgbClr val="7030A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141</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6362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043976"/>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11 – أي العبارات التالية المتعلقة بالجدول الدوري صحيح ؟</a:t>
            </a:r>
            <a:endParaRPr lang="ar-SA" sz="4000" dirty="0">
              <a:solidFill>
                <a:srgbClr val="FF0000"/>
              </a:solidFill>
            </a:endParaRPr>
          </a:p>
        </p:txBody>
      </p:sp>
      <p:sp>
        <p:nvSpPr>
          <p:cNvPr id="3" name="مستطيل 2"/>
          <p:cNvSpPr>
            <a:spLocks noChangeArrowheads="1"/>
          </p:cNvSpPr>
          <p:nvPr/>
        </p:nvSpPr>
        <p:spPr bwMode="auto">
          <a:xfrm>
            <a:off x="1106306" y="3573016"/>
            <a:ext cx="69313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جـ11 – </a:t>
            </a:r>
            <a:endParaRPr lang="ar-SA" sz="4000" dirty="0">
              <a:solidFill>
                <a:srgbClr val="7030A0"/>
              </a:solidFill>
            </a:endParaRPr>
          </a:p>
          <a:p>
            <a:pPr algn="justLow"/>
            <a:r>
              <a:rPr lang="ar-SA" sz="4000" dirty="0" smtClean="0">
                <a:solidFill>
                  <a:srgbClr val="006600"/>
                </a:solidFill>
              </a:rPr>
              <a:t>العناصر التي لها خصائص متشابهة تقع في المجموعة نفسها</a:t>
            </a:r>
            <a:endParaRPr lang="ar-SA" sz="4000" dirty="0">
              <a:solidFill>
                <a:srgbClr val="00660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141</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2635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998294" y="1340768"/>
            <a:ext cx="7147412"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12 – أي مما يلي لا يعد من خصائص الفلزات   ؟</a:t>
            </a:r>
            <a:endParaRPr lang="ar-SA" sz="4000" dirty="0">
              <a:solidFill>
                <a:srgbClr val="FF0000"/>
              </a:solidFill>
            </a:endParaRPr>
          </a:p>
        </p:txBody>
      </p:sp>
      <p:sp>
        <p:nvSpPr>
          <p:cNvPr id="3" name="مستطيل 2"/>
          <p:cNvSpPr>
            <a:spLocks noChangeArrowheads="1"/>
          </p:cNvSpPr>
          <p:nvPr/>
        </p:nvSpPr>
        <p:spPr bwMode="auto">
          <a:xfrm>
            <a:off x="1289007" y="3861048"/>
            <a:ext cx="656598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جـ12 – </a:t>
            </a:r>
            <a:endParaRPr lang="ar-SA" sz="4800" dirty="0">
              <a:solidFill>
                <a:srgbClr val="7030A0"/>
              </a:solidFill>
            </a:endParaRPr>
          </a:p>
          <a:p>
            <a:pPr algn="justLow"/>
            <a:r>
              <a:rPr lang="ar-SA" sz="4000" dirty="0" smtClean="0">
                <a:solidFill>
                  <a:srgbClr val="9900CC"/>
                </a:solidFill>
              </a:rPr>
              <a:t>رديئة التوصيل للحرارة والكهرباء</a:t>
            </a:r>
            <a:endParaRPr lang="ar-SA" sz="4000" dirty="0">
              <a:solidFill>
                <a:srgbClr val="9900CC"/>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141</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37218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028523"/>
            <a:ext cx="7344816" cy="193899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13 – ما الاسم الذي يطلق على العناصر الثلاثة هذه التي تستخدم في عمليات صنع الفولاذ ومخاليط فلزات أخرى  ؟ </a:t>
            </a:r>
            <a:endParaRPr lang="ar-SA" sz="4000" dirty="0">
              <a:solidFill>
                <a:srgbClr val="FF0000"/>
              </a:solidFill>
            </a:endParaRPr>
          </a:p>
        </p:txBody>
      </p:sp>
      <p:sp>
        <p:nvSpPr>
          <p:cNvPr id="3" name="مستطيل 2"/>
          <p:cNvSpPr>
            <a:spLocks noChangeArrowheads="1"/>
          </p:cNvSpPr>
          <p:nvPr/>
        </p:nvSpPr>
        <p:spPr bwMode="auto">
          <a:xfrm>
            <a:off x="1259632" y="4221088"/>
            <a:ext cx="662473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7030A0"/>
                </a:solidFill>
              </a:rPr>
              <a:t>جـ13 – </a:t>
            </a:r>
            <a:endParaRPr lang="ar-SA" sz="4000" dirty="0">
              <a:solidFill>
                <a:srgbClr val="7030A0"/>
              </a:solidFill>
            </a:endParaRPr>
          </a:p>
          <a:p>
            <a:pPr algn="ctr"/>
            <a:r>
              <a:rPr lang="ar-SA" sz="4000" dirty="0" smtClean="0">
                <a:solidFill>
                  <a:srgbClr val="7030A0"/>
                </a:solidFill>
              </a:rPr>
              <a:t>ثلاثية الحديد</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141</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5423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196752"/>
            <a:ext cx="7363436" cy="120032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14– إلى أي مجموعة تنتمي العناصر البارزة في الجدول ؟</a:t>
            </a:r>
            <a:endParaRPr lang="ar-SA" sz="3600" dirty="0">
              <a:solidFill>
                <a:srgbClr val="FF0000"/>
              </a:solidFill>
            </a:endParaRPr>
          </a:p>
        </p:txBody>
      </p:sp>
      <p:sp>
        <p:nvSpPr>
          <p:cNvPr id="3" name="مستطيل 2"/>
          <p:cNvSpPr>
            <a:spLocks noChangeArrowheads="1"/>
          </p:cNvSpPr>
          <p:nvPr/>
        </p:nvSpPr>
        <p:spPr bwMode="auto">
          <a:xfrm>
            <a:off x="1174731" y="3573016"/>
            <a:ext cx="679453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4000" dirty="0" smtClean="0">
                <a:solidFill>
                  <a:srgbClr val="9900CC"/>
                </a:solidFill>
              </a:rPr>
              <a:t>جـ </a:t>
            </a:r>
            <a:r>
              <a:rPr lang="ar-SA" sz="4000" dirty="0">
                <a:solidFill>
                  <a:srgbClr val="9900CC"/>
                </a:solidFill>
              </a:rPr>
              <a:t>14- </a:t>
            </a:r>
            <a:r>
              <a:rPr lang="ar-SA" sz="4000" dirty="0" smtClean="0">
                <a:solidFill>
                  <a:srgbClr val="9900CC"/>
                </a:solidFill>
              </a:rPr>
              <a:t>العناصر الانتقالية</a:t>
            </a:r>
            <a:endParaRPr lang="ar-SA" sz="4000" dirty="0">
              <a:solidFill>
                <a:srgbClr val="9900CC"/>
              </a:solidFill>
            </a:endParaRPr>
          </a:p>
          <a:p>
            <a:pPr lvl="0" algn="justLow"/>
            <a:endParaRPr lang="ar-SA" sz="3600" dirty="0">
              <a:solidFill>
                <a:srgbClr val="9900CC"/>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141</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5748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196752"/>
            <a:ext cx="7363436" cy="193899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15– أي عناصر المجموعة 13 يدخل في صناعة علب المشروبات الغازية ونوافذ المنازل ؟</a:t>
            </a:r>
            <a:endParaRPr lang="ar-SA" sz="4000" dirty="0">
              <a:solidFill>
                <a:srgbClr val="FF0000"/>
              </a:solidFill>
            </a:endParaRPr>
          </a:p>
        </p:txBody>
      </p:sp>
      <p:sp>
        <p:nvSpPr>
          <p:cNvPr id="3" name="مستطيل 2"/>
          <p:cNvSpPr>
            <a:spLocks noChangeArrowheads="1"/>
          </p:cNvSpPr>
          <p:nvPr/>
        </p:nvSpPr>
        <p:spPr bwMode="auto">
          <a:xfrm>
            <a:off x="1174731" y="3861048"/>
            <a:ext cx="679453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4000" dirty="0" smtClean="0">
                <a:solidFill>
                  <a:srgbClr val="9900CC"/>
                </a:solidFill>
              </a:rPr>
              <a:t>جـ 15</a:t>
            </a:r>
            <a:endParaRPr lang="ar-SA" sz="4000" dirty="0">
              <a:solidFill>
                <a:srgbClr val="9900CC"/>
              </a:solidFill>
            </a:endParaRPr>
          </a:p>
          <a:p>
            <a:pPr lvl="0" algn="ctr"/>
            <a:r>
              <a:rPr lang="ar-SA" sz="3600" dirty="0" smtClean="0">
                <a:solidFill>
                  <a:srgbClr val="9900CC"/>
                </a:solidFill>
              </a:rPr>
              <a:t>الألومنيوم</a:t>
            </a:r>
            <a:endParaRPr lang="ar-SA" sz="3600" dirty="0">
              <a:solidFill>
                <a:srgbClr val="9900CC"/>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141</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2978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55767" y="1196752"/>
            <a:ext cx="8964488"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16– الهالوجينات عناصر لا فلزية نشطة أي عناصر المجموعات الآتية يتحد معها بصورة سريعة ؟</a:t>
            </a:r>
            <a:endParaRPr lang="ar-SA" sz="4000" dirty="0">
              <a:solidFill>
                <a:srgbClr val="FF0000"/>
              </a:solidFill>
            </a:endParaRPr>
          </a:p>
        </p:txBody>
      </p:sp>
      <p:sp>
        <p:nvSpPr>
          <p:cNvPr id="3" name="مستطيل 2"/>
          <p:cNvSpPr>
            <a:spLocks noChangeArrowheads="1"/>
          </p:cNvSpPr>
          <p:nvPr/>
        </p:nvSpPr>
        <p:spPr bwMode="auto">
          <a:xfrm>
            <a:off x="1140743" y="5486413"/>
            <a:ext cx="67945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4000" dirty="0" smtClean="0">
                <a:solidFill>
                  <a:srgbClr val="9900CC"/>
                </a:solidFill>
              </a:rPr>
              <a:t>جـ 16-  </a:t>
            </a:r>
            <a:r>
              <a:rPr lang="ar-SA" sz="3600" dirty="0" smtClean="0">
                <a:solidFill>
                  <a:srgbClr val="9900CC"/>
                </a:solidFill>
              </a:rPr>
              <a:t>المجموعة 1- الفلزات القلوية. </a:t>
            </a:r>
            <a:endParaRPr lang="ar-SA" sz="3600" dirty="0">
              <a:solidFill>
                <a:srgbClr val="9900CC"/>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624" y="2841439"/>
            <a:ext cx="4676775"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Off-page Connector 4"/>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141</a:t>
            </a:r>
            <a:endParaRPr lang="en-US" b="1" dirty="0">
              <a:solidFill>
                <a:srgbClr val="006600"/>
              </a:solidFill>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2978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randombar(horizont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028523"/>
            <a:ext cx="736343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17– أي من الفلزات القلوية التالية أكثر نشاطا  ؟</a:t>
            </a:r>
            <a:endParaRPr lang="ar-SA" sz="4000" dirty="0">
              <a:solidFill>
                <a:srgbClr val="FF0000"/>
              </a:solidFill>
            </a:endParaRPr>
          </a:p>
        </p:txBody>
      </p:sp>
      <p:sp>
        <p:nvSpPr>
          <p:cNvPr id="3" name="مستطيل 2"/>
          <p:cNvSpPr>
            <a:spLocks noChangeArrowheads="1"/>
          </p:cNvSpPr>
          <p:nvPr/>
        </p:nvSpPr>
        <p:spPr bwMode="auto">
          <a:xfrm>
            <a:off x="2313966" y="4149080"/>
            <a:ext cx="679453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3600" dirty="0" smtClean="0">
                <a:solidFill>
                  <a:srgbClr val="9900CC"/>
                </a:solidFill>
              </a:rPr>
              <a:t>جـ 17-  </a:t>
            </a:r>
            <a:r>
              <a:rPr lang="en-US" sz="3200" dirty="0" smtClean="0">
                <a:solidFill>
                  <a:srgbClr val="9900CC"/>
                </a:solidFill>
              </a:rPr>
              <a:t>Cs</a:t>
            </a:r>
            <a:endParaRPr lang="ar-SA" sz="3200" dirty="0">
              <a:solidFill>
                <a:srgbClr val="9900CC"/>
              </a:solidFill>
            </a:endParaRPr>
          </a:p>
          <a:p>
            <a:pPr lvl="0" algn="justLow"/>
            <a:endParaRPr lang="ar-SA" sz="3200" dirty="0">
              <a:solidFill>
                <a:srgbClr val="9900CC"/>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924944"/>
            <a:ext cx="4676775"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Off-page Connector 4"/>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142</a:t>
            </a:r>
            <a:endParaRPr lang="en-US" b="1" dirty="0">
              <a:solidFill>
                <a:srgbClr val="006600"/>
              </a:solidFill>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2978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randombar(horizont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061687"/>
            <a:ext cx="7363436" cy="193899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18– تصنف الكثير من العناصر الأساسية للحياة – ومنها النيتروجين والاكسجين والكربون – ضمن مجموعة : </a:t>
            </a:r>
            <a:endParaRPr lang="ar-SA" sz="4000" dirty="0">
              <a:solidFill>
                <a:srgbClr val="FF0000"/>
              </a:solidFill>
            </a:endParaRPr>
          </a:p>
        </p:txBody>
      </p:sp>
      <p:sp>
        <p:nvSpPr>
          <p:cNvPr id="3" name="مستطيل 2"/>
          <p:cNvSpPr>
            <a:spLocks noChangeArrowheads="1"/>
          </p:cNvSpPr>
          <p:nvPr/>
        </p:nvSpPr>
        <p:spPr bwMode="auto">
          <a:xfrm>
            <a:off x="1174731" y="4293096"/>
            <a:ext cx="67945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4000" dirty="0" smtClean="0">
                <a:solidFill>
                  <a:srgbClr val="9900CC"/>
                </a:solidFill>
              </a:rPr>
              <a:t>جـ 18-  </a:t>
            </a:r>
            <a:r>
              <a:rPr lang="ar-SA" sz="3600" dirty="0" smtClean="0">
                <a:solidFill>
                  <a:srgbClr val="9900CC"/>
                </a:solidFill>
              </a:rPr>
              <a:t>اللافلزات</a:t>
            </a:r>
            <a:endParaRPr lang="ar-SA" sz="3600" dirty="0">
              <a:solidFill>
                <a:srgbClr val="9900CC"/>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142</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2978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196752"/>
            <a:ext cx="736343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19– ما العنصر   ؟</a:t>
            </a:r>
            <a:endParaRPr lang="ar-SA" sz="4000" dirty="0">
              <a:solidFill>
                <a:srgbClr val="FF0000"/>
              </a:solidFill>
            </a:endParaRPr>
          </a:p>
        </p:txBody>
      </p:sp>
      <p:sp>
        <p:nvSpPr>
          <p:cNvPr id="3" name="مستطيل 2"/>
          <p:cNvSpPr>
            <a:spLocks noChangeArrowheads="1"/>
          </p:cNvSpPr>
          <p:nvPr/>
        </p:nvSpPr>
        <p:spPr bwMode="auto">
          <a:xfrm>
            <a:off x="1174731" y="3212976"/>
            <a:ext cx="67945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4000" dirty="0" smtClean="0">
                <a:solidFill>
                  <a:srgbClr val="9900CC"/>
                </a:solidFill>
              </a:rPr>
              <a:t>جـ 19- </a:t>
            </a:r>
          </a:p>
          <a:p>
            <a:pPr lvl="0" algn="justLow"/>
            <a:r>
              <a:rPr lang="ar-SA" sz="4000" dirty="0">
                <a:solidFill>
                  <a:srgbClr val="9900CC"/>
                </a:solidFill>
              </a:rPr>
              <a:t>العنصر مادة تتكون من ذرات تحتوي على العدد نفسه من البروتونات </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142</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2978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1" y="1028523"/>
            <a:ext cx="7344816" cy="193899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4 – رتب المواد التالية حسب توصيلها للحرارة والكهرباء من الاعلى للأقل : لا فلزات – فلزات – أشبه فلزات ؟</a:t>
            </a:r>
            <a:endParaRPr lang="ar-SA" sz="4000" dirty="0">
              <a:solidFill>
                <a:srgbClr val="FF0000"/>
              </a:solidFill>
            </a:endParaRPr>
          </a:p>
        </p:txBody>
      </p:sp>
      <p:sp>
        <p:nvSpPr>
          <p:cNvPr id="3" name="مستطيل 2"/>
          <p:cNvSpPr>
            <a:spLocks noChangeArrowheads="1"/>
          </p:cNvSpPr>
          <p:nvPr/>
        </p:nvSpPr>
        <p:spPr bwMode="auto">
          <a:xfrm>
            <a:off x="1289007" y="3933056"/>
            <a:ext cx="656598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400" dirty="0" smtClean="0">
                <a:solidFill>
                  <a:srgbClr val="7030A0"/>
                </a:solidFill>
              </a:rPr>
              <a:t>جـ 4– </a:t>
            </a:r>
            <a:endParaRPr lang="ar-SA" sz="4400" dirty="0">
              <a:solidFill>
                <a:srgbClr val="7030A0"/>
              </a:solidFill>
            </a:endParaRPr>
          </a:p>
          <a:p>
            <a:pPr algn="justLow"/>
            <a:r>
              <a:rPr lang="ar-SA" sz="4400" dirty="0">
                <a:solidFill>
                  <a:srgbClr val="9900CC"/>
                </a:solidFill>
              </a:rPr>
              <a:t>فلزات ، وأشباه فلزات ، لا فلزات .</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8514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028523"/>
            <a:ext cx="736343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a:t>
            </a:r>
            <a:r>
              <a:rPr lang="ar-EG" sz="4000" dirty="0" smtClean="0">
                <a:solidFill>
                  <a:srgbClr val="FF0000"/>
                </a:solidFill>
              </a:rPr>
              <a:t>20</a:t>
            </a:r>
            <a:r>
              <a:rPr lang="ar-SA" sz="4000" dirty="0" smtClean="0">
                <a:solidFill>
                  <a:srgbClr val="FF0000"/>
                </a:solidFill>
              </a:rPr>
              <a:t>– ما </a:t>
            </a:r>
            <a:r>
              <a:rPr lang="ar-EG" sz="4000" dirty="0" smtClean="0">
                <a:solidFill>
                  <a:srgbClr val="FF0000"/>
                </a:solidFill>
              </a:rPr>
              <a:t>الإسم الحديث لأشعة الكاثود</a:t>
            </a:r>
            <a:r>
              <a:rPr lang="ar-SA" sz="4000" dirty="0" smtClean="0">
                <a:solidFill>
                  <a:srgbClr val="FF0000"/>
                </a:solidFill>
              </a:rPr>
              <a:t>؟</a:t>
            </a:r>
            <a:endParaRPr lang="ar-SA" sz="4000" dirty="0">
              <a:solidFill>
                <a:srgbClr val="FF0000"/>
              </a:solidFill>
            </a:endParaRPr>
          </a:p>
        </p:txBody>
      </p:sp>
      <p:sp>
        <p:nvSpPr>
          <p:cNvPr id="3" name="مستطيل 2"/>
          <p:cNvSpPr>
            <a:spLocks noChangeArrowheads="1"/>
          </p:cNvSpPr>
          <p:nvPr/>
        </p:nvSpPr>
        <p:spPr bwMode="auto">
          <a:xfrm>
            <a:off x="2686899" y="3717032"/>
            <a:ext cx="377020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4000" dirty="0" smtClean="0">
                <a:solidFill>
                  <a:srgbClr val="9900CC"/>
                </a:solidFill>
              </a:rPr>
              <a:t>جـ </a:t>
            </a:r>
            <a:r>
              <a:rPr lang="ar-EG" sz="4000" dirty="0" smtClean="0">
                <a:solidFill>
                  <a:srgbClr val="9900CC"/>
                </a:solidFill>
              </a:rPr>
              <a:t>20</a:t>
            </a:r>
            <a:r>
              <a:rPr lang="ar-SA" sz="4000" dirty="0" smtClean="0">
                <a:solidFill>
                  <a:srgbClr val="9900CC"/>
                </a:solidFill>
              </a:rPr>
              <a:t>- </a:t>
            </a:r>
          </a:p>
          <a:p>
            <a:pPr lvl="0" algn="justLow"/>
            <a:r>
              <a:rPr lang="ar-EG" sz="4000" dirty="0" smtClean="0">
                <a:solidFill>
                  <a:srgbClr val="9900CC"/>
                </a:solidFill>
              </a:rPr>
              <a:t>الإلكترونات</a:t>
            </a:r>
            <a:endParaRPr lang="ar-SA" sz="4000" dirty="0">
              <a:solidFill>
                <a:srgbClr val="9900CC"/>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142</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3326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062" y="2743185"/>
            <a:ext cx="6211024" cy="3933056"/>
          </a:xfrm>
          <a:prstGeom prst="rect">
            <a:avLst/>
          </a:prstGeom>
        </p:spPr>
      </p:pic>
      <p:sp>
        <p:nvSpPr>
          <p:cNvPr id="2" name="مستطيل 1"/>
          <p:cNvSpPr>
            <a:spLocks noChangeArrowheads="1"/>
          </p:cNvSpPr>
          <p:nvPr/>
        </p:nvSpPr>
        <p:spPr bwMode="auto">
          <a:xfrm>
            <a:off x="890282" y="1028523"/>
            <a:ext cx="7363436" cy="175432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a:t>
            </a:r>
            <a:r>
              <a:rPr lang="ar-EG" sz="3600" dirty="0" smtClean="0">
                <a:solidFill>
                  <a:srgbClr val="FF0000"/>
                </a:solidFill>
              </a:rPr>
              <a:t>21</a:t>
            </a:r>
            <a:r>
              <a:rPr lang="ar-SA" sz="3600" dirty="0" smtClean="0">
                <a:solidFill>
                  <a:srgbClr val="FF0000"/>
                </a:solidFill>
              </a:rPr>
              <a:t>– </a:t>
            </a:r>
            <a:r>
              <a:rPr lang="ar-EG" sz="3600" dirty="0" smtClean="0">
                <a:solidFill>
                  <a:srgbClr val="FF0000"/>
                </a:solidFill>
              </a:rPr>
              <a:t>يوضح الشكل التحلل الاشعاعي تحلل بيتا للهيدروجين -3 إلى هليوم -3 وإلكترون فما جسيم بيتا ؟ ومن أي جزء من الذرة يأتي جسيم بيتا</a:t>
            </a:r>
            <a:r>
              <a:rPr lang="ar-SA" sz="3600" dirty="0" smtClean="0">
                <a:solidFill>
                  <a:srgbClr val="FF0000"/>
                </a:solidFill>
              </a:rPr>
              <a:t>؟</a:t>
            </a:r>
            <a:endParaRPr lang="ar-SA" sz="3600" dirty="0">
              <a:solidFill>
                <a:srgbClr val="FF000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142</a:t>
            </a:r>
            <a:endParaRPr lang="en-US" b="1" dirty="0">
              <a:solidFill>
                <a:srgbClr val="006600"/>
              </a:solidFill>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94625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196752"/>
            <a:ext cx="7363436" cy="175432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a:t>
            </a:r>
            <a:r>
              <a:rPr lang="ar-EG" sz="3600" dirty="0" smtClean="0">
                <a:solidFill>
                  <a:srgbClr val="FF0000"/>
                </a:solidFill>
              </a:rPr>
              <a:t>21</a:t>
            </a:r>
            <a:r>
              <a:rPr lang="ar-SA" sz="3600" dirty="0" smtClean="0">
                <a:solidFill>
                  <a:srgbClr val="FF0000"/>
                </a:solidFill>
              </a:rPr>
              <a:t>– </a:t>
            </a:r>
            <a:r>
              <a:rPr lang="ar-EG" sz="3600" dirty="0" smtClean="0">
                <a:solidFill>
                  <a:srgbClr val="FF0000"/>
                </a:solidFill>
              </a:rPr>
              <a:t>يوضح الشكل التحلل الاشعاعي تحلل بيتا للهيدروجين -3 إلى هليوم -3 وإلكترون فما جسيم بيتا ؟ ومن أي جزء من الذرة يأتي جسيم بيتا</a:t>
            </a:r>
            <a:r>
              <a:rPr lang="ar-SA" sz="3600" dirty="0" smtClean="0">
                <a:solidFill>
                  <a:srgbClr val="FF0000"/>
                </a:solidFill>
              </a:rPr>
              <a:t>؟</a:t>
            </a:r>
            <a:endParaRPr lang="ar-SA" sz="3600" dirty="0">
              <a:solidFill>
                <a:srgbClr val="FF000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142</a:t>
            </a:r>
            <a:endParaRPr lang="en-US" b="1" dirty="0">
              <a:solidFill>
                <a:srgbClr val="006600"/>
              </a:solidFill>
              <a:latin typeface="Calibri"/>
            </a:endParaRPr>
          </a:p>
        </p:txBody>
      </p:sp>
      <p:sp>
        <p:nvSpPr>
          <p:cNvPr id="6" name="مستطيل 2"/>
          <p:cNvSpPr>
            <a:spLocks noChangeArrowheads="1"/>
          </p:cNvSpPr>
          <p:nvPr/>
        </p:nvSpPr>
        <p:spPr bwMode="auto">
          <a:xfrm>
            <a:off x="256883" y="3415258"/>
            <a:ext cx="8630234"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4000" dirty="0" smtClean="0">
                <a:solidFill>
                  <a:srgbClr val="9900CC"/>
                </a:solidFill>
              </a:rPr>
              <a:t>جـ </a:t>
            </a:r>
            <a:r>
              <a:rPr lang="ar-EG" sz="4000" dirty="0" smtClean="0">
                <a:solidFill>
                  <a:srgbClr val="9900CC"/>
                </a:solidFill>
              </a:rPr>
              <a:t>22</a:t>
            </a:r>
            <a:r>
              <a:rPr lang="ar-SA" sz="4000" dirty="0" smtClean="0">
                <a:solidFill>
                  <a:srgbClr val="9900CC"/>
                </a:solidFill>
              </a:rPr>
              <a:t>- </a:t>
            </a:r>
          </a:p>
          <a:p>
            <a:pPr lvl="0" algn="justLow"/>
            <a:r>
              <a:rPr lang="ar-EG" sz="3600" dirty="0" smtClean="0">
                <a:solidFill>
                  <a:srgbClr val="9900CC"/>
                </a:solidFill>
              </a:rPr>
              <a:t>ينقسم النيوترون الذي في نواة الهيدروجين إلى إلكترون وبروتون يتحرر الألكترون بكمية طاقة عالية ويبقى البروتون في النواة فتتحول الذرة إلى هيليوم</a:t>
            </a:r>
            <a:endParaRPr lang="ar-SA" sz="3600" dirty="0">
              <a:solidFill>
                <a:srgbClr val="9900CC"/>
              </a:solidFill>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5143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323528" y="1124744"/>
            <a:ext cx="8496944"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22– صف التحول الذي يحدث خلال تحلل جسيمات بيتا كما هو موضح في الشكل أعلاه ؟</a:t>
            </a:r>
            <a:endParaRPr lang="ar-SA" sz="4000" dirty="0">
              <a:solidFill>
                <a:srgbClr val="FF0000"/>
              </a:solidFill>
            </a:endParaRPr>
          </a:p>
        </p:txBody>
      </p:sp>
      <p:sp>
        <p:nvSpPr>
          <p:cNvPr id="3" name="مستطيل 2"/>
          <p:cNvSpPr>
            <a:spLocks noChangeArrowheads="1"/>
          </p:cNvSpPr>
          <p:nvPr/>
        </p:nvSpPr>
        <p:spPr bwMode="auto">
          <a:xfrm>
            <a:off x="1860598" y="3573016"/>
            <a:ext cx="542280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3600" dirty="0" smtClean="0">
                <a:solidFill>
                  <a:srgbClr val="9900CC"/>
                </a:solidFill>
              </a:rPr>
              <a:t>جـ 22-  </a:t>
            </a:r>
            <a:r>
              <a:rPr lang="ar-SA" sz="3200" dirty="0">
                <a:solidFill>
                  <a:srgbClr val="9900CC"/>
                </a:solidFill>
              </a:rPr>
              <a:t>ينقسم النيوترون الذي في نواة الهيدروجين إلى إلكترونات بكمية طاقة عالية , ويبقى البروتون في النواة فتتحول الذرة إلى الهيليوم.</a:t>
            </a:r>
          </a:p>
          <a:p>
            <a:pPr lvl="0" algn="justLow"/>
            <a:endParaRPr lang="ar-SA" sz="3600" dirty="0">
              <a:solidFill>
                <a:srgbClr val="9900CC"/>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142</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2978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2" y="1628800"/>
            <a:ext cx="9144002"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23– وضح أفكار طومسون حول مكونات الذرة ؟</a:t>
            </a:r>
            <a:endParaRPr lang="ar-SA" sz="4000" dirty="0">
              <a:solidFill>
                <a:srgbClr val="FF0000"/>
              </a:solidFill>
            </a:endParaRPr>
          </a:p>
        </p:txBody>
      </p:sp>
      <p:sp>
        <p:nvSpPr>
          <p:cNvPr id="3" name="مستطيل 2"/>
          <p:cNvSpPr>
            <a:spLocks noChangeArrowheads="1"/>
          </p:cNvSpPr>
          <p:nvPr/>
        </p:nvSpPr>
        <p:spPr bwMode="auto">
          <a:xfrm>
            <a:off x="1644019" y="4437112"/>
            <a:ext cx="585596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000" dirty="0" smtClean="0">
                <a:solidFill>
                  <a:srgbClr val="9900CC"/>
                </a:solidFill>
              </a:rPr>
              <a:t>جـ 23-  </a:t>
            </a:r>
            <a:r>
              <a:rPr lang="ar-SA" sz="3600" dirty="0">
                <a:solidFill>
                  <a:srgbClr val="9900CC"/>
                </a:solidFill>
              </a:rPr>
              <a:t>أعتقد طومسون ان الذرة كرة مصمته ذات شحنة موجبة تنتشر الالكترونات حولها بالتساوي.</a:t>
            </a:r>
          </a:p>
        </p:txBody>
      </p:sp>
      <p:sp>
        <p:nvSpPr>
          <p:cNvPr id="5" name="Flowchart: Off-page Connector 4"/>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142</a:t>
            </a:r>
            <a:endParaRPr lang="en-US" b="1" dirty="0">
              <a:solidFill>
                <a:srgbClr val="006600"/>
              </a:solidFill>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1124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028523"/>
            <a:ext cx="736343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24– هل تكون الالكترونات بالقرب من النواة أم بعيدا عنها ؟ ولماذا ؟</a:t>
            </a:r>
            <a:endParaRPr lang="ar-SA" sz="4000" dirty="0">
              <a:solidFill>
                <a:srgbClr val="FF0000"/>
              </a:solidFill>
            </a:endParaRPr>
          </a:p>
        </p:txBody>
      </p:sp>
      <p:sp>
        <p:nvSpPr>
          <p:cNvPr id="3" name="مستطيل 2"/>
          <p:cNvSpPr>
            <a:spLocks noChangeArrowheads="1"/>
          </p:cNvSpPr>
          <p:nvPr/>
        </p:nvSpPr>
        <p:spPr bwMode="auto">
          <a:xfrm>
            <a:off x="1174731" y="3573016"/>
            <a:ext cx="679453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4000" dirty="0" smtClean="0">
                <a:solidFill>
                  <a:srgbClr val="9900CC"/>
                </a:solidFill>
              </a:rPr>
              <a:t>جـ 24-  </a:t>
            </a:r>
            <a:r>
              <a:rPr lang="ar-SA" sz="3600" dirty="0">
                <a:solidFill>
                  <a:srgbClr val="9900CC"/>
                </a:solidFill>
              </a:rPr>
              <a:t>تكون الالكترونات قريبة من النواة لأنها تنجذب إلى الشحنة الموجبة في النواة .</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142</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3312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490008"/>
            <a:ext cx="7363436" cy="193899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25– عمر النصف لعنصر السيزيوم -137 هو 30.3 سنة فإذا بدأت بعينة كتلتها 60جم فكم يتبقى من العينة بعد 90.9 سنة ؟</a:t>
            </a:r>
            <a:endParaRPr lang="ar-SA" sz="4000" dirty="0">
              <a:solidFill>
                <a:srgbClr val="FF0000"/>
              </a:solidFill>
            </a:endParaRPr>
          </a:p>
        </p:txBody>
      </p:sp>
      <p:sp>
        <p:nvSpPr>
          <p:cNvPr id="3" name="مستطيل 2"/>
          <p:cNvSpPr>
            <a:spLocks noChangeArrowheads="1"/>
          </p:cNvSpPr>
          <p:nvPr/>
        </p:nvSpPr>
        <p:spPr bwMode="auto">
          <a:xfrm>
            <a:off x="1610362" y="4653136"/>
            <a:ext cx="59232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3600" dirty="0" smtClean="0">
                <a:solidFill>
                  <a:srgbClr val="9900CC"/>
                </a:solidFill>
              </a:rPr>
              <a:t>جـ 25-                 </a:t>
            </a:r>
            <a:r>
              <a:rPr lang="ar-SA" sz="3200" dirty="0" smtClean="0">
                <a:solidFill>
                  <a:srgbClr val="9900CC"/>
                </a:solidFill>
              </a:rPr>
              <a:t>7.5 جم</a:t>
            </a:r>
            <a:endParaRPr lang="ar-SA" sz="3200" dirty="0">
              <a:solidFill>
                <a:srgbClr val="9900CC"/>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142</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3312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960825"/>
            <a:ext cx="7363436" cy="193899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26– قارن بين خصائص عنصري الذهب والفضة اعتمادا  على معلومات الجدول الدوري ؟</a:t>
            </a:r>
            <a:endParaRPr lang="ar-SA" sz="4000" dirty="0">
              <a:solidFill>
                <a:srgbClr val="FF0000"/>
              </a:solidFill>
            </a:endParaRPr>
          </a:p>
        </p:txBody>
      </p:sp>
      <p:sp>
        <p:nvSpPr>
          <p:cNvPr id="3" name="مستطيل 2"/>
          <p:cNvSpPr>
            <a:spLocks noChangeArrowheads="1"/>
          </p:cNvSpPr>
          <p:nvPr/>
        </p:nvSpPr>
        <p:spPr bwMode="auto">
          <a:xfrm>
            <a:off x="1115616" y="3423245"/>
            <a:ext cx="6794538"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4000" dirty="0" smtClean="0">
                <a:solidFill>
                  <a:srgbClr val="9900CC"/>
                </a:solidFill>
              </a:rPr>
              <a:t>جـ 26-  </a:t>
            </a:r>
            <a:r>
              <a:rPr lang="ar-SA" sz="3600" dirty="0">
                <a:solidFill>
                  <a:srgbClr val="9900CC"/>
                </a:solidFill>
              </a:rPr>
              <a:t>كلاهما فلزات صلبان عند درجة حرارة الغرفة وينتميان إلى المجموعة 11 , ولكن الفضة في الدورة  5 والذهب في الدورة  6 والكتلة الذرية للذهب ضعفا الكتلة الذرية للفضة..</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142</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3312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764704"/>
            <a:ext cx="7363436" cy="1261884"/>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27– </a:t>
            </a:r>
            <a:r>
              <a:rPr lang="ar-SA" sz="3600" dirty="0" smtClean="0">
                <a:solidFill>
                  <a:srgbClr val="FF0000"/>
                </a:solidFill>
              </a:rPr>
              <a:t>لماذا لا يتطابق رمز العنصر احيانا م اسمه ؟</a:t>
            </a:r>
            <a:endParaRPr lang="ar-SA" sz="4000" dirty="0">
              <a:solidFill>
                <a:srgbClr val="FF0000"/>
              </a:solidFill>
            </a:endParaRPr>
          </a:p>
        </p:txBody>
      </p:sp>
      <p:sp>
        <p:nvSpPr>
          <p:cNvPr id="3" name="مستطيل 2"/>
          <p:cNvSpPr>
            <a:spLocks noChangeArrowheads="1"/>
          </p:cNvSpPr>
          <p:nvPr/>
        </p:nvSpPr>
        <p:spPr bwMode="auto">
          <a:xfrm>
            <a:off x="1610362" y="2204864"/>
            <a:ext cx="592327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smtClean="0">
                <a:solidFill>
                  <a:srgbClr val="9900CC"/>
                </a:solidFill>
              </a:rPr>
              <a:t>جـ 27-  </a:t>
            </a:r>
            <a:r>
              <a:rPr lang="ar-SA" sz="3200" dirty="0">
                <a:solidFill>
                  <a:srgbClr val="9900CC"/>
                </a:solidFill>
              </a:rPr>
              <a:t>تأتي تسمية العناصر في بعض الأحيان من الاسم اللاتيني , وقد تشمل الأمثلة : الذهب  </a:t>
            </a:r>
            <a:r>
              <a:rPr lang="en-US" sz="3200" dirty="0">
                <a:solidFill>
                  <a:srgbClr val="9900CC"/>
                </a:solidFill>
              </a:rPr>
              <a:t>Au </a:t>
            </a:r>
            <a:r>
              <a:rPr lang="ar-SA" sz="3200" dirty="0">
                <a:solidFill>
                  <a:srgbClr val="9900CC"/>
                </a:solidFill>
              </a:rPr>
              <a:t>الذي تأتي تسميته من الكلمة اللاتينية </a:t>
            </a:r>
            <a:r>
              <a:rPr lang="en-US" sz="3200" dirty="0">
                <a:solidFill>
                  <a:srgbClr val="9900CC"/>
                </a:solidFill>
              </a:rPr>
              <a:t>Aurum </a:t>
            </a:r>
            <a:r>
              <a:rPr lang="ar-SA" sz="3200" dirty="0">
                <a:solidFill>
                  <a:srgbClr val="9900CC"/>
                </a:solidFill>
              </a:rPr>
              <a:t>التي تعني العنصر اللامع . </a:t>
            </a:r>
          </a:p>
          <a:p>
            <a:pPr algn="justLow"/>
            <a:r>
              <a:rPr lang="ar-SA" sz="3200" dirty="0">
                <a:solidFill>
                  <a:srgbClr val="9900CC"/>
                </a:solidFill>
              </a:rPr>
              <a:t>وكذلك الزئبق </a:t>
            </a:r>
            <a:r>
              <a:rPr lang="en-US" sz="3200" dirty="0">
                <a:solidFill>
                  <a:srgbClr val="9900CC"/>
                </a:solidFill>
              </a:rPr>
              <a:t>Hg </a:t>
            </a:r>
            <a:r>
              <a:rPr lang="ar-SA" sz="3200" dirty="0">
                <a:solidFill>
                  <a:srgbClr val="9900CC"/>
                </a:solidFill>
              </a:rPr>
              <a:t>الذي تأتي تسميته من الكلمة اللاتينية </a:t>
            </a:r>
            <a:r>
              <a:rPr lang="en-US" sz="3200" dirty="0" err="1">
                <a:solidFill>
                  <a:srgbClr val="9900CC"/>
                </a:solidFill>
              </a:rPr>
              <a:t>Hudrargyrum</a:t>
            </a:r>
            <a:r>
              <a:rPr lang="en-US" sz="3200" dirty="0">
                <a:solidFill>
                  <a:srgbClr val="9900CC"/>
                </a:solidFill>
              </a:rPr>
              <a:t> </a:t>
            </a:r>
            <a:r>
              <a:rPr lang="ar-SA" sz="3200" dirty="0">
                <a:solidFill>
                  <a:srgbClr val="9900CC"/>
                </a:solidFill>
              </a:rPr>
              <a:t>و التي تعني الفضة السائلة .</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142</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7761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086996"/>
            <a:ext cx="7363436" cy="1261884"/>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a:t>
            </a:r>
            <a:r>
              <a:rPr lang="ar-EG" sz="4000" dirty="0" smtClean="0">
                <a:solidFill>
                  <a:srgbClr val="FF0000"/>
                </a:solidFill>
              </a:rPr>
              <a:t>8</a:t>
            </a:r>
            <a:r>
              <a:rPr lang="ar-SA" sz="4000" dirty="0" smtClean="0">
                <a:solidFill>
                  <a:srgbClr val="FF0000"/>
                </a:solidFill>
              </a:rPr>
              <a:t>– </a:t>
            </a:r>
            <a:r>
              <a:rPr lang="ar-EG" sz="3600" dirty="0" smtClean="0">
                <a:solidFill>
                  <a:srgbClr val="FF0000"/>
                </a:solidFill>
              </a:rPr>
              <a:t>تظهر البيانات أن درجة الغليان خاصية دورية وضح المقصود بالخاصية الدورية</a:t>
            </a:r>
            <a:endParaRPr lang="ar-SA" sz="4000" dirty="0">
              <a:solidFill>
                <a:srgbClr val="FF000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142</a:t>
            </a:r>
            <a:endParaRPr lang="en-US" b="1" dirty="0">
              <a:solidFill>
                <a:srgbClr val="006600"/>
              </a:solidFill>
              <a:latin typeface="Calibri"/>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451" y="2348880"/>
            <a:ext cx="5661097" cy="4022359"/>
          </a:xfrm>
          <a:prstGeom prst="rect">
            <a:avLst/>
          </a:prstGeom>
        </p:spPr>
      </p:pic>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3232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268760"/>
            <a:ext cx="7344816" cy="132343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5 – ما اوجه التشابه والاختلاف بين الفلزات واللافلزات ؟</a:t>
            </a:r>
            <a:endParaRPr lang="ar-SA" sz="4000" dirty="0">
              <a:solidFill>
                <a:srgbClr val="FF0000"/>
              </a:solidFill>
            </a:endParaRPr>
          </a:p>
        </p:txBody>
      </p:sp>
      <p:sp>
        <p:nvSpPr>
          <p:cNvPr id="3" name="مستطيل 2"/>
          <p:cNvSpPr>
            <a:spLocks noChangeArrowheads="1"/>
          </p:cNvSpPr>
          <p:nvPr/>
        </p:nvSpPr>
        <p:spPr bwMode="auto">
          <a:xfrm>
            <a:off x="1289007" y="3429000"/>
            <a:ext cx="656598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smtClean="0">
                <a:solidFill>
                  <a:srgbClr val="7030A0"/>
                </a:solidFill>
              </a:rPr>
              <a:t>جـ5 – </a:t>
            </a:r>
            <a:endParaRPr lang="ar-SA" sz="3600" dirty="0">
              <a:solidFill>
                <a:srgbClr val="7030A0"/>
              </a:solidFill>
            </a:endParaRPr>
          </a:p>
          <a:p>
            <a:pPr algn="justLow"/>
            <a:r>
              <a:rPr lang="ar-SA" sz="3600" dirty="0">
                <a:solidFill>
                  <a:srgbClr val="9900CC"/>
                </a:solidFill>
              </a:rPr>
              <a:t>كلاهما في الجدول الدوري ولكن الفلزات موصلة جيدة للكهرباء و الحرارة بينما اللافلزات رديئة التواصيل .</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6343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484784"/>
            <a:ext cx="7363436" cy="1261884"/>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a:t>
            </a:r>
            <a:r>
              <a:rPr lang="ar-EG" sz="4000" dirty="0" smtClean="0">
                <a:solidFill>
                  <a:srgbClr val="FF0000"/>
                </a:solidFill>
              </a:rPr>
              <a:t>8</a:t>
            </a:r>
            <a:r>
              <a:rPr lang="ar-SA" sz="4000" dirty="0" smtClean="0">
                <a:solidFill>
                  <a:srgbClr val="FF0000"/>
                </a:solidFill>
              </a:rPr>
              <a:t>– </a:t>
            </a:r>
            <a:r>
              <a:rPr lang="ar-EG" sz="3600" dirty="0" smtClean="0">
                <a:solidFill>
                  <a:srgbClr val="FF0000"/>
                </a:solidFill>
              </a:rPr>
              <a:t>تظهر البيانات أن درجة الغليان خاصية دورية وضح المقصود بالخاصية الدورية</a:t>
            </a:r>
            <a:endParaRPr lang="ar-SA" sz="4000" dirty="0">
              <a:solidFill>
                <a:srgbClr val="FF000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142</a:t>
            </a:r>
            <a:endParaRPr lang="en-US" b="1" dirty="0">
              <a:solidFill>
                <a:srgbClr val="006600"/>
              </a:solidFill>
              <a:latin typeface="Calibri"/>
            </a:endParaRPr>
          </a:p>
        </p:txBody>
      </p:sp>
      <p:sp>
        <p:nvSpPr>
          <p:cNvPr id="6" name="مستطيل 2"/>
          <p:cNvSpPr>
            <a:spLocks noChangeArrowheads="1"/>
          </p:cNvSpPr>
          <p:nvPr/>
        </p:nvSpPr>
        <p:spPr bwMode="auto">
          <a:xfrm>
            <a:off x="1610362" y="4005064"/>
            <a:ext cx="592327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smtClean="0">
                <a:solidFill>
                  <a:srgbClr val="9900CC"/>
                </a:solidFill>
              </a:rPr>
              <a:t>جـ 2</a:t>
            </a:r>
            <a:r>
              <a:rPr lang="ar-EG" sz="3600" dirty="0" smtClean="0">
                <a:solidFill>
                  <a:srgbClr val="9900CC"/>
                </a:solidFill>
              </a:rPr>
              <a:t>8</a:t>
            </a:r>
            <a:r>
              <a:rPr lang="ar-SA" sz="3600" dirty="0" smtClean="0">
                <a:solidFill>
                  <a:srgbClr val="9900CC"/>
                </a:solidFill>
              </a:rPr>
              <a:t>-  </a:t>
            </a:r>
            <a:r>
              <a:rPr lang="ar-EG" sz="3200" dirty="0" smtClean="0">
                <a:solidFill>
                  <a:srgbClr val="9900CC"/>
                </a:solidFill>
              </a:rPr>
              <a:t>تظهر الخاصية الدورية نمطاً معيناً عندما تترتب العناصر حسب الزيادة في العدد الذري</a:t>
            </a:r>
            <a:endParaRPr lang="ar-SA" sz="3200" dirty="0">
              <a:solidFill>
                <a:srgbClr val="9900CC"/>
              </a:solidFill>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6461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1115616" y="763776"/>
            <a:ext cx="736343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29– صف النمط الموجودة في البيانات ؟</a:t>
            </a:r>
            <a:endParaRPr lang="ar-SA" sz="4000" dirty="0">
              <a:solidFill>
                <a:srgbClr val="FF0000"/>
              </a:solidFill>
            </a:endParaRPr>
          </a:p>
        </p:txBody>
      </p:sp>
      <p:sp>
        <p:nvSpPr>
          <p:cNvPr id="3" name="مستطيل 2"/>
          <p:cNvSpPr>
            <a:spLocks noChangeArrowheads="1"/>
          </p:cNvSpPr>
          <p:nvPr/>
        </p:nvSpPr>
        <p:spPr bwMode="auto">
          <a:xfrm>
            <a:off x="398462" y="4247034"/>
            <a:ext cx="824440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3600" dirty="0" smtClean="0">
                <a:solidFill>
                  <a:srgbClr val="9900CC"/>
                </a:solidFill>
              </a:rPr>
              <a:t>جـ 29-  </a:t>
            </a:r>
            <a:r>
              <a:rPr lang="ar-SA" sz="3200" dirty="0">
                <a:solidFill>
                  <a:srgbClr val="9900CC"/>
                </a:solidFill>
              </a:rPr>
              <a:t>تزداد درجة الغليان كلما اتجهنا من يسار الجدول الدوري إلى يمينه , حيث نجد أن مجموعة الكربون تعتلي قمة المنحنى , ثم تبدأ في الانحدار مرة أخرى حتى تصل إلى مجموعة الغازات النبيلة.</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 y="1484784"/>
            <a:ext cx="427355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Off-page Connector 4"/>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142</a:t>
            </a:r>
            <a:endParaRPr lang="en-US" b="1" dirty="0">
              <a:solidFill>
                <a:srgbClr val="006600"/>
              </a:solidFill>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3312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randombar(horizontal)">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268760"/>
            <a:ext cx="7363436" cy="175432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30– صف الخليط الذي كان يستخدمه أطباء الأسنان قبل 150سنة مضت لحشو الأسنان ولماذا يستخدمون الآن مواد أخرى لحشوها ؟</a:t>
            </a:r>
            <a:endParaRPr lang="ar-SA" sz="3600" dirty="0">
              <a:solidFill>
                <a:srgbClr val="FF0000"/>
              </a:solidFill>
            </a:endParaRPr>
          </a:p>
        </p:txBody>
      </p:sp>
      <p:sp>
        <p:nvSpPr>
          <p:cNvPr id="3" name="مستطيل 2"/>
          <p:cNvSpPr>
            <a:spLocks noChangeArrowheads="1"/>
          </p:cNvSpPr>
          <p:nvPr/>
        </p:nvSpPr>
        <p:spPr bwMode="auto">
          <a:xfrm>
            <a:off x="1826386" y="3861048"/>
            <a:ext cx="549122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3600" dirty="0" smtClean="0">
                <a:solidFill>
                  <a:srgbClr val="9900CC"/>
                </a:solidFill>
              </a:rPr>
              <a:t>جـ 30-  </a:t>
            </a:r>
            <a:r>
              <a:rPr lang="ar-SA" sz="3200" dirty="0">
                <a:solidFill>
                  <a:srgbClr val="9900CC"/>
                </a:solidFill>
              </a:rPr>
              <a:t>يتكون الخليط من الفضة والنحاس و القصدير و الزئبق , يعمل الأطباء حديثاً على استخدام مواد أخرى لا تحتوى على الزئبق بسبب سميته العالية.</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142</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3312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988561"/>
            <a:ext cx="7363436" cy="120032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31– قارن بين الجدول الدوري الذي وضعه </a:t>
            </a:r>
            <a:r>
              <a:rPr lang="ar-SA" sz="3600" dirty="0" err="1" smtClean="0">
                <a:solidFill>
                  <a:srgbClr val="FF0000"/>
                </a:solidFill>
              </a:rPr>
              <a:t>مندليف</a:t>
            </a:r>
            <a:r>
              <a:rPr lang="ar-SA" sz="3600" dirty="0" smtClean="0">
                <a:solidFill>
                  <a:srgbClr val="FF0000"/>
                </a:solidFill>
              </a:rPr>
              <a:t> و </a:t>
            </a:r>
            <a:r>
              <a:rPr lang="ar-SA" sz="3600" dirty="0" err="1" smtClean="0">
                <a:solidFill>
                  <a:srgbClr val="FF0000"/>
                </a:solidFill>
              </a:rPr>
              <a:t>موزلي</a:t>
            </a:r>
            <a:r>
              <a:rPr lang="ar-SA" sz="3600" dirty="0" smtClean="0">
                <a:solidFill>
                  <a:srgbClr val="FF0000"/>
                </a:solidFill>
              </a:rPr>
              <a:t> ؟</a:t>
            </a:r>
            <a:endParaRPr lang="ar-SA" sz="3600" dirty="0">
              <a:solidFill>
                <a:srgbClr val="FF0000"/>
              </a:solidFill>
            </a:endParaRPr>
          </a:p>
        </p:txBody>
      </p:sp>
      <p:sp>
        <p:nvSpPr>
          <p:cNvPr id="3" name="مستطيل 2"/>
          <p:cNvSpPr>
            <a:spLocks noChangeArrowheads="1"/>
          </p:cNvSpPr>
          <p:nvPr/>
        </p:nvSpPr>
        <p:spPr bwMode="auto">
          <a:xfrm>
            <a:off x="1826386" y="2204864"/>
            <a:ext cx="549122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3600" dirty="0" smtClean="0">
                <a:solidFill>
                  <a:srgbClr val="9900CC"/>
                </a:solidFill>
              </a:rPr>
              <a:t>جـ 31-  </a:t>
            </a:r>
            <a:r>
              <a:rPr lang="ar-SA" sz="3200" dirty="0">
                <a:solidFill>
                  <a:srgbClr val="9900CC"/>
                </a:solidFill>
              </a:rPr>
              <a:t>رتب </a:t>
            </a:r>
            <a:r>
              <a:rPr lang="ar-SA" sz="3200" dirty="0" err="1">
                <a:solidFill>
                  <a:srgbClr val="9900CC"/>
                </a:solidFill>
              </a:rPr>
              <a:t>مندليف</a:t>
            </a:r>
            <a:r>
              <a:rPr lang="ar-SA" sz="3200" dirty="0">
                <a:solidFill>
                  <a:srgbClr val="9900CC"/>
                </a:solidFill>
              </a:rPr>
              <a:t> العناصر في جدوله الدوري تبعاً للازدياد في الكتلة الذرية وكان هناك فراغات في جدوله لعناصر لم تكتشف حتى ذلك الحين . بينما رتب </a:t>
            </a:r>
            <a:r>
              <a:rPr lang="ar-SA" sz="3200" dirty="0" err="1">
                <a:solidFill>
                  <a:srgbClr val="9900CC"/>
                </a:solidFill>
              </a:rPr>
              <a:t>موزلي</a:t>
            </a:r>
            <a:r>
              <a:rPr lang="ar-SA" sz="3200" dirty="0">
                <a:solidFill>
                  <a:srgbClr val="9900CC"/>
                </a:solidFill>
              </a:rPr>
              <a:t> العناصر في الجدول الدوري تبعاً للعدد الذري , وكان هناك فراغات في جدوله أيضاً , ولكن كان واضحاً عدد العناصر التي لم تكتشف بعد.</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142</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22552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868164"/>
            <a:ext cx="7363436" cy="175432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32– اختر مجموعة من العناصر الممثلة واكتب قائمة بأسماء عناصرها ثم اكتب 3-4 استخدامات لهذه العناصر  ؟</a:t>
            </a:r>
            <a:endParaRPr lang="ar-SA" sz="3600" dirty="0">
              <a:solidFill>
                <a:srgbClr val="FF0000"/>
              </a:solidFill>
            </a:endParaRPr>
          </a:p>
        </p:txBody>
      </p:sp>
      <p:sp>
        <p:nvSpPr>
          <p:cNvPr id="3" name="مستطيل 2"/>
          <p:cNvSpPr>
            <a:spLocks noChangeArrowheads="1"/>
          </p:cNvSpPr>
          <p:nvPr/>
        </p:nvSpPr>
        <p:spPr bwMode="auto">
          <a:xfrm>
            <a:off x="1547664" y="2636912"/>
            <a:ext cx="6427332"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3600" dirty="0" smtClean="0">
                <a:solidFill>
                  <a:srgbClr val="9900CC"/>
                </a:solidFill>
              </a:rPr>
              <a:t>جـ 32-  </a:t>
            </a:r>
            <a:r>
              <a:rPr lang="ar-SA" sz="3200" dirty="0">
                <a:solidFill>
                  <a:srgbClr val="9900CC"/>
                </a:solidFill>
              </a:rPr>
              <a:t>ستختلف الإجابات , ومن الإجابات المحتملة : مجموعة الكربون التي تشمل الكربون والسليكون والجرمانيوم والقصدير و الرصاص . </a:t>
            </a:r>
          </a:p>
          <a:p>
            <a:pPr lvl="0" algn="justLow"/>
            <a:r>
              <a:rPr lang="ar-SA" sz="3200" dirty="0">
                <a:solidFill>
                  <a:srgbClr val="9900CC"/>
                </a:solidFill>
              </a:rPr>
              <a:t>ومن استخداماتها , الكربون : الماس و الجرافيت , السليكون و الجرمانيوم : أشباه موصلات القصدير : الأواني , وطلاء العلب المعدنية , الرصاص : معطف واق من الأشعة السينية.</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142</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22552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124744"/>
            <a:ext cx="7363436" cy="175432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3</a:t>
            </a:r>
            <a:r>
              <a:rPr lang="ar-EG" sz="3600" dirty="0" smtClean="0">
                <a:solidFill>
                  <a:srgbClr val="FF0000"/>
                </a:solidFill>
              </a:rPr>
              <a:t>3</a:t>
            </a:r>
            <a:r>
              <a:rPr lang="ar-SA" sz="3600" dirty="0" smtClean="0">
                <a:solidFill>
                  <a:srgbClr val="FF0000"/>
                </a:solidFill>
              </a:rPr>
              <a:t>– </a:t>
            </a:r>
            <a:r>
              <a:rPr lang="ar-EG" sz="3600" dirty="0" smtClean="0">
                <a:solidFill>
                  <a:srgbClr val="FF0000"/>
                </a:solidFill>
              </a:rPr>
              <a:t>يوضح الرسم تجربة راذرفورد صف التجهيزات والإعدادات التي قام بها في التجربة . وما النتائج التي توقعها راذرفورد من تجربته</a:t>
            </a:r>
            <a:r>
              <a:rPr lang="ar-SA" sz="3600" dirty="0" smtClean="0">
                <a:solidFill>
                  <a:srgbClr val="FF0000"/>
                </a:solidFill>
              </a:rPr>
              <a:t>؟</a:t>
            </a:r>
            <a:endParaRPr lang="ar-SA" sz="3600" dirty="0">
              <a:solidFill>
                <a:srgbClr val="FF000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143</a:t>
            </a:r>
            <a:endParaRPr lang="en-US" b="1" dirty="0">
              <a:solidFill>
                <a:srgbClr val="006600"/>
              </a:solidFill>
              <a:latin typeface="Calibri"/>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882" y="3573016"/>
            <a:ext cx="4608236" cy="2694232"/>
          </a:xfrm>
          <a:prstGeom prst="rect">
            <a:avLst/>
          </a:prstGeom>
        </p:spPr>
      </p:pic>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8357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063566"/>
            <a:ext cx="7363436" cy="175432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3</a:t>
            </a:r>
            <a:r>
              <a:rPr lang="ar-EG" sz="3600" dirty="0" smtClean="0">
                <a:solidFill>
                  <a:srgbClr val="FF0000"/>
                </a:solidFill>
              </a:rPr>
              <a:t>3</a:t>
            </a:r>
            <a:r>
              <a:rPr lang="ar-SA" sz="3600" dirty="0" smtClean="0">
                <a:solidFill>
                  <a:srgbClr val="FF0000"/>
                </a:solidFill>
              </a:rPr>
              <a:t>– </a:t>
            </a:r>
            <a:r>
              <a:rPr lang="ar-EG" sz="3600" dirty="0" smtClean="0">
                <a:solidFill>
                  <a:srgbClr val="FF0000"/>
                </a:solidFill>
              </a:rPr>
              <a:t>يوضح الرسم تجربة راذرفورد صف التجهيزات والإعدادات التي قام بها في التجربة . وما النتائج التي توقعها راذرفورد من تجربته</a:t>
            </a:r>
            <a:r>
              <a:rPr lang="ar-SA" sz="3600" dirty="0" smtClean="0">
                <a:solidFill>
                  <a:srgbClr val="FF0000"/>
                </a:solidFill>
              </a:rPr>
              <a:t>؟</a:t>
            </a:r>
            <a:endParaRPr lang="ar-SA" sz="3600" dirty="0">
              <a:solidFill>
                <a:srgbClr val="FF000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143</a:t>
            </a:r>
            <a:endParaRPr lang="en-US" b="1" dirty="0">
              <a:solidFill>
                <a:srgbClr val="006600"/>
              </a:solidFill>
              <a:latin typeface="Calibri"/>
            </a:endParaRPr>
          </a:p>
        </p:txBody>
      </p:sp>
      <p:sp>
        <p:nvSpPr>
          <p:cNvPr id="6" name="مستطيل 2"/>
          <p:cNvSpPr>
            <a:spLocks noChangeArrowheads="1"/>
          </p:cNvSpPr>
          <p:nvPr/>
        </p:nvSpPr>
        <p:spPr bwMode="auto">
          <a:xfrm>
            <a:off x="-5705" y="2852936"/>
            <a:ext cx="91440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3200" dirty="0" smtClean="0">
                <a:solidFill>
                  <a:srgbClr val="9900CC"/>
                </a:solidFill>
              </a:rPr>
              <a:t>جـ 3</a:t>
            </a:r>
            <a:r>
              <a:rPr lang="ar-EG" sz="3200" dirty="0" smtClean="0">
                <a:solidFill>
                  <a:srgbClr val="9900CC"/>
                </a:solidFill>
              </a:rPr>
              <a:t>3</a:t>
            </a:r>
            <a:r>
              <a:rPr lang="ar-SA" sz="3200" dirty="0" smtClean="0">
                <a:solidFill>
                  <a:srgbClr val="9900CC"/>
                </a:solidFill>
              </a:rPr>
              <a:t>-  </a:t>
            </a:r>
            <a:r>
              <a:rPr lang="ar-EG" sz="2800" dirty="0" smtClean="0">
                <a:solidFill>
                  <a:srgbClr val="9900CC"/>
                </a:solidFill>
              </a:rPr>
              <a:t>تم إطلاق جسيمات ألأفا على صفيحة رقيقة من الذهب محاطة بشاشة فلورسنتية تتوهج بالضوء عند سقوط جسيمات مشحونة عليها . توقع راذرفورد أن معظم جسيمات ألفا ستمر من خلال الصفيحة لتصطدم بالشاشة لأنه كان يعتقد أن الصفيحة لا تحتوي على كمية كافية من المادة لإيقاف الجسيمات المشحونة أو تغير مسارها فقد اعتقد أن الشحنة الموجبة قد تحدث تغيرات يسيرة في مسار جسيمات ألفا</a:t>
            </a:r>
            <a:endParaRPr lang="ar-SA" sz="2800" dirty="0">
              <a:solidFill>
                <a:srgbClr val="9900CC"/>
              </a:solidFill>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5049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028523"/>
            <a:ext cx="7363436" cy="120032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34– ما دلالة ارتداد بعض الجسيمات من صفيحة الذهب وكيف فسر راذرفورد هذه النتائج ؟</a:t>
            </a:r>
            <a:endParaRPr lang="ar-SA" sz="3600" dirty="0">
              <a:solidFill>
                <a:srgbClr val="FF0000"/>
              </a:solidFill>
            </a:endParaRPr>
          </a:p>
        </p:txBody>
      </p:sp>
      <p:sp>
        <p:nvSpPr>
          <p:cNvPr id="3" name="مستطيل 2"/>
          <p:cNvSpPr>
            <a:spLocks noChangeArrowheads="1"/>
          </p:cNvSpPr>
          <p:nvPr/>
        </p:nvSpPr>
        <p:spPr bwMode="auto">
          <a:xfrm>
            <a:off x="1322330" y="3068960"/>
            <a:ext cx="649934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3600" dirty="0" smtClean="0">
                <a:solidFill>
                  <a:srgbClr val="9900CC"/>
                </a:solidFill>
              </a:rPr>
              <a:t>جـ 34-  </a:t>
            </a:r>
            <a:r>
              <a:rPr lang="ar-SA" sz="3200" dirty="0">
                <a:solidFill>
                  <a:srgbClr val="9900CC"/>
                </a:solidFill>
              </a:rPr>
              <a:t>تُظهر الجسيمات التي ارتدت عن مسارها بزوايا كبيرة أن نموذج الموجبة طومسون للذرة غير صحية . الشحنة الموجبة في الذهب تغير مسار الجسيمات , وقد اقترح راذرفورد أن معظم كتلة الذرة وجميع شحنتها الموجبة توجد في نواة الذرة.</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143</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22552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028523"/>
            <a:ext cx="7363436" cy="120032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35– صف افكار دالتون حول مكونات المادة والعلاقة بين الذرات والعناصر ؟</a:t>
            </a:r>
            <a:endParaRPr lang="ar-SA" sz="3600" dirty="0">
              <a:solidFill>
                <a:srgbClr val="FF0000"/>
              </a:solidFill>
            </a:endParaRPr>
          </a:p>
        </p:txBody>
      </p:sp>
      <p:sp>
        <p:nvSpPr>
          <p:cNvPr id="3" name="مستطيل 2"/>
          <p:cNvSpPr>
            <a:spLocks noChangeArrowheads="1"/>
          </p:cNvSpPr>
          <p:nvPr/>
        </p:nvSpPr>
        <p:spPr bwMode="auto">
          <a:xfrm>
            <a:off x="1826386" y="2636912"/>
            <a:ext cx="5491228"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3600" dirty="0" smtClean="0">
                <a:solidFill>
                  <a:srgbClr val="9900CC"/>
                </a:solidFill>
              </a:rPr>
              <a:t>جـ 35-</a:t>
            </a:r>
            <a:r>
              <a:rPr lang="ar-SA" sz="3200" dirty="0">
                <a:solidFill>
                  <a:srgbClr val="9900CC"/>
                </a:solidFill>
              </a:rPr>
              <a:t>. اعتقد دالتون المادة تتكون من ذرات , وأن الذرات لا تنقسم إلى أجزاء أصغر منها , واعتقد ان ذرات العنصر الواحد متشابهة تماماً وان العناصر المختلفة , تتكون من انواع مختلفة من الذرات . وقد صور دالتون الذرة بأنها كرة صلبة مصمتة.</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143</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22552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571004"/>
            <a:ext cx="7363436" cy="646331"/>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36– صف كيف اكتشفا </a:t>
            </a:r>
            <a:r>
              <a:rPr lang="ar-SA" sz="3600" dirty="0" err="1" smtClean="0">
                <a:solidFill>
                  <a:srgbClr val="FF0000"/>
                </a:solidFill>
              </a:rPr>
              <a:t>آشعة</a:t>
            </a:r>
            <a:r>
              <a:rPr lang="ar-SA" sz="3600" dirty="0" smtClean="0">
                <a:solidFill>
                  <a:srgbClr val="FF0000"/>
                </a:solidFill>
              </a:rPr>
              <a:t> الكاثود ؟</a:t>
            </a:r>
            <a:endParaRPr lang="ar-SA" sz="3600" dirty="0">
              <a:solidFill>
                <a:srgbClr val="FF0000"/>
              </a:solidFill>
            </a:endParaRPr>
          </a:p>
        </p:txBody>
      </p:sp>
      <p:sp>
        <p:nvSpPr>
          <p:cNvPr id="3" name="مستطيل 2"/>
          <p:cNvSpPr>
            <a:spLocks noChangeArrowheads="1"/>
          </p:cNvSpPr>
          <p:nvPr/>
        </p:nvSpPr>
        <p:spPr bwMode="auto">
          <a:xfrm>
            <a:off x="1250322" y="1196752"/>
            <a:ext cx="6643356"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3600" dirty="0" smtClean="0">
                <a:solidFill>
                  <a:srgbClr val="9900CC"/>
                </a:solidFill>
              </a:rPr>
              <a:t>جـ 36-  </a:t>
            </a:r>
            <a:r>
              <a:rPr lang="ar-SA" sz="3200" dirty="0">
                <a:solidFill>
                  <a:srgbClr val="9900CC"/>
                </a:solidFill>
              </a:rPr>
              <a:t>اكتشفت أشعة الكاثود التي تنطلق عليها حالياً اسم الالكترونات في أواخر عام 1800 م اكتشفها العالم </a:t>
            </a:r>
            <a:r>
              <a:rPr lang="ar-SA" sz="3200" dirty="0" err="1">
                <a:solidFill>
                  <a:srgbClr val="9900CC"/>
                </a:solidFill>
              </a:rPr>
              <a:t>كروكس</a:t>
            </a:r>
            <a:r>
              <a:rPr lang="ar-SA" sz="3200" dirty="0">
                <a:solidFill>
                  <a:srgbClr val="9900CC"/>
                </a:solidFill>
              </a:rPr>
              <a:t> الذي استخدم انبوباً زجاجياً مفرغاً من الهواء , واستخدام قطعتين </a:t>
            </a:r>
            <a:r>
              <a:rPr lang="ar-SA" sz="3200" dirty="0" err="1">
                <a:solidFill>
                  <a:srgbClr val="9900CC"/>
                </a:solidFill>
              </a:rPr>
              <a:t>فلزتين</a:t>
            </a:r>
            <a:r>
              <a:rPr lang="ar-SA" sz="3200" dirty="0">
                <a:solidFill>
                  <a:srgbClr val="9900CC"/>
                </a:solidFill>
              </a:rPr>
              <a:t> سماهما انود (موجب) وكاثود (سالب) , موصولتان إلى البطارية بأسلاك , ووضع في منتصفها جسماً مثبتاً في مسار الجسيمات وعند توصيل البطارية يظهر ظل للجسم على </a:t>
            </a:r>
            <a:r>
              <a:rPr lang="ar-SA" sz="3200" dirty="0" err="1">
                <a:solidFill>
                  <a:srgbClr val="9900CC"/>
                </a:solidFill>
              </a:rPr>
              <a:t>الأنود</a:t>
            </a:r>
            <a:r>
              <a:rPr lang="ar-SA" sz="3200" dirty="0">
                <a:solidFill>
                  <a:srgbClr val="9900CC"/>
                </a:solidFill>
              </a:rPr>
              <a:t> موجب الشجنة مما أثبت </a:t>
            </a:r>
            <a:r>
              <a:rPr lang="ar-SA" sz="3200" dirty="0" err="1">
                <a:solidFill>
                  <a:srgbClr val="9900CC"/>
                </a:solidFill>
              </a:rPr>
              <a:t>لكروكس</a:t>
            </a:r>
            <a:r>
              <a:rPr lang="ar-SA" sz="3200" dirty="0">
                <a:solidFill>
                  <a:srgbClr val="9900CC"/>
                </a:solidFill>
              </a:rPr>
              <a:t> ان الجسيمات تنتقل من القطب السالب إلى القطب الموجب.</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143</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22552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340768"/>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6 – ما العناصر المصنعة ؟</a:t>
            </a:r>
            <a:endParaRPr lang="ar-SA" sz="4000" dirty="0">
              <a:solidFill>
                <a:srgbClr val="FF0000"/>
              </a:solidFill>
            </a:endParaRPr>
          </a:p>
        </p:txBody>
      </p:sp>
      <p:sp>
        <p:nvSpPr>
          <p:cNvPr id="3" name="مستطيل 2"/>
          <p:cNvSpPr>
            <a:spLocks noChangeArrowheads="1"/>
          </p:cNvSpPr>
          <p:nvPr/>
        </p:nvSpPr>
        <p:spPr bwMode="auto">
          <a:xfrm>
            <a:off x="1385900" y="3789040"/>
            <a:ext cx="6372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smtClean="0">
                <a:solidFill>
                  <a:srgbClr val="7030A0"/>
                </a:solidFill>
              </a:rPr>
              <a:t>جـ6 – </a:t>
            </a:r>
            <a:endParaRPr lang="ar-SA" sz="3600" dirty="0">
              <a:solidFill>
                <a:srgbClr val="7030A0"/>
              </a:solidFill>
            </a:endParaRPr>
          </a:p>
          <a:p>
            <a:pPr algn="justLow"/>
            <a:r>
              <a:rPr lang="ar-SA" sz="3600" dirty="0">
                <a:solidFill>
                  <a:srgbClr val="9900CC"/>
                </a:solidFill>
              </a:rPr>
              <a:t>العناصر المصنعة عناصر لا توجد في الطبيعة ولكن تم تصنيعها من قبل العلماء .</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6343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028523"/>
            <a:ext cx="7363436" cy="175432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37– صف كيف تمكن طومسون من توضيح أن </a:t>
            </a:r>
            <a:r>
              <a:rPr lang="ar-SA" sz="3600" dirty="0" err="1" smtClean="0">
                <a:solidFill>
                  <a:srgbClr val="FF0000"/>
                </a:solidFill>
              </a:rPr>
              <a:t>آشعة</a:t>
            </a:r>
            <a:r>
              <a:rPr lang="ar-SA" sz="3600" dirty="0" smtClean="0">
                <a:solidFill>
                  <a:srgbClr val="FF0000"/>
                </a:solidFill>
              </a:rPr>
              <a:t> الكاثود عبارة عن سيل من الجسيمات وليست </a:t>
            </a:r>
            <a:r>
              <a:rPr lang="ar-SA" sz="3600" dirty="0" err="1" smtClean="0">
                <a:solidFill>
                  <a:srgbClr val="FF0000"/>
                </a:solidFill>
              </a:rPr>
              <a:t>ضوءا</a:t>
            </a:r>
            <a:r>
              <a:rPr lang="ar-SA" sz="3600" dirty="0" smtClean="0">
                <a:solidFill>
                  <a:srgbClr val="FF0000"/>
                </a:solidFill>
              </a:rPr>
              <a:t> ؟</a:t>
            </a:r>
            <a:endParaRPr lang="ar-SA" sz="3600" dirty="0">
              <a:solidFill>
                <a:srgbClr val="FF0000"/>
              </a:solidFill>
            </a:endParaRPr>
          </a:p>
        </p:txBody>
      </p:sp>
      <p:sp>
        <p:nvSpPr>
          <p:cNvPr id="3" name="مستطيل 2"/>
          <p:cNvSpPr>
            <a:spLocks noChangeArrowheads="1"/>
          </p:cNvSpPr>
          <p:nvPr/>
        </p:nvSpPr>
        <p:spPr bwMode="auto">
          <a:xfrm>
            <a:off x="1547664" y="3140968"/>
            <a:ext cx="617228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3600" dirty="0" smtClean="0">
                <a:solidFill>
                  <a:srgbClr val="9900CC"/>
                </a:solidFill>
              </a:rPr>
              <a:t>جـ 37-  </a:t>
            </a:r>
            <a:r>
              <a:rPr lang="ar-SA" sz="3200" dirty="0">
                <a:solidFill>
                  <a:srgbClr val="9900CC"/>
                </a:solidFill>
              </a:rPr>
              <a:t>أعاد طومسون تجربة </a:t>
            </a:r>
            <a:r>
              <a:rPr lang="ar-SA" sz="3200" dirty="0" err="1">
                <a:solidFill>
                  <a:srgbClr val="9900CC"/>
                </a:solidFill>
              </a:rPr>
              <a:t>كروكس</a:t>
            </a:r>
            <a:r>
              <a:rPr lang="ar-SA" sz="3200" dirty="0">
                <a:solidFill>
                  <a:srgbClr val="9900CC"/>
                </a:solidFill>
              </a:rPr>
              <a:t> فلاحظ أن أشعة الكاثود تتحرك من القطب السالب إلى القطب الموجب وعندما وضع طومسون مغناطيساً بالقرب من أنبوب </a:t>
            </a:r>
            <a:r>
              <a:rPr lang="ar-SA" sz="3200" dirty="0" err="1">
                <a:solidFill>
                  <a:srgbClr val="9900CC"/>
                </a:solidFill>
              </a:rPr>
              <a:t>كروكس</a:t>
            </a:r>
            <a:r>
              <a:rPr lang="ar-SA" sz="3200" dirty="0">
                <a:solidFill>
                  <a:srgbClr val="9900CC"/>
                </a:solidFill>
              </a:rPr>
              <a:t> لا حظ انحناء الضوء الشعاع فقد استنتج ان هذا الشعاع لا بد من ان يكون جسيمات مشحونة. </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143</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22552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764704"/>
            <a:ext cx="7363436" cy="175432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38– تحتوي بعض أجهزة كشف الدخان على مصادر مشعة وضح كيف يستفاد من ظاهرة التحلل الإشعاعي في الكشف عن الدخان ؟</a:t>
            </a:r>
            <a:endParaRPr lang="ar-SA" sz="3600" dirty="0">
              <a:solidFill>
                <a:srgbClr val="FF0000"/>
              </a:solidFill>
            </a:endParaRPr>
          </a:p>
        </p:txBody>
      </p:sp>
      <p:sp>
        <p:nvSpPr>
          <p:cNvPr id="3" name="مستطيل 2"/>
          <p:cNvSpPr>
            <a:spLocks noChangeArrowheads="1"/>
          </p:cNvSpPr>
          <p:nvPr/>
        </p:nvSpPr>
        <p:spPr bwMode="auto">
          <a:xfrm>
            <a:off x="1358334" y="2636912"/>
            <a:ext cx="6427332"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3600" dirty="0" smtClean="0">
                <a:solidFill>
                  <a:srgbClr val="9900CC"/>
                </a:solidFill>
              </a:rPr>
              <a:t>جـ 38-  </a:t>
            </a:r>
            <a:r>
              <a:rPr lang="ar-SA" sz="3200" dirty="0">
                <a:solidFill>
                  <a:srgbClr val="9900CC"/>
                </a:solidFill>
              </a:rPr>
              <a:t>تحتوي أجهزة كشف الدخان على عنصر </a:t>
            </a:r>
            <a:r>
              <a:rPr lang="ar-SA" sz="3200" dirty="0" err="1">
                <a:solidFill>
                  <a:srgbClr val="9900CC"/>
                </a:solidFill>
              </a:rPr>
              <a:t>الأميريسيوم</a:t>
            </a:r>
            <a:r>
              <a:rPr lang="ar-SA" sz="3200" dirty="0">
                <a:solidFill>
                  <a:srgbClr val="9900CC"/>
                </a:solidFill>
              </a:rPr>
              <a:t> – 241 , الذي يمر بمرحلة التحول من خلال إطلاق طاقة وجسيمات ألفا التي تسير بسرعة كبيرة جداً في الهواء لتمكنه من توصيل التيار الكهربائي , وعند دخول الدخان إلى الجهاز واختراقه للتيار الكهربائي ينطلق جهاز الإنذار.</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143</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22552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1" y="836712"/>
            <a:ext cx="7363436" cy="175432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39– عمر النصف للمنجنيز -54 يساوي 312 يوما تقريبا . وضح من خلال الرسم البياني التحلل الإشعاعي لعينة من هذه المادة كتلتها 600 جم ؟</a:t>
            </a:r>
            <a:endParaRPr lang="ar-SA" sz="3600" dirty="0">
              <a:solidFill>
                <a:srgbClr val="FF0000"/>
              </a:solidFill>
            </a:endParaRPr>
          </a:p>
        </p:txBody>
      </p:sp>
      <p:sp>
        <p:nvSpPr>
          <p:cNvPr id="3" name="مستطيل 2"/>
          <p:cNvSpPr>
            <a:spLocks noChangeArrowheads="1"/>
          </p:cNvSpPr>
          <p:nvPr/>
        </p:nvSpPr>
        <p:spPr bwMode="auto">
          <a:xfrm>
            <a:off x="1449852" y="2708920"/>
            <a:ext cx="6244295"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3600" dirty="0" smtClean="0">
                <a:solidFill>
                  <a:srgbClr val="9900CC"/>
                </a:solidFill>
              </a:rPr>
              <a:t>جـ 39-  </a:t>
            </a:r>
            <a:r>
              <a:rPr lang="ar-SA" sz="3200" dirty="0">
                <a:solidFill>
                  <a:srgbClr val="9900CC"/>
                </a:solidFill>
              </a:rPr>
              <a:t>يجب أن تظهر الرسومات البيانية الانخفاض الاسي للعينة التي كتلتها 600 جم , بحيث يمثل المحور السيني الكتلة بينما يمثل المحور الصادي الزمن.</a:t>
            </a:r>
          </a:p>
          <a:p>
            <a:pPr lvl="0" algn="justLow"/>
            <a:r>
              <a:rPr lang="ar-SA" sz="3200" dirty="0" smtClean="0">
                <a:solidFill>
                  <a:srgbClr val="9900CC"/>
                </a:solidFill>
              </a:rPr>
              <a:t>الخليط </a:t>
            </a:r>
            <a:r>
              <a:rPr lang="ar-SA" sz="3200" dirty="0">
                <a:solidFill>
                  <a:srgbClr val="9900CC"/>
                </a:solidFill>
              </a:rPr>
              <a:t>من الفضة والنحاس و القصدير و الزئبق , يعمل الأطباء حديثاً على استخدام مواد أخرى لا تحتوى على الزئبق بسبب سميته العالية.</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143</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22552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028523"/>
            <a:ext cx="7363436" cy="120032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40– صف استخدامات العناصر المشعة في الطب والزراعة والصناعة ؟</a:t>
            </a:r>
            <a:endParaRPr lang="ar-SA" sz="3600" dirty="0">
              <a:solidFill>
                <a:srgbClr val="FF0000"/>
              </a:solidFill>
            </a:endParaRPr>
          </a:p>
        </p:txBody>
      </p:sp>
      <p:sp>
        <p:nvSpPr>
          <p:cNvPr id="3" name="مستطيل 2"/>
          <p:cNvSpPr>
            <a:spLocks noChangeArrowheads="1"/>
          </p:cNvSpPr>
          <p:nvPr/>
        </p:nvSpPr>
        <p:spPr bwMode="auto">
          <a:xfrm>
            <a:off x="1466346" y="3140968"/>
            <a:ext cx="621130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3600" dirty="0" smtClean="0">
                <a:solidFill>
                  <a:srgbClr val="9900CC"/>
                </a:solidFill>
              </a:rPr>
              <a:t>جـ 40-  </a:t>
            </a:r>
            <a:r>
              <a:rPr lang="ar-SA" sz="3200" dirty="0">
                <a:solidFill>
                  <a:srgbClr val="9900CC"/>
                </a:solidFill>
              </a:rPr>
              <a:t>تستخدم العناصر المشعة في مجال الطب بوصفها عناصر متتبعة لتشخيص الامراض , وتستخدم كذلك بوصفها عناصر متتبعة في الزراعة لتتبع مسار المواد المغذية خلال النبات وفي الصناعة تستخدم العناصر المشعة لإنتاج أجهزة كاشف الدخان.</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143</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22552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028523"/>
            <a:ext cx="7363436" cy="2308324"/>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41– ما الدور المهم الذي يلعبه عنصر النيتروجين في جسم الإنسان ؟ وضح أهمية البكتريا للتربة التي تعمل على تحويل النيتروجين من حالته الطبيعية التي يوجد بها ؟</a:t>
            </a:r>
            <a:endParaRPr lang="ar-SA" sz="3600" dirty="0">
              <a:solidFill>
                <a:srgbClr val="FF0000"/>
              </a:solidFill>
            </a:endParaRPr>
          </a:p>
        </p:txBody>
      </p:sp>
      <p:sp>
        <p:nvSpPr>
          <p:cNvPr id="3" name="مستطيل 2"/>
          <p:cNvSpPr>
            <a:spLocks noChangeArrowheads="1"/>
          </p:cNvSpPr>
          <p:nvPr/>
        </p:nvSpPr>
        <p:spPr bwMode="auto">
          <a:xfrm>
            <a:off x="773832" y="3356992"/>
            <a:ext cx="7596336"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3600" dirty="0" smtClean="0">
                <a:solidFill>
                  <a:srgbClr val="9900CC"/>
                </a:solidFill>
              </a:rPr>
              <a:t>جـ 41-  </a:t>
            </a:r>
            <a:r>
              <a:rPr lang="ar-SA" sz="3200" dirty="0">
                <a:solidFill>
                  <a:srgbClr val="9900CC"/>
                </a:solidFill>
              </a:rPr>
              <a:t>يعد النيتروجين جزءا من التركيب الخلوي الذي يحتوي معلومات وراثية ويخزن الطاقة في جسم الانسان لا يمكن للإنسان ان يستخدم النيتروجين كما هو موجود في الطبيعة , بينما تعمل أنواع محددة من البكتيريا التي تعيش في التربة على تحويل النيتروجين إلى شكل يمكن ان تمتصه النباتات ويستخدمه الإنسان.</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143</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22552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1196752"/>
            <a:ext cx="7363436" cy="175432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42– يصنع العديد من الأسلاك المستخدمة في المنازل من النحاس . ما خصائص النحاس التي تجعله ملائما لهذا الغرض ؟</a:t>
            </a:r>
            <a:endParaRPr lang="ar-SA" sz="3600" dirty="0">
              <a:solidFill>
                <a:srgbClr val="FF0000"/>
              </a:solidFill>
            </a:endParaRPr>
          </a:p>
        </p:txBody>
      </p:sp>
      <p:sp>
        <p:nvSpPr>
          <p:cNvPr id="3" name="مستطيل 2"/>
          <p:cNvSpPr>
            <a:spLocks noChangeArrowheads="1"/>
          </p:cNvSpPr>
          <p:nvPr/>
        </p:nvSpPr>
        <p:spPr bwMode="auto">
          <a:xfrm>
            <a:off x="1430342" y="3573016"/>
            <a:ext cx="6283316"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4000" dirty="0" smtClean="0">
                <a:solidFill>
                  <a:srgbClr val="9900CC"/>
                </a:solidFill>
              </a:rPr>
              <a:t>جـ 42-  </a:t>
            </a:r>
            <a:r>
              <a:rPr lang="ar-SA" sz="3600" dirty="0">
                <a:solidFill>
                  <a:srgbClr val="9900CC"/>
                </a:solidFill>
              </a:rPr>
              <a:t>النحاس فلز صلب ذو درجة انصهار عالية وهو موصل جيد للكهرباء وينثني بسهولة , ويمكن سحبة على شكل اسلاك بسمك مختلف.</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143</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3857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836712"/>
            <a:ext cx="7363436" cy="1200329"/>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43– لماذا يقوم بعض أصحاب المنازل بالتحقق من وجود غاز </a:t>
            </a:r>
            <a:r>
              <a:rPr lang="ar-SA" sz="3600" dirty="0" err="1" smtClean="0">
                <a:solidFill>
                  <a:srgbClr val="FF0000"/>
                </a:solidFill>
              </a:rPr>
              <a:t>الراديون</a:t>
            </a:r>
            <a:r>
              <a:rPr lang="ar-SA" sz="3600" dirty="0" smtClean="0">
                <a:solidFill>
                  <a:srgbClr val="FF0000"/>
                </a:solidFill>
              </a:rPr>
              <a:t> النبيل في منازلهم ؟</a:t>
            </a:r>
            <a:endParaRPr lang="ar-SA" sz="3600" dirty="0">
              <a:solidFill>
                <a:srgbClr val="FF0000"/>
              </a:solidFill>
            </a:endParaRPr>
          </a:p>
        </p:txBody>
      </p:sp>
      <p:sp>
        <p:nvSpPr>
          <p:cNvPr id="3" name="مستطيل 2"/>
          <p:cNvSpPr>
            <a:spLocks noChangeArrowheads="1"/>
          </p:cNvSpPr>
          <p:nvPr/>
        </p:nvSpPr>
        <p:spPr bwMode="auto">
          <a:xfrm>
            <a:off x="1430342" y="3431827"/>
            <a:ext cx="628331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3600" dirty="0" smtClean="0">
                <a:solidFill>
                  <a:srgbClr val="9900CC"/>
                </a:solidFill>
              </a:rPr>
              <a:t>جـ 43-  </a:t>
            </a:r>
            <a:r>
              <a:rPr lang="ar-SA" sz="3200" dirty="0">
                <a:solidFill>
                  <a:srgbClr val="9900CC"/>
                </a:solidFill>
              </a:rPr>
              <a:t>الرادون غاز مشع , يوجد في الصخور و التربية في بعض المواقع الجغرافية , وقد يتسرب  إلى المنازل , وإطلاق الإشعاعات التي تسبب السرطان.</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143</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3857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566246" y="1028523"/>
            <a:ext cx="8011508" cy="2554545"/>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FF0000"/>
                </a:solidFill>
              </a:rPr>
              <a:t>سـ 4</a:t>
            </a:r>
            <a:r>
              <a:rPr lang="ar-EG" sz="3200" dirty="0" smtClean="0">
                <a:solidFill>
                  <a:srgbClr val="FF0000"/>
                </a:solidFill>
              </a:rPr>
              <a:t>4</a:t>
            </a:r>
            <a:r>
              <a:rPr lang="ar-SA" sz="3200" dirty="0" smtClean="0">
                <a:solidFill>
                  <a:srgbClr val="FF0000"/>
                </a:solidFill>
              </a:rPr>
              <a:t>– </a:t>
            </a:r>
            <a:r>
              <a:rPr lang="ar-EG" sz="3200" dirty="0" smtClean="0">
                <a:solidFill>
                  <a:srgbClr val="FF0000"/>
                </a:solidFill>
              </a:rPr>
              <a:t>يوضح الرسم وجود بعض العناصر في جسم الإنسان بكميات كبيرة معتمداً على المعلومات المعطاة في الجدول الدوري صمم جدولاً يوضح خصائص كل عنصر على أن يتضمن رمزه وعدده الذري والمجموعة التي ينتمي إلها وحدد ما إذا كان فلز أم لافلز أم من أشباه الفلزات</a:t>
            </a:r>
            <a:r>
              <a:rPr lang="ar-SA" sz="3200" dirty="0" smtClean="0">
                <a:solidFill>
                  <a:srgbClr val="FF0000"/>
                </a:solidFill>
              </a:rPr>
              <a:t>؟</a:t>
            </a:r>
            <a:endParaRPr lang="ar-SA" sz="3200" dirty="0">
              <a:solidFill>
                <a:srgbClr val="FF000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143</a:t>
            </a:r>
            <a:endParaRPr lang="en-US" b="1" dirty="0">
              <a:solidFill>
                <a:srgbClr val="006600"/>
              </a:solidFill>
              <a:latin typeface="Calibri"/>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952" y="3933056"/>
            <a:ext cx="5436096" cy="2672350"/>
          </a:xfrm>
          <a:prstGeom prst="rect">
            <a:avLst/>
          </a:prstGeom>
        </p:spPr>
      </p:pic>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4786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795974" y="874455"/>
            <a:ext cx="7795484" cy="2554545"/>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200" dirty="0" smtClean="0">
                <a:solidFill>
                  <a:srgbClr val="FF0000"/>
                </a:solidFill>
              </a:rPr>
              <a:t>سـ 4</a:t>
            </a:r>
            <a:r>
              <a:rPr lang="ar-EG" sz="3200" dirty="0" smtClean="0">
                <a:solidFill>
                  <a:srgbClr val="FF0000"/>
                </a:solidFill>
              </a:rPr>
              <a:t>4</a:t>
            </a:r>
            <a:r>
              <a:rPr lang="ar-SA" sz="3200" dirty="0" smtClean="0">
                <a:solidFill>
                  <a:srgbClr val="FF0000"/>
                </a:solidFill>
              </a:rPr>
              <a:t>– </a:t>
            </a:r>
            <a:r>
              <a:rPr lang="ar-EG" sz="3200" dirty="0" smtClean="0">
                <a:solidFill>
                  <a:srgbClr val="FF0000"/>
                </a:solidFill>
              </a:rPr>
              <a:t>يوضح الرسم وجود بعض العناصر في جسم الإنسان بكميات كبيرة معتمداً على المعلومات المعطاة في الجدول الدوري صمم جدولاً يوضح خصائص كل عنصر على أن يتضمن رمزه وعدده الذري والمجموعة التي ينتمي إلها وحدد ما إذا كان فلز أم لافلز أم من أشباه الفلزات</a:t>
            </a:r>
            <a:r>
              <a:rPr lang="ar-SA" sz="3200" dirty="0" smtClean="0">
                <a:solidFill>
                  <a:srgbClr val="FF0000"/>
                </a:solidFill>
              </a:rPr>
              <a:t>؟</a:t>
            </a:r>
            <a:endParaRPr lang="ar-SA" sz="3200" dirty="0">
              <a:solidFill>
                <a:srgbClr val="FF000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143</a:t>
            </a:r>
            <a:endParaRPr lang="en-US" b="1" dirty="0">
              <a:solidFill>
                <a:srgbClr val="006600"/>
              </a:solidFill>
              <a:latin typeface="Calibri"/>
            </a:endParaRPr>
          </a:p>
        </p:txBody>
      </p:sp>
      <p:sp>
        <p:nvSpPr>
          <p:cNvPr id="6" name="مستطيل 2"/>
          <p:cNvSpPr>
            <a:spLocks noChangeArrowheads="1"/>
          </p:cNvSpPr>
          <p:nvPr/>
        </p:nvSpPr>
        <p:spPr bwMode="auto">
          <a:xfrm>
            <a:off x="7596336" y="3617685"/>
            <a:ext cx="13147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3600" dirty="0" smtClean="0">
                <a:solidFill>
                  <a:srgbClr val="9900CC"/>
                </a:solidFill>
              </a:rPr>
              <a:t>جـ 4</a:t>
            </a:r>
            <a:r>
              <a:rPr lang="ar-EG" sz="3600" dirty="0" smtClean="0">
                <a:solidFill>
                  <a:srgbClr val="9900CC"/>
                </a:solidFill>
              </a:rPr>
              <a:t>4</a:t>
            </a:r>
            <a:r>
              <a:rPr lang="ar-SA" sz="3200" dirty="0" smtClean="0">
                <a:solidFill>
                  <a:srgbClr val="9900CC"/>
                </a:solidFill>
              </a:rPr>
              <a:t>.</a:t>
            </a:r>
            <a:endParaRPr lang="ar-SA" sz="3200" dirty="0">
              <a:solidFill>
                <a:srgbClr val="9900CC"/>
              </a:solidFill>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612" y="3909371"/>
            <a:ext cx="6444208" cy="2820531"/>
          </a:xfrm>
          <a:prstGeom prst="rect">
            <a:avLst/>
          </a:prstGeom>
        </p:spPr>
      </p:pic>
      <p:sp>
        <p:nvSpPr>
          <p:cNvPr id="7" name="Action Button: Forward or Next 6">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918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836712"/>
            <a:ext cx="7363436" cy="2308324"/>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4</a:t>
            </a:r>
            <a:r>
              <a:rPr lang="ar-EG" sz="3600" dirty="0" smtClean="0">
                <a:solidFill>
                  <a:srgbClr val="FF0000"/>
                </a:solidFill>
              </a:rPr>
              <a:t>5</a:t>
            </a:r>
            <a:r>
              <a:rPr lang="ar-SA" sz="3600" dirty="0" smtClean="0">
                <a:solidFill>
                  <a:srgbClr val="FF0000"/>
                </a:solidFill>
              </a:rPr>
              <a:t>– </a:t>
            </a:r>
            <a:r>
              <a:rPr lang="ar-EG" sz="3600" dirty="0" smtClean="0">
                <a:solidFill>
                  <a:srgbClr val="FF0000"/>
                </a:solidFill>
              </a:rPr>
              <a:t>أحد العناصر التي في الرسم من الفلزات القلوية الأرضية قارن بين خصائص عناصر هذه المجموعة وبين خصائص عناصر مجموعة القلويات</a:t>
            </a:r>
            <a:r>
              <a:rPr lang="ar-SA" sz="3600" dirty="0" smtClean="0">
                <a:solidFill>
                  <a:srgbClr val="FF0000"/>
                </a:solidFill>
              </a:rPr>
              <a:t>؟</a:t>
            </a:r>
            <a:endParaRPr lang="ar-SA" sz="3600" dirty="0">
              <a:solidFill>
                <a:srgbClr val="FF000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143</a:t>
            </a:r>
            <a:endParaRPr lang="en-US" b="1" dirty="0">
              <a:solidFill>
                <a:srgbClr val="006600"/>
              </a:solidFill>
              <a:latin typeface="Calibri"/>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423" y="3284984"/>
            <a:ext cx="4389154" cy="3441766"/>
          </a:xfrm>
          <a:prstGeom prst="rect">
            <a:avLst/>
          </a:prstGeom>
        </p:spPr>
      </p:pic>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0846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9592" y="1196752"/>
            <a:ext cx="7344816"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4000" dirty="0" smtClean="0">
                <a:solidFill>
                  <a:srgbClr val="FF0000"/>
                </a:solidFill>
              </a:rPr>
              <a:t>سـ 7 – ما العناصر الانتقالية ؟</a:t>
            </a:r>
            <a:endParaRPr lang="ar-SA" sz="4000" dirty="0">
              <a:solidFill>
                <a:srgbClr val="FF0000"/>
              </a:solidFill>
            </a:endParaRPr>
          </a:p>
        </p:txBody>
      </p:sp>
      <p:sp>
        <p:nvSpPr>
          <p:cNvPr id="3" name="مستطيل 2"/>
          <p:cNvSpPr>
            <a:spLocks noChangeArrowheads="1"/>
          </p:cNvSpPr>
          <p:nvPr/>
        </p:nvSpPr>
        <p:spPr bwMode="auto">
          <a:xfrm>
            <a:off x="1289007" y="2924944"/>
            <a:ext cx="656598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3600" dirty="0" smtClean="0">
                <a:solidFill>
                  <a:srgbClr val="7030A0"/>
                </a:solidFill>
              </a:rPr>
              <a:t>جـ 7– </a:t>
            </a:r>
            <a:endParaRPr lang="ar-SA" sz="3600" dirty="0">
              <a:solidFill>
                <a:srgbClr val="7030A0"/>
              </a:solidFill>
            </a:endParaRPr>
          </a:p>
          <a:p>
            <a:pPr algn="justLow"/>
            <a:r>
              <a:rPr lang="ar-SA" sz="3600" dirty="0">
                <a:solidFill>
                  <a:srgbClr val="9900CC"/>
                </a:solidFill>
              </a:rPr>
              <a:t>تعد العناصر الانتقالية عموما فلزات قابلة للطرق والسحب ولا معه , كما أنها توصل الكهرباء و الحرارة , وذات درجات غليان مرتفعة.</a:t>
            </a: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138</a:t>
            </a:r>
            <a:endParaRPr lang="en-US" b="1" dirty="0">
              <a:solidFill>
                <a:srgbClr val="006600"/>
              </a:solidFill>
              <a:latin typeface="Calibri"/>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6343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890282" y="908720"/>
            <a:ext cx="7363436" cy="2308324"/>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ar-SA" sz="3600" dirty="0" smtClean="0">
                <a:solidFill>
                  <a:srgbClr val="FF0000"/>
                </a:solidFill>
              </a:rPr>
              <a:t>سـ 4</a:t>
            </a:r>
            <a:r>
              <a:rPr lang="ar-EG" sz="3600" dirty="0" smtClean="0">
                <a:solidFill>
                  <a:srgbClr val="FF0000"/>
                </a:solidFill>
              </a:rPr>
              <a:t>5</a:t>
            </a:r>
            <a:r>
              <a:rPr lang="ar-SA" sz="3600" dirty="0" smtClean="0">
                <a:solidFill>
                  <a:srgbClr val="FF0000"/>
                </a:solidFill>
              </a:rPr>
              <a:t>– </a:t>
            </a:r>
            <a:r>
              <a:rPr lang="ar-EG" sz="3600" dirty="0" smtClean="0">
                <a:solidFill>
                  <a:srgbClr val="FF0000"/>
                </a:solidFill>
              </a:rPr>
              <a:t>أحد العناصر التي في الرسم من الفلزات القلوية الأرضية قارن بين خصائص عناصر هذه المجموعة وبين خصائص عناصر مجموعة القلويات</a:t>
            </a:r>
            <a:r>
              <a:rPr lang="ar-SA" sz="3600" dirty="0" smtClean="0">
                <a:solidFill>
                  <a:srgbClr val="FF0000"/>
                </a:solidFill>
              </a:rPr>
              <a:t>؟</a:t>
            </a:r>
            <a:endParaRPr lang="ar-SA" sz="3600" dirty="0">
              <a:solidFill>
                <a:srgbClr val="FF0000"/>
              </a:solidFill>
            </a:endParaRPr>
          </a:p>
        </p:txBody>
      </p:sp>
      <p:sp>
        <p:nvSpPr>
          <p:cNvPr id="4" name="Flowchart: Off-page Connector 3"/>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143</a:t>
            </a:r>
            <a:endParaRPr lang="en-US" b="1" dirty="0">
              <a:solidFill>
                <a:srgbClr val="006600"/>
              </a:solidFill>
              <a:latin typeface="Calibri"/>
            </a:endParaRPr>
          </a:p>
        </p:txBody>
      </p:sp>
      <p:sp>
        <p:nvSpPr>
          <p:cNvPr id="6" name="مستطيل 2"/>
          <p:cNvSpPr>
            <a:spLocks noChangeArrowheads="1"/>
          </p:cNvSpPr>
          <p:nvPr/>
        </p:nvSpPr>
        <p:spPr bwMode="auto">
          <a:xfrm>
            <a:off x="1394338" y="3423815"/>
            <a:ext cx="635532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Low"/>
            <a:r>
              <a:rPr lang="ar-SA" sz="3200" dirty="0" smtClean="0">
                <a:solidFill>
                  <a:srgbClr val="9900CC"/>
                </a:solidFill>
              </a:rPr>
              <a:t>جـ 4</a:t>
            </a:r>
            <a:r>
              <a:rPr lang="ar-EG" sz="3200" dirty="0" smtClean="0">
                <a:solidFill>
                  <a:srgbClr val="9900CC"/>
                </a:solidFill>
              </a:rPr>
              <a:t>5- الكالسيوم من العناصر القلوية الترابية ينتمي إلى المجموعة الثانية وعناصر هذه المجموعة أكثر كثافة وأصلب وذات درجات انصهار أكبر من عناصر مجموعة الفلزات القلوية التي تقع في الدورة نفسها وهي أقل نشاطاً من الفلزات القلوية  </a:t>
            </a:r>
            <a:endParaRPr lang="ar-SA" sz="2800" dirty="0">
              <a:solidFill>
                <a:srgbClr val="9900CC"/>
              </a:solidFill>
            </a:endParaRPr>
          </a:p>
        </p:txBody>
      </p:sp>
      <p:sp>
        <p:nvSpPr>
          <p:cNvPr id="5" name="Action Button: Forward or Next 4">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1339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ستطيل 2"/>
          <p:cNvSpPr>
            <a:spLocks noChangeArrowheads="1"/>
          </p:cNvSpPr>
          <p:nvPr/>
        </p:nvSpPr>
        <p:spPr bwMode="auto">
          <a:xfrm>
            <a:off x="1979712" y="3068960"/>
            <a:ext cx="6970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a:r>
              <a:rPr lang="ar-SA" sz="4800" dirty="0" smtClean="0">
                <a:solidFill>
                  <a:srgbClr val="7030A0"/>
                </a:solidFill>
              </a:rPr>
              <a:t>جـ8 – </a:t>
            </a:r>
            <a:endParaRPr lang="ar-SA" sz="4800" dirty="0">
              <a:solidFill>
                <a:srgbClr val="7030A0"/>
              </a:solidFill>
            </a:endParaRPr>
          </a:p>
        </p:txBody>
      </p:sp>
      <p:sp>
        <p:nvSpPr>
          <p:cNvPr id="8" name="مستطيل 7"/>
          <p:cNvSpPr/>
          <p:nvPr/>
        </p:nvSpPr>
        <p:spPr>
          <a:xfrm>
            <a:off x="1065101" y="1178799"/>
            <a:ext cx="7013798" cy="707886"/>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4000" b="1" spc="50" dirty="0" smtClean="0">
                <a:ln w="11430"/>
                <a:solidFill>
                  <a:srgbClr val="9900CC"/>
                </a:solidFill>
                <a:latin typeface="+mn-lt"/>
                <a:cs typeface="+mn-cs"/>
              </a:rPr>
              <a:t>8- لماذا تعد بعض الغازات نبيلة ؟</a:t>
            </a:r>
            <a:endParaRPr lang="ar-SA" sz="4000" b="1" spc="50" dirty="0">
              <a:ln w="11430"/>
              <a:solidFill>
                <a:srgbClr val="9900CC"/>
              </a:solidFill>
              <a:latin typeface="+mn-lt"/>
              <a:cs typeface="+mn-cs"/>
            </a:endParaRPr>
          </a:p>
        </p:txBody>
      </p:sp>
      <p:sp>
        <p:nvSpPr>
          <p:cNvPr id="9" name="مستطيل 8"/>
          <p:cNvSpPr/>
          <p:nvPr/>
        </p:nvSpPr>
        <p:spPr>
          <a:xfrm>
            <a:off x="1682955" y="4077072"/>
            <a:ext cx="5778089" cy="1200329"/>
          </a:xfrm>
          <a:prstGeom prst="rect">
            <a:avLst/>
          </a:prstGeom>
          <a:noFill/>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justLow" fontAlgn="auto">
              <a:spcBef>
                <a:spcPts val="0"/>
              </a:spcBef>
              <a:spcAft>
                <a:spcPts val="0"/>
              </a:spcAft>
              <a:defRPr/>
            </a:pPr>
            <a:r>
              <a:rPr lang="ar-SA" sz="3600" b="1" spc="50" dirty="0">
                <a:ln w="11430"/>
                <a:solidFill>
                  <a:srgbClr val="006600"/>
                </a:solidFill>
                <a:latin typeface="+mn-lt"/>
                <a:cs typeface="+mn-cs"/>
              </a:rPr>
              <a:t>لأنها لا تتحد مع غيرها من العناصر دائماً .</a:t>
            </a:r>
          </a:p>
        </p:txBody>
      </p:sp>
      <p:sp>
        <p:nvSpPr>
          <p:cNvPr id="5" name="Flowchart: Off-page Connector 4"/>
          <p:cNvSpPr/>
          <p:nvPr/>
        </p:nvSpPr>
        <p:spPr>
          <a:xfrm>
            <a:off x="0" y="39439"/>
            <a:ext cx="1115616" cy="989084"/>
          </a:xfrm>
          <a:prstGeom prst="flowChartOffpageConnector">
            <a:avLst/>
          </a:prstGeom>
          <a:gradFill>
            <a:gsLst>
              <a:gs pos="0">
                <a:srgbClr val="EEECE1">
                  <a:lumMod val="50000"/>
                </a:srgbClr>
              </a:gs>
              <a:gs pos="23000">
                <a:srgbClr val="FFFF00"/>
              </a:gs>
              <a:gs pos="83000">
                <a:srgbClr val="4BACC6">
                  <a:lumMod val="60000"/>
                  <a:lumOff val="40000"/>
                </a:srgbClr>
              </a:gs>
              <a:gs pos="100000">
                <a:srgbClr val="8064A2">
                  <a:lumMod val="75000"/>
                </a:srgbClr>
              </a:gs>
            </a:gsLst>
            <a:lin ang="5400000" scaled="1"/>
          </a:gradFill>
          <a:ln w="25400" cap="flat" cmpd="sng" algn="ctr">
            <a:solidFill>
              <a:srgbClr val="4F81BD">
                <a:shade val="50000"/>
              </a:srgbClr>
            </a:solidFill>
            <a:prstDash val="solid"/>
          </a:ln>
          <a:effectLst/>
          <a:scene3d>
            <a:camera prst="orthographicFront"/>
            <a:lightRig rig="sunset" dir="t"/>
          </a:scene3d>
          <a:sp3d>
            <a:bevelT w="152400" h="50800" prst="softRound"/>
            <a:bevelB w="152400" h="50800" prst="softRound"/>
          </a:sp3d>
        </p:spPr>
        <p:txBody>
          <a:bodyPr numCol="1" rtlCol="0" anchor="ctr">
            <a:prstTxWarp prst="textStop">
              <a:avLst/>
            </a:prstTxWarp>
          </a:bodyPr>
          <a:ls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ar-EG" b="1" dirty="0" smtClean="0">
                <a:solidFill>
                  <a:srgbClr val="006600"/>
                </a:solidFill>
                <a:latin typeface="Calibri"/>
              </a:rPr>
              <a:t>كتاب الطالب ص 138</a:t>
            </a:r>
            <a:endParaRPr lang="en-US" b="1" dirty="0">
              <a:solidFill>
                <a:srgbClr val="006600"/>
              </a:solidFill>
              <a:latin typeface="Calibri"/>
            </a:endParaRPr>
          </a:p>
        </p:txBody>
      </p:sp>
      <p:sp>
        <p:nvSpPr>
          <p:cNvPr id="6" name="Action Button: Forward or Next 5">
            <a:hlinkClick r:id="" action="ppaction://hlinkshowjump?jump=nextslide" highlightClick="1"/>
          </p:cNvPr>
          <p:cNvSpPr/>
          <p:nvPr/>
        </p:nvSpPr>
        <p:spPr>
          <a:xfrm>
            <a:off x="8315848" y="6145211"/>
            <a:ext cx="648072" cy="504056"/>
          </a:xfrm>
          <a:prstGeom prst="actionButtonForwardNex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80080" y="6145211"/>
            <a:ext cx="576064" cy="504056"/>
          </a:xfrm>
          <a:prstGeom prst="actionButtonBackPrevious">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Home 9">
            <a:hlinkClick r:id="" action="ppaction://hlinkshowjump?jump=firstslide" highlightClick="1"/>
          </p:cNvPr>
          <p:cNvSpPr/>
          <p:nvPr/>
        </p:nvSpPr>
        <p:spPr>
          <a:xfrm>
            <a:off x="8373000" y="260648"/>
            <a:ext cx="576632" cy="432048"/>
          </a:xfrm>
          <a:prstGeom prst="actionButtonHome">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6150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500"/>
                                  </p:iterate>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14278</TotalTime>
  <Words>3081</Words>
  <Application>Microsoft Office PowerPoint</Application>
  <PresentationFormat>On-screen Show (4:3)</PresentationFormat>
  <Paragraphs>272</Paragraphs>
  <Slides>80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80</vt:i4>
      </vt:variant>
    </vt:vector>
  </HeadingPairs>
  <TitlesOfParts>
    <vt:vector size="90" baseType="lpstr">
      <vt:lpstr>Arial</vt:lpstr>
      <vt:lpstr>Calibri</vt:lpstr>
      <vt:lpstr>Century Gothic</vt:lpstr>
      <vt:lpstr>Franklin Gothic Book</vt:lpstr>
      <vt:lpstr>Garamond</vt:lpstr>
      <vt:lpstr>GEFlow-Bold</vt:lpstr>
      <vt:lpstr>Tahoma</vt:lpstr>
      <vt:lpstr>Times New Roman</vt:lpstr>
      <vt:lpstr>سمة Office</vt:lpstr>
      <vt:lpstr>Organic</vt:lpstr>
      <vt:lpstr>مراجعة الفصل الرابع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waleed</cp:lastModifiedBy>
  <cp:revision>1317</cp:revision>
  <dcterms:modified xsi:type="dcterms:W3CDTF">2016-05-14T14:14:38Z</dcterms:modified>
</cp:coreProperties>
</file>