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6" r:id="rId7"/>
    <p:sldId id="267" r:id="rId8"/>
    <p:sldId id="262" r:id="rId9"/>
    <p:sldId id="263" r:id="rId10"/>
    <p:sldId id="264" r:id="rId11"/>
    <p:sldId id="265" r:id="rId12"/>
    <p:sldId id="268" r:id="rId13"/>
    <p:sldId id="269" r:id="rId14"/>
    <p:sldId id="273" r:id="rId15"/>
    <p:sldId id="270" r:id="rId16"/>
    <p:sldId id="271" r:id="rId17"/>
    <p:sldId id="272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سراب" initials="سراب" lastIdx="2" clrIdx="0">
    <p:extLst>
      <p:ext uri="{19B8F6BF-5375-455C-9EA6-DF929625EA0E}">
        <p15:presenceInfo xmlns:p15="http://schemas.microsoft.com/office/powerpoint/2012/main" userId="cb10dd036e46a2a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3437"/>
    <a:srgbClr val="312F32"/>
    <a:srgbClr val="333132"/>
    <a:srgbClr val="323033"/>
    <a:srgbClr val="343234"/>
    <a:srgbClr val="312F30"/>
    <a:srgbClr val="3432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3" d="100"/>
          <a:sy n="73" d="100"/>
        </p:scale>
        <p:origin x="13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84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184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07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75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95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301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039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60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84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351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D3A42-02CA-4ACB-A0BB-4F45849FF3C4}" type="datetimeFigureOut">
              <a:rPr lang="en-US" smtClean="0"/>
              <a:t>11/7/2021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54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6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8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720CA39-F4FD-4DE0-8F5C-28BCF8FECA2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464" r="12319"/>
          <a:stretch/>
        </p:blipFill>
        <p:spPr>
          <a:xfrm>
            <a:off x="-1" y="0"/>
            <a:ext cx="9174981" cy="6858000"/>
          </a:xfrm>
          <a:prstGeom prst="rect">
            <a:avLst/>
          </a:prstGeom>
        </p:spPr>
      </p:pic>
      <p:sp>
        <p:nvSpPr>
          <p:cNvPr id="2" name="مستطيل 1">
            <a:extLst>
              <a:ext uri="{FF2B5EF4-FFF2-40B4-BE49-F238E27FC236}">
                <a16:creationId xmlns:a16="http://schemas.microsoft.com/office/drawing/2014/main" id="{D5856EE3-E4D2-4F2A-B0F3-AB9F9459C49D}"/>
              </a:ext>
            </a:extLst>
          </p:cNvPr>
          <p:cNvSpPr/>
          <p:nvPr/>
        </p:nvSpPr>
        <p:spPr>
          <a:xfrm>
            <a:off x="2638697" y="6126480"/>
            <a:ext cx="1384663" cy="39188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678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122023" y="583095"/>
            <a:ext cx="58364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4800" b="1" dirty="0">
                <a:solidFill>
                  <a:schemeClr val="bg1"/>
                </a:solidFill>
              </a:rPr>
              <a:t>(</a:t>
            </a:r>
            <a:r>
              <a:rPr lang="ar-SA" sz="4800" b="1" dirty="0">
                <a:solidFill>
                  <a:schemeClr val="bg1"/>
                </a:solidFill>
              </a:rPr>
              <a:t>من العبادات التي يجب لها الوضوء </a:t>
            </a:r>
            <a:r>
              <a:rPr lang="ar-AE" sz="4800" b="1" dirty="0">
                <a:solidFill>
                  <a:schemeClr val="bg1"/>
                </a:solidFill>
              </a:rPr>
              <a:t>)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5571" y="3918975"/>
            <a:ext cx="4421028" cy="1016622"/>
          </a:xfrm>
          <a:prstGeom prst="rect">
            <a:avLst/>
          </a:prstGeom>
        </p:spPr>
      </p:pic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24123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23893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الدعاء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427449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223955" y="3826209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مس المصحف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542557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( السعي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</a:t>
            </a:r>
            <a:r>
              <a:rPr lang="ar-AE" sz="2000" b="1" dirty="0">
                <a:solidFill>
                  <a:schemeClr val="tx1"/>
                </a:solidFill>
                <a:hlinkClick r:id="rId6" action="ppaction://hlinksldjump"/>
              </a:rPr>
              <a:t>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688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0.00023 L 3.05556E-6 0.00023 C -0.01893 -0.00162 -0.02587 -0.00092 -0.04132 -0.0044 C -0.04966 -0.00648 -0.06615 -0.01065 -0.06615 -0.01041 C -0.07014 -0.01296 -0.07413 -0.01597 -0.07848 -0.01713 C -0.08125 -0.01782 -0.08403 -0.01829 -0.08663 -0.01921 C -0.08854 -0.01991 -0.09045 -0.0206 -0.09219 -0.02129 C -0.09445 -0.02199 -0.09688 -0.02291 -0.09913 -0.02338 C -0.1 -0.02477 -0.1007 -0.02662 -0.10174 -0.02754 C -0.10955 -0.03356 -0.11233 -0.03379 -0.11962 -0.03588 C -0.12153 -0.0375 -0.12327 -0.03889 -0.12518 -0.04028 C -0.12639 -0.0412 -0.12795 -0.0412 -0.12917 -0.04236 C -0.13872 -0.04954 -0.12743 -0.04421 -0.13889 -0.04861 C -0.14514 -0.05347 -0.14427 -0.05324 -0.15122 -0.05717 C -0.15261 -0.05787 -0.154 -0.05879 -0.15538 -0.05926 C -0.15799 -0.06018 -0.16077 -0.06065 -0.16354 -0.06157 C -0.16754 -0.06736 -0.16545 -0.06551 -0.17188 -0.06782 C -0.17639 -0.06898 -0.18559 -0.07176 -0.18559 -0.07153 C -0.19827 -0.08472 -0.17778 -0.06504 -0.21163 -0.08241 C -0.21754 -0.08541 -0.21441 -0.08403 -0.22136 -0.0868 C -0.2257 -0.09097 -0.22657 -0.09282 -0.23229 -0.09514 C -0.23681 -0.09676 -0.24601 -0.0993 -0.24601 -0.09907 C -0.24792 -0.10069 -0.24966 -0.10231 -0.25157 -0.10347 C -0.25504 -0.10579 -0.25729 -0.10579 -0.26111 -0.10764 C -0.26111 -0.10741 -0.27136 -0.11296 -0.27361 -0.11389 C -0.27483 -0.11481 -0.27622 -0.11551 -0.27761 -0.11597 C -0.28038 -0.11713 -0.28455 -0.11852 -0.28716 -0.12037 C -0.28924 -0.12153 -0.2908 -0.12338 -0.29271 -0.12454 C -0.29271 -0.1243 -0.30295 -0.12986 -0.30521 -0.13079 L -0.31337 -0.13518 C -0.31511 -0.13565 -0.31702 -0.13634 -0.31875 -0.13727 C -0.32153 -0.13842 -0.32431 -0.14004 -0.32709 -0.14143 C -0.32848 -0.1419 -0.32986 -0.14305 -0.33125 -0.14352 C -0.33316 -0.14421 -0.3349 -0.14491 -0.33663 -0.1456 C -0.33907 -0.14629 -0.34132 -0.14745 -0.34358 -0.14768 C -0.34861 -0.14838 -0.35365 -0.14768 -0.35851 -0.14768 L -0.35851 -0.14745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34" y="-736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7.40741E-7 L -0.17847 0.00046 C -0.1816 -0.00486 -0.18472 -0.00903 -0.18715 -0.01482 C -0.18802 -0.01667 -0.18785 -0.01991 -0.18837 -0.02222 C -0.18889 -0.02477 -0.18958 -0.02708 -0.19045 -0.0294 C -0.19097 -0.03125 -0.19201 -0.03241 -0.19253 -0.03403 C -0.19531 -0.0412 -0.19844 -0.05 -0.2 -0.0588 C -0.20104 -0.06343 -0.20104 -0.06898 -0.20226 -0.07338 C -0.20712 -0.09005 -0.20122 -0.06921 -0.20764 -0.09282 C -0.20833 -0.09514 -0.2092 -0.09769 -0.2099 -0.10023 C -0.21111 -0.10486 -0.21198 -0.11019 -0.21302 -0.11482 C -0.21372 -0.11736 -0.21458 -0.11945 -0.2151 -0.12222 C -0.21597 -0.12593 -0.21649 -0.13032 -0.21736 -0.13449 C -0.21944 -0.14445 -0.2224 -0.15139 -0.225 -0.16134 C -0.22569 -0.16412 -0.22622 -0.16782 -0.22708 -0.17083 C -0.22795 -0.17454 -0.22934 -0.17708 -0.23021 -0.18056 C -0.23229 -0.18843 -0.23351 -0.19722 -0.23559 -0.20509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394 L -0.27639 -0.37083 C -0.27917 -0.39491 -0.27569 -0.36829 -0.27969 -0.3882 C -0.28819 -0.42963 -0.28021 -0.39815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7 -0.3092 -0.53773 -0.3099 -0.53958 C -0.31267 -0.55857 -0.31094 -0.54977 -0.31528 -0.5662 C -0.31563 -0.57107 -0.31545 -0.57639 -0.31632 -0.58079 C -0.31701 -0.58449 -0.31892 -0.58681 -0.31944 -0.59074 C -0.32049 -0.59583 -0.32014 -0.60208 -0.32066 -0.60764 C -0.32101 -0.61111 -0.32118 -0.61435 -0.3217 -0.61759 C -0.32222 -0.62083 -0.32326 -0.62407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83 -0.33681 -0.69792 L -0.33889 -0.70532 C -0.34184 -0.73125 -0.33785 -0.70093 -0.34219 -0.72245 C -0.34306 -0.72708 -0.34358 -0.73218 -0.34427 -0.73704 C -0.34462 -0.73935 -0.34444 -0.74259 -0.34549 -0.74445 L -0.3474 -0.74907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4800" b="1" dirty="0">
                <a:solidFill>
                  <a:schemeClr val="bg1"/>
                </a:solidFill>
              </a:rPr>
              <a:t>(</a:t>
            </a:r>
            <a:r>
              <a:rPr lang="ar-SA" sz="4800" b="1" dirty="0">
                <a:solidFill>
                  <a:schemeClr val="bg1"/>
                </a:solidFill>
              </a:rPr>
              <a:t>من شروط الوضوء</a:t>
            </a:r>
            <a:r>
              <a:rPr lang="ar-AE" sz="4800" b="1" dirty="0">
                <a:solidFill>
                  <a:schemeClr val="bg1"/>
                </a:solidFill>
              </a:rPr>
              <a:t>)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24123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23893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إزالة النجاسة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10067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4114800" y="5117301"/>
            <a:ext cx="39425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2400" b="1" dirty="0">
                <a:solidFill>
                  <a:schemeClr val="bg1"/>
                </a:solidFill>
              </a:rPr>
              <a:t>إ</a:t>
            </a:r>
            <a:r>
              <a:rPr lang="ar-SA" sz="2400" b="1" dirty="0" err="1">
                <a:solidFill>
                  <a:schemeClr val="bg1"/>
                </a:solidFill>
              </a:rPr>
              <a:t>زالة</a:t>
            </a:r>
            <a:r>
              <a:rPr lang="ar-SA" sz="2400" b="1" dirty="0">
                <a:solidFill>
                  <a:schemeClr val="bg1"/>
                </a:solidFill>
              </a:rPr>
              <a:t> ما يمنع وصول الماء للبشرة  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381722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 err="1">
                <a:solidFill>
                  <a:schemeClr val="bg1"/>
                </a:solidFill>
              </a:rPr>
              <a:t>الإستحمام</a:t>
            </a:r>
            <a:r>
              <a:rPr lang="ar-SA" sz="2400" b="1" dirty="0">
                <a:solidFill>
                  <a:schemeClr val="bg1"/>
                </a:solidFill>
              </a:rPr>
              <a:t>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962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0.0007 L 2.77778E-7 0.00046 C -0.01892 -0.00394 -0.02587 -0.00232 -0.04132 -0.01019 C -0.04965 -0.01482 -0.06615 -0.02408 -0.06615 -0.02361 C -0.07014 -0.0294 -0.07413 -0.03611 -0.07847 -0.03866 C -0.08125 -0.04028 -0.08403 -0.04144 -0.08663 -0.04352 C -0.08854 -0.04491 -0.09045 -0.04653 -0.09219 -0.04815 C -0.09444 -0.04977 -0.09688 -0.05186 -0.09913 -0.05278 C -0.1 -0.05602 -0.10069 -0.06019 -0.10174 -0.06227 C -0.10955 -0.0757 -0.11233 -0.07639 -0.11962 -0.08102 C -0.12153 -0.08473 -0.12326 -0.08774 -0.12517 -0.09098 C -0.12639 -0.09306 -0.12795 -0.09306 -0.12917 -0.09561 C -0.13872 -0.11181 -0.12743 -0.09977 -0.13889 -0.10973 C -0.14514 -0.12061 -0.14427 -0.12014 -0.15122 -0.12894 C -0.1526 -0.13056 -0.15399 -0.13264 -0.15538 -0.13357 C -0.15799 -0.13565 -0.16076 -0.13681 -0.16354 -0.13889 C -0.16753 -0.15186 -0.16545 -0.14769 -0.17188 -0.15301 C -0.17639 -0.15556 -0.18542 -0.16181 -0.18542 -0.16135 C -0.19809 -0.19098 -0.17778 -0.14676 -0.21146 -0.18588 C -0.21736 -0.1926 -0.21424 -0.18936 -0.22118 -0.19584 C -0.22552 -0.2051 -0.22639 -0.20926 -0.23212 -0.21459 C -0.23663 -0.21806 -0.24583 -0.22385 -0.24583 -0.22338 C -0.24774 -0.22709 -0.24948 -0.23056 -0.25139 -0.23334 C -0.25486 -0.23843 -0.25712 -0.23843 -0.26094 -0.2426 C -0.26094 -0.24213 -0.27118 -0.25463 -0.27344 -0.25672 C -0.27465 -0.2588 -0.27604 -0.26042 -0.27743 -0.26135 C -0.28021 -0.26412 -0.28438 -0.26713 -0.28698 -0.2713 C -0.28906 -0.27385 -0.29063 -0.27801 -0.29253 -0.28079 C -0.29253 -0.2801 -0.30278 -0.29283 -0.30503 -0.29491 L -0.31319 -0.30463 C -0.31493 -0.30579 -0.31684 -0.30741 -0.31858 -0.30949 C -0.32135 -0.31204 -0.32413 -0.31574 -0.32691 -0.31875 C -0.3283 -0.31991 -0.32969 -0.32246 -0.33108 -0.32338 C -0.33299 -0.325 -0.33472 -0.32662 -0.33646 -0.32824 C -0.33889 -0.32963 -0.34115 -0.33241 -0.3434 -0.33287 C -0.34844 -0.33449 -0.35347 -0.33287 -0.35816 -0.33287 L -0.35816 -0.3324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17" y="-1659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6 -0.27569 -0.36898 -0.27969 -0.3882 C -0.28819 -0.42963 -0.28021 -0.39861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25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4800" b="1" dirty="0">
                <a:solidFill>
                  <a:schemeClr val="bg1"/>
                </a:solidFill>
              </a:rPr>
              <a:t>(</a:t>
            </a:r>
            <a:r>
              <a:rPr lang="ar-SA" sz="4800" b="1" dirty="0">
                <a:solidFill>
                  <a:schemeClr val="bg1"/>
                </a:solidFill>
              </a:rPr>
              <a:t>عدد فروض الوضوء   </a:t>
            </a:r>
            <a:r>
              <a:rPr lang="ar-AE" sz="4800" b="1" dirty="0">
                <a:solidFill>
                  <a:schemeClr val="bg1"/>
                </a:solidFill>
              </a:rPr>
              <a:t>)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24123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23893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 </a:t>
            </a:r>
            <a:r>
              <a:rPr lang="ar-AE" sz="2400" b="1" dirty="0">
                <a:solidFill>
                  <a:schemeClr val="bg1"/>
                </a:solidFill>
              </a:rPr>
              <a:t> </a:t>
            </a:r>
            <a:r>
              <a:rPr lang="ar-SA" sz="2400" b="1" dirty="0">
                <a:solidFill>
                  <a:schemeClr val="bg1"/>
                </a:solidFill>
              </a:rPr>
              <a:t>أربعة  فروض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10067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223954" y="5117301"/>
            <a:ext cx="28333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 ستة فروض 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381722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 خمسة فروض 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656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0.0007 L 2.77778E-7 0.00046 C -0.01892 -0.00394 -0.02587 -0.00232 -0.04132 -0.01019 C -0.04965 -0.01482 -0.06615 -0.02408 -0.06615 -0.02361 C -0.07014 -0.0294 -0.07413 -0.03611 -0.07847 -0.03866 C -0.08125 -0.04028 -0.08403 -0.04144 -0.08663 -0.04352 C -0.08854 -0.04491 -0.09045 -0.04653 -0.09219 -0.04815 C -0.09444 -0.04977 -0.09688 -0.05186 -0.09913 -0.05278 C -0.1 -0.05602 -0.10069 -0.06019 -0.10174 -0.06227 C -0.10955 -0.0757 -0.11233 -0.07639 -0.11962 -0.08102 C -0.12153 -0.08473 -0.12326 -0.08774 -0.12517 -0.09098 C -0.12639 -0.09306 -0.12795 -0.09306 -0.12917 -0.09561 C -0.13872 -0.11181 -0.12743 -0.09977 -0.13889 -0.10973 C -0.14514 -0.12061 -0.14427 -0.12014 -0.15122 -0.12894 C -0.1526 -0.13056 -0.15399 -0.13264 -0.15538 -0.13357 C -0.15799 -0.13565 -0.16076 -0.13681 -0.16354 -0.13889 C -0.16753 -0.15186 -0.16545 -0.14769 -0.17188 -0.15301 C -0.17639 -0.15556 -0.18542 -0.16181 -0.18542 -0.16135 C -0.19809 -0.19098 -0.17778 -0.14676 -0.21146 -0.18588 C -0.21736 -0.1926 -0.21424 -0.18936 -0.22118 -0.19584 C -0.22552 -0.2051 -0.22639 -0.20926 -0.23212 -0.21459 C -0.23663 -0.21806 -0.24583 -0.22385 -0.24583 -0.22338 C -0.24774 -0.22709 -0.24948 -0.23056 -0.25139 -0.23334 C -0.25486 -0.23843 -0.25712 -0.23843 -0.26094 -0.2426 C -0.26094 -0.24213 -0.27118 -0.25463 -0.27344 -0.25672 C -0.27465 -0.2588 -0.27604 -0.26042 -0.27743 -0.26135 C -0.28021 -0.26412 -0.28438 -0.26713 -0.28698 -0.2713 C -0.28906 -0.27385 -0.29063 -0.27801 -0.29253 -0.28079 C -0.29253 -0.2801 -0.30278 -0.29283 -0.30503 -0.29491 L -0.31319 -0.30463 C -0.31493 -0.30579 -0.31684 -0.30741 -0.31858 -0.30949 C -0.32135 -0.31204 -0.32413 -0.31574 -0.32691 -0.31875 C -0.3283 -0.31991 -0.32969 -0.32246 -0.33108 -0.32338 C -0.33299 -0.325 -0.33472 -0.32662 -0.33646 -0.32824 C -0.33889 -0.32963 -0.34115 -0.33241 -0.3434 -0.33287 C -0.34844 -0.33449 -0.35347 -0.33287 -0.35816 -0.33287 L -0.35816 -0.3324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17" y="-1659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6 -0.27569 -0.36898 -0.27969 -0.3882 C -0.28819 -0.42963 -0.28021 -0.39861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25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4800" b="1" dirty="0">
                <a:solidFill>
                  <a:schemeClr val="bg1"/>
                </a:solidFill>
              </a:rPr>
              <a:t>(</a:t>
            </a:r>
            <a:r>
              <a:rPr lang="ar-SA" sz="4800" b="1" dirty="0">
                <a:solidFill>
                  <a:schemeClr val="bg1"/>
                </a:solidFill>
              </a:rPr>
              <a:t>من فروض الوضوء </a:t>
            </a:r>
            <a:r>
              <a:rPr lang="ar-AE" sz="4800" b="1" dirty="0">
                <a:solidFill>
                  <a:schemeClr val="bg1"/>
                </a:solidFill>
              </a:rPr>
              <a:t>)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211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51981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(</a:t>
            </a:r>
            <a:r>
              <a:rPr lang="ar-SA" sz="2400" b="1" dirty="0">
                <a:solidFill>
                  <a:schemeClr val="bg1"/>
                </a:solidFill>
              </a:rPr>
              <a:t> السواك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828989" y="2243766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042263" y="2163654"/>
            <a:ext cx="3591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غسل اليدين إلى المرفقين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3840480" y="3817222"/>
            <a:ext cx="42194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(</a:t>
            </a:r>
            <a:r>
              <a:rPr lang="ar-SA" sz="2400" b="1" dirty="0">
                <a:solidFill>
                  <a:schemeClr val="bg1"/>
                </a:solidFill>
              </a:rPr>
              <a:t>الغسلة الثانية والثالثة لليدين والرجلين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564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2 -0.17257 0.0125 C -0.17813 0.02338 -0.17535 0.01875 -0.18108 0.02639 C -0.19253 0.05555 -0.17813 0.02083 -0.19045 0.04259 C -0.19201 0.04537 -0.19323 0.05046 -0.19479 0.05347 C -0.19792 0.05972 -0.20174 0.06227 -0.20469 0.0699 C -0.20608 0.07384 -0.20747 0.07801 -0.20903 0.08102 C -0.21927 0.10069 -0.21042 0.07847 -0.21892 0.09745 C -0.22049 0.10069 -0.2217 0.10486 -0.22326 0.1081 C -0.225 0.11203 -0.22656 0.11574 -0.2283 0.11921 C -0.22917 0.12129 -0.23021 0.12245 -0.23108 0.12453 C -0.23264 0.12801 -0.23385 0.1324 -0.23542 0.13564 C -0.23976 0.14514 -0.24097 0.14467 -0.24479 0.15463 C -0.24601 0.15787 -0.24705 0.16203 -0.24826 0.16551 C -0.25017 0.17037 -0.25208 0.17453 -0.25399 0.17916 C -0.25503 0.18171 -0.2559 0.18495 -0.25694 0.18727 C -0.25816 0.19051 -0.25972 0.19259 -0.26111 0.1956 C -0.26806 0.21088 -0.26302 0.20208 -0.26979 0.22014 C -0.27153 0.22523 -0.27361 0.22847 -0.27552 0.23379 C -0.27656 0.23703 -0.27708 0.24189 -0.2783 0.24467 C -0.28003 0.24907 -0.28229 0.25115 -0.28403 0.25578 C -0.28594 0.26018 -0.28733 0.26713 -0.28906 0.27199 C -0.28958 0.27361 -0.29045 0.27338 -0.29115 0.27477 C -0.29323 0.27893 -0.29497 0.28379 -0.29688 0.28842 C -0.29757 0.29189 -0.29809 0.29652 -0.29913 0.2993 C -0.30035 0.30324 -0.30191 0.30439 -0.3033 0.3074 C -0.30434 0.30995 -0.30521 0.31319 -0.30625 0.31551 C -0.30729 0.31852 -0.30851 0.32083 -0.30955 0.32384 C -0.31389 0.33449 -0.31198 0.33194 -0.31684 0.3456 C -0.3224 0.36111 -0.32014 0.34699 -0.32674 0.37314 C -0.32813 0.37777 -0.32917 0.38264 -0.33056 0.38657 C -0.33142 0.38912 -0.33229 0.38981 -0.33333 0.39213 C -0.33611 0.39953 -0.33837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94 -0.00648 L -0.06094 -0.00672 C -0.07743 -0.00556 -0.08333 -0.00602 -0.0967 -0.00347 C -0.10399 -0.00209 -0.11823 0.00115 -0.11823 0.00092 C -0.1217 0.00278 -0.12517 0.00486 -0.12882 0.00578 C -0.13125 0.00625 -0.13368 0.00648 -0.13594 0.00717 C -0.13767 0.00764 -0.13923 0.00833 -0.1408 0.00879 C -0.14271 0.00926 -0.14479 0.00995 -0.1467 0.01018 C -0.14757 0.01134 -0.14809 0.0125 -0.14896 0.01319 C -0.15573 0.01759 -0.15816 0.01782 -0.16441 0.01921 C -0.16614 0.02037 -0.16771 0.02153 -0.16927 0.02245 C -0.17031 0.02315 -0.1717 0.02315 -0.17274 0.02407 C -0.18107 0.02916 -0.17118 0.02523 -0.18107 0.02847 C -0.18663 0.03194 -0.18576 0.03194 -0.19184 0.03472 C -0.19305 0.03518 -0.19427 0.03588 -0.19548 0.03634 C -0.19774 0.0368 -0.2 0.03727 -0.20243 0.03796 C -0.2059 0.04213 -0.20416 0.04074 -0.20972 0.04236 C -0.21354 0.04328 -0.22153 0.04537 -0.22153 0.04514 C -0.23246 0.05463 -0.21476 0.04051 -0.2441 0.05301 C -0.24913 0.05509 -0.24653 0.05416 -0.25243 0.05625 C -0.25625 0.05926 -0.25694 0.06041 -0.26198 0.06227 C -0.2658 0.06342 -0.27378 0.06528 -0.27378 0.06504 C -0.27552 0.0662 -0.27691 0.06736 -0.27864 0.06828 C -0.2816 0.0699 -0.28351 0.0699 -0.2868 0.07129 C -0.2868 0.07106 -0.29566 0.075 -0.29774 0.07569 C -0.29878 0.07639 -0.3 0.07685 -0.30104 0.07731 C -0.30347 0.07824 -0.30712 0.07916 -0.30937 0.08055 C -0.31111 0.08125 -0.3125 0.08264 -0.31423 0.08356 C -0.31423 0.08333 -0.32309 0.08727 -0.325 0.08796 L -0.33212 0.0912 C -0.33351 0.09143 -0.33524 0.09213 -0.33663 0.09259 C -0.33906 0.09352 -0.34149 0.09467 -0.34392 0.09583 C -0.34514 0.09606 -0.34635 0.09699 -0.34757 0.09722 C -0.34913 0.09768 -0.35069 0.09815 -0.35226 0.09884 C -0.35434 0.0993 -0.35625 0.1 -0.35816 0.10023 C -0.3625 0.10069 -0.36684 0.10023 -0.37101 0.10023 L -0.37101 0.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3" y="5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14 -0.27569 -0.36852 -0.27969 -0.3882 C -0.28819 -0.42963 -0.28021 -0.39838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02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4800" b="1" dirty="0">
                <a:solidFill>
                  <a:schemeClr val="bg1"/>
                </a:solidFill>
              </a:rPr>
              <a:t>(</a:t>
            </a:r>
            <a:r>
              <a:rPr lang="ar-SA" sz="4800" b="1" dirty="0">
                <a:solidFill>
                  <a:schemeClr val="bg1"/>
                </a:solidFill>
              </a:rPr>
              <a:t>من فروض الوضوء </a:t>
            </a:r>
            <a:r>
              <a:rPr lang="ar-AE" sz="4800" b="1" dirty="0">
                <a:solidFill>
                  <a:schemeClr val="bg1"/>
                </a:solidFill>
              </a:rPr>
              <a:t>)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211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51981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(</a:t>
            </a:r>
            <a:r>
              <a:rPr lang="ar-SA" sz="2400" b="1" dirty="0">
                <a:solidFill>
                  <a:schemeClr val="bg1"/>
                </a:solidFill>
              </a:rPr>
              <a:t> السواك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828989" y="2243766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042263" y="2163654"/>
            <a:ext cx="3591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غسل اليدين إلى المرفقين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3840480" y="3817222"/>
            <a:ext cx="42194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(</a:t>
            </a:r>
            <a:r>
              <a:rPr lang="ar-SA" sz="2400" b="1" dirty="0">
                <a:solidFill>
                  <a:schemeClr val="bg1"/>
                </a:solidFill>
              </a:rPr>
              <a:t>الغسلة الثانية والثالثة لليدين والرجلين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961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2 -0.17257 0.0125 C -0.17813 0.02338 -0.17535 0.01875 -0.18108 0.02639 C -0.19253 0.05555 -0.17813 0.02083 -0.19045 0.04259 C -0.19201 0.04537 -0.19323 0.05046 -0.19479 0.05347 C -0.19792 0.05972 -0.20174 0.06227 -0.20469 0.0699 C -0.20608 0.07384 -0.20747 0.07801 -0.20903 0.08102 C -0.21927 0.10069 -0.21042 0.07847 -0.21892 0.09745 C -0.22049 0.10069 -0.2217 0.10486 -0.22326 0.1081 C -0.225 0.11203 -0.22656 0.11574 -0.2283 0.11921 C -0.22917 0.12129 -0.23021 0.12245 -0.23108 0.12453 C -0.23264 0.12801 -0.23385 0.1324 -0.23542 0.13564 C -0.23976 0.14514 -0.24097 0.14467 -0.24479 0.15463 C -0.24601 0.15787 -0.24705 0.16203 -0.24826 0.16551 C -0.25017 0.17037 -0.25208 0.17453 -0.25399 0.17916 C -0.25503 0.18171 -0.2559 0.18495 -0.25694 0.18727 C -0.25816 0.19051 -0.25972 0.19259 -0.26111 0.1956 C -0.26806 0.21088 -0.26302 0.20208 -0.26979 0.22014 C -0.27153 0.22523 -0.27361 0.22847 -0.27552 0.23379 C -0.27656 0.23703 -0.27708 0.24189 -0.2783 0.24467 C -0.28003 0.24907 -0.28229 0.25115 -0.28403 0.25578 C -0.28594 0.26018 -0.28733 0.26713 -0.28906 0.27199 C -0.28958 0.27361 -0.29045 0.27338 -0.29115 0.27477 C -0.29323 0.27893 -0.29497 0.28379 -0.29688 0.28842 C -0.29757 0.29189 -0.29809 0.29652 -0.29913 0.2993 C -0.30035 0.30324 -0.30191 0.30439 -0.3033 0.3074 C -0.30434 0.30995 -0.30521 0.31319 -0.30625 0.31551 C -0.30729 0.31852 -0.30851 0.32083 -0.30955 0.32384 C -0.31389 0.33449 -0.31198 0.33194 -0.31684 0.3456 C -0.3224 0.36111 -0.32014 0.34699 -0.32674 0.37314 C -0.32813 0.37777 -0.32917 0.38264 -0.33056 0.38657 C -0.33142 0.38912 -0.33229 0.38981 -0.33333 0.39213 C -0.33611 0.39953 -0.33837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94 -0.00648 L -0.06094 -0.00672 C -0.07743 -0.00556 -0.08333 -0.00602 -0.0967 -0.00347 C -0.10399 -0.00209 -0.11823 0.00115 -0.11823 0.00092 C -0.1217 0.00278 -0.12517 0.00486 -0.12882 0.00578 C -0.13125 0.00625 -0.13368 0.00648 -0.13594 0.00717 C -0.13767 0.00764 -0.13923 0.00833 -0.1408 0.00879 C -0.14271 0.00926 -0.14479 0.00995 -0.1467 0.01018 C -0.14757 0.01134 -0.14809 0.0125 -0.14896 0.01319 C -0.15573 0.01759 -0.15816 0.01782 -0.16441 0.01921 C -0.16614 0.02037 -0.16771 0.02153 -0.16927 0.02245 C -0.17031 0.02315 -0.1717 0.02315 -0.17274 0.02407 C -0.18107 0.02916 -0.17118 0.02523 -0.18107 0.02847 C -0.18663 0.03194 -0.18576 0.03194 -0.19184 0.03472 C -0.19305 0.03518 -0.19427 0.03588 -0.19548 0.03634 C -0.19774 0.0368 -0.2 0.03727 -0.20243 0.03796 C -0.2059 0.04213 -0.20416 0.04074 -0.20972 0.04236 C -0.21354 0.04328 -0.22153 0.04537 -0.22153 0.04514 C -0.23246 0.05463 -0.21476 0.04051 -0.2441 0.05301 C -0.24913 0.05509 -0.24653 0.05416 -0.25243 0.05625 C -0.25625 0.05926 -0.25694 0.06041 -0.26198 0.06227 C -0.2658 0.06342 -0.27378 0.06528 -0.27378 0.06504 C -0.27552 0.0662 -0.27691 0.06736 -0.27864 0.06828 C -0.2816 0.0699 -0.28351 0.0699 -0.2868 0.07129 C -0.2868 0.07106 -0.29566 0.075 -0.29774 0.07569 C -0.29878 0.07639 -0.3 0.07685 -0.30104 0.07731 C -0.30347 0.07824 -0.30712 0.07916 -0.30937 0.08055 C -0.31111 0.08125 -0.3125 0.08264 -0.31423 0.08356 C -0.31423 0.08333 -0.32309 0.08727 -0.325 0.08796 L -0.33212 0.0912 C -0.33351 0.09143 -0.33524 0.09213 -0.33663 0.09259 C -0.33906 0.09352 -0.34149 0.09467 -0.34392 0.09583 C -0.34514 0.09606 -0.34635 0.09699 -0.34757 0.09722 C -0.34913 0.09768 -0.35069 0.09815 -0.35226 0.09884 C -0.35434 0.0993 -0.35625 0.1 -0.35816 0.10023 C -0.3625 0.10069 -0.36684 0.10023 -0.37101 0.10023 L -0.37101 0.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3" y="5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14 -0.27569 -0.36852 -0.27969 -0.3882 C -0.28819 -0.42963 -0.28021 -0.39838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02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2560269" y="583095"/>
            <a:ext cx="63982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4800" b="1" dirty="0">
                <a:solidFill>
                  <a:schemeClr val="bg1"/>
                </a:solidFill>
              </a:rPr>
              <a:t>(</a:t>
            </a:r>
            <a:r>
              <a:rPr lang="ar-SA" sz="4800" b="1" dirty="0">
                <a:solidFill>
                  <a:schemeClr val="bg1"/>
                </a:solidFill>
              </a:rPr>
              <a:t>الترتيب في الوضوء يكون</a:t>
            </a:r>
            <a:r>
              <a:rPr lang="ar-AE" sz="4800" b="1" dirty="0">
                <a:solidFill>
                  <a:schemeClr val="bg1"/>
                </a:solidFill>
              </a:rPr>
              <a:t>)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211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3344040" y="5210944"/>
            <a:ext cx="5499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بغسل الرجلين ثم غسل اليدين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828989" y="2243766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4421029" y="2151000"/>
            <a:ext cx="3742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بغسل </a:t>
            </a:r>
            <a:r>
              <a:rPr lang="ar-SA" sz="2400" b="1" dirty="0" err="1">
                <a:solidFill>
                  <a:schemeClr val="bg1"/>
                </a:solidFill>
              </a:rPr>
              <a:t>الوجهه</a:t>
            </a:r>
            <a:r>
              <a:rPr lang="ar-SA" sz="2400" b="1" dirty="0">
                <a:solidFill>
                  <a:schemeClr val="bg1"/>
                </a:solidFill>
              </a:rPr>
              <a:t> ثم  غسل اليدين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4421029" y="3817222"/>
            <a:ext cx="3638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2400" b="1" dirty="0">
                <a:solidFill>
                  <a:schemeClr val="bg1"/>
                </a:solidFill>
              </a:rPr>
              <a:t>(</a:t>
            </a:r>
            <a:r>
              <a:rPr lang="ar-SA" sz="2400" b="1" dirty="0">
                <a:solidFill>
                  <a:schemeClr val="bg1"/>
                </a:solidFill>
              </a:rPr>
              <a:t>بمسح الرأس ثم غسل اليدين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896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2 -0.17257 0.0125 C -0.17813 0.02338 -0.17535 0.01875 -0.18108 0.02639 C -0.19253 0.05555 -0.17813 0.02083 -0.19045 0.04259 C -0.19201 0.04537 -0.19323 0.05046 -0.19479 0.05347 C -0.19792 0.05972 -0.20174 0.06227 -0.20469 0.0699 C -0.20608 0.07384 -0.20747 0.07801 -0.20903 0.08102 C -0.21927 0.10069 -0.21042 0.07847 -0.21892 0.09745 C -0.22049 0.10069 -0.2217 0.10486 -0.22326 0.1081 C -0.225 0.11203 -0.22656 0.11574 -0.2283 0.11921 C -0.22917 0.12129 -0.23021 0.12245 -0.23108 0.12453 C -0.23264 0.12801 -0.23385 0.1324 -0.23542 0.13564 C -0.23976 0.14514 -0.24097 0.14467 -0.24479 0.15463 C -0.24601 0.15787 -0.24705 0.16203 -0.24826 0.16551 C -0.25017 0.17037 -0.25208 0.17453 -0.25399 0.17916 C -0.25503 0.18171 -0.2559 0.18495 -0.25694 0.18727 C -0.25816 0.19051 -0.25972 0.19259 -0.26111 0.1956 C -0.26806 0.21088 -0.26302 0.20208 -0.26979 0.22014 C -0.27153 0.22523 -0.27361 0.22847 -0.27552 0.23379 C -0.27656 0.23703 -0.27708 0.24189 -0.2783 0.24467 C -0.28003 0.24907 -0.28229 0.25115 -0.28403 0.25578 C -0.28594 0.26018 -0.28733 0.26713 -0.28906 0.27199 C -0.28958 0.27361 -0.29045 0.27338 -0.29115 0.27477 C -0.29323 0.27893 -0.29497 0.28379 -0.29688 0.28842 C -0.29757 0.29189 -0.29809 0.29652 -0.29913 0.2993 C -0.30035 0.30324 -0.30191 0.30439 -0.3033 0.3074 C -0.30434 0.30995 -0.30521 0.31319 -0.30625 0.31551 C -0.30729 0.31852 -0.30851 0.32083 -0.30955 0.32384 C -0.31389 0.33449 -0.31198 0.33194 -0.31684 0.3456 C -0.3224 0.36111 -0.32014 0.34699 -0.32674 0.37314 C -0.32813 0.37777 -0.32917 0.38264 -0.33056 0.38657 C -0.33142 0.38912 -0.33229 0.38981 -0.33333 0.39213 C -0.33611 0.39953 -0.33837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94 -0.00648 L -0.06094 -0.00672 C -0.07743 -0.00556 -0.08333 -0.00602 -0.0967 -0.00347 C -0.10399 -0.00209 -0.11823 0.00115 -0.11823 0.00092 C -0.1217 0.00278 -0.12517 0.00486 -0.12882 0.00578 C -0.13125 0.00625 -0.13368 0.00648 -0.13594 0.00717 C -0.13767 0.00764 -0.13923 0.00833 -0.1408 0.00879 C -0.14271 0.00926 -0.14479 0.00995 -0.1467 0.01018 C -0.14757 0.01134 -0.14809 0.0125 -0.14896 0.01319 C -0.15573 0.01759 -0.15816 0.01782 -0.16441 0.01921 C -0.16614 0.02037 -0.16771 0.02153 -0.16927 0.02245 C -0.17031 0.02315 -0.1717 0.02315 -0.17274 0.02407 C -0.18107 0.02916 -0.17118 0.02523 -0.18107 0.02847 C -0.18663 0.03194 -0.18576 0.03194 -0.19184 0.03472 C -0.19305 0.03518 -0.19427 0.03588 -0.19548 0.03634 C -0.19774 0.0368 -0.2 0.03727 -0.20243 0.03796 C -0.2059 0.04213 -0.20416 0.04074 -0.20972 0.04236 C -0.21354 0.04328 -0.22153 0.04537 -0.22153 0.04514 C -0.23246 0.05463 -0.21476 0.04051 -0.2441 0.05301 C -0.24913 0.05509 -0.24653 0.05416 -0.25243 0.05625 C -0.25625 0.05926 -0.25694 0.06041 -0.26198 0.06227 C -0.2658 0.06342 -0.27378 0.06528 -0.27378 0.06504 C -0.27552 0.0662 -0.27691 0.06736 -0.27864 0.06828 C -0.2816 0.0699 -0.28351 0.0699 -0.2868 0.07129 C -0.2868 0.07106 -0.29566 0.075 -0.29774 0.07569 C -0.29878 0.07639 -0.3 0.07685 -0.30104 0.07731 C -0.30347 0.07824 -0.30712 0.07916 -0.30937 0.08055 C -0.31111 0.08125 -0.3125 0.08264 -0.31423 0.08356 C -0.31423 0.08333 -0.32309 0.08727 -0.325 0.08796 L -0.33212 0.0912 C -0.33351 0.09143 -0.33524 0.09213 -0.33663 0.09259 C -0.33906 0.09352 -0.34149 0.09467 -0.34392 0.09583 C -0.34514 0.09606 -0.34635 0.09699 -0.34757 0.09722 C -0.34913 0.09768 -0.35069 0.09815 -0.35226 0.09884 C -0.35434 0.0993 -0.35625 0.1 -0.35816 0.10023 C -0.3625 0.10069 -0.36684 0.10023 -0.37101 0.10023 L -0.37101 0.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3" y="5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14 -0.27569 -0.36852 -0.27969 -0.3882 C -0.28819 -0.42963 -0.28021 -0.39838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02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4800" b="1" dirty="0">
                <a:solidFill>
                  <a:schemeClr val="bg1"/>
                </a:solidFill>
              </a:rPr>
              <a:t>(</a:t>
            </a:r>
            <a:r>
              <a:rPr lang="ar-SA" sz="4800" b="1" dirty="0">
                <a:solidFill>
                  <a:schemeClr val="bg1"/>
                </a:solidFill>
              </a:rPr>
              <a:t> من سنن الوضوء </a:t>
            </a:r>
            <a:r>
              <a:rPr lang="ar-AE" sz="4800" b="1" dirty="0">
                <a:solidFill>
                  <a:schemeClr val="bg1"/>
                </a:solidFill>
              </a:rPr>
              <a:t>)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2412378"/>
            <a:ext cx="4421028" cy="1016622"/>
          </a:xfrm>
          <a:prstGeom prst="rect">
            <a:avLst/>
          </a:prstGeom>
        </p:spPr>
      </p:pic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5571" y="3918975"/>
            <a:ext cx="4421028" cy="1016622"/>
          </a:xfrm>
          <a:prstGeom prst="rect">
            <a:avLst/>
          </a:prstGeom>
        </p:spPr>
      </p:pic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427449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3331029" y="2389318"/>
            <a:ext cx="4728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( غسل </a:t>
            </a:r>
            <a:r>
              <a:rPr lang="ar-SA" sz="2400" b="1" dirty="0" err="1">
                <a:solidFill>
                  <a:schemeClr val="bg1"/>
                </a:solidFill>
              </a:rPr>
              <a:t>الوجهه</a:t>
            </a:r>
            <a:r>
              <a:rPr lang="ar-SA" sz="2400" b="1" dirty="0">
                <a:solidFill>
                  <a:schemeClr val="bg1"/>
                </a:solidFill>
              </a:rPr>
              <a:t> ومنه المضمضة والاستنشاق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223955" y="3826209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غسل الكفين  ثلاثاً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542557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مسح الرأس مع الأذنين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188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0.00023 L 3.05556E-6 0.00023 C -0.01893 -0.00162 -0.02587 -0.00092 -0.04132 -0.0044 C -0.04966 -0.00648 -0.06615 -0.01065 -0.06615 -0.01041 C -0.07014 -0.01296 -0.07413 -0.01597 -0.07848 -0.01713 C -0.08125 -0.01782 -0.08403 -0.01829 -0.08663 -0.01921 C -0.08854 -0.01991 -0.09045 -0.0206 -0.09219 -0.02129 C -0.09445 -0.02199 -0.09688 -0.02291 -0.09913 -0.02338 C -0.1 -0.02477 -0.1007 -0.02662 -0.10174 -0.02754 C -0.10955 -0.03356 -0.11233 -0.03379 -0.11962 -0.03588 C -0.12153 -0.0375 -0.12327 -0.03889 -0.12518 -0.04028 C -0.12639 -0.0412 -0.12795 -0.0412 -0.12917 -0.04236 C -0.13872 -0.04954 -0.12743 -0.04421 -0.13889 -0.04861 C -0.14514 -0.05347 -0.14427 -0.05324 -0.15122 -0.05717 C -0.15261 -0.05787 -0.154 -0.05879 -0.15538 -0.05926 C -0.15799 -0.06018 -0.16077 -0.06065 -0.16354 -0.06157 C -0.16754 -0.06736 -0.16545 -0.06551 -0.17188 -0.06782 C -0.17639 -0.06898 -0.18559 -0.07176 -0.18559 -0.07153 C -0.19827 -0.08472 -0.17778 -0.06504 -0.21163 -0.08241 C -0.21754 -0.08541 -0.21441 -0.08403 -0.22136 -0.0868 C -0.2257 -0.09097 -0.22657 -0.09282 -0.23229 -0.09514 C -0.23681 -0.09676 -0.24601 -0.0993 -0.24601 -0.09907 C -0.24792 -0.10069 -0.24966 -0.10231 -0.25157 -0.10347 C -0.25504 -0.10579 -0.25729 -0.10579 -0.26111 -0.10764 C -0.26111 -0.10741 -0.27136 -0.11296 -0.27361 -0.11389 C -0.27483 -0.11481 -0.27622 -0.11551 -0.27761 -0.11597 C -0.28038 -0.11713 -0.28455 -0.11852 -0.28716 -0.12037 C -0.28924 -0.12153 -0.2908 -0.12338 -0.29271 -0.12454 C -0.29271 -0.1243 -0.30295 -0.12986 -0.30521 -0.13079 L -0.31337 -0.13518 C -0.31511 -0.13565 -0.31702 -0.13634 -0.31875 -0.13727 C -0.32153 -0.13842 -0.32431 -0.14004 -0.32709 -0.14143 C -0.32848 -0.1419 -0.32986 -0.14305 -0.33125 -0.14352 C -0.33316 -0.14421 -0.3349 -0.14491 -0.33663 -0.1456 C -0.33907 -0.14629 -0.34132 -0.14745 -0.34358 -0.14768 C -0.34861 -0.14838 -0.35365 -0.14768 -0.35851 -0.14768 L -0.35851 -0.14745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34" y="-736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7.40741E-7 L -0.17847 0.00046 C -0.1816 -0.00486 -0.18472 -0.00903 -0.18715 -0.01482 C -0.18802 -0.01667 -0.18785 -0.01991 -0.18837 -0.02222 C -0.18889 -0.02477 -0.18958 -0.02708 -0.19045 -0.0294 C -0.19097 -0.03125 -0.19201 -0.03241 -0.19253 -0.03403 C -0.19531 -0.0412 -0.19844 -0.05 -0.2 -0.0588 C -0.20104 -0.06343 -0.20104 -0.06898 -0.20226 -0.07338 C -0.20712 -0.09005 -0.20122 -0.06921 -0.20764 -0.09282 C -0.20833 -0.09514 -0.2092 -0.09769 -0.2099 -0.10023 C -0.21111 -0.10486 -0.21198 -0.11019 -0.21302 -0.11482 C -0.21372 -0.11736 -0.21458 -0.11945 -0.2151 -0.12222 C -0.21597 -0.12593 -0.21649 -0.13032 -0.21736 -0.13449 C -0.21944 -0.14445 -0.2224 -0.15139 -0.225 -0.16134 C -0.22569 -0.16412 -0.22622 -0.16782 -0.22708 -0.17083 C -0.22795 -0.17454 -0.22934 -0.17708 -0.23021 -0.18056 C -0.23229 -0.18843 -0.23351 -0.19722 -0.23559 -0.20509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394 L -0.27639 -0.37083 C -0.27917 -0.39491 -0.27569 -0.36829 -0.27969 -0.3882 C -0.28819 -0.42963 -0.28021 -0.39815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7 -0.3092 -0.53773 -0.3099 -0.53958 C -0.31267 -0.55857 -0.31094 -0.54977 -0.31528 -0.5662 C -0.31563 -0.57107 -0.31545 -0.57639 -0.31632 -0.58079 C -0.31701 -0.58449 -0.31892 -0.58681 -0.31944 -0.59074 C -0.32049 -0.59583 -0.32014 -0.60208 -0.32066 -0.60764 C -0.32101 -0.61111 -0.32118 -0.61435 -0.3217 -0.61759 C -0.32222 -0.62083 -0.32326 -0.62407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83 -0.33681 -0.69792 L -0.33889 -0.70532 C -0.34184 -0.73125 -0.33785 -0.70093 -0.34219 -0.72245 C -0.34306 -0.72708 -0.34358 -0.73218 -0.34427 -0.73704 C -0.34462 -0.73935 -0.34444 -0.74259 -0.34549 -0.74445 L -0.3474 -0.74907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4800" b="1" dirty="0">
                <a:solidFill>
                  <a:schemeClr val="bg1"/>
                </a:solidFill>
              </a:rPr>
              <a:t>(</a:t>
            </a:r>
            <a:r>
              <a:rPr lang="ar-SA" sz="4800" b="1" dirty="0">
                <a:solidFill>
                  <a:schemeClr val="bg1"/>
                </a:solidFill>
              </a:rPr>
              <a:t>نواقض الوضوء هي  </a:t>
            </a:r>
            <a:r>
              <a:rPr lang="ar-AE" sz="4800" b="1" dirty="0">
                <a:solidFill>
                  <a:schemeClr val="bg1"/>
                </a:solidFill>
              </a:rPr>
              <a:t>)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24123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4072798" y="2412378"/>
            <a:ext cx="4271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الأشياء التي لا يجب الوضوء بسببها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10067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4242830" y="5150433"/>
            <a:ext cx="4271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400" b="1" dirty="0">
                <a:solidFill>
                  <a:schemeClr val="bg1"/>
                </a:solidFill>
              </a:rPr>
              <a:t>الأشياء التي يبطل الوضوء بسببها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3788230" y="3817222"/>
            <a:ext cx="4271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الأشياء التي يستحب الوضوء بسببها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530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0.0007 L 2.77778E-7 0.00046 C -0.01892 -0.00394 -0.02587 -0.00232 -0.04132 -0.01019 C -0.04965 -0.01482 -0.06615 -0.02408 -0.06615 -0.02361 C -0.07014 -0.0294 -0.07413 -0.03611 -0.07847 -0.03866 C -0.08125 -0.04028 -0.08403 -0.04144 -0.08663 -0.04352 C -0.08854 -0.04491 -0.09045 -0.04653 -0.09219 -0.04815 C -0.09444 -0.04977 -0.09688 -0.05186 -0.09913 -0.05278 C -0.1 -0.05602 -0.10069 -0.06019 -0.10174 -0.06227 C -0.10955 -0.0757 -0.11233 -0.07639 -0.11962 -0.08102 C -0.12153 -0.08473 -0.12326 -0.08774 -0.12517 -0.09098 C -0.12639 -0.09306 -0.12795 -0.09306 -0.12917 -0.09561 C -0.13872 -0.11181 -0.12743 -0.09977 -0.13889 -0.10973 C -0.14514 -0.12061 -0.14427 -0.12014 -0.15122 -0.12894 C -0.1526 -0.13056 -0.15399 -0.13264 -0.15538 -0.13357 C -0.15799 -0.13565 -0.16076 -0.13681 -0.16354 -0.13889 C -0.16753 -0.15186 -0.16545 -0.14769 -0.17188 -0.15301 C -0.17639 -0.15556 -0.18542 -0.16181 -0.18542 -0.16135 C -0.19809 -0.19098 -0.17778 -0.14676 -0.21146 -0.18588 C -0.21736 -0.1926 -0.21424 -0.18936 -0.22118 -0.19584 C -0.22552 -0.2051 -0.22639 -0.20926 -0.23212 -0.21459 C -0.23663 -0.21806 -0.24583 -0.22385 -0.24583 -0.22338 C -0.24774 -0.22709 -0.24948 -0.23056 -0.25139 -0.23334 C -0.25486 -0.23843 -0.25712 -0.23843 -0.26094 -0.2426 C -0.26094 -0.24213 -0.27118 -0.25463 -0.27344 -0.25672 C -0.27465 -0.2588 -0.27604 -0.26042 -0.27743 -0.26135 C -0.28021 -0.26412 -0.28438 -0.26713 -0.28698 -0.2713 C -0.28906 -0.27385 -0.29063 -0.27801 -0.29253 -0.28079 C -0.29253 -0.2801 -0.30278 -0.29283 -0.30503 -0.29491 L -0.31319 -0.30463 C -0.31493 -0.30579 -0.31684 -0.30741 -0.31858 -0.30949 C -0.32135 -0.31204 -0.32413 -0.31574 -0.32691 -0.31875 C -0.3283 -0.31991 -0.32969 -0.32246 -0.33108 -0.32338 C -0.33299 -0.325 -0.33472 -0.32662 -0.33646 -0.32824 C -0.33889 -0.32963 -0.34115 -0.33241 -0.3434 -0.33287 C -0.34844 -0.33449 -0.35347 -0.33287 -0.35816 -0.33287 L -0.35816 -0.3324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17" y="-1659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6 -0.27569 -0.36898 -0.27969 -0.3882 C -0.28819 -0.42963 -0.28021 -0.39861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25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4800" b="1" dirty="0">
                <a:solidFill>
                  <a:schemeClr val="bg1"/>
                </a:solidFill>
              </a:rPr>
              <a:t>(</a:t>
            </a:r>
            <a:r>
              <a:rPr lang="ar-SA" sz="4800" b="1" dirty="0">
                <a:solidFill>
                  <a:schemeClr val="bg1"/>
                </a:solidFill>
              </a:rPr>
              <a:t>من نواقض الوضوء </a:t>
            </a:r>
            <a:r>
              <a:rPr lang="ar-AE" sz="4800" b="1" dirty="0">
                <a:solidFill>
                  <a:schemeClr val="bg1"/>
                </a:solidFill>
              </a:rPr>
              <a:t>)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572000" y="2422785"/>
            <a:ext cx="4421028" cy="1016622"/>
          </a:xfrm>
          <a:prstGeom prst="rect">
            <a:avLst/>
          </a:prstGeom>
        </p:spPr>
      </p:pic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5571" y="3918975"/>
            <a:ext cx="4421028" cy="1016622"/>
          </a:xfrm>
          <a:prstGeom prst="rect">
            <a:avLst/>
          </a:prstGeom>
        </p:spPr>
      </p:pic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427449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23893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شرب لبن الإبل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4591000" y="3838493"/>
            <a:ext cx="4101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أكل لحم الإبل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542557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أكل لحم البقر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000" b="1" dirty="0">
                <a:solidFill>
                  <a:schemeClr val="tx1"/>
                </a:solidFill>
              </a:rPr>
              <a:t>النهاية 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104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0.00023 L 3.05556E-6 0.00023 C -0.01893 -0.00162 -0.02587 -0.00092 -0.04132 -0.0044 C -0.04966 -0.00648 -0.06615 -0.01065 -0.06615 -0.01041 C -0.07014 -0.01296 -0.07413 -0.01597 -0.07848 -0.01713 C -0.08125 -0.01782 -0.08403 -0.01829 -0.08663 -0.01921 C -0.08854 -0.01991 -0.09045 -0.0206 -0.09219 -0.02129 C -0.09445 -0.02199 -0.09688 -0.02291 -0.09913 -0.02338 C -0.1 -0.02477 -0.1007 -0.02662 -0.10174 -0.02754 C -0.10955 -0.03356 -0.11233 -0.03379 -0.11962 -0.03588 C -0.12153 -0.0375 -0.12327 -0.03889 -0.12518 -0.04028 C -0.12639 -0.0412 -0.12795 -0.0412 -0.12917 -0.04236 C -0.13872 -0.04954 -0.12743 -0.04421 -0.13889 -0.04861 C -0.14514 -0.05347 -0.14427 -0.05324 -0.15122 -0.05717 C -0.15261 -0.05787 -0.154 -0.05879 -0.15538 -0.05926 C -0.15799 -0.06018 -0.16077 -0.06065 -0.16354 -0.06157 C -0.16754 -0.06736 -0.16545 -0.06551 -0.17188 -0.06782 C -0.17639 -0.06898 -0.18559 -0.07176 -0.18559 -0.07153 C -0.19827 -0.08472 -0.17778 -0.06504 -0.21163 -0.08241 C -0.21754 -0.08541 -0.21441 -0.08403 -0.22136 -0.0868 C -0.2257 -0.09097 -0.22657 -0.09282 -0.23229 -0.09514 C -0.23681 -0.09676 -0.24601 -0.0993 -0.24601 -0.09907 C -0.24792 -0.10069 -0.24966 -0.10231 -0.25157 -0.10347 C -0.25504 -0.10579 -0.25729 -0.10579 -0.26111 -0.10764 C -0.26111 -0.10741 -0.27136 -0.11296 -0.27361 -0.11389 C -0.27483 -0.11481 -0.27622 -0.11551 -0.27761 -0.11597 C -0.28038 -0.11713 -0.28455 -0.11852 -0.28716 -0.12037 C -0.28924 -0.12153 -0.2908 -0.12338 -0.29271 -0.12454 C -0.29271 -0.1243 -0.30295 -0.12986 -0.30521 -0.13079 L -0.31337 -0.13518 C -0.31511 -0.13565 -0.31702 -0.13634 -0.31875 -0.13727 C -0.32153 -0.13842 -0.32431 -0.14004 -0.32709 -0.14143 C -0.32848 -0.1419 -0.32986 -0.14305 -0.33125 -0.14352 C -0.33316 -0.14421 -0.3349 -0.14491 -0.33663 -0.1456 C -0.33907 -0.14629 -0.34132 -0.14745 -0.34358 -0.14768 C -0.34861 -0.14838 -0.35365 -0.14768 -0.35851 -0.14768 L -0.35851 -0.14745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34" y="-736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7.40741E-7 L -0.17847 0.00046 C -0.1816 -0.00486 -0.18472 -0.00903 -0.18715 -0.01482 C -0.18802 -0.01667 -0.18785 -0.01991 -0.18837 -0.02222 C -0.18889 -0.02477 -0.18958 -0.02708 -0.19045 -0.0294 C -0.19097 -0.03125 -0.19201 -0.03241 -0.19253 -0.03403 C -0.19531 -0.0412 -0.19844 -0.05 -0.2 -0.0588 C -0.20104 -0.06343 -0.20104 -0.06898 -0.20226 -0.07338 C -0.20712 -0.09005 -0.20122 -0.06921 -0.20764 -0.09282 C -0.20833 -0.09514 -0.2092 -0.09769 -0.2099 -0.10023 C -0.21111 -0.10486 -0.21198 -0.11019 -0.21302 -0.11482 C -0.21372 -0.11736 -0.21458 -0.11945 -0.2151 -0.12222 C -0.21597 -0.12593 -0.21649 -0.13032 -0.21736 -0.13449 C -0.21944 -0.14445 -0.2224 -0.15139 -0.225 -0.16134 C -0.22569 -0.16412 -0.22622 -0.16782 -0.22708 -0.17083 C -0.22795 -0.17454 -0.22934 -0.17708 -0.23021 -0.18056 C -0.23229 -0.18843 -0.23351 -0.19722 -0.23559 -0.20509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394 L -0.27639 -0.37083 C -0.27917 -0.39491 -0.27569 -0.36829 -0.27969 -0.3882 C -0.28819 -0.42963 -0.28021 -0.39815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7 -0.3092 -0.53773 -0.3099 -0.53958 C -0.31267 -0.55857 -0.31094 -0.54977 -0.31528 -0.5662 C -0.31563 -0.57107 -0.31545 -0.57639 -0.31632 -0.58079 C -0.31701 -0.58449 -0.31892 -0.58681 -0.31944 -0.59074 C -0.32049 -0.59583 -0.32014 -0.60208 -0.32066 -0.60764 C -0.32101 -0.61111 -0.32118 -0.61435 -0.3217 -0.61759 C -0.32222 -0.62083 -0.32326 -0.62407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83 -0.33681 -0.69792 L -0.33889 -0.70532 C -0.34184 -0.73125 -0.33785 -0.70093 -0.34219 -0.72245 C -0.34306 -0.72708 -0.34358 -0.73218 -0.34427 -0.73704 C -0.34462 -0.73935 -0.34444 -0.74259 -0.34549 -0.74445 L -0.3474 -0.74907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4800" b="1" dirty="0">
                <a:solidFill>
                  <a:schemeClr val="bg1"/>
                </a:solidFill>
              </a:rPr>
              <a:t>(</a:t>
            </a:r>
            <a:r>
              <a:rPr lang="ar-SA" sz="4800" b="1" dirty="0">
                <a:solidFill>
                  <a:schemeClr val="bg1"/>
                </a:solidFill>
              </a:rPr>
              <a:t>الى كم ينقسم الماء </a:t>
            </a:r>
            <a:r>
              <a:rPr lang="ar-AE" sz="4800" b="1" dirty="0">
                <a:solidFill>
                  <a:schemeClr val="bg1"/>
                </a:solidFill>
              </a:rPr>
              <a:t>)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2412378"/>
            <a:ext cx="4421028" cy="1016622"/>
          </a:xfrm>
          <a:prstGeom prst="rect">
            <a:avLst/>
          </a:prstGeom>
        </p:spPr>
      </p:pic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5571" y="3918975"/>
            <a:ext cx="4421028" cy="1016622"/>
          </a:xfrm>
          <a:prstGeom prst="rect">
            <a:avLst/>
          </a:prstGeom>
        </p:spPr>
      </p:pic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427449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23893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2400" b="1" dirty="0">
                <a:solidFill>
                  <a:schemeClr val="bg1"/>
                </a:solidFill>
              </a:rPr>
              <a:t>( ثلاثة أقسام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223955" y="3826209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الى قسمين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542557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أربعة أقسام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110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0.00023 L 3.05556E-6 0.00023 C -0.01893 -0.00162 -0.02587 -0.00092 -0.04132 -0.0044 C -0.04966 -0.00648 -0.06615 -0.01065 -0.06615 -0.01041 C -0.07014 -0.01296 -0.07413 -0.01597 -0.07848 -0.01713 C -0.08125 -0.01782 -0.08403 -0.01829 -0.08663 -0.01921 C -0.08854 -0.01991 -0.09045 -0.0206 -0.09219 -0.02129 C -0.09445 -0.02199 -0.09688 -0.02291 -0.09913 -0.02338 C -0.1 -0.02477 -0.1007 -0.02662 -0.10174 -0.02754 C -0.10955 -0.03356 -0.11233 -0.03379 -0.11962 -0.03588 C -0.12153 -0.0375 -0.12327 -0.03889 -0.12518 -0.04028 C -0.12639 -0.0412 -0.12795 -0.0412 -0.12917 -0.04236 C -0.13872 -0.04954 -0.12743 -0.04421 -0.13889 -0.04861 C -0.14514 -0.05347 -0.14427 -0.05324 -0.15122 -0.05717 C -0.15261 -0.05787 -0.154 -0.05879 -0.15538 -0.05926 C -0.15799 -0.06018 -0.16077 -0.06065 -0.16354 -0.06157 C -0.16754 -0.06736 -0.16545 -0.06551 -0.17188 -0.06782 C -0.17639 -0.06898 -0.18559 -0.07176 -0.18559 -0.07153 C -0.19827 -0.08472 -0.17778 -0.06504 -0.21163 -0.08241 C -0.21754 -0.08541 -0.21441 -0.08403 -0.22136 -0.0868 C -0.2257 -0.09097 -0.22657 -0.09282 -0.23229 -0.09514 C -0.23681 -0.09676 -0.24601 -0.0993 -0.24601 -0.09907 C -0.24792 -0.10069 -0.24966 -0.10231 -0.25157 -0.10347 C -0.25504 -0.10579 -0.25729 -0.10579 -0.26111 -0.10764 C -0.26111 -0.10741 -0.27136 -0.11296 -0.27361 -0.11389 C -0.27483 -0.11481 -0.27622 -0.11551 -0.27761 -0.11597 C -0.28038 -0.11713 -0.28455 -0.11852 -0.28716 -0.12037 C -0.28924 -0.12153 -0.2908 -0.12338 -0.29271 -0.12454 C -0.29271 -0.1243 -0.30295 -0.12986 -0.30521 -0.13079 L -0.31337 -0.13518 C -0.31511 -0.13565 -0.31702 -0.13634 -0.31875 -0.13727 C -0.32153 -0.13842 -0.32431 -0.14004 -0.32709 -0.14143 C -0.32848 -0.1419 -0.32986 -0.14305 -0.33125 -0.14352 C -0.33316 -0.14421 -0.3349 -0.14491 -0.33663 -0.1456 C -0.33907 -0.14629 -0.34132 -0.14745 -0.34358 -0.14768 C -0.34861 -0.14838 -0.35365 -0.14768 -0.35851 -0.14768 L -0.35851 -0.14745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34" y="-736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7.40741E-7 L -0.17847 0.00046 C -0.1816 -0.00486 -0.18472 -0.00903 -0.18715 -0.01482 C -0.18802 -0.01667 -0.18785 -0.01991 -0.18837 -0.02222 C -0.18889 -0.02477 -0.18958 -0.02708 -0.19045 -0.0294 C -0.19097 -0.03125 -0.19201 -0.03241 -0.19253 -0.03403 C -0.19531 -0.0412 -0.19844 -0.05 -0.2 -0.0588 C -0.20104 -0.06343 -0.20104 -0.06898 -0.20226 -0.07338 C -0.20712 -0.09005 -0.20122 -0.06921 -0.20764 -0.09282 C -0.20833 -0.09514 -0.2092 -0.09769 -0.2099 -0.10023 C -0.21111 -0.10486 -0.21198 -0.11019 -0.21302 -0.11482 C -0.21372 -0.11736 -0.21458 -0.11945 -0.2151 -0.12222 C -0.21597 -0.12593 -0.21649 -0.13032 -0.21736 -0.13449 C -0.21944 -0.14445 -0.2224 -0.15139 -0.225 -0.16134 C -0.22569 -0.16412 -0.22622 -0.16782 -0.22708 -0.17083 C -0.22795 -0.17454 -0.22934 -0.17708 -0.23021 -0.18056 C -0.23229 -0.18843 -0.23351 -0.19722 -0.23559 -0.20509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394 L -0.27639 -0.37083 C -0.27917 -0.39491 -0.27569 -0.36829 -0.27969 -0.3882 C -0.28819 -0.42963 -0.28021 -0.39815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7 -0.3092 -0.53773 -0.3099 -0.53958 C -0.31267 -0.55857 -0.31094 -0.54977 -0.31528 -0.5662 C -0.31563 -0.57107 -0.31545 -0.57639 -0.31632 -0.58079 C -0.31701 -0.58449 -0.31892 -0.58681 -0.31944 -0.59074 C -0.32049 -0.59583 -0.32014 -0.60208 -0.32066 -0.60764 C -0.32101 -0.61111 -0.32118 -0.61435 -0.3217 -0.61759 C -0.32222 -0.62083 -0.32326 -0.62407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83 -0.33681 -0.69792 L -0.33889 -0.70532 C -0.34184 -0.73125 -0.33785 -0.70093 -0.34219 -0.72245 C -0.34306 -0.72708 -0.34358 -0.73218 -0.34427 -0.73704 C -0.34462 -0.73935 -0.34444 -0.74259 -0.34549 -0.74445 L -0.3474 -0.74907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4800" b="1" dirty="0">
                <a:solidFill>
                  <a:schemeClr val="bg1"/>
                </a:solidFill>
              </a:rPr>
              <a:t>(</a:t>
            </a:r>
            <a:r>
              <a:rPr lang="ar-SA" sz="4800" b="1" dirty="0">
                <a:solidFill>
                  <a:schemeClr val="bg1"/>
                </a:solidFill>
              </a:rPr>
              <a:t>الماء الطهور هو </a:t>
            </a:r>
            <a:r>
              <a:rPr lang="ar-AE" sz="4800" b="1" dirty="0">
                <a:solidFill>
                  <a:schemeClr val="bg1"/>
                </a:solidFill>
              </a:rPr>
              <a:t>)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24123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094514" y="2389318"/>
            <a:ext cx="2965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الماء الذي تغير بنجاسة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10067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4572000" y="5117301"/>
            <a:ext cx="3485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الماء الذي لم يتغير بنجاسة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3788230" y="3817222"/>
            <a:ext cx="42716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الماء المخلوط بشاي حتى اصبح شاي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623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0.0007 L 2.77778E-7 0.00046 C -0.01892 -0.00394 -0.02587 -0.00232 -0.04132 -0.01019 C -0.04965 -0.01482 -0.06615 -0.02408 -0.06615 -0.02361 C -0.07014 -0.0294 -0.07413 -0.03611 -0.07847 -0.03866 C -0.08125 -0.04028 -0.08403 -0.04144 -0.08663 -0.04352 C -0.08854 -0.04491 -0.09045 -0.04653 -0.09219 -0.04815 C -0.09444 -0.04977 -0.09688 -0.05186 -0.09913 -0.05278 C -0.1 -0.05602 -0.10069 -0.06019 -0.10174 -0.06227 C -0.10955 -0.0757 -0.11233 -0.07639 -0.11962 -0.08102 C -0.12153 -0.08473 -0.12326 -0.08774 -0.12517 -0.09098 C -0.12639 -0.09306 -0.12795 -0.09306 -0.12917 -0.09561 C -0.13872 -0.11181 -0.12743 -0.09977 -0.13889 -0.10973 C -0.14514 -0.12061 -0.14427 -0.12014 -0.15122 -0.12894 C -0.1526 -0.13056 -0.15399 -0.13264 -0.15538 -0.13357 C -0.15799 -0.13565 -0.16076 -0.13681 -0.16354 -0.13889 C -0.16753 -0.15186 -0.16545 -0.14769 -0.17188 -0.15301 C -0.17639 -0.15556 -0.18542 -0.16181 -0.18542 -0.16135 C -0.19809 -0.19098 -0.17778 -0.14676 -0.21146 -0.18588 C -0.21736 -0.1926 -0.21424 -0.18936 -0.22118 -0.19584 C -0.22552 -0.2051 -0.22639 -0.20926 -0.23212 -0.21459 C -0.23663 -0.21806 -0.24583 -0.22385 -0.24583 -0.22338 C -0.24774 -0.22709 -0.24948 -0.23056 -0.25139 -0.23334 C -0.25486 -0.23843 -0.25712 -0.23843 -0.26094 -0.2426 C -0.26094 -0.24213 -0.27118 -0.25463 -0.27344 -0.25672 C -0.27465 -0.2588 -0.27604 -0.26042 -0.27743 -0.26135 C -0.28021 -0.26412 -0.28438 -0.26713 -0.28698 -0.2713 C -0.28906 -0.27385 -0.29063 -0.27801 -0.29253 -0.28079 C -0.29253 -0.2801 -0.30278 -0.29283 -0.30503 -0.29491 L -0.31319 -0.30463 C -0.31493 -0.30579 -0.31684 -0.30741 -0.31858 -0.30949 C -0.32135 -0.31204 -0.32413 -0.31574 -0.32691 -0.31875 C -0.3283 -0.31991 -0.32969 -0.32246 -0.33108 -0.32338 C -0.33299 -0.325 -0.33472 -0.32662 -0.33646 -0.32824 C -0.33889 -0.32963 -0.34115 -0.33241 -0.3434 -0.33287 C -0.34844 -0.33449 -0.35347 -0.33287 -0.35816 -0.33287 L -0.35816 -0.3324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17" y="-1659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6 -0.27569 -0.36898 -0.27969 -0.3882 C -0.28819 -0.42963 -0.28021 -0.39861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25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4800" b="1" dirty="0">
                <a:solidFill>
                  <a:schemeClr val="bg1"/>
                </a:solidFill>
              </a:rPr>
              <a:t>(</a:t>
            </a:r>
            <a:r>
              <a:rPr lang="ar-SA" sz="4800" b="1" dirty="0">
                <a:solidFill>
                  <a:schemeClr val="bg1"/>
                </a:solidFill>
              </a:rPr>
              <a:t>من مصادر الماء الطهور</a:t>
            </a:r>
            <a:r>
              <a:rPr lang="ar-AE" sz="4800" b="1" dirty="0">
                <a:solidFill>
                  <a:schemeClr val="bg1"/>
                </a:solidFill>
              </a:rPr>
              <a:t>)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211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51981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مياه الصرف الصحي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828989" y="2243766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327373" y="2151000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 err="1">
                <a:solidFill>
                  <a:schemeClr val="bg1"/>
                </a:solidFill>
              </a:rPr>
              <a:t>مياة</a:t>
            </a:r>
            <a:r>
              <a:rPr lang="ar-SA" sz="2400" b="1" dirty="0">
                <a:solidFill>
                  <a:schemeClr val="bg1"/>
                </a:solidFill>
              </a:rPr>
              <a:t> البحار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381722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 err="1">
                <a:solidFill>
                  <a:schemeClr val="bg1"/>
                </a:solidFill>
              </a:rPr>
              <a:t>مياة</a:t>
            </a:r>
            <a:r>
              <a:rPr lang="ar-SA" sz="2400" b="1" dirty="0">
                <a:solidFill>
                  <a:schemeClr val="bg1"/>
                </a:solidFill>
              </a:rPr>
              <a:t> المجاري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194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2 -0.17257 0.0125 C -0.17813 0.02338 -0.17535 0.01875 -0.18108 0.02639 C -0.19253 0.05555 -0.17813 0.02083 -0.19045 0.04259 C -0.19201 0.04537 -0.19323 0.05046 -0.19479 0.05347 C -0.19792 0.05972 -0.20174 0.06227 -0.20469 0.0699 C -0.20608 0.07384 -0.20747 0.07801 -0.20903 0.08102 C -0.21927 0.10069 -0.21042 0.07847 -0.21892 0.09745 C -0.22049 0.10069 -0.2217 0.10486 -0.22326 0.1081 C -0.225 0.11203 -0.22656 0.11574 -0.2283 0.11921 C -0.22917 0.12129 -0.23021 0.12245 -0.23108 0.12453 C -0.23264 0.12801 -0.23385 0.1324 -0.23542 0.13564 C -0.23976 0.14514 -0.24097 0.14467 -0.24479 0.15463 C -0.24601 0.15787 -0.24705 0.16203 -0.24826 0.16551 C -0.25017 0.17037 -0.25208 0.17453 -0.25399 0.17916 C -0.25503 0.18171 -0.2559 0.18495 -0.25694 0.18727 C -0.25816 0.19051 -0.25972 0.19259 -0.26111 0.1956 C -0.26806 0.21088 -0.26302 0.20208 -0.26979 0.22014 C -0.27153 0.22523 -0.27361 0.22847 -0.27552 0.23379 C -0.27656 0.23703 -0.27708 0.24189 -0.2783 0.24467 C -0.28003 0.24907 -0.28229 0.25115 -0.28403 0.25578 C -0.28594 0.26018 -0.28733 0.26713 -0.28906 0.27199 C -0.28958 0.27361 -0.29045 0.27338 -0.29115 0.27477 C -0.29323 0.27893 -0.29497 0.28379 -0.29688 0.28842 C -0.29757 0.29189 -0.29809 0.29652 -0.29913 0.2993 C -0.30035 0.30324 -0.30191 0.30439 -0.3033 0.3074 C -0.30434 0.30995 -0.30521 0.31319 -0.30625 0.31551 C -0.30729 0.31852 -0.30851 0.32083 -0.30955 0.32384 C -0.31389 0.33449 -0.31198 0.33194 -0.31684 0.3456 C -0.3224 0.36111 -0.32014 0.34699 -0.32674 0.37314 C -0.32813 0.37777 -0.32917 0.38264 -0.33056 0.38657 C -0.33142 0.38912 -0.33229 0.38981 -0.33333 0.39213 C -0.33611 0.39953 -0.33837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94 -0.00648 L -0.06094 -0.00672 C -0.07743 -0.00556 -0.08333 -0.00602 -0.0967 -0.00347 C -0.10399 -0.00209 -0.11823 0.00115 -0.11823 0.00092 C -0.1217 0.00278 -0.12517 0.00486 -0.12882 0.00578 C -0.13125 0.00625 -0.13368 0.00648 -0.13594 0.00717 C -0.13767 0.00764 -0.13923 0.00833 -0.1408 0.00879 C -0.14271 0.00926 -0.14479 0.00995 -0.1467 0.01018 C -0.14757 0.01134 -0.14809 0.0125 -0.14896 0.01319 C -0.15573 0.01759 -0.15816 0.01782 -0.16441 0.01921 C -0.16614 0.02037 -0.16771 0.02153 -0.16927 0.02245 C -0.17031 0.02315 -0.1717 0.02315 -0.17274 0.02407 C -0.18107 0.02916 -0.17118 0.02523 -0.18107 0.02847 C -0.18663 0.03194 -0.18576 0.03194 -0.19184 0.03472 C -0.19305 0.03518 -0.19427 0.03588 -0.19548 0.03634 C -0.19774 0.0368 -0.2 0.03727 -0.20243 0.03796 C -0.2059 0.04213 -0.20416 0.04074 -0.20972 0.04236 C -0.21354 0.04328 -0.22153 0.04537 -0.22153 0.04514 C -0.23246 0.05463 -0.21476 0.04051 -0.2441 0.05301 C -0.24913 0.05509 -0.24653 0.05416 -0.25243 0.05625 C -0.25625 0.05926 -0.25694 0.06041 -0.26198 0.06227 C -0.2658 0.06342 -0.27378 0.06528 -0.27378 0.06504 C -0.27552 0.0662 -0.27691 0.06736 -0.27864 0.06828 C -0.2816 0.0699 -0.28351 0.0699 -0.2868 0.07129 C -0.2868 0.07106 -0.29566 0.075 -0.29774 0.07569 C -0.29878 0.07639 -0.3 0.07685 -0.30104 0.07731 C -0.30347 0.07824 -0.30712 0.07916 -0.30937 0.08055 C -0.31111 0.08125 -0.3125 0.08264 -0.31423 0.08356 C -0.31423 0.08333 -0.32309 0.08727 -0.325 0.08796 L -0.33212 0.0912 C -0.33351 0.09143 -0.33524 0.09213 -0.33663 0.09259 C -0.33906 0.09352 -0.34149 0.09467 -0.34392 0.09583 C -0.34514 0.09606 -0.34635 0.09699 -0.34757 0.09722 C -0.34913 0.09768 -0.35069 0.09815 -0.35226 0.09884 C -0.35434 0.0993 -0.35625 0.1 -0.35816 0.10023 C -0.3625 0.10069 -0.36684 0.10023 -0.37101 0.10023 L -0.37101 0.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3" y="5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14 -0.27569 -0.36852 -0.27969 -0.3882 C -0.28819 -0.42963 -0.28021 -0.39838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02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4800" b="1" dirty="0">
                <a:solidFill>
                  <a:schemeClr val="bg1"/>
                </a:solidFill>
              </a:rPr>
              <a:t>(</a:t>
            </a:r>
            <a:r>
              <a:rPr lang="ar-SA" sz="4800" b="1" dirty="0">
                <a:solidFill>
                  <a:schemeClr val="bg1"/>
                </a:solidFill>
              </a:rPr>
              <a:t>من أمثلة الماء النجس </a:t>
            </a:r>
            <a:r>
              <a:rPr lang="ar-AE" sz="4800" b="1" dirty="0">
                <a:solidFill>
                  <a:schemeClr val="bg1"/>
                </a:solidFill>
              </a:rPr>
              <a:t>)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2412378"/>
            <a:ext cx="4421028" cy="1016622"/>
          </a:xfrm>
          <a:prstGeom prst="rect">
            <a:avLst/>
          </a:prstGeom>
        </p:spPr>
      </p:pic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5571" y="3918975"/>
            <a:ext cx="4421028" cy="1016622"/>
          </a:xfrm>
          <a:prstGeom prst="rect">
            <a:avLst/>
          </a:prstGeom>
        </p:spPr>
      </p:pic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427449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23893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 err="1">
                <a:solidFill>
                  <a:schemeClr val="bg1"/>
                </a:solidFill>
              </a:rPr>
              <a:t>مياة</a:t>
            </a:r>
            <a:r>
              <a:rPr lang="ar-SA" sz="2400" b="1" dirty="0">
                <a:solidFill>
                  <a:schemeClr val="bg1"/>
                </a:solidFill>
              </a:rPr>
              <a:t> الأنهار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3958046" y="3826209"/>
            <a:ext cx="4101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ماء مسبح سقطت فيه حمامة فماتت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4101737" y="5425572"/>
            <a:ext cx="3958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ماء البحر سقطت فيه حمامة فماتت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073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0.00023 L 3.05556E-6 0.00023 C -0.01893 -0.00162 -0.02587 -0.00092 -0.04132 -0.0044 C -0.04966 -0.00648 -0.06615 -0.01065 -0.06615 -0.01041 C -0.07014 -0.01296 -0.07413 -0.01597 -0.07848 -0.01713 C -0.08125 -0.01782 -0.08403 -0.01829 -0.08663 -0.01921 C -0.08854 -0.01991 -0.09045 -0.0206 -0.09219 -0.02129 C -0.09445 -0.02199 -0.09688 -0.02291 -0.09913 -0.02338 C -0.1 -0.02477 -0.1007 -0.02662 -0.10174 -0.02754 C -0.10955 -0.03356 -0.11233 -0.03379 -0.11962 -0.03588 C -0.12153 -0.0375 -0.12327 -0.03889 -0.12518 -0.04028 C -0.12639 -0.0412 -0.12795 -0.0412 -0.12917 -0.04236 C -0.13872 -0.04954 -0.12743 -0.04421 -0.13889 -0.04861 C -0.14514 -0.05347 -0.14427 -0.05324 -0.15122 -0.05717 C -0.15261 -0.05787 -0.154 -0.05879 -0.15538 -0.05926 C -0.15799 -0.06018 -0.16077 -0.06065 -0.16354 -0.06157 C -0.16754 -0.06736 -0.16545 -0.06551 -0.17188 -0.06782 C -0.17639 -0.06898 -0.18559 -0.07176 -0.18559 -0.07153 C -0.19827 -0.08472 -0.17778 -0.06504 -0.21163 -0.08241 C -0.21754 -0.08541 -0.21441 -0.08403 -0.22136 -0.0868 C -0.2257 -0.09097 -0.22657 -0.09282 -0.23229 -0.09514 C -0.23681 -0.09676 -0.24601 -0.0993 -0.24601 -0.09907 C -0.24792 -0.10069 -0.24966 -0.10231 -0.25157 -0.10347 C -0.25504 -0.10579 -0.25729 -0.10579 -0.26111 -0.10764 C -0.26111 -0.10741 -0.27136 -0.11296 -0.27361 -0.11389 C -0.27483 -0.11481 -0.27622 -0.11551 -0.27761 -0.11597 C -0.28038 -0.11713 -0.28455 -0.11852 -0.28716 -0.12037 C -0.28924 -0.12153 -0.2908 -0.12338 -0.29271 -0.12454 C -0.29271 -0.1243 -0.30295 -0.12986 -0.30521 -0.13079 L -0.31337 -0.13518 C -0.31511 -0.13565 -0.31702 -0.13634 -0.31875 -0.13727 C -0.32153 -0.13842 -0.32431 -0.14004 -0.32709 -0.14143 C -0.32848 -0.1419 -0.32986 -0.14305 -0.33125 -0.14352 C -0.33316 -0.14421 -0.3349 -0.14491 -0.33663 -0.1456 C -0.33907 -0.14629 -0.34132 -0.14745 -0.34358 -0.14768 C -0.34861 -0.14838 -0.35365 -0.14768 -0.35851 -0.14768 L -0.35851 -0.14745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34" y="-736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7.40741E-7 L -0.17847 0.00046 C -0.1816 -0.00486 -0.18472 -0.00903 -0.18715 -0.01482 C -0.18802 -0.01667 -0.18785 -0.01991 -0.18837 -0.02222 C -0.18889 -0.02477 -0.18958 -0.02708 -0.19045 -0.0294 C -0.19097 -0.03125 -0.19201 -0.03241 -0.19253 -0.03403 C -0.19531 -0.0412 -0.19844 -0.05 -0.2 -0.0588 C -0.20104 -0.06343 -0.20104 -0.06898 -0.20226 -0.07338 C -0.20712 -0.09005 -0.20122 -0.06921 -0.20764 -0.09282 C -0.20833 -0.09514 -0.2092 -0.09769 -0.2099 -0.10023 C -0.21111 -0.10486 -0.21198 -0.11019 -0.21302 -0.11482 C -0.21372 -0.11736 -0.21458 -0.11945 -0.2151 -0.12222 C -0.21597 -0.12593 -0.21649 -0.13032 -0.21736 -0.13449 C -0.21944 -0.14445 -0.2224 -0.15139 -0.225 -0.16134 C -0.22569 -0.16412 -0.22622 -0.16782 -0.22708 -0.17083 C -0.22795 -0.17454 -0.22934 -0.17708 -0.23021 -0.18056 C -0.23229 -0.18843 -0.23351 -0.19722 -0.23559 -0.20509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394 L -0.27639 -0.37083 C -0.27917 -0.39491 -0.27569 -0.36829 -0.27969 -0.3882 C -0.28819 -0.42963 -0.28021 -0.39815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7 -0.3092 -0.53773 -0.3099 -0.53958 C -0.31267 -0.55857 -0.31094 -0.54977 -0.31528 -0.5662 C -0.31563 -0.57107 -0.31545 -0.57639 -0.31632 -0.58079 C -0.31701 -0.58449 -0.31892 -0.58681 -0.31944 -0.59074 C -0.32049 -0.59583 -0.32014 -0.60208 -0.32066 -0.60764 C -0.32101 -0.61111 -0.32118 -0.61435 -0.3217 -0.61759 C -0.32222 -0.62083 -0.32326 -0.62407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83 -0.33681 -0.69792 L -0.33889 -0.70532 C -0.34184 -0.73125 -0.33785 -0.70093 -0.34219 -0.72245 C -0.34306 -0.72708 -0.34358 -0.73218 -0.34427 -0.73704 C -0.34462 -0.73935 -0.34444 -0.74259 -0.34549 -0.74445 L -0.3474 -0.74907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4800" b="1" dirty="0">
                <a:solidFill>
                  <a:schemeClr val="bg1"/>
                </a:solidFill>
              </a:rPr>
              <a:t>(</a:t>
            </a:r>
            <a:r>
              <a:rPr lang="ar-SA" sz="4800" b="1" dirty="0">
                <a:solidFill>
                  <a:schemeClr val="bg1"/>
                </a:solidFill>
              </a:rPr>
              <a:t>عند قضاء الحاجة </a:t>
            </a:r>
            <a:r>
              <a:rPr lang="ar-AE" sz="4800" b="1" dirty="0">
                <a:solidFill>
                  <a:schemeClr val="bg1"/>
                </a:solidFill>
              </a:rPr>
              <a:t>)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211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2560269" y="5198118"/>
            <a:ext cx="5499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استخدم اليد اليمنى في تنظيف مخرج البول والغائط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828989" y="2243766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327373" y="2151000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استتر عن انظار الناس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4421029" y="3817222"/>
            <a:ext cx="3638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2400" b="1" dirty="0">
                <a:solidFill>
                  <a:schemeClr val="bg1"/>
                </a:solidFill>
              </a:rPr>
              <a:t>(ا</a:t>
            </a:r>
            <a:r>
              <a:rPr lang="ar-SA" sz="2400" b="1" dirty="0">
                <a:solidFill>
                  <a:schemeClr val="bg1"/>
                </a:solidFill>
              </a:rPr>
              <a:t>قضي حاجتي تحت ظل الأشجار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النهاية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74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2 -0.17257 0.0125 C -0.17813 0.02338 -0.17535 0.01875 -0.18108 0.02639 C -0.19253 0.05555 -0.17813 0.02083 -0.19045 0.04259 C -0.19201 0.04537 -0.19323 0.05046 -0.19479 0.05347 C -0.19792 0.05972 -0.20174 0.06227 -0.20469 0.0699 C -0.20608 0.07384 -0.20747 0.07801 -0.20903 0.08102 C -0.21927 0.10069 -0.21042 0.07847 -0.21892 0.09745 C -0.22049 0.10069 -0.2217 0.10486 -0.22326 0.1081 C -0.225 0.11203 -0.22656 0.11574 -0.2283 0.11921 C -0.22917 0.12129 -0.23021 0.12245 -0.23108 0.12453 C -0.23264 0.12801 -0.23385 0.1324 -0.23542 0.13564 C -0.23976 0.14514 -0.24097 0.14467 -0.24479 0.15463 C -0.24601 0.15787 -0.24705 0.16203 -0.24826 0.16551 C -0.25017 0.17037 -0.25208 0.17453 -0.25399 0.17916 C -0.25503 0.18171 -0.2559 0.18495 -0.25694 0.18727 C -0.25816 0.19051 -0.25972 0.19259 -0.26111 0.1956 C -0.26806 0.21088 -0.26302 0.20208 -0.26979 0.22014 C -0.27153 0.22523 -0.27361 0.22847 -0.27552 0.23379 C -0.27656 0.23703 -0.27708 0.24189 -0.2783 0.24467 C -0.28003 0.24907 -0.28229 0.25115 -0.28403 0.25578 C -0.28594 0.26018 -0.28733 0.26713 -0.28906 0.27199 C -0.28958 0.27361 -0.29045 0.27338 -0.29115 0.27477 C -0.29323 0.27893 -0.29497 0.28379 -0.29688 0.28842 C -0.29757 0.29189 -0.29809 0.29652 -0.29913 0.2993 C -0.30035 0.30324 -0.30191 0.30439 -0.3033 0.3074 C -0.30434 0.30995 -0.30521 0.31319 -0.30625 0.31551 C -0.30729 0.31852 -0.30851 0.32083 -0.30955 0.32384 C -0.31389 0.33449 -0.31198 0.33194 -0.31684 0.3456 C -0.3224 0.36111 -0.32014 0.34699 -0.32674 0.37314 C -0.32813 0.37777 -0.32917 0.38264 -0.33056 0.38657 C -0.33142 0.38912 -0.33229 0.38981 -0.33333 0.39213 C -0.33611 0.39953 -0.33837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94 -0.00648 L -0.06094 -0.00672 C -0.07743 -0.00556 -0.08333 -0.00602 -0.0967 -0.00347 C -0.10399 -0.00209 -0.11823 0.00115 -0.11823 0.00092 C -0.1217 0.00278 -0.12517 0.00486 -0.12882 0.00578 C -0.13125 0.00625 -0.13368 0.00648 -0.13594 0.00717 C -0.13767 0.00764 -0.13923 0.00833 -0.1408 0.00879 C -0.14271 0.00926 -0.14479 0.00995 -0.1467 0.01018 C -0.14757 0.01134 -0.14809 0.0125 -0.14896 0.01319 C -0.15573 0.01759 -0.15816 0.01782 -0.16441 0.01921 C -0.16614 0.02037 -0.16771 0.02153 -0.16927 0.02245 C -0.17031 0.02315 -0.1717 0.02315 -0.17274 0.02407 C -0.18107 0.02916 -0.17118 0.02523 -0.18107 0.02847 C -0.18663 0.03194 -0.18576 0.03194 -0.19184 0.03472 C -0.19305 0.03518 -0.19427 0.03588 -0.19548 0.03634 C -0.19774 0.0368 -0.2 0.03727 -0.20243 0.03796 C -0.2059 0.04213 -0.20416 0.04074 -0.20972 0.04236 C -0.21354 0.04328 -0.22153 0.04537 -0.22153 0.04514 C -0.23246 0.05463 -0.21476 0.04051 -0.2441 0.05301 C -0.24913 0.05509 -0.24653 0.05416 -0.25243 0.05625 C -0.25625 0.05926 -0.25694 0.06041 -0.26198 0.06227 C -0.2658 0.06342 -0.27378 0.06528 -0.27378 0.06504 C -0.27552 0.0662 -0.27691 0.06736 -0.27864 0.06828 C -0.2816 0.0699 -0.28351 0.0699 -0.2868 0.07129 C -0.2868 0.07106 -0.29566 0.075 -0.29774 0.07569 C -0.29878 0.07639 -0.3 0.07685 -0.30104 0.07731 C -0.30347 0.07824 -0.30712 0.07916 -0.30937 0.08055 C -0.31111 0.08125 -0.3125 0.08264 -0.31423 0.08356 C -0.31423 0.08333 -0.32309 0.08727 -0.325 0.08796 L -0.33212 0.0912 C -0.33351 0.09143 -0.33524 0.09213 -0.33663 0.09259 C -0.33906 0.09352 -0.34149 0.09467 -0.34392 0.09583 C -0.34514 0.09606 -0.34635 0.09699 -0.34757 0.09722 C -0.34913 0.09768 -0.35069 0.09815 -0.35226 0.09884 C -0.35434 0.0993 -0.35625 0.1 -0.35816 0.10023 C -0.3625 0.10069 -0.36684 0.10023 -0.37101 0.10023 L -0.37101 0.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3" y="5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14 -0.27569 -0.36852 -0.27969 -0.3882 C -0.28819 -0.42963 -0.28021 -0.39838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02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4800" b="1" dirty="0">
                <a:solidFill>
                  <a:schemeClr val="bg1"/>
                </a:solidFill>
              </a:rPr>
              <a:t>(</a:t>
            </a:r>
            <a:r>
              <a:rPr lang="ar-SA" sz="4800" b="1" dirty="0">
                <a:solidFill>
                  <a:schemeClr val="bg1"/>
                </a:solidFill>
              </a:rPr>
              <a:t>عند قضاء الحاجة </a:t>
            </a:r>
            <a:r>
              <a:rPr lang="ar-AE" sz="4800" b="1" dirty="0">
                <a:solidFill>
                  <a:schemeClr val="bg1"/>
                </a:solidFill>
              </a:rPr>
              <a:t>)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211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4421028" y="5198118"/>
            <a:ext cx="3638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(</a:t>
            </a:r>
            <a:r>
              <a:rPr lang="ar-SA" sz="2400" b="1" dirty="0">
                <a:solidFill>
                  <a:schemeClr val="bg1"/>
                </a:solidFill>
              </a:rPr>
              <a:t>أتكلم أثناء قضاء حاجتي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828989" y="2243766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327373" y="2151000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لا اطيل المكوث بالحمام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107577" y="3817222"/>
            <a:ext cx="2952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(</a:t>
            </a:r>
            <a:r>
              <a:rPr lang="ar-SA" sz="2400" b="1" dirty="0">
                <a:solidFill>
                  <a:schemeClr val="bg1"/>
                </a:solidFill>
              </a:rPr>
              <a:t> استقبل القبلة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النهاية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494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2 -0.17257 0.0125 C -0.17813 0.02338 -0.17535 0.01875 -0.18108 0.02639 C -0.19253 0.05555 -0.17813 0.02083 -0.19045 0.04259 C -0.19201 0.04537 -0.19323 0.05046 -0.19479 0.05347 C -0.19792 0.05972 -0.20174 0.06227 -0.20469 0.0699 C -0.20608 0.07384 -0.20747 0.07801 -0.20903 0.08102 C -0.21927 0.10069 -0.21042 0.07847 -0.21892 0.09745 C -0.22049 0.10069 -0.2217 0.10486 -0.22326 0.1081 C -0.225 0.11203 -0.22656 0.11574 -0.2283 0.11921 C -0.22917 0.12129 -0.23021 0.12245 -0.23108 0.12453 C -0.23264 0.12801 -0.23385 0.1324 -0.23542 0.13564 C -0.23976 0.14514 -0.24097 0.14467 -0.24479 0.15463 C -0.24601 0.15787 -0.24705 0.16203 -0.24826 0.16551 C -0.25017 0.17037 -0.25208 0.17453 -0.25399 0.17916 C -0.25503 0.18171 -0.2559 0.18495 -0.25694 0.18727 C -0.25816 0.19051 -0.25972 0.19259 -0.26111 0.1956 C -0.26806 0.21088 -0.26302 0.20208 -0.26979 0.22014 C -0.27153 0.22523 -0.27361 0.22847 -0.27552 0.23379 C -0.27656 0.23703 -0.27708 0.24189 -0.2783 0.24467 C -0.28003 0.24907 -0.28229 0.25115 -0.28403 0.25578 C -0.28594 0.26018 -0.28733 0.26713 -0.28906 0.27199 C -0.28958 0.27361 -0.29045 0.27338 -0.29115 0.27477 C -0.29323 0.27893 -0.29497 0.28379 -0.29688 0.28842 C -0.29757 0.29189 -0.29809 0.29652 -0.29913 0.2993 C -0.30035 0.30324 -0.30191 0.30439 -0.3033 0.3074 C -0.30434 0.30995 -0.30521 0.31319 -0.30625 0.31551 C -0.30729 0.31852 -0.30851 0.32083 -0.30955 0.32384 C -0.31389 0.33449 -0.31198 0.33194 -0.31684 0.3456 C -0.3224 0.36111 -0.32014 0.34699 -0.32674 0.37314 C -0.32813 0.37777 -0.32917 0.38264 -0.33056 0.38657 C -0.33142 0.38912 -0.33229 0.38981 -0.33333 0.39213 C -0.33611 0.39953 -0.33837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94 -0.00648 L -0.06094 -0.00672 C -0.07743 -0.00556 -0.08333 -0.00602 -0.0967 -0.00347 C -0.10399 -0.00209 -0.11823 0.00115 -0.11823 0.00092 C -0.1217 0.00278 -0.12517 0.00486 -0.12882 0.00578 C -0.13125 0.00625 -0.13368 0.00648 -0.13594 0.00717 C -0.13767 0.00764 -0.13923 0.00833 -0.1408 0.00879 C -0.14271 0.00926 -0.14479 0.00995 -0.1467 0.01018 C -0.14757 0.01134 -0.14809 0.0125 -0.14896 0.01319 C -0.15573 0.01759 -0.15816 0.01782 -0.16441 0.01921 C -0.16614 0.02037 -0.16771 0.02153 -0.16927 0.02245 C -0.17031 0.02315 -0.1717 0.02315 -0.17274 0.02407 C -0.18107 0.02916 -0.17118 0.02523 -0.18107 0.02847 C -0.18663 0.03194 -0.18576 0.03194 -0.19184 0.03472 C -0.19305 0.03518 -0.19427 0.03588 -0.19548 0.03634 C -0.19774 0.0368 -0.2 0.03727 -0.20243 0.03796 C -0.2059 0.04213 -0.20416 0.04074 -0.20972 0.04236 C -0.21354 0.04328 -0.22153 0.04537 -0.22153 0.04514 C -0.23246 0.05463 -0.21476 0.04051 -0.2441 0.05301 C -0.24913 0.05509 -0.24653 0.05416 -0.25243 0.05625 C -0.25625 0.05926 -0.25694 0.06041 -0.26198 0.06227 C -0.2658 0.06342 -0.27378 0.06528 -0.27378 0.06504 C -0.27552 0.0662 -0.27691 0.06736 -0.27864 0.06828 C -0.2816 0.0699 -0.28351 0.0699 -0.2868 0.07129 C -0.2868 0.07106 -0.29566 0.075 -0.29774 0.07569 C -0.29878 0.07639 -0.3 0.07685 -0.30104 0.07731 C -0.30347 0.07824 -0.30712 0.07916 -0.30937 0.08055 C -0.31111 0.08125 -0.3125 0.08264 -0.31423 0.08356 C -0.31423 0.08333 -0.32309 0.08727 -0.325 0.08796 L -0.33212 0.0912 C -0.33351 0.09143 -0.33524 0.09213 -0.33663 0.09259 C -0.33906 0.09352 -0.34149 0.09467 -0.34392 0.09583 C -0.34514 0.09606 -0.34635 0.09699 -0.34757 0.09722 C -0.34913 0.09768 -0.35069 0.09815 -0.35226 0.09884 C -0.35434 0.0993 -0.35625 0.1 -0.35816 0.10023 C -0.3625 0.10069 -0.36684 0.10023 -0.37101 0.10023 L -0.37101 0.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3" y="5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14 -0.27569 -0.36852 -0.27969 -0.3882 C -0.28819 -0.42963 -0.28021 -0.39838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02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4800" b="1" dirty="0">
                <a:solidFill>
                  <a:schemeClr val="bg1"/>
                </a:solidFill>
              </a:rPr>
              <a:t>(</a:t>
            </a:r>
            <a:r>
              <a:rPr lang="ar-SA" sz="4800" b="1" dirty="0">
                <a:solidFill>
                  <a:schemeClr val="bg1"/>
                </a:solidFill>
              </a:rPr>
              <a:t>صنفان يحبهما الله </a:t>
            </a:r>
            <a:r>
              <a:rPr lang="ar-AE" sz="4800" b="1" dirty="0">
                <a:solidFill>
                  <a:schemeClr val="bg1"/>
                </a:solidFill>
              </a:rPr>
              <a:t>)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24123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055326" y="2389318"/>
            <a:ext cx="30045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2400" b="1" dirty="0">
                <a:solidFill>
                  <a:schemeClr val="bg1"/>
                </a:solidFill>
              </a:rPr>
              <a:t>(</a:t>
            </a:r>
            <a:r>
              <a:rPr lang="ar-SA" sz="2400" b="1" dirty="0">
                <a:solidFill>
                  <a:schemeClr val="bg1"/>
                </a:solidFill>
              </a:rPr>
              <a:t> </a:t>
            </a:r>
            <a:r>
              <a:rPr lang="ar-AE" sz="2400" b="1" dirty="0">
                <a:solidFill>
                  <a:schemeClr val="bg1"/>
                </a:solidFill>
              </a:rPr>
              <a:t>ا</a:t>
            </a:r>
            <a:r>
              <a:rPr lang="ar-SA" sz="2400" b="1" dirty="0">
                <a:solidFill>
                  <a:schemeClr val="bg1"/>
                </a:solidFill>
              </a:rPr>
              <a:t>لصادقين  والمتصدقين 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10067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221356" y="5117301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التوابين والمتطهرين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381722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التوابين والمتواضعين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921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0.0007 L 2.77778E-7 0.00046 C -0.01892 -0.00394 -0.02587 -0.00232 -0.04132 -0.01019 C -0.04965 -0.01482 -0.06615 -0.02408 -0.06615 -0.02361 C -0.07014 -0.0294 -0.07413 -0.03611 -0.07847 -0.03866 C -0.08125 -0.04028 -0.08403 -0.04144 -0.08663 -0.04352 C -0.08854 -0.04491 -0.09045 -0.04653 -0.09219 -0.04815 C -0.09444 -0.04977 -0.09688 -0.05186 -0.09913 -0.05278 C -0.1 -0.05602 -0.10069 -0.06019 -0.10174 -0.06227 C -0.10955 -0.0757 -0.11233 -0.07639 -0.11962 -0.08102 C -0.12153 -0.08473 -0.12326 -0.08774 -0.12517 -0.09098 C -0.12639 -0.09306 -0.12795 -0.09306 -0.12917 -0.09561 C -0.13872 -0.11181 -0.12743 -0.09977 -0.13889 -0.10973 C -0.14514 -0.12061 -0.14427 -0.12014 -0.15122 -0.12894 C -0.1526 -0.13056 -0.15399 -0.13264 -0.15538 -0.13357 C -0.15799 -0.13565 -0.16076 -0.13681 -0.16354 -0.13889 C -0.16753 -0.15186 -0.16545 -0.14769 -0.17188 -0.15301 C -0.17639 -0.15556 -0.18542 -0.16181 -0.18542 -0.16135 C -0.19809 -0.19098 -0.17778 -0.14676 -0.21146 -0.18588 C -0.21736 -0.1926 -0.21424 -0.18936 -0.22118 -0.19584 C -0.22552 -0.2051 -0.22639 -0.20926 -0.23212 -0.21459 C -0.23663 -0.21806 -0.24583 -0.22385 -0.24583 -0.22338 C -0.24774 -0.22709 -0.24948 -0.23056 -0.25139 -0.23334 C -0.25486 -0.23843 -0.25712 -0.23843 -0.26094 -0.2426 C -0.26094 -0.24213 -0.27118 -0.25463 -0.27344 -0.25672 C -0.27465 -0.2588 -0.27604 -0.26042 -0.27743 -0.26135 C -0.28021 -0.26412 -0.28438 -0.26713 -0.28698 -0.2713 C -0.28906 -0.27385 -0.29063 -0.27801 -0.29253 -0.28079 C -0.29253 -0.2801 -0.30278 -0.29283 -0.30503 -0.29491 L -0.31319 -0.30463 C -0.31493 -0.30579 -0.31684 -0.30741 -0.31858 -0.30949 C -0.32135 -0.31204 -0.32413 -0.31574 -0.32691 -0.31875 C -0.3283 -0.31991 -0.32969 -0.32246 -0.33108 -0.32338 C -0.33299 -0.325 -0.33472 -0.32662 -0.33646 -0.32824 C -0.33889 -0.32963 -0.34115 -0.33241 -0.3434 -0.33287 C -0.34844 -0.33449 -0.35347 -0.33287 -0.35816 -0.33287 L -0.35816 -0.3324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17" y="-1659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6 -0.27569 -0.36898 -0.27969 -0.3882 C -0.28819 -0.42963 -0.28021 -0.39861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25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4800" b="1" dirty="0">
                <a:solidFill>
                  <a:schemeClr val="bg1"/>
                </a:solidFill>
              </a:rPr>
              <a:t>(</a:t>
            </a:r>
            <a:r>
              <a:rPr lang="ar-SA" sz="4800" b="1" dirty="0">
                <a:solidFill>
                  <a:schemeClr val="bg1"/>
                </a:solidFill>
              </a:rPr>
              <a:t>نحصل على الطهارة ب</a:t>
            </a:r>
            <a:r>
              <a:rPr lang="ar-AE" sz="4800" b="1" dirty="0">
                <a:solidFill>
                  <a:schemeClr val="bg1"/>
                </a:solidFill>
              </a:rPr>
              <a:t>)</a:t>
            </a:r>
            <a:endParaRPr lang="en-US" sz="4800" b="1" dirty="0">
              <a:solidFill>
                <a:schemeClr val="bg1"/>
              </a:solidFill>
            </a:endParaRP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211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51981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(</a:t>
            </a:r>
            <a:r>
              <a:rPr lang="ar-SA" sz="2400" b="1" dirty="0">
                <a:solidFill>
                  <a:schemeClr val="bg1"/>
                </a:solidFill>
              </a:rPr>
              <a:t>الوضوء فقط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828989" y="2243766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327373" y="2151000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2400" b="1" dirty="0">
                <a:solidFill>
                  <a:schemeClr val="bg1"/>
                </a:solidFill>
              </a:rPr>
              <a:t>( </a:t>
            </a:r>
            <a:r>
              <a:rPr lang="ar-SA" sz="2400" b="1" dirty="0">
                <a:solidFill>
                  <a:schemeClr val="bg1"/>
                </a:solidFill>
              </a:rPr>
              <a:t>إزالة النجاسة والوضوء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381722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AE" sz="2400" b="1" dirty="0">
                <a:solidFill>
                  <a:schemeClr val="bg1"/>
                </a:solidFill>
              </a:rPr>
              <a:t>(</a:t>
            </a:r>
            <a:r>
              <a:rPr lang="ar-SA" sz="2400" b="1" dirty="0">
                <a:solidFill>
                  <a:schemeClr val="bg1"/>
                </a:solidFill>
              </a:rPr>
              <a:t>إزالة النجاسة فقط </a:t>
            </a:r>
            <a:r>
              <a:rPr lang="ar-AE" sz="2400" b="1" dirty="0">
                <a:solidFill>
                  <a:schemeClr val="bg1"/>
                </a:solidFill>
              </a:rPr>
              <a:t>)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587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2 -0.17257 0.0125 C -0.17813 0.02338 -0.17535 0.01875 -0.18108 0.02639 C -0.19253 0.05555 -0.17813 0.02083 -0.19045 0.04259 C -0.19201 0.04537 -0.19323 0.05046 -0.19479 0.05347 C -0.19792 0.05972 -0.20174 0.06227 -0.20469 0.0699 C -0.20608 0.07384 -0.20747 0.07801 -0.20903 0.08102 C -0.21927 0.10069 -0.21042 0.07847 -0.21892 0.09745 C -0.22049 0.10069 -0.2217 0.10486 -0.22326 0.1081 C -0.225 0.11203 -0.22656 0.11574 -0.2283 0.11921 C -0.22917 0.12129 -0.23021 0.12245 -0.23108 0.12453 C -0.23264 0.12801 -0.23385 0.1324 -0.23542 0.13564 C -0.23976 0.14514 -0.24097 0.14467 -0.24479 0.15463 C -0.24601 0.15787 -0.24705 0.16203 -0.24826 0.16551 C -0.25017 0.17037 -0.25208 0.17453 -0.25399 0.17916 C -0.25503 0.18171 -0.2559 0.18495 -0.25694 0.18727 C -0.25816 0.19051 -0.25972 0.19259 -0.26111 0.1956 C -0.26806 0.21088 -0.26302 0.20208 -0.26979 0.22014 C -0.27153 0.22523 -0.27361 0.22847 -0.27552 0.23379 C -0.27656 0.23703 -0.27708 0.24189 -0.2783 0.24467 C -0.28003 0.24907 -0.28229 0.25115 -0.28403 0.25578 C -0.28594 0.26018 -0.28733 0.26713 -0.28906 0.27199 C -0.28958 0.27361 -0.29045 0.27338 -0.29115 0.27477 C -0.29323 0.27893 -0.29497 0.28379 -0.29688 0.28842 C -0.29757 0.29189 -0.29809 0.29652 -0.29913 0.2993 C -0.30035 0.30324 -0.30191 0.30439 -0.3033 0.3074 C -0.30434 0.30995 -0.30521 0.31319 -0.30625 0.31551 C -0.30729 0.31852 -0.30851 0.32083 -0.30955 0.32384 C -0.31389 0.33449 -0.31198 0.33194 -0.31684 0.3456 C -0.3224 0.36111 -0.32014 0.34699 -0.32674 0.37314 C -0.32813 0.37777 -0.32917 0.38264 -0.33056 0.38657 C -0.33142 0.38912 -0.33229 0.38981 -0.33333 0.39213 C -0.33611 0.39953 -0.33837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94 -0.00648 L -0.06094 -0.00672 C -0.07743 -0.00556 -0.08333 -0.00602 -0.0967 -0.00347 C -0.10399 -0.00209 -0.11823 0.00115 -0.11823 0.00092 C -0.1217 0.00278 -0.12517 0.00486 -0.12882 0.00578 C -0.13125 0.00625 -0.13368 0.00648 -0.13594 0.00717 C -0.13767 0.00764 -0.13923 0.00833 -0.1408 0.00879 C -0.14271 0.00926 -0.14479 0.00995 -0.1467 0.01018 C -0.14757 0.01134 -0.14809 0.0125 -0.14896 0.01319 C -0.15573 0.01759 -0.15816 0.01782 -0.16441 0.01921 C -0.16614 0.02037 -0.16771 0.02153 -0.16927 0.02245 C -0.17031 0.02315 -0.1717 0.02315 -0.17274 0.02407 C -0.18107 0.02916 -0.17118 0.02523 -0.18107 0.02847 C -0.18663 0.03194 -0.18576 0.03194 -0.19184 0.03472 C -0.19305 0.03518 -0.19427 0.03588 -0.19548 0.03634 C -0.19774 0.0368 -0.2 0.03727 -0.20243 0.03796 C -0.2059 0.04213 -0.20416 0.04074 -0.20972 0.04236 C -0.21354 0.04328 -0.22153 0.04537 -0.22153 0.04514 C -0.23246 0.05463 -0.21476 0.04051 -0.2441 0.05301 C -0.24913 0.05509 -0.24653 0.05416 -0.25243 0.05625 C -0.25625 0.05926 -0.25694 0.06041 -0.26198 0.06227 C -0.2658 0.06342 -0.27378 0.06528 -0.27378 0.06504 C -0.27552 0.0662 -0.27691 0.06736 -0.27864 0.06828 C -0.2816 0.0699 -0.28351 0.0699 -0.2868 0.07129 C -0.2868 0.07106 -0.29566 0.075 -0.29774 0.07569 C -0.29878 0.07639 -0.3 0.07685 -0.30104 0.07731 C -0.30347 0.07824 -0.30712 0.07916 -0.30937 0.08055 C -0.31111 0.08125 -0.3125 0.08264 -0.31423 0.08356 C -0.31423 0.08333 -0.32309 0.08727 -0.325 0.08796 L -0.33212 0.0912 C -0.33351 0.09143 -0.33524 0.09213 -0.33663 0.09259 C -0.33906 0.09352 -0.34149 0.09467 -0.34392 0.09583 C -0.34514 0.09606 -0.34635 0.09699 -0.34757 0.09722 C -0.34913 0.09768 -0.35069 0.09815 -0.35226 0.09884 C -0.35434 0.0993 -0.35625 0.1 -0.35816 0.10023 C -0.3625 0.10069 -0.36684 0.10023 -0.37101 0.10023 L -0.37101 0.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3" y="5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14 -0.27569 -0.36852 -0.27969 -0.3882 C -0.28819 -0.42963 -0.28021 -0.39838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02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257</TotalTime>
  <Words>396</Words>
  <Application>Microsoft Office PowerPoint</Application>
  <PresentationFormat>عرض على الشاشة (4:3)</PresentationFormat>
  <Paragraphs>85</Paragraphs>
  <Slides>18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Afra Mohammed Salem Mohammed Alkhatri</dc:creator>
  <cp:lastModifiedBy>سراب</cp:lastModifiedBy>
  <cp:revision>7</cp:revision>
  <dcterms:created xsi:type="dcterms:W3CDTF">2020-05-18T12:13:27Z</dcterms:created>
  <dcterms:modified xsi:type="dcterms:W3CDTF">2021-11-07T14:07:02Z</dcterms:modified>
</cp:coreProperties>
</file>