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EEEE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578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342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995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565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991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407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978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397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369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074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168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/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360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23" t="25076" r="6723" b="21638"/>
          <a:stretch/>
        </p:blipFill>
        <p:spPr>
          <a:xfrm>
            <a:off x="2438400" y="381000"/>
            <a:ext cx="7162800" cy="118221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22514" y="3219607"/>
            <a:ext cx="1112338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40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رياضيات </a:t>
            </a:r>
            <a:r>
              <a:rPr lang="ar-SA" sz="40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الصف الأول </a:t>
            </a:r>
            <a:r>
              <a:rPr lang="ar-SA" sz="40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الابتدائي – الجزء الثاني</a:t>
            </a:r>
          </a:p>
          <a:p>
            <a:pPr algn="ctr"/>
            <a:r>
              <a:rPr lang="ar-BH" sz="44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(17</a:t>
            </a:r>
            <a:r>
              <a:rPr lang="ar-SA" sz="44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 – </a:t>
            </a:r>
            <a:r>
              <a:rPr lang="ar-BH" sz="44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2):</a:t>
            </a:r>
            <a:r>
              <a:rPr lang="ar-SA" sz="44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 جَمْعُ عدَدٍ مُكَوَّنٍ من رقمينِ مع عددٍ مُكوَّنٍ</a:t>
            </a:r>
          </a:p>
          <a:p>
            <a:pPr algn="ctr"/>
            <a:r>
              <a:rPr lang="ar-SA" sz="44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من رقمٍ واحِدٍ</a:t>
            </a:r>
            <a:endParaRPr lang="ar-BH" sz="4400" b="1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5545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168400" y="2088634"/>
            <a:ext cx="103251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4000" b="1" dirty="0" smtClean="0">
                <a:solidFill>
                  <a:srgbClr val="FF0000"/>
                </a:solidFill>
              </a:rPr>
              <a:t>سَنتَعلَّمُ </a:t>
            </a:r>
            <a:r>
              <a:rPr lang="ar-SA" sz="4000" b="1" dirty="0">
                <a:solidFill>
                  <a:srgbClr val="FF0000"/>
                </a:solidFill>
              </a:rPr>
              <a:t>في هذا الدرس</a:t>
            </a:r>
            <a:r>
              <a:rPr lang="ar-SA" sz="4000" b="1" dirty="0" smtClean="0">
                <a:solidFill>
                  <a:srgbClr val="FF0000"/>
                </a:solidFill>
              </a:rPr>
              <a:t>:</a:t>
            </a:r>
          </a:p>
          <a:p>
            <a:pPr algn="ctr"/>
            <a:r>
              <a:rPr lang="ar-SA" sz="4000" b="1" dirty="0" smtClean="0"/>
              <a:t> </a:t>
            </a:r>
            <a:r>
              <a:rPr lang="ar-SA" sz="4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جَمْعُ عدَدٍ مُكَوَّنٍ </a:t>
            </a:r>
            <a:r>
              <a:rPr lang="ar-SA" sz="4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مِن رَقْمَينِ </a:t>
            </a:r>
            <a:r>
              <a:rPr lang="ar-SA" sz="4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مع </a:t>
            </a:r>
            <a:r>
              <a:rPr lang="ar-SA" sz="4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عَددٍ مُكوَّنٍ مِن رَقمٍ واحِدٍ.</a:t>
            </a:r>
            <a:endParaRPr lang="ar-SA" sz="4000" b="1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651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199594" y="6426024"/>
            <a:ext cx="9936000" cy="342261"/>
            <a:chOff x="1108361" y="6522840"/>
            <a:chExt cx="9936000" cy="400110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1108361" y="6522840"/>
              <a:ext cx="9936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>
              <a:spLocks noChangeArrowheads="1"/>
            </p:cNvSpPr>
            <p:nvPr/>
          </p:nvSpPr>
          <p:spPr bwMode="auto">
            <a:xfrm>
              <a:off x="5707820" y="6522840"/>
              <a:ext cx="519588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r>
                <a:rPr lang="ar-BH" altLang="ar-JO" sz="2000" b="1" dirty="0" smtClean="0">
                  <a:latin typeface="Traditional Arabic" panose="02020603050405020304" pitchFamily="18" charset="-78"/>
                  <a:ea typeface="Yu Gothic UI Semilight" panose="020B0400000000000000" pitchFamily="34" charset="-128"/>
                  <a:cs typeface="Traditional Arabic" panose="02020603050405020304" pitchFamily="18" charset="-78"/>
                </a:rPr>
                <a:t>وزارة التربية والتعليم – 2020م</a:t>
              </a:r>
              <a:endParaRPr lang="en-US" altLang="ar-JO" sz="2000" b="1" dirty="0">
                <a:latin typeface="Traditional Arabic" panose="02020603050405020304" pitchFamily="18" charset="-78"/>
                <a:ea typeface="Yu Gothic UI Semilight" panose="020B0400000000000000" pitchFamily="34" charset="-128"/>
                <a:cs typeface="Traditional Arabic" panose="02020603050405020304" pitchFamily="18" charset="-78"/>
              </a:endParaRPr>
            </a:p>
          </p:txBody>
        </p:sp>
      </p:grpSp>
      <p:sp>
        <p:nvSpPr>
          <p:cNvPr id="6" name="Cube 5">
            <a:extLst>
              <a:ext uri="{FF2B5EF4-FFF2-40B4-BE49-F238E27FC236}">
                <a16:creationId xmlns:a16="http://schemas.microsoft.com/office/drawing/2014/main" id="{99E9AA69-271A-4257-896C-5E530549DBC1}"/>
              </a:ext>
            </a:extLst>
          </p:cNvPr>
          <p:cNvSpPr/>
          <p:nvPr/>
        </p:nvSpPr>
        <p:spPr>
          <a:xfrm rot="5400000">
            <a:off x="9208863" y="1832930"/>
            <a:ext cx="274320" cy="27432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2E47619D-BDE0-46B9-842E-92B0B97B8CFD}"/>
              </a:ext>
            </a:extLst>
          </p:cNvPr>
          <p:cNvGrpSpPr/>
          <p:nvPr/>
        </p:nvGrpSpPr>
        <p:grpSpPr>
          <a:xfrm>
            <a:off x="7356562" y="1350316"/>
            <a:ext cx="274320" cy="2178362"/>
            <a:chOff x="6324567" y="635434"/>
            <a:chExt cx="274320" cy="2178362"/>
          </a:xfrm>
          <a:solidFill>
            <a:srgbClr val="FFC000"/>
          </a:solidFill>
        </p:grpSpPr>
        <p:sp>
          <p:nvSpPr>
            <p:cNvPr id="10" name="Cube 9"/>
            <p:cNvSpPr/>
            <p:nvPr/>
          </p:nvSpPr>
          <p:spPr>
            <a:xfrm rot="5400000">
              <a:off x="6324567" y="635434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1" name="Cube 10"/>
            <p:cNvSpPr/>
            <p:nvPr/>
          </p:nvSpPr>
          <p:spPr>
            <a:xfrm rot="5400000">
              <a:off x="6324567" y="851240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2" name="Cube 11"/>
            <p:cNvSpPr/>
            <p:nvPr/>
          </p:nvSpPr>
          <p:spPr>
            <a:xfrm rot="5400000">
              <a:off x="6324567" y="1062867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3" name="Cube 12"/>
            <p:cNvSpPr/>
            <p:nvPr/>
          </p:nvSpPr>
          <p:spPr>
            <a:xfrm rot="5400000">
              <a:off x="6324567" y="1276324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4" name="Cube 13"/>
            <p:cNvSpPr/>
            <p:nvPr/>
          </p:nvSpPr>
          <p:spPr>
            <a:xfrm rot="5400000">
              <a:off x="6324567" y="1487951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5" name="Cube 14"/>
            <p:cNvSpPr/>
            <p:nvPr/>
          </p:nvSpPr>
          <p:spPr>
            <a:xfrm rot="5400000">
              <a:off x="6324567" y="1689308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6" name="Cube 15"/>
            <p:cNvSpPr/>
            <p:nvPr/>
          </p:nvSpPr>
          <p:spPr>
            <a:xfrm rot="5400000">
              <a:off x="6324567" y="1898586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7" name="Cube 16"/>
            <p:cNvSpPr/>
            <p:nvPr/>
          </p:nvSpPr>
          <p:spPr>
            <a:xfrm rot="5400000">
              <a:off x="6324567" y="2114392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8" name="Cube 17"/>
            <p:cNvSpPr/>
            <p:nvPr/>
          </p:nvSpPr>
          <p:spPr>
            <a:xfrm rot="5400000">
              <a:off x="6324567" y="2323670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9" name="Cube 18"/>
            <p:cNvSpPr/>
            <p:nvPr/>
          </p:nvSpPr>
          <p:spPr>
            <a:xfrm rot="5400000">
              <a:off x="6324567" y="2539476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5799053" y="362184"/>
            <a:ext cx="603653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4000" b="1" dirty="0" smtClean="0"/>
              <a:t>أَجِدُ ناتجَ الجَمْعِ  25 + 2 مُسْتعْمِلاً </a:t>
            </a:r>
            <a:endParaRPr lang="ar-BH" sz="4000" b="1" dirty="0"/>
          </a:p>
        </p:txBody>
      </p:sp>
      <p:sp>
        <p:nvSpPr>
          <p:cNvPr id="21" name="Cube 20">
            <a:extLst>
              <a:ext uri="{FF2B5EF4-FFF2-40B4-BE49-F238E27FC236}">
                <a16:creationId xmlns:a16="http://schemas.microsoft.com/office/drawing/2014/main" id="{99E9AA69-271A-4257-896C-5E530549DBC1}"/>
              </a:ext>
            </a:extLst>
          </p:cNvPr>
          <p:cNvSpPr/>
          <p:nvPr/>
        </p:nvSpPr>
        <p:spPr>
          <a:xfrm rot="5400000">
            <a:off x="9752414" y="2258423"/>
            <a:ext cx="274320" cy="27432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22" name="Cube 21">
            <a:extLst>
              <a:ext uri="{FF2B5EF4-FFF2-40B4-BE49-F238E27FC236}">
                <a16:creationId xmlns:a16="http://schemas.microsoft.com/office/drawing/2014/main" id="{99E9AA69-271A-4257-896C-5E530549DBC1}"/>
              </a:ext>
            </a:extLst>
          </p:cNvPr>
          <p:cNvSpPr/>
          <p:nvPr/>
        </p:nvSpPr>
        <p:spPr>
          <a:xfrm rot="5400000">
            <a:off x="9263175" y="2749218"/>
            <a:ext cx="274320" cy="27432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23" name="Cube 22">
            <a:extLst>
              <a:ext uri="{FF2B5EF4-FFF2-40B4-BE49-F238E27FC236}">
                <a16:creationId xmlns:a16="http://schemas.microsoft.com/office/drawing/2014/main" id="{99E9AA69-271A-4257-896C-5E530549DBC1}"/>
              </a:ext>
            </a:extLst>
          </p:cNvPr>
          <p:cNvSpPr/>
          <p:nvPr/>
        </p:nvSpPr>
        <p:spPr>
          <a:xfrm rot="5400000">
            <a:off x="10176977" y="2772195"/>
            <a:ext cx="274320" cy="27432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24" name="Cube 23">
            <a:extLst>
              <a:ext uri="{FF2B5EF4-FFF2-40B4-BE49-F238E27FC236}">
                <a16:creationId xmlns:a16="http://schemas.microsoft.com/office/drawing/2014/main" id="{99E9AA69-271A-4257-896C-5E530549DBC1}"/>
              </a:ext>
            </a:extLst>
          </p:cNvPr>
          <p:cNvSpPr/>
          <p:nvPr/>
        </p:nvSpPr>
        <p:spPr>
          <a:xfrm rot="5400000">
            <a:off x="10149840" y="1868684"/>
            <a:ext cx="274320" cy="27432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25" name="Cube 24">
            <a:extLst>
              <a:ext uri="{FF2B5EF4-FFF2-40B4-BE49-F238E27FC236}">
                <a16:creationId xmlns:a16="http://schemas.microsoft.com/office/drawing/2014/main" id="{99E9AA69-271A-4257-896C-5E530549DBC1}"/>
              </a:ext>
            </a:extLst>
          </p:cNvPr>
          <p:cNvSpPr/>
          <p:nvPr/>
        </p:nvSpPr>
        <p:spPr>
          <a:xfrm rot="5400000">
            <a:off x="3477450" y="2635035"/>
            <a:ext cx="274320" cy="27432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26" name="Cube 25">
            <a:extLst>
              <a:ext uri="{FF2B5EF4-FFF2-40B4-BE49-F238E27FC236}">
                <a16:creationId xmlns:a16="http://schemas.microsoft.com/office/drawing/2014/main" id="{99E9AA69-271A-4257-896C-5E530549DBC1}"/>
              </a:ext>
            </a:extLst>
          </p:cNvPr>
          <p:cNvSpPr/>
          <p:nvPr/>
        </p:nvSpPr>
        <p:spPr>
          <a:xfrm rot="5400000">
            <a:off x="3976143" y="2052069"/>
            <a:ext cx="274320" cy="27432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2E47619D-BDE0-46B9-842E-92B0B97B8CFD}"/>
              </a:ext>
            </a:extLst>
          </p:cNvPr>
          <p:cNvGrpSpPr/>
          <p:nvPr/>
        </p:nvGrpSpPr>
        <p:grpSpPr>
          <a:xfrm>
            <a:off x="8086376" y="1350316"/>
            <a:ext cx="274320" cy="2178362"/>
            <a:chOff x="6324567" y="635434"/>
            <a:chExt cx="274320" cy="2178362"/>
          </a:xfrm>
          <a:solidFill>
            <a:srgbClr val="FFC000"/>
          </a:solidFill>
        </p:grpSpPr>
        <p:sp>
          <p:nvSpPr>
            <p:cNvPr id="28" name="Cube 27"/>
            <p:cNvSpPr/>
            <p:nvPr/>
          </p:nvSpPr>
          <p:spPr>
            <a:xfrm rot="5400000">
              <a:off x="6324567" y="635434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29" name="Cube 28"/>
            <p:cNvSpPr/>
            <p:nvPr/>
          </p:nvSpPr>
          <p:spPr>
            <a:xfrm rot="5400000">
              <a:off x="6324567" y="851240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30" name="Cube 29"/>
            <p:cNvSpPr/>
            <p:nvPr/>
          </p:nvSpPr>
          <p:spPr>
            <a:xfrm rot="5400000">
              <a:off x="6324567" y="1062867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31" name="Cube 30"/>
            <p:cNvSpPr/>
            <p:nvPr/>
          </p:nvSpPr>
          <p:spPr>
            <a:xfrm rot="5400000">
              <a:off x="6324567" y="1276324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32" name="Cube 31"/>
            <p:cNvSpPr/>
            <p:nvPr/>
          </p:nvSpPr>
          <p:spPr>
            <a:xfrm rot="5400000">
              <a:off x="6324567" y="1487951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33" name="Cube 32"/>
            <p:cNvSpPr/>
            <p:nvPr/>
          </p:nvSpPr>
          <p:spPr>
            <a:xfrm rot="5400000">
              <a:off x="6324567" y="1689308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34" name="Cube 33"/>
            <p:cNvSpPr/>
            <p:nvPr/>
          </p:nvSpPr>
          <p:spPr>
            <a:xfrm rot="5400000">
              <a:off x="6324567" y="1898586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35" name="Cube 34"/>
            <p:cNvSpPr/>
            <p:nvPr/>
          </p:nvSpPr>
          <p:spPr>
            <a:xfrm rot="5400000">
              <a:off x="6324567" y="2114392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36" name="Cube 35"/>
            <p:cNvSpPr/>
            <p:nvPr/>
          </p:nvSpPr>
          <p:spPr>
            <a:xfrm rot="5400000">
              <a:off x="6324567" y="2323670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37" name="Cube 36"/>
            <p:cNvSpPr/>
            <p:nvPr/>
          </p:nvSpPr>
          <p:spPr>
            <a:xfrm rot="5400000">
              <a:off x="6324567" y="2539476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</p:grpSp>
      <p:sp>
        <p:nvSpPr>
          <p:cNvPr id="38" name="Cube 37">
            <a:extLst>
              <a:ext uri="{FF2B5EF4-FFF2-40B4-BE49-F238E27FC236}">
                <a16:creationId xmlns:a16="http://schemas.microsoft.com/office/drawing/2014/main" id="{99E9AA69-271A-4257-896C-5E530549DBC1}"/>
              </a:ext>
            </a:extLst>
          </p:cNvPr>
          <p:cNvSpPr/>
          <p:nvPr/>
        </p:nvSpPr>
        <p:spPr>
          <a:xfrm rot="5400000">
            <a:off x="9318886" y="4224435"/>
            <a:ext cx="274320" cy="27432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39" name="Cube 38">
            <a:extLst>
              <a:ext uri="{FF2B5EF4-FFF2-40B4-BE49-F238E27FC236}">
                <a16:creationId xmlns:a16="http://schemas.microsoft.com/office/drawing/2014/main" id="{99E9AA69-271A-4257-896C-5E530549DBC1}"/>
              </a:ext>
            </a:extLst>
          </p:cNvPr>
          <p:cNvSpPr/>
          <p:nvPr/>
        </p:nvSpPr>
        <p:spPr>
          <a:xfrm rot="5400000">
            <a:off x="9862437" y="4649928"/>
            <a:ext cx="274320" cy="27432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40" name="Cube 39">
            <a:extLst>
              <a:ext uri="{FF2B5EF4-FFF2-40B4-BE49-F238E27FC236}">
                <a16:creationId xmlns:a16="http://schemas.microsoft.com/office/drawing/2014/main" id="{99E9AA69-271A-4257-896C-5E530549DBC1}"/>
              </a:ext>
            </a:extLst>
          </p:cNvPr>
          <p:cNvSpPr/>
          <p:nvPr/>
        </p:nvSpPr>
        <p:spPr>
          <a:xfrm rot="5400000">
            <a:off x="9373198" y="5140723"/>
            <a:ext cx="274320" cy="27432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41" name="Cube 40">
            <a:extLst>
              <a:ext uri="{FF2B5EF4-FFF2-40B4-BE49-F238E27FC236}">
                <a16:creationId xmlns:a16="http://schemas.microsoft.com/office/drawing/2014/main" id="{99E9AA69-271A-4257-896C-5E530549DBC1}"/>
              </a:ext>
            </a:extLst>
          </p:cNvPr>
          <p:cNvSpPr/>
          <p:nvPr/>
        </p:nvSpPr>
        <p:spPr>
          <a:xfrm rot="5400000">
            <a:off x="10287000" y="5163700"/>
            <a:ext cx="274320" cy="27432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42" name="Cube 41">
            <a:extLst>
              <a:ext uri="{FF2B5EF4-FFF2-40B4-BE49-F238E27FC236}">
                <a16:creationId xmlns:a16="http://schemas.microsoft.com/office/drawing/2014/main" id="{99E9AA69-271A-4257-896C-5E530549DBC1}"/>
              </a:ext>
            </a:extLst>
          </p:cNvPr>
          <p:cNvSpPr/>
          <p:nvPr/>
        </p:nvSpPr>
        <p:spPr>
          <a:xfrm rot="5400000">
            <a:off x="10259863" y="4260189"/>
            <a:ext cx="274320" cy="27432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50" name="Cube 49">
            <a:extLst>
              <a:ext uri="{FF2B5EF4-FFF2-40B4-BE49-F238E27FC236}">
                <a16:creationId xmlns:a16="http://schemas.microsoft.com/office/drawing/2014/main" id="{99E9AA69-271A-4257-896C-5E530549DBC1}"/>
              </a:ext>
            </a:extLst>
          </p:cNvPr>
          <p:cNvSpPr/>
          <p:nvPr/>
        </p:nvSpPr>
        <p:spPr>
          <a:xfrm rot="5400000">
            <a:off x="7960703" y="4936489"/>
            <a:ext cx="274320" cy="27432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51" name="Cube 50">
            <a:extLst>
              <a:ext uri="{FF2B5EF4-FFF2-40B4-BE49-F238E27FC236}">
                <a16:creationId xmlns:a16="http://schemas.microsoft.com/office/drawing/2014/main" id="{99E9AA69-271A-4257-896C-5E530549DBC1}"/>
              </a:ext>
            </a:extLst>
          </p:cNvPr>
          <p:cNvSpPr/>
          <p:nvPr/>
        </p:nvSpPr>
        <p:spPr>
          <a:xfrm rot="5400000">
            <a:off x="7960703" y="4338933"/>
            <a:ext cx="274320" cy="27432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2E47619D-BDE0-46B9-842E-92B0B97B8CFD}"/>
              </a:ext>
            </a:extLst>
          </p:cNvPr>
          <p:cNvGrpSpPr/>
          <p:nvPr/>
        </p:nvGrpSpPr>
        <p:grpSpPr>
          <a:xfrm>
            <a:off x="2476758" y="3299591"/>
            <a:ext cx="274320" cy="2178362"/>
            <a:chOff x="6324567" y="635434"/>
            <a:chExt cx="274320" cy="2178362"/>
          </a:xfrm>
          <a:solidFill>
            <a:srgbClr val="FFC000"/>
          </a:solidFill>
        </p:grpSpPr>
        <p:sp>
          <p:nvSpPr>
            <p:cNvPr id="53" name="Cube 52"/>
            <p:cNvSpPr/>
            <p:nvPr/>
          </p:nvSpPr>
          <p:spPr>
            <a:xfrm rot="5400000">
              <a:off x="6324567" y="635434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54" name="Cube 53"/>
            <p:cNvSpPr/>
            <p:nvPr/>
          </p:nvSpPr>
          <p:spPr>
            <a:xfrm rot="5400000">
              <a:off x="6324567" y="851240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55" name="Cube 54"/>
            <p:cNvSpPr/>
            <p:nvPr/>
          </p:nvSpPr>
          <p:spPr>
            <a:xfrm rot="5400000">
              <a:off x="6324567" y="1062867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56" name="Cube 55"/>
            <p:cNvSpPr/>
            <p:nvPr/>
          </p:nvSpPr>
          <p:spPr>
            <a:xfrm rot="5400000">
              <a:off x="6324567" y="1276324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57" name="Cube 56"/>
            <p:cNvSpPr/>
            <p:nvPr/>
          </p:nvSpPr>
          <p:spPr>
            <a:xfrm rot="5400000">
              <a:off x="6324567" y="1487951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58" name="Cube 57"/>
            <p:cNvSpPr/>
            <p:nvPr/>
          </p:nvSpPr>
          <p:spPr>
            <a:xfrm rot="5400000">
              <a:off x="6324567" y="1689308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59" name="Cube 58"/>
            <p:cNvSpPr/>
            <p:nvPr/>
          </p:nvSpPr>
          <p:spPr>
            <a:xfrm rot="5400000">
              <a:off x="6324567" y="1898586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60" name="Cube 59"/>
            <p:cNvSpPr/>
            <p:nvPr/>
          </p:nvSpPr>
          <p:spPr>
            <a:xfrm rot="5400000">
              <a:off x="6324567" y="2114392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61" name="Cube 60"/>
            <p:cNvSpPr/>
            <p:nvPr/>
          </p:nvSpPr>
          <p:spPr>
            <a:xfrm rot="5400000">
              <a:off x="6324567" y="2323670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62" name="Cube 61"/>
            <p:cNvSpPr/>
            <p:nvPr/>
          </p:nvSpPr>
          <p:spPr>
            <a:xfrm rot="5400000">
              <a:off x="6324567" y="2539476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2E47619D-BDE0-46B9-842E-92B0B97B8CFD}"/>
              </a:ext>
            </a:extLst>
          </p:cNvPr>
          <p:cNvGrpSpPr/>
          <p:nvPr/>
        </p:nvGrpSpPr>
        <p:grpSpPr>
          <a:xfrm>
            <a:off x="3037638" y="3295644"/>
            <a:ext cx="274320" cy="2178362"/>
            <a:chOff x="6324567" y="635434"/>
            <a:chExt cx="274320" cy="2178362"/>
          </a:xfrm>
          <a:solidFill>
            <a:srgbClr val="FFC000"/>
          </a:solidFill>
        </p:grpSpPr>
        <p:sp>
          <p:nvSpPr>
            <p:cNvPr id="64" name="Cube 63"/>
            <p:cNvSpPr/>
            <p:nvPr/>
          </p:nvSpPr>
          <p:spPr>
            <a:xfrm rot="5400000">
              <a:off x="6324567" y="635434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65" name="Cube 64"/>
            <p:cNvSpPr/>
            <p:nvPr/>
          </p:nvSpPr>
          <p:spPr>
            <a:xfrm rot="5400000">
              <a:off x="6324567" y="851240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66" name="Cube 65"/>
            <p:cNvSpPr/>
            <p:nvPr/>
          </p:nvSpPr>
          <p:spPr>
            <a:xfrm rot="5400000">
              <a:off x="6324567" y="1062867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67" name="Cube 66"/>
            <p:cNvSpPr/>
            <p:nvPr/>
          </p:nvSpPr>
          <p:spPr>
            <a:xfrm rot="5400000">
              <a:off x="6324567" y="1276324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68" name="Cube 67"/>
            <p:cNvSpPr/>
            <p:nvPr/>
          </p:nvSpPr>
          <p:spPr>
            <a:xfrm rot="5400000">
              <a:off x="6324567" y="1487951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69" name="Cube 68"/>
            <p:cNvSpPr/>
            <p:nvPr/>
          </p:nvSpPr>
          <p:spPr>
            <a:xfrm rot="5400000">
              <a:off x="6324567" y="1689308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70" name="Cube 69"/>
            <p:cNvSpPr/>
            <p:nvPr/>
          </p:nvSpPr>
          <p:spPr>
            <a:xfrm rot="5400000">
              <a:off x="6324567" y="1898586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71" name="Cube 70"/>
            <p:cNvSpPr/>
            <p:nvPr/>
          </p:nvSpPr>
          <p:spPr>
            <a:xfrm rot="5400000">
              <a:off x="6324567" y="2114392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72" name="Cube 71"/>
            <p:cNvSpPr/>
            <p:nvPr/>
          </p:nvSpPr>
          <p:spPr>
            <a:xfrm rot="5400000">
              <a:off x="6324567" y="2323670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73" name="Cube 72"/>
            <p:cNvSpPr/>
            <p:nvPr/>
          </p:nvSpPr>
          <p:spPr>
            <a:xfrm rot="5400000">
              <a:off x="6324567" y="2539476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2E47619D-BDE0-46B9-842E-92B0B97B8CFD}"/>
              </a:ext>
            </a:extLst>
          </p:cNvPr>
          <p:cNvGrpSpPr/>
          <p:nvPr/>
        </p:nvGrpSpPr>
        <p:grpSpPr>
          <a:xfrm rot="5400000">
            <a:off x="1869555" y="-354238"/>
            <a:ext cx="274320" cy="2178362"/>
            <a:chOff x="6324567" y="635434"/>
            <a:chExt cx="274320" cy="2178362"/>
          </a:xfrm>
          <a:solidFill>
            <a:srgbClr val="FFC000"/>
          </a:solidFill>
        </p:grpSpPr>
        <p:sp>
          <p:nvSpPr>
            <p:cNvPr id="75" name="Cube 74"/>
            <p:cNvSpPr/>
            <p:nvPr/>
          </p:nvSpPr>
          <p:spPr>
            <a:xfrm rot="5400000">
              <a:off x="6324567" y="635434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76" name="Cube 75"/>
            <p:cNvSpPr/>
            <p:nvPr/>
          </p:nvSpPr>
          <p:spPr>
            <a:xfrm rot="5400000">
              <a:off x="6324567" y="851240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77" name="Cube 76"/>
            <p:cNvSpPr/>
            <p:nvPr/>
          </p:nvSpPr>
          <p:spPr>
            <a:xfrm rot="5400000">
              <a:off x="6324567" y="1062867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78" name="Cube 77"/>
            <p:cNvSpPr/>
            <p:nvPr/>
          </p:nvSpPr>
          <p:spPr>
            <a:xfrm rot="5400000">
              <a:off x="6324567" y="1276324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79" name="Cube 78"/>
            <p:cNvSpPr/>
            <p:nvPr/>
          </p:nvSpPr>
          <p:spPr>
            <a:xfrm rot="5400000">
              <a:off x="6324567" y="1487951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80" name="Cube 79"/>
            <p:cNvSpPr/>
            <p:nvPr/>
          </p:nvSpPr>
          <p:spPr>
            <a:xfrm rot="5400000">
              <a:off x="6324567" y="1689308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81" name="Cube 80"/>
            <p:cNvSpPr/>
            <p:nvPr/>
          </p:nvSpPr>
          <p:spPr>
            <a:xfrm rot="5400000">
              <a:off x="6324567" y="1898586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82" name="Cube 81"/>
            <p:cNvSpPr/>
            <p:nvPr/>
          </p:nvSpPr>
          <p:spPr>
            <a:xfrm rot="5400000">
              <a:off x="6324567" y="2114392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83" name="Cube 82"/>
            <p:cNvSpPr/>
            <p:nvPr/>
          </p:nvSpPr>
          <p:spPr>
            <a:xfrm rot="5400000">
              <a:off x="6324567" y="2323670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84" name="Cube 83"/>
            <p:cNvSpPr/>
            <p:nvPr/>
          </p:nvSpPr>
          <p:spPr>
            <a:xfrm rot="5400000">
              <a:off x="6324567" y="2539476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</p:grpSp>
      <p:sp>
        <p:nvSpPr>
          <p:cNvPr id="85" name="Cube 84">
            <a:extLst>
              <a:ext uri="{FF2B5EF4-FFF2-40B4-BE49-F238E27FC236}">
                <a16:creationId xmlns:a16="http://schemas.microsoft.com/office/drawing/2014/main" id="{99E9AA69-271A-4257-896C-5E530549DBC1}"/>
              </a:ext>
            </a:extLst>
          </p:cNvPr>
          <p:cNvSpPr/>
          <p:nvPr/>
        </p:nvSpPr>
        <p:spPr>
          <a:xfrm rot="5400000">
            <a:off x="3609572" y="643696"/>
            <a:ext cx="274320" cy="27432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86" name="TextBox 85"/>
          <p:cNvSpPr txBox="1"/>
          <p:nvPr/>
        </p:nvSpPr>
        <p:spPr>
          <a:xfrm>
            <a:off x="6167594" y="5590589"/>
            <a:ext cx="57912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4000" b="1" dirty="0" smtClean="0"/>
              <a:t>النَّاتِجُ هو: 7 آحادٍ و2 عَشَراتٍ = </a:t>
            </a:r>
            <a:endParaRPr lang="ar-BH" sz="40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5524058" y="5606695"/>
            <a:ext cx="104734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27</a:t>
            </a:r>
            <a:endParaRPr lang="ar-BH" sz="4000" b="1" dirty="0">
              <a:solidFill>
                <a:srgbClr val="FF0000"/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3095896" y="3374398"/>
            <a:ext cx="886289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4000" b="1" dirty="0" smtClean="0"/>
              <a:t>نَجْمَعُ الآحاد معَ الآحاد ونُحافِظُ على نفسِ العشرات:</a:t>
            </a:r>
            <a:endParaRPr lang="ar-BH" sz="4000" b="1" dirty="0"/>
          </a:p>
        </p:txBody>
      </p:sp>
    </p:spTree>
    <p:extLst>
      <p:ext uri="{BB962C8B-B14F-4D97-AF65-F5344CB8AC3E}">
        <p14:creationId xmlns:p14="http://schemas.microsoft.com/office/powerpoint/2010/main" val="2818966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0" grpId="0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50" grpId="0" animBg="1"/>
      <p:bldP spid="51" grpId="0" animBg="1"/>
      <p:bldP spid="85" grpId="0" animBg="1"/>
      <p:bldP spid="86" grpId="0"/>
      <p:bldP spid="2" grpId="0"/>
      <p:bldP spid="8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199594" y="6465780"/>
            <a:ext cx="9936000" cy="342261"/>
            <a:chOff x="1108361" y="6522840"/>
            <a:chExt cx="9936000" cy="40011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108361" y="6522840"/>
              <a:ext cx="9936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>
              <a:spLocks noChangeArrowheads="1"/>
            </p:cNvSpPr>
            <p:nvPr/>
          </p:nvSpPr>
          <p:spPr bwMode="auto">
            <a:xfrm>
              <a:off x="5707820" y="6522840"/>
              <a:ext cx="519588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r>
                <a:rPr lang="ar-BH" altLang="ar-JO" sz="2000" b="1" dirty="0" smtClean="0">
                  <a:latin typeface="Traditional Arabic" panose="02020603050405020304" pitchFamily="18" charset="-78"/>
                  <a:ea typeface="Yu Gothic UI Semilight" panose="020B0400000000000000" pitchFamily="34" charset="-128"/>
                  <a:cs typeface="Traditional Arabic" panose="02020603050405020304" pitchFamily="18" charset="-78"/>
                </a:rPr>
                <a:t>وزارة التربية والتعليم – 2020م</a:t>
              </a:r>
              <a:endParaRPr lang="en-US" altLang="ar-JO" sz="2000" b="1" dirty="0">
                <a:latin typeface="Traditional Arabic" panose="02020603050405020304" pitchFamily="18" charset="-78"/>
                <a:ea typeface="Yu Gothic UI Semilight" panose="020B0400000000000000" pitchFamily="34" charset="-128"/>
                <a:cs typeface="Traditional Arabic" panose="02020603050405020304" pitchFamily="18" charset="-78"/>
              </a:endParaRPr>
            </a:p>
          </p:txBody>
        </p:sp>
      </p:grp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5136766"/>
              </p:ext>
            </p:extLst>
          </p:nvPr>
        </p:nvGraphicFramePr>
        <p:xfrm>
          <a:off x="6809834" y="292979"/>
          <a:ext cx="4906682" cy="433642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4533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33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96189">
                <a:tc>
                  <a:txBody>
                    <a:bodyPr/>
                    <a:lstStyle/>
                    <a:p>
                      <a:pPr rtl="1"/>
                      <a:endParaRPr lang="ar-SA" dirty="0" smtClean="0"/>
                    </a:p>
                    <a:p>
                      <a:pPr algn="ctr" rtl="1"/>
                      <a:r>
                        <a:rPr lang="ar-SA" sz="4000" dirty="0" smtClean="0">
                          <a:solidFill>
                            <a:schemeClr val="tx1"/>
                          </a:solidFill>
                        </a:rPr>
                        <a:t>آحاد</a:t>
                      </a:r>
                      <a:endParaRPr lang="ar-BH" sz="4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 smtClean="0"/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dirty="0" smtClean="0">
                          <a:solidFill>
                            <a:schemeClr val="tx1"/>
                          </a:solidFill>
                        </a:rPr>
                        <a:t>عشرات</a:t>
                      </a:r>
                      <a:endParaRPr lang="ar-BH" sz="40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0239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9987354"/>
              </p:ext>
            </p:extLst>
          </p:nvPr>
        </p:nvGraphicFramePr>
        <p:xfrm>
          <a:off x="367554" y="307289"/>
          <a:ext cx="4906682" cy="389010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4533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33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73495">
                <a:tc>
                  <a:txBody>
                    <a:bodyPr/>
                    <a:lstStyle/>
                    <a:p>
                      <a:pPr rtl="1"/>
                      <a:endParaRPr lang="ar-SA" dirty="0" smtClean="0"/>
                    </a:p>
                    <a:p>
                      <a:pPr algn="ctr" rtl="1"/>
                      <a:r>
                        <a:rPr lang="ar-SA" sz="4000" dirty="0" smtClean="0">
                          <a:solidFill>
                            <a:schemeClr val="tx1"/>
                          </a:solidFill>
                        </a:rPr>
                        <a:t>آحاد</a:t>
                      </a:r>
                      <a:endParaRPr lang="ar-BH" sz="4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 smtClean="0"/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dirty="0" smtClean="0">
                          <a:solidFill>
                            <a:schemeClr val="tx1"/>
                          </a:solidFill>
                        </a:rPr>
                        <a:t>عشرات</a:t>
                      </a:r>
                      <a:endParaRPr lang="ar-BH" sz="40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35045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79697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Cube 7">
            <a:extLst>
              <a:ext uri="{FF2B5EF4-FFF2-40B4-BE49-F238E27FC236}">
                <a16:creationId xmlns:a16="http://schemas.microsoft.com/office/drawing/2014/main" id="{99E9AA69-271A-4257-896C-5E530549DBC1}"/>
              </a:ext>
            </a:extLst>
          </p:cNvPr>
          <p:cNvSpPr/>
          <p:nvPr/>
        </p:nvSpPr>
        <p:spPr>
          <a:xfrm rot="5400000">
            <a:off x="9836380" y="1832930"/>
            <a:ext cx="274320" cy="27432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2E47619D-BDE0-46B9-842E-92B0B97B8CFD}"/>
              </a:ext>
            </a:extLst>
          </p:cNvPr>
          <p:cNvGrpSpPr/>
          <p:nvPr/>
        </p:nvGrpSpPr>
        <p:grpSpPr>
          <a:xfrm>
            <a:off x="7348704" y="1766205"/>
            <a:ext cx="274320" cy="2178362"/>
            <a:chOff x="6324567" y="635434"/>
            <a:chExt cx="274320" cy="2178362"/>
          </a:xfrm>
          <a:solidFill>
            <a:srgbClr val="FFC000"/>
          </a:solidFill>
        </p:grpSpPr>
        <p:sp>
          <p:nvSpPr>
            <p:cNvPr id="10" name="Cube 9"/>
            <p:cNvSpPr/>
            <p:nvPr/>
          </p:nvSpPr>
          <p:spPr>
            <a:xfrm rot="5400000">
              <a:off x="6324567" y="635434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1" name="Cube 10"/>
            <p:cNvSpPr/>
            <p:nvPr/>
          </p:nvSpPr>
          <p:spPr>
            <a:xfrm rot="5400000">
              <a:off x="6324567" y="851240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2" name="Cube 11"/>
            <p:cNvSpPr/>
            <p:nvPr/>
          </p:nvSpPr>
          <p:spPr>
            <a:xfrm rot="5400000">
              <a:off x="6324567" y="1062867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3" name="Cube 12"/>
            <p:cNvSpPr/>
            <p:nvPr/>
          </p:nvSpPr>
          <p:spPr>
            <a:xfrm rot="5400000">
              <a:off x="6324567" y="1276324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4" name="Cube 13"/>
            <p:cNvSpPr/>
            <p:nvPr/>
          </p:nvSpPr>
          <p:spPr>
            <a:xfrm rot="5400000">
              <a:off x="6324567" y="1487951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5" name="Cube 14"/>
            <p:cNvSpPr/>
            <p:nvPr/>
          </p:nvSpPr>
          <p:spPr>
            <a:xfrm rot="5400000">
              <a:off x="6324567" y="1689308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6" name="Cube 15"/>
            <p:cNvSpPr/>
            <p:nvPr/>
          </p:nvSpPr>
          <p:spPr>
            <a:xfrm rot="5400000">
              <a:off x="6324567" y="1898586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7" name="Cube 16"/>
            <p:cNvSpPr/>
            <p:nvPr/>
          </p:nvSpPr>
          <p:spPr>
            <a:xfrm rot="5400000">
              <a:off x="6324567" y="2114392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8" name="Cube 17"/>
            <p:cNvSpPr/>
            <p:nvPr/>
          </p:nvSpPr>
          <p:spPr>
            <a:xfrm rot="5400000">
              <a:off x="6324567" y="2323670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9" name="Cube 18"/>
            <p:cNvSpPr/>
            <p:nvPr/>
          </p:nvSpPr>
          <p:spPr>
            <a:xfrm rot="5400000">
              <a:off x="6324567" y="2539476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</p:grpSp>
      <p:sp>
        <p:nvSpPr>
          <p:cNvPr id="20" name="Cube 19">
            <a:extLst>
              <a:ext uri="{FF2B5EF4-FFF2-40B4-BE49-F238E27FC236}">
                <a16:creationId xmlns:a16="http://schemas.microsoft.com/office/drawing/2014/main" id="{99E9AA69-271A-4257-896C-5E530549DBC1}"/>
              </a:ext>
            </a:extLst>
          </p:cNvPr>
          <p:cNvSpPr/>
          <p:nvPr/>
        </p:nvSpPr>
        <p:spPr>
          <a:xfrm rot="5400000">
            <a:off x="10379931" y="2258423"/>
            <a:ext cx="274320" cy="27432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21" name="Cube 20">
            <a:extLst>
              <a:ext uri="{FF2B5EF4-FFF2-40B4-BE49-F238E27FC236}">
                <a16:creationId xmlns:a16="http://schemas.microsoft.com/office/drawing/2014/main" id="{99E9AA69-271A-4257-896C-5E530549DBC1}"/>
              </a:ext>
            </a:extLst>
          </p:cNvPr>
          <p:cNvSpPr/>
          <p:nvPr/>
        </p:nvSpPr>
        <p:spPr>
          <a:xfrm rot="5400000">
            <a:off x="9890692" y="2749218"/>
            <a:ext cx="274320" cy="27432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22" name="Cube 21">
            <a:extLst>
              <a:ext uri="{FF2B5EF4-FFF2-40B4-BE49-F238E27FC236}">
                <a16:creationId xmlns:a16="http://schemas.microsoft.com/office/drawing/2014/main" id="{99E9AA69-271A-4257-896C-5E530549DBC1}"/>
              </a:ext>
            </a:extLst>
          </p:cNvPr>
          <p:cNvSpPr/>
          <p:nvPr/>
        </p:nvSpPr>
        <p:spPr>
          <a:xfrm rot="5400000">
            <a:off x="10777357" y="1868684"/>
            <a:ext cx="274320" cy="27432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E47619D-BDE0-46B9-842E-92B0B97B8CFD}"/>
              </a:ext>
            </a:extLst>
          </p:cNvPr>
          <p:cNvGrpSpPr/>
          <p:nvPr/>
        </p:nvGrpSpPr>
        <p:grpSpPr>
          <a:xfrm>
            <a:off x="8172708" y="1766205"/>
            <a:ext cx="274320" cy="2178362"/>
            <a:chOff x="6324567" y="635434"/>
            <a:chExt cx="274320" cy="2178362"/>
          </a:xfrm>
          <a:solidFill>
            <a:srgbClr val="FFC000"/>
          </a:solidFill>
        </p:grpSpPr>
        <p:sp>
          <p:nvSpPr>
            <p:cNvPr id="24" name="Cube 23"/>
            <p:cNvSpPr/>
            <p:nvPr/>
          </p:nvSpPr>
          <p:spPr>
            <a:xfrm rot="5400000">
              <a:off x="6324567" y="635434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25" name="Cube 24"/>
            <p:cNvSpPr/>
            <p:nvPr/>
          </p:nvSpPr>
          <p:spPr>
            <a:xfrm rot="5400000">
              <a:off x="6324567" y="851240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26" name="Cube 25"/>
            <p:cNvSpPr/>
            <p:nvPr/>
          </p:nvSpPr>
          <p:spPr>
            <a:xfrm rot="5400000">
              <a:off x="6324567" y="1062867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27" name="Cube 26"/>
            <p:cNvSpPr/>
            <p:nvPr/>
          </p:nvSpPr>
          <p:spPr>
            <a:xfrm rot="5400000">
              <a:off x="6324567" y="1276324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28" name="Cube 27"/>
            <p:cNvSpPr/>
            <p:nvPr/>
          </p:nvSpPr>
          <p:spPr>
            <a:xfrm rot="5400000">
              <a:off x="6324567" y="1487951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29" name="Cube 28"/>
            <p:cNvSpPr/>
            <p:nvPr/>
          </p:nvSpPr>
          <p:spPr>
            <a:xfrm rot="5400000">
              <a:off x="6324567" y="1689308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30" name="Cube 29"/>
            <p:cNvSpPr/>
            <p:nvPr/>
          </p:nvSpPr>
          <p:spPr>
            <a:xfrm rot="5400000">
              <a:off x="6324567" y="1898586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31" name="Cube 30"/>
            <p:cNvSpPr/>
            <p:nvPr/>
          </p:nvSpPr>
          <p:spPr>
            <a:xfrm rot="5400000">
              <a:off x="6324567" y="2114392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32" name="Cube 31"/>
            <p:cNvSpPr/>
            <p:nvPr/>
          </p:nvSpPr>
          <p:spPr>
            <a:xfrm rot="5400000">
              <a:off x="6324567" y="2323670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33" name="Cube 32"/>
            <p:cNvSpPr/>
            <p:nvPr/>
          </p:nvSpPr>
          <p:spPr>
            <a:xfrm rot="5400000">
              <a:off x="6324567" y="2539476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</p:grpSp>
      <p:sp>
        <p:nvSpPr>
          <p:cNvPr id="34" name="Cube 33">
            <a:extLst>
              <a:ext uri="{FF2B5EF4-FFF2-40B4-BE49-F238E27FC236}">
                <a16:creationId xmlns:a16="http://schemas.microsoft.com/office/drawing/2014/main" id="{99E9AA69-271A-4257-896C-5E530549DBC1}"/>
              </a:ext>
            </a:extLst>
          </p:cNvPr>
          <p:cNvSpPr/>
          <p:nvPr/>
        </p:nvSpPr>
        <p:spPr>
          <a:xfrm rot="5400000">
            <a:off x="10804494" y="2772195"/>
            <a:ext cx="274320" cy="27432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35" name="Cube 34">
            <a:extLst>
              <a:ext uri="{FF2B5EF4-FFF2-40B4-BE49-F238E27FC236}">
                <a16:creationId xmlns:a16="http://schemas.microsoft.com/office/drawing/2014/main" id="{99E9AA69-271A-4257-896C-5E530549DBC1}"/>
              </a:ext>
            </a:extLst>
          </p:cNvPr>
          <p:cNvSpPr/>
          <p:nvPr/>
        </p:nvSpPr>
        <p:spPr>
          <a:xfrm rot="5400000">
            <a:off x="10108581" y="4150204"/>
            <a:ext cx="274320" cy="27432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36" name="Cube 35">
            <a:extLst>
              <a:ext uri="{FF2B5EF4-FFF2-40B4-BE49-F238E27FC236}">
                <a16:creationId xmlns:a16="http://schemas.microsoft.com/office/drawing/2014/main" id="{99E9AA69-271A-4257-896C-5E530549DBC1}"/>
              </a:ext>
            </a:extLst>
          </p:cNvPr>
          <p:cNvSpPr/>
          <p:nvPr/>
        </p:nvSpPr>
        <p:spPr>
          <a:xfrm rot="5400000">
            <a:off x="10717297" y="4177894"/>
            <a:ext cx="274320" cy="27432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4" name="TextBox 3"/>
          <p:cNvSpPr txBox="1"/>
          <p:nvPr/>
        </p:nvSpPr>
        <p:spPr>
          <a:xfrm>
            <a:off x="3601575" y="1332639"/>
            <a:ext cx="98082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/>
              <a:t>5</a:t>
            </a:r>
            <a:endParaRPr lang="ar-BH" sz="40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3601575" y="1938832"/>
            <a:ext cx="98082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/>
              <a:t>2</a:t>
            </a:r>
            <a:endParaRPr lang="ar-BH" sz="40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1199594" y="1332639"/>
            <a:ext cx="98082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/>
              <a:t>2</a:t>
            </a:r>
            <a:endParaRPr lang="ar-BH" sz="4000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5117154" y="1753307"/>
            <a:ext cx="98082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/>
              <a:t>+</a:t>
            </a:r>
            <a:endParaRPr lang="ar-BH" sz="40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601575" y="2981418"/>
            <a:ext cx="98082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>
                <a:solidFill>
                  <a:srgbClr val="FF0000"/>
                </a:solidFill>
              </a:rPr>
              <a:t>7</a:t>
            </a:r>
            <a:endParaRPr lang="ar-BH" sz="4000" b="1" dirty="0">
              <a:solidFill>
                <a:srgbClr val="FF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203168" y="2957239"/>
            <a:ext cx="98082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>
                <a:solidFill>
                  <a:srgbClr val="FF0000"/>
                </a:solidFill>
              </a:rPr>
              <a:t>2</a:t>
            </a:r>
            <a:endParaRPr lang="ar-BH" sz="4000" b="1" dirty="0">
              <a:solidFill>
                <a:srgbClr val="FF0000"/>
              </a:solidFill>
            </a:endParaRPr>
          </a:p>
        </p:txBody>
      </p:sp>
      <p:sp>
        <p:nvSpPr>
          <p:cNvPr id="42" name="Cloud Callout 41"/>
          <p:cNvSpPr/>
          <p:nvPr/>
        </p:nvSpPr>
        <p:spPr>
          <a:xfrm>
            <a:off x="5036874" y="4691051"/>
            <a:ext cx="4799506" cy="1612909"/>
          </a:xfrm>
          <a:prstGeom prst="cloudCallout">
            <a:avLst>
              <a:gd name="adj1" fmla="val -52988"/>
              <a:gd name="adj2" fmla="val -9201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tx1"/>
                </a:solidFill>
              </a:rPr>
              <a:t>أَجْمَعُ الآحاد:</a:t>
            </a:r>
          </a:p>
          <a:p>
            <a:pPr algn="ctr"/>
            <a:r>
              <a:rPr lang="ar-SA" sz="3200" b="1" dirty="0" smtClean="0">
                <a:solidFill>
                  <a:schemeClr val="tx1"/>
                </a:solidFill>
              </a:rPr>
              <a:t>5آحاد+2آحاد=7آحاد</a:t>
            </a:r>
            <a:endParaRPr lang="ar-BH" sz="3200" b="1" dirty="0">
              <a:solidFill>
                <a:schemeClr val="tx1"/>
              </a:solidFill>
            </a:endParaRPr>
          </a:p>
        </p:txBody>
      </p:sp>
      <p:sp>
        <p:nvSpPr>
          <p:cNvPr id="43" name="Cloud Callout 42"/>
          <p:cNvSpPr/>
          <p:nvPr/>
        </p:nvSpPr>
        <p:spPr>
          <a:xfrm>
            <a:off x="160252" y="4666047"/>
            <a:ext cx="4799506" cy="1612909"/>
          </a:xfrm>
          <a:prstGeom prst="cloudCallout">
            <a:avLst>
              <a:gd name="adj1" fmla="val -17873"/>
              <a:gd name="adj2" fmla="val -9535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tx1"/>
                </a:solidFill>
              </a:rPr>
              <a:t>المجمُوع:</a:t>
            </a:r>
          </a:p>
          <a:p>
            <a:pPr algn="ctr"/>
            <a:r>
              <a:rPr lang="ar-SA" sz="3200" b="1" dirty="0" smtClean="0">
                <a:solidFill>
                  <a:schemeClr val="tx1"/>
                </a:solidFill>
              </a:rPr>
              <a:t>7آحاد+2عشرات=27</a:t>
            </a:r>
            <a:endParaRPr lang="ar-BH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8952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0" grpId="0" animBg="1"/>
      <p:bldP spid="21" grpId="0" animBg="1"/>
      <p:bldP spid="22" grpId="0" animBg="1"/>
      <p:bldP spid="34" grpId="0" animBg="1"/>
      <p:bldP spid="35" grpId="0" animBg="1"/>
      <p:bldP spid="36" grpId="0" animBg="1"/>
      <p:bldP spid="4" grpId="0"/>
      <p:bldP spid="37" grpId="0"/>
      <p:bldP spid="38" grpId="0"/>
      <p:bldP spid="39" grpId="0"/>
      <p:bldP spid="40" grpId="0"/>
      <p:bldP spid="41" grpId="0"/>
      <p:bldP spid="42" grpId="0" animBg="1"/>
      <p:bldP spid="4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199594" y="6465780"/>
            <a:ext cx="9936000" cy="342261"/>
            <a:chOff x="1108361" y="6522840"/>
            <a:chExt cx="9936000" cy="40011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108361" y="6522840"/>
              <a:ext cx="9936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>
              <a:spLocks noChangeArrowheads="1"/>
            </p:cNvSpPr>
            <p:nvPr/>
          </p:nvSpPr>
          <p:spPr bwMode="auto">
            <a:xfrm>
              <a:off x="5707820" y="6522840"/>
              <a:ext cx="519588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r>
                <a:rPr lang="ar-BH" altLang="ar-JO" sz="2000" b="1" dirty="0" smtClean="0">
                  <a:latin typeface="Traditional Arabic" panose="02020603050405020304" pitchFamily="18" charset="-78"/>
                  <a:ea typeface="Yu Gothic UI Semilight" panose="020B0400000000000000" pitchFamily="34" charset="-128"/>
                  <a:cs typeface="Traditional Arabic" panose="02020603050405020304" pitchFamily="18" charset="-78"/>
                </a:rPr>
                <a:t>وزارة التربية والتعليم – 2020م</a:t>
              </a:r>
              <a:endParaRPr lang="en-US" altLang="ar-JO" sz="2000" b="1" dirty="0">
                <a:latin typeface="Traditional Arabic" panose="02020603050405020304" pitchFamily="18" charset="-78"/>
                <a:ea typeface="Yu Gothic UI Semilight" panose="020B0400000000000000" pitchFamily="34" charset="-128"/>
                <a:cs typeface="Traditional Arabic" panose="02020603050405020304" pitchFamily="18" charset="-78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5799053" y="362184"/>
            <a:ext cx="603653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4000" b="1" dirty="0" smtClean="0"/>
              <a:t>أَجِدُ ناتجَ الجَمْعِ:</a:t>
            </a:r>
            <a:endParaRPr lang="ar-BH" sz="4000" b="1" dirty="0"/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3601498"/>
              </p:ext>
            </p:extLst>
          </p:nvPr>
        </p:nvGraphicFramePr>
        <p:xfrm>
          <a:off x="6516532" y="1566924"/>
          <a:ext cx="4906682" cy="389010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4533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33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73495">
                <a:tc>
                  <a:txBody>
                    <a:bodyPr/>
                    <a:lstStyle/>
                    <a:p>
                      <a:pPr rtl="1"/>
                      <a:endParaRPr lang="ar-SA" dirty="0" smtClean="0"/>
                    </a:p>
                    <a:p>
                      <a:pPr algn="ctr" rtl="1"/>
                      <a:r>
                        <a:rPr lang="ar-SA" sz="4000" dirty="0" smtClean="0">
                          <a:solidFill>
                            <a:schemeClr val="tx1"/>
                          </a:solidFill>
                        </a:rPr>
                        <a:t>آحاد</a:t>
                      </a:r>
                      <a:endParaRPr lang="ar-BH" sz="4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 smtClean="0"/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dirty="0" smtClean="0">
                          <a:solidFill>
                            <a:schemeClr val="tx1"/>
                          </a:solidFill>
                        </a:rPr>
                        <a:t>عشرات</a:t>
                      </a:r>
                      <a:endParaRPr lang="ar-BH" sz="40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35045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79697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10162929" y="2551839"/>
            <a:ext cx="98082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/>
              <a:t>3</a:t>
            </a:r>
            <a:endParaRPr lang="ar-BH" sz="40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10162929" y="3158032"/>
            <a:ext cx="98082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BH" sz="4000" b="1" dirty="0" smtClean="0"/>
              <a:t>5</a:t>
            </a:r>
            <a:endParaRPr lang="ar-BH" sz="40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7760948" y="2551839"/>
            <a:ext cx="98082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/>
              <a:t>1</a:t>
            </a:r>
            <a:endParaRPr lang="ar-BH" sz="40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10162929" y="4200618"/>
            <a:ext cx="98082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BH" sz="4000" b="1" dirty="0" smtClean="0">
                <a:solidFill>
                  <a:srgbClr val="FF0000"/>
                </a:solidFill>
              </a:rPr>
              <a:t>8</a:t>
            </a:r>
            <a:endParaRPr lang="ar-BH" sz="4000" b="1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764522" y="4176439"/>
            <a:ext cx="98082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>
                <a:solidFill>
                  <a:srgbClr val="FF0000"/>
                </a:solidFill>
              </a:rPr>
              <a:t>1</a:t>
            </a:r>
            <a:endParaRPr lang="ar-BH" sz="4000" b="1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1197235" y="2804089"/>
            <a:ext cx="98082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/>
              <a:t>+</a:t>
            </a:r>
            <a:endParaRPr lang="ar-BH" sz="4000" b="1" dirty="0"/>
          </a:p>
        </p:txBody>
      </p:sp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6813181"/>
              </p:ext>
            </p:extLst>
          </p:nvPr>
        </p:nvGraphicFramePr>
        <p:xfrm>
          <a:off x="575544" y="1566924"/>
          <a:ext cx="4906682" cy="389010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4533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33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73495">
                <a:tc>
                  <a:txBody>
                    <a:bodyPr/>
                    <a:lstStyle/>
                    <a:p>
                      <a:pPr rtl="1"/>
                      <a:endParaRPr lang="ar-SA" dirty="0" smtClean="0"/>
                    </a:p>
                    <a:p>
                      <a:pPr algn="ctr" rtl="1"/>
                      <a:r>
                        <a:rPr lang="ar-SA" sz="4000" dirty="0" smtClean="0">
                          <a:solidFill>
                            <a:schemeClr val="tx1"/>
                          </a:solidFill>
                        </a:rPr>
                        <a:t>آحاد</a:t>
                      </a:r>
                      <a:endParaRPr lang="ar-BH" sz="4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 smtClean="0"/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dirty="0" smtClean="0">
                          <a:solidFill>
                            <a:schemeClr val="tx1"/>
                          </a:solidFill>
                        </a:rPr>
                        <a:t>عشرات</a:t>
                      </a:r>
                      <a:endParaRPr lang="ar-BH" sz="40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35045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79697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4221941" y="2551839"/>
            <a:ext cx="98082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/>
              <a:t>6</a:t>
            </a:r>
            <a:endParaRPr lang="ar-BH" sz="40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4221941" y="3158032"/>
            <a:ext cx="98082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/>
              <a:t>1</a:t>
            </a:r>
            <a:endParaRPr lang="ar-BH" sz="40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1819960" y="3126293"/>
            <a:ext cx="98082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/>
              <a:t>4</a:t>
            </a:r>
            <a:endParaRPr lang="ar-BH" sz="40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221941" y="4200618"/>
            <a:ext cx="98082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>
                <a:solidFill>
                  <a:srgbClr val="FF0000"/>
                </a:solidFill>
              </a:rPr>
              <a:t>7</a:t>
            </a:r>
            <a:endParaRPr lang="ar-BH" sz="4000" b="1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823534" y="4176439"/>
            <a:ext cx="98082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>
                <a:solidFill>
                  <a:srgbClr val="FF0000"/>
                </a:solidFill>
              </a:rPr>
              <a:t>4</a:t>
            </a:r>
            <a:endParaRPr lang="ar-BH" sz="4000" b="1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256247" y="2804089"/>
            <a:ext cx="98082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/>
              <a:t>+</a:t>
            </a:r>
            <a:endParaRPr lang="ar-BH" sz="4000" b="1" dirty="0"/>
          </a:p>
        </p:txBody>
      </p:sp>
    </p:spTree>
    <p:extLst>
      <p:ext uri="{BB962C8B-B14F-4D97-AF65-F5344CB8AC3E}">
        <p14:creationId xmlns:p14="http://schemas.microsoft.com/office/powerpoint/2010/main" val="1694999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1" grpId="0"/>
      <p:bldP spid="22" grpId="0"/>
      <p:bldP spid="23" grpId="0"/>
      <p:bldP spid="24" grpId="0"/>
      <p:bldP spid="25" grpId="0"/>
      <p:bldP spid="26" grpId="0"/>
      <p:bldP spid="28" grpId="0"/>
      <p:bldP spid="29" grpId="0"/>
      <p:bldP spid="30" grpId="0"/>
      <p:bldP spid="31" grpId="0"/>
      <p:bldP spid="32" grpId="0"/>
      <p:bldP spid="3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199594" y="6465780"/>
            <a:ext cx="9936000" cy="342261"/>
            <a:chOff x="1108361" y="6522840"/>
            <a:chExt cx="9936000" cy="40011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108361" y="6522840"/>
              <a:ext cx="9936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>
              <a:spLocks noChangeArrowheads="1"/>
            </p:cNvSpPr>
            <p:nvPr/>
          </p:nvSpPr>
          <p:spPr bwMode="auto">
            <a:xfrm>
              <a:off x="5707820" y="6522840"/>
              <a:ext cx="519588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r>
                <a:rPr lang="ar-BH" altLang="ar-JO" sz="2000" b="1" dirty="0" smtClean="0">
                  <a:latin typeface="Traditional Arabic" panose="02020603050405020304" pitchFamily="18" charset="-78"/>
                  <a:ea typeface="Yu Gothic UI Semilight" panose="020B0400000000000000" pitchFamily="34" charset="-128"/>
                  <a:cs typeface="Traditional Arabic" panose="02020603050405020304" pitchFamily="18" charset="-78"/>
                </a:rPr>
                <a:t>وزارة التربية والتعليم – 2020م</a:t>
              </a:r>
              <a:endParaRPr lang="en-US" altLang="ar-JO" sz="2000" b="1" dirty="0">
                <a:latin typeface="Traditional Arabic" panose="02020603050405020304" pitchFamily="18" charset="-78"/>
                <a:ea typeface="Yu Gothic UI Semilight" panose="020B0400000000000000" pitchFamily="34" charset="-128"/>
                <a:cs typeface="Traditional Arabic" panose="02020603050405020304" pitchFamily="18" charset="-78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5799053" y="362184"/>
            <a:ext cx="603653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4000" b="1" dirty="0" smtClean="0"/>
              <a:t>أَجِدُ ناتجَ الجَمْعِ:</a:t>
            </a:r>
            <a:endParaRPr lang="ar-BH" sz="4000" b="1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6202360"/>
              </p:ext>
            </p:extLst>
          </p:nvPr>
        </p:nvGraphicFramePr>
        <p:xfrm>
          <a:off x="6516532" y="1566924"/>
          <a:ext cx="4906682" cy="389010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4533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33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73495">
                <a:tc>
                  <a:txBody>
                    <a:bodyPr/>
                    <a:lstStyle/>
                    <a:p>
                      <a:pPr rtl="1"/>
                      <a:endParaRPr lang="ar-SA" dirty="0" smtClean="0"/>
                    </a:p>
                    <a:p>
                      <a:pPr algn="ctr" rtl="1"/>
                      <a:r>
                        <a:rPr lang="ar-SA" sz="4000" dirty="0" smtClean="0">
                          <a:solidFill>
                            <a:schemeClr val="tx1"/>
                          </a:solidFill>
                        </a:rPr>
                        <a:t>آحاد</a:t>
                      </a:r>
                      <a:endParaRPr lang="ar-BH" sz="4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 smtClean="0"/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dirty="0" smtClean="0">
                          <a:solidFill>
                            <a:schemeClr val="tx1"/>
                          </a:solidFill>
                        </a:rPr>
                        <a:t>عشرات</a:t>
                      </a:r>
                      <a:endParaRPr lang="ar-BH" sz="40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35045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79697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0162929" y="2551839"/>
            <a:ext cx="98082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/>
              <a:t>5</a:t>
            </a:r>
            <a:endParaRPr lang="ar-BH" sz="4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0162929" y="3158032"/>
            <a:ext cx="98082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/>
              <a:t>2</a:t>
            </a:r>
            <a:endParaRPr lang="ar-BH" sz="4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7760948" y="2551839"/>
            <a:ext cx="98082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/>
              <a:t>6</a:t>
            </a:r>
            <a:endParaRPr lang="ar-BH" sz="4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0162929" y="4200618"/>
            <a:ext cx="98082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>
                <a:solidFill>
                  <a:srgbClr val="FF0000"/>
                </a:solidFill>
              </a:rPr>
              <a:t>7</a:t>
            </a:r>
            <a:endParaRPr lang="ar-BH" sz="40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764522" y="4176439"/>
            <a:ext cx="98082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>
                <a:solidFill>
                  <a:srgbClr val="FF0000"/>
                </a:solidFill>
              </a:rPr>
              <a:t>6</a:t>
            </a:r>
            <a:endParaRPr lang="ar-BH" sz="40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197235" y="2804089"/>
            <a:ext cx="98082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/>
              <a:t>+</a:t>
            </a:r>
            <a:endParaRPr lang="ar-BH" sz="4000" b="1" dirty="0"/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5162172"/>
              </p:ext>
            </p:extLst>
          </p:nvPr>
        </p:nvGraphicFramePr>
        <p:xfrm>
          <a:off x="575544" y="1566924"/>
          <a:ext cx="4906682" cy="389010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4533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33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73495">
                <a:tc>
                  <a:txBody>
                    <a:bodyPr/>
                    <a:lstStyle/>
                    <a:p>
                      <a:pPr rtl="1"/>
                      <a:endParaRPr lang="ar-SA" dirty="0" smtClean="0"/>
                    </a:p>
                    <a:p>
                      <a:pPr algn="ctr" rtl="1"/>
                      <a:r>
                        <a:rPr lang="ar-SA" sz="4000" dirty="0" smtClean="0">
                          <a:solidFill>
                            <a:schemeClr val="tx1"/>
                          </a:solidFill>
                        </a:rPr>
                        <a:t>آحاد</a:t>
                      </a:r>
                      <a:endParaRPr lang="ar-BH" sz="4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 smtClean="0"/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dirty="0" smtClean="0">
                          <a:solidFill>
                            <a:schemeClr val="tx1"/>
                          </a:solidFill>
                        </a:rPr>
                        <a:t>عشرات</a:t>
                      </a:r>
                      <a:endParaRPr lang="ar-BH" sz="40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35045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79697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221941" y="2551839"/>
            <a:ext cx="98082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/>
              <a:t>6</a:t>
            </a:r>
            <a:endParaRPr lang="ar-BH" sz="40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4221941" y="3158032"/>
            <a:ext cx="98082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/>
              <a:t>3</a:t>
            </a:r>
            <a:endParaRPr lang="ar-BH" sz="40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1819960" y="3126293"/>
            <a:ext cx="98082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/>
              <a:t>5</a:t>
            </a:r>
            <a:endParaRPr lang="ar-BH" sz="40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4221941" y="4200618"/>
            <a:ext cx="98082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>
                <a:solidFill>
                  <a:srgbClr val="FF0000"/>
                </a:solidFill>
              </a:rPr>
              <a:t>9</a:t>
            </a:r>
            <a:endParaRPr lang="ar-BH" sz="4000" b="1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823534" y="4176439"/>
            <a:ext cx="98082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>
                <a:solidFill>
                  <a:srgbClr val="FF0000"/>
                </a:solidFill>
              </a:rPr>
              <a:t>5</a:t>
            </a:r>
            <a:endParaRPr lang="ar-BH" sz="4000" b="1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256247" y="2804089"/>
            <a:ext cx="98082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/>
              <a:t>+</a:t>
            </a:r>
            <a:endParaRPr lang="ar-BH" sz="4000" b="1" dirty="0"/>
          </a:p>
        </p:txBody>
      </p:sp>
    </p:spTree>
    <p:extLst>
      <p:ext uri="{BB962C8B-B14F-4D97-AF65-F5344CB8AC3E}">
        <p14:creationId xmlns:p14="http://schemas.microsoft.com/office/powerpoint/2010/main" val="712689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/>
      <p:bldP spid="12" grpId="0"/>
      <p:bldP spid="13" grpId="0"/>
      <p:bldP spid="14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199594" y="6465780"/>
            <a:ext cx="9936000" cy="342261"/>
            <a:chOff x="1108361" y="6522840"/>
            <a:chExt cx="9936000" cy="40011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108361" y="6522840"/>
              <a:ext cx="9936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>
              <a:spLocks noChangeArrowheads="1"/>
            </p:cNvSpPr>
            <p:nvPr/>
          </p:nvSpPr>
          <p:spPr bwMode="auto">
            <a:xfrm>
              <a:off x="5707820" y="6522840"/>
              <a:ext cx="519588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r>
                <a:rPr lang="ar-BH" altLang="ar-JO" sz="2000" b="1" dirty="0" smtClean="0">
                  <a:latin typeface="Traditional Arabic" panose="02020603050405020304" pitchFamily="18" charset="-78"/>
                  <a:ea typeface="Yu Gothic UI Semilight" panose="020B0400000000000000" pitchFamily="34" charset="-128"/>
                  <a:cs typeface="Traditional Arabic" panose="02020603050405020304" pitchFamily="18" charset="-78"/>
                </a:rPr>
                <a:t>وزارة التربية والتعليم – 2020م</a:t>
              </a:r>
              <a:endParaRPr lang="en-US" altLang="ar-JO" sz="2000" b="1" dirty="0">
                <a:latin typeface="Traditional Arabic" panose="02020603050405020304" pitchFamily="18" charset="-78"/>
                <a:ea typeface="Yu Gothic UI Semilight" panose="020B0400000000000000" pitchFamily="34" charset="-128"/>
                <a:cs typeface="Traditional Arabic" panose="02020603050405020304" pitchFamily="18" charset="-78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5799053" y="362184"/>
            <a:ext cx="603653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4000" b="1" dirty="0" smtClean="0"/>
              <a:t>أَجِدُ ناتجَ الجَمْعِ:</a:t>
            </a:r>
            <a:endParaRPr lang="ar-BH" sz="4000" b="1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6202360"/>
              </p:ext>
            </p:extLst>
          </p:nvPr>
        </p:nvGraphicFramePr>
        <p:xfrm>
          <a:off x="6516532" y="1566924"/>
          <a:ext cx="4906682" cy="389010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4533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33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73495">
                <a:tc>
                  <a:txBody>
                    <a:bodyPr/>
                    <a:lstStyle/>
                    <a:p>
                      <a:pPr rtl="1"/>
                      <a:endParaRPr lang="ar-SA" dirty="0" smtClean="0"/>
                    </a:p>
                    <a:p>
                      <a:pPr algn="ctr" rtl="1"/>
                      <a:r>
                        <a:rPr lang="ar-SA" sz="4000" dirty="0" smtClean="0">
                          <a:solidFill>
                            <a:schemeClr val="tx1"/>
                          </a:solidFill>
                        </a:rPr>
                        <a:t>آحاد</a:t>
                      </a:r>
                      <a:endParaRPr lang="ar-BH" sz="4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 smtClean="0"/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dirty="0" smtClean="0">
                          <a:solidFill>
                            <a:schemeClr val="tx1"/>
                          </a:solidFill>
                        </a:rPr>
                        <a:t>عشرات</a:t>
                      </a:r>
                      <a:endParaRPr lang="ar-BH" sz="40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35045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79697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0162929" y="2551839"/>
            <a:ext cx="98082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/>
              <a:t>1</a:t>
            </a:r>
            <a:endParaRPr lang="ar-BH" sz="4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0162929" y="3158032"/>
            <a:ext cx="98082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/>
              <a:t>3</a:t>
            </a:r>
            <a:endParaRPr lang="ar-BH" sz="4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7760948" y="2551839"/>
            <a:ext cx="98082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/>
              <a:t>5</a:t>
            </a:r>
            <a:endParaRPr lang="ar-BH" sz="4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0162929" y="4200618"/>
            <a:ext cx="98082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>
                <a:solidFill>
                  <a:srgbClr val="FF0000"/>
                </a:solidFill>
              </a:rPr>
              <a:t>4</a:t>
            </a:r>
            <a:endParaRPr lang="ar-BH" sz="40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764522" y="4176439"/>
            <a:ext cx="98082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>
                <a:solidFill>
                  <a:srgbClr val="FF0000"/>
                </a:solidFill>
              </a:rPr>
              <a:t>5</a:t>
            </a:r>
            <a:endParaRPr lang="ar-BH" sz="40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197235" y="2804089"/>
            <a:ext cx="98082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/>
              <a:t>+</a:t>
            </a:r>
            <a:endParaRPr lang="ar-BH" sz="4000" b="1" dirty="0"/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5162172"/>
              </p:ext>
            </p:extLst>
          </p:nvPr>
        </p:nvGraphicFramePr>
        <p:xfrm>
          <a:off x="575544" y="1566924"/>
          <a:ext cx="4906682" cy="389010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4533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33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73495">
                <a:tc>
                  <a:txBody>
                    <a:bodyPr/>
                    <a:lstStyle/>
                    <a:p>
                      <a:pPr rtl="1"/>
                      <a:endParaRPr lang="ar-SA" dirty="0" smtClean="0"/>
                    </a:p>
                    <a:p>
                      <a:pPr algn="ctr" rtl="1"/>
                      <a:r>
                        <a:rPr lang="ar-SA" sz="4000" dirty="0" smtClean="0">
                          <a:solidFill>
                            <a:schemeClr val="tx1"/>
                          </a:solidFill>
                        </a:rPr>
                        <a:t>آحاد</a:t>
                      </a:r>
                      <a:endParaRPr lang="ar-BH" sz="4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 smtClean="0"/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dirty="0" smtClean="0">
                          <a:solidFill>
                            <a:schemeClr val="tx1"/>
                          </a:solidFill>
                        </a:rPr>
                        <a:t>عشرات</a:t>
                      </a:r>
                      <a:endParaRPr lang="ar-BH" sz="40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35045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79697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221941" y="2551839"/>
            <a:ext cx="98082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/>
              <a:t>4</a:t>
            </a:r>
            <a:endParaRPr lang="ar-BH" sz="40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4221941" y="3158032"/>
            <a:ext cx="98082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/>
              <a:t>5</a:t>
            </a:r>
            <a:endParaRPr lang="ar-BH" sz="40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1819960" y="3126293"/>
            <a:ext cx="98082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/>
              <a:t>7</a:t>
            </a:r>
            <a:endParaRPr lang="ar-BH" sz="40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4221941" y="4200618"/>
            <a:ext cx="98082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>
                <a:solidFill>
                  <a:srgbClr val="FF0000"/>
                </a:solidFill>
              </a:rPr>
              <a:t>9</a:t>
            </a:r>
            <a:endParaRPr lang="ar-BH" sz="4000" b="1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823534" y="4176439"/>
            <a:ext cx="98082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>
                <a:solidFill>
                  <a:srgbClr val="FF0000"/>
                </a:solidFill>
              </a:rPr>
              <a:t>7</a:t>
            </a:r>
            <a:endParaRPr lang="ar-BH" sz="4000" b="1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256247" y="2804089"/>
            <a:ext cx="98082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/>
              <a:t>+</a:t>
            </a:r>
            <a:endParaRPr lang="ar-BH" sz="4000" b="1" dirty="0"/>
          </a:p>
        </p:txBody>
      </p:sp>
    </p:spTree>
    <p:extLst>
      <p:ext uri="{BB962C8B-B14F-4D97-AF65-F5344CB8AC3E}">
        <p14:creationId xmlns:p14="http://schemas.microsoft.com/office/powerpoint/2010/main" val="941747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79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5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53" tmFilter="0, 0; 0.125,0.2665; 0.25,0.4; 0.375,0.465; 0.5,0.5;  0.625,0.535; 0.75,0.6; 0.875,0.7335; 1,1">
                                          <p:stCondLst>
                                            <p:cond delay="653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" tmFilter="0, 0; 0.125,0.2665; 0.25,0.4; 0.375,0.465; 0.5,0.5;  0.625,0.535; 0.75,0.6; 0.875,0.7335; 1,1">
                                          <p:stCondLst>
                                            <p:cond delay="130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" tmFilter="0, 0; 0.125,0.2665; 0.25,0.4; 0.375,0.465; 0.5,0.5;  0.625,0.535; 0.75,0.6; 0.875,0.7335; 1,1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1">
                                          <p:stCondLst>
                                            <p:cond delay="63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" decel="50000">
                                          <p:stCondLst>
                                            <p:cond delay="66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1">
                                          <p:stCondLst>
                                            <p:cond delay="129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" decel="50000">
                                          <p:stCondLst>
                                            <p:cond delay="131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1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" decel="50000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1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" decel="50000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79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5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53" tmFilter="0, 0; 0.125,0.2665; 0.25,0.4; 0.375,0.465; 0.5,0.5;  0.625,0.535; 0.75,0.6; 0.875,0.7335; 1,1">
                                          <p:stCondLst>
                                            <p:cond delay="653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" tmFilter="0, 0; 0.125,0.2665; 0.25,0.4; 0.375,0.465; 0.5,0.5;  0.625,0.535; 0.75,0.6; 0.875,0.7335; 1,1">
                                          <p:stCondLst>
                                            <p:cond delay="130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" tmFilter="0, 0; 0.125,0.2665; 0.25,0.4; 0.375,0.465; 0.5,0.5;  0.625,0.535; 0.75,0.6; 0.875,0.7335; 1,1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1">
                                          <p:stCondLst>
                                            <p:cond delay="63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" decel="50000">
                                          <p:stCondLst>
                                            <p:cond delay="665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1">
                                          <p:stCondLst>
                                            <p:cond delay="129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" decel="50000">
                                          <p:stCondLst>
                                            <p:cond delay="131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1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" decel="50000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1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" decel="50000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79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5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53" tmFilter="0, 0; 0.125,0.2665; 0.25,0.4; 0.375,0.465; 0.5,0.5;  0.625,0.535; 0.75,0.6; 0.875,0.7335; 1,1">
                                          <p:stCondLst>
                                            <p:cond delay="653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" tmFilter="0, 0; 0.125,0.2665; 0.25,0.4; 0.375,0.465; 0.5,0.5;  0.625,0.535; 0.75,0.6; 0.875,0.7335; 1,1">
                                          <p:stCondLst>
                                            <p:cond delay="130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" tmFilter="0, 0; 0.125,0.2665; 0.25,0.4; 0.375,0.465; 0.5,0.5;  0.625,0.535; 0.75,0.6; 0.875,0.7335; 1,1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4" dur="1">
                                          <p:stCondLst>
                                            <p:cond delay="63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5" dur="1" decel="50000">
                                          <p:stCondLst>
                                            <p:cond delay="665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1">
                                          <p:stCondLst>
                                            <p:cond delay="129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7" dur="1" decel="50000">
                                          <p:stCondLst>
                                            <p:cond delay="131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1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9" dur="1" decel="50000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1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1" dur="1" decel="50000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79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5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653" tmFilter="0, 0; 0.125,0.2665; 0.25,0.4; 0.375,0.465; 0.5,0.5;  0.625,0.535; 0.75,0.6; 0.875,0.7335; 1,1">
                                          <p:stCondLst>
                                            <p:cond delay="653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2" tmFilter="0, 0; 0.125,0.2665; 0.25,0.4; 0.375,0.465; 0.5,0.5;  0.625,0.535; 0.75,0.6; 0.875,0.7335; 1,1">
                                          <p:stCondLst>
                                            <p:cond delay="130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" tmFilter="0, 0; 0.125,0.2665; 0.25,0.4; 0.375,0.465; 0.5,0.5;  0.625,0.535; 0.75,0.6; 0.875,0.7335; 1,1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2" dur="1">
                                          <p:stCondLst>
                                            <p:cond delay="63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3" dur="1" decel="50000">
                                          <p:stCondLst>
                                            <p:cond delay="665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1">
                                          <p:stCondLst>
                                            <p:cond delay="129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5" dur="1" decel="50000">
                                          <p:stCondLst>
                                            <p:cond delay="131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1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7" dur="1" decel="50000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1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9" dur="1" decel="50000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/>
      <p:bldP spid="12" grpId="0"/>
      <p:bldP spid="13" grpId="0"/>
      <p:bldP spid="14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theme/theme1.xml><?xml version="1.0" encoding="utf-8"?>
<a:theme xmlns:a="http://schemas.openxmlformats.org/drawingml/2006/main" name="moe-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e-e" id="{2EC78113-1E5F-44A1-AD06-31C7EF319AD1}" vid="{94148B9A-81FE-46DD-A09B-7C17D193A59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moe-e</Template>
  <TotalTime>346</TotalTime>
  <Words>168</Words>
  <Application>Microsoft Office PowerPoint</Application>
  <PresentationFormat>Widescreen</PresentationFormat>
  <Paragraphs>95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Yu Gothic UI Semilight</vt:lpstr>
      <vt:lpstr>Arial</vt:lpstr>
      <vt:lpstr>Calibri</vt:lpstr>
      <vt:lpstr>Calibri Light</vt:lpstr>
      <vt:lpstr>Times New Roman</vt:lpstr>
      <vt:lpstr>Traditional Arabic</vt:lpstr>
      <vt:lpstr>moe-e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18</cp:revision>
  <dcterms:created xsi:type="dcterms:W3CDTF">2020-03-04T10:09:02Z</dcterms:created>
  <dcterms:modified xsi:type="dcterms:W3CDTF">2020-03-27T08:51:52Z</dcterms:modified>
</cp:coreProperties>
</file>