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514" y="3219607"/>
            <a:ext cx="111233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رياضيات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الصف الأول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الابتدائي – الجزء الثاني</a:t>
            </a:r>
          </a:p>
          <a:p>
            <a:pPr algn="ctr"/>
            <a:r>
              <a:rPr lang="ar-BH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(17</a:t>
            </a:r>
            <a:r>
              <a:rPr lang="ar-SA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ar-BH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2):</a:t>
            </a:r>
            <a:r>
              <a:rPr lang="ar-SA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جَمْعُ عدَدٍ مُكَوَّنٍ من رقمينِ مع عددٍ مُكوَّنٍ</a:t>
            </a:r>
          </a:p>
          <a:p>
            <a:pPr algn="ctr"/>
            <a:r>
              <a:rPr lang="ar-SA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من رقمٍ واحِدٍ</a:t>
            </a:r>
            <a:endParaRPr lang="ar-BH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68400" y="2088634"/>
            <a:ext cx="10325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سَنتَعلَّمُ </a:t>
            </a:r>
            <a:r>
              <a:rPr lang="ar-SA" sz="4000" b="1" dirty="0">
                <a:solidFill>
                  <a:srgbClr val="FF0000"/>
                </a:solidFill>
              </a:rPr>
              <a:t>في هذا الدرس</a:t>
            </a:r>
            <a:r>
              <a:rPr lang="ar-SA" sz="40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ar-SA" sz="4000" b="1" dirty="0" smtClean="0"/>
              <a:t>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جَمْعُ عدَدٍ مُكَوَّنٍ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مِن رَقْمَينِ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مع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عَددٍ مُكوَّنٍ مِن رَقمٍ واحِدٍ.</a:t>
            </a:r>
            <a:endParaRPr lang="ar-SA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6" name="Cube 5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208863" y="1832930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7356562" y="1350316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10" name="Cube 9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9" name="Cube 18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99053" y="362184"/>
            <a:ext cx="60365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الجَمْعِ  25 + 2 مُسْتعْمِلاً </a:t>
            </a:r>
            <a:endParaRPr lang="ar-BH" sz="4000" b="1" dirty="0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752414" y="2258423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263175" y="2749218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176977" y="277219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149840" y="1868684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3477450" y="263503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3976143" y="2052069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8086376" y="1350316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28" name="Cube 27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9" name="Cube 28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0" name="Cube 29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1" name="Cube 30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2" name="Cube 31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3" name="Cube 32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4" name="Cube 33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5" name="Cube 34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6" name="Cube 35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7" name="Cube 36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38" name="Cube 37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318886" y="422443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862437" y="4649928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373198" y="5140723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287000" y="5163700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259863" y="4260189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7960703" y="4936489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7960703" y="4338933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2476758" y="3299591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53" name="Cube 52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4" name="Cube 53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5" name="Cube 54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6" name="Cube 55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7" name="Cube 56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8" name="Cube 57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59" name="Cube 58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0" name="Cube 59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1" name="Cube 60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2" name="Cube 61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3037638" y="3295644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64" name="Cube 63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5" name="Cube 64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6" name="Cube 65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7" name="Cube 66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8" name="Cube 67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69" name="Cube 68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0" name="Cube 69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1" name="Cube 70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2" name="Cube 71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3" name="Cube 72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 rot="5400000">
            <a:off x="1869555" y="-354238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75" name="Cube 74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6" name="Cube 75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7" name="Cube 76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8" name="Cube 77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79" name="Cube 78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80" name="Cube 79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81" name="Cube 80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82" name="Cube 81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83" name="Cube 82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84" name="Cube 83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85" name="Cube 84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3609572" y="643696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6" name="TextBox 85"/>
          <p:cNvSpPr txBox="1"/>
          <p:nvPr/>
        </p:nvSpPr>
        <p:spPr>
          <a:xfrm>
            <a:off x="6167594" y="5590589"/>
            <a:ext cx="5791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النَّاتِجُ هو: 7 آحادٍ و2 عَشَراتٍ = </a:t>
            </a:r>
            <a:endParaRPr lang="ar-BH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524058" y="5606695"/>
            <a:ext cx="10473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27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95896" y="3374398"/>
            <a:ext cx="88628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نَجْمَعُ الآحاد معَ الآحاد ونُحافِظُ على نفسِ العشرات: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0" grpId="0" animBg="1"/>
      <p:bldP spid="51" grpId="0" animBg="1"/>
      <p:bldP spid="85" grpId="0" animBg="1"/>
      <p:bldP spid="86" grpId="0"/>
      <p:bldP spid="2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36766"/>
              </p:ext>
            </p:extLst>
          </p:nvPr>
        </p:nvGraphicFramePr>
        <p:xfrm>
          <a:off x="6809834" y="292979"/>
          <a:ext cx="4906682" cy="43364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6189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39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87354"/>
              </p:ext>
            </p:extLst>
          </p:nvPr>
        </p:nvGraphicFramePr>
        <p:xfrm>
          <a:off x="367554" y="307289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836380" y="1832930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7348704" y="1766205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10" name="Cube 9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1" name="Cube 10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2" name="Cube 11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3" name="Cube 12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4" name="Cube 13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5" name="Cube 14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Cube 15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7" name="Cube 16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8" name="Cube 17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9" name="Cube 18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20" name="Cube 19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379931" y="2258423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9890692" y="2749218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777357" y="1868684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47619D-BDE0-46B9-842E-92B0B97B8CFD}"/>
              </a:ext>
            </a:extLst>
          </p:cNvPr>
          <p:cNvGrpSpPr/>
          <p:nvPr/>
        </p:nvGrpSpPr>
        <p:grpSpPr>
          <a:xfrm>
            <a:off x="8172708" y="1766205"/>
            <a:ext cx="274320" cy="2178362"/>
            <a:chOff x="6324567" y="635434"/>
            <a:chExt cx="274320" cy="2178362"/>
          </a:xfrm>
          <a:solidFill>
            <a:srgbClr val="FFC000"/>
          </a:solidFill>
        </p:grpSpPr>
        <p:sp>
          <p:nvSpPr>
            <p:cNvPr id="24" name="Cube 23"/>
            <p:cNvSpPr/>
            <p:nvPr/>
          </p:nvSpPr>
          <p:spPr>
            <a:xfrm rot="5400000">
              <a:off x="6324567" y="63543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5" name="Cube 24"/>
            <p:cNvSpPr/>
            <p:nvPr/>
          </p:nvSpPr>
          <p:spPr>
            <a:xfrm rot="5400000">
              <a:off x="6324567" y="85124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6" name="Cube 25"/>
            <p:cNvSpPr/>
            <p:nvPr/>
          </p:nvSpPr>
          <p:spPr>
            <a:xfrm rot="5400000">
              <a:off x="6324567" y="1062867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7" name="Cube 26"/>
            <p:cNvSpPr/>
            <p:nvPr/>
          </p:nvSpPr>
          <p:spPr>
            <a:xfrm rot="5400000">
              <a:off x="6324567" y="1276324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8" name="Cube 27"/>
            <p:cNvSpPr/>
            <p:nvPr/>
          </p:nvSpPr>
          <p:spPr>
            <a:xfrm rot="5400000">
              <a:off x="6324567" y="1487951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29" name="Cube 28"/>
            <p:cNvSpPr/>
            <p:nvPr/>
          </p:nvSpPr>
          <p:spPr>
            <a:xfrm rot="5400000">
              <a:off x="6324567" y="1689308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0" name="Cube 29"/>
            <p:cNvSpPr/>
            <p:nvPr/>
          </p:nvSpPr>
          <p:spPr>
            <a:xfrm rot="5400000">
              <a:off x="6324567" y="189858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1" name="Cube 30"/>
            <p:cNvSpPr/>
            <p:nvPr/>
          </p:nvSpPr>
          <p:spPr>
            <a:xfrm rot="5400000">
              <a:off x="6324567" y="2114392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2" name="Cube 31"/>
            <p:cNvSpPr/>
            <p:nvPr/>
          </p:nvSpPr>
          <p:spPr>
            <a:xfrm rot="5400000">
              <a:off x="6324567" y="2323670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3" name="Cube 32"/>
            <p:cNvSpPr/>
            <p:nvPr/>
          </p:nvSpPr>
          <p:spPr>
            <a:xfrm rot="5400000">
              <a:off x="6324567" y="2539476"/>
              <a:ext cx="274320" cy="27432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34" name="Cube 33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804494" y="2772195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108581" y="4150204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99E9AA69-271A-4257-896C-5E530549DBC1}"/>
              </a:ext>
            </a:extLst>
          </p:cNvPr>
          <p:cNvSpPr/>
          <p:nvPr/>
        </p:nvSpPr>
        <p:spPr>
          <a:xfrm rot="5400000">
            <a:off x="10717297" y="4177894"/>
            <a:ext cx="274320" cy="27432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" name="TextBox 3"/>
          <p:cNvSpPr txBox="1"/>
          <p:nvPr/>
        </p:nvSpPr>
        <p:spPr>
          <a:xfrm>
            <a:off x="3601575" y="13326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5</a:t>
            </a:r>
            <a:endParaRPr lang="ar-BH" sz="4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601575" y="19388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2</a:t>
            </a:r>
            <a:endParaRPr lang="ar-BH" sz="4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199594" y="13326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2</a:t>
            </a:r>
            <a:endParaRPr lang="ar-BH" sz="4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17154" y="1753307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601575" y="29814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03168" y="29572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2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2" name="Cloud Callout 41"/>
          <p:cNvSpPr/>
          <p:nvPr/>
        </p:nvSpPr>
        <p:spPr>
          <a:xfrm>
            <a:off x="5036874" y="4691051"/>
            <a:ext cx="4799506" cy="1612909"/>
          </a:xfrm>
          <a:prstGeom prst="cloudCallout">
            <a:avLst>
              <a:gd name="adj1" fmla="val -52988"/>
              <a:gd name="adj2" fmla="val -920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أَجْمَعُ الآحاد: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5آحاد+2آحاد=7آحاد</a:t>
            </a:r>
            <a:endParaRPr lang="ar-BH" sz="3200" b="1" dirty="0">
              <a:solidFill>
                <a:schemeClr val="tx1"/>
              </a:solidFill>
            </a:endParaRPr>
          </a:p>
        </p:txBody>
      </p:sp>
      <p:sp>
        <p:nvSpPr>
          <p:cNvPr id="43" name="Cloud Callout 42"/>
          <p:cNvSpPr/>
          <p:nvPr/>
        </p:nvSpPr>
        <p:spPr>
          <a:xfrm>
            <a:off x="160252" y="4666047"/>
            <a:ext cx="4799506" cy="1612909"/>
          </a:xfrm>
          <a:prstGeom prst="cloudCallout">
            <a:avLst>
              <a:gd name="adj1" fmla="val -17873"/>
              <a:gd name="adj2" fmla="val -953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المجمُوع: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7آحاد+2عشرات=27</a:t>
            </a:r>
            <a:endParaRPr lang="ar-B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  <p:bldP spid="22" grpId="0" animBg="1"/>
      <p:bldP spid="34" grpId="0" animBg="1"/>
      <p:bldP spid="35" grpId="0" animBg="1"/>
      <p:bldP spid="36" grpId="0" animBg="1"/>
      <p:bldP spid="4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799053" y="362184"/>
            <a:ext cx="60365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الجَمْعِ:</a:t>
            </a:r>
            <a:endParaRPr lang="ar-BH" sz="4000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01498"/>
              </p:ext>
            </p:extLst>
          </p:nvPr>
        </p:nvGraphicFramePr>
        <p:xfrm>
          <a:off x="6516532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162929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3</a:t>
            </a:r>
            <a:endParaRPr lang="ar-BH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162929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4000" b="1" dirty="0" smtClean="0"/>
              <a:t>5</a:t>
            </a:r>
            <a:endParaRPr lang="ar-BH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760948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1</a:t>
            </a:r>
            <a:endParaRPr lang="ar-BH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162929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4000" b="1" dirty="0" smtClean="0">
                <a:solidFill>
                  <a:srgbClr val="FF0000"/>
                </a:solidFill>
              </a:rPr>
              <a:t>8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4522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1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97235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13181"/>
              </p:ext>
            </p:extLst>
          </p:nvPr>
        </p:nvGraphicFramePr>
        <p:xfrm>
          <a:off x="575544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221941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6</a:t>
            </a:r>
            <a:endParaRPr lang="ar-BH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21941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1</a:t>
            </a:r>
            <a:endParaRPr lang="ar-BH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9960" y="3126293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4</a:t>
            </a:r>
            <a:endParaRPr lang="ar-BH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21941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3534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6247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799053" y="362184"/>
            <a:ext cx="60365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الجَمْعِ:</a:t>
            </a:r>
            <a:endParaRPr lang="ar-BH" sz="4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02360"/>
              </p:ext>
            </p:extLst>
          </p:nvPr>
        </p:nvGraphicFramePr>
        <p:xfrm>
          <a:off x="6516532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62929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5</a:t>
            </a:r>
            <a:endParaRPr lang="ar-BH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62929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2</a:t>
            </a:r>
            <a:endParaRPr lang="ar-BH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60948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/>
              <a:t>6</a:t>
            </a:r>
            <a:endParaRPr lang="ar-B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929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4522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97235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62172"/>
              </p:ext>
            </p:extLst>
          </p:nvPr>
        </p:nvGraphicFramePr>
        <p:xfrm>
          <a:off x="575544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21941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6</a:t>
            </a:r>
            <a:endParaRPr lang="ar-BH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21941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3</a:t>
            </a:r>
            <a:endParaRPr lang="ar-BH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9960" y="3126293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5</a:t>
            </a:r>
            <a:endParaRPr lang="ar-BH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21941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3534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6247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799053" y="362184"/>
            <a:ext cx="60365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أَجِدُ ناتجَ الجَمْعِ:</a:t>
            </a:r>
            <a:endParaRPr lang="ar-BH" sz="4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02360"/>
              </p:ext>
            </p:extLst>
          </p:nvPr>
        </p:nvGraphicFramePr>
        <p:xfrm>
          <a:off x="6516532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62929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1</a:t>
            </a:r>
            <a:endParaRPr lang="ar-BH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62929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3</a:t>
            </a:r>
            <a:endParaRPr lang="ar-BH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60948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5</a:t>
            </a:r>
            <a:endParaRPr lang="ar-B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929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4522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97235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62172"/>
              </p:ext>
            </p:extLst>
          </p:nvPr>
        </p:nvGraphicFramePr>
        <p:xfrm>
          <a:off x="575544" y="1566924"/>
          <a:ext cx="4906682" cy="38901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495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آحاد</a:t>
                      </a:r>
                      <a:endParaRPr lang="ar-BH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عشرات</a:t>
                      </a:r>
                      <a:endParaRPr lang="ar-BH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69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21941" y="25518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4</a:t>
            </a:r>
            <a:endParaRPr lang="ar-BH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21941" y="3158032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5</a:t>
            </a:r>
            <a:endParaRPr lang="ar-BH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9960" y="3126293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7</a:t>
            </a:r>
            <a:endParaRPr lang="ar-BH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21941" y="4200618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3534" y="417643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6247" y="2804089"/>
            <a:ext cx="9808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+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9417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346</TotalTime>
  <Words>168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Yu Gothic UI Semilight</vt:lpstr>
      <vt:lpstr>Arial</vt:lpstr>
      <vt:lpstr>Calibri</vt:lpstr>
      <vt:lpstr>Calibri Light</vt:lpstr>
      <vt:lpstr>Times New Roman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2020-03-04T10:09:02Z</dcterms:created>
  <dcterms:modified xsi:type="dcterms:W3CDTF">2020-03-27T08:51:52Z</dcterms:modified>
</cp:coreProperties>
</file>