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8"/>
  </p:notesMasterIdLst>
  <p:sldIdLst>
    <p:sldId id="364" r:id="rId2"/>
    <p:sldId id="340" r:id="rId3"/>
    <p:sldId id="367" r:id="rId4"/>
    <p:sldId id="369" r:id="rId5"/>
    <p:sldId id="368" r:id="rId6"/>
    <p:sldId id="366" r:id="rId7"/>
  </p:sldIdLst>
  <p:sldSz cx="12192000" cy="6858000"/>
  <p:notesSz cx="6797675" cy="992505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35939D"/>
    <a:srgbClr val="E6E6E6"/>
    <a:srgbClr val="ECD3DC"/>
    <a:srgbClr val="E62B5F"/>
    <a:srgbClr val="464C4D"/>
    <a:srgbClr val="E3A06B"/>
    <a:srgbClr val="FFADC6"/>
    <a:srgbClr val="86CF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النمط المتوسط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94301" autoAdjust="0"/>
  </p:normalViewPr>
  <p:slideViewPr>
    <p:cSldViewPr snapToGrid="0" showGuides="1">
      <p:cViewPr varScale="1">
        <p:scale>
          <a:sx n="75" d="100"/>
          <a:sy n="75" d="100"/>
        </p:scale>
        <p:origin x="28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139B11-6823-4199-B659-89F4E31434E4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52016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74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30B9A7-5B7F-492B-B120-E1319665C051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66310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3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4258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801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26431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18396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3687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88824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8655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09131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88965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044182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055039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22116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6740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392440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495615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546844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1234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95854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47DC747-9FDF-4F7F-8E7E-ECA49A7F6649}" type="datetimeFigureOut">
              <a:rPr lang="ar-EG" smtClean="0"/>
              <a:pPr/>
              <a:t>04/06/1447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337038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45544" y="19151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201303"/>
              </p:ext>
            </p:extLst>
          </p:nvPr>
        </p:nvGraphicFramePr>
        <p:xfrm>
          <a:off x="4055611" y="2897208"/>
          <a:ext cx="7487631" cy="3215812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2128309">
                  <a:extLst>
                    <a:ext uri="{9D8B030D-6E8A-4147-A177-3AD203B41FA5}">
                      <a16:colId xmlns:a16="http://schemas.microsoft.com/office/drawing/2014/main" val="3429144942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15202769"/>
                    </a:ext>
                  </a:extLst>
                </a:gridCol>
                <a:gridCol w="4876722">
                  <a:extLst>
                    <a:ext uri="{9D8B030D-6E8A-4147-A177-3AD203B41FA5}">
                      <a16:colId xmlns:a16="http://schemas.microsoft.com/office/drawing/2014/main" val="3895854007"/>
                    </a:ext>
                  </a:extLst>
                </a:gridCol>
              </a:tblGrid>
              <a:tr h="412333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نواتج التعلم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المؤشرات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841754"/>
                  </a:ext>
                </a:extLst>
              </a:tr>
              <a:tr h="413259">
                <a:tc rowSpan="4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تمييز خصائص المثلثات والعلاقة بين أضلاع القائم منها (نظرية فيثاغورس)، واستخدامها في إيجاد القياسات المجهولة، وفي حل مسائل رياضية.</a:t>
                      </a:r>
                      <a:endParaRPr lang="en-US" sz="2400" b="0" dirty="0">
                        <a:effectLst/>
                        <a:latin typeface="itf shaheen pro Light" pitchFamily="50" charset="-78"/>
                        <a:ea typeface="Times New Roman" panose="02020603050405020304" pitchFamily="18" charset="0"/>
                        <a:cs typeface="itf shaheen pro Light" pitchFamily="50" charset="-78"/>
                      </a:endParaRPr>
                    </a:p>
                  </a:txBody>
                  <a:tcPr marL="114300" marR="11430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YCLIC NUMBERS-BLACK" panose="02000000000000000000" pitchFamily="2" charset="2"/>
                        </a:rPr>
                        <a:t></a:t>
                      </a:r>
                      <a:endParaRPr lang="en-US" sz="2000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يحدد الخصائص المشتركة بين جميع المثلثات والخصائص الخاصة بأنواع معينة منها، ويستخدمها في رسمها، وفي إيجاد قياسات زوايا مجهولة</a:t>
                      </a:r>
                      <a:r>
                        <a:rPr lang="ar-SA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.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itf shaheen pro Light" pitchFamily="50" charset="-78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48044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YCLIC NUMBERS-BLACK" panose="02000000000000000000" pitchFamily="2" charset="2"/>
                        </a:rPr>
                        <a:t></a:t>
                      </a:r>
                      <a:endParaRPr lang="ar-SA" sz="2000" dirty="0">
                        <a:solidFill>
                          <a:srgbClr val="C00000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يميز العلاقة </a:t>
                      </a:r>
                      <a:r>
                        <a:rPr lang="ar-SA" sz="1400" dirty="0">
                          <a:effectLst/>
                          <a:latin typeface="itf shaheen pro Light" pitchFamily="50" charset="-78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بين أضلاع المثلث القائم الزاوية (نظرية فيثاغورس</a:t>
                      </a:r>
                      <a:r>
                        <a:rPr lang="ar-SA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).</a:t>
                      </a:r>
                      <a:r>
                        <a:rPr lang="ar-SA" sz="1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l-QuranAlKareem" panose="02000000000000000000" pitchFamily="2" charset="-78"/>
                        </a:rPr>
                        <a:t> </a:t>
                      </a:r>
                      <a:r>
                        <a:rPr lang="ar-SA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ويستخدمها </a:t>
                      </a:r>
                      <a:r>
                        <a:rPr lang="ar-S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لإيجاد طول الضلع المجهول بمعلومية طولي الضلعين الآخرين</a:t>
                      </a:r>
                      <a:r>
                        <a:rPr lang="ar-SA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.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itf shaheen pro Light" pitchFamily="50" charset="-78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839515"/>
                  </a:ext>
                </a:extLst>
              </a:tr>
              <a:tr h="411652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YCLIC NUMBERS-BLACK" panose="02000000000000000000" pitchFamily="2" charset="2"/>
                        </a:rPr>
                        <a:t></a:t>
                      </a:r>
                      <a:endParaRPr lang="ar-SA" sz="2000" dirty="0">
                        <a:solidFill>
                          <a:srgbClr val="C00000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يحل مسائل رياضية تتضمن تطبيقات حياتية على نظرية فيثاغورس وعكسها، ويفسر حلها</a:t>
                      </a:r>
                      <a:r>
                        <a:rPr lang="ar-SA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.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itf shaheen pro Light" pitchFamily="50" charset="-78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408639"/>
                  </a:ext>
                </a:extLst>
              </a:tr>
              <a:tr h="411652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YCLIC NUMBERS-BLACK" panose="02000000000000000000" pitchFamily="2" charset="2"/>
                        </a:rPr>
                        <a:t></a:t>
                      </a:r>
                      <a:endParaRPr lang="ar-SA" sz="2000" dirty="0">
                        <a:solidFill>
                          <a:srgbClr val="C00000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يحدد المثلث القائم الزاوية باستخدام عكس نظرية فيثاغورس.</a:t>
                      </a:r>
                      <a:endParaRPr lang="en-US" sz="1400" dirty="0">
                        <a:effectLst/>
                        <a:latin typeface="itf shaheen pro Light" pitchFamily="50" charset="-78"/>
                        <a:ea typeface="Times New Roman" panose="02020603050405020304" pitchFamily="18" charset="0"/>
                        <a:cs typeface="itf shaheen pro Light" pitchFamily="50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1966267"/>
                  </a:ext>
                </a:extLst>
              </a:tr>
            </a:tbl>
          </a:graphicData>
        </a:graphic>
      </p:graphicFrame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321066"/>
              </p:ext>
            </p:extLst>
          </p:nvPr>
        </p:nvGraphicFramePr>
        <p:xfrm>
          <a:off x="985308" y="447927"/>
          <a:ext cx="10430934" cy="792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68292">
                  <a:extLst>
                    <a:ext uri="{9D8B030D-6E8A-4147-A177-3AD203B41FA5}">
                      <a16:colId xmlns:a16="http://schemas.microsoft.com/office/drawing/2014/main" val="1125250278"/>
                    </a:ext>
                  </a:extLst>
                </a:gridCol>
                <a:gridCol w="5862642">
                  <a:extLst>
                    <a:ext uri="{9D8B030D-6E8A-4147-A177-3AD203B41FA5}">
                      <a16:colId xmlns:a16="http://schemas.microsoft.com/office/drawing/2014/main" val="21653608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المملكة العربية السعودية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الإدارة العامة للتعليم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608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وزارة التعليم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      متوسطة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431062"/>
                  </a:ext>
                </a:extLst>
              </a:tr>
            </a:tbl>
          </a:graphicData>
        </a:graphic>
      </p:graphicFrame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805883"/>
              </p:ext>
            </p:extLst>
          </p:nvPr>
        </p:nvGraphicFramePr>
        <p:xfrm>
          <a:off x="1508034" y="1351056"/>
          <a:ext cx="9207863" cy="141830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07863">
                  <a:extLst>
                    <a:ext uri="{9D8B030D-6E8A-4147-A177-3AD203B41FA5}">
                      <a16:colId xmlns:a16="http://schemas.microsoft.com/office/drawing/2014/main" val="2832411921"/>
                    </a:ext>
                  </a:extLst>
                </a:gridCol>
              </a:tblGrid>
              <a:tr h="58027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تدريبات</a:t>
                      </a:r>
                      <a:r>
                        <a:rPr lang="ar-SA" sz="2800" b="0" baseline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 نافس الفصل الأول 1447 هـ (الأسبوع </a:t>
                      </a:r>
                      <a:r>
                        <a:rPr lang="ar-SA" sz="2800" b="0" baseline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السابع </a:t>
                      </a:r>
                      <a:r>
                        <a:rPr lang="ar-SA" sz="2800" b="0" baseline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عشر)</a:t>
                      </a:r>
                      <a:endParaRPr lang="ar-SA" sz="2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779070"/>
                  </a:ext>
                </a:extLst>
              </a:tr>
              <a:tr h="323247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:  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الهندسة والقياس</a:t>
                      </a:r>
                      <a:endParaRPr lang="ar-SA" sz="1800" b="1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766976"/>
                  </a:ext>
                </a:extLst>
              </a:tr>
              <a:tr h="472278"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الفرعي :  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الأشكال الهندسية</a:t>
                      </a:r>
                      <a:endParaRPr lang="ar-SA" sz="1800" b="0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137899"/>
                  </a:ext>
                </a:extLst>
              </a:tr>
            </a:tbl>
          </a:graphicData>
        </a:graphic>
      </p:graphicFrame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4"/>
          <a:srcRect l="6405" r="4140" b="816"/>
          <a:stretch/>
        </p:blipFill>
        <p:spPr>
          <a:xfrm>
            <a:off x="478364" y="2897203"/>
            <a:ext cx="3577247" cy="329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2835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54508" y="17719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134102"/>
              </p:ext>
            </p:extLst>
          </p:nvPr>
        </p:nvGraphicFramePr>
        <p:xfrm>
          <a:off x="758401" y="478767"/>
          <a:ext cx="10725059" cy="701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0725059">
                  <a:extLst>
                    <a:ext uri="{9D8B030D-6E8A-4147-A177-3AD203B41FA5}">
                      <a16:colId xmlns:a16="http://schemas.microsoft.com/office/drawing/2014/main" val="495927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00FF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التدريب </a:t>
                      </a:r>
                      <a:r>
                        <a:rPr lang="ar-SA" sz="4000" dirty="0" smtClean="0">
                          <a:solidFill>
                            <a:srgbClr val="0000FF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السابع</a:t>
                      </a:r>
                      <a:r>
                        <a:rPr lang="ar-SA" sz="4000" baseline="0" dirty="0" smtClean="0">
                          <a:solidFill>
                            <a:srgbClr val="0000FF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 </a:t>
                      </a:r>
                      <a:r>
                        <a:rPr lang="ar-SA" sz="4000" baseline="0" dirty="0" smtClean="0">
                          <a:solidFill>
                            <a:srgbClr val="0000FF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عشر 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190154"/>
                  </a:ext>
                </a:extLst>
              </a:tr>
            </a:tbl>
          </a:graphicData>
        </a:graphic>
      </p:graphicFrame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3"/>
          <a:srcRect b="4560"/>
          <a:stretch/>
        </p:blipFill>
        <p:spPr>
          <a:xfrm>
            <a:off x="758401" y="1362755"/>
            <a:ext cx="10715625" cy="160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464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4225" y="437621"/>
            <a:ext cx="10725150" cy="240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175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042" y="430742"/>
            <a:ext cx="10820400" cy="215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2119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3"/>
          <a:srcRect l="1655"/>
          <a:stretch/>
        </p:blipFill>
        <p:spPr>
          <a:xfrm>
            <a:off x="668868" y="377295"/>
            <a:ext cx="10880724" cy="273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4678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38044" y="168724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741" y="554566"/>
            <a:ext cx="1083945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5187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شريحة">
  <a:themeElements>
    <a:clrScheme name="شريحة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شريح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شريحة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6538</TotalTime>
  <Words>133</Words>
  <Application>Microsoft Office PowerPoint</Application>
  <PresentationFormat>شاشة عريضة</PresentationFormat>
  <Paragraphs>21</Paragraphs>
  <Slides>6</Slides>
  <Notes>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11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8" baseType="lpstr">
      <vt:lpstr>AL-Mohanad</vt:lpstr>
      <vt:lpstr>Al-QuranAlKareem</vt:lpstr>
      <vt:lpstr>Arial</vt:lpstr>
      <vt:lpstr>Calibri</vt:lpstr>
      <vt:lpstr>Century Gothic</vt:lpstr>
      <vt:lpstr>CYCLIC NUMBERS-BLACK</vt:lpstr>
      <vt:lpstr>itf shaheen pro</vt:lpstr>
      <vt:lpstr>itf shaheen pro Light</vt:lpstr>
      <vt:lpstr>Tahoma</vt:lpstr>
      <vt:lpstr>Times New Roman</vt:lpstr>
      <vt:lpstr>Wingdings 3</vt:lpstr>
      <vt:lpstr>شريحة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Maher</cp:lastModifiedBy>
  <cp:revision>182</cp:revision>
  <cp:lastPrinted>2021-04-05T13:38:13Z</cp:lastPrinted>
  <dcterms:created xsi:type="dcterms:W3CDTF">2021-01-01T21:21:29Z</dcterms:created>
  <dcterms:modified xsi:type="dcterms:W3CDTF">2025-11-24T18:36:10Z</dcterms:modified>
</cp:coreProperties>
</file>