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55" r:id="rId4"/>
    <p:sldId id="362" r:id="rId5"/>
    <p:sldId id="265" r:id="rId6"/>
    <p:sldId id="361" r:id="rId7"/>
    <p:sldId id="263" r:id="rId8"/>
    <p:sldId id="363" r:id="rId9"/>
    <p:sldId id="364" r:id="rId10"/>
    <p:sldId id="365" r:id="rId11"/>
    <p:sldId id="366" r:id="rId12"/>
    <p:sldId id="367" r:id="rId13"/>
    <p:sldId id="3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449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57047" y="-392723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909" y="1563210"/>
            <a:ext cx="831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أَرْغَبُ أَنْ أَعْرِفَ</a:t>
            </a:r>
          </a:p>
          <a:p>
            <a:pPr algn="ctr"/>
            <a:r>
              <a:rPr lang="ar-B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الكِفايةُ </a:t>
            </a:r>
            <a:r>
              <a:rPr lang="ar-B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المُسْتَهْدَفَةُ هي حُروفُ الجَرِّ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3" name="1 00_00_00-00_00_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700" y="6057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312692" y="955343"/>
            <a:ext cx="3698543" cy="3179929"/>
          </a:xfrm>
          <a:prstGeom prst="smileyF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25237" y="345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6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حَاوِلْ مَرَّةً أخْرى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F8F735D7-1944-4C64-A727-F71735193B7E}"/>
              </a:ext>
            </a:extLst>
          </p:cNvPr>
          <p:cNvSpPr/>
          <p:nvPr/>
        </p:nvSpPr>
        <p:spPr>
          <a:xfrm>
            <a:off x="4234206" y="999242"/>
            <a:ext cx="3723588" cy="3469077"/>
          </a:xfrm>
          <a:prstGeom prst="smileyFace">
            <a:avLst>
              <a:gd name="adj" fmla="val -18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2628" y="505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9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312692" y="955343"/>
            <a:ext cx="3698543" cy="3179929"/>
          </a:xfrm>
          <a:prstGeom prst="smileyF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2628" y="345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3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حَاوِلْ مَرَّةً أخْرى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F8F735D7-1944-4C64-A727-F71735193B7E}"/>
              </a:ext>
            </a:extLst>
          </p:cNvPr>
          <p:cNvSpPr/>
          <p:nvPr/>
        </p:nvSpPr>
        <p:spPr>
          <a:xfrm>
            <a:off x="4234206" y="999242"/>
            <a:ext cx="3723588" cy="3469077"/>
          </a:xfrm>
          <a:prstGeom prst="smileyFace">
            <a:avLst>
              <a:gd name="adj" fmla="val -18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97428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88" y="1166842"/>
            <a:ext cx="6415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أرْغَبُ أَنْ أَعْرِفَ</a:t>
            </a:r>
          </a:p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كَيْفَ يسيرُ القاربُ فوقَ الماءِ</a:t>
            </a:r>
          </a:p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ويَغْرَقُ الْمِسْمَارُ!</a:t>
            </a:r>
          </a:p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ولِمَاذا الْمِلْحُ بِمَاءِ الْبَحْرِ...</a:t>
            </a:r>
          </a:p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وتَخَلو مِنْهُ الأنهارُ!</a:t>
            </a:r>
          </a:p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3200" b="1" dirty="0"/>
              <a:t>أَرْغَبُ أَنْ أَعْرِفَ</a:t>
            </a:r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كَيْفَ</a:t>
            </a:r>
          </a:p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تَجِيءُ الْرِيحُ وْكَيْفَ تَسُوقُ الأمْطَارُ!</a:t>
            </a:r>
          </a:p>
          <a:p>
            <a:pPr algn="ctr"/>
            <a:r>
              <a:rPr lang="ar-BH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لأجِيبَ </a:t>
            </a:r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 تِلْكَ الأفكَارِ</a:t>
            </a:r>
          </a:p>
          <a:p>
            <a:pPr algn="ctr"/>
            <a:r>
              <a:rPr lang="ar-B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سَأُطَالِعُ كُتُبي وأُفَكِرُ في مَلَكوتِ الْخَالِقِ لَيْلَ نَهَارُ.</a:t>
            </a:r>
            <a:endParaRPr lang="ar-BH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12947" y="371436"/>
            <a:ext cx="396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</a:rPr>
              <a:t>هَيَّا نَنْشِدُ (أَرْغَبُ أَنْ أَعْرِفَ)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85D099-CB8F-4C12-A5C1-AA774F6A7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956211"/>
            <a:ext cx="4572000" cy="4815136"/>
          </a:xfrm>
          <a:prstGeom prst="rect">
            <a:avLst/>
          </a:prstGeom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9491" y="6075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94438-5D60-435C-9021-343696E286D7}"/>
              </a:ext>
            </a:extLst>
          </p:cNvPr>
          <p:cNvSpPr txBox="1"/>
          <p:nvPr/>
        </p:nvSpPr>
        <p:spPr>
          <a:xfrm>
            <a:off x="5172076" y="801282"/>
            <a:ext cx="613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- ما هُو الشَّيءُ الَّذي كُلَّ ما أَخَذْتَ مِنْهُ زادَ؟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3F3113-555B-4BF6-8097-AC6FA32057CA}"/>
              </a:ext>
            </a:extLst>
          </p:cNvPr>
          <p:cNvSpPr txBox="1"/>
          <p:nvPr/>
        </p:nvSpPr>
        <p:spPr>
          <a:xfrm>
            <a:off x="8700053" y="3391471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الْبُذورُ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A372B8-D65C-4C3A-9284-33D8B7FF980C}"/>
              </a:ext>
            </a:extLst>
          </p:cNvPr>
          <p:cNvSpPr txBox="1"/>
          <p:nvPr/>
        </p:nvSpPr>
        <p:spPr>
          <a:xfrm>
            <a:off x="1093305" y="1470990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الْبابُ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2B604A-15CF-4835-9742-3B6855DC8EEF}"/>
              </a:ext>
            </a:extLst>
          </p:cNvPr>
          <p:cNvSpPr txBox="1"/>
          <p:nvPr/>
        </p:nvSpPr>
        <p:spPr>
          <a:xfrm>
            <a:off x="4664767" y="1470990"/>
            <a:ext cx="273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الْكُرَةُ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404DAA-5B89-4108-A0A8-8FE9642021C2}"/>
              </a:ext>
            </a:extLst>
          </p:cNvPr>
          <p:cNvSpPr txBox="1"/>
          <p:nvPr/>
        </p:nvSpPr>
        <p:spPr>
          <a:xfrm>
            <a:off x="5138946" y="2418520"/>
            <a:ext cx="613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- أَنا ابْنُ الْماءِ فَإِنْ تَرَكوني فِي الْماءِ.... مُتْ؟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16E69C-4408-4C28-B8CC-46E67240D0C0}"/>
              </a:ext>
            </a:extLst>
          </p:cNvPr>
          <p:cNvSpPr txBox="1"/>
          <p:nvPr/>
        </p:nvSpPr>
        <p:spPr>
          <a:xfrm>
            <a:off x="1093304" y="3330215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>
                <a:solidFill>
                  <a:srgbClr val="0070C0"/>
                </a:solidFill>
                <a:hlinkClick r:id="rId4" action="ppaction://hlinksldjump"/>
              </a:rPr>
              <a:t>الْفَراوِلَةُ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7130EF-7B1E-4DCE-BDE2-6CB99478C5F6}"/>
              </a:ext>
            </a:extLst>
          </p:cNvPr>
          <p:cNvSpPr txBox="1"/>
          <p:nvPr/>
        </p:nvSpPr>
        <p:spPr>
          <a:xfrm>
            <a:off x="5006012" y="3308715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5" action="ppaction://hlinksldjump"/>
              </a:rPr>
              <a:t>الثَّلْجُ</a:t>
            </a:r>
            <a:r>
              <a:rPr lang="ar-BH" sz="3200" u="sng" dirty="0">
                <a:solidFill>
                  <a:srgbClr val="0070C0"/>
                </a:solidFill>
                <a:hlinkClick r:id="rId5" action="ppaction://hlinksldjump"/>
              </a:rPr>
              <a:t> 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51D8CE-B064-4BE5-A5EF-BCE0FC92299A}"/>
              </a:ext>
            </a:extLst>
          </p:cNvPr>
          <p:cNvSpPr txBox="1"/>
          <p:nvPr/>
        </p:nvSpPr>
        <p:spPr>
          <a:xfrm>
            <a:off x="8057322" y="1470989"/>
            <a:ext cx="304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5" action="ppaction://hlinksldjump"/>
              </a:rPr>
              <a:t>الْحُفْرَةُ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E760F0-6FF3-4DF6-AB66-09D718ED7CA2}"/>
              </a:ext>
            </a:extLst>
          </p:cNvPr>
          <p:cNvSpPr txBox="1"/>
          <p:nvPr/>
        </p:nvSpPr>
        <p:spPr>
          <a:xfrm>
            <a:off x="8700053" y="5229196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الْبِطِّيخُ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0F067B-4CE3-4BED-B49F-3ACA4E1734EE}"/>
              </a:ext>
            </a:extLst>
          </p:cNvPr>
          <p:cNvSpPr txBox="1"/>
          <p:nvPr/>
        </p:nvSpPr>
        <p:spPr>
          <a:xfrm>
            <a:off x="231913" y="4256245"/>
            <a:ext cx="1104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ما هُو الشَّيءُ الْذي يَكونُ أَخْضَرَ في الْأَرْضِ وَأَسْوَدَ فِي السُّوقِ وأَحْمَرَ في الْبَيْت؟  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171DA0-3D7A-4053-AA13-396FAD7E2510}"/>
              </a:ext>
            </a:extLst>
          </p:cNvPr>
          <p:cNvSpPr txBox="1"/>
          <p:nvPr/>
        </p:nvSpPr>
        <p:spPr>
          <a:xfrm>
            <a:off x="1093304" y="5146439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5" action="ppaction://hlinksldjump"/>
              </a:rPr>
              <a:t>الشَّايُ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252894-4D21-49D7-AAE6-AFA4C6CC8D77}"/>
              </a:ext>
            </a:extLst>
          </p:cNvPr>
          <p:cNvSpPr txBox="1"/>
          <p:nvPr/>
        </p:nvSpPr>
        <p:spPr>
          <a:xfrm>
            <a:off x="5062331" y="5146440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الطَّمَاطمُ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xmlns="" id="{49BDD00B-836F-4FC9-ADF2-8DA154580486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A4616E-365A-4E9D-8669-8DD22A80C303}"/>
              </a:ext>
            </a:extLst>
          </p:cNvPr>
          <p:cNvSpPr txBox="1"/>
          <p:nvPr/>
        </p:nvSpPr>
        <p:spPr>
          <a:xfrm>
            <a:off x="3043239" y="158084"/>
            <a:ext cx="477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/>
              <a:t>هَيَّا </a:t>
            </a:r>
            <a:r>
              <a:rPr lang="ar-BH" sz="3200" b="1" smtClean="0"/>
              <a:t>نُجِبْ </a:t>
            </a:r>
            <a:r>
              <a:rPr lang="ar-BH" sz="3200" b="1" dirty="0"/>
              <a:t>عَنْ الألغَازِ التَّاليةِ: </a:t>
            </a:r>
            <a:endParaRPr lang="en-US" sz="3200" b="1" dirty="0"/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6364" y="6093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94438-5D60-435C-9021-343696E286D7}"/>
              </a:ext>
            </a:extLst>
          </p:cNvPr>
          <p:cNvSpPr txBox="1"/>
          <p:nvPr/>
        </p:nvSpPr>
        <p:spPr>
          <a:xfrm>
            <a:off x="5172076" y="801282"/>
            <a:ext cx="613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- يَسْمَعُ بِلا أُذنٍ ويَتَكَلَمُ بِلا لِسانٍ؟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3F3113-555B-4BF6-8097-AC6FA32057CA}"/>
              </a:ext>
            </a:extLst>
          </p:cNvPr>
          <p:cNvSpPr txBox="1"/>
          <p:nvPr/>
        </p:nvSpPr>
        <p:spPr>
          <a:xfrm>
            <a:off x="8700053" y="3391471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الْمِشْط ُ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A372B8-D65C-4C3A-9284-33D8B7FF980C}"/>
              </a:ext>
            </a:extLst>
          </p:cNvPr>
          <p:cNvSpPr txBox="1"/>
          <p:nvPr/>
        </p:nvSpPr>
        <p:spPr>
          <a:xfrm>
            <a:off x="1093305" y="1470990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u="sng" dirty="0">
                <a:solidFill>
                  <a:srgbClr val="0070C0"/>
                </a:solidFill>
                <a:hlinkClick r:id="rId5" action="ppaction://hlinksldjump"/>
              </a:rPr>
              <a:t>الْتِلْفَازَ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2B604A-15CF-4835-9742-3B6855DC8EEF}"/>
              </a:ext>
            </a:extLst>
          </p:cNvPr>
          <p:cNvSpPr txBox="1"/>
          <p:nvPr/>
        </p:nvSpPr>
        <p:spPr>
          <a:xfrm>
            <a:off x="4664767" y="1470990"/>
            <a:ext cx="273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الْهاتِفُ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404DAA-5B89-4108-A0A8-8FE9642021C2}"/>
              </a:ext>
            </a:extLst>
          </p:cNvPr>
          <p:cNvSpPr txBox="1"/>
          <p:nvPr/>
        </p:nvSpPr>
        <p:spPr>
          <a:xfrm>
            <a:off x="5138946" y="2418520"/>
            <a:ext cx="613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- لهُ أَسْنانٌ ولا يَعُضُّ؟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16E69C-4408-4C28-B8CC-46E67240D0C0}"/>
              </a:ext>
            </a:extLst>
          </p:cNvPr>
          <p:cNvSpPr txBox="1"/>
          <p:nvPr/>
        </p:nvSpPr>
        <p:spPr>
          <a:xfrm>
            <a:off x="1093304" y="3330215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5" action="ppaction://hlinksldjump"/>
              </a:rPr>
              <a:t>الْمِفَكُ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7130EF-7B1E-4DCE-BDE2-6CB99478C5F6}"/>
              </a:ext>
            </a:extLst>
          </p:cNvPr>
          <p:cNvSpPr txBox="1"/>
          <p:nvPr/>
        </p:nvSpPr>
        <p:spPr>
          <a:xfrm>
            <a:off x="5006012" y="3308715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5" action="ppaction://hlinksldjump"/>
              </a:rPr>
              <a:t>الْمِقَصُ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51D8CE-B064-4BE5-A5EF-BCE0FC92299A}"/>
              </a:ext>
            </a:extLst>
          </p:cNvPr>
          <p:cNvSpPr txBox="1"/>
          <p:nvPr/>
        </p:nvSpPr>
        <p:spPr>
          <a:xfrm>
            <a:off x="8057322" y="1470989"/>
            <a:ext cx="304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u="sng" dirty="0">
                <a:solidFill>
                  <a:srgbClr val="0070C0"/>
                </a:solidFill>
                <a:hlinkClick r:id="rId5" action="ppaction://hlinksldjump"/>
              </a:rPr>
              <a:t>الْكمبِيوترُ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xmlns="" id="{49BDD00B-836F-4FC9-ADF2-8DA154580486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6364" y="6089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D2F957-41A3-4CE2-AF29-18E3DD976A8E}"/>
              </a:ext>
            </a:extLst>
          </p:cNvPr>
          <p:cNvSpPr/>
          <p:nvPr/>
        </p:nvSpPr>
        <p:spPr>
          <a:xfrm>
            <a:off x="7350918" y="1329541"/>
            <a:ext cx="4300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أرْغَبُ أَنْ أَعْرِفَ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كَيْفَ يَسيرُ الْقارِبُ فوقَ الْماءِ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ويَغْرَقُ الْمِسْمَارُ!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ولِمَاذا الْمِلْحُ بِمَاءِ الْبَحْرِ...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وتَخَلو مِنْهُ الأنهارُ!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2800" b="1" dirty="0"/>
              <a:t>أَرْغَبُ أَنْ أَعْرِفَ</a:t>
            </a:r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كَيْفَ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تَجِيءُ الرِّيحُ وْكَيْفَ تَسُوقُ الأمْطَارُ!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لأجِيْبَ عن تِلْكَ الأفكَارِ</a:t>
            </a:r>
          </a:p>
          <a:p>
            <a:pPr algn="ctr"/>
            <a:r>
              <a:rPr lang="ar-BH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سَأُطَالِعُ كُتُبي وأُفَكِرُ في مَلَكوتِ الْخَالِقِ لَيْلَ نَهَارُ.</a:t>
            </a:r>
            <a:endParaRPr lang="ar-BH" sz="28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2257392-9ADF-4178-ABC9-6105957DC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99902"/>
              </p:ext>
            </p:extLst>
          </p:nvPr>
        </p:nvGraphicFramePr>
        <p:xfrm>
          <a:off x="320327" y="921991"/>
          <a:ext cx="4392973" cy="521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047">
                  <a:extLst>
                    <a:ext uri="{9D8B030D-6E8A-4147-A177-3AD203B41FA5}">
                      <a16:colId xmlns:a16="http://schemas.microsoft.com/office/drawing/2014/main" xmlns="" val="1889526016"/>
                    </a:ext>
                  </a:extLst>
                </a:gridCol>
                <a:gridCol w="1047820">
                  <a:extLst>
                    <a:ext uri="{9D8B030D-6E8A-4147-A177-3AD203B41FA5}">
                      <a16:colId xmlns:a16="http://schemas.microsoft.com/office/drawing/2014/main" xmlns="" val="3392806516"/>
                    </a:ext>
                  </a:extLst>
                </a:gridCol>
                <a:gridCol w="1298706">
                  <a:extLst>
                    <a:ext uri="{9D8B030D-6E8A-4147-A177-3AD203B41FA5}">
                      <a16:colId xmlns:a16="http://schemas.microsoft.com/office/drawing/2014/main" xmlns="" val="3319958282"/>
                    </a:ext>
                  </a:extLst>
                </a:gridCol>
                <a:gridCol w="1195400">
                  <a:extLst>
                    <a:ext uri="{9D8B030D-6E8A-4147-A177-3AD203B41FA5}">
                      <a16:colId xmlns:a16="http://schemas.microsoft.com/office/drawing/2014/main" xmlns="" val="4140093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مد الياء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حروف الجر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اللام</a:t>
                      </a:r>
                    </a:p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القمرية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اللامُ الشَّمْسية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8582580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743667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513193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3633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0041740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0977364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1892518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16588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195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5FA364-EA7F-4018-999C-C26194179C38}"/>
              </a:ext>
            </a:extLst>
          </p:cNvPr>
          <p:cNvSpPr txBox="1"/>
          <p:nvPr/>
        </p:nvSpPr>
        <p:spPr>
          <a:xfrm>
            <a:off x="6908009" y="472500"/>
            <a:ext cx="474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لِنَسْتَخرِجْ معًا ما يلي مِنْ النَّصِّ: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6C91DE-CE56-4B0E-A99D-EBE31ABD311A}"/>
              </a:ext>
            </a:extLst>
          </p:cNvPr>
          <p:cNvSpPr txBox="1"/>
          <p:nvPr/>
        </p:nvSpPr>
        <p:spPr>
          <a:xfrm>
            <a:off x="3899893" y="1785937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الرِّيحُ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1D29B2-71E7-4932-87BC-09C339C0CBE6}"/>
              </a:ext>
            </a:extLst>
          </p:cNvPr>
          <p:cNvSpPr txBox="1"/>
          <p:nvPr/>
        </p:nvSpPr>
        <p:spPr>
          <a:xfrm>
            <a:off x="2433129" y="4518516"/>
            <a:ext cx="94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الأمْطَارُ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1A0D08-B775-4C6D-970C-61A81CD5AEF1}"/>
              </a:ext>
            </a:extLst>
          </p:cNvPr>
          <p:cNvSpPr txBox="1"/>
          <p:nvPr/>
        </p:nvSpPr>
        <p:spPr>
          <a:xfrm>
            <a:off x="2537768" y="4004441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الْمِلْحُ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DB72A7-3798-4329-8A76-00F93C145DFD}"/>
              </a:ext>
            </a:extLst>
          </p:cNvPr>
          <p:cNvSpPr txBox="1"/>
          <p:nvPr/>
        </p:nvSpPr>
        <p:spPr>
          <a:xfrm>
            <a:off x="2453636" y="3454264"/>
            <a:ext cx="92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الأنهارُ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06A08D-D2D1-4469-A08A-622B732462DE}"/>
              </a:ext>
            </a:extLst>
          </p:cNvPr>
          <p:cNvSpPr txBox="1"/>
          <p:nvPr/>
        </p:nvSpPr>
        <p:spPr>
          <a:xfrm>
            <a:off x="2537769" y="2904087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الْبَحْرِ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B7190E-829B-448B-8A18-59EF6457B306}"/>
              </a:ext>
            </a:extLst>
          </p:cNvPr>
          <p:cNvSpPr txBox="1"/>
          <p:nvPr/>
        </p:nvSpPr>
        <p:spPr>
          <a:xfrm>
            <a:off x="2537770" y="2306620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الْماءِ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4A4428-1C8F-408D-8FB7-DF9102208C1F}"/>
              </a:ext>
            </a:extLst>
          </p:cNvPr>
          <p:cNvSpPr txBox="1"/>
          <p:nvPr/>
        </p:nvSpPr>
        <p:spPr>
          <a:xfrm>
            <a:off x="2524701" y="1781378"/>
            <a:ext cx="92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الْقارِبُ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AE195F-6A0B-4347-89FF-B05F2A3E7417}"/>
              </a:ext>
            </a:extLst>
          </p:cNvPr>
          <p:cNvSpPr txBox="1"/>
          <p:nvPr/>
        </p:nvSpPr>
        <p:spPr>
          <a:xfrm>
            <a:off x="1446566" y="2326439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/>
              <a:t>عن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0D03347-EA5D-49CE-888E-48F94F0F7FF6}"/>
              </a:ext>
            </a:extLst>
          </p:cNvPr>
          <p:cNvSpPr txBox="1"/>
          <p:nvPr/>
        </p:nvSpPr>
        <p:spPr>
          <a:xfrm>
            <a:off x="1485529" y="1723421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/>
              <a:t>بـ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01F1340-8600-4EC1-8473-AB7547F33FC0}"/>
              </a:ext>
            </a:extLst>
          </p:cNvPr>
          <p:cNvSpPr txBox="1"/>
          <p:nvPr/>
        </p:nvSpPr>
        <p:spPr>
          <a:xfrm>
            <a:off x="2453636" y="5088754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الأفكَارِ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3D9ABF-FC7D-47FE-975D-515E986EABBA}"/>
              </a:ext>
            </a:extLst>
          </p:cNvPr>
          <p:cNvSpPr txBox="1"/>
          <p:nvPr/>
        </p:nvSpPr>
        <p:spPr>
          <a:xfrm>
            <a:off x="416044" y="3487282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لأجِيْبَ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DA35AA3-CDFA-4113-81E2-32704295AF38}"/>
              </a:ext>
            </a:extLst>
          </p:cNvPr>
          <p:cNvSpPr txBox="1"/>
          <p:nvPr/>
        </p:nvSpPr>
        <p:spPr>
          <a:xfrm>
            <a:off x="426638" y="2886875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الرِّيحُ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F6680A4-48BD-4F26-9132-5EAB69C827A5}"/>
              </a:ext>
            </a:extLst>
          </p:cNvPr>
          <p:cNvSpPr txBox="1"/>
          <p:nvPr/>
        </p:nvSpPr>
        <p:spPr>
          <a:xfrm>
            <a:off x="426639" y="2326439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تَجِيءُ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E8404F8-1F17-4807-A4D7-17014448DE7C}"/>
              </a:ext>
            </a:extLst>
          </p:cNvPr>
          <p:cNvSpPr txBox="1"/>
          <p:nvPr/>
        </p:nvSpPr>
        <p:spPr>
          <a:xfrm>
            <a:off x="446357" y="1741991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يَسيرُ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0BFBAE9-AD95-4B74-B0DC-47C872F89D5C}"/>
              </a:ext>
            </a:extLst>
          </p:cNvPr>
          <p:cNvSpPr txBox="1"/>
          <p:nvPr/>
        </p:nvSpPr>
        <p:spPr>
          <a:xfrm>
            <a:off x="1467899" y="2886875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/>
              <a:t>في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26F8909-CABB-40DC-9C15-C612D7676638}"/>
              </a:ext>
            </a:extLst>
          </p:cNvPr>
          <p:cNvSpPr txBox="1"/>
          <p:nvPr/>
        </p:nvSpPr>
        <p:spPr>
          <a:xfrm>
            <a:off x="446356" y="4004441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كُتُبي</a:t>
            </a:r>
            <a:endParaRPr 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4EDE530-6717-4A4B-8565-08CC250D0597}"/>
              </a:ext>
            </a:extLst>
          </p:cNvPr>
          <p:cNvSpPr txBox="1"/>
          <p:nvPr/>
        </p:nvSpPr>
        <p:spPr>
          <a:xfrm>
            <a:off x="2453636" y="5599985"/>
            <a:ext cx="7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الْخَالِقِ</a:t>
            </a:r>
            <a:endParaRPr lang="en-US" b="1" dirty="0"/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6044" y="6171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444487" y="755511"/>
            <a:ext cx="10515600" cy="1074405"/>
          </a:xfrm>
        </p:spPr>
        <p:txBody>
          <a:bodyPr>
            <a:normAutofit/>
          </a:bodyPr>
          <a:lstStyle/>
          <a:p>
            <a:pPr algn="ctr"/>
            <a:r>
              <a:rPr lang="ar-BH" dirty="0"/>
              <a:t>أَخْتارُ حَرْفَ الجَرِّ المُناسِبِ في الْجُمَلِ الآتيةِ: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CD99E6-E876-4AE4-B1BB-94197F04CE82}"/>
              </a:ext>
            </a:extLst>
          </p:cNvPr>
          <p:cNvSpPr txBox="1"/>
          <p:nvPr/>
        </p:nvSpPr>
        <p:spPr>
          <a:xfrm>
            <a:off x="6080570" y="2252908"/>
            <a:ext cx="576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prstClr val="black"/>
                </a:solidFill>
              </a:rPr>
              <a:t>- </a:t>
            </a:r>
            <a:r>
              <a:rPr lang="ar-BH" sz="3200" b="1" dirty="0"/>
              <a:t>يَضَعُ جاسِمٌ الكِتابُ ----- الرَّفِ.</a:t>
            </a:r>
          </a:p>
        </p:txBody>
      </p:sp>
      <p:sp>
        <p:nvSpPr>
          <p:cNvPr id="18" name="TextBox 17">
            <a:hlinkClick r:id="" action="ppaction://noaction"/>
            <a:extLst>
              <a:ext uri="{FF2B5EF4-FFF2-40B4-BE49-F238E27FC236}">
                <a16:creationId xmlns:a16="http://schemas.microsoft.com/office/drawing/2014/main" xmlns="" id="{621300F4-C17A-48D3-B84E-EE5F923B4E4E}"/>
              </a:ext>
            </a:extLst>
          </p:cNvPr>
          <p:cNvSpPr txBox="1"/>
          <p:nvPr/>
        </p:nvSpPr>
        <p:spPr>
          <a:xfrm>
            <a:off x="3968993" y="2273502"/>
            <a:ext cx="9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4" action="ppaction://hlinksldjump"/>
              </a:rPr>
              <a:t>على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048E2F-A852-4E64-A8C8-F177D905694F}"/>
              </a:ext>
            </a:extLst>
          </p:cNvPr>
          <p:cNvSpPr txBox="1"/>
          <p:nvPr/>
        </p:nvSpPr>
        <p:spPr>
          <a:xfrm>
            <a:off x="2121166" y="2252909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من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5FEE4966-A3D1-4804-A671-EC40602EF233}"/>
              </a:ext>
            </a:extLst>
          </p:cNvPr>
          <p:cNvSpPr txBox="1"/>
          <p:nvPr/>
        </p:nvSpPr>
        <p:spPr>
          <a:xfrm>
            <a:off x="237202" y="225624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إلى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C8708C-0A27-45C4-8A28-DF9373C5C596}"/>
              </a:ext>
            </a:extLst>
          </p:cNvPr>
          <p:cNvSpPr txBox="1"/>
          <p:nvPr/>
        </p:nvSpPr>
        <p:spPr>
          <a:xfrm>
            <a:off x="4836167" y="3067735"/>
            <a:ext cx="706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prstClr val="black"/>
                </a:solidFill>
              </a:rPr>
              <a:t>- </a:t>
            </a:r>
            <a:r>
              <a:rPr lang="ar-BH" sz="3200" b="1" dirty="0"/>
              <a:t>حَمَدُ ----- الصَّفِ الثَّالثِ.</a:t>
            </a:r>
          </a:p>
        </p:txBody>
      </p:sp>
      <p:sp>
        <p:nvSpPr>
          <p:cNvPr id="37" name="TextBox 36">
            <a:hlinkClick r:id="" action="ppaction://noaction"/>
            <a:extLst>
              <a:ext uri="{FF2B5EF4-FFF2-40B4-BE49-F238E27FC236}">
                <a16:creationId xmlns:a16="http://schemas.microsoft.com/office/drawing/2014/main" xmlns="" id="{9AF4702E-1184-45BF-B609-534792E598EC}"/>
              </a:ext>
            </a:extLst>
          </p:cNvPr>
          <p:cNvSpPr txBox="1"/>
          <p:nvPr/>
        </p:nvSpPr>
        <p:spPr>
          <a:xfrm>
            <a:off x="3968994" y="3031311"/>
            <a:ext cx="9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4" action="ppaction://hlinksldjump"/>
              </a:rPr>
              <a:t>في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CA74C42-7AFD-4536-A021-B40D9BD63DA6}"/>
              </a:ext>
            </a:extLst>
          </p:cNvPr>
          <p:cNvSpPr txBox="1"/>
          <p:nvPr/>
        </p:nvSpPr>
        <p:spPr>
          <a:xfrm>
            <a:off x="2121165" y="3003339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إلى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5AC3BF-56BE-4AFC-9B26-EB79DBBB4FC2}"/>
              </a:ext>
            </a:extLst>
          </p:cNvPr>
          <p:cNvSpPr txBox="1"/>
          <p:nvPr/>
        </p:nvSpPr>
        <p:spPr>
          <a:xfrm>
            <a:off x="227164" y="3010005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من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B587F16-9F7E-4988-8746-61539F039AC5}"/>
              </a:ext>
            </a:extLst>
          </p:cNvPr>
          <p:cNvSpPr txBox="1"/>
          <p:nvPr/>
        </p:nvSpPr>
        <p:spPr>
          <a:xfrm>
            <a:off x="5512482" y="3766632"/>
            <a:ext cx="63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يُشْرِفُ الطَّبيبُ -------- عِلاجِ الْمَريضِ. </a:t>
            </a:r>
          </a:p>
        </p:txBody>
      </p:sp>
      <p:sp>
        <p:nvSpPr>
          <p:cNvPr id="45" name="TextBox 44">
            <a:hlinkClick r:id="" action="ppaction://noaction"/>
            <a:extLst>
              <a:ext uri="{FF2B5EF4-FFF2-40B4-BE49-F238E27FC236}">
                <a16:creationId xmlns:a16="http://schemas.microsoft.com/office/drawing/2014/main" xmlns="" id="{752AEAFC-6AB1-460B-B845-063635E455BA}"/>
              </a:ext>
            </a:extLst>
          </p:cNvPr>
          <p:cNvSpPr txBox="1"/>
          <p:nvPr/>
        </p:nvSpPr>
        <p:spPr>
          <a:xfrm>
            <a:off x="3915338" y="376663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في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4B70FAD-2EB2-4B8F-8F5A-B76512EED648}"/>
              </a:ext>
            </a:extLst>
          </p:cNvPr>
          <p:cNvSpPr txBox="1"/>
          <p:nvPr/>
        </p:nvSpPr>
        <p:spPr>
          <a:xfrm>
            <a:off x="2121165" y="4533715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4" action="ppaction://hlinksldjump"/>
              </a:rPr>
              <a:t>عن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758CABA-E405-4C9E-99A4-4EA75C798250}"/>
              </a:ext>
            </a:extLst>
          </p:cNvPr>
          <p:cNvSpPr txBox="1"/>
          <p:nvPr/>
        </p:nvSpPr>
        <p:spPr>
          <a:xfrm>
            <a:off x="227163" y="4503807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من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BADB32-B45E-4682-AE1B-2F9C7674A2E9}"/>
              </a:ext>
            </a:extLst>
          </p:cNvPr>
          <p:cNvSpPr txBox="1"/>
          <p:nvPr/>
        </p:nvSpPr>
        <p:spPr>
          <a:xfrm>
            <a:off x="5580507" y="4619513"/>
            <a:ext cx="63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prstClr val="black"/>
                </a:solidFill>
              </a:rPr>
              <a:t>- </a:t>
            </a:r>
            <a:r>
              <a:rPr lang="ar-BH" sz="3200" b="1" dirty="0"/>
              <a:t>يُدافِعُ الْجُنْدِيُّ ----- الْوَطَنِ.</a:t>
            </a:r>
          </a:p>
        </p:txBody>
      </p:sp>
      <p:sp>
        <p:nvSpPr>
          <p:cNvPr id="17" name="TextBox 16">
            <a:hlinkClick r:id="" action="ppaction://noaction"/>
            <a:extLst>
              <a:ext uri="{FF2B5EF4-FFF2-40B4-BE49-F238E27FC236}">
                <a16:creationId xmlns:a16="http://schemas.microsoft.com/office/drawing/2014/main" xmlns="" id="{0D8294D5-8182-4C68-8C52-EF803378B0EB}"/>
              </a:ext>
            </a:extLst>
          </p:cNvPr>
          <p:cNvSpPr txBox="1"/>
          <p:nvPr/>
        </p:nvSpPr>
        <p:spPr>
          <a:xfrm>
            <a:off x="3892909" y="4611934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في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76A20AA6-54A2-444D-8FD0-12E6799E9494}"/>
              </a:ext>
            </a:extLst>
          </p:cNvPr>
          <p:cNvSpPr txBox="1"/>
          <p:nvPr/>
        </p:nvSpPr>
        <p:spPr>
          <a:xfrm>
            <a:off x="2152470" y="375188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عن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8AD82BBE-EB93-40D3-B2C8-53EAE1EFAD64}"/>
              </a:ext>
            </a:extLst>
          </p:cNvPr>
          <p:cNvSpPr txBox="1"/>
          <p:nvPr/>
        </p:nvSpPr>
        <p:spPr>
          <a:xfrm>
            <a:off x="227163" y="3763919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4" action="ppaction://hlinksldjump"/>
              </a:rPr>
              <a:t>على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059112-C8C0-44B6-85E3-C177B35845A7}"/>
              </a:ext>
            </a:extLst>
          </p:cNvPr>
          <p:cNvSpPr txBox="1"/>
          <p:nvPr/>
        </p:nvSpPr>
        <p:spPr>
          <a:xfrm>
            <a:off x="5512482" y="5472394"/>
            <a:ext cx="63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prstClr val="black"/>
                </a:solidFill>
              </a:rPr>
              <a:t>- </a:t>
            </a:r>
            <a:r>
              <a:rPr lang="ar-BH" sz="3200" b="1" dirty="0"/>
              <a:t>السَّيارَةُ أَسْرَعُ ----- الدَّراجَةِ.</a:t>
            </a: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xmlns="" id="{007AB15D-747C-44FA-83BF-E8FAE77A4C31}"/>
              </a:ext>
            </a:extLst>
          </p:cNvPr>
          <p:cNvSpPr txBox="1"/>
          <p:nvPr/>
        </p:nvSpPr>
        <p:spPr>
          <a:xfrm>
            <a:off x="3892908" y="5396286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على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0266EC17-E2C0-4E21-BBC5-F3E48BFCA3F9}"/>
              </a:ext>
            </a:extLst>
          </p:cNvPr>
          <p:cNvSpPr txBox="1"/>
          <p:nvPr/>
        </p:nvSpPr>
        <p:spPr>
          <a:xfrm>
            <a:off x="2121165" y="5353577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u="sng" dirty="0">
                <a:solidFill>
                  <a:srgbClr val="0070C0"/>
                </a:solidFill>
                <a:hlinkClick r:id="rId4" action="ppaction://hlinksldjump"/>
              </a:rPr>
              <a:t>من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8A053A38-E403-4C24-847D-8CBF79C664DD}"/>
              </a:ext>
            </a:extLst>
          </p:cNvPr>
          <p:cNvSpPr txBox="1"/>
          <p:nvPr/>
        </p:nvSpPr>
        <p:spPr>
          <a:xfrm>
            <a:off x="261957" y="5353578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6" action="ppaction://hlinksldjump"/>
              </a:rPr>
              <a:t>عن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xmlns="" id="{DA47B0DC-6BD9-49C8-83A4-A557ABC921CE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D125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58864" y="6093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8" grpId="0"/>
      <p:bldP spid="19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1782" y="6089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4312692" y="955343"/>
            <a:ext cx="3698543" cy="3179929"/>
          </a:xfrm>
          <a:prstGeom prst="smileyF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2628" y="464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9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حَاوِلْ مَرَّةً أخْرى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F8F735D7-1944-4C64-A727-F71735193B7E}"/>
              </a:ext>
            </a:extLst>
          </p:cNvPr>
          <p:cNvSpPr/>
          <p:nvPr/>
        </p:nvSpPr>
        <p:spPr>
          <a:xfrm>
            <a:off x="4234206" y="999242"/>
            <a:ext cx="3723588" cy="3469077"/>
          </a:xfrm>
          <a:prstGeom prst="smileyFace">
            <a:avLst>
              <a:gd name="adj" fmla="val -18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2628" y="389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58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1207</TotalTime>
  <Words>306</Words>
  <Application>Microsoft Office PowerPoint</Application>
  <PresentationFormat>ملء الشاشة</PresentationFormat>
  <Paragraphs>105</Paragraphs>
  <Slides>13</Slides>
  <Notes>0</Notes>
  <HiddenSlides>6</HiddenSlides>
  <MMClips>13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Sultan bold</vt:lpstr>
      <vt:lpstr>Times New Roman</vt:lpstr>
      <vt:lpstr>قالب الدروس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أَخْتارُ حَرْفَ الجَرِّ المُناسِبِ في الْجُمَلِ الآتيةِ: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hamad 95</cp:lastModifiedBy>
  <cp:revision>123</cp:revision>
  <dcterms:created xsi:type="dcterms:W3CDTF">2020-03-05T05:51:51Z</dcterms:created>
  <dcterms:modified xsi:type="dcterms:W3CDTF">2020-04-06T09:59:22Z</dcterms:modified>
</cp:coreProperties>
</file>