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b="1" dirty="0" smtClean="0"/>
              <a:t>الربحية القومية </a:t>
            </a:r>
            <a:r>
              <a:rPr lang="ar-SA" b="1" dirty="0" err="1" smtClean="0"/>
              <a:t>أوالاجتماعية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القيمة المضافة = 10000000- 755000 -25000+15000- 28000 =  9207000</a:t>
            </a:r>
          </a:p>
          <a:p>
            <a:r>
              <a:rPr lang="ar-SA" dirty="0" smtClean="0"/>
              <a:t>مساهمة المشروع </a:t>
            </a:r>
            <a:r>
              <a:rPr lang="ar-SA" dirty="0" err="1" smtClean="0"/>
              <a:t>فى</a:t>
            </a:r>
            <a:r>
              <a:rPr lang="ar-SA" dirty="0" smtClean="0"/>
              <a:t> الناتج المحلى </a:t>
            </a:r>
            <a:r>
              <a:rPr lang="ar-SA" dirty="0" err="1" smtClean="0"/>
              <a:t>الاجمالى</a:t>
            </a:r>
            <a:r>
              <a:rPr lang="ar-SA" dirty="0" smtClean="0"/>
              <a:t> = 9207000/60000000 * 100= 1.5%</a:t>
            </a:r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/>
              <a:t>معايير قياس الربحية القومية </a:t>
            </a:r>
            <a:r>
              <a:rPr lang="ar-SA" b="1" dirty="0" err="1" smtClean="0"/>
              <a:t>أوالاجتماعية</a:t>
            </a:r>
            <a:endParaRPr lang="en-US" b="1" dirty="0" smtClean="0"/>
          </a:p>
          <a:p>
            <a:r>
              <a:rPr lang="ar-SA" b="1" dirty="0" smtClean="0"/>
              <a:t> </a:t>
            </a:r>
            <a:endParaRPr lang="en-US" dirty="0" smtClean="0"/>
          </a:p>
          <a:p>
            <a:r>
              <a:rPr lang="ar-JO" b="1" dirty="0" err="1" smtClean="0"/>
              <a:t>اولاً</a:t>
            </a:r>
            <a:r>
              <a:rPr lang="ar-JO" b="1" dirty="0" smtClean="0"/>
              <a:t>: مدى مساهمة المشروع في توفير فرص العمل</a:t>
            </a:r>
            <a:endParaRPr lang="en-US" dirty="0" smtClean="0"/>
          </a:p>
          <a:p>
            <a:r>
              <a:rPr lang="ar-SA" b="1" dirty="0" smtClean="0"/>
              <a:t> </a:t>
            </a:r>
            <a:endParaRPr lang="en-US" dirty="0" smtClean="0"/>
          </a:p>
          <a:p>
            <a:r>
              <a:rPr lang="ar-JO" dirty="0" smtClean="0"/>
              <a:t>يهتم هذا المعيار بمعرفة عدد العمال المحليين الذين سوف يتم تشغيلهم ونسبتهم إلى إجمالي العمالة في المشروع،  كما يهتم </a:t>
            </a:r>
            <a:r>
              <a:rPr lang="ar-JO" dirty="0" err="1" smtClean="0"/>
              <a:t>ايضاً</a:t>
            </a:r>
            <a:r>
              <a:rPr lang="ar-JO" dirty="0" smtClean="0"/>
              <a:t> بمعرفة متوسط أجر العامل المحلي مقارنةً بمتوسط أجور العامل </a:t>
            </a:r>
            <a:r>
              <a:rPr lang="ar-JO" dirty="0" err="1" smtClean="0"/>
              <a:t>الاجنبي</a:t>
            </a:r>
            <a:r>
              <a:rPr lang="ar-JO" dirty="0" smtClean="0"/>
              <a:t>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JO" b="1" dirty="0" smtClean="0"/>
              <a:t>يتطلب تطبيق هذا المعيار توافر البيانات التالية: </a:t>
            </a:r>
            <a:endParaRPr lang="en-US" b="1" dirty="0" smtClean="0"/>
          </a:p>
          <a:p>
            <a:pPr lvl="0"/>
            <a:r>
              <a:rPr lang="ar-JO" dirty="0" smtClean="0"/>
              <a:t>العدد الإجمالي للعاملين في المشروع.</a:t>
            </a:r>
            <a:endParaRPr lang="en-US" dirty="0" smtClean="0"/>
          </a:p>
          <a:p>
            <a:pPr lvl="0"/>
            <a:r>
              <a:rPr lang="ar-JO" dirty="0" smtClean="0"/>
              <a:t>عدد العمال المحليين في المشروع.</a:t>
            </a:r>
            <a:endParaRPr lang="en-US" dirty="0" smtClean="0"/>
          </a:p>
          <a:p>
            <a:pPr lvl="0"/>
            <a:r>
              <a:rPr lang="ar-JO" dirty="0" smtClean="0"/>
              <a:t>عدد العمال الأجانب في المشروع.</a:t>
            </a:r>
            <a:endParaRPr lang="en-US" dirty="0" smtClean="0"/>
          </a:p>
          <a:p>
            <a:pPr lvl="0"/>
            <a:r>
              <a:rPr lang="ar-JO" dirty="0" smtClean="0"/>
              <a:t>نسبة العمالة المحلية إلى إجمالي العاملين في المشروع.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JO" dirty="0" smtClean="0"/>
              <a:t>نسبة العمالة الأجنبية إلى إجمالي العاملين في المشروع.</a:t>
            </a:r>
            <a:endParaRPr lang="en-US" dirty="0" smtClean="0"/>
          </a:p>
          <a:p>
            <a:pPr lvl="0"/>
            <a:r>
              <a:rPr lang="ar-JO" dirty="0" smtClean="0"/>
              <a:t>إجمالي قيمة الأجور المدفوعة للعاملين في المشروع.</a:t>
            </a:r>
            <a:endParaRPr lang="en-US" dirty="0" smtClean="0"/>
          </a:p>
          <a:p>
            <a:pPr lvl="0"/>
            <a:r>
              <a:rPr lang="ar-JO" dirty="0" smtClean="0"/>
              <a:t>متوسط نصيب العامل المحلي من الأجور الكلية في السنة.</a:t>
            </a:r>
            <a:endParaRPr lang="en-US" dirty="0" smtClean="0"/>
          </a:p>
          <a:p>
            <a:pPr lvl="0"/>
            <a:r>
              <a:rPr lang="ar-JO" dirty="0" smtClean="0"/>
              <a:t>متوسط نصيب العامل الأجنبي من الأجور الكلية في السنة.</a:t>
            </a:r>
            <a:endParaRPr lang="en-US" dirty="0" smtClean="0"/>
          </a:p>
          <a:p>
            <a:endParaRPr lang="ar-SA" dirty="0" smtClean="0"/>
          </a:p>
          <a:p>
            <a:r>
              <a:rPr lang="ar-SA" dirty="0" smtClean="0"/>
              <a:t>كلما ارتفعت نسبة العمالة المحلية الى اجمالى العمالة الكلية للمشروع وكلما ارتفعت متوسط نصيب العامل المحلى من</a:t>
            </a:r>
            <a:r>
              <a:rPr lang="en-US" dirty="0" smtClean="0"/>
              <a:t> </a:t>
            </a:r>
            <a:r>
              <a:rPr lang="ar-SA" dirty="0" smtClean="0"/>
              <a:t>الاجور الكلية كلما ارتفعت الربحية القومية </a:t>
            </a:r>
            <a:endParaRPr lang="ar-S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/>
              <a:t>مثال </a:t>
            </a:r>
          </a:p>
          <a:p>
            <a:r>
              <a:rPr lang="ar-SA" dirty="0" err="1" smtClean="0"/>
              <a:t>اظهرت</a:t>
            </a:r>
            <a:r>
              <a:rPr lang="ar-SA" dirty="0" smtClean="0"/>
              <a:t> دراسة جدوى لمشروع المعطيات </a:t>
            </a:r>
            <a:r>
              <a:rPr lang="ar-SA" dirty="0" err="1" smtClean="0"/>
              <a:t>الاتية</a:t>
            </a:r>
            <a:r>
              <a:rPr lang="ar-SA" dirty="0" smtClean="0"/>
              <a:t> </a:t>
            </a:r>
          </a:p>
          <a:p>
            <a:r>
              <a:rPr lang="ar-SA" dirty="0" smtClean="0"/>
              <a:t>مجموع العاملين </a:t>
            </a:r>
            <a:r>
              <a:rPr lang="ar-SA" dirty="0" err="1" smtClean="0"/>
              <a:t>فى</a:t>
            </a:r>
            <a:r>
              <a:rPr lang="ar-SA" dirty="0" smtClean="0"/>
              <a:t> المشروع = 600 عامل </a:t>
            </a:r>
          </a:p>
          <a:p>
            <a:r>
              <a:rPr lang="ar-SA" dirty="0" smtClean="0"/>
              <a:t>عدد العمال </a:t>
            </a:r>
            <a:r>
              <a:rPr lang="ar-SA" dirty="0" err="1" smtClean="0"/>
              <a:t>الاجانب</a:t>
            </a:r>
            <a:r>
              <a:rPr lang="ar-SA" dirty="0" smtClean="0"/>
              <a:t> = 200</a:t>
            </a:r>
          </a:p>
          <a:p>
            <a:r>
              <a:rPr lang="ar-SA" dirty="0" err="1" smtClean="0"/>
              <a:t>اجمالى</a:t>
            </a:r>
            <a:r>
              <a:rPr lang="ar-SA" dirty="0" smtClean="0"/>
              <a:t> </a:t>
            </a:r>
            <a:r>
              <a:rPr lang="ar-SA" dirty="0" err="1" smtClean="0"/>
              <a:t>الاجور</a:t>
            </a:r>
            <a:r>
              <a:rPr lang="ar-SA" dirty="0" smtClean="0"/>
              <a:t> </a:t>
            </a:r>
            <a:r>
              <a:rPr lang="ar-SA" dirty="0" err="1" smtClean="0"/>
              <a:t>فى</a:t>
            </a:r>
            <a:r>
              <a:rPr lang="ar-SA" dirty="0" smtClean="0"/>
              <a:t> السنة = 3000000ريال</a:t>
            </a:r>
          </a:p>
          <a:p>
            <a:r>
              <a:rPr lang="ar-SA" dirty="0" smtClean="0"/>
              <a:t>المطلوب </a:t>
            </a:r>
          </a:p>
          <a:p>
            <a:r>
              <a:rPr lang="ar-SA" dirty="0" smtClean="0"/>
              <a:t>ما هو نصيب العمالة المحلية </a:t>
            </a:r>
            <a:r>
              <a:rPr lang="ar-SA" dirty="0" err="1" smtClean="0"/>
              <a:t>السنوى</a:t>
            </a:r>
            <a:r>
              <a:rPr lang="ar-SA" dirty="0" smtClean="0"/>
              <a:t> من </a:t>
            </a:r>
            <a:r>
              <a:rPr lang="ar-SA" dirty="0" err="1" smtClean="0"/>
              <a:t>الاجور</a:t>
            </a:r>
            <a:r>
              <a:rPr lang="ar-SA" dirty="0" smtClean="0"/>
              <a:t> المدفوعة سنويا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نصيب العامل </a:t>
            </a:r>
            <a:r>
              <a:rPr lang="ar-SA" dirty="0" err="1" smtClean="0"/>
              <a:t>السنوى</a:t>
            </a:r>
            <a:r>
              <a:rPr lang="ar-SA" dirty="0" smtClean="0"/>
              <a:t> من </a:t>
            </a:r>
            <a:r>
              <a:rPr lang="ar-SA" dirty="0" err="1" smtClean="0"/>
              <a:t>الاجور</a:t>
            </a:r>
            <a:r>
              <a:rPr lang="ar-SA" dirty="0" smtClean="0"/>
              <a:t>= 3000000/600= 5000ريال </a:t>
            </a:r>
          </a:p>
          <a:p>
            <a:r>
              <a:rPr lang="ar-SA" dirty="0" smtClean="0"/>
              <a:t>نصيب العمالة المحليين من </a:t>
            </a:r>
            <a:r>
              <a:rPr lang="ar-SA" dirty="0" err="1" smtClean="0"/>
              <a:t>الاجور</a:t>
            </a:r>
            <a:r>
              <a:rPr lang="ar-SA" dirty="0" smtClean="0"/>
              <a:t> </a:t>
            </a:r>
          </a:p>
          <a:p>
            <a:r>
              <a:rPr lang="ar-SA" dirty="0" smtClean="0"/>
              <a:t>5000*400 = 2000000 ريال</a:t>
            </a:r>
          </a:p>
          <a:p>
            <a:r>
              <a:rPr lang="ar-SA" dirty="0" smtClean="0"/>
              <a:t>نصيب العمالة المحلية </a:t>
            </a:r>
            <a:r>
              <a:rPr lang="ar-SA" dirty="0" err="1" smtClean="0"/>
              <a:t>السنوى</a:t>
            </a:r>
            <a:r>
              <a:rPr lang="ar-SA" dirty="0" smtClean="0"/>
              <a:t> من </a:t>
            </a:r>
            <a:r>
              <a:rPr lang="ar-SA" dirty="0" err="1" smtClean="0"/>
              <a:t>الاجورالاجمالية</a:t>
            </a:r>
            <a:r>
              <a:rPr lang="ar-SA" dirty="0" smtClean="0"/>
              <a:t> = 2000000/3000000= 66.6%</a:t>
            </a:r>
            <a:endParaRPr lang="en-US" dirty="0" smtClean="0"/>
          </a:p>
          <a:p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/>
              <a:t>ثانيا مدى مساهمة المشروع </a:t>
            </a:r>
            <a:r>
              <a:rPr lang="ar-SA" b="1" dirty="0" err="1" smtClean="0"/>
              <a:t>فى</a:t>
            </a:r>
            <a:r>
              <a:rPr lang="ar-SA" b="1" dirty="0" smtClean="0"/>
              <a:t> تحقيق قيمة مضافة</a:t>
            </a:r>
          </a:p>
          <a:p>
            <a:r>
              <a:rPr lang="ar-SA" dirty="0" smtClean="0"/>
              <a:t>وهذا يعنى بالقيمة المضافة </a:t>
            </a:r>
            <a:r>
              <a:rPr lang="ar-SA" dirty="0" err="1" smtClean="0"/>
              <a:t>التى</a:t>
            </a:r>
            <a:r>
              <a:rPr lang="ar-SA" dirty="0" smtClean="0"/>
              <a:t> يولدها المشروع </a:t>
            </a:r>
            <a:endParaRPr lang="en-US" dirty="0" smtClean="0"/>
          </a:p>
          <a:p>
            <a:r>
              <a:rPr lang="ar-SA" dirty="0" smtClean="0"/>
              <a:t> وتحسب القيمة المضافة بطرقتين </a:t>
            </a:r>
          </a:p>
          <a:p>
            <a:r>
              <a:rPr lang="ar-SA" dirty="0" smtClean="0"/>
              <a:t>1 –</a:t>
            </a:r>
            <a:r>
              <a:rPr lang="en-US" dirty="0" smtClean="0"/>
              <a:t> </a:t>
            </a:r>
            <a:r>
              <a:rPr lang="ar-SA" dirty="0" smtClean="0"/>
              <a:t>طريقة عوائد عناصر الانتاج </a:t>
            </a:r>
          </a:p>
          <a:p>
            <a:r>
              <a:rPr lang="ar-SA" dirty="0" smtClean="0"/>
              <a:t>مساهمة المشروع </a:t>
            </a:r>
            <a:r>
              <a:rPr lang="ar-SA" dirty="0" err="1" smtClean="0"/>
              <a:t>فى</a:t>
            </a:r>
            <a:r>
              <a:rPr lang="ar-SA" dirty="0" smtClean="0"/>
              <a:t> توليد الدخل </a:t>
            </a:r>
            <a:r>
              <a:rPr lang="ar-SA" dirty="0" err="1" smtClean="0"/>
              <a:t>الوطنى</a:t>
            </a:r>
            <a:r>
              <a:rPr lang="ar-SA" dirty="0" smtClean="0"/>
              <a:t>  </a:t>
            </a:r>
            <a:r>
              <a:rPr lang="en-US" dirty="0" smtClean="0"/>
              <a:t>= GDP</a:t>
            </a:r>
            <a:r>
              <a:rPr lang="ar-SA" dirty="0" smtClean="0"/>
              <a:t>  </a:t>
            </a:r>
          </a:p>
          <a:p>
            <a:r>
              <a:rPr lang="ar-SA" dirty="0" smtClean="0"/>
              <a:t>القيمة المضافة للمشروع </a:t>
            </a:r>
            <a:r>
              <a:rPr lang="ar-SA" dirty="0" err="1" smtClean="0"/>
              <a:t>فى</a:t>
            </a:r>
            <a:r>
              <a:rPr lang="ar-SA" dirty="0" smtClean="0"/>
              <a:t> سنة معينة / القيمة المضافة المتولدة على مستوى الاقتصاد </a:t>
            </a:r>
            <a:r>
              <a:rPr lang="ar-SA" dirty="0" err="1" smtClean="0"/>
              <a:t>الوطنى</a:t>
            </a:r>
            <a:r>
              <a:rPr lang="ar-SA" dirty="0" smtClean="0"/>
              <a:t> </a:t>
            </a:r>
            <a:r>
              <a:rPr lang="en-US" dirty="0" smtClean="0"/>
              <a:t>GDP </a:t>
            </a:r>
            <a:endParaRPr lang="ar-S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2 – طريقة </a:t>
            </a:r>
            <a:r>
              <a:rPr lang="ar-SA" dirty="0" err="1" smtClean="0"/>
              <a:t>الانتاج</a:t>
            </a:r>
            <a:r>
              <a:rPr lang="ar-SA" dirty="0" smtClean="0"/>
              <a:t> و المستلزمات</a:t>
            </a:r>
          </a:p>
          <a:p>
            <a:r>
              <a:rPr lang="ar-SA" dirty="0" smtClean="0"/>
              <a:t>وفق هذه الطريقة </a:t>
            </a:r>
          </a:p>
          <a:p>
            <a:r>
              <a:rPr lang="ar-SA" dirty="0" smtClean="0"/>
              <a:t>القيمة المضافة = قيمة </a:t>
            </a:r>
            <a:r>
              <a:rPr lang="ar-SA" dirty="0" err="1" smtClean="0"/>
              <a:t>الانتاج</a:t>
            </a:r>
            <a:r>
              <a:rPr lang="ar-SA" dirty="0" smtClean="0"/>
              <a:t> بسعر السوق – (قيمة مستلزمات </a:t>
            </a:r>
            <a:r>
              <a:rPr lang="ar-SA" dirty="0" err="1" smtClean="0"/>
              <a:t>الانتاج</a:t>
            </a:r>
            <a:r>
              <a:rPr lang="ar-SA" dirty="0" smtClean="0"/>
              <a:t> + </a:t>
            </a:r>
            <a:r>
              <a:rPr lang="ar-SA" dirty="0" err="1" smtClean="0"/>
              <a:t>الاهلاك</a:t>
            </a:r>
            <a:r>
              <a:rPr lang="ar-SA" dirty="0" smtClean="0"/>
              <a:t> ) + الضرائب غير المباشرة  - </a:t>
            </a:r>
            <a:r>
              <a:rPr lang="ar-SA" dirty="0" err="1" smtClean="0"/>
              <a:t>الاعانات</a:t>
            </a:r>
            <a:r>
              <a:rPr lang="ar-SA" dirty="0" smtClean="0"/>
              <a:t> + الصادرات – الواردات 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مثال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قيمة </a:t>
            </a:r>
            <a:r>
              <a:rPr lang="ar-SA" dirty="0" err="1" smtClean="0"/>
              <a:t>الانتاج</a:t>
            </a:r>
            <a:r>
              <a:rPr lang="ar-SA" dirty="0" smtClean="0"/>
              <a:t> بسعر السوق = 10000000</a:t>
            </a:r>
          </a:p>
          <a:p>
            <a:r>
              <a:rPr lang="ar-SA" dirty="0" smtClean="0"/>
              <a:t>قيمة مستلزمات </a:t>
            </a:r>
            <a:r>
              <a:rPr lang="ar-SA" dirty="0" err="1" smtClean="0"/>
              <a:t>الانتاج</a:t>
            </a:r>
            <a:r>
              <a:rPr lang="ar-SA" dirty="0" smtClean="0"/>
              <a:t> = 755000</a:t>
            </a:r>
          </a:p>
          <a:p>
            <a:r>
              <a:rPr lang="ar-SA" dirty="0" smtClean="0"/>
              <a:t>  </a:t>
            </a:r>
            <a:r>
              <a:rPr lang="ar-SA" dirty="0" err="1" smtClean="0"/>
              <a:t>الاهلاك</a:t>
            </a:r>
            <a:r>
              <a:rPr lang="ar-SA" dirty="0" smtClean="0"/>
              <a:t>  = 25000</a:t>
            </a:r>
          </a:p>
          <a:p>
            <a:r>
              <a:rPr lang="ar-SA" dirty="0" smtClean="0"/>
              <a:t>الصادرات = 15000</a:t>
            </a:r>
          </a:p>
          <a:p>
            <a:r>
              <a:rPr lang="ar-SA" dirty="0" smtClean="0"/>
              <a:t>الواردات = 28000</a:t>
            </a:r>
          </a:p>
          <a:p>
            <a:r>
              <a:rPr lang="ar-SA" dirty="0" smtClean="0"/>
              <a:t>الناتج المحلى </a:t>
            </a:r>
            <a:r>
              <a:rPr lang="ar-SA" dirty="0" err="1" smtClean="0"/>
              <a:t>الاجمالى</a:t>
            </a:r>
            <a:r>
              <a:rPr lang="ar-SA" dirty="0" smtClean="0"/>
              <a:t> = 600000000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311</Words>
  <Application>Microsoft Office PowerPoint</Application>
  <PresentationFormat>On-screen Show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سمة Office</vt:lpstr>
      <vt:lpstr>الربحية القومية أوالاجتماعية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مثال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الربحية القومية أوالاجتماعية</dc:title>
  <dc:creator>saeed</dc:creator>
  <cp:lastModifiedBy>user</cp:lastModifiedBy>
  <cp:revision>10</cp:revision>
  <dcterms:created xsi:type="dcterms:W3CDTF">2014-12-08T10:59:10Z</dcterms:created>
  <dcterms:modified xsi:type="dcterms:W3CDTF">2020-02-11T19:05:50Z</dcterms:modified>
</cp:coreProperties>
</file>