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notesMasterIdLst>
    <p:notesMasterId r:id="rId44"/>
  </p:notesMasterIdLst>
  <p:sldIdLst>
    <p:sldId id="315" r:id="rId2"/>
    <p:sldId id="301" r:id="rId3"/>
    <p:sldId id="303" r:id="rId4"/>
    <p:sldId id="259" r:id="rId5"/>
    <p:sldId id="316" r:id="rId6"/>
    <p:sldId id="317" r:id="rId7"/>
    <p:sldId id="260" r:id="rId8"/>
    <p:sldId id="261" r:id="rId9"/>
    <p:sldId id="311"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6" r:id="rId24"/>
    <p:sldId id="277" r:id="rId25"/>
    <p:sldId id="278" r:id="rId26"/>
    <p:sldId id="279" r:id="rId27"/>
    <p:sldId id="280" r:id="rId28"/>
    <p:sldId id="281" r:id="rId29"/>
    <p:sldId id="282" r:id="rId30"/>
    <p:sldId id="283" r:id="rId31"/>
    <p:sldId id="284" r:id="rId32"/>
    <p:sldId id="285" r:id="rId33"/>
    <p:sldId id="286" r:id="rId34"/>
    <p:sldId id="287" r:id="rId35"/>
    <p:sldId id="288" r:id="rId36"/>
    <p:sldId id="289" r:id="rId37"/>
    <p:sldId id="290" r:id="rId38"/>
    <p:sldId id="291" r:id="rId39"/>
    <p:sldId id="295" r:id="rId40"/>
    <p:sldId id="296" r:id="rId41"/>
    <p:sldId id="298" r:id="rId42"/>
    <p:sldId id="297" r:id="rId43"/>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4380"/>
    <p:restoredTop sz="94660"/>
  </p:normalViewPr>
  <p:slideViewPr>
    <p:cSldViewPr>
      <p:cViewPr varScale="1">
        <p:scale>
          <a:sx n="59" d="100"/>
          <a:sy n="59" d="100"/>
        </p:scale>
        <p:origin x="-1542"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oleObject" Target="&#1575;&#1604;&#1605;&#1589;&#1606;&#1601;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ar-SA"/>
  <c:style val="36"/>
  <c:chart>
    <c:plotArea>
      <c:layout>
        <c:manualLayout>
          <c:layoutTarget val="inner"/>
          <c:xMode val="edge"/>
          <c:yMode val="edge"/>
          <c:x val="0.14911413351732997"/>
          <c:y val="4.0823529707837418E-2"/>
          <c:w val="0.8508858664826745"/>
          <c:h val="0.77816158533516322"/>
        </c:manualLayout>
      </c:layout>
      <c:barChart>
        <c:barDir val="col"/>
        <c:grouping val="clustered"/>
        <c:ser>
          <c:idx val="0"/>
          <c:order val="0"/>
          <c:tx>
            <c:strRef>
              <c:f>ورقة1!$B$1</c:f>
              <c:strCache>
                <c:ptCount val="1"/>
                <c:pt idx="0">
                  <c:v>عدد الطالبات</c:v>
                </c:pt>
              </c:strCache>
            </c:strRef>
          </c:tx>
          <c:cat>
            <c:strRef>
              <c:f>ورقة1!$A$2:$A$5</c:f>
              <c:strCache>
                <c:ptCount val="4"/>
                <c:pt idx="0">
                  <c:v>العلوم</c:v>
                </c:pt>
                <c:pt idx="1">
                  <c:v>العلوم الزراعية</c:v>
                </c:pt>
                <c:pt idx="2">
                  <c:v>الطب</c:v>
                </c:pt>
                <c:pt idx="3">
                  <c:v>الصيدلة</c:v>
                </c:pt>
              </c:strCache>
            </c:strRef>
          </c:cat>
          <c:val>
            <c:numRef>
              <c:f>ورقة1!$B$2:$B$5</c:f>
              <c:numCache>
                <c:formatCode>General</c:formatCode>
                <c:ptCount val="4"/>
                <c:pt idx="0">
                  <c:v>200</c:v>
                </c:pt>
                <c:pt idx="1">
                  <c:v>350</c:v>
                </c:pt>
                <c:pt idx="2">
                  <c:v>90</c:v>
                </c:pt>
                <c:pt idx="3">
                  <c:v>120</c:v>
                </c:pt>
              </c:numCache>
            </c:numRef>
          </c:val>
        </c:ser>
        <c:ser>
          <c:idx val="1"/>
          <c:order val="1"/>
          <c:tx>
            <c:strRef>
              <c:f>ورقة1!$C$1</c:f>
              <c:strCache>
                <c:ptCount val="1"/>
              </c:strCache>
            </c:strRef>
          </c:tx>
          <c:cat>
            <c:strRef>
              <c:f>ورقة1!$A$2:$A$5</c:f>
              <c:strCache>
                <c:ptCount val="4"/>
                <c:pt idx="0">
                  <c:v>العلوم</c:v>
                </c:pt>
                <c:pt idx="1">
                  <c:v>العلوم الزراعية</c:v>
                </c:pt>
                <c:pt idx="2">
                  <c:v>الطب</c:v>
                </c:pt>
                <c:pt idx="3">
                  <c:v>الصيدلة</c:v>
                </c:pt>
              </c:strCache>
            </c:strRef>
          </c:cat>
          <c:val>
            <c:numRef>
              <c:f>ورقة1!$C$2:$C$5</c:f>
              <c:numCache>
                <c:formatCode>General</c:formatCode>
                <c:ptCount val="4"/>
              </c:numCache>
            </c:numRef>
          </c:val>
        </c:ser>
        <c:ser>
          <c:idx val="2"/>
          <c:order val="2"/>
          <c:tx>
            <c:strRef>
              <c:f>ورقة1!$D$1</c:f>
              <c:strCache>
                <c:ptCount val="1"/>
              </c:strCache>
            </c:strRef>
          </c:tx>
          <c:cat>
            <c:strRef>
              <c:f>ورقة1!$A$2:$A$5</c:f>
              <c:strCache>
                <c:ptCount val="4"/>
                <c:pt idx="0">
                  <c:v>العلوم</c:v>
                </c:pt>
                <c:pt idx="1">
                  <c:v>العلوم الزراعية</c:v>
                </c:pt>
                <c:pt idx="2">
                  <c:v>الطب</c:v>
                </c:pt>
                <c:pt idx="3">
                  <c:v>الصيدلة</c:v>
                </c:pt>
              </c:strCache>
            </c:strRef>
          </c:cat>
          <c:val>
            <c:numRef>
              <c:f>ورقة1!$D$2:$D$5</c:f>
              <c:numCache>
                <c:formatCode>General</c:formatCode>
                <c:ptCount val="4"/>
              </c:numCache>
            </c:numRef>
          </c:val>
        </c:ser>
        <c:axId val="123274368"/>
        <c:axId val="123276288"/>
      </c:barChart>
      <c:catAx>
        <c:axId val="123274368"/>
        <c:scaling>
          <c:orientation val="minMax"/>
        </c:scaling>
        <c:axPos val="b"/>
        <c:title>
          <c:tx>
            <c:rich>
              <a:bodyPr/>
              <a:lstStyle/>
              <a:p>
                <a:pPr>
                  <a:defRPr/>
                </a:pPr>
                <a:r>
                  <a:rPr lang="ar-SA" dirty="0" smtClean="0"/>
                  <a:t>الكلية</a:t>
                </a:r>
                <a:endParaRPr lang="ar-SA" dirty="0"/>
              </a:p>
            </c:rich>
          </c:tx>
        </c:title>
        <c:tickLblPos val="nextTo"/>
        <c:crossAx val="123276288"/>
        <c:crosses val="autoZero"/>
        <c:auto val="1"/>
        <c:lblAlgn val="ctr"/>
        <c:lblOffset val="100"/>
      </c:catAx>
      <c:valAx>
        <c:axId val="123276288"/>
        <c:scaling>
          <c:orientation val="minMax"/>
        </c:scaling>
        <c:axPos val="l"/>
        <c:majorGridlines/>
        <c:title>
          <c:tx>
            <c:rich>
              <a:bodyPr rot="-5400000" vert="horz"/>
              <a:lstStyle/>
              <a:p>
                <a:pPr>
                  <a:defRPr/>
                </a:pPr>
                <a:r>
                  <a:rPr lang="ar-SA" dirty="0" smtClean="0"/>
                  <a:t>عدد الطالبات</a:t>
                </a:r>
                <a:endParaRPr lang="ar-SA" dirty="0"/>
              </a:p>
            </c:rich>
          </c:tx>
        </c:title>
        <c:numFmt formatCode="General" sourceLinked="1"/>
        <c:tickLblPos val="nextTo"/>
        <c:crossAx val="123274368"/>
        <c:crosses val="autoZero"/>
        <c:crossBetween val="between"/>
      </c:valAx>
    </c:plotArea>
    <c:plotVisOnly val="1"/>
    <c:dispBlanksAs val="gap"/>
  </c:chart>
  <c:txPr>
    <a:bodyPr/>
    <a:lstStyle/>
    <a:p>
      <a:pPr>
        <a:defRPr sz="1800"/>
      </a:pPr>
      <a:endParaRPr lang="ar-SA"/>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ar-SA"/>
  <c:style val="33"/>
  <c:chart>
    <c:plotArea>
      <c:layout>
        <c:manualLayout>
          <c:layoutTarget val="inner"/>
          <c:xMode val="edge"/>
          <c:yMode val="edge"/>
          <c:x val="0.11587319553805775"/>
          <c:y val="6.3101624015748495E-2"/>
          <c:w val="0.86307480314961016"/>
          <c:h val="0.83295054133858648"/>
        </c:manualLayout>
      </c:layout>
      <c:scatterChart>
        <c:scatterStyle val="smoothMarker"/>
        <c:ser>
          <c:idx val="0"/>
          <c:order val="0"/>
          <c:tx>
            <c:strRef>
              <c:f>ورقة1!$B$1</c:f>
              <c:strCache>
                <c:ptCount val="1"/>
                <c:pt idx="0">
                  <c:v>عدد الطالبات</c:v>
                </c:pt>
              </c:strCache>
            </c:strRef>
          </c:tx>
          <c:xVal>
            <c:strRef>
              <c:f>ورقة1!$A$2:$A$5</c:f>
              <c:strCache>
                <c:ptCount val="4"/>
                <c:pt idx="0">
                  <c:v>العلوم</c:v>
                </c:pt>
                <c:pt idx="1">
                  <c:v>العلوم الزراعية</c:v>
                </c:pt>
                <c:pt idx="2">
                  <c:v>الطب</c:v>
                </c:pt>
                <c:pt idx="3">
                  <c:v>الصيدلة</c:v>
                </c:pt>
              </c:strCache>
            </c:strRef>
          </c:xVal>
          <c:yVal>
            <c:numRef>
              <c:f>ورقة1!$B$2:$B$5</c:f>
              <c:numCache>
                <c:formatCode>General</c:formatCode>
                <c:ptCount val="4"/>
                <c:pt idx="0">
                  <c:v>200</c:v>
                </c:pt>
                <c:pt idx="1">
                  <c:v>350</c:v>
                </c:pt>
                <c:pt idx="2">
                  <c:v>90</c:v>
                </c:pt>
                <c:pt idx="3">
                  <c:v>120</c:v>
                </c:pt>
              </c:numCache>
            </c:numRef>
          </c:yVal>
          <c:smooth val="1"/>
        </c:ser>
        <c:ser>
          <c:idx val="1"/>
          <c:order val="1"/>
          <c:tx>
            <c:strRef>
              <c:f>ورقة1!$C$1</c:f>
              <c:strCache>
                <c:ptCount val="1"/>
              </c:strCache>
            </c:strRef>
          </c:tx>
          <c:xVal>
            <c:strRef>
              <c:f>ورقة1!$A$2:$A$5</c:f>
              <c:strCache>
                <c:ptCount val="4"/>
                <c:pt idx="0">
                  <c:v>العلوم</c:v>
                </c:pt>
                <c:pt idx="1">
                  <c:v>العلوم الزراعية</c:v>
                </c:pt>
                <c:pt idx="2">
                  <c:v>الطب</c:v>
                </c:pt>
                <c:pt idx="3">
                  <c:v>الصيدلة</c:v>
                </c:pt>
              </c:strCache>
            </c:strRef>
          </c:xVal>
          <c:yVal>
            <c:numRef>
              <c:f>ورقة1!$C$2:$C$5</c:f>
              <c:numCache>
                <c:formatCode>General</c:formatCode>
                <c:ptCount val="4"/>
              </c:numCache>
            </c:numRef>
          </c:yVal>
          <c:smooth val="1"/>
        </c:ser>
        <c:ser>
          <c:idx val="2"/>
          <c:order val="2"/>
          <c:tx>
            <c:strRef>
              <c:f>ورقة1!$D$1</c:f>
              <c:strCache>
                <c:ptCount val="1"/>
              </c:strCache>
            </c:strRef>
          </c:tx>
          <c:xVal>
            <c:strRef>
              <c:f>ورقة1!$A$2:$A$5</c:f>
              <c:strCache>
                <c:ptCount val="4"/>
                <c:pt idx="0">
                  <c:v>العلوم</c:v>
                </c:pt>
                <c:pt idx="1">
                  <c:v>العلوم الزراعية</c:v>
                </c:pt>
                <c:pt idx="2">
                  <c:v>الطب</c:v>
                </c:pt>
                <c:pt idx="3">
                  <c:v>الصيدلة</c:v>
                </c:pt>
              </c:strCache>
            </c:strRef>
          </c:xVal>
          <c:yVal>
            <c:numRef>
              <c:f>ورقة1!$D$2:$D$5</c:f>
              <c:numCache>
                <c:formatCode>General</c:formatCode>
                <c:ptCount val="4"/>
              </c:numCache>
            </c:numRef>
          </c:yVal>
          <c:smooth val="1"/>
        </c:ser>
        <c:axId val="124450304"/>
        <c:axId val="124451840"/>
      </c:scatterChart>
      <c:valAx>
        <c:axId val="124450304"/>
        <c:scaling>
          <c:orientation val="minMax"/>
        </c:scaling>
        <c:axPos val="b"/>
        <c:numFmt formatCode="General" sourceLinked="1"/>
        <c:tickLblPos val="nextTo"/>
        <c:crossAx val="124451840"/>
        <c:crosses val="autoZero"/>
        <c:crossBetween val="midCat"/>
      </c:valAx>
      <c:valAx>
        <c:axId val="124451840"/>
        <c:scaling>
          <c:orientation val="minMax"/>
        </c:scaling>
        <c:axPos val="l"/>
        <c:majorGridlines/>
        <c:numFmt formatCode="General" sourceLinked="1"/>
        <c:tickLblPos val="nextTo"/>
        <c:crossAx val="124450304"/>
        <c:crosses val="autoZero"/>
        <c:crossBetween val="midCat"/>
      </c:valAx>
    </c:plotArea>
    <c:plotVisOnly val="1"/>
    <c:dispBlanksAs val="gap"/>
  </c:chart>
  <c:txPr>
    <a:bodyPr/>
    <a:lstStyle/>
    <a:p>
      <a:pPr>
        <a:defRPr sz="1800"/>
      </a:pPr>
      <a:endParaRPr lang="ar-SA"/>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ar-SA"/>
  <c:chart>
    <c:autoTitleDeleted val="1"/>
    <c:plotArea>
      <c:layout/>
      <c:pieChart>
        <c:varyColors val="1"/>
        <c:ser>
          <c:idx val="0"/>
          <c:order val="0"/>
          <c:dLbls>
            <c:showCatName val="1"/>
          </c:dLbls>
          <c:cat>
            <c:strRef>
              <c:f>ورقة1!$A$1:$A$5</c:f>
              <c:strCache>
                <c:ptCount val="5"/>
                <c:pt idx="0">
                  <c:v>العلوم</c:v>
                </c:pt>
                <c:pt idx="1">
                  <c:v>العلوم الزراعية</c:v>
                </c:pt>
                <c:pt idx="2">
                  <c:v>الطب</c:v>
                </c:pt>
                <c:pt idx="3">
                  <c:v>الصيدلة</c:v>
                </c:pt>
                <c:pt idx="4">
                  <c:v>الدراسات التطبيقية</c:v>
                </c:pt>
              </c:strCache>
            </c:strRef>
          </c:cat>
          <c:val>
            <c:numRef>
              <c:f>ورقة1!$B$1:$B$5</c:f>
              <c:numCache>
                <c:formatCode>General</c:formatCode>
                <c:ptCount val="5"/>
                <c:pt idx="0">
                  <c:v>200</c:v>
                </c:pt>
                <c:pt idx="1">
                  <c:v>350</c:v>
                </c:pt>
                <c:pt idx="2">
                  <c:v>90</c:v>
                </c:pt>
                <c:pt idx="3">
                  <c:v>120</c:v>
                </c:pt>
                <c:pt idx="4">
                  <c:v>150</c:v>
                </c:pt>
              </c:numCache>
            </c:numRef>
          </c:val>
        </c:ser>
        <c:dLbls>
          <c:showCatName val="1"/>
        </c:dLbls>
        <c:firstSliceAng val="360"/>
      </c:pieChart>
    </c:plotArea>
    <c:plotVisOnly val="1"/>
    <c:dispBlanksAs val="zero"/>
  </c:chart>
  <c:txPr>
    <a:bodyPr/>
    <a:lstStyle/>
    <a:p>
      <a:pPr>
        <a:defRPr sz="1600" b="1"/>
      </a:pPr>
      <a:endParaRPr lang="ar-SA"/>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7.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A9D02EF5-87D3-46FE-97CC-FE902FD1897E}" type="datetimeFigureOut">
              <a:rPr lang="ar-SA" smtClean="0"/>
              <a:pPr/>
              <a:t>07/06/39</a:t>
            </a:fld>
            <a:endParaRPr lang="ar-SA"/>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SA"/>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SA"/>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C9B7B7DC-3FE2-4E2A-9CB4-EF93525A7E88}" type="slidenum">
              <a:rPr lang="ar-SA" smtClean="0"/>
              <a:pPr/>
              <a:t>‹#›</a:t>
            </a:fld>
            <a:endParaRPr lang="ar-SA"/>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pPr eaLnBrk="1" hangingPunct="1"/>
            <a:endParaRPr lang="en-GB"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Rot="1" noChangeAspect="1" noChangeArrowheads="1" noTextEdit="1"/>
          </p:cNvSpPr>
          <p:nvPr>
            <p:ph type="sldImg"/>
          </p:nvPr>
        </p:nvSpPr>
        <p:spPr>
          <a:ln/>
        </p:spPr>
      </p:sp>
      <p:sp>
        <p:nvSpPr>
          <p:cNvPr id="8192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ln/>
        </p:spPr>
      </p:sp>
      <p:sp>
        <p:nvSpPr>
          <p:cNvPr id="8499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ln/>
        </p:spPr>
        <p:txBody>
          <a:bodyPr/>
          <a:lstStyle/>
          <a:p>
            <a:pPr eaLnBrk="1" hangingPunct="1"/>
            <a:endParaRPr lang="en-GB"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FB61B43E-0E63-41CE-B9AE-4FA047DCACB4}" type="datetimeFigureOut">
              <a:rPr lang="ar-SA" smtClean="0"/>
              <a:pPr/>
              <a:t>07/06/39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B61B43E-0E63-41CE-B9AE-4FA047DCACB4}" type="datetimeFigureOut">
              <a:rPr lang="ar-SA" smtClean="0"/>
              <a:pPr/>
              <a:t>07/06/39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B61B43E-0E63-41CE-B9AE-4FA047DCACB4}" type="datetimeFigureOut">
              <a:rPr lang="ar-SA" smtClean="0"/>
              <a:pPr/>
              <a:t>07/06/39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عنوان وجدول">
    <p:spTree>
      <p:nvGrpSpPr>
        <p:cNvPr id="1" name=""/>
        <p:cNvGrpSpPr/>
        <p:nvPr/>
      </p:nvGrpSpPr>
      <p:grpSpPr>
        <a:xfrm>
          <a:off x="0" y="0"/>
          <a:ext cx="0" cy="0"/>
          <a:chOff x="0" y="0"/>
          <a:chExt cx="0" cy="0"/>
        </a:xfrm>
      </p:grpSpPr>
      <p:sp>
        <p:nvSpPr>
          <p:cNvPr id="2" name="عنوان 1"/>
          <p:cNvSpPr>
            <a:spLocks noGrp="1"/>
          </p:cNvSpPr>
          <p:nvPr>
            <p:ph type="title"/>
          </p:nvPr>
        </p:nvSpPr>
        <p:spPr>
          <a:xfrm>
            <a:off x="574675" y="304800"/>
            <a:ext cx="8001000" cy="1216025"/>
          </a:xfrm>
        </p:spPr>
        <p:txBody>
          <a:bodyPr/>
          <a:lstStyle/>
          <a:p>
            <a:r>
              <a:rPr lang="ar-SA" smtClean="0"/>
              <a:t>انقر لتحرير نمط العنوان الرئيسي</a:t>
            </a:r>
            <a:endParaRPr lang="ar-SA"/>
          </a:p>
        </p:txBody>
      </p:sp>
      <p:sp>
        <p:nvSpPr>
          <p:cNvPr id="3" name="عنصر نائب للجدول 2"/>
          <p:cNvSpPr>
            <a:spLocks noGrp="1"/>
          </p:cNvSpPr>
          <p:nvPr>
            <p:ph type="tbl" idx="1"/>
          </p:nvPr>
        </p:nvSpPr>
        <p:spPr>
          <a:xfrm>
            <a:off x="566738" y="1752600"/>
            <a:ext cx="8001000" cy="4267200"/>
          </a:xfrm>
        </p:spPr>
        <p:txBody>
          <a:bodyPr/>
          <a:lstStyle/>
          <a:p>
            <a:endParaRPr lang="ar-SA"/>
          </a:p>
        </p:txBody>
      </p:sp>
      <p:sp>
        <p:nvSpPr>
          <p:cNvPr id="4" name="عنصر نائب للتاريخ 3"/>
          <p:cNvSpPr>
            <a:spLocks noGrp="1"/>
          </p:cNvSpPr>
          <p:nvPr>
            <p:ph type="dt" sz="half" idx="10"/>
          </p:nvPr>
        </p:nvSpPr>
        <p:spPr>
          <a:xfrm>
            <a:off x="609600" y="6245225"/>
            <a:ext cx="1981200" cy="476250"/>
          </a:xfrm>
        </p:spPr>
        <p:txBody>
          <a:bodyPr/>
          <a:lstStyle>
            <a:lvl1pPr>
              <a:defRPr/>
            </a:lvl1pPr>
          </a:lstStyle>
          <a:p>
            <a:endParaRPr lang="en-US"/>
          </a:p>
        </p:txBody>
      </p:sp>
      <p:sp>
        <p:nvSpPr>
          <p:cNvPr id="5" name="عنصر نائب للتذييل 4"/>
          <p:cNvSpPr>
            <a:spLocks noGrp="1"/>
          </p:cNvSpPr>
          <p:nvPr>
            <p:ph type="ftr" sz="quarter" idx="11"/>
          </p:nvPr>
        </p:nvSpPr>
        <p:spPr>
          <a:xfrm>
            <a:off x="3124200" y="6245225"/>
            <a:ext cx="2895600" cy="476250"/>
          </a:xfrm>
        </p:spPr>
        <p:txBody>
          <a:bodyPr/>
          <a:lstStyle>
            <a:lvl1pPr>
              <a:defRPr/>
            </a:lvl1pPr>
          </a:lstStyle>
          <a:p>
            <a:endParaRPr lang="en-US"/>
          </a:p>
        </p:txBody>
      </p:sp>
      <p:sp>
        <p:nvSpPr>
          <p:cNvPr id="6" name="عنصر نائب لرقم الشريحة 5"/>
          <p:cNvSpPr>
            <a:spLocks noGrp="1"/>
          </p:cNvSpPr>
          <p:nvPr>
            <p:ph type="sldNum" sz="quarter" idx="12"/>
          </p:nvPr>
        </p:nvSpPr>
        <p:spPr>
          <a:xfrm>
            <a:off x="6553200" y="6245225"/>
            <a:ext cx="1981200" cy="476250"/>
          </a:xfrm>
        </p:spPr>
        <p:txBody>
          <a:bodyPr/>
          <a:lstStyle>
            <a:lvl1pPr>
              <a:defRPr/>
            </a:lvl1pPr>
          </a:lstStyle>
          <a:p>
            <a:fld id="{F5588258-7344-4BBD-AC36-E37BFDCA54C9}" type="slidenum">
              <a:rPr lang="ar-SA"/>
              <a:pPr/>
              <a:t>‹#›</a:t>
            </a:fld>
            <a:endParaRPr lang="en-US"/>
          </a:p>
        </p:txBody>
      </p:sp>
    </p:spTree>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FB61B43E-0E63-41CE-B9AE-4FA047DCACB4}" type="datetimeFigureOut">
              <a:rPr lang="ar-SA" smtClean="0"/>
              <a:pPr/>
              <a:t>07/06/39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FB61B43E-0E63-41CE-B9AE-4FA047DCACB4}" type="datetimeFigureOut">
              <a:rPr lang="ar-SA" smtClean="0"/>
              <a:pPr/>
              <a:t>07/06/39</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FB61B43E-0E63-41CE-B9AE-4FA047DCACB4}" type="datetimeFigureOut">
              <a:rPr lang="ar-SA" smtClean="0"/>
              <a:pPr/>
              <a:t>07/06/39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FB61B43E-0E63-41CE-B9AE-4FA047DCACB4}" type="datetimeFigureOut">
              <a:rPr lang="ar-SA" smtClean="0"/>
              <a:pPr/>
              <a:t>07/06/39</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FB61B43E-0E63-41CE-B9AE-4FA047DCACB4}" type="datetimeFigureOut">
              <a:rPr lang="ar-SA" smtClean="0"/>
              <a:pPr/>
              <a:t>07/06/39</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FB61B43E-0E63-41CE-B9AE-4FA047DCACB4}" type="datetimeFigureOut">
              <a:rPr lang="ar-SA" smtClean="0"/>
              <a:pPr/>
              <a:t>07/06/39</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B61B43E-0E63-41CE-B9AE-4FA047DCACB4}" type="datetimeFigureOut">
              <a:rPr lang="ar-SA" smtClean="0"/>
              <a:pPr/>
              <a:t>07/06/39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FB61B43E-0E63-41CE-B9AE-4FA047DCACB4}" type="datetimeFigureOut">
              <a:rPr lang="ar-SA" smtClean="0"/>
              <a:pPr/>
              <a:t>07/06/39</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1E265D30-2364-4F34-9621-DFE42C6378FD}" type="slidenum">
              <a:rPr lang="ar-SA" smtClean="0"/>
              <a:pPr/>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FB61B43E-0E63-41CE-B9AE-4FA047DCACB4}" type="datetimeFigureOut">
              <a:rPr lang="ar-SA" smtClean="0"/>
              <a:pPr/>
              <a:t>07/06/39</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1E265D30-2364-4F34-9621-DFE42C6378FD}" type="slidenum">
              <a:rPr lang="ar-SA" smtClean="0"/>
              <a:pPr/>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2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image" Target="../media/image12.png"/><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35.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png"/><Relationship Id="rId1" Type="http://schemas.openxmlformats.org/officeDocument/2006/relationships/slideLayout" Target="../slideLayouts/slideLayout7.xml"/><Relationship Id="rId4" Type="http://schemas.openxmlformats.org/officeDocument/2006/relationships/image" Target="../media/image25.jpeg"/></Relationships>
</file>

<file path=ppt/slides/_rels/slide39.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image" Target="../media/image26.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ar-SA" b="1" dirty="0" smtClean="0">
                <a:solidFill>
                  <a:schemeClr val="tx2">
                    <a:lumMod val="60000"/>
                    <a:lumOff val="40000"/>
                  </a:schemeClr>
                </a:solidFill>
              </a:rPr>
              <a:t>عرض البيانات وتنظيمها </a:t>
            </a:r>
            <a:br>
              <a:rPr lang="ar-SA" b="1" dirty="0" smtClean="0">
                <a:solidFill>
                  <a:schemeClr val="tx2">
                    <a:lumMod val="60000"/>
                    <a:lumOff val="40000"/>
                  </a:schemeClr>
                </a:solidFill>
              </a:rPr>
            </a:br>
            <a:endParaRPr lang="ar-SA" dirty="0"/>
          </a:p>
        </p:txBody>
      </p:sp>
      <p:sp>
        <p:nvSpPr>
          <p:cNvPr id="3" name="عنصر نائب للمحتوى 2"/>
          <p:cNvSpPr>
            <a:spLocks noGrp="1"/>
          </p:cNvSpPr>
          <p:nvPr>
            <p:ph idx="1"/>
          </p:nvPr>
        </p:nvSpPr>
        <p:spPr/>
        <p:txBody>
          <a:bodyPr>
            <a:normAutofit/>
          </a:bodyPr>
          <a:lstStyle/>
          <a:p>
            <a:pPr>
              <a:defRPr/>
            </a:pPr>
            <a:r>
              <a:rPr lang="ar-SA" sz="1800" b="1" u="sng" dirty="0" smtClean="0">
                <a:solidFill>
                  <a:srgbClr val="BF013C"/>
                </a:solidFill>
                <a:effectLst>
                  <a:outerShdw blurRad="38100" dist="38100" dir="2700000" algn="tl">
                    <a:srgbClr val="C0C0C0"/>
                  </a:outerShdw>
                </a:effectLst>
                <a:cs typeface="Mudir MT" pitchFamily="2" charset="-78"/>
              </a:rPr>
              <a:t>البيانات             :</a:t>
            </a:r>
            <a:endParaRPr lang="en-US" sz="1800" b="1" dirty="0" smtClean="0">
              <a:solidFill>
                <a:srgbClr val="BF013C"/>
              </a:solidFill>
              <a:effectLst>
                <a:outerShdw blurRad="38100" dist="38100" dir="2700000" algn="tl">
                  <a:srgbClr val="C0C0C0"/>
                </a:outerShdw>
              </a:effectLst>
              <a:cs typeface="Mudir MT" pitchFamily="2" charset="-78"/>
            </a:endParaRPr>
          </a:p>
          <a:p>
            <a:pPr>
              <a:defRPr/>
            </a:pPr>
            <a:r>
              <a:rPr lang="ar-SA" sz="1800" b="1" dirty="0" smtClean="0">
                <a:solidFill>
                  <a:srgbClr val="0B5395"/>
                </a:solidFill>
                <a:effectLst>
                  <a:outerShdw blurRad="38100" dist="38100" dir="2700000" algn="tl">
                    <a:srgbClr val="C0C0C0"/>
                  </a:outerShdw>
                </a:effectLst>
              </a:rPr>
              <a:t>تسمى المعلومات التي  يتم جمعها وتنظيمها وتحليلها بيانات( </a:t>
            </a:r>
            <a:r>
              <a:rPr lang="en-US" sz="1800" b="1" dirty="0" smtClean="0">
                <a:solidFill>
                  <a:srgbClr val="0B5395"/>
                </a:solidFill>
                <a:effectLst>
                  <a:outerShdw blurRad="38100" dist="38100" dir="2700000" algn="tl">
                    <a:srgbClr val="C0C0C0"/>
                  </a:outerShdw>
                </a:effectLst>
              </a:rPr>
              <a:t>(observation</a:t>
            </a:r>
            <a:r>
              <a:rPr lang="ar-SA" sz="1800" b="1" dirty="0" smtClean="0">
                <a:solidFill>
                  <a:srgbClr val="0B5395"/>
                </a:solidFill>
                <a:effectLst>
                  <a:outerShdw blurRad="38100" dist="38100" dir="2700000" algn="tl">
                    <a:srgbClr val="C0C0C0"/>
                  </a:outerShdw>
                </a:effectLst>
              </a:rPr>
              <a:t> أو مشاهدات (</a:t>
            </a:r>
            <a:r>
              <a:rPr lang="en-US" sz="1800" b="1" dirty="0" smtClean="0">
                <a:solidFill>
                  <a:srgbClr val="0B5395"/>
                </a:solidFill>
                <a:effectLst>
                  <a:outerShdw blurRad="38100" dist="38100" dir="2700000" algn="tl">
                    <a:srgbClr val="C0C0C0"/>
                  </a:outerShdw>
                </a:effectLst>
              </a:rPr>
              <a:t>data</a:t>
            </a:r>
            <a:r>
              <a:rPr lang="ar-SA" sz="1800" b="1" dirty="0" smtClean="0">
                <a:solidFill>
                  <a:srgbClr val="0B5395"/>
                </a:solidFill>
                <a:effectLst>
                  <a:outerShdw blurRad="38100" dist="38100" dir="2700000" algn="tl">
                    <a:srgbClr val="C0C0C0"/>
                  </a:outerShdw>
                </a:effectLst>
              </a:rPr>
              <a:t>)</a:t>
            </a:r>
            <a:endParaRPr lang="en-US" sz="1800" b="1" dirty="0" smtClean="0">
              <a:solidFill>
                <a:srgbClr val="0B5395"/>
              </a:solidFill>
              <a:effectLst>
                <a:outerShdw blurRad="38100" dist="38100" dir="2700000" algn="tl">
                  <a:srgbClr val="C0C0C0"/>
                </a:outerShdw>
              </a:effectLst>
            </a:endParaRPr>
          </a:p>
          <a:p>
            <a:pPr>
              <a:defRPr/>
            </a:pPr>
            <a:r>
              <a:rPr lang="ar-SA" sz="1800" b="1" dirty="0" smtClean="0">
                <a:solidFill>
                  <a:srgbClr val="0B5395"/>
                </a:solidFill>
                <a:effectLst>
                  <a:outerShdw blurRad="38100" dist="38100" dir="2700000" algn="tl">
                    <a:srgbClr val="C0C0C0"/>
                  </a:outerShdw>
                </a:effectLst>
              </a:rPr>
              <a:t>البيانات الخام في صورتها الأولية يصعب الاستفادة منها والحصول على كل المعلومات الموجودة فيها. لذلك لابد من تلخيص وعرض البيانات بصورة أو أخرى.</a:t>
            </a:r>
          </a:p>
          <a:p>
            <a:r>
              <a:rPr lang="ar-SA" sz="1800" b="1" dirty="0" smtClean="0">
                <a:solidFill>
                  <a:schemeClr val="tx2">
                    <a:lumMod val="75000"/>
                  </a:schemeClr>
                </a:solidFill>
              </a:rPr>
              <a:t>الخطوة التالية بعد جمع البيانات في مجال الإحصاء الوصفي، هو تبويب البيانات وعرضها بصورة يمكن الاستفادة منها في وصف الظاهرة محل الدراسة، من حيث تمركز البيانات، ودرجة تجانسها, وطرق عرض البيانات :</a:t>
            </a:r>
            <a:endParaRPr lang="en-US" sz="1800" dirty="0" smtClean="0">
              <a:solidFill>
                <a:schemeClr val="tx2">
                  <a:lumMod val="75000"/>
                </a:schemeClr>
              </a:solidFill>
            </a:endParaRPr>
          </a:p>
          <a:p>
            <a:pPr lvl="0"/>
            <a:r>
              <a:rPr lang="ar-SA" sz="1800" b="1" dirty="0" smtClean="0">
                <a:solidFill>
                  <a:schemeClr val="tx2">
                    <a:lumMod val="75000"/>
                  </a:schemeClr>
                </a:solidFill>
              </a:rPr>
              <a:t>عرض البيانات </a:t>
            </a:r>
            <a:r>
              <a:rPr lang="ar-SA" sz="1800" b="1" dirty="0" err="1" smtClean="0">
                <a:solidFill>
                  <a:schemeClr val="tx2">
                    <a:lumMod val="75000"/>
                  </a:schemeClr>
                </a:solidFill>
              </a:rPr>
              <a:t>جدوليا</a:t>
            </a:r>
            <a:r>
              <a:rPr lang="ar-SA" sz="1800" b="1" dirty="0" smtClean="0">
                <a:solidFill>
                  <a:schemeClr val="tx2">
                    <a:lumMod val="75000"/>
                  </a:schemeClr>
                </a:solidFill>
              </a:rPr>
              <a:t>.</a:t>
            </a:r>
            <a:endParaRPr lang="en-US" sz="1800" dirty="0" smtClean="0">
              <a:solidFill>
                <a:schemeClr val="tx2">
                  <a:lumMod val="75000"/>
                </a:schemeClr>
              </a:solidFill>
            </a:endParaRPr>
          </a:p>
          <a:p>
            <a:pPr lvl="0"/>
            <a:r>
              <a:rPr lang="ar-SA" sz="1800" b="1" dirty="0" smtClean="0">
                <a:solidFill>
                  <a:schemeClr val="tx2">
                    <a:lumMod val="75000"/>
                  </a:schemeClr>
                </a:solidFill>
              </a:rPr>
              <a:t>عرض البيانات بيانيا.</a:t>
            </a:r>
            <a:endParaRPr lang="en-US" sz="1800" dirty="0" smtClean="0">
              <a:solidFill>
                <a:schemeClr val="tx2">
                  <a:lumMod val="75000"/>
                </a:schemeClr>
              </a:solidFill>
            </a:endParaRPr>
          </a:p>
          <a:p>
            <a:r>
              <a:rPr lang="ar-SA" sz="1800" b="1" u="sng" dirty="0" smtClean="0">
                <a:solidFill>
                  <a:schemeClr val="tx2">
                    <a:lumMod val="75000"/>
                  </a:schemeClr>
                </a:solidFill>
              </a:rPr>
              <a:t>ويقصد بالعرض </a:t>
            </a:r>
            <a:r>
              <a:rPr lang="ar-SA" sz="1800" b="1" u="sng" dirty="0" err="1" smtClean="0">
                <a:solidFill>
                  <a:schemeClr val="tx2">
                    <a:lumMod val="75000"/>
                  </a:schemeClr>
                </a:solidFill>
              </a:rPr>
              <a:t>الجدولى</a:t>
            </a:r>
            <a:r>
              <a:rPr lang="ar-SA" sz="1800" b="1" u="sng" dirty="0" smtClean="0">
                <a:solidFill>
                  <a:schemeClr val="tx2">
                    <a:lumMod val="75000"/>
                  </a:schemeClr>
                </a:solidFill>
              </a:rPr>
              <a:t> للبيانات</a:t>
            </a:r>
            <a:r>
              <a:rPr lang="ar-SA" sz="1800" b="1" dirty="0" smtClean="0">
                <a:solidFill>
                  <a:schemeClr val="tx2">
                    <a:lumMod val="75000"/>
                  </a:schemeClr>
                </a:solidFill>
              </a:rPr>
              <a:t> أن يتم تلخيص البيانات محل الدراسة وتصنيفها </a:t>
            </a:r>
            <a:r>
              <a:rPr lang="ar-SA" sz="1800" b="1" dirty="0" err="1" smtClean="0">
                <a:solidFill>
                  <a:schemeClr val="tx2">
                    <a:lumMod val="75000"/>
                  </a:schemeClr>
                </a:solidFill>
              </a:rPr>
              <a:t>فى</a:t>
            </a:r>
            <a:r>
              <a:rPr lang="ar-SA" sz="1800" b="1" dirty="0" smtClean="0">
                <a:solidFill>
                  <a:schemeClr val="tx2">
                    <a:lumMod val="75000"/>
                  </a:schemeClr>
                </a:solidFill>
              </a:rPr>
              <a:t> صورة جداول تعبر عن القيم </a:t>
            </a:r>
            <a:r>
              <a:rPr lang="ar-SA" sz="1800" b="1" dirty="0" err="1" smtClean="0">
                <a:solidFill>
                  <a:schemeClr val="tx2">
                    <a:lumMod val="75000"/>
                  </a:schemeClr>
                </a:solidFill>
              </a:rPr>
              <a:t>التى</a:t>
            </a:r>
            <a:r>
              <a:rPr lang="ar-SA" sz="1800" b="1" dirty="0" smtClean="0">
                <a:solidFill>
                  <a:schemeClr val="tx2">
                    <a:lumMod val="75000"/>
                  </a:schemeClr>
                </a:solidFill>
              </a:rPr>
              <a:t> أخذها المتغير من خلال البيانات </a:t>
            </a:r>
            <a:r>
              <a:rPr lang="ar-SA" sz="1800" b="1" dirty="0" err="1" smtClean="0">
                <a:solidFill>
                  <a:schemeClr val="tx2">
                    <a:lumMod val="75000"/>
                  </a:schemeClr>
                </a:solidFill>
              </a:rPr>
              <a:t>التى</a:t>
            </a:r>
            <a:r>
              <a:rPr lang="ar-SA" sz="1800" b="1" dirty="0" smtClean="0">
                <a:solidFill>
                  <a:schemeClr val="tx2">
                    <a:lumMod val="75000"/>
                  </a:schemeClr>
                </a:solidFill>
              </a:rPr>
              <a:t> جمعها </a:t>
            </a:r>
            <a:r>
              <a:rPr lang="ar-SA" sz="1800" b="1" dirty="0" err="1" smtClean="0">
                <a:solidFill>
                  <a:schemeClr val="tx2">
                    <a:lumMod val="75000"/>
                  </a:schemeClr>
                </a:solidFill>
              </a:rPr>
              <a:t>و</a:t>
            </a:r>
            <a:r>
              <a:rPr lang="ar-SA" sz="1800" b="1" dirty="0" smtClean="0">
                <a:solidFill>
                  <a:schemeClr val="tx2">
                    <a:lumMod val="75000"/>
                  </a:schemeClr>
                </a:solidFill>
              </a:rPr>
              <a:t> تكرار كل قيمة من تلك القيم.</a:t>
            </a:r>
            <a:endParaRPr lang="en-US" sz="1800" dirty="0" smtClean="0">
              <a:solidFill>
                <a:schemeClr val="tx2">
                  <a:lumMod val="75000"/>
                </a:schemeClr>
              </a:solidFill>
            </a:endParaRPr>
          </a:p>
          <a:p>
            <a:endParaRPr lang="ar-SA"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5"/>
          <p:cNvPicPr>
            <a:picLocks noChangeAspect="1" noChangeArrowheads="1"/>
          </p:cNvPicPr>
          <p:nvPr/>
        </p:nvPicPr>
        <p:blipFill>
          <a:blip r:embed="rId3" cstate="print">
            <a:lum contrast="12000"/>
          </a:blip>
          <a:srcRect/>
          <a:stretch>
            <a:fillRect/>
          </a:stretch>
        </p:blipFill>
        <p:spPr bwMode="auto">
          <a:xfrm>
            <a:off x="0" y="836613"/>
            <a:ext cx="9144000" cy="602138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40" name="Rectangle 4"/>
          <p:cNvSpPr>
            <a:spLocks noChangeArrowheads="1"/>
          </p:cNvSpPr>
          <p:nvPr/>
        </p:nvSpPr>
        <p:spPr bwMode="auto">
          <a:xfrm>
            <a:off x="250825" y="620713"/>
            <a:ext cx="8353425" cy="5832475"/>
          </a:xfrm>
          <a:prstGeom prst="rect">
            <a:avLst/>
          </a:prstGeom>
          <a:noFill/>
          <a:ln w="9525">
            <a:noFill/>
            <a:miter lim="800000"/>
            <a:headEnd/>
            <a:tailEnd/>
          </a:ln>
        </p:spPr>
        <p:txBody>
          <a:bodyPr/>
          <a:lstStyle/>
          <a:p>
            <a:pPr marL="273050" indent="-273050" algn="r" rtl="1">
              <a:defRPr/>
            </a:pPr>
            <a:r>
              <a:rPr lang="ar-SA" sz="2200" b="1">
                <a:solidFill>
                  <a:srgbClr val="7FAC00"/>
                </a:solidFill>
                <a:effectLst>
                  <a:outerShdw blurRad="38100" dist="38100" dir="2700000" algn="tl">
                    <a:srgbClr val="C0C0C0"/>
                  </a:outerShdw>
                </a:effectLst>
                <a:latin typeface="Constantia" pitchFamily="18" charset="0"/>
              </a:rPr>
              <a:t>مثال (2) :</a:t>
            </a:r>
            <a:endParaRPr lang="en-US" sz="2200" b="1">
              <a:solidFill>
                <a:srgbClr val="7FAC00"/>
              </a:solidFill>
              <a:effectLst>
                <a:outerShdw blurRad="38100" dist="38100" dir="2700000" algn="tl">
                  <a:srgbClr val="C0C0C0"/>
                </a:outerShdw>
              </a:effectLst>
              <a:latin typeface="Constantia" pitchFamily="18" charset="0"/>
            </a:endParaRPr>
          </a:p>
          <a:p>
            <a:pPr marL="273050" indent="-273050" algn="r" rtl="1">
              <a:spcBef>
                <a:spcPct val="20000"/>
              </a:spcBef>
              <a:buClr>
                <a:srgbClr val="0BD0D9"/>
              </a:buClr>
              <a:buSzPct val="95000"/>
              <a:buFont typeface="Wingdings 2" pitchFamily="18" charset="2"/>
              <a:buNone/>
              <a:defRPr/>
            </a:pPr>
            <a:r>
              <a:rPr lang="ar-SA" sz="1500" b="1">
                <a:solidFill>
                  <a:srgbClr val="006600"/>
                </a:solidFill>
                <a:latin typeface="Constantia" pitchFamily="18" charset="0"/>
              </a:rPr>
              <a:t>*البيانات التالية توضح مكان الإقامة الأصلية لعينة مكونة من 50 طالباً:</a:t>
            </a:r>
          </a:p>
        </p:txBody>
      </p:sp>
      <p:graphicFrame>
        <p:nvGraphicFramePr>
          <p:cNvPr id="91141" name="Group 5"/>
          <p:cNvGraphicFramePr>
            <a:graphicFrameLocks noGrp="1"/>
          </p:cNvGraphicFramePr>
          <p:nvPr/>
        </p:nvGraphicFramePr>
        <p:xfrm>
          <a:off x="611188" y="1484313"/>
          <a:ext cx="8058150" cy="4752977"/>
        </p:xfrm>
        <a:graphic>
          <a:graphicData uri="http://schemas.openxmlformats.org/drawingml/2006/table">
            <a:tbl>
              <a:tblPr rtl="1"/>
              <a:tblGrid>
                <a:gridCol w="1611313"/>
                <a:gridCol w="1611312"/>
                <a:gridCol w="1612900"/>
                <a:gridCol w="1611313"/>
                <a:gridCol w="1611312"/>
              </a:tblGrid>
              <a:tr h="476250">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cap="fla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FF0000"/>
                          </a:solidFill>
                          <a:effectLst/>
                          <a:latin typeface="Times New Roman" pitchFamily="18" charset="0"/>
                          <a:cs typeface="Times New Roman" pitchFamily="18" charset="0"/>
                        </a:rPr>
                        <a:t>فرقان بدوية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cap="fla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cap="fla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cap="fla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cap="flat">
                      <a:noFill/>
                    </a:lnT>
                    <a:lnB>
                      <a:noFill/>
                    </a:lnB>
                    <a:lnTlToBr>
                      <a:noFill/>
                    </a:lnTlToBr>
                    <a:lnBlToTr>
                      <a:noFill/>
                    </a:lnBlToTr>
                    <a:noFill/>
                  </a:tcPr>
                </a:tc>
              </a:tr>
              <a:tr h="474663">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33"/>
                          </a:solidFill>
                          <a:effectLst/>
                          <a:latin typeface="Times New Roman" pitchFamily="18" charset="0"/>
                          <a:cs typeface="Times New Roman" pitchFamily="18" charset="0"/>
                        </a:rPr>
                        <a:t>مدينة صغيرة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6250">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33"/>
                          </a:solidFill>
                          <a:effectLst/>
                          <a:latin typeface="Times New Roman" pitchFamily="18" charset="0"/>
                          <a:cs typeface="Times New Roman" pitchFamily="18" charset="0"/>
                        </a:rPr>
                        <a:t>مدينة صغيرة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3075">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FF0000"/>
                          </a:solidFill>
                          <a:effectLst/>
                          <a:latin typeface="Times New Roman" pitchFamily="18" charset="0"/>
                          <a:cs typeface="Times New Roman" pitchFamily="18" charset="0"/>
                        </a:rPr>
                        <a:t>فرقان بدوية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33"/>
                          </a:solidFill>
                          <a:effectLst/>
                          <a:latin typeface="Times New Roman" pitchFamily="18" charset="0"/>
                          <a:cs typeface="Times New Roman" pitchFamily="18" charset="0"/>
                        </a:rPr>
                        <a:t>مدينة صغيرة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FF0000"/>
                          </a:solidFill>
                          <a:effectLst/>
                          <a:latin typeface="Times New Roman" pitchFamily="18" charset="0"/>
                          <a:cs typeface="Times New Roman" pitchFamily="18" charset="0"/>
                        </a:rPr>
                        <a:t>فرقان بدوية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4663">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33"/>
                          </a:solidFill>
                          <a:effectLst/>
                          <a:latin typeface="Times New Roman" pitchFamily="18" charset="0"/>
                          <a:cs typeface="Times New Roman" pitchFamily="18" charset="0"/>
                        </a:rPr>
                        <a:t>مدينة صغيرة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6250">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4663">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33"/>
                          </a:solidFill>
                          <a:effectLst/>
                          <a:latin typeface="Times New Roman" pitchFamily="18" charset="0"/>
                          <a:cs typeface="Times New Roman" pitchFamily="18" charset="0"/>
                        </a:rPr>
                        <a:t>مدينة صغيرة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6250">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4663">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FF0000"/>
                          </a:solidFill>
                          <a:effectLst/>
                          <a:latin typeface="Times New Roman" pitchFamily="18" charset="0"/>
                          <a:cs typeface="Times New Roman" pitchFamily="18" charset="0"/>
                        </a:rPr>
                        <a:t>فرقان بدوية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a:noFill/>
                    </a:lnB>
                    <a:lnTlToBr>
                      <a:noFill/>
                    </a:lnTlToBr>
                    <a:lnBlToTr>
                      <a:noFill/>
                    </a:lnBlToTr>
                    <a:noFill/>
                  </a:tcPr>
                </a:tc>
              </a:tr>
              <a:tr h="476250">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cap="flat">
                      <a:noFill/>
                    </a:lnL>
                    <a:lnR>
                      <a:noFill/>
                    </a:lnR>
                    <a:lnT>
                      <a:noFill/>
                    </a:lnT>
                    <a:lnB cap="flat">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008000"/>
                          </a:solidFill>
                          <a:effectLst/>
                          <a:latin typeface="Times New Roman" pitchFamily="18" charset="0"/>
                          <a:cs typeface="Times New Roman" pitchFamily="18" charset="0"/>
                        </a:rPr>
                        <a:t>مدينة متوسطة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cap="flat">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993366"/>
                          </a:solidFill>
                          <a:effectLst/>
                          <a:latin typeface="Times New Roman" pitchFamily="18" charset="0"/>
                          <a:cs typeface="Times New Roman" pitchFamily="18" charset="0"/>
                        </a:rPr>
                        <a:t>قرية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cap="flat">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a:noFill/>
                    </a:lnR>
                    <a:lnT>
                      <a:noFill/>
                    </a:lnT>
                    <a:lnB cap="flat">
                      <a:noFill/>
                    </a:lnB>
                    <a:lnTlToBr>
                      <a:noFill/>
                    </a:lnTlToBr>
                    <a:lnBlToTr>
                      <a:noFill/>
                    </a:lnBlToTr>
                    <a:noFill/>
                  </a:tcPr>
                </a:tc>
                <a:tc>
                  <a:txBody>
                    <a:bodyPr/>
                    <a:lstStyle/>
                    <a:p>
                      <a:pPr marL="273050" marR="0" lvl="0" indent="-273050" algn="ctr" defTabSz="914400" rtl="1" eaLnBrk="1" fontAlgn="base" latinLnBrk="0" hangingPunct="1">
                        <a:lnSpc>
                          <a:spcPct val="100000"/>
                        </a:lnSpc>
                        <a:spcBef>
                          <a:spcPct val="0"/>
                        </a:spcBef>
                        <a:spcAft>
                          <a:spcPct val="0"/>
                        </a:spcAft>
                        <a:buClrTx/>
                        <a:buSzPct val="95000"/>
                        <a:buFontTx/>
                        <a:buNone/>
                        <a:tabLst/>
                      </a:pPr>
                      <a:r>
                        <a:rPr kumimoji="0" lang="ar-SA" sz="1300" b="1" i="0" u="none" strike="noStrike" cap="none" normalizeH="0" baseline="0" smtClean="0">
                          <a:ln>
                            <a:noFill/>
                          </a:ln>
                          <a:solidFill>
                            <a:srgbClr val="FF0000"/>
                          </a:solidFill>
                          <a:effectLst/>
                          <a:latin typeface="Times New Roman" pitchFamily="18" charset="0"/>
                          <a:cs typeface="Times New Roman" pitchFamily="18" charset="0"/>
                        </a:rPr>
                        <a:t>فرقان بدوية</a:t>
                      </a:r>
                      <a:endParaRPr kumimoji="0" lang="ar-SA" sz="1300" b="1" i="0" u="none" strike="noStrike" cap="none" normalizeH="0" baseline="0" smtClean="0">
                        <a:ln>
                          <a:noFill/>
                        </a:ln>
                        <a:solidFill>
                          <a:schemeClr val="tx1"/>
                        </a:solidFill>
                        <a:effectLst/>
                        <a:latin typeface="Arial" pitchFamily="34" charset="0"/>
                      </a:endParaRPr>
                    </a:p>
                  </a:txBody>
                  <a:tcPr horzOverflow="overflow">
                    <a:lnL>
                      <a:noFill/>
                    </a:lnL>
                    <a:lnR cap="flat">
                      <a:noFill/>
                    </a:lnR>
                    <a:lnT>
                      <a:noFill/>
                    </a:lnT>
                    <a:lnB cap="flat">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4"/>
          <p:cNvSpPr>
            <a:spLocks noChangeArrowheads="1"/>
          </p:cNvSpPr>
          <p:nvPr/>
        </p:nvSpPr>
        <p:spPr bwMode="auto">
          <a:xfrm>
            <a:off x="1116013" y="620713"/>
            <a:ext cx="7696200" cy="431800"/>
          </a:xfrm>
          <a:prstGeom prst="rect">
            <a:avLst/>
          </a:prstGeom>
          <a:noFill/>
          <a:ln w="9525">
            <a:noFill/>
            <a:miter lim="800000"/>
            <a:headEnd/>
            <a:tailEnd/>
          </a:ln>
        </p:spPr>
        <p:txBody>
          <a:bodyPr/>
          <a:lstStyle/>
          <a:p>
            <a:pPr marL="609600" indent="-609600" algn="r" rtl="1">
              <a:lnSpc>
                <a:spcPct val="80000"/>
              </a:lnSpc>
              <a:spcBef>
                <a:spcPct val="20000"/>
              </a:spcBef>
              <a:buClr>
                <a:schemeClr val="tx1"/>
              </a:buClr>
              <a:buSzPct val="95000"/>
              <a:buFont typeface="Wingdings 2" pitchFamily="18" charset="2"/>
              <a:buNone/>
            </a:pPr>
            <a:r>
              <a:rPr lang="ar-SA" sz="1700" b="1" u="sng">
                <a:solidFill>
                  <a:schemeClr val="tx2"/>
                </a:solidFill>
                <a:latin typeface="Constantia" pitchFamily="18" charset="0"/>
              </a:rPr>
              <a:t>أ- تنظيم البيانات في جدول توزيع تكراري</a:t>
            </a:r>
          </a:p>
          <a:p>
            <a:pPr marL="609600" indent="-609600" algn="r" rtl="1">
              <a:lnSpc>
                <a:spcPct val="80000"/>
              </a:lnSpc>
              <a:spcBef>
                <a:spcPct val="20000"/>
              </a:spcBef>
              <a:buClr>
                <a:schemeClr val="tx1"/>
              </a:buClr>
              <a:buSzPct val="95000"/>
              <a:buFont typeface="Wingdings 2" pitchFamily="18" charset="2"/>
              <a:buNone/>
            </a:pPr>
            <a:r>
              <a:rPr lang="ar-SA" sz="1700" b="1">
                <a:solidFill>
                  <a:schemeClr val="tx2"/>
                </a:solidFill>
                <a:latin typeface="Constantia" pitchFamily="18" charset="0"/>
              </a:rPr>
              <a:t>                                                     </a:t>
            </a:r>
          </a:p>
          <a:p>
            <a:pPr marL="609600" indent="-609600" algn="r" rtl="1">
              <a:lnSpc>
                <a:spcPct val="80000"/>
              </a:lnSpc>
              <a:spcBef>
                <a:spcPct val="20000"/>
              </a:spcBef>
              <a:buClr>
                <a:schemeClr val="tx1"/>
              </a:buClr>
              <a:buSzPct val="95000"/>
              <a:buFont typeface="Wingdings 2" pitchFamily="18" charset="2"/>
              <a:buNone/>
            </a:pPr>
            <a:r>
              <a:rPr lang="ar-SA" sz="1700" b="1">
                <a:latin typeface="Constantia" pitchFamily="18" charset="0"/>
              </a:rPr>
              <a:t>           </a:t>
            </a:r>
            <a:endParaRPr lang="en-US" sz="1700" b="1">
              <a:latin typeface="Constantia" pitchFamily="18" charset="0"/>
            </a:endParaRPr>
          </a:p>
        </p:txBody>
      </p:sp>
      <p:sp>
        <p:nvSpPr>
          <p:cNvPr id="36867" name="Rectangle 40" descr="25"/>
          <p:cNvSpPr>
            <a:spLocks noChangeArrowheads="1"/>
          </p:cNvSpPr>
          <p:nvPr/>
        </p:nvSpPr>
        <p:spPr bwMode="auto">
          <a:xfrm>
            <a:off x="3492500" y="1341438"/>
            <a:ext cx="2520950" cy="366712"/>
          </a:xfrm>
          <a:prstGeom prst="rect">
            <a:avLst/>
          </a:prstGeom>
          <a:noFill/>
          <a:ln w="9525" algn="ctr">
            <a:noFill/>
            <a:miter lim="800000"/>
            <a:headEnd/>
            <a:tailEnd/>
          </a:ln>
        </p:spPr>
        <p:txBody>
          <a:bodyPr>
            <a:spAutoFit/>
          </a:bodyPr>
          <a:lstStyle/>
          <a:p>
            <a:r>
              <a:rPr lang="ar-SA" b="1" dirty="0">
                <a:solidFill>
                  <a:schemeClr val="tx2"/>
                </a:solidFill>
              </a:rPr>
              <a:t>جدول التوزيع التكراري </a:t>
            </a:r>
            <a:endParaRPr lang="en-US" b="1" dirty="0">
              <a:solidFill>
                <a:schemeClr val="tx2"/>
              </a:solidFill>
            </a:endParaRPr>
          </a:p>
        </p:txBody>
      </p:sp>
      <p:graphicFrame>
        <p:nvGraphicFramePr>
          <p:cNvPr id="93225" name="Group 41"/>
          <p:cNvGraphicFramePr>
            <a:graphicFrameLocks noGrp="1"/>
          </p:cNvGraphicFramePr>
          <p:nvPr/>
        </p:nvGraphicFramePr>
        <p:xfrm>
          <a:off x="2484438" y="2060575"/>
          <a:ext cx="4608512" cy="2174878"/>
        </p:xfrm>
        <a:graphic>
          <a:graphicData uri="http://schemas.openxmlformats.org/drawingml/2006/table">
            <a:tbl>
              <a:tblPr rtl="1"/>
              <a:tblGrid>
                <a:gridCol w="2025650"/>
                <a:gridCol w="2582862"/>
              </a:tblGrid>
              <a:tr h="303213">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dirty="0" smtClean="0">
                          <a:ln>
                            <a:noFill/>
                          </a:ln>
                          <a:solidFill>
                            <a:srgbClr val="993366"/>
                          </a:solidFill>
                          <a:effectLst/>
                          <a:latin typeface="Times New Roman" pitchFamily="18" charset="0"/>
                          <a:cs typeface="Times New Roman" pitchFamily="18" charset="0"/>
                        </a:rPr>
                        <a:t>مكان الإقامة</a:t>
                      </a:r>
                      <a:endParaRPr kumimoji="0" lang="ar-SA" sz="11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CFFCC"/>
                    </a:solid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993366"/>
                          </a:solidFill>
                          <a:effectLst/>
                          <a:latin typeface="Times New Roman" pitchFamily="18" charset="0"/>
                          <a:cs typeface="Times New Roman" pitchFamily="18" charset="0"/>
                        </a:rPr>
                        <a:t>عدد الطلاب</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CFFCC"/>
                    </a:solidFill>
                  </a:tcPr>
                </a:tc>
              </a:tr>
              <a:tr h="303213">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فرقان بدوية</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5</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قرية</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11</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مدينة صغيرة</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dirty="0" smtClean="0">
                          <a:ln>
                            <a:noFill/>
                          </a:ln>
                          <a:solidFill>
                            <a:srgbClr val="333399"/>
                          </a:solidFill>
                          <a:effectLst/>
                          <a:latin typeface="Times New Roman" pitchFamily="18" charset="0"/>
                          <a:cs typeface="Times New Roman" pitchFamily="18" charset="0"/>
                        </a:rPr>
                        <a:t>5</a:t>
                      </a:r>
                      <a:endParaRPr kumimoji="0" lang="ar-SA" sz="11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مدينة متوسطة</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16</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303213">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مدينة كبيرة</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333399"/>
                          </a:solidFill>
                          <a:effectLst/>
                          <a:latin typeface="Times New Roman" pitchFamily="18" charset="0"/>
                          <a:cs typeface="Times New Roman" pitchFamily="18" charset="0"/>
                        </a:rPr>
                        <a:t>13</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noFill/>
                  </a:tcPr>
                </a:tc>
              </a:tr>
              <a:tr h="355600">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smtClean="0">
                          <a:ln>
                            <a:noFill/>
                          </a:ln>
                          <a:solidFill>
                            <a:srgbClr val="993366"/>
                          </a:solidFill>
                          <a:effectLst/>
                          <a:latin typeface="Times New Roman" pitchFamily="18" charset="0"/>
                          <a:cs typeface="Times New Roman" pitchFamily="18" charset="0"/>
                        </a:rPr>
                        <a:t>المجموع</a:t>
                      </a:r>
                      <a:endParaRPr kumimoji="0" lang="ar-SA" sz="1100" b="0" i="0" u="none" strike="noStrike" cap="none" normalizeH="0" baseline="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CFFCC"/>
                    </a:solidFill>
                  </a:tcPr>
                </a:tc>
                <a:tc>
                  <a:txBody>
                    <a:bodyPr/>
                    <a:lstStyle/>
                    <a:p>
                      <a:pPr marL="0" marR="0" lvl="0" indent="0" algn="ctr" defTabSz="914400" rtl="1" eaLnBrk="1" fontAlgn="base" latinLnBrk="0" hangingPunct="1">
                        <a:lnSpc>
                          <a:spcPct val="100000"/>
                        </a:lnSpc>
                        <a:spcBef>
                          <a:spcPct val="0"/>
                        </a:spcBef>
                        <a:spcAft>
                          <a:spcPct val="0"/>
                        </a:spcAft>
                        <a:buClrTx/>
                        <a:buSzPct val="95000"/>
                        <a:buFontTx/>
                        <a:buNone/>
                        <a:tabLst/>
                      </a:pPr>
                      <a:r>
                        <a:rPr kumimoji="0" lang="ar-SA" sz="1100" b="1" i="0" u="none" strike="noStrike" cap="none" normalizeH="0" baseline="0" dirty="0" smtClean="0">
                          <a:ln>
                            <a:noFill/>
                          </a:ln>
                          <a:solidFill>
                            <a:srgbClr val="993366"/>
                          </a:solidFill>
                          <a:effectLst/>
                          <a:latin typeface="Times New Roman" pitchFamily="18" charset="0"/>
                          <a:cs typeface="Times New Roman" pitchFamily="18" charset="0"/>
                        </a:rPr>
                        <a:t>50</a:t>
                      </a:r>
                      <a:endParaRPr kumimoji="0" lang="ar-SA" sz="1100" b="0" i="0" u="none" strike="noStrike" cap="none" normalizeH="0" baseline="0" dirty="0" smtClean="0">
                        <a:ln>
                          <a:noFill/>
                        </a:ln>
                        <a:solidFill>
                          <a:schemeClr val="tx1"/>
                        </a:solidFill>
                        <a:effectLst/>
                        <a:latin typeface="Arial" pitchFamily="34" charset="0"/>
                      </a:endParaRPr>
                    </a:p>
                  </a:txBody>
                  <a:tcPr horzOverflow="overflow">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lnTlToBr>
                      <a:noFill/>
                    </a:lnTlToBr>
                    <a:lnBlToTr>
                      <a:noFill/>
                    </a:lnBlToTr>
                    <a:solidFill>
                      <a:srgbClr val="CCFFCC"/>
                    </a:solidFill>
                  </a:tcPr>
                </a:tc>
              </a:tr>
            </a:tbl>
          </a:graphicData>
        </a:graphic>
      </p:graphicFrame>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0" name="Picture 5"/>
          <p:cNvPicPr>
            <a:picLocks noChangeAspect="1" noChangeArrowheads="1"/>
          </p:cNvPicPr>
          <p:nvPr/>
        </p:nvPicPr>
        <p:blipFill>
          <a:blip r:embed="rId3" cstate="print"/>
          <a:srcRect t="7214"/>
          <a:stretch>
            <a:fillRect/>
          </a:stretch>
        </p:blipFill>
        <p:spPr bwMode="auto">
          <a:xfrm>
            <a:off x="683568" y="1196752"/>
            <a:ext cx="8137525" cy="4149725"/>
          </a:xfrm>
          <a:prstGeom prst="rect">
            <a:avLst/>
          </a:prstGeom>
          <a:noFill/>
          <a:ln w="9525">
            <a:noFill/>
            <a:miter lim="800000"/>
            <a:headEnd/>
            <a:tailEnd/>
          </a:ln>
        </p:spPr>
      </p:pic>
      <p:sp>
        <p:nvSpPr>
          <p:cNvPr id="99334" name="Rectangle 6"/>
          <p:cNvSpPr>
            <a:spLocks noChangeArrowheads="1"/>
          </p:cNvSpPr>
          <p:nvPr/>
        </p:nvSpPr>
        <p:spPr bwMode="auto">
          <a:xfrm>
            <a:off x="336550" y="-331788"/>
            <a:ext cx="8556625" cy="736601"/>
          </a:xfrm>
          <a:prstGeom prst="rect">
            <a:avLst/>
          </a:prstGeom>
          <a:noFill/>
          <a:ln w="9525">
            <a:noFill/>
            <a:miter lim="800000"/>
            <a:headEnd/>
            <a:tailEnd/>
          </a:ln>
        </p:spPr>
        <p:txBody>
          <a:bodyPr/>
          <a:lstStyle/>
          <a:p>
            <a:pPr marL="273050" indent="-273050" algn="r" rtl="1">
              <a:spcBef>
                <a:spcPct val="20000"/>
              </a:spcBef>
              <a:buClr>
                <a:schemeClr val="tx2"/>
              </a:buClr>
              <a:buSzPct val="95000"/>
              <a:buFont typeface="Wingdings 2" pitchFamily="18" charset="2"/>
              <a:buNone/>
              <a:defRPr/>
            </a:pPr>
            <a:endParaRPr lang="ar-SA" sz="1500" b="1" u="sng">
              <a:solidFill>
                <a:schemeClr val="tx2"/>
              </a:solidFill>
              <a:latin typeface="Constantia" pitchFamily="18" charset="0"/>
            </a:endParaRPr>
          </a:p>
          <a:p>
            <a:pPr marL="273050" indent="-273050" algn="r" rtl="1">
              <a:spcBef>
                <a:spcPct val="20000"/>
              </a:spcBef>
              <a:buClr>
                <a:schemeClr val="tx2"/>
              </a:buClr>
              <a:buSzPct val="95000"/>
              <a:buFont typeface="Wingdings 2" pitchFamily="18" charset="2"/>
              <a:buNone/>
              <a:defRPr/>
            </a:pPr>
            <a:r>
              <a:rPr lang="ar-SA" sz="1500" b="1">
                <a:solidFill>
                  <a:schemeClr val="tx2"/>
                </a:solidFill>
                <a:latin typeface="Constantia" pitchFamily="18" charset="0"/>
              </a:rPr>
              <a:t>     </a:t>
            </a:r>
            <a:r>
              <a:rPr lang="ar-SA" b="1" u="sng">
                <a:solidFill>
                  <a:schemeClr val="tx2"/>
                </a:solidFill>
                <a:latin typeface="Constantia" pitchFamily="18" charset="0"/>
              </a:rPr>
              <a:t>ب- التمثيل البياني:</a:t>
            </a:r>
            <a:endParaRPr lang="ar-SA" u="sng">
              <a:solidFill>
                <a:schemeClr val="tx2"/>
              </a:solidFill>
              <a:latin typeface="Constantia" pitchFamily="18" charset="0"/>
            </a:endParaRPr>
          </a:p>
          <a:p>
            <a:pPr marL="273050" indent="-273050" algn="r" rtl="1">
              <a:spcBef>
                <a:spcPct val="20000"/>
              </a:spcBef>
              <a:buClr>
                <a:schemeClr val="tx2"/>
              </a:buClr>
              <a:buSzPct val="95000"/>
              <a:buFont typeface="Wingdings 2" pitchFamily="18" charset="2"/>
              <a:buNone/>
              <a:defRPr/>
            </a:pPr>
            <a:r>
              <a:rPr lang="ar-SA" sz="1500" b="1">
                <a:latin typeface="Constantia" pitchFamily="18" charset="0"/>
              </a:rPr>
              <a:t>     </a:t>
            </a:r>
            <a:r>
              <a:rPr lang="ar-SA" sz="1700" b="1">
                <a:solidFill>
                  <a:schemeClr val="hlink"/>
                </a:solidFill>
                <a:effectLst>
                  <a:outerShdw blurRad="38100" dist="38100" dir="2700000" algn="tl">
                    <a:srgbClr val="C0C0C0"/>
                  </a:outerShdw>
                </a:effectLst>
                <a:latin typeface="Constantia" pitchFamily="18" charset="0"/>
              </a:rPr>
              <a:t>   </a:t>
            </a:r>
            <a:endParaRPr lang="en-US" sz="1500" b="1">
              <a:latin typeface="Constantia" pitchFamily="18" charset="0"/>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80" name="Rectangle 4"/>
          <p:cNvSpPr>
            <a:spLocks noChangeArrowheads="1"/>
          </p:cNvSpPr>
          <p:nvPr/>
        </p:nvSpPr>
        <p:spPr bwMode="auto">
          <a:xfrm>
            <a:off x="395288" y="1341438"/>
            <a:ext cx="8353425" cy="5257800"/>
          </a:xfrm>
          <a:prstGeom prst="rect">
            <a:avLst/>
          </a:prstGeom>
          <a:noFill/>
          <a:ln w="9525">
            <a:noFill/>
            <a:miter lim="800000"/>
            <a:headEnd/>
            <a:tailEnd/>
          </a:ln>
        </p:spPr>
        <p:txBody>
          <a:bodyPr/>
          <a:lstStyle/>
          <a:p>
            <a:pPr marL="273050" indent="-273050" algn="r" rtl="1">
              <a:lnSpc>
                <a:spcPct val="90000"/>
              </a:lnSpc>
              <a:spcBef>
                <a:spcPct val="20000"/>
              </a:spcBef>
              <a:buClr>
                <a:schemeClr val="hlink"/>
              </a:buClr>
              <a:buSzPct val="95000"/>
              <a:buFont typeface="Wingdings 2" pitchFamily="18" charset="2"/>
              <a:buNone/>
              <a:defRPr/>
            </a:pPr>
            <a:r>
              <a:rPr lang="ar-SA" sz="2800" b="1" dirty="0">
                <a:solidFill>
                  <a:srgbClr val="7FAC00"/>
                </a:solidFill>
                <a:effectLst>
                  <a:outerShdw blurRad="38100" dist="38100" dir="2700000" algn="tl">
                    <a:srgbClr val="C0C0C0"/>
                  </a:outerShdw>
                </a:effectLst>
                <a:latin typeface="Constantia" pitchFamily="18" charset="0"/>
              </a:rPr>
              <a:t>2- الدائرة.</a:t>
            </a:r>
          </a:p>
          <a:p>
            <a:pPr marL="273050" indent="-273050" algn="r" rtl="1">
              <a:lnSpc>
                <a:spcPct val="90000"/>
              </a:lnSpc>
              <a:spcBef>
                <a:spcPct val="20000"/>
              </a:spcBef>
              <a:buClr>
                <a:schemeClr val="hlink"/>
              </a:buClr>
              <a:buSzPct val="95000"/>
              <a:buFont typeface="Wingdings 2" pitchFamily="18" charset="2"/>
              <a:buNone/>
              <a:defRPr/>
            </a:pPr>
            <a:r>
              <a:rPr lang="ar-SA" sz="2000" b="1" dirty="0">
                <a:latin typeface="Constantia" pitchFamily="18" charset="0"/>
              </a:rPr>
              <a:t>تستخدم الدائرة إذا كانت بيانات الظاهرة موضوع الدراسة عبارة عن مجموع  عام مقسم إلى أجزائه المختلفة ، وتمثل المساحة الكلية للدائرة المجموع الكلي ثم تقسم الدائرة إلى قطاعات ونميز بينها بالتظليل أو الألوان على الرسم </a:t>
            </a:r>
            <a:r>
              <a:rPr lang="ar-SA" sz="2000" b="1" dirty="0" smtClean="0">
                <a:latin typeface="Constantia" pitchFamily="18" charset="0"/>
              </a:rPr>
              <a:t>.</a:t>
            </a:r>
          </a:p>
          <a:p>
            <a:pPr marL="273050" indent="-273050" algn="r" rtl="1">
              <a:lnSpc>
                <a:spcPct val="90000"/>
              </a:lnSpc>
              <a:spcBef>
                <a:spcPct val="20000"/>
              </a:spcBef>
              <a:buClr>
                <a:schemeClr val="hlink"/>
              </a:buClr>
              <a:buSzPct val="95000"/>
              <a:buFont typeface="Wingdings 2" pitchFamily="18" charset="2"/>
              <a:buNone/>
              <a:defRPr/>
            </a:pPr>
            <a:endParaRPr lang="ar-SA" sz="2000" b="1" dirty="0" smtClean="0">
              <a:latin typeface="Constantia" pitchFamily="18" charset="0"/>
            </a:endParaRPr>
          </a:p>
          <a:p>
            <a:pPr marL="273050" indent="-273050" algn="r" rtl="1">
              <a:lnSpc>
                <a:spcPct val="90000"/>
              </a:lnSpc>
              <a:spcBef>
                <a:spcPct val="20000"/>
              </a:spcBef>
              <a:buClr>
                <a:schemeClr val="hlink"/>
              </a:buClr>
              <a:buSzPct val="95000"/>
              <a:buFont typeface="Wingdings 2" pitchFamily="18" charset="2"/>
              <a:buNone/>
              <a:defRPr/>
            </a:pPr>
            <a:endParaRPr lang="ar-SA" sz="2000" b="1" u="sng" dirty="0" smtClean="0">
              <a:latin typeface="Constantia" pitchFamily="18" charset="0"/>
            </a:endParaRPr>
          </a:p>
          <a:p>
            <a:pPr marL="273050" indent="-273050" algn="r" rtl="1">
              <a:lnSpc>
                <a:spcPct val="90000"/>
              </a:lnSpc>
              <a:spcBef>
                <a:spcPct val="20000"/>
              </a:spcBef>
              <a:buClr>
                <a:schemeClr val="hlink"/>
              </a:buClr>
              <a:buSzPct val="95000"/>
              <a:buFont typeface="Wingdings 2" pitchFamily="18" charset="2"/>
              <a:buNone/>
              <a:defRPr/>
            </a:pPr>
            <a:endParaRPr lang="ar-SA" sz="2000" b="1" u="sng" dirty="0">
              <a:latin typeface="Constantia" pitchFamily="18" charset="0"/>
            </a:endParaRPr>
          </a:p>
        </p:txBody>
      </p:sp>
      <p:sp>
        <p:nvSpPr>
          <p:cNvPr id="3" name="مستطيل 2"/>
          <p:cNvSpPr>
            <a:spLocks noRot="1" noChangeAspect="1" noMove="1" noResize="1" noEditPoints="1" noAdjustHandles="1" noChangeArrowheads="1" noChangeShapeType="1" noTextEdit="1"/>
          </p:cNvSpPr>
          <p:nvPr/>
        </p:nvSpPr>
        <p:spPr>
          <a:xfrm>
            <a:off x="789890" y="3137835"/>
            <a:ext cx="7344816" cy="1800200"/>
          </a:xfrm>
          <a:prstGeom prst="rect">
            <a:avLst/>
          </a:prstGeom>
          <a:blipFill rotWithShape="1">
            <a:blip r:embed="rId3" cstate="print"/>
            <a:stretch>
              <a:fillRect/>
            </a:stretch>
          </a:blipFill>
        </p:spPr>
        <p:txBody>
          <a:bodyPr/>
          <a:lstStyle/>
          <a:p>
            <a:r>
              <a:rPr lang="ar-SA">
                <a:noFill/>
              </a:rPr>
              <a:t>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938" name="Picture 2"/>
          <p:cNvPicPr>
            <a:picLocks noChangeAspect="1" noChangeArrowheads="1"/>
          </p:cNvPicPr>
          <p:nvPr/>
        </p:nvPicPr>
        <p:blipFill>
          <a:blip r:embed="rId3" cstate="print"/>
          <a:srcRect/>
          <a:stretch>
            <a:fillRect/>
          </a:stretch>
        </p:blipFill>
        <p:spPr bwMode="auto">
          <a:xfrm>
            <a:off x="971550" y="188913"/>
            <a:ext cx="7416800" cy="57610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4" descr="25"/>
          <p:cNvSpPr>
            <a:spLocks noChangeArrowheads="1"/>
          </p:cNvSpPr>
          <p:nvPr/>
        </p:nvSpPr>
        <p:spPr bwMode="auto">
          <a:xfrm>
            <a:off x="395288" y="684213"/>
            <a:ext cx="8478837" cy="2554287"/>
          </a:xfrm>
          <a:prstGeom prst="rect">
            <a:avLst/>
          </a:prstGeom>
          <a:noFill/>
          <a:ln w="9525" algn="ctr">
            <a:noFill/>
            <a:miter lim="800000"/>
            <a:headEnd/>
            <a:tailEnd/>
          </a:ln>
          <a:effectLst/>
        </p:spPr>
        <p:txBody>
          <a:bodyPr anchor="ctr">
            <a:spAutoFit/>
          </a:bodyPr>
          <a:lstStyle/>
          <a:p>
            <a:pPr algn="r">
              <a:defRPr/>
            </a:pPr>
            <a:r>
              <a:rPr lang="ar-SA" sz="3200" b="1" u="sng" dirty="0">
                <a:solidFill>
                  <a:srgbClr val="BF013C"/>
                </a:solidFill>
                <a:effectLst>
                  <a:outerShdw blurRad="38100" dist="38100" dir="2700000" algn="tl">
                    <a:srgbClr val="C0C0C0"/>
                  </a:outerShdw>
                </a:effectLst>
                <a:ea typeface="Times New Roman" pitchFamily="18" charset="0"/>
                <a:cs typeface="Mudir MT" pitchFamily="2" charset="-78"/>
              </a:rPr>
              <a:t>وصف البيانات الكمية المنفصلة:</a:t>
            </a:r>
          </a:p>
          <a:p>
            <a:pPr algn="r">
              <a:defRPr/>
            </a:pPr>
            <a:r>
              <a:rPr lang="ar-SA" sz="2000" b="1" dirty="0">
                <a:solidFill>
                  <a:schemeClr val="accent1"/>
                </a:solidFill>
                <a:effectLst>
                  <a:outerShdw blurRad="38100" dist="38100" dir="2700000" algn="tl">
                    <a:srgbClr val="C0C0C0"/>
                  </a:outerShdw>
                </a:effectLst>
                <a:ea typeface="Times New Roman" pitchFamily="18" charset="0"/>
                <a:cs typeface="Mudir MT" pitchFamily="2" charset="-78"/>
              </a:rPr>
              <a:t>تشبه البيانات الوصفية فى تبويبها فى جداول تكرارية وتمثيلها بيانيا بالاعمدة والدائرة </a:t>
            </a:r>
            <a:r>
              <a:rPr lang="ar-SA" sz="2000" b="1" dirty="0">
                <a:solidFill>
                  <a:srgbClr val="0070C0"/>
                </a:solidFill>
              </a:rPr>
              <a:t>إلا أنها أيضا تلخص أولا في صورة مؤشرات رقمية أو </a:t>
            </a:r>
            <a:r>
              <a:rPr lang="ar-SA" sz="2000" b="1" u="sng" dirty="0">
                <a:solidFill>
                  <a:srgbClr val="0070C0"/>
                </a:solidFill>
              </a:rPr>
              <a:t>مقاييس إحصائية</a:t>
            </a:r>
            <a:r>
              <a:rPr lang="ar-SA" sz="2000" b="1" dirty="0">
                <a:solidFill>
                  <a:srgbClr val="0070C0"/>
                </a:solidFill>
              </a:rPr>
              <a:t> ( وسط، وسيط، منوال وهكذا ).</a:t>
            </a:r>
            <a:endParaRPr lang="en-US" sz="2000" dirty="0">
              <a:solidFill>
                <a:srgbClr val="0070C0"/>
              </a:solidFill>
            </a:endParaRPr>
          </a:p>
          <a:p>
            <a:pPr algn="r" rtl="1">
              <a:defRPr/>
            </a:pPr>
            <a:r>
              <a:rPr lang="ar-SA" sz="3200" b="1" dirty="0">
                <a:solidFill>
                  <a:srgbClr val="7FAC00"/>
                </a:solidFill>
                <a:effectLst>
                  <a:outerShdw blurRad="38100" dist="38100" dir="2700000" algn="tl">
                    <a:srgbClr val="C0C0C0"/>
                  </a:outerShdw>
                </a:effectLst>
                <a:ea typeface="Times New Roman" pitchFamily="18" charset="0"/>
                <a:cs typeface="Mudir MT" pitchFamily="2" charset="-78"/>
              </a:rPr>
              <a:t>مثال (3) :</a:t>
            </a:r>
            <a:endParaRPr lang="en-US" sz="3200" b="1" dirty="0">
              <a:solidFill>
                <a:srgbClr val="7FAC00"/>
              </a:solidFill>
              <a:effectLst>
                <a:outerShdw blurRad="38100" dist="38100" dir="2700000" algn="tl">
                  <a:srgbClr val="C0C0C0"/>
                </a:outerShdw>
              </a:effectLst>
              <a:ea typeface="Times New Roman" pitchFamily="18" charset="0"/>
              <a:cs typeface="Mudir MT" pitchFamily="2" charset="-78"/>
            </a:endParaRPr>
          </a:p>
          <a:p>
            <a:pPr algn="r" eaLnBrk="0" hangingPunct="0">
              <a:defRPr/>
            </a:pPr>
            <a:r>
              <a:rPr lang="ar-SA" sz="2800" b="1" dirty="0">
                <a:solidFill>
                  <a:srgbClr val="7FAC00"/>
                </a:solidFill>
                <a:effectLst>
                  <a:outerShdw blurRad="38100" dist="38100" dir="2700000" algn="tl">
                    <a:srgbClr val="C0C0C0"/>
                  </a:outerShdw>
                </a:effectLst>
                <a:ea typeface="Times New Roman" pitchFamily="18" charset="0"/>
                <a:cs typeface="Mudir MT" pitchFamily="2" charset="-78"/>
              </a:rPr>
              <a:t>لدراسة عدد الجوالات المتوفرة لكل أسرة تم اخذ عينة مكونة من </a:t>
            </a:r>
          </a:p>
          <a:p>
            <a:pPr algn="r" rtl="1" eaLnBrk="0" hangingPunct="0">
              <a:defRPr/>
            </a:pPr>
            <a:r>
              <a:rPr lang="en-US" sz="2800" b="1" dirty="0">
                <a:solidFill>
                  <a:srgbClr val="7FAC00"/>
                </a:solidFill>
                <a:effectLst>
                  <a:outerShdw blurRad="38100" dist="38100" dir="2700000" algn="tl">
                    <a:srgbClr val="C0C0C0"/>
                  </a:outerShdw>
                </a:effectLst>
                <a:ea typeface="Times New Roman" pitchFamily="18" charset="0"/>
                <a:cs typeface="Mudir MT" pitchFamily="2" charset="-78"/>
              </a:rPr>
              <a:t>30</a:t>
            </a:r>
            <a:r>
              <a:rPr lang="ar-SA" sz="2800" b="1" dirty="0">
                <a:solidFill>
                  <a:srgbClr val="7FAC00"/>
                </a:solidFill>
                <a:effectLst>
                  <a:outerShdw blurRad="38100" dist="38100" dir="2700000" algn="tl">
                    <a:srgbClr val="C0C0C0"/>
                  </a:outerShdw>
                </a:effectLst>
                <a:ea typeface="Times New Roman" pitchFamily="18" charset="0"/>
                <a:cs typeface="Mudir MT" pitchFamily="2" charset="-78"/>
              </a:rPr>
              <a:t> أسرة فكانت البيانات كما يلي:</a:t>
            </a:r>
            <a:endParaRPr lang="en-US" sz="2800" b="1" dirty="0">
              <a:solidFill>
                <a:srgbClr val="7FAC00"/>
              </a:solidFill>
              <a:effectLst>
                <a:outerShdw blurRad="38100" dist="38100" dir="2700000" algn="tl">
                  <a:srgbClr val="C0C0C0"/>
                </a:outerShdw>
              </a:effectLst>
              <a:cs typeface="Times New Roman" pitchFamily="18" charset="0"/>
            </a:endParaRPr>
          </a:p>
        </p:txBody>
      </p:sp>
      <p:sp>
        <p:nvSpPr>
          <p:cNvPr id="40963" name="Rectangle 72" descr="25"/>
          <p:cNvSpPr>
            <a:spLocks noChangeArrowheads="1"/>
          </p:cNvSpPr>
          <p:nvPr/>
        </p:nvSpPr>
        <p:spPr bwMode="auto">
          <a:xfrm>
            <a:off x="0" y="4692650"/>
            <a:ext cx="9144000" cy="0"/>
          </a:xfrm>
          <a:prstGeom prst="rect">
            <a:avLst/>
          </a:prstGeom>
          <a:noFill/>
          <a:ln w="9525" algn="ctr">
            <a:noFill/>
            <a:miter lim="800000"/>
            <a:headEnd/>
            <a:tailEnd/>
          </a:ln>
        </p:spPr>
        <p:txBody>
          <a:bodyPr wrap="none" anchor="ctr">
            <a:spAutoFit/>
          </a:bodyPr>
          <a:lstStyle/>
          <a:p>
            <a:pPr algn="l"/>
            <a:endParaRPr lang="ar-SA"/>
          </a:p>
        </p:txBody>
      </p:sp>
      <p:graphicFrame>
        <p:nvGraphicFramePr>
          <p:cNvPr id="21590" name="Group 86"/>
          <p:cNvGraphicFramePr>
            <a:graphicFrameLocks noGrp="1"/>
          </p:cNvGraphicFramePr>
          <p:nvPr/>
        </p:nvGraphicFramePr>
        <p:xfrm>
          <a:off x="1524000" y="3933825"/>
          <a:ext cx="6096000" cy="2879726"/>
        </p:xfrm>
        <a:graphic>
          <a:graphicData uri="http://schemas.openxmlformats.org/drawingml/2006/table">
            <a:tbl>
              <a:tblPr/>
              <a:tblGrid>
                <a:gridCol w="1016000"/>
                <a:gridCol w="1016000"/>
                <a:gridCol w="1016000"/>
                <a:gridCol w="1016000"/>
                <a:gridCol w="1016000"/>
                <a:gridCol w="1016000"/>
              </a:tblGrid>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356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51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07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21589" name="Group 85"/>
          <p:cNvGraphicFramePr>
            <a:graphicFrameLocks noGrp="1"/>
          </p:cNvGraphicFramePr>
          <p:nvPr/>
        </p:nvGraphicFramePr>
        <p:xfrm>
          <a:off x="1600200" y="3917950"/>
          <a:ext cx="5945188" cy="2895600"/>
        </p:xfrm>
        <a:graphic>
          <a:graphicData uri="http://schemas.openxmlformats.org/drawingml/2006/table">
            <a:tbl>
              <a:tblPr/>
              <a:tblGrid>
                <a:gridCol w="860425"/>
                <a:gridCol w="1042988"/>
                <a:gridCol w="1068387"/>
                <a:gridCol w="1017588"/>
                <a:gridCol w="1042987"/>
                <a:gridCol w="912813"/>
              </a:tblGrid>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0</a:t>
                      </a:r>
                      <a:endParaRPr kumimoji="0" lang="en-US" sz="4000" b="1" i="0" u="none" strike="noStrike" cap="none" normalizeH="0" baseline="0" dirty="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3</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0</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4</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3</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0</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dirty="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4</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3</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3</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3</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1</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3</a:t>
                      </a:r>
                      <a:endParaRPr kumimoji="0" lang="en-US" sz="4000" b="1" i="0" u="none" strike="noStrike" cap="none" normalizeH="0" baseline="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0000"/>
                          </a:solidFill>
                          <a:effectLst>
                            <a:outerShdw blurRad="38100" dist="38100" dir="2700000" algn="tl">
                              <a:srgbClr val="C0C0C0"/>
                            </a:outerShdw>
                          </a:effectLst>
                          <a:latin typeface="Times New Roman" pitchFamily="18" charset="0"/>
                          <a:ea typeface="Times New Roman" pitchFamily="18" charset="0"/>
                          <a:cs typeface="Arial" pitchFamily="34" charset="0"/>
                        </a:rPr>
                        <a:t>2</a:t>
                      </a:r>
                      <a:endParaRPr kumimoji="0" lang="en-US" sz="4000" b="1" i="0" u="none" strike="noStrike" cap="none" normalizeH="0" baseline="0" dirty="0" smtClean="0">
                        <a:ln>
                          <a:noFill/>
                        </a:ln>
                        <a:solidFill>
                          <a:schemeClr val="tx1"/>
                        </a:solidFill>
                        <a:effectLst>
                          <a:outerShdw blurRad="38100" dist="38100" dir="2700000" algn="tl">
                            <a:srgbClr val="C0C0C0"/>
                          </a:outerShdw>
                        </a:effectLst>
                        <a:latin typeface="Arial" pitchFamily="34" charset="0"/>
                        <a:ea typeface="Times New Roman" pitchFamily="18" charset="0"/>
                        <a:cs typeface="Arial" pitchFamily="34" charset="0"/>
                      </a:endParaRPr>
                    </a:p>
                  </a:txBody>
                  <a:tcPr anchor="ctr" horzOverflow="overflow">
                    <a:lnL>
                      <a:noFill/>
                    </a:lnL>
                    <a:lnR>
                      <a:noFill/>
                    </a:lnR>
                    <a:lnT>
                      <a:noFill/>
                    </a:lnT>
                    <a:lnB>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4" descr="25"/>
          <p:cNvSpPr>
            <a:spLocks noChangeArrowheads="1"/>
          </p:cNvSpPr>
          <p:nvPr/>
        </p:nvSpPr>
        <p:spPr bwMode="auto">
          <a:xfrm>
            <a:off x="5414963" y="333375"/>
            <a:ext cx="3349625" cy="579438"/>
          </a:xfrm>
          <a:prstGeom prst="rect">
            <a:avLst/>
          </a:prstGeom>
          <a:noFill/>
          <a:ln w="9525" algn="ctr">
            <a:noFill/>
            <a:miter lim="800000"/>
            <a:headEnd/>
            <a:tailEnd/>
          </a:ln>
          <a:effectLst/>
        </p:spPr>
        <p:txBody>
          <a:bodyPr wrap="none" anchor="ctr">
            <a:spAutoFit/>
          </a:bodyPr>
          <a:lstStyle/>
          <a:p>
            <a:pPr algn="r">
              <a:defRPr/>
            </a:pPr>
            <a:r>
              <a:rPr lang="ar-SA" sz="3200" b="1">
                <a:solidFill>
                  <a:srgbClr val="7FAC00"/>
                </a:solidFill>
                <a:effectLst>
                  <a:outerShdw blurRad="38100" dist="38100" dir="2700000" algn="tl">
                    <a:srgbClr val="C0C0C0"/>
                  </a:outerShdw>
                </a:effectLst>
                <a:latin typeface="System"/>
                <a:cs typeface="Times New Roman" pitchFamily="18" charset="0"/>
              </a:rPr>
              <a:t>ثالثا: الجدول التكراري :</a:t>
            </a:r>
            <a:endParaRPr lang="en-US" sz="4000" b="1">
              <a:solidFill>
                <a:srgbClr val="7FAC00"/>
              </a:solidFill>
              <a:effectLst>
                <a:outerShdw blurRad="38100" dist="38100" dir="2700000" algn="tl">
                  <a:srgbClr val="C0C0C0"/>
                </a:outerShdw>
              </a:effectLst>
              <a:cs typeface="Times New Roman" pitchFamily="18" charset="0"/>
            </a:endParaRPr>
          </a:p>
        </p:txBody>
      </p:sp>
      <p:graphicFrame>
        <p:nvGraphicFramePr>
          <p:cNvPr id="23583" name="Group 31"/>
          <p:cNvGraphicFramePr>
            <a:graphicFrameLocks noGrp="1"/>
          </p:cNvGraphicFramePr>
          <p:nvPr/>
        </p:nvGraphicFramePr>
        <p:xfrm>
          <a:off x="900113" y="981075"/>
          <a:ext cx="7524750" cy="4053840"/>
        </p:xfrm>
        <a:graphic>
          <a:graphicData uri="http://schemas.openxmlformats.org/drawingml/2006/table">
            <a:tbl>
              <a:tblPr/>
              <a:tblGrid>
                <a:gridCol w="3762375"/>
                <a:gridCol w="3762375"/>
              </a:tblGrid>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عدد الجوالات</a:t>
                      </a:r>
                      <a:endParaRPr kumimoji="0" lang="en-US" sz="3200" b="1" i="0" u="none" strike="noStrike" cap="none" normalizeH="0" baseline="0" dirty="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 عدد الأسر )</a:t>
                      </a:r>
                      <a:r>
                        <a:rPr kumimoji="0" lang="en-US" sz="32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 </a:t>
                      </a:r>
                      <a:r>
                        <a:rPr kumimoji="0" lang="ar-SA" sz="32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التكرار</a:t>
                      </a:r>
                      <a:endParaRPr kumimoji="0" lang="en-US" sz="3200" b="1" i="0" u="none" strike="noStrike" cap="none" normalizeH="0" baseline="0" dirty="0" smtClean="0">
                        <a:ln>
                          <a:noFill/>
                        </a:ln>
                        <a:solidFill>
                          <a:srgbClr val="7FAC00"/>
                        </a:solidFill>
                        <a:effectLst>
                          <a:outerShdw blurRad="38100" dist="38100" dir="2700000" algn="tl">
                            <a:srgbClr val="C0C0C0"/>
                          </a:outerShdw>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0</a:t>
                      </a:r>
                      <a:endParaRPr kumimoji="0" lang="en-US" sz="3200" b="1" i="0" u="none" strike="noStrike" cap="none" normalizeH="0" baseline="0" dirty="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3</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1</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12</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2</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7</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3</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6</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4</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00000"/>
                          </a:solidFill>
                          <a:effectLst>
                            <a:outerShdw blurRad="38100" dist="38100" dir="2700000" algn="tl">
                              <a:srgbClr val="C0C0C0"/>
                            </a:outerShdw>
                          </a:effectLst>
                          <a:latin typeface="Times New Roman" pitchFamily="18" charset="0"/>
                          <a:cs typeface="Times New Roman" pitchFamily="18" charset="0"/>
                        </a:rPr>
                        <a:t>2</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المجموع</a:t>
                      </a:r>
                      <a:endParaRPr kumimoji="0" lang="en-US" sz="3200" b="1" i="0" u="none" strike="noStrike" cap="none" normalizeH="0" baseline="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30</a:t>
                      </a:r>
                      <a:endParaRPr kumimoji="0" lang="en-US" sz="3200" b="1" i="0" u="none" strike="noStrike" cap="none" normalizeH="0" baseline="0" dirty="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2013" name="Rectangle 91" descr="25"/>
          <p:cNvSpPr>
            <a:spLocks noChangeArrowheads="1"/>
          </p:cNvSpPr>
          <p:nvPr/>
        </p:nvSpPr>
        <p:spPr bwMode="auto">
          <a:xfrm>
            <a:off x="0" y="4784725"/>
            <a:ext cx="9144000" cy="0"/>
          </a:xfrm>
          <a:prstGeom prst="rect">
            <a:avLst/>
          </a:prstGeom>
          <a:noFill/>
          <a:ln w="9525" algn="ctr">
            <a:noFill/>
            <a:miter lim="800000"/>
            <a:headEnd/>
            <a:tailEnd/>
          </a:ln>
        </p:spPr>
        <p:txBody>
          <a:bodyPr wrap="none" anchor="ctr">
            <a:spAutoFit/>
          </a:bodyPr>
          <a:lstStyle/>
          <a:p>
            <a:pPr algn="l"/>
            <a:endParaRPr lang="ar-SA"/>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descr="25"/>
          <p:cNvSpPr>
            <a:spLocks noChangeArrowheads="1"/>
          </p:cNvSpPr>
          <p:nvPr/>
        </p:nvSpPr>
        <p:spPr bwMode="auto">
          <a:xfrm>
            <a:off x="5983288" y="476250"/>
            <a:ext cx="2476500" cy="579438"/>
          </a:xfrm>
          <a:prstGeom prst="rect">
            <a:avLst/>
          </a:prstGeom>
          <a:noFill/>
          <a:ln w="9525" algn="ctr">
            <a:noFill/>
            <a:miter lim="800000"/>
            <a:headEnd/>
            <a:tailEnd/>
          </a:ln>
          <a:effectLst/>
        </p:spPr>
        <p:txBody>
          <a:bodyPr wrap="none" anchor="ctr">
            <a:spAutoFit/>
          </a:bodyPr>
          <a:lstStyle/>
          <a:p>
            <a:pPr algn="r" rtl="1">
              <a:defRPr/>
            </a:pPr>
            <a:r>
              <a:rPr lang="ar-SA" sz="3200" b="1">
                <a:solidFill>
                  <a:srgbClr val="7FAC00"/>
                </a:solidFill>
                <a:effectLst>
                  <a:outerShdw blurRad="38100" dist="38100" dir="2700000" algn="tl">
                    <a:srgbClr val="C0C0C0"/>
                  </a:outerShdw>
                </a:effectLst>
              </a:rPr>
              <a:t>الأعمدة الرأسية :</a:t>
            </a:r>
          </a:p>
        </p:txBody>
      </p:sp>
      <p:pic>
        <p:nvPicPr>
          <p:cNvPr id="43011" name="Picture 5"/>
          <p:cNvPicPr>
            <a:picLocks noChangeAspect="1" noChangeArrowheads="1"/>
          </p:cNvPicPr>
          <p:nvPr/>
        </p:nvPicPr>
        <p:blipFill>
          <a:blip r:embed="rId3" cstate="print"/>
          <a:srcRect/>
          <a:stretch>
            <a:fillRect/>
          </a:stretch>
        </p:blipFill>
        <p:spPr bwMode="auto">
          <a:xfrm>
            <a:off x="0" y="908050"/>
            <a:ext cx="9144000" cy="59769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descr="25"/>
          <p:cNvSpPr>
            <a:spLocks noChangeArrowheads="1"/>
          </p:cNvSpPr>
          <p:nvPr/>
        </p:nvSpPr>
        <p:spPr bwMode="auto">
          <a:xfrm>
            <a:off x="395288" y="1530350"/>
            <a:ext cx="8353425" cy="4462463"/>
          </a:xfrm>
          <a:prstGeom prst="rect">
            <a:avLst/>
          </a:prstGeom>
          <a:noFill/>
          <a:ln w="9525" algn="ctr">
            <a:noFill/>
            <a:miter lim="800000"/>
            <a:headEnd/>
            <a:tailEnd/>
          </a:ln>
          <a:effectLst/>
        </p:spPr>
        <p:txBody>
          <a:bodyPr anchor="ctr">
            <a:spAutoFit/>
          </a:bodyPr>
          <a:lstStyle/>
          <a:p>
            <a:pPr algn="r">
              <a:tabLst>
                <a:tab pos="457200" algn="l"/>
              </a:tabLst>
              <a:defRPr/>
            </a:pPr>
            <a:r>
              <a:rPr lang="ar-SA" sz="3200" b="1" u="sng" dirty="0">
                <a:solidFill>
                  <a:srgbClr val="BF013C"/>
                </a:solidFill>
                <a:effectLst>
                  <a:outerShdw blurRad="38100" dist="38100" dir="2700000" algn="tl">
                    <a:srgbClr val="C0C0C0"/>
                  </a:outerShdw>
                </a:effectLst>
                <a:cs typeface="Mudir MT" pitchFamily="2" charset="-78"/>
              </a:rPr>
              <a:t>وصف البيانات الكمية المتصلة:</a:t>
            </a:r>
            <a:endParaRPr lang="en-US" sz="3200" b="1" dirty="0">
              <a:solidFill>
                <a:srgbClr val="BF013C"/>
              </a:solidFill>
              <a:effectLst>
                <a:outerShdw blurRad="38100" dist="38100" dir="2700000" algn="tl">
                  <a:srgbClr val="C0C0C0"/>
                </a:outerShdw>
              </a:effectLst>
              <a:cs typeface="Mudir MT" pitchFamily="2" charset="-78"/>
            </a:endParaRPr>
          </a:p>
          <a:p>
            <a:pPr rtl="1">
              <a:defRPr/>
            </a:pPr>
            <a:r>
              <a:rPr lang="ar-SA" sz="2800" b="1" dirty="0"/>
              <a:t>يتم وصف البيانات الكمية المتصلة أو المنفصلة ذات المدي الواسع </a:t>
            </a:r>
            <a:r>
              <a:rPr lang="ar-SA" sz="2800" b="1" u="sng" dirty="0"/>
              <a:t>بالمقاييس الاحصائية</a:t>
            </a:r>
            <a:r>
              <a:rPr lang="ar-SA" sz="2800" b="1" dirty="0"/>
              <a:t>، </a:t>
            </a:r>
            <a:r>
              <a:rPr lang="ar-SA" sz="2800" b="1" u="sng" dirty="0"/>
              <a:t>والجداول التكرارية</a:t>
            </a:r>
            <a:r>
              <a:rPr lang="ar-SA" sz="2800" b="1" dirty="0"/>
              <a:t> ذات الفئات والتكرارات و</a:t>
            </a:r>
            <a:r>
              <a:rPr lang="ar-SA" sz="2800" b="1" u="sng" dirty="0"/>
              <a:t>الرسم البياني</a:t>
            </a:r>
            <a:r>
              <a:rPr lang="ar-SA" sz="2800" b="1" dirty="0"/>
              <a:t> بالمدرج والمضلع والمنحني التكراري</a:t>
            </a:r>
            <a:endParaRPr lang="en-US" sz="2800" dirty="0"/>
          </a:p>
          <a:p>
            <a:pPr rtl="1">
              <a:defRPr/>
            </a:pPr>
            <a:r>
              <a:rPr lang="ar-SA" sz="2800" b="1" dirty="0"/>
              <a:t> </a:t>
            </a:r>
            <a:endParaRPr lang="en-US" sz="2800" dirty="0"/>
          </a:p>
          <a:p>
            <a:pPr rtl="1">
              <a:defRPr/>
            </a:pPr>
            <a:r>
              <a:rPr lang="ar-SA" sz="2800" b="1" u="sng" dirty="0"/>
              <a:t>عرض التوزيعات التكرارية بيانيا للمتغيرات الكمية المتصلة</a:t>
            </a:r>
            <a:endParaRPr lang="en-US" sz="2800" dirty="0"/>
          </a:p>
          <a:p>
            <a:pPr rtl="1">
              <a:defRPr/>
            </a:pPr>
            <a:r>
              <a:rPr lang="ar-SA" sz="2800" b="1" dirty="0"/>
              <a:t> </a:t>
            </a:r>
            <a:endParaRPr lang="en-US" sz="2800" dirty="0"/>
          </a:p>
          <a:p>
            <a:pPr rtl="1">
              <a:defRPr/>
            </a:pPr>
            <a:r>
              <a:rPr lang="ar-SA" sz="2800" b="1" dirty="0"/>
              <a:t> </a:t>
            </a:r>
            <a:endParaRPr lang="en-US" sz="2800" dirty="0"/>
          </a:p>
          <a:p>
            <a:pPr rtl="1">
              <a:defRPr/>
            </a:pPr>
            <a:r>
              <a:rPr lang="ar-SA" sz="2800" b="1" dirty="0"/>
              <a:t>المدرج التكراري    </a:t>
            </a:r>
            <a:r>
              <a:rPr lang="en-US" sz="2800" b="1" dirty="0"/>
              <a:t>     </a:t>
            </a:r>
            <a:r>
              <a:rPr lang="ar-SA" sz="2800" b="1" dirty="0"/>
              <a:t>المضلع التكراري            المنحنى التكراري </a:t>
            </a:r>
            <a:endParaRPr lang="en-US" sz="2800" dirty="0"/>
          </a:p>
          <a:p>
            <a:pPr>
              <a:defRPr/>
            </a:pPr>
            <a:r>
              <a:rPr lang="ar-SA" sz="2800" b="1" dirty="0"/>
              <a:t> </a:t>
            </a:r>
            <a:r>
              <a:rPr lang="en-US" sz="2400" b="1" dirty="0"/>
              <a:t>Frequency Curve</a:t>
            </a:r>
            <a:r>
              <a:rPr lang="ar-SA" sz="2400" b="1" dirty="0"/>
              <a:t>    </a:t>
            </a:r>
            <a:r>
              <a:rPr lang="en-US" sz="2400" b="1" dirty="0"/>
              <a:t>Frequency Polygon     Histogram</a:t>
            </a:r>
            <a:endParaRPr lang="ar-SA" sz="2600" b="1" dirty="0">
              <a:effectLst>
                <a:outerShdw blurRad="38100" dist="38100" dir="2700000" algn="tl">
                  <a:srgbClr val="C0C0C0"/>
                </a:outerShdw>
              </a:effectLst>
            </a:endParaRPr>
          </a:p>
        </p:txBody>
      </p:sp>
      <p:cxnSp>
        <p:nvCxnSpPr>
          <p:cNvPr id="4" name="Straight Arrow Connector 3"/>
          <p:cNvCxnSpPr/>
          <p:nvPr/>
        </p:nvCxnSpPr>
        <p:spPr>
          <a:xfrm>
            <a:off x="4859338" y="4149725"/>
            <a:ext cx="2592387" cy="86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flipH="1">
            <a:off x="2051050" y="4149725"/>
            <a:ext cx="2665413" cy="86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787900" y="4221163"/>
            <a:ext cx="0" cy="863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214290"/>
            <a:ext cx="8229600" cy="5911873"/>
          </a:xfrm>
        </p:spPr>
        <p:txBody>
          <a:bodyPr>
            <a:normAutofit/>
          </a:bodyPr>
          <a:lstStyle/>
          <a:p>
            <a:r>
              <a:rPr lang="ar-SA" sz="1800" b="1" u="sng" dirty="0" smtClean="0">
                <a:solidFill>
                  <a:schemeClr val="tx2">
                    <a:lumMod val="75000"/>
                  </a:schemeClr>
                </a:solidFill>
              </a:rPr>
              <a:t>أهمية الجداول </a:t>
            </a:r>
            <a:r>
              <a:rPr lang="ar-SA" sz="1800" b="1" u="sng" dirty="0" err="1" smtClean="0">
                <a:solidFill>
                  <a:schemeClr val="tx2">
                    <a:lumMod val="75000"/>
                  </a:schemeClr>
                </a:solidFill>
              </a:rPr>
              <a:t>الاحصائية</a:t>
            </a:r>
            <a:r>
              <a:rPr lang="ar-SA" sz="1800" b="1" u="sng" dirty="0" smtClean="0">
                <a:solidFill>
                  <a:schemeClr val="tx2">
                    <a:lumMod val="75000"/>
                  </a:schemeClr>
                </a:solidFill>
              </a:rPr>
              <a:t>: </a:t>
            </a:r>
            <a:endParaRPr lang="en-US" sz="1800" dirty="0" smtClean="0">
              <a:solidFill>
                <a:schemeClr val="tx2">
                  <a:lumMod val="75000"/>
                </a:schemeClr>
              </a:solidFill>
            </a:endParaRPr>
          </a:p>
          <a:p>
            <a:r>
              <a:rPr lang="ar-SA" sz="1800" b="1" dirty="0" smtClean="0">
                <a:solidFill>
                  <a:schemeClr val="tx2">
                    <a:lumMod val="75000"/>
                  </a:schemeClr>
                </a:solidFill>
              </a:rPr>
              <a:t>تعبر عن الحقائق الكمية المعروضة بعدد كبير من الأرقام في جداول بطريقة منظمة</a:t>
            </a:r>
            <a:endParaRPr lang="en-US" sz="1800" dirty="0" smtClean="0">
              <a:solidFill>
                <a:schemeClr val="tx2">
                  <a:lumMod val="75000"/>
                </a:schemeClr>
              </a:solidFill>
            </a:endParaRPr>
          </a:p>
          <a:p>
            <a:r>
              <a:rPr lang="ar-SA" sz="1800" b="1" dirty="0" smtClean="0">
                <a:solidFill>
                  <a:schemeClr val="tx2">
                    <a:lumMod val="75000"/>
                  </a:schemeClr>
                </a:solidFill>
              </a:rPr>
              <a:t>تلخيص المعلومات الرقمية الكثيرة العدد، المتغيرة القيم، مما يسهل التعرف عليها.</a:t>
            </a:r>
            <a:endParaRPr lang="en-US" sz="1800" dirty="0" smtClean="0">
              <a:solidFill>
                <a:schemeClr val="tx2">
                  <a:lumMod val="75000"/>
                </a:schemeClr>
              </a:solidFill>
            </a:endParaRPr>
          </a:p>
          <a:p>
            <a:r>
              <a:rPr lang="ar-SA" sz="1800" b="1" dirty="0" smtClean="0">
                <a:solidFill>
                  <a:schemeClr val="tx2">
                    <a:lumMod val="75000"/>
                  </a:schemeClr>
                </a:solidFill>
              </a:rPr>
              <a:t>الاستيعاب وبسهولة عدد كبير من الموضوعات</a:t>
            </a:r>
            <a:endParaRPr lang="en-US" sz="1800" dirty="0" smtClean="0">
              <a:solidFill>
                <a:schemeClr val="tx2">
                  <a:lumMod val="75000"/>
                </a:schemeClr>
              </a:solidFill>
            </a:endParaRPr>
          </a:p>
          <a:p>
            <a:r>
              <a:rPr lang="ar-SA" sz="1800" b="1" dirty="0" smtClean="0">
                <a:solidFill>
                  <a:schemeClr val="tx2">
                    <a:lumMod val="75000"/>
                  </a:schemeClr>
                </a:solidFill>
              </a:rPr>
              <a:t>إظهار البيانات بأكبر وضوح ممكن وأصغر حيز مستطاع </a:t>
            </a:r>
          </a:p>
          <a:p>
            <a:r>
              <a:rPr lang="ar-SA" sz="1800" b="1" u="sng" dirty="0" smtClean="0">
                <a:solidFill>
                  <a:schemeClr val="tx2">
                    <a:lumMod val="75000"/>
                  </a:schemeClr>
                </a:solidFill>
              </a:rPr>
              <a:t>تكوين الجداول: </a:t>
            </a:r>
            <a:endParaRPr lang="en-US" sz="1800" dirty="0" smtClean="0">
              <a:solidFill>
                <a:schemeClr val="tx2">
                  <a:lumMod val="75000"/>
                </a:schemeClr>
              </a:solidFill>
            </a:endParaRPr>
          </a:p>
          <a:p>
            <a:r>
              <a:rPr lang="ar-SA" sz="1800" b="1" dirty="0" smtClean="0">
                <a:solidFill>
                  <a:schemeClr val="tx2">
                    <a:lumMod val="75000"/>
                  </a:schemeClr>
                </a:solidFill>
              </a:rPr>
              <a:t>تتكون أجزاء الجدول مما يلي: </a:t>
            </a:r>
            <a:endParaRPr lang="en-US" sz="1800" dirty="0" smtClean="0">
              <a:solidFill>
                <a:schemeClr val="tx2">
                  <a:lumMod val="75000"/>
                </a:schemeClr>
              </a:solidFill>
            </a:endParaRPr>
          </a:p>
          <a:p>
            <a:r>
              <a:rPr lang="ar-SA" sz="1800" b="1" u="sng" dirty="0" smtClean="0">
                <a:solidFill>
                  <a:schemeClr val="tx2">
                    <a:lumMod val="75000"/>
                  </a:schemeClr>
                </a:solidFill>
              </a:rPr>
              <a:t>رقم الجدول:</a:t>
            </a:r>
            <a:r>
              <a:rPr lang="ar-SA" sz="1800" b="1" dirty="0" smtClean="0">
                <a:solidFill>
                  <a:schemeClr val="tx2">
                    <a:lumMod val="75000"/>
                  </a:schemeClr>
                </a:solidFill>
              </a:rPr>
              <a:t> يجب أن يرقم كل جدول حتى تسهل الإشارة إليه.</a:t>
            </a:r>
            <a:endParaRPr lang="en-US" sz="1800" dirty="0" smtClean="0">
              <a:solidFill>
                <a:schemeClr val="tx2">
                  <a:lumMod val="75000"/>
                </a:schemeClr>
              </a:solidFill>
            </a:endParaRPr>
          </a:p>
          <a:p>
            <a:r>
              <a:rPr lang="ar-SA" sz="1800" b="1" u="sng" dirty="0" smtClean="0">
                <a:solidFill>
                  <a:schemeClr val="tx2">
                    <a:lumMod val="75000"/>
                  </a:schemeClr>
                </a:solidFill>
              </a:rPr>
              <a:t>العنوان:</a:t>
            </a:r>
            <a:r>
              <a:rPr lang="ar-SA" sz="1800" b="1" dirty="0" smtClean="0">
                <a:solidFill>
                  <a:schemeClr val="tx2">
                    <a:lumMod val="75000"/>
                  </a:schemeClr>
                </a:solidFill>
              </a:rPr>
              <a:t> يجب أن يعطي كل جدول عنوانا كاملا لتسهيل مهمة استخراج المعلومات منه، ويجب أن يكون هذا العنوان واضحا قصيرا بقدر الإمكان، ويستخدم في بعض الأحيان عنوان توضيحي لبعض الجداول وذلك من أجل إعطاء معلومات إضافية عن بيانات الجدول.</a:t>
            </a:r>
            <a:endParaRPr lang="en-US" sz="1800" dirty="0" smtClean="0">
              <a:solidFill>
                <a:schemeClr val="tx2">
                  <a:lumMod val="75000"/>
                </a:schemeClr>
              </a:solidFill>
            </a:endParaRPr>
          </a:p>
          <a:p>
            <a:r>
              <a:rPr lang="ar-SA" sz="1800" b="1" u="sng" dirty="0" smtClean="0">
                <a:solidFill>
                  <a:schemeClr val="tx2">
                    <a:lumMod val="75000"/>
                  </a:schemeClr>
                </a:solidFill>
              </a:rPr>
              <a:t>الهيكل الرئيسي:</a:t>
            </a:r>
            <a:r>
              <a:rPr lang="ar-SA" sz="1800" b="1" dirty="0" smtClean="0">
                <a:solidFill>
                  <a:schemeClr val="tx2">
                    <a:lumMod val="75000"/>
                  </a:schemeClr>
                </a:solidFill>
              </a:rPr>
              <a:t> ويتكون هيكل الجدول من أعمدة وصفوف، ويعتبر ترتيب المعلومات في الأعمدة والصفوف أهم خطوة في تكوين الجدول.</a:t>
            </a:r>
            <a:endParaRPr lang="en-US" sz="1800" dirty="0" smtClean="0">
              <a:solidFill>
                <a:schemeClr val="tx2">
                  <a:lumMod val="75000"/>
                </a:schemeClr>
              </a:solidFill>
            </a:endParaRPr>
          </a:p>
          <a:p>
            <a:r>
              <a:rPr lang="ar-SA" sz="1800" b="1" u="sng" dirty="0" smtClean="0">
                <a:solidFill>
                  <a:schemeClr val="tx2">
                    <a:lumMod val="75000"/>
                  </a:schemeClr>
                </a:solidFill>
              </a:rPr>
              <a:t>العمود:</a:t>
            </a:r>
            <a:r>
              <a:rPr lang="ar-SA" sz="1800" b="1" dirty="0" smtClean="0">
                <a:solidFill>
                  <a:schemeClr val="tx2">
                    <a:lumMod val="75000"/>
                  </a:schemeClr>
                </a:solidFill>
              </a:rPr>
              <a:t> إن كل جدول يتكون من عمود أو أكثر ويوجد تكل عمود عنوان يوضح محتوياته.</a:t>
            </a:r>
            <a:endParaRPr lang="en-US" sz="1800" dirty="0" smtClean="0">
              <a:solidFill>
                <a:schemeClr val="tx2">
                  <a:lumMod val="75000"/>
                </a:schemeClr>
              </a:solidFill>
            </a:endParaRPr>
          </a:p>
          <a:p>
            <a:r>
              <a:rPr lang="ar-SA" sz="1800" b="1" u="sng" dirty="0" smtClean="0">
                <a:solidFill>
                  <a:schemeClr val="tx2">
                    <a:lumMod val="75000"/>
                  </a:schemeClr>
                </a:solidFill>
              </a:rPr>
              <a:t>الحواشي:</a:t>
            </a:r>
            <a:r>
              <a:rPr lang="ar-SA" sz="1800" b="1" dirty="0" smtClean="0">
                <a:solidFill>
                  <a:schemeClr val="tx2">
                    <a:lumMod val="75000"/>
                  </a:schemeClr>
                </a:solidFill>
              </a:rPr>
              <a:t> قد يحتوي الجدول على مفردات بيانات لا ينطبق عليها عنوان الجدول أو عنوان العمود، ففي هذه الحالة تستعمل الحواشي لتوضيح ذلك وذلك إما بترقيم الملاحظات أو باستعمال علامة (*) .. الخ.</a:t>
            </a:r>
            <a:endParaRPr lang="en-US" sz="1800" dirty="0" smtClean="0">
              <a:solidFill>
                <a:schemeClr val="tx2">
                  <a:lumMod val="75000"/>
                </a:schemeClr>
              </a:solidFill>
            </a:endParaRPr>
          </a:p>
          <a:p>
            <a:r>
              <a:rPr lang="ar-SA" sz="1800" b="1" u="sng" dirty="0" smtClean="0">
                <a:solidFill>
                  <a:schemeClr val="tx2">
                    <a:lumMod val="75000"/>
                  </a:schemeClr>
                </a:solidFill>
              </a:rPr>
              <a:t>المصدر:</a:t>
            </a:r>
            <a:r>
              <a:rPr lang="ar-SA" sz="1800" b="1" dirty="0" smtClean="0">
                <a:solidFill>
                  <a:schemeClr val="tx2">
                    <a:lumMod val="75000"/>
                  </a:schemeClr>
                </a:solidFill>
              </a:rPr>
              <a:t> قد تؤخذ بيانات الجدول من مصادر جاهزة لذلك يجب إظهار المصدر في أسفل الجدول حتى يمكن الرجوع </a:t>
            </a:r>
            <a:r>
              <a:rPr lang="ar-SA" sz="1800" b="1" dirty="0" err="1" smtClean="0">
                <a:solidFill>
                  <a:schemeClr val="tx2">
                    <a:lumMod val="75000"/>
                  </a:schemeClr>
                </a:solidFill>
              </a:rPr>
              <a:t>اليه</a:t>
            </a:r>
            <a:r>
              <a:rPr lang="ar-SA" sz="1800" b="1" dirty="0" smtClean="0">
                <a:solidFill>
                  <a:schemeClr val="tx2">
                    <a:lumMod val="75000"/>
                  </a:schemeClr>
                </a:solidFill>
              </a:rPr>
              <a:t> عند الحاجة.</a:t>
            </a:r>
            <a:endParaRPr lang="ar-SA" sz="1800" dirty="0" smtClean="0">
              <a:solidFill>
                <a:schemeClr val="tx2">
                  <a:lumMod val="75000"/>
                </a:schemeClr>
              </a:solidFill>
            </a:endParaRPr>
          </a:p>
          <a:p>
            <a:endParaRPr lang="ar-SA" sz="1800" b="1" dirty="0" smtClean="0">
              <a:solidFill>
                <a:schemeClr val="tx2">
                  <a:lumMod val="75000"/>
                </a:schemeClr>
              </a:solidFill>
            </a:endParaRPr>
          </a:p>
          <a:p>
            <a:pPr>
              <a:buNone/>
            </a:pPr>
            <a:endParaRPr lang="ar-SA" sz="1800" dirty="0">
              <a:solidFill>
                <a:schemeClr val="tx2">
                  <a:lumMod val="75000"/>
                </a:schemeClr>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Rectangle 4" descr="25"/>
          <p:cNvSpPr>
            <a:spLocks noChangeArrowheads="1"/>
          </p:cNvSpPr>
          <p:nvPr/>
        </p:nvSpPr>
        <p:spPr bwMode="auto">
          <a:xfrm>
            <a:off x="395288" y="517525"/>
            <a:ext cx="8101012" cy="5799138"/>
          </a:xfrm>
          <a:prstGeom prst="rect">
            <a:avLst/>
          </a:prstGeom>
          <a:noFill/>
          <a:ln w="9525" algn="ctr">
            <a:noFill/>
            <a:miter lim="800000"/>
            <a:headEnd/>
            <a:tailEnd/>
          </a:ln>
          <a:effectLst/>
        </p:spPr>
        <p:txBody>
          <a:bodyPr anchor="ctr">
            <a:spAutoFit/>
          </a:bodyPr>
          <a:lstStyle/>
          <a:p>
            <a:pPr algn="r">
              <a:tabLst>
                <a:tab pos="457200" algn="l"/>
              </a:tabLst>
              <a:defRPr/>
            </a:pPr>
            <a:r>
              <a:rPr lang="ar-SA" sz="3200" b="1" u="sng" dirty="0">
                <a:solidFill>
                  <a:srgbClr val="BF013C"/>
                </a:solidFill>
                <a:effectLst>
                  <a:outerShdw blurRad="38100" dist="38100" dir="2700000" algn="tl">
                    <a:srgbClr val="C0C0C0"/>
                  </a:outerShdw>
                </a:effectLst>
                <a:cs typeface="Mudir MT" pitchFamily="2" charset="-78"/>
              </a:rPr>
              <a:t>وصف البيانات الكمية المتصلة:</a:t>
            </a:r>
            <a:endParaRPr lang="en-US" sz="3200" b="1" dirty="0">
              <a:solidFill>
                <a:srgbClr val="BF013C"/>
              </a:solidFill>
              <a:effectLst>
                <a:outerShdw blurRad="38100" dist="38100" dir="2700000" algn="tl">
                  <a:srgbClr val="C0C0C0"/>
                </a:outerShdw>
              </a:effectLst>
              <a:cs typeface="Mudir MT" pitchFamily="2" charset="-78"/>
            </a:endParaRPr>
          </a:p>
          <a:p>
            <a:pPr algn="r">
              <a:tabLst>
                <a:tab pos="457200" algn="l"/>
              </a:tabLst>
              <a:defRPr/>
            </a:pPr>
            <a:r>
              <a:rPr lang="ar-SA" sz="2800" b="1" dirty="0">
                <a:solidFill>
                  <a:srgbClr val="7FAC00"/>
                </a:solidFill>
                <a:effectLst>
                  <a:outerShdw blurRad="38100" dist="38100" dir="2700000" algn="tl">
                    <a:srgbClr val="C0C0C0"/>
                  </a:outerShdw>
                </a:effectLst>
              </a:rPr>
              <a:t>لتبويب البيانات الكمية المتصلة في جدول تكراري نتبع الخطوات الآتية:</a:t>
            </a:r>
          </a:p>
          <a:p>
            <a:pPr algn="r" rtl="1">
              <a:buFontTx/>
              <a:buChar char="•"/>
              <a:tabLst>
                <a:tab pos="457200" algn="l"/>
              </a:tabLst>
              <a:defRPr/>
            </a:pPr>
            <a:r>
              <a:rPr lang="ar-SA" sz="2600" b="1" dirty="0">
                <a:solidFill>
                  <a:srgbClr val="335BA3"/>
                </a:solidFill>
                <a:effectLst>
                  <a:outerShdw blurRad="38100" dist="38100" dir="2700000" algn="tl">
                    <a:srgbClr val="C0C0C0"/>
                  </a:outerShdw>
                </a:effectLst>
              </a:rPr>
              <a:t> ترتيب البيانات</a:t>
            </a:r>
            <a:endParaRPr lang="en-US" sz="2600" b="1" dirty="0">
              <a:solidFill>
                <a:srgbClr val="335BA3"/>
              </a:solidFill>
              <a:effectLst>
                <a:outerShdw blurRad="38100" dist="38100" dir="2700000" algn="tl">
                  <a:srgbClr val="C0C0C0"/>
                </a:outerShdw>
              </a:effectLst>
            </a:endParaRPr>
          </a:p>
          <a:p>
            <a:pPr algn="r" rtl="1">
              <a:buFontTx/>
              <a:buChar char="•"/>
              <a:tabLst>
                <a:tab pos="457200" algn="l"/>
              </a:tabLst>
              <a:defRPr/>
            </a:pPr>
            <a:r>
              <a:rPr lang="ar-SA" sz="2600" b="1" dirty="0">
                <a:effectLst>
                  <a:outerShdw blurRad="38100" dist="38100" dir="2700000" algn="tl">
                    <a:srgbClr val="C0C0C0"/>
                  </a:outerShdw>
                </a:effectLst>
              </a:rPr>
              <a:t> </a:t>
            </a:r>
            <a:r>
              <a:rPr lang="ar-SA" sz="2600" b="1" dirty="0">
                <a:solidFill>
                  <a:srgbClr val="0B5395"/>
                </a:solidFill>
                <a:effectLst>
                  <a:outerShdw blurRad="38100" dist="38100" dir="2700000" algn="tl">
                    <a:srgbClr val="C0C0C0"/>
                  </a:outerShdw>
                </a:effectLst>
              </a:rPr>
              <a:t>المدى = اكبر قيمة – اصغر قيمة</a:t>
            </a:r>
            <a:endParaRPr lang="en-US" sz="2600" b="1" dirty="0">
              <a:solidFill>
                <a:srgbClr val="0B5395"/>
              </a:solidFill>
              <a:effectLst>
                <a:outerShdw blurRad="38100" dist="38100" dir="2700000" algn="tl">
                  <a:srgbClr val="C0C0C0"/>
                </a:outerShdw>
              </a:effectLst>
            </a:endParaRPr>
          </a:p>
          <a:p>
            <a:pPr algn="r" rtl="1">
              <a:buFontTx/>
              <a:buChar char="•"/>
              <a:tabLst>
                <a:tab pos="457200" algn="l"/>
              </a:tabLst>
              <a:defRPr/>
            </a:pPr>
            <a:r>
              <a:rPr lang="ar-SA" sz="2600" b="1" dirty="0">
                <a:solidFill>
                  <a:srgbClr val="0B5395"/>
                </a:solidFill>
                <a:effectLst>
                  <a:outerShdw blurRad="38100" dist="38100" dir="2700000" algn="tl">
                    <a:srgbClr val="C0C0C0"/>
                  </a:outerShdw>
                </a:effectLst>
              </a:rPr>
              <a:t> طول الفئة = المدى ÷ عدد الفئات</a:t>
            </a:r>
          </a:p>
          <a:p>
            <a:pPr algn="r" rtl="1">
              <a:buFontTx/>
              <a:buChar char="•"/>
              <a:tabLst>
                <a:tab pos="457200" algn="l"/>
              </a:tabLst>
              <a:defRPr/>
            </a:pPr>
            <a:r>
              <a:rPr lang="ar-SA" sz="2600" b="1" dirty="0">
                <a:solidFill>
                  <a:srgbClr val="0B5395"/>
                </a:solidFill>
                <a:effectLst>
                  <a:outerShdw blurRad="38100" dist="38100" dir="2700000" algn="tl">
                    <a:srgbClr val="C0C0C0"/>
                  </a:outerShdw>
                </a:effectLst>
              </a:rPr>
              <a:t> لابد من تقريب هذا العدد إلى اكبر عدد صحيح</a:t>
            </a:r>
          </a:p>
          <a:p>
            <a:pPr algn="r" rtl="1">
              <a:buFontTx/>
              <a:buChar char="•"/>
              <a:tabLst>
                <a:tab pos="457200" algn="l"/>
              </a:tabLst>
              <a:defRPr/>
            </a:pPr>
            <a:r>
              <a:rPr lang="ar-SA" sz="2600" b="1" dirty="0">
                <a:solidFill>
                  <a:srgbClr val="0B5395"/>
                </a:solidFill>
                <a:effectLst>
                  <a:outerShdw blurRad="38100" dist="38100" dir="2700000" algn="tl">
                    <a:srgbClr val="C0C0C0"/>
                  </a:outerShdw>
                </a:effectLst>
              </a:rPr>
              <a:t> عدد الفئات يكون معطى في المسألة</a:t>
            </a:r>
            <a:endParaRPr lang="en-US" sz="2600" b="1" dirty="0">
              <a:solidFill>
                <a:srgbClr val="0B5395"/>
              </a:solidFill>
              <a:effectLst>
                <a:outerShdw blurRad="38100" dist="38100" dir="2700000" algn="tl">
                  <a:srgbClr val="C0C0C0"/>
                </a:outerShdw>
              </a:effectLst>
            </a:endParaRPr>
          </a:p>
          <a:p>
            <a:pPr algn="r" rtl="1">
              <a:buFontTx/>
              <a:buChar char="•"/>
              <a:tabLst>
                <a:tab pos="457200" algn="l"/>
              </a:tabLst>
              <a:defRPr/>
            </a:pPr>
            <a:r>
              <a:rPr lang="ar-SA" sz="2600" b="1" dirty="0">
                <a:solidFill>
                  <a:srgbClr val="0B5395"/>
                </a:solidFill>
                <a:effectLst>
                  <a:outerShdw blurRad="38100" dist="38100" dir="2700000" algn="tl">
                    <a:srgbClr val="C0C0C0"/>
                  </a:outerShdw>
                </a:effectLst>
              </a:rPr>
              <a:t> نكون أول فئة في الجدول التكراري بحيث يكون الحد الأدنى لهذه الفئة هو اصغر قراءة في البيانات </a:t>
            </a:r>
            <a:endParaRPr lang="en-US" sz="2600" b="1" dirty="0">
              <a:solidFill>
                <a:srgbClr val="0B5395"/>
              </a:solidFill>
              <a:effectLst>
                <a:outerShdw blurRad="38100" dist="38100" dir="2700000" algn="tl">
                  <a:srgbClr val="C0C0C0"/>
                </a:outerShdw>
              </a:effectLst>
            </a:endParaRPr>
          </a:p>
          <a:p>
            <a:pPr algn="r" rtl="1">
              <a:buFontTx/>
              <a:buChar char="•"/>
              <a:tabLst>
                <a:tab pos="457200" algn="l"/>
              </a:tabLst>
              <a:defRPr/>
            </a:pPr>
            <a:r>
              <a:rPr lang="ar-SA" sz="2600" b="1" dirty="0">
                <a:solidFill>
                  <a:srgbClr val="0B5395"/>
                </a:solidFill>
                <a:effectLst>
                  <a:outerShdw blurRad="38100" dist="38100" dir="2700000" algn="tl">
                    <a:srgbClr val="C0C0C0"/>
                  </a:outerShdw>
                </a:effectLst>
              </a:rPr>
              <a:t> للحصول على الفئة التي تليها نضيف طول الفئة إلى الحد الأدنى للفئة </a:t>
            </a:r>
            <a:endParaRPr lang="en-US" sz="2600" b="1" dirty="0">
              <a:solidFill>
                <a:srgbClr val="0B5395"/>
              </a:solidFill>
              <a:effectLst>
                <a:outerShdw blurRad="38100" dist="38100" dir="2700000" algn="tl">
                  <a:srgbClr val="C0C0C0"/>
                </a:outerShdw>
              </a:effectLst>
            </a:endParaRPr>
          </a:p>
          <a:p>
            <a:pPr algn="r" rtl="1">
              <a:buFontTx/>
              <a:buChar char="•"/>
              <a:tabLst>
                <a:tab pos="457200" algn="l"/>
              </a:tabLst>
              <a:defRPr/>
            </a:pPr>
            <a:r>
              <a:rPr lang="ar-SA" sz="2600" b="1" dirty="0">
                <a:solidFill>
                  <a:srgbClr val="0B5395"/>
                </a:solidFill>
                <a:effectLst>
                  <a:outerShdw blurRad="38100" dist="38100" dir="2700000" algn="tl">
                    <a:srgbClr val="C0C0C0"/>
                  </a:outerShdw>
                </a:effectLst>
              </a:rPr>
              <a:t> نكون الجدول التفريغى كما في حالة البيانات الوصفية مع اختلاف واحد وهو أن العمود الأول يشمل فئات المتغير ثم نوزع البيانات التي لدينا على الفئات التي تنتمي إليها ومن ثم نحصل على الجدول التكراري</a:t>
            </a:r>
            <a:r>
              <a:rPr lang="ar-SA" sz="2600" b="1" dirty="0">
                <a:effectLst>
                  <a:outerShdw blurRad="38100" dist="38100" dir="2700000" algn="tl">
                    <a:srgbClr val="C0C0C0"/>
                  </a:outerShdw>
                </a:effectLst>
              </a:rPr>
              <a:t>.</a:t>
            </a: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2" name="Rectangle 4" descr="25"/>
          <p:cNvSpPr>
            <a:spLocks noChangeArrowheads="1"/>
          </p:cNvSpPr>
          <p:nvPr/>
        </p:nvSpPr>
        <p:spPr bwMode="auto">
          <a:xfrm>
            <a:off x="877888" y="344488"/>
            <a:ext cx="7691437" cy="1189037"/>
          </a:xfrm>
          <a:prstGeom prst="rect">
            <a:avLst/>
          </a:prstGeom>
          <a:noFill/>
          <a:ln w="9525" algn="ctr">
            <a:noFill/>
            <a:miter lim="800000"/>
            <a:headEnd/>
            <a:tailEnd/>
          </a:ln>
          <a:effectLst/>
        </p:spPr>
        <p:txBody>
          <a:bodyPr wrap="none" anchor="ctr">
            <a:spAutoFit/>
          </a:bodyPr>
          <a:lstStyle/>
          <a:p>
            <a:pPr algn="r" rtl="1">
              <a:defRPr/>
            </a:pPr>
            <a:r>
              <a:rPr lang="ar-SA" sz="4000" b="1" u="sng">
                <a:solidFill>
                  <a:srgbClr val="BF013C"/>
                </a:solidFill>
                <a:effectLst>
                  <a:outerShdw blurRad="38100" dist="38100" dir="2700000" algn="tl">
                    <a:srgbClr val="C0C0C0"/>
                  </a:outerShdw>
                </a:effectLst>
                <a:ea typeface="Times New Roman" pitchFamily="18" charset="0"/>
                <a:cs typeface="Mudir MT" pitchFamily="2" charset="-78"/>
              </a:rPr>
              <a:t>مثال:</a:t>
            </a:r>
            <a:endParaRPr lang="en-US" sz="4000" b="1" u="sng">
              <a:solidFill>
                <a:srgbClr val="BF013C"/>
              </a:solidFill>
              <a:effectLst>
                <a:outerShdw blurRad="38100" dist="38100" dir="2700000" algn="tl">
                  <a:srgbClr val="C0C0C0"/>
                </a:outerShdw>
              </a:effectLst>
              <a:ea typeface="Times New Roman" pitchFamily="18" charset="0"/>
              <a:cs typeface="Mudir MT" pitchFamily="2" charset="-78"/>
            </a:endParaRPr>
          </a:p>
          <a:p>
            <a:pPr algn="r" rtl="1" eaLnBrk="0" hangingPunct="0">
              <a:defRPr/>
            </a:pPr>
            <a:r>
              <a:rPr lang="ar-SA" sz="3200" b="1">
                <a:solidFill>
                  <a:srgbClr val="7FAC00"/>
                </a:solidFill>
                <a:effectLst>
                  <a:outerShdw blurRad="38100" dist="38100" dir="2700000" algn="tl">
                    <a:srgbClr val="C0C0C0"/>
                  </a:outerShdw>
                </a:effectLst>
                <a:cs typeface="Times New Roman" pitchFamily="18" charset="0"/>
              </a:rPr>
              <a:t>البيانات التالية تمثل درجات </a:t>
            </a:r>
            <a:r>
              <a:rPr lang="en-US" sz="3200" b="1">
                <a:solidFill>
                  <a:srgbClr val="7FAC00"/>
                </a:solidFill>
                <a:effectLst>
                  <a:outerShdw blurRad="38100" dist="38100" dir="2700000" algn="tl">
                    <a:srgbClr val="C0C0C0"/>
                  </a:outerShdw>
                </a:effectLst>
                <a:cs typeface="Times New Roman" pitchFamily="18" charset="0"/>
              </a:rPr>
              <a:t>  20</a:t>
            </a:r>
            <a:r>
              <a:rPr lang="ar-SA" sz="3200" b="1">
                <a:solidFill>
                  <a:srgbClr val="7FAC00"/>
                </a:solidFill>
                <a:effectLst>
                  <a:outerShdw blurRad="38100" dist="38100" dir="2700000" algn="tl">
                    <a:srgbClr val="C0C0C0"/>
                  </a:outerShdw>
                </a:effectLst>
                <a:cs typeface="Times New Roman" pitchFamily="18" charset="0"/>
              </a:rPr>
              <a:t>طالبة في مادة الإحصاء :</a:t>
            </a:r>
            <a:endParaRPr lang="en-US" sz="3200" b="1">
              <a:solidFill>
                <a:srgbClr val="7FAC00"/>
              </a:solidFill>
              <a:effectLst>
                <a:outerShdw blurRad="38100" dist="38100" dir="2700000" algn="tl">
                  <a:srgbClr val="C0C0C0"/>
                </a:outerShdw>
              </a:effectLst>
            </a:endParaRPr>
          </a:p>
        </p:txBody>
      </p:sp>
      <p:graphicFrame>
        <p:nvGraphicFramePr>
          <p:cNvPr id="22660" name="Group 132"/>
          <p:cNvGraphicFramePr>
            <a:graphicFrameLocks noGrp="1"/>
          </p:cNvGraphicFramePr>
          <p:nvPr/>
        </p:nvGraphicFramePr>
        <p:xfrm>
          <a:off x="539750" y="1700213"/>
          <a:ext cx="8208963" cy="1814513"/>
        </p:xfrm>
        <a:graphic>
          <a:graphicData uri="http://schemas.openxmlformats.org/drawingml/2006/table">
            <a:tbl>
              <a:tblPr rtl="1"/>
              <a:tblGrid>
                <a:gridCol w="782638"/>
                <a:gridCol w="854075"/>
                <a:gridCol w="852487"/>
                <a:gridCol w="852488"/>
                <a:gridCol w="854075"/>
                <a:gridCol w="852487"/>
                <a:gridCol w="854075"/>
                <a:gridCol w="854075"/>
                <a:gridCol w="731838"/>
                <a:gridCol w="720725"/>
              </a:tblGrid>
              <a:tr h="90805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90</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72</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85</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78</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98</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73</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82</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94</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92</a:t>
                      </a:r>
                      <a:endParaRPr kumimoji="0" lang="ar-SA"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83</a:t>
                      </a:r>
                      <a:endParaRPr kumimoji="0" lang="ar-SA"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906463">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82</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75</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40</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63</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55</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75</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89</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96</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65</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89</a:t>
                      </a:r>
                      <a:endParaRPr kumimoji="0" lang="en-US" sz="32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2655" name="Rectangle 127" descr="25"/>
          <p:cNvSpPr>
            <a:spLocks noChangeArrowheads="1"/>
          </p:cNvSpPr>
          <p:nvPr/>
        </p:nvSpPr>
        <p:spPr bwMode="auto">
          <a:xfrm>
            <a:off x="684213" y="3830638"/>
            <a:ext cx="7920037" cy="2528887"/>
          </a:xfrm>
          <a:prstGeom prst="rect">
            <a:avLst/>
          </a:prstGeom>
          <a:noFill/>
          <a:ln w="9525" algn="ctr">
            <a:noFill/>
            <a:miter lim="800000"/>
            <a:headEnd/>
            <a:tailEnd/>
          </a:ln>
          <a:effectLst/>
        </p:spPr>
        <p:txBody>
          <a:bodyPr anchor="ctr">
            <a:spAutoFit/>
          </a:bodyPr>
          <a:lstStyle/>
          <a:p>
            <a:pPr algn="r" rtl="1">
              <a:defRPr/>
            </a:pPr>
            <a:r>
              <a:rPr lang="ar-SA" sz="3200" b="1">
                <a:solidFill>
                  <a:srgbClr val="7FAC00"/>
                </a:solidFill>
                <a:effectLst>
                  <a:outerShdw blurRad="38100" dist="38100" dir="2700000" algn="tl">
                    <a:srgbClr val="C0C0C0"/>
                  </a:outerShdw>
                </a:effectLst>
                <a:cs typeface="Times New Roman" pitchFamily="18" charset="0"/>
              </a:rPr>
              <a:t>كوني الجدول التكراري لهذه البيانات حيث أن عدد الفئات </a:t>
            </a:r>
            <a:r>
              <a:rPr lang="en-US" sz="3200" b="1">
                <a:solidFill>
                  <a:srgbClr val="7FAC00"/>
                </a:solidFill>
                <a:effectLst>
                  <a:outerShdw blurRad="38100" dist="38100" dir="2700000" algn="tl">
                    <a:srgbClr val="C0C0C0"/>
                  </a:outerShdw>
                </a:effectLst>
                <a:cs typeface="Times New Roman" pitchFamily="18" charset="0"/>
              </a:rPr>
              <a:t>6</a:t>
            </a:r>
            <a:r>
              <a:rPr lang="ar-SA" sz="3200" b="1">
                <a:solidFill>
                  <a:srgbClr val="7FAC00"/>
                </a:solidFill>
                <a:effectLst>
                  <a:outerShdw blurRad="38100" dist="38100" dir="2700000" algn="tl">
                    <a:srgbClr val="C0C0C0"/>
                  </a:outerShdw>
                </a:effectLst>
                <a:cs typeface="Times New Roman" pitchFamily="18" charset="0"/>
              </a:rPr>
              <a:t> فئات :</a:t>
            </a:r>
            <a:endParaRPr lang="en-US" sz="3200" b="1">
              <a:solidFill>
                <a:srgbClr val="7FAC00"/>
              </a:solidFill>
              <a:effectLst>
                <a:outerShdw blurRad="38100" dist="38100" dir="2700000" algn="tl">
                  <a:srgbClr val="C0C0C0"/>
                </a:outerShdw>
              </a:effectLst>
              <a:cs typeface="Times New Roman" pitchFamily="18" charset="0"/>
            </a:endParaRPr>
          </a:p>
          <a:p>
            <a:pPr algn="r" rtl="1" eaLnBrk="0" hangingPunct="0">
              <a:defRPr/>
            </a:pPr>
            <a:r>
              <a:rPr lang="ar-SA" sz="3200" b="1">
                <a:solidFill>
                  <a:srgbClr val="0B5395"/>
                </a:solidFill>
                <a:effectLst>
                  <a:outerShdw blurRad="38100" dist="38100" dir="2700000" algn="tl">
                    <a:srgbClr val="C0C0C0"/>
                  </a:outerShdw>
                </a:effectLst>
                <a:cs typeface="Times New Roman" pitchFamily="18" charset="0"/>
              </a:rPr>
              <a:t>المدى = </a:t>
            </a:r>
            <a:r>
              <a:rPr lang="en-US" sz="3200" b="1">
                <a:solidFill>
                  <a:srgbClr val="0B5395"/>
                </a:solidFill>
                <a:effectLst>
                  <a:outerShdw blurRad="38100" dist="38100" dir="2700000" algn="tl">
                    <a:srgbClr val="C0C0C0"/>
                  </a:outerShdw>
                </a:effectLst>
                <a:cs typeface="Times New Roman" pitchFamily="18" charset="0"/>
              </a:rPr>
              <a:t>58</a:t>
            </a:r>
            <a:r>
              <a:rPr lang="ar-SA" sz="3200" b="1">
                <a:solidFill>
                  <a:srgbClr val="0B5395"/>
                </a:solidFill>
                <a:effectLst>
                  <a:outerShdw blurRad="38100" dist="38100" dir="2700000" algn="tl">
                    <a:srgbClr val="C0C0C0"/>
                  </a:outerShdw>
                </a:effectLst>
                <a:cs typeface="Times New Roman" pitchFamily="18" charset="0"/>
              </a:rPr>
              <a:t> = </a:t>
            </a:r>
            <a:r>
              <a:rPr lang="en-US" sz="3200" b="1">
                <a:solidFill>
                  <a:srgbClr val="0B5395"/>
                </a:solidFill>
                <a:effectLst>
                  <a:outerShdw blurRad="38100" dist="38100" dir="2700000" algn="tl">
                    <a:srgbClr val="C0C0C0"/>
                  </a:outerShdw>
                </a:effectLst>
                <a:cs typeface="Times New Roman" pitchFamily="18" charset="0"/>
              </a:rPr>
              <a:t>40</a:t>
            </a:r>
            <a:r>
              <a:rPr lang="ar-SA" sz="3200" b="1">
                <a:solidFill>
                  <a:srgbClr val="0B5395"/>
                </a:solidFill>
                <a:effectLst>
                  <a:outerShdw blurRad="38100" dist="38100" dir="2700000" algn="tl">
                    <a:srgbClr val="C0C0C0"/>
                  </a:outerShdw>
                </a:effectLst>
                <a:cs typeface="Times New Roman" pitchFamily="18" charset="0"/>
              </a:rPr>
              <a:t> - </a:t>
            </a:r>
            <a:r>
              <a:rPr lang="en-US" sz="3200" b="1">
                <a:solidFill>
                  <a:srgbClr val="0B5395"/>
                </a:solidFill>
                <a:effectLst>
                  <a:outerShdw blurRad="38100" dist="38100" dir="2700000" algn="tl">
                    <a:srgbClr val="C0C0C0"/>
                  </a:outerShdw>
                </a:effectLst>
                <a:cs typeface="Times New Roman" pitchFamily="18" charset="0"/>
              </a:rPr>
              <a:t>98</a:t>
            </a:r>
            <a:r>
              <a:rPr lang="ar-SA" sz="3200" b="1">
                <a:solidFill>
                  <a:srgbClr val="0B5395"/>
                </a:solidFill>
                <a:effectLst>
                  <a:outerShdw blurRad="38100" dist="38100" dir="2700000" algn="tl">
                    <a:srgbClr val="C0C0C0"/>
                  </a:outerShdw>
                </a:effectLst>
                <a:cs typeface="Times New Roman" pitchFamily="18" charset="0"/>
              </a:rPr>
              <a:t>    </a:t>
            </a:r>
            <a:endParaRPr lang="en-US" sz="3200" b="1">
              <a:solidFill>
                <a:srgbClr val="0B5395"/>
              </a:solidFill>
              <a:effectLst>
                <a:outerShdw blurRad="38100" dist="38100" dir="2700000" algn="tl">
                  <a:srgbClr val="C0C0C0"/>
                </a:outerShdw>
              </a:effectLst>
            </a:endParaRPr>
          </a:p>
          <a:p>
            <a:pPr algn="r" rtl="1" eaLnBrk="0" hangingPunct="0">
              <a:defRPr/>
            </a:pPr>
            <a:r>
              <a:rPr lang="ar-SA" sz="3200" b="1">
                <a:solidFill>
                  <a:srgbClr val="0B5395"/>
                </a:solidFill>
                <a:effectLst>
                  <a:outerShdw blurRad="38100" dist="38100" dir="2700000" algn="tl">
                    <a:srgbClr val="C0C0C0"/>
                  </a:outerShdw>
                </a:effectLst>
              </a:rPr>
              <a:t>طول الفئة = المدى ÷ عدد الفئات</a:t>
            </a:r>
            <a:endParaRPr lang="en-US" sz="3200" b="1">
              <a:solidFill>
                <a:srgbClr val="0B5395"/>
              </a:solidFill>
              <a:effectLst>
                <a:outerShdw blurRad="38100" dist="38100" dir="2700000" algn="tl">
                  <a:srgbClr val="C0C0C0"/>
                </a:outerShdw>
              </a:effectLst>
            </a:endParaRPr>
          </a:p>
          <a:p>
            <a:pPr algn="r" rtl="1" eaLnBrk="0" hangingPunct="0">
              <a:defRPr/>
            </a:pPr>
            <a:r>
              <a:rPr lang="en-US" sz="3200" b="1">
                <a:solidFill>
                  <a:srgbClr val="0B5395"/>
                </a:solidFill>
                <a:effectLst>
                  <a:outerShdw blurRad="38100" dist="38100" dir="2700000" algn="tl">
                    <a:srgbClr val="C0C0C0"/>
                  </a:outerShdw>
                </a:effectLst>
              </a:rPr>
              <a:t>10</a:t>
            </a:r>
            <a:r>
              <a:rPr lang="en-US" sz="3200"/>
              <a:t> </a:t>
            </a:r>
            <a:r>
              <a:rPr lang="en-US" sz="3200" b="1">
                <a:solidFill>
                  <a:srgbClr val="0B5395"/>
                </a:solidFill>
                <a:effectLst>
                  <a:outerShdw blurRad="38100" dist="38100" dir="2700000" algn="tl">
                    <a:srgbClr val="C0C0C0"/>
                  </a:outerShdw>
                </a:effectLst>
              </a:rPr>
              <a:t>≈ 9.67= 6÷58=             </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81" name="Rectangle 5" descr="25"/>
          <p:cNvSpPr>
            <a:spLocks noChangeArrowheads="1"/>
          </p:cNvSpPr>
          <p:nvPr/>
        </p:nvSpPr>
        <p:spPr bwMode="auto">
          <a:xfrm>
            <a:off x="6388100" y="692150"/>
            <a:ext cx="2481263" cy="579438"/>
          </a:xfrm>
          <a:prstGeom prst="rect">
            <a:avLst/>
          </a:prstGeom>
          <a:noFill/>
          <a:ln w="9525" algn="ctr">
            <a:noFill/>
            <a:miter lim="800000"/>
            <a:headEnd/>
            <a:tailEnd/>
          </a:ln>
          <a:effectLst/>
        </p:spPr>
        <p:txBody>
          <a:bodyPr wrap="none" anchor="ctr">
            <a:spAutoFit/>
          </a:bodyPr>
          <a:lstStyle/>
          <a:p>
            <a:pPr algn="r">
              <a:defRPr/>
            </a:pPr>
            <a:r>
              <a:rPr lang="ar-SA" sz="3200" b="1">
                <a:solidFill>
                  <a:srgbClr val="7FAC00"/>
                </a:solidFill>
                <a:effectLst>
                  <a:outerShdw blurRad="38100" dist="38100" dir="2700000" algn="tl">
                    <a:srgbClr val="C0C0C0"/>
                  </a:outerShdw>
                </a:effectLst>
                <a:cs typeface="Times New Roman" pitchFamily="18" charset="0"/>
              </a:rPr>
              <a:t>الجدول التكراري:</a:t>
            </a:r>
            <a:endParaRPr lang="en-US" sz="3200" b="1">
              <a:solidFill>
                <a:srgbClr val="7FAC00"/>
              </a:solidFill>
              <a:effectLst>
                <a:outerShdw blurRad="38100" dist="38100" dir="2700000" algn="tl">
                  <a:srgbClr val="C0C0C0"/>
                </a:outerShdw>
              </a:effectLst>
              <a:cs typeface="Times New Roman" pitchFamily="18" charset="0"/>
            </a:endParaRPr>
          </a:p>
        </p:txBody>
      </p:sp>
      <p:graphicFrame>
        <p:nvGraphicFramePr>
          <p:cNvPr id="1026" name="Object 4"/>
          <p:cNvGraphicFramePr>
            <a:graphicFrameLocks noChangeAspect="1"/>
          </p:cNvGraphicFramePr>
          <p:nvPr/>
        </p:nvGraphicFramePr>
        <p:xfrm>
          <a:off x="0" y="2178050"/>
          <a:ext cx="114300" cy="219075"/>
        </p:xfrm>
        <a:graphic>
          <a:graphicData uri="http://schemas.openxmlformats.org/presentationml/2006/ole">
            <p:oleObj spid="_x0000_s1026" name="Equation" r:id="rId4" imgW="114151" imgH="215619" progId="Equation.3">
              <p:embed/>
            </p:oleObj>
          </a:graphicData>
        </a:graphic>
      </p:graphicFrame>
      <p:graphicFrame>
        <p:nvGraphicFramePr>
          <p:cNvPr id="1067" name="Group 43"/>
          <p:cNvGraphicFramePr>
            <a:graphicFrameLocks noGrp="1"/>
          </p:cNvGraphicFramePr>
          <p:nvPr/>
        </p:nvGraphicFramePr>
        <p:xfrm>
          <a:off x="539750" y="1525588"/>
          <a:ext cx="6552530" cy="4572000"/>
        </p:xfrm>
        <a:graphic>
          <a:graphicData uri="http://schemas.openxmlformats.org/drawingml/2006/table">
            <a:tbl>
              <a:tblPr/>
              <a:tblGrid>
                <a:gridCol w="3073400"/>
                <a:gridCol w="3479130"/>
              </a:tblGrid>
              <a:tr h="3984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الفئات</a:t>
                      </a:r>
                      <a:endParaRPr kumimoji="0" lang="en-US"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فئات درجات</a:t>
                      </a:r>
                      <a:r>
                        <a:rPr kumimoji="0" lang="en-US"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  </a:t>
                      </a:r>
                      <a:r>
                        <a:rPr kumimoji="0" lang="ar-SA"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الطالبات</a:t>
                      </a:r>
                      <a:endParaRPr kumimoji="0" lang="en-US" sz="2800" b="1" i="0" u="none" strike="noStrike" cap="none" normalizeH="0" baseline="0" dirty="0" smtClean="0">
                        <a:ln>
                          <a:noFill/>
                        </a:ln>
                        <a:solidFill>
                          <a:srgbClr val="7FAC00"/>
                        </a:solidFill>
                        <a:effectLst>
                          <a:outerShdw blurRad="38100" dist="38100" dir="2700000" algn="tl">
                            <a:srgbClr val="C0C0C0"/>
                          </a:outerShdw>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التكرار</a:t>
                      </a:r>
                      <a:endParaRPr kumimoji="0" lang="en-US"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Arial" pitchFamily="34" charset="0"/>
                        </a:rPr>
                        <a:t>عدد الطالبات</a:t>
                      </a:r>
                      <a:endParaRPr kumimoji="0" lang="en-US" sz="2800" b="1" i="0" u="none" strike="noStrike" cap="none" normalizeH="0" baseline="0" dirty="0" smtClean="0">
                        <a:ln>
                          <a:noFill/>
                        </a:ln>
                        <a:solidFill>
                          <a:srgbClr val="7FAC00"/>
                        </a:solidFill>
                        <a:effectLst>
                          <a:outerShdw blurRad="38100" dist="38100" dir="2700000" algn="tl">
                            <a:srgbClr val="C0C0C0"/>
                          </a:outerShdw>
                        </a:effectLst>
                        <a:latin typeface="Arial" pitchFamily="34" charset="0"/>
                        <a:cs typeface="Arial" pitchFamily="34"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40</a:t>
                      </a:r>
                      <a:r>
                        <a:rPr kumimoji="0" lang="en-GB"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1</a:t>
                      </a:r>
                      <a:endParaRPr kumimoji="0" lang="en-GB" sz="2800" b="1" i="0" u="none" strike="noStrike" cap="none" normalizeH="0" baseline="0" dirty="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50</a:t>
                      </a:r>
                      <a:r>
                        <a:rPr kumimoji="0" lang="en-GB"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1</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60</a:t>
                      </a:r>
                      <a:r>
                        <a:rPr kumimoji="0" lang="en-GB"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2</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70</a:t>
                      </a:r>
                      <a:r>
                        <a:rPr kumimoji="0" lang="en-GB"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5</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80</a:t>
                      </a:r>
                      <a:r>
                        <a:rPr kumimoji="0" lang="en-GB"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6</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90</a:t>
                      </a:r>
                      <a:r>
                        <a:rPr kumimoji="0" lang="en-GB"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a:t>
                      </a: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100</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smtClean="0">
                          <a:ln>
                            <a:noFill/>
                          </a:ln>
                          <a:solidFill>
                            <a:schemeClr val="tx1"/>
                          </a:solidFill>
                          <a:effectLst>
                            <a:outerShdw blurRad="38100" dist="38100" dir="2700000" algn="tl">
                              <a:srgbClr val="C0C0C0"/>
                            </a:outerShdw>
                          </a:effectLst>
                          <a:latin typeface="Times New Roman" pitchFamily="18" charset="0"/>
                          <a:cs typeface="Times New Roman" pitchFamily="18" charset="0"/>
                        </a:rPr>
                        <a:t>5</a:t>
                      </a:r>
                      <a:endParaRPr kumimoji="0" lang="en-GB" sz="2800" b="1" i="0" u="none" strike="noStrike" cap="none" normalizeH="0" baseline="0" smtClean="0">
                        <a:ln>
                          <a:noFill/>
                        </a:ln>
                        <a:solidFill>
                          <a:schemeClr val="tx1"/>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8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المجموع</a:t>
                      </a:r>
                      <a:endParaRPr kumimoji="0" lang="en-US" sz="2800" b="1" i="0" u="none" strike="noStrike" cap="none" normalizeH="0" baseline="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800" b="1" i="0" u="none" strike="noStrike" cap="none" normalizeH="0" baseline="0" dirty="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20</a:t>
                      </a:r>
                      <a:endParaRPr kumimoji="0" lang="en-GB" sz="2800" b="1" i="0" u="none" strike="noStrike" cap="none" normalizeH="0" baseline="0" dirty="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4" descr="25"/>
          <p:cNvSpPr>
            <a:spLocks noChangeArrowheads="1"/>
          </p:cNvSpPr>
          <p:nvPr/>
        </p:nvSpPr>
        <p:spPr bwMode="auto">
          <a:xfrm>
            <a:off x="179388" y="22225"/>
            <a:ext cx="8669337" cy="2254250"/>
          </a:xfrm>
          <a:prstGeom prst="rect">
            <a:avLst/>
          </a:prstGeom>
          <a:noFill/>
          <a:ln w="9525" algn="ctr">
            <a:noFill/>
            <a:miter lim="800000"/>
            <a:headEnd/>
            <a:tailEnd/>
          </a:ln>
          <a:effectLst/>
        </p:spPr>
        <p:txBody>
          <a:bodyPr anchor="ctr">
            <a:spAutoFit/>
          </a:bodyPr>
          <a:lstStyle/>
          <a:p>
            <a:pPr indent="57150" algn="r">
              <a:defRPr/>
            </a:pPr>
            <a:r>
              <a:rPr lang="ar-SA" sz="4000" b="1" u="sng">
                <a:solidFill>
                  <a:srgbClr val="BF013C"/>
                </a:solidFill>
                <a:effectLst>
                  <a:outerShdw blurRad="38100" dist="38100" dir="2700000" algn="tl">
                    <a:srgbClr val="C0C0C0"/>
                  </a:outerShdw>
                </a:effectLst>
                <a:cs typeface="Mudir MT" pitchFamily="2" charset="-78"/>
              </a:rPr>
              <a:t>مثال:</a:t>
            </a:r>
            <a:endParaRPr lang="en-US" sz="4000" b="1" u="sng">
              <a:solidFill>
                <a:srgbClr val="BF013C"/>
              </a:solidFill>
              <a:effectLst>
                <a:outerShdw blurRad="38100" dist="38100" dir="2700000" algn="tl">
                  <a:srgbClr val="C0C0C0"/>
                </a:outerShdw>
              </a:effectLst>
              <a:cs typeface="Mudir MT" pitchFamily="2" charset="-78"/>
            </a:endParaRPr>
          </a:p>
          <a:p>
            <a:pPr indent="57150" algn="r">
              <a:defRPr/>
            </a:pPr>
            <a:r>
              <a:rPr lang="ar-SA" sz="3400" b="1">
                <a:solidFill>
                  <a:srgbClr val="7FAC00"/>
                </a:solidFill>
                <a:effectLst>
                  <a:outerShdw blurRad="38100" dist="38100" dir="2700000" algn="tl">
                    <a:srgbClr val="C0C0C0"/>
                  </a:outerShdw>
                </a:effectLst>
              </a:rPr>
              <a:t>في المثال السابق مثلى التوزيع التكراري لدرجات الطالبات باستخدام المدرج التكراري </a:t>
            </a:r>
            <a:endParaRPr lang="en-US" sz="3400" b="1">
              <a:solidFill>
                <a:srgbClr val="7FAC00"/>
              </a:solidFill>
              <a:effectLst>
                <a:outerShdw blurRad="38100" dist="38100" dir="2700000" algn="tl">
                  <a:srgbClr val="C0C0C0"/>
                </a:outerShdw>
              </a:effectLst>
            </a:endParaRPr>
          </a:p>
          <a:p>
            <a:pPr indent="57150" algn="r">
              <a:defRPr/>
            </a:pPr>
            <a:r>
              <a:rPr lang="ar-SA" sz="3400" b="1">
                <a:solidFill>
                  <a:srgbClr val="7FAC00"/>
                </a:solidFill>
                <a:effectLst>
                  <a:outerShdw blurRad="38100" dist="38100" dir="2700000" algn="tl">
                    <a:srgbClr val="C0C0C0"/>
                  </a:outerShdw>
                </a:effectLst>
              </a:rPr>
              <a:t>المدرج التكراري :</a:t>
            </a:r>
          </a:p>
        </p:txBody>
      </p:sp>
      <p:pic>
        <p:nvPicPr>
          <p:cNvPr id="47107" name="Picture 5"/>
          <p:cNvPicPr>
            <a:picLocks noChangeAspect="1" noChangeArrowheads="1"/>
          </p:cNvPicPr>
          <p:nvPr/>
        </p:nvPicPr>
        <p:blipFill>
          <a:blip r:embed="rId3" cstate="print"/>
          <a:srcRect/>
          <a:stretch>
            <a:fillRect/>
          </a:stretch>
        </p:blipFill>
        <p:spPr bwMode="auto">
          <a:xfrm>
            <a:off x="539750" y="2205038"/>
            <a:ext cx="8151813" cy="4652962"/>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4" name="Rectangle 4" descr="25"/>
          <p:cNvSpPr>
            <a:spLocks noChangeArrowheads="1"/>
          </p:cNvSpPr>
          <p:nvPr/>
        </p:nvSpPr>
        <p:spPr bwMode="auto">
          <a:xfrm>
            <a:off x="6143625" y="333375"/>
            <a:ext cx="2676525" cy="609600"/>
          </a:xfrm>
          <a:prstGeom prst="rect">
            <a:avLst/>
          </a:prstGeom>
          <a:noFill/>
          <a:ln w="9525" algn="ctr">
            <a:noFill/>
            <a:miter lim="800000"/>
            <a:headEnd/>
            <a:tailEnd/>
          </a:ln>
          <a:effectLst/>
        </p:spPr>
        <p:txBody>
          <a:bodyPr wrap="none" anchor="ctr">
            <a:spAutoFit/>
          </a:bodyPr>
          <a:lstStyle/>
          <a:p>
            <a:pPr algn="r" rtl="1">
              <a:defRPr/>
            </a:pPr>
            <a:r>
              <a:rPr lang="ar-SA" sz="3400" b="1">
                <a:solidFill>
                  <a:srgbClr val="7FAC00"/>
                </a:solidFill>
                <a:effectLst>
                  <a:outerShdw blurRad="38100" dist="38100" dir="2700000" algn="tl">
                    <a:srgbClr val="C0C0C0"/>
                  </a:outerShdw>
                </a:effectLst>
              </a:rPr>
              <a:t>المضلع التكراري:</a:t>
            </a:r>
          </a:p>
        </p:txBody>
      </p:sp>
      <p:pic>
        <p:nvPicPr>
          <p:cNvPr id="48131" name="Picture 5"/>
          <p:cNvPicPr>
            <a:picLocks noChangeAspect="1" noChangeArrowheads="1"/>
          </p:cNvPicPr>
          <p:nvPr/>
        </p:nvPicPr>
        <p:blipFill>
          <a:blip r:embed="rId3" cstate="print"/>
          <a:srcRect/>
          <a:stretch>
            <a:fillRect/>
          </a:stretch>
        </p:blipFill>
        <p:spPr bwMode="auto">
          <a:xfrm>
            <a:off x="1035050" y="1268413"/>
            <a:ext cx="7497763" cy="544512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8" name="Rectangle 4" descr="25"/>
          <p:cNvSpPr>
            <a:spLocks noChangeArrowheads="1"/>
          </p:cNvSpPr>
          <p:nvPr/>
        </p:nvSpPr>
        <p:spPr bwMode="auto">
          <a:xfrm>
            <a:off x="6081713" y="333375"/>
            <a:ext cx="2738437" cy="609600"/>
          </a:xfrm>
          <a:prstGeom prst="rect">
            <a:avLst/>
          </a:prstGeom>
          <a:noFill/>
          <a:ln w="9525" algn="ctr">
            <a:noFill/>
            <a:miter lim="800000"/>
            <a:headEnd/>
            <a:tailEnd/>
          </a:ln>
          <a:effectLst/>
        </p:spPr>
        <p:txBody>
          <a:bodyPr wrap="none" anchor="ctr">
            <a:spAutoFit/>
          </a:bodyPr>
          <a:lstStyle/>
          <a:p>
            <a:pPr algn="r" rtl="1">
              <a:defRPr/>
            </a:pPr>
            <a:r>
              <a:rPr lang="ar-SA" sz="3400" b="1">
                <a:solidFill>
                  <a:srgbClr val="7FAC00"/>
                </a:solidFill>
                <a:effectLst>
                  <a:outerShdw blurRad="38100" dist="38100" dir="2700000" algn="tl">
                    <a:srgbClr val="C0C0C0"/>
                  </a:outerShdw>
                </a:effectLst>
              </a:rPr>
              <a:t>المنحنى التكراري:</a:t>
            </a:r>
          </a:p>
        </p:txBody>
      </p:sp>
      <p:pic>
        <p:nvPicPr>
          <p:cNvPr id="49155" name="Picture 5"/>
          <p:cNvPicPr>
            <a:picLocks noChangeAspect="1" noChangeArrowheads="1"/>
          </p:cNvPicPr>
          <p:nvPr/>
        </p:nvPicPr>
        <p:blipFill>
          <a:blip r:embed="rId3" cstate="print"/>
          <a:srcRect/>
          <a:stretch>
            <a:fillRect/>
          </a:stretch>
        </p:blipFill>
        <p:spPr bwMode="auto">
          <a:xfrm>
            <a:off x="900113" y="1308100"/>
            <a:ext cx="7816850" cy="536098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جسم مشطوف الحواف 2"/>
          <p:cNvSpPr/>
          <p:nvPr/>
        </p:nvSpPr>
        <p:spPr>
          <a:xfrm>
            <a:off x="2051720" y="265538"/>
            <a:ext cx="4896544" cy="1008112"/>
          </a:xfrm>
          <a:prstGeom prst="bevel">
            <a:avLst/>
          </a:prstGeom>
          <a:effectLst>
            <a:outerShdw blurRad="88900" dist="38100" dir="5400000" algn="ctr" rotWithShape="0">
              <a:srgbClr val="000000">
                <a:alpha val="65000"/>
              </a:srgbClr>
            </a:outerShdw>
            <a:softEdge rad="31750"/>
          </a:effectLst>
        </p:spPr>
        <p:style>
          <a:lnRef idx="0">
            <a:schemeClr val="accent2"/>
          </a:lnRef>
          <a:fillRef idx="3">
            <a:schemeClr val="accent2"/>
          </a:fillRef>
          <a:effectRef idx="3">
            <a:schemeClr val="accent2"/>
          </a:effectRef>
          <a:fontRef idx="minor">
            <a:schemeClr val="lt1"/>
          </a:fontRef>
        </p:style>
        <p:txBody>
          <a:bodyPr rtlCol="1" anchor="ctr"/>
          <a:lstStyle/>
          <a:p>
            <a:pPr algn="ctr" rtl="0"/>
            <a:r>
              <a:rPr lang="ar-SA" sz="3600" b="1" dirty="0" smtClean="0">
                <a:solidFill>
                  <a:schemeClr val="tx1"/>
                </a:solidFill>
                <a:effectLst>
                  <a:outerShdw blurRad="38100" dist="38100" dir="2700000" algn="tl">
                    <a:srgbClr val="000000">
                      <a:alpha val="43137"/>
                    </a:srgbClr>
                  </a:outerShdw>
                </a:effectLst>
                <a:latin typeface="Hacen Liner XL" pitchFamily="2" charset="-78"/>
                <a:cs typeface="Hacen Liner XL" pitchFamily="2" charset="-78"/>
              </a:rPr>
              <a:t> طرق عرض البيانات</a:t>
            </a:r>
            <a:endParaRPr lang="ar-SA" sz="3600" b="1" dirty="0">
              <a:solidFill>
                <a:schemeClr val="tx1"/>
              </a:solidFill>
              <a:effectLst>
                <a:outerShdw blurRad="38100" dist="38100" dir="2700000" algn="tl">
                  <a:srgbClr val="000000">
                    <a:alpha val="43137"/>
                  </a:srgbClr>
                </a:outerShdw>
              </a:effectLst>
              <a:latin typeface="Hacen Liner XL" pitchFamily="2" charset="-78"/>
              <a:cs typeface="Hacen Liner XL" pitchFamily="2" charset="-78"/>
            </a:endParaRPr>
          </a:p>
        </p:txBody>
      </p:sp>
      <p:sp>
        <p:nvSpPr>
          <p:cNvPr id="5" name="شريط إلى الأسفل 4"/>
          <p:cNvSpPr/>
          <p:nvPr/>
        </p:nvSpPr>
        <p:spPr>
          <a:xfrm>
            <a:off x="1835696" y="1628800"/>
            <a:ext cx="5328592" cy="936104"/>
          </a:xfrm>
          <a:prstGeom prst="ribbon">
            <a:avLst>
              <a:gd name="adj1" fmla="val 16667"/>
              <a:gd name="adj2" fmla="val 73970"/>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effectLst>
                  <a:outerShdw blurRad="38100" dist="38100" dir="2700000" algn="tl">
                    <a:srgbClr val="000000">
                      <a:alpha val="43137"/>
                    </a:srgbClr>
                  </a:outerShdw>
                </a:effectLst>
              </a:rPr>
              <a:t>1. طريقة الجدول</a:t>
            </a:r>
            <a:endParaRPr lang="ar-SA" sz="3600" b="1" dirty="0">
              <a:effectLst>
                <a:outerShdw blurRad="38100" dist="38100" dir="2700000" algn="tl">
                  <a:srgbClr val="000000">
                    <a:alpha val="43137"/>
                  </a:srgbClr>
                </a:outerShdw>
              </a:effectLst>
            </a:endParaRPr>
          </a:p>
        </p:txBody>
      </p:sp>
      <p:sp>
        <p:nvSpPr>
          <p:cNvPr id="6" name="وسيلة شرح مع سهم إلى اليسار 5"/>
          <p:cNvSpPr/>
          <p:nvPr/>
        </p:nvSpPr>
        <p:spPr>
          <a:xfrm>
            <a:off x="7164288" y="2852936"/>
            <a:ext cx="1440160" cy="936104"/>
          </a:xfrm>
          <a:prstGeom prst="leftArrowCallout">
            <a:avLst>
              <a:gd name="adj1" fmla="val 31202"/>
              <a:gd name="adj2" fmla="val 25000"/>
              <a:gd name="adj3" fmla="val 25000"/>
              <a:gd name="adj4" fmla="val 64977"/>
            </a:avLst>
          </a:prstGeom>
          <a:solidFill>
            <a:srgbClr val="0070C0"/>
          </a:solidFill>
        </p:spPr>
        <p:style>
          <a:lnRef idx="0">
            <a:schemeClr val="accent1"/>
          </a:lnRef>
          <a:fillRef idx="3">
            <a:schemeClr val="accent1"/>
          </a:fillRef>
          <a:effectRef idx="3">
            <a:schemeClr val="accent1"/>
          </a:effectRef>
          <a:fontRef idx="minor">
            <a:schemeClr val="lt1"/>
          </a:fontRef>
        </p:style>
        <p:txBody>
          <a:bodyPr rtlCol="1" anchor="ctr"/>
          <a:lstStyle/>
          <a:p>
            <a:pPr algn="ctr"/>
            <a:r>
              <a:rPr lang="ar-SA" sz="2800" b="1" dirty="0" smtClean="0"/>
              <a:t>مثال</a:t>
            </a:r>
            <a:endParaRPr lang="ar-SA" sz="2800" b="1" dirty="0"/>
          </a:p>
        </p:txBody>
      </p:sp>
      <p:sp>
        <p:nvSpPr>
          <p:cNvPr id="7" name="مربع نص 6"/>
          <p:cNvSpPr txBox="1"/>
          <p:nvPr/>
        </p:nvSpPr>
        <p:spPr>
          <a:xfrm>
            <a:off x="251520" y="3101886"/>
            <a:ext cx="6912768" cy="461665"/>
          </a:xfrm>
          <a:prstGeom prst="rect">
            <a:avLst/>
          </a:prstGeom>
          <a:noFill/>
        </p:spPr>
        <p:txBody>
          <a:bodyPr wrap="square" rtlCol="1">
            <a:spAutoFit/>
          </a:bodyPr>
          <a:lstStyle/>
          <a:p>
            <a:r>
              <a:rPr lang="ar-SA" sz="2400" b="1" dirty="0" smtClean="0">
                <a:solidFill>
                  <a:schemeClr val="tx2">
                    <a:lumMod val="10000"/>
                  </a:schemeClr>
                </a:solidFill>
              </a:rPr>
              <a:t>عدد الطالبات المقبولات في جامعة المجمعة في إحدى السنوات</a:t>
            </a:r>
            <a:endParaRPr lang="ar-SA" sz="2400" b="1" dirty="0">
              <a:solidFill>
                <a:schemeClr val="tx2">
                  <a:lumMod val="10000"/>
                </a:schemeClr>
              </a:solidFill>
            </a:endParaRPr>
          </a:p>
        </p:txBody>
      </p:sp>
      <p:graphicFrame>
        <p:nvGraphicFramePr>
          <p:cNvPr id="8" name="جدول 7"/>
          <p:cNvGraphicFramePr>
            <a:graphicFrameLocks noGrp="1"/>
          </p:cNvGraphicFramePr>
          <p:nvPr>
            <p:extLst>
              <p:ext uri="{D42A27DB-BD31-4B8C-83A1-F6EECF244321}">
                <p14:modId xmlns="" xmlns:p14="http://schemas.microsoft.com/office/powerpoint/2010/main" val="697856355"/>
              </p:ext>
            </p:extLst>
          </p:nvPr>
        </p:nvGraphicFramePr>
        <p:xfrm>
          <a:off x="2471936" y="3789040"/>
          <a:ext cx="4056112" cy="2773680"/>
        </p:xfrm>
        <a:graphic>
          <a:graphicData uri="http://schemas.openxmlformats.org/drawingml/2006/table">
            <a:tbl>
              <a:tblPr rtl="1" firstRow="1" bandRow="1">
                <a:tableStyleId>{21E4AEA4-8DFA-4A89-87EB-49C32662AFE0}</a:tableStyleId>
              </a:tblPr>
              <a:tblGrid>
                <a:gridCol w="1949153"/>
                <a:gridCol w="2106959"/>
              </a:tblGrid>
              <a:tr h="295451">
                <a:tc>
                  <a:txBody>
                    <a:bodyPr/>
                    <a:lstStyle/>
                    <a:p>
                      <a:pPr algn="ctr" rtl="1"/>
                      <a:r>
                        <a:rPr lang="ar-SA" sz="2000" b="1" dirty="0" smtClean="0">
                          <a:effectLst>
                            <a:outerShdw blurRad="38100" dist="38100" dir="2700000" algn="tl">
                              <a:srgbClr val="000000">
                                <a:alpha val="43137"/>
                              </a:srgbClr>
                            </a:outerShdw>
                          </a:effectLst>
                        </a:rPr>
                        <a:t>الكلية</a:t>
                      </a:r>
                      <a:endParaRPr lang="ar-SA" sz="2000" b="1" dirty="0">
                        <a:effectLst>
                          <a:outerShdw blurRad="38100" dist="38100" dir="2700000" algn="tl">
                            <a:srgbClr val="000000">
                              <a:alpha val="43137"/>
                            </a:srgbClr>
                          </a:outerShdw>
                        </a:effectLst>
                      </a:endParaRPr>
                    </a:p>
                  </a:txBody>
                  <a:tcPr anchor="ctr"/>
                </a:tc>
                <a:tc>
                  <a:txBody>
                    <a:bodyPr/>
                    <a:lstStyle/>
                    <a:p>
                      <a:pPr algn="ctr" rtl="1"/>
                      <a:r>
                        <a:rPr lang="ar-SA" sz="2000" b="1" dirty="0" smtClean="0">
                          <a:effectLst>
                            <a:outerShdw blurRad="38100" dist="38100" dir="2700000" algn="tl">
                              <a:srgbClr val="000000">
                                <a:alpha val="43137"/>
                              </a:srgbClr>
                            </a:outerShdw>
                          </a:effectLst>
                        </a:rPr>
                        <a:t>عدد الطالبات</a:t>
                      </a:r>
                      <a:endParaRPr lang="ar-SA" sz="2000" b="1" dirty="0">
                        <a:effectLst>
                          <a:outerShdw blurRad="38100" dist="38100" dir="2700000" algn="tl">
                            <a:srgbClr val="000000">
                              <a:alpha val="43137"/>
                            </a:srgbClr>
                          </a:outerShdw>
                        </a:effectLst>
                      </a:endParaRPr>
                    </a:p>
                  </a:txBody>
                  <a:tcPr anchor="ctr"/>
                </a:tc>
              </a:tr>
              <a:tr h="370840">
                <a:tc>
                  <a:txBody>
                    <a:bodyPr/>
                    <a:lstStyle/>
                    <a:p>
                      <a:pPr algn="ctr" rtl="1"/>
                      <a:r>
                        <a:rPr lang="ar-SA" sz="2000" b="1" dirty="0" smtClean="0">
                          <a:effectLst/>
                        </a:rPr>
                        <a:t>العلوم</a:t>
                      </a:r>
                      <a:endParaRPr lang="ar-SA" sz="2000" b="1" dirty="0">
                        <a:effectLst/>
                      </a:endParaRPr>
                    </a:p>
                  </a:txBody>
                  <a:tcPr anchor="ctr"/>
                </a:tc>
                <a:tc>
                  <a:txBody>
                    <a:bodyPr/>
                    <a:lstStyle/>
                    <a:p>
                      <a:pPr algn="ctr" rtl="1"/>
                      <a:r>
                        <a:rPr lang="ar-SA" sz="2000" b="1" dirty="0" smtClean="0">
                          <a:effectLst/>
                        </a:rPr>
                        <a:t>200</a:t>
                      </a:r>
                      <a:endParaRPr lang="ar-SA" sz="2000" b="1" dirty="0">
                        <a:effectLst/>
                      </a:endParaRPr>
                    </a:p>
                  </a:txBody>
                  <a:tcPr anchor="ctr"/>
                </a:tc>
              </a:tr>
              <a:tr h="370840">
                <a:tc>
                  <a:txBody>
                    <a:bodyPr/>
                    <a:lstStyle/>
                    <a:p>
                      <a:pPr algn="ctr" rtl="1"/>
                      <a:r>
                        <a:rPr lang="ar-SA" sz="2000" b="1" dirty="0" smtClean="0">
                          <a:effectLst/>
                        </a:rPr>
                        <a:t>العلوم الزراعية</a:t>
                      </a:r>
                      <a:endParaRPr lang="ar-SA" sz="2000" b="1" dirty="0">
                        <a:effectLst/>
                      </a:endParaRPr>
                    </a:p>
                  </a:txBody>
                  <a:tcPr anchor="ctr"/>
                </a:tc>
                <a:tc>
                  <a:txBody>
                    <a:bodyPr/>
                    <a:lstStyle/>
                    <a:p>
                      <a:pPr algn="ctr" rtl="1"/>
                      <a:r>
                        <a:rPr lang="ar-SA" sz="2000" b="1" dirty="0" smtClean="0">
                          <a:effectLst/>
                        </a:rPr>
                        <a:t>350</a:t>
                      </a:r>
                      <a:endParaRPr lang="ar-SA" sz="2000" b="1" dirty="0">
                        <a:effectLst/>
                      </a:endParaRPr>
                    </a:p>
                  </a:txBody>
                  <a:tcPr anchor="ctr"/>
                </a:tc>
              </a:tr>
              <a:tr h="370840">
                <a:tc>
                  <a:txBody>
                    <a:bodyPr/>
                    <a:lstStyle/>
                    <a:p>
                      <a:pPr algn="ctr" rtl="1"/>
                      <a:r>
                        <a:rPr lang="ar-SA" sz="2000" b="1" dirty="0" smtClean="0">
                          <a:effectLst/>
                        </a:rPr>
                        <a:t>الطب</a:t>
                      </a:r>
                      <a:endParaRPr lang="ar-SA" sz="2000" b="1" dirty="0">
                        <a:effectLst/>
                      </a:endParaRPr>
                    </a:p>
                  </a:txBody>
                  <a:tcPr anchor="ctr"/>
                </a:tc>
                <a:tc>
                  <a:txBody>
                    <a:bodyPr/>
                    <a:lstStyle/>
                    <a:p>
                      <a:pPr algn="ctr" rtl="1"/>
                      <a:r>
                        <a:rPr lang="ar-SA" sz="2000" b="1" dirty="0" smtClean="0">
                          <a:effectLst/>
                        </a:rPr>
                        <a:t>90</a:t>
                      </a:r>
                      <a:endParaRPr lang="ar-SA" sz="2000" b="1" dirty="0">
                        <a:effectLst/>
                      </a:endParaRPr>
                    </a:p>
                  </a:txBody>
                  <a:tcPr anchor="ctr"/>
                </a:tc>
              </a:tr>
              <a:tr h="370840">
                <a:tc>
                  <a:txBody>
                    <a:bodyPr/>
                    <a:lstStyle/>
                    <a:p>
                      <a:pPr algn="ctr" rtl="1"/>
                      <a:r>
                        <a:rPr lang="ar-SA" sz="2000" b="1" dirty="0" smtClean="0">
                          <a:effectLst/>
                        </a:rPr>
                        <a:t>الصيدلة</a:t>
                      </a:r>
                      <a:endParaRPr lang="ar-SA" sz="2000" b="1" dirty="0">
                        <a:effectLst/>
                      </a:endParaRPr>
                    </a:p>
                  </a:txBody>
                  <a:tcPr anchor="ctr"/>
                </a:tc>
                <a:tc>
                  <a:txBody>
                    <a:bodyPr/>
                    <a:lstStyle/>
                    <a:p>
                      <a:pPr algn="ctr" rtl="1"/>
                      <a:r>
                        <a:rPr lang="ar-SA" sz="2000" b="1" dirty="0" smtClean="0">
                          <a:effectLst/>
                        </a:rPr>
                        <a:t>120</a:t>
                      </a:r>
                      <a:endParaRPr lang="ar-SA" sz="2000" b="1" dirty="0">
                        <a:effectLst/>
                      </a:endParaRPr>
                    </a:p>
                  </a:txBody>
                  <a:tcPr anchor="ctr"/>
                </a:tc>
              </a:tr>
              <a:tr h="370840">
                <a:tc>
                  <a:txBody>
                    <a:bodyPr/>
                    <a:lstStyle/>
                    <a:p>
                      <a:pPr algn="ctr" rtl="1"/>
                      <a:r>
                        <a:rPr lang="ar-SA" sz="2000" b="1" dirty="0" smtClean="0">
                          <a:effectLst/>
                        </a:rPr>
                        <a:t>الدراسات التطبيقية</a:t>
                      </a:r>
                      <a:endParaRPr lang="ar-SA" sz="2000" b="1" dirty="0">
                        <a:effectLst/>
                      </a:endParaRPr>
                    </a:p>
                  </a:txBody>
                  <a:tcPr anchor="ctr"/>
                </a:tc>
                <a:tc>
                  <a:txBody>
                    <a:bodyPr/>
                    <a:lstStyle/>
                    <a:p>
                      <a:pPr algn="ctr" rtl="1"/>
                      <a:r>
                        <a:rPr lang="ar-SA" sz="2000" b="1" dirty="0" smtClean="0">
                          <a:effectLst/>
                        </a:rPr>
                        <a:t>150</a:t>
                      </a:r>
                      <a:endParaRPr lang="ar-SA" sz="2000" b="1" dirty="0">
                        <a:effectLst/>
                      </a:endParaRPr>
                    </a:p>
                  </a:txBody>
                  <a:tcPr anchor="ctr"/>
                </a:tc>
              </a:tr>
              <a:tr h="370840">
                <a:tc>
                  <a:txBody>
                    <a:bodyPr/>
                    <a:lstStyle/>
                    <a:p>
                      <a:pPr algn="ctr" rtl="1"/>
                      <a:r>
                        <a:rPr lang="ar-SA" sz="2000" b="1" dirty="0" smtClean="0">
                          <a:effectLst/>
                        </a:rPr>
                        <a:t>المجموع</a:t>
                      </a:r>
                      <a:endParaRPr lang="ar-SA" sz="2000" b="1" dirty="0">
                        <a:effectLst/>
                      </a:endParaRPr>
                    </a:p>
                  </a:txBody>
                  <a:tcPr anchor="ctr"/>
                </a:tc>
                <a:tc>
                  <a:txBody>
                    <a:bodyPr/>
                    <a:lstStyle/>
                    <a:p>
                      <a:pPr algn="ctr" rtl="1"/>
                      <a:r>
                        <a:rPr lang="ar-SA" sz="2000" b="1" dirty="0" smtClean="0">
                          <a:effectLst/>
                        </a:rPr>
                        <a:t>910</a:t>
                      </a:r>
                      <a:endParaRPr lang="ar-SA" sz="2000" b="1" dirty="0">
                        <a:effectLst/>
                      </a:endParaRPr>
                    </a:p>
                  </a:txBody>
                  <a:tcPr anchor="ctr"/>
                </a:tc>
              </a:tr>
            </a:tbl>
          </a:graphicData>
        </a:graphic>
      </p:graphicFrame>
    </p:spTree>
    <p:extLst>
      <p:ext uri="{BB962C8B-B14F-4D97-AF65-F5344CB8AC3E}">
        <p14:creationId xmlns="" xmlns:p14="http://schemas.microsoft.com/office/powerpoint/2010/main" val="3433908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500" fill="hold"/>
                                        <p:tgtEl>
                                          <p:spTgt spid="5"/>
                                        </p:tgtEl>
                                        <p:attrNameLst>
                                          <p:attrName>ppt_w</p:attrName>
                                        </p:attrNameLst>
                                      </p:cBhvr>
                                      <p:tavLst>
                                        <p:tav tm="0">
                                          <p:val>
                                            <p:fltVal val="0"/>
                                          </p:val>
                                        </p:tav>
                                        <p:tav tm="100000">
                                          <p:val>
                                            <p:strVal val="#ppt_w"/>
                                          </p:val>
                                        </p:tav>
                                      </p:tavLst>
                                    </p:anim>
                                    <p:anim calcmode="lin" valueType="num">
                                      <p:cBhvr>
                                        <p:cTn id="13" dur="500" fill="hold"/>
                                        <p:tgtEl>
                                          <p:spTgt spid="5"/>
                                        </p:tgtEl>
                                        <p:attrNameLst>
                                          <p:attrName>ppt_h</p:attrName>
                                        </p:attrNameLst>
                                      </p:cBhvr>
                                      <p:tavLst>
                                        <p:tav tm="0">
                                          <p:val>
                                            <p:fltVal val="0"/>
                                          </p:val>
                                        </p:tav>
                                        <p:tav tm="100000">
                                          <p:val>
                                            <p:strVal val="#ppt_h"/>
                                          </p:val>
                                        </p:tav>
                                      </p:tavLst>
                                    </p:anim>
                                    <p:animEffect transition="in" filter="fade">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1+#ppt_w/2"/>
                                          </p:val>
                                        </p:tav>
                                        <p:tav tm="100000">
                                          <p:val>
                                            <p:strVal val="#ppt_x"/>
                                          </p:val>
                                        </p:tav>
                                      </p:tavLst>
                                    </p:anim>
                                    <p:anim calcmode="lin" valueType="num">
                                      <p:cBhvr additive="base">
                                        <p:cTn id="20"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circle(in)">
                                      <p:cBhvr>
                                        <p:cTn id="29" dur="2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6" grpId="0" animBg="1"/>
      <p:bldP spid="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مخطط 1"/>
          <p:cNvGraphicFramePr/>
          <p:nvPr>
            <p:extLst>
              <p:ext uri="{D42A27DB-BD31-4B8C-83A1-F6EECF244321}">
                <p14:modId xmlns="" xmlns:p14="http://schemas.microsoft.com/office/powerpoint/2010/main" val="3624699617"/>
              </p:ext>
            </p:extLst>
          </p:nvPr>
        </p:nvGraphicFramePr>
        <p:xfrm>
          <a:off x="1007604" y="1556792"/>
          <a:ext cx="7452828" cy="4768304"/>
        </p:xfrm>
        <a:graphic>
          <a:graphicData uri="http://schemas.openxmlformats.org/drawingml/2006/chart">
            <c:chart xmlns:c="http://schemas.openxmlformats.org/drawingml/2006/chart" xmlns:r="http://schemas.openxmlformats.org/officeDocument/2006/relationships" r:id="rId2"/>
          </a:graphicData>
        </a:graphic>
      </p:graphicFrame>
      <p:sp>
        <p:nvSpPr>
          <p:cNvPr id="3" name="شريط إلى الأسفل 2"/>
          <p:cNvSpPr/>
          <p:nvPr/>
        </p:nvSpPr>
        <p:spPr>
          <a:xfrm>
            <a:off x="1763688" y="260648"/>
            <a:ext cx="5328592" cy="1080120"/>
          </a:xfrm>
          <a:prstGeom prst="ribbon">
            <a:avLst>
              <a:gd name="adj1" fmla="val 16667"/>
              <a:gd name="adj2" fmla="val 73970"/>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effectLst>
                  <a:outerShdw blurRad="38100" dist="38100" dir="2700000" algn="tl">
                    <a:srgbClr val="000000">
                      <a:alpha val="43137"/>
                    </a:srgbClr>
                  </a:outerShdw>
                </a:effectLst>
              </a:rPr>
              <a:t>2. طريقة الأعمدة أو المستطيلات</a:t>
            </a:r>
            <a:endParaRPr lang="ar-SA" sz="3200" b="1" dirty="0">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605292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500" fill="hold"/>
                                        <p:tgtEl>
                                          <p:spTgt spid="3"/>
                                        </p:tgtEl>
                                        <p:attrNameLst>
                                          <p:attrName>ppt_w</p:attrName>
                                        </p:attrNameLst>
                                      </p:cBhvr>
                                      <p:tavLst>
                                        <p:tav tm="0">
                                          <p:val>
                                            <p:fltVal val="0"/>
                                          </p:val>
                                        </p:tav>
                                        <p:tav tm="100000">
                                          <p:val>
                                            <p:strVal val="#ppt_w"/>
                                          </p:val>
                                        </p:tav>
                                      </p:tavLst>
                                    </p:anim>
                                    <p:anim calcmode="lin" valueType="num">
                                      <p:cBhvr>
                                        <p:cTn id="8" dur="500" fill="hold"/>
                                        <p:tgtEl>
                                          <p:spTgt spid="3"/>
                                        </p:tgtEl>
                                        <p:attrNameLst>
                                          <p:attrName>ppt_h</p:attrName>
                                        </p:attrNameLst>
                                      </p:cBhvr>
                                      <p:tavLst>
                                        <p:tav tm="0">
                                          <p:val>
                                            <p:fltVal val="0"/>
                                          </p:val>
                                        </p:tav>
                                        <p:tav tm="100000">
                                          <p:val>
                                            <p:strVal val="#ppt_h"/>
                                          </p:val>
                                        </p:tav>
                                      </p:tavLst>
                                    </p:anim>
                                    <p:animEffect transition="in" filter="fade">
                                      <p:cBhvr>
                                        <p:cTn id="9" dur="500"/>
                                        <p:tgtEl>
                                          <p:spTgt spid="3"/>
                                        </p:tgtEl>
                                      </p:cBhvr>
                                    </p:animEffect>
                                  </p:childTnLst>
                                </p:cTn>
                              </p:par>
                            </p:childTnLst>
                          </p:cTn>
                        </p:par>
                      </p:childTnLst>
                    </p:cTn>
                  </p:par>
                  <p:par>
                    <p:cTn id="10" fill="hold">
                      <p:stCondLst>
                        <p:cond delay="indefinite"/>
                      </p:stCondLst>
                      <p:childTnLst>
                        <p:par>
                          <p:cTn id="11" fill="hold">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2">
                                            <p:graphicEl>
                                              <a:chart seriesIdx="-3" categoryIdx="-3" bldStep="gridLegend"/>
                                            </p:graphic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2">
                                            <p:graphicEl>
                                              <a:chart seriesIdx="0" categoryIdx="0" bldStep="ptInSeries"/>
                                            </p:graphic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
                                            <p:graphicEl>
                                              <a:chart seriesIdx="0" categoryIdx="1" bldStep="ptInSeries"/>
                                            </p:graphic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2">
                                            <p:graphicEl>
                                              <a:chart seriesIdx="0" categoryIdx="2" bldStep="ptInSeries"/>
                                            </p:graphicEl>
                                          </p:spTgt>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
                                            <p:graphicEl>
                                              <a:chart seriesIdx="0" categoryIdx="3" bldStep="ptInSeries"/>
                                            </p:graphicEl>
                                          </p:spTgt>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
                                            <p:graphicEl>
                                              <a:chart seriesIdx="1" categoryIdx="0" bldStep="ptInSeries"/>
                                            </p:graphicEl>
                                          </p:spTgt>
                                        </p:tgtEl>
                                        <p:attrNameLst>
                                          <p:attrName>style.visibility</p:attrName>
                                        </p:attrNameLst>
                                      </p:cBhvr>
                                      <p:to>
                                        <p:strVal val="visible"/>
                                      </p:to>
                                    </p:set>
                                  </p:childTnLst>
                                </p:cTn>
                              </p:par>
                            </p:childTnLst>
                          </p:cTn>
                        </p:par>
                      </p:childTnLst>
                    </p:cTn>
                  </p:par>
                  <p:par>
                    <p:cTn id="34" fill="hold">
                      <p:stCondLst>
                        <p:cond delay="indefinite"/>
                      </p:stCondLst>
                      <p:childTnLst>
                        <p:par>
                          <p:cTn id="35" fill="hold">
                            <p:stCondLst>
                              <p:cond delay="0"/>
                            </p:stCondLst>
                            <p:childTnLst>
                              <p:par>
                                <p:cTn id="36" presetID="1" presetClass="entr" presetSubtype="0" fill="hold" grpId="0" nodeType="clickEffect">
                                  <p:stCondLst>
                                    <p:cond delay="0"/>
                                  </p:stCondLst>
                                  <p:childTnLst>
                                    <p:set>
                                      <p:cBhvr>
                                        <p:cTn id="37" dur="1" fill="hold">
                                          <p:stCondLst>
                                            <p:cond delay="0"/>
                                          </p:stCondLst>
                                        </p:cTn>
                                        <p:tgtEl>
                                          <p:spTgt spid="2">
                                            <p:graphicEl>
                                              <a:chart seriesIdx="1" categoryIdx="1" bldStep="ptInSeries"/>
                                            </p:graphicEl>
                                          </p:spTgt>
                                        </p:tgtEl>
                                        <p:attrNameLst>
                                          <p:attrName>style.visibility</p:attrName>
                                        </p:attrNameLst>
                                      </p:cBhvr>
                                      <p:to>
                                        <p:strVal val="visible"/>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
                                            <p:graphicEl>
                                              <a:chart seriesIdx="1" categoryIdx="2" bldStep="ptInSeries"/>
                                            </p:graphic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grpId="0" nodeType="clickEffect">
                                  <p:stCondLst>
                                    <p:cond delay="0"/>
                                  </p:stCondLst>
                                  <p:childTnLst>
                                    <p:set>
                                      <p:cBhvr>
                                        <p:cTn id="45" dur="1" fill="hold">
                                          <p:stCondLst>
                                            <p:cond delay="0"/>
                                          </p:stCondLst>
                                        </p:cTn>
                                        <p:tgtEl>
                                          <p:spTgt spid="2">
                                            <p:graphicEl>
                                              <a:chart seriesIdx="1" categoryIdx="3" bldStep="ptInSeries"/>
                                            </p:graphic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grpId="0" nodeType="clickEffect">
                                  <p:stCondLst>
                                    <p:cond delay="0"/>
                                  </p:stCondLst>
                                  <p:childTnLst>
                                    <p:set>
                                      <p:cBhvr>
                                        <p:cTn id="49" dur="1" fill="hold">
                                          <p:stCondLst>
                                            <p:cond delay="0"/>
                                          </p:stCondLst>
                                        </p:cTn>
                                        <p:tgtEl>
                                          <p:spTgt spid="2">
                                            <p:graphicEl>
                                              <a:chart seriesIdx="2" categoryIdx="0" bldStep="ptInSeries"/>
                                            </p:graphicEl>
                                          </p:spTgt>
                                        </p:tgtEl>
                                        <p:attrNameLst>
                                          <p:attrName>style.visibility</p:attrName>
                                        </p:attrNameLst>
                                      </p:cBhvr>
                                      <p:to>
                                        <p:strVal val="visible"/>
                                      </p:to>
                                    </p:se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grpId="0" nodeType="clickEffect">
                                  <p:stCondLst>
                                    <p:cond delay="0"/>
                                  </p:stCondLst>
                                  <p:childTnLst>
                                    <p:set>
                                      <p:cBhvr>
                                        <p:cTn id="53" dur="1" fill="hold">
                                          <p:stCondLst>
                                            <p:cond delay="0"/>
                                          </p:stCondLst>
                                        </p:cTn>
                                        <p:tgtEl>
                                          <p:spTgt spid="2">
                                            <p:graphicEl>
                                              <a:chart seriesIdx="2" categoryIdx="1" bldStep="ptInSeries"/>
                                            </p:graphicEl>
                                          </p:spTgt>
                                        </p:tgtEl>
                                        <p:attrNameLst>
                                          <p:attrName>style.visibility</p:attrName>
                                        </p:attrNameLst>
                                      </p:cBhvr>
                                      <p:to>
                                        <p:strVal val="visible"/>
                                      </p:to>
                                    </p:set>
                                  </p:childTnLst>
                                </p:cTn>
                              </p:par>
                            </p:childTnLst>
                          </p:cTn>
                        </p:par>
                      </p:childTnLst>
                    </p:cTn>
                  </p:par>
                  <p:par>
                    <p:cTn id="54" fill="hold">
                      <p:stCondLst>
                        <p:cond delay="indefinite"/>
                      </p:stCondLst>
                      <p:childTnLst>
                        <p:par>
                          <p:cTn id="55" fill="hold">
                            <p:stCondLst>
                              <p:cond delay="0"/>
                            </p:stCondLst>
                            <p:childTnLst>
                              <p:par>
                                <p:cTn id="56" presetID="1" presetClass="entr" presetSubtype="0" fill="hold" grpId="0" nodeType="clickEffect">
                                  <p:stCondLst>
                                    <p:cond delay="0"/>
                                  </p:stCondLst>
                                  <p:childTnLst>
                                    <p:set>
                                      <p:cBhvr>
                                        <p:cTn id="57" dur="1" fill="hold">
                                          <p:stCondLst>
                                            <p:cond delay="0"/>
                                          </p:stCondLst>
                                        </p:cTn>
                                        <p:tgtEl>
                                          <p:spTgt spid="2">
                                            <p:graphicEl>
                                              <a:chart seriesIdx="2" categoryIdx="2" bldStep="ptInSeries"/>
                                            </p:graphicEl>
                                          </p:spTgt>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1" presetClass="entr" presetSubtype="0" fill="hold" grpId="0" nodeType="clickEffect">
                                  <p:stCondLst>
                                    <p:cond delay="0"/>
                                  </p:stCondLst>
                                  <p:childTnLst>
                                    <p:set>
                                      <p:cBhvr>
                                        <p:cTn id="61" dur="1" fill="hold">
                                          <p:stCondLst>
                                            <p:cond delay="0"/>
                                          </p:stCondLst>
                                        </p:cTn>
                                        <p:tgtEl>
                                          <p:spTgt spid="2">
                                            <p:graphicEl>
                                              <a:chart seriesIdx="2" categoryIdx="3" bldStep="ptInSeries"/>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p:bldSub>
          <a:bldChart bld="seriesEl"/>
        </p:bldSub>
      </p:bldGraphic>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ريط إلى الأسفل 1"/>
          <p:cNvSpPr/>
          <p:nvPr/>
        </p:nvSpPr>
        <p:spPr>
          <a:xfrm>
            <a:off x="1979712" y="332656"/>
            <a:ext cx="5328592" cy="936104"/>
          </a:xfrm>
          <a:prstGeom prst="ribbon">
            <a:avLst>
              <a:gd name="adj1" fmla="val 16667"/>
              <a:gd name="adj2" fmla="val 73970"/>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effectLst>
                  <a:outerShdw blurRad="38100" dist="38100" dir="2700000" algn="tl">
                    <a:srgbClr val="000000">
                      <a:alpha val="43137"/>
                    </a:srgbClr>
                  </a:outerShdw>
                </a:effectLst>
              </a:rPr>
              <a:t>4. طريقة الخط المنحني</a:t>
            </a:r>
            <a:endParaRPr lang="ar-SA" sz="3600" b="1" dirty="0">
              <a:effectLst>
                <a:outerShdw blurRad="38100" dist="38100" dir="2700000" algn="tl">
                  <a:srgbClr val="000000">
                    <a:alpha val="43137"/>
                  </a:srgbClr>
                </a:outerShdw>
              </a:effectLst>
            </a:endParaRPr>
          </a:p>
        </p:txBody>
      </p:sp>
      <p:graphicFrame>
        <p:nvGraphicFramePr>
          <p:cNvPr id="5" name="مخطط 4"/>
          <p:cNvGraphicFramePr/>
          <p:nvPr>
            <p:extLst>
              <p:ext uri="{D42A27DB-BD31-4B8C-83A1-F6EECF244321}">
                <p14:modId xmlns="" xmlns:p14="http://schemas.microsoft.com/office/powerpoint/2010/main" val="2249346731"/>
              </p:ext>
            </p:extLst>
          </p:nvPr>
        </p:nvGraphicFramePr>
        <p:xfrm>
          <a:off x="1596008" y="1916832"/>
          <a:ext cx="6096000"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9" name="مربع نص 8"/>
          <p:cNvSpPr txBox="1"/>
          <p:nvPr/>
        </p:nvSpPr>
        <p:spPr>
          <a:xfrm>
            <a:off x="2699792" y="5589240"/>
            <a:ext cx="864096" cy="369332"/>
          </a:xfrm>
          <a:prstGeom prst="rect">
            <a:avLst/>
          </a:prstGeom>
          <a:solidFill>
            <a:schemeClr val="tx1"/>
          </a:solidFill>
        </p:spPr>
        <p:txBody>
          <a:bodyPr wrap="square" rtlCol="1">
            <a:spAutoFit/>
          </a:bodyPr>
          <a:lstStyle/>
          <a:p>
            <a:r>
              <a:rPr lang="ar-SA" dirty="0" smtClean="0">
                <a:solidFill>
                  <a:schemeClr val="bg2">
                    <a:lumMod val="50000"/>
                  </a:schemeClr>
                </a:solidFill>
              </a:rPr>
              <a:t>العلوم</a:t>
            </a:r>
            <a:endParaRPr lang="ar-SA" dirty="0">
              <a:solidFill>
                <a:schemeClr val="bg2">
                  <a:lumMod val="50000"/>
                </a:schemeClr>
              </a:solidFill>
            </a:endParaRPr>
          </a:p>
        </p:txBody>
      </p:sp>
      <p:sp>
        <p:nvSpPr>
          <p:cNvPr id="10" name="مربع نص 9"/>
          <p:cNvSpPr txBox="1"/>
          <p:nvPr/>
        </p:nvSpPr>
        <p:spPr>
          <a:xfrm>
            <a:off x="6084168" y="5594632"/>
            <a:ext cx="864096" cy="369332"/>
          </a:xfrm>
          <a:prstGeom prst="rect">
            <a:avLst/>
          </a:prstGeom>
          <a:solidFill>
            <a:schemeClr val="tx1"/>
          </a:solidFill>
        </p:spPr>
        <p:txBody>
          <a:bodyPr wrap="square" rtlCol="1">
            <a:spAutoFit/>
          </a:bodyPr>
          <a:lstStyle/>
          <a:p>
            <a:r>
              <a:rPr lang="ar-SA" dirty="0" smtClean="0">
                <a:solidFill>
                  <a:schemeClr val="bg2">
                    <a:lumMod val="75000"/>
                  </a:schemeClr>
                </a:solidFill>
              </a:rPr>
              <a:t>الصيدلة</a:t>
            </a:r>
            <a:endParaRPr lang="ar-SA" dirty="0">
              <a:solidFill>
                <a:schemeClr val="bg2">
                  <a:lumMod val="75000"/>
                </a:schemeClr>
              </a:solidFill>
            </a:endParaRPr>
          </a:p>
        </p:txBody>
      </p:sp>
      <p:sp>
        <p:nvSpPr>
          <p:cNvPr id="11" name="مربع نص 10"/>
          <p:cNvSpPr txBox="1"/>
          <p:nvPr/>
        </p:nvSpPr>
        <p:spPr>
          <a:xfrm>
            <a:off x="5076056" y="5590480"/>
            <a:ext cx="864096" cy="369332"/>
          </a:xfrm>
          <a:prstGeom prst="rect">
            <a:avLst/>
          </a:prstGeom>
          <a:solidFill>
            <a:schemeClr val="tx1"/>
          </a:solidFill>
        </p:spPr>
        <p:txBody>
          <a:bodyPr wrap="square" rtlCol="1">
            <a:spAutoFit/>
          </a:bodyPr>
          <a:lstStyle/>
          <a:p>
            <a:r>
              <a:rPr lang="ar-SA" dirty="0" smtClean="0">
                <a:solidFill>
                  <a:schemeClr val="bg2">
                    <a:lumMod val="50000"/>
                  </a:schemeClr>
                </a:solidFill>
              </a:rPr>
              <a:t>الطب</a:t>
            </a:r>
            <a:endParaRPr lang="ar-SA" dirty="0">
              <a:solidFill>
                <a:schemeClr val="bg2">
                  <a:lumMod val="50000"/>
                </a:schemeClr>
              </a:solidFill>
            </a:endParaRPr>
          </a:p>
        </p:txBody>
      </p:sp>
      <p:sp>
        <p:nvSpPr>
          <p:cNvPr id="12" name="مربع نص 11"/>
          <p:cNvSpPr txBox="1"/>
          <p:nvPr/>
        </p:nvSpPr>
        <p:spPr>
          <a:xfrm>
            <a:off x="3923928" y="5589240"/>
            <a:ext cx="1296144" cy="369332"/>
          </a:xfrm>
          <a:prstGeom prst="rect">
            <a:avLst/>
          </a:prstGeom>
          <a:solidFill>
            <a:schemeClr val="tx1"/>
          </a:solidFill>
        </p:spPr>
        <p:txBody>
          <a:bodyPr wrap="square" rtlCol="1">
            <a:spAutoFit/>
          </a:bodyPr>
          <a:lstStyle/>
          <a:p>
            <a:r>
              <a:rPr lang="ar-SA" dirty="0" smtClean="0">
                <a:solidFill>
                  <a:schemeClr val="bg2">
                    <a:lumMod val="50000"/>
                  </a:schemeClr>
                </a:solidFill>
              </a:rPr>
              <a:t>العلوم</a:t>
            </a:r>
            <a:r>
              <a:rPr lang="ar-SA" dirty="0" smtClean="0">
                <a:solidFill>
                  <a:schemeClr val="tx2">
                    <a:lumMod val="10000"/>
                  </a:schemeClr>
                </a:solidFill>
              </a:rPr>
              <a:t> </a:t>
            </a:r>
            <a:r>
              <a:rPr lang="ar-SA" dirty="0" smtClean="0">
                <a:solidFill>
                  <a:schemeClr val="bg2">
                    <a:lumMod val="50000"/>
                  </a:schemeClr>
                </a:solidFill>
              </a:rPr>
              <a:t>الزراعية</a:t>
            </a:r>
            <a:endParaRPr lang="ar-SA" dirty="0">
              <a:solidFill>
                <a:schemeClr val="bg2">
                  <a:lumMod val="50000"/>
                </a:schemeClr>
              </a:solidFill>
            </a:endParaRPr>
          </a:p>
        </p:txBody>
      </p:sp>
      <p:sp>
        <p:nvSpPr>
          <p:cNvPr id="13" name="مربع نص 12"/>
          <p:cNvSpPr txBox="1"/>
          <p:nvPr/>
        </p:nvSpPr>
        <p:spPr>
          <a:xfrm>
            <a:off x="7209025" y="5594632"/>
            <a:ext cx="432048" cy="369332"/>
          </a:xfrm>
          <a:prstGeom prst="rect">
            <a:avLst/>
          </a:prstGeom>
        </p:spPr>
        <p:style>
          <a:lnRef idx="2">
            <a:schemeClr val="accent2"/>
          </a:lnRef>
          <a:fillRef idx="1">
            <a:schemeClr val="lt1"/>
          </a:fillRef>
          <a:effectRef idx="0">
            <a:schemeClr val="accent2"/>
          </a:effectRef>
          <a:fontRef idx="minor">
            <a:schemeClr val="dk1"/>
          </a:fontRef>
        </p:style>
        <p:txBody>
          <a:bodyPr wrap="square" rtlCol="1">
            <a:spAutoFit/>
          </a:bodyPr>
          <a:lstStyle/>
          <a:p>
            <a:endParaRPr lang="ar-SA" dirty="0">
              <a:solidFill>
                <a:schemeClr val="bg2">
                  <a:lumMod val="50000"/>
                </a:schemeClr>
              </a:solidFill>
            </a:endParaRPr>
          </a:p>
        </p:txBody>
      </p:sp>
    </p:spTree>
    <p:extLst>
      <p:ext uri="{BB962C8B-B14F-4D97-AF65-F5344CB8AC3E}">
        <p14:creationId xmlns="" xmlns:p14="http://schemas.microsoft.com/office/powerpoint/2010/main" val="37320735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wipe(left)">
                                      <p:cBhvr>
                                        <p:cTn id="14" dur="500"/>
                                        <p:tgtEl>
                                          <p:spTgt spid="5"/>
                                        </p:tgtEl>
                                      </p:cBhvr>
                                    </p:animEffect>
                                  </p:childTnLst>
                                </p:cTn>
                              </p:par>
                              <p:par>
                                <p:cTn id="15" presetID="22" presetClass="entr" presetSubtype="8"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left)">
                                      <p:cBhvr>
                                        <p:cTn id="17" dur="500"/>
                                        <p:tgtEl>
                                          <p:spTgt spid="10"/>
                                        </p:tgtEl>
                                      </p:cBhvr>
                                    </p:animEffect>
                                  </p:childTnLst>
                                </p:cTn>
                              </p:par>
                              <p:par>
                                <p:cTn id="18" presetID="10" presetClass="entr" presetSubtype="0" fill="hold" grpId="0" nodeType="with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fade">
                                      <p:cBhvr>
                                        <p:cTn id="20" dur="500"/>
                                        <p:tgtEl>
                                          <p:spTgt spid="13"/>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left)">
                                      <p:cBhvr>
                                        <p:cTn id="23" dur="500"/>
                                        <p:tgtEl>
                                          <p:spTgt spid="11"/>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left)">
                                      <p:cBhvr>
                                        <p:cTn id="26" dur="500"/>
                                        <p:tgtEl>
                                          <p:spTgt spid="12"/>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left)">
                                      <p:cBhvr>
                                        <p:cTn id="2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5" grpId="0">
        <p:bldAsOne/>
      </p:bldGraphic>
      <p:bldP spid="9" grpId="0" animBg="1"/>
      <p:bldP spid="10" grpId="0" animBg="1"/>
      <p:bldP spid="11" grpId="0" animBg="1"/>
      <p:bldP spid="12" grpId="0" animBg="1"/>
      <p:bldP spid="13"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شريط إلى الأسفل 1"/>
          <p:cNvSpPr/>
          <p:nvPr/>
        </p:nvSpPr>
        <p:spPr>
          <a:xfrm>
            <a:off x="1979712" y="332656"/>
            <a:ext cx="5328592" cy="936104"/>
          </a:xfrm>
          <a:prstGeom prst="ribbon">
            <a:avLst>
              <a:gd name="adj1" fmla="val 16667"/>
              <a:gd name="adj2" fmla="val 73970"/>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600" b="1" dirty="0" smtClean="0">
                <a:effectLst>
                  <a:outerShdw blurRad="38100" dist="38100" dir="2700000" algn="tl">
                    <a:srgbClr val="000000">
                      <a:alpha val="43137"/>
                    </a:srgbClr>
                  </a:outerShdw>
                </a:effectLst>
              </a:rPr>
              <a:t>5. طريقة الدائرة</a:t>
            </a:r>
            <a:endParaRPr lang="ar-SA" sz="3600" b="1" dirty="0">
              <a:effectLst>
                <a:outerShdw blurRad="38100" dist="38100" dir="2700000" algn="tl">
                  <a:srgbClr val="000000">
                    <a:alpha val="43137"/>
                  </a:srgbClr>
                </a:outerShdw>
              </a:effectLst>
            </a:endParaRPr>
          </a:p>
        </p:txBody>
      </p:sp>
      <p:sp>
        <p:nvSpPr>
          <p:cNvPr id="3" name="مربع نص 2"/>
          <p:cNvSpPr txBox="1"/>
          <p:nvPr/>
        </p:nvSpPr>
        <p:spPr>
          <a:xfrm>
            <a:off x="1331640" y="1772816"/>
            <a:ext cx="6840760" cy="830997"/>
          </a:xfrm>
          <a:prstGeom prst="rect">
            <a:avLst/>
          </a:prstGeom>
          <a:noFill/>
        </p:spPr>
        <p:txBody>
          <a:bodyPr wrap="square" rtlCol="1">
            <a:spAutoFit/>
          </a:bodyPr>
          <a:lstStyle/>
          <a:p>
            <a:r>
              <a:rPr lang="ar-SA" sz="2400" b="1" dirty="0" smtClean="0">
                <a:solidFill>
                  <a:schemeClr val="tx2">
                    <a:lumMod val="10000"/>
                  </a:schemeClr>
                </a:solidFill>
              </a:rPr>
              <a:t>تستخدم هذه الطريقة لتقسيم الكل إلى أجزائه حيث تقسم الدائرة إلى قطاعات دائرية.</a:t>
            </a:r>
          </a:p>
        </p:txBody>
      </p:sp>
      <mc:AlternateContent xmlns:mc="http://schemas.openxmlformats.org/markup-compatibility/2006">
        <mc:Choice xmlns="" xmlns:a14="http://schemas.microsoft.com/office/drawing/2010/main" Requires="a14">
          <p:sp>
            <p:nvSpPr>
              <p:cNvPr id="4" name="مستطيل 3"/>
              <p:cNvSpPr/>
              <p:nvPr/>
            </p:nvSpPr>
            <p:spPr>
              <a:xfrm>
                <a:off x="789890" y="3137835"/>
                <a:ext cx="7344816" cy="1800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smtClean="0">
                    <a:solidFill>
                      <a:schemeClr val="tx2">
                        <a:lumMod val="10000"/>
                      </a:schemeClr>
                    </a:solidFill>
                  </a:rPr>
                  <a:t>قياس زاوية القطاع =   </a:t>
                </a:r>
                <a14:m>
                  <m:oMath xmlns:m="http://schemas.openxmlformats.org/officeDocument/2006/math">
                    <m:r>
                      <a:rPr lang="ar-SA" sz="2800" b="1" i="1">
                        <a:solidFill>
                          <a:schemeClr val="tx2">
                            <a:lumMod val="10000"/>
                          </a:schemeClr>
                        </a:solidFill>
                        <a:latin typeface="Cambria Math"/>
                        <a:ea typeface="Cambria Math"/>
                      </a:rPr>
                      <m:t> </m:t>
                    </m:r>
                    <m:sSup>
                      <m:sSupPr>
                        <m:ctrlPr>
                          <a:rPr lang="ar-SA" sz="2800" b="1" i="1" smtClean="0">
                            <a:solidFill>
                              <a:schemeClr val="tx2">
                                <a:lumMod val="10000"/>
                              </a:schemeClr>
                            </a:solidFill>
                            <a:latin typeface="Cambria Math"/>
                            <a:ea typeface="Cambria Math"/>
                          </a:rPr>
                        </m:ctrlPr>
                      </m:sSupPr>
                      <m:e>
                        <m:r>
                          <a:rPr lang="ar-SA" sz="2800" b="1" i="1">
                            <a:solidFill>
                              <a:schemeClr val="tx2">
                                <a:lumMod val="10000"/>
                              </a:schemeClr>
                            </a:solidFill>
                            <a:latin typeface="Cambria Math"/>
                            <a:ea typeface="Cambria Math"/>
                          </a:rPr>
                          <m:t>𝟑𝟔𝟎</m:t>
                        </m:r>
                      </m:e>
                      <m:sup>
                        <m:r>
                          <a:rPr lang="ar-SA" sz="2800" b="1" i="1" smtClean="0">
                            <a:solidFill>
                              <a:schemeClr val="tx2">
                                <a:lumMod val="10000"/>
                              </a:schemeClr>
                            </a:solidFill>
                            <a:latin typeface="Cambria Math"/>
                            <a:ea typeface="Cambria Math"/>
                          </a:rPr>
                          <m:t>°</m:t>
                        </m:r>
                      </m:sup>
                    </m:sSup>
                    <m:r>
                      <a:rPr lang="ar-SA" sz="2800" b="1" i="1" smtClean="0">
                        <a:solidFill>
                          <a:schemeClr val="tx2">
                            <a:lumMod val="10000"/>
                          </a:schemeClr>
                        </a:solidFill>
                        <a:latin typeface="Cambria Math"/>
                        <a:ea typeface="Cambria Math"/>
                      </a:rPr>
                      <m:t>×</m:t>
                    </m:r>
                    <m:f>
                      <m:fPr>
                        <m:ctrlPr>
                          <a:rPr lang="ar-SA" sz="2800" b="1" i="1">
                            <a:solidFill>
                              <a:schemeClr val="tx2">
                                <a:lumMod val="10000"/>
                              </a:schemeClr>
                            </a:solidFill>
                            <a:latin typeface="Cambria Math"/>
                          </a:rPr>
                        </m:ctrlPr>
                      </m:fPr>
                      <m:num>
                        <m:r>
                          <a:rPr lang="ar-SA" sz="2800" b="1" i="1">
                            <a:solidFill>
                              <a:schemeClr val="tx2">
                                <a:lumMod val="10000"/>
                              </a:schemeClr>
                            </a:solidFill>
                            <a:latin typeface="Cambria Math"/>
                          </a:rPr>
                          <m:t>البيانات</m:t>
                        </m:r>
                        <m:r>
                          <a:rPr lang="ar-SA" sz="2800" b="1" i="1">
                            <a:solidFill>
                              <a:schemeClr val="tx2">
                                <a:lumMod val="10000"/>
                              </a:schemeClr>
                            </a:solidFill>
                            <a:latin typeface="Cambria Math"/>
                          </a:rPr>
                          <m:t> </m:t>
                        </m:r>
                        <m:r>
                          <a:rPr lang="ar-SA" sz="2800" b="1" i="1">
                            <a:solidFill>
                              <a:schemeClr val="tx2">
                                <a:lumMod val="10000"/>
                              </a:schemeClr>
                            </a:solidFill>
                            <a:latin typeface="Cambria Math"/>
                          </a:rPr>
                          <m:t>تكرار</m:t>
                        </m:r>
                        <m:r>
                          <a:rPr lang="ar-SA" sz="2800" b="1" i="1">
                            <a:solidFill>
                              <a:schemeClr val="tx2">
                                <a:lumMod val="10000"/>
                              </a:schemeClr>
                            </a:solidFill>
                            <a:latin typeface="Cambria Math"/>
                          </a:rPr>
                          <m:t> </m:t>
                        </m:r>
                      </m:num>
                      <m:den>
                        <m:r>
                          <a:rPr lang="ar-SA" sz="2800" b="1" i="1">
                            <a:solidFill>
                              <a:schemeClr val="tx2">
                                <a:lumMod val="10000"/>
                              </a:schemeClr>
                            </a:solidFill>
                            <a:latin typeface="Cambria Math"/>
                          </a:rPr>
                          <m:t>الكلي</m:t>
                        </m:r>
                        <m:r>
                          <a:rPr lang="ar-SA" sz="2800" b="1" i="1">
                            <a:solidFill>
                              <a:schemeClr val="tx2">
                                <a:lumMod val="10000"/>
                              </a:schemeClr>
                            </a:solidFill>
                            <a:latin typeface="Cambria Math"/>
                          </a:rPr>
                          <m:t> </m:t>
                        </m:r>
                        <m:r>
                          <a:rPr lang="ar-SA" sz="2800" b="1" i="1">
                            <a:solidFill>
                              <a:schemeClr val="tx2">
                                <a:lumMod val="10000"/>
                              </a:schemeClr>
                            </a:solidFill>
                            <a:latin typeface="Cambria Math"/>
                          </a:rPr>
                          <m:t>العدد</m:t>
                        </m:r>
                      </m:den>
                    </m:f>
                  </m:oMath>
                </a14:m>
                <a:endParaRPr lang="ar-SA" sz="2800" b="1" dirty="0">
                  <a:solidFill>
                    <a:schemeClr val="tx2">
                      <a:lumMod val="10000"/>
                    </a:schemeClr>
                  </a:solidFill>
                </a:endParaRPr>
              </a:p>
            </p:txBody>
          </p:sp>
        </mc:Choice>
        <mc:Fallback>
          <p:sp>
            <p:nvSpPr>
              <p:cNvPr id="4" name="مستطيل 3"/>
              <p:cNvSpPr>
                <a:spLocks noRot="1" noChangeAspect="1" noMove="1" noResize="1" noEditPoints="1" noAdjustHandles="1" noChangeArrowheads="1" noChangeShapeType="1" noTextEdit="1"/>
              </p:cNvSpPr>
              <p:nvPr/>
            </p:nvSpPr>
            <p:spPr>
              <a:xfrm>
                <a:off x="789890" y="3137835"/>
                <a:ext cx="7344816" cy="1800200"/>
              </a:xfrm>
              <a:prstGeom prst="rect">
                <a:avLst/>
              </a:prstGeom>
              <a:blipFill rotWithShape="1">
                <a:blip r:embed="rId3" cstate="print"/>
                <a:stretch>
                  <a:fillRect/>
                </a:stretch>
              </a:blipFill>
            </p:spPr>
            <p:txBody>
              <a:bodyPr/>
              <a:lstStyle/>
              <a:p>
                <a:r>
                  <a:rPr lang="ar-SA">
                    <a:noFill/>
                  </a:rPr>
                  <a:t> </a:t>
                </a:r>
              </a:p>
            </p:txBody>
          </p:sp>
        </mc:Fallback>
      </mc:AlternateContent>
    </p:spTree>
    <p:extLst>
      <p:ext uri="{BB962C8B-B14F-4D97-AF65-F5344CB8AC3E}">
        <p14:creationId xmlns="" xmlns:p14="http://schemas.microsoft.com/office/powerpoint/2010/main" val="42604602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 presetClass="entr" presetSubtype="16"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box(in)">
                                      <p:cBhvr>
                                        <p:cTn id="19"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endParaRPr lang="ar-SA" dirty="0"/>
          </a:p>
        </p:txBody>
      </p:sp>
      <p:sp>
        <p:nvSpPr>
          <p:cNvPr id="4" name="Title 1"/>
          <p:cNvSpPr>
            <a:spLocks/>
          </p:cNvSpPr>
          <p:nvPr/>
        </p:nvSpPr>
        <p:spPr bwMode="auto">
          <a:xfrm>
            <a:off x="457200" y="539750"/>
            <a:ext cx="8534400" cy="1187450"/>
          </a:xfrm>
          <a:prstGeom prst="rect">
            <a:avLst/>
          </a:prstGeom>
          <a:noFill/>
          <a:ln w="9525">
            <a:noFill/>
            <a:miter lim="800000"/>
            <a:headEnd/>
            <a:tailEnd/>
          </a:ln>
        </p:spPr>
        <p:txBody>
          <a:bodyPr anchor="b"/>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sz="6400">
              <a:solidFill>
                <a:srgbClr val="376092"/>
              </a:solidFill>
              <a:latin typeface="Calibri" pitchFamily="34" charset="0"/>
              <a:ea typeface="AL-Battar"/>
              <a:cs typeface="AL-Battar"/>
            </a:endParaRPr>
          </a:p>
        </p:txBody>
      </p:sp>
      <p:sp>
        <p:nvSpPr>
          <p:cNvPr id="5" name="Content Placeholder 2"/>
          <p:cNvSpPr>
            <a:spLocks/>
          </p:cNvSpPr>
          <p:nvPr/>
        </p:nvSpPr>
        <p:spPr bwMode="auto">
          <a:xfrm>
            <a:off x="142844" y="214290"/>
            <a:ext cx="8715436" cy="6224610"/>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a:lstStyle>
            <a:defPPr>
              <a:defRPr lang="en-US"/>
            </a:defPPr>
            <a:lvl1pPr algn="r" rtl="1" fontAlgn="base">
              <a:spcBef>
                <a:spcPct val="0"/>
              </a:spcBef>
              <a:spcAft>
                <a:spcPct val="0"/>
              </a:spcAft>
              <a:defRPr kern="1200">
                <a:solidFill>
                  <a:schemeClr val="dk1"/>
                </a:solidFill>
                <a:latin typeface="+mn-lt"/>
                <a:ea typeface="+mn-ea"/>
                <a:cs typeface="+mn-cs"/>
              </a:defRPr>
            </a:lvl1pPr>
            <a:lvl2pPr marL="457200" algn="r" rtl="1" fontAlgn="base">
              <a:spcBef>
                <a:spcPct val="0"/>
              </a:spcBef>
              <a:spcAft>
                <a:spcPct val="0"/>
              </a:spcAft>
              <a:defRPr kern="1200">
                <a:solidFill>
                  <a:schemeClr val="dk1"/>
                </a:solidFill>
                <a:latin typeface="+mn-lt"/>
                <a:ea typeface="+mn-ea"/>
                <a:cs typeface="+mn-cs"/>
              </a:defRPr>
            </a:lvl2pPr>
            <a:lvl3pPr marL="914400" algn="r" rtl="1" fontAlgn="base">
              <a:spcBef>
                <a:spcPct val="0"/>
              </a:spcBef>
              <a:spcAft>
                <a:spcPct val="0"/>
              </a:spcAft>
              <a:defRPr kern="1200">
                <a:solidFill>
                  <a:schemeClr val="dk1"/>
                </a:solidFill>
                <a:latin typeface="+mn-lt"/>
                <a:ea typeface="+mn-ea"/>
                <a:cs typeface="+mn-cs"/>
              </a:defRPr>
            </a:lvl3pPr>
            <a:lvl4pPr marL="1371600" algn="r" rtl="1" fontAlgn="base">
              <a:spcBef>
                <a:spcPct val="0"/>
              </a:spcBef>
              <a:spcAft>
                <a:spcPct val="0"/>
              </a:spcAft>
              <a:defRPr kern="1200">
                <a:solidFill>
                  <a:schemeClr val="dk1"/>
                </a:solidFill>
                <a:latin typeface="+mn-lt"/>
                <a:ea typeface="+mn-ea"/>
                <a:cs typeface="+mn-cs"/>
              </a:defRPr>
            </a:lvl4pPr>
            <a:lvl5pPr marL="1828800" algn="r" rtl="1" fontAlgn="base">
              <a:spcBef>
                <a:spcPct val="0"/>
              </a:spcBef>
              <a:spcAft>
                <a:spcPct val="0"/>
              </a:spcAft>
              <a:defRPr kern="1200">
                <a:solidFill>
                  <a:schemeClr val="dk1"/>
                </a:solidFill>
                <a:latin typeface="+mn-lt"/>
                <a:ea typeface="+mn-ea"/>
                <a:cs typeface="+mn-cs"/>
              </a:defRPr>
            </a:lvl5pPr>
            <a:lvl6pPr marL="2286000" algn="r" defTabSz="914400" rtl="1" eaLnBrk="1" latinLnBrk="0" hangingPunct="1">
              <a:defRPr kern="1200">
                <a:solidFill>
                  <a:schemeClr val="dk1"/>
                </a:solidFill>
                <a:latin typeface="+mn-lt"/>
                <a:ea typeface="+mn-ea"/>
                <a:cs typeface="+mn-cs"/>
              </a:defRPr>
            </a:lvl6pPr>
            <a:lvl7pPr marL="2743200" algn="r" defTabSz="914400" rtl="1" eaLnBrk="1" latinLnBrk="0" hangingPunct="1">
              <a:defRPr kern="1200">
                <a:solidFill>
                  <a:schemeClr val="dk1"/>
                </a:solidFill>
                <a:latin typeface="+mn-lt"/>
                <a:ea typeface="+mn-ea"/>
                <a:cs typeface="+mn-cs"/>
              </a:defRPr>
            </a:lvl7pPr>
            <a:lvl8pPr marL="3200400" algn="r" defTabSz="914400" rtl="1" eaLnBrk="1" latinLnBrk="0" hangingPunct="1">
              <a:defRPr kern="1200">
                <a:solidFill>
                  <a:schemeClr val="dk1"/>
                </a:solidFill>
                <a:latin typeface="+mn-lt"/>
                <a:ea typeface="+mn-ea"/>
                <a:cs typeface="+mn-cs"/>
              </a:defRPr>
            </a:lvl8pPr>
            <a:lvl9pPr marL="3657600" algn="r" defTabSz="914400" rtl="1" eaLnBrk="1" latinLnBrk="0" hangingPunct="1">
              <a:defRPr kern="1200">
                <a:solidFill>
                  <a:schemeClr val="dk1"/>
                </a:solidFill>
                <a:latin typeface="+mn-lt"/>
                <a:ea typeface="+mn-ea"/>
                <a:cs typeface="+mn-cs"/>
              </a:defRPr>
            </a:lvl9pPr>
          </a:lstStyle>
          <a:p>
            <a:pPr marL="273050" indent="-273050" algn="just">
              <a:spcBef>
                <a:spcPct val="20000"/>
              </a:spcBef>
              <a:buFont typeface="Arial" pitchFamily="34" charset="0"/>
              <a:buChar char="•"/>
              <a:defRPr/>
            </a:pPr>
            <a:endParaRPr lang="ar-SA" sz="2400">
              <a:solidFill>
                <a:srgbClr val="376092"/>
              </a:solidFill>
              <a:ea typeface="AL-Mohanad Bold"/>
              <a:cs typeface="AL-Mohanad Bold"/>
            </a:endParaRPr>
          </a:p>
        </p:txBody>
      </p:sp>
      <p:pic>
        <p:nvPicPr>
          <p:cNvPr id="6" name="table"/>
          <p:cNvPicPr>
            <a:picLocks noChangeAspect="1"/>
          </p:cNvPicPr>
          <p:nvPr/>
        </p:nvPicPr>
        <p:blipFill>
          <a:blip r:embed="rId2"/>
          <a:stretch>
            <a:fillRect/>
          </a:stretch>
        </p:blipFill>
        <p:spPr>
          <a:xfrm>
            <a:off x="1295400" y="3813175"/>
            <a:ext cx="5938019" cy="2017951"/>
          </a:xfrm>
          <a:prstGeom prst="rect">
            <a:avLst/>
          </a:prstGeom>
        </p:spPr>
      </p:pic>
      <p:sp>
        <p:nvSpPr>
          <p:cNvPr id="7" name="Line 5"/>
          <p:cNvSpPr>
            <a:spLocks noChangeShapeType="1"/>
          </p:cNvSpPr>
          <p:nvPr/>
        </p:nvSpPr>
        <p:spPr bwMode="auto">
          <a:xfrm>
            <a:off x="838200" y="3554413"/>
            <a:ext cx="3657600" cy="0"/>
          </a:xfrm>
          <a:prstGeom prst="line">
            <a:avLst/>
          </a:prstGeom>
          <a:noFill/>
          <a:ln w="9525">
            <a:solidFill>
              <a:srgbClr val="000000"/>
            </a:solidFill>
            <a:round/>
            <a:headEnd/>
            <a:tailEn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8" name="Line 6"/>
          <p:cNvSpPr>
            <a:spLocks noChangeShapeType="1"/>
          </p:cNvSpPr>
          <p:nvPr/>
        </p:nvSpPr>
        <p:spPr bwMode="auto">
          <a:xfrm>
            <a:off x="4505325" y="3554413"/>
            <a:ext cx="0" cy="184150"/>
          </a:xfrm>
          <a:prstGeom prst="line">
            <a:avLst/>
          </a:prstGeom>
          <a:noFill/>
          <a:ln w="9525">
            <a:solidFill>
              <a:srgbClr val="000000"/>
            </a:solidFill>
            <a:round/>
            <a:headEnd/>
            <a:tailEnd type="triangle" w="med" len="me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9" name="Line 7"/>
          <p:cNvSpPr>
            <a:spLocks noChangeShapeType="1"/>
          </p:cNvSpPr>
          <p:nvPr/>
        </p:nvSpPr>
        <p:spPr bwMode="auto">
          <a:xfrm>
            <a:off x="3352800" y="3554413"/>
            <a:ext cx="0" cy="184150"/>
          </a:xfrm>
          <a:prstGeom prst="line">
            <a:avLst/>
          </a:prstGeom>
          <a:noFill/>
          <a:ln w="9525">
            <a:solidFill>
              <a:srgbClr val="000000"/>
            </a:solidFill>
            <a:round/>
            <a:headEnd/>
            <a:tailEnd type="triangle" w="med" len="me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10" name="Line 8"/>
          <p:cNvSpPr>
            <a:spLocks noChangeShapeType="1"/>
          </p:cNvSpPr>
          <p:nvPr/>
        </p:nvSpPr>
        <p:spPr bwMode="auto">
          <a:xfrm>
            <a:off x="1981200" y="3554413"/>
            <a:ext cx="0" cy="184150"/>
          </a:xfrm>
          <a:prstGeom prst="line">
            <a:avLst/>
          </a:prstGeom>
          <a:noFill/>
          <a:ln w="9525">
            <a:solidFill>
              <a:srgbClr val="000000"/>
            </a:solidFill>
            <a:round/>
            <a:headEnd/>
            <a:tailEnd type="triangle" w="med" len="me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11" name="Text Box 9"/>
          <p:cNvSpPr txBox="1">
            <a:spLocks noChangeArrowheads="1"/>
          </p:cNvSpPr>
          <p:nvPr/>
        </p:nvSpPr>
        <p:spPr bwMode="auto">
          <a:xfrm>
            <a:off x="94344" y="3086100"/>
            <a:ext cx="1279525" cy="38417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defPPr>
              <a:defRPr lang="en-US"/>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spcAft>
                <a:spcPts val="1000"/>
              </a:spcAft>
              <a:defRPr/>
            </a:pPr>
            <a:r>
              <a:rPr lang="ar-SA" sz="1600" b="1" dirty="0"/>
              <a:t>عنوان العمود</a:t>
            </a:r>
            <a:endParaRPr lang="ar-SA" dirty="0"/>
          </a:p>
        </p:txBody>
      </p:sp>
      <p:sp>
        <p:nvSpPr>
          <p:cNvPr id="12" name="Line 10"/>
          <p:cNvSpPr>
            <a:spLocks noChangeShapeType="1"/>
          </p:cNvSpPr>
          <p:nvPr/>
        </p:nvSpPr>
        <p:spPr bwMode="auto">
          <a:xfrm>
            <a:off x="685800" y="4316413"/>
            <a:ext cx="571500" cy="0"/>
          </a:xfrm>
          <a:prstGeom prst="line">
            <a:avLst/>
          </a:prstGeom>
          <a:noFill/>
          <a:ln w="9525">
            <a:solidFill>
              <a:srgbClr val="000000"/>
            </a:solidFill>
            <a:round/>
            <a:headEnd/>
            <a:tailEnd type="triangle" w="med" len="me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13" name="Text Box 11"/>
          <p:cNvSpPr txBox="1">
            <a:spLocks noChangeArrowheads="1"/>
          </p:cNvSpPr>
          <p:nvPr/>
        </p:nvSpPr>
        <p:spPr bwMode="auto">
          <a:xfrm>
            <a:off x="76200" y="4164013"/>
            <a:ext cx="795338" cy="368300"/>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defPPr>
              <a:defRPr lang="en-US"/>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lgn="ctr">
              <a:spcAft>
                <a:spcPts val="1000"/>
              </a:spcAft>
              <a:defRPr/>
            </a:pPr>
            <a:r>
              <a:rPr lang="ar-SA" sz="1600" b="1" dirty="0"/>
              <a:t>عمود</a:t>
            </a:r>
            <a:endParaRPr lang="ar-SA" dirty="0"/>
          </a:p>
        </p:txBody>
      </p:sp>
      <p:sp>
        <p:nvSpPr>
          <p:cNvPr id="14" name="Line 12"/>
          <p:cNvSpPr>
            <a:spLocks noChangeShapeType="1"/>
          </p:cNvSpPr>
          <p:nvPr/>
        </p:nvSpPr>
        <p:spPr bwMode="auto">
          <a:xfrm flipH="1">
            <a:off x="7086600" y="3935413"/>
            <a:ext cx="457200" cy="0"/>
          </a:xfrm>
          <a:prstGeom prst="line">
            <a:avLst/>
          </a:prstGeom>
          <a:noFill/>
          <a:ln w="9525">
            <a:solidFill>
              <a:srgbClr val="000000"/>
            </a:solidFill>
            <a:round/>
            <a:headEnd/>
            <a:tailEnd type="triangle" w="med" len="med"/>
          </a:ln>
        </p:spPr>
        <p:txBody>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15" name="Text Box 13"/>
          <p:cNvSpPr txBox="1">
            <a:spLocks noChangeArrowheads="1"/>
          </p:cNvSpPr>
          <p:nvPr/>
        </p:nvSpPr>
        <p:spPr bwMode="auto">
          <a:xfrm>
            <a:off x="7620000" y="3706813"/>
            <a:ext cx="1073150" cy="365125"/>
          </a:xfrm>
          <a:prstGeom prst="rect">
            <a:avLst/>
          </a:prstGeom>
          <a:ln>
            <a:headEnd/>
            <a:tailEnd/>
          </a:ln>
        </p:spPr>
        <p:style>
          <a:lnRef idx="0">
            <a:schemeClr val="accent3"/>
          </a:lnRef>
          <a:fillRef idx="3">
            <a:schemeClr val="accent3"/>
          </a:fillRef>
          <a:effectRef idx="3">
            <a:schemeClr val="accent3"/>
          </a:effectRef>
          <a:fontRef idx="minor">
            <a:schemeClr val="lt1"/>
          </a:fontRef>
        </p:style>
        <p:txBody>
          <a:bodyPr/>
          <a:lstStyle>
            <a:defPPr>
              <a:defRPr lang="en-US"/>
            </a:defPPr>
            <a:lvl1pPr algn="r" rtl="1" fontAlgn="base">
              <a:spcBef>
                <a:spcPct val="0"/>
              </a:spcBef>
              <a:spcAft>
                <a:spcPct val="0"/>
              </a:spcAft>
              <a:defRPr kern="1200">
                <a:solidFill>
                  <a:schemeClr val="lt1"/>
                </a:solidFill>
                <a:latin typeface="+mn-lt"/>
                <a:ea typeface="+mn-ea"/>
                <a:cs typeface="+mn-cs"/>
              </a:defRPr>
            </a:lvl1pPr>
            <a:lvl2pPr marL="457200" algn="r" rtl="1" fontAlgn="base">
              <a:spcBef>
                <a:spcPct val="0"/>
              </a:spcBef>
              <a:spcAft>
                <a:spcPct val="0"/>
              </a:spcAft>
              <a:defRPr kern="1200">
                <a:solidFill>
                  <a:schemeClr val="lt1"/>
                </a:solidFill>
                <a:latin typeface="+mn-lt"/>
                <a:ea typeface="+mn-ea"/>
                <a:cs typeface="+mn-cs"/>
              </a:defRPr>
            </a:lvl2pPr>
            <a:lvl3pPr marL="914400" algn="r" rtl="1" fontAlgn="base">
              <a:spcBef>
                <a:spcPct val="0"/>
              </a:spcBef>
              <a:spcAft>
                <a:spcPct val="0"/>
              </a:spcAft>
              <a:defRPr kern="1200">
                <a:solidFill>
                  <a:schemeClr val="lt1"/>
                </a:solidFill>
                <a:latin typeface="+mn-lt"/>
                <a:ea typeface="+mn-ea"/>
                <a:cs typeface="+mn-cs"/>
              </a:defRPr>
            </a:lvl3pPr>
            <a:lvl4pPr marL="1371600" algn="r" rtl="1" fontAlgn="base">
              <a:spcBef>
                <a:spcPct val="0"/>
              </a:spcBef>
              <a:spcAft>
                <a:spcPct val="0"/>
              </a:spcAft>
              <a:defRPr kern="1200">
                <a:solidFill>
                  <a:schemeClr val="lt1"/>
                </a:solidFill>
                <a:latin typeface="+mn-lt"/>
                <a:ea typeface="+mn-ea"/>
                <a:cs typeface="+mn-cs"/>
              </a:defRPr>
            </a:lvl4pPr>
            <a:lvl5pPr marL="1828800" algn="r" rtl="1" fontAlgn="base">
              <a:spcBef>
                <a:spcPct val="0"/>
              </a:spcBef>
              <a:spcAft>
                <a:spcPct val="0"/>
              </a:spcAft>
              <a:defRPr kern="1200">
                <a:solidFill>
                  <a:schemeClr val="lt1"/>
                </a:solidFill>
                <a:latin typeface="+mn-lt"/>
                <a:ea typeface="+mn-ea"/>
                <a:cs typeface="+mn-cs"/>
              </a:defRPr>
            </a:lvl5pPr>
            <a:lvl6pPr marL="2286000" algn="r" defTabSz="914400" rtl="1" eaLnBrk="1" latinLnBrk="0" hangingPunct="1">
              <a:defRPr kern="1200">
                <a:solidFill>
                  <a:schemeClr val="lt1"/>
                </a:solidFill>
                <a:latin typeface="+mn-lt"/>
                <a:ea typeface="+mn-ea"/>
                <a:cs typeface="+mn-cs"/>
              </a:defRPr>
            </a:lvl6pPr>
            <a:lvl7pPr marL="2743200" algn="r" defTabSz="914400" rtl="1" eaLnBrk="1" latinLnBrk="0" hangingPunct="1">
              <a:defRPr kern="1200">
                <a:solidFill>
                  <a:schemeClr val="lt1"/>
                </a:solidFill>
                <a:latin typeface="+mn-lt"/>
                <a:ea typeface="+mn-ea"/>
                <a:cs typeface="+mn-cs"/>
              </a:defRPr>
            </a:lvl7pPr>
            <a:lvl8pPr marL="3200400" algn="r" defTabSz="914400" rtl="1" eaLnBrk="1" latinLnBrk="0" hangingPunct="1">
              <a:defRPr kern="1200">
                <a:solidFill>
                  <a:schemeClr val="lt1"/>
                </a:solidFill>
                <a:latin typeface="+mn-lt"/>
                <a:ea typeface="+mn-ea"/>
                <a:cs typeface="+mn-cs"/>
              </a:defRPr>
            </a:lvl8pPr>
            <a:lvl9pPr marL="3657600" algn="r" defTabSz="914400" rtl="1" eaLnBrk="1" latinLnBrk="0" hangingPunct="1">
              <a:defRPr kern="1200">
                <a:solidFill>
                  <a:schemeClr val="lt1"/>
                </a:solidFill>
                <a:latin typeface="+mn-lt"/>
                <a:ea typeface="+mn-ea"/>
                <a:cs typeface="+mn-cs"/>
              </a:defRPr>
            </a:lvl9pPr>
          </a:lstStyle>
          <a:p>
            <a:pPr>
              <a:spcAft>
                <a:spcPts val="1000"/>
              </a:spcAft>
              <a:defRPr/>
            </a:pPr>
            <a:r>
              <a:rPr lang="ar-SA" sz="1600" b="1" dirty="0"/>
              <a:t>هيكل الجدول</a:t>
            </a:r>
            <a:endParaRPr lang="ar-SA" dirty="0"/>
          </a:p>
        </p:txBody>
      </p:sp>
      <p:sp>
        <p:nvSpPr>
          <p:cNvPr id="16" name="Rectangle 14"/>
          <p:cNvSpPr>
            <a:spLocks noChangeArrowheads="1"/>
          </p:cNvSpPr>
          <p:nvPr/>
        </p:nvSpPr>
        <p:spPr bwMode="auto">
          <a:xfrm>
            <a:off x="2514600" y="5854700"/>
            <a:ext cx="4572000" cy="584200"/>
          </a:xfrm>
          <a:prstGeom prst="rect">
            <a:avLst/>
          </a:prstGeom>
          <a:noFill/>
          <a:ln w="9525">
            <a:noFill/>
            <a:miter lim="800000"/>
            <a:headEnd/>
            <a:tailEnd/>
          </a:ln>
        </p:spPr>
        <p:txBody>
          <a:bodyPr anchor="ctr">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algn="justLow"/>
            <a:r>
              <a:rPr lang="ar-SA" altLang="zh-CN" sz="1600"/>
              <a:t>المصدر: جامعة الملك فيصل، احصائية الجامعة حسب الكليات</a:t>
            </a:r>
          </a:p>
          <a:p>
            <a:pPr algn="justLow"/>
            <a:r>
              <a:rPr lang="ar-SA" sz="1600"/>
              <a:t>* يحدد المستوى بالسنة الدراسية التي يدرس فيها الطالب .</a:t>
            </a:r>
            <a:endParaRPr lang="ar-SA" altLang="zh-CN" sz="1600"/>
          </a:p>
        </p:txBody>
      </p:sp>
      <p:sp>
        <p:nvSpPr>
          <p:cNvPr id="17" name="Rectangle 15"/>
          <p:cNvSpPr>
            <a:spLocks noChangeArrowheads="1"/>
          </p:cNvSpPr>
          <p:nvPr/>
        </p:nvSpPr>
        <p:spPr bwMode="auto">
          <a:xfrm>
            <a:off x="2819400" y="1927225"/>
            <a:ext cx="3352800" cy="339725"/>
          </a:xfrm>
          <a:prstGeom prst="rect">
            <a:avLst/>
          </a:prstGeom>
          <a:noFill/>
          <a:ln w="9525">
            <a:noFill/>
            <a:miter lim="800000"/>
            <a:headEnd/>
            <a:tailEnd/>
          </a:ln>
        </p:spPr>
        <p:txBody>
          <a:bodyPr anchor="ctr">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algn="justLow"/>
            <a:r>
              <a:rPr lang="ar-SA" altLang="zh-CN" sz="1600" b="1">
                <a:latin typeface="Times New Roman" pitchFamily="18" charset="0"/>
                <a:ea typeface="Times New Roman" pitchFamily="18" charset="0"/>
                <a:cs typeface="Traditional Arabic" pitchFamily="18" charset="-78"/>
              </a:rPr>
              <a:t>رقم الجدول</a:t>
            </a:r>
            <a:r>
              <a:rPr lang="ar-SA" altLang="zh-CN" sz="1600">
                <a:latin typeface="Times New Roman" pitchFamily="18" charset="0"/>
                <a:ea typeface="Times New Roman" pitchFamily="18" charset="0"/>
                <a:cs typeface="Traditional Arabic" pitchFamily="18" charset="-78"/>
              </a:rPr>
              <a:t>                               جدول رقم (5)</a:t>
            </a:r>
            <a:endParaRPr lang="ar-SA" altLang="zh-CN" sz="1600">
              <a:cs typeface="Traditional Arabic" pitchFamily="18" charset="-78"/>
            </a:endParaRPr>
          </a:p>
        </p:txBody>
      </p:sp>
      <p:sp>
        <p:nvSpPr>
          <p:cNvPr id="18" name="Rectangle 16"/>
          <p:cNvSpPr>
            <a:spLocks noChangeArrowheads="1"/>
          </p:cNvSpPr>
          <p:nvPr/>
        </p:nvSpPr>
        <p:spPr bwMode="auto">
          <a:xfrm>
            <a:off x="1727200" y="2384425"/>
            <a:ext cx="4419600" cy="339725"/>
          </a:xfrm>
          <a:prstGeom prst="rect">
            <a:avLst/>
          </a:prstGeom>
          <a:noFill/>
          <a:ln w="9525">
            <a:noFill/>
            <a:miter lim="800000"/>
            <a:headEnd/>
            <a:tailEnd/>
          </a:ln>
        </p:spPr>
        <p:txBody>
          <a:bodyPr anchor="ctr">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algn="justLow"/>
            <a:r>
              <a:rPr lang="ar-SA" altLang="zh-CN" sz="1600" b="1">
                <a:latin typeface="Times New Roman" pitchFamily="18" charset="0"/>
                <a:ea typeface="Times New Roman" pitchFamily="18" charset="0"/>
                <a:cs typeface="Traditional Arabic" pitchFamily="18" charset="-78"/>
              </a:rPr>
              <a:t>عنوان الجدول</a:t>
            </a:r>
            <a:r>
              <a:rPr lang="ar-SA" altLang="zh-CN" sz="1600">
                <a:latin typeface="Times New Roman" pitchFamily="18" charset="0"/>
                <a:ea typeface="Times New Roman" pitchFamily="18" charset="0"/>
                <a:cs typeface="Traditional Arabic" pitchFamily="18" charset="-78"/>
              </a:rPr>
              <a:t>        يوضح طلبة جامعة الملك فيصل للعام الجامعي 1423هـ</a:t>
            </a:r>
            <a:endParaRPr lang="ar-SA" altLang="zh-CN" sz="1600">
              <a:cs typeface="Traditional Arabic" pitchFamily="18" charset="-78"/>
            </a:endParaRPr>
          </a:p>
        </p:txBody>
      </p:sp>
      <p:sp>
        <p:nvSpPr>
          <p:cNvPr id="19" name="Rectangle 18"/>
          <p:cNvSpPr>
            <a:spLocks noChangeArrowheads="1"/>
          </p:cNvSpPr>
          <p:nvPr/>
        </p:nvSpPr>
        <p:spPr bwMode="auto">
          <a:xfrm>
            <a:off x="-381000" y="419100"/>
            <a:ext cx="9906000" cy="457200"/>
          </a:xfrm>
          <a:prstGeom prst="rect">
            <a:avLst/>
          </a:prstGeom>
          <a:noFill/>
          <a:ln w="9525">
            <a:noFill/>
            <a:miter lim="800000"/>
            <a:headEnd/>
            <a:tailEnd/>
          </a:ln>
        </p:spPr>
        <p:txBody>
          <a:bodyPr wrap="none" anchor="ctr">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endParaRPr lang="ar-SA"/>
          </a:p>
        </p:txBody>
      </p:sp>
      <p:sp>
        <p:nvSpPr>
          <p:cNvPr id="20" name="Rectangle 19"/>
          <p:cNvSpPr>
            <a:spLocks noChangeArrowheads="1"/>
          </p:cNvSpPr>
          <p:nvPr/>
        </p:nvSpPr>
        <p:spPr bwMode="auto">
          <a:xfrm>
            <a:off x="2292350" y="2841625"/>
            <a:ext cx="3829050" cy="339725"/>
          </a:xfrm>
          <a:prstGeom prst="rect">
            <a:avLst/>
          </a:prstGeom>
          <a:noFill/>
          <a:ln w="9525">
            <a:noFill/>
            <a:miter lim="800000"/>
            <a:headEnd/>
            <a:tailEnd/>
          </a:ln>
        </p:spPr>
        <p:txBody>
          <a:bodyPr anchor="ctr">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pPr eaLnBrk="0" hangingPunct="0"/>
            <a:r>
              <a:rPr lang="ar-SA" sz="1600" b="1">
                <a:latin typeface="Traditional Arabic" pitchFamily="18" charset="-78"/>
                <a:cs typeface="Traditional Arabic" pitchFamily="18" charset="-78"/>
              </a:rPr>
              <a:t>عنوان توضيحي</a:t>
            </a:r>
            <a:r>
              <a:rPr lang="ar-SA" sz="1600">
                <a:latin typeface="Traditional Arabic" pitchFamily="18" charset="-78"/>
                <a:cs typeface="Traditional Arabic" pitchFamily="18" charset="-78"/>
              </a:rPr>
              <a:t>                   (مصنفون حسب الجنس )</a:t>
            </a:r>
            <a:endParaRPr lang="ar-SA" sz="160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 xmlns:a14="http://schemas.microsoft.com/office/drawing/2010/main" Requires="a14">
          <p:graphicFrame>
            <p:nvGraphicFramePr>
              <p:cNvPr id="2" name="جدول 1"/>
              <p:cNvGraphicFramePr>
                <a:graphicFrameLocks noGrp="1"/>
              </p:cNvGraphicFramePr>
              <p:nvPr>
                <p:extLst>
                  <p:ext uri="{D42A27DB-BD31-4B8C-83A1-F6EECF244321}">
                    <p14:modId xmlns:p14="http://schemas.microsoft.com/office/powerpoint/2010/main" val="1573522540"/>
                  </p:ext>
                </p:extLst>
              </p:nvPr>
            </p:nvGraphicFramePr>
            <p:xfrm>
              <a:off x="5148064" y="1484784"/>
              <a:ext cx="3552055" cy="3688080"/>
            </p:xfrm>
            <a:graphic>
              <a:graphicData uri="http://schemas.openxmlformats.org/drawingml/2006/table">
                <a:tbl>
                  <a:tblPr rtl="1" firstRow="1" bandRow="1">
                    <a:tableStyleId>{21E4AEA4-8DFA-4A89-87EB-49C32662AFE0}</a:tableStyleId>
                  </a:tblPr>
                  <a:tblGrid>
                    <a:gridCol w="1123385"/>
                    <a:gridCol w="1214335"/>
                    <a:gridCol w="1214335"/>
                  </a:tblGrid>
                  <a:tr h="295451">
                    <a:tc>
                      <a:txBody>
                        <a:bodyPr/>
                        <a:lstStyle/>
                        <a:p>
                          <a:pPr algn="ctr" rtl="1"/>
                          <a:r>
                            <a:rPr lang="ar-SA" sz="2000" b="1" dirty="0" smtClean="0">
                              <a:effectLst>
                                <a:outerShdw blurRad="38100" dist="38100" dir="2700000" algn="tl">
                                  <a:srgbClr val="000000">
                                    <a:alpha val="43137"/>
                                  </a:srgbClr>
                                </a:outerShdw>
                              </a:effectLst>
                            </a:rPr>
                            <a:t>الكلية</a:t>
                          </a:r>
                          <a:endParaRPr lang="ar-SA" sz="2000" b="1" dirty="0">
                            <a:effectLst>
                              <a:outerShdw blurRad="38100" dist="38100" dir="2700000" algn="tl">
                                <a:srgbClr val="000000">
                                  <a:alpha val="43137"/>
                                </a:srgbClr>
                              </a:outerShdw>
                            </a:effectLst>
                          </a:endParaRPr>
                        </a:p>
                      </a:txBody>
                      <a:tcPr anchor="ctr"/>
                    </a:tc>
                    <a:tc>
                      <a:txBody>
                        <a:bodyPr/>
                        <a:lstStyle/>
                        <a:p>
                          <a:pPr algn="ctr" rtl="1"/>
                          <a:r>
                            <a:rPr lang="ar-SA" sz="2000" b="1" dirty="0" smtClean="0">
                              <a:effectLst>
                                <a:outerShdw blurRad="38100" dist="38100" dir="2700000" algn="tl">
                                  <a:srgbClr val="000000">
                                    <a:alpha val="43137"/>
                                  </a:srgbClr>
                                </a:outerShdw>
                              </a:effectLst>
                            </a:rPr>
                            <a:t>عدد الطالبات</a:t>
                          </a:r>
                          <a:endParaRPr lang="ar-SA" sz="2000" b="1" dirty="0">
                            <a:effectLst>
                              <a:outerShdw blurRad="38100" dist="38100" dir="2700000" algn="tl">
                                <a:srgbClr val="000000">
                                  <a:alpha val="43137"/>
                                </a:srgbClr>
                              </a:outerShdw>
                            </a:effectLst>
                          </a:endParaRPr>
                        </a:p>
                      </a:txBody>
                      <a:tcPr anchor="ctr"/>
                    </a:tc>
                    <a:tc>
                      <a:txBody>
                        <a:bodyPr/>
                        <a:lstStyle/>
                        <a:p>
                          <a:pPr algn="ctr" rtl="1"/>
                          <a:r>
                            <a:rPr lang="ar-SA" sz="2000" b="1" dirty="0" smtClean="0">
                              <a:effectLst>
                                <a:outerShdw blurRad="38100" dist="38100" dir="2700000" algn="tl">
                                  <a:srgbClr val="000000">
                                    <a:alpha val="43137"/>
                                  </a:srgbClr>
                                </a:outerShdw>
                              </a:effectLst>
                            </a:rPr>
                            <a:t>زاوية القطاع</a:t>
                          </a:r>
                          <a:endParaRPr lang="ar-SA" sz="2000" b="1" dirty="0">
                            <a:effectLst>
                              <a:outerShdw blurRad="38100" dist="38100" dir="2700000" algn="tl">
                                <a:srgbClr val="000000">
                                  <a:alpha val="43137"/>
                                </a:srgbClr>
                              </a:outerShdw>
                            </a:effectLst>
                          </a:endParaRPr>
                        </a:p>
                      </a:txBody>
                      <a:tcPr anchor="ctr"/>
                    </a:tc>
                  </a:tr>
                  <a:tr h="370840">
                    <a:tc>
                      <a:txBody>
                        <a:bodyPr/>
                        <a:lstStyle/>
                        <a:p>
                          <a:pPr algn="ctr" rtl="1"/>
                          <a:r>
                            <a:rPr lang="ar-SA" sz="2000" b="1" dirty="0" smtClean="0">
                              <a:effectLst/>
                            </a:rPr>
                            <a:t>العلوم</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200</a:t>
                          </a:r>
                          <a:endParaRPr lang="ar-SA" sz="2000" b="1" i="0" kern="1200" dirty="0">
                            <a:solidFill>
                              <a:schemeClr val="dk1"/>
                            </a:solidFill>
                            <a:effectLst/>
                            <a:latin typeface="Cambria Math"/>
                            <a:ea typeface="+mn-ea"/>
                            <a:cs typeface="+mn-cs"/>
                          </a:endParaRPr>
                        </a:p>
                      </a:txBody>
                      <a:tcPr anchor="ctr"/>
                    </a:tc>
                    <a:tc>
                      <a:txBody>
                        <a:bodyPr/>
                        <a:lstStyle/>
                        <a:p>
                          <a:pPr algn="ctr" rtl="0" fontAlgn="ctr"/>
                          <a14:m>
                            <m:oMathPara xmlns:m="http://schemas.openxmlformats.org/officeDocument/2006/math">
                              <m:oMathParaPr>
                                <m:jc m:val="centerGroup"/>
                              </m:oMathParaPr>
                              <m:oMath xmlns:m="http://schemas.openxmlformats.org/officeDocument/2006/math">
                                <m:sSup>
                                  <m:sSupPr>
                                    <m:ctrlPr>
                                      <a:rPr lang="ar-SA" sz="2000" b="1" i="1" smtClean="0">
                                        <a:effectLst/>
                                        <a:latin typeface="Cambria Math"/>
                                      </a:rPr>
                                    </m:ctrlPr>
                                  </m:sSupPr>
                                  <m:e>
                                    <m:r>
                                      <a:rPr lang="ar-SA" sz="2000" b="1" i="1" smtClean="0">
                                        <a:effectLst/>
                                        <a:latin typeface="Cambria Math"/>
                                      </a:rPr>
                                      <m:t>𝟕𝟗</m:t>
                                    </m:r>
                                    <m:r>
                                      <a:rPr lang="ar-SA" sz="2000" b="1" i="1" smtClean="0">
                                        <a:effectLst/>
                                        <a:latin typeface="Cambria Math"/>
                                      </a:rPr>
                                      <m:t>.</m:t>
                                    </m:r>
                                    <m:r>
                                      <a:rPr lang="ar-SA" sz="2000" b="1" i="1" smtClean="0">
                                        <a:effectLst/>
                                        <a:latin typeface="Cambria Math"/>
                                      </a:rPr>
                                      <m:t>𝟏</m:t>
                                    </m:r>
                                  </m:e>
                                  <m:sup>
                                    <m:r>
                                      <a:rPr lang="ar-SA" sz="2000" b="1" i="1" smtClean="0">
                                        <a:effectLst/>
                                        <a:latin typeface="Cambria Math"/>
                                        <a:ea typeface="Cambria Math"/>
                                      </a:rPr>
                                      <m:t>∘</m:t>
                                    </m:r>
                                  </m:sup>
                                </m:sSup>
                              </m:oMath>
                            </m:oMathPara>
                          </a14:m>
                          <a:endParaRPr lang="ar-SA" sz="2000" b="1" kern="1200" dirty="0">
                            <a:solidFill>
                              <a:schemeClr val="dk1"/>
                            </a:solidFill>
                            <a:effectLst/>
                            <a:latin typeface="+mn-lt"/>
                            <a:ea typeface="+mn-ea"/>
                            <a:cs typeface="+mn-cs"/>
                          </a:endParaRPr>
                        </a:p>
                      </a:txBody>
                      <a:tcPr marL="9525" marR="9525" marT="9525" marB="0" anchor="ctr"/>
                    </a:tc>
                  </a:tr>
                  <a:tr h="370840">
                    <a:tc>
                      <a:txBody>
                        <a:bodyPr/>
                        <a:lstStyle/>
                        <a:p>
                          <a:pPr algn="ctr" rtl="1"/>
                          <a:r>
                            <a:rPr lang="ar-SA" sz="2000" b="1" dirty="0" smtClean="0">
                              <a:effectLst/>
                            </a:rPr>
                            <a:t>العلوم الزراعية</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350</a:t>
                          </a:r>
                          <a:endParaRPr lang="ar-SA" sz="2000" b="1" i="0" kern="1200" dirty="0">
                            <a:solidFill>
                              <a:schemeClr val="dk1"/>
                            </a:solidFill>
                            <a:effectLst/>
                            <a:latin typeface="Cambria Math"/>
                            <a:ea typeface="+mn-ea"/>
                            <a:cs typeface="+mn-cs"/>
                          </a:endParaRPr>
                        </a:p>
                      </a:txBody>
                      <a:tcPr anchor="ctr"/>
                    </a:tc>
                    <a:tc>
                      <a:txBody>
                        <a:bodyPr/>
                        <a:lstStyle/>
                        <a:p>
                          <a:pPr algn="ctr" rtl="0" fontAlgn="ctr"/>
                          <a14:m>
                            <m:oMathPara xmlns:m="http://schemas.openxmlformats.org/officeDocument/2006/math">
                              <m:oMathParaPr>
                                <m:jc m:val="centerGroup"/>
                              </m:oMathParaPr>
                              <m:oMath xmlns:m="http://schemas.openxmlformats.org/officeDocument/2006/math">
                                <m:sSup>
                                  <m:sSupPr>
                                    <m:ctrlPr>
                                      <a:rPr lang="ar-SA" sz="2000" b="1" i="1" smtClean="0">
                                        <a:effectLst/>
                                        <a:latin typeface="Cambria Math"/>
                                      </a:rPr>
                                    </m:ctrlPr>
                                  </m:sSupPr>
                                  <m:e>
                                    <m:r>
                                      <a:rPr lang="ar-SA" sz="2000" b="1" i="1" smtClean="0">
                                        <a:effectLst/>
                                        <a:latin typeface="Cambria Math"/>
                                      </a:rPr>
                                      <m:t>𝟏𝟑𝟖</m:t>
                                    </m:r>
                                  </m:e>
                                  <m:sup>
                                    <m:r>
                                      <a:rPr lang="ar-SA" sz="2000" b="1" i="1" smtClean="0">
                                        <a:effectLst/>
                                        <a:latin typeface="Cambria Math"/>
                                        <a:ea typeface="Cambria Math"/>
                                      </a:rPr>
                                      <m:t>∘</m:t>
                                    </m:r>
                                  </m:sup>
                                </m:sSup>
                              </m:oMath>
                            </m:oMathPara>
                          </a14:m>
                          <a:endParaRPr lang="ar-SA" sz="2000" b="1" kern="1200" dirty="0">
                            <a:solidFill>
                              <a:schemeClr val="dk1"/>
                            </a:solidFill>
                            <a:effectLst/>
                            <a:latin typeface="+mn-lt"/>
                            <a:ea typeface="+mn-ea"/>
                            <a:cs typeface="+mn-cs"/>
                          </a:endParaRPr>
                        </a:p>
                      </a:txBody>
                      <a:tcPr marL="9525" marR="9525" marT="9525" marB="0" anchor="ctr"/>
                    </a:tc>
                  </a:tr>
                  <a:tr h="370840">
                    <a:tc>
                      <a:txBody>
                        <a:bodyPr/>
                        <a:lstStyle/>
                        <a:p>
                          <a:pPr algn="ctr" rtl="1"/>
                          <a:r>
                            <a:rPr lang="ar-SA" sz="2000" b="1" dirty="0" smtClean="0">
                              <a:effectLst/>
                            </a:rPr>
                            <a:t>الطب</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90</a:t>
                          </a:r>
                          <a:endParaRPr lang="ar-SA" sz="2000" b="1" i="0" kern="1200" dirty="0">
                            <a:solidFill>
                              <a:schemeClr val="dk1"/>
                            </a:solidFill>
                            <a:effectLst/>
                            <a:latin typeface="Cambria Math"/>
                            <a:ea typeface="+mn-ea"/>
                            <a:cs typeface="+mn-cs"/>
                          </a:endParaRPr>
                        </a:p>
                      </a:txBody>
                      <a:tcPr anchor="ctr"/>
                    </a:tc>
                    <a:tc>
                      <a:txBody>
                        <a:bodyPr/>
                        <a:lstStyle/>
                        <a:p>
                          <a:pPr algn="ctr" rtl="0" fontAlgn="ctr"/>
                          <a14:m>
                            <m:oMathPara xmlns:m="http://schemas.openxmlformats.org/officeDocument/2006/math">
                              <m:oMathParaPr>
                                <m:jc m:val="centerGroup"/>
                              </m:oMathParaPr>
                              <m:oMath xmlns:m="http://schemas.openxmlformats.org/officeDocument/2006/math">
                                <m:sSup>
                                  <m:sSupPr>
                                    <m:ctrlPr>
                                      <a:rPr lang="ar-SA" sz="2000" b="1" i="1" smtClean="0">
                                        <a:effectLst/>
                                        <a:latin typeface="Cambria Math"/>
                                      </a:rPr>
                                    </m:ctrlPr>
                                  </m:sSupPr>
                                  <m:e>
                                    <m:r>
                                      <a:rPr lang="ar-SA" sz="2000" b="1" i="1" smtClean="0">
                                        <a:effectLst/>
                                        <a:latin typeface="Cambria Math"/>
                                      </a:rPr>
                                      <m:t>𝟑𝟓</m:t>
                                    </m:r>
                                    <m:r>
                                      <a:rPr lang="ar-SA" sz="2000" b="1" i="1" smtClean="0">
                                        <a:effectLst/>
                                        <a:latin typeface="Cambria Math"/>
                                      </a:rPr>
                                      <m:t>.</m:t>
                                    </m:r>
                                    <m:r>
                                      <a:rPr lang="ar-SA" sz="2000" b="1" i="1" smtClean="0">
                                        <a:effectLst/>
                                        <a:latin typeface="Cambria Math"/>
                                      </a:rPr>
                                      <m:t>𝟕</m:t>
                                    </m:r>
                                  </m:e>
                                  <m:sup>
                                    <m:r>
                                      <a:rPr lang="ar-SA" sz="2000" b="1" i="1" smtClean="0">
                                        <a:effectLst/>
                                        <a:latin typeface="Cambria Math"/>
                                        <a:ea typeface="Cambria Math"/>
                                      </a:rPr>
                                      <m:t>∘</m:t>
                                    </m:r>
                                  </m:sup>
                                </m:sSup>
                              </m:oMath>
                            </m:oMathPara>
                          </a14:m>
                          <a:endParaRPr lang="ar-SA" sz="2000" b="1" kern="1200" dirty="0">
                            <a:solidFill>
                              <a:schemeClr val="dk1"/>
                            </a:solidFill>
                            <a:effectLst/>
                            <a:latin typeface="+mn-lt"/>
                            <a:ea typeface="+mn-ea"/>
                            <a:cs typeface="+mn-cs"/>
                          </a:endParaRPr>
                        </a:p>
                      </a:txBody>
                      <a:tcPr marL="9525" marR="9525" marT="9525" marB="0" anchor="ctr"/>
                    </a:tc>
                  </a:tr>
                  <a:tr h="370840">
                    <a:tc>
                      <a:txBody>
                        <a:bodyPr/>
                        <a:lstStyle/>
                        <a:p>
                          <a:pPr algn="ctr" rtl="1"/>
                          <a:r>
                            <a:rPr lang="ar-SA" sz="2000" b="1" dirty="0" smtClean="0">
                              <a:effectLst/>
                            </a:rPr>
                            <a:t>الصيدلة</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120</a:t>
                          </a:r>
                          <a:endParaRPr lang="ar-SA" sz="2000" b="1" i="0" kern="1200" dirty="0">
                            <a:solidFill>
                              <a:schemeClr val="dk1"/>
                            </a:solidFill>
                            <a:effectLst/>
                            <a:latin typeface="Cambria Math"/>
                            <a:ea typeface="+mn-ea"/>
                            <a:cs typeface="+mn-cs"/>
                          </a:endParaRPr>
                        </a:p>
                      </a:txBody>
                      <a:tcPr anchor="ctr"/>
                    </a:tc>
                    <a:tc>
                      <a:txBody>
                        <a:bodyPr/>
                        <a:lstStyle/>
                        <a:p>
                          <a:pPr algn="ctr" rtl="0" fontAlgn="ctr"/>
                          <a14:m>
                            <m:oMathPara xmlns:m="http://schemas.openxmlformats.org/officeDocument/2006/math">
                              <m:oMathParaPr>
                                <m:jc m:val="centerGroup"/>
                              </m:oMathParaPr>
                              <m:oMath xmlns:m="http://schemas.openxmlformats.org/officeDocument/2006/math">
                                <m:sSup>
                                  <m:sSupPr>
                                    <m:ctrlPr>
                                      <a:rPr lang="ar-SA" sz="2000" b="1" i="1" smtClean="0">
                                        <a:effectLst/>
                                        <a:latin typeface="Cambria Math"/>
                                      </a:rPr>
                                    </m:ctrlPr>
                                  </m:sSupPr>
                                  <m:e>
                                    <m:r>
                                      <a:rPr lang="ar-SA" sz="2000" b="1" i="1" smtClean="0">
                                        <a:effectLst/>
                                        <a:latin typeface="Cambria Math"/>
                                      </a:rPr>
                                      <m:t>𝟒𝟕</m:t>
                                    </m:r>
                                    <m:r>
                                      <a:rPr lang="ar-SA" sz="2000" b="1" i="1" smtClean="0">
                                        <a:effectLst/>
                                        <a:latin typeface="Cambria Math"/>
                                      </a:rPr>
                                      <m:t>.</m:t>
                                    </m:r>
                                    <m:r>
                                      <a:rPr lang="ar-SA" sz="2000" b="1" i="1" smtClean="0">
                                        <a:effectLst/>
                                        <a:latin typeface="Cambria Math"/>
                                      </a:rPr>
                                      <m:t>𝟓</m:t>
                                    </m:r>
                                  </m:e>
                                  <m:sup>
                                    <m:r>
                                      <a:rPr lang="ar-SA" sz="2000" b="1" i="1" smtClean="0">
                                        <a:effectLst/>
                                        <a:latin typeface="Cambria Math"/>
                                        <a:ea typeface="Cambria Math"/>
                                      </a:rPr>
                                      <m:t>∘</m:t>
                                    </m:r>
                                  </m:sup>
                                </m:sSup>
                              </m:oMath>
                            </m:oMathPara>
                          </a14:m>
                          <a:endParaRPr lang="ar-SA" sz="2000" b="1" kern="1200" dirty="0">
                            <a:solidFill>
                              <a:schemeClr val="dk1"/>
                            </a:solidFill>
                            <a:effectLst/>
                            <a:latin typeface="+mn-lt"/>
                            <a:ea typeface="+mn-ea"/>
                            <a:cs typeface="+mn-cs"/>
                          </a:endParaRPr>
                        </a:p>
                      </a:txBody>
                      <a:tcPr marL="9525" marR="9525" marT="9525" marB="0" anchor="ctr"/>
                    </a:tc>
                  </a:tr>
                  <a:tr h="370840">
                    <a:tc>
                      <a:txBody>
                        <a:bodyPr/>
                        <a:lstStyle/>
                        <a:p>
                          <a:pPr algn="ctr" rtl="1"/>
                          <a:r>
                            <a:rPr lang="ar-SA" sz="2000" b="1" dirty="0" smtClean="0">
                              <a:effectLst/>
                            </a:rPr>
                            <a:t>الدراسات التطبيقية</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150</a:t>
                          </a:r>
                          <a:endParaRPr lang="ar-SA" sz="2000" b="1" i="0" kern="1200" dirty="0">
                            <a:solidFill>
                              <a:schemeClr val="dk1"/>
                            </a:solidFill>
                            <a:effectLst/>
                            <a:latin typeface="Cambria Math"/>
                            <a:ea typeface="+mn-ea"/>
                            <a:cs typeface="+mn-cs"/>
                          </a:endParaRPr>
                        </a:p>
                      </a:txBody>
                      <a:tcPr anchor="ctr"/>
                    </a:tc>
                    <a:tc>
                      <a:txBody>
                        <a:bodyPr/>
                        <a:lstStyle/>
                        <a:p>
                          <a:pPr algn="ctr" rtl="0" fontAlgn="ctr"/>
                          <a14:m>
                            <m:oMathPara xmlns:m="http://schemas.openxmlformats.org/officeDocument/2006/math">
                              <m:oMathParaPr>
                                <m:jc m:val="centerGroup"/>
                              </m:oMathParaPr>
                              <m:oMath xmlns:m="http://schemas.openxmlformats.org/officeDocument/2006/math">
                                <m:sSup>
                                  <m:sSupPr>
                                    <m:ctrlPr>
                                      <a:rPr lang="ar-SA" sz="2000" b="1" i="1" smtClean="0">
                                        <a:effectLst/>
                                        <a:latin typeface="Cambria Math"/>
                                      </a:rPr>
                                    </m:ctrlPr>
                                  </m:sSupPr>
                                  <m:e>
                                    <m:r>
                                      <a:rPr lang="ar-SA" sz="2000" b="1" i="1" smtClean="0">
                                        <a:effectLst/>
                                        <a:latin typeface="Cambria Math"/>
                                      </a:rPr>
                                      <m:t>𝟓𝟗</m:t>
                                    </m:r>
                                    <m:r>
                                      <a:rPr lang="ar-SA" sz="2000" b="1" i="1" smtClean="0">
                                        <a:effectLst/>
                                        <a:latin typeface="Cambria Math"/>
                                      </a:rPr>
                                      <m:t>.</m:t>
                                    </m:r>
                                    <m:r>
                                      <a:rPr lang="ar-SA" sz="2000" b="1" i="1" smtClean="0">
                                        <a:effectLst/>
                                        <a:latin typeface="Cambria Math"/>
                                      </a:rPr>
                                      <m:t>𝟓</m:t>
                                    </m:r>
                                  </m:e>
                                  <m:sup>
                                    <m:r>
                                      <a:rPr lang="ar-SA" sz="2000" b="1" i="1" smtClean="0">
                                        <a:effectLst/>
                                        <a:latin typeface="Cambria Math"/>
                                        <a:ea typeface="Cambria Math"/>
                                      </a:rPr>
                                      <m:t>∘</m:t>
                                    </m:r>
                                  </m:sup>
                                </m:sSup>
                              </m:oMath>
                            </m:oMathPara>
                          </a14:m>
                          <a:endParaRPr lang="ar-SA" sz="2000" b="1" kern="1200" dirty="0">
                            <a:solidFill>
                              <a:schemeClr val="dk1"/>
                            </a:solidFill>
                            <a:effectLst/>
                            <a:latin typeface="+mn-lt"/>
                            <a:ea typeface="+mn-ea"/>
                            <a:cs typeface="+mn-cs"/>
                          </a:endParaRPr>
                        </a:p>
                      </a:txBody>
                      <a:tcPr marL="9525" marR="9525" marT="9525" marB="0" anchor="ctr"/>
                    </a:tc>
                  </a:tr>
                  <a:tr h="370840">
                    <a:tc>
                      <a:txBody>
                        <a:bodyPr/>
                        <a:lstStyle/>
                        <a:p>
                          <a:pPr algn="ctr" rtl="1"/>
                          <a:r>
                            <a:rPr lang="ar-SA" sz="2000" b="1" dirty="0" smtClean="0">
                              <a:effectLst/>
                            </a:rPr>
                            <a:t>المجموع</a:t>
                          </a:r>
                          <a:endParaRPr lang="ar-SA" sz="2000" b="1" dirty="0">
                            <a:effectLst/>
                          </a:endParaRPr>
                        </a:p>
                      </a:txBody>
                      <a:tcPr anchor="ctr">
                        <a:solidFill>
                          <a:srgbClr val="FFFF00"/>
                        </a:solidFill>
                      </a:tcPr>
                    </a:tc>
                    <a:tc>
                      <a:txBody>
                        <a:bodyPr/>
                        <a:lstStyle/>
                        <a:p>
                          <a:pPr algn="ctr" rtl="1"/>
                          <a:r>
                            <a:rPr lang="en-US" sz="2000" b="1" i="0" kern="1200" dirty="0" smtClean="0">
                              <a:solidFill>
                                <a:schemeClr val="dk1"/>
                              </a:solidFill>
                              <a:effectLst/>
                              <a:latin typeface="Cambria Math"/>
                              <a:ea typeface="+mn-ea"/>
                              <a:cs typeface="+mn-cs"/>
                            </a:rPr>
                            <a:t>910</a:t>
                          </a:r>
                          <a:endParaRPr lang="ar-SA" sz="2000" b="1" i="0" kern="1200" dirty="0">
                            <a:solidFill>
                              <a:schemeClr val="dk1"/>
                            </a:solidFill>
                            <a:effectLst/>
                            <a:latin typeface="Cambria Math"/>
                            <a:ea typeface="+mn-ea"/>
                            <a:cs typeface="+mn-cs"/>
                          </a:endParaRPr>
                        </a:p>
                      </a:txBody>
                      <a:tcPr anchor="ctr">
                        <a:solidFill>
                          <a:srgbClr val="FFFF00"/>
                        </a:solidFill>
                      </a:tcPr>
                    </a:tc>
                    <a:tc>
                      <a:txBody>
                        <a:bodyPr/>
                        <a:lstStyle/>
                        <a:p>
                          <a:pPr algn="ctr" rtl="0"/>
                          <a14:m>
                            <m:oMathPara xmlns:m="http://schemas.openxmlformats.org/officeDocument/2006/math">
                              <m:oMathParaPr>
                                <m:jc m:val="centerGroup"/>
                              </m:oMathParaPr>
                              <m:oMath xmlns:m="http://schemas.openxmlformats.org/officeDocument/2006/math">
                                <m:sSup>
                                  <m:sSupPr>
                                    <m:ctrlPr>
                                      <a:rPr lang="ar-SA" sz="2000" b="1" i="1" smtClean="0">
                                        <a:effectLst/>
                                        <a:latin typeface="Cambria Math"/>
                                      </a:rPr>
                                    </m:ctrlPr>
                                  </m:sSupPr>
                                  <m:e>
                                    <m:r>
                                      <a:rPr lang="ar-SA" sz="2000" b="1" i="1" smtClean="0">
                                        <a:effectLst/>
                                        <a:latin typeface="Cambria Math"/>
                                      </a:rPr>
                                      <m:t>𝟑𝟔𝟎</m:t>
                                    </m:r>
                                  </m:e>
                                  <m:sup>
                                    <m:r>
                                      <a:rPr lang="ar-SA" sz="2000" b="1" i="1" smtClean="0">
                                        <a:effectLst/>
                                        <a:latin typeface="Cambria Math"/>
                                        <a:ea typeface="Cambria Math"/>
                                      </a:rPr>
                                      <m:t>∘</m:t>
                                    </m:r>
                                  </m:sup>
                                </m:sSup>
                              </m:oMath>
                            </m:oMathPara>
                          </a14:m>
                          <a:endParaRPr lang="ar-SA" sz="2000" b="1" dirty="0">
                            <a:effectLst/>
                          </a:endParaRPr>
                        </a:p>
                      </a:txBody>
                      <a:tcPr anchor="ctr">
                        <a:solidFill>
                          <a:srgbClr val="FFFF00"/>
                        </a:solidFill>
                      </a:tcPr>
                    </a:tc>
                  </a:tr>
                </a:tbl>
              </a:graphicData>
            </a:graphic>
          </p:graphicFrame>
        </mc:Choice>
        <mc:Fallback>
          <p:graphicFrame>
            <p:nvGraphicFramePr>
              <p:cNvPr id="2" name="جدول 1"/>
              <p:cNvGraphicFramePr>
                <a:graphicFrameLocks noGrp="1"/>
              </p:cNvGraphicFramePr>
              <p:nvPr>
                <p:extLst>
                  <p:ext uri="{D42A27DB-BD31-4B8C-83A1-F6EECF244321}">
                    <p14:modId xmlns:p14="http://schemas.microsoft.com/office/powerpoint/2010/main" xmlns="" xmlns:a14="http://schemas.microsoft.com/office/drawing/2010/main" val="151711275"/>
                  </p:ext>
                </p:extLst>
              </p:nvPr>
            </p:nvGraphicFramePr>
            <p:xfrm>
              <a:off x="5148064" y="1484784"/>
              <a:ext cx="3552055" cy="3688080"/>
            </p:xfrm>
            <a:graphic>
              <a:graphicData uri="http://schemas.openxmlformats.org/drawingml/2006/table">
                <a:tbl>
                  <a:tblPr rtl="1" firstRow="1" bandRow="1">
                    <a:tableStyleId>{21E4AEA4-8DFA-4A89-87EB-49C32662AFE0}</a:tableStyleId>
                  </a:tblPr>
                  <a:tblGrid>
                    <a:gridCol w="1123385"/>
                    <a:gridCol w="1214335"/>
                    <a:gridCol w="1214335"/>
                  </a:tblGrid>
                  <a:tr h="701040">
                    <a:tc>
                      <a:txBody>
                        <a:bodyPr/>
                        <a:lstStyle/>
                        <a:p>
                          <a:pPr algn="ctr" rtl="1"/>
                          <a:r>
                            <a:rPr lang="ar-SA" sz="2000" b="1" dirty="0" smtClean="0">
                              <a:effectLst>
                                <a:outerShdw blurRad="38100" dist="38100" dir="2700000" algn="tl">
                                  <a:srgbClr val="000000">
                                    <a:alpha val="43137"/>
                                  </a:srgbClr>
                                </a:outerShdw>
                              </a:effectLst>
                            </a:rPr>
                            <a:t>الكلية</a:t>
                          </a:r>
                          <a:endParaRPr lang="ar-SA" sz="2000" b="1" dirty="0">
                            <a:effectLst>
                              <a:outerShdw blurRad="38100" dist="38100" dir="2700000" algn="tl">
                                <a:srgbClr val="000000">
                                  <a:alpha val="43137"/>
                                </a:srgbClr>
                              </a:outerShdw>
                            </a:effectLst>
                          </a:endParaRPr>
                        </a:p>
                      </a:txBody>
                      <a:tcPr anchor="ctr"/>
                    </a:tc>
                    <a:tc>
                      <a:txBody>
                        <a:bodyPr/>
                        <a:lstStyle/>
                        <a:p>
                          <a:pPr algn="ctr" rtl="1"/>
                          <a:r>
                            <a:rPr lang="ar-SA" sz="2000" b="1" dirty="0" smtClean="0">
                              <a:effectLst>
                                <a:outerShdw blurRad="38100" dist="38100" dir="2700000" algn="tl">
                                  <a:srgbClr val="000000">
                                    <a:alpha val="43137"/>
                                  </a:srgbClr>
                                </a:outerShdw>
                              </a:effectLst>
                            </a:rPr>
                            <a:t>عدد الطالبات</a:t>
                          </a:r>
                          <a:endParaRPr lang="ar-SA" sz="2000" b="1" dirty="0">
                            <a:effectLst>
                              <a:outerShdw blurRad="38100" dist="38100" dir="2700000" algn="tl">
                                <a:srgbClr val="000000">
                                  <a:alpha val="43137"/>
                                </a:srgbClr>
                              </a:outerShdw>
                            </a:effectLst>
                          </a:endParaRPr>
                        </a:p>
                      </a:txBody>
                      <a:tcPr anchor="ctr"/>
                    </a:tc>
                    <a:tc>
                      <a:txBody>
                        <a:bodyPr/>
                        <a:lstStyle/>
                        <a:p>
                          <a:pPr algn="ctr" rtl="1"/>
                          <a:r>
                            <a:rPr lang="ar-SA" sz="2000" b="1" dirty="0" smtClean="0">
                              <a:effectLst>
                                <a:outerShdw blurRad="38100" dist="38100" dir="2700000" algn="tl">
                                  <a:srgbClr val="000000">
                                    <a:alpha val="43137"/>
                                  </a:srgbClr>
                                </a:outerShdw>
                              </a:effectLst>
                            </a:rPr>
                            <a:t>زاوية القطاع</a:t>
                          </a:r>
                          <a:endParaRPr lang="ar-SA" sz="2000" b="1" dirty="0">
                            <a:effectLst>
                              <a:outerShdw blurRad="38100" dist="38100" dir="2700000" algn="tl">
                                <a:srgbClr val="000000">
                                  <a:alpha val="43137"/>
                                </a:srgbClr>
                              </a:outerShdw>
                            </a:effectLst>
                          </a:endParaRPr>
                        </a:p>
                      </a:txBody>
                      <a:tcPr anchor="ctr"/>
                    </a:tc>
                  </a:tr>
                  <a:tr h="396240">
                    <a:tc>
                      <a:txBody>
                        <a:bodyPr/>
                        <a:lstStyle/>
                        <a:p>
                          <a:pPr algn="ctr" rtl="1"/>
                          <a:r>
                            <a:rPr lang="ar-SA" sz="2000" b="1" dirty="0" smtClean="0">
                              <a:effectLst/>
                            </a:rPr>
                            <a:t>العلوم</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200</a:t>
                          </a:r>
                          <a:endParaRPr lang="ar-SA" sz="2000" b="1" i="0" kern="1200" dirty="0">
                            <a:solidFill>
                              <a:schemeClr val="dk1"/>
                            </a:solidFill>
                            <a:effectLst/>
                            <a:latin typeface="Cambria Math"/>
                            <a:ea typeface="+mn-ea"/>
                            <a:cs typeface="+mn-cs"/>
                          </a:endParaRPr>
                        </a:p>
                      </a:txBody>
                      <a:tcPr anchor="ctr"/>
                    </a:tc>
                    <a:tc>
                      <a:txBody>
                        <a:bodyPr/>
                        <a:lstStyle/>
                        <a:p>
                          <a:endParaRPr lang="ar-SA"/>
                        </a:p>
                      </a:txBody>
                      <a:tcPr marL="9525" marR="9525" marT="9525" marB="0" anchor="ctr">
                        <a:blipFill rotWithShape="1">
                          <a:blip r:embed="rId2"/>
                          <a:stretch>
                            <a:fillRect l="-192965" t="-184615" r="-503" b="-683077"/>
                          </a:stretch>
                        </a:blipFill>
                      </a:tcPr>
                    </a:tc>
                  </a:tr>
                  <a:tr h="701040">
                    <a:tc>
                      <a:txBody>
                        <a:bodyPr/>
                        <a:lstStyle/>
                        <a:p>
                          <a:pPr algn="ctr" rtl="1"/>
                          <a:r>
                            <a:rPr lang="ar-SA" sz="2000" b="1" dirty="0" smtClean="0">
                              <a:effectLst/>
                            </a:rPr>
                            <a:t>العلوم الزراعية</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350</a:t>
                          </a:r>
                          <a:endParaRPr lang="ar-SA" sz="2000" b="1" i="0" kern="1200" dirty="0">
                            <a:solidFill>
                              <a:schemeClr val="dk1"/>
                            </a:solidFill>
                            <a:effectLst/>
                            <a:latin typeface="Cambria Math"/>
                            <a:ea typeface="+mn-ea"/>
                            <a:cs typeface="+mn-cs"/>
                          </a:endParaRPr>
                        </a:p>
                      </a:txBody>
                      <a:tcPr anchor="ctr"/>
                    </a:tc>
                    <a:tc>
                      <a:txBody>
                        <a:bodyPr/>
                        <a:lstStyle/>
                        <a:p>
                          <a:endParaRPr lang="ar-SA"/>
                        </a:p>
                      </a:txBody>
                      <a:tcPr marL="9525" marR="9525" marT="9525" marB="0" anchor="ctr">
                        <a:blipFill rotWithShape="1">
                          <a:blip r:embed="rId2"/>
                          <a:stretch>
                            <a:fillRect l="-192965" t="-160870" r="-503" b="-286087"/>
                          </a:stretch>
                        </a:blipFill>
                      </a:tcPr>
                    </a:tc>
                  </a:tr>
                  <a:tr h="396240">
                    <a:tc>
                      <a:txBody>
                        <a:bodyPr/>
                        <a:lstStyle/>
                        <a:p>
                          <a:pPr algn="ctr" rtl="1"/>
                          <a:r>
                            <a:rPr lang="ar-SA" sz="2000" b="1" dirty="0" smtClean="0">
                              <a:effectLst/>
                            </a:rPr>
                            <a:t>الطب</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90</a:t>
                          </a:r>
                          <a:endParaRPr lang="ar-SA" sz="2000" b="1" i="0" kern="1200" dirty="0">
                            <a:solidFill>
                              <a:schemeClr val="dk1"/>
                            </a:solidFill>
                            <a:effectLst/>
                            <a:latin typeface="Cambria Math"/>
                            <a:ea typeface="+mn-ea"/>
                            <a:cs typeface="+mn-cs"/>
                          </a:endParaRPr>
                        </a:p>
                      </a:txBody>
                      <a:tcPr anchor="ctr"/>
                    </a:tc>
                    <a:tc>
                      <a:txBody>
                        <a:bodyPr/>
                        <a:lstStyle/>
                        <a:p>
                          <a:endParaRPr lang="ar-SA"/>
                        </a:p>
                      </a:txBody>
                      <a:tcPr marL="9525" marR="9525" marT="9525" marB="0" anchor="ctr">
                        <a:blipFill rotWithShape="1">
                          <a:blip r:embed="rId2"/>
                          <a:stretch>
                            <a:fillRect l="-192965" t="-461538" r="-503" b="-406154"/>
                          </a:stretch>
                        </a:blipFill>
                      </a:tcPr>
                    </a:tc>
                  </a:tr>
                  <a:tr h="396240">
                    <a:tc>
                      <a:txBody>
                        <a:bodyPr/>
                        <a:lstStyle/>
                        <a:p>
                          <a:pPr algn="ctr" rtl="1"/>
                          <a:r>
                            <a:rPr lang="ar-SA" sz="2000" b="1" dirty="0" smtClean="0">
                              <a:effectLst/>
                            </a:rPr>
                            <a:t>الصيدلة</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120</a:t>
                          </a:r>
                          <a:endParaRPr lang="ar-SA" sz="2000" b="1" i="0" kern="1200" dirty="0">
                            <a:solidFill>
                              <a:schemeClr val="dk1"/>
                            </a:solidFill>
                            <a:effectLst/>
                            <a:latin typeface="Cambria Math"/>
                            <a:ea typeface="+mn-ea"/>
                            <a:cs typeface="+mn-cs"/>
                          </a:endParaRPr>
                        </a:p>
                      </a:txBody>
                      <a:tcPr anchor="ctr"/>
                    </a:tc>
                    <a:tc>
                      <a:txBody>
                        <a:bodyPr/>
                        <a:lstStyle/>
                        <a:p>
                          <a:endParaRPr lang="ar-SA"/>
                        </a:p>
                      </a:txBody>
                      <a:tcPr marL="9525" marR="9525" marT="9525" marB="0" anchor="ctr">
                        <a:blipFill rotWithShape="1">
                          <a:blip r:embed="rId2"/>
                          <a:stretch>
                            <a:fillRect l="-192965" t="-561538" r="-503" b="-306154"/>
                          </a:stretch>
                        </a:blipFill>
                      </a:tcPr>
                    </a:tc>
                  </a:tr>
                  <a:tr h="701040">
                    <a:tc>
                      <a:txBody>
                        <a:bodyPr/>
                        <a:lstStyle/>
                        <a:p>
                          <a:pPr algn="ctr" rtl="1"/>
                          <a:r>
                            <a:rPr lang="ar-SA" sz="2000" b="1" dirty="0" smtClean="0">
                              <a:effectLst/>
                            </a:rPr>
                            <a:t>الدراسات التطبيقية</a:t>
                          </a:r>
                          <a:endParaRPr lang="ar-SA" sz="2000" b="1" dirty="0">
                            <a:effectLst/>
                          </a:endParaRPr>
                        </a:p>
                      </a:txBody>
                      <a:tcPr anchor="ctr"/>
                    </a:tc>
                    <a:tc>
                      <a:txBody>
                        <a:bodyPr/>
                        <a:lstStyle/>
                        <a:p>
                          <a:pPr algn="ctr" rtl="1"/>
                          <a:r>
                            <a:rPr lang="en-US" sz="2000" b="1" i="0" kern="1200" dirty="0" smtClean="0">
                              <a:solidFill>
                                <a:schemeClr val="dk1"/>
                              </a:solidFill>
                              <a:effectLst/>
                              <a:latin typeface="Cambria Math"/>
                              <a:ea typeface="+mn-ea"/>
                              <a:cs typeface="+mn-cs"/>
                            </a:rPr>
                            <a:t>150</a:t>
                          </a:r>
                          <a:endParaRPr lang="ar-SA" sz="2000" b="1" i="0" kern="1200" dirty="0">
                            <a:solidFill>
                              <a:schemeClr val="dk1"/>
                            </a:solidFill>
                            <a:effectLst/>
                            <a:latin typeface="Cambria Math"/>
                            <a:ea typeface="+mn-ea"/>
                            <a:cs typeface="+mn-cs"/>
                          </a:endParaRPr>
                        </a:p>
                      </a:txBody>
                      <a:tcPr anchor="ctr"/>
                    </a:tc>
                    <a:tc>
                      <a:txBody>
                        <a:bodyPr/>
                        <a:lstStyle/>
                        <a:p>
                          <a:endParaRPr lang="ar-SA"/>
                        </a:p>
                      </a:txBody>
                      <a:tcPr marL="9525" marR="9525" marT="9525" marB="0" anchor="ctr">
                        <a:blipFill rotWithShape="1">
                          <a:blip r:embed="rId2"/>
                          <a:stretch>
                            <a:fillRect l="-192965" t="-373913" r="-503" b="-73043"/>
                          </a:stretch>
                        </a:blipFill>
                      </a:tcPr>
                    </a:tc>
                  </a:tr>
                  <a:tr h="396240">
                    <a:tc>
                      <a:txBody>
                        <a:bodyPr/>
                        <a:lstStyle/>
                        <a:p>
                          <a:pPr algn="ctr" rtl="1"/>
                          <a:r>
                            <a:rPr lang="ar-SA" sz="2000" b="1" dirty="0" smtClean="0">
                              <a:effectLst/>
                            </a:rPr>
                            <a:t>المجموع</a:t>
                          </a:r>
                          <a:endParaRPr lang="ar-SA" sz="2000" b="1" dirty="0">
                            <a:effectLst/>
                          </a:endParaRPr>
                        </a:p>
                      </a:txBody>
                      <a:tcPr anchor="ctr">
                        <a:solidFill>
                          <a:srgbClr val="FFFF00"/>
                        </a:solidFill>
                      </a:tcPr>
                    </a:tc>
                    <a:tc>
                      <a:txBody>
                        <a:bodyPr/>
                        <a:lstStyle/>
                        <a:p>
                          <a:pPr algn="ctr" rtl="1"/>
                          <a:r>
                            <a:rPr lang="en-US" sz="2000" b="1" i="0" kern="1200" dirty="0" smtClean="0">
                              <a:solidFill>
                                <a:schemeClr val="dk1"/>
                              </a:solidFill>
                              <a:effectLst/>
                              <a:latin typeface="Cambria Math"/>
                              <a:ea typeface="+mn-ea"/>
                              <a:cs typeface="+mn-cs"/>
                            </a:rPr>
                            <a:t>910</a:t>
                          </a:r>
                          <a:endParaRPr lang="ar-SA" sz="2000" b="1" i="0" kern="1200" dirty="0">
                            <a:solidFill>
                              <a:schemeClr val="dk1"/>
                            </a:solidFill>
                            <a:effectLst/>
                            <a:latin typeface="Cambria Math"/>
                            <a:ea typeface="+mn-ea"/>
                            <a:cs typeface="+mn-cs"/>
                          </a:endParaRPr>
                        </a:p>
                      </a:txBody>
                      <a:tcPr anchor="ctr">
                        <a:solidFill>
                          <a:srgbClr val="FFFF00"/>
                        </a:solidFill>
                      </a:tcPr>
                    </a:tc>
                    <a:tc>
                      <a:txBody>
                        <a:bodyPr/>
                        <a:lstStyle/>
                        <a:p>
                          <a:endParaRPr lang="ar-SA" dirty="0"/>
                        </a:p>
                      </a:txBody>
                      <a:tcPr anchor="ctr">
                        <a:blipFill rotWithShape="1">
                          <a:blip r:embed="rId2"/>
                          <a:stretch>
                            <a:fillRect l="-192965" t="-838462" r="-503" b="-29231"/>
                          </a:stretch>
                        </a:blipFill>
                      </a:tcPr>
                    </a:tc>
                  </a:tr>
                </a:tbl>
              </a:graphicData>
            </a:graphic>
          </p:graphicFrame>
        </mc:Fallback>
      </mc:AlternateContent>
      <p:graphicFrame>
        <p:nvGraphicFramePr>
          <p:cNvPr id="6" name="مخطط 5"/>
          <p:cNvGraphicFramePr>
            <a:graphicFrameLocks/>
          </p:cNvGraphicFramePr>
          <p:nvPr>
            <p:extLst>
              <p:ext uri="{D42A27DB-BD31-4B8C-83A1-F6EECF244321}">
                <p14:modId xmlns="" xmlns:p14="http://schemas.microsoft.com/office/powerpoint/2010/main" val="2553625240"/>
              </p:ext>
            </p:extLst>
          </p:nvPr>
        </p:nvGraphicFramePr>
        <p:xfrm>
          <a:off x="14649" y="1484784"/>
          <a:ext cx="5328592" cy="3960440"/>
        </p:xfrm>
        <a:graphic>
          <a:graphicData uri="http://schemas.openxmlformats.org/drawingml/2006/chart">
            <c:chart xmlns:c="http://schemas.openxmlformats.org/drawingml/2006/chart" xmlns:r="http://schemas.openxmlformats.org/officeDocument/2006/relationships" r:id="rId3"/>
          </a:graphicData>
        </a:graphic>
      </p:graphicFrame>
      <p:sp>
        <p:nvSpPr>
          <p:cNvPr id="4" name="سهم منحني إلى الأسفل 3"/>
          <p:cNvSpPr/>
          <p:nvPr/>
        </p:nvSpPr>
        <p:spPr>
          <a:xfrm>
            <a:off x="2771800" y="198038"/>
            <a:ext cx="3312368" cy="638674"/>
          </a:xfrm>
          <a:prstGeom prst="curvedDownArrow">
            <a:avLst>
              <a:gd name="adj1" fmla="val 25000"/>
              <a:gd name="adj2" fmla="val 55410"/>
              <a:gd name="adj3" fmla="val 45156"/>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00B050"/>
                </a:solidFill>
              </a:rPr>
              <a:t>مثال</a:t>
            </a:r>
            <a:endParaRPr lang="ar-SA" sz="3200" b="1" dirty="0">
              <a:solidFill>
                <a:srgbClr val="00B050"/>
              </a:solidFill>
            </a:endParaRPr>
          </a:p>
        </p:txBody>
      </p:sp>
    </p:spTree>
    <p:extLst>
      <p:ext uri="{BB962C8B-B14F-4D97-AF65-F5344CB8AC3E}">
        <p14:creationId xmlns="" xmlns:p14="http://schemas.microsoft.com/office/powerpoint/2010/main" val="450143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randombar(horizontal)">
                                      <p:cBhvr>
                                        <p:cTn id="14" dur="500"/>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P spid="4"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جسم مشطوف الحواف 2"/>
          <p:cNvSpPr/>
          <p:nvPr/>
        </p:nvSpPr>
        <p:spPr>
          <a:xfrm>
            <a:off x="2214546" y="1857364"/>
            <a:ext cx="4896544" cy="1008112"/>
          </a:xfrm>
          <a:prstGeom prst="bevel">
            <a:avLst/>
          </a:prstGeom>
          <a:effectLst>
            <a:outerShdw blurRad="88900" dist="38100" dir="5400000" algn="ctr" rotWithShape="0">
              <a:srgbClr val="000000">
                <a:alpha val="65000"/>
              </a:srgbClr>
            </a:outerShdw>
            <a:softEdge rad="31750"/>
          </a:effectLst>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3600" b="1" dirty="0" smtClean="0">
                <a:solidFill>
                  <a:schemeClr val="tx1"/>
                </a:solidFill>
                <a:effectLst>
                  <a:outerShdw blurRad="38100" dist="38100" dir="2700000" algn="tl">
                    <a:srgbClr val="000000">
                      <a:alpha val="43137"/>
                    </a:srgbClr>
                  </a:outerShdw>
                </a:effectLst>
                <a:latin typeface="Hacen Liner XL" pitchFamily="2" charset="-78"/>
                <a:cs typeface="Hacen Liner XL" pitchFamily="2" charset="-78"/>
              </a:rPr>
              <a:t> التوزيعات التكرارية</a:t>
            </a:r>
            <a:endParaRPr lang="ar-SA" sz="3600" b="1" dirty="0">
              <a:solidFill>
                <a:schemeClr val="tx1"/>
              </a:solidFill>
              <a:effectLst>
                <a:outerShdw blurRad="38100" dist="38100" dir="2700000" algn="tl">
                  <a:srgbClr val="000000">
                    <a:alpha val="43137"/>
                  </a:srgbClr>
                </a:outerShdw>
              </a:effectLst>
              <a:latin typeface="Hacen Liner XL" pitchFamily="2" charset="-78"/>
              <a:cs typeface="Hacen Liner XL" pitchFamily="2" charset="-78"/>
            </a:endParaRPr>
          </a:p>
        </p:txBody>
      </p:sp>
      <p:sp>
        <p:nvSpPr>
          <p:cNvPr id="4" name="مستطيل مستدير الزوايا 3"/>
          <p:cNvSpPr/>
          <p:nvPr/>
        </p:nvSpPr>
        <p:spPr>
          <a:xfrm>
            <a:off x="1428728" y="3000372"/>
            <a:ext cx="6552728" cy="3312368"/>
          </a:xfrm>
          <a:prstGeom prst="roundRect">
            <a:avLst/>
          </a:prstGeom>
        </p:spPr>
        <p:style>
          <a:lnRef idx="1">
            <a:schemeClr val="accent4"/>
          </a:lnRef>
          <a:fillRef idx="2">
            <a:schemeClr val="accent4"/>
          </a:fillRef>
          <a:effectRef idx="1">
            <a:schemeClr val="accent4"/>
          </a:effectRef>
          <a:fontRef idx="minor">
            <a:schemeClr val="dk1"/>
          </a:fontRef>
        </p:style>
        <p:txBody>
          <a:bodyPr rtlCol="1" anchor="ctr"/>
          <a:lstStyle/>
          <a:p>
            <a:pPr algn="ctr"/>
            <a:r>
              <a:rPr lang="ar-SA" sz="3600" b="1" dirty="0" smtClean="0">
                <a:solidFill>
                  <a:schemeClr val="tx2">
                    <a:lumMod val="25000"/>
                  </a:schemeClr>
                </a:solidFill>
              </a:rPr>
              <a:t>عبارة عن جداول لجميع القيم التي يمكن أن يأخذها المتغير موضع الدراسة و عدد التكرارات لكل قيمة</a:t>
            </a:r>
            <a:endParaRPr lang="ar-SA" sz="3600" b="1" dirty="0">
              <a:solidFill>
                <a:schemeClr val="tx2">
                  <a:lumMod val="25000"/>
                </a:schemeClr>
              </a:solidFill>
            </a:endParaRPr>
          </a:p>
        </p:txBody>
      </p:sp>
      <p:sp>
        <p:nvSpPr>
          <p:cNvPr id="5" name="مجسم مشطوف الحواف 4"/>
          <p:cNvSpPr/>
          <p:nvPr/>
        </p:nvSpPr>
        <p:spPr>
          <a:xfrm>
            <a:off x="2285984" y="785794"/>
            <a:ext cx="4896544" cy="1008112"/>
          </a:xfrm>
          <a:prstGeom prst="bevel">
            <a:avLst/>
          </a:prstGeom>
          <a:effectLst>
            <a:outerShdw blurRad="88900" dist="38100" dir="5400000" algn="ctr" rotWithShape="0">
              <a:srgbClr val="000000">
                <a:alpha val="65000"/>
              </a:srgbClr>
            </a:outerShdw>
            <a:softEdge rad="31750"/>
          </a:effectLst>
        </p:spPr>
        <p:style>
          <a:lnRef idx="0">
            <a:schemeClr val="accent2"/>
          </a:lnRef>
          <a:fillRef idx="3">
            <a:schemeClr val="accent2"/>
          </a:fillRef>
          <a:effectRef idx="3">
            <a:schemeClr val="accent2"/>
          </a:effectRef>
          <a:fontRef idx="minor">
            <a:schemeClr val="lt1"/>
          </a:fontRef>
        </p:style>
        <p:txBody>
          <a:bodyPr rtlCol="1" anchor="ctr"/>
          <a:lstStyle/>
          <a:p>
            <a:pPr algn="ctr"/>
            <a:r>
              <a:rPr lang="ar-SA" sz="4800" b="1" dirty="0" smtClean="0">
                <a:solidFill>
                  <a:schemeClr val="tx1"/>
                </a:solidFill>
                <a:effectLst>
                  <a:outerShdw blurRad="38100" dist="38100" dir="2700000" algn="tl">
                    <a:srgbClr val="000000">
                      <a:alpha val="43137"/>
                    </a:srgbClr>
                  </a:outerShdw>
                </a:effectLst>
                <a:latin typeface="Hacen Liner XL" pitchFamily="2" charset="-78"/>
                <a:cs typeface="Hacen Liner XL" pitchFamily="2" charset="-78"/>
              </a:rPr>
              <a:t> الجداول  التكرارية</a:t>
            </a:r>
            <a:endParaRPr lang="ar-SA" sz="4800" b="1" dirty="0">
              <a:solidFill>
                <a:schemeClr val="tx1"/>
              </a:solidFill>
              <a:effectLst>
                <a:outerShdw blurRad="38100" dist="38100" dir="2700000" algn="tl">
                  <a:srgbClr val="000000">
                    <a:alpha val="43137"/>
                  </a:srgbClr>
                </a:outerShdw>
              </a:effectLst>
              <a:latin typeface="Hacen Liner XL" pitchFamily="2" charset="-78"/>
              <a:cs typeface="Hacen Liner XL" pitchFamily="2" charset="-78"/>
            </a:endParaRPr>
          </a:p>
        </p:txBody>
      </p:sp>
    </p:spTree>
    <p:extLst>
      <p:ext uri="{BB962C8B-B14F-4D97-AF65-F5344CB8AC3E}">
        <p14:creationId xmlns="" xmlns:p14="http://schemas.microsoft.com/office/powerpoint/2010/main" val="58109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randombar(horizontal)">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out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منحني إلى الأسفل 1"/>
          <p:cNvSpPr/>
          <p:nvPr/>
        </p:nvSpPr>
        <p:spPr>
          <a:xfrm>
            <a:off x="2771800" y="198038"/>
            <a:ext cx="3312368" cy="638674"/>
          </a:xfrm>
          <a:prstGeom prst="curvedDownArrow">
            <a:avLst>
              <a:gd name="adj1" fmla="val 25000"/>
              <a:gd name="adj2" fmla="val 55410"/>
              <a:gd name="adj3" fmla="val 45156"/>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00B050"/>
                </a:solidFill>
              </a:rPr>
              <a:t>مثال1</a:t>
            </a:r>
            <a:endParaRPr lang="ar-SA" sz="3200" b="1" dirty="0">
              <a:solidFill>
                <a:srgbClr val="00B050"/>
              </a:solidFill>
            </a:endParaRPr>
          </a:p>
        </p:txBody>
      </p:sp>
      <p:sp>
        <p:nvSpPr>
          <p:cNvPr id="3" name="مربع نص 2"/>
          <p:cNvSpPr txBox="1"/>
          <p:nvPr/>
        </p:nvSpPr>
        <p:spPr>
          <a:xfrm>
            <a:off x="1331640" y="1124744"/>
            <a:ext cx="6305411" cy="2246769"/>
          </a:xfrm>
          <a:prstGeom prst="rect">
            <a:avLst/>
          </a:prstGeom>
          <a:noFill/>
        </p:spPr>
        <p:txBody>
          <a:bodyPr wrap="square" rtlCol="1">
            <a:spAutoFit/>
          </a:bodyPr>
          <a:lstStyle/>
          <a:p>
            <a:r>
              <a:rPr lang="ar-SA" sz="2800" b="1" dirty="0" smtClean="0">
                <a:solidFill>
                  <a:schemeClr val="tx2">
                    <a:lumMod val="10000"/>
                  </a:schemeClr>
                </a:solidFill>
              </a:rPr>
              <a:t>البيانات التالية تمثل عدد أيام الغياب 30 طالبة في المستوى الرابع بقسم الأحياء في الأسبوع الأول من شهر ربيع </a:t>
            </a:r>
            <a:r>
              <a:rPr lang="ar-SA" sz="2800" b="1" dirty="0" err="1" smtClean="0">
                <a:solidFill>
                  <a:schemeClr val="tx2">
                    <a:lumMod val="10000"/>
                  </a:schemeClr>
                </a:solidFill>
              </a:rPr>
              <a:t>الاول :</a:t>
            </a:r>
            <a:endParaRPr lang="ar-SA" sz="2800" b="1" dirty="0" smtClean="0">
              <a:solidFill>
                <a:schemeClr val="tx2">
                  <a:lumMod val="10000"/>
                </a:schemeClr>
              </a:solidFill>
            </a:endParaRPr>
          </a:p>
          <a:p>
            <a:r>
              <a:rPr lang="en-US" sz="2800" b="1" dirty="0" smtClean="0">
                <a:solidFill>
                  <a:schemeClr val="tx2">
                    <a:lumMod val="10000"/>
                  </a:schemeClr>
                </a:solidFill>
              </a:rPr>
              <a:t>0   2   3   1   0   0   0   0   1   2   2   5   3   2   1   1   1    1   1   2   0   1   3   2   3   2   2   3   3   3</a:t>
            </a:r>
            <a:endParaRPr lang="ar-SA" sz="2800" b="1" dirty="0">
              <a:solidFill>
                <a:schemeClr val="tx2">
                  <a:lumMod val="10000"/>
                </a:schemeClr>
              </a:solidFill>
            </a:endParaRPr>
          </a:p>
        </p:txBody>
      </p:sp>
      <p:sp>
        <p:nvSpPr>
          <p:cNvPr id="4" name="سهم إلى اليسار 3"/>
          <p:cNvSpPr/>
          <p:nvPr/>
        </p:nvSpPr>
        <p:spPr>
          <a:xfrm>
            <a:off x="7000892" y="3714752"/>
            <a:ext cx="1800200" cy="1137607"/>
          </a:xfrm>
          <a:prstGeom prst="leftArrow">
            <a:avLst/>
          </a:prstGeom>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2000" b="1" dirty="0" smtClean="0">
                <a:effectLst>
                  <a:outerShdw blurRad="38100" dist="38100" dir="2700000" algn="tl">
                    <a:srgbClr val="000000">
                      <a:alpha val="43137"/>
                    </a:srgbClr>
                  </a:outerShdw>
                </a:effectLst>
              </a:rPr>
              <a:t>تفريغ الجدول التكراري</a:t>
            </a:r>
            <a:endParaRPr lang="ar-SA" sz="2000" b="1" dirty="0">
              <a:effectLst>
                <a:outerShdw blurRad="38100" dist="38100" dir="2700000" algn="tl">
                  <a:srgbClr val="000000">
                    <a:alpha val="43137"/>
                  </a:srgbClr>
                </a:outerShdw>
              </a:effectLst>
            </a:endParaRPr>
          </a:p>
        </p:txBody>
      </p:sp>
      <p:graphicFrame>
        <p:nvGraphicFramePr>
          <p:cNvPr id="5" name="جدول 4"/>
          <p:cNvGraphicFramePr>
            <a:graphicFrameLocks noGrp="1"/>
          </p:cNvGraphicFramePr>
          <p:nvPr>
            <p:extLst>
              <p:ext uri="{D42A27DB-BD31-4B8C-83A1-F6EECF244321}">
                <p14:modId xmlns="" xmlns:p14="http://schemas.microsoft.com/office/powerpoint/2010/main" val="1903296101"/>
              </p:ext>
            </p:extLst>
          </p:nvPr>
        </p:nvGraphicFramePr>
        <p:xfrm>
          <a:off x="780256" y="3497416"/>
          <a:ext cx="6096000" cy="2966720"/>
        </p:xfrm>
        <a:graphic>
          <a:graphicData uri="http://schemas.openxmlformats.org/drawingml/2006/table">
            <a:tbl>
              <a:tblPr rtl="1" firstRow="1" bandRow="1">
                <a:tableStyleId>{5940675A-B579-460E-94D1-54222C63F5DA}</a:tableStyleId>
              </a:tblPr>
              <a:tblGrid>
                <a:gridCol w="2032000"/>
                <a:gridCol w="2032000"/>
                <a:gridCol w="2032000"/>
              </a:tblGrid>
              <a:tr h="370840">
                <a:tc>
                  <a:txBody>
                    <a:bodyPr/>
                    <a:lstStyle/>
                    <a:p>
                      <a:pPr algn="ctr" rtl="1"/>
                      <a:r>
                        <a:rPr lang="ar-SA" dirty="0" smtClean="0">
                          <a:solidFill>
                            <a:schemeClr val="tx1">
                              <a:lumMod val="95000"/>
                              <a:lumOff val="5000"/>
                            </a:schemeClr>
                          </a:solidFill>
                          <a:effectLst>
                            <a:outerShdw blurRad="38100" dist="38100" dir="2700000" algn="tl">
                              <a:srgbClr val="000000">
                                <a:alpha val="43137"/>
                              </a:srgbClr>
                            </a:outerShdw>
                          </a:effectLst>
                        </a:rPr>
                        <a:t>عدد أيام الغياب</a:t>
                      </a:r>
                      <a:endParaRPr lang="ar-SA" b="1" dirty="0">
                        <a:solidFill>
                          <a:schemeClr val="tx1">
                            <a:lumMod val="95000"/>
                            <a:lumOff val="5000"/>
                          </a:schemeClr>
                        </a:solidFill>
                        <a:effectLst>
                          <a:outerShdw blurRad="38100" dist="38100" dir="2700000" algn="tl">
                            <a:srgbClr val="000000">
                              <a:alpha val="43137"/>
                            </a:srgbClr>
                          </a:outerShdw>
                        </a:effectLst>
                      </a:endParaRPr>
                    </a:p>
                  </a:txBody>
                  <a:tcPr/>
                </a:tc>
                <a:tc>
                  <a:txBody>
                    <a:bodyPr/>
                    <a:lstStyle/>
                    <a:p>
                      <a:pPr algn="ctr" rtl="1"/>
                      <a:r>
                        <a:rPr lang="ar-SA" dirty="0" smtClean="0">
                          <a:solidFill>
                            <a:schemeClr val="tx1">
                              <a:lumMod val="95000"/>
                              <a:lumOff val="5000"/>
                            </a:schemeClr>
                          </a:solidFill>
                          <a:effectLst>
                            <a:outerShdw blurRad="38100" dist="38100" dir="2700000" algn="tl">
                              <a:srgbClr val="000000">
                                <a:alpha val="43137"/>
                              </a:srgbClr>
                            </a:outerShdw>
                          </a:effectLst>
                        </a:rPr>
                        <a:t>العلامات</a:t>
                      </a:r>
                      <a:endParaRPr lang="ar-SA" b="1" dirty="0">
                        <a:solidFill>
                          <a:schemeClr val="tx1">
                            <a:lumMod val="95000"/>
                            <a:lumOff val="5000"/>
                          </a:schemeClr>
                        </a:solidFill>
                        <a:effectLst>
                          <a:outerShdw blurRad="38100" dist="38100" dir="2700000" algn="tl">
                            <a:srgbClr val="000000">
                              <a:alpha val="43137"/>
                            </a:srgbClr>
                          </a:outerShdw>
                        </a:effectLst>
                      </a:endParaRPr>
                    </a:p>
                  </a:txBody>
                  <a:tcPr/>
                </a:tc>
                <a:tc>
                  <a:txBody>
                    <a:bodyPr/>
                    <a:lstStyle/>
                    <a:p>
                      <a:pPr algn="ctr" rtl="1"/>
                      <a:r>
                        <a:rPr lang="ar-SA" dirty="0" smtClean="0">
                          <a:solidFill>
                            <a:schemeClr val="tx1">
                              <a:lumMod val="95000"/>
                              <a:lumOff val="5000"/>
                            </a:schemeClr>
                          </a:solidFill>
                          <a:effectLst>
                            <a:outerShdw blurRad="38100" dist="38100" dir="2700000" algn="tl">
                              <a:srgbClr val="000000">
                                <a:alpha val="43137"/>
                              </a:srgbClr>
                            </a:outerShdw>
                          </a:effectLst>
                        </a:rPr>
                        <a:t>التكرار</a:t>
                      </a:r>
                      <a:endParaRPr lang="ar-SA" b="1" dirty="0">
                        <a:solidFill>
                          <a:schemeClr val="tx1">
                            <a:lumMod val="95000"/>
                            <a:lumOff val="5000"/>
                          </a:schemeClr>
                        </a:solidFill>
                        <a:effectLst>
                          <a:outerShdw blurRad="38100" dist="38100" dir="2700000" algn="tl">
                            <a:srgbClr val="000000">
                              <a:alpha val="43137"/>
                            </a:srgbClr>
                          </a:outerShdw>
                        </a:effectLst>
                      </a:endParaRPr>
                    </a:p>
                  </a:txBody>
                  <a:tcPr/>
                </a:tc>
              </a:tr>
              <a:tr h="370840">
                <a:tc>
                  <a:txBody>
                    <a:bodyPr/>
                    <a:lstStyle/>
                    <a:p>
                      <a:pPr algn="ctr"/>
                      <a:r>
                        <a:rPr lang="en-US" dirty="0" smtClean="0">
                          <a:solidFill>
                            <a:schemeClr val="tx1">
                              <a:lumMod val="95000"/>
                              <a:lumOff val="5000"/>
                            </a:schemeClr>
                          </a:solidFill>
                        </a:rPr>
                        <a:t>0</a:t>
                      </a:r>
                      <a:endParaRPr lang="ar-SA" b="1" dirty="0">
                        <a:solidFill>
                          <a:schemeClr val="tx1">
                            <a:lumMod val="95000"/>
                            <a:lumOff val="5000"/>
                          </a:schemeClr>
                        </a:solidFill>
                      </a:endParaRPr>
                    </a:p>
                  </a:txBody>
                  <a:tcPr/>
                </a:tc>
                <a:tc>
                  <a:txBody>
                    <a:bodyPr/>
                    <a:lstStyle/>
                    <a:p>
                      <a:pPr algn="ctr" rtl="1"/>
                      <a:endParaRPr lang="ar-SA" b="1" dirty="0">
                        <a:solidFill>
                          <a:schemeClr val="bg1"/>
                        </a:solidFill>
                      </a:endParaRPr>
                    </a:p>
                  </a:txBody>
                  <a:tcPr/>
                </a:tc>
                <a:tc>
                  <a:txBody>
                    <a:bodyPr/>
                    <a:lstStyle/>
                    <a:p>
                      <a:endParaRPr lang="ar-SA"/>
                    </a:p>
                  </a:txBody>
                  <a:tcPr/>
                </a:tc>
              </a:tr>
              <a:tr h="370840">
                <a:tc>
                  <a:txBody>
                    <a:bodyPr/>
                    <a:lstStyle/>
                    <a:p>
                      <a:pPr algn="ctr"/>
                      <a:r>
                        <a:rPr lang="en-US" dirty="0" smtClean="0">
                          <a:solidFill>
                            <a:schemeClr val="tx1">
                              <a:lumMod val="95000"/>
                              <a:lumOff val="5000"/>
                            </a:schemeClr>
                          </a:solidFill>
                        </a:rPr>
                        <a:t>1</a:t>
                      </a:r>
                      <a:endParaRPr lang="ar-SA" b="1" dirty="0">
                        <a:solidFill>
                          <a:schemeClr val="tx1">
                            <a:lumMod val="95000"/>
                            <a:lumOff val="5000"/>
                          </a:schemeClr>
                        </a:solidFill>
                      </a:endParaRPr>
                    </a:p>
                  </a:txBody>
                  <a:tcPr/>
                </a:tc>
                <a:tc>
                  <a:txBody>
                    <a:bodyPr/>
                    <a:lstStyle/>
                    <a:p>
                      <a:pPr algn="ctr" rtl="1"/>
                      <a:endParaRPr lang="ar-SA" b="1" dirty="0">
                        <a:solidFill>
                          <a:schemeClr val="bg1"/>
                        </a:solidFill>
                      </a:endParaRPr>
                    </a:p>
                  </a:txBody>
                  <a:tcPr/>
                </a:tc>
                <a:tc>
                  <a:txBody>
                    <a:bodyPr/>
                    <a:lstStyle/>
                    <a:p>
                      <a:endParaRPr lang="ar-SA"/>
                    </a:p>
                  </a:txBody>
                  <a:tcPr/>
                </a:tc>
              </a:tr>
              <a:tr h="370840">
                <a:tc>
                  <a:txBody>
                    <a:bodyPr/>
                    <a:lstStyle/>
                    <a:p>
                      <a:pPr algn="ctr"/>
                      <a:r>
                        <a:rPr lang="en-US" dirty="0" smtClean="0">
                          <a:solidFill>
                            <a:schemeClr val="tx1">
                              <a:lumMod val="95000"/>
                              <a:lumOff val="5000"/>
                            </a:schemeClr>
                          </a:solidFill>
                        </a:rPr>
                        <a:t>2</a:t>
                      </a:r>
                      <a:endParaRPr lang="ar-SA" b="1" dirty="0">
                        <a:solidFill>
                          <a:schemeClr val="tx1">
                            <a:lumMod val="95000"/>
                            <a:lumOff val="5000"/>
                          </a:schemeClr>
                        </a:solidFill>
                      </a:endParaRPr>
                    </a:p>
                  </a:txBody>
                  <a:tcPr/>
                </a:tc>
                <a:tc>
                  <a:txBody>
                    <a:bodyPr/>
                    <a:lstStyle/>
                    <a:p>
                      <a:pPr algn="ctr" rtl="1"/>
                      <a:endParaRPr lang="ar-SA" b="1" dirty="0">
                        <a:solidFill>
                          <a:schemeClr val="bg1"/>
                        </a:solidFill>
                      </a:endParaRPr>
                    </a:p>
                  </a:txBody>
                  <a:tcPr/>
                </a:tc>
                <a:tc>
                  <a:txBody>
                    <a:bodyPr/>
                    <a:lstStyle/>
                    <a:p>
                      <a:endParaRPr lang="ar-SA" dirty="0"/>
                    </a:p>
                  </a:txBody>
                  <a:tcPr/>
                </a:tc>
              </a:tr>
              <a:tr h="370840">
                <a:tc>
                  <a:txBody>
                    <a:bodyPr/>
                    <a:lstStyle/>
                    <a:p>
                      <a:pPr algn="ctr"/>
                      <a:r>
                        <a:rPr lang="en-US" dirty="0" smtClean="0">
                          <a:solidFill>
                            <a:schemeClr val="tx1">
                              <a:lumMod val="95000"/>
                              <a:lumOff val="5000"/>
                            </a:schemeClr>
                          </a:solidFill>
                        </a:rPr>
                        <a:t>3</a:t>
                      </a:r>
                      <a:endParaRPr lang="ar-SA" b="1" dirty="0">
                        <a:solidFill>
                          <a:schemeClr val="tx1">
                            <a:lumMod val="95000"/>
                            <a:lumOff val="5000"/>
                          </a:schemeClr>
                        </a:solidFill>
                      </a:endParaRPr>
                    </a:p>
                  </a:txBody>
                  <a:tcPr/>
                </a:tc>
                <a:tc>
                  <a:txBody>
                    <a:bodyPr/>
                    <a:lstStyle/>
                    <a:p>
                      <a:pPr algn="ctr" rtl="1"/>
                      <a:endParaRPr lang="ar-SA" b="1" dirty="0">
                        <a:solidFill>
                          <a:schemeClr val="bg1"/>
                        </a:solidFill>
                      </a:endParaRPr>
                    </a:p>
                  </a:txBody>
                  <a:tcPr/>
                </a:tc>
                <a:tc>
                  <a:txBody>
                    <a:bodyPr/>
                    <a:lstStyle/>
                    <a:p>
                      <a:endParaRPr lang="ar-SA" dirty="0"/>
                    </a:p>
                  </a:txBody>
                  <a:tcPr/>
                </a:tc>
              </a:tr>
              <a:tr h="370840">
                <a:tc>
                  <a:txBody>
                    <a:bodyPr/>
                    <a:lstStyle/>
                    <a:p>
                      <a:pPr algn="ctr"/>
                      <a:r>
                        <a:rPr lang="en-US" dirty="0" smtClean="0">
                          <a:solidFill>
                            <a:schemeClr val="tx1">
                              <a:lumMod val="95000"/>
                              <a:lumOff val="5000"/>
                            </a:schemeClr>
                          </a:solidFill>
                        </a:rPr>
                        <a:t>4</a:t>
                      </a:r>
                      <a:endParaRPr lang="ar-SA" b="1" dirty="0">
                        <a:solidFill>
                          <a:schemeClr val="tx1">
                            <a:lumMod val="95000"/>
                            <a:lumOff val="5000"/>
                          </a:schemeClr>
                        </a:solidFill>
                      </a:endParaRPr>
                    </a:p>
                  </a:txBody>
                  <a:tcPr/>
                </a:tc>
                <a:tc>
                  <a:txBody>
                    <a:bodyPr/>
                    <a:lstStyle/>
                    <a:p>
                      <a:pPr algn="ctr" rtl="1"/>
                      <a:endParaRPr lang="ar-SA" b="1" dirty="0">
                        <a:solidFill>
                          <a:schemeClr val="bg1"/>
                        </a:solidFill>
                      </a:endParaRPr>
                    </a:p>
                  </a:txBody>
                  <a:tcPr/>
                </a:tc>
                <a:tc>
                  <a:txBody>
                    <a:bodyPr/>
                    <a:lstStyle/>
                    <a:p>
                      <a:endParaRPr lang="ar-SA" dirty="0"/>
                    </a:p>
                  </a:txBody>
                  <a:tcPr/>
                </a:tc>
              </a:tr>
              <a:tr h="370840">
                <a:tc>
                  <a:txBody>
                    <a:bodyPr/>
                    <a:lstStyle/>
                    <a:p>
                      <a:pPr algn="ctr" rtl="1"/>
                      <a:r>
                        <a:rPr lang="en-US" dirty="0" smtClean="0">
                          <a:solidFill>
                            <a:schemeClr val="tx1">
                              <a:lumMod val="95000"/>
                              <a:lumOff val="5000"/>
                            </a:schemeClr>
                          </a:solidFill>
                        </a:rPr>
                        <a:t>5</a:t>
                      </a:r>
                      <a:endParaRPr lang="ar-SA" b="1" dirty="0">
                        <a:solidFill>
                          <a:schemeClr val="tx1">
                            <a:lumMod val="95000"/>
                            <a:lumOff val="5000"/>
                          </a:schemeClr>
                        </a:solidFill>
                      </a:endParaRPr>
                    </a:p>
                  </a:txBody>
                  <a:tcPr/>
                </a:tc>
                <a:tc>
                  <a:txBody>
                    <a:bodyPr/>
                    <a:lstStyle/>
                    <a:p>
                      <a:pPr algn="ctr" rtl="1"/>
                      <a:endParaRPr lang="ar-SA" b="1" dirty="0">
                        <a:solidFill>
                          <a:schemeClr val="bg1"/>
                        </a:solidFill>
                      </a:endParaRPr>
                    </a:p>
                  </a:txBody>
                  <a:tcPr/>
                </a:tc>
                <a:tc>
                  <a:txBody>
                    <a:bodyPr/>
                    <a:lstStyle/>
                    <a:p>
                      <a:endParaRPr lang="ar-SA" dirty="0"/>
                    </a:p>
                  </a:txBody>
                  <a:tcPr/>
                </a:tc>
              </a:tr>
              <a:tr h="370840">
                <a:tc>
                  <a:txBody>
                    <a:bodyPr/>
                    <a:lstStyle/>
                    <a:p>
                      <a:pPr algn="ctr" rtl="1"/>
                      <a:r>
                        <a:rPr lang="ar-SA" dirty="0" smtClean="0">
                          <a:solidFill>
                            <a:schemeClr val="tx1">
                              <a:lumMod val="95000"/>
                              <a:lumOff val="5000"/>
                            </a:schemeClr>
                          </a:solidFill>
                          <a:effectLst>
                            <a:outerShdw blurRad="38100" dist="38100" dir="2700000" algn="tl">
                              <a:srgbClr val="000000">
                                <a:alpha val="43137"/>
                              </a:srgbClr>
                            </a:outerShdw>
                          </a:effectLst>
                        </a:rPr>
                        <a:t>المجموع</a:t>
                      </a:r>
                      <a:endParaRPr lang="ar-SA" b="1" dirty="0">
                        <a:solidFill>
                          <a:schemeClr val="tx1">
                            <a:lumMod val="95000"/>
                            <a:lumOff val="5000"/>
                          </a:schemeClr>
                        </a:solidFill>
                        <a:effectLst>
                          <a:outerShdw blurRad="38100" dist="38100" dir="2700000" algn="tl">
                            <a:srgbClr val="000000">
                              <a:alpha val="43137"/>
                            </a:srgbClr>
                          </a:outerShdw>
                        </a:effectLst>
                      </a:endParaRPr>
                    </a:p>
                  </a:txBody>
                  <a:tcPr anchor="ctr"/>
                </a:tc>
                <a:tc>
                  <a:txBody>
                    <a:bodyPr/>
                    <a:lstStyle/>
                    <a:p>
                      <a:pPr algn="ctr" rtl="1"/>
                      <a:endParaRPr lang="ar-SA" b="1" dirty="0">
                        <a:solidFill>
                          <a:schemeClr val="bg1"/>
                        </a:solidFill>
                        <a:effectLst>
                          <a:outerShdw blurRad="38100" dist="38100" dir="2700000" algn="tl">
                            <a:srgbClr val="000000">
                              <a:alpha val="43137"/>
                            </a:srgbClr>
                          </a:outerShdw>
                        </a:effectLst>
                      </a:endParaRPr>
                    </a:p>
                  </a:txBody>
                  <a:tcPr anchor="ctr"/>
                </a:tc>
                <a:tc>
                  <a:txBody>
                    <a:bodyPr/>
                    <a:lstStyle/>
                    <a:p>
                      <a:endParaRPr lang="ar-SA" dirty="0"/>
                    </a:p>
                  </a:txBody>
                  <a:tcPr anchor="ctr"/>
                </a:tc>
              </a:tr>
            </a:tbl>
          </a:graphicData>
        </a:graphic>
      </p:graphicFrame>
      <p:cxnSp>
        <p:nvCxnSpPr>
          <p:cNvPr id="10" name="Straight Connector 12"/>
          <p:cNvCxnSpPr/>
          <p:nvPr/>
        </p:nvCxnSpPr>
        <p:spPr>
          <a:xfrm rot="5400000">
            <a:off x="3522390"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grpSp>
        <p:nvGrpSpPr>
          <p:cNvPr id="13" name="مجموعة 43"/>
          <p:cNvGrpSpPr/>
          <p:nvPr/>
        </p:nvGrpSpPr>
        <p:grpSpPr>
          <a:xfrm>
            <a:off x="3131840" y="3933056"/>
            <a:ext cx="289620" cy="288032"/>
            <a:chOff x="3178404" y="3933056"/>
            <a:chExt cx="289620" cy="288032"/>
          </a:xfrm>
        </p:grpSpPr>
        <p:cxnSp>
          <p:nvCxnSpPr>
            <p:cNvPr id="6" name="Straight Connector 12"/>
            <p:cNvCxnSpPr/>
            <p:nvPr/>
          </p:nvCxnSpPr>
          <p:spPr>
            <a:xfrm rot="5400000">
              <a:off x="3090342"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7" name="Straight Connector 12"/>
            <p:cNvCxnSpPr/>
            <p:nvPr/>
          </p:nvCxnSpPr>
          <p:spPr>
            <a:xfrm rot="5400000">
              <a:off x="3162350"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8" name="Straight Connector 12"/>
            <p:cNvCxnSpPr/>
            <p:nvPr/>
          </p:nvCxnSpPr>
          <p:spPr>
            <a:xfrm rot="5400000">
              <a:off x="3234358"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9" name="Straight Connector 12"/>
            <p:cNvCxnSpPr/>
            <p:nvPr/>
          </p:nvCxnSpPr>
          <p:spPr>
            <a:xfrm rot="5400000">
              <a:off x="3306366"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11" name="Straight Connector 12"/>
            <p:cNvCxnSpPr/>
            <p:nvPr/>
          </p:nvCxnSpPr>
          <p:spPr>
            <a:xfrm flipH="1">
              <a:off x="3178404" y="3933056"/>
              <a:ext cx="289620" cy="288032"/>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grpSp>
      <p:cxnSp>
        <p:nvCxnSpPr>
          <p:cNvPr id="16" name="Straight Connector 12"/>
          <p:cNvCxnSpPr/>
          <p:nvPr/>
        </p:nvCxnSpPr>
        <p:spPr>
          <a:xfrm rot="5400000">
            <a:off x="3529980" y="4434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22" name="Straight Connector 12"/>
          <p:cNvCxnSpPr/>
          <p:nvPr/>
        </p:nvCxnSpPr>
        <p:spPr>
          <a:xfrm rot="5400000">
            <a:off x="3552840" y="477390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28" name="Straight Connector 12"/>
          <p:cNvCxnSpPr/>
          <p:nvPr/>
        </p:nvCxnSpPr>
        <p:spPr>
          <a:xfrm rot="5400000">
            <a:off x="3529980" y="5205950"/>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36" name="Straight Connector 12"/>
          <p:cNvCxnSpPr/>
          <p:nvPr/>
        </p:nvCxnSpPr>
        <p:spPr>
          <a:xfrm rot="5400000">
            <a:off x="3594398" y="4434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37" name="Straight Connector 12"/>
          <p:cNvCxnSpPr/>
          <p:nvPr/>
        </p:nvCxnSpPr>
        <p:spPr>
          <a:xfrm rot="5400000">
            <a:off x="3619972" y="476664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38" name="Straight Connector 12"/>
          <p:cNvCxnSpPr/>
          <p:nvPr/>
        </p:nvCxnSpPr>
        <p:spPr>
          <a:xfrm rot="5400000">
            <a:off x="3095348" y="5918770"/>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39" name="Straight Connector 12"/>
          <p:cNvCxnSpPr/>
          <p:nvPr/>
        </p:nvCxnSpPr>
        <p:spPr>
          <a:xfrm rot="5400000">
            <a:off x="3666406" y="476664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40" name="Straight Connector 12"/>
          <p:cNvCxnSpPr/>
          <p:nvPr/>
        </p:nvCxnSpPr>
        <p:spPr>
          <a:xfrm rot="5400000">
            <a:off x="3664818" y="442756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41" name="Straight Connector 12"/>
          <p:cNvCxnSpPr/>
          <p:nvPr/>
        </p:nvCxnSpPr>
        <p:spPr>
          <a:xfrm rot="5400000">
            <a:off x="3606950" y="5198690"/>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grpSp>
        <p:nvGrpSpPr>
          <p:cNvPr id="14" name="مجموعة 45"/>
          <p:cNvGrpSpPr/>
          <p:nvPr/>
        </p:nvGrpSpPr>
        <p:grpSpPr>
          <a:xfrm>
            <a:off x="3131840" y="4299232"/>
            <a:ext cx="289620" cy="288032"/>
            <a:chOff x="3178404" y="3933056"/>
            <a:chExt cx="289620" cy="288032"/>
          </a:xfrm>
        </p:grpSpPr>
        <p:cxnSp>
          <p:nvCxnSpPr>
            <p:cNvPr id="47" name="Straight Connector 12"/>
            <p:cNvCxnSpPr/>
            <p:nvPr/>
          </p:nvCxnSpPr>
          <p:spPr>
            <a:xfrm rot="5400000">
              <a:off x="3090342"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48" name="Straight Connector 12"/>
            <p:cNvCxnSpPr/>
            <p:nvPr/>
          </p:nvCxnSpPr>
          <p:spPr>
            <a:xfrm rot="5400000">
              <a:off x="3162350"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49" name="Straight Connector 12"/>
            <p:cNvCxnSpPr/>
            <p:nvPr/>
          </p:nvCxnSpPr>
          <p:spPr>
            <a:xfrm rot="5400000">
              <a:off x="3234358"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50" name="Straight Connector 12"/>
            <p:cNvCxnSpPr/>
            <p:nvPr/>
          </p:nvCxnSpPr>
          <p:spPr>
            <a:xfrm rot="5400000">
              <a:off x="3306366"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51" name="Straight Connector 12"/>
            <p:cNvCxnSpPr/>
            <p:nvPr/>
          </p:nvCxnSpPr>
          <p:spPr>
            <a:xfrm flipH="1">
              <a:off x="3178404" y="3933056"/>
              <a:ext cx="289620" cy="288032"/>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grpSp>
      <p:grpSp>
        <p:nvGrpSpPr>
          <p:cNvPr id="15" name="مجموعة 51"/>
          <p:cNvGrpSpPr/>
          <p:nvPr/>
        </p:nvGrpSpPr>
        <p:grpSpPr>
          <a:xfrm>
            <a:off x="3131840" y="4653136"/>
            <a:ext cx="289620" cy="288032"/>
            <a:chOff x="3178404" y="3933056"/>
            <a:chExt cx="289620" cy="288032"/>
          </a:xfrm>
        </p:grpSpPr>
        <p:cxnSp>
          <p:nvCxnSpPr>
            <p:cNvPr id="53" name="Straight Connector 12"/>
            <p:cNvCxnSpPr/>
            <p:nvPr/>
          </p:nvCxnSpPr>
          <p:spPr>
            <a:xfrm rot="5400000">
              <a:off x="3090342"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54" name="Straight Connector 12"/>
            <p:cNvCxnSpPr/>
            <p:nvPr/>
          </p:nvCxnSpPr>
          <p:spPr>
            <a:xfrm rot="5400000">
              <a:off x="3162350"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55" name="Straight Connector 12"/>
            <p:cNvCxnSpPr/>
            <p:nvPr/>
          </p:nvCxnSpPr>
          <p:spPr>
            <a:xfrm rot="5400000">
              <a:off x="3234358"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56" name="Straight Connector 12"/>
            <p:cNvCxnSpPr/>
            <p:nvPr/>
          </p:nvCxnSpPr>
          <p:spPr>
            <a:xfrm rot="5400000">
              <a:off x="3306366"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57" name="Straight Connector 12"/>
            <p:cNvCxnSpPr/>
            <p:nvPr/>
          </p:nvCxnSpPr>
          <p:spPr>
            <a:xfrm flipH="1">
              <a:off x="3178404" y="3933056"/>
              <a:ext cx="289620" cy="288032"/>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grpSp>
      <p:grpSp>
        <p:nvGrpSpPr>
          <p:cNvPr id="17" name="مجموعة 57"/>
          <p:cNvGrpSpPr/>
          <p:nvPr/>
        </p:nvGrpSpPr>
        <p:grpSpPr>
          <a:xfrm>
            <a:off x="3113509" y="5055468"/>
            <a:ext cx="289620" cy="288032"/>
            <a:chOff x="3178404" y="3933056"/>
            <a:chExt cx="289620" cy="288032"/>
          </a:xfrm>
        </p:grpSpPr>
        <p:cxnSp>
          <p:nvCxnSpPr>
            <p:cNvPr id="59" name="Straight Connector 12"/>
            <p:cNvCxnSpPr/>
            <p:nvPr/>
          </p:nvCxnSpPr>
          <p:spPr>
            <a:xfrm rot="5400000">
              <a:off x="3090342"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60" name="Straight Connector 12"/>
            <p:cNvCxnSpPr/>
            <p:nvPr/>
          </p:nvCxnSpPr>
          <p:spPr>
            <a:xfrm rot="5400000">
              <a:off x="3162350"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61" name="Straight Connector 12"/>
            <p:cNvCxnSpPr/>
            <p:nvPr/>
          </p:nvCxnSpPr>
          <p:spPr>
            <a:xfrm rot="5400000">
              <a:off x="3234358"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62" name="Straight Connector 12"/>
            <p:cNvCxnSpPr/>
            <p:nvPr/>
          </p:nvCxnSpPr>
          <p:spPr>
            <a:xfrm rot="5400000">
              <a:off x="3306366" y="4053822"/>
              <a:ext cx="228600" cy="1588"/>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cxnSp>
          <p:nvCxnSpPr>
            <p:cNvPr id="63" name="Straight Connector 12"/>
            <p:cNvCxnSpPr/>
            <p:nvPr/>
          </p:nvCxnSpPr>
          <p:spPr>
            <a:xfrm flipH="1">
              <a:off x="3178404" y="3933056"/>
              <a:ext cx="289620" cy="288032"/>
            </a:xfrm>
            <a:prstGeom prst="line">
              <a:avLst/>
            </a:prstGeom>
            <a:ln>
              <a:solidFill>
                <a:srgbClr val="002060"/>
              </a:solidFill>
            </a:ln>
          </p:spPr>
          <p:style>
            <a:lnRef idx="3">
              <a:schemeClr val="accent5"/>
            </a:lnRef>
            <a:fillRef idx="0">
              <a:schemeClr val="accent5"/>
            </a:fillRef>
            <a:effectRef idx="2">
              <a:schemeClr val="accent5"/>
            </a:effectRef>
            <a:fontRef idx="minor">
              <a:schemeClr val="tx1"/>
            </a:fontRef>
          </p:style>
        </p:cxnSp>
      </p:grpSp>
      <p:graphicFrame>
        <p:nvGraphicFramePr>
          <p:cNvPr id="12" name="جدول 11"/>
          <p:cNvGraphicFramePr>
            <a:graphicFrameLocks noGrp="1"/>
          </p:cNvGraphicFramePr>
          <p:nvPr>
            <p:extLst>
              <p:ext uri="{D42A27DB-BD31-4B8C-83A1-F6EECF244321}">
                <p14:modId xmlns="" xmlns:p14="http://schemas.microsoft.com/office/powerpoint/2010/main" val="2147271511"/>
              </p:ext>
            </p:extLst>
          </p:nvPr>
        </p:nvGraphicFramePr>
        <p:xfrm>
          <a:off x="792758" y="3879088"/>
          <a:ext cx="2032000" cy="2595880"/>
        </p:xfrm>
        <a:graphic>
          <a:graphicData uri="http://schemas.openxmlformats.org/drawingml/2006/table">
            <a:tbl>
              <a:tblPr rtl="1" firstRow="1" bandRow="1">
                <a:tableStyleId>{5940675A-B579-460E-94D1-54222C63F5DA}</a:tableStyleId>
              </a:tblPr>
              <a:tblGrid>
                <a:gridCol w="2032000"/>
              </a:tblGrid>
              <a:tr h="370840">
                <a:tc>
                  <a:txBody>
                    <a:bodyPr/>
                    <a:lstStyle/>
                    <a:p>
                      <a:pPr algn="ctr" rtl="1"/>
                      <a:r>
                        <a:rPr lang="en-US" b="1" dirty="0" smtClean="0">
                          <a:solidFill>
                            <a:schemeClr val="tx1">
                              <a:lumMod val="95000"/>
                              <a:lumOff val="5000"/>
                            </a:schemeClr>
                          </a:solidFill>
                        </a:rPr>
                        <a:t>6</a:t>
                      </a:r>
                      <a:endParaRPr lang="ar-SA" b="1" dirty="0">
                        <a:solidFill>
                          <a:schemeClr val="tx1">
                            <a:lumMod val="95000"/>
                            <a:lumOff val="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algn="ctr" rtl="1"/>
                      <a:r>
                        <a:rPr lang="en-US" b="1" dirty="0" smtClean="0">
                          <a:solidFill>
                            <a:schemeClr val="tx1">
                              <a:lumMod val="95000"/>
                              <a:lumOff val="5000"/>
                            </a:schemeClr>
                          </a:solidFill>
                        </a:rPr>
                        <a:t>8</a:t>
                      </a:r>
                      <a:endParaRPr lang="ar-SA" b="1" dirty="0">
                        <a:solidFill>
                          <a:schemeClr val="tx1">
                            <a:lumMod val="95000"/>
                            <a:lumOff val="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algn="ctr" rtl="1"/>
                      <a:r>
                        <a:rPr lang="en-US" b="1" dirty="0" smtClean="0">
                          <a:solidFill>
                            <a:schemeClr val="tx1">
                              <a:lumMod val="95000"/>
                              <a:lumOff val="5000"/>
                            </a:schemeClr>
                          </a:solidFill>
                        </a:rPr>
                        <a:t>8</a:t>
                      </a:r>
                      <a:endParaRPr lang="ar-SA" b="1" dirty="0">
                        <a:solidFill>
                          <a:schemeClr val="tx1">
                            <a:lumMod val="95000"/>
                            <a:lumOff val="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algn="ctr" rtl="1"/>
                      <a:r>
                        <a:rPr lang="en-US" b="1" dirty="0" smtClean="0">
                          <a:solidFill>
                            <a:schemeClr val="tx1">
                              <a:lumMod val="95000"/>
                              <a:lumOff val="5000"/>
                            </a:schemeClr>
                          </a:solidFill>
                        </a:rPr>
                        <a:t>7</a:t>
                      </a:r>
                      <a:endParaRPr lang="ar-SA" b="1" dirty="0">
                        <a:solidFill>
                          <a:schemeClr val="tx1">
                            <a:lumMod val="95000"/>
                            <a:lumOff val="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algn="ctr" rtl="1"/>
                      <a:r>
                        <a:rPr lang="en-US" b="1" dirty="0" smtClean="0">
                          <a:solidFill>
                            <a:schemeClr val="tx1">
                              <a:lumMod val="95000"/>
                              <a:lumOff val="5000"/>
                            </a:schemeClr>
                          </a:solidFill>
                        </a:rPr>
                        <a:t>0</a:t>
                      </a:r>
                      <a:endParaRPr lang="ar-SA" b="1" dirty="0">
                        <a:solidFill>
                          <a:schemeClr val="tx1">
                            <a:lumMod val="95000"/>
                            <a:lumOff val="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algn="ctr" rtl="1"/>
                      <a:r>
                        <a:rPr lang="en-US" b="1" dirty="0" smtClean="0">
                          <a:solidFill>
                            <a:schemeClr val="tx1">
                              <a:lumMod val="95000"/>
                              <a:lumOff val="5000"/>
                            </a:schemeClr>
                          </a:solidFill>
                        </a:rPr>
                        <a:t>1</a:t>
                      </a:r>
                      <a:endParaRPr lang="ar-SA" b="1" dirty="0">
                        <a:solidFill>
                          <a:schemeClr val="tx1">
                            <a:lumMod val="95000"/>
                            <a:lumOff val="5000"/>
                          </a:schemeClr>
                        </a:solidFill>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tr>
              <a:tr h="370840">
                <a:tc>
                  <a:txBody>
                    <a:bodyPr/>
                    <a:lstStyle/>
                    <a:p>
                      <a:pPr algn="ctr" rtl="1"/>
                      <a:r>
                        <a:rPr lang="en-US" b="1" dirty="0" smtClean="0">
                          <a:solidFill>
                            <a:schemeClr val="tx1">
                              <a:lumMod val="95000"/>
                              <a:lumOff val="5000"/>
                            </a:schemeClr>
                          </a:solidFill>
                          <a:effectLst>
                            <a:outerShdw blurRad="38100" dist="38100" dir="2700000" algn="tl">
                              <a:srgbClr val="000000">
                                <a:alpha val="43137"/>
                              </a:srgbClr>
                            </a:outerShdw>
                          </a:effectLst>
                        </a:rPr>
                        <a:t>30</a:t>
                      </a:r>
                      <a:endParaRPr lang="ar-SA" b="1" dirty="0">
                        <a:solidFill>
                          <a:schemeClr val="tx1">
                            <a:lumMod val="95000"/>
                            <a:lumOff val="5000"/>
                          </a:schemeClr>
                        </a:solidFill>
                        <a:effectLst>
                          <a:outerShdw blurRad="38100" dist="38100" dir="2700000" algn="tl">
                            <a:srgbClr val="000000">
                              <a:alpha val="43137"/>
                            </a:srgbClr>
                          </a:outerShdw>
                        </a:effectLst>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r>
            </a:tbl>
          </a:graphicData>
        </a:graphic>
      </p:graphicFrame>
    </p:spTree>
    <p:extLst>
      <p:ext uri="{BB962C8B-B14F-4D97-AF65-F5344CB8AC3E}">
        <p14:creationId xmlns="" xmlns:p14="http://schemas.microsoft.com/office/powerpoint/2010/main" val="4294455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2"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1+#ppt_w/2"/>
                                          </p:val>
                                        </p:tav>
                                        <p:tav tm="100000">
                                          <p:val>
                                            <p:strVal val="#ppt_x"/>
                                          </p:val>
                                        </p:tav>
                                      </p:tavLst>
                                    </p:anim>
                                    <p:anim calcmode="lin" valueType="num">
                                      <p:cBhvr additive="base">
                                        <p:cTn id="20"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wipe(up)">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1" fill="hold"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wipe(up)">
                                      <p:cBhvr>
                                        <p:cTn id="30" dur="500"/>
                                        <p:tgtEl>
                                          <p:spTgt spid="13"/>
                                        </p:tgtEl>
                                      </p:cBhvr>
                                    </p:animEffect>
                                  </p:childTnLst>
                                </p:cTn>
                              </p:par>
                              <p:par>
                                <p:cTn id="31" presetID="22" presetClass="entr" presetSubtype="1" fill="hold" nodeType="withEffect">
                                  <p:stCondLst>
                                    <p:cond delay="0"/>
                                  </p:stCondLst>
                                  <p:childTnLst>
                                    <p:set>
                                      <p:cBhvr>
                                        <p:cTn id="32" dur="1" fill="hold">
                                          <p:stCondLst>
                                            <p:cond delay="0"/>
                                          </p:stCondLst>
                                        </p:cTn>
                                        <p:tgtEl>
                                          <p:spTgt spid="10"/>
                                        </p:tgtEl>
                                        <p:attrNameLst>
                                          <p:attrName>style.visibility</p:attrName>
                                        </p:attrNameLst>
                                      </p:cBhvr>
                                      <p:to>
                                        <p:strVal val="visible"/>
                                      </p:to>
                                    </p:set>
                                    <p:animEffect transition="in" filter="wipe(up)">
                                      <p:cBhvr>
                                        <p:cTn id="33" dur="500"/>
                                        <p:tgtEl>
                                          <p:spTgt spid="10"/>
                                        </p:tgtEl>
                                      </p:cBhvr>
                                    </p:animEffect>
                                  </p:childTnLst>
                                </p:cTn>
                              </p:par>
                              <p:par>
                                <p:cTn id="34" presetID="22" presetClass="entr" presetSubtype="1" fill="hold"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wipe(up)">
                                      <p:cBhvr>
                                        <p:cTn id="36" dur="500"/>
                                        <p:tgtEl>
                                          <p:spTgt spid="14"/>
                                        </p:tgtEl>
                                      </p:cBhvr>
                                    </p:animEffect>
                                  </p:childTnLst>
                                </p:cTn>
                              </p:par>
                              <p:par>
                                <p:cTn id="37" presetID="22" presetClass="entr" presetSubtype="1" fill="hold" nodeType="withEffect">
                                  <p:stCondLst>
                                    <p:cond delay="0"/>
                                  </p:stCondLst>
                                  <p:childTnLst>
                                    <p:set>
                                      <p:cBhvr>
                                        <p:cTn id="38" dur="1" fill="hold">
                                          <p:stCondLst>
                                            <p:cond delay="0"/>
                                          </p:stCondLst>
                                        </p:cTn>
                                        <p:tgtEl>
                                          <p:spTgt spid="16"/>
                                        </p:tgtEl>
                                        <p:attrNameLst>
                                          <p:attrName>style.visibility</p:attrName>
                                        </p:attrNameLst>
                                      </p:cBhvr>
                                      <p:to>
                                        <p:strVal val="visible"/>
                                      </p:to>
                                    </p:set>
                                    <p:animEffect transition="in" filter="wipe(up)">
                                      <p:cBhvr>
                                        <p:cTn id="39" dur="500"/>
                                        <p:tgtEl>
                                          <p:spTgt spid="16"/>
                                        </p:tgtEl>
                                      </p:cBhvr>
                                    </p:animEffect>
                                  </p:childTnLst>
                                </p:cTn>
                              </p:par>
                              <p:par>
                                <p:cTn id="40" presetID="22" presetClass="entr" presetSubtype="1" fill="hold" nodeType="withEffect">
                                  <p:stCondLst>
                                    <p:cond delay="0"/>
                                  </p:stCondLst>
                                  <p:childTnLst>
                                    <p:set>
                                      <p:cBhvr>
                                        <p:cTn id="41" dur="1" fill="hold">
                                          <p:stCondLst>
                                            <p:cond delay="0"/>
                                          </p:stCondLst>
                                        </p:cTn>
                                        <p:tgtEl>
                                          <p:spTgt spid="36"/>
                                        </p:tgtEl>
                                        <p:attrNameLst>
                                          <p:attrName>style.visibility</p:attrName>
                                        </p:attrNameLst>
                                      </p:cBhvr>
                                      <p:to>
                                        <p:strVal val="visible"/>
                                      </p:to>
                                    </p:set>
                                    <p:animEffect transition="in" filter="wipe(up)">
                                      <p:cBhvr>
                                        <p:cTn id="42" dur="500"/>
                                        <p:tgtEl>
                                          <p:spTgt spid="36"/>
                                        </p:tgtEl>
                                      </p:cBhvr>
                                    </p:animEffect>
                                  </p:childTnLst>
                                </p:cTn>
                              </p:par>
                              <p:par>
                                <p:cTn id="43" presetID="22" presetClass="entr" presetSubtype="1" fill="hold" nodeType="withEffect">
                                  <p:stCondLst>
                                    <p:cond delay="0"/>
                                  </p:stCondLst>
                                  <p:childTnLst>
                                    <p:set>
                                      <p:cBhvr>
                                        <p:cTn id="44" dur="1" fill="hold">
                                          <p:stCondLst>
                                            <p:cond delay="0"/>
                                          </p:stCondLst>
                                        </p:cTn>
                                        <p:tgtEl>
                                          <p:spTgt spid="40"/>
                                        </p:tgtEl>
                                        <p:attrNameLst>
                                          <p:attrName>style.visibility</p:attrName>
                                        </p:attrNameLst>
                                      </p:cBhvr>
                                      <p:to>
                                        <p:strVal val="visible"/>
                                      </p:to>
                                    </p:set>
                                    <p:animEffect transition="in" filter="wipe(up)">
                                      <p:cBhvr>
                                        <p:cTn id="45" dur="500"/>
                                        <p:tgtEl>
                                          <p:spTgt spid="40"/>
                                        </p:tgtEl>
                                      </p:cBhvr>
                                    </p:animEffect>
                                  </p:childTnLst>
                                </p:cTn>
                              </p:par>
                              <p:par>
                                <p:cTn id="46" presetID="22" presetClass="entr" presetSubtype="1" fill="hold" nodeType="withEffect">
                                  <p:stCondLst>
                                    <p:cond delay="0"/>
                                  </p:stCondLst>
                                  <p:childTnLst>
                                    <p:set>
                                      <p:cBhvr>
                                        <p:cTn id="47" dur="1" fill="hold">
                                          <p:stCondLst>
                                            <p:cond delay="0"/>
                                          </p:stCondLst>
                                        </p:cTn>
                                        <p:tgtEl>
                                          <p:spTgt spid="15"/>
                                        </p:tgtEl>
                                        <p:attrNameLst>
                                          <p:attrName>style.visibility</p:attrName>
                                        </p:attrNameLst>
                                      </p:cBhvr>
                                      <p:to>
                                        <p:strVal val="visible"/>
                                      </p:to>
                                    </p:set>
                                    <p:animEffect transition="in" filter="wipe(up)">
                                      <p:cBhvr>
                                        <p:cTn id="48" dur="500"/>
                                        <p:tgtEl>
                                          <p:spTgt spid="15"/>
                                        </p:tgtEl>
                                      </p:cBhvr>
                                    </p:animEffect>
                                  </p:childTnLst>
                                </p:cTn>
                              </p:par>
                              <p:par>
                                <p:cTn id="49" presetID="22" presetClass="entr" presetSubtype="1" fill="hold" nodeType="withEffect">
                                  <p:stCondLst>
                                    <p:cond delay="0"/>
                                  </p:stCondLst>
                                  <p:childTnLst>
                                    <p:set>
                                      <p:cBhvr>
                                        <p:cTn id="50" dur="1" fill="hold">
                                          <p:stCondLst>
                                            <p:cond delay="0"/>
                                          </p:stCondLst>
                                        </p:cTn>
                                        <p:tgtEl>
                                          <p:spTgt spid="22"/>
                                        </p:tgtEl>
                                        <p:attrNameLst>
                                          <p:attrName>style.visibility</p:attrName>
                                        </p:attrNameLst>
                                      </p:cBhvr>
                                      <p:to>
                                        <p:strVal val="visible"/>
                                      </p:to>
                                    </p:set>
                                    <p:animEffect transition="in" filter="wipe(up)">
                                      <p:cBhvr>
                                        <p:cTn id="51" dur="500"/>
                                        <p:tgtEl>
                                          <p:spTgt spid="22"/>
                                        </p:tgtEl>
                                      </p:cBhvr>
                                    </p:animEffect>
                                  </p:childTnLst>
                                </p:cTn>
                              </p:par>
                              <p:par>
                                <p:cTn id="52" presetID="22" presetClass="entr" presetSubtype="1" fill="hold" nodeType="withEffect">
                                  <p:stCondLst>
                                    <p:cond delay="0"/>
                                  </p:stCondLst>
                                  <p:childTnLst>
                                    <p:set>
                                      <p:cBhvr>
                                        <p:cTn id="53" dur="1" fill="hold">
                                          <p:stCondLst>
                                            <p:cond delay="0"/>
                                          </p:stCondLst>
                                        </p:cTn>
                                        <p:tgtEl>
                                          <p:spTgt spid="39"/>
                                        </p:tgtEl>
                                        <p:attrNameLst>
                                          <p:attrName>style.visibility</p:attrName>
                                        </p:attrNameLst>
                                      </p:cBhvr>
                                      <p:to>
                                        <p:strVal val="visible"/>
                                      </p:to>
                                    </p:set>
                                    <p:animEffect transition="in" filter="wipe(up)">
                                      <p:cBhvr>
                                        <p:cTn id="54" dur="500"/>
                                        <p:tgtEl>
                                          <p:spTgt spid="39"/>
                                        </p:tgtEl>
                                      </p:cBhvr>
                                    </p:animEffect>
                                  </p:childTnLst>
                                </p:cTn>
                              </p:par>
                              <p:par>
                                <p:cTn id="55" presetID="22" presetClass="entr" presetSubtype="1" fill="hold" nodeType="withEffect">
                                  <p:stCondLst>
                                    <p:cond delay="0"/>
                                  </p:stCondLst>
                                  <p:childTnLst>
                                    <p:set>
                                      <p:cBhvr>
                                        <p:cTn id="56" dur="1" fill="hold">
                                          <p:stCondLst>
                                            <p:cond delay="0"/>
                                          </p:stCondLst>
                                        </p:cTn>
                                        <p:tgtEl>
                                          <p:spTgt spid="37"/>
                                        </p:tgtEl>
                                        <p:attrNameLst>
                                          <p:attrName>style.visibility</p:attrName>
                                        </p:attrNameLst>
                                      </p:cBhvr>
                                      <p:to>
                                        <p:strVal val="visible"/>
                                      </p:to>
                                    </p:set>
                                    <p:animEffect transition="in" filter="wipe(up)">
                                      <p:cBhvr>
                                        <p:cTn id="57" dur="500"/>
                                        <p:tgtEl>
                                          <p:spTgt spid="37"/>
                                        </p:tgtEl>
                                      </p:cBhvr>
                                    </p:animEffect>
                                  </p:childTnLst>
                                </p:cTn>
                              </p:par>
                              <p:par>
                                <p:cTn id="58" presetID="22" presetClass="entr" presetSubtype="1" fill="hold" nodeType="withEffect">
                                  <p:stCondLst>
                                    <p:cond delay="0"/>
                                  </p:stCondLst>
                                  <p:childTnLst>
                                    <p:set>
                                      <p:cBhvr>
                                        <p:cTn id="59" dur="1" fill="hold">
                                          <p:stCondLst>
                                            <p:cond delay="0"/>
                                          </p:stCondLst>
                                        </p:cTn>
                                        <p:tgtEl>
                                          <p:spTgt spid="28"/>
                                        </p:tgtEl>
                                        <p:attrNameLst>
                                          <p:attrName>style.visibility</p:attrName>
                                        </p:attrNameLst>
                                      </p:cBhvr>
                                      <p:to>
                                        <p:strVal val="visible"/>
                                      </p:to>
                                    </p:set>
                                    <p:animEffect transition="in" filter="wipe(up)">
                                      <p:cBhvr>
                                        <p:cTn id="60" dur="500"/>
                                        <p:tgtEl>
                                          <p:spTgt spid="28"/>
                                        </p:tgtEl>
                                      </p:cBhvr>
                                    </p:animEffect>
                                  </p:childTnLst>
                                </p:cTn>
                              </p:par>
                              <p:par>
                                <p:cTn id="61" presetID="22" presetClass="entr" presetSubtype="1" fill="hold" nodeType="withEffect">
                                  <p:stCondLst>
                                    <p:cond delay="0"/>
                                  </p:stCondLst>
                                  <p:childTnLst>
                                    <p:set>
                                      <p:cBhvr>
                                        <p:cTn id="62" dur="1" fill="hold">
                                          <p:stCondLst>
                                            <p:cond delay="0"/>
                                          </p:stCondLst>
                                        </p:cTn>
                                        <p:tgtEl>
                                          <p:spTgt spid="41"/>
                                        </p:tgtEl>
                                        <p:attrNameLst>
                                          <p:attrName>style.visibility</p:attrName>
                                        </p:attrNameLst>
                                      </p:cBhvr>
                                      <p:to>
                                        <p:strVal val="visible"/>
                                      </p:to>
                                    </p:set>
                                    <p:animEffect transition="in" filter="wipe(up)">
                                      <p:cBhvr>
                                        <p:cTn id="63" dur="500"/>
                                        <p:tgtEl>
                                          <p:spTgt spid="41"/>
                                        </p:tgtEl>
                                      </p:cBhvr>
                                    </p:animEffect>
                                  </p:childTnLst>
                                </p:cTn>
                              </p:par>
                              <p:par>
                                <p:cTn id="64" presetID="22" presetClass="entr" presetSubtype="1" fill="hold" nodeType="withEffect">
                                  <p:stCondLst>
                                    <p:cond delay="0"/>
                                  </p:stCondLst>
                                  <p:childTnLst>
                                    <p:set>
                                      <p:cBhvr>
                                        <p:cTn id="65" dur="1" fill="hold">
                                          <p:stCondLst>
                                            <p:cond delay="0"/>
                                          </p:stCondLst>
                                        </p:cTn>
                                        <p:tgtEl>
                                          <p:spTgt spid="17"/>
                                        </p:tgtEl>
                                        <p:attrNameLst>
                                          <p:attrName>style.visibility</p:attrName>
                                        </p:attrNameLst>
                                      </p:cBhvr>
                                      <p:to>
                                        <p:strVal val="visible"/>
                                      </p:to>
                                    </p:set>
                                    <p:animEffect transition="in" filter="wipe(up)">
                                      <p:cBhvr>
                                        <p:cTn id="66" dur="500"/>
                                        <p:tgtEl>
                                          <p:spTgt spid="17"/>
                                        </p:tgtEl>
                                      </p:cBhvr>
                                    </p:animEffect>
                                  </p:childTnLst>
                                </p:cTn>
                              </p:par>
                              <p:par>
                                <p:cTn id="67" presetID="22" presetClass="entr" presetSubtype="1" fill="hold" nodeType="withEffect">
                                  <p:stCondLst>
                                    <p:cond delay="0"/>
                                  </p:stCondLst>
                                  <p:childTnLst>
                                    <p:set>
                                      <p:cBhvr>
                                        <p:cTn id="68" dur="1" fill="hold">
                                          <p:stCondLst>
                                            <p:cond delay="0"/>
                                          </p:stCondLst>
                                        </p:cTn>
                                        <p:tgtEl>
                                          <p:spTgt spid="38"/>
                                        </p:tgtEl>
                                        <p:attrNameLst>
                                          <p:attrName>style.visibility</p:attrName>
                                        </p:attrNameLst>
                                      </p:cBhvr>
                                      <p:to>
                                        <p:strVal val="visible"/>
                                      </p:to>
                                    </p:set>
                                    <p:animEffect transition="in" filter="wipe(up)">
                                      <p:cBhvr>
                                        <p:cTn id="69" dur="500"/>
                                        <p:tgtEl>
                                          <p:spTgt spid="38"/>
                                        </p:tgtEl>
                                      </p:cBhvr>
                                    </p:animEffect>
                                  </p:childTnLst>
                                </p:cTn>
                              </p:par>
                            </p:childTnLst>
                          </p:cTn>
                        </p:par>
                      </p:childTnLst>
                    </p:cTn>
                  </p:par>
                  <p:par>
                    <p:cTn id="70" fill="hold">
                      <p:stCondLst>
                        <p:cond delay="indefinite"/>
                      </p:stCondLst>
                      <p:childTnLst>
                        <p:par>
                          <p:cTn id="71" fill="hold">
                            <p:stCondLst>
                              <p:cond delay="0"/>
                            </p:stCondLst>
                            <p:childTnLst>
                              <p:par>
                                <p:cTn id="72" presetID="22" presetClass="entr" presetSubtype="1" fill="hold" nodeType="clickEffect">
                                  <p:stCondLst>
                                    <p:cond delay="0"/>
                                  </p:stCondLst>
                                  <p:childTnLst>
                                    <p:set>
                                      <p:cBhvr>
                                        <p:cTn id="73" dur="1" fill="hold">
                                          <p:stCondLst>
                                            <p:cond delay="0"/>
                                          </p:stCondLst>
                                        </p:cTn>
                                        <p:tgtEl>
                                          <p:spTgt spid="12"/>
                                        </p:tgtEl>
                                        <p:attrNameLst>
                                          <p:attrName>style.visibility</p:attrName>
                                        </p:attrNameLst>
                                      </p:cBhvr>
                                      <p:to>
                                        <p:strVal val="visible"/>
                                      </p:to>
                                    </p:set>
                                    <p:animEffect transition="in" filter="wipe(up)">
                                      <p:cBhvr>
                                        <p:cTn id="74"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4" grpId="0" animBg="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سهم منحني إلى الأسفل 2"/>
          <p:cNvSpPr/>
          <p:nvPr/>
        </p:nvSpPr>
        <p:spPr>
          <a:xfrm>
            <a:off x="2771800" y="198038"/>
            <a:ext cx="3312368" cy="638674"/>
          </a:xfrm>
          <a:prstGeom prst="curvedDownArrow">
            <a:avLst>
              <a:gd name="adj1" fmla="val 25000"/>
              <a:gd name="adj2" fmla="val 55410"/>
              <a:gd name="adj3" fmla="val 45156"/>
            </a:avLst>
          </a:prstGeom>
          <a:blipFill>
            <a:blip r:embed="rId2"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solidFill>
                  <a:srgbClr val="00B050"/>
                </a:solidFill>
              </a:rPr>
              <a:t>مثال 2</a:t>
            </a:r>
            <a:endParaRPr lang="ar-SA" sz="3200" b="1" dirty="0">
              <a:solidFill>
                <a:srgbClr val="00B050"/>
              </a:solidFill>
            </a:endParaRPr>
          </a:p>
        </p:txBody>
      </p:sp>
      <p:sp>
        <p:nvSpPr>
          <p:cNvPr id="4" name="مربع نص 3"/>
          <p:cNvSpPr txBox="1"/>
          <p:nvPr/>
        </p:nvSpPr>
        <p:spPr>
          <a:xfrm>
            <a:off x="791580" y="1412776"/>
            <a:ext cx="7668852" cy="400110"/>
          </a:xfrm>
          <a:prstGeom prst="rect">
            <a:avLst/>
          </a:prstGeom>
          <a:noFill/>
        </p:spPr>
        <p:txBody>
          <a:bodyPr wrap="square" rtlCol="1">
            <a:spAutoFit/>
          </a:bodyPr>
          <a:lstStyle/>
          <a:p>
            <a:r>
              <a:rPr lang="ar-SA" sz="2000" b="1" dirty="0" smtClean="0">
                <a:solidFill>
                  <a:srgbClr val="002060"/>
                </a:solidFill>
              </a:rPr>
              <a:t>البيانات التالية تمثل درجات 50 طالبة في مقرر الإحصاء </a:t>
            </a:r>
            <a:r>
              <a:rPr lang="ar-SA" sz="2000" b="1" dirty="0" err="1" smtClean="0">
                <a:solidFill>
                  <a:srgbClr val="002060"/>
                </a:solidFill>
              </a:rPr>
              <a:t>الحيوي </a:t>
            </a:r>
            <a:r>
              <a:rPr lang="ar-SA" sz="2000" b="1" dirty="0" smtClean="0">
                <a:solidFill>
                  <a:srgbClr val="002060"/>
                </a:solidFill>
              </a:rPr>
              <a:t>( لأقرب درجة صحيحة) </a:t>
            </a:r>
            <a:endParaRPr lang="ar-SA" sz="2000" b="1" dirty="0">
              <a:solidFill>
                <a:srgbClr val="002060"/>
              </a:solidFill>
            </a:endParaRPr>
          </a:p>
        </p:txBody>
      </p:sp>
      <p:graphicFrame>
        <p:nvGraphicFramePr>
          <p:cNvPr id="5" name="جدول 4"/>
          <p:cNvGraphicFramePr>
            <a:graphicFrameLocks noGrp="1"/>
          </p:cNvGraphicFramePr>
          <p:nvPr>
            <p:extLst>
              <p:ext uri="{D42A27DB-BD31-4B8C-83A1-F6EECF244321}">
                <p14:modId xmlns="" xmlns:p14="http://schemas.microsoft.com/office/powerpoint/2010/main" val="1993311206"/>
              </p:ext>
            </p:extLst>
          </p:nvPr>
        </p:nvGraphicFramePr>
        <p:xfrm>
          <a:off x="1547664" y="1866762"/>
          <a:ext cx="6096000" cy="1854200"/>
        </p:xfrm>
        <a:graphic>
          <a:graphicData uri="http://schemas.openxmlformats.org/drawingml/2006/table">
            <a:tbl>
              <a:tblPr rtl="1"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pPr algn="ctr" rtl="1"/>
                      <a:r>
                        <a:rPr lang="en-US" b="1" dirty="0" smtClean="0">
                          <a:solidFill>
                            <a:srgbClr val="002060"/>
                          </a:solidFill>
                        </a:rPr>
                        <a:t>25</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27</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26</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26</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25</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28</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29</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34</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30</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32</a:t>
                      </a:r>
                      <a:endParaRPr lang="ar-SA" b="1" dirty="0">
                        <a:solidFill>
                          <a:srgbClr val="002060"/>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40">
                <a:tc>
                  <a:txBody>
                    <a:bodyPr/>
                    <a:lstStyle/>
                    <a:p>
                      <a:pPr algn="ctr" rtl="1"/>
                      <a:r>
                        <a:rPr lang="en-US" b="1" dirty="0" smtClean="0">
                          <a:solidFill>
                            <a:srgbClr val="002060"/>
                          </a:solidFill>
                        </a:rPr>
                        <a:t>34</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33</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30</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31</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31</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34</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30</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31</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32</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30</a:t>
                      </a:r>
                      <a:endParaRPr lang="ar-SA" b="1" dirty="0">
                        <a:solidFill>
                          <a:srgbClr val="002060"/>
                        </a:solidFill>
                      </a:endParaRP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40">
                <a:tc>
                  <a:txBody>
                    <a:bodyPr/>
                    <a:lstStyle/>
                    <a:p>
                      <a:pPr algn="ctr" rtl="1"/>
                      <a:r>
                        <a:rPr lang="en-US" b="1" dirty="0" smtClean="0">
                          <a:solidFill>
                            <a:srgbClr val="002060"/>
                          </a:solidFill>
                        </a:rPr>
                        <a:t>32</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31</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33</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35</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39</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38</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37</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36</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39</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35</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pPr algn="ctr" rtl="1"/>
                      <a:r>
                        <a:rPr lang="en-US" b="1" dirty="0" smtClean="0">
                          <a:solidFill>
                            <a:srgbClr val="002060"/>
                          </a:solidFill>
                        </a:rPr>
                        <a:t>37</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42</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38</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35</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40</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36</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44</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37</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42</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38</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40">
                <a:tc>
                  <a:txBody>
                    <a:bodyPr/>
                    <a:lstStyle/>
                    <a:p>
                      <a:pPr algn="ctr" rtl="1"/>
                      <a:r>
                        <a:rPr lang="en-US" b="1" dirty="0" smtClean="0">
                          <a:solidFill>
                            <a:srgbClr val="002060"/>
                          </a:solidFill>
                        </a:rPr>
                        <a:t>43</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39</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41</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45</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40</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49</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44</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48</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33</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rtl="1"/>
                      <a:r>
                        <a:rPr lang="en-US" b="1" dirty="0" smtClean="0">
                          <a:solidFill>
                            <a:srgbClr val="002060"/>
                          </a:solidFill>
                        </a:rPr>
                        <a:t>40</a:t>
                      </a:r>
                      <a:endParaRPr lang="ar-SA" b="1" dirty="0">
                        <a:solidFill>
                          <a:srgbClr val="002060"/>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
        <p:nvSpPr>
          <p:cNvPr id="6" name="وسيلة شرح مع سهم إلى الأسفل 5"/>
          <p:cNvSpPr/>
          <p:nvPr/>
        </p:nvSpPr>
        <p:spPr>
          <a:xfrm>
            <a:off x="1952709" y="3933056"/>
            <a:ext cx="4950550" cy="648072"/>
          </a:xfrm>
          <a:prstGeom prst="downArrowCallout">
            <a:avLst/>
          </a:prstGeom>
        </p:spPr>
        <p:style>
          <a:lnRef idx="2">
            <a:schemeClr val="accent2">
              <a:shade val="50000"/>
            </a:schemeClr>
          </a:lnRef>
          <a:fillRef idx="1">
            <a:schemeClr val="accent2"/>
          </a:fillRef>
          <a:effectRef idx="0">
            <a:schemeClr val="accent2"/>
          </a:effectRef>
          <a:fontRef idx="minor">
            <a:schemeClr val="lt1"/>
          </a:fontRef>
        </p:style>
        <p:txBody>
          <a:bodyPr rtlCol="1" anchor="ctr"/>
          <a:lstStyle/>
          <a:p>
            <a:pPr algn="ctr"/>
            <a:r>
              <a:rPr lang="ar-SA" sz="2400" b="1" dirty="0" smtClean="0">
                <a:solidFill>
                  <a:schemeClr val="accent2">
                    <a:lumMod val="20000"/>
                    <a:lumOff val="80000"/>
                  </a:schemeClr>
                </a:solidFill>
                <a:effectLst>
                  <a:outerShdw blurRad="38100" dist="38100" dir="2700000" algn="tl">
                    <a:srgbClr val="000000">
                      <a:alpha val="43137"/>
                    </a:srgbClr>
                  </a:outerShdw>
                </a:effectLst>
              </a:rPr>
              <a:t>لتكوين الجدول التكراري نتبع الخطوات التالية:</a:t>
            </a:r>
            <a:endParaRPr lang="ar-SA" sz="2400" b="1" dirty="0">
              <a:solidFill>
                <a:schemeClr val="accent2">
                  <a:lumMod val="20000"/>
                  <a:lumOff val="80000"/>
                </a:schemeClr>
              </a:solidFill>
              <a:effectLst>
                <a:outerShdw blurRad="38100" dist="38100" dir="2700000" algn="tl">
                  <a:srgbClr val="000000">
                    <a:alpha val="43137"/>
                  </a:srgbClr>
                </a:outerShdw>
              </a:effectLst>
            </a:endParaRPr>
          </a:p>
        </p:txBody>
      </p:sp>
      <p:sp>
        <p:nvSpPr>
          <p:cNvPr id="7" name="مربع نص 6"/>
          <p:cNvSpPr txBox="1"/>
          <p:nvPr/>
        </p:nvSpPr>
        <p:spPr>
          <a:xfrm>
            <a:off x="1259632" y="4869160"/>
            <a:ext cx="6480720" cy="369332"/>
          </a:xfrm>
          <a:prstGeom prst="rect">
            <a:avLst/>
          </a:prstGeom>
          <a:noFill/>
        </p:spPr>
        <p:txBody>
          <a:bodyPr wrap="square" rtlCol="1">
            <a:spAutoFit/>
          </a:bodyPr>
          <a:lstStyle/>
          <a:p>
            <a:r>
              <a:rPr lang="ar-SA" b="1" dirty="0" smtClean="0">
                <a:solidFill>
                  <a:srgbClr val="002060"/>
                </a:solidFill>
              </a:rPr>
              <a:t>1) نحدد عدد الفئات المناسب و يكون عادة بين 5-15 فئة تبعاً لعدد البيانات.</a:t>
            </a:r>
            <a:endParaRPr lang="ar-SA" b="1" dirty="0">
              <a:solidFill>
                <a:srgbClr val="002060"/>
              </a:solidFill>
            </a:endParaRPr>
          </a:p>
        </p:txBody>
      </p:sp>
      <p:sp>
        <p:nvSpPr>
          <p:cNvPr id="8" name="مربع نص 7"/>
          <p:cNvSpPr txBox="1"/>
          <p:nvPr/>
        </p:nvSpPr>
        <p:spPr>
          <a:xfrm>
            <a:off x="2038028" y="5517078"/>
            <a:ext cx="5544616" cy="369332"/>
          </a:xfrm>
          <a:prstGeom prst="rect">
            <a:avLst/>
          </a:prstGeom>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a:r>
              <a:rPr lang="ar-SA" b="1" dirty="0" smtClean="0"/>
              <a:t>في مثالنا نختار عدد الفئات = 5</a:t>
            </a:r>
            <a:endParaRPr lang="ar-SA" b="1" dirty="0"/>
          </a:p>
        </p:txBody>
      </p:sp>
    </p:spTree>
    <p:extLst>
      <p:ext uri="{BB962C8B-B14F-4D97-AF65-F5344CB8AC3E}">
        <p14:creationId xmlns="" xmlns:p14="http://schemas.microsoft.com/office/powerpoint/2010/main" val="37123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randombar(horizontal)">
                                      <p:cBhvr>
                                        <p:cTn id="14" dur="5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fade">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up)">
                                      <p:cBhvr>
                                        <p:cTn id="24" dur="500"/>
                                        <p:tgtEl>
                                          <p:spTgt spid="6"/>
                                        </p:tgtEl>
                                      </p:cBhvr>
                                    </p:animEffect>
                                  </p:childTnLst>
                                </p:cTn>
                              </p:par>
                            </p:childTnLst>
                          </p:cTn>
                        </p:par>
                      </p:childTnLst>
                    </p:cTn>
                  </p:par>
                  <p:par>
                    <p:cTn id="25" fill="hold">
                      <p:stCondLst>
                        <p:cond delay="indefinite"/>
                      </p:stCondLst>
                      <p:childTnLst>
                        <p:par>
                          <p:cTn id="26" fill="hold">
                            <p:stCondLst>
                              <p:cond delay="0"/>
                            </p:stCondLst>
                            <p:childTnLst>
                              <p:par>
                                <p:cTn id="27" presetID="47" presetClass="entr" presetSubtype="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fade">
                                      <p:cBhvr>
                                        <p:cTn id="29" dur="1000"/>
                                        <p:tgtEl>
                                          <p:spTgt spid="7"/>
                                        </p:tgtEl>
                                      </p:cBhvr>
                                    </p:animEffect>
                                    <p:anim calcmode="lin" valueType="num">
                                      <p:cBhvr>
                                        <p:cTn id="30" dur="1000" fill="hold"/>
                                        <p:tgtEl>
                                          <p:spTgt spid="7"/>
                                        </p:tgtEl>
                                        <p:attrNameLst>
                                          <p:attrName>ppt_x</p:attrName>
                                        </p:attrNameLst>
                                      </p:cBhvr>
                                      <p:tavLst>
                                        <p:tav tm="0">
                                          <p:val>
                                            <p:strVal val="#ppt_x"/>
                                          </p:val>
                                        </p:tav>
                                        <p:tav tm="100000">
                                          <p:val>
                                            <p:strVal val="#ppt_x"/>
                                          </p:val>
                                        </p:tav>
                                      </p:tavLst>
                                    </p:anim>
                                    <p:anim calcmode="lin" valueType="num">
                                      <p:cBhvr>
                                        <p:cTn id="3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fade">
                                      <p:cBhvr>
                                        <p:cTn id="3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animBg="1"/>
      <p:bldP spid="7" grpId="0"/>
      <p:bldP spid="8"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259632" y="467380"/>
            <a:ext cx="6480720" cy="369332"/>
          </a:xfrm>
          <a:prstGeom prst="rect">
            <a:avLst/>
          </a:prstGeom>
          <a:noFill/>
        </p:spPr>
        <p:txBody>
          <a:bodyPr wrap="square" rtlCol="1">
            <a:spAutoFit/>
          </a:bodyPr>
          <a:lstStyle/>
          <a:p>
            <a:r>
              <a:rPr lang="ar-SA" b="1" dirty="0" smtClean="0">
                <a:solidFill>
                  <a:srgbClr val="002060"/>
                </a:solidFill>
              </a:rPr>
              <a:t>2) نحدد مدى البيانات = أكبر قيمة – أصغر قيمة.</a:t>
            </a:r>
            <a:endParaRPr lang="ar-SA" b="1" dirty="0">
              <a:solidFill>
                <a:srgbClr val="002060"/>
              </a:solidFill>
            </a:endParaRPr>
          </a:p>
        </p:txBody>
      </p:sp>
      <p:sp>
        <p:nvSpPr>
          <p:cNvPr id="3" name="مربع نص 2"/>
          <p:cNvSpPr txBox="1"/>
          <p:nvPr/>
        </p:nvSpPr>
        <p:spPr>
          <a:xfrm>
            <a:off x="2186980" y="1100803"/>
            <a:ext cx="5544616" cy="646331"/>
          </a:xfrm>
          <a:prstGeom prst="rect">
            <a:avLst/>
          </a:prstGeom>
          <a:solidFill>
            <a:schemeClr val="accent4">
              <a:lumMod val="20000"/>
              <a:lumOff val="80000"/>
            </a:schemeClr>
          </a:solidFill>
          <a:ln>
            <a:solidFill>
              <a:schemeClr val="accent2">
                <a:lumMod val="50000"/>
              </a:schemeClr>
            </a:solidFill>
          </a:ln>
        </p:spPr>
        <p:style>
          <a:lnRef idx="2">
            <a:schemeClr val="accent4"/>
          </a:lnRef>
          <a:fillRef idx="1">
            <a:schemeClr val="lt1"/>
          </a:fillRef>
          <a:effectRef idx="0">
            <a:schemeClr val="accent4"/>
          </a:effectRef>
          <a:fontRef idx="minor">
            <a:schemeClr val="dk1"/>
          </a:fontRef>
        </p:style>
        <p:txBody>
          <a:bodyPr wrap="square" rtlCol="1">
            <a:spAutoFit/>
          </a:bodyPr>
          <a:lstStyle/>
          <a:p>
            <a:pPr algn="ctr"/>
            <a:r>
              <a:rPr lang="ar-SA" b="1" dirty="0" smtClean="0"/>
              <a:t>المدى =</a:t>
            </a:r>
          </a:p>
          <a:p>
            <a:pPr algn="ctr"/>
            <a:r>
              <a:rPr lang="en-US" b="1" dirty="0" smtClean="0"/>
              <a:t>49-25=24</a:t>
            </a:r>
            <a:endParaRPr lang="ar-SA" b="1" dirty="0" smtClean="0"/>
          </a:p>
        </p:txBody>
      </p:sp>
      <mc:AlternateContent xmlns:mc="http://schemas.openxmlformats.org/markup-compatibility/2006">
        <mc:Choice xmlns="" xmlns:a14="http://schemas.microsoft.com/office/drawing/2010/main" Requires="a14">
          <p:sp>
            <p:nvSpPr>
              <p:cNvPr id="4" name="مربع نص 3"/>
              <p:cNvSpPr txBox="1"/>
              <p:nvPr/>
            </p:nvSpPr>
            <p:spPr>
              <a:xfrm>
                <a:off x="1438424" y="1916832"/>
                <a:ext cx="6480720" cy="584006"/>
              </a:xfrm>
              <a:prstGeom prst="rect">
                <a:avLst/>
              </a:prstGeom>
              <a:noFill/>
            </p:spPr>
            <p:txBody>
              <a:bodyPr wrap="square" rtlCol="1">
                <a:spAutoFit/>
              </a:bodyPr>
              <a:lstStyle/>
              <a:p>
                <a:r>
                  <a:rPr lang="ar-SA" b="1" dirty="0" smtClean="0">
                    <a:solidFill>
                      <a:srgbClr val="002060"/>
                    </a:solidFill>
                  </a:rPr>
                  <a:t>3) نحدد طول الفئة             </a:t>
                </a:r>
                <a14:m>
                  <m:oMath xmlns:m="http://schemas.openxmlformats.org/officeDocument/2006/math">
                    <m:f>
                      <m:fPr>
                        <m:ctrlPr>
                          <a:rPr lang="ar-SA" b="1" i="1" smtClean="0">
                            <a:solidFill>
                              <a:srgbClr val="002060"/>
                            </a:solidFill>
                            <a:latin typeface="Cambria Math"/>
                            <a:ea typeface="Cambria Math"/>
                          </a:rPr>
                        </m:ctrlPr>
                      </m:fPr>
                      <m:num>
                        <m:r>
                          <a:rPr lang="ar-SA" b="1" i="1" smtClean="0">
                            <a:solidFill>
                              <a:srgbClr val="002060"/>
                            </a:solidFill>
                            <a:latin typeface="Cambria Math"/>
                            <a:ea typeface="Cambria Math"/>
                          </a:rPr>
                          <m:t>المدى</m:t>
                        </m:r>
                      </m:num>
                      <m:den>
                        <m:r>
                          <a:rPr lang="ar-SA" b="1" i="1" smtClean="0">
                            <a:solidFill>
                              <a:srgbClr val="002060"/>
                            </a:solidFill>
                            <a:latin typeface="Cambria Math"/>
                            <a:ea typeface="Cambria Math"/>
                          </a:rPr>
                          <m:t>الفئات</m:t>
                        </m:r>
                        <m:r>
                          <a:rPr lang="ar-SA" b="1" i="1" smtClean="0">
                            <a:solidFill>
                              <a:srgbClr val="002060"/>
                            </a:solidFill>
                            <a:latin typeface="Cambria Math"/>
                            <a:ea typeface="Cambria Math"/>
                          </a:rPr>
                          <m:t> </m:t>
                        </m:r>
                        <m:r>
                          <a:rPr lang="ar-SA" b="1" i="1" smtClean="0">
                            <a:solidFill>
                              <a:srgbClr val="002060"/>
                            </a:solidFill>
                            <a:latin typeface="Cambria Math"/>
                            <a:ea typeface="Cambria Math"/>
                          </a:rPr>
                          <m:t>عدد</m:t>
                        </m:r>
                      </m:den>
                    </m:f>
                    <m:r>
                      <a:rPr lang="ar-SA" b="1" i="0" smtClean="0">
                        <a:solidFill>
                          <a:srgbClr val="002060"/>
                        </a:solidFill>
                        <a:latin typeface="Cambria Math"/>
                        <a:ea typeface="Cambria Math"/>
                      </a:rPr>
                      <m:t>=</m:t>
                    </m:r>
                    <m:r>
                      <a:rPr lang="ar-SA" b="1" i="1" smtClean="0">
                        <a:solidFill>
                          <a:srgbClr val="002060"/>
                        </a:solidFill>
                        <a:latin typeface="Cambria Math"/>
                        <a:ea typeface="Cambria Math"/>
                      </a:rPr>
                      <m:t>∆</m:t>
                    </m:r>
                  </m:oMath>
                </a14:m>
                <a:endParaRPr lang="ar-SA" b="1" dirty="0">
                  <a:solidFill>
                    <a:srgbClr val="002060"/>
                  </a:solidFill>
                </a:endParaRPr>
              </a:p>
            </p:txBody>
          </p:sp>
        </mc:Choice>
        <mc:Fallback>
          <p:sp>
            <p:nvSpPr>
              <p:cNvPr id="4" name="مربع نص 3"/>
              <p:cNvSpPr txBox="1">
                <a:spLocks noRot="1" noChangeAspect="1" noMove="1" noResize="1" noEditPoints="1" noAdjustHandles="1" noChangeArrowheads="1" noChangeShapeType="1" noTextEdit="1"/>
              </p:cNvSpPr>
              <p:nvPr/>
            </p:nvSpPr>
            <p:spPr>
              <a:xfrm>
                <a:off x="1438424" y="1916832"/>
                <a:ext cx="6480720" cy="584006"/>
              </a:xfrm>
              <a:prstGeom prst="rect">
                <a:avLst/>
              </a:prstGeom>
              <a:blipFill rotWithShape="1">
                <a:blip r:embed="rId2" cstate="print"/>
                <a:stretch>
                  <a:fillRect r="-847"/>
                </a:stretch>
              </a:blipFill>
            </p:spPr>
            <p:txBody>
              <a:bodyPr/>
              <a:lstStyle/>
              <a:p>
                <a:r>
                  <a:rPr lang="ar-SA">
                    <a:noFill/>
                  </a:rPr>
                  <a:t> </a:t>
                </a:r>
              </a:p>
            </p:txBody>
          </p:sp>
        </mc:Fallback>
      </mc:AlternateContent>
      <mc:AlternateContent xmlns:mc="http://schemas.openxmlformats.org/markup-compatibility/2006">
        <mc:Choice xmlns="" xmlns:a14="http://schemas.microsoft.com/office/drawing/2010/main" Requires="a14">
          <p:sp>
            <p:nvSpPr>
              <p:cNvPr id="5" name="مربع نص 4"/>
              <p:cNvSpPr txBox="1"/>
              <p:nvPr/>
            </p:nvSpPr>
            <p:spPr>
              <a:xfrm>
                <a:off x="2166640" y="2636912"/>
                <a:ext cx="5544616" cy="634789"/>
              </a:xfrm>
              <a:prstGeom prst="rect">
                <a:avLst/>
              </a:prstGeom>
              <a:solidFill>
                <a:schemeClr val="accent4">
                  <a:lumMod val="20000"/>
                  <a:lumOff val="80000"/>
                </a:schemeClr>
              </a:solidFill>
              <a:ln>
                <a:solidFill>
                  <a:schemeClr val="accent2">
                    <a:lumMod val="50000"/>
                  </a:schemeClr>
                </a:solidFill>
              </a:ln>
            </p:spPr>
            <p:style>
              <a:lnRef idx="2">
                <a:schemeClr val="accent4"/>
              </a:lnRef>
              <a:fillRef idx="1">
                <a:schemeClr val="lt1"/>
              </a:fillRef>
              <a:effectRef idx="0">
                <a:schemeClr val="accent4"/>
              </a:effectRef>
              <a:fontRef idx="minor">
                <a:schemeClr val="dk1"/>
              </a:fontRef>
            </p:style>
            <p:txBody>
              <a:bodyPr wrap="square" rtlCol="1">
                <a:spAutoFit/>
              </a:bodyPr>
              <a:lstStyle/>
              <a:p>
                <a:pPr algn="ctr" rtl="0"/>
                <a14:m>
                  <m:oMathPara xmlns:m="http://schemas.openxmlformats.org/officeDocument/2006/math">
                    <m:oMathParaPr>
                      <m:jc m:val="centerGroup"/>
                    </m:oMathParaPr>
                    <m:oMath xmlns:m="http://schemas.openxmlformats.org/officeDocument/2006/math">
                      <m:r>
                        <a:rPr lang="ar-SA" b="1" i="1" smtClean="0">
                          <a:latin typeface="Cambria Math"/>
                          <a:ea typeface="Cambria Math"/>
                        </a:rPr>
                        <m:t>∆</m:t>
                      </m:r>
                      <m:r>
                        <a:rPr lang="en-US" b="1" i="1" smtClean="0">
                          <a:latin typeface="Cambria Math"/>
                          <a:ea typeface="Cambria Math"/>
                        </a:rPr>
                        <m:t>=</m:t>
                      </m:r>
                      <m:f>
                        <m:fPr>
                          <m:ctrlPr>
                            <a:rPr lang="en-US" b="1" i="1" smtClean="0">
                              <a:latin typeface="Cambria Math"/>
                              <a:ea typeface="Cambria Math"/>
                            </a:rPr>
                          </m:ctrlPr>
                        </m:fPr>
                        <m:num>
                          <m:r>
                            <a:rPr lang="en-US" b="1" i="1" smtClean="0">
                              <a:latin typeface="Cambria Math"/>
                              <a:ea typeface="Cambria Math"/>
                            </a:rPr>
                            <m:t>𝟐𝟒</m:t>
                          </m:r>
                        </m:num>
                        <m:den>
                          <m:r>
                            <a:rPr lang="en-US" b="1" i="1" smtClean="0">
                              <a:latin typeface="Cambria Math"/>
                              <a:ea typeface="Cambria Math"/>
                            </a:rPr>
                            <m:t>𝟓</m:t>
                          </m:r>
                        </m:den>
                      </m:f>
                      <m:r>
                        <a:rPr lang="en-US" b="1" i="1" smtClean="0">
                          <a:latin typeface="Cambria Math"/>
                          <a:ea typeface="Cambria Math"/>
                        </a:rPr>
                        <m:t>=</m:t>
                      </m:r>
                      <m:r>
                        <a:rPr lang="en-US" b="1" i="1" smtClean="0">
                          <a:latin typeface="Cambria Math"/>
                          <a:ea typeface="Cambria Math"/>
                        </a:rPr>
                        <m:t>𝟒</m:t>
                      </m:r>
                      <m:r>
                        <a:rPr lang="en-US" b="1" i="1" smtClean="0">
                          <a:latin typeface="Cambria Math"/>
                          <a:ea typeface="Cambria Math"/>
                        </a:rPr>
                        <m:t>.</m:t>
                      </m:r>
                      <m:r>
                        <a:rPr lang="en-US" b="1" i="1" smtClean="0">
                          <a:latin typeface="Cambria Math"/>
                          <a:ea typeface="Cambria Math"/>
                        </a:rPr>
                        <m:t>𝟖</m:t>
                      </m:r>
                      <m:r>
                        <a:rPr lang="en-US" b="1" i="1" smtClean="0">
                          <a:latin typeface="Cambria Math"/>
                          <a:ea typeface="Cambria Math"/>
                        </a:rPr>
                        <m:t> ≈</m:t>
                      </m:r>
                      <m:r>
                        <a:rPr lang="en-US" b="1" i="1" smtClean="0">
                          <a:latin typeface="Cambria Math"/>
                          <a:ea typeface="Cambria Math"/>
                        </a:rPr>
                        <m:t>𝟓</m:t>
                      </m:r>
                    </m:oMath>
                  </m:oMathPara>
                </a14:m>
                <a:endParaRPr lang="ar-SA" b="1" dirty="0" smtClean="0"/>
              </a:p>
            </p:txBody>
          </p:sp>
        </mc:Choice>
        <mc:Fallback>
          <p:sp>
            <p:nvSpPr>
              <p:cNvPr id="5" name="مربع نص 4"/>
              <p:cNvSpPr txBox="1">
                <a:spLocks noRot="1" noChangeAspect="1" noMove="1" noResize="1" noEditPoints="1" noAdjustHandles="1" noChangeArrowheads="1" noChangeShapeType="1" noTextEdit="1"/>
              </p:cNvSpPr>
              <p:nvPr/>
            </p:nvSpPr>
            <p:spPr>
              <a:xfrm>
                <a:off x="2166640" y="2636912"/>
                <a:ext cx="5544616" cy="634789"/>
              </a:xfrm>
              <a:prstGeom prst="rect">
                <a:avLst/>
              </a:prstGeom>
              <a:blipFill rotWithShape="1">
                <a:blip r:embed="rId3" cstate="print"/>
                <a:stretch>
                  <a:fillRect/>
                </a:stretch>
              </a:blipFill>
              <a:ln>
                <a:solidFill>
                  <a:schemeClr val="accent2">
                    <a:lumMod val="50000"/>
                  </a:schemeClr>
                </a:solidFill>
              </a:ln>
            </p:spPr>
            <p:txBody>
              <a:bodyPr/>
              <a:lstStyle/>
              <a:p>
                <a:r>
                  <a:rPr lang="ar-SA">
                    <a:noFill/>
                  </a:rPr>
                  <a:t> </a:t>
                </a:r>
              </a:p>
            </p:txBody>
          </p:sp>
        </mc:Fallback>
      </mc:AlternateContent>
      <mc:AlternateContent xmlns:mc="http://schemas.openxmlformats.org/markup-compatibility/2006">
        <mc:Choice xmlns="" xmlns:a14="http://schemas.microsoft.com/office/drawing/2010/main" Requires="a14">
          <p:sp>
            <p:nvSpPr>
              <p:cNvPr id="6" name="مربع نص 5"/>
              <p:cNvSpPr txBox="1"/>
              <p:nvPr/>
            </p:nvSpPr>
            <p:spPr>
              <a:xfrm>
                <a:off x="1438424" y="3421058"/>
                <a:ext cx="6480720" cy="369332"/>
              </a:xfrm>
              <a:prstGeom prst="rect">
                <a:avLst/>
              </a:prstGeom>
              <a:noFill/>
            </p:spPr>
            <p:txBody>
              <a:bodyPr wrap="square" rtlCol="1">
                <a:spAutoFit/>
              </a:bodyPr>
              <a:lstStyle/>
              <a:p>
                <a:r>
                  <a:rPr lang="ar-SA" b="1" dirty="0" smtClean="0">
                    <a:solidFill>
                      <a:srgbClr val="002060"/>
                    </a:solidFill>
                  </a:rPr>
                  <a:t>4) نحدد الحد الأدنى لأول فئة و يكون </a:t>
                </a:r>
                <a14:m>
                  <m:oMath xmlns:m="http://schemas.openxmlformats.org/officeDocument/2006/math">
                    <m:r>
                      <a:rPr lang="ar-SA" b="1" i="1" smtClean="0">
                        <a:solidFill>
                          <a:srgbClr val="002060"/>
                        </a:solidFill>
                        <a:latin typeface="Cambria Math"/>
                        <a:ea typeface="Cambria Math"/>
                      </a:rPr>
                      <m:t>≥</m:t>
                    </m:r>
                  </m:oMath>
                </a14:m>
                <a:r>
                  <a:rPr lang="ar-SA" b="1" dirty="0" smtClean="0">
                    <a:solidFill>
                      <a:srgbClr val="002060"/>
                    </a:solidFill>
                  </a:rPr>
                  <a:t>  أصغر قيمة للبيانات</a:t>
                </a:r>
                <a:endParaRPr lang="ar-SA" b="1" dirty="0">
                  <a:solidFill>
                    <a:srgbClr val="002060"/>
                  </a:solidFill>
                </a:endParaRPr>
              </a:p>
            </p:txBody>
          </p:sp>
        </mc:Choice>
        <mc:Fallback>
          <p:sp>
            <p:nvSpPr>
              <p:cNvPr id="6" name="مربع نص 5"/>
              <p:cNvSpPr txBox="1">
                <a:spLocks noRot="1" noChangeAspect="1" noMove="1" noResize="1" noEditPoints="1" noAdjustHandles="1" noChangeArrowheads="1" noChangeShapeType="1" noTextEdit="1"/>
              </p:cNvSpPr>
              <p:nvPr/>
            </p:nvSpPr>
            <p:spPr>
              <a:xfrm>
                <a:off x="1438424" y="3421058"/>
                <a:ext cx="6480720" cy="369332"/>
              </a:xfrm>
              <a:prstGeom prst="rect">
                <a:avLst/>
              </a:prstGeom>
              <a:blipFill rotWithShape="1">
                <a:blip r:embed="rId4" cstate="print"/>
                <a:stretch>
                  <a:fillRect t="-8197" r="-847" b="-24590"/>
                </a:stretch>
              </a:blipFill>
            </p:spPr>
            <p:txBody>
              <a:bodyPr/>
              <a:lstStyle/>
              <a:p>
                <a:r>
                  <a:rPr lang="ar-SA">
                    <a:noFill/>
                  </a:rPr>
                  <a:t> </a:t>
                </a:r>
              </a:p>
            </p:txBody>
          </p:sp>
        </mc:Fallback>
      </mc:AlternateContent>
      <p:sp>
        <p:nvSpPr>
          <p:cNvPr id="7" name="مربع نص 6"/>
          <p:cNvSpPr txBox="1"/>
          <p:nvPr/>
        </p:nvSpPr>
        <p:spPr>
          <a:xfrm>
            <a:off x="2186980" y="4005064"/>
            <a:ext cx="5544616" cy="646331"/>
          </a:xfrm>
          <a:prstGeom prst="rect">
            <a:avLst/>
          </a:prstGeom>
          <a:solidFill>
            <a:schemeClr val="accent4">
              <a:lumMod val="20000"/>
              <a:lumOff val="80000"/>
            </a:schemeClr>
          </a:solidFill>
          <a:ln>
            <a:solidFill>
              <a:schemeClr val="accent2">
                <a:lumMod val="50000"/>
              </a:schemeClr>
            </a:solidFill>
          </a:ln>
        </p:spPr>
        <p:style>
          <a:lnRef idx="2">
            <a:schemeClr val="accent4"/>
          </a:lnRef>
          <a:fillRef idx="1">
            <a:schemeClr val="lt1"/>
          </a:fillRef>
          <a:effectRef idx="0">
            <a:schemeClr val="accent4"/>
          </a:effectRef>
          <a:fontRef idx="minor">
            <a:schemeClr val="dk1"/>
          </a:fontRef>
        </p:style>
        <p:txBody>
          <a:bodyPr wrap="square" rtlCol="1">
            <a:spAutoFit/>
          </a:bodyPr>
          <a:lstStyle/>
          <a:p>
            <a:pPr algn="ctr" rtl="0"/>
            <a:r>
              <a:rPr lang="ar-SA" b="1" dirty="0" smtClean="0"/>
              <a:t>الحد الأدنى</a:t>
            </a:r>
            <a:r>
              <a:rPr lang="en-US" b="1" dirty="0" smtClean="0"/>
              <a:t>= 25</a:t>
            </a:r>
          </a:p>
          <a:p>
            <a:pPr algn="ctr" rtl="0"/>
            <a:r>
              <a:rPr lang="ar-SA" b="1" dirty="0" smtClean="0"/>
              <a:t>الحد الأدنى الفعلي</a:t>
            </a:r>
            <a:r>
              <a:rPr lang="en-US" b="1" dirty="0" smtClean="0"/>
              <a:t>= 25 - 0.5 = 24.5</a:t>
            </a:r>
            <a:endParaRPr lang="ar-SA" b="1" dirty="0" smtClean="0"/>
          </a:p>
        </p:txBody>
      </p:sp>
      <p:sp>
        <p:nvSpPr>
          <p:cNvPr id="8" name="مربع نص 7"/>
          <p:cNvSpPr txBox="1"/>
          <p:nvPr/>
        </p:nvSpPr>
        <p:spPr>
          <a:xfrm>
            <a:off x="1438424" y="4972506"/>
            <a:ext cx="6480720" cy="369332"/>
          </a:xfrm>
          <a:prstGeom prst="rect">
            <a:avLst/>
          </a:prstGeom>
          <a:noFill/>
        </p:spPr>
        <p:txBody>
          <a:bodyPr wrap="square" rtlCol="1">
            <a:spAutoFit/>
          </a:bodyPr>
          <a:lstStyle/>
          <a:p>
            <a:r>
              <a:rPr lang="ar-SA" b="1" dirty="0" smtClean="0">
                <a:solidFill>
                  <a:srgbClr val="002060"/>
                </a:solidFill>
              </a:rPr>
              <a:t>5) نحدد الحد الأعلى  الفعلي لأول فئة وذلك بإضافة طول الفئة للحد الأدنى الفعلي</a:t>
            </a:r>
            <a:endParaRPr lang="ar-SA" b="1" dirty="0">
              <a:solidFill>
                <a:srgbClr val="002060"/>
              </a:solidFill>
            </a:endParaRPr>
          </a:p>
        </p:txBody>
      </p:sp>
      <p:sp>
        <p:nvSpPr>
          <p:cNvPr id="9" name="مربع نص 8"/>
          <p:cNvSpPr txBox="1"/>
          <p:nvPr/>
        </p:nvSpPr>
        <p:spPr>
          <a:xfrm>
            <a:off x="2216200" y="5517232"/>
            <a:ext cx="5544616" cy="646331"/>
          </a:xfrm>
          <a:prstGeom prst="rect">
            <a:avLst/>
          </a:prstGeom>
          <a:solidFill>
            <a:schemeClr val="accent4">
              <a:lumMod val="20000"/>
              <a:lumOff val="80000"/>
            </a:schemeClr>
          </a:solidFill>
          <a:ln>
            <a:solidFill>
              <a:schemeClr val="accent2">
                <a:lumMod val="50000"/>
              </a:schemeClr>
            </a:solidFill>
          </a:ln>
        </p:spPr>
        <p:style>
          <a:lnRef idx="2">
            <a:schemeClr val="accent4"/>
          </a:lnRef>
          <a:fillRef idx="1">
            <a:schemeClr val="lt1"/>
          </a:fillRef>
          <a:effectRef idx="0">
            <a:schemeClr val="accent4"/>
          </a:effectRef>
          <a:fontRef idx="minor">
            <a:schemeClr val="dk1"/>
          </a:fontRef>
        </p:style>
        <p:txBody>
          <a:bodyPr wrap="square" rtlCol="1">
            <a:spAutoFit/>
          </a:bodyPr>
          <a:lstStyle/>
          <a:p>
            <a:pPr algn="ctr" rtl="0"/>
            <a:r>
              <a:rPr lang="ar-SA" b="1" dirty="0" smtClean="0"/>
              <a:t>الحد الأعلى الفعلي</a:t>
            </a:r>
            <a:r>
              <a:rPr lang="en-US" b="1" dirty="0" smtClean="0"/>
              <a:t>= 24.5+5=29.5</a:t>
            </a:r>
          </a:p>
          <a:p>
            <a:pPr algn="ctr" rtl="0"/>
            <a:r>
              <a:rPr lang="ar-SA" b="1" dirty="0" smtClean="0"/>
              <a:t>الحد الأعلى</a:t>
            </a:r>
            <a:r>
              <a:rPr lang="en-US" b="1" dirty="0" smtClean="0"/>
              <a:t>= 29.5-0.5 = 29</a:t>
            </a:r>
            <a:endParaRPr lang="ar-SA" b="1" dirty="0" smtClean="0"/>
          </a:p>
        </p:txBody>
      </p:sp>
    </p:spTree>
    <p:extLst>
      <p:ext uri="{BB962C8B-B14F-4D97-AF65-F5344CB8AC3E}">
        <p14:creationId xmlns="" xmlns:p14="http://schemas.microsoft.com/office/powerpoint/2010/main" val="4086132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fade">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fade">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47"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animEffect transition="in" filter="fade">
                                      <p:cBhvr>
                                        <p:cTn id="31" dur="1000"/>
                                        <p:tgtEl>
                                          <p:spTgt spid="6"/>
                                        </p:tgtEl>
                                      </p:cBhvr>
                                    </p:animEffect>
                                    <p:anim calcmode="lin" valueType="num">
                                      <p:cBhvr>
                                        <p:cTn id="32" dur="1000" fill="hold"/>
                                        <p:tgtEl>
                                          <p:spTgt spid="6"/>
                                        </p:tgtEl>
                                        <p:attrNameLst>
                                          <p:attrName>ppt_x</p:attrName>
                                        </p:attrNameLst>
                                      </p:cBhvr>
                                      <p:tavLst>
                                        <p:tav tm="0">
                                          <p:val>
                                            <p:strVal val="#ppt_x"/>
                                          </p:val>
                                        </p:tav>
                                        <p:tav tm="100000">
                                          <p:val>
                                            <p:strVal val="#ppt_x"/>
                                          </p:val>
                                        </p:tav>
                                      </p:tavLst>
                                    </p:anim>
                                    <p:anim calcmode="lin" valueType="num">
                                      <p:cBhvr>
                                        <p:cTn id="3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grpId="0" nodeType="clickEffect">
                                  <p:stCondLst>
                                    <p:cond delay="0"/>
                                  </p:stCondLst>
                                  <p:childTnLst>
                                    <p:set>
                                      <p:cBhvr>
                                        <p:cTn id="37" dur="1" fill="hold">
                                          <p:stCondLst>
                                            <p:cond delay="0"/>
                                          </p:stCondLst>
                                        </p:cTn>
                                        <p:tgtEl>
                                          <p:spTgt spid="7"/>
                                        </p:tgtEl>
                                        <p:attrNameLst>
                                          <p:attrName>style.visibility</p:attrName>
                                        </p:attrNameLst>
                                      </p:cBhvr>
                                      <p:to>
                                        <p:strVal val="visible"/>
                                      </p:to>
                                    </p:set>
                                    <p:animEffect transition="in" filter="fade">
                                      <p:cBhvr>
                                        <p:cTn id="38" dur="500"/>
                                        <p:tgtEl>
                                          <p:spTgt spid="7"/>
                                        </p:tgtEl>
                                      </p:cBhvr>
                                    </p:animEffect>
                                  </p:childTnLst>
                                </p:cTn>
                              </p:par>
                            </p:childTnLst>
                          </p:cTn>
                        </p:par>
                      </p:childTnLst>
                    </p:cTn>
                  </p:par>
                  <p:par>
                    <p:cTn id="39" fill="hold">
                      <p:stCondLst>
                        <p:cond delay="indefinite"/>
                      </p:stCondLst>
                      <p:childTnLst>
                        <p:par>
                          <p:cTn id="40" fill="hold">
                            <p:stCondLst>
                              <p:cond delay="0"/>
                            </p:stCondLst>
                            <p:childTnLst>
                              <p:par>
                                <p:cTn id="41" presetID="47" presetClass="entr" presetSubtype="0" fill="hold" grpId="0" nodeType="clickEffect">
                                  <p:stCondLst>
                                    <p:cond delay="0"/>
                                  </p:stCondLst>
                                  <p:childTnLst>
                                    <p:set>
                                      <p:cBhvr>
                                        <p:cTn id="42" dur="1" fill="hold">
                                          <p:stCondLst>
                                            <p:cond delay="0"/>
                                          </p:stCondLst>
                                        </p:cTn>
                                        <p:tgtEl>
                                          <p:spTgt spid="8"/>
                                        </p:tgtEl>
                                        <p:attrNameLst>
                                          <p:attrName>style.visibility</p:attrName>
                                        </p:attrNameLst>
                                      </p:cBhvr>
                                      <p:to>
                                        <p:strVal val="visible"/>
                                      </p:to>
                                    </p:set>
                                    <p:animEffect transition="in" filter="fade">
                                      <p:cBhvr>
                                        <p:cTn id="43" dur="1000"/>
                                        <p:tgtEl>
                                          <p:spTgt spid="8"/>
                                        </p:tgtEl>
                                      </p:cBhvr>
                                    </p:animEffect>
                                    <p:anim calcmode="lin" valueType="num">
                                      <p:cBhvr>
                                        <p:cTn id="44" dur="1000" fill="hold"/>
                                        <p:tgtEl>
                                          <p:spTgt spid="8"/>
                                        </p:tgtEl>
                                        <p:attrNameLst>
                                          <p:attrName>ppt_x</p:attrName>
                                        </p:attrNameLst>
                                      </p:cBhvr>
                                      <p:tavLst>
                                        <p:tav tm="0">
                                          <p:val>
                                            <p:strVal val="#ppt_x"/>
                                          </p:val>
                                        </p:tav>
                                        <p:tav tm="100000">
                                          <p:val>
                                            <p:strVal val="#ppt_x"/>
                                          </p:val>
                                        </p:tav>
                                      </p:tavLst>
                                    </p:anim>
                                    <p:anim calcmode="lin" valueType="num">
                                      <p:cBhvr>
                                        <p:cTn id="45"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fade">
                                      <p:cBhvr>
                                        <p:cTn id="50"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p:bldP spid="9"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07108" y="467380"/>
            <a:ext cx="6480720" cy="646331"/>
          </a:xfrm>
          <a:prstGeom prst="rect">
            <a:avLst/>
          </a:prstGeom>
          <a:noFill/>
        </p:spPr>
        <p:txBody>
          <a:bodyPr wrap="square" rtlCol="1">
            <a:spAutoFit/>
          </a:bodyPr>
          <a:lstStyle/>
          <a:p>
            <a:r>
              <a:rPr lang="ar-SA" b="1" dirty="0" smtClean="0">
                <a:solidFill>
                  <a:srgbClr val="002060"/>
                </a:solidFill>
              </a:rPr>
              <a:t>6) نحدد الحدود الدنيا و العليا لكل فئة بإضافة طول الفئة لكل حد , و نعين الحدود الفعلية بإضافة طول الفئة أيضاً لكل حد فعلي.</a:t>
            </a:r>
            <a:endParaRPr lang="ar-SA" b="1" dirty="0">
              <a:solidFill>
                <a:srgbClr val="002060"/>
              </a:solidFill>
            </a:endParaRPr>
          </a:p>
        </p:txBody>
      </p:sp>
      <mc:AlternateContent xmlns:mc="http://schemas.openxmlformats.org/markup-compatibility/2006">
        <mc:Choice xmlns="" xmlns:a14="http://schemas.microsoft.com/office/drawing/2010/main" Requires="a14">
          <p:sp>
            <p:nvSpPr>
              <p:cNvPr id="6" name="مربع نص 5"/>
              <p:cNvSpPr txBox="1"/>
              <p:nvPr/>
            </p:nvSpPr>
            <p:spPr>
              <a:xfrm>
                <a:off x="1438424" y="3605724"/>
                <a:ext cx="6480720" cy="1233671"/>
              </a:xfrm>
              <a:prstGeom prst="rect">
                <a:avLst/>
              </a:prstGeom>
              <a:noFill/>
            </p:spPr>
            <p:txBody>
              <a:bodyPr wrap="square" rtlCol="1">
                <a:spAutoFit/>
              </a:bodyPr>
              <a:lstStyle/>
              <a:p>
                <a:r>
                  <a:rPr lang="ar-SA" b="1" dirty="0" smtClean="0">
                    <a:solidFill>
                      <a:srgbClr val="002060"/>
                    </a:solidFill>
                  </a:rPr>
                  <a:t>7) نعين مراكز الفئات  </a:t>
                </a:r>
                <a14:m>
                  <m:oMath xmlns:m="http://schemas.openxmlformats.org/officeDocument/2006/math">
                    <m:sSub>
                      <m:sSubPr>
                        <m:ctrlPr>
                          <a:rPr lang="ar-SA" b="1" i="1" smtClean="0">
                            <a:solidFill>
                              <a:srgbClr val="002060"/>
                            </a:solidFill>
                            <a:latin typeface="Cambria Math"/>
                          </a:rPr>
                        </m:ctrlPr>
                      </m:sSubPr>
                      <m:e>
                        <m:r>
                          <a:rPr lang="en-US" b="1" i="1" smtClean="0">
                            <a:solidFill>
                              <a:srgbClr val="002060"/>
                            </a:solidFill>
                            <a:latin typeface="Cambria Math"/>
                          </a:rPr>
                          <m:t>𝒙</m:t>
                        </m:r>
                      </m:e>
                      <m:sub>
                        <m:r>
                          <a:rPr lang="en-US" b="1" i="1" smtClean="0">
                            <a:solidFill>
                              <a:srgbClr val="002060"/>
                            </a:solidFill>
                            <a:latin typeface="Cambria Math"/>
                          </a:rPr>
                          <m:t>𝒊</m:t>
                        </m:r>
                      </m:sub>
                    </m:sSub>
                  </m:oMath>
                </a14:m>
                <a:r>
                  <a:rPr lang="ar-SA" b="1" dirty="0" smtClean="0">
                    <a:solidFill>
                      <a:srgbClr val="002060"/>
                    </a:solidFill>
                  </a:rPr>
                  <a:t> باستخدام القانون</a:t>
                </a:r>
              </a:p>
              <a:p>
                <a:pPr/>
                <a14:m>
                  <m:oMathPara xmlns:m="http://schemas.openxmlformats.org/officeDocument/2006/math">
                    <m:oMathParaPr>
                      <m:jc m:val="centerGroup"/>
                    </m:oMathParaPr>
                    <m:oMath xmlns:m="http://schemas.openxmlformats.org/officeDocument/2006/math">
                      <m:sSub>
                        <m:sSubPr>
                          <m:ctrlPr>
                            <a:rPr lang="ar-SA" b="1" i="1" smtClean="0">
                              <a:solidFill>
                                <a:srgbClr val="002060"/>
                              </a:solidFill>
                              <a:latin typeface="Cambria Math"/>
                            </a:rPr>
                          </m:ctrlPr>
                        </m:sSubPr>
                        <m:e>
                          <m:r>
                            <a:rPr lang="en-US" b="1" i="1" smtClean="0">
                              <a:solidFill>
                                <a:srgbClr val="002060"/>
                              </a:solidFill>
                              <a:latin typeface="Cambria Math"/>
                            </a:rPr>
                            <m:t>𝒙</m:t>
                          </m:r>
                        </m:e>
                        <m:sub>
                          <m:r>
                            <a:rPr lang="en-US" b="1" i="1" smtClean="0">
                              <a:solidFill>
                                <a:srgbClr val="002060"/>
                              </a:solidFill>
                              <a:latin typeface="Cambria Math"/>
                            </a:rPr>
                            <m:t>𝒊</m:t>
                          </m:r>
                        </m:sub>
                      </m:sSub>
                      <m:r>
                        <a:rPr lang="en-US" b="1" i="1" smtClean="0">
                          <a:solidFill>
                            <a:srgbClr val="002060"/>
                          </a:solidFill>
                          <a:latin typeface="Cambria Math"/>
                        </a:rPr>
                        <m:t>= </m:t>
                      </m:r>
                      <m:f>
                        <m:fPr>
                          <m:ctrlPr>
                            <a:rPr lang="en-US" b="1" i="1" smtClean="0">
                              <a:solidFill>
                                <a:srgbClr val="002060"/>
                              </a:solidFill>
                              <a:latin typeface="Cambria Math"/>
                            </a:rPr>
                          </m:ctrlPr>
                        </m:fPr>
                        <m:num>
                          <m:r>
                            <a:rPr lang="ar-SA" b="1" i="1" smtClean="0">
                              <a:solidFill>
                                <a:srgbClr val="002060"/>
                              </a:solidFill>
                              <a:latin typeface="Cambria Math"/>
                            </a:rPr>
                            <m:t>الأعلى</m:t>
                          </m:r>
                          <m:r>
                            <a:rPr lang="ar-SA" b="1" i="1" smtClean="0">
                              <a:solidFill>
                                <a:srgbClr val="002060"/>
                              </a:solidFill>
                              <a:latin typeface="Cambria Math"/>
                            </a:rPr>
                            <m:t> </m:t>
                          </m:r>
                          <m:r>
                            <a:rPr lang="ar-SA" b="1" i="1" smtClean="0">
                              <a:solidFill>
                                <a:srgbClr val="002060"/>
                              </a:solidFill>
                              <a:latin typeface="Cambria Math"/>
                            </a:rPr>
                            <m:t>الحد</m:t>
                          </m:r>
                          <m:r>
                            <a:rPr lang="ar-SA" b="1" i="1" smtClean="0">
                              <a:solidFill>
                                <a:srgbClr val="002060"/>
                              </a:solidFill>
                              <a:latin typeface="Cambria Math"/>
                            </a:rPr>
                            <m:t>+</m:t>
                          </m:r>
                          <m:r>
                            <a:rPr lang="ar-SA" b="1" i="1" smtClean="0">
                              <a:solidFill>
                                <a:srgbClr val="002060"/>
                              </a:solidFill>
                              <a:latin typeface="Cambria Math"/>
                            </a:rPr>
                            <m:t>الأدنى</m:t>
                          </m:r>
                          <m:r>
                            <a:rPr lang="ar-SA" b="1" i="1" smtClean="0">
                              <a:solidFill>
                                <a:srgbClr val="002060"/>
                              </a:solidFill>
                              <a:latin typeface="Cambria Math"/>
                            </a:rPr>
                            <m:t> </m:t>
                          </m:r>
                          <m:r>
                            <a:rPr lang="ar-SA" b="1" i="1" smtClean="0">
                              <a:solidFill>
                                <a:srgbClr val="002060"/>
                              </a:solidFill>
                              <a:latin typeface="Cambria Math"/>
                            </a:rPr>
                            <m:t>الحد</m:t>
                          </m:r>
                        </m:num>
                        <m:den>
                          <m:r>
                            <a:rPr lang="en-US" b="1" i="1" smtClean="0">
                              <a:solidFill>
                                <a:srgbClr val="002060"/>
                              </a:solidFill>
                              <a:latin typeface="Cambria Math"/>
                            </a:rPr>
                            <m:t>𝟐</m:t>
                          </m:r>
                        </m:den>
                      </m:f>
                    </m:oMath>
                  </m:oMathPara>
                </a14:m>
                <a:endParaRPr lang="ar-SA" b="1" dirty="0" smtClean="0">
                  <a:solidFill>
                    <a:srgbClr val="002060"/>
                  </a:solidFill>
                </a:endParaRPr>
              </a:p>
              <a:p>
                <a:r>
                  <a:rPr lang="ar-SA" b="1" dirty="0" smtClean="0">
                    <a:solidFill>
                      <a:srgbClr val="002060"/>
                    </a:solidFill>
                  </a:rPr>
                  <a:t>أو يمكن إيجاد مركز الفئة الأولى فقط ثم إضافة طول الفئة لإيجاد مركز الفئة التالية.</a:t>
                </a:r>
                <a:endParaRPr lang="ar-SA" b="1" dirty="0">
                  <a:solidFill>
                    <a:srgbClr val="002060"/>
                  </a:solidFill>
                </a:endParaRPr>
              </a:p>
            </p:txBody>
          </p:sp>
        </mc:Choice>
        <mc:Fallback>
          <p:sp>
            <p:nvSpPr>
              <p:cNvPr id="6" name="مربع نص 5"/>
              <p:cNvSpPr txBox="1">
                <a:spLocks noRot="1" noChangeAspect="1" noMove="1" noResize="1" noEditPoints="1" noAdjustHandles="1" noChangeArrowheads="1" noChangeShapeType="1" noTextEdit="1"/>
              </p:cNvSpPr>
              <p:nvPr/>
            </p:nvSpPr>
            <p:spPr>
              <a:xfrm>
                <a:off x="1438424" y="3605724"/>
                <a:ext cx="6480720" cy="1233671"/>
              </a:xfrm>
              <a:prstGeom prst="rect">
                <a:avLst/>
              </a:prstGeom>
              <a:blipFill rotWithShape="1">
                <a:blip r:embed="rId2" cstate="print"/>
                <a:stretch>
                  <a:fillRect t="-2463" r="-847" b="-6897"/>
                </a:stretch>
              </a:blipFill>
            </p:spPr>
            <p:txBody>
              <a:bodyPr/>
              <a:lstStyle/>
              <a:p>
                <a:r>
                  <a:rPr lang="ar-SA">
                    <a:noFill/>
                  </a:rPr>
                  <a:t> </a:t>
                </a:r>
              </a:p>
            </p:txBody>
          </p:sp>
        </mc:Fallback>
      </mc:AlternateContent>
      <mc:AlternateContent xmlns:mc="http://schemas.openxmlformats.org/markup-compatibility/2006">
        <mc:Choice xmlns="" xmlns:a14="http://schemas.microsoft.com/office/drawing/2010/main" Requires="a14">
          <p:sp>
            <p:nvSpPr>
              <p:cNvPr id="7" name="مربع نص 6"/>
              <p:cNvSpPr txBox="1"/>
              <p:nvPr/>
            </p:nvSpPr>
            <p:spPr>
              <a:xfrm>
                <a:off x="2186980" y="5085184"/>
                <a:ext cx="5544616" cy="887935"/>
              </a:xfrm>
              <a:prstGeom prst="rect">
                <a:avLst/>
              </a:prstGeom>
              <a:solidFill>
                <a:schemeClr val="accent4">
                  <a:lumMod val="20000"/>
                  <a:lumOff val="80000"/>
                </a:schemeClr>
              </a:solidFill>
            </p:spPr>
            <p:style>
              <a:lnRef idx="1">
                <a:schemeClr val="accent4"/>
              </a:lnRef>
              <a:fillRef idx="2">
                <a:schemeClr val="accent4"/>
              </a:fillRef>
              <a:effectRef idx="1">
                <a:schemeClr val="accent4"/>
              </a:effectRef>
              <a:fontRef idx="minor">
                <a:schemeClr val="dk1"/>
              </a:fontRef>
            </p:style>
            <p:txBody>
              <a:bodyPr wrap="square" rtlCol="1">
                <a:spAutoFit/>
              </a:bodyPr>
              <a:lstStyle/>
              <a:p>
                <a:pPr algn="ctr" rtl="0"/>
                <a14:m>
                  <m:oMathPara xmlns:m="http://schemas.openxmlformats.org/officeDocument/2006/math">
                    <m:oMathParaPr>
                      <m:jc m:val="centerGroup"/>
                    </m:oMathParaPr>
                    <m:oMath xmlns:m="http://schemas.openxmlformats.org/officeDocument/2006/math">
                      <m:sSub>
                        <m:sSubPr>
                          <m:ctrlPr>
                            <a:rPr lang="ar-SA" b="1" i="1" smtClean="0">
                              <a:solidFill>
                                <a:srgbClr val="002060"/>
                              </a:solidFill>
                              <a:latin typeface="Cambria Math"/>
                            </a:rPr>
                          </m:ctrlPr>
                        </m:sSubPr>
                        <m:e>
                          <m:r>
                            <a:rPr lang="en-US" b="1" i="1">
                              <a:solidFill>
                                <a:srgbClr val="002060"/>
                              </a:solidFill>
                              <a:latin typeface="Cambria Math"/>
                            </a:rPr>
                            <m:t>𝒙</m:t>
                          </m:r>
                        </m:e>
                        <m:sub>
                          <m:r>
                            <a:rPr lang="en-US" b="1" i="1" smtClean="0">
                              <a:solidFill>
                                <a:srgbClr val="002060"/>
                              </a:solidFill>
                              <a:latin typeface="Cambria Math"/>
                            </a:rPr>
                            <m:t>𝟏</m:t>
                          </m:r>
                        </m:sub>
                      </m:sSub>
                      <m:r>
                        <a:rPr lang="en-US" b="1" i="1">
                          <a:solidFill>
                            <a:srgbClr val="002060"/>
                          </a:solidFill>
                          <a:latin typeface="Cambria Math"/>
                        </a:rPr>
                        <m:t>= </m:t>
                      </m:r>
                      <m:f>
                        <m:fPr>
                          <m:ctrlPr>
                            <a:rPr lang="en-US" b="1" i="1">
                              <a:solidFill>
                                <a:srgbClr val="002060"/>
                              </a:solidFill>
                              <a:latin typeface="Cambria Math"/>
                            </a:rPr>
                          </m:ctrlPr>
                        </m:fPr>
                        <m:num>
                          <m:r>
                            <a:rPr lang="ar-SA" b="1" i="1" smtClean="0">
                              <a:solidFill>
                                <a:srgbClr val="002060"/>
                              </a:solidFill>
                              <a:latin typeface="Cambria Math"/>
                            </a:rPr>
                            <m:t>𝟐𝟗</m:t>
                          </m:r>
                          <m:r>
                            <a:rPr lang="ar-SA" b="1" i="1">
                              <a:solidFill>
                                <a:srgbClr val="002060"/>
                              </a:solidFill>
                              <a:latin typeface="Cambria Math"/>
                            </a:rPr>
                            <m:t>+</m:t>
                          </m:r>
                          <m:r>
                            <a:rPr lang="ar-SA" b="1" i="1" smtClean="0">
                              <a:solidFill>
                                <a:srgbClr val="002060"/>
                              </a:solidFill>
                              <a:latin typeface="Cambria Math"/>
                            </a:rPr>
                            <m:t>𝟐𝟓</m:t>
                          </m:r>
                        </m:num>
                        <m:den>
                          <m:r>
                            <a:rPr lang="en-US" b="1" i="1">
                              <a:solidFill>
                                <a:srgbClr val="002060"/>
                              </a:solidFill>
                              <a:latin typeface="Cambria Math"/>
                            </a:rPr>
                            <m:t>𝟐</m:t>
                          </m:r>
                        </m:den>
                      </m:f>
                      <m:r>
                        <a:rPr lang="en-US" b="1" i="1" smtClean="0">
                          <a:solidFill>
                            <a:srgbClr val="002060"/>
                          </a:solidFill>
                          <a:latin typeface="Cambria Math"/>
                        </a:rPr>
                        <m:t>=</m:t>
                      </m:r>
                      <m:r>
                        <a:rPr lang="en-US" b="1" i="1" smtClean="0">
                          <a:solidFill>
                            <a:srgbClr val="002060"/>
                          </a:solidFill>
                          <a:latin typeface="Cambria Math"/>
                        </a:rPr>
                        <m:t>𝟐𝟕</m:t>
                      </m:r>
                    </m:oMath>
                  </m:oMathPara>
                </a14:m>
                <a:endParaRPr lang="en-US" b="1" dirty="0" smtClean="0">
                  <a:solidFill>
                    <a:srgbClr val="002060"/>
                  </a:solidFill>
                </a:endParaRPr>
              </a:p>
              <a:p>
                <a:pPr algn="ctr" rtl="0"/>
                <a14:m>
                  <m:oMathPara xmlns:m="http://schemas.openxmlformats.org/officeDocument/2006/math">
                    <m:oMathParaPr>
                      <m:jc m:val="centerGroup"/>
                    </m:oMathParaPr>
                    <m:oMath xmlns:m="http://schemas.openxmlformats.org/officeDocument/2006/math">
                      <m:sSub>
                        <m:sSubPr>
                          <m:ctrlPr>
                            <a:rPr lang="ar-SA" b="1" i="1">
                              <a:solidFill>
                                <a:srgbClr val="002060"/>
                              </a:solidFill>
                              <a:latin typeface="Cambria Math"/>
                            </a:rPr>
                          </m:ctrlPr>
                        </m:sSubPr>
                        <m:e>
                          <m:r>
                            <a:rPr lang="en-US" b="1" i="1">
                              <a:solidFill>
                                <a:srgbClr val="002060"/>
                              </a:solidFill>
                              <a:latin typeface="Cambria Math"/>
                            </a:rPr>
                            <m:t>𝒙</m:t>
                          </m:r>
                        </m:e>
                        <m:sub>
                          <m:r>
                            <a:rPr lang="en-US" b="1" i="1" smtClean="0">
                              <a:solidFill>
                                <a:srgbClr val="002060"/>
                              </a:solidFill>
                              <a:latin typeface="Cambria Math"/>
                            </a:rPr>
                            <m:t>𝟐</m:t>
                          </m:r>
                        </m:sub>
                      </m:sSub>
                      <m:r>
                        <a:rPr lang="en-US" b="1" i="1">
                          <a:solidFill>
                            <a:srgbClr val="002060"/>
                          </a:solidFill>
                          <a:latin typeface="Cambria Math"/>
                        </a:rPr>
                        <m:t>=</m:t>
                      </m:r>
                      <m:r>
                        <a:rPr lang="en-US" b="1" i="1" smtClean="0">
                          <a:solidFill>
                            <a:srgbClr val="002060"/>
                          </a:solidFill>
                          <a:latin typeface="Cambria Math"/>
                        </a:rPr>
                        <m:t>𝟐𝟕</m:t>
                      </m:r>
                      <m:r>
                        <a:rPr lang="en-US" b="1" i="1" smtClean="0">
                          <a:solidFill>
                            <a:srgbClr val="002060"/>
                          </a:solidFill>
                          <a:latin typeface="Cambria Math"/>
                        </a:rPr>
                        <m:t>+</m:t>
                      </m:r>
                      <m:r>
                        <a:rPr lang="en-US" b="1" i="1" smtClean="0">
                          <a:solidFill>
                            <a:srgbClr val="002060"/>
                          </a:solidFill>
                          <a:latin typeface="Cambria Math"/>
                        </a:rPr>
                        <m:t>𝟓</m:t>
                      </m:r>
                      <m:r>
                        <a:rPr lang="en-US" b="1" i="1" smtClean="0">
                          <a:solidFill>
                            <a:srgbClr val="002060"/>
                          </a:solidFill>
                          <a:latin typeface="Cambria Math"/>
                        </a:rPr>
                        <m:t>=</m:t>
                      </m:r>
                      <m:r>
                        <a:rPr lang="en-US" b="1" i="1" smtClean="0">
                          <a:solidFill>
                            <a:srgbClr val="002060"/>
                          </a:solidFill>
                          <a:latin typeface="Cambria Math"/>
                        </a:rPr>
                        <m:t>𝟑𝟐</m:t>
                      </m:r>
                    </m:oMath>
                  </m:oMathPara>
                </a14:m>
                <a:endParaRPr lang="ar-SA" b="1" dirty="0" smtClean="0"/>
              </a:p>
            </p:txBody>
          </p:sp>
        </mc:Choice>
        <mc:Fallback>
          <p:sp>
            <p:nvSpPr>
              <p:cNvPr id="7" name="مربع نص 6"/>
              <p:cNvSpPr txBox="1">
                <a:spLocks noRot="1" noChangeAspect="1" noMove="1" noResize="1" noEditPoints="1" noAdjustHandles="1" noChangeArrowheads="1" noChangeShapeType="1" noTextEdit="1"/>
              </p:cNvSpPr>
              <p:nvPr/>
            </p:nvSpPr>
            <p:spPr>
              <a:xfrm>
                <a:off x="2186980" y="5085184"/>
                <a:ext cx="5544616" cy="887935"/>
              </a:xfrm>
              <a:prstGeom prst="rect">
                <a:avLst/>
              </a:prstGeom>
              <a:blipFill rotWithShape="1">
                <a:blip r:embed="rId3" cstate="print"/>
                <a:stretch>
                  <a:fillRect/>
                </a:stretch>
              </a:blipFill>
            </p:spPr>
            <p:txBody>
              <a:bodyPr/>
              <a:lstStyle/>
              <a:p>
                <a:r>
                  <a:rPr lang="ar-SA">
                    <a:noFill/>
                  </a:rPr>
                  <a:t> </a:t>
                </a:r>
              </a:p>
            </p:txBody>
          </p:sp>
        </mc:Fallback>
      </mc:AlternateContent>
      <p:graphicFrame>
        <p:nvGraphicFramePr>
          <p:cNvPr id="10" name="جدول 9"/>
          <p:cNvGraphicFramePr>
            <a:graphicFrameLocks noGrp="1"/>
          </p:cNvGraphicFramePr>
          <p:nvPr>
            <p:extLst>
              <p:ext uri="{D42A27DB-BD31-4B8C-83A1-F6EECF244321}">
                <p14:modId xmlns="" xmlns:p14="http://schemas.microsoft.com/office/powerpoint/2010/main" val="3875193236"/>
              </p:ext>
            </p:extLst>
          </p:nvPr>
        </p:nvGraphicFramePr>
        <p:xfrm>
          <a:off x="2552142" y="1147922"/>
          <a:ext cx="4872732" cy="2219960"/>
        </p:xfrm>
        <a:graphic>
          <a:graphicData uri="http://schemas.openxmlformats.org/drawingml/2006/table">
            <a:tbl>
              <a:tblPr rtl="1" firstRow="1" bandRow="1">
                <a:tableStyleId>{00A15C55-8517-42AA-B614-E9B94910E393}</a:tableStyleId>
              </a:tblPr>
              <a:tblGrid>
                <a:gridCol w="2436366"/>
                <a:gridCol w="2436366"/>
              </a:tblGrid>
              <a:tr h="363999">
                <a:tc>
                  <a:txBody>
                    <a:bodyPr/>
                    <a:lstStyle/>
                    <a:p>
                      <a:pPr algn="ctr" rtl="1"/>
                      <a:r>
                        <a:rPr lang="ar-SA" dirty="0" smtClean="0"/>
                        <a:t>الحدود الفعلية للفئة</a:t>
                      </a:r>
                      <a:endParaRPr lang="ar-SA" dirty="0"/>
                    </a:p>
                  </a:txBody>
                  <a:tcPr anchor="ctr"/>
                </a:tc>
                <a:tc>
                  <a:txBody>
                    <a:bodyPr/>
                    <a:lstStyle/>
                    <a:p>
                      <a:pPr algn="ctr" rtl="1"/>
                      <a:r>
                        <a:rPr lang="ar-SA" dirty="0" smtClean="0"/>
                        <a:t>حدود الفئة</a:t>
                      </a:r>
                      <a:endParaRPr lang="ar-SA" dirty="0"/>
                    </a:p>
                  </a:txBody>
                  <a:tcPr anchor="ctr"/>
                </a:tc>
              </a:tr>
              <a:tr h="370840">
                <a:tc>
                  <a:txBody>
                    <a:bodyPr/>
                    <a:lstStyle/>
                    <a:p>
                      <a:pPr algn="ctr" rtl="1"/>
                      <a:r>
                        <a:rPr lang="en-US" dirty="0" smtClean="0"/>
                        <a:t>24.5 – 29.5</a:t>
                      </a:r>
                      <a:endParaRPr lang="ar-SA" dirty="0"/>
                    </a:p>
                  </a:txBody>
                  <a:tcPr anchor="ctr"/>
                </a:tc>
                <a:tc>
                  <a:txBody>
                    <a:bodyPr/>
                    <a:lstStyle/>
                    <a:p>
                      <a:pPr algn="ctr" rtl="1"/>
                      <a:r>
                        <a:rPr lang="en-US" dirty="0" smtClean="0"/>
                        <a:t>25 - 29</a:t>
                      </a:r>
                      <a:endParaRPr lang="ar-SA" dirty="0"/>
                    </a:p>
                  </a:txBody>
                  <a:tcPr anchor="ctr"/>
                </a:tc>
              </a:tr>
              <a:tr h="370840">
                <a:tc>
                  <a:txBody>
                    <a:bodyPr/>
                    <a:lstStyle/>
                    <a:p>
                      <a:pPr algn="ctr" rtl="1"/>
                      <a:r>
                        <a:rPr lang="en-US" dirty="0" smtClean="0"/>
                        <a:t>29.5 – 34.5</a:t>
                      </a:r>
                      <a:endParaRPr lang="ar-SA" dirty="0"/>
                    </a:p>
                  </a:txBody>
                  <a:tcPr anchor="ctr"/>
                </a:tc>
                <a:tc>
                  <a:txBody>
                    <a:bodyPr/>
                    <a:lstStyle/>
                    <a:p>
                      <a:pPr algn="ctr" rtl="1"/>
                      <a:r>
                        <a:rPr lang="en-US" dirty="0" smtClean="0"/>
                        <a:t>30 – 34</a:t>
                      </a:r>
                      <a:endParaRPr lang="ar-SA" dirty="0"/>
                    </a:p>
                  </a:txBody>
                  <a:tcPr anchor="ctr"/>
                </a:tc>
              </a:tr>
              <a:tr h="370840">
                <a:tc>
                  <a:txBody>
                    <a:bodyPr/>
                    <a:lstStyle/>
                    <a:p>
                      <a:pPr algn="ctr" rtl="1"/>
                      <a:r>
                        <a:rPr lang="en-US" dirty="0" smtClean="0"/>
                        <a:t>34.5 – 39.5</a:t>
                      </a:r>
                      <a:endParaRPr lang="ar-SA" dirty="0"/>
                    </a:p>
                  </a:txBody>
                  <a:tcPr anchor="ctr"/>
                </a:tc>
                <a:tc>
                  <a:txBody>
                    <a:bodyPr/>
                    <a:lstStyle/>
                    <a:p>
                      <a:pPr algn="ctr" rtl="1"/>
                      <a:r>
                        <a:rPr lang="en-US" dirty="0" smtClean="0"/>
                        <a:t>35 – 39</a:t>
                      </a:r>
                      <a:endParaRPr lang="ar-SA" dirty="0"/>
                    </a:p>
                  </a:txBody>
                  <a:tcPr anchor="ctr"/>
                </a:tc>
              </a:tr>
              <a:tr h="370840">
                <a:tc>
                  <a:txBody>
                    <a:bodyPr/>
                    <a:lstStyle/>
                    <a:p>
                      <a:pPr algn="ctr" rtl="1"/>
                      <a:r>
                        <a:rPr lang="en-US" dirty="0" smtClean="0"/>
                        <a:t>39.5 – 44.5</a:t>
                      </a:r>
                      <a:endParaRPr lang="ar-SA" dirty="0"/>
                    </a:p>
                  </a:txBody>
                  <a:tcPr anchor="ctr"/>
                </a:tc>
                <a:tc>
                  <a:txBody>
                    <a:bodyPr/>
                    <a:lstStyle/>
                    <a:p>
                      <a:pPr algn="ctr" rtl="1"/>
                      <a:r>
                        <a:rPr lang="en-US" dirty="0" smtClean="0"/>
                        <a:t>40 - 44</a:t>
                      </a:r>
                      <a:endParaRPr lang="ar-SA" dirty="0"/>
                    </a:p>
                  </a:txBody>
                  <a:tcPr anchor="ctr"/>
                </a:tc>
              </a:tr>
              <a:tr h="370840">
                <a:tc>
                  <a:txBody>
                    <a:bodyPr/>
                    <a:lstStyle/>
                    <a:p>
                      <a:pPr algn="ctr" rtl="1"/>
                      <a:r>
                        <a:rPr lang="en-US" dirty="0" smtClean="0"/>
                        <a:t>44.5 – 49.5</a:t>
                      </a:r>
                      <a:endParaRPr lang="ar-SA" dirty="0"/>
                    </a:p>
                  </a:txBody>
                  <a:tcPr anchor="ctr"/>
                </a:tc>
                <a:tc>
                  <a:txBody>
                    <a:bodyPr/>
                    <a:lstStyle/>
                    <a:p>
                      <a:pPr algn="ctr" rtl="1"/>
                      <a:r>
                        <a:rPr lang="en-US" dirty="0" smtClean="0"/>
                        <a:t>45</a:t>
                      </a:r>
                      <a:r>
                        <a:rPr lang="en-US" baseline="0" dirty="0" smtClean="0"/>
                        <a:t> - 49</a:t>
                      </a:r>
                      <a:endParaRPr lang="ar-SA" dirty="0"/>
                    </a:p>
                  </a:txBody>
                  <a:tcPr anchor="ctr"/>
                </a:tc>
              </a:tr>
            </a:tbl>
          </a:graphicData>
        </a:graphic>
      </p:graphicFrame>
    </p:spTree>
    <p:extLst>
      <p:ext uri="{BB962C8B-B14F-4D97-AF65-F5344CB8AC3E}">
        <p14:creationId xmlns="" xmlns:p14="http://schemas.microsoft.com/office/powerpoint/2010/main" val="3420413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wipe(left)">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47"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fade">
                                      <p:cBhvr>
                                        <p:cTn id="19" dur="1000"/>
                                        <p:tgtEl>
                                          <p:spTgt spid="6"/>
                                        </p:tgtEl>
                                      </p:cBhvr>
                                    </p:animEffect>
                                    <p:anim calcmode="lin" valueType="num">
                                      <p:cBhvr>
                                        <p:cTn id="20" dur="1000" fill="hold"/>
                                        <p:tgtEl>
                                          <p:spTgt spid="6"/>
                                        </p:tgtEl>
                                        <p:attrNameLst>
                                          <p:attrName>ppt_x</p:attrName>
                                        </p:attrNameLst>
                                      </p:cBhvr>
                                      <p:tavLst>
                                        <p:tav tm="0">
                                          <p:val>
                                            <p:strVal val="#ppt_x"/>
                                          </p:val>
                                        </p:tav>
                                        <p:tav tm="100000">
                                          <p:val>
                                            <p:strVal val="#ppt_x"/>
                                          </p:val>
                                        </p:tav>
                                      </p:tavLst>
                                    </p:anim>
                                    <p:anim calcmode="lin" valueType="num">
                                      <p:cBhvr>
                                        <p:cTn id="21"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
                                            <p:bg/>
                                          </p:spTgt>
                                        </p:tgtEl>
                                        <p:attrNameLst>
                                          <p:attrName>style.visibility</p:attrName>
                                        </p:attrNameLst>
                                      </p:cBhvr>
                                      <p:to>
                                        <p:strVal val="visible"/>
                                      </p:to>
                                    </p:set>
                                    <p:animEffect transition="in" filter="wipe(left)">
                                      <p:cBhvr>
                                        <p:cTn id="26" dur="500"/>
                                        <p:tgtEl>
                                          <p:spTgt spid="7">
                                            <p:bg/>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grpId="0" nodeType="clickEffect">
                                  <p:stCondLst>
                                    <p:cond delay="0"/>
                                  </p:stCondLst>
                                  <p:childTnLst>
                                    <p:set>
                                      <p:cBhvr>
                                        <p:cTn id="30" dur="1" fill="hold">
                                          <p:stCondLst>
                                            <p:cond delay="0"/>
                                          </p:stCondLst>
                                        </p:cTn>
                                        <p:tgtEl>
                                          <p:spTgt spid="7">
                                            <p:txEl>
                                              <p:pRg st="0" end="0"/>
                                            </p:txEl>
                                          </p:spTgt>
                                        </p:tgtEl>
                                        <p:attrNameLst>
                                          <p:attrName>style.visibility</p:attrName>
                                        </p:attrNameLst>
                                      </p:cBhvr>
                                      <p:to>
                                        <p:strVal val="visible"/>
                                      </p:to>
                                    </p:set>
                                    <p:animEffect transition="in" filter="wipe(left)">
                                      <p:cBhvr>
                                        <p:cTn id="31" dur="500"/>
                                        <p:tgtEl>
                                          <p:spTgt spid="7">
                                            <p:txEl>
                                              <p:pRg st="0" end="0"/>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7">
                                            <p:txEl>
                                              <p:charRg st="2" end="2"/>
                                            </p:txEl>
                                          </p:spTgt>
                                        </p:tgtEl>
                                        <p:attrNameLst>
                                          <p:attrName>style.visibility</p:attrName>
                                        </p:attrNameLst>
                                      </p:cBhvr>
                                      <p:to>
                                        <p:strVal val="visible"/>
                                      </p:to>
                                    </p:set>
                                    <p:animEffect transition="in" filter="wipe(left)">
                                      <p:cBhvr>
                                        <p:cTn id="36" dur="500"/>
                                        <p:tgtEl>
                                          <p:spTgt spid="7">
                                            <p:txEl>
                                              <p:char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build="p"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1307108" y="467380"/>
            <a:ext cx="6480720" cy="369332"/>
          </a:xfrm>
          <a:prstGeom prst="rect">
            <a:avLst/>
          </a:prstGeom>
          <a:noFill/>
        </p:spPr>
        <p:txBody>
          <a:bodyPr wrap="square" rtlCol="1">
            <a:spAutoFit/>
          </a:bodyPr>
          <a:lstStyle/>
          <a:p>
            <a:r>
              <a:rPr lang="ar-SA" b="1" dirty="0">
                <a:solidFill>
                  <a:srgbClr val="002060"/>
                </a:solidFill>
              </a:rPr>
              <a:t>8</a:t>
            </a:r>
            <a:r>
              <a:rPr lang="ar-SA" b="1" dirty="0" smtClean="0">
                <a:solidFill>
                  <a:srgbClr val="002060"/>
                </a:solidFill>
              </a:rPr>
              <a:t>) نكون الجدول التكراري.</a:t>
            </a:r>
            <a:endParaRPr lang="ar-SA" b="1" dirty="0">
              <a:solidFill>
                <a:srgbClr val="002060"/>
              </a:solidFill>
            </a:endParaRPr>
          </a:p>
        </p:txBody>
      </p:sp>
      <p:graphicFrame>
        <p:nvGraphicFramePr>
          <p:cNvPr id="3" name="جدول 2"/>
          <p:cNvGraphicFramePr>
            <a:graphicFrameLocks noGrp="1"/>
          </p:cNvGraphicFramePr>
          <p:nvPr>
            <p:extLst>
              <p:ext uri="{D42A27DB-BD31-4B8C-83A1-F6EECF244321}">
                <p14:modId xmlns:mc="http://schemas.openxmlformats.org/markup-compatibility/2006" xmlns:p14="http://schemas.microsoft.com/office/powerpoint/2010/main" xmlns="" xmlns:a14="http://schemas.microsoft.com/office/drawing/2010/main" val="2774770769"/>
              </p:ext>
            </p:extLst>
          </p:nvPr>
        </p:nvGraphicFramePr>
        <p:xfrm>
          <a:off x="899592" y="1403265"/>
          <a:ext cx="6165958" cy="3738523"/>
        </p:xfrm>
        <a:graphic>
          <a:graphicData uri="http://schemas.openxmlformats.org/drawingml/2006/table">
            <a:tbl>
              <a:tblPr rtl="1" firstRow="1" bandRow="1">
                <a:tableStyleId>{00A15C55-8517-42AA-B614-E9B94910E393}</a:tableStyleId>
              </a:tblPr>
              <a:tblGrid>
                <a:gridCol w="1759068"/>
                <a:gridCol w="1611281"/>
                <a:gridCol w="1326646"/>
                <a:gridCol w="1468963"/>
              </a:tblGrid>
              <a:tr h="844201">
                <a:tc>
                  <a:txBody>
                    <a:bodyPr/>
                    <a:lstStyle/>
                    <a:p>
                      <a:pPr algn="ctr" rtl="1"/>
                      <a:r>
                        <a:rPr lang="ar-SA" dirty="0" smtClean="0"/>
                        <a:t>العلامات</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c>
                  <a:txBody>
                    <a:bodyPr/>
                    <a:lstStyle/>
                    <a:p>
                      <a:r>
                        <a:rPr lang="ar-SA" baseline="0" dirty="0" smtClean="0">
                          <a:solidFill>
                            <a:sysClr val="windowText" lastClr="000000"/>
                          </a:solidFill>
                        </a:rPr>
                        <a:t> </a:t>
                      </a:r>
                      <a:r>
                        <a:rPr lang="ar-SA" dirty="0" smtClean="0">
                          <a:solidFill>
                            <a:sysClr val="windowText" lastClr="000000"/>
                          </a:solidFill>
                        </a:rPr>
                        <a:t>مركز</a:t>
                      </a:r>
                      <a:r>
                        <a:rPr lang="ar-SA" baseline="0" dirty="0" smtClean="0">
                          <a:solidFill>
                            <a:sysClr val="windowText" lastClr="000000"/>
                          </a:solidFill>
                        </a:rPr>
                        <a:t> الفئة </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tc>
                  <a:txBody>
                    <a:bodyPr/>
                    <a:lstStyle/>
                    <a:p>
                      <a:pPr algn="ctr" rtl="1"/>
                      <a:r>
                        <a:rPr lang="ar-SA" dirty="0" smtClean="0"/>
                        <a:t>الحدود الفعلية للفئة</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c>
                  <a:txBody>
                    <a:bodyPr/>
                    <a:lstStyle/>
                    <a:p>
                      <a:pPr algn="ctr" rtl="1"/>
                      <a:r>
                        <a:rPr lang="ar-SA" dirty="0" smtClean="0"/>
                        <a:t>حدود</a:t>
                      </a:r>
                      <a:r>
                        <a:rPr lang="ar-SA" baseline="0" dirty="0" smtClean="0"/>
                        <a:t> الفئة</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r>
              <a:tr h="482387">
                <a:tc>
                  <a:txBody>
                    <a:bodyPr/>
                    <a:lstStyle/>
                    <a:p>
                      <a:pPr algn="ctr" rtl="1"/>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27</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24.5 – 29.5</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25 - 29</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482387">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32</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29.5 – 34.5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30 – 34</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482387">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37</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34.5 – 39.5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35 – 39</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482387">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42</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39.5 – 44.5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40 - 44</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482387">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47</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44.5 – 49.5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45</a:t>
                      </a:r>
                      <a:r>
                        <a:rPr lang="en-US" baseline="0" dirty="0" smtClean="0"/>
                        <a:t> - 49</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482387">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r>
            </a:tbl>
          </a:graphicData>
        </a:graphic>
      </p:graphicFrame>
      <p:grpSp>
        <p:nvGrpSpPr>
          <p:cNvPr id="4" name="مجموعة 3"/>
          <p:cNvGrpSpPr/>
          <p:nvPr/>
        </p:nvGrpSpPr>
        <p:grpSpPr>
          <a:xfrm>
            <a:off x="5652120" y="2348880"/>
            <a:ext cx="289620" cy="288032"/>
            <a:chOff x="3178404" y="3933056"/>
            <a:chExt cx="289620" cy="288032"/>
          </a:xfrm>
        </p:grpSpPr>
        <p:cxnSp>
          <p:nvCxnSpPr>
            <p:cNvPr id="5"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7"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8"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9"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10" name="مجموعة 9"/>
          <p:cNvGrpSpPr/>
          <p:nvPr/>
        </p:nvGrpSpPr>
        <p:grpSpPr>
          <a:xfrm>
            <a:off x="6044842" y="2348880"/>
            <a:ext cx="73596" cy="228600"/>
            <a:chOff x="3203848" y="3940316"/>
            <a:chExt cx="73596" cy="228600"/>
          </a:xfrm>
        </p:grpSpPr>
        <p:cxnSp>
          <p:nvCxnSpPr>
            <p:cNvPr id="11"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12"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13" name="مجموعة 15"/>
          <p:cNvGrpSpPr/>
          <p:nvPr/>
        </p:nvGrpSpPr>
        <p:grpSpPr>
          <a:xfrm>
            <a:off x="6311307" y="2795473"/>
            <a:ext cx="289620" cy="288032"/>
            <a:chOff x="3178404" y="3933056"/>
            <a:chExt cx="289620" cy="288032"/>
          </a:xfrm>
        </p:grpSpPr>
        <p:cxnSp>
          <p:nvCxnSpPr>
            <p:cNvPr id="17"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18"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19"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20"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21"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14" name="مجموعة 21"/>
          <p:cNvGrpSpPr/>
          <p:nvPr/>
        </p:nvGrpSpPr>
        <p:grpSpPr>
          <a:xfrm>
            <a:off x="5548009" y="2826330"/>
            <a:ext cx="289620" cy="288032"/>
            <a:chOff x="3178404" y="3933056"/>
            <a:chExt cx="289620" cy="288032"/>
          </a:xfrm>
        </p:grpSpPr>
        <p:cxnSp>
          <p:nvCxnSpPr>
            <p:cNvPr id="23"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24"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25"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26"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27"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15" name="مجموعة 27"/>
          <p:cNvGrpSpPr/>
          <p:nvPr/>
        </p:nvGrpSpPr>
        <p:grpSpPr>
          <a:xfrm>
            <a:off x="5915212" y="2806080"/>
            <a:ext cx="289620" cy="288032"/>
            <a:chOff x="3178404" y="3933056"/>
            <a:chExt cx="289620" cy="288032"/>
          </a:xfrm>
        </p:grpSpPr>
        <p:cxnSp>
          <p:nvCxnSpPr>
            <p:cNvPr id="29"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30"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31"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32"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33"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16" name="مجموعة 33"/>
          <p:cNvGrpSpPr/>
          <p:nvPr/>
        </p:nvGrpSpPr>
        <p:grpSpPr>
          <a:xfrm>
            <a:off x="6685676" y="2788188"/>
            <a:ext cx="145604" cy="228600"/>
            <a:chOff x="3203848" y="3940316"/>
            <a:chExt cx="145604" cy="228600"/>
          </a:xfrm>
        </p:grpSpPr>
        <p:cxnSp>
          <p:nvCxnSpPr>
            <p:cNvPr id="35"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36"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37"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22" name="مجموعة 39"/>
          <p:cNvGrpSpPr/>
          <p:nvPr/>
        </p:nvGrpSpPr>
        <p:grpSpPr>
          <a:xfrm>
            <a:off x="6047131" y="3868308"/>
            <a:ext cx="217612" cy="228600"/>
            <a:chOff x="3203848" y="3940316"/>
            <a:chExt cx="217612" cy="228600"/>
          </a:xfrm>
        </p:grpSpPr>
        <p:cxnSp>
          <p:nvCxnSpPr>
            <p:cNvPr id="41"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42"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43"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44"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28" name="مجموعة 45"/>
          <p:cNvGrpSpPr/>
          <p:nvPr/>
        </p:nvGrpSpPr>
        <p:grpSpPr>
          <a:xfrm>
            <a:off x="5613940" y="3861048"/>
            <a:ext cx="289620" cy="288032"/>
            <a:chOff x="3178404" y="3933056"/>
            <a:chExt cx="289620" cy="288032"/>
          </a:xfrm>
        </p:grpSpPr>
        <p:cxnSp>
          <p:nvCxnSpPr>
            <p:cNvPr id="47"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48"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49"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50"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51"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34" name="مجموعة 51"/>
          <p:cNvGrpSpPr/>
          <p:nvPr/>
        </p:nvGrpSpPr>
        <p:grpSpPr>
          <a:xfrm>
            <a:off x="6321678" y="3286184"/>
            <a:ext cx="145604" cy="228600"/>
            <a:chOff x="3203848" y="3940316"/>
            <a:chExt cx="145604" cy="228600"/>
          </a:xfrm>
        </p:grpSpPr>
        <p:cxnSp>
          <p:nvCxnSpPr>
            <p:cNvPr id="53"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54"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55"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38" name="مجموعة 57"/>
          <p:cNvGrpSpPr/>
          <p:nvPr/>
        </p:nvGrpSpPr>
        <p:grpSpPr>
          <a:xfrm>
            <a:off x="5909562" y="3278924"/>
            <a:ext cx="289620" cy="288032"/>
            <a:chOff x="3178404" y="3933056"/>
            <a:chExt cx="289620" cy="288032"/>
          </a:xfrm>
        </p:grpSpPr>
        <p:cxnSp>
          <p:nvCxnSpPr>
            <p:cNvPr id="59"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0"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1"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2"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3"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39" name="مجموعة 63"/>
          <p:cNvGrpSpPr/>
          <p:nvPr/>
        </p:nvGrpSpPr>
        <p:grpSpPr>
          <a:xfrm>
            <a:off x="5566582" y="3284984"/>
            <a:ext cx="289620" cy="288032"/>
            <a:chOff x="3178404" y="3933056"/>
            <a:chExt cx="289620" cy="288032"/>
          </a:xfrm>
        </p:grpSpPr>
        <p:cxnSp>
          <p:nvCxnSpPr>
            <p:cNvPr id="65"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6"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7"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8" name="Straight Connector 12"/>
            <p:cNvCxnSpPr/>
            <p:nvPr/>
          </p:nvCxnSpPr>
          <p:spPr>
            <a:xfrm rot="5400000">
              <a:off x="3306366"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69" name="Straight Connector 12"/>
            <p:cNvCxnSpPr/>
            <p:nvPr/>
          </p:nvCxnSpPr>
          <p:spPr>
            <a:xfrm flipH="1">
              <a:off x="3178404" y="3933056"/>
              <a:ext cx="289620" cy="288032"/>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p:grpSp>
        <p:nvGrpSpPr>
          <p:cNvPr id="40" name="مجموعة 69"/>
          <p:cNvGrpSpPr/>
          <p:nvPr/>
        </p:nvGrpSpPr>
        <p:grpSpPr>
          <a:xfrm>
            <a:off x="5639384" y="4300356"/>
            <a:ext cx="145604" cy="228600"/>
            <a:chOff x="3203848" y="3940316"/>
            <a:chExt cx="145604" cy="228600"/>
          </a:xfrm>
        </p:grpSpPr>
        <p:cxnSp>
          <p:nvCxnSpPr>
            <p:cNvPr id="71" name="Straight Connector 12"/>
            <p:cNvCxnSpPr/>
            <p:nvPr/>
          </p:nvCxnSpPr>
          <p:spPr>
            <a:xfrm rot="5400000">
              <a:off x="3090342"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72" name="Straight Connector 12"/>
            <p:cNvCxnSpPr/>
            <p:nvPr/>
          </p:nvCxnSpPr>
          <p:spPr>
            <a:xfrm rot="5400000">
              <a:off x="3162350"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cxnSp>
          <p:nvCxnSpPr>
            <p:cNvPr id="73" name="Straight Connector 12"/>
            <p:cNvCxnSpPr/>
            <p:nvPr/>
          </p:nvCxnSpPr>
          <p:spPr>
            <a:xfrm rot="5400000">
              <a:off x="3234358" y="4053822"/>
              <a:ext cx="228600" cy="1588"/>
            </a:xfrm>
            <a:prstGeom prst="line">
              <a:avLst/>
            </a:prstGeom>
            <a:ln>
              <a:solidFill>
                <a:schemeClr val="accent2">
                  <a:lumMod val="50000"/>
                </a:schemeClr>
              </a:solidFill>
            </a:ln>
          </p:spPr>
          <p:style>
            <a:lnRef idx="3">
              <a:schemeClr val="accent5"/>
            </a:lnRef>
            <a:fillRef idx="0">
              <a:schemeClr val="accent5"/>
            </a:fillRef>
            <a:effectRef idx="2">
              <a:schemeClr val="accent5"/>
            </a:effectRef>
            <a:fontRef idx="minor">
              <a:schemeClr val="tx1"/>
            </a:fontRef>
          </p:style>
        </p:cxnSp>
      </p:grpSp>
      <mc:AlternateContent xmlns:mc="http://schemas.openxmlformats.org/markup-compatibility/2006">
        <mc:Choice xmlns="" xmlns:a14="http://schemas.microsoft.com/office/drawing/2010/main" Requires="a14">
          <p:graphicFrame>
            <p:nvGraphicFramePr>
              <p:cNvPr id="76" name="جدول 75"/>
              <p:cNvGraphicFramePr>
                <a:graphicFrameLocks noGrp="1"/>
              </p:cNvGraphicFramePr>
              <p:nvPr>
                <p:extLst>
                  <p:ext uri="{D42A27DB-BD31-4B8C-83A1-F6EECF244321}">
                    <p14:modId xmlns:p14="http://schemas.microsoft.com/office/powerpoint/2010/main" val="1772924201"/>
                  </p:ext>
                </p:extLst>
              </p:nvPr>
            </p:nvGraphicFramePr>
            <p:xfrm>
              <a:off x="7065550" y="1412776"/>
              <a:ext cx="1178858" cy="1338214"/>
            </p:xfrm>
            <a:graphic>
              <a:graphicData uri="http://schemas.openxmlformats.org/drawingml/2006/table">
                <a:tbl>
                  <a:tblPr rtl="1" firstRow="1" bandRow="1">
                    <a:tableStyleId>{5940675A-B579-460E-94D1-54222C63F5DA}</a:tableStyleId>
                  </a:tblPr>
                  <a:tblGrid>
                    <a:gridCol w="1178858"/>
                  </a:tblGrid>
                  <a:tr h="792088">
                    <a:tc>
                      <a:txBody>
                        <a:bodyPr/>
                        <a:lstStyle/>
                        <a:p>
                          <a:pPr algn="ctr" rtl="1"/>
                          <a:r>
                            <a:rPr lang="ar-SA" b="1" dirty="0" smtClean="0"/>
                            <a:t>التكرار </a:t>
                          </a:r>
                          <a14:m>
                            <m:oMath xmlns:m="http://schemas.openxmlformats.org/officeDocument/2006/math">
                              <m:sSub>
                                <m:sSubPr>
                                  <m:ctrlPr>
                                    <a:rPr lang="ar-SA" b="1" i="1" smtClean="0">
                                      <a:latin typeface="Cambria Math"/>
                                    </a:rPr>
                                  </m:ctrlPr>
                                </m:sSubPr>
                                <m:e>
                                  <m:r>
                                    <a:rPr lang="en-US" b="1" i="1" smtClean="0">
                                      <a:latin typeface="Cambria Math"/>
                                    </a:rPr>
                                    <m:t>𝒇</m:t>
                                  </m:r>
                                </m:e>
                                <m:sub>
                                  <m:r>
                                    <a:rPr lang="en-US" b="1" i="1" smtClean="0">
                                      <a:latin typeface="Cambria Math"/>
                                    </a:rPr>
                                    <m:t>𝒊</m:t>
                                  </m:r>
                                </m:sub>
                              </m:sSub>
                            </m:oMath>
                          </a14:m>
                          <a:endParaRPr lang="ar-SA" b="1" i="1" dirty="0"/>
                        </a:p>
                      </a:txBody>
                      <a:tcPr anchor="ctr">
                        <a:lnB w="12700" cmpd="sng">
                          <a:noFill/>
                        </a:lnB>
                        <a:solidFill>
                          <a:schemeClr val="accent4">
                            <a:lumMod val="75000"/>
                          </a:schemeClr>
                        </a:solidFill>
                      </a:tcPr>
                    </a:tc>
                  </a:tr>
                  <a:tr h="546126">
                    <a:tc>
                      <a:txBody>
                        <a:bodyPr/>
                        <a:lstStyle/>
                        <a:p>
                          <a:pPr algn="ctr" rtl="1"/>
                          <a:r>
                            <a:rPr lang="en-US" dirty="0" smtClean="0">
                              <a:solidFill>
                                <a:schemeClr val="bg1"/>
                              </a:solidFill>
                            </a:rPr>
                            <a:t>7</a:t>
                          </a:r>
                          <a:endParaRPr lang="ar-SA" dirty="0">
                            <a:solidFill>
                              <a:schemeClr val="bg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bl>
              </a:graphicData>
            </a:graphic>
          </p:graphicFrame>
        </mc:Choice>
        <mc:Fallback>
          <p:graphicFrame>
            <p:nvGraphicFramePr>
              <p:cNvPr id="76" name="جدول 75"/>
              <p:cNvGraphicFramePr>
                <a:graphicFrameLocks noGrp="1"/>
              </p:cNvGraphicFramePr>
              <p:nvPr>
                <p:extLst>
                  <p:ext uri="{D42A27DB-BD31-4B8C-83A1-F6EECF244321}">
                    <p14:modId xmlns:p14="http://schemas.microsoft.com/office/powerpoint/2010/main" xmlns="" xmlns:a14="http://schemas.microsoft.com/office/drawing/2010/main" val="1903731116"/>
                  </p:ext>
                </p:extLst>
              </p:nvPr>
            </p:nvGraphicFramePr>
            <p:xfrm>
              <a:off x="7065550" y="1412776"/>
              <a:ext cx="1178858" cy="1338214"/>
            </p:xfrm>
            <a:graphic>
              <a:graphicData uri="http://schemas.openxmlformats.org/drawingml/2006/table">
                <a:tbl>
                  <a:tblPr rtl="1" firstRow="1" bandRow="1">
                    <a:tableStyleId>{5940675A-B579-460E-94D1-54222C63F5DA}</a:tableStyleId>
                  </a:tblPr>
                  <a:tblGrid>
                    <a:gridCol w="1178858"/>
                  </a:tblGrid>
                  <a:tr h="792088">
                    <a:tc>
                      <a:txBody>
                        <a:bodyPr/>
                        <a:lstStyle/>
                        <a:p>
                          <a:endParaRPr lang="ar-SA"/>
                        </a:p>
                      </a:txBody>
                      <a:tcPr anchor="ctr">
                        <a:lnB w="12700" cmpd="sng">
                          <a:noFill/>
                        </a:lnB>
                        <a:blipFill rotWithShape="1">
                          <a:blip r:embed="rId2"/>
                          <a:stretch>
                            <a:fillRect t="-769" r="-518" b="-69231"/>
                          </a:stretch>
                        </a:blipFill>
                      </a:tcPr>
                    </a:tc>
                  </a:tr>
                  <a:tr h="546126">
                    <a:tc>
                      <a:txBody>
                        <a:bodyPr/>
                        <a:lstStyle/>
                        <a:p>
                          <a:pPr algn="ctr" rtl="1"/>
                          <a:r>
                            <a:rPr lang="en-US" dirty="0" smtClean="0">
                              <a:solidFill>
                                <a:schemeClr val="bg1"/>
                              </a:solidFill>
                            </a:rPr>
                            <a:t>7</a:t>
                          </a:r>
                          <a:endParaRPr lang="ar-SA" dirty="0">
                            <a:solidFill>
                              <a:schemeClr val="bg1"/>
                            </a:solidFill>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bl>
              </a:graphicData>
            </a:graphic>
          </p:graphicFrame>
        </mc:Fallback>
      </mc:AlternateContent>
      <p:graphicFrame>
        <p:nvGraphicFramePr>
          <p:cNvPr id="77" name="جدول 76"/>
          <p:cNvGraphicFramePr>
            <a:graphicFrameLocks noGrp="1"/>
          </p:cNvGraphicFramePr>
          <p:nvPr>
            <p:extLst>
              <p:ext uri="{D42A27DB-BD31-4B8C-83A1-F6EECF244321}">
                <p14:modId xmlns="" xmlns:p14="http://schemas.microsoft.com/office/powerpoint/2010/main" val="848370256"/>
              </p:ext>
            </p:extLst>
          </p:nvPr>
        </p:nvGraphicFramePr>
        <p:xfrm>
          <a:off x="7020272" y="2729152"/>
          <a:ext cx="1178858" cy="482387"/>
        </p:xfrm>
        <a:graphic>
          <a:graphicData uri="http://schemas.openxmlformats.org/drawingml/2006/table">
            <a:tbl>
              <a:tblPr rtl="1" firstRow="1" bandRow="1">
                <a:tableStyleId>{D27102A9-8310-4765-A935-A1911B00CA55}</a:tableStyleId>
              </a:tblPr>
              <a:tblGrid>
                <a:gridCol w="1178858"/>
              </a:tblGrid>
              <a:tr h="482387">
                <a:tc>
                  <a:txBody>
                    <a:bodyPr/>
                    <a:lstStyle/>
                    <a:p>
                      <a:pPr algn="ctr" rtl="1"/>
                      <a:r>
                        <a:rPr lang="en-US" b="0" dirty="0" smtClean="0">
                          <a:solidFill>
                            <a:schemeClr val="bg1"/>
                          </a:solidFill>
                        </a:rPr>
                        <a:t>18</a:t>
                      </a:r>
                      <a:endParaRPr lang="ar-SA" b="0" dirty="0">
                        <a:solidFill>
                          <a:schemeClr val="bg1"/>
                        </a:solidFill>
                      </a:endParaRPr>
                    </a:p>
                  </a:txBody>
                  <a:tcPr anchor="ctr">
                    <a:lnL>
                      <a:noFill/>
                    </a:lnL>
                    <a:lnR>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bl>
          </a:graphicData>
        </a:graphic>
      </p:graphicFrame>
      <p:graphicFrame>
        <p:nvGraphicFramePr>
          <p:cNvPr id="78" name="جدول 77"/>
          <p:cNvGraphicFramePr>
            <a:graphicFrameLocks noGrp="1"/>
          </p:cNvGraphicFramePr>
          <p:nvPr>
            <p:extLst>
              <p:ext uri="{D42A27DB-BD31-4B8C-83A1-F6EECF244321}">
                <p14:modId xmlns="" xmlns:p14="http://schemas.microsoft.com/office/powerpoint/2010/main" val="3836028269"/>
              </p:ext>
            </p:extLst>
          </p:nvPr>
        </p:nvGraphicFramePr>
        <p:xfrm>
          <a:off x="7020272" y="3186000"/>
          <a:ext cx="1178858" cy="486000"/>
        </p:xfrm>
        <a:graphic>
          <a:graphicData uri="http://schemas.openxmlformats.org/drawingml/2006/table">
            <a:tbl>
              <a:tblPr rtl="1" firstRow="1" bandRow="1">
                <a:tableStyleId>{00A15C55-8517-42AA-B614-E9B94910E393}</a:tableStyleId>
              </a:tblPr>
              <a:tblGrid>
                <a:gridCol w="1178858"/>
              </a:tblGrid>
              <a:tr h="486000">
                <a:tc>
                  <a:txBody>
                    <a:bodyPr/>
                    <a:lstStyle/>
                    <a:p>
                      <a:pPr algn="ctr" rtl="1"/>
                      <a:r>
                        <a:rPr lang="en-US" b="0" dirty="0" smtClean="0">
                          <a:solidFill>
                            <a:schemeClr val="bg1"/>
                          </a:solidFill>
                        </a:rPr>
                        <a:t>13</a:t>
                      </a:r>
                      <a:endParaRPr lang="ar-SA"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60000"/>
                        <a:lumOff val="40000"/>
                      </a:schemeClr>
                    </a:solidFill>
                  </a:tcPr>
                </a:tc>
              </a:tr>
            </a:tbl>
          </a:graphicData>
        </a:graphic>
      </p:graphicFrame>
      <p:graphicFrame>
        <p:nvGraphicFramePr>
          <p:cNvPr id="79" name="جدول 78"/>
          <p:cNvGraphicFramePr>
            <a:graphicFrameLocks noGrp="1"/>
          </p:cNvGraphicFramePr>
          <p:nvPr>
            <p:extLst>
              <p:ext uri="{D42A27DB-BD31-4B8C-83A1-F6EECF244321}">
                <p14:modId xmlns="" xmlns:p14="http://schemas.microsoft.com/office/powerpoint/2010/main" val="900085635"/>
              </p:ext>
            </p:extLst>
          </p:nvPr>
        </p:nvGraphicFramePr>
        <p:xfrm>
          <a:off x="7020272" y="3717032"/>
          <a:ext cx="1178858" cy="432048"/>
        </p:xfrm>
        <a:graphic>
          <a:graphicData uri="http://schemas.openxmlformats.org/drawingml/2006/table">
            <a:tbl>
              <a:tblPr rtl="1" firstRow="1" bandRow="1">
                <a:tableStyleId>{00A15C55-8517-42AA-B614-E9B94910E393}</a:tableStyleId>
              </a:tblPr>
              <a:tblGrid>
                <a:gridCol w="1178858"/>
              </a:tblGrid>
              <a:tr h="432048">
                <a:tc>
                  <a:txBody>
                    <a:bodyPr/>
                    <a:lstStyle/>
                    <a:p>
                      <a:pPr algn="ctr" rtl="1"/>
                      <a:r>
                        <a:rPr lang="en-US" b="0" dirty="0" smtClean="0">
                          <a:solidFill>
                            <a:schemeClr val="bg1"/>
                          </a:solidFill>
                        </a:rPr>
                        <a:t>9</a:t>
                      </a:r>
                      <a:endParaRPr lang="ar-SA"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20000"/>
                        <a:lumOff val="80000"/>
                      </a:schemeClr>
                    </a:solidFill>
                  </a:tcPr>
                </a:tc>
              </a:tr>
            </a:tbl>
          </a:graphicData>
        </a:graphic>
      </p:graphicFrame>
      <mc:AlternateContent xmlns:mc="http://schemas.openxmlformats.org/markup-compatibility/2006">
        <mc:Choice xmlns="" xmlns:a14="http://schemas.microsoft.com/office/drawing/2010/main" Requires="a14">
          <p:graphicFrame>
            <p:nvGraphicFramePr>
              <p:cNvPr id="84" name="جدول 83"/>
              <p:cNvGraphicFramePr>
                <a:graphicFrameLocks noGrp="1"/>
              </p:cNvGraphicFramePr>
              <p:nvPr>
                <p:extLst>
                  <p:ext uri="{D42A27DB-BD31-4B8C-83A1-F6EECF244321}">
                    <p14:modId xmlns:p14="http://schemas.microsoft.com/office/powerpoint/2010/main" val="194516298"/>
                  </p:ext>
                </p:extLst>
              </p:nvPr>
            </p:nvGraphicFramePr>
            <p:xfrm>
              <a:off x="7020272" y="4183732"/>
              <a:ext cx="1178858" cy="964774"/>
            </p:xfrm>
            <a:graphic>
              <a:graphicData uri="http://schemas.openxmlformats.org/drawingml/2006/table">
                <a:tbl>
                  <a:tblPr rtl="1" firstRow="1" bandRow="1">
                    <a:tableStyleId>{00A15C55-8517-42AA-B614-E9B94910E393}</a:tableStyleId>
                  </a:tblPr>
                  <a:tblGrid>
                    <a:gridCol w="1178858"/>
                  </a:tblGrid>
                  <a:tr h="482387">
                    <a:tc>
                      <a:txBody>
                        <a:bodyPr/>
                        <a:lstStyle/>
                        <a:p>
                          <a:pPr algn="ctr" rtl="1"/>
                          <a:r>
                            <a:rPr lang="en-US" b="0" dirty="0" smtClean="0">
                              <a:solidFill>
                                <a:schemeClr val="bg1"/>
                              </a:solidFill>
                            </a:rPr>
                            <a:t>3</a:t>
                          </a:r>
                          <a:endParaRPr lang="ar-SA"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60000"/>
                            <a:lumOff val="40000"/>
                          </a:schemeClr>
                        </a:solidFill>
                      </a:tcPr>
                    </a:tc>
                  </a:tr>
                  <a:tr h="482387">
                    <a:tc>
                      <a:txBody>
                        <a:bodyPr/>
                        <a:lstStyle/>
                        <a:p>
                          <a:pPr algn="ctr" rtl="1"/>
                          <a14:m>
                            <m:oMath xmlns:m="http://schemas.openxmlformats.org/officeDocument/2006/math">
                              <m:sSub>
                                <m:sSubPr>
                                  <m:ctrlPr>
                                    <a:rPr lang="ar-SA" b="1" i="1" smtClean="0">
                                      <a:latin typeface="Cambria Math"/>
                                    </a:rPr>
                                  </m:ctrlPr>
                                </m:sSubPr>
                                <m:e>
                                  <m:r>
                                    <a:rPr lang="en-US" b="1" i="1" smtClean="0">
                                      <a:latin typeface="Cambria Math"/>
                                    </a:rPr>
                                    <m:t>𝒇</m:t>
                                  </m:r>
                                </m:e>
                                <m:sub>
                                  <m:r>
                                    <a:rPr lang="en-US" b="1" i="1" smtClean="0">
                                      <a:latin typeface="Cambria Math"/>
                                    </a:rPr>
                                    <m:t>𝒊</m:t>
                                  </m:r>
                                </m:sub>
                              </m:sSub>
                            </m:oMath>
                          </a14:m>
                          <a:r>
                            <a:rPr lang="en-US" b="0" dirty="0" smtClean="0">
                              <a:solidFill>
                                <a:schemeClr val="bg1"/>
                              </a:solidFill>
                            </a:rPr>
                            <a:t>=50</a:t>
                          </a:r>
                          <a:r>
                            <a:rPr lang="ar-SA" b="0" dirty="0" smtClean="0">
                              <a:solidFill>
                                <a:schemeClr val="bg1"/>
                              </a:solidFill>
                            </a:rPr>
                            <a:t>∑</a:t>
                          </a:r>
                          <a:endParaRPr lang="ar-SA"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2"/>
                        </a:solidFill>
                      </a:tcPr>
                    </a:tc>
                  </a:tr>
                </a:tbl>
              </a:graphicData>
            </a:graphic>
          </p:graphicFrame>
        </mc:Choice>
        <mc:Fallback>
          <p:graphicFrame>
            <p:nvGraphicFramePr>
              <p:cNvPr id="84" name="جدول 83"/>
              <p:cNvGraphicFramePr>
                <a:graphicFrameLocks noGrp="1"/>
              </p:cNvGraphicFramePr>
              <p:nvPr>
                <p:extLst>
                  <p:ext uri="{D42A27DB-BD31-4B8C-83A1-F6EECF244321}">
                    <p14:modId xmlns:p14="http://schemas.microsoft.com/office/powerpoint/2010/main" xmlns="" xmlns:a14="http://schemas.microsoft.com/office/drawing/2010/main" val="2672714212"/>
                  </p:ext>
                </p:extLst>
              </p:nvPr>
            </p:nvGraphicFramePr>
            <p:xfrm>
              <a:off x="7020272" y="4183732"/>
              <a:ext cx="1178858" cy="964774"/>
            </p:xfrm>
            <a:graphic>
              <a:graphicData uri="http://schemas.openxmlformats.org/drawingml/2006/table">
                <a:tbl>
                  <a:tblPr rtl="1" firstRow="1" bandRow="1">
                    <a:tableStyleId>{00A15C55-8517-42AA-B614-E9B94910E393}</a:tableStyleId>
                  </a:tblPr>
                  <a:tblGrid>
                    <a:gridCol w="1178858"/>
                  </a:tblGrid>
                  <a:tr h="482387">
                    <a:tc>
                      <a:txBody>
                        <a:bodyPr/>
                        <a:lstStyle/>
                        <a:p>
                          <a:pPr algn="ctr" rtl="1"/>
                          <a:r>
                            <a:rPr lang="en-US" b="0" dirty="0" smtClean="0">
                              <a:solidFill>
                                <a:schemeClr val="bg1"/>
                              </a:solidFill>
                            </a:rPr>
                            <a:t>3</a:t>
                          </a:r>
                          <a:endParaRPr lang="ar-SA" b="0" dirty="0">
                            <a:solidFill>
                              <a:schemeClr val="bg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60000"/>
                            <a:lumOff val="40000"/>
                          </a:schemeClr>
                        </a:solidFill>
                      </a:tcPr>
                    </a:tc>
                  </a:tr>
                  <a:tr h="482387">
                    <a:tc>
                      <a:txBody>
                        <a:bodyPr/>
                        <a:lstStyle/>
                        <a:p>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blipFill rotWithShape="1">
                          <a:blip r:embed="rId3"/>
                          <a:stretch>
                            <a:fillRect l="-518" t="-101266" r="-518" b="-7595"/>
                          </a:stretch>
                        </a:blipFill>
                      </a:tcPr>
                    </a:tc>
                  </a:tr>
                </a:tbl>
              </a:graphicData>
            </a:graphic>
          </p:graphicFrame>
        </mc:Fallback>
      </mc:AlternateContent>
    </p:spTree>
    <p:extLst>
      <p:ext uri="{BB962C8B-B14F-4D97-AF65-F5344CB8AC3E}">
        <p14:creationId xmlns="" xmlns:p14="http://schemas.microsoft.com/office/powerpoint/2010/main" val="2419053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1"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wipe(up)">
                                      <p:cBhvr>
                                        <p:cTn id="19" dur="500"/>
                                        <p:tgtEl>
                                          <p:spTgt spid="4"/>
                                        </p:tgtEl>
                                      </p:cBhvr>
                                    </p:animEffect>
                                  </p:childTnLst>
                                </p:cTn>
                              </p:par>
                              <p:par>
                                <p:cTn id="20" presetID="22" presetClass="entr" presetSubtype="1" fill="hold"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wipe(up)">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up)">
                                      <p:cBhvr>
                                        <p:cTn id="27" dur="500"/>
                                        <p:tgtEl>
                                          <p:spTgt spid="14"/>
                                        </p:tgtEl>
                                      </p:cBhvr>
                                    </p:animEffect>
                                  </p:childTnLst>
                                </p:cTn>
                              </p:par>
                              <p:par>
                                <p:cTn id="28" presetID="22" presetClass="entr" presetSubtype="1" fill="hold" nodeType="with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wipe(up)">
                                      <p:cBhvr>
                                        <p:cTn id="30" dur="500"/>
                                        <p:tgtEl>
                                          <p:spTgt spid="15"/>
                                        </p:tgtEl>
                                      </p:cBhvr>
                                    </p:animEffect>
                                  </p:childTnLst>
                                </p:cTn>
                              </p:par>
                              <p:par>
                                <p:cTn id="31" presetID="22" presetClass="entr" presetSubtype="1" fill="hold"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wipe(up)">
                                      <p:cBhvr>
                                        <p:cTn id="33" dur="500"/>
                                        <p:tgtEl>
                                          <p:spTgt spid="13"/>
                                        </p:tgtEl>
                                      </p:cBhvr>
                                    </p:animEffect>
                                  </p:childTnLst>
                                </p:cTn>
                              </p:par>
                              <p:par>
                                <p:cTn id="34" presetID="22" presetClass="entr" presetSubtype="1" fill="hold" nodeType="withEffect">
                                  <p:stCondLst>
                                    <p:cond delay="0"/>
                                  </p:stCondLst>
                                  <p:childTnLst>
                                    <p:set>
                                      <p:cBhvr>
                                        <p:cTn id="35" dur="1" fill="hold">
                                          <p:stCondLst>
                                            <p:cond delay="0"/>
                                          </p:stCondLst>
                                        </p:cTn>
                                        <p:tgtEl>
                                          <p:spTgt spid="16"/>
                                        </p:tgtEl>
                                        <p:attrNameLst>
                                          <p:attrName>style.visibility</p:attrName>
                                        </p:attrNameLst>
                                      </p:cBhvr>
                                      <p:to>
                                        <p:strVal val="visible"/>
                                      </p:to>
                                    </p:set>
                                    <p:animEffect transition="in" filter="wipe(up)">
                                      <p:cBhvr>
                                        <p:cTn id="36" dur="500"/>
                                        <p:tgtEl>
                                          <p:spTgt spid="16"/>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nodeType="clickEffect">
                                  <p:stCondLst>
                                    <p:cond delay="0"/>
                                  </p:stCondLst>
                                  <p:childTnLst>
                                    <p:set>
                                      <p:cBhvr>
                                        <p:cTn id="40" dur="1" fill="hold">
                                          <p:stCondLst>
                                            <p:cond delay="0"/>
                                          </p:stCondLst>
                                        </p:cTn>
                                        <p:tgtEl>
                                          <p:spTgt spid="39"/>
                                        </p:tgtEl>
                                        <p:attrNameLst>
                                          <p:attrName>style.visibility</p:attrName>
                                        </p:attrNameLst>
                                      </p:cBhvr>
                                      <p:to>
                                        <p:strVal val="visible"/>
                                      </p:to>
                                    </p:set>
                                    <p:animEffect transition="in" filter="wipe(up)">
                                      <p:cBhvr>
                                        <p:cTn id="41" dur="500"/>
                                        <p:tgtEl>
                                          <p:spTgt spid="39"/>
                                        </p:tgtEl>
                                      </p:cBhvr>
                                    </p:animEffect>
                                  </p:childTnLst>
                                </p:cTn>
                              </p:par>
                              <p:par>
                                <p:cTn id="42" presetID="22" presetClass="entr" presetSubtype="1" fill="hold" nodeType="withEffect">
                                  <p:stCondLst>
                                    <p:cond delay="0"/>
                                  </p:stCondLst>
                                  <p:childTnLst>
                                    <p:set>
                                      <p:cBhvr>
                                        <p:cTn id="43" dur="1" fill="hold">
                                          <p:stCondLst>
                                            <p:cond delay="0"/>
                                          </p:stCondLst>
                                        </p:cTn>
                                        <p:tgtEl>
                                          <p:spTgt spid="38"/>
                                        </p:tgtEl>
                                        <p:attrNameLst>
                                          <p:attrName>style.visibility</p:attrName>
                                        </p:attrNameLst>
                                      </p:cBhvr>
                                      <p:to>
                                        <p:strVal val="visible"/>
                                      </p:to>
                                    </p:set>
                                    <p:animEffect transition="in" filter="wipe(up)">
                                      <p:cBhvr>
                                        <p:cTn id="44" dur="500"/>
                                        <p:tgtEl>
                                          <p:spTgt spid="38"/>
                                        </p:tgtEl>
                                      </p:cBhvr>
                                    </p:animEffect>
                                  </p:childTnLst>
                                </p:cTn>
                              </p:par>
                              <p:par>
                                <p:cTn id="45" presetID="22" presetClass="entr" presetSubtype="1" fill="hold" nodeType="withEffect">
                                  <p:stCondLst>
                                    <p:cond delay="0"/>
                                  </p:stCondLst>
                                  <p:childTnLst>
                                    <p:set>
                                      <p:cBhvr>
                                        <p:cTn id="46" dur="1" fill="hold">
                                          <p:stCondLst>
                                            <p:cond delay="0"/>
                                          </p:stCondLst>
                                        </p:cTn>
                                        <p:tgtEl>
                                          <p:spTgt spid="34"/>
                                        </p:tgtEl>
                                        <p:attrNameLst>
                                          <p:attrName>style.visibility</p:attrName>
                                        </p:attrNameLst>
                                      </p:cBhvr>
                                      <p:to>
                                        <p:strVal val="visible"/>
                                      </p:to>
                                    </p:set>
                                    <p:animEffect transition="in" filter="wipe(up)">
                                      <p:cBhvr>
                                        <p:cTn id="47" dur="500"/>
                                        <p:tgtEl>
                                          <p:spTgt spid="34"/>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1" fill="hold"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wipe(up)">
                                      <p:cBhvr>
                                        <p:cTn id="52" dur="500"/>
                                        <p:tgtEl>
                                          <p:spTgt spid="28"/>
                                        </p:tgtEl>
                                      </p:cBhvr>
                                    </p:animEffect>
                                  </p:childTnLst>
                                </p:cTn>
                              </p:par>
                              <p:par>
                                <p:cTn id="53" presetID="22" presetClass="entr" presetSubtype="1" fill="hold" nodeType="withEffect">
                                  <p:stCondLst>
                                    <p:cond delay="0"/>
                                  </p:stCondLst>
                                  <p:childTnLst>
                                    <p:set>
                                      <p:cBhvr>
                                        <p:cTn id="54" dur="1" fill="hold">
                                          <p:stCondLst>
                                            <p:cond delay="0"/>
                                          </p:stCondLst>
                                        </p:cTn>
                                        <p:tgtEl>
                                          <p:spTgt spid="22"/>
                                        </p:tgtEl>
                                        <p:attrNameLst>
                                          <p:attrName>style.visibility</p:attrName>
                                        </p:attrNameLst>
                                      </p:cBhvr>
                                      <p:to>
                                        <p:strVal val="visible"/>
                                      </p:to>
                                    </p:set>
                                    <p:animEffect transition="in" filter="wipe(up)">
                                      <p:cBhvr>
                                        <p:cTn id="55" dur="500"/>
                                        <p:tgtEl>
                                          <p:spTgt spid="22"/>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1" fill="hold" nodeType="clickEffect">
                                  <p:stCondLst>
                                    <p:cond delay="0"/>
                                  </p:stCondLst>
                                  <p:childTnLst>
                                    <p:set>
                                      <p:cBhvr>
                                        <p:cTn id="59" dur="1" fill="hold">
                                          <p:stCondLst>
                                            <p:cond delay="0"/>
                                          </p:stCondLst>
                                        </p:cTn>
                                        <p:tgtEl>
                                          <p:spTgt spid="40"/>
                                        </p:tgtEl>
                                        <p:attrNameLst>
                                          <p:attrName>style.visibility</p:attrName>
                                        </p:attrNameLst>
                                      </p:cBhvr>
                                      <p:to>
                                        <p:strVal val="visible"/>
                                      </p:to>
                                    </p:set>
                                    <p:animEffect transition="in" filter="wipe(up)">
                                      <p:cBhvr>
                                        <p:cTn id="60" dur="500"/>
                                        <p:tgtEl>
                                          <p:spTgt spid="40"/>
                                        </p:tgtEl>
                                      </p:cBhvr>
                                    </p:animEffect>
                                  </p:childTnLst>
                                </p:cTn>
                              </p:par>
                            </p:childTnLst>
                          </p:cTn>
                        </p:par>
                      </p:childTnLst>
                    </p:cTn>
                  </p:par>
                  <p:par>
                    <p:cTn id="61" fill="hold">
                      <p:stCondLst>
                        <p:cond delay="indefinite"/>
                      </p:stCondLst>
                      <p:childTnLst>
                        <p:par>
                          <p:cTn id="62" fill="hold">
                            <p:stCondLst>
                              <p:cond delay="0"/>
                            </p:stCondLst>
                            <p:childTnLst>
                              <p:par>
                                <p:cTn id="63" presetID="22" presetClass="entr" presetSubtype="8" fill="hold" nodeType="clickEffect">
                                  <p:stCondLst>
                                    <p:cond delay="0"/>
                                  </p:stCondLst>
                                  <p:childTnLst>
                                    <p:set>
                                      <p:cBhvr>
                                        <p:cTn id="64" dur="1" fill="hold">
                                          <p:stCondLst>
                                            <p:cond delay="0"/>
                                          </p:stCondLst>
                                        </p:cTn>
                                        <p:tgtEl>
                                          <p:spTgt spid="76"/>
                                        </p:tgtEl>
                                        <p:attrNameLst>
                                          <p:attrName>style.visibility</p:attrName>
                                        </p:attrNameLst>
                                      </p:cBhvr>
                                      <p:to>
                                        <p:strVal val="visible"/>
                                      </p:to>
                                    </p:set>
                                    <p:animEffect transition="in" filter="wipe(left)">
                                      <p:cBhvr>
                                        <p:cTn id="65" dur="500"/>
                                        <p:tgtEl>
                                          <p:spTgt spid="76"/>
                                        </p:tgtEl>
                                      </p:cBhvr>
                                    </p:animEffect>
                                  </p:childTnLst>
                                </p:cTn>
                              </p:par>
                              <p:par>
                                <p:cTn id="66" presetID="22" presetClass="entr" presetSubtype="8" fill="hold" nodeType="withEffect">
                                  <p:stCondLst>
                                    <p:cond delay="0"/>
                                  </p:stCondLst>
                                  <p:childTnLst>
                                    <p:set>
                                      <p:cBhvr>
                                        <p:cTn id="67" dur="1" fill="hold">
                                          <p:stCondLst>
                                            <p:cond delay="0"/>
                                          </p:stCondLst>
                                        </p:cTn>
                                        <p:tgtEl>
                                          <p:spTgt spid="77"/>
                                        </p:tgtEl>
                                        <p:attrNameLst>
                                          <p:attrName>style.visibility</p:attrName>
                                        </p:attrNameLst>
                                      </p:cBhvr>
                                      <p:to>
                                        <p:strVal val="visible"/>
                                      </p:to>
                                    </p:set>
                                    <p:animEffect transition="in" filter="wipe(left)">
                                      <p:cBhvr>
                                        <p:cTn id="68" dur="500"/>
                                        <p:tgtEl>
                                          <p:spTgt spid="77"/>
                                        </p:tgtEl>
                                      </p:cBhvr>
                                    </p:animEffect>
                                  </p:childTnLst>
                                </p:cTn>
                              </p:par>
                              <p:par>
                                <p:cTn id="69" presetID="22" presetClass="entr" presetSubtype="8" fill="hold" nodeType="withEffect">
                                  <p:stCondLst>
                                    <p:cond delay="0"/>
                                  </p:stCondLst>
                                  <p:childTnLst>
                                    <p:set>
                                      <p:cBhvr>
                                        <p:cTn id="70" dur="1" fill="hold">
                                          <p:stCondLst>
                                            <p:cond delay="0"/>
                                          </p:stCondLst>
                                        </p:cTn>
                                        <p:tgtEl>
                                          <p:spTgt spid="78"/>
                                        </p:tgtEl>
                                        <p:attrNameLst>
                                          <p:attrName>style.visibility</p:attrName>
                                        </p:attrNameLst>
                                      </p:cBhvr>
                                      <p:to>
                                        <p:strVal val="visible"/>
                                      </p:to>
                                    </p:set>
                                    <p:animEffect transition="in" filter="wipe(left)">
                                      <p:cBhvr>
                                        <p:cTn id="71" dur="500"/>
                                        <p:tgtEl>
                                          <p:spTgt spid="78"/>
                                        </p:tgtEl>
                                      </p:cBhvr>
                                    </p:animEffect>
                                  </p:childTnLst>
                                </p:cTn>
                              </p:par>
                              <p:par>
                                <p:cTn id="72" presetID="22" presetClass="entr" presetSubtype="8" fill="hold" nodeType="withEffect">
                                  <p:stCondLst>
                                    <p:cond delay="0"/>
                                  </p:stCondLst>
                                  <p:childTnLst>
                                    <p:set>
                                      <p:cBhvr>
                                        <p:cTn id="73" dur="1" fill="hold">
                                          <p:stCondLst>
                                            <p:cond delay="0"/>
                                          </p:stCondLst>
                                        </p:cTn>
                                        <p:tgtEl>
                                          <p:spTgt spid="79"/>
                                        </p:tgtEl>
                                        <p:attrNameLst>
                                          <p:attrName>style.visibility</p:attrName>
                                        </p:attrNameLst>
                                      </p:cBhvr>
                                      <p:to>
                                        <p:strVal val="visible"/>
                                      </p:to>
                                    </p:set>
                                    <p:animEffect transition="in" filter="wipe(left)">
                                      <p:cBhvr>
                                        <p:cTn id="74" dur="500"/>
                                        <p:tgtEl>
                                          <p:spTgt spid="79"/>
                                        </p:tgtEl>
                                      </p:cBhvr>
                                    </p:animEffect>
                                  </p:childTnLst>
                                </p:cTn>
                              </p:par>
                              <p:par>
                                <p:cTn id="75" presetID="22" presetClass="entr" presetSubtype="8" fill="hold" nodeType="withEffect">
                                  <p:stCondLst>
                                    <p:cond delay="0"/>
                                  </p:stCondLst>
                                  <p:childTnLst>
                                    <p:set>
                                      <p:cBhvr>
                                        <p:cTn id="76" dur="1" fill="hold">
                                          <p:stCondLst>
                                            <p:cond delay="0"/>
                                          </p:stCondLst>
                                        </p:cTn>
                                        <p:tgtEl>
                                          <p:spTgt spid="84"/>
                                        </p:tgtEl>
                                        <p:attrNameLst>
                                          <p:attrName>style.visibility</p:attrName>
                                        </p:attrNameLst>
                                      </p:cBhvr>
                                      <p:to>
                                        <p:strVal val="visible"/>
                                      </p:to>
                                    </p:set>
                                    <p:animEffect transition="in" filter="wipe(left)">
                                      <p:cBhvr>
                                        <p:cTn id="77"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سهم إلى اليسار 1"/>
          <p:cNvSpPr/>
          <p:nvPr/>
        </p:nvSpPr>
        <p:spPr>
          <a:xfrm>
            <a:off x="6786289" y="476672"/>
            <a:ext cx="1872208" cy="1152128"/>
          </a:xfrm>
          <a:prstGeom prst="leftArrow">
            <a:avLst/>
          </a:prstGeom>
          <a:solidFill>
            <a:srgbClr val="8447FF"/>
          </a:solidFill>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2000" b="1" dirty="0" smtClean="0">
                <a:effectLst>
                  <a:outerShdw blurRad="38100" dist="38100" dir="2700000" algn="tl">
                    <a:srgbClr val="000000">
                      <a:alpha val="43137"/>
                    </a:srgbClr>
                  </a:outerShdw>
                </a:effectLst>
              </a:rPr>
              <a:t>التكرار النسبي</a:t>
            </a:r>
            <a:endParaRPr lang="ar-SA" sz="2000" b="1" dirty="0">
              <a:effectLst>
                <a:outerShdw blurRad="38100" dist="38100" dir="2700000" algn="tl">
                  <a:srgbClr val="000000">
                    <a:alpha val="43137"/>
                  </a:srgbClr>
                </a:outerShdw>
              </a:effectLst>
            </a:endParaRPr>
          </a:p>
        </p:txBody>
      </p:sp>
      <mc:AlternateContent xmlns:mc="http://schemas.openxmlformats.org/markup-compatibility/2006">
        <mc:Choice xmlns="" xmlns:a14="http://schemas.microsoft.com/office/drawing/2010/main" Requires="a14">
          <p:sp>
            <p:nvSpPr>
              <p:cNvPr id="4" name="شكل بيضاوي 3"/>
              <p:cNvSpPr/>
              <p:nvPr/>
            </p:nvSpPr>
            <p:spPr>
              <a:xfrm>
                <a:off x="2433092" y="2132856"/>
                <a:ext cx="3928417" cy="1368152"/>
              </a:xfrm>
              <a:prstGeom prst="ellipse">
                <a:avLst/>
              </a:prstGeom>
              <a:gradFill flip="none" rotWithShape="1">
                <a:gsLst>
                  <a:gs pos="62000">
                    <a:schemeClr val="accent6">
                      <a:tint val="70000"/>
                      <a:alpha val="51000"/>
                      <a:lumMod val="83000"/>
                      <a:lumOff val="17000"/>
                    </a:schemeClr>
                  </a:gs>
                  <a:gs pos="100000">
                    <a:schemeClr val="accent6">
                      <a:tint val="90000"/>
                    </a:schemeClr>
                  </a:gs>
                </a:gsLst>
                <a:path path="circle">
                  <a:fillToRect l="50000" t="50000" r="50000" b="50000"/>
                </a:path>
                <a:tileRect/>
              </a:gradFill>
            </p:spPr>
            <p:style>
              <a:lnRef idx="1">
                <a:schemeClr val="accent6"/>
              </a:lnRef>
              <a:fillRef idx="2">
                <a:schemeClr val="accent6"/>
              </a:fillRef>
              <a:effectRef idx="1">
                <a:schemeClr val="accent6"/>
              </a:effectRef>
              <a:fontRef idx="minor">
                <a:schemeClr val="dk1"/>
              </a:fontRef>
            </p:style>
            <p:txBody>
              <a:bodyPr rtlCol="1" anchor="ctr"/>
              <a:lstStyle/>
              <a:p>
                <a:pPr algn="ctr"/>
                <a14:m>
                  <m:oMathPara xmlns:m="http://schemas.openxmlformats.org/officeDocument/2006/math">
                    <m:oMathParaPr>
                      <m:jc m:val="centerGroup"/>
                    </m:oMathParaPr>
                    <m:oMath xmlns:m="http://schemas.openxmlformats.org/officeDocument/2006/math">
                      <m:sSub>
                        <m:sSubPr>
                          <m:ctrlPr>
                            <a:rPr lang="en-US" b="1" i="1" smtClean="0">
                              <a:solidFill>
                                <a:srgbClr val="002060"/>
                              </a:solidFill>
                              <a:latin typeface="Cambria Math"/>
                            </a:rPr>
                          </m:ctrlPr>
                        </m:sSubPr>
                        <m:e>
                          <m:r>
                            <a:rPr lang="en-US" b="1" i="1">
                              <a:solidFill>
                                <a:srgbClr val="002060"/>
                              </a:solidFill>
                              <a:latin typeface="Cambria Math"/>
                            </a:rPr>
                            <m:t>𝒑</m:t>
                          </m:r>
                        </m:e>
                        <m:sub>
                          <m:r>
                            <a:rPr lang="en-US" b="1" i="1">
                              <a:solidFill>
                                <a:srgbClr val="002060"/>
                              </a:solidFill>
                              <a:latin typeface="Cambria Math"/>
                            </a:rPr>
                            <m:t>𝒊</m:t>
                          </m:r>
                        </m:sub>
                      </m:sSub>
                      <m:r>
                        <a:rPr lang="en-US" b="1" i="1" smtClean="0">
                          <a:solidFill>
                            <a:srgbClr val="002060"/>
                          </a:solidFill>
                          <a:latin typeface="Cambria Math"/>
                        </a:rPr>
                        <m:t>= </m:t>
                      </m:r>
                      <m:f>
                        <m:fPr>
                          <m:ctrlPr>
                            <a:rPr lang="en-US" b="1" i="1" smtClean="0">
                              <a:solidFill>
                                <a:srgbClr val="002060"/>
                              </a:solidFill>
                              <a:latin typeface="Cambria Math"/>
                            </a:rPr>
                          </m:ctrlPr>
                        </m:fPr>
                        <m:num>
                          <m:sSub>
                            <m:sSubPr>
                              <m:ctrlPr>
                                <a:rPr lang="en-US" b="1" i="1">
                                  <a:solidFill>
                                    <a:srgbClr val="002060"/>
                                  </a:solidFill>
                                  <a:latin typeface="Cambria Math"/>
                                </a:rPr>
                              </m:ctrlPr>
                            </m:sSubPr>
                            <m:e>
                              <m:r>
                                <a:rPr lang="en-US" b="1" i="1" smtClean="0">
                                  <a:solidFill>
                                    <a:srgbClr val="002060"/>
                                  </a:solidFill>
                                  <a:latin typeface="Cambria Math"/>
                                </a:rPr>
                                <m:t>𝒇</m:t>
                              </m:r>
                            </m:e>
                            <m:sub>
                              <m:r>
                                <a:rPr lang="en-US" b="1" i="1">
                                  <a:solidFill>
                                    <a:srgbClr val="002060"/>
                                  </a:solidFill>
                                  <a:latin typeface="Cambria Math"/>
                                </a:rPr>
                                <m:t>𝒊</m:t>
                              </m:r>
                            </m:sub>
                          </m:sSub>
                        </m:num>
                        <m:den>
                          <m:r>
                            <a:rPr lang="en-US" b="1" i="1" smtClean="0">
                              <a:solidFill>
                                <a:srgbClr val="002060"/>
                              </a:solidFill>
                              <a:latin typeface="Cambria Math"/>
                            </a:rPr>
                            <m:t>𝒏</m:t>
                          </m:r>
                        </m:den>
                      </m:f>
                      <m:r>
                        <a:rPr lang="en-US" b="1" i="1" smtClean="0">
                          <a:solidFill>
                            <a:srgbClr val="002060"/>
                          </a:solidFill>
                          <a:latin typeface="Cambria Math"/>
                        </a:rPr>
                        <m:t>= </m:t>
                      </m:r>
                      <m:f>
                        <m:fPr>
                          <m:ctrlPr>
                            <a:rPr lang="en-US" b="1" i="1" smtClean="0">
                              <a:solidFill>
                                <a:srgbClr val="002060"/>
                              </a:solidFill>
                              <a:latin typeface="Cambria Math"/>
                            </a:rPr>
                          </m:ctrlPr>
                        </m:fPr>
                        <m:num>
                          <m:r>
                            <a:rPr lang="ar-SA" b="1" i="1" smtClean="0">
                              <a:solidFill>
                                <a:srgbClr val="002060"/>
                              </a:solidFill>
                              <a:latin typeface="Cambria Math"/>
                            </a:rPr>
                            <m:t>الفئة</m:t>
                          </m:r>
                          <m:r>
                            <a:rPr lang="ar-SA" b="1" i="1" smtClean="0">
                              <a:solidFill>
                                <a:srgbClr val="002060"/>
                              </a:solidFill>
                              <a:latin typeface="Cambria Math"/>
                            </a:rPr>
                            <m:t> </m:t>
                          </m:r>
                          <m:r>
                            <a:rPr lang="ar-SA" b="1" i="1" smtClean="0">
                              <a:solidFill>
                                <a:srgbClr val="002060"/>
                              </a:solidFill>
                              <a:latin typeface="Cambria Math"/>
                            </a:rPr>
                            <m:t>تكرار</m:t>
                          </m:r>
                        </m:num>
                        <m:den>
                          <m:r>
                            <a:rPr lang="ar-SA" b="1" i="1" smtClean="0">
                              <a:solidFill>
                                <a:srgbClr val="002060"/>
                              </a:solidFill>
                              <a:latin typeface="Cambria Math"/>
                            </a:rPr>
                            <m:t>التكرارات</m:t>
                          </m:r>
                          <m:r>
                            <a:rPr lang="ar-SA" b="1" i="1" smtClean="0">
                              <a:solidFill>
                                <a:srgbClr val="002060"/>
                              </a:solidFill>
                              <a:latin typeface="Cambria Math"/>
                            </a:rPr>
                            <m:t> </m:t>
                          </m:r>
                          <m:r>
                            <a:rPr lang="ar-SA" b="1" i="1" smtClean="0">
                              <a:solidFill>
                                <a:srgbClr val="002060"/>
                              </a:solidFill>
                              <a:latin typeface="Cambria Math"/>
                            </a:rPr>
                            <m:t>مجموع</m:t>
                          </m:r>
                        </m:den>
                      </m:f>
                    </m:oMath>
                  </m:oMathPara>
                </a14:m>
                <a:endParaRPr lang="ar-SA" b="1" i="1" dirty="0">
                  <a:solidFill>
                    <a:srgbClr val="002060"/>
                  </a:solidFill>
                </a:endParaRPr>
              </a:p>
            </p:txBody>
          </p:sp>
        </mc:Choice>
        <mc:Fallback>
          <p:sp>
            <p:nvSpPr>
              <p:cNvPr id="4" name="شكل بيضاوي 3"/>
              <p:cNvSpPr>
                <a:spLocks noRot="1" noChangeAspect="1" noMove="1" noResize="1" noEditPoints="1" noAdjustHandles="1" noChangeArrowheads="1" noChangeShapeType="1" noTextEdit="1"/>
              </p:cNvSpPr>
              <p:nvPr/>
            </p:nvSpPr>
            <p:spPr>
              <a:xfrm>
                <a:off x="2433092" y="2132856"/>
                <a:ext cx="3928417" cy="1368152"/>
              </a:xfrm>
              <a:prstGeom prst="ellipse">
                <a:avLst/>
              </a:prstGeom>
              <a:blipFill rotWithShape="1">
                <a:blip r:embed="rId2" cstate="print"/>
                <a:stretch>
                  <a:fillRect/>
                </a:stretch>
              </a:blipFill>
            </p:spPr>
            <p:txBody>
              <a:bodyPr/>
              <a:lstStyle/>
              <a:p>
                <a:r>
                  <a:rPr lang="ar-SA">
                    <a:noFill/>
                  </a:rPr>
                  <a:t> </a:t>
                </a:r>
              </a:p>
            </p:txBody>
          </p:sp>
        </mc:Fallback>
      </mc:AlternateContent>
      <mc:AlternateContent xmlns:mc="http://schemas.openxmlformats.org/markup-compatibility/2006">
        <mc:Choice xmlns="" xmlns:a14="http://schemas.microsoft.com/office/drawing/2010/main" Requires="a14">
          <p:sp>
            <p:nvSpPr>
              <p:cNvPr id="5" name="مربع نص 4"/>
              <p:cNvSpPr txBox="1"/>
              <p:nvPr/>
            </p:nvSpPr>
            <p:spPr>
              <a:xfrm>
                <a:off x="1259632" y="548680"/>
                <a:ext cx="4777308" cy="1200329"/>
              </a:xfrm>
              <a:prstGeom prst="rect">
                <a:avLst/>
              </a:prstGeom>
              <a:noFill/>
            </p:spPr>
            <p:txBody>
              <a:bodyPr wrap="square" rtlCol="1">
                <a:spAutoFit/>
              </a:bodyPr>
              <a:lstStyle/>
              <a:p>
                <a:pPr algn="ctr"/>
                <a:r>
                  <a:rPr lang="ar-SA" b="1" dirty="0" smtClean="0">
                    <a:solidFill>
                      <a:srgbClr val="002060"/>
                    </a:solidFill>
                  </a:rPr>
                  <a:t>التكرار النسبي للفئة هو نسبة تكرار الفئة </a:t>
                </a:r>
              </a:p>
              <a:p>
                <a:pPr algn="ctr"/>
                <a:r>
                  <a:rPr lang="ar-SA" b="1" dirty="0">
                    <a:solidFill>
                      <a:srgbClr val="002060"/>
                    </a:solidFill>
                  </a:rPr>
                  <a:t>إلى مجموع </a:t>
                </a:r>
                <a:r>
                  <a:rPr lang="ar-SA" b="1" dirty="0" smtClean="0">
                    <a:solidFill>
                      <a:srgbClr val="002060"/>
                    </a:solidFill>
                  </a:rPr>
                  <a:t>التكرارات</a:t>
                </a:r>
              </a:p>
              <a:p>
                <a:pPr algn="ctr"/>
                <a:r>
                  <a:rPr lang="ar-SA" b="1" dirty="0" smtClean="0">
                    <a:solidFill>
                      <a:srgbClr val="002060"/>
                    </a:solidFill>
                  </a:rPr>
                  <a:t>فإذا كان تكرار الفئة هو </a:t>
                </a:r>
                <a14:m>
                  <m:oMath xmlns:m="http://schemas.openxmlformats.org/officeDocument/2006/math">
                    <m:sSub>
                      <m:sSubPr>
                        <m:ctrlPr>
                          <a:rPr lang="en-US" b="1" i="1" smtClean="0">
                            <a:solidFill>
                              <a:srgbClr val="002060"/>
                            </a:solidFill>
                            <a:latin typeface="Cambria Math"/>
                          </a:rPr>
                        </m:ctrlPr>
                      </m:sSubPr>
                      <m:e>
                        <m:r>
                          <a:rPr lang="en-US" b="1" i="1" smtClean="0">
                            <a:solidFill>
                              <a:srgbClr val="002060"/>
                            </a:solidFill>
                            <a:latin typeface="Cambria Math"/>
                          </a:rPr>
                          <m:t>𝒇</m:t>
                        </m:r>
                      </m:e>
                      <m:sub>
                        <m:r>
                          <a:rPr lang="en-US" b="1" i="1" smtClean="0">
                            <a:solidFill>
                              <a:srgbClr val="002060"/>
                            </a:solidFill>
                            <a:latin typeface="Cambria Math"/>
                          </a:rPr>
                          <m:t>𝒊</m:t>
                        </m:r>
                      </m:sub>
                    </m:sSub>
                  </m:oMath>
                </a14:m>
                <a:r>
                  <a:rPr lang="ar-SA" b="1" dirty="0" smtClean="0">
                    <a:solidFill>
                      <a:srgbClr val="002060"/>
                    </a:solidFill>
                  </a:rPr>
                  <a:t>   و مجموع التكرارات هو </a:t>
                </a:r>
                <a14:m>
                  <m:oMath xmlns:m="http://schemas.openxmlformats.org/officeDocument/2006/math">
                    <m:r>
                      <a:rPr lang="en-US" b="1" i="1" smtClean="0">
                        <a:solidFill>
                          <a:srgbClr val="002060"/>
                        </a:solidFill>
                        <a:latin typeface="Cambria Math"/>
                      </a:rPr>
                      <m:t>𝒏</m:t>
                    </m:r>
                    <m:r>
                      <a:rPr lang="ar-SA" b="1" i="1" smtClean="0">
                        <a:solidFill>
                          <a:srgbClr val="002060"/>
                        </a:solidFill>
                        <a:latin typeface="Cambria Math"/>
                      </a:rPr>
                      <m:t> </m:t>
                    </m:r>
                  </m:oMath>
                </a14:m>
                <a:r>
                  <a:rPr lang="ar-SA" b="1" dirty="0" smtClean="0">
                    <a:solidFill>
                      <a:srgbClr val="002060"/>
                    </a:solidFill>
                  </a:rPr>
                  <a:t> فإن التكرار النسبي </a:t>
                </a:r>
                <a14:m>
                  <m:oMath xmlns:m="http://schemas.openxmlformats.org/officeDocument/2006/math">
                    <m:sSub>
                      <m:sSubPr>
                        <m:ctrlPr>
                          <a:rPr lang="en-US" b="1" i="1" smtClean="0">
                            <a:solidFill>
                              <a:srgbClr val="002060"/>
                            </a:solidFill>
                            <a:latin typeface="Cambria Math"/>
                          </a:rPr>
                        </m:ctrlPr>
                      </m:sSubPr>
                      <m:e>
                        <m:r>
                          <a:rPr lang="en-US" b="1" i="1" smtClean="0">
                            <a:solidFill>
                              <a:srgbClr val="002060"/>
                            </a:solidFill>
                            <a:latin typeface="Cambria Math"/>
                          </a:rPr>
                          <m:t>𝒑</m:t>
                        </m:r>
                      </m:e>
                      <m:sub>
                        <m:r>
                          <a:rPr lang="en-US" b="1" i="1" smtClean="0">
                            <a:solidFill>
                              <a:srgbClr val="002060"/>
                            </a:solidFill>
                            <a:latin typeface="Cambria Math"/>
                          </a:rPr>
                          <m:t>𝒊</m:t>
                        </m:r>
                      </m:sub>
                    </m:sSub>
                  </m:oMath>
                </a14:m>
                <a:r>
                  <a:rPr lang="ar-SA" b="1" dirty="0" smtClean="0">
                    <a:solidFill>
                      <a:srgbClr val="002060"/>
                    </a:solidFill>
                  </a:rPr>
                  <a:t>  يعطى من العلاقة:</a:t>
                </a:r>
              </a:p>
            </p:txBody>
          </p:sp>
        </mc:Choice>
        <mc:Fallback>
          <p:sp>
            <p:nvSpPr>
              <p:cNvPr id="5" name="مربع نص 4"/>
              <p:cNvSpPr txBox="1">
                <a:spLocks noRot="1" noChangeAspect="1" noMove="1" noResize="1" noEditPoints="1" noAdjustHandles="1" noChangeArrowheads="1" noChangeShapeType="1" noTextEdit="1"/>
              </p:cNvSpPr>
              <p:nvPr/>
            </p:nvSpPr>
            <p:spPr>
              <a:xfrm>
                <a:off x="1259632" y="548680"/>
                <a:ext cx="4777308" cy="1200329"/>
              </a:xfrm>
              <a:prstGeom prst="rect">
                <a:avLst/>
              </a:prstGeom>
              <a:blipFill rotWithShape="1">
                <a:blip r:embed="rId3" cstate="print"/>
                <a:stretch>
                  <a:fillRect l="-894" t="-2538" b="-7107"/>
                </a:stretch>
              </a:blipFill>
            </p:spPr>
            <p:txBody>
              <a:bodyPr/>
              <a:lstStyle/>
              <a:p>
                <a:r>
                  <a:rPr lang="ar-SA">
                    <a:noFill/>
                  </a:rPr>
                  <a:t> </a:t>
                </a:r>
              </a:p>
            </p:txBody>
          </p:sp>
        </mc:Fallback>
      </mc:AlternateContent>
      <p:sp>
        <p:nvSpPr>
          <p:cNvPr id="6" name="سهم إلى اليسار 5"/>
          <p:cNvSpPr/>
          <p:nvPr/>
        </p:nvSpPr>
        <p:spPr>
          <a:xfrm>
            <a:off x="6876256" y="3861048"/>
            <a:ext cx="1872208" cy="1152128"/>
          </a:xfrm>
          <a:prstGeom prst="leftArrow">
            <a:avLst/>
          </a:prstGeom>
          <a:solidFill>
            <a:srgbClr val="CB2794"/>
          </a:solidFill>
        </p:spPr>
        <p:style>
          <a:lnRef idx="0">
            <a:schemeClr val="accent6"/>
          </a:lnRef>
          <a:fillRef idx="3">
            <a:schemeClr val="accent6"/>
          </a:fillRef>
          <a:effectRef idx="3">
            <a:schemeClr val="accent6"/>
          </a:effectRef>
          <a:fontRef idx="minor">
            <a:schemeClr val="lt1"/>
          </a:fontRef>
        </p:style>
        <p:txBody>
          <a:bodyPr rtlCol="1" anchor="ctr"/>
          <a:lstStyle/>
          <a:p>
            <a:pPr algn="ctr"/>
            <a:r>
              <a:rPr lang="ar-SA" sz="2000" b="1" dirty="0" smtClean="0">
                <a:effectLst>
                  <a:outerShdw blurRad="38100" dist="38100" dir="2700000" algn="tl">
                    <a:srgbClr val="000000">
                      <a:alpha val="43137"/>
                    </a:srgbClr>
                  </a:outerShdw>
                </a:effectLst>
              </a:rPr>
              <a:t>التكرار المئوي</a:t>
            </a:r>
            <a:endParaRPr lang="ar-SA" sz="2000" b="1" dirty="0">
              <a:effectLst>
                <a:outerShdw blurRad="38100" dist="38100" dir="2700000" algn="tl">
                  <a:srgbClr val="000000">
                    <a:alpha val="43137"/>
                  </a:srgbClr>
                </a:outerShdw>
              </a:effectLst>
            </a:endParaRPr>
          </a:p>
        </p:txBody>
      </p:sp>
      <p:sp>
        <p:nvSpPr>
          <p:cNvPr id="7" name="مربع نص 6"/>
          <p:cNvSpPr txBox="1"/>
          <p:nvPr/>
        </p:nvSpPr>
        <p:spPr>
          <a:xfrm>
            <a:off x="1431429" y="4269730"/>
            <a:ext cx="4777308" cy="369332"/>
          </a:xfrm>
          <a:prstGeom prst="rect">
            <a:avLst/>
          </a:prstGeom>
          <a:noFill/>
        </p:spPr>
        <p:txBody>
          <a:bodyPr wrap="square" rtlCol="1">
            <a:spAutoFit/>
          </a:bodyPr>
          <a:lstStyle/>
          <a:p>
            <a:pPr algn="ctr"/>
            <a:r>
              <a:rPr lang="ar-SA" b="1" dirty="0" smtClean="0">
                <a:solidFill>
                  <a:srgbClr val="002060"/>
                </a:solidFill>
              </a:rPr>
              <a:t>التكرار المئوي للفئة هو حاصل ضرب تكرارها النسبي في </a:t>
            </a:r>
            <a:r>
              <a:rPr lang="en-US" b="1" dirty="0" smtClean="0">
                <a:solidFill>
                  <a:srgbClr val="002060"/>
                </a:solidFill>
              </a:rPr>
              <a:t>100</a:t>
            </a:r>
            <a:endParaRPr lang="ar-SA" b="1" dirty="0">
              <a:solidFill>
                <a:srgbClr val="002060"/>
              </a:solidFill>
            </a:endParaRPr>
          </a:p>
        </p:txBody>
      </p:sp>
    </p:spTree>
    <p:extLst>
      <p:ext uri="{BB962C8B-B14F-4D97-AF65-F5344CB8AC3E}">
        <p14:creationId xmlns="" xmlns:p14="http://schemas.microsoft.com/office/powerpoint/2010/main" val="4080876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0-#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randombar(horizontal)">
                                      <p:cBhvr>
                                        <p:cTn id="13" dur="500"/>
                                        <p:tgtEl>
                                          <p:spTgt spid="5"/>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circle(in)">
                                      <p:cBhvr>
                                        <p:cTn id="18" dur="20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 calcmode="lin" valueType="num">
                                      <p:cBhvr additive="base">
                                        <p:cTn id="23" dur="500" fill="hold"/>
                                        <p:tgtEl>
                                          <p:spTgt spid="6"/>
                                        </p:tgtEl>
                                        <p:attrNameLst>
                                          <p:attrName>ppt_x</p:attrName>
                                        </p:attrNameLst>
                                      </p:cBhvr>
                                      <p:tavLst>
                                        <p:tav tm="0">
                                          <p:val>
                                            <p:strVal val="#ppt_x"/>
                                          </p:val>
                                        </p:tav>
                                        <p:tav tm="100000">
                                          <p:val>
                                            <p:strVal val="#ppt_x"/>
                                          </p:val>
                                        </p:tav>
                                      </p:tavLst>
                                    </p:anim>
                                    <p:anim calcmode="lin" valueType="num">
                                      <p:cBhvr additive="base">
                                        <p:cTn id="2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randombar(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animBg="1"/>
      <p:bldP spid="6" grpId="0" animBg="1"/>
      <p:bldP spid="7"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جدول 1"/>
          <p:cNvGraphicFramePr>
            <a:graphicFrameLocks noGrp="1"/>
          </p:cNvGraphicFramePr>
          <p:nvPr>
            <p:extLst>
              <p:ext uri="{D42A27DB-BD31-4B8C-83A1-F6EECF244321}">
                <p14:modId xmlns:mc="http://schemas.openxmlformats.org/markup-compatibility/2006" xmlns:p14="http://schemas.microsoft.com/office/powerpoint/2010/main" xmlns="" xmlns:a14="http://schemas.microsoft.com/office/drawing/2010/main" val="193946688"/>
              </p:ext>
            </p:extLst>
          </p:nvPr>
        </p:nvGraphicFramePr>
        <p:xfrm>
          <a:off x="899592" y="1052736"/>
          <a:ext cx="5087233" cy="4626376"/>
        </p:xfrm>
        <a:graphic>
          <a:graphicData uri="http://schemas.openxmlformats.org/drawingml/2006/table">
            <a:tbl>
              <a:tblPr rtl="1" firstRow="1" bandRow="1">
                <a:tableStyleId>{00A15C55-8517-42AA-B614-E9B94910E393}</a:tableStyleId>
              </a:tblPr>
              <a:tblGrid>
                <a:gridCol w="1474832"/>
                <a:gridCol w="1393917"/>
                <a:gridCol w="1197131"/>
                <a:gridCol w="1021353"/>
              </a:tblGrid>
              <a:tr h="962287">
                <a:tc>
                  <a:txBody>
                    <a:bodyPr/>
                    <a:lstStyle/>
                    <a:p>
                      <a:r>
                        <a:rPr lang="ar-SA" dirty="0" smtClean="0">
                          <a:solidFill>
                            <a:schemeClr val="accent1">
                              <a:lumMod val="75000"/>
                            </a:schemeClr>
                          </a:solidFill>
                        </a:rPr>
                        <a:t>التكرار</a:t>
                      </a:r>
                      <a:endParaRPr lang="ar-SA" dirty="0">
                        <a:solidFill>
                          <a:schemeClr val="accent1">
                            <a:lumMod val="75000"/>
                          </a:schemeClr>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tc>
                  <a:txBody>
                    <a:bodyPr/>
                    <a:lstStyle/>
                    <a:p>
                      <a:r>
                        <a:rPr lang="ar-SA" dirty="0" smtClean="0">
                          <a:solidFill>
                            <a:schemeClr val="accent1">
                              <a:lumMod val="75000"/>
                            </a:schemeClr>
                          </a:solidFill>
                        </a:rPr>
                        <a:t>مركز</a:t>
                      </a:r>
                      <a:r>
                        <a:rPr lang="ar-SA" baseline="0" dirty="0" smtClean="0">
                          <a:solidFill>
                            <a:schemeClr val="accent1">
                              <a:lumMod val="75000"/>
                            </a:schemeClr>
                          </a:solidFill>
                        </a:rPr>
                        <a:t> الفئة</a:t>
                      </a:r>
                      <a:endParaRPr lang="ar-SA" dirty="0">
                        <a:solidFill>
                          <a:schemeClr val="accent1">
                            <a:lumMod val="75000"/>
                          </a:schemeClr>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bg1">
                        <a:lumMod val="85000"/>
                      </a:schemeClr>
                    </a:solidFill>
                  </a:tcPr>
                </a:tc>
                <a:tc>
                  <a:txBody>
                    <a:bodyPr/>
                    <a:lstStyle/>
                    <a:p>
                      <a:pPr algn="ctr" rtl="1"/>
                      <a:r>
                        <a:rPr lang="ar-SA" dirty="0" smtClean="0"/>
                        <a:t>الحدود الفعلية للفئة</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c>
                  <a:txBody>
                    <a:bodyPr/>
                    <a:lstStyle/>
                    <a:p>
                      <a:pPr algn="ctr" rtl="1"/>
                      <a:r>
                        <a:rPr lang="ar-SA" dirty="0" smtClean="0"/>
                        <a:t>حدود</a:t>
                      </a:r>
                      <a:r>
                        <a:rPr lang="ar-SA" baseline="0" dirty="0" smtClean="0"/>
                        <a:t> الفئة</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r>
              <a:tr h="611205">
                <a:tc>
                  <a:txBody>
                    <a:bodyPr/>
                    <a:lstStyle/>
                    <a:p>
                      <a:pPr algn="ctr" rtl="1"/>
                      <a:r>
                        <a:rPr lang="en-US" dirty="0" smtClean="0"/>
                        <a:t>7</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27</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24.5 – 29.5</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25 - 29</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611205">
                <a:tc>
                  <a:txBody>
                    <a:bodyPr/>
                    <a:lstStyle/>
                    <a:p>
                      <a:pPr algn="ctr" rtl="1"/>
                      <a:r>
                        <a:rPr lang="en-US" dirty="0" smtClean="0"/>
                        <a:t>18</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32</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29.5 – 34.5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30 – 34</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611205">
                <a:tc>
                  <a:txBody>
                    <a:bodyPr/>
                    <a:lstStyle/>
                    <a:p>
                      <a:pPr algn="ctr" rtl="1"/>
                      <a:r>
                        <a:rPr lang="en-US" dirty="0" smtClean="0"/>
                        <a:t>13</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37</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34.5 – 39.5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35 – 39</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611205">
                <a:tc>
                  <a:txBody>
                    <a:bodyPr/>
                    <a:lstStyle/>
                    <a:p>
                      <a:pPr algn="ctr" rtl="1"/>
                      <a:r>
                        <a:rPr lang="en-US" dirty="0" smtClean="0"/>
                        <a:t>9</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42</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39.5 – 44.5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c>
                  <a:txBody>
                    <a:bodyPr/>
                    <a:lstStyle/>
                    <a:p>
                      <a:pPr algn="ctr" rtl="1"/>
                      <a:r>
                        <a:rPr lang="en-US" dirty="0" smtClean="0"/>
                        <a:t>40 - 44</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611205">
                <a:tc>
                  <a:txBody>
                    <a:bodyPr/>
                    <a:lstStyle/>
                    <a:p>
                      <a:pPr algn="ctr" rtl="1"/>
                      <a:r>
                        <a:rPr lang="en-US" dirty="0" smtClean="0"/>
                        <a:t>3</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47</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44.5 – 49.5</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c>
                  <a:txBody>
                    <a:bodyPr/>
                    <a:lstStyle/>
                    <a:p>
                      <a:pPr algn="ctr" rtl="1"/>
                      <a:r>
                        <a:rPr lang="en-US" dirty="0" smtClean="0"/>
                        <a:t>45</a:t>
                      </a:r>
                      <a:r>
                        <a:rPr lang="en-US" baseline="0" dirty="0" smtClean="0"/>
                        <a:t> - 49</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463689">
                <a:tc>
                  <a:txBody>
                    <a:bodyPr/>
                    <a:lstStyle/>
                    <a:p>
                      <a:pPr algn="ctr" rtl="1"/>
                      <a:r>
                        <a:rPr lang="en-US" dirty="0" smtClean="0"/>
                        <a:t>50</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c>
                  <a:txBody>
                    <a:bodyPr/>
                    <a:lstStyle/>
                    <a:p>
                      <a:pPr algn="ctr" rtl="1"/>
                      <a:r>
                        <a:rPr lang="ar-SA" dirty="0" smtClean="0"/>
                        <a:t>∑</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r>
            </a:tbl>
          </a:graphicData>
        </a:graphic>
      </p:graphicFrame>
      <p:sp>
        <p:nvSpPr>
          <p:cNvPr id="3" name="مربع نص 2"/>
          <p:cNvSpPr txBox="1"/>
          <p:nvPr/>
        </p:nvSpPr>
        <p:spPr>
          <a:xfrm>
            <a:off x="3995936" y="476672"/>
            <a:ext cx="3600400" cy="369332"/>
          </a:xfrm>
          <a:prstGeom prst="rect">
            <a:avLst/>
          </a:prstGeom>
          <a:noFill/>
        </p:spPr>
        <p:txBody>
          <a:bodyPr wrap="square" rtlCol="1">
            <a:spAutoFit/>
          </a:bodyPr>
          <a:lstStyle/>
          <a:p>
            <a:r>
              <a:rPr lang="ar-SA" b="1" dirty="0" smtClean="0">
                <a:solidFill>
                  <a:srgbClr val="002060"/>
                </a:solidFill>
              </a:rPr>
              <a:t>بالعودة للمثال السابق</a:t>
            </a:r>
            <a:endParaRPr lang="ar-SA" b="1" dirty="0">
              <a:solidFill>
                <a:srgbClr val="002060"/>
              </a:solidFill>
            </a:endParaRPr>
          </a:p>
        </p:txBody>
      </p:sp>
      <mc:AlternateContent xmlns:mc="http://schemas.openxmlformats.org/markup-compatibility/2006">
        <mc:Choice xmlns="" xmlns:a14="http://schemas.microsoft.com/office/drawing/2010/main" Requires="a14">
          <p:graphicFrame>
            <p:nvGraphicFramePr>
              <p:cNvPr id="4" name="جدول 3"/>
              <p:cNvGraphicFramePr>
                <a:graphicFrameLocks noGrp="1"/>
              </p:cNvGraphicFramePr>
              <p:nvPr>
                <p:extLst>
                  <p:ext uri="{D42A27DB-BD31-4B8C-83A1-F6EECF244321}">
                    <p14:modId xmlns:p14="http://schemas.microsoft.com/office/powerpoint/2010/main" val="2807188404"/>
                  </p:ext>
                </p:extLst>
              </p:nvPr>
            </p:nvGraphicFramePr>
            <p:xfrm>
              <a:off x="5940152" y="1052736"/>
              <a:ext cx="1331014" cy="4483144"/>
            </p:xfrm>
            <a:graphic>
              <a:graphicData uri="http://schemas.openxmlformats.org/drawingml/2006/table">
                <a:tbl>
                  <a:tblPr rtl="1" firstRow="1" bandRow="1">
                    <a:tableStyleId>{00A15C55-8517-42AA-B614-E9B94910E393}</a:tableStyleId>
                  </a:tblPr>
                  <a:tblGrid>
                    <a:gridCol w="1331014"/>
                  </a:tblGrid>
                  <a:tr h="981150">
                    <a:tc>
                      <a:txBody>
                        <a:bodyPr/>
                        <a:lstStyle/>
                        <a:p>
                          <a:pPr algn="ctr" rtl="1"/>
                          <a:r>
                            <a:rPr lang="ar-SA" dirty="0" smtClean="0"/>
                            <a:t>التكرار النسبي</a:t>
                          </a:r>
                          <a:r>
                            <a:rPr lang="en-US" dirty="0" smtClean="0"/>
                            <a:t/>
                          </a:r>
                          <a14:m>
                            <m:oMath xmlns:m="http://schemas.openxmlformats.org/officeDocument/2006/math">
                              <m:sSub>
                                <m:sSubPr>
                                  <m:ctrlPr>
                                    <a:rPr lang="ar-SA" i="1" smtClean="0">
                                      <a:latin typeface="Cambria Math"/>
                                    </a:rPr>
                                  </m:ctrlPr>
                                </m:sSubPr>
                                <m:e>
                                  <m:r>
                                    <a:rPr lang="en-US" b="1" i="1" smtClean="0">
                                      <a:latin typeface="Cambria Math"/>
                                    </a:rPr>
                                    <m:t>𝒑</m:t>
                                  </m:r>
                                </m:e>
                                <m:sub>
                                  <m:r>
                                    <a:rPr lang="en-US" b="1" i="1" smtClean="0">
                                      <a:latin typeface="Cambria Math"/>
                                    </a:rPr>
                                    <m:t>𝒊</m:t>
                                  </m:r>
                                </m:sub>
                              </m:sSub>
                            </m:oMath>
                          </a14:m>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r>
                  <a:tr h="601307">
                    <a:tc>
                      <a:txBody>
                        <a:bodyPr/>
                        <a:lstStyle/>
                        <a:p>
                          <a:pPr algn="ctr" rtl="1"/>
                          <a14:m>
                            <m:oMathPara xmlns:m="http://schemas.openxmlformats.org/officeDocument/2006/math">
                              <m:oMathParaPr>
                                <m:jc m:val="centerGroup"/>
                              </m:oMathParaPr>
                              <m:oMath xmlns:m="http://schemas.openxmlformats.org/officeDocument/2006/math">
                                <m:f>
                                  <m:fPr>
                                    <m:ctrlPr>
                                      <a:rPr lang="ar-SA" i="1" smtClean="0">
                                        <a:latin typeface="Cambria Math"/>
                                      </a:rPr>
                                    </m:ctrlPr>
                                  </m:fPr>
                                  <m:num>
                                    <m:r>
                                      <a:rPr lang="ar-SA" b="0" i="1" smtClean="0">
                                        <a:latin typeface="Cambria Math"/>
                                      </a:rPr>
                                      <m:t>7</m:t>
                                    </m:r>
                                  </m:num>
                                  <m:den>
                                    <m:r>
                                      <a:rPr lang="ar-SA" b="0" i="1" smtClean="0">
                                        <a:latin typeface="Cambria Math"/>
                                      </a:rPr>
                                      <m:t>50</m:t>
                                    </m:r>
                                  </m:den>
                                </m:f>
                                <m:r>
                                  <a:rPr lang="ar-SA" b="0" i="1" smtClean="0">
                                    <a:latin typeface="Cambria Math"/>
                                  </a:rPr>
                                  <m:t>=</m:t>
                                </m:r>
                                <m:r>
                                  <a:rPr lang="ar-SA" b="0" i="1" smtClean="0">
                                    <a:latin typeface="Cambria Math"/>
                                  </a:rPr>
                                  <m:t>0</m:t>
                                </m:r>
                                <m:r>
                                  <a:rPr lang="ar-SA" b="0" i="1" smtClean="0">
                                    <a:latin typeface="Cambria Math"/>
                                  </a:rPr>
                                  <m:t>.</m:t>
                                </m:r>
                                <m:r>
                                  <a:rPr lang="ar-SA" b="0" i="1" smtClean="0">
                                    <a:latin typeface="Cambria Math"/>
                                  </a:rPr>
                                  <m:t>14</m:t>
                                </m:r>
                              </m:oMath>
                            </m:oMathPara>
                          </a14:m>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603138">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ar-SA" i="1" smtClean="0">
                                        <a:latin typeface="Cambria Math"/>
                                      </a:rPr>
                                    </m:ctrlPr>
                                  </m:fPr>
                                  <m:num>
                                    <m:r>
                                      <a:rPr lang="ar-SA" b="0" i="1" smtClean="0">
                                        <a:latin typeface="Cambria Math"/>
                                      </a:rPr>
                                      <m:t>18</m:t>
                                    </m:r>
                                  </m:num>
                                  <m:den>
                                    <m:r>
                                      <a:rPr lang="ar-SA" b="0" i="1" smtClean="0">
                                        <a:latin typeface="Cambria Math"/>
                                      </a:rPr>
                                      <m:t>50</m:t>
                                    </m:r>
                                  </m:den>
                                </m:f>
                                <m:r>
                                  <a:rPr lang="ar-SA" b="0" i="1" smtClean="0">
                                    <a:latin typeface="Cambria Math"/>
                                  </a:rPr>
                                  <m:t>=</m:t>
                                </m:r>
                                <m:r>
                                  <a:rPr lang="ar-SA" b="0" i="1" smtClean="0">
                                    <a:latin typeface="Cambria Math"/>
                                  </a:rPr>
                                  <m:t>0</m:t>
                                </m:r>
                                <m:r>
                                  <a:rPr lang="en-US" b="0" i="1" smtClean="0">
                                    <a:latin typeface="Cambria Math"/>
                                  </a:rPr>
                                  <m:t>.</m:t>
                                </m:r>
                                <m:r>
                                  <a:rPr lang="ar-SA" b="0" i="1" smtClean="0">
                                    <a:latin typeface="Cambria Math"/>
                                  </a:rPr>
                                  <m:t>36</m:t>
                                </m:r>
                              </m:oMath>
                            </m:oMathPara>
                          </a14:m>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603138">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ar-SA" i="1" smtClean="0">
                                        <a:latin typeface="Cambria Math"/>
                                      </a:rPr>
                                    </m:ctrlPr>
                                  </m:fPr>
                                  <m:num>
                                    <m:r>
                                      <a:rPr lang="ar-SA" b="0" i="1" smtClean="0">
                                        <a:latin typeface="Cambria Math"/>
                                      </a:rPr>
                                      <m:t>13</m:t>
                                    </m:r>
                                  </m:num>
                                  <m:den>
                                    <m:r>
                                      <a:rPr lang="ar-SA" b="0" i="1" smtClean="0">
                                        <a:latin typeface="Cambria Math"/>
                                      </a:rPr>
                                      <m:t>50</m:t>
                                    </m:r>
                                  </m:den>
                                </m:f>
                                <m:r>
                                  <a:rPr lang="ar-SA" b="0" i="1" smtClean="0">
                                    <a:latin typeface="Cambria Math"/>
                                  </a:rPr>
                                  <m:t>=</m:t>
                                </m:r>
                                <m:r>
                                  <a:rPr lang="ar-SA" b="0" i="1" smtClean="0">
                                    <a:latin typeface="Cambria Math"/>
                                  </a:rPr>
                                  <m:t>0</m:t>
                                </m:r>
                                <m:r>
                                  <a:rPr lang="ar-SA" b="0" i="1" smtClean="0">
                                    <a:latin typeface="Cambria Math"/>
                                  </a:rPr>
                                  <m:t>.</m:t>
                                </m:r>
                                <m:r>
                                  <a:rPr lang="ar-SA" b="0" i="1" smtClean="0">
                                    <a:latin typeface="Cambria Math"/>
                                  </a:rPr>
                                  <m:t>2</m:t>
                                </m:r>
                                <m:r>
                                  <a:rPr lang="en-US" b="0" i="0" smtClean="0">
                                    <a:latin typeface="Cambria Math"/>
                                  </a:rPr>
                                  <m:t>6</m:t>
                                </m:r>
                              </m:oMath>
                            </m:oMathPara>
                          </a14:m>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603138">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ar-SA" i="1" smtClean="0">
                                        <a:latin typeface="Cambria Math"/>
                                      </a:rPr>
                                    </m:ctrlPr>
                                  </m:fPr>
                                  <m:num>
                                    <m:r>
                                      <a:rPr lang="ar-SA" b="0" i="1" smtClean="0">
                                        <a:latin typeface="Cambria Math"/>
                                      </a:rPr>
                                      <m:t>9</m:t>
                                    </m:r>
                                  </m:num>
                                  <m:den>
                                    <m:r>
                                      <a:rPr lang="ar-SA" b="0" i="1" smtClean="0">
                                        <a:latin typeface="Cambria Math"/>
                                      </a:rPr>
                                      <m:t>50</m:t>
                                    </m:r>
                                  </m:den>
                                </m:f>
                                <m:r>
                                  <a:rPr lang="ar-SA" b="0" i="1" smtClean="0">
                                    <a:latin typeface="Cambria Math"/>
                                  </a:rPr>
                                  <m:t>=</m:t>
                                </m:r>
                                <m:r>
                                  <a:rPr lang="ar-SA" b="0" i="1" smtClean="0">
                                    <a:latin typeface="Cambria Math"/>
                                  </a:rPr>
                                  <m:t>0</m:t>
                                </m:r>
                                <m:r>
                                  <a:rPr lang="ar-SA" b="0" i="1" smtClean="0">
                                    <a:latin typeface="Cambria Math"/>
                                  </a:rPr>
                                  <m:t>.</m:t>
                                </m:r>
                                <m:r>
                                  <a:rPr lang="ar-SA" b="0" i="1" smtClean="0">
                                    <a:latin typeface="Cambria Math"/>
                                  </a:rPr>
                                  <m:t>18</m:t>
                                </m:r>
                              </m:oMath>
                            </m:oMathPara>
                          </a14:m>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603138">
                    <a:tc>
                      <a:txBody>
                        <a:bodyPr/>
                        <a:lstStyle/>
                        <a:p>
                          <a:pPr marL="0" marR="0" indent="0" algn="ctr" defTabSz="457200" rtl="1"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ar-SA" i="1" smtClean="0">
                                        <a:latin typeface="Cambria Math"/>
                                      </a:rPr>
                                    </m:ctrlPr>
                                  </m:fPr>
                                  <m:num>
                                    <m:r>
                                      <a:rPr lang="ar-SA" b="0" i="1" smtClean="0">
                                        <a:latin typeface="Cambria Math"/>
                                      </a:rPr>
                                      <m:t>3</m:t>
                                    </m:r>
                                  </m:num>
                                  <m:den>
                                    <m:r>
                                      <a:rPr lang="ar-SA" b="0" i="1" smtClean="0">
                                        <a:latin typeface="Cambria Math"/>
                                      </a:rPr>
                                      <m:t>50</m:t>
                                    </m:r>
                                  </m:den>
                                </m:f>
                                <m:r>
                                  <a:rPr lang="ar-SA" b="0" i="1" smtClean="0">
                                    <a:latin typeface="Cambria Math"/>
                                  </a:rPr>
                                  <m:t>=</m:t>
                                </m:r>
                                <m:r>
                                  <a:rPr lang="ar-SA" b="0" i="1" smtClean="0">
                                    <a:latin typeface="Cambria Math"/>
                                  </a:rPr>
                                  <m:t>0</m:t>
                                </m:r>
                                <m:r>
                                  <a:rPr lang="ar-SA" b="0" i="1" smtClean="0">
                                    <a:latin typeface="Cambria Math"/>
                                  </a:rPr>
                                  <m:t>.</m:t>
                                </m:r>
                                <m:r>
                                  <a:rPr lang="ar-SA" b="0" i="1" smtClean="0">
                                    <a:latin typeface="Cambria Math"/>
                                  </a:rPr>
                                  <m:t>0</m:t>
                                </m:r>
                                <m:r>
                                  <a:rPr lang="en-US" b="0" i="0" smtClean="0">
                                    <a:latin typeface="Cambria Math"/>
                                  </a:rPr>
                                  <m:t>6</m:t>
                                </m:r>
                              </m:oMath>
                            </m:oMathPara>
                          </a14:m>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469486">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r>
                </a:tbl>
              </a:graphicData>
            </a:graphic>
          </p:graphicFrame>
        </mc:Choice>
        <mc:Fallback>
          <p:graphicFrame>
            <p:nvGraphicFramePr>
              <p:cNvPr id="4" name="جدول 3"/>
              <p:cNvGraphicFramePr>
                <a:graphicFrameLocks noGrp="1"/>
              </p:cNvGraphicFramePr>
              <p:nvPr>
                <p:extLst>
                  <p:ext uri="{D42A27DB-BD31-4B8C-83A1-F6EECF244321}">
                    <p14:modId xmlns:a14="http://schemas.microsoft.com/office/drawing/2010/main" xmlns:p14="http://schemas.microsoft.com/office/powerpoint/2010/main" xmlns="" val="2807188404"/>
                  </p:ext>
                </p:extLst>
              </p:nvPr>
            </p:nvGraphicFramePr>
            <p:xfrm>
              <a:off x="5940152" y="1052736"/>
              <a:ext cx="1331014" cy="4483144"/>
            </p:xfrm>
            <a:graphic>
              <a:graphicData uri="http://schemas.openxmlformats.org/drawingml/2006/table">
                <a:tbl>
                  <a:tblPr rtl="1" firstRow="1" bandRow="1">
                    <a:tableStyleId>{00A15C55-8517-42AA-B614-E9B94910E393}</a:tableStyleId>
                  </a:tblPr>
                  <a:tblGrid>
                    <a:gridCol w="1331014"/>
                  </a:tblGrid>
                  <a:tr h="981150">
                    <a:tc>
                      <a:txBody>
                        <a:bodyPr/>
                        <a:lstStyle/>
                        <a:p>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blipFill rotWithShape="1">
                          <a:blip r:embed="rId2"/>
                          <a:stretch>
                            <a:fillRect t="-621" b="-357143"/>
                          </a:stretch>
                        </a:blipFill>
                      </a:tcPr>
                    </a:tc>
                  </a:tr>
                  <a:tr h="605028">
                    <a:tc>
                      <a:txBody>
                        <a:bodyPr/>
                        <a:lstStyle/>
                        <a:p>
                          <a:endParaRPr lang="ar-SA"/>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blipFill rotWithShape="1">
                          <a:blip r:embed="rId2"/>
                          <a:stretch>
                            <a:fillRect t="-163636" b="-480808"/>
                          </a:stretch>
                        </a:blipFill>
                      </a:tcPr>
                    </a:tc>
                  </a:tr>
                  <a:tr h="606870">
                    <a:tc>
                      <a:txBody>
                        <a:bodyPr/>
                        <a:lstStyle/>
                        <a:p>
                          <a:endParaRPr lang="ar-SA"/>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rotWithShape="1">
                          <a:blip r:embed="rId2"/>
                          <a:stretch>
                            <a:fillRect t="-261000" b="-376000"/>
                          </a:stretch>
                        </a:blipFill>
                      </a:tcPr>
                    </a:tc>
                  </a:tr>
                  <a:tr h="606870">
                    <a:tc>
                      <a:txBody>
                        <a:bodyPr/>
                        <a:lstStyle/>
                        <a:p>
                          <a:endParaRPr lang="ar-SA"/>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rotWithShape="1">
                          <a:blip r:embed="rId2"/>
                          <a:stretch>
                            <a:fillRect t="-364646" b="-279798"/>
                          </a:stretch>
                        </a:blipFill>
                      </a:tcPr>
                    </a:tc>
                  </a:tr>
                  <a:tr h="606870">
                    <a:tc>
                      <a:txBody>
                        <a:bodyPr/>
                        <a:lstStyle/>
                        <a:p>
                          <a:endParaRPr lang="ar-SA"/>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rotWithShape="1">
                          <a:blip r:embed="rId2"/>
                          <a:stretch>
                            <a:fillRect t="-460000" b="-177000"/>
                          </a:stretch>
                        </a:blipFill>
                      </a:tcPr>
                    </a:tc>
                  </a:tr>
                  <a:tr h="606870">
                    <a:tc>
                      <a:txBody>
                        <a:bodyPr/>
                        <a:lstStyle/>
                        <a:p>
                          <a:endParaRPr lang="ar-SA"/>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blipFill rotWithShape="1">
                          <a:blip r:embed="rId2"/>
                          <a:stretch>
                            <a:fillRect t="-565657" b="-78788"/>
                          </a:stretch>
                        </a:blipFill>
                      </a:tcPr>
                    </a:tc>
                  </a:tr>
                  <a:tr h="469486">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r>
                </a:tbl>
              </a:graphicData>
            </a:graphic>
          </p:graphicFrame>
        </mc:Fallback>
      </mc:AlternateContent>
      <p:graphicFrame>
        <p:nvGraphicFramePr>
          <p:cNvPr id="5" name="جدول 4"/>
          <p:cNvGraphicFramePr>
            <a:graphicFrameLocks noGrp="1"/>
          </p:cNvGraphicFramePr>
          <p:nvPr>
            <p:extLst>
              <p:ext uri="{D42A27DB-BD31-4B8C-83A1-F6EECF244321}">
                <p14:modId xmlns="" xmlns:p14="http://schemas.microsoft.com/office/powerpoint/2010/main" val="3864932134"/>
              </p:ext>
            </p:extLst>
          </p:nvPr>
        </p:nvGraphicFramePr>
        <p:xfrm>
          <a:off x="7236296" y="1052737"/>
          <a:ext cx="1252653" cy="4482000"/>
        </p:xfrm>
        <a:graphic>
          <a:graphicData uri="http://schemas.openxmlformats.org/drawingml/2006/table">
            <a:tbl>
              <a:tblPr rtl="1" firstRow="1" bandRow="1">
                <a:tableStyleId>{00A15C55-8517-42AA-B614-E9B94910E393}</a:tableStyleId>
              </a:tblPr>
              <a:tblGrid>
                <a:gridCol w="1252653"/>
              </a:tblGrid>
              <a:tr h="974060">
                <a:tc>
                  <a:txBody>
                    <a:bodyPr/>
                    <a:lstStyle/>
                    <a:p>
                      <a:pPr algn="ctr" rtl="1"/>
                      <a:r>
                        <a:rPr lang="ar-SA" dirty="0" smtClean="0"/>
                        <a:t>التكرار المئوي %</a:t>
                      </a:r>
                      <a:endParaRPr lang="ar-SA" dirty="0"/>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solidFill>
                      <a:schemeClr val="accent4">
                        <a:lumMod val="75000"/>
                      </a:schemeClr>
                    </a:solidFill>
                  </a:tcPr>
                </a:tc>
              </a:tr>
              <a:tr h="591082">
                <a:tc>
                  <a:txBody>
                    <a:bodyPr/>
                    <a:lstStyle/>
                    <a:p>
                      <a:pPr algn="ctr" rtl="1"/>
                      <a:r>
                        <a:rPr lang="en-US" dirty="0" smtClean="0"/>
                        <a:t>14</a:t>
                      </a:r>
                      <a:endParaRPr lang="ar-SA" dirty="0"/>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640286">
                <a:tc>
                  <a:txBody>
                    <a:bodyPr/>
                    <a:lstStyle/>
                    <a:p>
                      <a:pPr algn="ctr" rtl="1"/>
                      <a:r>
                        <a:rPr lang="en-US" dirty="0" smtClean="0"/>
                        <a:t>36</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576381">
                <a:tc>
                  <a:txBody>
                    <a:bodyPr/>
                    <a:lstStyle/>
                    <a:p>
                      <a:pPr algn="ctr" rtl="1"/>
                      <a:r>
                        <a:rPr lang="en-US" dirty="0" smtClean="0"/>
                        <a:t>26</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633048">
                <a:tc>
                  <a:txBody>
                    <a:bodyPr/>
                    <a:lstStyle/>
                    <a:p>
                      <a:pPr algn="ctr" rtl="1"/>
                      <a:r>
                        <a:rPr lang="en-US" dirty="0" smtClean="0"/>
                        <a:t>18</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20000"/>
                        <a:lumOff val="80000"/>
                      </a:schemeClr>
                    </a:solidFill>
                  </a:tcPr>
                </a:tc>
              </a:tr>
              <a:tr h="569143">
                <a:tc>
                  <a:txBody>
                    <a:bodyPr/>
                    <a:lstStyle/>
                    <a:p>
                      <a:pPr algn="ctr" rtl="1"/>
                      <a:r>
                        <a:rPr lang="en-US" dirty="0" smtClean="0"/>
                        <a:t>6</a:t>
                      </a:r>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4">
                        <a:lumMod val="60000"/>
                        <a:lumOff val="40000"/>
                      </a:schemeClr>
                    </a:solidFill>
                  </a:tcPr>
                </a:tc>
              </a:tr>
              <a:tr h="498000">
                <a:tc>
                  <a:txBody>
                    <a:bodyPr/>
                    <a:lstStyle/>
                    <a:p>
                      <a:pPr algn="ctr" rtl="1"/>
                      <a:endParaRPr lang="ar-SA" dirty="0"/>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chemeClr val="accent2"/>
                    </a:solidFill>
                  </a:tcPr>
                </a:tc>
              </a:tr>
            </a:tbl>
          </a:graphicData>
        </a:graphic>
      </p:graphicFrame>
      <p:sp>
        <p:nvSpPr>
          <p:cNvPr id="6" name="دمعة 5"/>
          <p:cNvSpPr/>
          <p:nvPr/>
        </p:nvSpPr>
        <p:spPr>
          <a:xfrm>
            <a:off x="7092280" y="5805264"/>
            <a:ext cx="1800200" cy="648072"/>
          </a:xfrm>
          <a:prstGeom prst="teardrop">
            <a:avLst/>
          </a:prstGeom>
          <a:blipFill>
            <a:blip r:embed="rId3"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3200" b="1" dirty="0" smtClean="0"/>
              <a:t>سؤال</a:t>
            </a:r>
            <a:endParaRPr lang="ar-SA" sz="3200" b="1" dirty="0"/>
          </a:p>
        </p:txBody>
      </p:sp>
      <p:sp>
        <p:nvSpPr>
          <p:cNvPr id="7" name="مربع نص 6"/>
          <p:cNvSpPr txBox="1"/>
          <p:nvPr/>
        </p:nvSpPr>
        <p:spPr>
          <a:xfrm>
            <a:off x="2483768" y="5944634"/>
            <a:ext cx="4392488" cy="369332"/>
          </a:xfrm>
          <a:prstGeom prst="rect">
            <a:avLst/>
          </a:prstGeom>
          <a:noFill/>
        </p:spPr>
        <p:txBody>
          <a:bodyPr wrap="square" rtlCol="1">
            <a:spAutoFit/>
          </a:bodyPr>
          <a:lstStyle/>
          <a:p>
            <a:r>
              <a:rPr lang="ar-SA" b="1" dirty="0" smtClean="0">
                <a:solidFill>
                  <a:srgbClr val="002060"/>
                </a:solidFill>
              </a:rPr>
              <a:t>ما هو عدد الطلاب الذين درجاتهم أقل من أو تساوي 39؟</a:t>
            </a:r>
            <a:endParaRPr lang="ar-SA" b="1" dirty="0">
              <a:solidFill>
                <a:srgbClr val="002060"/>
              </a:solidFill>
            </a:endParaRPr>
          </a:p>
        </p:txBody>
      </p:sp>
      <p:sp>
        <p:nvSpPr>
          <p:cNvPr id="8" name="شكل بيضاوي 7"/>
          <p:cNvSpPr/>
          <p:nvPr/>
        </p:nvSpPr>
        <p:spPr>
          <a:xfrm>
            <a:off x="611560" y="5697252"/>
            <a:ext cx="1656184" cy="864096"/>
          </a:xfrm>
          <a:prstGeom prst="ellipse">
            <a:avLst/>
          </a:prstGeom>
          <a:blipFill>
            <a:blip r:embed="rId4" cstate="print"/>
            <a:tile tx="0" ty="0" sx="100000" sy="100000" flip="none" algn="tl"/>
          </a:blip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effectLst>
                  <a:outerShdw blurRad="38100" dist="38100" dir="2700000" algn="tl">
                    <a:srgbClr val="000000">
                      <a:alpha val="43137"/>
                    </a:srgbClr>
                  </a:outerShdw>
                </a:effectLst>
              </a:rPr>
              <a:t>7+18+13</a:t>
            </a:r>
          </a:p>
          <a:p>
            <a:pPr algn="ctr"/>
            <a:r>
              <a:rPr lang="en-US" b="1" dirty="0" smtClean="0">
                <a:solidFill>
                  <a:schemeClr val="tx1"/>
                </a:solidFill>
                <a:effectLst>
                  <a:outerShdw blurRad="38100" dist="38100" dir="2700000" algn="tl">
                    <a:srgbClr val="000000">
                      <a:alpha val="43137"/>
                    </a:srgbClr>
                  </a:outerShdw>
                </a:effectLst>
              </a:rPr>
              <a:t>=38</a:t>
            </a:r>
            <a:endParaRPr lang="ar-SA" b="1" dirty="0">
              <a:solidFill>
                <a:schemeClr val="tx1"/>
              </a:solidFill>
              <a:effectLst>
                <a:outerShdw blurRad="38100" dist="38100" dir="2700000" algn="tl">
                  <a:srgbClr val="000000">
                    <a:alpha val="43137"/>
                  </a:srgbClr>
                </a:outerShdw>
              </a:effectLst>
            </a:endParaRPr>
          </a:p>
        </p:txBody>
      </p:sp>
      <p:sp>
        <p:nvSpPr>
          <p:cNvPr id="9" name="مستطيل 8"/>
          <p:cNvSpPr/>
          <p:nvPr/>
        </p:nvSpPr>
        <p:spPr>
          <a:xfrm>
            <a:off x="6444208" y="5085184"/>
            <a:ext cx="290464" cy="369332"/>
          </a:xfrm>
          <a:prstGeom prst="rect">
            <a:avLst/>
          </a:prstGeom>
        </p:spPr>
        <p:txBody>
          <a:bodyPr wrap="none">
            <a:spAutoFit/>
          </a:bodyPr>
          <a:lstStyle/>
          <a:p>
            <a:r>
              <a:rPr lang="en-US" b="1" dirty="0">
                <a:solidFill>
                  <a:schemeClr val="bg1"/>
                </a:solidFill>
              </a:rPr>
              <a:t>1</a:t>
            </a:r>
            <a:endParaRPr lang="ar-SA" b="1" dirty="0">
              <a:solidFill>
                <a:schemeClr val="bg1"/>
              </a:solidFill>
            </a:endParaRPr>
          </a:p>
        </p:txBody>
      </p:sp>
      <p:sp>
        <p:nvSpPr>
          <p:cNvPr id="10" name="مستطيل 9"/>
          <p:cNvSpPr/>
          <p:nvPr/>
        </p:nvSpPr>
        <p:spPr>
          <a:xfrm>
            <a:off x="7524328" y="5088875"/>
            <a:ext cx="670375" cy="369332"/>
          </a:xfrm>
          <a:prstGeom prst="rect">
            <a:avLst/>
          </a:prstGeom>
        </p:spPr>
        <p:txBody>
          <a:bodyPr wrap="none">
            <a:spAutoFit/>
          </a:bodyPr>
          <a:lstStyle/>
          <a:p>
            <a:pPr algn="ctr"/>
            <a:r>
              <a:rPr lang="en-US" b="1" dirty="0">
                <a:solidFill>
                  <a:schemeClr val="bg1"/>
                </a:solidFill>
              </a:rPr>
              <a:t>100%</a:t>
            </a:r>
            <a:endParaRPr lang="ar-SA" b="1" dirty="0">
              <a:solidFill>
                <a:schemeClr val="bg1"/>
              </a:solidFill>
            </a:endParaRPr>
          </a:p>
        </p:txBody>
      </p:sp>
    </p:spTree>
    <p:extLst>
      <p:ext uri="{BB962C8B-B14F-4D97-AF65-F5344CB8AC3E}">
        <p14:creationId xmlns="" xmlns:p14="http://schemas.microsoft.com/office/powerpoint/2010/main" val="2605923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0" presetClass="entr" presetSubtype="0" fill="hold" nodeType="clickEffect">
                                  <p:stCondLst>
                                    <p:cond delay="0"/>
                                  </p:stCondLst>
                                  <p:childTnLst>
                                    <p:set>
                                      <p:cBhvr>
                                        <p:cTn id="15" dur="1" fill="hold">
                                          <p:stCondLst>
                                            <p:cond delay="0"/>
                                          </p:stCondLst>
                                        </p:cTn>
                                        <p:tgtEl>
                                          <p:spTgt spid="4"/>
                                        </p:tgtEl>
                                        <p:attrNameLst>
                                          <p:attrName>style.visibility</p:attrName>
                                        </p:attrNameLst>
                                      </p:cBhvr>
                                      <p:to>
                                        <p:strVal val="visible"/>
                                      </p:to>
                                    </p:set>
                                    <p:animEffect transition="in" filter="fade">
                                      <p:cBhvr>
                                        <p:cTn id="16" dur="500"/>
                                        <p:tgtEl>
                                          <p:spTgt spid="4"/>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fade">
                                      <p:cBhvr>
                                        <p:cTn id="25" dur="500"/>
                                        <p:tgtEl>
                                          <p:spTgt spid="5"/>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0"/>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2" presetClass="entr" presetSubtype="6" fill="hold" grpId="0" nodeType="clickEffect">
                                  <p:stCondLst>
                                    <p:cond delay="0"/>
                                  </p:stCondLst>
                                  <p:childTnLst>
                                    <p:set>
                                      <p:cBhvr>
                                        <p:cTn id="33" dur="1" fill="hold">
                                          <p:stCondLst>
                                            <p:cond delay="0"/>
                                          </p:stCondLst>
                                        </p:cTn>
                                        <p:tgtEl>
                                          <p:spTgt spid="6"/>
                                        </p:tgtEl>
                                        <p:attrNameLst>
                                          <p:attrName>style.visibility</p:attrName>
                                        </p:attrNameLst>
                                      </p:cBhvr>
                                      <p:to>
                                        <p:strVal val="visible"/>
                                      </p:to>
                                    </p:set>
                                    <p:anim calcmode="lin" valueType="num">
                                      <p:cBhvr additive="base">
                                        <p:cTn id="34" dur="500" fill="hold"/>
                                        <p:tgtEl>
                                          <p:spTgt spid="6"/>
                                        </p:tgtEl>
                                        <p:attrNameLst>
                                          <p:attrName>ppt_x</p:attrName>
                                        </p:attrNameLst>
                                      </p:cBhvr>
                                      <p:tavLst>
                                        <p:tav tm="0">
                                          <p:val>
                                            <p:strVal val="1+#ppt_w/2"/>
                                          </p:val>
                                        </p:tav>
                                        <p:tav tm="100000">
                                          <p:val>
                                            <p:strVal val="#ppt_x"/>
                                          </p:val>
                                        </p:tav>
                                      </p:tavLst>
                                    </p:anim>
                                    <p:anim calcmode="lin" valueType="num">
                                      <p:cBhvr additive="base">
                                        <p:cTn id="3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14" presetClass="entr" presetSubtype="1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randombar(horizontal)">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2" fill="hold" grpId="0"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wipe(right)">
                                      <p:cBhvr>
                                        <p:cTn id="4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p:bldP spid="8" grpId="0" animBg="1"/>
      <p:bldP spid="9" grpId="0"/>
      <p:bldP spid="10"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جسم مشطوف الحواف 2"/>
          <p:cNvSpPr/>
          <p:nvPr/>
        </p:nvSpPr>
        <p:spPr>
          <a:xfrm>
            <a:off x="2035944" y="260648"/>
            <a:ext cx="4896544" cy="826627"/>
          </a:xfrm>
          <a:prstGeom prst="bevel">
            <a:avLst/>
          </a:prstGeom>
          <a:effectLst>
            <a:outerShdw blurRad="88900" dist="38100" dir="5400000" algn="ctr" rotWithShape="0">
              <a:srgbClr val="000000">
                <a:alpha val="65000"/>
              </a:srgbClr>
            </a:outerShdw>
            <a:softEdge rad="31750"/>
          </a:effectLst>
        </p:spPr>
        <p:style>
          <a:lnRef idx="0">
            <a:schemeClr val="accent2"/>
          </a:lnRef>
          <a:fillRef idx="3">
            <a:schemeClr val="accent2"/>
          </a:fillRef>
          <a:effectRef idx="3">
            <a:schemeClr val="accent2"/>
          </a:effectRef>
          <a:fontRef idx="minor">
            <a:schemeClr val="lt1"/>
          </a:fontRef>
        </p:style>
        <p:txBody>
          <a:bodyPr rtlCol="1" anchor="ctr"/>
          <a:lstStyle/>
          <a:p>
            <a:pPr algn="ctr" rtl="0"/>
            <a:r>
              <a:rPr lang="ar-SA" sz="2800" b="1" dirty="0" smtClean="0">
                <a:solidFill>
                  <a:schemeClr val="tx1"/>
                </a:solidFill>
                <a:effectLst>
                  <a:outerShdw blurRad="38100" dist="38100" dir="2700000" algn="tl">
                    <a:srgbClr val="000000">
                      <a:alpha val="43137"/>
                    </a:srgbClr>
                  </a:outerShdw>
                </a:effectLst>
                <a:latin typeface="Hacen Liner XL" pitchFamily="2" charset="-78"/>
                <a:cs typeface="Hacen Liner XL" pitchFamily="2" charset="-78"/>
              </a:rPr>
              <a:t> تمثيل التوزيعات التكرارية بيانياً</a:t>
            </a:r>
            <a:endParaRPr lang="ar-SA" sz="2800" b="1" dirty="0">
              <a:solidFill>
                <a:schemeClr val="tx1"/>
              </a:solidFill>
              <a:effectLst>
                <a:outerShdw blurRad="38100" dist="38100" dir="2700000" algn="tl">
                  <a:srgbClr val="000000">
                    <a:alpha val="43137"/>
                  </a:srgbClr>
                </a:outerShdw>
              </a:effectLst>
              <a:latin typeface="Hacen Liner XL" pitchFamily="2" charset="-78"/>
              <a:cs typeface="Hacen Liner XL" pitchFamily="2" charset="-78"/>
            </a:endParaRPr>
          </a:p>
        </p:txBody>
      </p:sp>
      <p:sp>
        <p:nvSpPr>
          <p:cNvPr id="4" name="مربع نص 3"/>
          <p:cNvSpPr txBox="1"/>
          <p:nvPr/>
        </p:nvSpPr>
        <p:spPr>
          <a:xfrm>
            <a:off x="1163960" y="1268760"/>
            <a:ext cx="6912768" cy="369332"/>
          </a:xfrm>
          <a:prstGeom prst="rect">
            <a:avLst/>
          </a:prstGeom>
          <a:noFill/>
        </p:spPr>
        <p:txBody>
          <a:bodyPr wrap="square" rtlCol="1">
            <a:spAutoFit/>
          </a:bodyPr>
          <a:lstStyle/>
          <a:p>
            <a:pPr algn="ctr"/>
            <a:r>
              <a:rPr lang="ar-SA" b="1" dirty="0" smtClean="0">
                <a:solidFill>
                  <a:srgbClr val="002060"/>
                </a:solidFill>
              </a:rPr>
              <a:t>توجد ثلاث طرق لتمثيل التوزيعات التكرارية بيانياً:</a:t>
            </a:r>
            <a:endParaRPr lang="ar-SA" b="1" dirty="0">
              <a:solidFill>
                <a:srgbClr val="002060"/>
              </a:solidFill>
            </a:endParaRPr>
          </a:p>
        </p:txBody>
      </p:sp>
      <p:grpSp>
        <p:nvGrpSpPr>
          <p:cNvPr id="2" name="مجموعة 24"/>
          <p:cNvGrpSpPr/>
          <p:nvPr/>
        </p:nvGrpSpPr>
        <p:grpSpPr>
          <a:xfrm>
            <a:off x="1163960" y="2180698"/>
            <a:ext cx="7234090" cy="4585871"/>
            <a:chOff x="323528" y="1066800"/>
            <a:chExt cx="7682020" cy="4585871"/>
          </a:xfrm>
        </p:grpSpPr>
        <p:grpSp>
          <p:nvGrpSpPr>
            <p:cNvPr id="5" name="مجموعة 21"/>
            <p:cNvGrpSpPr/>
            <p:nvPr/>
          </p:nvGrpSpPr>
          <p:grpSpPr>
            <a:xfrm>
              <a:off x="323528" y="1066800"/>
              <a:ext cx="7682020" cy="4585871"/>
              <a:chOff x="323528" y="1066800"/>
              <a:chExt cx="7682020" cy="4585871"/>
            </a:xfrm>
          </p:grpSpPr>
          <p:cxnSp>
            <p:nvCxnSpPr>
              <p:cNvPr id="11" name="Straight Connector 6"/>
              <p:cNvCxnSpPr/>
              <p:nvPr/>
            </p:nvCxnSpPr>
            <p:spPr>
              <a:xfrm rot="5400000">
                <a:off x="-952499" y="3162300"/>
                <a:ext cx="4038600" cy="3175"/>
              </a:xfrm>
              <a:prstGeom prst="line">
                <a:avLst/>
              </a:prstGeom>
            </p:spPr>
            <p:style>
              <a:lnRef idx="3">
                <a:schemeClr val="dk1"/>
              </a:lnRef>
              <a:fillRef idx="0">
                <a:schemeClr val="dk1"/>
              </a:fillRef>
              <a:effectRef idx="2">
                <a:schemeClr val="dk1"/>
              </a:effectRef>
              <a:fontRef idx="minor">
                <a:schemeClr val="tx1"/>
              </a:fontRef>
            </p:style>
          </p:cxnSp>
          <p:sp>
            <p:nvSpPr>
              <p:cNvPr id="12" name="TextBox 9"/>
              <p:cNvSpPr txBox="1">
                <a:spLocks noChangeArrowheads="1"/>
              </p:cNvSpPr>
              <p:nvPr/>
            </p:nvSpPr>
            <p:spPr bwMode="auto">
              <a:xfrm>
                <a:off x="883924" y="5181600"/>
                <a:ext cx="712162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r>
                  <a:rPr lang="ar-SA" b="1" dirty="0" smtClean="0">
                    <a:solidFill>
                      <a:schemeClr val="tx2">
                        <a:lumMod val="10000"/>
                      </a:schemeClr>
                    </a:solidFill>
                  </a:rPr>
                  <a:t>الحدود الفعلية للفئات        49.5      44.5     39.5    34.5     29.5     24.5</a:t>
                </a:r>
                <a:endParaRPr lang="en-US" b="1" dirty="0">
                  <a:solidFill>
                    <a:schemeClr val="tx2">
                      <a:lumMod val="10000"/>
                    </a:schemeClr>
                  </a:solidFill>
                </a:endParaRPr>
              </a:p>
            </p:txBody>
          </p:sp>
          <p:sp>
            <p:nvSpPr>
              <p:cNvPr id="13" name="TextBox 14"/>
              <p:cNvSpPr txBox="1">
                <a:spLocks noChangeArrowheads="1"/>
              </p:cNvSpPr>
              <p:nvPr/>
            </p:nvSpPr>
            <p:spPr bwMode="auto">
              <a:xfrm>
                <a:off x="323528" y="1066800"/>
                <a:ext cx="667072" cy="45858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ar-SA" sz="1600" b="1" dirty="0" smtClean="0">
                    <a:solidFill>
                      <a:schemeClr val="tx2">
                        <a:lumMod val="10000"/>
                      </a:schemeClr>
                    </a:solidFill>
                  </a:rPr>
                  <a:t>18</a:t>
                </a:r>
              </a:p>
              <a:p>
                <a:pPr eaLnBrk="1" hangingPunct="1"/>
                <a:endParaRPr lang="ar-SA" sz="1600" b="1" dirty="0" smtClean="0">
                  <a:solidFill>
                    <a:schemeClr val="tx2">
                      <a:lumMod val="10000"/>
                    </a:schemeClr>
                  </a:solidFill>
                </a:endParaRPr>
              </a:p>
              <a:p>
                <a:pPr eaLnBrk="1" hangingPunct="1"/>
                <a:r>
                  <a:rPr lang="ar-SA" sz="1600" b="1" dirty="0" smtClean="0">
                    <a:solidFill>
                      <a:schemeClr val="tx2">
                        <a:lumMod val="10000"/>
                      </a:schemeClr>
                    </a:solidFill>
                  </a:rPr>
                  <a:t>16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12</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10</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8</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2</a:t>
                </a:r>
                <a:endParaRPr lang="ar-SA" sz="1600" b="1" dirty="0">
                  <a:solidFill>
                    <a:schemeClr val="tx2">
                      <a:lumMod val="10000"/>
                    </a:schemeClr>
                  </a:solidFill>
                </a:endParaRPr>
              </a:p>
              <a:p>
                <a:pPr eaLnBrk="1" hangingPunct="1"/>
                <a:endParaRPr lang="en-US" dirty="0">
                  <a:solidFill>
                    <a:schemeClr val="tx2">
                      <a:lumMod val="10000"/>
                    </a:schemeClr>
                  </a:solidFill>
                </a:endParaRPr>
              </a:p>
            </p:txBody>
          </p:sp>
          <p:sp>
            <p:nvSpPr>
              <p:cNvPr id="14" name="Rectangle 17"/>
              <p:cNvSpPr/>
              <p:nvPr/>
            </p:nvSpPr>
            <p:spPr>
              <a:xfrm>
                <a:off x="1524000" y="3933056"/>
                <a:ext cx="762000" cy="1248544"/>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solidFill>
                    <a:schemeClr val="tx2">
                      <a:lumMod val="10000"/>
                    </a:schemeClr>
                  </a:solidFill>
                </a:endParaRPr>
              </a:p>
            </p:txBody>
          </p:sp>
          <p:sp>
            <p:nvSpPr>
              <p:cNvPr id="15" name="Rectangle 18"/>
              <p:cNvSpPr/>
              <p:nvPr/>
            </p:nvSpPr>
            <p:spPr>
              <a:xfrm>
                <a:off x="2286000" y="1144587"/>
                <a:ext cx="762000" cy="4037013"/>
              </a:xfrm>
              <a:prstGeom prst="rect">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solidFill>
                    <a:schemeClr val="tx2">
                      <a:lumMod val="10000"/>
                    </a:schemeClr>
                  </a:solidFill>
                </a:endParaRPr>
              </a:p>
            </p:txBody>
          </p:sp>
          <p:sp>
            <p:nvSpPr>
              <p:cNvPr id="16" name="Rectangle 19"/>
              <p:cNvSpPr/>
              <p:nvPr/>
            </p:nvSpPr>
            <p:spPr>
              <a:xfrm>
                <a:off x="3048000" y="2420888"/>
                <a:ext cx="762000" cy="2760712"/>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solidFill>
                    <a:schemeClr val="tx2">
                      <a:lumMod val="10000"/>
                    </a:schemeClr>
                  </a:solidFill>
                </a:endParaRPr>
              </a:p>
            </p:txBody>
          </p:sp>
          <p:sp>
            <p:nvSpPr>
              <p:cNvPr id="17" name="Rectangle 20"/>
              <p:cNvSpPr/>
              <p:nvPr/>
            </p:nvSpPr>
            <p:spPr>
              <a:xfrm>
                <a:off x="3818217" y="3467100"/>
                <a:ext cx="762000" cy="1714500"/>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solidFill>
                    <a:schemeClr val="tx2">
                      <a:lumMod val="10000"/>
                    </a:schemeClr>
                  </a:solidFill>
                </a:endParaRPr>
              </a:p>
            </p:txBody>
          </p:sp>
          <p:sp>
            <p:nvSpPr>
              <p:cNvPr id="18" name="Rectangle 21"/>
              <p:cNvSpPr/>
              <p:nvPr/>
            </p:nvSpPr>
            <p:spPr>
              <a:xfrm>
                <a:off x="4572000" y="4869160"/>
                <a:ext cx="762000" cy="31244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solidFill>
                    <a:schemeClr val="tx2">
                      <a:lumMod val="10000"/>
                    </a:schemeClr>
                  </a:solidFill>
                </a:endParaRPr>
              </a:p>
            </p:txBody>
          </p:sp>
        </p:grpSp>
        <p:cxnSp>
          <p:nvCxnSpPr>
            <p:cNvPr id="23" name="Straight Connector 6"/>
            <p:cNvCxnSpPr/>
            <p:nvPr/>
          </p:nvCxnSpPr>
          <p:spPr>
            <a:xfrm>
              <a:off x="1068492" y="5195545"/>
              <a:ext cx="5447724" cy="3175"/>
            </a:xfrm>
            <a:prstGeom prst="line">
              <a:avLst/>
            </a:prstGeom>
          </p:spPr>
          <p:style>
            <a:lnRef idx="3">
              <a:schemeClr val="dk1"/>
            </a:lnRef>
            <a:fillRef idx="0">
              <a:schemeClr val="dk1"/>
            </a:fillRef>
            <a:effectRef idx="2">
              <a:schemeClr val="dk1"/>
            </a:effectRef>
            <a:fontRef idx="minor">
              <a:schemeClr val="tx1"/>
            </a:fontRef>
          </p:style>
        </p:cxnSp>
      </p:grpSp>
      <p:sp>
        <p:nvSpPr>
          <p:cNvPr id="6" name="وسيلة شرح مع سهم إلى اليسار 5"/>
          <p:cNvSpPr/>
          <p:nvPr/>
        </p:nvSpPr>
        <p:spPr>
          <a:xfrm>
            <a:off x="6177182" y="1844824"/>
            <a:ext cx="2304256" cy="1224136"/>
          </a:xfrm>
          <a:prstGeom prst="leftArrowCallout">
            <a:avLst>
              <a:gd name="adj1" fmla="val 25000"/>
              <a:gd name="adj2" fmla="val 25000"/>
              <a:gd name="adj3" fmla="val 25000"/>
              <a:gd name="adj4" fmla="val 76315"/>
            </a:avLst>
          </a:prstGeom>
          <a:blipFill>
            <a:blip r:embed="rId2" cstate="print"/>
            <a:tile tx="0" ty="0" sx="100000" sy="100000" flip="none" algn="tl"/>
          </a:blip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tx2">
                    <a:lumMod val="10000"/>
                  </a:schemeClr>
                </a:solidFill>
              </a:rPr>
              <a:t>1) المدرج التكراري</a:t>
            </a:r>
            <a:endParaRPr lang="ar-SA" sz="2400" b="1" dirty="0">
              <a:solidFill>
                <a:schemeClr val="tx2">
                  <a:lumMod val="10000"/>
                </a:schemeClr>
              </a:solidFill>
            </a:endParaRPr>
          </a:p>
        </p:txBody>
      </p:sp>
      <p:sp>
        <p:nvSpPr>
          <p:cNvPr id="7" name="مربع نص 6"/>
          <p:cNvSpPr txBox="1"/>
          <p:nvPr/>
        </p:nvSpPr>
        <p:spPr>
          <a:xfrm>
            <a:off x="1409797" y="1743981"/>
            <a:ext cx="764678" cy="369332"/>
          </a:xfrm>
          <a:prstGeom prst="rect">
            <a:avLst/>
          </a:prstGeom>
          <a:noFill/>
        </p:spPr>
        <p:txBody>
          <a:bodyPr vert="horz" wrap="square" rtlCol="1">
            <a:spAutoFit/>
          </a:bodyPr>
          <a:lstStyle/>
          <a:p>
            <a:r>
              <a:rPr lang="ar-SA" b="1" dirty="0" smtClean="0">
                <a:solidFill>
                  <a:schemeClr val="bg1"/>
                </a:solidFill>
              </a:rPr>
              <a:t>التكرار</a:t>
            </a:r>
            <a:endParaRPr lang="ar-SA" b="1" dirty="0">
              <a:solidFill>
                <a:schemeClr val="bg1"/>
              </a:solidFill>
            </a:endParaRPr>
          </a:p>
        </p:txBody>
      </p:sp>
    </p:spTree>
    <p:extLst>
      <p:ext uri="{BB962C8B-B14F-4D97-AF65-F5344CB8AC3E}">
        <p14:creationId xmlns="" xmlns:p14="http://schemas.microsoft.com/office/powerpoint/2010/main" val="1782443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out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1000"/>
                                        <p:tgtEl>
                                          <p:spTgt spid="6"/>
                                        </p:tgtEl>
                                      </p:cBhvr>
                                    </p:animEffect>
                                    <p:anim calcmode="lin" valueType="num">
                                      <p:cBhvr>
                                        <p:cTn id="18" dur="1000" fill="hold"/>
                                        <p:tgtEl>
                                          <p:spTgt spid="6"/>
                                        </p:tgtEl>
                                        <p:attrNameLst>
                                          <p:attrName>ppt_x</p:attrName>
                                        </p:attrNameLst>
                                      </p:cBhvr>
                                      <p:tavLst>
                                        <p:tav tm="0">
                                          <p:val>
                                            <p:strVal val="#ppt_x"/>
                                          </p:val>
                                        </p:tav>
                                        <p:tav tm="100000">
                                          <p:val>
                                            <p:strVal val="#ppt_x"/>
                                          </p:val>
                                        </p:tav>
                                      </p:tavLst>
                                    </p:anim>
                                    <p:anim calcmode="lin" valueType="num">
                                      <p:cBhvr>
                                        <p:cTn id="1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10"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Rectangle 4" descr="25"/>
          <p:cNvSpPr>
            <a:spLocks noChangeArrowheads="1"/>
          </p:cNvSpPr>
          <p:nvPr/>
        </p:nvSpPr>
        <p:spPr bwMode="auto">
          <a:xfrm>
            <a:off x="611188" y="1430338"/>
            <a:ext cx="8081962" cy="2862322"/>
          </a:xfrm>
          <a:prstGeom prst="rect">
            <a:avLst/>
          </a:prstGeom>
          <a:noFill/>
          <a:ln w="9525" algn="ctr">
            <a:noFill/>
            <a:miter lim="800000"/>
            <a:headEnd/>
            <a:tailEnd/>
          </a:ln>
          <a:effectLst/>
        </p:spPr>
        <p:txBody>
          <a:bodyPr wrap="square" anchor="ctr">
            <a:spAutoFit/>
          </a:bodyPr>
          <a:lstStyle/>
          <a:p>
            <a:pPr algn="r">
              <a:defRPr/>
            </a:pPr>
            <a:r>
              <a:rPr lang="ar-SA" b="1" u="sng" dirty="0">
                <a:solidFill>
                  <a:srgbClr val="BF013C"/>
                </a:solidFill>
                <a:effectLst>
                  <a:outerShdw blurRad="38100" dist="38100" dir="2700000" algn="tl">
                    <a:srgbClr val="C0C0C0"/>
                  </a:outerShdw>
                </a:effectLst>
                <a:cs typeface="Mudir MT" pitchFamily="2" charset="-78"/>
              </a:rPr>
              <a:t>التوزيعات التكرارية :</a:t>
            </a:r>
            <a:endParaRPr lang="en-US" b="1" u="sng" dirty="0">
              <a:solidFill>
                <a:srgbClr val="BF013C"/>
              </a:solidFill>
              <a:effectLst>
                <a:outerShdw blurRad="38100" dist="38100" dir="2700000" algn="tl">
                  <a:srgbClr val="C0C0C0"/>
                </a:outerShdw>
              </a:effectLst>
              <a:cs typeface="Mudir MT" pitchFamily="2" charset="-78"/>
            </a:endParaRPr>
          </a:p>
          <a:p>
            <a:pPr algn="r">
              <a:defRPr/>
            </a:pPr>
            <a:r>
              <a:rPr lang="ar-SA" b="1" dirty="0">
                <a:solidFill>
                  <a:srgbClr val="0B5395"/>
                </a:solidFill>
                <a:effectLst>
                  <a:outerShdw blurRad="38100" dist="38100" dir="2700000" algn="tl">
                    <a:srgbClr val="C0C0C0"/>
                  </a:outerShdw>
                </a:effectLst>
              </a:rPr>
              <a:t>تعتبر التوزيعات التكرارية احدي الطرق المستخدمة في  تنظيم </a:t>
            </a:r>
            <a:r>
              <a:rPr lang="ar-SA" b="1" dirty="0" err="1">
                <a:solidFill>
                  <a:srgbClr val="0B5395"/>
                </a:solidFill>
                <a:effectLst>
                  <a:outerShdw blurRad="38100" dist="38100" dir="2700000" algn="tl">
                    <a:srgbClr val="C0C0C0"/>
                  </a:outerShdw>
                </a:effectLst>
              </a:rPr>
              <a:t>و</a:t>
            </a:r>
            <a:r>
              <a:rPr lang="ar-SA" b="1" dirty="0">
                <a:solidFill>
                  <a:srgbClr val="0B5395"/>
                </a:solidFill>
                <a:effectLst>
                  <a:outerShdw blurRad="38100" dist="38100" dir="2700000" algn="tl">
                    <a:srgbClr val="C0C0C0"/>
                  </a:outerShdw>
                </a:effectLst>
              </a:rPr>
              <a:t> تلخيص البيانات سواء كانت هذه البيانات وصفية أو كمية. التوزيع التكراري في ابسط أشكاله يتكون من حصر لجميع القيم التي يمكن أن يأخذها المتغير وعدد مرات تكرار كل قيمة من هذه القيم , وتوضع هذه المعلومات في جدول يسمى الجدول التكراري</a:t>
            </a:r>
            <a:r>
              <a:rPr lang="ar-SA" dirty="0" smtClean="0"/>
              <a:t>.</a:t>
            </a:r>
          </a:p>
          <a:p>
            <a:pPr algn="r">
              <a:defRPr/>
            </a:pPr>
            <a:endParaRPr lang="ar-SA" dirty="0" smtClean="0"/>
          </a:p>
          <a:p>
            <a:pPr algn="r">
              <a:defRPr/>
            </a:pPr>
            <a:endParaRPr lang="ar-SA" dirty="0" smtClean="0"/>
          </a:p>
          <a:p>
            <a:pPr algn="r">
              <a:defRPr/>
            </a:pPr>
            <a:endParaRPr lang="ar-SA" dirty="0" smtClean="0"/>
          </a:p>
          <a:p>
            <a:pPr algn="r">
              <a:defRPr/>
            </a:pPr>
            <a:endParaRPr lang="ar-SA" dirty="0" smtClean="0"/>
          </a:p>
          <a:p>
            <a:pPr algn="r">
              <a:defRPr/>
            </a:pPr>
            <a:endParaRPr lang="ar-SA" dirty="0"/>
          </a:p>
        </p:txBody>
      </p:sp>
      <p:sp>
        <p:nvSpPr>
          <p:cNvPr id="3" name="مستطيل 2"/>
          <p:cNvSpPr/>
          <p:nvPr/>
        </p:nvSpPr>
        <p:spPr>
          <a:xfrm>
            <a:off x="642910" y="3143248"/>
            <a:ext cx="8072494" cy="1200329"/>
          </a:xfrm>
          <a:prstGeom prst="rect">
            <a:avLst/>
          </a:prstGeom>
        </p:spPr>
        <p:txBody>
          <a:bodyPr wrap="square">
            <a:spAutoFit/>
          </a:bodyPr>
          <a:lstStyle/>
          <a:p>
            <a:r>
              <a:rPr lang="ar-SA" b="1" dirty="0" smtClean="0">
                <a:solidFill>
                  <a:schemeClr val="tx2">
                    <a:lumMod val="75000"/>
                  </a:schemeClr>
                </a:solidFill>
              </a:rPr>
              <a:t>أنواع الجداول الإحصائية.(بسيط/مركب)</a:t>
            </a:r>
          </a:p>
          <a:p>
            <a:r>
              <a:rPr lang="ar-SA" b="1" dirty="0" smtClean="0">
                <a:solidFill>
                  <a:schemeClr val="tx2">
                    <a:lumMod val="75000"/>
                  </a:schemeClr>
                </a:solidFill>
              </a:rPr>
              <a:t>1- الجدول البسيط: يتضمن مجموعة من الحالات المدروسة يتم توزيعها طبقا لفئات متغير واحد فقط.</a:t>
            </a:r>
          </a:p>
          <a:p>
            <a:r>
              <a:rPr lang="ar-SA" b="1" dirty="0" smtClean="0">
                <a:solidFill>
                  <a:schemeClr val="tx2">
                    <a:lumMod val="75000"/>
                  </a:schemeClr>
                </a:solidFill>
              </a:rPr>
              <a:t>2- الجدول المزدوج أو المركب: يتضمن  مجموعة من الحالات المدروسة يتم توزيعها طبقا لفئات متغيرين أو أكثر.</a:t>
            </a:r>
            <a:endParaRPr lang="ar-SA" dirty="0"/>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ع سهم إلى اليسار 1"/>
          <p:cNvSpPr/>
          <p:nvPr/>
        </p:nvSpPr>
        <p:spPr>
          <a:xfrm>
            <a:off x="6516216" y="332656"/>
            <a:ext cx="2304256" cy="1224136"/>
          </a:xfrm>
          <a:prstGeom prst="leftArrowCallout">
            <a:avLst>
              <a:gd name="adj1" fmla="val 25000"/>
              <a:gd name="adj2" fmla="val 25000"/>
              <a:gd name="adj3" fmla="val 25000"/>
              <a:gd name="adj4" fmla="val 76315"/>
            </a:avLst>
          </a:prstGeom>
          <a:blipFill>
            <a:blip r:embed="rId2" cstate="print"/>
            <a:tile tx="0" ty="0" sx="100000" sy="100000" flip="none" algn="tl"/>
          </a:blip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tx2">
                    <a:lumMod val="10000"/>
                  </a:schemeClr>
                </a:solidFill>
              </a:rPr>
              <a:t>2) المضلع التكراري</a:t>
            </a:r>
            <a:endParaRPr lang="ar-SA" sz="2400" b="1" dirty="0">
              <a:solidFill>
                <a:schemeClr val="tx2">
                  <a:lumMod val="10000"/>
                </a:schemeClr>
              </a:solidFill>
            </a:endParaRPr>
          </a:p>
        </p:txBody>
      </p:sp>
      <p:sp>
        <p:nvSpPr>
          <p:cNvPr id="34" name="مربع نص 33"/>
          <p:cNvSpPr txBox="1"/>
          <p:nvPr/>
        </p:nvSpPr>
        <p:spPr>
          <a:xfrm>
            <a:off x="1619672" y="764704"/>
            <a:ext cx="4608512" cy="646331"/>
          </a:xfrm>
          <a:prstGeom prst="rect">
            <a:avLst/>
          </a:prstGeom>
          <a:noFill/>
        </p:spPr>
        <p:txBody>
          <a:bodyPr wrap="square" rtlCol="1">
            <a:spAutoFit/>
          </a:bodyPr>
          <a:lstStyle/>
          <a:p>
            <a:r>
              <a:rPr lang="ar-SA" dirty="0" smtClean="0">
                <a:solidFill>
                  <a:srgbClr val="002060"/>
                </a:solidFill>
              </a:rPr>
              <a:t>و هو مضلع نحصل عليه بتنصيف الأضلاع العلوية للمستطيلات و نصل بينها .</a:t>
            </a:r>
            <a:endParaRPr lang="ar-SA" dirty="0">
              <a:solidFill>
                <a:srgbClr val="002060"/>
              </a:solidFill>
            </a:endParaRPr>
          </a:p>
        </p:txBody>
      </p:sp>
      <p:grpSp>
        <p:nvGrpSpPr>
          <p:cNvPr id="3" name="مجموعة 38"/>
          <p:cNvGrpSpPr/>
          <p:nvPr/>
        </p:nvGrpSpPr>
        <p:grpSpPr>
          <a:xfrm>
            <a:off x="1163960" y="1704919"/>
            <a:ext cx="7234090" cy="4585871"/>
            <a:chOff x="1163960" y="1704919"/>
            <a:chExt cx="7234090" cy="4585871"/>
          </a:xfrm>
        </p:grpSpPr>
        <p:grpSp>
          <p:nvGrpSpPr>
            <p:cNvPr id="4" name="مجموعة 32"/>
            <p:cNvGrpSpPr/>
            <p:nvPr/>
          </p:nvGrpSpPr>
          <p:grpSpPr>
            <a:xfrm>
              <a:off x="1163960" y="1704919"/>
              <a:ext cx="7234090" cy="4585871"/>
              <a:chOff x="1163960" y="1704919"/>
              <a:chExt cx="7234090" cy="4585871"/>
            </a:xfrm>
          </p:grpSpPr>
          <p:grpSp>
            <p:nvGrpSpPr>
              <p:cNvPr id="19" name="مجموعة 31"/>
              <p:cNvGrpSpPr/>
              <p:nvPr/>
            </p:nvGrpSpPr>
            <p:grpSpPr>
              <a:xfrm>
                <a:off x="1163960" y="1704919"/>
                <a:ext cx="7234090" cy="4585871"/>
                <a:chOff x="1163960" y="1704919"/>
                <a:chExt cx="7234090" cy="4585871"/>
              </a:xfrm>
            </p:grpSpPr>
            <p:grpSp>
              <p:nvGrpSpPr>
                <p:cNvPr id="21" name="مجموعة 30"/>
                <p:cNvGrpSpPr/>
                <p:nvPr/>
              </p:nvGrpSpPr>
              <p:grpSpPr>
                <a:xfrm>
                  <a:off x="1163960" y="1704919"/>
                  <a:ext cx="7234090" cy="4585871"/>
                  <a:chOff x="1163960" y="1241850"/>
                  <a:chExt cx="7234090" cy="4585871"/>
                </a:xfrm>
              </p:grpSpPr>
              <p:grpSp>
                <p:nvGrpSpPr>
                  <p:cNvPr id="23" name="مجموعة 2"/>
                  <p:cNvGrpSpPr/>
                  <p:nvPr/>
                </p:nvGrpSpPr>
                <p:grpSpPr>
                  <a:xfrm>
                    <a:off x="1163960" y="1241850"/>
                    <a:ext cx="7234090" cy="4585871"/>
                    <a:chOff x="323528" y="1066800"/>
                    <a:chExt cx="7682020" cy="4585871"/>
                  </a:xfrm>
                </p:grpSpPr>
                <p:grpSp>
                  <p:nvGrpSpPr>
                    <p:cNvPr id="25" name="مجموعة 3"/>
                    <p:cNvGrpSpPr/>
                    <p:nvPr/>
                  </p:nvGrpSpPr>
                  <p:grpSpPr>
                    <a:xfrm>
                      <a:off x="323528" y="1066800"/>
                      <a:ext cx="7682020" cy="4585871"/>
                      <a:chOff x="323528" y="1066800"/>
                      <a:chExt cx="7682020" cy="4585871"/>
                    </a:xfrm>
                  </p:grpSpPr>
                  <p:cxnSp>
                    <p:nvCxnSpPr>
                      <p:cNvPr id="6" name="Straight Connector 6"/>
                      <p:cNvCxnSpPr/>
                      <p:nvPr/>
                    </p:nvCxnSpPr>
                    <p:spPr>
                      <a:xfrm rot="5400000">
                        <a:off x="-952499" y="3162300"/>
                        <a:ext cx="4038600" cy="3175"/>
                      </a:xfrm>
                      <a:prstGeom prst="line">
                        <a:avLst/>
                      </a:prstGeom>
                    </p:spPr>
                    <p:style>
                      <a:lnRef idx="3">
                        <a:schemeClr val="dk1"/>
                      </a:lnRef>
                      <a:fillRef idx="0">
                        <a:schemeClr val="dk1"/>
                      </a:fillRef>
                      <a:effectRef idx="2">
                        <a:schemeClr val="dk1"/>
                      </a:effectRef>
                      <a:fontRef idx="minor">
                        <a:schemeClr val="tx1"/>
                      </a:fontRef>
                    </p:style>
                  </p:cxnSp>
                  <p:sp>
                    <p:nvSpPr>
                      <p:cNvPr id="7" name="TextBox 9"/>
                      <p:cNvSpPr txBox="1">
                        <a:spLocks noChangeArrowheads="1"/>
                      </p:cNvSpPr>
                      <p:nvPr/>
                    </p:nvSpPr>
                    <p:spPr bwMode="auto">
                      <a:xfrm>
                        <a:off x="883924" y="5181600"/>
                        <a:ext cx="712162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r>
                          <a:rPr lang="ar-SA" b="1" dirty="0" smtClean="0">
                            <a:solidFill>
                              <a:schemeClr val="tx2">
                                <a:lumMod val="10000"/>
                              </a:schemeClr>
                            </a:solidFill>
                          </a:rPr>
                          <a:t>الحدود الفعلية للفئات        49.5      44.5     39.5    34.5     29.5     24.5</a:t>
                        </a:r>
                        <a:endParaRPr lang="en-US" b="1" dirty="0">
                          <a:solidFill>
                            <a:schemeClr val="tx2">
                              <a:lumMod val="10000"/>
                            </a:schemeClr>
                          </a:solidFill>
                        </a:endParaRPr>
                      </a:p>
                    </p:txBody>
                  </p:sp>
                  <p:sp>
                    <p:nvSpPr>
                      <p:cNvPr id="8" name="TextBox 14"/>
                      <p:cNvSpPr txBox="1">
                        <a:spLocks noChangeArrowheads="1"/>
                      </p:cNvSpPr>
                      <p:nvPr/>
                    </p:nvSpPr>
                    <p:spPr bwMode="auto">
                      <a:xfrm>
                        <a:off x="323528" y="1066800"/>
                        <a:ext cx="667072" cy="45858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ar-SA" sz="1600" b="1" dirty="0" smtClean="0">
                            <a:solidFill>
                              <a:schemeClr val="tx2">
                                <a:lumMod val="10000"/>
                              </a:schemeClr>
                            </a:solidFill>
                          </a:rPr>
                          <a:t>18</a:t>
                        </a:r>
                      </a:p>
                      <a:p>
                        <a:pPr eaLnBrk="1" hangingPunct="1"/>
                        <a:endParaRPr lang="ar-SA" sz="1600" b="1" dirty="0" smtClean="0">
                          <a:solidFill>
                            <a:schemeClr val="tx2">
                              <a:lumMod val="10000"/>
                            </a:schemeClr>
                          </a:solidFill>
                        </a:endParaRPr>
                      </a:p>
                      <a:p>
                        <a:pPr eaLnBrk="1" hangingPunct="1"/>
                        <a:r>
                          <a:rPr lang="ar-SA" sz="1600" b="1" dirty="0" smtClean="0">
                            <a:solidFill>
                              <a:schemeClr val="tx2">
                                <a:lumMod val="10000"/>
                              </a:schemeClr>
                            </a:solidFill>
                          </a:rPr>
                          <a:t>16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12</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10</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8</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2</a:t>
                        </a:r>
                        <a:endParaRPr lang="ar-SA" sz="1600" b="1" dirty="0">
                          <a:solidFill>
                            <a:schemeClr val="tx2">
                              <a:lumMod val="10000"/>
                            </a:schemeClr>
                          </a:solidFill>
                        </a:endParaRPr>
                      </a:p>
                      <a:p>
                        <a:pPr eaLnBrk="1" hangingPunct="1"/>
                        <a:endParaRPr lang="en-US" dirty="0">
                          <a:solidFill>
                            <a:schemeClr val="tx2">
                              <a:lumMod val="10000"/>
                            </a:schemeClr>
                          </a:solidFill>
                        </a:endParaRPr>
                      </a:p>
                    </p:txBody>
                  </p:sp>
                  <p:sp>
                    <p:nvSpPr>
                      <p:cNvPr id="9" name="Rectangle 17"/>
                      <p:cNvSpPr/>
                      <p:nvPr/>
                    </p:nvSpPr>
                    <p:spPr>
                      <a:xfrm>
                        <a:off x="1524000" y="3933056"/>
                        <a:ext cx="762000" cy="1248544"/>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endParaRPr lang="en-US">
                          <a:solidFill>
                            <a:schemeClr val="tx2">
                              <a:lumMod val="10000"/>
                            </a:schemeClr>
                          </a:solidFill>
                        </a:endParaRPr>
                      </a:p>
                    </p:txBody>
                  </p:sp>
                  <p:sp>
                    <p:nvSpPr>
                      <p:cNvPr id="10" name="Rectangle 18"/>
                      <p:cNvSpPr/>
                      <p:nvPr/>
                    </p:nvSpPr>
                    <p:spPr>
                      <a:xfrm>
                        <a:off x="2286000" y="1144587"/>
                        <a:ext cx="762000" cy="4037013"/>
                      </a:xfrm>
                      <a:prstGeom prst="rect">
                        <a:avLst/>
                      </a:prstGeom>
                    </p:spPr>
                    <p:style>
                      <a:lnRef idx="0">
                        <a:schemeClr val="accent4"/>
                      </a:lnRef>
                      <a:fillRef idx="3">
                        <a:schemeClr val="accent4"/>
                      </a:fillRef>
                      <a:effectRef idx="3">
                        <a:schemeClr val="accent4"/>
                      </a:effectRef>
                      <a:fontRef idx="minor">
                        <a:schemeClr val="lt1"/>
                      </a:fontRef>
                    </p:style>
                    <p:txBody>
                      <a:bodyPr anchor="ctr"/>
                      <a:lstStyle/>
                      <a:p>
                        <a:pPr algn="ctr">
                          <a:defRPr/>
                        </a:pPr>
                        <a:endParaRPr lang="en-US">
                          <a:solidFill>
                            <a:schemeClr val="tx2">
                              <a:lumMod val="10000"/>
                            </a:schemeClr>
                          </a:solidFill>
                        </a:endParaRPr>
                      </a:p>
                    </p:txBody>
                  </p:sp>
                  <p:sp>
                    <p:nvSpPr>
                      <p:cNvPr id="11" name="Rectangle 19"/>
                      <p:cNvSpPr/>
                      <p:nvPr/>
                    </p:nvSpPr>
                    <p:spPr>
                      <a:xfrm>
                        <a:off x="3048000" y="2420888"/>
                        <a:ext cx="762000" cy="2760712"/>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solidFill>
                            <a:schemeClr val="tx2">
                              <a:lumMod val="10000"/>
                            </a:schemeClr>
                          </a:solidFill>
                        </a:endParaRPr>
                      </a:p>
                    </p:txBody>
                  </p:sp>
                  <p:sp>
                    <p:nvSpPr>
                      <p:cNvPr id="12" name="Rectangle 20"/>
                      <p:cNvSpPr/>
                      <p:nvPr/>
                    </p:nvSpPr>
                    <p:spPr>
                      <a:xfrm>
                        <a:off x="3818217" y="3467100"/>
                        <a:ext cx="762000" cy="1714500"/>
                      </a:xfrm>
                      <a:prstGeom prst="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US">
                          <a:solidFill>
                            <a:schemeClr val="tx2">
                              <a:lumMod val="10000"/>
                            </a:schemeClr>
                          </a:solidFill>
                        </a:endParaRPr>
                      </a:p>
                    </p:txBody>
                  </p:sp>
                  <p:sp>
                    <p:nvSpPr>
                      <p:cNvPr id="13" name="Rectangle 21"/>
                      <p:cNvSpPr/>
                      <p:nvPr/>
                    </p:nvSpPr>
                    <p:spPr>
                      <a:xfrm>
                        <a:off x="4572000" y="4869160"/>
                        <a:ext cx="762000" cy="312440"/>
                      </a:xfrm>
                      <a:prstGeom prst="rect">
                        <a:avLst/>
                      </a:prstGeom>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en-US">
                          <a:solidFill>
                            <a:schemeClr val="tx2">
                              <a:lumMod val="10000"/>
                            </a:schemeClr>
                          </a:solidFill>
                        </a:endParaRPr>
                      </a:p>
                    </p:txBody>
                  </p:sp>
                </p:grpSp>
                <p:cxnSp>
                  <p:nvCxnSpPr>
                    <p:cNvPr id="5" name="Straight Connector 6"/>
                    <p:cNvCxnSpPr/>
                    <p:nvPr/>
                  </p:nvCxnSpPr>
                  <p:spPr>
                    <a:xfrm>
                      <a:off x="1068492" y="5195545"/>
                      <a:ext cx="5447724" cy="3175"/>
                    </a:xfrm>
                    <a:prstGeom prst="line">
                      <a:avLst/>
                    </a:prstGeom>
                  </p:spPr>
                  <p:style>
                    <a:lnRef idx="3">
                      <a:schemeClr val="dk1"/>
                    </a:lnRef>
                    <a:fillRef idx="0">
                      <a:schemeClr val="dk1"/>
                    </a:fillRef>
                    <a:effectRef idx="2">
                      <a:schemeClr val="dk1"/>
                    </a:effectRef>
                    <a:fontRef idx="minor">
                      <a:schemeClr val="tx1"/>
                    </a:fontRef>
                  </p:style>
                </p:cxnSp>
              </p:grpSp>
              <p:cxnSp>
                <p:nvCxnSpPr>
                  <p:cNvPr id="20" name="رابط مستقيم 19"/>
                  <p:cNvCxnSpPr>
                    <a:stCxn id="14" idx="0"/>
                    <a:endCxn id="16" idx="0"/>
                  </p:cNvCxnSpPr>
                  <p:nvPr/>
                </p:nvCxnSpPr>
                <p:spPr>
                  <a:xfrm flipV="1">
                    <a:off x="2641592" y="1291079"/>
                    <a:ext cx="743175" cy="278390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27" name="مجموعة 29"/>
                  <p:cNvGrpSpPr/>
                  <p:nvPr/>
                </p:nvGrpSpPr>
                <p:grpSpPr>
                  <a:xfrm>
                    <a:off x="2605592" y="1319639"/>
                    <a:ext cx="2968189" cy="3768944"/>
                    <a:chOff x="2605592" y="1319639"/>
                    <a:chExt cx="2968189" cy="3768944"/>
                  </a:xfrm>
                </p:grpSpPr>
                <p:sp>
                  <p:nvSpPr>
                    <p:cNvPr id="14" name="شكل بيضاوي 13"/>
                    <p:cNvSpPr/>
                    <p:nvPr/>
                  </p:nvSpPr>
                  <p:spPr>
                    <a:xfrm>
                      <a:off x="2605592" y="4074988"/>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sp>
                  <p:nvSpPr>
                    <p:cNvPr id="15" name="شكل بيضاوي 14"/>
                    <p:cNvSpPr/>
                    <p:nvPr/>
                  </p:nvSpPr>
                  <p:spPr>
                    <a:xfrm>
                      <a:off x="4802540" y="3610913"/>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sp>
                  <p:nvSpPr>
                    <p:cNvPr id="18" name="شكل بيضاوي 17"/>
                    <p:cNvSpPr/>
                    <p:nvPr/>
                  </p:nvSpPr>
                  <p:spPr>
                    <a:xfrm>
                      <a:off x="5501781" y="5016583"/>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cxnSp>
                  <p:nvCxnSpPr>
                    <p:cNvPr id="22" name="رابط مستقيم 21"/>
                    <p:cNvCxnSpPr/>
                    <p:nvPr/>
                  </p:nvCxnSpPr>
                  <p:spPr>
                    <a:xfrm>
                      <a:off x="3394097" y="1319639"/>
                      <a:ext cx="700664" cy="1299652"/>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4" name="رابط مستقيم 23"/>
                    <p:cNvCxnSpPr/>
                    <p:nvPr/>
                  </p:nvCxnSpPr>
                  <p:spPr>
                    <a:xfrm>
                      <a:off x="4095780" y="2603360"/>
                      <a:ext cx="739641" cy="106900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6" name="رابط مستقيم 25"/>
                    <p:cNvCxnSpPr/>
                    <p:nvPr/>
                  </p:nvCxnSpPr>
                  <p:spPr>
                    <a:xfrm>
                      <a:off x="4819490" y="3610913"/>
                      <a:ext cx="724697" cy="142573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7" name="شكل بيضاوي 16"/>
                <p:cNvSpPr/>
                <p:nvPr/>
              </p:nvSpPr>
              <p:spPr>
                <a:xfrm>
                  <a:off x="4059780" y="3030429"/>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sp>
            <p:nvSpPr>
              <p:cNvPr id="16" name="شكل بيضاوي 15"/>
              <p:cNvSpPr/>
              <p:nvPr/>
            </p:nvSpPr>
            <p:spPr>
              <a:xfrm>
                <a:off x="3348767" y="1754148"/>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cxnSp>
          <p:nvCxnSpPr>
            <p:cNvPr id="36" name="رابط مستقيم 35"/>
            <p:cNvCxnSpPr>
              <a:stCxn id="14" idx="3"/>
            </p:cNvCxnSpPr>
            <p:nvPr/>
          </p:nvCxnSpPr>
          <p:spPr>
            <a:xfrm flipH="1">
              <a:off x="2123728" y="4599513"/>
              <a:ext cx="492408" cy="1237326"/>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38" name="رابط مستقيم 37"/>
            <p:cNvCxnSpPr/>
            <p:nvPr/>
          </p:nvCxnSpPr>
          <p:spPr>
            <a:xfrm>
              <a:off x="5573781" y="5530892"/>
              <a:ext cx="582395" cy="321187"/>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4995705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4"/>
                                        </p:tgtEl>
                                        <p:attrNameLst>
                                          <p:attrName>style.visibility</p:attrName>
                                        </p:attrNameLst>
                                      </p:cBhvr>
                                      <p:to>
                                        <p:strVal val="visible"/>
                                      </p:to>
                                    </p:set>
                                    <p:animEffect transition="in" filter="randombar(horizontal)">
                                      <p:cBhvr>
                                        <p:cTn id="14" dur="500"/>
                                        <p:tgtEl>
                                          <p:spTgt spid="34"/>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4"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مجموعة 2"/>
          <p:cNvGrpSpPr/>
          <p:nvPr/>
        </p:nvGrpSpPr>
        <p:grpSpPr>
          <a:xfrm>
            <a:off x="1163960" y="1704919"/>
            <a:ext cx="7234090" cy="4585871"/>
            <a:chOff x="1163960" y="1704919"/>
            <a:chExt cx="7234090" cy="4585871"/>
          </a:xfrm>
        </p:grpSpPr>
        <p:grpSp>
          <p:nvGrpSpPr>
            <p:cNvPr id="3" name="مجموعة 3"/>
            <p:cNvGrpSpPr/>
            <p:nvPr/>
          </p:nvGrpSpPr>
          <p:grpSpPr>
            <a:xfrm>
              <a:off x="1163960" y="1704919"/>
              <a:ext cx="7234090" cy="4585871"/>
              <a:chOff x="1163960" y="1704919"/>
              <a:chExt cx="7234090" cy="4585871"/>
            </a:xfrm>
          </p:grpSpPr>
          <p:grpSp>
            <p:nvGrpSpPr>
              <p:cNvPr id="4" name="مجموعة 6"/>
              <p:cNvGrpSpPr/>
              <p:nvPr/>
            </p:nvGrpSpPr>
            <p:grpSpPr>
              <a:xfrm>
                <a:off x="1163960" y="1704919"/>
                <a:ext cx="7234090" cy="4585871"/>
                <a:chOff x="1163960" y="1704919"/>
                <a:chExt cx="7234090" cy="4585871"/>
              </a:xfrm>
            </p:grpSpPr>
            <p:grpSp>
              <p:nvGrpSpPr>
                <p:cNvPr id="5" name="مجموعة 8"/>
                <p:cNvGrpSpPr/>
                <p:nvPr/>
              </p:nvGrpSpPr>
              <p:grpSpPr>
                <a:xfrm>
                  <a:off x="1163960" y="1704919"/>
                  <a:ext cx="7234090" cy="4585871"/>
                  <a:chOff x="1163960" y="1241850"/>
                  <a:chExt cx="7234090" cy="4585871"/>
                </a:xfrm>
              </p:grpSpPr>
              <p:grpSp>
                <p:nvGrpSpPr>
                  <p:cNvPr id="6" name="مجموعة 10"/>
                  <p:cNvGrpSpPr/>
                  <p:nvPr/>
                </p:nvGrpSpPr>
                <p:grpSpPr>
                  <a:xfrm>
                    <a:off x="1163960" y="1241850"/>
                    <a:ext cx="7234090" cy="4585871"/>
                    <a:chOff x="323528" y="1066800"/>
                    <a:chExt cx="7682020" cy="4585871"/>
                  </a:xfrm>
                </p:grpSpPr>
                <p:grpSp>
                  <p:nvGrpSpPr>
                    <p:cNvPr id="7" name="مجموعة 19"/>
                    <p:cNvGrpSpPr/>
                    <p:nvPr/>
                  </p:nvGrpSpPr>
                  <p:grpSpPr>
                    <a:xfrm>
                      <a:off x="323528" y="1066800"/>
                      <a:ext cx="7682020" cy="4585871"/>
                      <a:chOff x="323528" y="1066800"/>
                      <a:chExt cx="7682020" cy="4585871"/>
                    </a:xfrm>
                  </p:grpSpPr>
                  <p:cxnSp>
                    <p:nvCxnSpPr>
                      <p:cNvPr id="22" name="Straight Connector 6"/>
                      <p:cNvCxnSpPr/>
                      <p:nvPr/>
                    </p:nvCxnSpPr>
                    <p:spPr>
                      <a:xfrm rot="5400000">
                        <a:off x="-952499" y="3162300"/>
                        <a:ext cx="4038600" cy="3175"/>
                      </a:xfrm>
                      <a:prstGeom prst="line">
                        <a:avLst/>
                      </a:prstGeom>
                    </p:spPr>
                    <p:style>
                      <a:lnRef idx="3">
                        <a:schemeClr val="dk1"/>
                      </a:lnRef>
                      <a:fillRef idx="0">
                        <a:schemeClr val="dk1"/>
                      </a:fillRef>
                      <a:effectRef idx="2">
                        <a:schemeClr val="dk1"/>
                      </a:effectRef>
                      <a:fontRef idx="minor">
                        <a:schemeClr val="tx1"/>
                      </a:fontRef>
                    </p:style>
                  </p:cxnSp>
                  <p:sp>
                    <p:nvSpPr>
                      <p:cNvPr id="23" name="TextBox 9"/>
                      <p:cNvSpPr txBox="1">
                        <a:spLocks noChangeArrowheads="1"/>
                      </p:cNvSpPr>
                      <p:nvPr/>
                    </p:nvSpPr>
                    <p:spPr bwMode="auto">
                      <a:xfrm>
                        <a:off x="883924" y="5181600"/>
                        <a:ext cx="712162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r>
                          <a:rPr lang="ar-SA" b="1" dirty="0" smtClean="0">
                            <a:solidFill>
                              <a:schemeClr val="tx2">
                                <a:lumMod val="10000"/>
                              </a:schemeClr>
                            </a:solidFill>
                          </a:rPr>
                          <a:t>الحدود الفعلية للفئات         52   47        42      37       32        27      22	</a:t>
                        </a:r>
                        <a:endParaRPr lang="en-US" b="1" dirty="0">
                          <a:solidFill>
                            <a:schemeClr val="tx2">
                              <a:lumMod val="10000"/>
                            </a:schemeClr>
                          </a:solidFill>
                        </a:endParaRPr>
                      </a:p>
                    </p:txBody>
                  </p:sp>
                  <p:sp>
                    <p:nvSpPr>
                      <p:cNvPr id="24" name="TextBox 14"/>
                      <p:cNvSpPr txBox="1">
                        <a:spLocks noChangeArrowheads="1"/>
                      </p:cNvSpPr>
                      <p:nvPr/>
                    </p:nvSpPr>
                    <p:spPr bwMode="auto">
                      <a:xfrm>
                        <a:off x="323528" y="1066800"/>
                        <a:ext cx="667072" cy="45858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ar-SA" sz="1600" b="1" dirty="0" smtClean="0">
                            <a:solidFill>
                              <a:schemeClr val="tx2">
                                <a:lumMod val="10000"/>
                              </a:schemeClr>
                            </a:solidFill>
                          </a:rPr>
                          <a:t>18</a:t>
                        </a:r>
                      </a:p>
                      <a:p>
                        <a:pPr eaLnBrk="1" hangingPunct="1"/>
                        <a:endParaRPr lang="ar-SA" sz="1600" b="1" dirty="0" smtClean="0">
                          <a:solidFill>
                            <a:schemeClr val="tx2">
                              <a:lumMod val="10000"/>
                            </a:schemeClr>
                          </a:solidFill>
                        </a:endParaRPr>
                      </a:p>
                      <a:p>
                        <a:pPr eaLnBrk="1" hangingPunct="1"/>
                        <a:r>
                          <a:rPr lang="ar-SA" sz="1600" b="1" dirty="0" smtClean="0">
                            <a:solidFill>
                              <a:schemeClr val="tx2">
                                <a:lumMod val="10000"/>
                              </a:schemeClr>
                            </a:solidFill>
                          </a:rPr>
                          <a:t>16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12</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10</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8</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2</a:t>
                        </a:r>
                        <a:endParaRPr lang="ar-SA" sz="1600" b="1" dirty="0">
                          <a:solidFill>
                            <a:schemeClr val="tx2">
                              <a:lumMod val="10000"/>
                            </a:schemeClr>
                          </a:solidFill>
                        </a:endParaRPr>
                      </a:p>
                      <a:p>
                        <a:pPr eaLnBrk="1" hangingPunct="1"/>
                        <a:endParaRPr lang="en-US" dirty="0">
                          <a:solidFill>
                            <a:schemeClr val="tx2">
                              <a:lumMod val="10000"/>
                            </a:schemeClr>
                          </a:solidFill>
                        </a:endParaRPr>
                      </a:p>
                    </p:txBody>
                  </p:sp>
                </p:grpSp>
                <p:cxnSp>
                  <p:nvCxnSpPr>
                    <p:cNvPr id="21" name="Straight Connector 6"/>
                    <p:cNvCxnSpPr/>
                    <p:nvPr/>
                  </p:nvCxnSpPr>
                  <p:spPr>
                    <a:xfrm>
                      <a:off x="1068492" y="5195545"/>
                      <a:ext cx="5447724" cy="3175"/>
                    </a:xfrm>
                    <a:prstGeom prst="line">
                      <a:avLst/>
                    </a:prstGeom>
                  </p:spPr>
                  <p:style>
                    <a:lnRef idx="3">
                      <a:schemeClr val="dk1"/>
                    </a:lnRef>
                    <a:fillRef idx="0">
                      <a:schemeClr val="dk1"/>
                    </a:fillRef>
                    <a:effectRef idx="2">
                      <a:schemeClr val="dk1"/>
                    </a:effectRef>
                    <a:fontRef idx="minor">
                      <a:schemeClr val="tx1"/>
                    </a:fontRef>
                  </p:style>
                </p:cxnSp>
              </p:grpSp>
              <p:grpSp>
                <p:nvGrpSpPr>
                  <p:cNvPr id="9" name="مجموعة 12"/>
                  <p:cNvGrpSpPr/>
                  <p:nvPr/>
                </p:nvGrpSpPr>
                <p:grpSpPr>
                  <a:xfrm>
                    <a:off x="2605592" y="3610913"/>
                    <a:ext cx="2968189" cy="1477670"/>
                    <a:chOff x="2605592" y="3610913"/>
                    <a:chExt cx="2968189" cy="1477670"/>
                  </a:xfrm>
                </p:grpSpPr>
                <p:sp>
                  <p:nvSpPr>
                    <p:cNvPr id="14" name="شكل بيضاوي 13"/>
                    <p:cNvSpPr/>
                    <p:nvPr/>
                  </p:nvSpPr>
                  <p:spPr>
                    <a:xfrm>
                      <a:off x="2605592" y="4074988"/>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sp>
                  <p:nvSpPr>
                    <p:cNvPr id="15" name="شكل بيضاوي 14"/>
                    <p:cNvSpPr/>
                    <p:nvPr/>
                  </p:nvSpPr>
                  <p:spPr>
                    <a:xfrm>
                      <a:off x="4802540" y="3610913"/>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sp>
                  <p:nvSpPr>
                    <p:cNvPr id="16" name="شكل بيضاوي 15"/>
                    <p:cNvSpPr/>
                    <p:nvPr/>
                  </p:nvSpPr>
                  <p:spPr>
                    <a:xfrm>
                      <a:off x="5501781" y="5016583"/>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grpSp>
            <p:sp>
              <p:nvSpPr>
                <p:cNvPr id="10" name="شكل بيضاوي 9"/>
                <p:cNvSpPr/>
                <p:nvPr/>
              </p:nvSpPr>
              <p:spPr>
                <a:xfrm>
                  <a:off x="4031205" y="3030429"/>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sp>
            <p:nvSpPr>
              <p:cNvPr id="8" name="شكل بيضاوي 7"/>
              <p:cNvSpPr/>
              <p:nvPr/>
            </p:nvSpPr>
            <p:spPr>
              <a:xfrm>
                <a:off x="3348767" y="1754148"/>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sp>
          <p:nvSpPr>
            <p:cNvPr id="26" name="شكل حر 25"/>
            <p:cNvSpPr/>
            <p:nvPr/>
          </p:nvSpPr>
          <p:spPr>
            <a:xfrm>
              <a:off x="2099613" y="1786689"/>
              <a:ext cx="3909301" cy="4057345"/>
            </a:xfrm>
            <a:custGeom>
              <a:avLst/>
              <a:gdLst>
                <a:gd name="connsiteX0" fmla="*/ 19473 w 3909301"/>
                <a:gd name="connsiteY0" fmla="*/ 4048054 h 4057345"/>
                <a:gd name="connsiteX1" fmla="*/ 63016 w 3909301"/>
                <a:gd name="connsiteY1" fmla="*/ 3873882 h 4057345"/>
                <a:gd name="connsiteX2" fmla="*/ 541987 w 3909301"/>
                <a:gd name="connsiteY2" fmla="*/ 2799825 h 4057345"/>
                <a:gd name="connsiteX3" fmla="*/ 1253187 w 3909301"/>
                <a:gd name="connsiteY3" fmla="*/ 27597 h 4057345"/>
                <a:gd name="connsiteX4" fmla="*/ 2036958 w 3909301"/>
                <a:gd name="connsiteY4" fmla="*/ 1435482 h 4057345"/>
                <a:gd name="connsiteX5" fmla="*/ 2777187 w 3909301"/>
                <a:gd name="connsiteY5" fmla="*/ 2393425 h 4057345"/>
                <a:gd name="connsiteX6" fmla="*/ 3473873 w 3909301"/>
                <a:gd name="connsiteY6" fmla="*/ 3786797 h 4057345"/>
                <a:gd name="connsiteX7" fmla="*/ 3909301 w 3909301"/>
                <a:gd name="connsiteY7" fmla="*/ 4048054 h 40573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909301" h="4057345">
                  <a:moveTo>
                    <a:pt x="19473" y="4048054"/>
                  </a:moveTo>
                  <a:cubicBezTo>
                    <a:pt x="-2299" y="4064987"/>
                    <a:pt x="-24070" y="4081920"/>
                    <a:pt x="63016" y="3873882"/>
                  </a:cubicBezTo>
                  <a:cubicBezTo>
                    <a:pt x="150102" y="3665844"/>
                    <a:pt x="343625" y="3440873"/>
                    <a:pt x="541987" y="2799825"/>
                  </a:cubicBezTo>
                  <a:cubicBezTo>
                    <a:pt x="740349" y="2158777"/>
                    <a:pt x="1004025" y="254987"/>
                    <a:pt x="1253187" y="27597"/>
                  </a:cubicBezTo>
                  <a:cubicBezTo>
                    <a:pt x="1502349" y="-199794"/>
                    <a:pt x="1782958" y="1041177"/>
                    <a:pt x="2036958" y="1435482"/>
                  </a:cubicBezTo>
                  <a:cubicBezTo>
                    <a:pt x="2290958" y="1829787"/>
                    <a:pt x="2537701" y="2001539"/>
                    <a:pt x="2777187" y="2393425"/>
                  </a:cubicBezTo>
                  <a:cubicBezTo>
                    <a:pt x="3016673" y="2785311"/>
                    <a:pt x="3285187" y="3511025"/>
                    <a:pt x="3473873" y="3786797"/>
                  </a:cubicBezTo>
                  <a:cubicBezTo>
                    <a:pt x="3662559" y="4062569"/>
                    <a:pt x="3785930" y="4055311"/>
                    <a:pt x="3909301" y="4048054"/>
                  </a:cubicBezTo>
                </a:path>
              </a:pathLst>
            </a:custGeom>
            <a:noFill/>
            <a:ln w="38100">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grpSp>
      <p:sp>
        <p:nvSpPr>
          <p:cNvPr id="25" name="وسيلة شرح مع سهم إلى اليسار 24"/>
          <p:cNvSpPr/>
          <p:nvPr/>
        </p:nvSpPr>
        <p:spPr>
          <a:xfrm>
            <a:off x="6516216" y="332656"/>
            <a:ext cx="2304256" cy="1224136"/>
          </a:xfrm>
          <a:prstGeom prst="leftArrowCallout">
            <a:avLst>
              <a:gd name="adj1" fmla="val 25000"/>
              <a:gd name="adj2" fmla="val 25000"/>
              <a:gd name="adj3" fmla="val 25000"/>
              <a:gd name="adj4" fmla="val 76315"/>
            </a:avLst>
          </a:prstGeom>
          <a:blipFill>
            <a:blip r:embed="rId2" cstate="print"/>
            <a:tile tx="0" ty="0" sx="100000" sy="100000" flip="none" algn="tl"/>
          </a:blip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tx2">
                    <a:lumMod val="10000"/>
                  </a:schemeClr>
                </a:solidFill>
              </a:rPr>
              <a:t>3) المنحنى التكراري</a:t>
            </a:r>
            <a:endParaRPr lang="ar-SA" sz="2400" b="1" dirty="0">
              <a:solidFill>
                <a:schemeClr val="tx2">
                  <a:lumMod val="10000"/>
                </a:schemeClr>
              </a:solidFill>
            </a:endParaRPr>
          </a:p>
        </p:txBody>
      </p:sp>
    </p:spTree>
    <p:extLst>
      <p:ext uri="{BB962C8B-B14F-4D97-AF65-F5344CB8AC3E}">
        <p14:creationId xmlns="" xmlns:p14="http://schemas.microsoft.com/office/powerpoint/2010/main" val="39904197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fade">
                                      <p:cBhvr>
                                        <p:cTn id="7" dur="1000"/>
                                        <p:tgtEl>
                                          <p:spTgt spid="25"/>
                                        </p:tgtEl>
                                      </p:cBhvr>
                                    </p:animEffect>
                                    <p:anim calcmode="lin" valueType="num">
                                      <p:cBhvr>
                                        <p:cTn id="8" dur="1000" fill="hold"/>
                                        <p:tgtEl>
                                          <p:spTgt spid="25"/>
                                        </p:tgtEl>
                                        <p:attrNameLst>
                                          <p:attrName>ppt_x</p:attrName>
                                        </p:attrNameLst>
                                      </p:cBhvr>
                                      <p:tavLst>
                                        <p:tav tm="0">
                                          <p:val>
                                            <p:strVal val="#ppt_x"/>
                                          </p:val>
                                        </p:tav>
                                        <p:tav tm="100000">
                                          <p:val>
                                            <p:strVal val="#ppt_x"/>
                                          </p:val>
                                        </p:tav>
                                      </p:tavLst>
                                    </p:anim>
                                    <p:anim calcmode="lin" valueType="num">
                                      <p:cBhvr>
                                        <p:cTn id="9" dur="1000" fill="hold"/>
                                        <p:tgtEl>
                                          <p:spTgt spid="2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وسيلة شرح مع سهم إلى اليسار 1"/>
          <p:cNvSpPr/>
          <p:nvPr/>
        </p:nvSpPr>
        <p:spPr>
          <a:xfrm>
            <a:off x="6516216" y="332656"/>
            <a:ext cx="2304256" cy="1224136"/>
          </a:xfrm>
          <a:prstGeom prst="leftArrowCallout">
            <a:avLst>
              <a:gd name="adj1" fmla="val 25000"/>
              <a:gd name="adj2" fmla="val 25000"/>
              <a:gd name="adj3" fmla="val 25000"/>
              <a:gd name="adj4" fmla="val 76315"/>
            </a:avLst>
          </a:prstGeom>
          <a:blipFill>
            <a:blip r:embed="rId2" cstate="print"/>
            <a:tile tx="0" ty="0" sx="100000" sy="100000" flip="none" algn="tl"/>
          </a:blipFill>
          <a:ln>
            <a:solidFill>
              <a:schemeClr val="tx2">
                <a:lumMod val="1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400" b="1" dirty="0" smtClean="0">
                <a:solidFill>
                  <a:schemeClr val="tx2">
                    <a:lumMod val="10000"/>
                  </a:schemeClr>
                </a:solidFill>
              </a:rPr>
              <a:t>طريقة أخرى لرسم المضلع التكراري</a:t>
            </a:r>
            <a:endParaRPr lang="ar-SA" sz="2400" b="1" dirty="0">
              <a:solidFill>
                <a:schemeClr val="tx2">
                  <a:lumMod val="10000"/>
                </a:schemeClr>
              </a:solidFill>
            </a:endParaRPr>
          </a:p>
        </p:txBody>
      </p:sp>
      <p:sp>
        <p:nvSpPr>
          <p:cNvPr id="3" name="مربع نص 2"/>
          <p:cNvSpPr txBox="1"/>
          <p:nvPr/>
        </p:nvSpPr>
        <p:spPr>
          <a:xfrm>
            <a:off x="1187624" y="548680"/>
            <a:ext cx="4680520" cy="646331"/>
          </a:xfrm>
          <a:prstGeom prst="rect">
            <a:avLst/>
          </a:prstGeom>
          <a:noFill/>
        </p:spPr>
        <p:txBody>
          <a:bodyPr wrap="square" rtlCol="1">
            <a:spAutoFit/>
          </a:bodyPr>
          <a:lstStyle/>
          <a:p>
            <a:r>
              <a:rPr lang="ar-SA" dirty="0" smtClean="0">
                <a:solidFill>
                  <a:srgbClr val="002060"/>
                </a:solidFill>
              </a:rPr>
              <a:t>نحدد النقاط ( الأزواج المرتبة) التي إحداثيها الأفقي مركز الفئة و إحداثيها العمودي تكرار الفئة ثم نصل بينها بقطع مستقيمة.</a:t>
            </a:r>
            <a:endParaRPr lang="ar-SA" dirty="0">
              <a:solidFill>
                <a:srgbClr val="002060"/>
              </a:solidFill>
            </a:endParaRPr>
          </a:p>
        </p:txBody>
      </p:sp>
      <p:grpSp>
        <p:nvGrpSpPr>
          <p:cNvPr id="4" name="مجموعة 3"/>
          <p:cNvGrpSpPr/>
          <p:nvPr/>
        </p:nvGrpSpPr>
        <p:grpSpPr>
          <a:xfrm>
            <a:off x="1163960" y="1704919"/>
            <a:ext cx="7234090" cy="4585871"/>
            <a:chOff x="1163960" y="1704919"/>
            <a:chExt cx="7234090" cy="4585871"/>
          </a:xfrm>
        </p:grpSpPr>
        <p:grpSp>
          <p:nvGrpSpPr>
            <p:cNvPr id="5" name="مجموعة 4"/>
            <p:cNvGrpSpPr/>
            <p:nvPr/>
          </p:nvGrpSpPr>
          <p:grpSpPr>
            <a:xfrm>
              <a:off x="1163960" y="1704919"/>
              <a:ext cx="7234090" cy="4585871"/>
              <a:chOff x="1163960" y="1704919"/>
              <a:chExt cx="7234090" cy="4585871"/>
            </a:xfrm>
          </p:grpSpPr>
          <p:grpSp>
            <p:nvGrpSpPr>
              <p:cNvPr id="8" name="مجموعة 7"/>
              <p:cNvGrpSpPr/>
              <p:nvPr/>
            </p:nvGrpSpPr>
            <p:grpSpPr>
              <a:xfrm>
                <a:off x="1163960" y="1704919"/>
                <a:ext cx="7234090" cy="4585871"/>
                <a:chOff x="1163960" y="1704919"/>
                <a:chExt cx="7234090" cy="4585871"/>
              </a:xfrm>
            </p:grpSpPr>
            <p:grpSp>
              <p:nvGrpSpPr>
                <p:cNvPr id="10" name="مجموعة 9"/>
                <p:cNvGrpSpPr/>
                <p:nvPr/>
              </p:nvGrpSpPr>
              <p:grpSpPr>
                <a:xfrm>
                  <a:off x="1163960" y="1704919"/>
                  <a:ext cx="7234090" cy="4585871"/>
                  <a:chOff x="1163960" y="1241850"/>
                  <a:chExt cx="7234090" cy="4585871"/>
                </a:xfrm>
              </p:grpSpPr>
              <p:grpSp>
                <p:nvGrpSpPr>
                  <p:cNvPr id="12" name="مجموعة 11"/>
                  <p:cNvGrpSpPr/>
                  <p:nvPr/>
                </p:nvGrpSpPr>
                <p:grpSpPr>
                  <a:xfrm>
                    <a:off x="1163960" y="1241850"/>
                    <a:ext cx="7234090" cy="4585871"/>
                    <a:chOff x="323528" y="1066800"/>
                    <a:chExt cx="7682020" cy="4585871"/>
                  </a:xfrm>
                </p:grpSpPr>
                <p:grpSp>
                  <p:nvGrpSpPr>
                    <p:cNvPr id="14" name="مجموعة 20"/>
                    <p:cNvGrpSpPr/>
                    <p:nvPr/>
                  </p:nvGrpSpPr>
                  <p:grpSpPr>
                    <a:xfrm>
                      <a:off x="323528" y="1066800"/>
                      <a:ext cx="7682020" cy="4585871"/>
                      <a:chOff x="323528" y="1066800"/>
                      <a:chExt cx="7682020" cy="4585871"/>
                    </a:xfrm>
                  </p:grpSpPr>
                  <p:cxnSp>
                    <p:nvCxnSpPr>
                      <p:cNvPr id="23" name="Straight Connector 6"/>
                      <p:cNvCxnSpPr/>
                      <p:nvPr/>
                    </p:nvCxnSpPr>
                    <p:spPr>
                      <a:xfrm rot="5400000">
                        <a:off x="-952499" y="3162300"/>
                        <a:ext cx="4038600" cy="3175"/>
                      </a:xfrm>
                      <a:prstGeom prst="line">
                        <a:avLst/>
                      </a:prstGeom>
                    </p:spPr>
                    <p:style>
                      <a:lnRef idx="3">
                        <a:schemeClr val="dk1"/>
                      </a:lnRef>
                      <a:fillRef idx="0">
                        <a:schemeClr val="dk1"/>
                      </a:fillRef>
                      <a:effectRef idx="2">
                        <a:schemeClr val="dk1"/>
                      </a:effectRef>
                      <a:fontRef idx="minor">
                        <a:schemeClr val="tx1"/>
                      </a:fontRef>
                    </p:style>
                  </p:cxnSp>
                  <p:sp>
                    <p:nvSpPr>
                      <p:cNvPr id="24" name="TextBox 9"/>
                      <p:cNvSpPr txBox="1">
                        <a:spLocks noChangeArrowheads="1"/>
                      </p:cNvSpPr>
                      <p:nvPr/>
                    </p:nvSpPr>
                    <p:spPr bwMode="auto">
                      <a:xfrm>
                        <a:off x="883924" y="5181600"/>
                        <a:ext cx="7121624" cy="36933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algn="r" rtl="1" eaLnBrk="1" hangingPunct="1"/>
                        <a:r>
                          <a:rPr lang="ar-SA" b="1" dirty="0" smtClean="0">
                            <a:solidFill>
                              <a:schemeClr val="tx2">
                                <a:lumMod val="10000"/>
                              </a:schemeClr>
                            </a:solidFill>
                          </a:rPr>
                          <a:t>الحدود الفعلية للفئات         52   47        42      37       32        27      22	</a:t>
                        </a:r>
                        <a:endParaRPr lang="en-US" b="1" dirty="0">
                          <a:solidFill>
                            <a:schemeClr val="tx2">
                              <a:lumMod val="10000"/>
                            </a:schemeClr>
                          </a:solidFill>
                        </a:endParaRPr>
                      </a:p>
                    </p:txBody>
                  </p:sp>
                  <p:sp>
                    <p:nvSpPr>
                      <p:cNvPr id="25" name="TextBox 14"/>
                      <p:cNvSpPr txBox="1">
                        <a:spLocks noChangeArrowheads="1"/>
                      </p:cNvSpPr>
                      <p:nvPr/>
                    </p:nvSpPr>
                    <p:spPr bwMode="auto">
                      <a:xfrm>
                        <a:off x="323528" y="1066800"/>
                        <a:ext cx="667072" cy="458587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r>
                          <a:rPr lang="ar-SA" sz="1600" b="1" dirty="0" smtClean="0">
                            <a:solidFill>
                              <a:schemeClr val="tx2">
                                <a:lumMod val="10000"/>
                              </a:schemeClr>
                            </a:solidFill>
                          </a:rPr>
                          <a:t>18</a:t>
                        </a:r>
                      </a:p>
                      <a:p>
                        <a:pPr eaLnBrk="1" hangingPunct="1"/>
                        <a:endParaRPr lang="ar-SA" sz="1600" b="1" dirty="0" smtClean="0">
                          <a:solidFill>
                            <a:schemeClr val="tx2">
                              <a:lumMod val="10000"/>
                            </a:schemeClr>
                          </a:solidFill>
                        </a:endParaRPr>
                      </a:p>
                      <a:p>
                        <a:pPr eaLnBrk="1" hangingPunct="1"/>
                        <a:r>
                          <a:rPr lang="ar-SA" sz="1600" b="1" dirty="0" smtClean="0">
                            <a:solidFill>
                              <a:schemeClr val="tx2">
                                <a:lumMod val="10000"/>
                              </a:schemeClr>
                            </a:solidFill>
                          </a:rPr>
                          <a:t>16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12</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10</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8</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6</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4</a:t>
                        </a:r>
                        <a:endParaRPr lang="ar-SA" sz="1600" b="1" dirty="0">
                          <a:solidFill>
                            <a:schemeClr val="tx2">
                              <a:lumMod val="10000"/>
                            </a:schemeClr>
                          </a:solidFill>
                        </a:endParaRPr>
                      </a:p>
                      <a:p>
                        <a:pPr eaLnBrk="1" hangingPunct="1"/>
                        <a:endParaRPr lang="ar-SA" sz="1600" b="1" dirty="0">
                          <a:solidFill>
                            <a:schemeClr val="tx2">
                              <a:lumMod val="10000"/>
                            </a:schemeClr>
                          </a:solidFill>
                        </a:endParaRPr>
                      </a:p>
                      <a:p>
                        <a:pPr eaLnBrk="1" hangingPunct="1"/>
                        <a:r>
                          <a:rPr lang="ar-SA" sz="1600" b="1" dirty="0" smtClean="0">
                            <a:solidFill>
                              <a:schemeClr val="tx2">
                                <a:lumMod val="10000"/>
                              </a:schemeClr>
                            </a:solidFill>
                          </a:rPr>
                          <a:t>2</a:t>
                        </a:r>
                        <a:endParaRPr lang="ar-SA" sz="1600" b="1" dirty="0">
                          <a:solidFill>
                            <a:schemeClr val="tx2">
                              <a:lumMod val="10000"/>
                            </a:schemeClr>
                          </a:solidFill>
                        </a:endParaRPr>
                      </a:p>
                      <a:p>
                        <a:pPr eaLnBrk="1" hangingPunct="1"/>
                        <a:endParaRPr lang="en-US" dirty="0">
                          <a:solidFill>
                            <a:schemeClr val="tx2">
                              <a:lumMod val="10000"/>
                            </a:schemeClr>
                          </a:solidFill>
                        </a:endParaRPr>
                      </a:p>
                    </p:txBody>
                  </p:sp>
                </p:grpSp>
                <p:cxnSp>
                  <p:nvCxnSpPr>
                    <p:cNvPr id="22" name="Straight Connector 6"/>
                    <p:cNvCxnSpPr/>
                    <p:nvPr/>
                  </p:nvCxnSpPr>
                  <p:spPr>
                    <a:xfrm>
                      <a:off x="1068492" y="5195545"/>
                      <a:ext cx="5447724" cy="3175"/>
                    </a:xfrm>
                    <a:prstGeom prst="line">
                      <a:avLst/>
                    </a:prstGeom>
                  </p:spPr>
                  <p:style>
                    <a:lnRef idx="3">
                      <a:schemeClr val="dk1"/>
                    </a:lnRef>
                    <a:fillRef idx="0">
                      <a:schemeClr val="dk1"/>
                    </a:fillRef>
                    <a:effectRef idx="2">
                      <a:schemeClr val="dk1"/>
                    </a:effectRef>
                    <a:fontRef idx="minor">
                      <a:schemeClr val="tx1"/>
                    </a:fontRef>
                  </p:style>
                </p:cxnSp>
              </p:grpSp>
              <p:cxnSp>
                <p:nvCxnSpPr>
                  <p:cNvPr id="13" name="رابط مستقيم 12"/>
                  <p:cNvCxnSpPr>
                    <a:stCxn id="15" idx="0"/>
                    <a:endCxn id="9" idx="0"/>
                  </p:cNvCxnSpPr>
                  <p:nvPr/>
                </p:nvCxnSpPr>
                <p:spPr>
                  <a:xfrm flipV="1">
                    <a:off x="2641592" y="1291079"/>
                    <a:ext cx="743175" cy="278390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nvGrpSpPr>
                  <p:cNvPr id="21" name="مجموعة 13"/>
                  <p:cNvGrpSpPr/>
                  <p:nvPr/>
                </p:nvGrpSpPr>
                <p:grpSpPr>
                  <a:xfrm>
                    <a:off x="2605592" y="1319639"/>
                    <a:ext cx="2968189" cy="3768944"/>
                    <a:chOff x="2605592" y="1319639"/>
                    <a:chExt cx="2968189" cy="3768944"/>
                  </a:xfrm>
                </p:grpSpPr>
                <p:sp>
                  <p:nvSpPr>
                    <p:cNvPr id="15" name="شكل بيضاوي 14"/>
                    <p:cNvSpPr/>
                    <p:nvPr/>
                  </p:nvSpPr>
                  <p:spPr>
                    <a:xfrm>
                      <a:off x="2605592" y="4074988"/>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sp>
                  <p:nvSpPr>
                    <p:cNvPr id="16" name="شكل بيضاوي 15"/>
                    <p:cNvSpPr/>
                    <p:nvPr/>
                  </p:nvSpPr>
                  <p:spPr>
                    <a:xfrm>
                      <a:off x="4802540" y="3610913"/>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sp>
                  <p:nvSpPr>
                    <p:cNvPr id="17" name="شكل بيضاوي 16"/>
                    <p:cNvSpPr/>
                    <p:nvPr/>
                  </p:nvSpPr>
                  <p:spPr>
                    <a:xfrm>
                      <a:off x="5501781" y="5016583"/>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cxnSp>
                  <p:nvCxnSpPr>
                    <p:cNvPr id="18" name="رابط مستقيم 17"/>
                    <p:cNvCxnSpPr/>
                    <p:nvPr/>
                  </p:nvCxnSpPr>
                  <p:spPr>
                    <a:xfrm>
                      <a:off x="3394097" y="1319639"/>
                      <a:ext cx="700664" cy="1299652"/>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9" name="رابط مستقيم 18"/>
                    <p:cNvCxnSpPr/>
                    <p:nvPr/>
                  </p:nvCxnSpPr>
                  <p:spPr>
                    <a:xfrm>
                      <a:off x="4095780" y="2603360"/>
                      <a:ext cx="739641" cy="106900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20" name="رابط مستقيم 19"/>
                    <p:cNvCxnSpPr/>
                    <p:nvPr/>
                  </p:nvCxnSpPr>
                  <p:spPr>
                    <a:xfrm>
                      <a:off x="4819490" y="3610913"/>
                      <a:ext cx="724697" cy="1425739"/>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grpSp>
            <p:sp>
              <p:nvSpPr>
                <p:cNvPr id="11" name="شكل بيضاوي 10"/>
                <p:cNvSpPr/>
                <p:nvPr/>
              </p:nvSpPr>
              <p:spPr>
                <a:xfrm>
                  <a:off x="4059780" y="3030429"/>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sp>
            <p:nvSpPr>
              <p:cNvPr id="9" name="شكل بيضاوي 8"/>
              <p:cNvSpPr/>
              <p:nvPr/>
            </p:nvSpPr>
            <p:spPr>
              <a:xfrm>
                <a:off x="3348767" y="1754148"/>
                <a:ext cx="72000" cy="72000"/>
              </a:xfrm>
              <a:prstGeom prst="ellipse">
                <a:avLst/>
              </a:prstGeom>
              <a:solidFill>
                <a:srgbClr val="00206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002060"/>
                  </a:solidFill>
                </a:endParaRPr>
              </a:p>
            </p:txBody>
          </p:sp>
        </p:grpSp>
        <p:cxnSp>
          <p:nvCxnSpPr>
            <p:cNvPr id="6" name="رابط مستقيم 5"/>
            <p:cNvCxnSpPr>
              <a:stCxn id="15" idx="3"/>
            </p:cNvCxnSpPr>
            <p:nvPr/>
          </p:nvCxnSpPr>
          <p:spPr>
            <a:xfrm flipH="1">
              <a:off x="2123728" y="4599513"/>
              <a:ext cx="492408" cy="1237326"/>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7" name="رابط مستقيم 6"/>
            <p:cNvCxnSpPr/>
            <p:nvPr/>
          </p:nvCxnSpPr>
          <p:spPr>
            <a:xfrm>
              <a:off x="5573781" y="5530892"/>
              <a:ext cx="582395" cy="305947"/>
            </a:xfrm>
            <a:prstGeom prst="line">
              <a:avLst/>
            </a:prstGeom>
            <a:ln w="28575">
              <a:solidFill>
                <a:srgbClr val="00206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 xmlns:p14="http://schemas.microsoft.com/office/powerpoint/2010/main" val="2229293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randombar(horizontal)">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ar-SA" sz="6000" b="1" dirty="0" smtClean="0">
                <a:solidFill>
                  <a:schemeClr val="accent2"/>
                </a:solidFill>
                <a:cs typeface="Akhbar MT" pitchFamily="2" charset="-78"/>
              </a:rPr>
              <a:t>مثال جدول بسيط</a:t>
            </a:r>
            <a:endParaRPr lang="en-US" sz="6000" b="1" dirty="0">
              <a:solidFill>
                <a:schemeClr val="accent2"/>
              </a:solidFill>
              <a:cs typeface="Akhbar MT" pitchFamily="2" charset="-78"/>
            </a:endParaRPr>
          </a:p>
        </p:txBody>
      </p:sp>
      <p:graphicFrame>
        <p:nvGraphicFramePr>
          <p:cNvPr id="10306" name="Group 66"/>
          <p:cNvGraphicFramePr>
            <a:graphicFrameLocks noGrp="1"/>
          </p:cNvGraphicFramePr>
          <p:nvPr>
            <p:ph sz="half" idx="2"/>
          </p:nvPr>
        </p:nvGraphicFramePr>
        <p:xfrm>
          <a:off x="1116013" y="1700213"/>
          <a:ext cx="7524750" cy="4988560"/>
        </p:xfrm>
        <a:graphic>
          <a:graphicData uri="http://schemas.openxmlformats.org/drawingml/2006/table">
            <a:tbl>
              <a:tblPr rtl="1"/>
              <a:tblGrid>
                <a:gridCol w="2843213"/>
                <a:gridCol w="4681537"/>
              </a:tblGrid>
              <a:tr h="711200">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dirty="0" smtClean="0">
                          <a:ln>
                            <a:noFill/>
                          </a:ln>
                          <a:solidFill>
                            <a:schemeClr val="tx1"/>
                          </a:solidFill>
                          <a:effectLst/>
                          <a:latin typeface="Verdana" pitchFamily="34" charset="0"/>
                          <a:cs typeface="Akhbar MT" pitchFamily="2" charset="-78"/>
                        </a:rPr>
                        <a:t>الحالة الاجتماعية </a:t>
                      </a:r>
                      <a:endParaRPr kumimoji="0" lang="en-US" sz="4000" b="1" i="0" u="none" strike="noStrike" cap="none" normalizeH="0" baseline="0" dirty="0" smtClean="0">
                        <a:ln>
                          <a:noFill/>
                        </a:ln>
                        <a:solidFill>
                          <a:schemeClr val="tx1"/>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التكرار (ك)</a:t>
                      </a: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1"/>
                    </a:solidFill>
                  </a:tcPr>
                </a:tc>
              </a:tr>
              <a:tr h="711200">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dirty="0" smtClean="0">
                          <a:ln>
                            <a:noFill/>
                          </a:ln>
                          <a:solidFill>
                            <a:schemeClr val="tx1"/>
                          </a:solidFill>
                          <a:effectLst/>
                          <a:latin typeface="Verdana" pitchFamily="34" charset="0"/>
                          <a:cs typeface="Akhbar MT" pitchFamily="2" charset="-78"/>
                        </a:rPr>
                        <a:t>متزوج</a:t>
                      </a:r>
                      <a:endParaRPr kumimoji="0" lang="en-US" sz="4000" b="1" i="0" u="none" strike="noStrike" cap="none" normalizeH="0" baseline="0" dirty="0" smtClean="0">
                        <a:ln>
                          <a:noFill/>
                        </a:ln>
                        <a:solidFill>
                          <a:schemeClr val="tx1"/>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5</a:t>
                      </a: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200">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dirty="0" err="1" smtClean="0">
                          <a:ln>
                            <a:noFill/>
                          </a:ln>
                          <a:solidFill>
                            <a:schemeClr val="tx1"/>
                          </a:solidFill>
                          <a:effectLst/>
                          <a:latin typeface="Verdana" pitchFamily="34" charset="0"/>
                          <a:cs typeface="Akhbar MT" pitchFamily="2" charset="-78"/>
                        </a:rPr>
                        <a:t>عازب</a:t>
                      </a:r>
                      <a:endParaRPr kumimoji="0" lang="en-US" sz="4000" b="1" i="0" u="none" strike="noStrike" cap="none" normalizeH="0" baseline="0" dirty="0" smtClean="0">
                        <a:ln>
                          <a:noFill/>
                        </a:ln>
                        <a:solidFill>
                          <a:schemeClr val="tx1"/>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10</a:t>
                      </a: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200">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dirty="0" err="1" smtClean="0">
                          <a:ln>
                            <a:noFill/>
                          </a:ln>
                          <a:solidFill>
                            <a:schemeClr val="tx1"/>
                          </a:solidFill>
                          <a:effectLst/>
                          <a:latin typeface="Verdana" pitchFamily="34" charset="0"/>
                          <a:cs typeface="Akhbar MT" pitchFamily="2" charset="-78"/>
                        </a:rPr>
                        <a:t>ارمل</a:t>
                      </a:r>
                      <a:endParaRPr kumimoji="0" lang="en-US" sz="4000" b="1" i="0" u="none" strike="noStrike" cap="none" normalizeH="0" baseline="0" dirty="0" smtClean="0">
                        <a:ln>
                          <a:noFill/>
                        </a:ln>
                        <a:solidFill>
                          <a:schemeClr val="tx1"/>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4</a:t>
                      </a: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200">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مطلق</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6</a:t>
                      </a: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1200">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tx1"/>
                          </a:solidFill>
                          <a:effectLst/>
                          <a:latin typeface="Verdana" pitchFamily="34" charset="0"/>
                          <a:cs typeface="Akhbar MT" pitchFamily="2" charset="-78"/>
                        </a:rPr>
                        <a:t>المجموع</a:t>
                      </a: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endParaRPr kumimoji="0" lang="en-US" sz="40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dirty="0" smtClean="0">
                          <a:ln>
                            <a:noFill/>
                          </a:ln>
                          <a:solidFill>
                            <a:schemeClr val="tx1"/>
                          </a:solidFill>
                          <a:effectLst/>
                          <a:latin typeface="Verdana" pitchFamily="34" charset="0"/>
                          <a:cs typeface="Akhbar MT" pitchFamily="2" charset="-78"/>
                        </a:rPr>
                        <a:t>25</a:t>
                      </a:r>
                      <a:endParaRPr kumimoji="0" lang="en-US" sz="4000" b="1" i="0" u="none" strike="noStrike" cap="none" normalizeH="0" baseline="0" dirty="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ar-SA" sz="6600" dirty="0" smtClean="0">
                <a:solidFill>
                  <a:schemeClr val="accent2"/>
                </a:solidFill>
                <a:cs typeface="Akhbar MT" pitchFamily="2" charset="-78"/>
              </a:rPr>
              <a:t>مثال جدول مزدوج</a:t>
            </a:r>
            <a:endParaRPr lang="en-US" sz="6600" dirty="0">
              <a:solidFill>
                <a:schemeClr val="accent2"/>
              </a:solidFill>
              <a:cs typeface="Akhbar MT" pitchFamily="2" charset="-78"/>
            </a:endParaRPr>
          </a:p>
        </p:txBody>
      </p:sp>
      <p:graphicFrame>
        <p:nvGraphicFramePr>
          <p:cNvPr id="12396" name="Group 108"/>
          <p:cNvGraphicFramePr>
            <a:graphicFrameLocks noGrp="1"/>
          </p:cNvGraphicFramePr>
          <p:nvPr>
            <p:ph type="tbl" idx="1"/>
          </p:nvPr>
        </p:nvGraphicFramePr>
        <p:xfrm>
          <a:off x="566738" y="1752600"/>
          <a:ext cx="8001000" cy="4437888"/>
        </p:xfrm>
        <a:graphic>
          <a:graphicData uri="http://schemas.openxmlformats.org/drawingml/2006/table">
            <a:tbl>
              <a:tblPr rtl="1"/>
              <a:tblGrid>
                <a:gridCol w="2843213"/>
                <a:gridCol w="1800225"/>
                <a:gridCol w="1728787"/>
                <a:gridCol w="1628775"/>
              </a:tblGrid>
              <a:tr h="1066800">
                <a:tc>
                  <a:txBody>
                    <a:bodyPr/>
                    <a:lstStyle/>
                    <a:p>
                      <a:pPr marL="0" marR="0" lvl="0" indent="0" algn="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200" b="1" i="0" u="none" strike="noStrike" cap="none" normalizeH="0" baseline="0" dirty="0" smtClean="0">
                          <a:ln>
                            <a:noFill/>
                          </a:ln>
                          <a:solidFill>
                            <a:srgbClr val="0000FF"/>
                          </a:solidFill>
                          <a:effectLst/>
                          <a:latin typeface="Verdana" pitchFamily="34" charset="0"/>
                          <a:cs typeface="Akhbar MT" pitchFamily="2" charset="-78"/>
                        </a:rPr>
                        <a:t>         الحالة التعليمية</a:t>
                      </a:r>
                    </a:p>
                    <a:p>
                      <a:pPr marL="0" marR="0" lvl="0" indent="0" algn="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1" i="0" u="none" strike="noStrike" cap="none" normalizeH="0" baseline="0" dirty="0" smtClean="0">
                          <a:ln>
                            <a:noFill/>
                          </a:ln>
                          <a:solidFill>
                            <a:srgbClr val="008000"/>
                          </a:solidFill>
                          <a:effectLst/>
                          <a:latin typeface="Verdana" pitchFamily="34" charset="0"/>
                          <a:cs typeface="Akhbar MT" pitchFamily="2" charset="-78"/>
                        </a:rPr>
                        <a:t>الجنس</a:t>
                      </a:r>
                      <a:endParaRPr kumimoji="0" lang="en-US" sz="3600" b="1" i="0" u="none" strike="noStrike" cap="none" normalizeH="0" baseline="0" dirty="0" smtClean="0">
                        <a:ln>
                          <a:noFill/>
                        </a:ln>
                        <a:solidFill>
                          <a:srgbClr val="008000"/>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28575" cap="flat" cmpd="sng" algn="ctr">
                      <a:solidFill>
                        <a:schemeClr val="tx1"/>
                      </a:solidFill>
                      <a:prstDash val="solid"/>
                      <a:round/>
                      <a:headEnd type="none" w="med" len="med"/>
                      <a:tailEnd type="none" w="med" len="med"/>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rgbClr val="0000FF"/>
                          </a:solidFill>
                          <a:effectLst/>
                          <a:latin typeface="Verdana" pitchFamily="34" charset="0"/>
                          <a:cs typeface="Akhbar MT" pitchFamily="2" charset="-78"/>
                        </a:rPr>
                        <a:t>متعلم</a:t>
                      </a:r>
                      <a:endParaRPr kumimoji="0" lang="en-US" sz="4000" b="1" i="0" u="none" strike="noStrike" cap="none" normalizeH="0" baseline="0" smtClean="0">
                        <a:ln>
                          <a:noFill/>
                        </a:ln>
                        <a:solidFill>
                          <a:srgbClr val="0000FF"/>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rgbClr val="0000FF"/>
                          </a:solidFill>
                          <a:effectLst/>
                          <a:latin typeface="Verdana" pitchFamily="34" charset="0"/>
                          <a:cs typeface="Akhbar MT" pitchFamily="2" charset="-78"/>
                        </a:rPr>
                        <a:t>غير متعلم</a:t>
                      </a:r>
                      <a:endParaRPr kumimoji="0" lang="en-US" sz="4000" b="1" i="0" u="none" strike="noStrike" cap="none" normalizeH="0" baseline="0" smtClean="0">
                        <a:ln>
                          <a:noFill/>
                        </a:ln>
                        <a:solidFill>
                          <a:srgbClr val="0000FF"/>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accent2"/>
                          </a:solidFill>
                          <a:effectLst/>
                          <a:latin typeface="Verdana" pitchFamily="34" charset="0"/>
                          <a:cs typeface="Akhbar MT" pitchFamily="2" charset="-78"/>
                        </a:rPr>
                        <a:t>المجموع</a:t>
                      </a:r>
                      <a:endParaRPr kumimoji="0" lang="en-US" sz="4000" b="1" i="0" u="none" strike="noStrike" cap="none" normalizeH="0" baseline="0" smtClean="0">
                        <a:ln>
                          <a:noFill/>
                        </a:ln>
                        <a:solidFill>
                          <a:schemeClr val="accent2"/>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rgbClr val="008000"/>
                          </a:solidFill>
                          <a:effectLst/>
                          <a:latin typeface="Verdana" pitchFamily="34" charset="0"/>
                          <a:cs typeface="Akhbar MT" pitchFamily="2" charset="-78"/>
                        </a:rPr>
                        <a:t>ذكر</a:t>
                      </a:r>
                      <a:endParaRPr kumimoji="0" lang="en-US" sz="4000" b="1" i="0" u="none" strike="noStrike" cap="none" normalizeH="0" baseline="0" smtClean="0">
                        <a:ln>
                          <a:noFill/>
                        </a:ln>
                        <a:solidFill>
                          <a:srgbClr val="008000"/>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1" i="0" u="none" strike="noStrike" cap="none" normalizeH="0" baseline="0" smtClean="0">
                          <a:ln>
                            <a:noFill/>
                          </a:ln>
                          <a:solidFill>
                            <a:schemeClr val="tx1"/>
                          </a:solidFill>
                          <a:effectLst/>
                          <a:latin typeface="Verdana" pitchFamily="34" charset="0"/>
                          <a:cs typeface="Akhbar MT" pitchFamily="2" charset="-78"/>
                        </a:rPr>
                        <a:t>7</a:t>
                      </a:r>
                      <a:endParaRPr kumimoji="0" lang="en-US" sz="36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1" i="0" u="none" strike="noStrike" cap="none" normalizeH="0" baseline="0" smtClean="0">
                          <a:ln>
                            <a:noFill/>
                          </a:ln>
                          <a:solidFill>
                            <a:schemeClr val="tx1"/>
                          </a:solidFill>
                          <a:effectLst/>
                          <a:latin typeface="Verdana" pitchFamily="34" charset="0"/>
                          <a:cs typeface="Akhbar MT" pitchFamily="2" charset="-78"/>
                        </a:rPr>
                        <a:t>3</a:t>
                      </a:r>
                      <a:endParaRPr kumimoji="0" lang="en-US" sz="36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0" i="0" u="none" strike="noStrike" cap="none" normalizeH="0" baseline="0" smtClean="0">
                          <a:ln>
                            <a:noFill/>
                          </a:ln>
                          <a:solidFill>
                            <a:schemeClr val="tx1"/>
                          </a:solidFill>
                          <a:effectLst/>
                          <a:latin typeface="Verdana" pitchFamily="34" charset="0"/>
                          <a:cs typeface="Akhbar MT" pitchFamily="2" charset="-78"/>
                        </a:rPr>
                        <a:t>10</a:t>
                      </a:r>
                      <a:endParaRPr kumimoji="0" lang="en-US" sz="3600" b="0"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rgbClr val="008000"/>
                          </a:solidFill>
                          <a:effectLst/>
                          <a:latin typeface="Verdana" pitchFamily="34" charset="0"/>
                          <a:cs typeface="Akhbar MT" pitchFamily="2" charset="-78"/>
                        </a:rPr>
                        <a:t>أنثى</a:t>
                      </a:r>
                      <a:endParaRPr kumimoji="0" lang="en-US" sz="4000" b="1" i="0" u="none" strike="noStrike" cap="none" normalizeH="0" baseline="0" smtClean="0">
                        <a:ln>
                          <a:noFill/>
                        </a:ln>
                        <a:solidFill>
                          <a:srgbClr val="008000"/>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1" i="0" u="none" strike="noStrike" cap="none" normalizeH="0" baseline="0" smtClean="0">
                          <a:ln>
                            <a:noFill/>
                          </a:ln>
                          <a:solidFill>
                            <a:schemeClr val="tx1"/>
                          </a:solidFill>
                          <a:effectLst/>
                          <a:latin typeface="Verdana" pitchFamily="34" charset="0"/>
                          <a:cs typeface="Akhbar MT" pitchFamily="2" charset="-78"/>
                        </a:rPr>
                        <a:t>5</a:t>
                      </a:r>
                      <a:endParaRPr kumimoji="0" lang="en-US" sz="36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1" i="0" u="none" strike="noStrike" cap="none" normalizeH="0" baseline="0" smtClean="0">
                          <a:ln>
                            <a:noFill/>
                          </a:ln>
                          <a:solidFill>
                            <a:schemeClr val="tx1"/>
                          </a:solidFill>
                          <a:effectLst/>
                          <a:latin typeface="Verdana" pitchFamily="34" charset="0"/>
                          <a:cs typeface="Akhbar MT" pitchFamily="2" charset="-78"/>
                        </a:rPr>
                        <a:t>5</a:t>
                      </a:r>
                      <a:endParaRPr kumimoji="0" lang="en-US" sz="3600" b="1"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0" i="0" u="none" strike="noStrike" cap="none" normalizeH="0" baseline="0" smtClean="0">
                          <a:ln>
                            <a:noFill/>
                          </a:ln>
                          <a:solidFill>
                            <a:schemeClr val="tx1"/>
                          </a:solidFill>
                          <a:effectLst/>
                          <a:latin typeface="Verdana" pitchFamily="34" charset="0"/>
                          <a:cs typeface="Akhbar MT" pitchFamily="2" charset="-78"/>
                        </a:rPr>
                        <a:t>10</a:t>
                      </a:r>
                      <a:endParaRPr kumimoji="0" lang="en-US" sz="3600" b="0"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66800">
                <a:tc>
                  <a:txBody>
                    <a:bodyPr/>
                    <a:lstStyle/>
                    <a:p>
                      <a:pPr marL="0" marR="0" lvl="0" indent="0" algn="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4000" b="1" i="0" u="none" strike="noStrike" cap="none" normalizeH="0" baseline="0" smtClean="0">
                          <a:ln>
                            <a:noFill/>
                          </a:ln>
                          <a:solidFill>
                            <a:schemeClr val="accent2"/>
                          </a:solidFill>
                          <a:effectLst/>
                          <a:latin typeface="Verdana" pitchFamily="34" charset="0"/>
                          <a:cs typeface="Akhbar MT" pitchFamily="2" charset="-78"/>
                        </a:rPr>
                        <a:t>المجموع</a:t>
                      </a:r>
                      <a:endParaRPr kumimoji="0" lang="en-US" sz="4000" b="1" i="0" u="none" strike="noStrike" cap="none" normalizeH="0" baseline="0" smtClean="0">
                        <a:ln>
                          <a:noFill/>
                        </a:ln>
                        <a:solidFill>
                          <a:schemeClr val="accent2"/>
                        </a:solidFill>
                        <a:effectLst/>
                        <a:latin typeface="Verdana" pitchFamily="34" charset="0"/>
                        <a:cs typeface="Akhbar MT" pitchFamily="2" charset="-78"/>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0" i="0" u="none" strike="noStrike" cap="none" normalizeH="0" baseline="0" smtClean="0">
                          <a:ln>
                            <a:noFill/>
                          </a:ln>
                          <a:solidFill>
                            <a:schemeClr val="tx1"/>
                          </a:solidFill>
                          <a:effectLst/>
                          <a:latin typeface="Verdana" pitchFamily="34" charset="0"/>
                          <a:cs typeface="Akhbar MT" pitchFamily="2" charset="-78"/>
                        </a:rPr>
                        <a:t>12</a:t>
                      </a:r>
                      <a:endParaRPr kumimoji="0" lang="en-US" sz="3600" b="0"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0" i="0" u="none" strike="noStrike" cap="none" normalizeH="0" baseline="0" dirty="0" smtClean="0">
                          <a:ln>
                            <a:noFill/>
                          </a:ln>
                          <a:solidFill>
                            <a:schemeClr val="tx1"/>
                          </a:solidFill>
                          <a:effectLst/>
                          <a:latin typeface="Verdana" pitchFamily="34" charset="0"/>
                          <a:cs typeface="Akhbar MT" pitchFamily="2" charset="-78"/>
                        </a:rPr>
                        <a:t>8</a:t>
                      </a:r>
                      <a:endParaRPr kumimoji="0" lang="en-US" sz="3600" b="0" i="0" u="none" strike="noStrike" cap="none" normalizeH="0" baseline="0" dirty="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20000"/>
                        </a:spcBef>
                        <a:spcAft>
                          <a:spcPct val="0"/>
                        </a:spcAft>
                        <a:buClr>
                          <a:schemeClr val="accent2"/>
                        </a:buClr>
                        <a:buSzTx/>
                        <a:buFont typeface="Wingdings" pitchFamily="2" charset="2"/>
                        <a:buNone/>
                        <a:tabLst/>
                      </a:pPr>
                      <a:r>
                        <a:rPr kumimoji="0" lang="ar-SA" sz="3600" b="0" i="0" u="none" strike="noStrike" cap="none" normalizeH="0" baseline="0" smtClean="0">
                          <a:ln>
                            <a:noFill/>
                          </a:ln>
                          <a:solidFill>
                            <a:schemeClr val="tx1"/>
                          </a:solidFill>
                          <a:effectLst/>
                          <a:latin typeface="Verdana" pitchFamily="34" charset="0"/>
                          <a:cs typeface="Akhbar MT" pitchFamily="2" charset="-78"/>
                        </a:rPr>
                        <a:t>20</a:t>
                      </a:r>
                      <a:endParaRPr kumimoji="0" lang="en-US" sz="3600" b="0" i="0" u="none" strike="noStrike" cap="none" normalizeH="0" baseline="0" smtClean="0">
                        <a:ln>
                          <a:noFill/>
                        </a:ln>
                        <a:solidFill>
                          <a:schemeClr val="tx1"/>
                        </a:solidFill>
                        <a:effectLst/>
                        <a:latin typeface="Verdana" pitchFamily="34" charset="0"/>
                        <a:cs typeface="Akhbar MT" pitchFamily="2" charset="-78"/>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41" name="Rectangle 53" descr="25"/>
          <p:cNvSpPr>
            <a:spLocks noChangeArrowheads="1"/>
          </p:cNvSpPr>
          <p:nvPr/>
        </p:nvSpPr>
        <p:spPr bwMode="auto">
          <a:xfrm>
            <a:off x="1187450" y="260350"/>
            <a:ext cx="7624763" cy="2185988"/>
          </a:xfrm>
          <a:prstGeom prst="rect">
            <a:avLst/>
          </a:prstGeom>
          <a:noFill/>
          <a:ln w="9525" algn="ctr">
            <a:noFill/>
            <a:miter lim="800000"/>
            <a:headEnd/>
            <a:tailEnd/>
          </a:ln>
          <a:effectLst/>
        </p:spPr>
        <p:txBody>
          <a:bodyPr anchor="ctr">
            <a:spAutoFit/>
          </a:bodyPr>
          <a:lstStyle/>
          <a:p>
            <a:pPr algn="r">
              <a:defRPr/>
            </a:pPr>
            <a:r>
              <a:rPr lang="ar-SA" sz="4000" b="1" u="sng" dirty="0">
                <a:solidFill>
                  <a:srgbClr val="BF013C"/>
                </a:solidFill>
                <a:effectLst>
                  <a:outerShdw blurRad="38100" dist="38100" dir="2700000" algn="tl">
                    <a:srgbClr val="C0C0C0"/>
                  </a:outerShdw>
                </a:effectLst>
                <a:cs typeface="Mudir MT" pitchFamily="2" charset="-78"/>
              </a:rPr>
              <a:t>وصف البيانات </a:t>
            </a:r>
            <a:r>
              <a:rPr lang="ar-SA" sz="4000" b="1" u="sng" dirty="0" smtClean="0">
                <a:solidFill>
                  <a:srgbClr val="BF013C"/>
                </a:solidFill>
                <a:effectLst>
                  <a:outerShdw blurRad="38100" dist="38100" dir="2700000" algn="tl">
                    <a:srgbClr val="C0C0C0"/>
                  </a:outerShdw>
                </a:effectLst>
                <a:cs typeface="Mudir MT" pitchFamily="2" charset="-78"/>
              </a:rPr>
              <a:t>النوعية(الوصفية):</a:t>
            </a:r>
            <a:endParaRPr lang="en-US" sz="4000" b="1" dirty="0">
              <a:solidFill>
                <a:srgbClr val="BF013C"/>
              </a:solidFill>
              <a:effectLst>
                <a:outerShdw blurRad="38100" dist="38100" dir="2700000" algn="tl">
                  <a:srgbClr val="C0C0C0"/>
                </a:outerShdw>
              </a:effectLst>
              <a:cs typeface="Mudir MT" pitchFamily="2" charset="-78"/>
            </a:endParaRPr>
          </a:p>
          <a:p>
            <a:pPr algn="r" rtl="1">
              <a:defRPr/>
            </a:pPr>
            <a:r>
              <a:rPr lang="ar-SA" sz="3200" b="1" dirty="0">
                <a:solidFill>
                  <a:srgbClr val="7FAC00"/>
                </a:solidFill>
                <a:effectLst>
                  <a:outerShdw blurRad="38100" dist="38100" dir="2700000" algn="tl">
                    <a:srgbClr val="C0C0C0"/>
                  </a:outerShdw>
                </a:effectLst>
              </a:rPr>
              <a:t>مثال (</a:t>
            </a:r>
            <a:r>
              <a:rPr lang="en-US" sz="3200" b="1" dirty="0">
                <a:solidFill>
                  <a:srgbClr val="7FAC00"/>
                </a:solidFill>
                <a:effectLst>
                  <a:outerShdw blurRad="38100" dist="38100" dir="2700000" algn="tl">
                    <a:srgbClr val="C0C0C0"/>
                  </a:outerShdw>
                </a:effectLst>
              </a:rPr>
              <a:t>1</a:t>
            </a:r>
            <a:r>
              <a:rPr lang="ar-SA" sz="3200" b="1" dirty="0">
                <a:solidFill>
                  <a:srgbClr val="7FAC00"/>
                </a:solidFill>
                <a:effectLst>
                  <a:outerShdw blurRad="38100" dist="38100" dir="2700000" algn="tl">
                    <a:srgbClr val="C0C0C0"/>
                  </a:outerShdw>
                </a:effectLst>
              </a:rPr>
              <a:t>) :</a:t>
            </a:r>
            <a:endParaRPr lang="en-US" sz="3200" b="1" dirty="0">
              <a:solidFill>
                <a:srgbClr val="7FAC00"/>
              </a:solidFill>
              <a:effectLst>
                <a:outerShdw blurRad="38100" dist="38100" dir="2700000" algn="tl">
                  <a:srgbClr val="C0C0C0"/>
                </a:outerShdw>
              </a:effectLst>
            </a:endParaRPr>
          </a:p>
          <a:p>
            <a:pPr algn="r" rtl="1">
              <a:defRPr/>
            </a:pPr>
            <a:r>
              <a:rPr lang="ar-SA" sz="3200" b="1" dirty="0">
                <a:solidFill>
                  <a:srgbClr val="7FAC00"/>
                </a:solidFill>
                <a:effectLst>
                  <a:outerShdw blurRad="38100" dist="38100" dir="2700000" algn="tl">
                    <a:srgbClr val="C0C0C0"/>
                  </a:outerShdw>
                </a:effectLst>
              </a:rPr>
              <a:t>البيانات الآتية تمثل تخصص </a:t>
            </a:r>
            <a:r>
              <a:rPr lang="en-US" sz="3200" b="1" dirty="0">
                <a:solidFill>
                  <a:srgbClr val="7FAC00"/>
                </a:solidFill>
                <a:effectLst>
                  <a:outerShdw blurRad="38100" dist="38100" dir="2700000" algn="tl">
                    <a:srgbClr val="C0C0C0"/>
                  </a:outerShdw>
                </a:effectLst>
              </a:rPr>
              <a:t>20</a:t>
            </a:r>
            <a:r>
              <a:rPr lang="ar-SA" sz="3200" b="1" dirty="0">
                <a:solidFill>
                  <a:srgbClr val="7FAC00"/>
                </a:solidFill>
                <a:effectLst>
                  <a:outerShdw blurRad="38100" dist="38100" dir="2700000" algn="tl">
                    <a:srgbClr val="C0C0C0"/>
                  </a:outerShdw>
                </a:effectLst>
              </a:rPr>
              <a:t> من خريجي كلية الاقتصاد والإدارة لإحدى السنوات:</a:t>
            </a:r>
          </a:p>
        </p:txBody>
      </p:sp>
      <p:graphicFrame>
        <p:nvGraphicFramePr>
          <p:cNvPr id="12444" name="Group 156"/>
          <p:cNvGraphicFramePr>
            <a:graphicFrameLocks noGrp="1"/>
          </p:cNvGraphicFramePr>
          <p:nvPr/>
        </p:nvGraphicFramePr>
        <p:xfrm>
          <a:off x="395288" y="2708275"/>
          <a:ext cx="8459787" cy="3416301"/>
        </p:xfrm>
        <a:graphic>
          <a:graphicData uri="http://schemas.openxmlformats.org/drawingml/2006/table">
            <a:tbl>
              <a:tblPr/>
              <a:tblGrid>
                <a:gridCol w="2114550"/>
                <a:gridCol w="2116137"/>
                <a:gridCol w="2114550"/>
                <a:gridCol w="2114550"/>
              </a:tblGrid>
              <a:tr h="682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4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2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4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262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ar-SA" sz="2800" b="0" i="0" u="none" strike="noStrike" cap="none" normalizeH="0" baseline="0" smtClean="0">
                        <a:ln>
                          <a:noFill/>
                        </a:ln>
                        <a:solidFill>
                          <a:schemeClr val="tx1"/>
                        </a:solidFill>
                        <a:effectLst/>
                        <a:latin typeface="Arial" pitchFamily="34" charset="0"/>
                        <a:cs typeface="Arial"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7465" name="Group 57"/>
          <p:cNvGraphicFramePr>
            <a:graphicFrameLocks noGrp="1"/>
          </p:cNvGraphicFramePr>
          <p:nvPr/>
        </p:nvGraphicFramePr>
        <p:xfrm>
          <a:off x="250825" y="2781300"/>
          <a:ext cx="8748713" cy="3384551"/>
        </p:xfrm>
        <a:graphic>
          <a:graphicData uri="http://schemas.openxmlformats.org/drawingml/2006/table">
            <a:tbl>
              <a:tblPr rtl="1"/>
              <a:tblGrid>
                <a:gridCol w="1965325"/>
                <a:gridCol w="2393950"/>
                <a:gridCol w="2397125"/>
                <a:gridCol w="1992313"/>
              </a:tblGrid>
              <a:tr h="6762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اقتصاد</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اقتصاد</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r>
              <a:tr h="677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r>
              <a:tr h="6762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اقتصاد</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r>
              <a:tr h="67786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اقتصاد</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r>
              <a:tr h="676275">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اقتصاد</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ar-SA" sz="26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26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anchor="ctr" horzOverflow="overflow">
                    <a:lnL>
                      <a:noFill/>
                    </a:lnL>
                    <a:lnR>
                      <a:noFill/>
                    </a:lnR>
                    <a:lnT>
                      <a:noFill/>
                    </a:lnT>
                    <a:lnB>
                      <a:noFill/>
                    </a:lnB>
                    <a:lnTlToBr>
                      <a:noFill/>
                    </a:lnTlToBr>
                    <a:lnBlToTr>
                      <a:noFill/>
                    </a:lnBlToTr>
                    <a:noFill/>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4" descr="25"/>
          <p:cNvSpPr>
            <a:spLocks noChangeArrowheads="1"/>
          </p:cNvSpPr>
          <p:nvPr/>
        </p:nvSpPr>
        <p:spPr bwMode="auto">
          <a:xfrm>
            <a:off x="4603750" y="546100"/>
            <a:ext cx="4129088" cy="615950"/>
          </a:xfrm>
          <a:prstGeom prst="rect">
            <a:avLst/>
          </a:prstGeom>
          <a:noFill/>
          <a:ln w="9525" algn="ctr">
            <a:noFill/>
            <a:miter lim="800000"/>
            <a:headEnd/>
            <a:tailEnd/>
          </a:ln>
          <a:effectLst/>
        </p:spPr>
        <p:txBody>
          <a:bodyPr wrap="none" anchor="ctr">
            <a:spAutoFit/>
          </a:bodyPr>
          <a:lstStyle/>
          <a:p>
            <a:pPr algn="r" rtl="1">
              <a:defRPr/>
            </a:pPr>
            <a:r>
              <a:rPr lang="ar-SA" sz="3400" b="1" u="sng" dirty="0">
                <a:solidFill>
                  <a:srgbClr val="BF013C"/>
                </a:solidFill>
                <a:effectLst>
                  <a:outerShdw blurRad="38100" dist="38100" dir="2700000" algn="tl">
                    <a:srgbClr val="C0C0C0"/>
                  </a:outerShdw>
                </a:effectLst>
                <a:ea typeface="Times New Roman" pitchFamily="18" charset="0"/>
                <a:cs typeface="Mudir MT" pitchFamily="2" charset="-78"/>
              </a:rPr>
              <a:t>الجدول التكراري البسيط:</a:t>
            </a:r>
            <a:endParaRPr lang="en-US" sz="3400" b="1" u="sng" dirty="0">
              <a:solidFill>
                <a:srgbClr val="BF013C"/>
              </a:solidFill>
              <a:effectLst>
                <a:outerShdw blurRad="38100" dist="38100" dir="2700000" algn="tl">
                  <a:srgbClr val="C0C0C0"/>
                </a:outerShdw>
              </a:effectLst>
              <a:ea typeface="Times New Roman" pitchFamily="18" charset="0"/>
              <a:cs typeface="Mudir MT" pitchFamily="2" charset="-78"/>
            </a:endParaRPr>
          </a:p>
        </p:txBody>
      </p:sp>
      <p:graphicFrame>
        <p:nvGraphicFramePr>
          <p:cNvPr id="19481" name="Group 25"/>
          <p:cNvGraphicFramePr>
            <a:graphicFrameLocks noGrp="1"/>
          </p:cNvGraphicFramePr>
          <p:nvPr/>
        </p:nvGraphicFramePr>
        <p:xfrm>
          <a:off x="900113" y="1341438"/>
          <a:ext cx="7272337" cy="2895600"/>
        </p:xfrm>
        <a:graphic>
          <a:graphicData uri="http://schemas.openxmlformats.org/drawingml/2006/table">
            <a:tbl>
              <a:tblPr rtl="1"/>
              <a:tblGrid>
                <a:gridCol w="3740150"/>
                <a:gridCol w="3532187"/>
              </a:tblGrid>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التكرار</a:t>
                      </a:r>
                      <a:r>
                        <a:rPr kumimoji="0" lang="en-GB"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f</a:t>
                      </a:r>
                      <a:r>
                        <a:rPr kumimoji="0" lang="ar-SA"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 (عدد الخريجات)</a:t>
                      </a:r>
                      <a:endParaRPr kumimoji="0" lang="ar-SA" sz="3200" b="1" i="0" u="none" strike="noStrike" cap="none" normalizeH="0" baseline="0" smtClean="0">
                        <a:ln>
                          <a:noFill/>
                        </a:ln>
                        <a:solidFill>
                          <a:srgbClr val="7FAC00"/>
                        </a:solidFill>
                        <a:effectLst>
                          <a:outerShdw blurRad="38100" dist="38100" dir="2700000" algn="tl">
                            <a:srgbClr val="C0C0C0"/>
                          </a:outerShdw>
                        </a:effectLst>
                        <a:latin typeface="Arial" pitchFamily="34" charset="0"/>
                        <a:cs typeface="Arial"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التخصص</a:t>
                      </a:r>
                      <a:endParaRPr kumimoji="0" lang="ar-SA" sz="3200" b="1" i="0" u="none" strike="noStrike" cap="none" normalizeH="0" baseline="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9</a:t>
                      </a:r>
                      <a:endParaRPr kumimoji="0" lang="ar-SA" sz="32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إدارة أعمال</a:t>
                      </a:r>
                      <a:endParaRPr kumimoji="0" lang="ar-SA" sz="32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5</a:t>
                      </a:r>
                      <a:endParaRPr kumimoji="0" lang="ar-SA" sz="32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اقتصاد</a:t>
                      </a:r>
                      <a:endParaRPr kumimoji="0" lang="ar-SA" sz="32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6</a:t>
                      </a:r>
                      <a:endParaRPr kumimoji="0" lang="ar-SA" sz="32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0B5395"/>
                          </a:solidFill>
                          <a:effectLst>
                            <a:outerShdw blurRad="38100" dist="38100" dir="2700000" algn="tl">
                              <a:srgbClr val="C0C0C0"/>
                            </a:outerShdw>
                          </a:effectLst>
                          <a:latin typeface="Times New Roman" pitchFamily="18" charset="0"/>
                          <a:cs typeface="Times New Roman" pitchFamily="18" charset="0"/>
                        </a:rPr>
                        <a:t>محاسبة</a:t>
                      </a:r>
                      <a:endParaRPr kumimoji="0" lang="ar-SA" sz="3200" b="1" i="0" u="none" strike="noStrike" cap="none" normalizeH="0" baseline="0" smtClean="0">
                        <a:ln>
                          <a:noFill/>
                        </a:ln>
                        <a:solidFill>
                          <a:srgbClr val="0B5395"/>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en-US"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20</a:t>
                      </a:r>
                      <a:endParaRPr kumimoji="0" lang="ar-SA" sz="3200" b="1" i="0" u="none" strike="noStrike" cap="none" normalizeH="0" baseline="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3200" b="1" i="0" u="none" strike="noStrike" cap="none" normalizeH="0" baseline="0" smtClean="0">
                          <a:ln>
                            <a:noFill/>
                          </a:ln>
                          <a:solidFill>
                            <a:srgbClr val="7FAC00"/>
                          </a:solidFill>
                          <a:effectLst>
                            <a:outerShdw blurRad="38100" dist="38100" dir="2700000" algn="tl">
                              <a:srgbClr val="C0C0C0"/>
                            </a:outerShdw>
                          </a:effectLst>
                          <a:latin typeface="Times New Roman" pitchFamily="18" charset="0"/>
                          <a:cs typeface="Times New Roman" pitchFamily="18" charset="0"/>
                        </a:rPr>
                        <a:t>المجموع</a:t>
                      </a:r>
                      <a:endParaRPr kumimoji="0" lang="ar-SA" sz="3200" b="1" i="0" u="none" strike="noStrike" cap="none" normalizeH="0" baseline="0" smtClean="0">
                        <a:ln>
                          <a:noFill/>
                        </a:ln>
                        <a:solidFill>
                          <a:srgbClr val="7FAC00"/>
                        </a:solidFill>
                        <a:effectLst>
                          <a:outerShdw blurRad="38100" dist="38100" dir="2700000" algn="tl">
                            <a:srgbClr val="C0C0C0"/>
                          </a:outerShdw>
                        </a:effectLst>
                        <a:latin typeface="Arial" pitchFamily="34" charset="0"/>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2791" name="Rectangle 67" descr="25"/>
          <p:cNvSpPr>
            <a:spLocks noChangeArrowheads="1"/>
          </p:cNvSpPr>
          <p:nvPr/>
        </p:nvSpPr>
        <p:spPr bwMode="auto">
          <a:xfrm>
            <a:off x="0" y="4479925"/>
            <a:ext cx="9144000" cy="0"/>
          </a:xfrm>
          <a:prstGeom prst="rect">
            <a:avLst/>
          </a:prstGeom>
          <a:noFill/>
          <a:ln w="9525" algn="ctr">
            <a:noFill/>
            <a:miter lim="800000"/>
            <a:headEnd/>
            <a:tailEnd/>
          </a:ln>
        </p:spPr>
        <p:txBody>
          <a:bodyPr wrap="none" anchor="ctr">
            <a:spAutoFit/>
          </a:bodyPr>
          <a:lstStyle/>
          <a:p>
            <a:pPr algn="l"/>
            <a:endParaRPr lang="ar-SA"/>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928662" y="1142984"/>
            <a:ext cx="7286676" cy="1908215"/>
          </a:xfrm>
          <a:prstGeom prst="rect">
            <a:avLst/>
          </a:prstGeom>
        </p:spPr>
        <p:txBody>
          <a:bodyPr wrap="square">
            <a:spAutoFit/>
          </a:bodyPr>
          <a:lstStyle/>
          <a:p>
            <a:r>
              <a:rPr lang="ar-SA" sz="2800" b="1" dirty="0" smtClean="0"/>
              <a:t>       </a:t>
            </a:r>
            <a:r>
              <a:rPr lang="ar-SA" b="1" dirty="0" smtClean="0">
                <a:solidFill>
                  <a:schemeClr val="accent1">
                    <a:lumMod val="50000"/>
                  </a:schemeClr>
                </a:solidFill>
              </a:rPr>
              <a:t>العرض البياني للبيانات:</a:t>
            </a:r>
          </a:p>
          <a:p>
            <a:r>
              <a:rPr lang="ar-SA" b="1" dirty="0" smtClean="0">
                <a:solidFill>
                  <a:schemeClr val="accent1">
                    <a:lumMod val="50000"/>
                  </a:schemeClr>
                </a:solidFill>
              </a:rPr>
              <a:t> هو أحد طرق التي يمكن استخدامها في وصف البيانات، من حيث شكل التوزيع ومدى تمركز البيانات، وفي كثير من النواحي التطبيقية يكون العرض البياني أسهل وأسرع في وصف الظاهرة محل الدراسة، </a:t>
            </a:r>
            <a:r>
              <a:rPr lang="ar-SA" b="1" dirty="0" smtClean="0">
                <a:solidFill>
                  <a:schemeClr val="accent1">
                    <a:lumMod val="50000"/>
                  </a:schemeClr>
                </a:solidFill>
                <a:latin typeface="Constantia" pitchFamily="18" charset="0"/>
              </a:rPr>
              <a:t>باستخدام أشكال بيانية كالأعمدة والمدرج والدائرة والمضلع والمنحنى.</a:t>
            </a:r>
          </a:p>
          <a:p>
            <a:endParaRPr lang="ar-SA" b="1" dirty="0" smtClean="0">
              <a:solidFill>
                <a:schemeClr val="accent1">
                  <a:lumMod val="50000"/>
                </a:schemeClr>
              </a:solidFill>
              <a:latin typeface="Constantia" pitchFamily="18" charset="0"/>
            </a:endParaRPr>
          </a:p>
          <a:p>
            <a:endParaRPr lang="ar-SA" dirty="0">
              <a:solidFill>
                <a:schemeClr val="accent1">
                  <a:lumMod val="50000"/>
                </a:schemeClr>
              </a:solidFill>
            </a:endParaRPr>
          </a:p>
        </p:txBody>
      </p:sp>
      <p:sp>
        <p:nvSpPr>
          <p:cNvPr id="3" name="مستطيل 2"/>
          <p:cNvSpPr/>
          <p:nvPr/>
        </p:nvSpPr>
        <p:spPr>
          <a:xfrm>
            <a:off x="571472" y="2857496"/>
            <a:ext cx="8001056" cy="1920526"/>
          </a:xfrm>
          <a:prstGeom prst="rect">
            <a:avLst/>
          </a:prstGeom>
        </p:spPr>
        <p:txBody>
          <a:bodyPr wrap="square">
            <a:spAutoFit/>
          </a:bodyPr>
          <a:lstStyle/>
          <a:p>
            <a:pPr marL="273050" indent="-273050">
              <a:spcBef>
                <a:spcPct val="20000"/>
              </a:spcBef>
              <a:buClr>
                <a:schemeClr val="tx2"/>
              </a:buClr>
              <a:buSzPct val="95000"/>
              <a:defRPr/>
            </a:pPr>
            <a:r>
              <a:rPr lang="ar-SA" b="1" dirty="0" smtClean="0">
                <a:latin typeface="Constantia" pitchFamily="18" charset="0"/>
              </a:rPr>
              <a:t>يمكن تمثيل البيانات الوصفية بيانيا باستخدام أشكال بيانية عديدة أهمها :</a:t>
            </a:r>
          </a:p>
          <a:p>
            <a:pPr marL="273050" indent="-273050">
              <a:spcBef>
                <a:spcPct val="20000"/>
              </a:spcBef>
              <a:buClr>
                <a:schemeClr val="tx2"/>
              </a:buClr>
              <a:buSzPct val="95000"/>
              <a:defRPr/>
            </a:pPr>
            <a:r>
              <a:rPr lang="ar-SA" b="1" dirty="0" smtClean="0">
                <a:solidFill>
                  <a:schemeClr val="hlink"/>
                </a:solidFill>
                <a:effectLst>
                  <a:outerShdw blurRad="38100" dist="38100" dir="2700000" algn="tl">
                    <a:srgbClr val="C0C0C0"/>
                  </a:outerShdw>
                </a:effectLst>
                <a:latin typeface="Constantia" pitchFamily="18" charset="0"/>
              </a:rPr>
              <a:t>   </a:t>
            </a:r>
            <a:r>
              <a:rPr lang="ar-SA" b="1" dirty="0" smtClean="0">
                <a:solidFill>
                  <a:srgbClr val="7FAC00"/>
                </a:solidFill>
                <a:effectLst>
                  <a:outerShdw blurRad="38100" dist="38100" dir="2700000" algn="tl">
                    <a:srgbClr val="C0C0C0"/>
                  </a:outerShdw>
                </a:effectLst>
                <a:latin typeface="Constantia" pitchFamily="18" charset="0"/>
              </a:rPr>
              <a:t>1- الأعمدة البيانية البسيطة.</a:t>
            </a:r>
            <a:endParaRPr lang="en-US" b="1" dirty="0" smtClean="0">
              <a:solidFill>
                <a:srgbClr val="7FAC00"/>
              </a:solidFill>
              <a:effectLst>
                <a:outerShdw blurRad="38100" dist="38100" dir="2700000" algn="tl">
                  <a:srgbClr val="C0C0C0"/>
                </a:outerShdw>
              </a:effectLst>
              <a:latin typeface="Constantia" pitchFamily="18" charset="0"/>
            </a:endParaRPr>
          </a:p>
          <a:p>
            <a:pPr marL="273050" indent="-273050">
              <a:spcBef>
                <a:spcPct val="20000"/>
              </a:spcBef>
              <a:buClr>
                <a:schemeClr val="tx2"/>
              </a:buClr>
              <a:buSzPct val="95000"/>
              <a:defRPr/>
            </a:pPr>
            <a:r>
              <a:rPr lang="ar-SA" b="1" dirty="0" smtClean="0">
                <a:latin typeface="Constantia" pitchFamily="18" charset="0"/>
              </a:rPr>
              <a:t>هي عبارة عن مجموعة من الأعمدة الرأسية أو المستطيلات المتساوية القاعدة والتي تتناسب ارتفاعها مع البيانات التي تمثلها وتستخدم لإظهار التطور الذي يطرأ على ظاهرة ما على مدار عدة سنوات .</a:t>
            </a:r>
          </a:p>
          <a:p>
            <a:pPr marL="273050" indent="-273050">
              <a:spcBef>
                <a:spcPct val="20000"/>
              </a:spcBef>
              <a:buClr>
                <a:schemeClr val="tx2"/>
              </a:buClr>
              <a:buSzPct val="95000"/>
              <a:defRPr/>
            </a:pPr>
            <a:r>
              <a:rPr lang="ar-SA" b="1" dirty="0" smtClean="0">
                <a:latin typeface="Constantia" pitchFamily="18" charset="0"/>
              </a:rPr>
              <a:t>ويجب مراعاة أن يقسم المحور الرأسي بحيث يسمح مقياس الرسم بإظهار جميع قيم الظاهرة وكذلك يراعى أن تكون المسافات بين الأعمدة متساوية وقاعدات الأعمدة متساوية .</a:t>
            </a:r>
            <a:endParaRPr lang="ar-SA" dirty="0"/>
          </a:p>
        </p:txBody>
      </p:sp>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427</TotalTime>
  <Words>1969</Words>
  <Application>Microsoft Office PowerPoint</Application>
  <PresentationFormat>عرض على الشاشة (3:4)‏</PresentationFormat>
  <Paragraphs>604</Paragraphs>
  <Slides>42</Slides>
  <Notes>19</Notes>
  <HiddenSlides>0</HiddenSlides>
  <MMClips>0</MMClips>
  <ScaleCrop>false</ScaleCrop>
  <HeadingPairs>
    <vt:vector size="6" baseType="variant">
      <vt:variant>
        <vt:lpstr>سمة</vt:lpstr>
      </vt:variant>
      <vt:variant>
        <vt:i4>1</vt:i4>
      </vt:variant>
      <vt:variant>
        <vt:lpstr>خوادم OLE مضمنة</vt:lpstr>
      </vt:variant>
      <vt:variant>
        <vt:i4>1</vt:i4>
      </vt:variant>
      <vt:variant>
        <vt:lpstr>عناوين الشرائح</vt:lpstr>
      </vt:variant>
      <vt:variant>
        <vt:i4>42</vt:i4>
      </vt:variant>
    </vt:vector>
  </HeadingPairs>
  <TitlesOfParts>
    <vt:vector size="44" baseType="lpstr">
      <vt:lpstr>سمة Office</vt:lpstr>
      <vt:lpstr>Equation</vt:lpstr>
      <vt:lpstr>عرض البيانات وتنظيمها  </vt:lpstr>
      <vt:lpstr>الشريحة 2</vt:lpstr>
      <vt:lpstr>الشريحة 3</vt:lpstr>
      <vt:lpstr>الشريحة 4</vt:lpstr>
      <vt:lpstr>مثال جدول بسيط</vt:lpstr>
      <vt:lpstr>مثال جدول مزدوج</vt:lpstr>
      <vt:lpstr>الشريحة 7</vt:lpstr>
      <vt:lpstr>الشريحة 8</vt:lpstr>
      <vt:lpstr>الشريحة 9</vt:lpstr>
      <vt:lpstr>الشريحة 10</vt:lpstr>
      <vt:lpstr>الشريحة 11</vt:lpstr>
      <vt:lpstr>الشريحة 12</vt:lpstr>
      <vt:lpstr>الشريحة 13</vt:lpstr>
      <vt:lpstr>الشريحة 14</vt:lpstr>
      <vt:lpstr>الشريحة 15</vt:lpstr>
      <vt:lpstr>الشريحة 16</vt:lpstr>
      <vt:lpstr>الشريحة 17</vt:lpstr>
      <vt:lpstr>الشريحة 18</vt:lpstr>
      <vt:lpstr>الشريحة 19</vt:lpstr>
      <vt:lpstr>الشريحة 20</vt:lpstr>
      <vt:lpstr>الشريحة 21</vt:lpstr>
      <vt:lpstr>الشريحة 22</vt:lpstr>
      <vt:lpstr>الشريحة 23</vt:lpstr>
      <vt:lpstr>الشريحة 24</vt:lpstr>
      <vt:lpstr>الشريحة 25</vt:lpstr>
      <vt:lpstr>الشريحة 26</vt:lpstr>
      <vt:lpstr>الشريحة 27</vt:lpstr>
      <vt:lpstr>الشريحة 28</vt:lpstr>
      <vt:lpstr>الشريحة 29</vt:lpstr>
      <vt:lpstr>الشريحة 30</vt:lpstr>
      <vt:lpstr>الشريحة 31</vt:lpstr>
      <vt:lpstr>الشريحة 32</vt:lpstr>
      <vt:lpstr>الشريحة 33</vt:lpstr>
      <vt:lpstr>الشريحة 34</vt:lpstr>
      <vt:lpstr>الشريحة 35</vt:lpstr>
      <vt:lpstr>الشريحة 36</vt:lpstr>
      <vt:lpstr>الشريحة 37</vt:lpstr>
      <vt:lpstr>الشريحة 38</vt:lpstr>
      <vt:lpstr>الشريحة 39</vt:lpstr>
      <vt:lpstr>الشريحة 40</vt:lpstr>
      <vt:lpstr>الشريحة 41</vt:lpstr>
      <vt:lpstr>الشريحة 42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toshiba</dc:creator>
  <cp:lastModifiedBy>SONY</cp:lastModifiedBy>
  <cp:revision>55</cp:revision>
  <dcterms:created xsi:type="dcterms:W3CDTF">2014-10-10T19:04:02Z</dcterms:created>
  <dcterms:modified xsi:type="dcterms:W3CDTF">2018-02-22T16:43:04Z</dcterms:modified>
</cp:coreProperties>
</file>