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44"/>
  </p:notesMasterIdLst>
  <p:sldIdLst>
    <p:sldId id="315" r:id="rId2"/>
    <p:sldId id="301" r:id="rId3"/>
    <p:sldId id="303" r:id="rId4"/>
    <p:sldId id="259" r:id="rId5"/>
    <p:sldId id="316" r:id="rId6"/>
    <p:sldId id="317" r:id="rId7"/>
    <p:sldId id="260" r:id="rId8"/>
    <p:sldId id="261" r:id="rId9"/>
    <p:sldId id="311"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5" r:id="rId40"/>
    <p:sldId id="296" r:id="rId41"/>
    <p:sldId id="298" r:id="rId42"/>
    <p:sldId id="297" r:id="rId4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59" d="100"/>
          <a:sy n="59" d="100"/>
        </p:scale>
        <p:origin x="-154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oleObject" Target="&#1575;&#1604;&#1605;&#1589;&#1606;&#1601;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ar-SA"/>
  <c:style val="36"/>
  <c:chart>
    <c:plotArea>
      <c:layout>
        <c:manualLayout>
          <c:layoutTarget val="inner"/>
          <c:xMode val="edge"/>
          <c:yMode val="edge"/>
          <c:x val="0.14911413351732997"/>
          <c:y val="4.0823529707837418E-2"/>
          <c:w val="0.8508858664826745"/>
          <c:h val="0.77816158533516322"/>
        </c:manualLayout>
      </c:layout>
      <c:barChart>
        <c:barDir val="col"/>
        <c:grouping val="clustered"/>
        <c:ser>
          <c:idx val="0"/>
          <c:order val="0"/>
          <c:tx>
            <c:strRef>
              <c:f>ورقة1!$B$1</c:f>
              <c:strCache>
                <c:ptCount val="1"/>
                <c:pt idx="0">
                  <c:v>عدد الطالبات</c:v>
                </c:pt>
              </c:strCache>
            </c:strRef>
          </c:tx>
          <c:cat>
            <c:strRef>
              <c:f>ورقة1!$A$2:$A$5</c:f>
              <c:strCache>
                <c:ptCount val="4"/>
                <c:pt idx="0">
                  <c:v>العلوم</c:v>
                </c:pt>
                <c:pt idx="1">
                  <c:v>العلوم الزراعية</c:v>
                </c:pt>
                <c:pt idx="2">
                  <c:v>الطب</c:v>
                </c:pt>
                <c:pt idx="3">
                  <c:v>الصيدلة</c:v>
                </c:pt>
              </c:strCache>
            </c:strRef>
          </c:cat>
          <c:val>
            <c:numRef>
              <c:f>ورقة1!$B$2:$B$5</c:f>
              <c:numCache>
                <c:formatCode>General</c:formatCode>
                <c:ptCount val="4"/>
                <c:pt idx="0">
                  <c:v>200</c:v>
                </c:pt>
                <c:pt idx="1">
                  <c:v>350</c:v>
                </c:pt>
                <c:pt idx="2">
                  <c:v>90</c:v>
                </c:pt>
                <c:pt idx="3">
                  <c:v>120</c:v>
                </c:pt>
              </c:numCache>
            </c:numRef>
          </c:val>
        </c:ser>
        <c:ser>
          <c:idx val="1"/>
          <c:order val="1"/>
          <c:tx>
            <c:strRef>
              <c:f>ورقة1!$C$1</c:f>
              <c:strCache>
                <c:ptCount val="1"/>
              </c:strCache>
            </c:strRef>
          </c:tx>
          <c:cat>
            <c:strRef>
              <c:f>ورقة1!$A$2:$A$5</c:f>
              <c:strCache>
                <c:ptCount val="4"/>
                <c:pt idx="0">
                  <c:v>العلوم</c:v>
                </c:pt>
                <c:pt idx="1">
                  <c:v>العلوم الزراعية</c:v>
                </c:pt>
                <c:pt idx="2">
                  <c:v>الطب</c:v>
                </c:pt>
                <c:pt idx="3">
                  <c:v>الصيدلة</c:v>
                </c:pt>
              </c:strCache>
            </c:strRef>
          </c:cat>
          <c:val>
            <c:numRef>
              <c:f>ورقة1!$C$2:$C$5</c:f>
              <c:numCache>
                <c:formatCode>General</c:formatCode>
                <c:ptCount val="4"/>
              </c:numCache>
            </c:numRef>
          </c:val>
        </c:ser>
        <c:ser>
          <c:idx val="2"/>
          <c:order val="2"/>
          <c:tx>
            <c:strRef>
              <c:f>ورقة1!$D$1</c:f>
              <c:strCache>
                <c:ptCount val="1"/>
              </c:strCache>
            </c:strRef>
          </c:tx>
          <c:cat>
            <c:strRef>
              <c:f>ورقة1!$A$2:$A$5</c:f>
              <c:strCache>
                <c:ptCount val="4"/>
                <c:pt idx="0">
                  <c:v>العلوم</c:v>
                </c:pt>
                <c:pt idx="1">
                  <c:v>العلوم الزراعية</c:v>
                </c:pt>
                <c:pt idx="2">
                  <c:v>الطب</c:v>
                </c:pt>
                <c:pt idx="3">
                  <c:v>الصيدلة</c:v>
                </c:pt>
              </c:strCache>
            </c:strRef>
          </c:cat>
          <c:val>
            <c:numRef>
              <c:f>ورقة1!$D$2:$D$5</c:f>
              <c:numCache>
                <c:formatCode>General</c:formatCode>
                <c:ptCount val="4"/>
              </c:numCache>
            </c:numRef>
          </c:val>
        </c:ser>
        <c:axId val="123274368"/>
        <c:axId val="123276288"/>
      </c:barChart>
      <c:catAx>
        <c:axId val="123274368"/>
        <c:scaling>
          <c:orientation val="minMax"/>
        </c:scaling>
        <c:axPos val="b"/>
        <c:title>
          <c:tx>
            <c:rich>
              <a:bodyPr/>
              <a:lstStyle/>
              <a:p>
                <a:pPr>
                  <a:defRPr/>
                </a:pPr>
                <a:r>
                  <a:rPr lang="ar-SA" dirty="0" smtClean="0"/>
                  <a:t>الكلية</a:t>
                </a:r>
                <a:endParaRPr lang="ar-SA" dirty="0"/>
              </a:p>
            </c:rich>
          </c:tx>
        </c:title>
        <c:tickLblPos val="nextTo"/>
        <c:crossAx val="123276288"/>
        <c:crosses val="autoZero"/>
        <c:auto val="1"/>
        <c:lblAlgn val="ctr"/>
        <c:lblOffset val="100"/>
      </c:catAx>
      <c:valAx>
        <c:axId val="123276288"/>
        <c:scaling>
          <c:orientation val="minMax"/>
        </c:scaling>
        <c:axPos val="l"/>
        <c:majorGridlines/>
        <c:title>
          <c:tx>
            <c:rich>
              <a:bodyPr rot="-5400000" vert="horz"/>
              <a:lstStyle/>
              <a:p>
                <a:pPr>
                  <a:defRPr/>
                </a:pPr>
                <a:r>
                  <a:rPr lang="ar-SA" dirty="0" smtClean="0"/>
                  <a:t>عدد الطالبات</a:t>
                </a:r>
                <a:endParaRPr lang="ar-SA" dirty="0"/>
              </a:p>
            </c:rich>
          </c:tx>
        </c:title>
        <c:numFmt formatCode="General" sourceLinked="1"/>
        <c:tickLblPos val="nextTo"/>
        <c:crossAx val="123274368"/>
        <c:crosses val="autoZero"/>
        <c:crossBetween val="between"/>
      </c:valAx>
    </c:plotArea>
    <c:plotVisOnly val="1"/>
    <c:dispBlanksAs val="gap"/>
  </c:chart>
  <c:txPr>
    <a:bodyPr/>
    <a:lstStyle/>
    <a:p>
      <a:pPr>
        <a:defRPr sz="1800"/>
      </a:pPr>
      <a:endParaRPr lang="ar-SA"/>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ar-SA"/>
  <c:style val="33"/>
  <c:chart>
    <c:plotArea>
      <c:layout>
        <c:manualLayout>
          <c:layoutTarget val="inner"/>
          <c:xMode val="edge"/>
          <c:yMode val="edge"/>
          <c:x val="0.11587319553805775"/>
          <c:y val="6.3101624015748495E-2"/>
          <c:w val="0.86307480314961016"/>
          <c:h val="0.83295054133858648"/>
        </c:manualLayout>
      </c:layout>
      <c:scatterChart>
        <c:scatterStyle val="smoothMarker"/>
        <c:ser>
          <c:idx val="0"/>
          <c:order val="0"/>
          <c:tx>
            <c:strRef>
              <c:f>ورقة1!$B$1</c:f>
              <c:strCache>
                <c:ptCount val="1"/>
                <c:pt idx="0">
                  <c:v>عدد الطالبات</c:v>
                </c:pt>
              </c:strCache>
            </c:strRef>
          </c:tx>
          <c:xVal>
            <c:strRef>
              <c:f>ورقة1!$A$2:$A$5</c:f>
              <c:strCache>
                <c:ptCount val="4"/>
                <c:pt idx="0">
                  <c:v>العلوم</c:v>
                </c:pt>
                <c:pt idx="1">
                  <c:v>العلوم الزراعية</c:v>
                </c:pt>
                <c:pt idx="2">
                  <c:v>الطب</c:v>
                </c:pt>
                <c:pt idx="3">
                  <c:v>الصيدلة</c:v>
                </c:pt>
              </c:strCache>
            </c:strRef>
          </c:xVal>
          <c:yVal>
            <c:numRef>
              <c:f>ورقة1!$B$2:$B$5</c:f>
              <c:numCache>
                <c:formatCode>General</c:formatCode>
                <c:ptCount val="4"/>
                <c:pt idx="0">
                  <c:v>200</c:v>
                </c:pt>
                <c:pt idx="1">
                  <c:v>350</c:v>
                </c:pt>
                <c:pt idx="2">
                  <c:v>90</c:v>
                </c:pt>
                <c:pt idx="3">
                  <c:v>120</c:v>
                </c:pt>
              </c:numCache>
            </c:numRef>
          </c:yVal>
          <c:smooth val="1"/>
        </c:ser>
        <c:ser>
          <c:idx val="1"/>
          <c:order val="1"/>
          <c:tx>
            <c:strRef>
              <c:f>ورقة1!$C$1</c:f>
              <c:strCache>
                <c:ptCount val="1"/>
              </c:strCache>
            </c:strRef>
          </c:tx>
          <c:xVal>
            <c:strRef>
              <c:f>ورقة1!$A$2:$A$5</c:f>
              <c:strCache>
                <c:ptCount val="4"/>
                <c:pt idx="0">
                  <c:v>العلوم</c:v>
                </c:pt>
                <c:pt idx="1">
                  <c:v>العلوم الزراعية</c:v>
                </c:pt>
                <c:pt idx="2">
                  <c:v>الطب</c:v>
                </c:pt>
                <c:pt idx="3">
                  <c:v>الصيدلة</c:v>
                </c:pt>
              </c:strCache>
            </c:strRef>
          </c:xVal>
          <c:yVal>
            <c:numRef>
              <c:f>ورقة1!$C$2:$C$5</c:f>
              <c:numCache>
                <c:formatCode>General</c:formatCode>
                <c:ptCount val="4"/>
              </c:numCache>
            </c:numRef>
          </c:yVal>
          <c:smooth val="1"/>
        </c:ser>
        <c:ser>
          <c:idx val="2"/>
          <c:order val="2"/>
          <c:tx>
            <c:strRef>
              <c:f>ورقة1!$D$1</c:f>
              <c:strCache>
                <c:ptCount val="1"/>
              </c:strCache>
            </c:strRef>
          </c:tx>
          <c:xVal>
            <c:strRef>
              <c:f>ورقة1!$A$2:$A$5</c:f>
              <c:strCache>
                <c:ptCount val="4"/>
                <c:pt idx="0">
                  <c:v>العلوم</c:v>
                </c:pt>
                <c:pt idx="1">
                  <c:v>العلوم الزراعية</c:v>
                </c:pt>
                <c:pt idx="2">
                  <c:v>الطب</c:v>
                </c:pt>
                <c:pt idx="3">
                  <c:v>الصيدلة</c:v>
                </c:pt>
              </c:strCache>
            </c:strRef>
          </c:xVal>
          <c:yVal>
            <c:numRef>
              <c:f>ورقة1!$D$2:$D$5</c:f>
              <c:numCache>
                <c:formatCode>General</c:formatCode>
                <c:ptCount val="4"/>
              </c:numCache>
            </c:numRef>
          </c:yVal>
          <c:smooth val="1"/>
        </c:ser>
        <c:axId val="124450304"/>
        <c:axId val="124451840"/>
      </c:scatterChart>
      <c:valAx>
        <c:axId val="124450304"/>
        <c:scaling>
          <c:orientation val="minMax"/>
        </c:scaling>
        <c:axPos val="b"/>
        <c:numFmt formatCode="General" sourceLinked="1"/>
        <c:tickLblPos val="nextTo"/>
        <c:crossAx val="124451840"/>
        <c:crosses val="autoZero"/>
        <c:crossBetween val="midCat"/>
      </c:valAx>
      <c:valAx>
        <c:axId val="124451840"/>
        <c:scaling>
          <c:orientation val="minMax"/>
        </c:scaling>
        <c:axPos val="l"/>
        <c:majorGridlines/>
        <c:numFmt formatCode="General" sourceLinked="1"/>
        <c:tickLblPos val="nextTo"/>
        <c:crossAx val="124450304"/>
        <c:crosses val="autoZero"/>
        <c:crossBetween val="midCat"/>
      </c:valAx>
    </c:plotArea>
    <c:plotVisOnly val="1"/>
    <c:dispBlanksAs val="gap"/>
  </c:chart>
  <c:txPr>
    <a:bodyPr/>
    <a:lstStyle/>
    <a:p>
      <a:pPr>
        <a:defRPr sz="1800"/>
      </a:pPr>
      <a:endParaRPr lang="ar-SA"/>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ar-SA"/>
  <c:chart>
    <c:autoTitleDeleted val="1"/>
    <c:plotArea>
      <c:layout/>
      <c:pieChart>
        <c:varyColors val="1"/>
        <c:ser>
          <c:idx val="0"/>
          <c:order val="0"/>
          <c:dLbls>
            <c:showCatName val="1"/>
          </c:dLbls>
          <c:cat>
            <c:strRef>
              <c:f>ورقة1!$A$1:$A$5</c:f>
              <c:strCache>
                <c:ptCount val="5"/>
                <c:pt idx="0">
                  <c:v>العلوم</c:v>
                </c:pt>
                <c:pt idx="1">
                  <c:v>العلوم الزراعية</c:v>
                </c:pt>
                <c:pt idx="2">
                  <c:v>الطب</c:v>
                </c:pt>
                <c:pt idx="3">
                  <c:v>الصيدلة</c:v>
                </c:pt>
                <c:pt idx="4">
                  <c:v>الدراسات التطبيقية</c:v>
                </c:pt>
              </c:strCache>
            </c:strRef>
          </c:cat>
          <c:val>
            <c:numRef>
              <c:f>ورقة1!$B$1:$B$5</c:f>
              <c:numCache>
                <c:formatCode>General</c:formatCode>
                <c:ptCount val="5"/>
                <c:pt idx="0">
                  <c:v>200</c:v>
                </c:pt>
                <c:pt idx="1">
                  <c:v>350</c:v>
                </c:pt>
                <c:pt idx="2">
                  <c:v>90</c:v>
                </c:pt>
                <c:pt idx="3">
                  <c:v>120</c:v>
                </c:pt>
                <c:pt idx="4">
                  <c:v>150</c:v>
                </c:pt>
              </c:numCache>
            </c:numRef>
          </c:val>
        </c:ser>
        <c:dLbls>
          <c:showCatName val="1"/>
        </c:dLbls>
        <c:firstSliceAng val="360"/>
      </c:pieChart>
    </c:plotArea>
    <c:plotVisOnly val="1"/>
    <c:dispBlanksAs val="zero"/>
  </c:chart>
  <c:txPr>
    <a:bodyPr/>
    <a:lstStyle/>
    <a:p>
      <a:pPr>
        <a:defRPr sz="1600" b="1"/>
      </a:pPr>
      <a:endParaRPr lang="ar-SA"/>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9D02EF5-87D3-46FE-97CC-FE902FD1897E}" type="datetimeFigureOut">
              <a:rPr lang="ar-SA" smtClean="0"/>
              <a:pPr/>
              <a:t>07/06/39</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9B7B7DC-3FE2-4E2A-9CB4-EF93525A7E88}"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pPr eaLnBrk="1" hangingPunct="1"/>
            <a:endParaRPr lang="en-GB"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FB61B43E-0E63-41CE-B9AE-4FA047DCACB4}" type="datetimeFigureOut">
              <a:rPr lang="ar-SA" smtClean="0"/>
              <a:pPr/>
              <a:t>07/06/39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E265D30-2364-4F34-9621-DFE42C6378FD}"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B61B43E-0E63-41CE-B9AE-4FA047DCACB4}" type="datetimeFigureOut">
              <a:rPr lang="ar-SA" smtClean="0"/>
              <a:pPr/>
              <a:t>07/06/39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E265D30-2364-4F34-9621-DFE42C6378FD}"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B61B43E-0E63-41CE-B9AE-4FA047DCACB4}" type="datetimeFigureOut">
              <a:rPr lang="ar-SA" smtClean="0"/>
              <a:pPr/>
              <a:t>07/06/39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E265D30-2364-4F34-9621-DFE42C6378FD}" type="slidenum">
              <a:rPr lang="ar-SA" smtClean="0"/>
              <a:pPr/>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574675" y="304800"/>
            <a:ext cx="8001000" cy="1216025"/>
          </a:xfrm>
        </p:spPr>
        <p:txBody>
          <a:bodyPr/>
          <a:lstStyle/>
          <a:p>
            <a:r>
              <a:rPr lang="ar-SA" smtClean="0"/>
              <a:t>انقر لتحرير نمط العنوان الرئيسي</a:t>
            </a:r>
            <a:endParaRPr lang="ar-SA"/>
          </a:p>
        </p:txBody>
      </p:sp>
      <p:sp>
        <p:nvSpPr>
          <p:cNvPr id="3" name="عنصر نائب للجدول 2"/>
          <p:cNvSpPr>
            <a:spLocks noGrp="1"/>
          </p:cNvSpPr>
          <p:nvPr>
            <p:ph type="tbl" idx="1"/>
          </p:nvPr>
        </p:nvSpPr>
        <p:spPr>
          <a:xfrm>
            <a:off x="566738" y="1752600"/>
            <a:ext cx="8001000" cy="4267200"/>
          </a:xfrm>
        </p:spPr>
        <p:txBody>
          <a:bodyPr/>
          <a:lstStyle/>
          <a:p>
            <a:endParaRPr lang="ar-SA"/>
          </a:p>
        </p:txBody>
      </p:sp>
      <p:sp>
        <p:nvSpPr>
          <p:cNvPr id="4" name="عنصر نائب للتاريخ 3"/>
          <p:cNvSpPr>
            <a:spLocks noGrp="1"/>
          </p:cNvSpPr>
          <p:nvPr>
            <p:ph type="dt" sz="half" idx="10"/>
          </p:nvPr>
        </p:nvSpPr>
        <p:spPr>
          <a:xfrm>
            <a:off x="609600" y="6245225"/>
            <a:ext cx="1981200" cy="476250"/>
          </a:xfrm>
        </p:spPr>
        <p:txBody>
          <a:bodyPr/>
          <a:lstStyle>
            <a:lvl1pPr>
              <a:defRPr/>
            </a:lvl1pPr>
          </a:lstStyle>
          <a:p>
            <a:endParaRPr lang="en-US"/>
          </a:p>
        </p:txBody>
      </p:sp>
      <p:sp>
        <p:nvSpPr>
          <p:cNvPr id="5" name="عنصر نائب للتذييل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عنصر نائب لرقم الشريحة 5"/>
          <p:cNvSpPr>
            <a:spLocks noGrp="1"/>
          </p:cNvSpPr>
          <p:nvPr>
            <p:ph type="sldNum" sz="quarter" idx="12"/>
          </p:nvPr>
        </p:nvSpPr>
        <p:spPr>
          <a:xfrm>
            <a:off x="6553200" y="6245225"/>
            <a:ext cx="1981200" cy="476250"/>
          </a:xfrm>
        </p:spPr>
        <p:txBody>
          <a:bodyPr/>
          <a:lstStyle>
            <a:lvl1pPr>
              <a:defRPr/>
            </a:lvl1pPr>
          </a:lstStyle>
          <a:p>
            <a:fld id="{F5588258-7344-4BBD-AC36-E37BFDCA54C9}" type="slidenum">
              <a:rPr lang="ar-SA"/>
              <a:pPr/>
              <a:t>‹#›</a:t>
            </a:fld>
            <a:endParaRPr lang="en-US"/>
          </a:p>
        </p:txBody>
      </p:sp>
    </p:spTree>
  </p:cSld>
  <p:clrMapOvr>
    <a:masterClrMapping/>
  </p:clrMapOvr>
  <p:transition>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B61B43E-0E63-41CE-B9AE-4FA047DCACB4}" type="datetimeFigureOut">
              <a:rPr lang="ar-SA" smtClean="0"/>
              <a:pPr/>
              <a:t>07/06/39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E265D30-2364-4F34-9621-DFE42C6378FD}"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B61B43E-0E63-41CE-B9AE-4FA047DCACB4}" type="datetimeFigureOut">
              <a:rPr lang="ar-SA" smtClean="0"/>
              <a:pPr/>
              <a:t>07/06/39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E265D30-2364-4F34-9621-DFE42C6378FD}"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FB61B43E-0E63-41CE-B9AE-4FA047DCACB4}" type="datetimeFigureOut">
              <a:rPr lang="ar-SA" smtClean="0"/>
              <a:pPr/>
              <a:t>07/06/39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E265D30-2364-4F34-9621-DFE42C6378FD}"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FB61B43E-0E63-41CE-B9AE-4FA047DCACB4}" type="datetimeFigureOut">
              <a:rPr lang="ar-SA" smtClean="0"/>
              <a:pPr/>
              <a:t>07/06/39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1E265D30-2364-4F34-9621-DFE42C6378FD}"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FB61B43E-0E63-41CE-B9AE-4FA047DCACB4}" type="datetimeFigureOut">
              <a:rPr lang="ar-SA" smtClean="0"/>
              <a:pPr/>
              <a:t>07/06/39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1E265D30-2364-4F34-9621-DFE42C6378FD}"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B61B43E-0E63-41CE-B9AE-4FA047DCACB4}" type="datetimeFigureOut">
              <a:rPr lang="ar-SA" smtClean="0"/>
              <a:pPr/>
              <a:t>07/06/39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1E265D30-2364-4F34-9621-DFE42C6378FD}"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B61B43E-0E63-41CE-B9AE-4FA047DCACB4}" type="datetimeFigureOut">
              <a:rPr lang="ar-SA" smtClean="0"/>
              <a:pPr/>
              <a:t>07/06/39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E265D30-2364-4F34-9621-DFE42C6378FD}"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B61B43E-0E63-41CE-B9AE-4FA047DCACB4}" type="datetimeFigureOut">
              <a:rPr lang="ar-SA" smtClean="0"/>
              <a:pPr/>
              <a:t>07/06/39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E265D30-2364-4F34-9621-DFE42C6378FD}"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B61B43E-0E63-41CE-B9AE-4FA047DCACB4}" type="datetimeFigureOut">
              <a:rPr lang="ar-SA" smtClean="0"/>
              <a:pPr/>
              <a:t>07/06/39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E265D30-2364-4F34-9621-DFE42C6378FD}"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2.png"/><Relationship Id="rId1" Type="http://schemas.openxmlformats.org/officeDocument/2006/relationships/slideLayout" Target="../slideLayouts/slideLayout7.xml"/><Relationship Id="rId4" Type="http://schemas.openxmlformats.org/officeDocument/2006/relationships/image" Target="../media/image13.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3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png"/><Relationship Id="rId1" Type="http://schemas.openxmlformats.org/officeDocument/2006/relationships/slideLayout" Target="../slideLayouts/slideLayout7.xml"/><Relationship Id="rId4" Type="http://schemas.openxmlformats.org/officeDocument/2006/relationships/image" Target="../media/image25.jpeg"/></Relationships>
</file>

<file path=ppt/slides/_rels/slide39.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solidFill>
                  <a:schemeClr val="tx2">
                    <a:lumMod val="60000"/>
                    <a:lumOff val="40000"/>
                  </a:schemeClr>
                </a:solidFill>
              </a:rPr>
              <a:t>عرض البيانات وتنظيمها </a:t>
            </a:r>
            <a:br>
              <a:rPr lang="ar-SA" b="1" dirty="0" smtClean="0">
                <a:solidFill>
                  <a:schemeClr val="tx2">
                    <a:lumMod val="60000"/>
                    <a:lumOff val="40000"/>
                  </a:schemeClr>
                </a:solidFill>
              </a:rPr>
            </a:br>
            <a:endParaRPr lang="ar-SA" dirty="0"/>
          </a:p>
        </p:txBody>
      </p:sp>
      <p:sp>
        <p:nvSpPr>
          <p:cNvPr id="3" name="عنصر نائب للمحتوى 2"/>
          <p:cNvSpPr>
            <a:spLocks noGrp="1"/>
          </p:cNvSpPr>
          <p:nvPr>
            <p:ph idx="1"/>
          </p:nvPr>
        </p:nvSpPr>
        <p:spPr/>
        <p:txBody>
          <a:bodyPr>
            <a:normAutofit/>
          </a:bodyPr>
          <a:lstStyle/>
          <a:p>
            <a:pPr>
              <a:defRPr/>
            </a:pPr>
            <a:r>
              <a:rPr lang="ar-SA" sz="1800" b="1" u="sng" dirty="0" smtClean="0">
                <a:solidFill>
                  <a:srgbClr val="BF013C"/>
                </a:solidFill>
                <a:effectLst>
                  <a:outerShdw blurRad="38100" dist="38100" dir="2700000" algn="tl">
                    <a:srgbClr val="C0C0C0"/>
                  </a:outerShdw>
                </a:effectLst>
                <a:cs typeface="Mudir MT" pitchFamily="2" charset="-78"/>
              </a:rPr>
              <a:t>البيانات             :</a:t>
            </a:r>
            <a:endParaRPr lang="en-US" sz="1800" b="1" dirty="0" smtClean="0">
              <a:solidFill>
                <a:srgbClr val="BF013C"/>
              </a:solidFill>
              <a:effectLst>
                <a:outerShdw blurRad="38100" dist="38100" dir="2700000" algn="tl">
                  <a:srgbClr val="C0C0C0"/>
                </a:outerShdw>
              </a:effectLst>
              <a:cs typeface="Mudir MT" pitchFamily="2" charset="-78"/>
            </a:endParaRPr>
          </a:p>
          <a:p>
            <a:pPr>
              <a:defRPr/>
            </a:pPr>
            <a:r>
              <a:rPr lang="ar-SA" sz="1800" b="1" dirty="0" smtClean="0">
                <a:solidFill>
                  <a:srgbClr val="0B5395"/>
                </a:solidFill>
                <a:effectLst>
                  <a:outerShdw blurRad="38100" dist="38100" dir="2700000" algn="tl">
                    <a:srgbClr val="C0C0C0"/>
                  </a:outerShdw>
                </a:effectLst>
              </a:rPr>
              <a:t>تسمى المعلومات التي  يتم جمعها وتنظيمها وتحليلها بيانات( </a:t>
            </a:r>
            <a:r>
              <a:rPr lang="en-US" sz="1800" b="1" dirty="0" smtClean="0">
                <a:solidFill>
                  <a:srgbClr val="0B5395"/>
                </a:solidFill>
                <a:effectLst>
                  <a:outerShdw blurRad="38100" dist="38100" dir="2700000" algn="tl">
                    <a:srgbClr val="C0C0C0"/>
                  </a:outerShdw>
                </a:effectLst>
              </a:rPr>
              <a:t>(observation</a:t>
            </a:r>
            <a:r>
              <a:rPr lang="ar-SA" sz="1800" b="1" dirty="0" smtClean="0">
                <a:solidFill>
                  <a:srgbClr val="0B5395"/>
                </a:solidFill>
                <a:effectLst>
                  <a:outerShdw blurRad="38100" dist="38100" dir="2700000" algn="tl">
                    <a:srgbClr val="C0C0C0"/>
                  </a:outerShdw>
                </a:effectLst>
              </a:rPr>
              <a:t> أو مشاهدات (</a:t>
            </a:r>
            <a:r>
              <a:rPr lang="en-US" sz="1800" b="1" dirty="0" smtClean="0">
                <a:solidFill>
                  <a:srgbClr val="0B5395"/>
                </a:solidFill>
                <a:effectLst>
                  <a:outerShdw blurRad="38100" dist="38100" dir="2700000" algn="tl">
                    <a:srgbClr val="C0C0C0"/>
                  </a:outerShdw>
                </a:effectLst>
              </a:rPr>
              <a:t>data</a:t>
            </a:r>
            <a:r>
              <a:rPr lang="ar-SA" sz="1800" b="1" dirty="0" smtClean="0">
                <a:solidFill>
                  <a:srgbClr val="0B5395"/>
                </a:solidFill>
                <a:effectLst>
                  <a:outerShdw blurRad="38100" dist="38100" dir="2700000" algn="tl">
                    <a:srgbClr val="C0C0C0"/>
                  </a:outerShdw>
                </a:effectLst>
              </a:rPr>
              <a:t>)</a:t>
            </a:r>
            <a:endParaRPr lang="en-US" sz="1800" b="1" dirty="0" smtClean="0">
              <a:solidFill>
                <a:srgbClr val="0B5395"/>
              </a:solidFill>
              <a:effectLst>
                <a:outerShdw blurRad="38100" dist="38100" dir="2700000" algn="tl">
                  <a:srgbClr val="C0C0C0"/>
                </a:outerShdw>
              </a:effectLst>
            </a:endParaRPr>
          </a:p>
          <a:p>
            <a:pPr>
              <a:defRPr/>
            </a:pPr>
            <a:r>
              <a:rPr lang="ar-SA" sz="1800" b="1" dirty="0" smtClean="0">
                <a:solidFill>
                  <a:srgbClr val="0B5395"/>
                </a:solidFill>
                <a:effectLst>
                  <a:outerShdw blurRad="38100" dist="38100" dir="2700000" algn="tl">
                    <a:srgbClr val="C0C0C0"/>
                  </a:outerShdw>
                </a:effectLst>
              </a:rPr>
              <a:t>البيانات الخام في صورتها الأولية يصعب الاستفادة منها والحصول على كل المعلومات الموجودة فيها. لذلك لابد من تلخيص وعرض البيانات بصورة أو أخرى.</a:t>
            </a:r>
          </a:p>
          <a:p>
            <a:r>
              <a:rPr lang="ar-SA" sz="1800" b="1" dirty="0" smtClean="0">
                <a:solidFill>
                  <a:schemeClr val="tx2">
                    <a:lumMod val="75000"/>
                  </a:schemeClr>
                </a:solidFill>
              </a:rPr>
              <a:t>الخطوة التالية بعد جمع البيانات في مجال الإحصاء الوصفي، هو تبويب البيانات وعرضها بصورة يمكن الاستفادة منها في وصف الظاهرة محل الدراسة، من حيث تمركز البيانات، ودرجة تجانسها, وطرق عرض البيانات :</a:t>
            </a:r>
            <a:endParaRPr lang="en-US" sz="1800" dirty="0" smtClean="0">
              <a:solidFill>
                <a:schemeClr val="tx2">
                  <a:lumMod val="75000"/>
                </a:schemeClr>
              </a:solidFill>
            </a:endParaRPr>
          </a:p>
          <a:p>
            <a:pPr lvl="0"/>
            <a:r>
              <a:rPr lang="ar-SA" sz="1800" b="1" dirty="0" smtClean="0">
                <a:solidFill>
                  <a:schemeClr val="tx2">
                    <a:lumMod val="75000"/>
                  </a:schemeClr>
                </a:solidFill>
              </a:rPr>
              <a:t>عرض البيانات </a:t>
            </a:r>
            <a:r>
              <a:rPr lang="ar-SA" sz="1800" b="1" dirty="0" err="1" smtClean="0">
                <a:solidFill>
                  <a:schemeClr val="tx2">
                    <a:lumMod val="75000"/>
                  </a:schemeClr>
                </a:solidFill>
              </a:rPr>
              <a:t>جدوليا</a:t>
            </a:r>
            <a:r>
              <a:rPr lang="ar-SA" sz="1800" b="1" dirty="0" smtClean="0">
                <a:solidFill>
                  <a:schemeClr val="tx2">
                    <a:lumMod val="75000"/>
                  </a:schemeClr>
                </a:solidFill>
              </a:rPr>
              <a:t>.</a:t>
            </a:r>
            <a:endParaRPr lang="en-US" sz="1800" dirty="0" smtClean="0">
              <a:solidFill>
                <a:schemeClr val="tx2">
                  <a:lumMod val="75000"/>
                </a:schemeClr>
              </a:solidFill>
            </a:endParaRPr>
          </a:p>
          <a:p>
            <a:pPr lvl="0"/>
            <a:r>
              <a:rPr lang="ar-SA" sz="1800" b="1" dirty="0" smtClean="0">
                <a:solidFill>
                  <a:schemeClr val="tx2">
                    <a:lumMod val="75000"/>
                  </a:schemeClr>
                </a:solidFill>
              </a:rPr>
              <a:t>عرض البيانات بيانيا.</a:t>
            </a:r>
            <a:endParaRPr lang="en-US" sz="1800" dirty="0" smtClean="0">
              <a:solidFill>
                <a:schemeClr val="tx2">
                  <a:lumMod val="75000"/>
                </a:schemeClr>
              </a:solidFill>
            </a:endParaRPr>
          </a:p>
          <a:p>
            <a:r>
              <a:rPr lang="ar-SA" sz="1800" b="1" u="sng" dirty="0" smtClean="0">
                <a:solidFill>
                  <a:schemeClr val="tx2">
                    <a:lumMod val="75000"/>
                  </a:schemeClr>
                </a:solidFill>
              </a:rPr>
              <a:t>ويقصد بالعرض </a:t>
            </a:r>
            <a:r>
              <a:rPr lang="ar-SA" sz="1800" b="1" u="sng" dirty="0" err="1" smtClean="0">
                <a:solidFill>
                  <a:schemeClr val="tx2">
                    <a:lumMod val="75000"/>
                  </a:schemeClr>
                </a:solidFill>
              </a:rPr>
              <a:t>الجدولى</a:t>
            </a:r>
            <a:r>
              <a:rPr lang="ar-SA" sz="1800" b="1" u="sng" dirty="0" smtClean="0">
                <a:solidFill>
                  <a:schemeClr val="tx2">
                    <a:lumMod val="75000"/>
                  </a:schemeClr>
                </a:solidFill>
              </a:rPr>
              <a:t> للبيانات</a:t>
            </a:r>
            <a:r>
              <a:rPr lang="ar-SA" sz="1800" b="1" dirty="0" smtClean="0">
                <a:solidFill>
                  <a:schemeClr val="tx2">
                    <a:lumMod val="75000"/>
                  </a:schemeClr>
                </a:solidFill>
              </a:rPr>
              <a:t> أن يتم تلخيص البيانات محل الدراسة وتصنيفها </a:t>
            </a:r>
            <a:r>
              <a:rPr lang="ar-SA" sz="1800" b="1" dirty="0" err="1" smtClean="0">
                <a:solidFill>
                  <a:schemeClr val="tx2">
                    <a:lumMod val="75000"/>
                  </a:schemeClr>
                </a:solidFill>
              </a:rPr>
              <a:t>فى</a:t>
            </a:r>
            <a:r>
              <a:rPr lang="ar-SA" sz="1800" b="1" dirty="0" smtClean="0">
                <a:solidFill>
                  <a:schemeClr val="tx2">
                    <a:lumMod val="75000"/>
                  </a:schemeClr>
                </a:solidFill>
              </a:rPr>
              <a:t> صورة جداول تعبر عن القيم </a:t>
            </a:r>
            <a:r>
              <a:rPr lang="ar-SA" sz="1800" b="1" dirty="0" err="1" smtClean="0">
                <a:solidFill>
                  <a:schemeClr val="tx2">
                    <a:lumMod val="75000"/>
                  </a:schemeClr>
                </a:solidFill>
              </a:rPr>
              <a:t>التى</a:t>
            </a:r>
            <a:r>
              <a:rPr lang="ar-SA" sz="1800" b="1" dirty="0" smtClean="0">
                <a:solidFill>
                  <a:schemeClr val="tx2">
                    <a:lumMod val="75000"/>
                  </a:schemeClr>
                </a:solidFill>
              </a:rPr>
              <a:t> أخذها المتغير من خلال البيانات </a:t>
            </a:r>
            <a:r>
              <a:rPr lang="ar-SA" sz="1800" b="1" dirty="0" err="1" smtClean="0">
                <a:solidFill>
                  <a:schemeClr val="tx2">
                    <a:lumMod val="75000"/>
                  </a:schemeClr>
                </a:solidFill>
              </a:rPr>
              <a:t>التى</a:t>
            </a:r>
            <a:r>
              <a:rPr lang="ar-SA" sz="1800" b="1" dirty="0" smtClean="0">
                <a:solidFill>
                  <a:schemeClr val="tx2">
                    <a:lumMod val="75000"/>
                  </a:schemeClr>
                </a:solidFill>
              </a:rPr>
              <a:t> جمعها </a:t>
            </a:r>
            <a:r>
              <a:rPr lang="ar-SA" sz="1800" b="1" dirty="0" err="1" smtClean="0">
                <a:solidFill>
                  <a:schemeClr val="tx2">
                    <a:lumMod val="75000"/>
                  </a:schemeClr>
                </a:solidFill>
              </a:rPr>
              <a:t>و</a:t>
            </a:r>
            <a:r>
              <a:rPr lang="ar-SA" sz="1800" b="1" dirty="0" smtClean="0">
                <a:solidFill>
                  <a:schemeClr val="tx2">
                    <a:lumMod val="75000"/>
                  </a:schemeClr>
                </a:solidFill>
              </a:rPr>
              <a:t> تكرار كل قيمة من تلك القيم.</a:t>
            </a:r>
            <a:endParaRPr lang="en-US" sz="1800" dirty="0" smtClean="0">
              <a:solidFill>
                <a:schemeClr val="tx2">
                  <a:lumMod val="75000"/>
                </a:schemeClr>
              </a:solidFill>
            </a:endParaRPr>
          </a:p>
          <a:p>
            <a:endParaRPr lang="ar-S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5"/>
          <p:cNvPicPr>
            <a:picLocks noChangeAspect="1" noChangeArrowheads="1"/>
          </p:cNvPicPr>
          <p:nvPr/>
        </p:nvPicPr>
        <p:blipFill>
          <a:blip r:embed="rId3" cstate="print">
            <a:lum contrast="12000"/>
          </a:blip>
          <a:srcRect/>
          <a:stretch>
            <a:fillRect/>
          </a:stretch>
        </p:blipFill>
        <p:spPr bwMode="auto">
          <a:xfrm>
            <a:off x="0" y="836613"/>
            <a:ext cx="9144000" cy="602138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0" name="Rectangle 4"/>
          <p:cNvSpPr>
            <a:spLocks noChangeArrowheads="1"/>
          </p:cNvSpPr>
          <p:nvPr/>
        </p:nvSpPr>
        <p:spPr bwMode="auto">
          <a:xfrm>
            <a:off x="250825" y="620713"/>
            <a:ext cx="8353425" cy="5832475"/>
          </a:xfrm>
          <a:prstGeom prst="rect">
            <a:avLst/>
          </a:prstGeom>
          <a:noFill/>
          <a:ln w="9525">
            <a:noFill/>
            <a:miter lim="800000"/>
            <a:headEnd/>
            <a:tailEnd/>
          </a:ln>
        </p:spPr>
        <p:txBody>
          <a:bodyPr/>
          <a:lstStyle/>
          <a:p>
            <a:pPr marL="273050" indent="-273050" algn="r" rtl="1">
              <a:defRPr/>
            </a:pPr>
            <a:r>
              <a:rPr lang="ar-SA" sz="2200" b="1">
                <a:solidFill>
                  <a:srgbClr val="7FAC00"/>
                </a:solidFill>
                <a:effectLst>
                  <a:outerShdw blurRad="38100" dist="38100" dir="2700000" algn="tl">
                    <a:srgbClr val="C0C0C0"/>
                  </a:outerShdw>
                </a:effectLst>
                <a:latin typeface="Constantia" pitchFamily="18" charset="0"/>
              </a:rPr>
              <a:t>مثال (2) :</a:t>
            </a:r>
            <a:endParaRPr lang="en-US" sz="2200" b="1">
              <a:solidFill>
                <a:srgbClr val="7FAC00"/>
              </a:solidFill>
              <a:effectLst>
                <a:outerShdw blurRad="38100" dist="38100" dir="2700000" algn="tl">
                  <a:srgbClr val="C0C0C0"/>
                </a:outerShdw>
              </a:effectLst>
              <a:latin typeface="Constantia" pitchFamily="18" charset="0"/>
            </a:endParaRPr>
          </a:p>
          <a:p>
            <a:pPr marL="273050" indent="-273050" algn="r" rtl="1">
              <a:spcBef>
                <a:spcPct val="20000"/>
              </a:spcBef>
              <a:buClr>
                <a:srgbClr val="0BD0D9"/>
              </a:buClr>
              <a:buSzPct val="95000"/>
              <a:buFont typeface="Wingdings 2" pitchFamily="18" charset="2"/>
              <a:buNone/>
              <a:defRPr/>
            </a:pPr>
            <a:r>
              <a:rPr lang="ar-SA" sz="1500" b="1">
                <a:solidFill>
                  <a:srgbClr val="006600"/>
                </a:solidFill>
                <a:latin typeface="Constantia" pitchFamily="18" charset="0"/>
              </a:rPr>
              <a:t>*البيانات التالية توضح مكان الإقامة الأصلية لعينة مكونة من 50 طالباً:</a:t>
            </a:r>
          </a:p>
        </p:txBody>
      </p:sp>
      <p:graphicFrame>
        <p:nvGraphicFramePr>
          <p:cNvPr id="91141" name="Group 5"/>
          <p:cNvGraphicFramePr>
            <a:graphicFrameLocks noGrp="1"/>
          </p:cNvGraphicFramePr>
          <p:nvPr/>
        </p:nvGraphicFramePr>
        <p:xfrm>
          <a:off x="611188" y="1484313"/>
          <a:ext cx="8058150" cy="4752977"/>
        </p:xfrm>
        <a:graphic>
          <a:graphicData uri="http://schemas.openxmlformats.org/drawingml/2006/table">
            <a:tbl>
              <a:tblPr rtl="1"/>
              <a:tblGrid>
                <a:gridCol w="1611313"/>
                <a:gridCol w="1611312"/>
                <a:gridCol w="1612900"/>
                <a:gridCol w="1611313"/>
                <a:gridCol w="1611312"/>
              </a:tblGrid>
              <a:tr h="476250">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333399"/>
                          </a:solidFill>
                          <a:effectLst/>
                          <a:latin typeface="Times New Roman" pitchFamily="18" charset="0"/>
                          <a:cs typeface="Times New Roman" pitchFamily="18" charset="0"/>
                        </a:rPr>
                        <a:t>مدينة كبيرة</a:t>
                      </a:r>
                      <a:endParaRPr kumimoji="0" lang="ar-SA" sz="1300" b="1" i="0" u="none" strike="noStrike" cap="none" normalizeH="0" baseline="0" smtClean="0">
                        <a:ln>
                          <a:noFill/>
                        </a:ln>
                        <a:solidFill>
                          <a:schemeClr val="tx1"/>
                        </a:solidFill>
                        <a:effectLst/>
                        <a:latin typeface="Arial" pitchFamily="34" charset="0"/>
                      </a:endParaRPr>
                    </a:p>
                  </a:txBody>
                  <a:tcPr horzOverflow="overflow">
                    <a:lnL cap="flat">
                      <a:noFill/>
                    </a:lnL>
                    <a:lnR>
                      <a:noFill/>
                    </a:lnR>
                    <a:lnT cap="fla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FF0000"/>
                          </a:solidFill>
                          <a:effectLst/>
                          <a:latin typeface="Times New Roman" pitchFamily="18" charset="0"/>
                          <a:cs typeface="Times New Roman" pitchFamily="18" charset="0"/>
                        </a:rPr>
                        <a:t>فرقان بدوية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cap="fla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993366"/>
                          </a:solidFill>
                          <a:effectLst/>
                          <a:latin typeface="Times New Roman" pitchFamily="18" charset="0"/>
                          <a:cs typeface="Times New Roman" pitchFamily="18" charset="0"/>
                        </a:rPr>
                        <a:t>قرية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cap="fla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333399"/>
                          </a:solidFill>
                          <a:effectLst/>
                          <a:latin typeface="Times New Roman" pitchFamily="18" charset="0"/>
                          <a:cs typeface="Times New Roman" pitchFamily="18" charset="0"/>
                        </a:rPr>
                        <a:t>مدينة كبيرة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cap="fla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333399"/>
                          </a:solidFill>
                          <a:effectLst/>
                          <a:latin typeface="Times New Roman" pitchFamily="18" charset="0"/>
                          <a:cs typeface="Times New Roman" pitchFamily="18" charset="0"/>
                        </a:rPr>
                        <a:t>مدينة كبيرة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cap="flat">
                      <a:noFill/>
                    </a:lnR>
                    <a:lnT cap="flat">
                      <a:noFill/>
                    </a:lnT>
                    <a:lnB>
                      <a:noFill/>
                    </a:lnB>
                    <a:lnTlToBr>
                      <a:noFill/>
                    </a:lnTlToBr>
                    <a:lnBlToTr>
                      <a:noFill/>
                    </a:lnBlToTr>
                    <a:noFill/>
                  </a:tcPr>
                </a:tc>
              </a:tr>
              <a:tr h="474663">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993366"/>
                          </a:solidFill>
                          <a:effectLst/>
                          <a:latin typeface="Times New Roman" pitchFamily="18" charset="0"/>
                          <a:cs typeface="Times New Roman" pitchFamily="18" charset="0"/>
                        </a:rPr>
                        <a:t>قرية</a:t>
                      </a:r>
                      <a:endParaRPr kumimoji="0" lang="ar-SA" sz="1300" b="1" i="0" u="none" strike="noStrike" cap="none" normalizeH="0" baseline="0" smtClean="0">
                        <a:ln>
                          <a:noFill/>
                        </a:ln>
                        <a:solidFill>
                          <a:schemeClr val="tx1"/>
                        </a:solidFill>
                        <a:effectLst/>
                        <a:latin typeface="Arial" pitchFamily="34" charset="0"/>
                      </a:endParaRPr>
                    </a:p>
                  </a:txBody>
                  <a:tcPr horzOverflow="overflow">
                    <a:lnL cap="flat">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333399"/>
                          </a:solidFill>
                          <a:effectLst/>
                          <a:latin typeface="Times New Roman" pitchFamily="18" charset="0"/>
                          <a:cs typeface="Times New Roman" pitchFamily="18" charset="0"/>
                        </a:rPr>
                        <a:t>مدينة كبيرة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008000"/>
                          </a:solidFill>
                          <a:effectLst/>
                          <a:latin typeface="Times New Roman" pitchFamily="18" charset="0"/>
                          <a:cs typeface="Times New Roman" pitchFamily="18" charset="0"/>
                        </a:rPr>
                        <a:t>مدينة متوسطة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993366"/>
                          </a:solidFill>
                          <a:effectLst/>
                          <a:latin typeface="Times New Roman" pitchFamily="18" charset="0"/>
                          <a:cs typeface="Times New Roman" pitchFamily="18" charset="0"/>
                        </a:rPr>
                        <a:t>قرية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333333"/>
                          </a:solidFill>
                          <a:effectLst/>
                          <a:latin typeface="Times New Roman" pitchFamily="18" charset="0"/>
                          <a:cs typeface="Times New Roman" pitchFamily="18" charset="0"/>
                        </a:rPr>
                        <a:t>مدينة صغيرة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cap="flat">
                      <a:noFill/>
                    </a:lnR>
                    <a:lnT>
                      <a:noFill/>
                    </a:lnT>
                    <a:lnB>
                      <a:noFill/>
                    </a:lnB>
                    <a:lnTlToBr>
                      <a:noFill/>
                    </a:lnTlToBr>
                    <a:lnBlToTr>
                      <a:noFill/>
                    </a:lnBlToTr>
                    <a:noFill/>
                  </a:tcPr>
                </a:tc>
              </a:tr>
              <a:tr h="476250">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333333"/>
                          </a:solidFill>
                          <a:effectLst/>
                          <a:latin typeface="Times New Roman" pitchFamily="18" charset="0"/>
                          <a:cs typeface="Times New Roman" pitchFamily="18" charset="0"/>
                        </a:rPr>
                        <a:t>مدينة صغيرة</a:t>
                      </a:r>
                      <a:endParaRPr kumimoji="0" lang="ar-SA" sz="1300" b="1" i="0" u="none" strike="noStrike" cap="none" normalizeH="0" baseline="0" smtClean="0">
                        <a:ln>
                          <a:noFill/>
                        </a:ln>
                        <a:solidFill>
                          <a:schemeClr val="tx1"/>
                        </a:solidFill>
                        <a:effectLst/>
                        <a:latin typeface="Arial" pitchFamily="34" charset="0"/>
                      </a:endParaRPr>
                    </a:p>
                  </a:txBody>
                  <a:tcPr horzOverflow="overflow">
                    <a:lnL cap="flat">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333399"/>
                          </a:solidFill>
                          <a:effectLst/>
                          <a:latin typeface="Times New Roman" pitchFamily="18" charset="0"/>
                          <a:cs typeface="Times New Roman" pitchFamily="18" charset="0"/>
                        </a:rPr>
                        <a:t>مدينة كبيرة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333399"/>
                          </a:solidFill>
                          <a:effectLst/>
                          <a:latin typeface="Times New Roman" pitchFamily="18" charset="0"/>
                          <a:cs typeface="Times New Roman" pitchFamily="18" charset="0"/>
                        </a:rPr>
                        <a:t>مدينة كبيرة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008000"/>
                          </a:solidFill>
                          <a:effectLst/>
                          <a:latin typeface="Times New Roman" pitchFamily="18" charset="0"/>
                          <a:cs typeface="Times New Roman" pitchFamily="18" charset="0"/>
                        </a:rPr>
                        <a:t>مدينة متوسطة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993366"/>
                          </a:solidFill>
                          <a:effectLst/>
                          <a:latin typeface="Times New Roman" pitchFamily="18" charset="0"/>
                          <a:cs typeface="Times New Roman" pitchFamily="18" charset="0"/>
                        </a:rPr>
                        <a:t>قرية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cap="flat">
                      <a:noFill/>
                    </a:lnR>
                    <a:lnT>
                      <a:noFill/>
                    </a:lnT>
                    <a:lnB>
                      <a:noFill/>
                    </a:lnB>
                    <a:lnTlToBr>
                      <a:noFill/>
                    </a:lnTlToBr>
                    <a:lnBlToTr>
                      <a:noFill/>
                    </a:lnBlToTr>
                    <a:noFill/>
                  </a:tcPr>
                </a:tc>
              </a:tr>
              <a:tr h="473075">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008000"/>
                          </a:solidFill>
                          <a:effectLst/>
                          <a:latin typeface="Times New Roman" pitchFamily="18" charset="0"/>
                          <a:cs typeface="Times New Roman" pitchFamily="18" charset="0"/>
                        </a:rPr>
                        <a:t>مدينة متوسطة</a:t>
                      </a:r>
                      <a:endParaRPr kumimoji="0" lang="ar-SA" sz="1300" b="1" i="0" u="none" strike="noStrike" cap="none" normalizeH="0" baseline="0" smtClean="0">
                        <a:ln>
                          <a:noFill/>
                        </a:ln>
                        <a:solidFill>
                          <a:schemeClr val="tx1"/>
                        </a:solidFill>
                        <a:effectLst/>
                        <a:latin typeface="Arial" pitchFamily="34" charset="0"/>
                      </a:endParaRPr>
                    </a:p>
                  </a:txBody>
                  <a:tcPr horzOverflow="overflow">
                    <a:lnL cap="flat">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FF0000"/>
                          </a:solidFill>
                          <a:effectLst/>
                          <a:latin typeface="Times New Roman" pitchFamily="18" charset="0"/>
                          <a:cs typeface="Times New Roman" pitchFamily="18" charset="0"/>
                        </a:rPr>
                        <a:t>فرقان بدوية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333333"/>
                          </a:solidFill>
                          <a:effectLst/>
                          <a:latin typeface="Times New Roman" pitchFamily="18" charset="0"/>
                          <a:cs typeface="Times New Roman" pitchFamily="18" charset="0"/>
                        </a:rPr>
                        <a:t>مدينة صغيرة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FF0000"/>
                          </a:solidFill>
                          <a:effectLst/>
                          <a:latin typeface="Times New Roman" pitchFamily="18" charset="0"/>
                          <a:cs typeface="Times New Roman" pitchFamily="18" charset="0"/>
                        </a:rPr>
                        <a:t>فرقان بدوية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008000"/>
                          </a:solidFill>
                          <a:effectLst/>
                          <a:latin typeface="Times New Roman" pitchFamily="18" charset="0"/>
                          <a:cs typeface="Times New Roman" pitchFamily="18" charset="0"/>
                        </a:rPr>
                        <a:t>مدينة متوسطة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cap="flat">
                      <a:noFill/>
                    </a:lnR>
                    <a:lnT>
                      <a:noFill/>
                    </a:lnT>
                    <a:lnB>
                      <a:noFill/>
                    </a:lnB>
                    <a:lnTlToBr>
                      <a:noFill/>
                    </a:lnTlToBr>
                    <a:lnBlToTr>
                      <a:noFill/>
                    </a:lnBlToTr>
                    <a:noFill/>
                  </a:tcPr>
                </a:tc>
              </a:tr>
              <a:tr h="474663">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333399"/>
                          </a:solidFill>
                          <a:effectLst/>
                          <a:latin typeface="Times New Roman" pitchFamily="18" charset="0"/>
                          <a:cs typeface="Times New Roman" pitchFamily="18" charset="0"/>
                        </a:rPr>
                        <a:t>مدينة كبيرة</a:t>
                      </a:r>
                      <a:endParaRPr kumimoji="0" lang="ar-SA" sz="1300" b="1" i="0" u="none" strike="noStrike" cap="none" normalizeH="0" baseline="0" smtClean="0">
                        <a:ln>
                          <a:noFill/>
                        </a:ln>
                        <a:solidFill>
                          <a:schemeClr val="tx1"/>
                        </a:solidFill>
                        <a:effectLst/>
                        <a:latin typeface="Arial" pitchFamily="34" charset="0"/>
                      </a:endParaRPr>
                    </a:p>
                  </a:txBody>
                  <a:tcPr horzOverflow="overflow">
                    <a:lnL cap="flat">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008000"/>
                          </a:solidFill>
                          <a:effectLst/>
                          <a:latin typeface="Times New Roman" pitchFamily="18" charset="0"/>
                          <a:cs typeface="Times New Roman" pitchFamily="18" charset="0"/>
                        </a:rPr>
                        <a:t>مدينة متوسطة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993366"/>
                          </a:solidFill>
                          <a:effectLst/>
                          <a:latin typeface="Times New Roman" pitchFamily="18" charset="0"/>
                          <a:cs typeface="Times New Roman" pitchFamily="18" charset="0"/>
                        </a:rPr>
                        <a:t>قرية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008000"/>
                          </a:solidFill>
                          <a:effectLst/>
                          <a:latin typeface="Times New Roman" pitchFamily="18" charset="0"/>
                          <a:cs typeface="Times New Roman" pitchFamily="18" charset="0"/>
                        </a:rPr>
                        <a:t>مدينة متوسطة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333333"/>
                          </a:solidFill>
                          <a:effectLst/>
                          <a:latin typeface="Times New Roman" pitchFamily="18" charset="0"/>
                          <a:cs typeface="Times New Roman" pitchFamily="18" charset="0"/>
                        </a:rPr>
                        <a:t>مدينة صغيرة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cap="flat">
                      <a:noFill/>
                    </a:lnR>
                    <a:lnT>
                      <a:noFill/>
                    </a:lnT>
                    <a:lnB>
                      <a:noFill/>
                    </a:lnB>
                    <a:lnTlToBr>
                      <a:noFill/>
                    </a:lnTlToBr>
                    <a:lnBlToTr>
                      <a:noFill/>
                    </a:lnBlToTr>
                    <a:noFill/>
                  </a:tcPr>
                </a:tc>
              </a:tr>
              <a:tr h="476250">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008000"/>
                          </a:solidFill>
                          <a:effectLst/>
                          <a:latin typeface="Times New Roman" pitchFamily="18" charset="0"/>
                          <a:cs typeface="Times New Roman" pitchFamily="18" charset="0"/>
                        </a:rPr>
                        <a:t>مدينة متوسطة</a:t>
                      </a:r>
                      <a:endParaRPr kumimoji="0" lang="ar-SA" sz="1300" b="1" i="0" u="none" strike="noStrike" cap="none" normalizeH="0" baseline="0" smtClean="0">
                        <a:ln>
                          <a:noFill/>
                        </a:ln>
                        <a:solidFill>
                          <a:schemeClr val="tx1"/>
                        </a:solidFill>
                        <a:effectLst/>
                        <a:latin typeface="Arial" pitchFamily="34" charset="0"/>
                      </a:endParaRPr>
                    </a:p>
                  </a:txBody>
                  <a:tcPr horzOverflow="overflow">
                    <a:lnL cap="flat">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993366"/>
                          </a:solidFill>
                          <a:effectLst/>
                          <a:latin typeface="Times New Roman" pitchFamily="18" charset="0"/>
                          <a:cs typeface="Times New Roman" pitchFamily="18" charset="0"/>
                        </a:rPr>
                        <a:t>قرية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333399"/>
                          </a:solidFill>
                          <a:effectLst/>
                          <a:latin typeface="Times New Roman" pitchFamily="18" charset="0"/>
                          <a:cs typeface="Times New Roman" pitchFamily="18" charset="0"/>
                        </a:rPr>
                        <a:t>مدينة كبيرة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008000"/>
                          </a:solidFill>
                          <a:effectLst/>
                          <a:latin typeface="Times New Roman" pitchFamily="18" charset="0"/>
                          <a:cs typeface="Times New Roman" pitchFamily="18" charset="0"/>
                        </a:rPr>
                        <a:t>مدينة متوسطة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993366"/>
                          </a:solidFill>
                          <a:effectLst/>
                          <a:latin typeface="Times New Roman" pitchFamily="18" charset="0"/>
                          <a:cs typeface="Times New Roman" pitchFamily="18" charset="0"/>
                        </a:rPr>
                        <a:t>قرية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cap="flat">
                      <a:noFill/>
                    </a:lnR>
                    <a:lnT>
                      <a:noFill/>
                    </a:lnT>
                    <a:lnB>
                      <a:noFill/>
                    </a:lnB>
                    <a:lnTlToBr>
                      <a:noFill/>
                    </a:lnTlToBr>
                    <a:lnBlToTr>
                      <a:noFill/>
                    </a:lnBlToTr>
                    <a:noFill/>
                  </a:tcPr>
                </a:tc>
              </a:tr>
              <a:tr h="474663">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333333"/>
                          </a:solidFill>
                          <a:effectLst/>
                          <a:latin typeface="Times New Roman" pitchFamily="18" charset="0"/>
                          <a:cs typeface="Times New Roman" pitchFamily="18" charset="0"/>
                        </a:rPr>
                        <a:t>مدينة صغيرة</a:t>
                      </a:r>
                      <a:endParaRPr kumimoji="0" lang="ar-SA" sz="1300" b="1" i="0" u="none" strike="noStrike" cap="none" normalizeH="0" baseline="0" smtClean="0">
                        <a:ln>
                          <a:noFill/>
                        </a:ln>
                        <a:solidFill>
                          <a:schemeClr val="tx1"/>
                        </a:solidFill>
                        <a:effectLst/>
                        <a:latin typeface="Arial" pitchFamily="34" charset="0"/>
                      </a:endParaRPr>
                    </a:p>
                  </a:txBody>
                  <a:tcPr horzOverflow="overflow">
                    <a:lnL cap="flat">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333399"/>
                          </a:solidFill>
                          <a:effectLst/>
                          <a:latin typeface="Times New Roman" pitchFamily="18" charset="0"/>
                          <a:cs typeface="Times New Roman" pitchFamily="18" charset="0"/>
                        </a:rPr>
                        <a:t>مدينة كبيرة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008000"/>
                          </a:solidFill>
                          <a:effectLst/>
                          <a:latin typeface="Times New Roman" pitchFamily="18" charset="0"/>
                          <a:cs typeface="Times New Roman" pitchFamily="18" charset="0"/>
                        </a:rPr>
                        <a:t>مدينة متوسطة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993366"/>
                          </a:solidFill>
                          <a:effectLst/>
                          <a:latin typeface="Times New Roman" pitchFamily="18" charset="0"/>
                          <a:cs typeface="Times New Roman" pitchFamily="18" charset="0"/>
                        </a:rPr>
                        <a:t>قرية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333399"/>
                          </a:solidFill>
                          <a:effectLst/>
                          <a:latin typeface="Times New Roman" pitchFamily="18" charset="0"/>
                          <a:cs typeface="Times New Roman" pitchFamily="18" charset="0"/>
                        </a:rPr>
                        <a:t>مدينة كبيرة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cap="flat">
                      <a:noFill/>
                    </a:lnR>
                    <a:lnT>
                      <a:noFill/>
                    </a:lnT>
                    <a:lnB>
                      <a:noFill/>
                    </a:lnB>
                    <a:lnTlToBr>
                      <a:noFill/>
                    </a:lnTlToBr>
                    <a:lnBlToTr>
                      <a:noFill/>
                    </a:lnBlToTr>
                    <a:noFill/>
                  </a:tcPr>
                </a:tc>
              </a:tr>
              <a:tr h="476250">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008000"/>
                          </a:solidFill>
                          <a:effectLst/>
                          <a:latin typeface="Times New Roman" pitchFamily="18" charset="0"/>
                          <a:cs typeface="Times New Roman" pitchFamily="18" charset="0"/>
                        </a:rPr>
                        <a:t>مدينة متوسطة</a:t>
                      </a:r>
                      <a:endParaRPr kumimoji="0" lang="ar-SA" sz="1300" b="1" i="0" u="none" strike="noStrike" cap="none" normalizeH="0" baseline="0" smtClean="0">
                        <a:ln>
                          <a:noFill/>
                        </a:ln>
                        <a:solidFill>
                          <a:schemeClr val="tx1"/>
                        </a:solidFill>
                        <a:effectLst/>
                        <a:latin typeface="Arial" pitchFamily="34" charset="0"/>
                      </a:endParaRPr>
                    </a:p>
                  </a:txBody>
                  <a:tcPr horzOverflow="overflow">
                    <a:lnL cap="flat">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993366"/>
                          </a:solidFill>
                          <a:effectLst/>
                          <a:latin typeface="Times New Roman" pitchFamily="18" charset="0"/>
                          <a:cs typeface="Times New Roman" pitchFamily="18" charset="0"/>
                        </a:rPr>
                        <a:t>قرية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008000"/>
                          </a:solidFill>
                          <a:effectLst/>
                          <a:latin typeface="Times New Roman" pitchFamily="18" charset="0"/>
                          <a:cs typeface="Times New Roman" pitchFamily="18" charset="0"/>
                        </a:rPr>
                        <a:t>مدينة متوسطة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333399"/>
                          </a:solidFill>
                          <a:effectLst/>
                          <a:latin typeface="Times New Roman" pitchFamily="18" charset="0"/>
                          <a:cs typeface="Times New Roman" pitchFamily="18" charset="0"/>
                        </a:rPr>
                        <a:t>مدينة كبيرة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008000"/>
                          </a:solidFill>
                          <a:effectLst/>
                          <a:latin typeface="Times New Roman" pitchFamily="18" charset="0"/>
                          <a:cs typeface="Times New Roman" pitchFamily="18" charset="0"/>
                        </a:rPr>
                        <a:t>مدينة متوسطة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cap="flat">
                      <a:noFill/>
                    </a:lnR>
                    <a:lnT>
                      <a:noFill/>
                    </a:lnT>
                    <a:lnB>
                      <a:noFill/>
                    </a:lnB>
                    <a:lnTlToBr>
                      <a:noFill/>
                    </a:lnTlToBr>
                    <a:lnBlToTr>
                      <a:noFill/>
                    </a:lnBlToTr>
                    <a:noFill/>
                  </a:tcPr>
                </a:tc>
              </a:tr>
              <a:tr h="474663">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333399"/>
                          </a:solidFill>
                          <a:effectLst/>
                          <a:latin typeface="Times New Roman" pitchFamily="18" charset="0"/>
                          <a:cs typeface="Times New Roman" pitchFamily="18" charset="0"/>
                        </a:rPr>
                        <a:t>مدينة كبيرة</a:t>
                      </a:r>
                      <a:endParaRPr kumimoji="0" lang="ar-SA" sz="1300" b="1" i="0" u="none" strike="noStrike" cap="none" normalizeH="0" baseline="0" smtClean="0">
                        <a:ln>
                          <a:noFill/>
                        </a:ln>
                        <a:solidFill>
                          <a:schemeClr val="tx1"/>
                        </a:solidFill>
                        <a:effectLst/>
                        <a:latin typeface="Arial" pitchFamily="34" charset="0"/>
                      </a:endParaRPr>
                    </a:p>
                  </a:txBody>
                  <a:tcPr horzOverflow="overflow">
                    <a:lnL cap="flat">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008000"/>
                          </a:solidFill>
                          <a:effectLst/>
                          <a:latin typeface="Times New Roman" pitchFamily="18" charset="0"/>
                          <a:cs typeface="Times New Roman" pitchFamily="18" charset="0"/>
                        </a:rPr>
                        <a:t>مدينة متوسطة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FF0000"/>
                          </a:solidFill>
                          <a:effectLst/>
                          <a:latin typeface="Times New Roman" pitchFamily="18" charset="0"/>
                          <a:cs typeface="Times New Roman" pitchFamily="18" charset="0"/>
                        </a:rPr>
                        <a:t>فرقان بدوية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008000"/>
                          </a:solidFill>
                          <a:effectLst/>
                          <a:latin typeface="Times New Roman" pitchFamily="18" charset="0"/>
                          <a:cs typeface="Times New Roman" pitchFamily="18" charset="0"/>
                        </a:rPr>
                        <a:t>مدينة متوسطة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008000"/>
                          </a:solidFill>
                          <a:effectLst/>
                          <a:latin typeface="Times New Roman" pitchFamily="18" charset="0"/>
                          <a:cs typeface="Times New Roman" pitchFamily="18" charset="0"/>
                        </a:rPr>
                        <a:t>مدينة متوسطة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cap="flat">
                      <a:noFill/>
                    </a:lnR>
                    <a:lnT>
                      <a:noFill/>
                    </a:lnT>
                    <a:lnB>
                      <a:noFill/>
                    </a:lnB>
                    <a:lnTlToBr>
                      <a:noFill/>
                    </a:lnTlToBr>
                    <a:lnBlToTr>
                      <a:noFill/>
                    </a:lnBlToTr>
                    <a:noFill/>
                  </a:tcPr>
                </a:tc>
              </a:tr>
              <a:tr h="476250">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993366"/>
                          </a:solidFill>
                          <a:effectLst/>
                          <a:latin typeface="Times New Roman" pitchFamily="18" charset="0"/>
                          <a:cs typeface="Times New Roman" pitchFamily="18" charset="0"/>
                        </a:rPr>
                        <a:t>قرية</a:t>
                      </a:r>
                      <a:endParaRPr kumimoji="0" lang="ar-SA" sz="1300" b="1" i="0" u="none" strike="noStrike" cap="none" normalizeH="0" baseline="0" smtClean="0">
                        <a:ln>
                          <a:noFill/>
                        </a:ln>
                        <a:solidFill>
                          <a:schemeClr val="tx1"/>
                        </a:solidFill>
                        <a:effectLst/>
                        <a:latin typeface="Arial" pitchFamily="34" charset="0"/>
                      </a:endParaRPr>
                    </a:p>
                  </a:txBody>
                  <a:tcPr horzOverflow="overflow">
                    <a:lnL cap="flat">
                      <a:noFill/>
                    </a:lnL>
                    <a:lnR>
                      <a:noFill/>
                    </a:lnR>
                    <a:lnT>
                      <a:noFill/>
                    </a:lnT>
                    <a:lnB cap="flat">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008000"/>
                          </a:solidFill>
                          <a:effectLst/>
                          <a:latin typeface="Times New Roman" pitchFamily="18" charset="0"/>
                          <a:cs typeface="Times New Roman" pitchFamily="18" charset="0"/>
                        </a:rPr>
                        <a:t>مدينة متوسطة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cap="flat">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993366"/>
                          </a:solidFill>
                          <a:effectLst/>
                          <a:latin typeface="Times New Roman" pitchFamily="18" charset="0"/>
                          <a:cs typeface="Times New Roman" pitchFamily="18" charset="0"/>
                        </a:rPr>
                        <a:t>قرية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cap="flat">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333399"/>
                          </a:solidFill>
                          <a:effectLst/>
                          <a:latin typeface="Times New Roman" pitchFamily="18" charset="0"/>
                          <a:cs typeface="Times New Roman" pitchFamily="18" charset="0"/>
                        </a:rPr>
                        <a:t>مدينة كبيرة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cap="flat">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FF0000"/>
                          </a:solidFill>
                          <a:effectLst/>
                          <a:latin typeface="Times New Roman" pitchFamily="18" charset="0"/>
                          <a:cs typeface="Times New Roman" pitchFamily="18" charset="0"/>
                        </a:rPr>
                        <a:t>فرقان بدوية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ChangeArrowheads="1"/>
          </p:cNvSpPr>
          <p:nvPr/>
        </p:nvSpPr>
        <p:spPr bwMode="auto">
          <a:xfrm>
            <a:off x="1116013" y="620713"/>
            <a:ext cx="7696200" cy="431800"/>
          </a:xfrm>
          <a:prstGeom prst="rect">
            <a:avLst/>
          </a:prstGeom>
          <a:noFill/>
          <a:ln w="9525">
            <a:noFill/>
            <a:miter lim="800000"/>
            <a:headEnd/>
            <a:tailEnd/>
          </a:ln>
        </p:spPr>
        <p:txBody>
          <a:bodyPr/>
          <a:lstStyle/>
          <a:p>
            <a:pPr marL="609600" indent="-609600" algn="r" rtl="1">
              <a:lnSpc>
                <a:spcPct val="80000"/>
              </a:lnSpc>
              <a:spcBef>
                <a:spcPct val="20000"/>
              </a:spcBef>
              <a:buClr>
                <a:schemeClr val="tx1"/>
              </a:buClr>
              <a:buSzPct val="95000"/>
              <a:buFont typeface="Wingdings 2" pitchFamily="18" charset="2"/>
              <a:buNone/>
            </a:pPr>
            <a:r>
              <a:rPr lang="ar-SA" sz="1700" b="1" u="sng">
                <a:solidFill>
                  <a:schemeClr val="tx2"/>
                </a:solidFill>
                <a:latin typeface="Constantia" pitchFamily="18" charset="0"/>
              </a:rPr>
              <a:t>أ- تنظيم البيانات في جدول توزيع تكراري</a:t>
            </a:r>
          </a:p>
          <a:p>
            <a:pPr marL="609600" indent="-609600" algn="r" rtl="1">
              <a:lnSpc>
                <a:spcPct val="80000"/>
              </a:lnSpc>
              <a:spcBef>
                <a:spcPct val="20000"/>
              </a:spcBef>
              <a:buClr>
                <a:schemeClr val="tx1"/>
              </a:buClr>
              <a:buSzPct val="95000"/>
              <a:buFont typeface="Wingdings 2" pitchFamily="18" charset="2"/>
              <a:buNone/>
            </a:pPr>
            <a:r>
              <a:rPr lang="ar-SA" sz="1700" b="1">
                <a:solidFill>
                  <a:schemeClr val="tx2"/>
                </a:solidFill>
                <a:latin typeface="Constantia" pitchFamily="18" charset="0"/>
              </a:rPr>
              <a:t>                                                     </a:t>
            </a:r>
          </a:p>
          <a:p>
            <a:pPr marL="609600" indent="-609600" algn="r" rtl="1">
              <a:lnSpc>
                <a:spcPct val="80000"/>
              </a:lnSpc>
              <a:spcBef>
                <a:spcPct val="20000"/>
              </a:spcBef>
              <a:buClr>
                <a:schemeClr val="tx1"/>
              </a:buClr>
              <a:buSzPct val="95000"/>
              <a:buFont typeface="Wingdings 2" pitchFamily="18" charset="2"/>
              <a:buNone/>
            </a:pPr>
            <a:r>
              <a:rPr lang="ar-SA" sz="1700" b="1">
                <a:latin typeface="Constantia" pitchFamily="18" charset="0"/>
              </a:rPr>
              <a:t>           </a:t>
            </a:r>
            <a:endParaRPr lang="en-US" sz="1700" b="1">
              <a:latin typeface="Constantia" pitchFamily="18" charset="0"/>
            </a:endParaRPr>
          </a:p>
        </p:txBody>
      </p:sp>
      <p:sp>
        <p:nvSpPr>
          <p:cNvPr id="36867" name="Rectangle 40" descr="25"/>
          <p:cNvSpPr>
            <a:spLocks noChangeArrowheads="1"/>
          </p:cNvSpPr>
          <p:nvPr/>
        </p:nvSpPr>
        <p:spPr bwMode="auto">
          <a:xfrm>
            <a:off x="3492500" y="1341438"/>
            <a:ext cx="2520950" cy="366712"/>
          </a:xfrm>
          <a:prstGeom prst="rect">
            <a:avLst/>
          </a:prstGeom>
          <a:noFill/>
          <a:ln w="9525" algn="ctr">
            <a:noFill/>
            <a:miter lim="800000"/>
            <a:headEnd/>
            <a:tailEnd/>
          </a:ln>
        </p:spPr>
        <p:txBody>
          <a:bodyPr>
            <a:spAutoFit/>
          </a:bodyPr>
          <a:lstStyle/>
          <a:p>
            <a:r>
              <a:rPr lang="ar-SA" b="1" dirty="0">
                <a:solidFill>
                  <a:schemeClr val="tx2"/>
                </a:solidFill>
              </a:rPr>
              <a:t>جدول التوزيع التكراري </a:t>
            </a:r>
            <a:endParaRPr lang="en-US" b="1" dirty="0">
              <a:solidFill>
                <a:schemeClr val="tx2"/>
              </a:solidFill>
            </a:endParaRPr>
          </a:p>
        </p:txBody>
      </p:sp>
      <p:graphicFrame>
        <p:nvGraphicFramePr>
          <p:cNvPr id="93225" name="Group 41"/>
          <p:cNvGraphicFramePr>
            <a:graphicFrameLocks noGrp="1"/>
          </p:cNvGraphicFramePr>
          <p:nvPr/>
        </p:nvGraphicFramePr>
        <p:xfrm>
          <a:off x="2484438" y="2060575"/>
          <a:ext cx="4608512" cy="2174878"/>
        </p:xfrm>
        <a:graphic>
          <a:graphicData uri="http://schemas.openxmlformats.org/drawingml/2006/table">
            <a:tbl>
              <a:tblPr rtl="1"/>
              <a:tblGrid>
                <a:gridCol w="2025650"/>
                <a:gridCol w="2582862"/>
              </a:tblGrid>
              <a:tr h="303213">
                <a:tc>
                  <a:txBody>
                    <a:bodyPr/>
                    <a:lstStyle/>
                    <a:p>
                      <a:pPr marL="0" marR="0" lvl="0" indent="0" algn="ctr" defTabSz="914400" rtl="1" eaLnBrk="1" fontAlgn="base" latinLnBrk="0" hangingPunct="1">
                        <a:lnSpc>
                          <a:spcPct val="100000"/>
                        </a:lnSpc>
                        <a:spcBef>
                          <a:spcPct val="0"/>
                        </a:spcBef>
                        <a:spcAft>
                          <a:spcPct val="0"/>
                        </a:spcAft>
                        <a:buClrTx/>
                        <a:buSzPct val="95000"/>
                        <a:buFontTx/>
                        <a:buNone/>
                        <a:tabLst/>
                      </a:pPr>
                      <a:r>
                        <a:rPr kumimoji="0" lang="ar-SA" sz="1100" b="1" i="0" u="none" strike="noStrike" cap="none" normalizeH="0" baseline="0" dirty="0" smtClean="0">
                          <a:ln>
                            <a:noFill/>
                          </a:ln>
                          <a:solidFill>
                            <a:srgbClr val="993366"/>
                          </a:solidFill>
                          <a:effectLst/>
                          <a:latin typeface="Times New Roman" pitchFamily="18" charset="0"/>
                          <a:cs typeface="Times New Roman" pitchFamily="18" charset="0"/>
                        </a:rPr>
                        <a:t>مكان الإقامة</a:t>
                      </a:r>
                      <a:endParaRPr kumimoji="0" lang="ar-SA" sz="11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CCFFCC"/>
                    </a:solidFill>
                  </a:tcPr>
                </a:tc>
                <a:tc>
                  <a:txBody>
                    <a:bodyPr/>
                    <a:lstStyle/>
                    <a:p>
                      <a:pPr marL="0" marR="0" lvl="0" indent="0" algn="ctr" defTabSz="914400" rtl="1" eaLnBrk="1" fontAlgn="base" latinLnBrk="0" hangingPunct="1">
                        <a:lnSpc>
                          <a:spcPct val="100000"/>
                        </a:lnSpc>
                        <a:spcBef>
                          <a:spcPct val="0"/>
                        </a:spcBef>
                        <a:spcAft>
                          <a:spcPct val="0"/>
                        </a:spcAft>
                        <a:buClrTx/>
                        <a:buSzPct val="95000"/>
                        <a:buFontTx/>
                        <a:buNone/>
                        <a:tabLst/>
                      </a:pPr>
                      <a:r>
                        <a:rPr kumimoji="0" lang="ar-SA" sz="1100" b="1" i="0" u="none" strike="noStrike" cap="none" normalizeH="0" baseline="0" smtClean="0">
                          <a:ln>
                            <a:noFill/>
                          </a:ln>
                          <a:solidFill>
                            <a:srgbClr val="993366"/>
                          </a:solidFill>
                          <a:effectLst/>
                          <a:latin typeface="Times New Roman" pitchFamily="18" charset="0"/>
                          <a:cs typeface="Times New Roman" pitchFamily="18" charset="0"/>
                        </a:rPr>
                        <a:t>عدد الطلاب</a:t>
                      </a:r>
                      <a:endParaRPr kumimoji="0" lang="ar-SA" sz="11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CCFFCC"/>
                    </a:solidFill>
                  </a:tcPr>
                </a:tc>
              </a:tr>
              <a:tr h="303213">
                <a:tc>
                  <a:txBody>
                    <a:bodyPr/>
                    <a:lstStyle/>
                    <a:p>
                      <a:pPr marL="0" marR="0" lvl="0" indent="0" algn="ctr" defTabSz="914400" rtl="1" eaLnBrk="1" fontAlgn="base" latinLnBrk="0" hangingPunct="1">
                        <a:lnSpc>
                          <a:spcPct val="100000"/>
                        </a:lnSpc>
                        <a:spcBef>
                          <a:spcPct val="0"/>
                        </a:spcBef>
                        <a:spcAft>
                          <a:spcPct val="0"/>
                        </a:spcAft>
                        <a:buClrTx/>
                        <a:buSzPct val="95000"/>
                        <a:buFontTx/>
                        <a:buNone/>
                        <a:tabLst/>
                      </a:pPr>
                      <a:r>
                        <a:rPr kumimoji="0" lang="ar-SA" sz="1100" b="1" i="0" u="none" strike="noStrike" cap="none" normalizeH="0" baseline="0" smtClean="0">
                          <a:ln>
                            <a:noFill/>
                          </a:ln>
                          <a:solidFill>
                            <a:srgbClr val="333399"/>
                          </a:solidFill>
                          <a:effectLst/>
                          <a:latin typeface="Times New Roman" pitchFamily="18" charset="0"/>
                          <a:cs typeface="Times New Roman" pitchFamily="18" charset="0"/>
                        </a:rPr>
                        <a:t>فرقان بدوية</a:t>
                      </a:r>
                      <a:endParaRPr kumimoji="0" lang="ar-SA" sz="11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95000"/>
                        <a:buFontTx/>
                        <a:buNone/>
                        <a:tabLst/>
                      </a:pPr>
                      <a:r>
                        <a:rPr kumimoji="0" lang="ar-SA" sz="1100" b="1" i="0" u="none" strike="noStrike" cap="none" normalizeH="0" baseline="0" smtClean="0">
                          <a:ln>
                            <a:noFill/>
                          </a:ln>
                          <a:solidFill>
                            <a:srgbClr val="333399"/>
                          </a:solidFill>
                          <a:effectLst/>
                          <a:latin typeface="Times New Roman" pitchFamily="18" charset="0"/>
                          <a:cs typeface="Times New Roman" pitchFamily="18" charset="0"/>
                        </a:rPr>
                        <a:t>5</a:t>
                      </a:r>
                      <a:endParaRPr kumimoji="0" lang="ar-SA" sz="11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303213">
                <a:tc>
                  <a:txBody>
                    <a:bodyPr/>
                    <a:lstStyle/>
                    <a:p>
                      <a:pPr marL="0" marR="0" lvl="0" indent="0" algn="ctr" defTabSz="914400" rtl="1" eaLnBrk="1" fontAlgn="base" latinLnBrk="0" hangingPunct="1">
                        <a:lnSpc>
                          <a:spcPct val="100000"/>
                        </a:lnSpc>
                        <a:spcBef>
                          <a:spcPct val="0"/>
                        </a:spcBef>
                        <a:spcAft>
                          <a:spcPct val="0"/>
                        </a:spcAft>
                        <a:buClrTx/>
                        <a:buSzPct val="95000"/>
                        <a:buFontTx/>
                        <a:buNone/>
                        <a:tabLst/>
                      </a:pPr>
                      <a:r>
                        <a:rPr kumimoji="0" lang="ar-SA" sz="1100" b="1" i="0" u="none" strike="noStrike" cap="none" normalizeH="0" baseline="0" smtClean="0">
                          <a:ln>
                            <a:noFill/>
                          </a:ln>
                          <a:solidFill>
                            <a:srgbClr val="333399"/>
                          </a:solidFill>
                          <a:effectLst/>
                          <a:latin typeface="Times New Roman" pitchFamily="18" charset="0"/>
                          <a:cs typeface="Times New Roman" pitchFamily="18" charset="0"/>
                        </a:rPr>
                        <a:t>قرية</a:t>
                      </a:r>
                      <a:endParaRPr kumimoji="0" lang="ar-SA" sz="11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95000"/>
                        <a:buFontTx/>
                        <a:buNone/>
                        <a:tabLst/>
                      </a:pPr>
                      <a:r>
                        <a:rPr kumimoji="0" lang="ar-SA" sz="1100" b="1" i="0" u="none" strike="noStrike" cap="none" normalizeH="0" baseline="0" smtClean="0">
                          <a:ln>
                            <a:noFill/>
                          </a:ln>
                          <a:solidFill>
                            <a:srgbClr val="333399"/>
                          </a:solidFill>
                          <a:effectLst/>
                          <a:latin typeface="Times New Roman" pitchFamily="18" charset="0"/>
                          <a:cs typeface="Times New Roman" pitchFamily="18" charset="0"/>
                        </a:rPr>
                        <a:t>11</a:t>
                      </a:r>
                      <a:endParaRPr kumimoji="0" lang="ar-SA" sz="11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303213">
                <a:tc>
                  <a:txBody>
                    <a:bodyPr/>
                    <a:lstStyle/>
                    <a:p>
                      <a:pPr marL="0" marR="0" lvl="0" indent="0" algn="ctr" defTabSz="914400" rtl="1" eaLnBrk="1" fontAlgn="base" latinLnBrk="0" hangingPunct="1">
                        <a:lnSpc>
                          <a:spcPct val="100000"/>
                        </a:lnSpc>
                        <a:spcBef>
                          <a:spcPct val="0"/>
                        </a:spcBef>
                        <a:spcAft>
                          <a:spcPct val="0"/>
                        </a:spcAft>
                        <a:buClrTx/>
                        <a:buSzPct val="95000"/>
                        <a:buFontTx/>
                        <a:buNone/>
                        <a:tabLst/>
                      </a:pPr>
                      <a:r>
                        <a:rPr kumimoji="0" lang="ar-SA" sz="1100" b="1" i="0" u="none" strike="noStrike" cap="none" normalizeH="0" baseline="0" smtClean="0">
                          <a:ln>
                            <a:noFill/>
                          </a:ln>
                          <a:solidFill>
                            <a:srgbClr val="333399"/>
                          </a:solidFill>
                          <a:effectLst/>
                          <a:latin typeface="Times New Roman" pitchFamily="18" charset="0"/>
                          <a:cs typeface="Times New Roman" pitchFamily="18" charset="0"/>
                        </a:rPr>
                        <a:t>مدينة صغيرة</a:t>
                      </a:r>
                      <a:endParaRPr kumimoji="0" lang="ar-SA" sz="11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95000"/>
                        <a:buFontTx/>
                        <a:buNone/>
                        <a:tabLst/>
                      </a:pPr>
                      <a:r>
                        <a:rPr kumimoji="0" lang="ar-SA" sz="1100" b="1" i="0" u="none" strike="noStrike" cap="none" normalizeH="0" baseline="0" dirty="0" smtClean="0">
                          <a:ln>
                            <a:noFill/>
                          </a:ln>
                          <a:solidFill>
                            <a:srgbClr val="333399"/>
                          </a:solidFill>
                          <a:effectLst/>
                          <a:latin typeface="Times New Roman" pitchFamily="18" charset="0"/>
                          <a:cs typeface="Times New Roman" pitchFamily="18" charset="0"/>
                        </a:rPr>
                        <a:t>5</a:t>
                      </a:r>
                      <a:endParaRPr kumimoji="0" lang="ar-SA" sz="11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303213">
                <a:tc>
                  <a:txBody>
                    <a:bodyPr/>
                    <a:lstStyle/>
                    <a:p>
                      <a:pPr marL="0" marR="0" lvl="0" indent="0" algn="ctr" defTabSz="914400" rtl="1" eaLnBrk="1" fontAlgn="base" latinLnBrk="0" hangingPunct="1">
                        <a:lnSpc>
                          <a:spcPct val="100000"/>
                        </a:lnSpc>
                        <a:spcBef>
                          <a:spcPct val="0"/>
                        </a:spcBef>
                        <a:spcAft>
                          <a:spcPct val="0"/>
                        </a:spcAft>
                        <a:buClrTx/>
                        <a:buSzPct val="95000"/>
                        <a:buFontTx/>
                        <a:buNone/>
                        <a:tabLst/>
                      </a:pPr>
                      <a:r>
                        <a:rPr kumimoji="0" lang="ar-SA" sz="1100" b="1" i="0" u="none" strike="noStrike" cap="none" normalizeH="0" baseline="0" smtClean="0">
                          <a:ln>
                            <a:noFill/>
                          </a:ln>
                          <a:solidFill>
                            <a:srgbClr val="333399"/>
                          </a:solidFill>
                          <a:effectLst/>
                          <a:latin typeface="Times New Roman" pitchFamily="18" charset="0"/>
                          <a:cs typeface="Times New Roman" pitchFamily="18" charset="0"/>
                        </a:rPr>
                        <a:t>مدينة متوسطة</a:t>
                      </a:r>
                      <a:endParaRPr kumimoji="0" lang="ar-SA" sz="11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95000"/>
                        <a:buFontTx/>
                        <a:buNone/>
                        <a:tabLst/>
                      </a:pPr>
                      <a:r>
                        <a:rPr kumimoji="0" lang="ar-SA" sz="1100" b="1" i="0" u="none" strike="noStrike" cap="none" normalizeH="0" baseline="0" smtClean="0">
                          <a:ln>
                            <a:noFill/>
                          </a:ln>
                          <a:solidFill>
                            <a:srgbClr val="333399"/>
                          </a:solidFill>
                          <a:effectLst/>
                          <a:latin typeface="Times New Roman" pitchFamily="18" charset="0"/>
                          <a:cs typeface="Times New Roman" pitchFamily="18" charset="0"/>
                        </a:rPr>
                        <a:t>16</a:t>
                      </a:r>
                      <a:endParaRPr kumimoji="0" lang="ar-SA" sz="11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303213">
                <a:tc>
                  <a:txBody>
                    <a:bodyPr/>
                    <a:lstStyle/>
                    <a:p>
                      <a:pPr marL="0" marR="0" lvl="0" indent="0" algn="ctr" defTabSz="914400" rtl="1" eaLnBrk="1" fontAlgn="base" latinLnBrk="0" hangingPunct="1">
                        <a:lnSpc>
                          <a:spcPct val="100000"/>
                        </a:lnSpc>
                        <a:spcBef>
                          <a:spcPct val="0"/>
                        </a:spcBef>
                        <a:spcAft>
                          <a:spcPct val="0"/>
                        </a:spcAft>
                        <a:buClrTx/>
                        <a:buSzPct val="95000"/>
                        <a:buFontTx/>
                        <a:buNone/>
                        <a:tabLst/>
                      </a:pPr>
                      <a:r>
                        <a:rPr kumimoji="0" lang="ar-SA" sz="1100" b="1" i="0" u="none" strike="noStrike" cap="none" normalizeH="0" baseline="0" smtClean="0">
                          <a:ln>
                            <a:noFill/>
                          </a:ln>
                          <a:solidFill>
                            <a:srgbClr val="333399"/>
                          </a:solidFill>
                          <a:effectLst/>
                          <a:latin typeface="Times New Roman" pitchFamily="18" charset="0"/>
                          <a:cs typeface="Times New Roman" pitchFamily="18" charset="0"/>
                        </a:rPr>
                        <a:t>مدينة كبيرة</a:t>
                      </a:r>
                      <a:endParaRPr kumimoji="0" lang="ar-SA" sz="11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95000"/>
                        <a:buFontTx/>
                        <a:buNone/>
                        <a:tabLst/>
                      </a:pPr>
                      <a:r>
                        <a:rPr kumimoji="0" lang="ar-SA" sz="1100" b="1" i="0" u="none" strike="noStrike" cap="none" normalizeH="0" baseline="0" smtClean="0">
                          <a:ln>
                            <a:noFill/>
                          </a:ln>
                          <a:solidFill>
                            <a:srgbClr val="333399"/>
                          </a:solidFill>
                          <a:effectLst/>
                          <a:latin typeface="Times New Roman" pitchFamily="18" charset="0"/>
                          <a:cs typeface="Times New Roman" pitchFamily="18" charset="0"/>
                        </a:rPr>
                        <a:t>13</a:t>
                      </a:r>
                      <a:endParaRPr kumimoji="0" lang="ar-SA" sz="11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355600">
                <a:tc>
                  <a:txBody>
                    <a:bodyPr/>
                    <a:lstStyle/>
                    <a:p>
                      <a:pPr marL="0" marR="0" lvl="0" indent="0" algn="ctr" defTabSz="914400" rtl="1" eaLnBrk="1" fontAlgn="base" latinLnBrk="0" hangingPunct="1">
                        <a:lnSpc>
                          <a:spcPct val="100000"/>
                        </a:lnSpc>
                        <a:spcBef>
                          <a:spcPct val="0"/>
                        </a:spcBef>
                        <a:spcAft>
                          <a:spcPct val="0"/>
                        </a:spcAft>
                        <a:buClrTx/>
                        <a:buSzPct val="95000"/>
                        <a:buFontTx/>
                        <a:buNone/>
                        <a:tabLst/>
                      </a:pPr>
                      <a:r>
                        <a:rPr kumimoji="0" lang="ar-SA" sz="1100" b="1" i="0" u="none" strike="noStrike" cap="none" normalizeH="0" baseline="0" smtClean="0">
                          <a:ln>
                            <a:noFill/>
                          </a:ln>
                          <a:solidFill>
                            <a:srgbClr val="993366"/>
                          </a:solidFill>
                          <a:effectLst/>
                          <a:latin typeface="Times New Roman" pitchFamily="18" charset="0"/>
                          <a:cs typeface="Times New Roman" pitchFamily="18" charset="0"/>
                        </a:rPr>
                        <a:t>المجموع</a:t>
                      </a:r>
                      <a:endParaRPr kumimoji="0" lang="ar-SA" sz="11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CCFFCC"/>
                    </a:solidFill>
                  </a:tcPr>
                </a:tc>
                <a:tc>
                  <a:txBody>
                    <a:bodyPr/>
                    <a:lstStyle/>
                    <a:p>
                      <a:pPr marL="0" marR="0" lvl="0" indent="0" algn="ctr" defTabSz="914400" rtl="1" eaLnBrk="1" fontAlgn="base" latinLnBrk="0" hangingPunct="1">
                        <a:lnSpc>
                          <a:spcPct val="100000"/>
                        </a:lnSpc>
                        <a:spcBef>
                          <a:spcPct val="0"/>
                        </a:spcBef>
                        <a:spcAft>
                          <a:spcPct val="0"/>
                        </a:spcAft>
                        <a:buClrTx/>
                        <a:buSzPct val="95000"/>
                        <a:buFontTx/>
                        <a:buNone/>
                        <a:tabLst/>
                      </a:pPr>
                      <a:r>
                        <a:rPr kumimoji="0" lang="ar-SA" sz="1100" b="1" i="0" u="none" strike="noStrike" cap="none" normalizeH="0" baseline="0" dirty="0" smtClean="0">
                          <a:ln>
                            <a:noFill/>
                          </a:ln>
                          <a:solidFill>
                            <a:srgbClr val="993366"/>
                          </a:solidFill>
                          <a:effectLst/>
                          <a:latin typeface="Times New Roman" pitchFamily="18" charset="0"/>
                          <a:cs typeface="Times New Roman" pitchFamily="18" charset="0"/>
                        </a:rPr>
                        <a:t>50</a:t>
                      </a:r>
                      <a:endParaRPr kumimoji="0" lang="ar-SA" sz="11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CCFFCC"/>
                    </a:solidFill>
                  </a:tcPr>
                </a:tc>
              </a:tr>
            </a:tbl>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5"/>
          <p:cNvPicPr>
            <a:picLocks noChangeAspect="1" noChangeArrowheads="1"/>
          </p:cNvPicPr>
          <p:nvPr/>
        </p:nvPicPr>
        <p:blipFill>
          <a:blip r:embed="rId3" cstate="print"/>
          <a:srcRect t="7214"/>
          <a:stretch>
            <a:fillRect/>
          </a:stretch>
        </p:blipFill>
        <p:spPr bwMode="auto">
          <a:xfrm>
            <a:off x="683568" y="1196752"/>
            <a:ext cx="8137525" cy="4149725"/>
          </a:xfrm>
          <a:prstGeom prst="rect">
            <a:avLst/>
          </a:prstGeom>
          <a:noFill/>
          <a:ln w="9525">
            <a:noFill/>
            <a:miter lim="800000"/>
            <a:headEnd/>
            <a:tailEnd/>
          </a:ln>
        </p:spPr>
      </p:pic>
      <p:sp>
        <p:nvSpPr>
          <p:cNvPr id="99334" name="Rectangle 6"/>
          <p:cNvSpPr>
            <a:spLocks noChangeArrowheads="1"/>
          </p:cNvSpPr>
          <p:nvPr/>
        </p:nvSpPr>
        <p:spPr bwMode="auto">
          <a:xfrm>
            <a:off x="336550" y="-331788"/>
            <a:ext cx="8556625" cy="736601"/>
          </a:xfrm>
          <a:prstGeom prst="rect">
            <a:avLst/>
          </a:prstGeom>
          <a:noFill/>
          <a:ln w="9525">
            <a:noFill/>
            <a:miter lim="800000"/>
            <a:headEnd/>
            <a:tailEnd/>
          </a:ln>
        </p:spPr>
        <p:txBody>
          <a:bodyPr/>
          <a:lstStyle/>
          <a:p>
            <a:pPr marL="273050" indent="-273050" algn="r" rtl="1">
              <a:spcBef>
                <a:spcPct val="20000"/>
              </a:spcBef>
              <a:buClr>
                <a:schemeClr val="tx2"/>
              </a:buClr>
              <a:buSzPct val="95000"/>
              <a:buFont typeface="Wingdings 2" pitchFamily="18" charset="2"/>
              <a:buNone/>
              <a:defRPr/>
            </a:pPr>
            <a:endParaRPr lang="ar-SA" sz="1500" b="1" u="sng">
              <a:solidFill>
                <a:schemeClr val="tx2"/>
              </a:solidFill>
              <a:latin typeface="Constantia" pitchFamily="18" charset="0"/>
            </a:endParaRPr>
          </a:p>
          <a:p>
            <a:pPr marL="273050" indent="-273050" algn="r" rtl="1">
              <a:spcBef>
                <a:spcPct val="20000"/>
              </a:spcBef>
              <a:buClr>
                <a:schemeClr val="tx2"/>
              </a:buClr>
              <a:buSzPct val="95000"/>
              <a:buFont typeface="Wingdings 2" pitchFamily="18" charset="2"/>
              <a:buNone/>
              <a:defRPr/>
            </a:pPr>
            <a:r>
              <a:rPr lang="ar-SA" sz="1500" b="1">
                <a:solidFill>
                  <a:schemeClr val="tx2"/>
                </a:solidFill>
                <a:latin typeface="Constantia" pitchFamily="18" charset="0"/>
              </a:rPr>
              <a:t>     </a:t>
            </a:r>
            <a:r>
              <a:rPr lang="ar-SA" b="1" u="sng">
                <a:solidFill>
                  <a:schemeClr val="tx2"/>
                </a:solidFill>
                <a:latin typeface="Constantia" pitchFamily="18" charset="0"/>
              </a:rPr>
              <a:t>ب- التمثيل البياني:</a:t>
            </a:r>
            <a:endParaRPr lang="ar-SA" u="sng">
              <a:solidFill>
                <a:schemeClr val="tx2"/>
              </a:solidFill>
              <a:latin typeface="Constantia" pitchFamily="18" charset="0"/>
            </a:endParaRPr>
          </a:p>
          <a:p>
            <a:pPr marL="273050" indent="-273050" algn="r" rtl="1">
              <a:spcBef>
                <a:spcPct val="20000"/>
              </a:spcBef>
              <a:buClr>
                <a:schemeClr val="tx2"/>
              </a:buClr>
              <a:buSzPct val="95000"/>
              <a:buFont typeface="Wingdings 2" pitchFamily="18" charset="2"/>
              <a:buNone/>
              <a:defRPr/>
            </a:pPr>
            <a:r>
              <a:rPr lang="ar-SA" sz="1500" b="1">
                <a:latin typeface="Constantia" pitchFamily="18" charset="0"/>
              </a:rPr>
              <a:t>     </a:t>
            </a:r>
            <a:r>
              <a:rPr lang="ar-SA" sz="1700" b="1">
                <a:solidFill>
                  <a:schemeClr val="hlink"/>
                </a:solidFill>
                <a:effectLst>
                  <a:outerShdw blurRad="38100" dist="38100" dir="2700000" algn="tl">
                    <a:srgbClr val="C0C0C0"/>
                  </a:outerShdw>
                </a:effectLst>
                <a:latin typeface="Constantia" pitchFamily="18" charset="0"/>
              </a:rPr>
              <a:t>   </a:t>
            </a:r>
            <a:endParaRPr lang="en-US" sz="1500" b="1">
              <a:latin typeface="Constantia" pitchFamily="18"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Rectangle 4"/>
          <p:cNvSpPr>
            <a:spLocks noChangeArrowheads="1"/>
          </p:cNvSpPr>
          <p:nvPr/>
        </p:nvSpPr>
        <p:spPr bwMode="auto">
          <a:xfrm>
            <a:off x="395288" y="1341438"/>
            <a:ext cx="8353425" cy="5257800"/>
          </a:xfrm>
          <a:prstGeom prst="rect">
            <a:avLst/>
          </a:prstGeom>
          <a:noFill/>
          <a:ln w="9525">
            <a:noFill/>
            <a:miter lim="800000"/>
            <a:headEnd/>
            <a:tailEnd/>
          </a:ln>
        </p:spPr>
        <p:txBody>
          <a:bodyPr/>
          <a:lstStyle/>
          <a:p>
            <a:pPr marL="273050" indent="-273050" algn="r" rtl="1">
              <a:lnSpc>
                <a:spcPct val="90000"/>
              </a:lnSpc>
              <a:spcBef>
                <a:spcPct val="20000"/>
              </a:spcBef>
              <a:buClr>
                <a:schemeClr val="hlink"/>
              </a:buClr>
              <a:buSzPct val="95000"/>
              <a:buFont typeface="Wingdings 2" pitchFamily="18" charset="2"/>
              <a:buNone/>
              <a:defRPr/>
            </a:pPr>
            <a:r>
              <a:rPr lang="ar-SA" sz="2800" b="1" dirty="0">
                <a:solidFill>
                  <a:srgbClr val="7FAC00"/>
                </a:solidFill>
                <a:effectLst>
                  <a:outerShdw blurRad="38100" dist="38100" dir="2700000" algn="tl">
                    <a:srgbClr val="C0C0C0"/>
                  </a:outerShdw>
                </a:effectLst>
                <a:latin typeface="Constantia" pitchFamily="18" charset="0"/>
              </a:rPr>
              <a:t>2- الدائرة.</a:t>
            </a:r>
          </a:p>
          <a:p>
            <a:pPr marL="273050" indent="-273050" algn="r" rtl="1">
              <a:lnSpc>
                <a:spcPct val="90000"/>
              </a:lnSpc>
              <a:spcBef>
                <a:spcPct val="20000"/>
              </a:spcBef>
              <a:buClr>
                <a:schemeClr val="hlink"/>
              </a:buClr>
              <a:buSzPct val="95000"/>
              <a:buFont typeface="Wingdings 2" pitchFamily="18" charset="2"/>
              <a:buNone/>
              <a:defRPr/>
            </a:pPr>
            <a:r>
              <a:rPr lang="ar-SA" sz="2000" b="1" dirty="0">
                <a:latin typeface="Constantia" pitchFamily="18" charset="0"/>
              </a:rPr>
              <a:t>تستخدم الدائرة إذا كانت بيانات الظاهرة موضوع الدراسة عبارة عن مجموع  عام مقسم إلى أجزائه المختلفة ، وتمثل المساحة الكلية للدائرة المجموع الكلي ثم تقسم الدائرة إلى قطاعات ونميز بينها بالتظليل أو الألوان على الرسم </a:t>
            </a:r>
            <a:r>
              <a:rPr lang="ar-SA" sz="2000" b="1" dirty="0" smtClean="0">
                <a:latin typeface="Constantia" pitchFamily="18" charset="0"/>
              </a:rPr>
              <a:t>.</a:t>
            </a:r>
          </a:p>
          <a:p>
            <a:pPr marL="273050" indent="-273050" algn="r" rtl="1">
              <a:lnSpc>
                <a:spcPct val="90000"/>
              </a:lnSpc>
              <a:spcBef>
                <a:spcPct val="20000"/>
              </a:spcBef>
              <a:buClr>
                <a:schemeClr val="hlink"/>
              </a:buClr>
              <a:buSzPct val="95000"/>
              <a:buFont typeface="Wingdings 2" pitchFamily="18" charset="2"/>
              <a:buNone/>
              <a:defRPr/>
            </a:pPr>
            <a:endParaRPr lang="ar-SA" sz="2000" b="1" dirty="0" smtClean="0">
              <a:latin typeface="Constantia" pitchFamily="18" charset="0"/>
            </a:endParaRPr>
          </a:p>
          <a:p>
            <a:pPr marL="273050" indent="-273050" algn="r" rtl="1">
              <a:lnSpc>
                <a:spcPct val="90000"/>
              </a:lnSpc>
              <a:spcBef>
                <a:spcPct val="20000"/>
              </a:spcBef>
              <a:buClr>
                <a:schemeClr val="hlink"/>
              </a:buClr>
              <a:buSzPct val="95000"/>
              <a:buFont typeface="Wingdings 2" pitchFamily="18" charset="2"/>
              <a:buNone/>
              <a:defRPr/>
            </a:pPr>
            <a:endParaRPr lang="ar-SA" sz="2000" b="1" u="sng" dirty="0" smtClean="0">
              <a:latin typeface="Constantia" pitchFamily="18" charset="0"/>
            </a:endParaRPr>
          </a:p>
          <a:p>
            <a:pPr marL="273050" indent="-273050" algn="r" rtl="1">
              <a:lnSpc>
                <a:spcPct val="90000"/>
              </a:lnSpc>
              <a:spcBef>
                <a:spcPct val="20000"/>
              </a:spcBef>
              <a:buClr>
                <a:schemeClr val="hlink"/>
              </a:buClr>
              <a:buSzPct val="95000"/>
              <a:buFont typeface="Wingdings 2" pitchFamily="18" charset="2"/>
              <a:buNone/>
              <a:defRPr/>
            </a:pPr>
            <a:endParaRPr lang="ar-SA" sz="2000" b="1" u="sng" dirty="0">
              <a:latin typeface="Constantia" pitchFamily="18" charset="0"/>
            </a:endParaRPr>
          </a:p>
        </p:txBody>
      </p:sp>
      <p:sp>
        <p:nvSpPr>
          <p:cNvPr id="3" name="مستطيل 2"/>
          <p:cNvSpPr>
            <a:spLocks noRot="1" noChangeAspect="1" noMove="1" noResize="1" noEditPoints="1" noAdjustHandles="1" noChangeArrowheads="1" noChangeShapeType="1" noTextEdit="1"/>
          </p:cNvSpPr>
          <p:nvPr/>
        </p:nvSpPr>
        <p:spPr>
          <a:xfrm>
            <a:off x="789890" y="3137835"/>
            <a:ext cx="7344816" cy="1800200"/>
          </a:xfrm>
          <a:prstGeom prst="rect">
            <a:avLst/>
          </a:prstGeom>
          <a:blipFill rotWithShape="1">
            <a:blip r:embed="rId3" cstate="print"/>
            <a:stretch>
              <a:fillRect/>
            </a:stretch>
          </a:blipFill>
        </p:spPr>
        <p:txBody>
          <a:bodyPr/>
          <a:lstStyle/>
          <a:p>
            <a:r>
              <a:rPr lang="ar-SA">
                <a:noFill/>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p:cNvPicPr>
            <a:picLocks noChangeAspect="1" noChangeArrowheads="1"/>
          </p:cNvPicPr>
          <p:nvPr/>
        </p:nvPicPr>
        <p:blipFill>
          <a:blip r:embed="rId3" cstate="print"/>
          <a:srcRect/>
          <a:stretch>
            <a:fillRect/>
          </a:stretch>
        </p:blipFill>
        <p:spPr bwMode="auto">
          <a:xfrm>
            <a:off x="971550" y="188913"/>
            <a:ext cx="7416800" cy="576103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descr="25"/>
          <p:cNvSpPr>
            <a:spLocks noChangeArrowheads="1"/>
          </p:cNvSpPr>
          <p:nvPr/>
        </p:nvSpPr>
        <p:spPr bwMode="auto">
          <a:xfrm>
            <a:off x="395288" y="684213"/>
            <a:ext cx="8478837" cy="2554287"/>
          </a:xfrm>
          <a:prstGeom prst="rect">
            <a:avLst/>
          </a:prstGeom>
          <a:noFill/>
          <a:ln w="9525" algn="ctr">
            <a:noFill/>
            <a:miter lim="800000"/>
            <a:headEnd/>
            <a:tailEnd/>
          </a:ln>
          <a:effectLst/>
        </p:spPr>
        <p:txBody>
          <a:bodyPr anchor="ctr">
            <a:spAutoFit/>
          </a:bodyPr>
          <a:lstStyle/>
          <a:p>
            <a:pPr algn="r">
              <a:defRPr/>
            </a:pPr>
            <a:r>
              <a:rPr lang="ar-SA" sz="3200" b="1" u="sng" dirty="0">
                <a:solidFill>
                  <a:srgbClr val="BF013C"/>
                </a:solidFill>
                <a:effectLst>
                  <a:outerShdw blurRad="38100" dist="38100" dir="2700000" algn="tl">
                    <a:srgbClr val="C0C0C0"/>
                  </a:outerShdw>
                </a:effectLst>
                <a:ea typeface="Times New Roman" pitchFamily="18" charset="0"/>
                <a:cs typeface="Mudir MT" pitchFamily="2" charset="-78"/>
              </a:rPr>
              <a:t>وصف البيانات الكمية المنفصلة:</a:t>
            </a:r>
          </a:p>
          <a:p>
            <a:pPr algn="r">
              <a:defRPr/>
            </a:pPr>
            <a:r>
              <a:rPr lang="ar-SA" sz="2000" b="1" dirty="0">
                <a:solidFill>
                  <a:schemeClr val="accent1"/>
                </a:solidFill>
                <a:effectLst>
                  <a:outerShdw blurRad="38100" dist="38100" dir="2700000" algn="tl">
                    <a:srgbClr val="C0C0C0"/>
                  </a:outerShdw>
                </a:effectLst>
                <a:ea typeface="Times New Roman" pitchFamily="18" charset="0"/>
                <a:cs typeface="Mudir MT" pitchFamily="2" charset="-78"/>
              </a:rPr>
              <a:t>تشبه البيانات الوصفية فى تبويبها فى جداول تكرارية وتمثيلها بيانيا بالاعمدة والدائرة </a:t>
            </a:r>
            <a:r>
              <a:rPr lang="ar-SA" sz="2000" b="1" dirty="0">
                <a:solidFill>
                  <a:srgbClr val="0070C0"/>
                </a:solidFill>
              </a:rPr>
              <a:t>إلا أنها أيضا تلخص أولا في صورة مؤشرات رقمية أو </a:t>
            </a:r>
            <a:r>
              <a:rPr lang="ar-SA" sz="2000" b="1" u="sng" dirty="0">
                <a:solidFill>
                  <a:srgbClr val="0070C0"/>
                </a:solidFill>
              </a:rPr>
              <a:t>مقاييس إحصائية</a:t>
            </a:r>
            <a:r>
              <a:rPr lang="ar-SA" sz="2000" b="1" dirty="0">
                <a:solidFill>
                  <a:srgbClr val="0070C0"/>
                </a:solidFill>
              </a:rPr>
              <a:t> ( وسط، وسيط، منوال وهكذا ).</a:t>
            </a:r>
            <a:endParaRPr lang="en-US" sz="2000" dirty="0">
              <a:solidFill>
                <a:srgbClr val="0070C0"/>
              </a:solidFill>
            </a:endParaRPr>
          </a:p>
          <a:p>
            <a:pPr algn="r" rtl="1">
              <a:defRPr/>
            </a:pPr>
            <a:r>
              <a:rPr lang="ar-SA" sz="3200" b="1" dirty="0">
                <a:solidFill>
                  <a:srgbClr val="7FAC00"/>
                </a:solidFill>
                <a:effectLst>
                  <a:outerShdw blurRad="38100" dist="38100" dir="2700000" algn="tl">
                    <a:srgbClr val="C0C0C0"/>
                  </a:outerShdw>
                </a:effectLst>
                <a:ea typeface="Times New Roman" pitchFamily="18" charset="0"/>
                <a:cs typeface="Mudir MT" pitchFamily="2" charset="-78"/>
              </a:rPr>
              <a:t>مثال (3) :</a:t>
            </a:r>
            <a:endParaRPr lang="en-US" sz="3200" b="1" dirty="0">
              <a:solidFill>
                <a:srgbClr val="7FAC00"/>
              </a:solidFill>
              <a:effectLst>
                <a:outerShdw blurRad="38100" dist="38100" dir="2700000" algn="tl">
                  <a:srgbClr val="C0C0C0"/>
                </a:outerShdw>
              </a:effectLst>
              <a:ea typeface="Times New Roman" pitchFamily="18" charset="0"/>
              <a:cs typeface="Mudir MT" pitchFamily="2" charset="-78"/>
            </a:endParaRPr>
          </a:p>
          <a:p>
            <a:pPr algn="r" eaLnBrk="0" hangingPunct="0">
              <a:defRPr/>
            </a:pPr>
            <a:r>
              <a:rPr lang="ar-SA" sz="2800" b="1" dirty="0">
                <a:solidFill>
                  <a:srgbClr val="7FAC00"/>
                </a:solidFill>
                <a:effectLst>
                  <a:outerShdw blurRad="38100" dist="38100" dir="2700000" algn="tl">
                    <a:srgbClr val="C0C0C0"/>
                  </a:outerShdw>
                </a:effectLst>
                <a:ea typeface="Times New Roman" pitchFamily="18" charset="0"/>
                <a:cs typeface="Mudir MT" pitchFamily="2" charset="-78"/>
              </a:rPr>
              <a:t>لدراسة عدد الجوالات المتوفرة لكل أسرة تم اخذ عينة مكونة من </a:t>
            </a:r>
          </a:p>
          <a:p>
            <a:pPr algn="r" rtl="1" eaLnBrk="0" hangingPunct="0">
              <a:defRPr/>
            </a:pPr>
            <a:r>
              <a:rPr lang="en-US" sz="2800" b="1" dirty="0">
                <a:solidFill>
                  <a:srgbClr val="7FAC00"/>
                </a:solidFill>
                <a:effectLst>
                  <a:outerShdw blurRad="38100" dist="38100" dir="2700000" algn="tl">
                    <a:srgbClr val="C0C0C0"/>
                  </a:outerShdw>
                </a:effectLst>
                <a:ea typeface="Times New Roman" pitchFamily="18" charset="0"/>
                <a:cs typeface="Mudir MT" pitchFamily="2" charset="-78"/>
              </a:rPr>
              <a:t>30</a:t>
            </a:r>
            <a:r>
              <a:rPr lang="ar-SA" sz="2800" b="1" dirty="0">
                <a:solidFill>
                  <a:srgbClr val="7FAC00"/>
                </a:solidFill>
                <a:effectLst>
                  <a:outerShdw blurRad="38100" dist="38100" dir="2700000" algn="tl">
                    <a:srgbClr val="C0C0C0"/>
                  </a:outerShdw>
                </a:effectLst>
                <a:ea typeface="Times New Roman" pitchFamily="18" charset="0"/>
                <a:cs typeface="Mudir MT" pitchFamily="2" charset="-78"/>
              </a:rPr>
              <a:t> أسرة فكانت البيانات كما يلي:</a:t>
            </a:r>
            <a:endParaRPr lang="en-US" sz="2800" b="1" dirty="0">
              <a:solidFill>
                <a:srgbClr val="7FAC00"/>
              </a:solidFill>
              <a:effectLst>
                <a:outerShdw blurRad="38100" dist="38100" dir="2700000" algn="tl">
                  <a:srgbClr val="C0C0C0"/>
                </a:outerShdw>
              </a:effectLst>
              <a:cs typeface="Times New Roman" pitchFamily="18" charset="0"/>
            </a:endParaRPr>
          </a:p>
        </p:txBody>
      </p:sp>
      <p:sp>
        <p:nvSpPr>
          <p:cNvPr id="40963" name="Rectangle 72" descr="25"/>
          <p:cNvSpPr>
            <a:spLocks noChangeArrowheads="1"/>
          </p:cNvSpPr>
          <p:nvPr/>
        </p:nvSpPr>
        <p:spPr bwMode="auto">
          <a:xfrm>
            <a:off x="0" y="4692650"/>
            <a:ext cx="9144000" cy="0"/>
          </a:xfrm>
          <a:prstGeom prst="rect">
            <a:avLst/>
          </a:prstGeom>
          <a:noFill/>
          <a:ln w="9525" algn="ctr">
            <a:noFill/>
            <a:miter lim="800000"/>
            <a:headEnd/>
            <a:tailEnd/>
          </a:ln>
        </p:spPr>
        <p:txBody>
          <a:bodyPr wrap="none" anchor="ctr">
            <a:spAutoFit/>
          </a:bodyPr>
          <a:lstStyle/>
          <a:p>
            <a:pPr algn="l"/>
            <a:endParaRPr lang="ar-SA"/>
          </a:p>
        </p:txBody>
      </p:sp>
      <p:graphicFrame>
        <p:nvGraphicFramePr>
          <p:cNvPr id="21590" name="Group 86"/>
          <p:cNvGraphicFramePr>
            <a:graphicFrameLocks noGrp="1"/>
          </p:cNvGraphicFramePr>
          <p:nvPr/>
        </p:nvGraphicFramePr>
        <p:xfrm>
          <a:off x="1524000" y="3933825"/>
          <a:ext cx="6096000" cy="2879726"/>
        </p:xfrm>
        <a:graphic>
          <a:graphicData uri="http://schemas.openxmlformats.org/drawingml/2006/table">
            <a:tbl>
              <a:tblPr/>
              <a:tblGrid>
                <a:gridCol w="1016000"/>
                <a:gridCol w="1016000"/>
                <a:gridCol w="1016000"/>
                <a:gridCol w="1016000"/>
                <a:gridCol w="1016000"/>
                <a:gridCol w="1016000"/>
              </a:tblGrid>
              <a:tr h="565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35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0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1589" name="Group 85"/>
          <p:cNvGraphicFramePr>
            <a:graphicFrameLocks noGrp="1"/>
          </p:cNvGraphicFramePr>
          <p:nvPr/>
        </p:nvGraphicFramePr>
        <p:xfrm>
          <a:off x="1600200" y="3917950"/>
          <a:ext cx="5945188" cy="2895600"/>
        </p:xfrm>
        <a:graphic>
          <a:graphicData uri="http://schemas.openxmlformats.org/drawingml/2006/table">
            <a:tbl>
              <a:tblPr/>
              <a:tblGrid>
                <a:gridCol w="860425"/>
                <a:gridCol w="1042988"/>
                <a:gridCol w="1068387"/>
                <a:gridCol w="1017588"/>
                <a:gridCol w="1042987"/>
                <a:gridCol w="912813"/>
              </a:tblGrid>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0</a:t>
                      </a:r>
                      <a:endParaRPr kumimoji="0" lang="en-US" sz="4000" b="1" i="0" u="none" strike="noStrike" cap="none" normalizeH="0" baseline="0" dirty="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2</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3</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0</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1</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2</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2</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2</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4</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3</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1</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1</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0</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1</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1</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1</a:t>
                      </a:r>
                      <a:endParaRPr kumimoji="0" lang="en-US" sz="4000" b="1" i="0" u="none" strike="noStrike" cap="none" normalizeH="0" baseline="0" dirty="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1</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1</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4</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1</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1</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3</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2</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1</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3</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3</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2</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1</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3</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2</a:t>
                      </a:r>
                      <a:endParaRPr kumimoji="0" lang="en-US" sz="4000" b="1" i="0" u="none" strike="noStrike" cap="none" normalizeH="0" baseline="0" dirty="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descr="25"/>
          <p:cNvSpPr>
            <a:spLocks noChangeArrowheads="1"/>
          </p:cNvSpPr>
          <p:nvPr/>
        </p:nvSpPr>
        <p:spPr bwMode="auto">
          <a:xfrm>
            <a:off x="5414963" y="333375"/>
            <a:ext cx="3349625" cy="579438"/>
          </a:xfrm>
          <a:prstGeom prst="rect">
            <a:avLst/>
          </a:prstGeom>
          <a:noFill/>
          <a:ln w="9525" algn="ctr">
            <a:noFill/>
            <a:miter lim="800000"/>
            <a:headEnd/>
            <a:tailEnd/>
          </a:ln>
          <a:effectLst/>
        </p:spPr>
        <p:txBody>
          <a:bodyPr wrap="none" anchor="ctr">
            <a:spAutoFit/>
          </a:bodyPr>
          <a:lstStyle/>
          <a:p>
            <a:pPr algn="r">
              <a:defRPr/>
            </a:pPr>
            <a:r>
              <a:rPr lang="ar-SA" sz="3200" b="1">
                <a:solidFill>
                  <a:srgbClr val="7FAC00"/>
                </a:solidFill>
                <a:effectLst>
                  <a:outerShdw blurRad="38100" dist="38100" dir="2700000" algn="tl">
                    <a:srgbClr val="C0C0C0"/>
                  </a:outerShdw>
                </a:effectLst>
                <a:latin typeface="System"/>
                <a:cs typeface="Times New Roman" pitchFamily="18" charset="0"/>
              </a:rPr>
              <a:t>ثالثا: الجدول التكراري :</a:t>
            </a:r>
            <a:endParaRPr lang="en-US" sz="4000" b="1">
              <a:solidFill>
                <a:srgbClr val="7FAC00"/>
              </a:solidFill>
              <a:effectLst>
                <a:outerShdw blurRad="38100" dist="38100" dir="2700000" algn="tl">
                  <a:srgbClr val="C0C0C0"/>
                </a:outerShdw>
              </a:effectLst>
              <a:cs typeface="Times New Roman" pitchFamily="18" charset="0"/>
            </a:endParaRPr>
          </a:p>
        </p:txBody>
      </p:sp>
      <p:graphicFrame>
        <p:nvGraphicFramePr>
          <p:cNvPr id="23583" name="Group 31"/>
          <p:cNvGraphicFramePr>
            <a:graphicFrameLocks noGrp="1"/>
          </p:cNvGraphicFramePr>
          <p:nvPr/>
        </p:nvGraphicFramePr>
        <p:xfrm>
          <a:off x="900113" y="981075"/>
          <a:ext cx="7524750" cy="4053840"/>
        </p:xfrm>
        <a:graphic>
          <a:graphicData uri="http://schemas.openxmlformats.org/drawingml/2006/table">
            <a:tbl>
              <a:tblPr/>
              <a:tblGrid>
                <a:gridCol w="3762375"/>
                <a:gridCol w="3762375"/>
              </a:tblGrid>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7FAC00"/>
                          </a:solidFill>
                          <a:effectLst>
                            <a:outerShdw blurRad="38100" dist="38100" dir="2700000" algn="tl">
                              <a:srgbClr val="C0C0C0"/>
                            </a:outerShdw>
                          </a:effectLst>
                          <a:latin typeface="Times New Roman" pitchFamily="18" charset="0"/>
                          <a:cs typeface="Times New Roman" pitchFamily="18" charset="0"/>
                        </a:rPr>
                        <a:t>عدد الجوالات</a:t>
                      </a:r>
                      <a:endParaRPr kumimoji="0" lang="en-US" sz="3200" b="1" i="0" u="none" strike="noStrike" cap="none" normalizeH="0" baseline="0" dirty="0" smtClean="0">
                        <a:ln>
                          <a:noFill/>
                        </a:ln>
                        <a:solidFill>
                          <a:srgbClr val="7FAC00"/>
                        </a:solidFill>
                        <a:effectLst>
                          <a:outerShdw blurRad="38100" dist="38100" dir="2700000" algn="tl">
                            <a:srgbClr val="C0C0C0"/>
                          </a:outerShdw>
                        </a:effectLst>
                        <a:latin typeface="Arial"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7FAC00"/>
                          </a:solidFill>
                          <a:effectLst>
                            <a:outerShdw blurRad="38100" dist="38100" dir="2700000" algn="tl">
                              <a:srgbClr val="C0C0C0"/>
                            </a:outerShdw>
                          </a:effectLst>
                          <a:latin typeface="Times New Roman" pitchFamily="18" charset="0"/>
                          <a:cs typeface="Times New Roman" pitchFamily="18" charset="0"/>
                        </a:rPr>
                        <a:t>( عدد الأسر )</a:t>
                      </a:r>
                      <a:r>
                        <a:rPr kumimoji="0" lang="en-US" sz="3200" b="1" i="0" u="none" strike="noStrike" cap="none" normalizeH="0" baseline="0" dirty="0" smtClean="0">
                          <a:ln>
                            <a:noFill/>
                          </a:ln>
                          <a:solidFill>
                            <a:srgbClr val="7FAC00"/>
                          </a:solidFill>
                          <a:effectLst>
                            <a:outerShdw blurRad="38100" dist="38100" dir="2700000" algn="tl">
                              <a:srgbClr val="C0C0C0"/>
                            </a:outerShdw>
                          </a:effectLst>
                          <a:latin typeface="Times New Roman" pitchFamily="18" charset="0"/>
                          <a:cs typeface="Times New Roman" pitchFamily="18" charset="0"/>
                        </a:rPr>
                        <a:t> </a:t>
                      </a:r>
                      <a:r>
                        <a:rPr kumimoji="0" lang="ar-SA" sz="3200" b="1" i="0" u="none" strike="noStrike" cap="none" normalizeH="0" baseline="0" dirty="0" smtClean="0">
                          <a:ln>
                            <a:noFill/>
                          </a:ln>
                          <a:solidFill>
                            <a:srgbClr val="7FAC00"/>
                          </a:solidFill>
                          <a:effectLst>
                            <a:outerShdw blurRad="38100" dist="38100" dir="2700000" algn="tl">
                              <a:srgbClr val="C0C0C0"/>
                            </a:outerShdw>
                          </a:effectLst>
                          <a:latin typeface="Times New Roman" pitchFamily="18" charset="0"/>
                          <a:cs typeface="Times New Roman" pitchFamily="18" charset="0"/>
                        </a:rPr>
                        <a:t>التكرار</a:t>
                      </a:r>
                      <a:endParaRPr kumimoji="0" lang="en-US" sz="3200" b="1" i="0" u="none" strike="noStrike" cap="none" normalizeH="0" baseline="0" dirty="0" smtClean="0">
                        <a:ln>
                          <a:noFill/>
                        </a:ln>
                        <a:solidFill>
                          <a:srgbClr val="7FAC00"/>
                        </a:solidFill>
                        <a:effectLst>
                          <a:outerShdw blurRad="38100" dist="38100" dir="2700000" algn="tl">
                            <a:srgbClr val="C0C0C0"/>
                          </a:outerShdw>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000000"/>
                          </a:solidFill>
                          <a:effectLst>
                            <a:outerShdw blurRad="38100" dist="38100" dir="2700000" algn="tl">
                              <a:srgbClr val="C0C0C0"/>
                            </a:outerShdw>
                          </a:effectLst>
                          <a:latin typeface="Times New Roman" pitchFamily="18" charset="0"/>
                          <a:cs typeface="Times New Roman" pitchFamily="18" charset="0"/>
                        </a:rPr>
                        <a:t>0</a:t>
                      </a:r>
                      <a:endParaRPr kumimoji="0" lang="en-US" sz="3200" b="1" i="0" u="none" strike="noStrike" cap="none" normalizeH="0" baseline="0" dirty="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cs typeface="Times New Roman" pitchFamily="18" charset="0"/>
                        </a:rPr>
                        <a:t>3</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cs typeface="Times New Roman" pitchFamily="18" charset="0"/>
                        </a:rPr>
                        <a:t>1</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cs typeface="Times New Roman" pitchFamily="18" charset="0"/>
                        </a:rPr>
                        <a:t>12</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cs typeface="Times New Roman" pitchFamily="18" charset="0"/>
                        </a:rPr>
                        <a:t>2</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cs typeface="Times New Roman" pitchFamily="18" charset="0"/>
                        </a:rPr>
                        <a:t>7</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cs typeface="Times New Roman" pitchFamily="18" charset="0"/>
                        </a:rPr>
                        <a:t>3</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cs typeface="Times New Roman" pitchFamily="18" charset="0"/>
                        </a:rPr>
                        <a:t>6</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cs typeface="Times New Roman" pitchFamily="18" charset="0"/>
                        </a:rPr>
                        <a:t>4</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cs typeface="Times New Roman" pitchFamily="18" charset="0"/>
                        </a:rPr>
                        <a:t>2</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3200" b="1" i="0" u="none" strike="noStrike" cap="none" normalizeH="0" baseline="0" smtClean="0">
                          <a:ln>
                            <a:noFill/>
                          </a:ln>
                          <a:solidFill>
                            <a:srgbClr val="7FAC00"/>
                          </a:solidFill>
                          <a:effectLst>
                            <a:outerShdw blurRad="38100" dist="38100" dir="2700000" algn="tl">
                              <a:srgbClr val="C0C0C0"/>
                            </a:outerShdw>
                          </a:effectLst>
                          <a:latin typeface="Times New Roman" pitchFamily="18" charset="0"/>
                          <a:cs typeface="Times New Roman" pitchFamily="18" charset="0"/>
                        </a:rPr>
                        <a:t>المجموع</a:t>
                      </a:r>
                      <a:endParaRPr kumimoji="0" lang="en-US" sz="3200" b="1" i="0" u="none" strike="noStrike" cap="none" normalizeH="0" baseline="0" smtClean="0">
                        <a:ln>
                          <a:noFill/>
                        </a:ln>
                        <a:solidFill>
                          <a:srgbClr val="7FAC00"/>
                        </a:solidFill>
                        <a:effectLst>
                          <a:outerShdw blurRad="38100" dist="38100" dir="2700000" algn="tl">
                            <a:srgbClr val="C0C0C0"/>
                          </a:outerShdw>
                        </a:effectLst>
                        <a:latin typeface="Arial"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7FAC00"/>
                          </a:solidFill>
                          <a:effectLst>
                            <a:outerShdw blurRad="38100" dist="38100" dir="2700000" algn="tl">
                              <a:srgbClr val="C0C0C0"/>
                            </a:outerShdw>
                          </a:effectLst>
                          <a:latin typeface="Times New Roman" pitchFamily="18" charset="0"/>
                          <a:cs typeface="Times New Roman" pitchFamily="18" charset="0"/>
                        </a:rPr>
                        <a:t>30</a:t>
                      </a:r>
                      <a:endParaRPr kumimoji="0" lang="en-US" sz="3200" b="1" i="0" u="none" strike="noStrike" cap="none" normalizeH="0" baseline="0" dirty="0" smtClean="0">
                        <a:ln>
                          <a:noFill/>
                        </a:ln>
                        <a:solidFill>
                          <a:srgbClr val="7FAC00"/>
                        </a:solidFill>
                        <a:effectLst>
                          <a:outerShdw blurRad="38100" dist="38100" dir="2700000" algn="tl">
                            <a:srgbClr val="C0C0C0"/>
                          </a:outerShdw>
                        </a:effectLst>
                        <a:latin typeface="Arial"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2013" name="Rectangle 91" descr="25"/>
          <p:cNvSpPr>
            <a:spLocks noChangeArrowheads="1"/>
          </p:cNvSpPr>
          <p:nvPr/>
        </p:nvSpPr>
        <p:spPr bwMode="auto">
          <a:xfrm>
            <a:off x="0" y="4784725"/>
            <a:ext cx="9144000" cy="0"/>
          </a:xfrm>
          <a:prstGeom prst="rect">
            <a:avLst/>
          </a:prstGeom>
          <a:noFill/>
          <a:ln w="9525" algn="ctr">
            <a:noFill/>
            <a:miter lim="800000"/>
            <a:headEnd/>
            <a:tailEnd/>
          </a:ln>
        </p:spPr>
        <p:txBody>
          <a:bodyPr wrap="none" anchor="ctr">
            <a:spAutoFit/>
          </a:bodyPr>
          <a:lstStyle/>
          <a:p>
            <a:pPr algn="l"/>
            <a:endParaRPr lang="ar-SA"/>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descr="25"/>
          <p:cNvSpPr>
            <a:spLocks noChangeArrowheads="1"/>
          </p:cNvSpPr>
          <p:nvPr/>
        </p:nvSpPr>
        <p:spPr bwMode="auto">
          <a:xfrm>
            <a:off x="5983288" y="476250"/>
            <a:ext cx="2476500" cy="579438"/>
          </a:xfrm>
          <a:prstGeom prst="rect">
            <a:avLst/>
          </a:prstGeom>
          <a:noFill/>
          <a:ln w="9525" algn="ctr">
            <a:noFill/>
            <a:miter lim="800000"/>
            <a:headEnd/>
            <a:tailEnd/>
          </a:ln>
          <a:effectLst/>
        </p:spPr>
        <p:txBody>
          <a:bodyPr wrap="none" anchor="ctr">
            <a:spAutoFit/>
          </a:bodyPr>
          <a:lstStyle/>
          <a:p>
            <a:pPr algn="r" rtl="1">
              <a:defRPr/>
            </a:pPr>
            <a:r>
              <a:rPr lang="ar-SA" sz="3200" b="1">
                <a:solidFill>
                  <a:srgbClr val="7FAC00"/>
                </a:solidFill>
                <a:effectLst>
                  <a:outerShdw blurRad="38100" dist="38100" dir="2700000" algn="tl">
                    <a:srgbClr val="C0C0C0"/>
                  </a:outerShdw>
                </a:effectLst>
              </a:rPr>
              <a:t>الأعمدة الرأسية :</a:t>
            </a:r>
          </a:p>
        </p:txBody>
      </p:sp>
      <p:pic>
        <p:nvPicPr>
          <p:cNvPr id="43011" name="Picture 5"/>
          <p:cNvPicPr>
            <a:picLocks noChangeAspect="1" noChangeArrowheads="1"/>
          </p:cNvPicPr>
          <p:nvPr/>
        </p:nvPicPr>
        <p:blipFill>
          <a:blip r:embed="rId3" cstate="print"/>
          <a:srcRect/>
          <a:stretch>
            <a:fillRect/>
          </a:stretch>
        </p:blipFill>
        <p:spPr bwMode="auto">
          <a:xfrm>
            <a:off x="0" y="908050"/>
            <a:ext cx="9144000" cy="597693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descr="25"/>
          <p:cNvSpPr>
            <a:spLocks noChangeArrowheads="1"/>
          </p:cNvSpPr>
          <p:nvPr/>
        </p:nvSpPr>
        <p:spPr bwMode="auto">
          <a:xfrm>
            <a:off x="395288" y="1530350"/>
            <a:ext cx="8353425" cy="4462463"/>
          </a:xfrm>
          <a:prstGeom prst="rect">
            <a:avLst/>
          </a:prstGeom>
          <a:noFill/>
          <a:ln w="9525" algn="ctr">
            <a:noFill/>
            <a:miter lim="800000"/>
            <a:headEnd/>
            <a:tailEnd/>
          </a:ln>
          <a:effectLst/>
        </p:spPr>
        <p:txBody>
          <a:bodyPr anchor="ctr">
            <a:spAutoFit/>
          </a:bodyPr>
          <a:lstStyle/>
          <a:p>
            <a:pPr algn="r">
              <a:tabLst>
                <a:tab pos="457200" algn="l"/>
              </a:tabLst>
              <a:defRPr/>
            </a:pPr>
            <a:r>
              <a:rPr lang="ar-SA" sz="3200" b="1" u="sng" dirty="0">
                <a:solidFill>
                  <a:srgbClr val="BF013C"/>
                </a:solidFill>
                <a:effectLst>
                  <a:outerShdw blurRad="38100" dist="38100" dir="2700000" algn="tl">
                    <a:srgbClr val="C0C0C0"/>
                  </a:outerShdw>
                </a:effectLst>
                <a:cs typeface="Mudir MT" pitchFamily="2" charset="-78"/>
              </a:rPr>
              <a:t>وصف البيانات الكمية المتصلة:</a:t>
            </a:r>
            <a:endParaRPr lang="en-US" sz="3200" b="1" dirty="0">
              <a:solidFill>
                <a:srgbClr val="BF013C"/>
              </a:solidFill>
              <a:effectLst>
                <a:outerShdw blurRad="38100" dist="38100" dir="2700000" algn="tl">
                  <a:srgbClr val="C0C0C0"/>
                </a:outerShdw>
              </a:effectLst>
              <a:cs typeface="Mudir MT" pitchFamily="2" charset="-78"/>
            </a:endParaRPr>
          </a:p>
          <a:p>
            <a:pPr rtl="1">
              <a:defRPr/>
            </a:pPr>
            <a:r>
              <a:rPr lang="ar-SA" sz="2800" b="1" dirty="0"/>
              <a:t>يتم وصف البيانات الكمية المتصلة أو المنفصلة ذات المدي الواسع </a:t>
            </a:r>
            <a:r>
              <a:rPr lang="ar-SA" sz="2800" b="1" u="sng" dirty="0"/>
              <a:t>بالمقاييس الاحصائية</a:t>
            </a:r>
            <a:r>
              <a:rPr lang="ar-SA" sz="2800" b="1" dirty="0"/>
              <a:t>، </a:t>
            </a:r>
            <a:r>
              <a:rPr lang="ar-SA" sz="2800" b="1" u="sng" dirty="0"/>
              <a:t>والجداول التكرارية</a:t>
            </a:r>
            <a:r>
              <a:rPr lang="ar-SA" sz="2800" b="1" dirty="0"/>
              <a:t> ذات الفئات والتكرارات و</a:t>
            </a:r>
            <a:r>
              <a:rPr lang="ar-SA" sz="2800" b="1" u="sng" dirty="0"/>
              <a:t>الرسم البياني</a:t>
            </a:r>
            <a:r>
              <a:rPr lang="ar-SA" sz="2800" b="1" dirty="0"/>
              <a:t> بالمدرج والمضلع والمنحني التكراري</a:t>
            </a:r>
            <a:endParaRPr lang="en-US" sz="2800" dirty="0"/>
          </a:p>
          <a:p>
            <a:pPr rtl="1">
              <a:defRPr/>
            </a:pPr>
            <a:r>
              <a:rPr lang="ar-SA" sz="2800" b="1" dirty="0"/>
              <a:t> </a:t>
            </a:r>
            <a:endParaRPr lang="en-US" sz="2800" dirty="0"/>
          </a:p>
          <a:p>
            <a:pPr rtl="1">
              <a:defRPr/>
            </a:pPr>
            <a:r>
              <a:rPr lang="ar-SA" sz="2800" b="1" u="sng" dirty="0"/>
              <a:t>عرض التوزيعات التكرارية بيانيا للمتغيرات الكمية المتصلة</a:t>
            </a:r>
            <a:endParaRPr lang="en-US" sz="2800" dirty="0"/>
          </a:p>
          <a:p>
            <a:pPr rtl="1">
              <a:defRPr/>
            </a:pPr>
            <a:r>
              <a:rPr lang="ar-SA" sz="2800" b="1" dirty="0"/>
              <a:t> </a:t>
            </a:r>
            <a:endParaRPr lang="en-US" sz="2800" dirty="0"/>
          </a:p>
          <a:p>
            <a:pPr rtl="1">
              <a:defRPr/>
            </a:pPr>
            <a:r>
              <a:rPr lang="ar-SA" sz="2800" b="1" dirty="0"/>
              <a:t> </a:t>
            </a:r>
            <a:endParaRPr lang="en-US" sz="2800" dirty="0"/>
          </a:p>
          <a:p>
            <a:pPr rtl="1">
              <a:defRPr/>
            </a:pPr>
            <a:r>
              <a:rPr lang="ar-SA" sz="2800" b="1" dirty="0"/>
              <a:t>المدرج التكراري    </a:t>
            </a:r>
            <a:r>
              <a:rPr lang="en-US" sz="2800" b="1" dirty="0"/>
              <a:t>     </a:t>
            </a:r>
            <a:r>
              <a:rPr lang="ar-SA" sz="2800" b="1" dirty="0"/>
              <a:t>المضلع التكراري            المنحنى التكراري </a:t>
            </a:r>
            <a:endParaRPr lang="en-US" sz="2800" dirty="0"/>
          </a:p>
          <a:p>
            <a:pPr>
              <a:defRPr/>
            </a:pPr>
            <a:r>
              <a:rPr lang="ar-SA" sz="2800" b="1" dirty="0"/>
              <a:t> </a:t>
            </a:r>
            <a:r>
              <a:rPr lang="en-US" sz="2400" b="1" dirty="0"/>
              <a:t>Frequency Curve</a:t>
            </a:r>
            <a:r>
              <a:rPr lang="ar-SA" sz="2400" b="1" dirty="0"/>
              <a:t>    </a:t>
            </a:r>
            <a:r>
              <a:rPr lang="en-US" sz="2400" b="1" dirty="0"/>
              <a:t>Frequency Polygon     Histogram</a:t>
            </a:r>
            <a:endParaRPr lang="ar-SA" sz="2600" b="1" dirty="0">
              <a:effectLst>
                <a:outerShdw blurRad="38100" dist="38100" dir="2700000" algn="tl">
                  <a:srgbClr val="C0C0C0"/>
                </a:outerShdw>
              </a:effectLst>
            </a:endParaRPr>
          </a:p>
        </p:txBody>
      </p:sp>
      <p:cxnSp>
        <p:nvCxnSpPr>
          <p:cNvPr id="4" name="Straight Arrow Connector 3"/>
          <p:cNvCxnSpPr/>
          <p:nvPr/>
        </p:nvCxnSpPr>
        <p:spPr>
          <a:xfrm>
            <a:off x="4859338" y="4149725"/>
            <a:ext cx="2592387" cy="863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2051050" y="4149725"/>
            <a:ext cx="2665413" cy="863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787900" y="4221163"/>
            <a:ext cx="0" cy="863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14290"/>
            <a:ext cx="8229600" cy="5911873"/>
          </a:xfrm>
        </p:spPr>
        <p:txBody>
          <a:bodyPr>
            <a:normAutofit/>
          </a:bodyPr>
          <a:lstStyle/>
          <a:p>
            <a:r>
              <a:rPr lang="ar-SA" sz="1800" b="1" u="sng" dirty="0" smtClean="0">
                <a:solidFill>
                  <a:schemeClr val="tx2">
                    <a:lumMod val="75000"/>
                  </a:schemeClr>
                </a:solidFill>
              </a:rPr>
              <a:t>أهمية الجداول </a:t>
            </a:r>
            <a:r>
              <a:rPr lang="ar-SA" sz="1800" b="1" u="sng" dirty="0" err="1" smtClean="0">
                <a:solidFill>
                  <a:schemeClr val="tx2">
                    <a:lumMod val="75000"/>
                  </a:schemeClr>
                </a:solidFill>
              </a:rPr>
              <a:t>الاحصائية</a:t>
            </a:r>
            <a:r>
              <a:rPr lang="ar-SA" sz="1800" b="1" u="sng" dirty="0" smtClean="0">
                <a:solidFill>
                  <a:schemeClr val="tx2">
                    <a:lumMod val="75000"/>
                  </a:schemeClr>
                </a:solidFill>
              </a:rPr>
              <a:t>: </a:t>
            </a:r>
            <a:endParaRPr lang="en-US" sz="1800" dirty="0" smtClean="0">
              <a:solidFill>
                <a:schemeClr val="tx2">
                  <a:lumMod val="75000"/>
                </a:schemeClr>
              </a:solidFill>
            </a:endParaRPr>
          </a:p>
          <a:p>
            <a:r>
              <a:rPr lang="ar-SA" sz="1800" b="1" dirty="0" smtClean="0">
                <a:solidFill>
                  <a:schemeClr val="tx2">
                    <a:lumMod val="75000"/>
                  </a:schemeClr>
                </a:solidFill>
              </a:rPr>
              <a:t>تعبر عن الحقائق الكمية المعروضة بعدد كبير من الأرقام في جداول بطريقة منظمة</a:t>
            </a:r>
            <a:endParaRPr lang="en-US" sz="1800" dirty="0" smtClean="0">
              <a:solidFill>
                <a:schemeClr val="tx2">
                  <a:lumMod val="75000"/>
                </a:schemeClr>
              </a:solidFill>
            </a:endParaRPr>
          </a:p>
          <a:p>
            <a:r>
              <a:rPr lang="ar-SA" sz="1800" b="1" dirty="0" smtClean="0">
                <a:solidFill>
                  <a:schemeClr val="tx2">
                    <a:lumMod val="75000"/>
                  </a:schemeClr>
                </a:solidFill>
              </a:rPr>
              <a:t>تلخيص المعلومات الرقمية الكثيرة العدد، المتغيرة القيم، مما يسهل التعرف عليها.</a:t>
            </a:r>
            <a:endParaRPr lang="en-US" sz="1800" dirty="0" smtClean="0">
              <a:solidFill>
                <a:schemeClr val="tx2">
                  <a:lumMod val="75000"/>
                </a:schemeClr>
              </a:solidFill>
            </a:endParaRPr>
          </a:p>
          <a:p>
            <a:r>
              <a:rPr lang="ar-SA" sz="1800" b="1" dirty="0" smtClean="0">
                <a:solidFill>
                  <a:schemeClr val="tx2">
                    <a:lumMod val="75000"/>
                  </a:schemeClr>
                </a:solidFill>
              </a:rPr>
              <a:t>الاستيعاب وبسهولة عدد كبير من الموضوعات</a:t>
            </a:r>
            <a:endParaRPr lang="en-US" sz="1800" dirty="0" smtClean="0">
              <a:solidFill>
                <a:schemeClr val="tx2">
                  <a:lumMod val="75000"/>
                </a:schemeClr>
              </a:solidFill>
            </a:endParaRPr>
          </a:p>
          <a:p>
            <a:r>
              <a:rPr lang="ar-SA" sz="1800" b="1" dirty="0" smtClean="0">
                <a:solidFill>
                  <a:schemeClr val="tx2">
                    <a:lumMod val="75000"/>
                  </a:schemeClr>
                </a:solidFill>
              </a:rPr>
              <a:t>إظهار البيانات بأكبر وضوح ممكن وأصغر حيز مستطاع </a:t>
            </a:r>
          </a:p>
          <a:p>
            <a:r>
              <a:rPr lang="ar-SA" sz="1800" b="1" u="sng" dirty="0" smtClean="0">
                <a:solidFill>
                  <a:schemeClr val="tx2">
                    <a:lumMod val="75000"/>
                  </a:schemeClr>
                </a:solidFill>
              </a:rPr>
              <a:t>تكوين الجداول: </a:t>
            </a:r>
            <a:endParaRPr lang="en-US" sz="1800" dirty="0" smtClean="0">
              <a:solidFill>
                <a:schemeClr val="tx2">
                  <a:lumMod val="75000"/>
                </a:schemeClr>
              </a:solidFill>
            </a:endParaRPr>
          </a:p>
          <a:p>
            <a:r>
              <a:rPr lang="ar-SA" sz="1800" b="1" dirty="0" smtClean="0">
                <a:solidFill>
                  <a:schemeClr val="tx2">
                    <a:lumMod val="75000"/>
                  </a:schemeClr>
                </a:solidFill>
              </a:rPr>
              <a:t>تتكون أجزاء الجدول مما يلي: </a:t>
            </a:r>
            <a:endParaRPr lang="en-US" sz="1800" dirty="0" smtClean="0">
              <a:solidFill>
                <a:schemeClr val="tx2">
                  <a:lumMod val="75000"/>
                </a:schemeClr>
              </a:solidFill>
            </a:endParaRPr>
          </a:p>
          <a:p>
            <a:r>
              <a:rPr lang="ar-SA" sz="1800" b="1" u="sng" dirty="0" smtClean="0">
                <a:solidFill>
                  <a:schemeClr val="tx2">
                    <a:lumMod val="75000"/>
                  </a:schemeClr>
                </a:solidFill>
              </a:rPr>
              <a:t>رقم الجدول:</a:t>
            </a:r>
            <a:r>
              <a:rPr lang="ar-SA" sz="1800" b="1" dirty="0" smtClean="0">
                <a:solidFill>
                  <a:schemeClr val="tx2">
                    <a:lumMod val="75000"/>
                  </a:schemeClr>
                </a:solidFill>
              </a:rPr>
              <a:t> يجب أن يرقم كل جدول حتى تسهل الإشارة إليه.</a:t>
            </a:r>
            <a:endParaRPr lang="en-US" sz="1800" dirty="0" smtClean="0">
              <a:solidFill>
                <a:schemeClr val="tx2">
                  <a:lumMod val="75000"/>
                </a:schemeClr>
              </a:solidFill>
            </a:endParaRPr>
          </a:p>
          <a:p>
            <a:r>
              <a:rPr lang="ar-SA" sz="1800" b="1" u="sng" dirty="0" smtClean="0">
                <a:solidFill>
                  <a:schemeClr val="tx2">
                    <a:lumMod val="75000"/>
                  </a:schemeClr>
                </a:solidFill>
              </a:rPr>
              <a:t>العنوان:</a:t>
            </a:r>
            <a:r>
              <a:rPr lang="ar-SA" sz="1800" b="1" dirty="0" smtClean="0">
                <a:solidFill>
                  <a:schemeClr val="tx2">
                    <a:lumMod val="75000"/>
                  </a:schemeClr>
                </a:solidFill>
              </a:rPr>
              <a:t> يجب أن يعطي كل جدول عنوانا كاملا لتسهيل مهمة استخراج المعلومات منه، ويجب أن يكون هذا العنوان واضحا قصيرا بقدر الإمكان، ويستخدم في بعض الأحيان عنوان توضيحي لبعض الجداول وذلك من أجل إعطاء معلومات إضافية عن بيانات الجدول.</a:t>
            </a:r>
            <a:endParaRPr lang="en-US" sz="1800" dirty="0" smtClean="0">
              <a:solidFill>
                <a:schemeClr val="tx2">
                  <a:lumMod val="75000"/>
                </a:schemeClr>
              </a:solidFill>
            </a:endParaRPr>
          </a:p>
          <a:p>
            <a:r>
              <a:rPr lang="ar-SA" sz="1800" b="1" u="sng" dirty="0" smtClean="0">
                <a:solidFill>
                  <a:schemeClr val="tx2">
                    <a:lumMod val="75000"/>
                  </a:schemeClr>
                </a:solidFill>
              </a:rPr>
              <a:t>الهيكل الرئيسي:</a:t>
            </a:r>
            <a:r>
              <a:rPr lang="ar-SA" sz="1800" b="1" dirty="0" smtClean="0">
                <a:solidFill>
                  <a:schemeClr val="tx2">
                    <a:lumMod val="75000"/>
                  </a:schemeClr>
                </a:solidFill>
              </a:rPr>
              <a:t> ويتكون هيكل الجدول من أعمدة وصفوف، ويعتبر ترتيب المعلومات في الأعمدة والصفوف أهم خطوة في تكوين الجدول.</a:t>
            </a:r>
            <a:endParaRPr lang="en-US" sz="1800" dirty="0" smtClean="0">
              <a:solidFill>
                <a:schemeClr val="tx2">
                  <a:lumMod val="75000"/>
                </a:schemeClr>
              </a:solidFill>
            </a:endParaRPr>
          </a:p>
          <a:p>
            <a:r>
              <a:rPr lang="ar-SA" sz="1800" b="1" u="sng" dirty="0" smtClean="0">
                <a:solidFill>
                  <a:schemeClr val="tx2">
                    <a:lumMod val="75000"/>
                  </a:schemeClr>
                </a:solidFill>
              </a:rPr>
              <a:t>العمود:</a:t>
            </a:r>
            <a:r>
              <a:rPr lang="ar-SA" sz="1800" b="1" dirty="0" smtClean="0">
                <a:solidFill>
                  <a:schemeClr val="tx2">
                    <a:lumMod val="75000"/>
                  </a:schemeClr>
                </a:solidFill>
              </a:rPr>
              <a:t> إن كل جدول يتكون من عمود أو أكثر ويوجد تكل عمود عنوان يوضح محتوياته.</a:t>
            </a:r>
            <a:endParaRPr lang="en-US" sz="1800" dirty="0" smtClean="0">
              <a:solidFill>
                <a:schemeClr val="tx2">
                  <a:lumMod val="75000"/>
                </a:schemeClr>
              </a:solidFill>
            </a:endParaRPr>
          </a:p>
          <a:p>
            <a:r>
              <a:rPr lang="ar-SA" sz="1800" b="1" u="sng" dirty="0" smtClean="0">
                <a:solidFill>
                  <a:schemeClr val="tx2">
                    <a:lumMod val="75000"/>
                  </a:schemeClr>
                </a:solidFill>
              </a:rPr>
              <a:t>الحواشي:</a:t>
            </a:r>
            <a:r>
              <a:rPr lang="ar-SA" sz="1800" b="1" dirty="0" smtClean="0">
                <a:solidFill>
                  <a:schemeClr val="tx2">
                    <a:lumMod val="75000"/>
                  </a:schemeClr>
                </a:solidFill>
              </a:rPr>
              <a:t> قد يحتوي الجدول على مفردات بيانات لا ينطبق عليها عنوان الجدول أو عنوان العمود، ففي هذه الحالة تستعمل الحواشي لتوضيح ذلك وذلك إما بترقيم الملاحظات أو باستعمال علامة (*) .. الخ.</a:t>
            </a:r>
            <a:endParaRPr lang="en-US" sz="1800" dirty="0" smtClean="0">
              <a:solidFill>
                <a:schemeClr val="tx2">
                  <a:lumMod val="75000"/>
                </a:schemeClr>
              </a:solidFill>
            </a:endParaRPr>
          </a:p>
          <a:p>
            <a:r>
              <a:rPr lang="ar-SA" sz="1800" b="1" u="sng" dirty="0" smtClean="0">
                <a:solidFill>
                  <a:schemeClr val="tx2">
                    <a:lumMod val="75000"/>
                  </a:schemeClr>
                </a:solidFill>
              </a:rPr>
              <a:t>المصدر:</a:t>
            </a:r>
            <a:r>
              <a:rPr lang="ar-SA" sz="1800" b="1" dirty="0" smtClean="0">
                <a:solidFill>
                  <a:schemeClr val="tx2">
                    <a:lumMod val="75000"/>
                  </a:schemeClr>
                </a:solidFill>
              </a:rPr>
              <a:t> قد تؤخذ بيانات الجدول من مصادر جاهزة لذلك يجب إظهار المصدر في أسفل الجدول حتى يمكن الرجوع </a:t>
            </a:r>
            <a:r>
              <a:rPr lang="ar-SA" sz="1800" b="1" dirty="0" err="1" smtClean="0">
                <a:solidFill>
                  <a:schemeClr val="tx2">
                    <a:lumMod val="75000"/>
                  </a:schemeClr>
                </a:solidFill>
              </a:rPr>
              <a:t>اليه</a:t>
            </a:r>
            <a:r>
              <a:rPr lang="ar-SA" sz="1800" b="1" dirty="0" smtClean="0">
                <a:solidFill>
                  <a:schemeClr val="tx2">
                    <a:lumMod val="75000"/>
                  </a:schemeClr>
                </a:solidFill>
              </a:rPr>
              <a:t> عند الحاجة.</a:t>
            </a:r>
            <a:endParaRPr lang="ar-SA" sz="1800" dirty="0" smtClean="0">
              <a:solidFill>
                <a:schemeClr val="tx2">
                  <a:lumMod val="75000"/>
                </a:schemeClr>
              </a:solidFill>
            </a:endParaRPr>
          </a:p>
          <a:p>
            <a:endParaRPr lang="ar-SA" sz="1800" b="1" dirty="0" smtClean="0">
              <a:solidFill>
                <a:schemeClr val="tx2">
                  <a:lumMod val="75000"/>
                </a:schemeClr>
              </a:solidFill>
            </a:endParaRPr>
          </a:p>
          <a:p>
            <a:pPr>
              <a:buNone/>
            </a:pPr>
            <a:endParaRPr lang="ar-SA" sz="1800"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descr="25"/>
          <p:cNvSpPr>
            <a:spLocks noChangeArrowheads="1"/>
          </p:cNvSpPr>
          <p:nvPr/>
        </p:nvSpPr>
        <p:spPr bwMode="auto">
          <a:xfrm>
            <a:off x="395288" y="517525"/>
            <a:ext cx="8101012" cy="5799138"/>
          </a:xfrm>
          <a:prstGeom prst="rect">
            <a:avLst/>
          </a:prstGeom>
          <a:noFill/>
          <a:ln w="9525" algn="ctr">
            <a:noFill/>
            <a:miter lim="800000"/>
            <a:headEnd/>
            <a:tailEnd/>
          </a:ln>
          <a:effectLst/>
        </p:spPr>
        <p:txBody>
          <a:bodyPr anchor="ctr">
            <a:spAutoFit/>
          </a:bodyPr>
          <a:lstStyle/>
          <a:p>
            <a:pPr algn="r">
              <a:tabLst>
                <a:tab pos="457200" algn="l"/>
              </a:tabLst>
              <a:defRPr/>
            </a:pPr>
            <a:r>
              <a:rPr lang="ar-SA" sz="3200" b="1" u="sng" dirty="0">
                <a:solidFill>
                  <a:srgbClr val="BF013C"/>
                </a:solidFill>
                <a:effectLst>
                  <a:outerShdw blurRad="38100" dist="38100" dir="2700000" algn="tl">
                    <a:srgbClr val="C0C0C0"/>
                  </a:outerShdw>
                </a:effectLst>
                <a:cs typeface="Mudir MT" pitchFamily="2" charset="-78"/>
              </a:rPr>
              <a:t>وصف البيانات الكمية المتصلة:</a:t>
            </a:r>
            <a:endParaRPr lang="en-US" sz="3200" b="1" dirty="0">
              <a:solidFill>
                <a:srgbClr val="BF013C"/>
              </a:solidFill>
              <a:effectLst>
                <a:outerShdw blurRad="38100" dist="38100" dir="2700000" algn="tl">
                  <a:srgbClr val="C0C0C0"/>
                </a:outerShdw>
              </a:effectLst>
              <a:cs typeface="Mudir MT" pitchFamily="2" charset="-78"/>
            </a:endParaRPr>
          </a:p>
          <a:p>
            <a:pPr algn="r">
              <a:tabLst>
                <a:tab pos="457200" algn="l"/>
              </a:tabLst>
              <a:defRPr/>
            </a:pPr>
            <a:r>
              <a:rPr lang="ar-SA" sz="2800" b="1" dirty="0">
                <a:solidFill>
                  <a:srgbClr val="7FAC00"/>
                </a:solidFill>
                <a:effectLst>
                  <a:outerShdw blurRad="38100" dist="38100" dir="2700000" algn="tl">
                    <a:srgbClr val="C0C0C0"/>
                  </a:outerShdw>
                </a:effectLst>
              </a:rPr>
              <a:t>لتبويب البيانات الكمية المتصلة في جدول تكراري نتبع الخطوات الآتية:</a:t>
            </a:r>
          </a:p>
          <a:p>
            <a:pPr algn="r" rtl="1">
              <a:buFontTx/>
              <a:buChar char="•"/>
              <a:tabLst>
                <a:tab pos="457200" algn="l"/>
              </a:tabLst>
              <a:defRPr/>
            </a:pPr>
            <a:r>
              <a:rPr lang="ar-SA" sz="2600" b="1" dirty="0">
                <a:solidFill>
                  <a:srgbClr val="335BA3"/>
                </a:solidFill>
                <a:effectLst>
                  <a:outerShdw blurRad="38100" dist="38100" dir="2700000" algn="tl">
                    <a:srgbClr val="C0C0C0"/>
                  </a:outerShdw>
                </a:effectLst>
              </a:rPr>
              <a:t> ترتيب البيانات</a:t>
            </a:r>
            <a:endParaRPr lang="en-US" sz="2600" b="1" dirty="0">
              <a:solidFill>
                <a:srgbClr val="335BA3"/>
              </a:solidFill>
              <a:effectLst>
                <a:outerShdw blurRad="38100" dist="38100" dir="2700000" algn="tl">
                  <a:srgbClr val="C0C0C0"/>
                </a:outerShdw>
              </a:effectLst>
            </a:endParaRPr>
          </a:p>
          <a:p>
            <a:pPr algn="r" rtl="1">
              <a:buFontTx/>
              <a:buChar char="•"/>
              <a:tabLst>
                <a:tab pos="457200" algn="l"/>
              </a:tabLst>
              <a:defRPr/>
            </a:pPr>
            <a:r>
              <a:rPr lang="ar-SA" sz="2600" b="1" dirty="0">
                <a:effectLst>
                  <a:outerShdw blurRad="38100" dist="38100" dir="2700000" algn="tl">
                    <a:srgbClr val="C0C0C0"/>
                  </a:outerShdw>
                </a:effectLst>
              </a:rPr>
              <a:t> </a:t>
            </a:r>
            <a:r>
              <a:rPr lang="ar-SA" sz="2600" b="1" dirty="0">
                <a:solidFill>
                  <a:srgbClr val="0B5395"/>
                </a:solidFill>
                <a:effectLst>
                  <a:outerShdw blurRad="38100" dist="38100" dir="2700000" algn="tl">
                    <a:srgbClr val="C0C0C0"/>
                  </a:outerShdw>
                </a:effectLst>
              </a:rPr>
              <a:t>المدى = اكبر قيمة – اصغر قيمة</a:t>
            </a:r>
            <a:endParaRPr lang="en-US" sz="2600" b="1" dirty="0">
              <a:solidFill>
                <a:srgbClr val="0B5395"/>
              </a:solidFill>
              <a:effectLst>
                <a:outerShdw blurRad="38100" dist="38100" dir="2700000" algn="tl">
                  <a:srgbClr val="C0C0C0"/>
                </a:outerShdw>
              </a:effectLst>
            </a:endParaRPr>
          </a:p>
          <a:p>
            <a:pPr algn="r" rtl="1">
              <a:buFontTx/>
              <a:buChar char="•"/>
              <a:tabLst>
                <a:tab pos="457200" algn="l"/>
              </a:tabLst>
              <a:defRPr/>
            </a:pPr>
            <a:r>
              <a:rPr lang="ar-SA" sz="2600" b="1" dirty="0">
                <a:solidFill>
                  <a:srgbClr val="0B5395"/>
                </a:solidFill>
                <a:effectLst>
                  <a:outerShdw blurRad="38100" dist="38100" dir="2700000" algn="tl">
                    <a:srgbClr val="C0C0C0"/>
                  </a:outerShdw>
                </a:effectLst>
              </a:rPr>
              <a:t> طول الفئة = المدى ÷ عدد الفئات</a:t>
            </a:r>
          </a:p>
          <a:p>
            <a:pPr algn="r" rtl="1">
              <a:buFontTx/>
              <a:buChar char="•"/>
              <a:tabLst>
                <a:tab pos="457200" algn="l"/>
              </a:tabLst>
              <a:defRPr/>
            </a:pPr>
            <a:r>
              <a:rPr lang="ar-SA" sz="2600" b="1" dirty="0">
                <a:solidFill>
                  <a:srgbClr val="0B5395"/>
                </a:solidFill>
                <a:effectLst>
                  <a:outerShdw blurRad="38100" dist="38100" dir="2700000" algn="tl">
                    <a:srgbClr val="C0C0C0"/>
                  </a:outerShdw>
                </a:effectLst>
              </a:rPr>
              <a:t> لابد من تقريب هذا العدد إلى اكبر عدد صحيح</a:t>
            </a:r>
          </a:p>
          <a:p>
            <a:pPr algn="r" rtl="1">
              <a:buFontTx/>
              <a:buChar char="•"/>
              <a:tabLst>
                <a:tab pos="457200" algn="l"/>
              </a:tabLst>
              <a:defRPr/>
            </a:pPr>
            <a:r>
              <a:rPr lang="ar-SA" sz="2600" b="1" dirty="0">
                <a:solidFill>
                  <a:srgbClr val="0B5395"/>
                </a:solidFill>
                <a:effectLst>
                  <a:outerShdw blurRad="38100" dist="38100" dir="2700000" algn="tl">
                    <a:srgbClr val="C0C0C0"/>
                  </a:outerShdw>
                </a:effectLst>
              </a:rPr>
              <a:t> عدد الفئات يكون معطى في المسألة</a:t>
            </a:r>
            <a:endParaRPr lang="en-US" sz="2600" b="1" dirty="0">
              <a:solidFill>
                <a:srgbClr val="0B5395"/>
              </a:solidFill>
              <a:effectLst>
                <a:outerShdw blurRad="38100" dist="38100" dir="2700000" algn="tl">
                  <a:srgbClr val="C0C0C0"/>
                </a:outerShdw>
              </a:effectLst>
            </a:endParaRPr>
          </a:p>
          <a:p>
            <a:pPr algn="r" rtl="1">
              <a:buFontTx/>
              <a:buChar char="•"/>
              <a:tabLst>
                <a:tab pos="457200" algn="l"/>
              </a:tabLst>
              <a:defRPr/>
            </a:pPr>
            <a:r>
              <a:rPr lang="ar-SA" sz="2600" b="1" dirty="0">
                <a:solidFill>
                  <a:srgbClr val="0B5395"/>
                </a:solidFill>
                <a:effectLst>
                  <a:outerShdw blurRad="38100" dist="38100" dir="2700000" algn="tl">
                    <a:srgbClr val="C0C0C0"/>
                  </a:outerShdw>
                </a:effectLst>
              </a:rPr>
              <a:t> نكون أول فئة في الجدول التكراري بحيث يكون الحد الأدنى لهذه الفئة هو اصغر قراءة في البيانات </a:t>
            </a:r>
            <a:endParaRPr lang="en-US" sz="2600" b="1" dirty="0">
              <a:solidFill>
                <a:srgbClr val="0B5395"/>
              </a:solidFill>
              <a:effectLst>
                <a:outerShdw blurRad="38100" dist="38100" dir="2700000" algn="tl">
                  <a:srgbClr val="C0C0C0"/>
                </a:outerShdw>
              </a:effectLst>
            </a:endParaRPr>
          </a:p>
          <a:p>
            <a:pPr algn="r" rtl="1">
              <a:buFontTx/>
              <a:buChar char="•"/>
              <a:tabLst>
                <a:tab pos="457200" algn="l"/>
              </a:tabLst>
              <a:defRPr/>
            </a:pPr>
            <a:r>
              <a:rPr lang="ar-SA" sz="2600" b="1" dirty="0">
                <a:solidFill>
                  <a:srgbClr val="0B5395"/>
                </a:solidFill>
                <a:effectLst>
                  <a:outerShdw blurRad="38100" dist="38100" dir="2700000" algn="tl">
                    <a:srgbClr val="C0C0C0"/>
                  </a:outerShdw>
                </a:effectLst>
              </a:rPr>
              <a:t> للحصول على الفئة التي تليها نضيف طول الفئة إلى الحد الأدنى للفئة </a:t>
            </a:r>
            <a:endParaRPr lang="en-US" sz="2600" b="1" dirty="0">
              <a:solidFill>
                <a:srgbClr val="0B5395"/>
              </a:solidFill>
              <a:effectLst>
                <a:outerShdw blurRad="38100" dist="38100" dir="2700000" algn="tl">
                  <a:srgbClr val="C0C0C0"/>
                </a:outerShdw>
              </a:effectLst>
            </a:endParaRPr>
          </a:p>
          <a:p>
            <a:pPr algn="r" rtl="1">
              <a:buFontTx/>
              <a:buChar char="•"/>
              <a:tabLst>
                <a:tab pos="457200" algn="l"/>
              </a:tabLst>
              <a:defRPr/>
            </a:pPr>
            <a:r>
              <a:rPr lang="ar-SA" sz="2600" b="1" dirty="0">
                <a:solidFill>
                  <a:srgbClr val="0B5395"/>
                </a:solidFill>
                <a:effectLst>
                  <a:outerShdw blurRad="38100" dist="38100" dir="2700000" algn="tl">
                    <a:srgbClr val="C0C0C0"/>
                  </a:outerShdw>
                </a:effectLst>
              </a:rPr>
              <a:t> نكون الجدول التفريغى كما في حالة البيانات الوصفية مع اختلاف واحد وهو أن العمود الأول يشمل فئات المتغير ثم نوزع البيانات التي لدينا على الفئات التي تنتمي إليها ومن ثم نحصل على الجدول التكراري</a:t>
            </a:r>
            <a:r>
              <a:rPr lang="ar-SA" sz="2600" b="1" dirty="0">
                <a:effectLst>
                  <a:outerShdw blurRad="38100" dist="38100" dir="2700000" algn="tl">
                    <a:srgbClr val="C0C0C0"/>
                  </a:outerShdw>
                </a:effectLst>
              </a:rPr>
              <a:t>.</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descr="25"/>
          <p:cNvSpPr>
            <a:spLocks noChangeArrowheads="1"/>
          </p:cNvSpPr>
          <p:nvPr/>
        </p:nvSpPr>
        <p:spPr bwMode="auto">
          <a:xfrm>
            <a:off x="877888" y="344488"/>
            <a:ext cx="7691437" cy="1189037"/>
          </a:xfrm>
          <a:prstGeom prst="rect">
            <a:avLst/>
          </a:prstGeom>
          <a:noFill/>
          <a:ln w="9525" algn="ctr">
            <a:noFill/>
            <a:miter lim="800000"/>
            <a:headEnd/>
            <a:tailEnd/>
          </a:ln>
          <a:effectLst/>
        </p:spPr>
        <p:txBody>
          <a:bodyPr wrap="none" anchor="ctr">
            <a:spAutoFit/>
          </a:bodyPr>
          <a:lstStyle/>
          <a:p>
            <a:pPr algn="r" rtl="1">
              <a:defRPr/>
            </a:pPr>
            <a:r>
              <a:rPr lang="ar-SA" sz="4000" b="1" u="sng">
                <a:solidFill>
                  <a:srgbClr val="BF013C"/>
                </a:solidFill>
                <a:effectLst>
                  <a:outerShdw blurRad="38100" dist="38100" dir="2700000" algn="tl">
                    <a:srgbClr val="C0C0C0"/>
                  </a:outerShdw>
                </a:effectLst>
                <a:ea typeface="Times New Roman" pitchFamily="18" charset="0"/>
                <a:cs typeface="Mudir MT" pitchFamily="2" charset="-78"/>
              </a:rPr>
              <a:t>مثال:</a:t>
            </a:r>
            <a:endParaRPr lang="en-US" sz="4000" b="1" u="sng">
              <a:solidFill>
                <a:srgbClr val="BF013C"/>
              </a:solidFill>
              <a:effectLst>
                <a:outerShdw blurRad="38100" dist="38100" dir="2700000" algn="tl">
                  <a:srgbClr val="C0C0C0"/>
                </a:outerShdw>
              </a:effectLst>
              <a:ea typeface="Times New Roman" pitchFamily="18" charset="0"/>
              <a:cs typeface="Mudir MT" pitchFamily="2" charset="-78"/>
            </a:endParaRPr>
          </a:p>
          <a:p>
            <a:pPr algn="r" rtl="1" eaLnBrk="0" hangingPunct="0">
              <a:defRPr/>
            </a:pPr>
            <a:r>
              <a:rPr lang="ar-SA" sz="3200" b="1">
                <a:solidFill>
                  <a:srgbClr val="7FAC00"/>
                </a:solidFill>
                <a:effectLst>
                  <a:outerShdw blurRad="38100" dist="38100" dir="2700000" algn="tl">
                    <a:srgbClr val="C0C0C0"/>
                  </a:outerShdw>
                </a:effectLst>
                <a:cs typeface="Times New Roman" pitchFamily="18" charset="0"/>
              </a:rPr>
              <a:t>البيانات التالية تمثل درجات </a:t>
            </a:r>
            <a:r>
              <a:rPr lang="en-US" sz="3200" b="1">
                <a:solidFill>
                  <a:srgbClr val="7FAC00"/>
                </a:solidFill>
                <a:effectLst>
                  <a:outerShdw blurRad="38100" dist="38100" dir="2700000" algn="tl">
                    <a:srgbClr val="C0C0C0"/>
                  </a:outerShdw>
                </a:effectLst>
                <a:cs typeface="Times New Roman" pitchFamily="18" charset="0"/>
              </a:rPr>
              <a:t>  20</a:t>
            </a:r>
            <a:r>
              <a:rPr lang="ar-SA" sz="3200" b="1">
                <a:solidFill>
                  <a:srgbClr val="7FAC00"/>
                </a:solidFill>
                <a:effectLst>
                  <a:outerShdw blurRad="38100" dist="38100" dir="2700000" algn="tl">
                    <a:srgbClr val="C0C0C0"/>
                  </a:outerShdw>
                </a:effectLst>
                <a:cs typeface="Times New Roman" pitchFamily="18" charset="0"/>
              </a:rPr>
              <a:t>طالبة في مادة الإحصاء :</a:t>
            </a:r>
            <a:endParaRPr lang="en-US" sz="3200" b="1">
              <a:solidFill>
                <a:srgbClr val="7FAC00"/>
              </a:solidFill>
              <a:effectLst>
                <a:outerShdw blurRad="38100" dist="38100" dir="2700000" algn="tl">
                  <a:srgbClr val="C0C0C0"/>
                </a:outerShdw>
              </a:effectLst>
            </a:endParaRPr>
          </a:p>
        </p:txBody>
      </p:sp>
      <p:graphicFrame>
        <p:nvGraphicFramePr>
          <p:cNvPr id="22660" name="Group 132"/>
          <p:cNvGraphicFramePr>
            <a:graphicFrameLocks noGrp="1"/>
          </p:cNvGraphicFramePr>
          <p:nvPr/>
        </p:nvGraphicFramePr>
        <p:xfrm>
          <a:off x="539750" y="1700213"/>
          <a:ext cx="8208963" cy="1814513"/>
        </p:xfrm>
        <a:graphic>
          <a:graphicData uri="http://schemas.openxmlformats.org/drawingml/2006/table">
            <a:tbl>
              <a:tblPr rtl="1"/>
              <a:tblGrid>
                <a:gridCol w="782638"/>
                <a:gridCol w="854075"/>
                <a:gridCol w="852487"/>
                <a:gridCol w="852488"/>
                <a:gridCol w="854075"/>
                <a:gridCol w="852487"/>
                <a:gridCol w="854075"/>
                <a:gridCol w="854075"/>
                <a:gridCol w="731838"/>
                <a:gridCol w="720725"/>
              </a:tblGrid>
              <a:tr h="9080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90</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72</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85</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78</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98</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73</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82</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94</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92</a:t>
                      </a:r>
                      <a:endParaRPr kumimoji="0" lang="ar-SA"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83</a:t>
                      </a:r>
                      <a:endParaRPr kumimoji="0" lang="ar-SA"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0646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82</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75</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40</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63</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55</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75</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89</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96</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65</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89</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2655" name="Rectangle 127" descr="25"/>
          <p:cNvSpPr>
            <a:spLocks noChangeArrowheads="1"/>
          </p:cNvSpPr>
          <p:nvPr/>
        </p:nvSpPr>
        <p:spPr bwMode="auto">
          <a:xfrm>
            <a:off x="684213" y="3830638"/>
            <a:ext cx="7920037" cy="2528887"/>
          </a:xfrm>
          <a:prstGeom prst="rect">
            <a:avLst/>
          </a:prstGeom>
          <a:noFill/>
          <a:ln w="9525" algn="ctr">
            <a:noFill/>
            <a:miter lim="800000"/>
            <a:headEnd/>
            <a:tailEnd/>
          </a:ln>
          <a:effectLst/>
        </p:spPr>
        <p:txBody>
          <a:bodyPr anchor="ctr">
            <a:spAutoFit/>
          </a:bodyPr>
          <a:lstStyle/>
          <a:p>
            <a:pPr algn="r" rtl="1">
              <a:defRPr/>
            </a:pPr>
            <a:r>
              <a:rPr lang="ar-SA" sz="3200" b="1">
                <a:solidFill>
                  <a:srgbClr val="7FAC00"/>
                </a:solidFill>
                <a:effectLst>
                  <a:outerShdw blurRad="38100" dist="38100" dir="2700000" algn="tl">
                    <a:srgbClr val="C0C0C0"/>
                  </a:outerShdw>
                </a:effectLst>
                <a:cs typeface="Times New Roman" pitchFamily="18" charset="0"/>
              </a:rPr>
              <a:t>كوني الجدول التكراري لهذه البيانات حيث أن عدد الفئات </a:t>
            </a:r>
            <a:r>
              <a:rPr lang="en-US" sz="3200" b="1">
                <a:solidFill>
                  <a:srgbClr val="7FAC00"/>
                </a:solidFill>
                <a:effectLst>
                  <a:outerShdw blurRad="38100" dist="38100" dir="2700000" algn="tl">
                    <a:srgbClr val="C0C0C0"/>
                  </a:outerShdw>
                </a:effectLst>
                <a:cs typeface="Times New Roman" pitchFamily="18" charset="0"/>
              </a:rPr>
              <a:t>6</a:t>
            </a:r>
            <a:r>
              <a:rPr lang="ar-SA" sz="3200" b="1">
                <a:solidFill>
                  <a:srgbClr val="7FAC00"/>
                </a:solidFill>
                <a:effectLst>
                  <a:outerShdw blurRad="38100" dist="38100" dir="2700000" algn="tl">
                    <a:srgbClr val="C0C0C0"/>
                  </a:outerShdw>
                </a:effectLst>
                <a:cs typeface="Times New Roman" pitchFamily="18" charset="0"/>
              </a:rPr>
              <a:t> فئات :</a:t>
            </a:r>
            <a:endParaRPr lang="en-US" sz="3200" b="1">
              <a:solidFill>
                <a:srgbClr val="7FAC00"/>
              </a:solidFill>
              <a:effectLst>
                <a:outerShdw blurRad="38100" dist="38100" dir="2700000" algn="tl">
                  <a:srgbClr val="C0C0C0"/>
                </a:outerShdw>
              </a:effectLst>
              <a:cs typeface="Times New Roman" pitchFamily="18" charset="0"/>
            </a:endParaRPr>
          </a:p>
          <a:p>
            <a:pPr algn="r" rtl="1" eaLnBrk="0" hangingPunct="0">
              <a:defRPr/>
            </a:pPr>
            <a:r>
              <a:rPr lang="ar-SA" sz="3200" b="1">
                <a:solidFill>
                  <a:srgbClr val="0B5395"/>
                </a:solidFill>
                <a:effectLst>
                  <a:outerShdw blurRad="38100" dist="38100" dir="2700000" algn="tl">
                    <a:srgbClr val="C0C0C0"/>
                  </a:outerShdw>
                </a:effectLst>
                <a:cs typeface="Times New Roman" pitchFamily="18" charset="0"/>
              </a:rPr>
              <a:t>المدى = </a:t>
            </a:r>
            <a:r>
              <a:rPr lang="en-US" sz="3200" b="1">
                <a:solidFill>
                  <a:srgbClr val="0B5395"/>
                </a:solidFill>
                <a:effectLst>
                  <a:outerShdw blurRad="38100" dist="38100" dir="2700000" algn="tl">
                    <a:srgbClr val="C0C0C0"/>
                  </a:outerShdw>
                </a:effectLst>
                <a:cs typeface="Times New Roman" pitchFamily="18" charset="0"/>
              </a:rPr>
              <a:t>58</a:t>
            </a:r>
            <a:r>
              <a:rPr lang="ar-SA" sz="3200" b="1">
                <a:solidFill>
                  <a:srgbClr val="0B5395"/>
                </a:solidFill>
                <a:effectLst>
                  <a:outerShdw blurRad="38100" dist="38100" dir="2700000" algn="tl">
                    <a:srgbClr val="C0C0C0"/>
                  </a:outerShdw>
                </a:effectLst>
                <a:cs typeface="Times New Roman" pitchFamily="18" charset="0"/>
              </a:rPr>
              <a:t> = </a:t>
            </a:r>
            <a:r>
              <a:rPr lang="en-US" sz="3200" b="1">
                <a:solidFill>
                  <a:srgbClr val="0B5395"/>
                </a:solidFill>
                <a:effectLst>
                  <a:outerShdw blurRad="38100" dist="38100" dir="2700000" algn="tl">
                    <a:srgbClr val="C0C0C0"/>
                  </a:outerShdw>
                </a:effectLst>
                <a:cs typeface="Times New Roman" pitchFamily="18" charset="0"/>
              </a:rPr>
              <a:t>40</a:t>
            </a:r>
            <a:r>
              <a:rPr lang="ar-SA" sz="3200" b="1">
                <a:solidFill>
                  <a:srgbClr val="0B5395"/>
                </a:solidFill>
                <a:effectLst>
                  <a:outerShdw blurRad="38100" dist="38100" dir="2700000" algn="tl">
                    <a:srgbClr val="C0C0C0"/>
                  </a:outerShdw>
                </a:effectLst>
                <a:cs typeface="Times New Roman" pitchFamily="18" charset="0"/>
              </a:rPr>
              <a:t> - </a:t>
            </a:r>
            <a:r>
              <a:rPr lang="en-US" sz="3200" b="1">
                <a:solidFill>
                  <a:srgbClr val="0B5395"/>
                </a:solidFill>
                <a:effectLst>
                  <a:outerShdw blurRad="38100" dist="38100" dir="2700000" algn="tl">
                    <a:srgbClr val="C0C0C0"/>
                  </a:outerShdw>
                </a:effectLst>
                <a:cs typeface="Times New Roman" pitchFamily="18" charset="0"/>
              </a:rPr>
              <a:t>98</a:t>
            </a:r>
            <a:r>
              <a:rPr lang="ar-SA" sz="3200" b="1">
                <a:solidFill>
                  <a:srgbClr val="0B5395"/>
                </a:solidFill>
                <a:effectLst>
                  <a:outerShdw blurRad="38100" dist="38100" dir="2700000" algn="tl">
                    <a:srgbClr val="C0C0C0"/>
                  </a:outerShdw>
                </a:effectLst>
                <a:cs typeface="Times New Roman" pitchFamily="18" charset="0"/>
              </a:rPr>
              <a:t>    </a:t>
            </a:r>
            <a:endParaRPr lang="en-US" sz="3200" b="1">
              <a:solidFill>
                <a:srgbClr val="0B5395"/>
              </a:solidFill>
              <a:effectLst>
                <a:outerShdw blurRad="38100" dist="38100" dir="2700000" algn="tl">
                  <a:srgbClr val="C0C0C0"/>
                </a:outerShdw>
              </a:effectLst>
            </a:endParaRPr>
          </a:p>
          <a:p>
            <a:pPr algn="r" rtl="1" eaLnBrk="0" hangingPunct="0">
              <a:defRPr/>
            </a:pPr>
            <a:r>
              <a:rPr lang="ar-SA" sz="3200" b="1">
                <a:solidFill>
                  <a:srgbClr val="0B5395"/>
                </a:solidFill>
                <a:effectLst>
                  <a:outerShdw blurRad="38100" dist="38100" dir="2700000" algn="tl">
                    <a:srgbClr val="C0C0C0"/>
                  </a:outerShdw>
                </a:effectLst>
              </a:rPr>
              <a:t>طول الفئة = المدى ÷ عدد الفئات</a:t>
            </a:r>
            <a:endParaRPr lang="en-US" sz="3200" b="1">
              <a:solidFill>
                <a:srgbClr val="0B5395"/>
              </a:solidFill>
              <a:effectLst>
                <a:outerShdw blurRad="38100" dist="38100" dir="2700000" algn="tl">
                  <a:srgbClr val="C0C0C0"/>
                </a:outerShdw>
              </a:effectLst>
            </a:endParaRPr>
          </a:p>
          <a:p>
            <a:pPr algn="r" rtl="1" eaLnBrk="0" hangingPunct="0">
              <a:defRPr/>
            </a:pPr>
            <a:r>
              <a:rPr lang="en-US" sz="3200" b="1">
                <a:solidFill>
                  <a:srgbClr val="0B5395"/>
                </a:solidFill>
                <a:effectLst>
                  <a:outerShdw blurRad="38100" dist="38100" dir="2700000" algn="tl">
                    <a:srgbClr val="C0C0C0"/>
                  </a:outerShdw>
                </a:effectLst>
              </a:rPr>
              <a:t>10</a:t>
            </a:r>
            <a:r>
              <a:rPr lang="en-US" sz="3200"/>
              <a:t> </a:t>
            </a:r>
            <a:r>
              <a:rPr lang="en-US" sz="3200" b="1">
                <a:solidFill>
                  <a:srgbClr val="0B5395"/>
                </a:solidFill>
                <a:effectLst>
                  <a:outerShdw blurRad="38100" dist="38100" dir="2700000" algn="tl">
                    <a:srgbClr val="C0C0C0"/>
                  </a:outerShdw>
                </a:effectLst>
              </a:rPr>
              <a:t>≈ 9.67= 6÷58=             </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5" descr="25"/>
          <p:cNvSpPr>
            <a:spLocks noChangeArrowheads="1"/>
          </p:cNvSpPr>
          <p:nvPr/>
        </p:nvSpPr>
        <p:spPr bwMode="auto">
          <a:xfrm>
            <a:off x="6388100" y="692150"/>
            <a:ext cx="2481263" cy="579438"/>
          </a:xfrm>
          <a:prstGeom prst="rect">
            <a:avLst/>
          </a:prstGeom>
          <a:noFill/>
          <a:ln w="9525" algn="ctr">
            <a:noFill/>
            <a:miter lim="800000"/>
            <a:headEnd/>
            <a:tailEnd/>
          </a:ln>
          <a:effectLst/>
        </p:spPr>
        <p:txBody>
          <a:bodyPr wrap="none" anchor="ctr">
            <a:spAutoFit/>
          </a:bodyPr>
          <a:lstStyle/>
          <a:p>
            <a:pPr algn="r">
              <a:defRPr/>
            </a:pPr>
            <a:r>
              <a:rPr lang="ar-SA" sz="3200" b="1">
                <a:solidFill>
                  <a:srgbClr val="7FAC00"/>
                </a:solidFill>
                <a:effectLst>
                  <a:outerShdw blurRad="38100" dist="38100" dir="2700000" algn="tl">
                    <a:srgbClr val="C0C0C0"/>
                  </a:outerShdw>
                </a:effectLst>
                <a:cs typeface="Times New Roman" pitchFamily="18" charset="0"/>
              </a:rPr>
              <a:t>الجدول التكراري:</a:t>
            </a:r>
            <a:endParaRPr lang="en-US" sz="3200" b="1">
              <a:solidFill>
                <a:srgbClr val="7FAC00"/>
              </a:solidFill>
              <a:effectLst>
                <a:outerShdw blurRad="38100" dist="38100" dir="2700000" algn="tl">
                  <a:srgbClr val="C0C0C0"/>
                </a:outerShdw>
              </a:effectLst>
              <a:cs typeface="Times New Roman" pitchFamily="18" charset="0"/>
            </a:endParaRPr>
          </a:p>
        </p:txBody>
      </p:sp>
      <p:graphicFrame>
        <p:nvGraphicFramePr>
          <p:cNvPr id="1026" name="Object 4"/>
          <p:cNvGraphicFramePr>
            <a:graphicFrameLocks noChangeAspect="1"/>
          </p:cNvGraphicFramePr>
          <p:nvPr/>
        </p:nvGraphicFramePr>
        <p:xfrm>
          <a:off x="0" y="2178050"/>
          <a:ext cx="114300" cy="219075"/>
        </p:xfrm>
        <a:graphic>
          <a:graphicData uri="http://schemas.openxmlformats.org/presentationml/2006/ole">
            <p:oleObj spid="_x0000_s1026" name="Equation" r:id="rId4" imgW="114151" imgH="215619" progId="Equation.3">
              <p:embed/>
            </p:oleObj>
          </a:graphicData>
        </a:graphic>
      </p:graphicFrame>
      <p:graphicFrame>
        <p:nvGraphicFramePr>
          <p:cNvPr id="1067" name="Group 43"/>
          <p:cNvGraphicFramePr>
            <a:graphicFrameLocks noGrp="1"/>
          </p:cNvGraphicFramePr>
          <p:nvPr/>
        </p:nvGraphicFramePr>
        <p:xfrm>
          <a:off x="539750" y="1525588"/>
          <a:ext cx="6552530" cy="4572000"/>
        </p:xfrm>
        <a:graphic>
          <a:graphicData uri="http://schemas.openxmlformats.org/drawingml/2006/table">
            <a:tbl>
              <a:tblPr/>
              <a:tblGrid>
                <a:gridCol w="3073400"/>
                <a:gridCol w="3479130"/>
              </a:tblGrid>
              <a:tr h="3984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7FAC00"/>
                          </a:solidFill>
                          <a:effectLst>
                            <a:outerShdw blurRad="38100" dist="38100" dir="2700000" algn="tl">
                              <a:srgbClr val="C0C0C0"/>
                            </a:outerShdw>
                          </a:effectLst>
                          <a:latin typeface="Times New Roman" pitchFamily="18" charset="0"/>
                          <a:cs typeface="Times New Roman" pitchFamily="18" charset="0"/>
                        </a:rPr>
                        <a:t>الفئات</a:t>
                      </a:r>
                      <a:endParaRPr kumimoji="0" lang="en-US" sz="2800" b="1" i="0" u="none" strike="noStrike" cap="none" normalizeH="0" baseline="0" dirty="0" smtClean="0">
                        <a:ln>
                          <a:noFill/>
                        </a:ln>
                        <a:solidFill>
                          <a:srgbClr val="7FAC00"/>
                        </a:solidFill>
                        <a:effectLst>
                          <a:outerShdw blurRad="38100" dist="38100" dir="2700000" algn="tl">
                            <a:srgbClr val="C0C0C0"/>
                          </a:outerShdw>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7FAC00"/>
                          </a:solidFill>
                          <a:effectLst>
                            <a:outerShdw blurRad="38100" dist="38100" dir="2700000" algn="tl">
                              <a:srgbClr val="C0C0C0"/>
                            </a:outerShdw>
                          </a:effectLst>
                          <a:latin typeface="Times New Roman" pitchFamily="18" charset="0"/>
                          <a:cs typeface="Times New Roman" pitchFamily="18" charset="0"/>
                        </a:rPr>
                        <a:t>فئات درجات</a:t>
                      </a:r>
                      <a:r>
                        <a:rPr kumimoji="0" lang="en-US" sz="2800" b="1" i="0" u="none" strike="noStrike" cap="none" normalizeH="0" baseline="0" dirty="0" smtClean="0">
                          <a:ln>
                            <a:noFill/>
                          </a:ln>
                          <a:solidFill>
                            <a:srgbClr val="7FAC00"/>
                          </a:solidFill>
                          <a:effectLst>
                            <a:outerShdw blurRad="38100" dist="38100" dir="2700000" algn="tl">
                              <a:srgbClr val="C0C0C0"/>
                            </a:outerShdw>
                          </a:effectLst>
                          <a:latin typeface="Times New Roman" pitchFamily="18" charset="0"/>
                          <a:cs typeface="Times New Roman" pitchFamily="18" charset="0"/>
                        </a:rPr>
                        <a:t>  </a:t>
                      </a:r>
                      <a:r>
                        <a:rPr kumimoji="0" lang="ar-SA" sz="2800" b="1" i="0" u="none" strike="noStrike" cap="none" normalizeH="0" baseline="0" dirty="0" smtClean="0">
                          <a:ln>
                            <a:noFill/>
                          </a:ln>
                          <a:solidFill>
                            <a:srgbClr val="7FAC00"/>
                          </a:solidFill>
                          <a:effectLst>
                            <a:outerShdw blurRad="38100" dist="38100" dir="2700000" algn="tl">
                              <a:srgbClr val="C0C0C0"/>
                            </a:outerShdw>
                          </a:effectLst>
                          <a:latin typeface="Times New Roman" pitchFamily="18" charset="0"/>
                          <a:cs typeface="Times New Roman" pitchFamily="18" charset="0"/>
                        </a:rPr>
                        <a:t>الطالبات</a:t>
                      </a:r>
                      <a:endParaRPr kumimoji="0" lang="en-US" sz="2800" b="1" i="0" u="none" strike="noStrike" cap="none" normalizeH="0" baseline="0" dirty="0" smtClean="0">
                        <a:ln>
                          <a:noFill/>
                        </a:ln>
                        <a:solidFill>
                          <a:srgbClr val="7FAC00"/>
                        </a:solidFill>
                        <a:effectLst>
                          <a:outerShdw blurRad="38100" dist="38100" dir="2700000" algn="tl">
                            <a:srgbClr val="C0C0C0"/>
                          </a:outerShdw>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7FAC00"/>
                          </a:solidFill>
                          <a:effectLst>
                            <a:outerShdw blurRad="38100" dist="38100" dir="2700000" algn="tl">
                              <a:srgbClr val="C0C0C0"/>
                            </a:outerShdw>
                          </a:effectLst>
                          <a:latin typeface="Times New Roman" pitchFamily="18" charset="0"/>
                          <a:cs typeface="Times New Roman" pitchFamily="18" charset="0"/>
                        </a:rPr>
                        <a:t>التكرار</a:t>
                      </a:r>
                      <a:endParaRPr kumimoji="0" lang="en-US" sz="2800" b="1" i="0" u="none" strike="noStrike" cap="none" normalizeH="0" baseline="0" dirty="0" smtClean="0">
                        <a:ln>
                          <a:noFill/>
                        </a:ln>
                        <a:solidFill>
                          <a:srgbClr val="7FAC00"/>
                        </a:solidFill>
                        <a:effectLst>
                          <a:outerShdw blurRad="38100" dist="38100" dir="2700000" algn="tl">
                            <a:srgbClr val="C0C0C0"/>
                          </a:outerShdw>
                        </a:effectLst>
                        <a:latin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7FAC00"/>
                          </a:solidFill>
                          <a:effectLst>
                            <a:outerShdw blurRad="38100" dist="38100" dir="2700000" algn="tl">
                              <a:srgbClr val="C0C0C0"/>
                            </a:outerShdw>
                          </a:effectLst>
                          <a:latin typeface="Times New Roman" pitchFamily="18" charset="0"/>
                          <a:cs typeface="Arial" pitchFamily="34" charset="0"/>
                        </a:rPr>
                        <a:t>عدد الطالبات</a:t>
                      </a:r>
                      <a:endParaRPr kumimoji="0" lang="en-US" sz="2800" b="1" i="0" u="none" strike="noStrike" cap="none" normalizeH="0" baseline="0" dirty="0" smtClean="0">
                        <a:ln>
                          <a:noFill/>
                        </a:ln>
                        <a:solidFill>
                          <a:srgbClr val="7FAC00"/>
                        </a:solidFill>
                        <a:effectLst>
                          <a:outerShdw blurRad="38100" dist="38100" dir="2700000" algn="tl">
                            <a:srgbClr val="C0C0C0"/>
                          </a:outerShdw>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40</a:t>
                      </a:r>
                      <a:r>
                        <a:rPr kumimoji="0" lang="en-GB" sz="28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a:t>
                      </a:r>
                      <a:endParaRPr kumimoji="0" lang="en-GB" sz="28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1</a:t>
                      </a:r>
                      <a:endParaRPr kumimoji="0" lang="en-GB" sz="2800" b="1" i="0" u="none" strike="noStrike" cap="none" normalizeH="0" baseline="0" dirty="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50</a:t>
                      </a:r>
                      <a:r>
                        <a:rPr kumimoji="0" lang="en-GB" sz="28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a:t>
                      </a:r>
                      <a:endParaRPr kumimoji="0" lang="en-GB" sz="28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1</a:t>
                      </a:r>
                      <a:endParaRPr kumimoji="0" lang="en-GB" sz="28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60</a:t>
                      </a:r>
                      <a:r>
                        <a:rPr kumimoji="0" lang="en-GB" sz="28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a:t>
                      </a:r>
                      <a:endParaRPr kumimoji="0" lang="en-GB" sz="28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2</a:t>
                      </a:r>
                      <a:endParaRPr kumimoji="0" lang="en-GB" sz="28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70</a:t>
                      </a:r>
                      <a:r>
                        <a:rPr kumimoji="0" lang="en-GB" sz="28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a:t>
                      </a:r>
                      <a:endParaRPr kumimoji="0" lang="en-GB" sz="28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5</a:t>
                      </a:r>
                      <a:endParaRPr kumimoji="0" lang="en-GB" sz="28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80</a:t>
                      </a:r>
                      <a:r>
                        <a:rPr kumimoji="0" lang="en-GB" sz="28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a:t>
                      </a:r>
                      <a:endParaRPr kumimoji="0" lang="en-GB" sz="28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6</a:t>
                      </a:r>
                      <a:endParaRPr kumimoji="0" lang="en-GB" sz="28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90</a:t>
                      </a:r>
                      <a:r>
                        <a:rPr kumimoji="0" lang="en-GB" sz="28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a:t>
                      </a:r>
                      <a:r>
                        <a:rPr kumimoji="0" lang="en-US" sz="28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100</a:t>
                      </a:r>
                      <a:endParaRPr kumimoji="0" lang="en-GB" sz="28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5</a:t>
                      </a:r>
                      <a:endParaRPr kumimoji="0" lang="en-GB" sz="28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800" b="1" i="0" u="none" strike="noStrike" cap="none" normalizeH="0" baseline="0" smtClean="0">
                          <a:ln>
                            <a:noFill/>
                          </a:ln>
                          <a:solidFill>
                            <a:srgbClr val="7FAC00"/>
                          </a:solidFill>
                          <a:effectLst>
                            <a:outerShdw blurRad="38100" dist="38100" dir="2700000" algn="tl">
                              <a:srgbClr val="C0C0C0"/>
                            </a:outerShdw>
                          </a:effectLst>
                          <a:latin typeface="Times New Roman" pitchFamily="18" charset="0"/>
                          <a:cs typeface="Times New Roman" pitchFamily="18" charset="0"/>
                        </a:rPr>
                        <a:t>المجموع</a:t>
                      </a:r>
                      <a:endParaRPr kumimoji="0" lang="en-US" sz="2800" b="1" i="0" u="none" strike="noStrike" cap="none" normalizeH="0" baseline="0" smtClean="0">
                        <a:ln>
                          <a:noFill/>
                        </a:ln>
                        <a:solidFill>
                          <a:srgbClr val="7FAC00"/>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7FAC00"/>
                          </a:solidFill>
                          <a:effectLst>
                            <a:outerShdw blurRad="38100" dist="38100" dir="2700000" algn="tl">
                              <a:srgbClr val="C0C0C0"/>
                            </a:outerShdw>
                          </a:effectLst>
                          <a:latin typeface="Times New Roman" pitchFamily="18" charset="0"/>
                          <a:cs typeface="Times New Roman" pitchFamily="18" charset="0"/>
                        </a:rPr>
                        <a:t>20</a:t>
                      </a:r>
                      <a:endParaRPr kumimoji="0" lang="en-GB" sz="2800" b="1" i="0" u="none" strike="noStrike" cap="none" normalizeH="0" baseline="0" dirty="0" smtClean="0">
                        <a:ln>
                          <a:noFill/>
                        </a:ln>
                        <a:solidFill>
                          <a:srgbClr val="7FAC00"/>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4" descr="25"/>
          <p:cNvSpPr>
            <a:spLocks noChangeArrowheads="1"/>
          </p:cNvSpPr>
          <p:nvPr/>
        </p:nvSpPr>
        <p:spPr bwMode="auto">
          <a:xfrm>
            <a:off x="179388" y="22225"/>
            <a:ext cx="8669337" cy="2254250"/>
          </a:xfrm>
          <a:prstGeom prst="rect">
            <a:avLst/>
          </a:prstGeom>
          <a:noFill/>
          <a:ln w="9525" algn="ctr">
            <a:noFill/>
            <a:miter lim="800000"/>
            <a:headEnd/>
            <a:tailEnd/>
          </a:ln>
          <a:effectLst/>
        </p:spPr>
        <p:txBody>
          <a:bodyPr anchor="ctr">
            <a:spAutoFit/>
          </a:bodyPr>
          <a:lstStyle/>
          <a:p>
            <a:pPr indent="57150" algn="r">
              <a:defRPr/>
            </a:pPr>
            <a:r>
              <a:rPr lang="ar-SA" sz="4000" b="1" u="sng">
                <a:solidFill>
                  <a:srgbClr val="BF013C"/>
                </a:solidFill>
                <a:effectLst>
                  <a:outerShdw blurRad="38100" dist="38100" dir="2700000" algn="tl">
                    <a:srgbClr val="C0C0C0"/>
                  </a:outerShdw>
                </a:effectLst>
                <a:cs typeface="Mudir MT" pitchFamily="2" charset="-78"/>
              </a:rPr>
              <a:t>مثال:</a:t>
            </a:r>
            <a:endParaRPr lang="en-US" sz="4000" b="1" u="sng">
              <a:solidFill>
                <a:srgbClr val="BF013C"/>
              </a:solidFill>
              <a:effectLst>
                <a:outerShdw blurRad="38100" dist="38100" dir="2700000" algn="tl">
                  <a:srgbClr val="C0C0C0"/>
                </a:outerShdw>
              </a:effectLst>
              <a:cs typeface="Mudir MT" pitchFamily="2" charset="-78"/>
            </a:endParaRPr>
          </a:p>
          <a:p>
            <a:pPr indent="57150" algn="r">
              <a:defRPr/>
            </a:pPr>
            <a:r>
              <a:rPr lang="ar-SA" sz="3400" b="1">
                <a:solidFill>
                  <a:srgbClr val="7FAC00"/>
                </a:solidFill>
                <a:effectLst>
                  <a:outerShdw blurRad="38100" dist="38100" dir="2700000" algn="tl">
                    <a:srgbClr val="C0C0C0"/>
                  </a:outerShdw>
                </a:effectLst>
              </a:rPr>
              <a:t>في المثال السابق مثلى التوزيع التكراري لدرجات الطالبات باستخدام المدرج التكراري </a:t>
            </a:r>
            <a:endParaRPr lang="en-US" sz="3400" b="1">
              <a:solidFill>
                <a:srgbClr val="7FAC00"/>
              </a:solidFill>
              <a:effectLst>
                <a:outerShdw blurRad="38100" dist="38100" dir="2700000" algn="tl">
                  <a:srgbClr val="C0C0C0"/>
                </a:outerShdw>
              </a:effectLst>
            </a:endParaRPr>
          </a:p>
          <a:p>
            <a:pPr indent="57150" algn="r">
              <a:defRPr/>
            </a:pPr>
            <a:r>
              <a:rPr lang="ar-SA" sz="3400" b="1">
                <a:solidFill>
                  <a:srgbClr val="7FAC00"/>
                </a:solidFill>
                <a:effectLst>
                  <a:outerShdw blurRad="38100" dist="38100" dir="2700000" algn="tl">
                    <a:srgbClr val="C0C0C0"/>
                  </a:outerShdw>
                </a:effectLst>
              </a:rPr>
              <a:t>المدرج التكراري :</a:t>
            </a:r>
          </a:p>
        </p:txBody>
      </p:sp>
      <p:pic>
        <p:nvPicPr>
          <p:cNvPr id="47107" name="Picture 5"/>
          <p:cNvPicPr>
            <a:picLocks noChangeAspect="1" noChangeArrowheads="1"/>
          </p:cNvPicPr>
          <p:nvPr/>
        </p:nvPicPr>
        <p:blipFill>
          <a:blip r:embed="rId3" cstate="print"/>
          <a:srcRect/>
          <a:stretch>
            <a:fillRect/>
          </a:stretch>
        </p:blipFill>
        <p:spPr bwMode="auto">
          <a:xfrm>
            <a:off x="539750" y="2205038"/>
            <a:ext cx="8151813" cy="465296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descr="25"/>
          <p:cNvSpPr>
            <a:spLocks noChangeArrowheads="1"/>
          </p:cNvSpPr>
          <p:nvPr/>
        </p:nvSpPr>
        <p:spPr bwMode="auto">
          <a:xfrm>
            <a:off x="6143625" y="333375"/>
            <a:ext cx="2676525" cy="609600"/>
          </a:xfrm>
          <a:prstGeom prst="rect">
            <a:avLst/>
          </a:prstGeom>
          <a:noFill/>
          <a:ln w="9525" algn="ctr">
            <a:noFill/>
            <a:miter lim="800000"/>
            <a:headEnd/>
            <a:tailEnd/>
          </a:ln>
          <a:effectLst/>
        </p:spPr>
        <p:txBody>
          <a:bodyPr wrap="none" anchor="ctr">
            <a:spAutoFit/>
          </a:bodyPr>
          <a:lstStyle/>
          <a:p>
            <a:pPr algn="r" rtl="1">
              <a:defRPr/>
            </a:pPr>
            <a:r>
              <a:rPr lang="ar-SA" sz="3400" b="1">
                <a:solidFill>
                  <a:srgbClr val="7FAC00"/>
                </a:solidFill>
                <a:effectLst>
                  <a:outerShdw blurRad="38100" dist="38100" dir="2700000" algn="tl">
                    <a:srgbClr val="C0C0C0"/>
                  </a:outerShdw>
                </a:effectLst>
              </a:rPr>
              <a:t>المضلع التكراري:</a:t>
            </a:r>
          </a:p>
        </p:txBody>
      </p:sp>
      <p:pic>
        <p:nvPicPr>
          <p:cNvPr id="48131" name="Picture 5"/>
          <p:cNvPicPr>
            <a:picLocks noChangeAspect="1" noChangeArrowheads="1"/>
          </p:cNvPicPr>
          <p:nvPr/>
        </p:nvPicPr>
        <p:blipFill>
          <a:blip r:embed="rId3" cstate="print"/>
          <a:srcRect/>
          <a:stretch>
            <a:fillRect/>
          </a:stretch>
        </p:blipFill>
        <p:spPr bwMode="auto">
          <a:xfrm>
            <a:off x="1035050" y="1268413"/>
            <a:ext cx="7497763" cy="54451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4" descr="25"/>
          <p:cNvSpPr>
            <a:spLocks noChangeArrowheads="1"/>
          </p:cNvSpPr>
          <p:nvPr/>
        </p:nvSpPr>
        <p:spPr bwMode="auto">
          <a:xfrm>
            <a:off x="6081713" y="333375"/>
            <a:ext cx="2738437" cy="609600"/>
          </a:xfrm>
          <a:prstGeom prst="rect">
            <a:avLst/>
          </a:prstGeom>
          <a:noFill/>
          <a:ln w="9525" algn="ctr">
            <a:noFill/>
            <a:miter lim="800000"/>
            <a:headEnd/>
            <a:tailEnd/>
          </a:ln>
          <a:effectLst/>
        </p:spPr>
        <p:txBody>
          <a:bodyPr wrap="none" anchor="ctr">
            <a:spAutoFit/>
          </a:bodyPr>
          <a:lstStyle/>
          <a:p>
            <a:pPr algn="r" rtl="1">
              <a:defRPr/>
            </a:pPr>
            <a:r>
              <a:rPr lang="ar-SA" sz="3400" b="1">
                <a:solidFill>
                  <a:srgbClr val="7FAC00"/>
                </a:solidFill>
                <a:effectLst>
                  <a:outerShdw blurRad="38100" dist="38100" dir="2700000" algn="tl">
                    <a:srgbClr val="C0C0C0"/>
                  </a:outerShdw>
                </a:effectLst>
              </a:rPr>
              <a:t>المنحنى التكراري:</a:t>
            </a:r>
          </a:p>
        </p:txBody>
      </p:sp>
      <p:pic>
        <p:nvPicPr>
          <p:cNvPr id="49155" name="Picture 5"/>
          <p:cNvPicPr>
            <a:picLocks noChangeAspect="1" noChangeArrowheads="1"/>
          </p:cNvPicPr>
          <p:nvPr/>
        </p:nvPicPr>
        <p:blipFill>
          <a:blip r:embed="rId3" cstate="print"/>
          <a:srcRect/>
          <a:stretch>
            <a:fillRect/>
          </a:stretch>
        </p:blipFill>
        <p:spPr bwMode="auto">
          <a:xfrm>
            <a:off x="900113" y="1308100"/>
            <a:ext cx="7816850" cy="536098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جسم مشطوف الحواف 2"/>
          <p:cNvSpPr/>
          <p:nvPr/>
        </p:nvSpPr>
        <p:spPr>
          <a:xfrm>
            <a:off x="2051720" y="265538"/>
            <a:ext cx="4896544" cy="1008112"/>
          </a:xfrm>
          <a:prstGeom prst="bevel">
            <a:avLst/>
          </a:prstGeom>
          <a:effectLst>
            <a:outerShdw blurRad="88900" dist="38100" dir="5400000" algn="ctr" rotWithShape="0">
              <a:srgbClr val="000000">
                <a:alpha val="65000"/>
              </a:srgbClr>
            </a:outerShdw>
            <a:softEdge rad="31750"/>
          </a:effectLst>
        </p:spPr>
        <p:style>
          <a:lnRef idx="0">
            <a:schemeClr val="accent2"/>
          </a:lnRef>
          <a:fillRef idx="3">
            <a:schemeClr val="accent2"/>
          </a:fillRef>
          <a:effectRef idx="3">
            <a:schemeClr val="accent2"/>
          </a:effectRef>
          <a:fontRef idx="minor">
            <a:schemeClr val="lt1"/>
          </a:fontRef>
        </p:style>
        <p:txBody>
          <a:bodyPr rtlCol="1" anchor="ctr"/>
          <a:lstStyle/>
          <a:p>
            <a:pPr algn="ctr" rtl="0"/>
            <a:r>
              <a:rPr lang="ar-SA" sz="3600" b="1" dirty="0" smtClean="0">
                <a:solidFill>
                  <a:schemeClr val="tx1"/>
                </a:solidFill>
                <a:effectLst>
                  <a:outerShdw blurRad="38100" dist="38100" dir="2700000" algn="tl">
                    <a:srgbClr val="000000">
                      <a:alpha val="43137"/>
                    </a:srgbClr>
                  </a:outerShdw>
                </a:effectLst>
                <a:latin typeface="Hacen Liner XL" pitchFamily="2" charset="-78"/>
                <a:cs typeface="Hacen Liner XL" pitchFamily="2" charset="-78"/>
              </a:rPr>
              <a:t> طرق عرض البيانات</a:t>
            </a:r>
            <a:endParaRPr lang="ar-SA" sz="3600" b="1" dirty="0">
              <a:solidFill>
                <a:schemeClr val="tx1"/>
              </a:solidFill>
              <a:effectLst>
                <a:outerShdw blurRad="38100" dist="38100" dir="2700000" algn="tl">
                  <a:srgbClr val="000000">
                    <a:alpha val="43137"/>
                  </a:srgbClr>
                </a:outerShdw>
              </a:effectLst>
              <a:latin typeface="Hacen Liner XL" pitchFamily="2" charset="-78"/>
              <a:cs typeface="Hacen Liner XL" pitchFamily="2" charset="-78"/>
            </a:endParaRPr>
          </a:p>
        </p:txBody>
      </p:sp>
      <p:sp>
        <p:nvSpPr>
          <p:cNvPr id="5" name="شريط إلى الأسفل 4"/>
          <p:cNvSpPr/>
          <p:nvPr/>
        </p:nvSpPr>
        <p:spPr>
          <a:xfrm>
            <a:off x="1835696" y="1628800"/>
            <a:ext cx="5328592" cy="936104"/>
          </a:xfrm>
          <a:prstGeom prst="ribbon">
            <a:avLst>
              <a:gd name="adj1" fmla="val 16667"/>
              <a:gd name="adj2" fmla="val 73970"/>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b="1" dirty="0" smtClean="0">
                <a:effectLst>
                  <a:outerShdw blurRad="38100" dist="38100" dir="2700000" algn="tl">
                    <a:srgbClr val="000000">
                      <a:alpha val="43137"/>
                    </a:srgbClr>
                  </a:outerShdw>
                </a:effectLst>
              </a:rPr>
              <a:t>1. طريقة الجدول</a:t>
            </a:r>
            <a:endParaRPr lang="ar-SA" sz="3600" b="1" dirty="0">
              <a:effectLst>
                <a:outerShdw blurRad="38100" dist="38100" dir="2700000" algn="tl">
                  <a:srgbClr val="000000">
                    <a:alpha val="43137"/>
                  </a:srgbClr>
                </a:outerShdw>
              </a:effectLst>
            </a:endParaRPr>
          </a:p>
        </p:txBody>
      </p:sp>
      <p:sp>
        <p:nvSpPr>
          <p:cNvPr id="6" name="وسيلة شرح مع سهم إلى اليسار 5"/>
          <p:cNvSpPr/>
          <p:nvPr/>
        </p:nvSpPr>
        <p:spPr>
          <a:xfrm>
            <a:off x="7164288" y="2852936"/>
            <a:ext cx="1440160" cy="936104"/>
          </a:xfrm>
          <a:prstGeom prst="leftArrowCallout">
            <a:avLst>
              <a:gd name="adj1" fmla="val 31202"/>
              <a:gd name="adj2" fmla="val 25000"/>
              <a:gd name="adj3" fmla="val 25000"/>
              <a:gd name="adj4" fmla="val 64977"/>
            </a:avLst>
          </a:prstGeom>
          <a:solidFill>
            <a:srgbClr val="0070C0"/>
          </a:solidFill>
        </p:spPr>
        <p:style>
          <a:lnRef idx="0">
            <a:schemeClr val="accent1"/>
          </a:lnRef>
          <a:fillRef idx="3">
            <a:schemeClr val="accent1"/>
          </a:fillRef>
          <a:effectRef idx="3">
            <a:schemeClr val="accent1"/>
          </a:effectRef>
          <a:fontRef idx="minor">
            <a:schemeClr val="lt1"/>
          </a:fontRef>
        </p:style>
        <p:txBody>
          <a:bodyPr rtlCol="1" anchor="ctr"/>
          <a:lstStyle/>
          <a:p>
            <a:pPr algn="ctr"/>
            <a:r>
              <a:rPr lang="ar-SA" sz="2800" b="1" dirty="0" smtClean="0"/>
              <a:t>مثال</a:t>
            </a:r>
            <a:endParaRPr lang="ar-SA" sz="2800" b="1" dirty="0"/>
          </a:p>
        </p:txBody>
      </p:sp>
      <p:sp>
        <p:nvSpPr>
          <p:cNvPr id="7" name="مربع نص 6"/>
          <p:cNvSpPr txBox="1"/>
          <p:nvPr/>
        </p:nvSpPr>
        <p:spPr>
          <a:xfrm>
            <a:off x="251520" y="3101886"/>
            <a:ext cx="6912768" cy="461665"/>
          </a:xfrm>
          <a:prstGeom prst="rect">
            <a:avLst/>
          </a:prstGeom>
          <a:noFill/>
        </p:spPr>
        <p:txBody>
          <a:bodyPr wrap="square" rtlCol="1">
            <a:spAutoFit/>
          </a:bodyPr>
          <a:lstStyle/>
          <a:p>
            <a:r>
              <a:rPr lang="ar-SA" sz="2400" b="1" dirty="0" smtClean="0">
                <a:solidFill>
                  <a:schemeClr val="tx2">
                    <a:lumMod val="10000"/>
                  </a:schemeClr>
                </a:solidFill>
              </a:rPr>
              <a:t>عدد الطالبات المقبولات في جامعة المجمعة في إحدى السنوات</a:t>
            </a:r>
            <a:endParaRPr lang="ar-SA" sz="2400" b="1" dirty="0">
              <a:solidFill>
                <a:schemeClr val="tx2">
                  <a:lumMod val="10000"/>
                </a:schemeClr>
              </a:solidFill>
            </a:endParaRPr>
          </a:p>
        </p:txBody>
      </p:sp>
      <p:graphicFrame>
        <p:nvGraphicFramePr>
          <p:cNvPr id="8" name="جدول 7"/>
          <p:cNvGraphicFramePr>
            <a:graphicFrameLocks noGrp="1"/>
          </p:cNvGraphicFramePr>
          <p:nvPr>
            <p:extLst>
              <p:ext uri="{D42A27DB-BD31-4B8C-83A1-F6EECF244321}">
                <p14:modId xmlns="" xmlns:p14="http://schemas.microsoft.com/office/powerpoint/2010/main" val="697856355"/>
              </p:ext>
            </p:extLst>
          </p:nvPr>
        </p:nvGraphicFramePr>
        <p:xfrm>
          <a:off x="2471936" y="3789040"/>
          <a:ext cx="4056112" cy="2773680"/>
        </p:xfrm>
        <a:graphic>
          <a:graphicData uri="http://schemas.openxmlformats.org/drawingml/2006/table">
            <a:tbl>
              <a:tblPr rtl="1" firstRow="1" bandRow="1">
                <a:tableStyleId>{21E4AEA4-8DFA-4A89-87EB-49C32662AFE0}</a:tableStyleId>
              </a:tblPr>
              <a:tblGrid>
                <a:gridCol w="1949153"/>
                <a:gridCol w="2106959"/>
              </a:tblGrid>
              <a:tr h="295451">
                <a:tc>
                  <a:txBody>
                    <a:bodyPr/>
                    <a:lstStyle/>
                    <a:p>
                      <a:pPr algn="ctr" rtl="1"/>
                      <a:r>
                        <a:rPr lang="ar-SA" sz="2000" b="1" dirty="0" smtClean="0">
                          <a:effectLst>
                            <a:outerShdw blurRad="38100" dist="38100" dir="2700000" algn="tl">
                              <a:srgbClr val="000000">
                                <a:alpha val="43137"/>
                              </a:srgbClr>
                            </a:outerShdw>
                          </a:effectLst>
                        </a:rPr>
                        <a:t>الكلية</a:t>
                      </a:r>
                      <a:endParaRPr lang="ar-SA" sz="2000" b="1" dirty="0">
                        <a:effectLst>
                          <a:outerShdw blurRad="38100" dist="38100" dir="2700000" algn="tl">
                            <a:srgbClr val="000000">
                              <a:alpha val="43137"/>
                            </a:srgbClr>
                          </a:outerShdw>
                        </a:effectLst>
                      </a:endParaRPr>
                    </a:p>
                  </a:txBody>
                  <a:tcPr anchor="ctr"/>
                </a:tc>
                <a:tc>
                  <a:txBody>
                    <a:bodyPr/>
                    <a:lstStyle/>
                    <a:p>
                      <a:pPr algn="ctr" rtl="1"/>
                      <a:r>
                        <a:rPr lang="ar-SA" sz="2000" b="1" dirty="0" smtClean="0">
                          <a:effectLst>
                            <a:outerShdw blurRad="38100" dist="38100" dir="2700000" algn="tl">
                              <a:srgbClr val="000000">
                                <a:alpha val="43137"/>
                              </a:srgbClr>
                            </a:outerShdw>
                          </a:effectLst>
                        </a:rPr>
                        <a:t>عدد الطالبات</a:t>
                      </a:r>
                      <a:endParaRPr lang="ar-SA" sz="2000" b="1" dirty="0">
                        <a:effectLst>
                          <a:outerShdw blurRad="38100" dist="38100" dir="2700000" algn="tl">
                            <a:srgbClr val="000000">
                              <a:alpha val="43137"/>
                            </a:srgbClr>
                          </a:outerShdw>
                        </a:effectLst>
                      </a:endParaRPr>
                    </a:p>
                  </a:txBody>
                  <a:tcPr anchor="ctr"/>
                </a:tc>
              </a:tr>
              <a:tr h="370840">
                <a:tc>
                  <a:txBody>
                    <a:bodyPr/>
                    <a:lstStyle/>
                    <a:p>
                      <a:pPr algn="ctr" rtl="1"/>
                      <a:r>
                        <a:rPr lang="ar-SA" sz="2000" b="1" dirty="0" smtClean="0">
                          <a:effectLst/>
                        </a:rPr>
                        <a:t>العلوم</a:t>
                      </a:r>
                      <a:endParaRPr lang="ar-SA" sz="2000" b="1" dirty="0">
                        <a:effectLst/>
                      </a:endParaRPr>
                    </a:p>
                  </a:txBody>
                  <a:tcPr anchor="ctr"/>
                </a:tc>
                <a:tc>
                  <a:txBody>
                    <a:bodyPr/>
                    <a:lstStyle/>
                    <a:p>
                      <a:pPr algn="ctr" rtl="1"/>
                      <a:r>
                        <a:rPr lang="ar-SA" sz="2000" b="1" dirty="0" smtClean="0">
                          <a:effectLst/>
                        </a:rPr>
                        <a:t>200</a:t>
                      </a:r>
                      <a:endParaRPr lang="ar-SA" sz="2000" b="1" dirty="0">
                        <a:effectLst/>
                      </a:endParaRPr>
                    </a:p>
                  </a:txBody>
                  <a:tcPr anchor="ctr"/>
                </a:tc>
              </a:tr>
              <a:tr h="370840">
                <a:tc>
                  <a:txBody>
                    <a:bodyPr/>
                    <a:lstStyle/>
                    <a:p>
                      <a:pPr algn="ctr" rtl="1"/>
                      <a:r>
                        <a:rPr lang="ar-SA" sz="2000" b="1" dirty="0" smtClean="0">
                          <a:effectLst/>
                        </a:rPr>
                        <a:t>العلوم الزراعية</a:t>
                      </a:r>
                      <a:endParaRPr lang="ar-SA" sz="2000" b="1" dirty="0">
                        <a:effectLst/>
                      </a:endParaRPr>
                    </a:p>
                  </a:txBody>
                  <a:tcPr anchor="ctr"/>
                </a:tc>
                <a:tc>
                  <a:txBody>
                    <a:bodyPr/>
                    <a:lstStyle/>
                    <a:p>
                      <a:pPr algn="ctr" rtl="1"/>
                      <a:r>
                        <a:rPr lang="ar-SA" sz="2000" b="1" dirty="0" smtClean="0">
                          <a:effectLst/>
                        </a:rPr>
                        <a:t>350</a:t>
                      </a:r>
                      <a:endParaRPr lang="ar-SA" sz="2000" b="1" dirty="0">
                        <a:effectLst/>
                      </a:endParaRPr>
                    </a:p>
                  </a:txBody>
                  <a:tcPr anchor="ctr"/>
                </a:tc>
              </a:tr>
              <a:tr h="370840">
                <a:tc>
                  <a:txBody>
                    <a:bodyPr/>
                    <a:lstStyle/>
                    <a:p>
                      <a:pPr algn="ctr" rtl="1"/>
                      <a:r>
                        <a:rPr lang="ar-SA" sz="2000" b="1" dirty="0" smtClean="0">
                          <a:effectLst/>
                        </a:rPr>
                        <a:t>الطب</a:t>
                      </a:r>
                      <a:endParaRPr lang="ar-SA" sz="2000" b="1" dirty="0">
                        <a:effectLst/>
                      </a:endParaRPr>
                    </a:p>
                  </a:txBody>
                  <a:tcPr anchor="ctr"/>
                </a:tc>
                <a:tc>
                  <a:txBody>
                    <a:bodyPr/>
                    <a:lstStyle/>
                    <a:p>
                      <a:pPr algn="ctr" rtl="1"/>
                      <a:r>
                        <a:rPr lang="ar-SA" sz="2000" b="1" dirty="0" smtClean="0">
                          <a:effectLst/>
                        </a:rPr>
                        <a:t>90</a:t>
                      </a:r>
                      <a:endParaRPr lang="ar-SA" sz="2000" b="1" dirty="0">
                        <a:effectLst/>
                      </a:endParaRPr>
                    </a:p>
                  </a:txBody>
                  <a:tcPr anchor="ctr"/>
                </a:tc>
              </a:tr>
              <a:tr h="370840">
                <a:tc>
                  <a:txBody>
                    <a:bodyPr/>
                    <a:lstStyle/>
                    <a:p>
                      <a:pPr algn="ctr" rtl="1"/>
                      <a:r>
                        <a:rPr lang="ar-SA" sz="2000" b="1" dirty="0" smtClean="0">
                          <a:effectLst/>
                        </a:rPr>
                        <a:t>الصيدلة</a:t>
                      </a:r>
                      <a:endParaRPr lang="ar-SA" sz="2000" b="1" dirty="0">
                        <a:effectLst/>
                      </a:endParaRPr>
                    </a:p>
                  </a:txBody>
                  <a:tcPr anchor="ctr"/>
                </a:tc>
                <a:tc>
                  <a:txBody>
                    <a:bodyPr/>
                    <a:lstStyle/>
                    <a:p>
                      <a:pPr algn="ctr" rtl="1"/>
                      <a:r>
                        <a:rPr lang="ar-SA" sz="2000" b="1" dirty="0" smtClean="0">
                          <a:effectLst/>
                        </a:rPr>
                        <a:t>120</a:t>
                      </a:r>
                      <a:endParaRPr lang="ar-SA" sz="2000" b="1" dirty="0">
                        <a:effectLst/>
                      </a:endParaRPr>
                    </a:p>
                  </a:txBody>
                  <a:tcPr anchor="ctr"/>
                </a:tc>
              </a:tr>
              <a:tr h="370840">
                <a:tc>
                  <a:txBody>
                    <a:bodyPr/>
                    <a:lstStyle/>
                    <a:p>
                      <a:pPr algn="ctr" rtl="1"/>
                      <a:r>
                        <a:rPr lang="ar-SA" sz="2000" b="1" dirty="0" smtClean="0">
                          <a:effectLst/>
                        </a:rPr>
                        <a:t>الدراسات التطبيقية</a:t>
                      </a:r>
                      <a:endParaRPr lang="ar-SA" sz="2000" b="1" dirty="0">
                        <a:effectLst/>
                      </a:endParaRPr>
                    </a:p>
                  </a:txBody>
                  <a:tcPr anchor="ctr"/>
                </a:tc>
                <a:tc>
                  <a:txBody>
                    <a:bodyPr/>
                    <a:lstStyle/>
                    <a:p>
                      <a:pPr algn="ctr" rtl="1"/>
                      <a:r>
                        <a:rPr lang="ar-SA" sz="2000" b="1" dirty="0" smtClean="0">
                          <a:effectLst/>
                        </a:rPr>
                        <a:t>150</a:t>
                      </a:r>
                      <a:endParaRPr lang="ar-SA" sz="2000" b="1" dirty="0">
                        <a:effectLst/>
                      </a:endParaRPr>
                    </a:p>
                  </a:txBody>
                  <a:tcPr anchor="ctr"/>
                </a:tc>
              </a:tr>
              <a:tr h="370840">
                <a:tc>
                  <a:txBody>
                    <a:bodyPr/>
                    <a:lstStyle/>
                    <a:p>
                      <a:pPr algn="ctr" rtl="1"/>
                      <a:r>
                        <a:rPr lang="ar-SA" sz="2000" b="1" dirty="0" smtClean="0">
                          <a:effectLst/>
                        </a:rPr>
                        <a:t>المجموع</a:t>
                      </a:r>
                      <a:endParaRPr lang="ar-SA" sz="2000" b="1" dirty="0">
                        <a:effectLst/>
                      </a:endParaRPr>
                    </a:p>
                  </a:txBody>
                  <a:tcPr anchor="ctr"/>
                </a:tc>
                <a:tc>
                  <a:txBody>
                    <a:bodyPr/>
                    <a:lstStyle/>
                    <a:p>
                      <a:pPr algn="ctr" rtl="1"/>
                      <a:r>
                        <a:rPr lang="ar-SA" sz="2000" b="1" dirty="0" smtClean="0">
                          <a:effectLst/>
                        </a:rPr>
                        <a:t>910</a:t>
                      </a:r>
                      <a:endParaRPr lang="ar-SA" sz="2000" b="1" dirty="0">
                        <a:effectLst/>
                      </a:endParaRPr>
                    </a:p>
                  </a:txBody>
                  <a:tcPr anchor="ctr"/>
                </a:tc>
              </a:tr>
            </a:tbl>
          </a:graphicData>
        </a:graphic>
      </p:graphicFrame>
    </p:spTree>
    <p:extLst>
      <p:ext uri="{BB962C8B-B14F-4D97-AF65-F5344CB8AC3E}">
        <p14:creationId xmlns="" xmlns:p14="http://schemas.microsoft.com/office/powerpoint/2010/main" val="343390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1+#ppt_w/2"/>
                                          </p:val>
                                        </p:tav>
                                        <p:tav tm="100000">
                                          <p:val>
                                            <p:strVal val="#ppt_x"/>
                                          </p:val>
                                        </p:tav>
                                      </p:tavLst>
                                    </p:anim>
                                    <p:anim calcmode="lin" valueType="num">
                                      <p:cBhvr additive="base">
                                        <p:cTn id="20"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circle(in)">
                                      <p:cBhvr>
                                        <p:cTn id="29"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مخطط 1"/>
          <p:cNvGraphicFramePr/>
          <p:nvPr>
            <p:extLst>
              <p:ext uri="{D42A27DB-BD31-4B8C-83A1-F6EECF244321}">
                <p14:modId xmlns="" xmlns:p14="http://schemas.microsoft.com/office/powerpoint/2010/main" val="3624699617"/>
              </p:ext>
            </p:extLst>
          </p:nvPr>
        </p:nvGraphicFramePr>
        <p:xfrm>
          <a:off x="1007604" y="1556792"/>
          <a:ext cx="7452828" cy="4768304"/>
        </p:xfrm>
        <a:graphic>
          <a:graphicData uri="http://schemas.openxmlformats.org/drawingml/2006/chart">
            <c:chart xmlns:c="http://schemas.openxmlformats.org/drawingml/2006/chart" xmlns:r="http://schemas.openxmlformats.org/officeDocument/2006/relationships" r:id="rId2"/>
          </a:graphicData>
        </a:graphic>
      </p:graphicFrame>
      <p:sp>
        <p:nvSpPr>
          <p:cNvPr id="3" name="شريط إلى الأسفل 2"/>
          <p:cNvSpPr/>
          <p:nvPr/>
        </p:nvSpPr>
        <p:spPr>
          <a:xfrm>
            <a:off x="1763688" y="260648"/>
            <a:ext cx="5328592" cy="1080120"/>
          </a:xfrm>
          <a:prstGeom prst="ribbon">
            <a:avLst>
              <a:gd name="adj1" fmla="val 16667"/>
              <a:gd name="adj2" fmla="val 73970"/>
            </a:avLst>
          </a:prstGeom>
          <a:blipFill>
            <a:blip r:embed="rId3"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effectLst>
                  <a:outerShdw blurRad="38100" dist="38100" dir="2700000" algn="tl">
                    <a:srgbClr val="000000">
                      <a:alpha val="43137"/>
                    </a:srgbClr>
                  </a:outerShdw>
                </a:effectLst>
              </a:rPr>
              <a:t>2. طريقة الأعمدة أو المستطيلات</a:t>
            </a:r>
            <a:endParaRPr lang="ar-SA" sz="3200" b="1" dirty="0">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605292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graphicEl>
                                              <a:chart seriesIdx="-3" categoryIdx="-3" bldStep="gridLegend"/>
                                            </p:graphic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
                                            <p:graphicEl>
                                              <a:chart seriesIdx="0" categoryIdx="0" bldStep="ptInSeries"/>
                                            </p:graphic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2">
                                            <p:graphicEl>
                                              <a:chart seriesIdx="0" categoryIdx="1" bldStep="ptInSeries"/>
                                            </p:graphic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2">
                                            <p:graphicEl>
                                              <a:chart seriesIdx="0" categoryIdx="2" bldStep="ptInSeries"/>
                                            </p:graphic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
                                            <p:graphicEl>
                                              <a:chart seriesIdx="0" categoryIdx="3" bldStep="ptInSeries"/>
                                            </p:graphic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
                                            <p:graphicEl>
                                              <a:chart seriesIdx="1" categoryIdx="0" bldStep="ptInSeries"/>
                                            </p:graphic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2">
                                            <p:graphicEl>
                                              <a:chart seriesIdx="1" categoryIdx="1" bldStep="ptInSeries"/>
                                            </p:graphic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2">
                                            <p:graphicEl>
                                              <a:chart seriesIdx="1" categoryIdx="2" bldStep="ptInSeries"/>
                                            </p:graphic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2">
                                            <p:graphicEl>
                                              <a:chart seriesIdx="1" categoryIdx="3" bldStep="ptInSeries"/>
                                            </p:graphicEl>
                                          </p:spTgt>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2">
                                            <p:graphicEl>
                                              <a:chart seriesIdx="2" categoryIdx="0" bldStep="ptInSeries"/>
                                            </p:graphicEl>
                                          </p:spTgt>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2">
                                            <p:graphicEl>
                                              <a:chart seriesIdx="2" categoryIdx="1" bldStep="ptInSeries"/>
                                            </p:graphicEl>
                                          </p:spTgt>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2">
                                            <p:graphicEl>
                                              <a:chart seriesIdx="2" categoryIdx="2" bldStep="ptInSeries"/>
                                            </p:graphicEl>
                                          </p:spTgt>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2">
                                            <p:graphicEl>
                                              <a:chart seriesIdx="2" categoryIdx="3" bldStep="ptIn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Chart bld="seriesEl"/>
        </p:bldSub>
      </p:bldGraphic>
      <p:bldP spid="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ريط إلى الأسفل 1"/>
          <p:cNvSpPr/>
          <p:nvPr/>
        </p:nvSpPr>
        <p:spPr>
          <a:xfrm>
            <a:off x="1979712" y="332656"/>
            <a:ext cx="5328592" cy="936104"/>
          </a:xfrm>
          <a:prstGeom prst="ribbon">
            <a:avLst>
              <a:gd name="adj1" fmla="val 16667"/>
              <a:gd name="adj2" fmla="val 73970"/>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b="1" dirty="0" smtClean="0">
                <a:effectLst>
                  <a:outerShdw blurRad="38100" dist="38100" dir="2700000" algn="tl">
                    <a:srgbClr val="000000">
                      <a:alpha val="43137"/>
                    </a:srgbClr>
                  </a:outerShdw>
                </a:effectLst>
              </a:rPr>
              <a:t>4. طريقة الخط المنحني</a:t>
            </a:r>
            <a:endParaRPr lang="ar-SA" sz="3600" b="1" dirty="0">
              <a:effectLst>
                <a:outerShdw blurRad="38100" dist="38100" dir="2700000" algn="tl">
                  <a:srgbClr val="000000">
                    <a:alpha val="43137"/>
                  </a:srgbClr>
                </a:outerShdw>
              </a:effectLst>
            </a:endParaRPr>
          </a:p>
        </p:txBody>
      </p:sp>
      <p:graphicFrame>
        <p:nvGraphicFramePr>
          <p:cNvPr id="5" name="مخطط 4"/>
          <p:cNvGraphicFramePr/>
          <p:nvPr>
            <p:extLst>
              <p:ext uri="{D42A27DB-BD31-4B8C-83A1-F6EECF244321}">
                <p14:modId xmlns="" xmlns:p14="http://schemas.microsoft.com/office/powerpoint/2010/main" val="2249346731"/>
              </p:ext>
            </p:extLst>
          </p:nvPr>
        </p:nvGraphicFramePr>
        <p:xfrm>
          <a:off x="1596008" y="1916832"/>
          <a:ext cx="6096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9" name="مربع نص 8"/>
          <p:cNvSpPr txBox="1"/>
          <p:nvPr/>
        </p:nvSpPr>
        <p:spPr>
          <a:xfrm>
            <a:off x="2699792" y="5589240"/>
            <a:ext cx="864096" cy="369332"/>
          </a:xfrm>
          <a:prstGeom prst="rect">
            <a:avLst/>
          </a:prstGeom>
          <a:solidFill>
            <a:schemeClr val="tx1"/>
          </a:solidFill>
        </p:spPr>
        <p:txBody>
          <a:bodyPr wrap="square" rtlCol="1">
            <a:spAutoFit/>
          </a:bodyPr>
          <a:lstStyle/>
          <a:p>
            <a:r>
              <a:rPr lang="ar-SA" dirty="0" smtClean="0">
                <a:solidFill>
                  <a:schemeClr val="bg2">
                    <a:lumMod val="50000"/>
                  </a:schemeClr>
                </a:solidFill>
              </a:rPr>
              <a:t>العلوم</a:t>
            </a:r>
            <a:endParaRPr lang="ar-SA" dirty="0">
              <a:solidFill>
                <a:schemeClr val="bg2">
                  <a:lumMod val="50000"/>
                </a:schemeClr>
              </a:solidFill>
            </a:endParaRPr>
          </a:p>
        </p:txBody>
      </p:sp>
      <p:sp>
        <p:nvSpPr>
          <p:cNvPr id="10" name="مربع نص 9"/>
          <p:cNvSpPr txBox="1"/>
          <p:nvPr/>
        </p:nvSpPr>
        <p:spPr>
          <a:xfrm>
            <a:off x="6084168" y="5594632"/>
            <a:ext cx="864096" cy="369332"/>
          </a:xfrm>
          <a:prstGeom prst="rect">
            <a:avLst/>
          </a:prstGeom>
          <a:solidFill>
            <a:schemeClr val="tx1"/>
          </a:solidFill>
        </p:spPr>
        <p:txBody>
          <a:bodyPr wrap="square" rtlCol="1">
            <a:spAutoFit/>
          </a:bodyPr>
          <a:lstStyle/>
          <a:p>
            <a:r>
              <a:rPr lang="ar-SA" dirty="0" smtClean="0">
                <a:solidFill>
                  <a:schemeClr val="bg2">
                    <a:lumMod val="75000"/>
                  </a:schemeClr>
                </a:solidFill>
              </a:rPr>
              <a:t>الصيدلة</a:t>
            </a:r>
            <a:endParaRPr lang="ar-SA" dirty="0">
              <a:solidFill>
                <a:schemeClr val="bg2">
                  <a:lumMod val="75000"/>
                </a:schemeClr>
              </a:solidFill>
            </a:endParaRPr>
          </a:p>
        </p:txBody>
      </p:sp>
      <p:sp>
        <p:nvSpPr>
          <p:cNvPr id="11" name="مربع نص 10"/>
          <p:cNvSpPr txBox="1"/>
          <p:nvPr/>
        </p:nvSpPr>
        <p:spPr>
          <a:xfrm>
            <a:off x="5076056" y="5590480"/>
            <a:ext cx="864096" cy="369332"/>
          </a:xfrm>
          <a:prstGeom prst="rect">
            <a:avLst/>
          </a:prstGeom>
          <a:solidFill>
            <a:schemeClr val="tx1"/>
          </a:solidFill>
        </p:spPr>
        <p:txBody>
          <a:bodyPr wrap="square" rtlCol="1">
            <a:spAutoFit/>
          </a:bodyPr>
          <a:lstStyle/>
          <a:p>
            <a:r>
              <a:rPr lang="ar-SA" dirty="0" smtClean="0">
                <a:solidFill>
                  <a:schemeClr val="bg2">
                    <a:lumMod val="50000"/>
                  </a:schemeClr>
                </a:solidFill>
              </a:rPr>
              <a:t>الطب</a:t>
            </a:r>
            <a:endParaRPr lang="ar-SA" dirty="0">
              <a:solidFill>
                <a:schemeClr val="bg2">
                  <a:lumMod val="50000"/>
                </a:schemeClr>
              </a:solidFill>
            </a:endParaRPr>
          </a:p>
        </p:txBody>
      </p:sp>
      <p:sp>
        <p:nvSpPr>
          <p:cNvPr id="12" name="مربع نص 11"/>
          <p:cNvSpPr txBox="1"/>
          <p:nvPr/>
        </p:nvSpPr>
        <p:spPr>
          <a:xfrm>
            <a:off x="3923928" y="5589240"/>
            <a:ext cx="1296144" cy="369332"/>
          </a:xfrm>
          <a:prstGeom prst="rect">
            <a:avLst/>
          </a:prstGeom>
          <a:solidFill>
            <a:schemeClr val="tx1"/>
          </a:solidFill>
        </p:spPr>
        <p:txBody>
          <a:bodyPr wrap="square" rtlCol="1">
            <a:spAutoFit/>
          </a:bodyPr>
          <a:lstStyle/>
          <a:p>
            <a:r>
              <a:rPr lang="ar-SA" dirty="0" smtClean="0">
                <a:solidFill>
                  <a:schemeClr val="bg2">
                    <a:lumMod val="50000"/>
                  </a:schemeClr>
                </a:solidFill>
              </a:rPr>
              <a:t>العلوم</a:t>
            </a:r>
            <a:r>
              <a:rPr lang="ar-SA" dirty="0" smtClean="0">
                <a:solidFill>
                  <a:schemeClr val="tx2">
                    <a:lumMod val="10000"/>
                  </a:schemeClr>
                </a:solidFill>
              </a:rPr>
              <a:t> </a:t>
            </a:r>
            <a:r>
              <a:rPr lang="ar-SA" dirty="0" smtClean="0">
                <a:solidFill>
                  <a:schemeClr val="bg2">
                    <a:lumMod val="50000"/>
                  </a:schemeClr>
                </a:solidFill>
              </a:rPr>
              <a:t>الزراعية</a:t>
            </a:r>
            <a:endParaRPr lang="ar-SA" dirty="0">
              <a:solidFill>
                <a:schemeClr val="bg2">
                  <a:lumMod val="50000"/>
                </a:schemeClr>
              </a:solidFill>
            </a:endParaRPr>
          </a:p>
        </p:txBody>
      </p:sp>
      <p:sp>
        <p:nvSpPr>
          <p:cNvPr id="13" name="مربع نص 12"/>
          <p:cNvSpPr txBox="1"/>
          <p:nvPr/>
        </p:nvSpPr>
        <p:spPr>
          <a:xfrm>
            <a:off x="7209025" y="5594632"/>
            <a:ext cx="432048"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endParaRPr lang="ar-SA" dirty="0">
              <a:solidFill>
                <a:schemeClr val="bg2">
                  <a:lumMod val="50000"/>
                </a:schemeClr>
              </a:solidFill>
            </a:endParaRPr>
          </a:p>
        </p:txBody>
      </p:sp>
    </p:spTree>
    <p:extLst>
      <p:ext uri="{BB962C8B-B14F-4D97-AF65-F5344CB8AC3E}">
        <p14:creationId xmlns="" xmlns:p14="http://schemas.microsoft.com/office/powerpoint/2010/main" val="3732073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left)">
                                      <p:cBhvr>
                                        <p:cTn id="23" dur="500"/>
                                        <p:tgtEl>
                                          <p:spTgt spid="11"/>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left)">
                                      <p:cBhvr>
                                        <p:cTn id="26" dur="500"/>
                                        <p:tgtEl>
                                          <p:spTgt spid="12"/>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ipe(left)">
                                      <p:cBhvr>
                                        <p:cTn id="2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5" grpId="0">
        <p:bldAsOne/>
      </p:bldGraphic>
      <p:bldP spid="9" grpId="0" animBg="1"/>
      <p:bldP spid="10" grpId="0" animBg="1"/>
      <p:bldP spid="11" grpId="0" animBg="1"/>
      <p:bldP spid="12" grpId="0" animBg="1"/>
      <p:bldP spid="1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ريط إلى الأسفل 1"/>
          <p:cNvSpPr/>
          <p:nvPr/>
        </p:nvSpPr>
        <p:spPr>
          <a:xfrm>
            <a:off x="1979712" y="332656"/>
            <a:ext cx="5328592" cy="936104"/>
          </a:xfrm>
          <a:prstGeom prst="ribbon">
            <a:avLst>
              <a:gd name="adj1" fmla="val 16667"/>
              <a:gd name="adj2" fmla="val 73970"/>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b="1" dirty="0" smtClean="0">
                <a:effectLst>
                  <a:outerShdw blurRad="38100" dist="38100" dir="2700000" algn="tl">
                    <a:srgbClr val="000000">
                      <a:alpha val="43137"/>
                    </a:srgbClr>
                  </a:outerShdw>
                </a:effectLst>
              </a:rPr>
              <a:t>5. طريقة الدائرة</a:t>
            </a:r>
            <a:endParaRPr lang="ar-SA" sz="3600" b="1" dirty="0">
              <a:effectLst>
                <a:outerShdw blurRad="38100" dist="38100" dir="2700000" algn="tl">
                  <a:srgbClr val="000000">
                    <a:alpha val="43137"/>
                  </a:srgbClr>
                </a:outerShdw>
              </a:effectLst>
            </a:endParaRPr>
          </a:p>
        </p:txBody>
      </p:sp>
      <p:sp>
        <p:nvSpPr>
          <p:cNvPr id="3" name="مربع نص 2"/>
          <p:cNvSpPr txBox="1"/>
          <p:nvPr/>
        </p:nvSpPr>
        <p:spPr>
          <a:xfrm>
            <a:off x="1331640" y="1772816"/>
            <a:ext cx="6840760" cy="830997"/>
          </a:xfrm>
          <a:prstGeom prst="rect">
            <a:avLst/>
          </a:prstGeom>
          <a:noFill/>
        </p:spPr>
        <p:txBody>
          <a:bodyPr wrap="square" rtlCol="1">
            <a:spAutoFit/>
          </a:bodyPr>
          <a:lstStyle/>
          <a:p>
            <a:r>
              <a:rPr lang="ar-SA" sz="2400" b="1" dirty="0" smtClean="0">
                <a:solidFill>
                  <a:schemeClr val="tx2">
                    <a:lumMod val="10000"/>
                  </a:schemeClr>
                </a:solidFill>
              </a:rPr>
              <a:t>تستخدم هذه الطريقة لتقسيم الكل إلى أجزائه حيث تقسم الدائرة إلى قطاعات دائرية.</a:t>
            </a:r>
          </a:p>
        </p:txBody>
      </p:sp>
      <mc:AlternateContent xmlns:mc="http://schemas.openxmlformats.org/markup-compatibility/2006">
        <mc:Choice xmlns="" xmlns:a14="http://schemas.microsoft.com/office/drawing/2010/main" Requires="a14">
          <p:sp>
            <p:nvSpPr>
              <p:cNvPr id="4" name="مستطيل 3"/>
              <p:cNvSpPr/>
              <p:nvPr/>
            </p:nvSpPr>
            <p:spPr>
              <a:xfrm>
                <a:off x="789890" y="3137835"/>
                <a:ext cx="7344816" cy="18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smtClean="0">
                    <a:solidFill>
                      <a:schemeClr val="tx2">
                        <a:lumMod val="10000"/>
                      </a:schemeClr>
                    </a:solidFill>
                  </a:rPr>
                  <a:t>قياس زاوية القطاع =   </a:t>
                </a:r>
                <a14:m>
                  <m:oMath xmlns:m="http://schemas.openxmlformats.org/officeDocument/2006/math">
                    <m:r>
                      <a:rPr lang="ar-SA" sz="2800" b="1" i="1">
                        <a:solidFill>
                          <a:schemeClr val="tx2">
                            <a:lumMod val="10000"/>
                          </a:schemeClr>
                        </a:solidFill>
                        <a:latin typeface="Cambria Math"/>
                        <a:ea typeface="Cambria Math"/>
                      </a:rPr>
                      <m:t> </m:t>
                    </m:r>
                    <m:sSup>
                      <m:sSupPr>
                        <m:ctrlPr>
                          <a:rPr lang="ar-SA" sz="2800" b="1" i="1" smtClean="0">
                            <a:solidFill>
                              <a:schemeClr val="tx2">
                                <a:lumMod val="10000"/>
                              </a:schemeClr>
                            </a:solidFill>
                            <a:latin typeface="Cambria Math"/>
                            <a:ea typeface="Cambria Math"/>
                          </a:rPr>
                        </m:ctrlPr>
                      </m:sSupPr>
                      <m:e>
                        <m:r>
                          <a:rPr lang="ar-SA" sz="2800" b="1" i="1">
                            <a:solidFill>
                              <a:schemeClr val="tx2">
                                <a:lumMod val="10000"/>
                              </a:schemeClr>
                            </a:solidFill>
                            <a:latin typeface="Cambria Math"/>
                            <a:ea typeface="Cambria Math"/>
                          </a:rPr>
                          <m:t>𝟑𝟔𝟎</m:t>
                        </m:r>
                      </m:e>
                      <m:sup>
                        <m:r>
                          <a:rPr lang="ar-SA" sz="2800" b="1" i="1" smtClean="0">
                            <a:solidFill>
                              <a:schemeClr val="tx2">
                                <a:lumMod val="10000"/>
                              </a:schemeClr>
                            </a:solidFill>
                            <a:latin typeface="Cambria Math"/>
                            <a:ea typeface="Cambria Math"/>
                          </a:rPr>
                          <m:t>°</m:t>
                        </m:r>
                      </m:sup>
                    </m:sSup>
                    <m:r>
                      <a:rPr lang="ar-SA" sz="2800" b="1" i="1" smtClean="0">
                        <a:solidFill>
                          <a:schemeClr val="tx2">
                            <a:lumMod val="10000"/>
                          </a:schemeClr>
                        </a:solidFill>
                        <a:latin typeface="Cambria Math"/>
                        <a:ea typeface="Cambria Math"/>
                      </a:rPr>
                      <m:t>×</m:t>
                    </m:r>
                    <m:f>
                      <m:fPr>
                        <m:ctrlPr>
                          <a:rPr lang="ar-SA" sz="2800" b="1" i="1">
                            <a:solidFill>
                              <a:schemeClr val="tx2">
                                <a:lumMod val="10000"/>
                              </a:schemeClr>
                            </a:solidFill>
                            <a:latin typeface="Cambria Math"/>
                          </a:rPr>
                        </m:ctrlPr>
                      </m:fPr>
                      <m:num>
                        <m:r>
                          <a:rPr lang="ar-SA" sz="2800" b="1" i="1">
                            <a:solidFill>
                              <a:schemeClr val="tx2">
                                <a:lumMod val="10000"/>
                              </a:schemeClr>
                            </a:solidFill>
                            <a:latin typeface="Cambria Math"/>
                          </a:rPr>
                          <m:t>البيانات</m:t>
                        </m:r>
                        <m:r>
                          <a:rPr lang="ar-SA" sz="2800" b="1" i="1">
                            <a:solidFill>
                              <a:schemeClr val="tx2">
                                <a:lumMod val="10000"/>
                              </a:schemeClr>
                            </a:solidFill>
                            <a:latin typeface="Cambria Math"/>
                          </a:rPr>
                          <m:t> </m:t>
                        </m:r>
                        <m:r>
                          <a:rPr lang="ar-SA" sz="2800" b="1" i="1">
                            <a:solidFill>
                              <a:schemeClr val="tx2">
                                <a:lumMod val="10000"/>
                              </a:schemeClr>
                            </a:solidFill>
                            <a:latin typeface="Cambria Math"/>
                          </a:rPr>
                          <m:t>تكرار</m:t>
                        </m:r>
                        <m:r>
                          <a:rPr lang="ar-SA" sz="2800" b="1" i="1">
                            <a:solidFill>
                              <a:schemeClr val="tx2">
                                <a:lumMod val="10000"/>
                              </a:schemeClr>
                            </a:solidFill>
                            <a:latin typeface="Cambria Math"/>
                          </a:rPr>
                          <m:t> </m:t>
                        </m:r>
                      </m:num>
                      <m:den>
                        <m:r>
                          <a:rPr lang="ar-SA" sz="2800" b="1" i="1">
                            <a:solidFill>
                              <a:schemeClr val="tx2">
                                <a:lumMod val="10000"/>
                              </a:schemeClr>
                            </a:solidFill>
                            <a:latin typeface="Cambria Math"/>
                          </a:rPr>
                          <m:t>الكلي</m:t>
                        </m:r>
                        <m:r>
                          <a:rPr lang="ar-SA" sz="2800" b="1" i="1">
                            <a:solidFill>
                              <a:schemeClr val="tx2">
                                <a:lumMod val="10000"/>
                              </a:schemeClr>
                            </a:solidFill>
                            <a:latin typeface="Cambria Math"/>
                          </a:rPr>
                          <m:t> </m:t>
                        </m:r>
                        <m:r>
                          <a:rPr lang="ar-SA" sz="2800" b="1" i="1">
                            <a:solidFill>
                              <a:schemeClr val="tx2">
                                <a:lumMod val="10000"/>
                              </a:schemeClr>
                            </a:solidFill>
                            <a:latin typeface="Cambria Math"/>
                          </a:rPr>
                          <m:t>العدد</m:t>
                        </m:r>
                      </m:den>
                    </m:f>
                  </m:oMath>
                </a14:m>
                <a:endParaRPr lang="ar-SA" sz="2800" b="1" dirty="0">
                  <a:solidFill>
                    <a:schemeClr val="tx2">
                      <a:lumMod val="10000"/>
                    </a:schemeClr>
                  </a:solidFill>
                </a:endParaRPr>
              </a:p>
            </p:txBody>
          </p:sp>
        </mc:Choice>
        <mc:Fallback>
          <p:sp>
            <p:nvSpPr>
              <p:cNvPr id="4" name="مستطيل 3"/>
              <p:cNvSpPr>
                <a:spLocks noRot="1" noChangeAspect="1" noMove="1" noResize="1" noEditPoints="1" noAdjustHandles="1" noChangeArrowheads="1" noChangeShapeType="1" noTextEdit="1"/>
              </p:cNvSpPr>
              <p:nvPr/>
            </p:nvSpPr>
            <p:spPr>
              <a:xfrm>
                <a:off x="789890" y="3137835"/>
                <a:ext cx="7344816" cy="1800200"/>
              </a:xfrm>
              <a:prstGeom prst="rect">
                <a:avLst/>
              </a:prstGeom>
              <a:blipFill rotWithShape="1">
                <a:blip r:embed="rId3" cstate="print"/>
                <a:stretch>
                  <a:fillRect/>
                </a:stretch>
              </a:blipFill>
            </p:spPr>
            <p:txBody>
              <a:bodyPr/>
              <a:lstStyle/>
              <a:p>
                <a:r>
                  <a:rPr lang="ar-SA">
                    <a:noFill/>
                  </a:rPr>
                  <a:t> </a:t>
                </a:r>
              </a:p>
            </p:txBody>
          </p:sp>
        </mc:Fallback>
      </mc:AlternateContent>
    </p:spTree>
    <p:extLst>
      <p:ext uri="{BB962C8B-B14F-4D97-AF65-F5344CB8AC3E}">
        <p14:creationId xmlns="" xmlns:p14="http://schemas.microsoft.com/office/powerpoint/2010/main" val="4260460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randombar(horizontal)">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ox(in)">
                                      <p:cBhvr>
                                        <p:cTn id="1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endParaRPr lang="ar-SA" dirty="0"/>
          </a:p>
        </p:txBody>
      </p:sp>
      <p:sp>
        <p:nvSpPr>
          <p:cNvPr id="4" name="Title 1"/>
          <p:cNvSpPr>
            <a:spLocks/>
          </p:cNvSpPr>
          <p:nvPr/>
        </p:nvSpPr>
        <p:spPr bwMode="auto">
          <a:xfrm>
            <a:off x="457200" y="539750"/>
            <a:ext cx="8534400" cy="1187450"/>
          </a:xfrm>
          <a:prstGeom prst="rect">
            <a:avLst/>
          </a:prstGeom>
          <a:noFill/>
          <a:ln w="9525">
            <a:noFill/>
            <a:miter lim="800000"/>
            <a:headEnd/>
            <a:tailEnd/>
          </a:ln>
        </p:spPr>
        <p:txBody>
          <a:bodyPr anchor="b"/>
          <a:ls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endParaRPr lang="ar-SA" sz="6400">
              <a:solidFill>
                <a:srgbClr val="376092"/>
              </a:solidFill>
              <a:latin typeface="Calibri" pitchFamily="34" charset="0"/>
              <a:ea typeface="AL-Battar"/>
              <a:cs typeface="AL-Battar"/>
            </a:endParaRPr>
          </a:p>
        </p:txBody>
      </p:sp>
      <p:sp>
        <p:nvSpPr>
          <p:cNvPr id="5" name="Content Placeholder 2"/>
          <p:cNvSpPr>
            <a:spLocks/>
          </p:cNvSpPr>
          <p:nvPr/>
        </p:nvSpPr>
        <p:spPr bwMode="auto">
          <a:xfrm>
            <a:off x="142844" y="214290"/>
            <a:ext cx="8715436" cy="622461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lstStyle>
            <a:defPPr>
              <a:defRPr lang="en-US"/>
            </a:defPPr>
            <a:lvl1pPr algn="r" rtl="1" fontAlgn="base">
              <a:spcBef>
                <a:spcPct val="0"/>
              </a:spcBef>
              <a:spcAft>
                <a:spcPct val="0"/>
              </a:spcAft>
              <a:defRPr kern="1200">
                <a:solidFill>
                  <a:schemeClr val="dk1"/>
                </a:solidFill>
                <a:latin typeface="+mn-lt"/>
                <a:ea typeface="+mn-ea"/>
                <a:cs typeface="+mn-cs"/>
              </a:defRPr>
            </a:lvl1pPr>
            <a:lvl2pPr marL="457200" algn="r" rtl="1" fontAlgn="base">
              <a:spcBef>
                <a:spcPct val="0"/>
              </a:spcBef>
              <a:spcAft>
                <a:spcPct val="0"/>
              </a:spcAft>
              <a:defRPr kern="1200">
                <a:solidFill>
                  <a:schemeClr val="dk1"/>
                </a:solidFill>
                <a:latin typeface="+mn-lt"/>
                <a:ea typeface="+mn-ea"/>
                <a:cs typeface="+mn-cs"/>
              </a:defRPr>
            </a:lvl2pPr>
            <a:lvl3pPr marL="914400" algn="r" rtl="1" fontAlgn="base">
              <a:spcBef>
                <a:spcPct val="0"/>
              </a:spcBef>
              <a:spcAft>
                <a:spcPct val="0"/>
              </a:spcAft>
              <a:defRPr kern="1200">
                <a:solidFill>
                  <a:schemeClr val="dk1"/>
                </a:solidFill>
                <a:latin typeface="+mn-lt"/>
                <a:ea typeface="+mn-ea"/>
                <a:cs typeface="+mn-cs"/>
              </a:defRPr>
            </a:lvl3pPr>
            <a:lvl4pPr marL="1371600" algn="r" rtl="1" fontAlgn="base">
              <a:spcBef>
                <a:spcPct val="0"/>
              </a:spcBef>
              <a:spcAft>
                <a:spcPct val="0"/>
              </a:spcAft>
              <a:defRPr kern="1200">
                <a:solidFill>
                  <a:schemeClr val="dk1"/>
                </a:solidFill>
                <a:latin typeface="+mn-lt"/>
                <a:ea typeface="+mn-ea"/>
                <a:cs typeface="+mn-cs"/>
              </a:defRPr>
            </a:lvl4pPr>
            <a:lvl5pPr marL="1828800" algn="r" rtl="1" fontAlgn="base">
              <a:spcBef>
                <a:spcPct val="0"/>
              </a:spcBef>
              <a:spcAft>
                <a:spcPct val="0"/>
              </a:spcAft>
              <a:defRPr kern="1200">
                <a:solidFill>
                  <a:schemeClr val="dk1"/>
                </a:solidFill>
                <a:latin typeface="+mn-lt"/>
                <a:ea typeface="+mn-ea"/>
                <a:cs typeface="+mn-cs"/>
              </a:defRPr>
            </a:lvl5pPr>
            <a:lvl6pPr marL="2286000" algn="r" defTabSz="914400" rtl="1" eaLnBrk="1" latinLnBrk="0" hangingPunct="1">
              <a:defRPr kern="1200">
                <a:solidFill>
                  <a:schemeClr val="dk1"/>
                </a:solidFill>
                <a:latin typeface="+mn-lt"/>
                <a:ea typeface="+mn-ea"/>
                <a:cs typeface="+mn-cs"/>
              </a:defRPr>
            </a:lvl6pPr>
            <a:lvl7pPr marL="2743200" algn="r" defTabSz="914400" rtl="1" eaLnBrk="1" latinLnBrk="0" hangingPunct="1">
              <a:defRPr kern="1200">
                <a:solidFill>
                  <a:schemeClr val="dk1"/>
                </a:solidFill>
                <a:latin typeface="+mn-lt"/>
                <a:ea typeface="+mn-ea"/>
                <a:cs typeface="+mn-cs"/>
              </a:defRPr>
            </a:lvl7pPr>
            <a:lvl8pPr marL="3200400" algn="r" defTabSz="914400" rtl="1" eaLnBrk="1" latinLnBrk="0" hangingPunct="1">
              <a:defRPr kern="1200">
                <a:solidFill>
                  <a:schemeClr val="dk1"/>
                </a:solidFill>
                <a:latin typeface="+mn-lt"/>
                <a:ea typeface="+mn-ea"/>
                <a:cs typeface="+mn-cs"/>
              </a:defRPr>
            </a:lvl8pPr>
            <a:lvl9pPr marL="3657600" algn="r" defTabSz="914400" rtl="1" eaLnBrk="1" latinLnBrk="0" hangingPunct="1">
              <a:defRPr kern="1200">
                <a:solidFill>
                  <a:schemeClr val="dk1"/>
                </a:solidFill>
                <a:latin typeface="+mn-lt"/>
                <a:ea typeface="+mn-ea"/>
                <a:cs typeface="+mn-cs"/>
              </a:defRPr>
            </a:lvl9pPr>
          </a:lstStyle>
          <a:p>
            <a:pPr marL="273050" indent="-273050" algn="just">
              <a:spcBef>
                <a:spcPct val="20000"/>
              </a:spcBef>
              <a:buFont typeface="Arial" pitchFamily="34" charset="0"/>
              <a:buChar char="•"/>
              <a:defRPr/>
            </a:pPr>
            <a:endParaRPr lang="ar-SA" sz="2400">
              <a:solidFill>
                <a:srgbClr val="376092"/>
              </a:solidFill>
              <a:ea typeface="AL-Mohanad Bold"/>
              <a:cs typeface="AL-Mohanad Bold"/>
            </a:endParaRPr>
          </a:p>
        </p:txBody>
      </p:sp>
      <p:pic>
        <p:nvPicPr>
          <p:cNvPr id="6" name="table"/>
          <p:cNvPicPr>
            <a:picLocks noChangeAspect="1"/>
          </p:cNvPicPr>
          <p:nvPr/>
        </p:nvPicPr>
        <p:blipFill>
          <a:blip r:embed="rId2"/>
          <a:stretch>
            <a:fillRect/>
          </a:stretch>
        </p:blipFill>
        <p:spPr>
          <a:xfrm>
            <a:off x="1295400" y="3813175"/>
            <a:ext cx="5938019" cy="2017951"/>
          </a:xfrm>
          <a:prstGeom prst="rect">
            <a:avLst/>
          </a:prstGeom>
        </p:spPr>
      </p:pic>
      <p:sp>
        <p:nvSpPr>
          <p:cNvPr id="7" name="Line 5"/>
          <p:cNvSpPr>
            <a:spLocks noChangeShapeType="1"/>
          </p:cNvSpPr>
          <p:nvPr/>
        </p:nvSpPr>
        <p:spPr bwMode="auto">
          <a:xfrm>
            <a:off x="838200" y="3554413"/>
            <a:ext cx="3657600" cy="0"/>
          </a:xfrm>
          <a:prstGeom prst="line">
            <a:avLst/>
          </a:prstGeom>
          <a:noFill/>
          <a:ln w="9525">
            <a:solidFill>
              <a:srgbClr val="000000"/>
            </a:solidFill>
            <a:round/>
            <a:headEnd/>
            <a:tailEnd/>
          </a:ln>
        </p:spPr>
        <p:txBody>
          <a:bodyPr/>
          <a:ls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endParaRPr lang="ar-SA"/>
          </a:p>
        </p:txBody>
      </p:sp>
      <p:sp>
        <p:nvSpPr>
          <p:cNvPr id="8" name="Line 6"/>
          <p:cNvSpPr>
            <a:spLocks noChangeShapeType="1"/>
          </p:cNvSpPr>
          <p:nvPr/>
        </p:nvSpPr>
        <p:spPr bwMode="auto">
          <a:xfrm>
            <a:off x="4505325" y="3554413"/>
            <a:ext cx="0" cy="184150"/>
          </a:xfrm>
          <a:prstGeom prst="line">
            <a:avLst/>
          </a:prstGeom>
          <a:noFill/>
          <a:ln w="9525">
            <a:solidFill>
              <a:srgbClr val="000000"/>
            </a:solidFill>
            <a:round/>
            <a:headEnd/>
            <a:tailEnd type="triangle" w="med" len="med"/>
          </a:ln>
        </p:spPr>
        <p:txBody>
          <a:bodyPr/>
          <a:ls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endParaRPr lang="ar-SA"/>
          </a:p>
        </p:txBody>
      </p:sp>
      <p:sp>
        <p:nvSpPr>
          <p:cNvPr id="9" name="Line 7"/>
          <p:cNvSpPr>
            <a:spLocks noChangeShapeType="1"/>
          </p:cNvSpPr>
          <p:nvPr/>
        </p:nvSpPr>
        <p:spPr bwMode="auto">
          <a:xfrm>
            <a:off x="3352800" y="3554413"/>
            <a:ext cx="0" cy="184150"/>
          </a:xfrm>
          <a:prstGeom prst="line">
            <a:avLst/>
          </a:prstGeom>
          <a:noFill/>
          <a:ln w="9525">
            <a:solidFill>
              <a:srgbClr val="000000"/>
            </a:solidFill>
            <a:round/>
            <a:headEnd/>
            <a:tailEnd type="triangle" w="med" len="med"/>
          </a:ln>
        </p:spPr>
        <p:txBody>
          <a:bodyPr/>
          <a:ls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endParaRPr lang="ar-SA"/>
          </a:p>
        </p:txBody>
      </p:sp>
      <p:sp>
        <p:nvSpPr>
          <p:cNvPr id="10" name="Line 8"/>
          <p:cNvSpPr>
            <a:spLocks noChangeShapeType="1"/>
          </p:cNvSpPr>
          <p:nvPr/>
        </p:nvSpPr>
        <p:spPr bwMode="auto">
          <a:xfrm>
            <a:off x="1981200" y="3554413"/>
            <a:ext cx="0" cy="184150"/>
          </a:xfrm>
          <a:prstGeom prst="line">
            <a:avLst/>
          </a:prstGeom>
          <a:noFill/>
          <a:ln w="9525">
            <a:solidFill>
              <a:srgbClr val="000000"/>
            </a:solidFill>
            <a:round/>
            <a:headEnd/>
            <a:tailEnd type="triangle" w="med" len="med"/>
          </a:ln>
        </p:spPr>
        <p:txBody>
          <a:bodyPr/>
          <a:ls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endParaRPr lang="ar-SA"/>
          </a:p>
        </p:txBody>
      </p:sp>
      <p:sp>
        <p:nvSpPr>
          <p:cNvPr id="11" name="Text Box 9"/>
          <p:cNvSpPr txBox="1">
            <a:spLocks noChangeArrowheads="1"/>
          </p:cNvSpPr>
          <p:nvPr/>
        </p:nvSpPr>
        <p:spPr bwMode="auto">
          <a:xfrm>
            <a:off x="94344" y="3086100"/>
            <a:ext cx="1279525" cy="384175"/>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lstStyle>
            <a:defPPr>
              <a:defRPr lang="en-US"/>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r" defTabSz="914400" rtl="1" eaLnBrk="1" latinLnBrk="0" hangingPunct="1">
              <a:defRPr kern="1200">
                <a:solidFill>
                  <a:schemeClr val="lt1"/>
                </a:solidFill>
                <a:latin typeface="+mn-lt"/>
                <a:ea typeface="+mn-ea"/>
                <a:cs typeface="+mn-cs"/>
              </a:defRPr>
            </a:lvl6pPr>
            <a:lvl7pPr marL="2743200" algn="r" defTabSz="914400" rtl="1" eaLnBrk="1" latinLnBrk="0" hangingPunct="1">
              <a:defRPr kern="1200">
                <a:solidFill>
                  <a:schemeClr val="lt1"/>
                </a:solidFill>
                <a:latin typeface="+mn-lt"/>
                <a:ea typeface="+mn-ea"/>
                <a:cs typeface="+mn-cs"/>
              </a:defRPr>
            </a:lvl7pPr>
            <a:lvl8pPr marL="3200400" algn="r" defTabSz="914400" rtl="1" eaLnBrk="1" latinLnBrk="0" hangingPunct="1">
              <a:defRPr kern="1200">
                <a:solidFill>
                  <a:schemeClr val="lt1"/>
                </a:solidFill>
                <a:latin typeface="+mn-lt"/>
                <a:ea typeface="+mn-ea"/>
                <a:cs typeface="+mn-cs"/>
              </a:defRPr>
            </a:lvl8pPr>
            <a:lvl9pPr marL="3657600" algn="r" defTabSz="914400" rtl="1" eaLnBrk="1" latinLnBrk="0" hangingPunct="1">
              <a:defRPr kern="1200">
                <a:solidFill>
                  <a:schemeClr val="lt1"/>
                </a:solidFill>
                <a:latin typeface="+mn-lt"/>
                <a:ea typeface="+mn-ea"/>
                <a:cs typeface="+mn-cs"/>
              </a:defRPr>
            </a:lvl9pPr>
          </a:lstStyle>
          <a:p>
            <a:pPr>
              <a:spcAft>
                <a:spcPts val="1000"/>
              </a:spcAft>
              <a:defRPr/>
            </a:pPr>
            <a:r>
              <a:rPr lang="ar-SA" sz="1600" b="1" dirty="0"/>
              <a:t>عنوان العمود</a:t>
            </a:r>
            <a:endParaRPr lang="ar-SA" dirty="0"/>
          </a:p>
        </p:txBody>
      </p:sp>
      <p:sp>
        <p:nvSpPr>
          <p:cNvPr id="12" name="Line 10"/>
          <p:cNvSpPr>
            <a:spLocks noChangeShapeType="1"/>
          </p:cNvSpPr>
          <p:nvPr/>
        </p:nvSpPr>
        <p:spPr bwMode="auto">
          <a:xfrm>
            <a:off x="685800" y="4316413"/>
            <a:ext cx="571500" cy="0"/>
          </a:xfrm>
          <a:prstGeom prst="line">
            <a:avLst/>
          </a:prstGeom>
          <a:noFill/>
          <a:ln w="9525">
            <a:solidFill>
              <a:srgbClr val="000000"/>
            </a:solidFill>
            <a:round/>
            <a:headEnd/>
            <a:tailEnd type="triangle" w="med" len="med"/>
          </a:ln>
        </p:spPr>
        <p:txBody>
          <a:bodyPr/>
          <a:ls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endParaRPr lang="ar-SA"/>
          </a:p>
        </p:txBody>
      </p:sp>
      <p:sp>
        <p:nvSpPr>
          <p:cNvPr id="13" name="Text Box 11"/>
          <p:cNvSpPr txBox="1">
            <a:spLocks noChangeArrowheads="1"/>
          </p:cNvSpPr>
          <p:nvPr/>
        </p:nvSpPr>
        <p:spPr bwMode="auto">
          <a:xfrm>
            <a:off x="76200" y="4164013"/>
            <a:ext cx="795338" cy="36830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lstStyle>
            <a:defPPr>
              <a:defRPr lang="en-US"/>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r" defTabSz="914400" rtl="1" eaLnBrk="1" latinLnBrk="0" hangingPunct="1">
              <a:defRPr kern="1200">
                <a:solidFill>
                  <a:schemeClr val="lt1"/>
                </a:solidFill>
                <a:latin typeface="+mn-lt"/>
                <a:ea typeface="+mn-ea"/>
                <a:cs typeface="+mn-cs"/>
              </a:defRPr>
            </a:lvl6pPr>
            <a:lvl7pPr marL="2743200" algn="r" defTabSz="914400" rtl="1" eaLnBrk="1" latinLnBrk="0" hangingPunct="1">
              <a:defRPr kern="1200">
                <a:solidFill>
                  <a:schemeClr val="lt1"/>
                </a:solidFill>
                <a:latin typeface="+mn-lt"/>
                <a:ea typeface="+mn-ea"/>
                <a:cs typeface="+mn-cs"/>
              </a:defRPr>
            </a:lvl7pPr>
            <a:lvl8pPr marL="3200400" algn="r" defTabSz="914400" rtl="1" eaLnBrk="1" latinLnBrk="0" hangingPunct="1">
              <a:defRPr kern="1200">
                <a:solidFill>
                  <a:schemeClr val="lt1"/>
                </a:solidFill>
                <a:latin typeface="+mn-lt"/>
                <a:ea typeface="+mn-ea"/>
                <a:cs typeface="+mn-cs"/>
              </a:defRPr>
            </a:lvl8pPr>
            <a:lvl9pPr marL="3657600" algn="r" defTabSz="914400" rtl="1" eaLnBrk="1" latinLnBrk="0" hangingPunct="1">
              <a:defRPr kern="1200">
                <a:solidFill>
                  <a:schemeClr val="lt1"/>
                </a:solidFill>
                <a:latin typeface="+mn-lt"/>
                <a:ea typeface="+mn-ea"/>
                <a:cs typeface="+mn-cs"/>
              </a:defRPr>
            </a:lvl9pPr>
          </a:lstStyle>
          <a:p>
            <a:pPr algn="ctr">
              <a:spcAft>
                <a:spcPts val="1000"/>
              </a:spcAft>
              <a:defRPr/>
            </a:pPr>
            <a:r>
              <a:rPr lang="ar-SA" sz="1600" b="1" dirty="0"/>
              <a:t>عمود</a:t>
            </a:r>
            <a:endParaRPr lang="ar-SA" dirty="0"/>
          </a:p>
        </p:txBody>
      </p:sp>
      <p:sp>
        <p:nvSpPr>
          <p:cNvPr id="14" name="Line 12"/>
          <p:cNvSpPr>
            <a:spLocks noChangeShapeType="1"/>
          </p:cNvSpPr>
          <p:nvPr/>
        </p:nvSpPr>
        <p:spPr bwMode="auto">
          <a:xfrm flipH="1">
            <a:off x="7086600" y="3935413"/>
            <a:ext cx="457200" cy="0"/>
          </a:xfrm>
          <a:prstGeom prst="line">
            <a:avLst/>
          </a:prstGeom>
          <a:noFill/>
          <a:ln w="9525">
            <a:solidFill>
              <a:srgbClr val="000000"/>
            </a:solidFill>
            <a:round/>
            <a:headEnd/>
            <a:tailEnd type="triangle" w="med" len="med"/>
          </a:ln>
        </p:spPr>
        <p:txBody>
          <a:bodyPr/>
          <a:ls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endParaRPr lang="ar-SA"/>
          </a:p>
        </p:txBody>
      </p:sp>
      <p:sp>
        <p:nvSpPr>
          <p:cNvPr id="15" name="Text Box 13"/>
          <p:cNvSpPr txBox="1">
            <a:spLocks noChangeArrowheads="1"/>
          </p:cNvSpPr>
          <p:nvPr/>
        </p:nvSpPr>
        <p:spPr bwMode="auto">
          <a:xfrm>
            <a:off x="7620000" y="3706813"/>
            <a:ext cx="1073150" cy="365125"/>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lstStyle>
            <a:defPPr>
              <a:defRPr lang="en-US"/>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r" defTabSz="914400" rtl="1" eaLnBrk="1" latinLnBrk="0" hangingPunct="1">
              <a:defRPr kern="1200">
                <a:solidFill>
                  <a:schemeClr val="lt1"/>
                </a:solidFill>
                <a:latin typeface="+mn-lt"/>
                <a:ea typeface="+mn-ea"/>
                <a:cs typeface="+mn-cs"/>
              </a:defRPr>
            </a:lvl6pPr>
            <a:lvl7pPr marL="2743200" algn="r" defTabSz="914400" rtl="1" eaLnBrk="1" latinLnBrk="0" hangingPunct="1">
              <a:defRPr kern="1200">
                <a:solidFill>
                  <a:schemeClr val="lt1"/>
                </a:solidFill>
                <a:latin typeface="+mn-lt"/>
                <a:ea typeface="+mn-ea"/>
                <a:cs typeface="+mn-cs"/>
              </a:defRPr>
            </a:lvl7pPr>
            <a:lvl8pPr marL="3200400" algn="r" defTabSz="914400" rtl="1" eaLnBrk="1" latinLnBrk="0" hangingPunct="1">
              <a:defRPr kern="1200">
                <a:solidFill>
                  <a:schemeClr val="lt1"/>
                </a:solidFill>
                <a:latin typeface="+mn-lt"/>
                <a:ea typeface="+mn-ea"/>
                <a:cs typeface="+mn-cs"/>
              </a:defRPr>
            </a:lvl8pPr>
            <a:lvl9pPr marL="3657600" algn="r" defTabSz="914400" rtl="1" eaLnBrk="1" latinLnBrk="0" hangingPunct="1">
              <a:defRPr kern="1200">
                <a:solidFill>
                  <a:schemeClr val="lt1"/>
                </a:solidFill>
                <a:latin typeface="+mn-lt"/>
                <a:ea typeface="+mn-ea"/>
                <a:cs typeface="+mn-cs"/>
              </a:defRPr>
            </a:lvl9pPr>
          </a:lstStyle>
          <a:p>
            <a:pPr>
              <a:spcAft>
                <a:spcPts val="1000"/>
              </a:spcAft>
              <a:defRPr/>
            </a:pPr>
            <a:r>
              <a:rPr lang="ar-SA" sz="1600" b="1" dirty="0"/>
              <a:t>هيكل الجدول</a:t>
            </a:r>
            <a:endParaRPr lang="ar-SA" dirty="0"/>
          </a:p>
        </p:txBody>
      </p:sp>
      <p:sp>
        <p:nvSpPr>
          <p:cNvPr id="16" name="Rectangle 14"/>
          <p:cNvSpPr>
            <a:spLocks noChangeArrowheads="1"/>
          </p:cNvSpPr>
          <p:nvPr/>
        </p:nvSpPr>
        <p:spPr bwMode="auto">
          <a:xfrm>
            <a:off x="2514600" y="5854700"/>
            <a:ext cx="4572000" cy="584200"/>
          </a:xfrm>
          <a:prstGeom prst="rect">
            <a:avLst/>
          </a:prstGeom>
          <a:noFill/>
          <a:ln w="9525">
            <a:noFill/>
            <a:miter lim="800000"/>
            <a:headEnd/>
            <a:tailEnd/>
          </a:ln>
        </p:spPr>
        <p:txBody>
          <a:bodyPr anchor="ctr">
            <a:spAutoFit/>
          </a:bodyPr>
          <a:ls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pPr algn="justLow"/>
            <a:r>
              <a:rPr lang="ar-SA" altLang="zh-CN" sz="1600"/>
              <a:t>المصدر: جامعة الملك فيصل، احصائية الجامعة حسب الكليات</a:t>
            </a:r>
          </a:p>
          <a:p>
            <a:pPr algn="justLow"/>
            <a:r>
              <a:rPr lang="ar-SA" sz="1600"/>
              <a:t>* يحدد المستوى بالسنة الدراسية التي يدرس فيها الطالب .</a:t>
            </a:r>
            <a:endParaRPr lang="ar-SA" altLang="zh-CN" sz="1600"/>
          </a:p>
        </p:txBody>
      </p:sp>
      <p:sp>
        <p:nvSpPr>
          <p:cNvPr id="17" name="Rectangle 15"/>
          <p:cNvSpPr>
            <a:spLocks noChangeArrowheads="1"/>
          </p:cNvSpPr>
          <p:nvPr/>
        </p:nvSpPr>
        <p:spPr bwMode="auto">
          <a:xfrm>
            <a:off x="2819400" y="1927225"/>
            <a:ext cx="3352800" cy="339725"/>
          </a:xfrm>
          <a:prstGeom prst="rect">
            <a:avLst/>
          </a:prstGeom>
          <a:noFill/>
          <a:ln w="9525">
            <a:noFill/>
            <a:miter lim="800000"/>
            <a:headEnd/>
            <a:tailEnd/>
          </a:ln>
        </p:spPr>
        <p:txBody>
          <a:bodyPr anchor="ctr">
            <a:spAutoFit/>
          </a:bodyPr>
          <a:ls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pPr algn="justLow"/>
            <a:r>
              <a:rPr lang="ar-SA" altLang="zh-CN" sz="1600" b="1">
                <a:latin typeface="Times New Roman" pitchFamily="18" charset="0"/>
                <a:ea typeface="Times New Roman" pitchFamily="18" charset="0"/>
                <a:cs typeface="Traditional Arabic" pitchFamily="18" charset="-78"/>
              </a:rPr>
              <a:t>رقم الجدول</a:t>
            </a:r>
            <a:r>
              <a:rPr lang="ar-SA" altLang="zh-CN" sz="1600">
                <a:latin typeface="Times New Roman" pitchFamily="18" charset="0"/>
                <a:ea typeface="Times New Roman" pitchFamily="18" charset="0"/>
                <a:cs typeface="Traditional Arabic" pitchFamily="18" charset="-78"/>
              </a:rPr>
              <a:t>                               جدول رقم (5)</a:t>
            </a:r>
            <a:endParaRPr lang="ar-SA" altLang="zh-CN" sz="1600">
              <a:cs typeface="Traditional Arabic" pitchFamily="18" charset="-78"/>
            </a:endParaRPr>
          </a:p>
        </p:txBody>
      </p:sp>
      <p:sp>
        <p:nvSpPr>
          <p:cNvPr id="18" name="Rectangle 16"/>
          <p:cNvSpPr>
            <a:spLocks noChangeArrowheads="1"/>
          </p:cNvSpPr>
          <p:nvPr/>
        </p:nvSpPr>
        <p:spPr bwMode="auto">
          <a:xfrm>
            <a:off x="1727200" y="2384425"/>
            <a:ext cx="4419600" cy="339725"/>
          </a:xfrm>
          <a:prstGeom prst="rect">
            <a:avLst/>
          </a:prstGeom>
          <a:noFill/>
          <a:ln w="9525">
            <a:noFill/>
            <a:miter lim="800000"/>
            <a:headEnd/>
            <a:tailEnd/>
          </a:ln>
        </p:spPr>
        <p:txBody>
          <a:bodyPr anchor="ctr">
            <a:spAutoFit/>
          </a:bodyPr>
          <a:ls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pPr algn="justLow"/>
            <a:r>
              <a:rPr lang="ar-SA" altLang="zh-CN" sz="1600" b="1">
                <a:latin typeface="Times New Roman" pitchFamily="18" charset="0"/>
                <a:ea typeface="Times New Roman" pitchFamily="18" charset="0"/>
                <a:cs typeface="Traditional Arabic" pitchFamily="18" charset="-78"/>
              </a:rPr>
              <a:t>عنوان الجدول</a:t>
            </a:r>
            <a:r>
              <a:rPr lang="ar-SA" altLang="zh-CN" sz="1600">
                <a:latin typeface="Times New Roman" pitchFamily="18" charset="0"/>
                <a:ea typeface="Times New Roman" pitchFamily="18" charset="0"/>
                <a:cs typeface="Traditional Arabic" pitchFamily="18" charset="-78"/>
              </a:rPr>
              <a:t>        يوضح طلبة جامعة الملك فيصل للعام الجامعي 1423هـ</a:t>
            </a:r>
            <a:endParaRPr lang="ar-SA" altLang="zh-CN" sz="1600">
              <a:cs typeface="Traditional Arabic" pitchFamily="18" charset="-78"/>
            </a:endParaRPr>
          </a:p>
        </p:txBody>
      </p:sp>
      <p:sp>
        <p:nvSpPr>
          <p:cNvPr id="19" name="Rectangle 18"/>
          <p:cNvSpPr>
            <a:spLocks noChangeArrowheads="1"/>
          </p:cNvSpPr>
          <p:nvPr/>
        </p:nvSpPr>
        <p:spPr bwMode="auto">
          <a:xfrm>
            <a:off x="-381000" y="419100"/>
            <a:ext cx="9906000" cy="457200"/>
          </a:xfrm>
          <a:prstGeom prst="rect">
            <a:avLst/>
          </a:prstGeom>
          <a:noFill/>
          <a:ln w="9525">
            <a:noFill/>
            <a:miter lim="800000"/>
            <a:headEnd/>
            <a:tailEnd/>
          </a:ln>
        </p:spPr>
        <p:txBody>
          <a:bodyPr wrap="none" anchor="ctr">
            <a:spAutoFit/>
          </a:bodyPr>
          <a:ls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endParaRPr lang="ar-SA"/>
          </a:p>
        </p:txBody>
      </p:sp>
      <p:sp>
        <p:nvSpPr>
          <p:cNvPr id="20" name="Rectangle 19"/>
          <p:cNvSpPr>
            <a:spLocks noChangeArrowheads="1"/>
          </p:cNvSpPr>
          <p:nvPr/>
        </p:nvSpPr>
        <p:spPr bwMode="auto">
          <a:xfrm>
            <a:off x="2292350" y="2841625"/>
            <a:ext cx="3829050" cy="339725"/>
          </a:xfrm>
          <a:prstGeom prst="rect">
            <a:avLst/>
          </a:prstGeom>
          <a:noFill/>
          <a:ln w="9525">
            <a:noFill/>
            <a:miter lim="800000"/>
            <a:headEnd/>
            <a:tailEnd/>
          </a:ln>
        </p:spPr>
        <p:txBody>
          <a:bodyPr anchor="ctr">
            <a:spAutoFit/>
          </a:bodyPr>
          <a:ls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pPr eaLnBrk="0" hangingPunct="0"/>
            <a:r>
              <a:rPr lang="ar-SA" sz="1600" b="1">
                <a:latin typeface="Traditional Arabic" pitchFamily="18" charset="-78"/>
                <a:cs typeface="Traditional Arabic" pitchFamily="18" charset="-78"/>
              </a:rPr>
              <a:t>عنوان توضيحي</a:t>
            </a:r>
            <a:r>
              <a:rPr lang="ar-SA" sz="1600">
                <a:latin typeface="Traditional Arabic" pitchFamily="18" charset="-78"/>
                <a:cs typeface="Traditional Arabic" pitchFamily="18" charset="-78"/>
              </a:rPr>
              <a:t>                   (مصنفون حسب الجنس )</a:t>
            </a:r>
            <a:endParaRPr lang="ar-SA" sz="160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 xmlns:a14="http://schemas.microsoft.com/office/drawing/2010/main" Requires="a14">
          <p:graphicFrame>
            <p:nvGraphicFramePr>
              <p:cNvPr id="2" name="جدول 1"/>
              <p:cNvGraphicFramePr>
                <a:graphicFrameLocks noGrp="1"/>
              </p:cNvGraphicFramePr>
              <p:nvPr>
                <p:extLst>
                  <p:ext uri="{D42A27DB-BD31-4B8C-83A1-F6EECF244321}">
                    <p14:modId xmlns:p14="http://schemas.microsoft.com/office/powerpoint/2010/main" val="1573522540"/>
                  </p:ext>
                </p:extLst>
              </p:nvPr>
            </p:nvGraphicFramePr>
            <p:xfrm>
              <a:off x="5148064" y="1484784"/>
              <a:ext cx="3552055" cy="3688080"/>
            </p:xfrm>
            <a:graphic>
              <a:graphicData uri="http://schemas.openxmlformats.org/drawingml/2006/table">
                <a:tbl>
                  <a:tblPr rtl="1" firstRow="1" bandRow="1">
                    <a:tableStyleId>{21E4AEA4-8DFA-4A89-87EB-49C32662AFE0}</a:tableStyleId>
                  </a:tblPr>
                  <a:tblGrid>
                    <a:gridCol w="1123385"/>
                    <a:gridCol w="1214335"/>
                    <a:gridCol w="1214335"/>
                  </a:tblGrid>
                  <a:tr h="295451">
                    <a:tc>
                      <a:txBody>
                        <a:bodyPr/>
                        <a:lstStyle/>
                        <a:p>
                          <a:pPr algn="ctr" rtl="1"/>
                          <a:r>
                            <a:rPr lang="ar-SA" sz="2000" b="1" dirty="0" smtClean="0">
                              <a:effectLst>
                                <a:outerShdw blurRad="38100" dist="38100" dir="2700000" algn="tl">
                                  <a:srgbClr val="000000">
                                    <a:alpha val="43137"/>
                                  </a:srgbClr>
                                </a:outerShdw>
                              </a:effectLst>
                            </a:rPr>
                            <a:t>الكلية</a:t>
                          </a:r>
                          <a:endParaRPr lang="ar-SA" sz="2000" b="1" dirty="0">
                            <a:effectLst>
                              <a:outerShdw blurRad="38100" dist="38100" dir="2700000" algn="tl">
                                <a:srgbClr val="000000">
                                  <a:alpha val="43137"/>
                                </a:srgbClr>
                              </a:outerShdw>
                            </a:effectLst>
                          </a:endParaRPr>
                        </a:p>
                      </a:txBody>
                      <a:tcPr anchor="ctr"/>
                    </a:tc>
                    <a:tc>
                      <a:txBody>
                        <a:bodyPr/>
                        <a:lstStyle/>
                        <a:p>
                          <a:pPr algn="ctr" rtl="1"/>
                          <a:r>
                            <a:rPr lang="ar-SA" sz="2000" b="1" dirty="0" smtClean="0">
                              <a:effectLst>
                                <a:outerShdw blurRad="38100" dist="38100" dir="2700000" algn="tl">
                                  <a:srgbClr val="000000">
                                    <a:alpha val="43137"/>
                                  </a:srgbClr>
                                </a:outerShdw>
                              </a:effectLst>
                            </a:rPr>
                            <a:t>عدد الطالبات</a:t>
                          </a:r>
                          <a:endParaRPr lang="ar-SA" sz="2000" b="1" dirty="0">
                            <a:effectLst>
                              <a:outerShdw blurRad="38100" dist="38100" dir="2700000" algn="tl">
                                <a:srgbClr val="000000">
                                  <a:alpha val="43137"/>
                                </a:srgbClr>
                              </a:outerShdw>
                            </a:effectLst>
                          </a:endParaRPr>
                        </a:p>
                      </a:txBody>
                      <a:tcPr anchor="ctr"/>
                    </a:tc>
                    <a:tc>
                      <a:txBody>
                        <a:bodyPr/>
                        <a:lstStyle/>
                        <a:p>
                          <a:pPr algn="ctr" rtl="1"/>
                          <a:r>
                            <a:rPr lang="ar-SA" sz="2000" b="1" dirty="0" smtClean="0">
                              <a:effectLst>
                                <a:outerShdw blurRad="38100" dist="38100" dir="2700000" algn="tl">
                                  <a:srgbClr val="000000">
                                    <a:alpha val="43137"/>
                                  </a:srgbClr>
                                </a:outerShdw>
                              </a:effectLst>
                            </a:rPr>
                            <a:t>زاوية القطاع</a:t>
                          </a:r>
                          <a:endParaRPr lang="ar-SA" sz="2000" b="1" dirty="0">
                            <a:effectLst>
                              <a:outerShdw blurRad="38100" dist="38100" dir="2700000" algn="tl">
                                <a:srgbClr val="000000">
                                  <a:alpha val="43137"/>
                                </a:srgbClr>
                              </a:outerShdw>
                            </a:effectLst>
                          </a:endParaRPr>
                        </a:p>
                      </a:txBody>
                      <a:tcPr anchor="ctr"/>
                    </a:tc>
                  </a:tr>
                  <a:tr h="370840">
                    <a:tc>
                      <a:txBody>
                        <a:bodyPr/>
                        <a:lstStyle/>
                        <a:p>
                          <a:pPr algn="ctr" rtl="1"/>
                          <a:r>
                            <a:rPr lang="ar-SA" sz="2000" b="1" dirty="0" smtClean="0">
                              <a:effectLst/>
                            </a:rPr>
                            <a:t>العلوم</a:t>
                          </a:r>
                          <a:endParaRPr lang="ar-SA" sz="2000" b="1" dirty="0">
                            <a:effectLst/>
                          </a:endParaRPr>
                        </a:p>
                      </a:txBody>
                      <a:tcPr anchor="ctr"/>
                    </a:tc>
                    <a:tc>
                      <a:txBody>
                        <a:bodyPr/>
                        <a:lstStyle/>
                        <a:p>
                          <a:pPr algn="ctr" rtl="1"/>
                          <a:r>
                            <a:rPr lang="en-US" sz="2000" b="1" i="0" kern="1200" dirty="0" smtClean="0">
                              <a:solidFill>
                                <a:schemeClr val="dk1"/>
                              </a:solidFill>
                              <a:effectLst/>
                              <a:latin typeface="Cambria Math"/>
                              <a:ea typeface="+mn-ea"/>
                              <a:cs typeface="+mn-cs"/>
                            </a:rPr>
                            <a:t>200</a:t>
                          </a:r>
                          <a:endParaRPr lang="ar-SA" sz="2000" b="1" i="0" kern="1200" dirty="0">
                            <a:solidFill>
                              <a:schemeClr val="dk1"/>
                            </a:solidFill>
                            <a:effectLst/>
                            <a:latin typeface="Cambria Math"/>
                            <a:ea typeface="+mn-ea"/>
                            <a:cs typeface="+mn-cs"/>
                          </a:endParaRPr>
                        </a:p>
                      </a:txBody>
                      <a:tcPr anchor="ctr"/>
                    </a:tc>
                    <a:tc>
                      <a:txBody>
                        <a:bodyPr/>
                        <a:lstStyle/>
                        <a:p>
                          <a:pPr algn="ctr" rtl="0" fontAlgn="ctr"/>
                          <a14:m>
                            <m:oMathPara xmlns:m="http://schemas.openxmlformats.org/officeDocument/2006/math">
                              <m:oMathParaPr>
                                <m:jc m:val="centerGroup"/>
                              </m:oMathParaPr>
                              <m:oMath xmlns:m="http://schemas.openxmlformats.org/officeDocument/2006/math">
                                <m:sSup>
                                  <m:sSupPr>
                                    <m:ctrlPr>
                                      <a:rPr lang="ar-SA" sz="2000" b="1" i="1" smtClean="0">
                                        <a:effectLst/>
                                        <a:latin typeface="Cambria Math"/>
                                      </a:rPr>
                                    </m:ctrlPr>
                                  </m:sSupPr>
                                  <m:e>
                                    <m:r>
                                      <a:rPr lang="ar-SA" sz="2000" b="1" i="1" smtClean="0">
                                        <a:effectLst/>
                                        <a:latin typeface="Cambria Math"/>
                                      </a:rPr>
                                      <m:t>𝟕𝟗</m:t>
                                    </m:r>
                                    <m:r>
                                      <a:rPr lang="ar-SA" sz="2000" b="1" i="1" smtClean="0">
                                        <a:effectLst/>
                                        <a:latin typeface="Cambria Math"/>
                                      </a:rPr>
                                      <m:t>.</m:t>
                                    </m:r>
                                    <m:r>
                                      <a:rPr lang="ar-SA" sz="2000" b="1" i="1" smtClean="0">
                                        <a:effectLst/>
                                        <a:latin typeface="Cambria Math"/>
                                      </a:rPr>
                                      <m:t>𝟏</m:t>
                                    </m:r>
                                  </m:e>
                                  <m:sup>
                                    <m:r>
                                      <a:rPr lang="ar-SA" sz="2000" b="1" i="1" smtClean="0">
                                        <a:effectLst/>
                                        <a:latin typeface="Cambria Math"/>
                                        <a:ea typeface="Cambria Math"/>
                                      </a:rPr>
                                      <m:t>∘</m:t>
                                    </m:r>
                                  </m:sup>
                                </m:sSup>
                              </m:oMath>
                            </m:oMathPara>
                          </a14:m>
                          <a:endParaRPr lang="ar-SA" sz="2000" b="1" kern="1200" dirty="0">
                            <a:solidFill>
                              <a:schemeClr val="dk1"/>
                            </a:solidFill>
                            <a:effectLst/>
                            <a:latin typeface="+mn-lt"/>
                            <a:ea typeface="+mn-ea"/>
                            <a:cs typeface="+mn-cs"/>
                          </a:endParaRPr>
                        </a:p>
                      </a:txBody>
                      <a:tcPr marL="9525" marR="9525" marT="9525" marB="0" anchor="ctr"/>
                    </a:tc>
                  </a:tr>
                  <a:tr h="370840">
                    <a:tc>
                      <a:txBody>
                        <a:bodyPr/>
                        <a:lstStyle/>
                        <a:p>
                          <a:pPr algn="ctr" rtl="1"/>
                          <a:r>
                            <a:rPr lang="ar-SA" sz="2000" b="1" dirty="0" smtClean="0">
                              <a:effectLst/>
                            </a:rPr>
                            <a:t>العلوم الزراعية</a:t>
                          </a:r>
                          <a:endParaRPr lang="ar-SA" sz="2000" b="1" dirty="0">
                            <a:effectLst/>
                          </a:endParaRPr>
                        </a:p>
                      </a:txBody>
                      <a:tcPr anchor="ctr"/>
                    </a:tc>
                    <a:tc>
                      <a:txBody>
                        <a:bodyPr/>
                        <a:lstStyle/>
                        <a:p>
                          <a:pPr algn="ctr" rtl="1"/>
                          <a:r>
                            <a:rPr lang="en-US" sz="2000" b="1" i="0" kern="1200" dirty="0" smtClean="0">
                              <a:solidFill>
                                <a:schemeClr val="dk1"/>
                              </a:solidFill>
                              <a:effectLst/>
                              <a:latin typeface="Cambria Math"/>
                              <a:ea typeface="+mn-ea"/>
                              <a:cs typeface="+mn-cs"/>
                            </a:rPr>
                            <a:t>350</a:t>
                          </a:r>
                          <a:endParaRPr lang="ar-SA" sz="2000" b="1" i="0" kern="1200" dirty="0">
                            <a:solidFill>
                              <a:schemeClr val="dk1"/>
                            </a:solidFill>
                            <a:effectLst/>
                            <a:latin typeface="Cambria Math"/>
                            <a:ea typeface="+mn-ea"/>
                            <a:cs typeface="+mn-cs"/>
                          </a:endParaRPr>
                        </a:p>
                      </a:txBody>
                      <a:tcPr anchor="ctr"/>
                    </a:tc>
                    <a:tc>
                      <a:txBody>
                        <a:bodyPr/>
                        <a:lstStyle/>
                        <a:p>
                          <a:pPr algn="ctr" rtl="0" fontAlgn="ctr"/>
                          <a14:m>
                            <m:oMathPara xmlns:m="http://schemas.openxmlformats.org/officeDocument/2006/math">
                              <m:oMathParaPr>
                                <m:jc m:val="centerGroup"/>
                              </m:oMathParaPr>
                              <m:oMath xmlns:m="http://schemas.openxmlformats.org/officeDocument/2006/math">
                                <m:sSup>
                                  <m:sSupPr>
                                    <m:ctrlPr>
                                      <a:rPr lang="ar-SA" sz="2000" b="1" i="1" smtClean="0">
                                        <a:effectLst/>
                                        <a:latin typeface="Cambria Math"/>
                                      </a:rPr>
                                    </m:ctrlPr>
                                  </m:sSupPr>
                                  <m:e>
                                    <m:r>
                                      <a:rPr lang="ar-SA" sz="2000" b="1" i="1" smtClean="0">
                                        <a:effectLst/>
                                        <a:latin typeface="Cambria Math"/>
                                      </a:rPr>
                                      <m:t>𝟏𝟑𝟖</m:t>
                                    </m:r>
                                  </m:e>
                                  <m:sup>
                                    <m:r>
                                      <a:rPr lang="ar-SA" sz="2000" b="1" i="1" smtClean="0">
                                        <a:effectLst/>
                                        <a:latin typeface="Cambria Math"/>
                                        <a:ea typeface="Cambria Math"/>
                                      </a:rPr>
                                      <m:t>∘</m:t>
                                    </m:r>
                                  </m:sup>
                                </m:sSup>
                              </m:oMath>
                            </m:oMathPara>
                          </a14:m>
                          <a:endParaRPr lang="ar-SA" sz="2000" b="1" kern="1200" dirty="0">
                            <a:solidFill>
                              <a:schemeClr val="dk1"/>
                            </a:solidFill>
                            <a:effectLst/>
                            <a:latin typeface="+mn-lt"/>
                            <a:ea typeface="+mn-ea"/>
                            <a:cs typeface="+mn-cs"/>
                          </a:endParaRPr>
                        </a:p>
                      </a:txBody>
                      <a:tcPr marL="9525" marR="9525" marT="9525" marB="0" anchor="ctr"/>
                    </a:tc>
                  </a:tr>
                  <a:tr h="370840">
                    <a:tc>
                      <a:txBody>
                        <a:bodyPr/>
                        <a:lstStyle/>
                        <a:p>
                          <a:pPr algn="ctr" rtl="1"/>
                          <a:r>
                            <a:rPr lang="ar-SA" sz="2000" b="1" dirty="0" smtClean="0">
                              <a:effectLst/>
                            </a:rPr>
                            <a:t>الطب</a:t>
                          </a:r>
                          <a:endParaRPr lang="ar-SA" sz="2000" b="1" dirty="0">
                            <a:effectLst/>
                          </a:endParaRPr>
                        </a:p>
                      </a:txBody>
                      <a:tcPr anchor="ctr"/>
                    </a:tc>
                    <a:tc>
                      <a:txBody>
                        <a:bodyPr/>
                        <a:lstStyle/>
                        <a:p>
                          <a:pPr algn="ctr" rtl="1"/>
                          <a:r>
                            <a:rPr lang="en-US" sz="2000" b="1" i="0" kern="1200" dirty="0" smtClean="0">
                              <a:solidFill>
                                <a:schemeClr val="dk1"/>
                              </a:solidFill>
                              <a:effectLst/>
                              <a:latin typeface="Cambria Math"/>
                              <a:ea typeface="+mn-ea"/>
                              <a:cs typeface="+mn-cs"/>
                            </a:rPr>
                            <a:t>90</a:t>
                          </a:r>
                          <a:endParaRPr lang="ar-SA" sz="2000" b="1" i="0" kern="1200" dirty="0">
                            <a:solidFill>
                              <a:schemeClr val="dk1"/>
                            </a:solidFill>
                            <a:effectLst/>
                            <a:latin typeface="Cambria Math"/>
                            <a:ea typeface="+mn-ea"/>
                            <a:cs typeface="+mn-cs"/>
                          </a:endParaRPr>
                        </a:p>
                      </a:txBody>
                      <a:tcPr anchor="ctr"/>
                    </a:tc>
                    <a:tc>
                      <a:txBody>
                        <a:bodyPr/>
                        <a:lstStyle/>
                        <a:p>
                          <a:pPr algn="ctr" rtl="0" fontAlgn="ctr"/>
                          <a14:m>
                            <m:oMathPara xmlns:m="http://schemas.openxmlformats.org/officeDocument/2006/math">
                              <m:oMathParaPr>
                                <m:jc m:val="centerGroup"/>
                              </m:oMathParaPr>
                              <m:oMath xmlns:m="http://schemas.openxmlformats.org/officeDocument/2006/math">
                                <m:sSup>
                                  <m:sSupPr>
                                    <m:ctrlPr>
                                      <a:rPr lang="ar-SA" sz="2000" b="1" i="1" smtClean="0">
                                        <a:effectLst/>
                                        <a:latin typeface="Cambria Math"/>
                                      </a:rPr>
                                    </m:ctrlPr>
                                  </m:sSupPr>
                                  <m:e>
                                    <m:r>
                                      <a:rPr lang="ar-SA" sz="2000" b="1" i="1" smtClean="0">
                                        <a:effectLst/>
                                        <a:latin typeface="Cambria Math"/>
                                      </a:rPr>
                                      <m:t>𝟑𝟓</m:t>
                                    </m:r>
                                    <m:r>
                                      <a:rPr lang="ar-SA" sz="2000" b="1" i="1" smtClean="0">
                                        <a:effectLst/>
                                        <a:latin typeface="Cambria Math"/>
                                      </a:rPr>
                                      <m:t>.</m:t>
                                    </m:r>
                                    <m:r>
                                      <a:rPr lang="ar-SA" sz="2000" b="1" i="1" smtClean="0">
                                        <a:effectLst/>
                                        <a:latin typeface="Cambria Math"/>
                                      </a:rPr>
                                      <m:t>𝟕</m:t>
                                    </m:r>
                                  </m:e>
                                  <m:sup>
                                    <m:r>
                                      <a:rPr lang="ar-SA" sz="2000" b="1" i="1" smtClean="0">
                                        <a:effectLst/>
                                        <a:latin typeface="Cambria Math"/>
                                        <a:ea typeface="Cambria Math"/>
                                      </a:rPr>
                                      <m:t>∘</m:t>
                                    </m:r>
                                  </m:sup>
                                </m:sSup>
                              </m:oMath>
                            </m:oMathPara>
                          </a14:m>
                          <a:endParaRPr lang="ar-SA" sz="2000" b="1" kern="1200" dirty="0">
                            <a:solidFill>
                              <a:schemeClr val="dk1"/>
                            </a:solidFill>
                            <a:effectLst/>
                            <a:latin typeface="+mn-lt"/>
                            <a:ea typeface="+mn-ea"/>
                            <a:cs typeface="+mn-cs"/>
                          </a:endParaRPr>
                        </a:p>
                      </a:txBody>
                      <a:tcPr marL="9525" marR="9525" marT="9525" marB="0" anchor="ctr"/>
                    </a:tc>
                  </a:tr>
                  <a:tr h="370840">
                    <a:tc>
                      <a:txBody>
                        <a:bodyPr/>
                        <a:lstStyle/>
                        <a:p>
                          <a:pPr algn="ctr" rtl="1"/>
                          <a:r>
                            <a:rPr lang="ar-SA" sz="2000" b="1" dirty="0" smtClean="0">
                              <a:effectLst/>
                            </a:rPr>
                            <a:t>الصيدلة</a:t>
                          </a:r>
                          <a:endParaRPr lang="ar-SA" sz="2000" b="1" dirty="0">
                            <a:effectLst/>
                          </a:endParaRPr>
                        </a:p>
                      </a:txBody>
                      <a:tcPr anchor="ctr"/>
                    </a:tc>
                    <a:tc>
                      <a:txBody>
                        <a:bodyPr/>
                        <a:lstStyle/>
                        <a:p>
                          <a:pPr algn="ctr" rtl="1"/>
                          <a:r>
                            <a:rPr lang="en-US" sz="2000" b="1" i="0" kern="1200" dirty="0" smtClean="0">
                              <a:solidFill>
                                <a:schemeClr val="dk1"/>
                              </a:solidFill>
                              <a:effectLst/>
                              <a:latin typeface="Cambria Math"/>
                              <a:ea typeface="+mn-ea"/>
                              <a:cs typeface="+mn-cs"/>
                            </a:rPr>
                            <a:t>120</a:t>
                          </a:r>
                          <a:endParaRPr lang="ar-SA" sz="2000" b="1" i="0" kern="1200" dirty="0">
                            <a:solidFill>
                              <a:schemeClr val="dk1"/>
                            </a:solidFill>
                            <a:effectLst/>
                            <a:latin typeface="Cambria Math"/>
                            <a:ea typeface="+mn-ea"/>
                            <a:cs typeface="+mn-cs"/>
                          </a:endParaRPr>
                        </a:p>
                      </a:txBody>
                      <a:tcPr anchor="ctr"/>
                    </a:tc>
                    <a:tc>
                      <a:txBody>
                        <a:bodyPr/>
                        <a:lstStyle/>
                        <a:p>
                          <a:pPr algn="ctr" rtl="0" fontAlgn="ctr"/>
                          <a14:m>
                            <m:oMathPara xmlns:m="http://schemas.openxmlformats.org/officeDocument/2006/math">
                              <m:oMathParaPr>
                                <m:jc m:val="centerGroup"/>
                              </m:oMathParaPr>
                              <m:oMath xmlns:m="http://schemas.openxmlformats.org/officeDocument/2006/math">
                                <m:sSup>
                                  <m:sSupPr>
                                    <m:ctrlPr>
                                      <a:rPr lang="ar-SA" sz="2000" b="1" i="1" smtClean="0">
                                        <a:effectLst/>
                                        <a:latin typeface="Cambria Math"/>
                                      </a:rPr>
                                    </m:ctrlPr>
                                  </m:sSupPr>
                                  <m:e>
                                    <m:r>
                                      <a:rPr lang="ar-SA" sz="2000" b="1" i="1" smtClean="0">
                                        <a:effectLst/>
                                        <a:latin typeface="Cambria Math"/>
                                      </a:rPr>
                                      <m:t>𝟒𝟕</m:t>
                                    </m:r>
                                    <m:r>
                                      <a:rPr lang="ar-SA" sz="2000" b="1" i="1" smtClean="0">
                                        <a:effectLst/>
                                        <a:latin typeface="Cambria Math"/>
                                      </a:rPr>
                                      <m:t>.</m:t>
                                    </m:r>
                                    <m:r>
                                      <a:rPr lang="ar-SA" sz="2000" b="1" i="1" smtClean="0">
                                        <a:effectLst/>
                                        <a:latin typeface="Cambria Math"/>
                                      </a:rPr>
                                      <m:t>𝟓</m:t>
                                    </m:r>
                                  </m:e>
                                  <m:sup>
                                    <m:r>
                                      <a:rPr lang="ar-SA" sz="2000" b="1" i="1" smtClean="0">
                                        <a:effectLst/>
                                        <a:latin typeface="Cambria Math"/>
                                        <a:ea typeface="Cambria Math"/>
                                      </a:rPr>
                                      <m:t>∘</m:t>
                                    </m:r>
                                  </m:sup>
                                </m:sSup>
                              </m:oMath>
                            </m:oMathPara>
                          </a14:m>
                          <a:endParaRPr lang="ar-SA" sz="2000" b="1" kern="1200" dirty="0">
                            <a:solidFill>
                              <a:schemeClr val="dk1"/>
                            </a:solidFill>
                            <a:effectLst/>
                            <a:latin typeface="+mn-lt"/>
                            <a:ea typeface="+mn-ea"/>
                            <a:cs typeface="+mn-cs"/>
                          </a:endParaRPr>
                        </a:p>
                      </a:txBody>
                      <a:tcPr marL="9525" marR="9525" marT="9525" marB="0" anchor="ctr"/>
                    </a:tc>
                  </a:tr>
                  <a:tr h="370840">
                    <a:tc>
                      <a:txBody>
                        <a:bodyPr/>
                        <a:lstStyle/>
                        <a:p>
                          <a:pPr algn="ctr" rtl="1"/>
                          <a:r>
                            <a:rPr lang="ar-SA" sz="2000" b="1" dirty="0" smtClean="0">
                              <a:effectLst/>
                            </a:rPr>
                            <a:t>الدراسات التطبيقية</a:t>
                          </a:r>
                          <a:endParaRPr lang="ar-SA" sz="2000" b="1" dirty="0">
                            <a:effectLst/>
                          </a:endParaRPr>
                        </a:p>
                      </a:txBody>
                      <a:tcPr anchor="ctr"/>
                    </a:tc>
                    <a:tc>
                      <a:txBody>
                        <a:bodyPr/>
                        <a:lstStyle/>
                        <a:p>
                          <a:pPr algn="ctr" rtl="1"/>
                          <a:r>
                            <a:rPr lang="en-US" sz="2000" b="1" i="0" kern="1200" dirty="0" smtClean="0">
                              <a:solidFill>
                                <a:schemeClr val="dk1"/>
                              </a:solidFill>
                              <a:effectLst/>
                              <a:latin typeface="Cambria Math"/>
                              <a:ea typeface="+mn-ea"/>
                              <a:cs typeface="+mn-cs"/>
                            </a:rPr>
                            <a:t>150</a:t>
                          </a:r>
                          <a:endParaRPr lang="ar-SA" sz="2000" b="1" i="0" kern="1200" dirty="0">
                            <a:solidFill>
                              <a:schemeClr val="dk1"/>
                            </a:solidFill>
                            <a:effectLst/>
                            <a:latin typeface="Cambria Math"/>
                            <a:ea typeface="+mn-ea"/>
                            <a:cs typeface="+mn-cs"/>
                          </a:endParaRPr>
                        </a:p>
                      </a:txBody>
                      <a:tcPr anchor="ctr"/>
                    </a:tc>
                    <a:tc>
                      <a:txBody>
                        <a:bodyPr/>
                        <a:lstStyle/>
                        <a:p>
                          <a:pPr algn="ctr" rtl="0" fontAlgn="ctr"/>
                          <a14:m>
                            <m:oMathPara xmlns:m="http://schemas.openxmlformats.org/officeDocument/2006/math">
                              <m:oMathParaPr>
                                <m:jc m:val="centerGroup"/>
                              </m:oMathParaPr>
                              <m:oMath xmlns:m="http://schemas.openxmlformats.org/officeDocument/2006/math">
                                <m:sSup>
                                  <m:sSupPr>
                                    <m:ctrlPr>
                                      <a:rPr lang="ar-SA" sz="2000" b="1" i="1" smtClean="0">
                                        <a:effectLst/>
                                        <a:latin typeface="Cambria Math"/>
                                      </a:rPr>
                                    </m:ctrlPr>
                                  </m:sSupPr>
                                  <m:e>
                                    <m:r>
                                      <a:rPr lang="ar-SA" sz="2000" b="1" i="1" smtClean="0">
                                        <a:effectLst/>
                                        <a:latin typeface="Cambria Math"/>
                                      </a:rPr>
                                      <m:t>𝟓𝟗</m:t>
                                    </m:r>
                                    <m:r>
                                      <a:rPr lang="ar-SA" sz="2000" b="1" i="1" smtClean="0">
                                        <a:effectLst/>
                                        <a:latin typeface="Cambria Math"/>
                                      </a:rPr>
                                      <m:t>.</m:t>
                                    </m:r>
                                    <m:r>
                                      <a:rPr lang="ar-SA" sz="2000" b="1" i="1" smtClean="0">
                                        <a:effectLst/>
                                        <a:latin typeface="Cambria Math"/>
                                      </a:rPr>
                                      <m:t>𝟓</m:t>
                                    </m:r>
                                  </m:e>
                                  <m:sup>
                                    <m:r>
                                      <a:rPr lang="ar-SA" sz="2000" b="1" i="1" smtClean="0">
                                        <a:effectLst/>
                                        <a:latin typeface="Cambria Math"/>
                                        <a:ea typeface="Cambria Math"/>
                                      </a:rPr>
                                      <m:t>∘</m:t>
                                    </m:r>
                                  </m:sup>
                                </m:sSup>
                              </m:oMath>
                            </m:oMathPara>
                          </a14:m>
                          <a:endParaRPr lang="ar-SA" sz="2000" b="1" kern="1200" dirty="0">
                            <a:solidFill>
                              <a:schemeClr val="dk1"/>
                            </a:solidFill>
                            <a:effectLst/>
                            <a:latin typeface="+mn-lt"/>
                            <a:ea typeface="+mn-ea"/>
                            <a:cs typeface="+mn-cs"/>
                          </a:endParaRPr>
                        </a:p>
                      </a:txBody>
                      <a:tcPr marL="9525" marR="9525" marT="9525" marB="0" anchor="ctr"/>
                    </a:tc>
                  </a:tr>
                  <a:tr h="370840">
                    <a:tc>
                      <a:txBody>
                        <a:bodyPr/>
                        <a:lstStyle/>
                        <a:p>
                          <a:pPr algn="ctr" rtl="1"/>
                          <a:r>
                            <a:rPr lang="ar-SA" sz="2000" b="1" dirty="0" smtClean="0">
                              <a:effectLst/>
                            </a:rPr>
                            <a:t>المجموع</a:t>
                          </a:r>
                          <a:endParaRPr lang="ar-SA" sz="2000" b="1" dirty="0">
                            <a:effectLst/>
                          </a:endParaRPr>
                        </a:p>
                      </a:txBody>
                      <a:tcPr anchor="ctr">
                        <a:solidFill>
                          <a:srgbClr val="FFFF00"/>
                        </a:solidFill>
                      </a:tcPr>
                    </a:tc>
                    <a:tc>
                      <a:txBody>
                        <a:bodyPr/>
                        <a:lstStyle/>
                        <a:p>
                          <a:pPr algn="ctr" rtl="1"/>
                          <a:r>
                            <a:rPr lang="en-US" sz="2000" b="1" i="0" kern="1200" dirty="0" smtClean="0">
                              <a:solidFill>
                                <a:schemeClr val="dk1"/>
                              </a:solidFill>
                              <a:effectLst/>
                              <a:latin typeface="Cambria Math"/>
                              <a:ea typeface="+mn-ea"/>
                              <a:cs typeface="+mn-cs"/>
                            </a:rPr>
                            <a:t>910</a:t>
                          </a:r>
                          <a:endParaRPr lang="ar-SA" sz="2000" b="1" i="0" kern="1200" dirty="0">
                            <a:solidFill>
                              <a:schemeClr val="dk1"/>
                            </a:solidFill>
                            <a:effectLst/>
                            <a:latin typeface="Cambria Math"/>
                            <a:ea typeface="+mn-ea"/>
                            <a:cs typeface="+mn-cs"/>
                          </a:endParaRPr>
                        </a:p>
                      </a:txBody>
                      <a:tcPr anchor="ctr">
                        <a:solidFill>
                          <a:srgbClr val="FFFF00"/>
                        </a:solidFill>
                      </a:tcPr>
                    </a:tc>
                    <a:tc>
                      <a:txBody>
                        <a:bodyPr/>
                        <a:lstStyle/>
                        <a:p>
                          <a:pPr algn="ctr" rtl="0"/>
                          <a14:m>
                            <m:oMathPara xmlns:m="http://schemas.openxmlformats.org/officeDocument/2006/math">
                              <m:oMathParaPr>
                                <m:jc m:val="centerGroup"/>
                              </m:oMathParaPr>
                              <m:oMath xmlns:m="http://schemas.openxmlformats.org/officeDocument/2006/math">
                                <m:sSup>
                                  <m:sSupPr>
                                    <m:ctrlPr>
                                      <a:rPr lang="ar-SA" sz="2000" b="1" i="1" smtClean="0">
                                        <a:effectLst/>
                                        <a:latin typeface="Cambria Math"/>
                                      </a:rPr>
                                    </m:ctrlPr>
                                  </m:sSupPr>
                                  <m:e>
                                    <m:r>
                                      <a:rPr lang="ar-SA" sz="2000" b="1" i="1" smtClean="0">
                                        <a:effectLst/>
                                        <a:latin typeface="Cambria Math"/>
                                      </a:rPr>
                                      <m:t>𝟑𝟔𝟎</m:t>
                                    </m:r>
                                  </m:e>
                                  <m:sup>
                                    <m:r>
                                      <a:rPr lang="ar-SA" sz="2000" b="1" i="1" smtClean="0">
                                        <a:effectLst/>
                                        <a:latin typeface="Cambria Math"/>
                                        <a:ea typeface="Cambria Math"/>
                                      </a:rPr>
                                      <m:t>∘</m:t>
                                    </m:r>
                                  </m:sup>
                                </m:sSup>
                              </m:oMath>
                            </m:oMathPara>
                          </a14:m>
                          <a:endParaRPr lang="ar-SA" sz="2000" b="1" dirty="0">
                            <a:effectLst/>
                          </a:endParaRPr>
                        </a:p>
                      </a:txBody>
                      <a:tcPr anchor="ctr">
                        <a:solidFill>
                          <a:srgbClr val="FFFF00"/>
                        </a:solidFill>
                      </a:tcPr>
                    </a:tc>
                  </a:tr>
                </a:tbl>
              </a:graphicData>
            </a:graphic>
          </p:graphicFrame>
        </mc:Choice>
        <mc:Fallback>
          <p:graphicFrame>
            <p:nvGraphicFramePr>
              <p:cNvPr id="2" name="جدول 1"/>
              <p:cNvGraphicFramePr>
                <a:graphicFrameLocks noGrp="1"/>
              </p:cNvGraphicFramePr>
              <p:nvPr>
                <p:extLst>
                  <p:ext uri="{D42A27DB-BD31-4B8C-83A1-F6EECF244321}">
                    <p14:modId xmlns:p14="http://schemas.microsoft.com/office/powerpoint/2010/main" xmlns="" xmlns:a14="http://schemas.microsoft.com/office/drawing/2010/main" val="151711275"/>
                  </p:ext>
                </p:extLst>
              </p:nvPr>
            </p:nvGraphicFramePr>
            <p:xfrm>
              <a:off x="5148064" y="1484784"/>
              <a:ext cx="3552055" cy="3688080"/>
            </p:xfrm>
            <a:graphic>
              <a:graphicData uri="http://schemas.openxmlformats.org/drawingml/2006/table">
                <a:tbl>
                  <a:tblPr rtl="1" firstRow="1" bandRow="1">
                    <a:tableStyleId>{21E4AEA4-8DFA-4A89-87EB-49C32662AFE0}</a:tableStyleId>
                  </a:tblPr>
                  <a:tblGrid>
                    <a:gridCol w="1123385"/>
                    <a:gridCol w="1214335"/>
                    <a:gridCol w="1214335"/>
                  </a:tblGrid>
                  <a:tr h="701040">
                    <a:tc>
                      <a:txBody>
                        <a:bodyPr/>
                        <a:lstStyle/>
                        <a:p>
                          <a:pPr algn="ctr" rtl="1"/>
                          <a:r>
                            <a:rPr lang="ar-SA" sz="2000" b="1" dirty="0" smtClean="0">
                              <a:effectLst>
                                <a:outerShdw blurRad="38100" dist="38100" dir="2700000" algn="tl">
                                  <a:srgbClr val="000000">
                                    <a:alpha val="43137"/>
                                  </a:srgbClr>
                                </a:outerShdw>
                              </a:effectLst>
                            </a:rPr>
                            <a:t>الكلية</a:t>
                          </a:r>
                          <a:endParaRPr lang="ar-SA" sz="2000" b="1" dirty="0">
                            <a:effectLst>
                              <a:outerShdw blurRad="38100" dist="38100" dir="2700000" algn="tl">
                                <a:srgbClr val="000000">
                                  <a:alpha val="43137"/>
                                </a:srgbClr>
                              </a:outerShdw>
                            </a:effectLst>
                          </a:endParaRPr>
                        </a:p>
                      </a:txBody>
                      <a:tcPr anchor="ctr"/>
                    </a:tc>
                    <a:tc>
                      <a:txBody>
                        <a:bodyPr/>
                        <a:lstStyle/>
                        <a:p>
                          <a:pPr algn="ctr" rtl="1"/>
                          <a:r>
                            <a:rPr lang="ar-SA" sz="2000" b="1" dirty="0" smtClean="0">
                              <a:effectLst>
                                <a:outerShdw blurRad="38100" dist="38100" dir="2700000" algn="tl">
                                  <a:srgbClr val="000000">
                                    <a:alpha val="43137"/>
                                  </a:srgbClr>
                                </a:outerShdw>
                              </a:effectLst>
                            </a:rPr>
                            <a:t>عدد الطالبات</a:t>
                          </a:r>
                          <a:endParaRPr lang="ar-SA" sz="2000" b="1" dirty="0">
                            <a:effectLst>
                              <a:outerShdw blurRad="38100" dist="38100" dir="2700000" algn="tl">
                                <a:srgbClr val="000000">
                                  <a:alpha val="43137"/>
                                </a:srgbClr>
                              </a:outerShdw>
                            </a:effectLst>
                          </a:endParaRPr>
                        </a:p>
                      </a:txBody>
                      <a:tcPr anchor="ctr"/>
                    </a:tc>
                    <a:tc>
                      <a:txBody>
                        <a:bodyPr/>
                        <a:lstStyle/>
                        <a:p>
                          <a:pPr algn="ctr" rtl="1"/>
                          <a:r>
                            <a:rPr lang="ar-SA" sz="2000" b="1" dirty="0" smtClean="0">
                              <a:effectLst>
                                <a:outerShdw blurRad="38100" dist="38100" dir="2700000" algn="tl">
                                  <a:srgbClr val="000000">
                                    <a:alpha val="43137"/>
                                  </a:srgbClr>
                                </a:outerShdw>
                              </a:effectLst>
                            </a:rPr>
                            <a:t>زاوية القطاع</a:t>
                          </a:r>
                          <a:endParaRPr lang="ar-SA" sz="2000" b="1" dirty="0">
                            <a:effectLst>
                              <a:outerShdw blurRad="38100" dist="38100" dir="2700000" algn="tl">
                                <a:srgbClr val="000000">
                                  <a:alpha val="43137"/>
                                </a:srgbClr>
                              </a:outerShdw>
                            </a:effectLst>
                          </a:endParaRPr>
                        </a:p>
                      </a:txBody>
                      <a:tcPr anchor="ctr"/>
                    </a:tc>
                  </a:tr>
                  <a:tr h="396240">
                    <a:tc>
                      <a:txBody>
                        <a:bodyPr/>
                        <a:lstStyle/>
                        <a:p>
                          <a:pPr algn="ctr" rtl="1"/>
                          <a:r>
                            <a:rPr lang="ar-SA" sz="2000" b="1" dirty="0" smtClean="0">
                              <a:effectLst/>
                            </a:rPr>
                            <a:t>العلوم</a:t>
                          </a:r>
                          <a:endParaRPr lang="ar-SA" sz="2000" b="1" dirty="0">
                            <a:effectLst/>
                          </a:endParaRPr>
                        </a:p>
                      </a:txBody>
                      <a:tcPr anchor="ctr"/>
                    </a:tc>
                    <a:tc>
                      <a:txBody>
                        <a:bodyPr/>
                        <a:lstStyle/>
                        <a:p>
                          <a:pPr algn="ctr" rtl="1"/>
                          <a:r>
                            <a:rPr lang="en-US" sz="2000" b="1" i="0" kern="1200" dirty="0" smtClean="0">
                              <a:solidFill>
                                <a:schemeClr val="dk1"/>
                              </a:solidFill>
                              <a:effectLst/>
                              <a:latin typeface="Cambria Math"/>
                              <a:ea typeface="+mn-ea"/>
                              <a:cs typeface="+mn-cs"/>
                            </a:rPr>
                            <a:t>200</a:t>
                          </a:r>
                          <a:endParaRPr lang="ar-SA" sz="2000" b="1" i="0" kern="1200" dirty="0">
                            <a:solidFill>
                              <a:schemeClr val="dk1"/>
                            </a:solidFill>
                            <a:effectLst/>
                            <a:latin typeface="Cambria Math"/>
                            <a:ea typeface="+mn-ea"/>
                            <a:cs typeface="+mn-cs"/>
                          </a:endParaRPr>
                        </a:p>
                      </a:txBody>
                      <a:tcPr anchor="ctr"/>
                    </a:tc>
                    <a:tc>
                      <a:txBody>
                        <a:bodyPr/>
                        <a:lstStyle/>
                        <a:p>
                          <a:endParaRPr lang="ar-SA"/>
                        </a:p>
                      </a:txBody>
                      <a:tcPr marL="9525" marR="9525" marT="9525" marB="0" anchor="ctr">
                        <a:blipFill rotWithShape="1">
                          <a:blip r:embed="rId2"/>
                          <a:stretch>
                            <a:fillRect l="-192965" t="-184615" r="-503" b="-683077"/>
                          </a:stretch>
                        </a:blipFill>
                      </a:tcPr>
                    </a:tc>
                  </a:tr>
                  <a:tr h="701040">
                    <a:tc>
                      <a:txBody>
                        <a:bodyPr/>
                        <a:lstStyle/>
                        <a:p>
                          <a:pPr algn="ctr" rtl="1"/>
                          <a:r>
                            <a:rPr lang="ar-SA" sz="2000" b="1" dirty="0" smtClean="0">
                              <a:effectLst/>
                            </a:rPr>
                            <a:t>العلوم الزراعية</a:t>
                          </a:r>
                          <a:endParaRPr lang="ar-SA" sz="2000" b="1" dirty="0">
                            <a:effectLst/>
                          </a:endParaRPr>
                        </a:p>
                      </a:txBody>
                      <a:tcPr anchor="ctr"/>
                    </a:tc>
                    <a:tc>
                      <a:txBody>
                        <a:bodyPr/>
                        <a:lstStyle/>
                        <a:p>
                          <a:pPr algn="ctr" rtl="1"/>
                          <a:r>
                            <a:rPr lang="en-US" sz="2000" b="1" i="0" kern="1200" dirty="0" smtClean="0">
                              <a:solidFill>
                                <a:schemeClr val="dk1"/>
                              </a:solidFill>
                              <a:effectLst/>
                              <a:latin typeface="Cambria Math"/>
                              <a:ea typeface="+mn-ea"/>
                              <a:cs typeface="+mn-cs"/>
                            </a:rPr>
                            <a:t>350</a:t>
                          </a:r>
                          <a:endParaRPr lang="ar-SA" sz="2000" b="1" i="0" kern="1200" dirty="0">
                            <a:solidFill>
                              <a:schemeClr val="dk1"/>
                            </a:solidFill>
                            <a:effectLst/>
                            <a:latin typeface="Cambria Math"/>
                            <a:ea typeface="+mn-ea"/>
                            <a:cs typeface="+mn-cs"/>
                          </a:endParaRPr>
                        </a:p>
                      </a:txBody>
                      <a:tcPr anchor="ctr"/>
                    </a:tc>
                    <a:tc>
                      <a:txBody>
                        <a:bodyPr/>
                        <a:lstStyle/>
                        <a:p>
                          <a:endParaRPr lang="ar-SA"/>
                        </a:p>
                      </a:txBody>
                      <a:tcPr marL="9525" marR="9525" marT="9525" marB="0" anchor="ctr">
                        <a:blipFill rotWithShape="1">
                          <a:blip r:embed="rId2"/>
                          <a:stretch>
                            <a:fillRect l="-192965" t="-160870" r="-503" b="-286087"/>
                          </a:stretch>
                        </a:blipFill>
                      </a:tcPr>
                    </a:tc>
                  </a:tr>
                  <a:tr h="396240">
                    <a:tc>
                      <a:txBody>
                        <a:bodyPr/>
                        <a:lstStyle/>
                        <a:p>
                          <a:pPr algn="ctr" rtl="1"/>
                          <a:r>
                            <a:rPr lang="ar-SA" sz="2000" b="1" dirty="0" smtClean="0">
                              <a:effectLst/>
                            </a:rPr>
                            <a:t>الطب</a:t>
                          </a:r>
                          <a:endParaRPr lang="ar-SA" sz="2000" b="1" dirty="0">
                            <a:effectLst/>
                          </a:endParaRPr>
                        </a:p>
                      </a:txBody>
                      <a:tcPr anchor="ctr"/>
                    </a:tc>
                    <a:tc>
                      <a:txBody>
                        <a:bodyPr/>
                        <a:lstStyle/>
                        <a:p>
                          <a:pPr algn="ctr" rtl="1"/>
                          <a:r>
                            <a:rPr lang="en-US" sz="2000" b="1" i="0" kern="1200" dirty="0" smtClean="0">
                              <a:solidFill>
                                <a:schemeClr val="dk1"/>
                              </a:solidFill>
                              <a:effectLst/>
                              <a:latin typeface="Cambria Math"/>
                              <a:ea typeface="+mn-ea"/>
                              <a:cs typeface="+mn-cs"/>
                            </a:rPr>
                            <a:t>90</a:t>
                          </a:r>
                          <a:endParaRPr lang="ar-SA" sz="2000" b="1" i="0" kern="1200" dirty="0">
                            <a:solidFill>
                              <a:schemeClr val="dk1"/>
                            </a:solidFill>
                            <a:effectLst/>
                            <a:latin typeface="Cambria Math"/>
                            <a:ea typeface="+mn-ea"/>
                            <a:cs typeface="+mn-cs"/>
                          </a:endParaRPr>
                        </a:p>
                      </a:txBody>
                      <a:tcPr anchor="ctr"/>
                    </a:tc>
                    <a:tc>
                      <a:txBody>
                        <a:bodyPr/>
                        <a:lstStyle/>
                        <a:p>
                          <a:endParaRPr lang="ar-SA"/>
                        </a:p>
                      </a:txBody>
                      <a:tcPr marL="9525" marR="9525" marT="9525" marB="0" anchor="ctr">
                        <a:blipFill rotWithShape="1">
                          <a:blip r:embed="rId2"/>
                          <a:stretch>
                            <a:fillRect l="-192965" t="-461538" r="-503" b="-406154"/>
                          </a:stretch>
                        </a:blipFill>
                      </a:tcPr>
                    </a:tc>
                  </a:tr>
                  <a:tr h="396240">
                    <a:tc>
                      <a:txBody>
                        <a:bodyPr/>
                        <a:lstStyle/>
                        <a:p>
                          <a:pPr algn="ctr" rtl="1"/>
                          <a:r>
                            <a:rPr lang="ar-SA" sz="2000" b="1" dirty="0" smtClean="0">
                              <a:effectLst/>
                            </a:rPr>
                            <a:t>الصيدلة</a:t>
                          </a:r>
                          <a:endParaRPr lang="ar-SA" sz="2000" b="1" dirty="0">
                            <a:effectLst/>
                          </a:endParaRPr>
                        </a:p>
                      </a:txBody>
                      <a:tcPr anchor="ctr"/>
                    </a:tc>
                    <a:tc>
                      <a:txBody>
                        <a:bodyPr/>
                        <a:lstStyle/>
                        <a:p>
                          <a:pPr algn="ctr" rtl="1"/>
                          <a:r>
                            <a:rPr lang="en-US" sz="2000" b="1" i="0" kern="1200" dirty="0" smtClean="0">
                              <a:solidFill>
                                <a:schemeClr val="dk1"/>
                              </a:solidFill>
                              <a:effectLst/>
                              <a:latin typeface="Cambria Math"/>
                              <a:ea typeface="+mn-ea"/>
                              <a:cs typeface="+mn-cs"/>
                            </a:rPr>
                            <a:t>120</a:t>
                          </a:r>
                          <a:endParaRPr lang="ar-SA" sz="2000" b="1" i="0" kern="1200" dirty="0">
                            <a:solidFill>
                              <a:schemeClr val="dk1"/>
                            </a:solidFill>
                            <a:effectLst/>
                            <a:latin typeface="Cambria Math"/>
                            <a:ea typeface="+mn-ea"/>
                            <a:cs typeface="+mn-cs"/>
                          </a:endParaRPr>
                        </a:p>
                      </a:txBody>
                      <a:tcPr anchor="ctr"/>
                    </a:tc>
                    <a:tc>
                      <a:txBody>
                        <a:bodyPr/>
                        <a:lstStyle/>
                        <a:p>
                          <a:endParaRPr lang="ar-SA"/>
                        </a:p>
                      </a:txBody>
                      <a:tcPr marL="9525" marR="9525" marT="9525" marB="0" anchor="ctr">
                        <a:blipFill rotWithShape="1">
                          <a:blip r:embed="rId2"/>
                          <a:stretch>
                            <a:fillRect l="-192965" t="-561538" r="-503" b="-306154"/>
                          </a:stretch>
                        </a:blipFill>
                      </a:tcPr>
                    </a:tc>
                  </a:tr>
                  <a:tr h="701040">
                    <a:tc>
                      <a:txBody>
                        <a:bodyPr/>
                        <a:lstStyle/>
                        <a:p>
                          <a:pPr algn="ctr" rtl="1"/>
                          <a:r>
                            <a:rPr lang="ar-SA" sz="2000" b="1" dirty="0" smtClean="0">
                              <a:effectLst/>
                            </a:rPr>
                            <a:t>الدراسات التطبيقية</a:t>
                          </a:r>
                          <a:endParaRPr lang="ar-SA" sz="2000" b="1" dirty="0">
                            <a:effectLst/>
                          </a:endParaRPr>
                        </a:p>
                      </a:txBody>
                      <a:tcPr anchor="ctr"/>
                    </a:tc>
                    <a:tc>
                      <a:txBody>
                        <a:bodyPr/>
                        <a:lstStyle/>
                        <a:p>
                          <a:pPr algn="ctr" rtl="1"/>
                          <a:r>
                            <a:rPr lang="en-US" sz="2000" b="1" i="0" kern="1200" dirty="0" smtClean="0">
                              <a:solidFill>
                                <a:schemeClr val="dk1"/>
                              </a:solidFill>
                              <a:effectLst/>
                              <a:latin typeface="Cambria Math"/>
                              <a:ea typeface="+mn-ea"/>
                              <a:cs typeface="+mn-cs"/>
                            </a:rPr>
                            <a:t>150</a:t>
                          </a:r>
                          <a:endParaRPr lang="ar-SA" sz="2000" b="1" i="0" kern="1200" dirty="0">
                            <a:solidFill>
                              <a:schemeClr val="dk1"/>
                            </a:solidFill>
                            <a:effectLst/>
                            <a:latin typeface="Cambria Math"/>
                            <a:ea typeface="+mn-ea"/>
                            <a:cs typeface="+mn-cs"/>
                          </a:endParaRPr>
                        </a:p>
                      </a:txBody>
                      <a:tcPr anchor="ctr"/>
                    </a:tc>
                    <a:tc>
                      <a:txBody>
                        <a:bodyPr/>
                        <a:lstStyle/>
                        <a:p>
                          <a:endParaRPr lang="ar-SA"/>
                        </a:p>
                      </a:txBody>
                      <a:tcPr marL="9525" marR="9525" marT="9525" marB="0" anchor="ctr">
                        <a:blipFill rotWithShape="1">
                          <a:blip r:embed="rId2"/>
                          <a:stretch>
                            <a:fillRect l="-192965" t="-373913" r="-503" b="-73043"/>
                          </a:stretch>
                        </a:blipFill>
                      </a:tcPr>
                    </a:tc>
                  </a:tr>
                  <a:tr h="396240">
                    <a:tc>
                      <a:txBody>
                        <a:bodyPr/>
                        <a:lstStyle/>
                        <a:p>
                          <a:pPr algn="ctr" rtl="1"/>
                          <a:r>
                            <a:rPr lang="ar-SA" sz="2000" b="1" dirty="0" smtClean="0">
                              <a:effectLst/>
                            </a:rPr>
                            <a:t>المجموع</a:t>
                          </a:r>
                          <a:endParaRPr lang="ar-SA" sz="2000" b="1" dirty="0">
                            <a:effectLst/>
                          </a:endParaRPr>
                        </a:p>
                      </a:txBody>
                      <a:tcPr anchor="ctr">
                        <a:solidFill>
                          <a:srgbClr val="FFFF00"/>
                        </a:solidFill>
                      </a:tcPr>
                    </a:tc>
                    <a:tc>
                      <a:txBody>
                        <a:bodyPr/>
                        <a:lstStyle/>
                        <a:p>
                          <a:pPr algn="ctr" rtl="1"/>
                          <a:r>
                            <a:rPr lang="en-US" sz="2000" b="1" i="0" kern="1200" dirty="0" smtClean="0">
                              <a:solidFill>
                                <a:schemeClr val="dk1"/>
                              </a:solidFill>
                              <a:effectLst/>
                              <a:latin typeface="Cambria Math"/>
                              <a:ea typeface="+mn-ea"/>
                              <a:cs typeface="+mn-cs"/>
                            </a:rPr>
                            <a:t>910</a:t>
                          </a:r>
                          <a:endParaRPr lang="ar-SA" sz="2000" b="1" i="0" kern="1200" dirty="0">
                            <a:solidFill>
                              <a:schemeClr val="dk1"/>
                            </a:solidFill>
                            <a:effectLst/>
                            <a:latin typeface="Cambria Math"/>
                            <a:ea typeface="+mn-ea"/>
                            <a:cs typeface="+mn-cs"/>
                          </a:endParaRPr>
                        </a:p>
                      </a:txBody>
                      <a:tcPr anchor="ctr">
                        <a:solidFill>
                          <a:srgbClr val="FFFF00"/>
                        </a:solidFill>
                      </a:tcPr>
                    </a:tc>
                    <a:tc>
                      <a:txBody>
                        <a:bodyPr/>
                        <a:lstStyle/>
                        <a:p>
                          <a:endParaRPr lang="ar-SA" dirty="0"/>
                        </a:p>
                      </a:txBody>
                      <a:tcPr anchor="ctr">
                        <a:blipFill rotWithShape="1">
                          <a:blip r:embed="rId2"/>
                          <a:stretch>
                            <a:fillRect l="-192965" t="-838462" r="-503" b="-29231"/>
                          </a:stretch>
                        </a:blipFill>
                      </a:tcPr>
                    </a:tc>
                  </a:tr>
                </a:tbl>
              </a:graphicData>
            </a:graphic>
          </p:graphicFrame>
        </mc:Fallback>
      </mc:AlternateContent>
      <p:graphicFrame>
        <p:nvGraphicFramePr>
          <p:cNvPr id="6" name="مخطط 5"/>
          <p:cNvGraphicFramePr>
            <a:graphicFrameLocks/>
          </p:cNvGraphicFramePr>
          <p:nvPr>
            <p:extLst>
              <p:ext uri="{D42A27DB-BD31-4B8C-83A1-F6EECF244321}">
                <p14:modId xmlns="" xmlns:p14="http://schemas.microsoft.com/office/powerpoint/2010/main" val="2553625240"/>
              </p:ext>
            </p:extLst>
          </p:nvPr>
        </p:nvGraphicFramePr>
        <p:xfrm>
          <a:off x="14649" y="1484784"/>
          <a:ext cx="5328592" cy="3960440"/>
        </p:xfrm>
        <a:graphic>
          <a:graphicData uri="http://schemas.openxmlformats.org/drawingml/2006/chart">
            <c:chart xmlns:c="http://schemas.openxmlformats.org/drawingml/2006/chart" xmlns:r="http://schemas.openxmlformats.org/officeDocument/2006/relationships" r:id="rId3"/>
          </a:graphicData>
        </a:graphic>
      </p:graphicFrame>
      <p:sp>
        <p:nvSpPr>
          <p:cNvPr id="4" name="سهم منحني إلى الأسفل 3"/>
          <p:cNvSpPr/>
          <p:nvPr/>
        </p:nvSpPr>
        <p:spPr>
          <a:xfrm>
            <a:off x="2771800" y="198038"/>
            <a:ext cx="3312368" cy="638674"/>
          </a:xfrm>
          <a:prstGeom prst="curvedDownArrow">
            <a:avLst>
              <a:gd name="adj1" fmla="val 25000"/>
              <a:gd name="adj2" fmla="val 55410"/>
              <a:gd name="adj3" fmla="val 45156"/>
            </a:avLst>
          </a:prstGeom>
          <a:blipFill>
            <a:blip r:embed="rId4"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solidFill>
                  <a:srgbClr val="00B050"/>
                </a:solidFill>
              </a:rPr>
              <a:t>مثال</a:t>
            </a:r>
            <a:endParaRPr lang="ar-SA" sz="3200" b="1" dirty="0">
              <a:solidFill>
                <a:srgbClr val="00B050"/>
              </a:solidFill>
            </a:endParaRPr>
          </a:p>
        </p:txBody>
      </p:sp>
    </p:spTree>
    <p:extLst>
      <p:ext uri="{BB962C8B-B14F-4D97-AF65-F5344CB8AC3E}">
        <p14:creationId xmlns="" xmlns:p14="http://schemas.microsoft.com/office/powerpoint/2010/main" val="45014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randombar(horizontal)">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جسم مشطوف الحواف 2"/>
          <p:cNvSpPr/>
          <p:nvPr/>
        </p:nvSpPr>
        <p:spPr>
          <a:xfrm>
            <a:off x="2214546" y="1857364"/>
            <a:ext cx="4896544" cy="1008112"/>
          </a:xfrm>
          <a:prstGeom prst="bevel">
            <a:avLst/>
          </a:prstGeom>
          <a:effectLst>
            <a:outerShdw blurRad="88900" dist="38100" dir="5400000" algn="ctr" rotWithShape="0">
              <a:srgbClr val="000000">
                <a:alpha val="65000"/>
              </a:srgbClr>
            </a:outerShdw>
            <a:softEdge rad="31750"/>
          </a:effectLst>
        </p:spPr>
        <p:style>
          <a:lnRef idx="0">
            <a:schemeClr val="accent2"/>
          </a:lnRef>
          <a:fillRef idx="3">
            <a:schemeClr val="accent2"/>
          </a:fillRef>
          <a:effectRef idx="3">
            <a:schemeClr val="accent2"/>
          </a:effectRef>
          <a:fontRef idx="minor">
            <a:schemeClr val="lt1"/>
          </a:fontRef>
        </p:style>
        <p:txBody>
          <a:bodyPr rtlCol="1" anchor="ctr"/>
          <a:lstStyle/>
          <a:p>
            <a:pPr algn="ctr"/>
            <a:r>
              <a:rPr lang="ar-SA" sz="3600" b="1" dirty="0" smtClean="0">
                <a:solidFill>
                  <a:schemeClr val="tx1"/>
                </a:solidFill>
                <a:effectLst>
                  <a:outerShdw blurRad="38100" dist="38100" dir="2700000" algn="tl">
                    <a:srgbClr val="000000">
                      <a:alpha val="43137"/>
                    </a:srgbClr>
                  </a:outerShdw>
                </a:effectLst>
                <a:latin typeface="Hacen Liner XL" pitchFamily="2" charset="-78"/>
                <a:cs typeface="Hacen Liner XL" pitchFamily="2" charset="-78"/>
              </a:rPr>
              <a:t> التوزيعات التكرارية</a:t>
            </a:r>
            <a:endParaRPr lang="ar-SA" sz="3600" b="1" dirty="0">
              <a:solidFill>
                <a:schemeClr val="tx1"/>
              </a:solidFill>
              <a:effectLst>
                <a:outerShdw blurRad="38100" dist="38100" dir="2700000" algn="tl">
                  <a:srgbClr val="000000">
                    <a:alpha val="43137"/>
                  </a:srgbClr>
                </a:outerShdw>
              </a:effectLst>
              <a:latin typeface="Hacen Liner XL" pitchFamily="2" charset="-78"/>
              <a:cs typeface="Hacen Liner XL" pitchFamily="2" charset="-78"/>
            </a:endParaRPr>
          </a:p>
        </p:txBody>
      </p:sp>
      <p:sp>
        <p:nvSpPr>
          <p:cNvPr id="4" name="مستطيل مستدير الزوايا 3"/>
          <p:cNvSpPr/>
          <p:nvPr/>
        </p:nvSpPr>
        <p:spPr>
          <a:xfrm>
            <a:off x="1428728" y="3000372"/>
            <a:ext cx="6552728" cy="3312368"/>
          </a:xfrm>
          <a:prstGeom prst="roundRect">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SA" sz="3600" b="1" dirty="0" smtClean="0">
                <a:solidFill>
                  <a:schemeClr val="tx2">
                    <a:lumMod val="25000"/>
                  </a:schemeClr>
                </a:solidFill>
              </a:rPr>
              <a:t>عبارة عن جداول لجميع القيم التي يمكن أن يأخذها المتغير موضع الدراسة و عدد التكرارات لكل قيمة</a:t>
            </a:r>
            <a:endParaRPr lang="ar-SA" sz="3600" b="1" dirty="0">
              <a:solidFill>
                <a:schemeClr val="tx2">
                  <a:lumMod val="25000"/>
                </a:schemeClr>
              </a:solidFill>
            </a:endParaRPr>
          </a:p>
        </p:txBody>
      </p:sp>
      <p:sp>
        <p:nvSpPr>
          <p:cNvPr id="5" name="مجسم مشطوف الحواف 4"/>
          <p:cNvSpPr/>
          <p:nvPr/>
        </p:nvSpPr>
        <p:spPr>
          <a:xfrm>
            <a:off x="2285984" y="785794"/>
            <a:ext cx="4896544" cy="1008112"/>
          </a:xfrm>
          <a:prstGeom prst="bevel">
            <a:avLst/>
          </a:prstGeom>
          <a:effectLst>
            <a:outerShdw blurRad="88900" dist="38100" dir="5400000" algn="ctr" rotWithShape="0">
              <a:srgbClr val="000000">
                <a:alpha val="65000"/>
              </a:srgbClr>
            </a:outerShdw>
            <a:softEdge rad="31750"/>
          </a:effectLst>
        </p:spPr>
        <p:style>
          <a:lnRef idx="0">
            <a:schemeClr val="accent2"/>
          </a:lnRef>
          <a:fillRef idx="3">
            <a:schemeClr val="accent2"/>
          </a:fillRef>
          <a:effectRef idx="3">
            <a:schemeClr val="accent2"/>
          </a:effectRef>
          <a:fontRef idx="minor">
            <a:schemeClr val="lt1"/>
          </a:fontRef>
        </p:style>
        <p:txBody>
          <a:bodyPr rtlCol="1" anchor="ctr"/>
          <a:lstStyle/>
          <a:p>
            <a:pPr algn="ctr"/>
            <a:r>
              <a:rPr lang="ar-SA" sz="4800" b="1" dirty="0" smtClean="0">
                <a:solidFill>
                  <a:schemeClr val="tx1"/>
                </a:solidFill>
                <a:effectLst>
                  <a:outerShdw blurRad="38100" dist="38100" dir="2700000" algn="tl">
                    <a:srgbClr val="000000">
                      <a:alpha val="43137"/>
                    </a:srgbClr>
                  </a:outerShdw>
                </a:effectLst>
                <a:latin typeface="Hacen Liner XL" pitchFamily="2" charset="-78"/>
                <a:cs typeface="Hacen Liner XL" pitchFamily="2" charset="-78"/>
              </a:rPr>
              <a:t> الجداول  التكرارية</a:t>
            </a:r>
            <a:endParaRPr lang="ar-SA" sz="4800" b="1" dirty="0">
              <a:solidFill>
                <a:schemeClr val="tx1"/>
              </a:solidFill>
              <a:effectLst>
                <a:outerShdw blurRad="38100" dist="38100" dir="2700000" algn="tl">
                  <a:srgbClr val="000000">
                    <a:alpha val="43137"/>
                  </a:srgbClr>
                </a:outerShdw>
              </a:effectLst>
              <a:latin typeface="Hacen Liner XL" pitchFamily="2" charset="-78"/>
              <a:cs typeface="Hacen Liner XL" pitchFamily="2" charset="-78"/>
            </a:endParaRPr>
          </a:p>
        </p:txBody>
      </p:sp>
    </p:spTree>
    <p:extLst>
      <p:ext uri="{BB962C8B-B14F-4D97-AF65-F5344CB8AC3E}">
        <p14:creationId xmlns="" xmlns:p14="http://schemas.microsoft.com/office/powerpoint/2010/main" val="581098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outVertic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سهم منحني إلى الأسفل 1"/>
          <p:cNvSpPr/>
          <p:nvPr/>
        </p:nvSpPr>
        <p:spPr>
          <a:xfrm>
            <a:off x="2771800" y="198038"/>
            <a:ext cx="3312368" cy="638674"/>
          </a:xfrm>
          <a:prstGeom prst="curvedDownArrow">
            <a:avLst>
              <a:gd name="adj1" fmla="val 25000"/>
              <a:gd name="adj2" fmla="val 55410"/>
              <a:gd name="adj3" fmla="val 45156"/>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solidFill>
                  <a:srgbClr val="00B050"/>
                </a:solidFill>
              </a:rPr>
              <a:t>مثال1</a:t>
            </a:r>
            <a:endParaRPr lang="ar-SA" sz="3200" b="1" dirty="0">
              <a:solidFill>
                <a:srgbClr val="00B050"/>
              </a:solidFill>
            </a:endParaRPr>
          </a:p>
        </p:txBody>
      </p:sp>
      <p:sp>
        <p:nvSpPr>
          <p:cNvPr id="3" name="مربع نص 2"/>
          <p:cNvSpPr txBox="1"/>
          <p:nvPr/>
        </p:nvSpPr>
        <p:spPr>
          <a:xfrm>
            <a:off x="1331640" y="1124744"/>
            <a:ext cx="6305411" cy="2246769"/>
          </a:xfrm>
          <a:prstGeom prst="rect">
            <a:avLst/>
          </a:prstGeom>
          <a:noFill/>
        </p:spPr>
        <p:txBody>
          <a:bodyPr wrap="square" rtlCol="1">
            <a:spAutoFit/>
          </a:bodyPr>
          <a:lstStyle/>
          <a:p>
            <a:r>
              <a:rPr lang="ar-SA" sz="2800" b="1" dirty="0" smtClean="0">
                <a:solidFill>
                  <a:schemeClr val="tx2">
                    <a:lumMod val="10000"/>
                  </a:schemeClr>
                </a:solidFill>
              </a:rPr>
              <a:t>البيانات التالية تمثل عدد أيام الغياب 30 طالبة في المستوى الرابع بقسم الأحياء في الأسبوع الأول من شهر ربيع </a:t>
            </a:r>
            <a:r>
              <a:rPr lang="ar-SA" sz="2800" b="1" dirty="0" err="1" smtClean="0">
                <a:solidFill>
                  <a:schemeClr val="tx2">
                    <a:lumMod val="10000"/>
                  </a:schemeClr>
                </a:solidFill>
              </a:rPr>
              <a:t>الاول :</a:t>
            </a:r>
            <a:endParaRPr lang="ar-SA" sz="2800" b="1" dirty="0" smtClean="0">
              <a:solidFill>
                <a:schemeClr val="tx2">
                  <a:lumMod val="10000"/>
                </a:schemeClr>
              </a:solidFill>
            </a:endParaRPr>
          </a:p>
          <a:p>
            <a:r>
              <a:rPr lang="en-US" sz="2800" b="1" dirty="0" smtClean="0">
                <a:solidFill>
                  <a:schemeClr val="tx2">
                    <a:lumMod val="10000"/>
                  </a:schemeClr>
                </a:solidFill>
              </a:rPr>
              <a:t>0   2   3   1   0   0   0   0   1   2   2   5   3   2   1   1   1    1   1   2   0   1   3   2   3   2   2   3   3   3</a:t>
            </a:r>
            <a:endParaRPr lang="ar-SA" sz="2800" b="1" dirty="0">
              <a:solidFill>
                <a:schemeClr val="tx2">
                  <a:lumMod val="10000"/>
                </a:schemeClr>
              </a:solidFill>
            </a:endParaRPr>
          </a:p>
        </p:txBody>
      </p:sp>
      <p:sp>
        <p:nvSpPr>
          <p:cNvPr id="4" name="سهم إلى اليسار 3"/>
          <p:cNvSpPr/>
          <p:nvPr/>
        </p:nvSpPr>
        <p:spPr>
          <a:xfrm>
            <a:off x="7000892" y="3714752"/>
            <a:ext cx="1800200" cy="1137607"/>
          </a:xfrm>
          <a:prstGeom prst="leftArrow">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ar-SA" sz="2000" b="1" dirty="0" smtClean="0">
                <a:effectLst>
                  <a:outerShdw blurRad="38100" dist="38100" dir="2700000" algn="tl">
                    <a:srgbClr val="000000">
                      <a:alpha val="43137"/>
                    </a:srgbClr>
                  </a:outerShdw>
                </a:effectLst>
              </a:rPr>
              <a:t>تفريغ الجدول التكراري</a:t>
            </a:r>
            <a:endParaRPr lang="ar-SA" sz="2000" b="1" dirty="0">
              <a:effectLst>
                <a:outerShdw blurRad="38100" dist="38100" dir="2700000" algn="tl">
                  <a:srgbClr val="000000">
                    <a:alpha val="43137"/>
                  </a:srgbClr>
                </a:outerShdw>
              </a:effectLst>
            </a:endParaRPr>
          </a:p>
        </p:txBody>
      </p:sp>
      <p:graphicFrame>
        <p:nvGraphicFramePr>
          <p:cNvPr id="5" name="جدول 4"/>
          <p:cNvGraphicFramePr>
            <a:graphicFrameLocks noGrp="1"/>
          </p:cNvGraphicFramePr>
          <p:nvPr>
            <p:extLst>
              <p:ext uri="{D42A27DB-BD31-4B8C-83A1-F6EECF244321}">
                <p14:modId xmlns="" xmlns:p14="http://schemas.microsoft.com/office/powerpoint/2010/main" val="1903296101"/>
              </p:ext>
            </p:extLst>
          </p:nvPr>
        </p:nvGraphicFramePr>
        <p:xfrm>
          <a:off x="780256" y="3497416"/>
          <a:ext cx="6096000" cy="2966720"/>
        </p:xfrm>
        <a:graphic>
          <a:graphicData uri="http://schemas.openxmlformats.org/drawingml/2006/table">
            <a:tbl>
              <a:tblPr rtl="1" firstRow="1" bandRow="1">
                <a:tableStyleId>{5940675A-B579-460E-94D1-54222C63F5DA}</a:tableStyleId>
              </a:tblPr>
              <a:tblGrid>
                <a:gridCol w="2032000"/>
                <a:gridCol w="2032000"/>
                <a:gridCol w="2032000"/>
              </a:tblGrid>
              <a:tr h="370840">
                <a:tc>
                  <a:txBody>
                    <a:bodyPr/>
                    <a:lstStyle/>
                    <a:p>
                      <a:pPr algn="ctr" rtl="1"/>
                      <a:r>
                        <a:rPr lang="ar-SA" dirty="0" smtClean="0">
                          <a:solidFill>
                            <a:schemeClr val="tx1">
                              <a:lumMod val="95000"/>
                              <a:lumOff val="5000"/>
                            </a:schemeClr>
                          </a:solidFill>
                          <a:effectLst>
                            <a:outerShdw blurRad="38100" dist="38100" dir="2700000" algn="tl">
                              <a:srgbClr val="000000">
                                <a:alpha val="43137"/>
                              </a:srgbClr>
                            </a:outerShdw>
                          </a:effectLst>
                        </a:rPr>
                        <a:t>عدد أيام الغياب</a:t>
                      </a:r>
                      <a:endParaRPr lang="ar-SA" b="1" dirty="0">
                        <a:solidFill>
                          <a:schemeClr val="tx1">
                            <a:lumMod val="95000"/>
                            <a:lumOff val="5000"/>
                          </a:schemeClr>
                        </a:solidFill>
                        <a:effectLst>
                          <a:outerShdw blurRad="38100" dist="38100" dir="2700000" algn="tl">
                            <a:srgbClr val="000000">
                              <a:alpha val="43137"/>
                            </a:srgbClr>
                          </a:outerShdw>
                        </a:effectLst>
                      </a:endParaRPr>
                    </a:p>
                  </a:txBody>
                  <a:tcPr/>
                </a:tc>
                <a:tc>
                  <a:txBody>
                    <a:bodyPr/>
                    <a:lstStyle/>
                    <a:p>
                      <a:pPr algn="ctr" rtl="1"/>
                      <a:r>
                        <a:rPr lang="ar-SA" dirty="0" smtClean="0">
                          <a:solidFill>
                            <a:schemeClr val="tx1">
                              <a:lumMod val="95000"/>
                              <a:lumOff val="5000"/>
                            </a:schemeClr>
                          </a:solidFill>
                          <a:effectLst>
                            <a:outerShdw blurRad="38100" dist="38100" dir="2700000" algn="tl">
                              <a:srgbClr val="000000">
                                <a:alpha val="43137"/>
                              </a:srgbClr>
                            </a:outerShdw>
                          </a:effectLst>
                        </a:rPr>
                        <a:t>العلامات</a:t>
                      </a:r>
                      <a:endParaRPr lang="ar-SA" b="1" dirty="0">
                        <a:solidFill>
                          <a:schemeClr val="tx1">
                            <a:lumMod val="95000"/>
                            <a:lumOff val="5000"/>
                          </a:schemeClr>
                        </a:solidFill>
                        <a:effectLst>
                          <a:outerShdw blurRad="38100" dist="38100" dir="2700000" algn="tl">
                            <a:srgbClr val="000000">
                              <a:alpha val="43137"/>
                            </a:srgbClr>
                          </a:outerShdw>
                        </a:effectLst>
                      </a:endParaRPr>
                    </a:p>
                  </a:txBody>
                  <a:tcPr/>
                </a:tc>
                <a:tc>
                  <a:txBody>
                    <a:bodyPr/>
                    <a:lstStyle/>
                    <a:p>
                      <a:pPr algn="ctr" rtl="1"/>
                      <a:r>
                        <a:rPr lang="ar-SA" dirty="0" smtClean="0">
                          <a:solidFill>
                            <a:schemeClr val="tx1">
                              <a:lumMod val="95000"/>
                              <a:lumOff val="5000"/>
                            </a:schemeClr>
                          </a:solidFill>
                          <a:effectLst>
                            <a:outerShdw blurRad="38100" dist="38100" dir="2700000" algn="tl">
                              <a:srgbClr val="000000">
                                <a:alpha val="43137"/>
                              </a:srgbClr>
                            </a:outerShdw>
                          </a:effectLst>
                        </a:rPr>
                        <a:t>التكرار</a:t>
                      </a:r>
                      <a:endParaRPr lang="ar-SA" b="1" dirty="0">
                        <a:solidFill>
                          <a:schemeClr val="tx1">
                            <a:lumMod val="95000"/>
                            <a:lumOff val="5000"/>
                          </a:schemeClr>
                        </a:solidFill>
                        <a:effectLst>
                          <a:outerShdw blurRad="38100" dist="38100" dir="2700000" algn="tl">
                            <a:srgbClr val="000000">
                              <a:alpha val="43137"/>
                            </a:srgbClr>
                          </a:outerShdw>
                        </a:effectLst>
                      </a:endParaRPr>
                    </a:p>
                  </a:txBody>
                  <a:tcPr/>
                </a:tc>
              </a:tr>
              <a:tr h="370840">
                <a:tc>
                  <a:txBody>
                    <a:bodyPr/>
                    <a:lstStyle/>
                    <a:p>
                      <a:pPr algn="ctr"/>
                      <a:r>
                        <a:rPr lang="en-US" dirty="0" smtClean="0">
                          <a:solidFill>
                            <a:schemeClr val="tx1">
                              <a:lumMod val="95000"/>
                              <a:lumOff val="5000"/>
                            </a:schemeClr>
                          </a:solidFill>
                        </a:rPr>
                        <a:t>0</a:t>
                      </a:r>
                      <a:endParaRPr lang="ar-SA" b="1" dirty="0">
                        <a:solidFill>
                          <a:schemeClr val="tx1">
                            <a:lumMod val="95000"/>
                            <a:lumOff val="5000"/>
                          </a:schemeClr>
                        </a:solidFill>
                      </a:endParaRPr>
                    </a:p>
                  </a:txBody>
                  <a:tcPr/>
                </a:tc>
                <a:tc>
                  <a:txBody>
                    <a:bodyPr/>
                    <a:lstStyle/>
                    <a:p>
                      <a:pPr algn="ctr" rtl="1"/>
                      <a:endParaRPr lang="ar-SA" b="1" dirty="0">
                        <a:solidFill>
                          <a:schemeClr val="bg1"/>
                        </a:solidFill>
                      </a:endParaRPr>
                    </a:p>
                  </a:txBody>
                  <a:tcPr/>
                </a:tc>
                <a:tc>
                  <a:txBody>
                    <a:bodyPr/>
                    <a:lstStyle/>
                    <a:p>
                      <a:endParaRPr lang="ar-SA"/>
                    </a:p>
                  </a:txBody>
                  <a:tcPr/>
                </a:tc>
              </a:tr>
              <a:tr h="370840">
                <a:tc>
                  <a:txBody>
                    <a:bodyPr/>
                    <a:lstStyle/>
                    <a:p>
                      <a:pPr algn="ctr"/>
                      <a:r>
                        <a:rPr lang="en-US" dirty="0" smtClean="0">
                          <a:solidFill>
                            <a:schemeClr val="tx1">
                              <a:lumMod val="95000"/>
                              <a:lumOff val="5000"/>
                            </a:schemeClr>
                          </a:solidFill>
                        </a:rPr>
                        <a:t>1</a:t>
                      </a:r>
                      <a:endParaRPr lang="ar-SA" b="1" dirty="0">
                        <a:solidFill>
                          <a:schemeClr val="tx1">
                            <a:lumMod val="95000"/>
                            <a:lumOff val="5000"/>
                          </a:schemeClr>
                        </a:solidFill>
                      </a:endParaRPr>
                    </a:p>
                  </a:txBody>
                  <a:tcPr/>
                </a:tc>
                <a:tc>
                  <a:txBody>
                    <a:bodyPr/>
                    <a:lstStyle/>
                    <a:p>
                      <a:pPr algn="ctr" rtl="1"/>
                      <a:endParaRPr lang="ar-SA" b="1" dirty="0">
                        <a:solidFill>
                          <a:schemeClr val="bg1"/>
                        </a:solidFill>
                      </a:endParaRPr>
                    </a:p>
                  </a:txBody>
                  <a:tcPr/>
                </a:tc>
                <a:tc>
                  <a:txBody>
                    <a:bodyPr/>
                    <a:lstStyle/>
                    <a:p>
                      <a:endParaRPr lang="ar-SA"/>
                    </a:p>
                  </a:txBody>
                  <a:tcPr/>
                </a:tc>
              </a:tr>
              <a:tr h="370840">
                <a:tc>
                  <a:txBody>
                    <a:bodyPr/>
                    <a:lstStyle/>
                    <a:p>
                      <a:pPr algn="ctr"/>
                      <a:r>
                        <a:rPr lang="en-US" dirty="0" smtClean="0">
                          <a:solidFill>
                            <a:schemeClr val="tx1">
                              <a:lumMod val="95000"/>
                              <a:lumOff val="5000"/>
                            </a:schemeClr>
                          </a:solidFill>
                        </a:rPr>
                        <a:t>2</a:t>
                      </a:r>
                      <a:endParaRPr lang="ar-SA" b="1" dirty="0">
                        <a:solidFill>
                          <a:schemeClr val="tx1">
                            <a:lumMod val="95000"/>
                            <a:lumOff val="5000"/>
                          </a:schemeClr>
                        </a:solidFill>
                      </a:endParaRPr>
                    </a:p>
                  </a:txBody>
                  <a:tcPr/>
                </a:tc>
                <a:tc>
                  <a:txBody>
                    <a:bodyPr/>
                    <a:lstStyle/>
                    <a:p>
                      <a:pPr algn="ctr" rtl="1"/>
                      <a:endParaRPr lang="ar-SA" b="1" dirty="0">
                        <a:solidFill>
                          <a:schemeClr val="bg1"/>
                        </a:solidFill>
                      </a:endParaRPr>
                    </a:p>
                  </a:txBody>
                  <a:tcPr/>
                </a:tc>
                <a:tc>
                  <a:txBody>
                    <a:bodyPr/>
                    <a:lstStyle/>
                    <a:p>
                      <a:endParaRPr lang="ar-SA" dirty="0"/>
                    </a:p>
                  </a:txBody>
                  <a:tcPr/>
                </a:tc>
              </a:tr>
              <a:tr h="370840">
                <a:tc>
                  <a:txBody>
                    <a:bodyPr/>
                    <a:lstStyle/>
                    <a:p>
                      <a:pPr algn="ctr"/>
                      <a:r>
                        <a:rPr lang="en-US" dirty="0" smtClean="0">
                          <a:solidFill>
                            <a:schemeClr val="tx1">
                              <a:lumMod val="95000"/>
                              <a:lumOff val="5000"/>
                            </a:schemeClr>
                          </a:solidFill>
                        </a:rPr>
                        <a:t>3</a:t>
                      </a:r>
                      <a:endParaRPr lang="ar-SA" b="1" dirty="0">
                        <a:solidFill>
                          <a:schemeClr val="tx1">
                            <a:lumMod val="95000"/>
                            <a:lumOff val="5000"/>
                          </a:schemeClr>
                        </a:solidFill>
                      </a:endParaRPr>
                    </a:p>
                  </a:txBody>
                  <a:tcPr/>
                </a:tc>
                <a:tc>
                  <a:txBody>
                    <a:bodyPr/>
                    <a:lstStyle/>
                    <a:p>
                      <a:pPr algn="ctr" rtl="1"/>
                      <a:endParaRPr lang="ar-SA" b="1" dirty="0">
                        <a:solidFill>
                          <a:schemeClr val="bg1"/>
                        </a:solidFill>
                      </a:endParaRPr>
                    </a:p>
                  </a:txBody>
                  <a:tcPr/>
                </a:tc>
                <a:tc>
                  <a:txBody>
                    <a:bodyPr/>
                    <a:lstStyle/>
                    <a:p>
                      <a:endParaRPr lang="ar-SA" dirty="0"/>
                    </a:p>
                  </a:txBody>
                  <a:tcPr/>
                </a:tc>
              </a:tr>
              <a:tr h="370840">
                <a:tc>
                  <a:txBody>
                    <a:bodyPr/>
                    <a:lstStyle/>
                    <a:p>
                      <a:pPr algn="ctr"/>
                      <a:r>
                        <a:rPr lang="en-US" dirty="0" smtClean="0">
                          <a:solidFill>
                            <a:schemeClr val="tx1">
                              <a:lumMod val="95000"/>
                              <a:lumOff val="5000"/>
                            </a:schemeClr>
                          </a:solidFill>
                        </a:rPr>
                        <a:t>4</a:t>
                      </a:r>
                      <a:endParaRPr lang="ar-SA" b="1" dirty="0">
                        <a:solidFill>
                          <a:schemeClr val="tx1">
                            <a:lumMod val="95000"/>
                            <a:lumOff val="5000"/>
                          </a:schemeClr>
                        </a:solidFill>
                      </a:endParaRPr>
                    </a:p>
                  </a:txBody>
                  <a:tcPr/>
                </a:tc>
                <a:tc>
                  <a:txBody>
                    <a:bodyPr/>
                    <a:lstStyle/>
                    <a:p>
                      <a:pPr algn="ctr" rtl="1"/>
                      <a:endParaRPr lang="ar-SA" b="1" dirty="0">
                        <a:solidFill>
                          <a:schemeClr val="bg1"/>
                        </a:solidFill>
                      </a:endParaRPr>
                    </a:p>
                  </a:txBody>
                  <a:tcPr/>
                </a:tc>
                <a:tc>
                  <a:txBody>
                    <a:bodyPr/>
                    <a:lstStyle/>
                    <a:p>
                      <a:endParaRPr lang="ar-SA" dirty="0"/>
                    </a:p>
                  </a:txBody>
                  <a:tcPr/>
                </a:tc>
              </a:tr>
              <a:tr h="370840">
                <a:tc>
                  <a:txBody>
                    <a:bodyPr/>
                    <a:lstStyle/>
                    <a:p>
                      <a:pPr algn="ctr" rtl="1"/>
                      <a:r>
                        <a:rPr lang="en-US" dirty="0" smtClean="0">
                          <a:solidFill>
                            <a:schemeClr val="tx1">
                              <a:lumMod val="95000"/>
                              <a:lumOff val="5000"/>
                            </a:schemeClr>
                          </a:solidFill>
                        </a:rPr>
                        <a:t>5</a:t>
                      </a:r>
                      <a:endParaRPr lang="ar-SA" b="1" dirty="0">
                        <a:solidFill>
                          <a:schemeClr val="tx1">
                            <a:lumMod val="95000"/>
                            <a:lumOff val="5000"/>
                          </a:schemeClr>
                        </a:solidFill>
                      </a:endParaRPr>
                    </a:p>
                  </a:txBody>
                  <a:tcPr/>
                </a:tc>
                <a:tc>
                  <a:txBody>
                    <a:bodyPr/>
                    <a:lstStyle/>
                    <a:p>
                      <a:pPr algn="ctr" rtl="1"/>
                      <a:endParaRPr lang="ar-SA" b="1" dirty="0">
                        <a:solidFill>
                          <a:schemeClr val="bg1"/>
                        </a:solidFill>
                      </a:endParaRPr>
                    </a:p>
                  </a:txBody>
                  <a:tcPr/>
                </a:tc>
                <a:tc>
                  <a:txBody>
                    <a:bodyPr/>
                    <a:lstStyle/>
                    <a:p>
                      <a:endParaRPr lang="ar-SA" dirty="0"/>
                    </a:p>
                  </a:txBody>
                  <a:tcPr/>
                </a:tc>
              </a:tr>
              <a:tr h="370840">
                <a:tc>
                  <a:txBody>
                    <a:bodyPr/>
                    <a:lstStyle/>
                    <a:p>
                      <a:pPr algn="ctr" rtl="1"/>
                      <a:r>
                        <a:rPr lang="ar-SA" dirty="0" smtClean="0">
                          <a:solidFill>
                            <a:schemeClr val="tx1">
                              <a:lumMod val="95000"/>
                              <a:lumOff val="5000"/>
                            </a:schemeClr>
                          </a:solidFill>
                          <a:effectLst>
                            <a:outerShdw blurRad="38100" dist="38100" dir="2700000" algn="tl">
                              <a:srgbClr val="000000">
                                <a:alpha val="43137"/>
                              </a:srgbClr>
                            </a:outerShdw>
                          </a:effectLst>
                        </a:rPr>
                        <a:t>المجموع</a:t>
                      </a:r>
                      <a:endParaRPr lang="ar-SA" b="1" dirty="0">
                        <a:solidFill>
                          <a:schemeClr val="tx1">
                            <a:lumMod val="95000"/>
                            <a:lumOff val="5000"/>
                          </a:schemeClr>
                        </a:solidFill>
                        <a:effectLst>
                          <a:outerShdw blurRad="38100" dist="38100" dir="2700000" algn="tl">
                            <a:srgbClr val="000000">
                              <a:alpha val="43137"/>
                            </a:srgbClr>
                          </a:outerShdw>
                        </a:effectLst>
                      </a:endParaRPr>
                    </a:p>
                  </a:txBody>
                  <a:tcPr anchor="ctr"/>
                </a:tc>
                <a:tc>
                  <a:txBody>
                    <a:bodyPr/>
                    <a:lstStyle/>
                    <a:p>
                      <a:pPr algn="ctr" rtl="1"/>
                      <a:endParaRPr lang="ar-SA" b="1" dirty="0">
                        <a:solidFill>
                          <a:schemeClr val="bg1"/>
                        </a:solidFill>
                        <a:effectLst>
                          <a:outerShdw blurRad="38100" dist="38100" dir="2700000" algn="tl">
                            <a:srgbClr val="000000">
                              <a:alpha val="43137"/>
                            </a:srgbClr>
                          </a:outerShdw>
                        </a:effectLst>
                      </a:endParaRPr>
                    </a:p>
                  </a:txBody>
                  <a:tcPr anchor="ctr"/>
                </a:tc>
                <a:tc>
                  <a:txBody>
                    <a:bodyPr/>
                    <a:lstStyle/>
                    <a:p>
                      <a:endParaRPr lang="ar-SA" dirty="0"/>
                    </a:p>
                  </a:txBody>
                  <a:tcPr anchor="ctr"/>
                </a:tc>
              </a:tr>
            </a:tbl>
          </a:graphicData>
        </a:graphic>
      </p:graphicFrame>
      <p:cxnSp>
        <p:nvCxnSpPr>
          <p:cNvPr id="10" name="Straight Connector 12"/>
          <p:cNvCxnSpPr/>
          <p:nvPr/>
        </p:nvCxnSpPr>
        <p:spPr>
          <a:xfrm rot="5400000">
            <a:off x="3522390" y="4053822"/>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grpSp>
        <p:nvGrpSpPr>
          <p:cNvPr id="13" name="مجموعة 43"/>
          <p:cNvGrpSpPr/>
          <p:nvPr/>
        </p:nvGrpSpPr>
        <p:grpSpPr>
          <a:xfrm>
            <a:off x="3131840" y="3933056"/>
            <a:ext cx="289620" cy="288032"/>
            <a:chOff x="3178404" y="3933056"/>
            <a:chExt cx="289620" cy="288032"/>
          </a:xfrm>
        </p:grpSpPr>
        <p:cxnSp>
          <p:nvCxnSpPr>
            <p:cNvPr id="6" name="Straight Connector 12"/>
            <p:cNvCxnSpPr/>
            <p:nvPr/>
          </p:nvCxnSpPr>
          <p:spPr>
            <a:xfrm rot="5400000">
              <a:off x="3090342" y="4053822"/>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cxnSp>
          <p:nvCxnSpPr>
            <p:cNvPr id="7" name="Straight Connector 12"/>
            <p:cNvCxnSpPr/>
            <p:nvPr/>
          </p:nvCxnSpPr>
          <p:spPr>
            <a:xfrm rot="5400000">
              <a:off x="3162350" y="4053822"/>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cxnSp>
          <p:nvCxnSpPr>
            <p:cNvPr id="8" name="Straight Connector 12"/>
            <p:cNvCxnSpPr/>
            <p:nvPr/>
          </p:nvCxnSpPr>
          <p:spPr>
            <a:xfrm rot="5400000">
              <a:off x="3234358" y="4053822"/>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cxnSp>
          <p:nvCxnSpPr>
            <p:cNvPr id="9" name="Straight Connector 12"/>
            <p:cNvCxnSpPr/>
            <p:nvPr/>
          </p:nvCxnSpPr>
          <p:spPr>
            <a:xfrm rot="5400000">
              <a:off x="3306366" y="4053822"/>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cxnSp>
          <p:nvCxnSpPr>
            <p:cNvPr id="11" name="Straight Connector 12"/>
            <p:cNvCxnSpPr/>
            <p:nvPr/>
          </p:nvCxnSpPr>
          <p:spPr>
            <a:xfrm flipH="1">
              <a:off x="3178404" y="3933056"/>
              <a:ext cx="289620" cy="288032"/>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grpSp>
      <p:cxnSp>
        <p:nvCxnSpPr>
          <p:cNvPr id="16" name="Straight Connector 12"/>
          <p:cNvCxnSpPr/>
          <p:nvPr/>
        </p:nvCxnSpPr>
        <p:spPr>
          <a:xfrm rot="5400000">
            <a:off x="3529980" y="4434822"/>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cxnSp>
        <p:nvCxnSpPr>
          <p:cNvPr id="22" name="Straight Connector 12"/>
          <p:cNvCxnSpPr/>
          <p:nvPr/>
        </p:nvCxnSpPr>
        <p:spPr>
          <a:xfrm rot="5400000">
            <a:off x="3552840" y="4773902"/>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cxnSp>
        <p:nvCxnSpPr>
          <p:cNvPr id="28" name="Straight Connector 12"/>
          <p:cNvCxnSpPr/>
          <p:nvPr/>
        </p:nvCxnSpPr>
        <p:spPr>
          <a:xfrm rot="5400000">
            <a:off x="3529980" y="5205950"/>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cxnSp>
        <p:nvCxnSpPr>
          <p:cNvPr id="36" name="Straight Connector 12"/>
          <p:cNvCxnSpPr/>
          <p:nvPr/>
        </p:nvCxnSpPr>
        <p:spPr>
          <a:xfrm rot="5400000">
            <a:off x="3594398" y="4434822"/>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cxnSp>
        <p:nvCxnSpPr>
          <p:cNvPr id="37" name="Straight Connector 12"/>
          <p:cNvCxnSpPr/>
          <p:nvPr/>
        </p:nvCxnSpPr>
        <p:spPr>
          <a:xfrm rot="5400000">
            <a:off x="3619972" y="4766642"/>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cxnSp>
        <p:nvCxnSpPr>
          <p:cNvPr id="38" name="Straight Connector 12"/>
          <p:cNvCxnSpPr/>
          <p:nvPr/>
        </p:nvCxnSpPr>
        <p:spPr>
          <a:xfrm rot="5400000">
            <a:off x="3095348" y="5918770"/>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cxnSp>
        <p:nvCxnSpPr>
          <p:cNvPr id="39" name="Straight Connector 12"/>
          <p:cNvCxnSpPr/>
          <p:nvPr/>
        </p:nvCxnSpPr>
        <p:spPr>
          <a:xfrm rot="5400000">
            <a:off x="3666406" y="4766642"/>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cxnSp>
        <p:nvCxnSpPr>
          <p:cNvPr id="40" name="Straight Connector 12"/>
          <p:cNvCxnSpPr/>
          <p:nvPr/>
        </p:nvCxnSpPr>
        <p:spPr>
          <a:xfrm rot="5400000">
            <a:off x="3664818" y="4427562"/>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cxnSp>
        <p:nvCxnSpPr>
          <p:cNvPr id="41" name="Straight Connector 12"/>
          <p:cNvCxnSpPr/>
          <p:nvPr/>
        </p:nvCxnSpPr>
        <p:spPr>
          <a:xfrm rot="5400000">
            <a:off x="3606950" y="5198690"/>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grpSp>
        <p:nvGrpSpPr>
          <p:cNvPr id="14" name="مجموعة 45"/>
          <p:cNvGrpSpPr/>
          <p:nvPr/>
        </p:nvGrpSpPr>
        <p:grpSpPr>
          <a:xfrm>
            <a:off x="3131840" y="4299232"/>
            <a:ext cx="289620" cy="288032"/>
            <a:chOff x="3178404" y="3933056"/>
            <a:chExt cx="289620" cy="288032"/>
          </a:xfrm>
        </p:grpSpPr>
        <p:cxnSp>
          <p:nvCxnSpPr>
            <p:cNvPr id="47" name="Straight Connector 12"/>
            <p:cNvCxnSpPr/>
            <p:nvPr/>
          </p:nvCxnSpPr>
          <p:spPr>
            <a:xfrm rot="5400000">
              <a:off x="3090342" y="4053822"/>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cxnSp>
          <p:nvCxnSpPr>
            <p:cNvPr id="48" name="Straight Connector 12"/>
            <p:cNvCxnSpPr/>
            <p:nvPr/>
          </p:nvCxnSpPr>
          <p:spPr>
            <a:xfrm rot="5400000">
              <a:off x="3162350" y="4053822"/>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cxnSp>
          <p:nvCxnSpPr>
            <p:cNvPr id="49" name="Straight Connector 12"/>
            <p:cNvCxnSpPr/>
            <p:nvPr/>
          </p:nvCxnSpPr>
          <p:spPr>
            <a:xfrm rot="5400000">
              <a:off x="3234358" y="4053822"/>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cxnSp>
          <p:nvCxnSpPr>
            <p:cNvPr id="50" name="Straight Connector 12"/>
            <p:cNvCxnSpPr/>
            <p:nvPr/>
          </p:nvCxnSpPr>
          <p:spPr>
            <a:xfrm rot="5400000">
              <a:off x="3306366" y="4053822"/>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cxnSp>
          <p:nvCxnSpPr>
            <p:cNvPr id="51" name="Straight Connector 12"/>
            <p:cNvCxnSpPr/>
            <p:nvPr/>
          </p:nvCxnSpPr>
          <p:spPr>
            <a:xfrm flipH="1">
              <a:off x="3178404" y="3933056"/>
              <a:ext cx="289620" cy="288032"/>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grpSp>
      <p:grpSp>
        <p:nvGrpSpPr>
          <p:cNvPr id="15" name="مجموعة 51"/>
          <p:cNvGrpSpPr/>
          <p:nvPr/>
        </p:nvGrpSpPr>
        <p:grpSpPr>
          <a:xfrm>
            <a:off x="3131840" y="4653136"/>
            <a:ext cx="289620" cy="288032"/>
            <a:chOff x="3178404" y="3933056"/>
            <a:chExt cx="289620" cy="288032"/>
          </a:xfrm>
        </p:grpSpPr>
        <p:cxnSp>
          <p:nvCxnSpPr>
            <p:cNvPr id="53" name="Straight Connector 12"/>
            <p:cNvCxnSpPr/>
            <p:nvPr/>
          </p:nvCxnSpPr>
          <p:spPr>
            <a:xfrm rot="5400000">
              <a:off x="3090342" y="4053822"/>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cxnSp>
          <p:nvCxnSpPr>
            <p:cNvPr id="54" name="Straight Connector 12"/>
            <p:cNvCxnSpPr/>
            <p:nvPr/>
          </p:nvCxnSpPr>
          <p:spPr>
            <a:xfrm rot="5400000">
              <a:off x="3162350" y="4053822"/>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cxnSp>
          <p:nvCxnSpPr>
            <p:cNvPr id="55" name="Straight Connector 12"/>
            <p:cNvCxnSpPr/>
            <p:nvPr/>
          </p:nvCxnSpPr>
          <p:spPr>
            <a:xfrm rot="5400000">
              <a:off x="3234358" y="4053822"/>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cxnSp>
          <p:nvCxnSpPr>
            <p:cNvPr id="56" name="Straight Connector 12"/>
            <p:cNvCxnSpPr/>
            <p:nvPr/>
          </p:nvCxnSpPr>
          <p:spPr>
            <a:xfrm rot="5400000">
              <a:off x="3306366" y="4053822"/>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cxnSp>
          <p:nvCxnSpPr>
            <p:cNvPr id="57" name="Straight Connector 12"/>
            <p:cNvCxnSpPr/>
            <p:nvPr/>
          </p:nvCxnSpPr>
          <p:spPr>
            <a:xfrm flipH="1">
              <a:off x="3178404" y="3933056"/>
              <a:ext cx="289620" cy="288032"/>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grpSp>
      <p:grpSp>
        <p:nvGrpSpPr>
          <p:cNvPr id="17" name="مجموعة 57"/>
          <p:cNvGrpSpPr/>
          <p:nvPr/>
        </p:nvGrpSpPr>
        <p:grpSpPr>
          <a:xfrm>
            <a:off x="3113509" y="5055468"/>
            <a:ext cx="289620" cy="288032"/>
            <a:chOff x="3178404" y="3933056"/>
            <a:chExt cx="289620" cy="288032"/>
          </a:xfrm>
        </p:grpSpPr>
        <p:cxnSp>
          <p:nvCxnSpPr>
            <p:cNvPr id="59" name="Straight Connector 12"/>
            <p:cNvCxnSpPr/>
            <p:nvPr/>
          </p:nvCxnSpPr>
          <p:spPr>
            <a:xfrm rot="5400000">
              <a:off x="3090342" y="4053822"/>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cxnSp>
          <p:nvCxnSpPr>
            <p:cNvPr id="60" name="Straight Connector 12"/>
            <p:cNvCxnSpPr/>
            <p:nvPr/>
          </p:nvCxnSpPr>
          <p:spPr>
            <a:xfrm rot="5400000">
              <a:off x="3162350" y="4053822"/>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cxnSp>
          <p:nvCxnSpPr>
            <p:cNvPr id="61" name="Straight Connector 12"/>
            <p:cNvCxnSpPr/>
            <p:nvPr/>
          </p:nvCxnSpPr>
          <p:spPr>
            <a:xfrm rot="5400000">
              <a:off x="3234358" y="4053822"/>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cxnSp>
          <p:nvCxnSpPr>
            <p:cNvPr id="62" name="Straight Connector 12"/>
            <p:cNvCxnSpPr/>
            <p:nvPr/>
          </p:nvCxnSpPr>
          <p:spPr>
            <a:xfrm rot="5400000">
              <a:off x="3306366" y="4053822"/>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cxnSp>
          <p:nvCxnSpPr>
            <p:cNvPr id="63" name="Straight Connector 12"/>
            <p:cNvCxnSpPr/>
            <p:nvPr/>
          </p:nvCxnSpPr>
          <p:spPr>
            <a:xfrm flipH="1">
              <a:off x="3178404" y="3933056"/>
              <a:ext cx="289620" cy="288032"/>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grpSp>
      <p:graphicFrame>
        <p:nvGraphicFramePr>
          <p:cNvPr id="12" name="جدول 11"/>
          <p:cNvGraphicFramePr>
            <a:graphicFrameLocks noGrp="1"/>
          </p:cNvGraphicFramePr>
          <p:nvPr>
            <p:extLst>
              <p:ext uri="{D42A27DB-BD31-4B8C-83A1-F6EECF244321}">
                <p14:modId xmlns="" xmlns:p14="http://schemas.microsoft.com/office/powerpoint/2010/main" val="2147271511"/>
              </p:ext>
            </p:extLst>
          </p:nvPr>
        </p:nvGraphicFramePr>
        <p:xfrm>
          <a:off x="792758" y="3879088"/>
          <a:ext cx="2032000" cy="2595880"/>
        </p:xfrm>
        <a:graphic>
          <a:graphicData uri="http://schemas.openxmlformats.org/drawingml/2006/table">
            <a:tbl>
              <a:tblPr rtl="1" firstRow="1" bandRow="1">
                <a:tableStyleId>{5940675A-B579-460E-94D1-54222C63F5DA}</a:tableStyleId>
              </a:tblPr>
              <a:tblGrid>
                <a:gridCol w="2032000"/>
              </a:tblGrid>
              <a:tr h="370840">
                <a:tc>
                  <a:txBody>
                    <a:bodyPr/>
                    <a:lstStyle/>
                    <a:p>
                      <a:pPr algn="ctr" rtl="1"/>
                      <a:r>
                        <a:rPr lang="en-US" b="1" dirty="0" smtClean="0">
                          <a:solidFill>
                            <a:schemeClr val="tx1">
                              <a:lumMod val="95000"/>
                              <a:lumOff val="5000"/>
                            </a:schemeClr>
                          </a:solidFill>
                        </a:rPr>
                        <a:t>6</a:t>
                      </a:r>
                      <a:endParaRPr lang="ar-SA" b="1" dirty="0">
                        <a:solidFill>
                          <a:schemeClr val="tx1">
                            <a:lumMod val="95000"/>
                            <a:lumOff val="5000"/>
                          </a:schemeClr>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algn="ctr" rtl="1"/>
                      <a:r>
                        <a:rPr lang="en-US" b="1" dirty="0" smtClean="0">
                          <a:solidFill>
                            <a:schemeClr val="tx1">
                              <a:lumMod val="95000"/>
                              <a:lumOff val="5000"/>
                            </a:schemeClr>
                          </a:solidFill>
                        </a:rPr>
                        <a:t>8</a:t>
                      </a:r>
                      <a:endParaRPr lang="ar-SA" b="1" dirty="0">
                        <a:solidFill>
                          <a:schemeClr val="tx1">
                            <a:lumMod val="95000"/>
                            <a:lumOff val="5000"/>
                          </a:schemeClr>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algn="ctr" rtl="1"/>
                      <a:r>
                        <a:rPr lang="en-US" b="1" dirty="0" smtClean="0">
                          <a:solidFill>
                            <a:schemeClr val="tx1">
                              <a:lumMod val="95000"/>
                              <a:lumOff val="5000"/>
                            </a:schemeClr>
                          </a:solidFill>
                        </a:rPr>
                        <a:t>8</a:t>
                      </a:r>
                      <a:endParaRPr lang="ar-SA" b="1" dirty="0">
                        <a:solidFill>
                          <a:schemeClr val="tx1">
                            <a:lumMod val="95000"/>
                            <a:lumOff val="5000"/>
                          </a:schemeClr>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algn="ctr" rtl="1"/>
                      <a:r>
                        <a:rPr lang="en-US" b="1" dirty="0" smtClean="0">
                          <a:solidFill>
                            <a:schemeClr val="tx1">
                              <a:lumMod val="95000"/>
                              <a:lumOff val="5000"/>
                            </a:schemeClr>
                          </a:solidFill>
                        </a:rPr>
                        <a:t>7</a:t>
                      </a:r>
                      <a:endParaRPr lang="ar-SA" b="1" dirty="0">
                        <a:solidFill>
                          <a:schemeClr val="tx1">
                            <a:lumMod val="95000"/>
                            <a:lumOff val="5000"/>
                          </a:schemeClr>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algn="ctr" rtl="1"/>
                      <a:r>
                        <a:rPr lang="en-US" b="1" dirty="0" smtClean="0">
                          <a:solidFill>
                            <a:schemeClr val="tx1">
                              <a:lumMod val="95000"/>
                              <a:lumOff val="5000"/>
                            </a:schemeClr>
                          </a:solidFill>
                        </a:rPr>
                        <a:t>0</a:t>
                      </a:r>
                      <a:endParaRPr lang="ar-SA" b="1" dirty="0">
                        <a:solidFill>
                          <a:schemeClr val="tx1">
                            <a:lumMod val="95000"/>
                            <a:lumOff val="5000"/>
                          </a:schemeClr>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algn="ctr" rtl="1"/>
                      <a:r>
                        <a:rPr lang="en-US" b="1" dirty="0" smtClean="0">
                          <a:solidFill>
                            <a:schemeClr val="tx1">
                              <a:lumMod val="95000"/>
                              <a:lumOff val="5000"/>
                            </a:schemeClr>
                          </a:solidFill>
                        </a:rPr>
                        <a:t>1</a:t>
                      </a:r>
                      <a:endParaRPr lang="ar-SA" b="1" dirty="0">
                        <a:solidFill>
                          <a:schemeClr val="tx1">
                            <a:lumMod val="95000"/>
                            <a:lumOff val="5000"/>
                          </a:schemeClr>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algn="ctr" rtl="1"/>
                      <a:r>
                        <a:rPr lang="en-US" b="1" dirty="0" smtClean="0">
                          <a:solidFill>
                            <a:schemeClr val="tx1">
                              <a:lumMod val="95000"/>
                              <a:lumOff val="5000"/>
                            </a:schemeClr>
                          </a:solidFill>
                          <a:effectLst>
                            <a:outerShdw blurRad="38100" dist="38100" dir="2700000" algn="tl">
                              <a:srgbClr val="000000">
                                <a:alpha val="43137"/>
                              </a:srgbClr>
                            </a:outerShdw>
                          </a:effectLst>
                        </a:rPr>
                        <a:t>30</a:t>
                      </a:r>
                      <a:endParaRPr lang="ar-SA" b="1" dirty="0">
                        <a:solidFill>
                          <a:schemeClr val="tx1">
                            <a:lumMod val="95000"/>
                            <a:lumOff val="5000"/>
                          </a:schemeClr>
                        </a:solidFill>
                        <a:effectLst>
                          <a:outerShdw blurRad="38100" dist="38100" dir="2700000" algn="tl">
                            <a:srgbClr val="000000">
                              <a:alpha val="43137"/>
                            </a:srgbClr>
                          </a:outerShdw>
                        </a:effectLs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Tree>
    <p:extLst>
      <p:ext uri="{BB962C8B-B14F-4D97-AF65-F5344CB8AC3E}">
        <p14:creationId xmlns="" xmlns:p14="http://schemas.microsoft.com/office/powerpoint/2010/main" val="4294455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randombar(horizontal)">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up)">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wipe(up)">
                                      <p:cBhvr>
                                        <p:cTn id="30" dur="500"/>
                                        <p:tgtEl>
                                          <p:spTgt spid="13"/>
                                        </p:tgtEl>
                                      </p:cBhvr>
                                    </p:animEffect>
                                  </p:childTnLst>
                                </p:cTn>
                              </p:par>
                              <p:par>
                                <p:cTn id="31" presetID="22" presetClass="entr" presetSubtype="1" fill="hold" nodeType="with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ipe(up)">
                                      <p:cBhvr>
                                        <p:cTn id="33" dur="500"/>
                                        <p:tgtEl>
                                          <p:spTgt spid="10"/>
                                        </p:tgtEl>
                                      </p:cBhvr>
                                    </p:animEffect>
                                  </p:childTnLst>
                                </p:cTn>
                              </p:par>
                              <p:par>
                                <p:cTn id="34" presetID="22" presetClass="entr" presetSubtype="1" fill="hold"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wipe(up)">
                                      <p:cBhvr>
                                        <p:cTn id="36" dur="500"/>
                                        <p:tgtEl>
                                          <p:spTgt spid="14"/>
                                        </p:tgtEl>
                                      </p:cBhvr>
                                    </p:animEffect>
                                  </p:childTnLst>
                                </p:cTn>
                              </p:par>
                              <p:par>
                                <p:cTn id="37" presetID="22" presetClass="entr" presetSubtype="1" fill="hold" nodeType="with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wipe(up)">
                                      <p:cBhvr>
                                        <p:cTn id="39" dur="500"/>
                                        <p:tgtEl>
                                          <p:spTgt spid="16"/>
                                        </p:tgtEl>
                                      </p:cBhvr>
                                    </p:animEffect>
                                  </p:childTnLst>
                                </p:cTn>
                              </p:par>
                              <p:par>
                                <p:cTn id="40" presetID="22" presetClass="entr" presetSubtype="1" fill="hold" nodeType="with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wipe(up)">
                                      <p:cBhvr>
                                        <p:cTn id="42" dur="500"/>
                                        <p:tgtEl>
                                          <p:spTgt spid="36"/>
                                        </p:tgtEl>
                                      </p:cBhvr>
                                    </p:animEffect>
                                  </p:childTnLst>
                                </p:cTn>
                              </p:par>
                              <p:par>
                                <p:cTn id="43" presetID="22" presetClass="entr" presetSubtype="1" fill="hold" nodeType="withEffect">
                                  <p:stCondLst>
                                    <p:cond delay="0"/>
                                  </p:stCondLst>
                                  <p:childTnLst>
                                    <p:set>
                                      <p:cBhvr>
                                        <p:cTn id="44" dur="1" fill="hold">
                                          <p:stCondLst>
                                            <p:cond delay="0"/>
                                          </p:stCondLst>
                                        </p:cTn>
                                        <p:tgtEl>
                                          <p:spTgt spid="40"/>
                                        </p:tgtEl>
                                        <p:attrNameLst>
                                          <p:attrName>style.visibility</p:attrName>
                                        </p:attrNameLst>
                                      </p:cBhvr>
                                      <p:to>
                                        <p:strVal val="visible"/>
                                      </p:to>
                                    </p:set>
                                    <p:animEffect transition="in" filter="wipe(up)">
                                      <p:cBhvr>
                                        <p:cTn id="45" dur="500"/>
                                        <p:tgtEl>
                                          <p:spTgt spid="40"/>
                                        </p:tgtEl>
                                      </p:cBhvr>
                                    </p:animEffect>
                                  </p:childTnLst>
                                </p:cTn>
                              </p:par>
                              <p:par>
                                <p:cTn id="46" presetID="22" presetClass="entr" presetSubtype="1" fill="hold" nodeType="with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wipe(up)">
                                      <p:cBhvr>
                                        <p:cTn id="48" dur="500"/>
                                        <p:tgtEl>
                                          <p:spTgt spid="15"/>
                                        </p:tgtEl>
                                      </p:cBhvr>
                                    </p:animEffect>
                                  </p:childTnLst>
                                </p:cTn>
                              </p:par>
                              <p:par>
                                <p:cTn id="49" presetID="22" presetClass="entr" presetSubtype="1" fill="hold" nodeType="with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wipe(up)">
                                      <p:cBhvr>
                                        <p:cTn id="51" dur="500"/>
                                        <p:tgtEl>
                                          <p:spTgt spid="22"/>
                                        </p:tgtEl>
                                      </p:cBhvr>
                                    </p:animEffect>
                                  </p:childTnLst>
                                </p:cTn>
                              </p:par>
                              <p:par>
                                <p:cTn id="52" presetID="22" presetClass="entr" presetSubtype="1" fill="hold" nodeType="withEffect">
                                  <p:stCondLst>
                                    <p:cond delay="0"/>
                                  </p:stCondLst>
                                  <p:childTnLst>
                                    <p:set>
                                      <p:cBhvr>
                                        <p:cTn id="53" dur="1" fill="hold">
                                          <p:stCondLst>
                                            <p:cond delay="0"/>
                                          </p:stCondLst>
                                        </p:cTn>
                                        <p:tgtEl>
                                          <p:spTgt spid="39"/>
                                        </p:tgtEl>
                                        <p:attrNameLst>
                                          <p:attrName>style.visibility</p:attrName>
                                        </p:attrNameLst>
                                      </p:cBhvr>
                                      <p:to>
                                        <p:strVal val="visible"/>
                                      </p:to>
                                    </p:set>
                                    <p:animEffect transition="in" filter="wipe(up)">
                                      <p:cBhvr>
                                        <p:cTn id="54" dur="500"/>
                                        <p:tgtEl>
                                          <p:spTgt spid="39"/>
                                        </p:tgtEl>
                                      </p:cBhvr>
                                    </p:animEffect>
                                  </p:childTnLst>
                                </p:cTn>
                              </p:par>
                              <p:par>
                                <p:cTn id="55" presetID="22" presetClass="entr" presetSubtype="1" fill="hold" nodeType="withEffect">
                                  <p:stCondLst>
                                    <p:cond delay="0"/>
                                  </p:stCondLst>
                                  <p:childTnLst>
                                    <p:set>
                                      <p:cBhvr>
                                        <p:cTn id="56" dur="1" fill="hold">
                                          <p:stCondLst>
                                            <p:cond delay="0"/>
                                          </p:stCondLst>
                                        </p:cTn>
                                        <p:tgtEl>
                                          <p:spTgt spid="37"/>
                                        </p:tgtEl>
                                        <p:attrNameLst>
                                          <p:attrName>style.visibility</p:attrName>
                                        </p:attrNameLst>
                                      </p:cBhvr>
                                      <p:to>
                                        <p:strVal val="visible"/>
                                      </p:to>
                                    </p:set>
                                    <p:animEffect transition="in" filter="wipe(up)">
                                      <p:cBhvr>
                                        <p:cTn id="57" dur="500"/>
                                        <p:tgtEl>
                                          <p:spTgt spid="37"/>
                                        </p:tgtEl>
                                      </p:cBhvr>
                                    </p:animEffect>
                                  </p:childTnLst>
                                </p:cTn>
                              </p:par>
                              <p:par>
                                <p:cTn id="58" presetID="22" presetClass="entr" presetSubtype="1" fill="hold" nodeType="withEffect">
                                  <p:stCondLst>
                                    <p:cond delay="0"/>
                                  </p:stCondLst>
                                  <p:childTnLst>
                                    <p:set>
                                      <p:cBhvr>
                                        <p:cTn id="59" dur="1" fill="hold">
                                          <p:stCondLst>
                                            <p:cond delay="0"/>
                                          </p:stCondLst>
                                        </p:cTn>
                                        <p:tgtEl>
                                          <p:spTgt spid="28"/>
                                        </p:tgtEl>
                                        <p:attrNameLst>
                                          <p:attrName>style.visibility</p:attrName>
                                        </p:attrNameLst>
                                      </p:cBhvr>
                                      <p:to>
                                        <p:strVal val="visible"/>
                                      </p:to>
                                    </p:set>
                                    <p:animEffect transition="in" filter="wipe(up)">
                                      <p:cBhvr>
                                        <p:cTn id="60" dur="500"/>
                                        <p:tgtEl>
                                          <p:spTgt spid="28"/>
                                        </p:tgtEl>
                                      </p:cBhvr>
                                    </p:animEffect>
                                  </p:childTnLst>
                                </p:cTn>
                              </p:par>
                              <p:par>
                                <p:cTn id="61" presetID="22" presetClass="entr" presetSubtype="1" fill="hold" nodeType="withEffect">
                                  <p:stCondLst>
                                    <p:cond delay="0"/>
                                  </p:stCondLst>
                                  <p:childTnLst>
                                    <p:set>
                                      <p:cBhvr>
                                        <p:cTn id="62" dur="1" fill="hold">
                                          <p:stCondLst>
                                            <p:cond delay="0"/>
                                          </p:stCondLst>
                                        </p:cTn>
                                        <p:tgtEl>
                                          <p:spTgt spid="41"/>
                                        </p:tgtEl>
                                        <p:attrNameLst>
                                          <p:attrName>style.visibility</p:attrName>
                                        </p:attrNameLst>
                                      </p:cBhvr>
                                      <p:to>
                                        <p:strVal val="visible"/>
                                      </p:to>
                                    </p:set>
                                    <p:animEffect transition="in" filter="wipe(up)">
                                      <p:cBhvr>
                                        <p:cTn id="63" dur="500"/>
                                        <p:tgtEl>
                                          <p:spTgt spid="41"/>
                                        </p:tgtEl>
                                      </p:cBhvr>
                                    </p:animEffect>
                                  </p:childTnLst>
                                </p:cTn>
                              </p:par>
                              <p:par>
                                <p:cTn id="64" presetID="22" presetClass="entr" presetSubtype="1" fill="hold" nodeType="withEffect">
                                  <p:stCondLst>
                                    <p:cond delay="0"/>
                                  </p:stCondLst>
                                  <p:childTnLst>
                                    <p:set>
                                      <p:cBhvr>
                                        <p:cTn id="65" dur="1" fill="hold">
                                          <p:stCondLst>
                                            <p:cond delay="0"/>
                                          </p:stCondLst>
                                        </p:cTn>
                                        <p:tgtEl>
                                          <p:spTgt spid="17"/>
                                        </p:tgtEl>
                                        <p:attrNameLst>
                                          <p:attrName>style.visibility</p:attrName>
                                        </p:attrNameLst>
                                      </p:cBhvr>
                                      <p:to>
                                        <p:strVal val="visible"/>
                                      </p:to>
                                    </p:set>
                                    <p:animEffect transition="in" filter="wipe(up)">
                                      <p:cBhvr>
                                        <p:cTn id="66" dur="500"/>
                                        <p:tgtEl>
                                          <p:spTgt spid="17"/>
                                        </p:tgtEl>
                                      </p:cBhvr>
                                    </p:animEffect>
                                  </p:childTnLst>
                                </p:cTn>
                              </p:par>
                              <p:par>
                                <p:cTn id="67" presetID="22" presetClass="entr" presetSubtype="1" fill="hold" nodeType="withEffect">
                                  <p:stCondLst>
                                    <p:cond delay="0"/>
                                  </p:stCondLst>
                                  <p:childTnLst>
                                    <p:set>
                                      <p:cBhvr>
                                        <p:cTn id="68" dur="1" fill="hold">
                                          <p:stCondLst>
                                            <p:cond delay="0"/>
                                          </p:stCondLst>
                                        </p:cTn>
                                        <p:tgtEl>
                                          <p:spTgt spid="38"/>
                                        </p:tgtEl>
                                        <p:attrNameLst>
                                          <p:attrName>style.visibility</p:attrName>
                                        </p:attrNameLst>
                                      </p:cBhvr>
                                      <p:to>
                                        <p:strVal val="visible"/>
                                      </p:to>
                                    </p:set>
                                    <p:animEffect transition="in" filter="wipe(up)">
                                      <p:cBhvr>
                                        <p:cTn id="69" dur="500"/>
                                        <p:tgtEl>
                                          <p:spTgt spid="38"/>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1" fill="hold" nodeType="clickEffect">
                                  <p:stCondLst>
                                    <p:cond delay="0"/>
                                  </p:stCondLst>
                                  <p:childTnLst>
                                    <p:set>
                                      <p:cBhvr>
                                        <p:cTn id="73" dur="1" fill="hold">
                                          <p:stCondLst>
                                            <p:cond delay="0"/>
                                          </p:stCondLst>
                                        </p:cTn>
                                        <p:tgtEl>
                                          <p:spTgt spid="12"/>
                                        </p:tgtEl>
                                        <p:attrNameLst>
                                          <p:attrName>style.visibility</p:attrName>
                                        </p:attrNameLst>
                                      </p:cBhvr>
                                      <p:to>
                                        <p:strVal val="visible"/>
                                      </p:to>
                                    </p:set>
                                    <p:animEffect transition="in" filter="wipe(up)">
                                      <p:cBhvr>
                                        <p:cTn id="7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سهم منحني إلى الأسفل 2"/>
          <p:cNvSpPr/>
          <p:nvPr/>
        </p:nvSpPr>
        <p:spPr>
          <a:xfrm>
            <a:off x="2771800" y="198038"/>
            <a:ext cx="3312368" cy="638674"/>
          </a:xfrm>
          <a:prstGeom prst="curvedDownArrow">
            <a:avLst>
              <a:gd name="adj1" fmla="val 25000"/>
              <a:gd name="adj2" fmla="val 55410"/>
              <a:gd name="adj3" fmla="val 45156"/>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solidFill>
                  <a:srgbClr val="00B050"/>
                </a:solidFill>
              </a:rPr>
              <a:t>مثال 2</a:t>
            </a:r>
            <a:endParaRPr lang="ar-SA" sz="3200" b="1" dirty="0">
              <a:solidFill>
                <a:srgbClr val="00B050"/>
              </a:solidFill>
            </a:endParaRPr>
          </a:p>
        </p:txBody>
      </p:sp>
      <p:sp>
        <p:nvSpPr>
          <p:cNvPr id="4" name="مربع نص 3"/>
          <p:cNvSpPr txBox="1"/>
          <p:nvPr/>
        </p:nvSpPr>
        <p:spPr>
          <a:xfrm>
            <a:off x="791580" y="1412776"/>
            <a:ext cx="7668852" cy="400110"/>
          </a:xfrm>
          <a:prstGeom prst="rect">
            <a:avLst/>
          </a:prstGeom>
          <a:noFill/>
        </p:spPr>
        <p:txBody>
          <a:bodyPr wrap="square" rtlCol="1">
            <a:spAutoFit/>
          </a:bodyPr>
          <a:lstStyle/>
          <a:p>
            <a:r>
              <a:rPr lang="ar-SA" sz="2000" b="1" dirty="0" smtClean="0">
                <a:solidFill>
                  <a:srgbClr val="002060"/>
                </a:solidFill>
              </a:rPr>
              <a:t>البيانات التالية تمثل درجات 50 طالبة في مقرر الإحصاء </a:t>
            </a:r>
            <a:r>
              <a:rPr lang="ar-SA" sz="2000" b="1" dirty="0" err="1" smtClean="0">
                <a:solidFill>
                  <a:srgbClr val="002060"/>
                </a:solidFill>
              </a:rPr>
              <a:t>الحيوي </a:t>
            </a:r>
            <a:r>
              <a:rPr lang="ar-SA" sz="2000" b="1" dirty="0" smtClean="0">
                <a:solidFill>
                  <a:srgbClr val="002060"/>
                </a:solidFill>
              </a:rPr>
              <a:t>( لأقرب درجة صحيحة) </a:t>
            </a:r>
            <a:endParaRPr lang="ar-SA" sz="2000" b="1" dirty="0">
              <a:solidFill>
                <a:srgbClr val="002060"/>
              </a:solidFill>
            </a:endParaRPr>
          </a:p>
        </p:txBody>
      </p:sp>
      <p:graphicFrame>
        <p:nvGraphicFramePr>
          <p:cNvPr id="5" name="جدول 4"/>
          <p:cNvGraphicFramePr>
            <a:graphicFrameLocks noGrp="1"/>
          </p:cNvGraphicFramePr>
          <p:nvPr>
            <p:extLst>
              <p:ext uri="{D42A27DB-BD31-4B8C-83A1-F6EECF244321}">
                <p14:modId xmlns="" xmlns:p14="http://schemas.microsoft.com/office/powerpoint/2010/main" val="1993311206"/>
              </p:ext>
            </p:extLst>
          </p:nvPr>
        </p:nvGraphicFramePr>
        <p:xfrm>
          <a:off x="1547664" y="1866762"/>
          <a:ext cx="6096000" cy="1854200"/>
        </p:xfrm>
        <a:graphic>
          <a:graphicData uri="http://schemas.openxmlformats.org/drawingml/2006/table">
            <a:tbl>
              <a:tblPr rtl="1" firstRow="1" bandRow="1">
                <a:tableStyleId>{5C22544A-7EE6-4342-B048-85BDC9FD1C3A}</a:tableStyleId>
              </a:tblPr>
              <a:tblGrid>
                <a:gridCol w="609600"/>
                <a:gridCol w="609600"/>
                <a:gridCol w="609600"/>
                <a:gridCol w="609600"/>
                <a:gridCol w="609600"/>
                <a:gridCol w="609600"/>
                <a:gridCol w="609600"/>
                <a:gridCol w="609600"/>
                <a:gridCol w="609600"/>
                <a:gridCol w="609600"/>
              </a:tblGrid>
              <a:tr h="370840">
                <a:tc>
                  <a:txBody>
                    <a:bodyPr/>
                    <a:lstStyle/>
                    <a:p>
                      <a:pPr algn="ctr" rtl="1"/>
                      <a:r>
                        <a:rPr lang="en-US" b="1" dirty="0" smtClean="0">
                          <a:solidFill>
                            <a:srgbClr val="002060"/>
                          </a:solidFill>
                        </a:rPr>
                        <a:t>25</a:t>
                      </a:r>
                      <a:endParaRPr lang="ar-SA" b="1" dirty="0">
                        <a:solidFill>
                          <a:srgbClr val="002060"/>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27</a:t>
                      </a:r>
                      <a:endParaRPr lang="ar-SA" b="1" dirty="0">
                        <a:solidFill>
                          <a:srgbClr val="002060"/>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26</a:t>
                      </a:r>
                      <a:endParaRPr lang="ar-SA" b="1" dirty="0">
                        <a:solidFill>
                          <a:srgbClr val="002060"/>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26</a:t>
                      </a:r>
                      <a:endParaRPr lang="ar-SA" b="1" dirty="0">
                        <a:solidFill>
                          <a:srgbClr val="002060"/>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25</a:t>
                      </a:r>
                      <a:endParaRPr lang="ar-SA" b="1" dirty="0">
                        <a:solidFill>
                          <a:srgbClr val="002060"/>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28</a:t>
                      </a:r>
                      <a:endParaRPr lang="ar-SA" b="1" dirty="0">
                        <a:solidFill>
                          <a:srgbClr val="002060"/>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29</a:t>
                      </a:r>
                      <a:endParaRPr lang="ar-SA" b="1" dirty="0">
                        <a:solidFill>
                          <a:srgbClr val="002060"/>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34</a:t>
                      </a:r>
                      <a:endParaRPr lang="ar-SA" b="1" dirty="0">
                        <a:solidFill>
                          <a:srgbClr val="002060"/>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30</a:t>
                      </a:r>
                      <a:endParaRPr lang="ar-SA" b="1" dirty="0">
                        <a:solidFill>
                          <a:srgbClr val="002060"/>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32</a:t>
                      </a:r>
                      <a:endParaRPr lang="ar-SA" b="1" dirty="0">
                        <a:solidFill>
                          <a:srgbClr val="002060"/>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370840">
                <a:tc>
                  <a:txBody>
                    <a:bodyPr/>
                    <a:lstStyle/>
                    <a:p>
                      <a:pPr algn="ctr" rtl="1"/>
                      <a:r>
                        <a:rPr lang="en-US" b="1" dirty="0" smtClean="0">
                          <a:solidFill>
                            <a:srgbClr val="002060"/>
                          </a:solidFill>
                        </a:rPr>
                        <a:t>34</a:t>
                      </a:r>
                      <a:endParaRPr lang="ar-SA" b="1" dirty="0">
                        <a:solidFill>
                          <a:srgbClr val="002060"/>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33</a:t>
                      </a:r>
                      <a:endParaRPr lang="ar-SA" b="1" dirty="0">
                        <a:solidFill>
                          <a:srgbClr val="002060"/>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30</a:t>
                      </a:r>
                      <a:endParaRPr lang="ar-SA" b="1" dirty="0">
                        <a:solidFill>
                          <a:srgbClr val="002060"/>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31</a:t>
                      </a:r>
                      <a:endParaRPr lang="ar-SA" b="1" dirty="0">
                        <a:solidFill>
                          <a:srgbClr val="002060"/>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31</a:t>
                      </a:r>
                      <a:endParaRPr lang="ar-SA" b="1" dirty="0">
                        <a:solidFill>
                          <a:srgbClr val="002060"/>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34</a:t>
                      </a:r>
                      <a:endParaRPr lang="ar-SA" b="1" dirty="0">
                        <a:solidFill>
                          <a:srgbClr val="002060"/>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30</a:t>
                      </a:r>
                      <a:endParaRPr lang="ar-SA" b="1" dirty="0">
                        <a:solidFill>
                          <a:srgbClr val="002060"/>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31</a:t>
                      </a:r>
                      <a:endParaRPr lang="ar-SA" b="1" dirty="0">
                        <a:solidFill>
                          <a:srgbClr val="002060"/>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32</a:t>
                      </a:r>
                      <a:endParaRPr lang="ar-SA" b="1" dirty="0">
                        <a:solidFill>
                          <a:srgbClr val="002060"/>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30</a:t>
                      </a:r>
                      <a:endParaRPr lang="ar-SA" b="1" dirty="0">
                        <a:solidFill>
                          <a:srgbClr val="002060"/>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370840">
                <a:tc>
                  <a:txBody>
                    <a:bodyPr/>
                    <a:lstStyle/>
                    <a:p>
                      <a:pPr algn="ctr" rtl="1"/>
                      <a:r>
                        <a:rPr lang="en-US" b="1" dirty="0" smtClean="0">
                          <a:solidFill>
                            <a:srgbClr val="002060"/>
                          </a:solidFill>
                        </a:rPr>
                        <a:t>32</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31</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33</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35</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39</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38</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37</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36</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39</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35</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0840">
                <a:tc>
                  <a:txBody>
                    <a:bodyPr/>
                    <a:lstStyle/>
                    <a:p>
                      <a:pPr algn="ctr" rtl="1"/>
                      <a:r>
                        <a:rPr lang="en-US" b="1" dirty="0" smtClean="0">
                          <a:solidFill>
                            <a:srgbClr val="002060"/>
                          </a:solidFill>
                        </a:rPr>
                        <a:t>37</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42</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38</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35</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40</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36</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44</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37</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42</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38</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0840">
                <a:tc>
                  <a:txBody>
                    <a:bodyPr/>
                    <a:lstStyle/>
                    <a:p>
                      <a:pPr algn="ctr" rtl="1"/>
                      <a:r>
                        <a:rPr lang="en-US" b="1" dirty="0" smtClean="0">
                          <a:solidFill>
                            <a:srgbClr val="002060"/>
                          </a:solidFill>
                        </a:rPr>
                        <a:t>43</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39</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41</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45</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40</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49</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44</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48</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33</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40</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6" name="وسيلة شرح مع سهم إلى الأسفل 5"/>
          <p:cNvSpPr/>
          <p:nvPr/>
        </p:nvSpPr>
        <p:spPr>
          <a:xfrm>
            <a:off x="1952709" y="3933056"/>
            <a:ext cx="4950550" cy="648072"/>
          </a:xfrm>
          <a:prstGeom prst="downArrowCallout">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ar-SA" sz="2400" b="1" dirty="0" smtClean="0">
                <a:solidFill>
                  <a:schemeClr val="accent2">
                    <a:lumMod val="20000"/>
                    <a:lumOff val="80000"/>
                  </a:schemeClr>
                </a:solidFill>
                <a:effectLst>
                  <a:outerShdw blurRad="38100" dist="38100" dir="2700000" algn="tl">
                    <a:srgbClr val="000000">
                      <a:alpha val="43137"/>
                    </a:srgbClr>
                  </a:outerShdw>
                </a:effectLst>
              </a:rPr>
              <a:t>لتكوين الجدول التكراري نتبع الخطوات التالية:</a:t>
            </a:r>
            <a:endParaRPr lang="ar-SA" sz="2400" b="1" dirty="0">
              <a:solidFill>
                <a:schemeClr val="accent2">
                  <a:lumMod val="20000"/>
                  <a:lumOff val="80000"/>
                </a:schemeClr>
              </a:solidFill>
              <a:effectLst>
                <a:outerShdw blurRad="38100" dist="38100" dir="2700000" algn="tl">
                  <a:srgbClr val="000000">
                    <a:alpha val="43137"/>
                  </a:srgbClr>
                </a:outerShdw>
              </a:effectLst>
            </a:endParaRPr>
          </a:p>
        </p:txBody>
      </p:sp>
      <p:sp>
        <p:nvSpPr>
          <p:cNvPr id="7" name="مربع نص 6"/>
          <p:cNvSpPr txBox="1"/>
          <p:nvPr/>
        </p:nvSpPr>
        <p:spPr>
          <a:xfrm>
            <a:off x="1259632" y="4869160"/>
            <a:ext cx="6480720" cy="369332"/>
          </a:xfrm>
          <a:prstGeom prst="rect">
            <a:avLst/>
          </a:prstGeom>
          <a:noFill/>
        </p:spPr>
        <p:txBody>
          <a:bodyPr wrap="square" rtlCol="1">
            <a:spAutoFit/>
          </a:bodyPr>
          <a:lstStyle/>
          <a:p>
            <a:r>
              <a:rPr lang="ar-SA" b="1" dirty="0" smtClean="0">
                <a:solidFill>
                  <a:srgbClr val="002060"/>
                </a:solidFill>
              </a:rPr>
              <a:t>1) نحدد عدد الفئات المناسب و يكون عادة بين 5-15 فئة تبعاً لعدد البيانات.</a:t>
            </a:r>
            <a:endParaRPr lang="ar-SA" b="1" dirty="0">
              <a:solidFill>
                <a:srgbClr val="002060"/>
              </a:solidFill>
            </a:endParaRPr>
          </a:p>
        </p:txBody>
      </p:sp>
      <p:sp>
        <p:nvSpPr>
          <p:cNvPr id="8" name="مربع نص 7"/>
          <p:cNvSpPr txBox="1"/>
          <p:nvPr/>
        </p:nvSpPr>
        <p:spPr>
          <a:xfrm>
            <a:off x="2038028" y="5517078"/>
            <a:ext cx="5544616"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SA" b="1" dirty="0" smtClean="0"/>
              <a:t>في مثالنا نختار عدد الفئات = 5</a:t>
            </a:r>
            <a:endParaRPr lang="ar-SA" b="1" dirty="0"/>
          </a:p>
        </p:txBody>
      </p:sp>
    </p:spTree>
    <p:extLst>
      <p:ext uri="{BB962C8B-B14F-4D97-AF65-F5344CB8AC3E}">
        <p14:creationId xmlns="" xmlns:p14="http://schemas.microsoft.com/office/powerpoint/2010/main" val="371233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randombar(horizontal)">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up)">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47"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anim calcmode="lin" valueType="num">
                                      <p:cBhvr>
                                        <p:cTn id="30" dur="1000" fill="hold"/>
                                        <p:tgtEl>
                                          <p:spTgt spid="7"/>
                                        </p:tgtEl>
                                        <p:attrNameLst>
                                          <p:attrName>ppt_x</p:attrName>
                                        </p:attrNameLst>
                                      </p:cBhvr>
                                      <p:tavLst>
                                        <p:tav tm="0">
                                          <p:val>
                                            <p:strVal val="#ppt_x"/>
                                          </p:val>
                                        </p:tav>
                                        <p:tav tm="100000">
                                          <p:val>
                                            <p:strVal val="#ppt_x"/>
                                          </p:val>
                                        </p:tav>
                                      </p:tavLst>
                                    </p:anim>
                                    <p:anim calcmode="lin" valueType="num">
                                      <p:cBhvr>
                                        <p:cTn id="3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fade">
                                      <p:cBhvr>
                                        <p:cTn id="3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6" grpId="0" animBg="1"/>
      <p:bldP spid="7" grpId="0"/>
      <p:bldP spid="8"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259632" y="467380"/>
            <a:ext cx="6480720" cy="369332"/>
          </a:xfrm>
          <a:prstGeom prst="rect">
            <a:avLst/>
          </a:prstGeom>
          <a:noFill/>
        </p:spPr>
        <p:txBody>
          <a:bodyPr wrap="square" rtlCol="1">
            <a:spAutoFit/>
          </a:bodyPr>
          <a:lstStyle/>
          <a:p>
            <a:r>
              <a:rPr lang="ar-SA" b="1" dirty="0" smtClean="0">
                <a:solidFill>
                  <a:srgbClr val="002060"/>
                </a:solidFill>
              </a:rPr>
              <a:t>2) نحدد مدى البيانات = أكبر قيمة – أصغر قيمة.</a:t>
            </a:r>
            <a:endParaRPr lang="ar-SA" b="1" dirty="0">
              <a:solidFill>
                <a:srgbClr val="002060"/>
              </a:solidFill>
            </a:endParaRPr>
          </a:p>
        </p:txBody>
      </p:sp>
      <p:sp>
        <p:nvSpPr>
          <p:cNvPr id="3" name="مربع نص 2"/>
          <p:cNvSpPr txBox="1"/>
          <p:nvPr/>
        </p:nvSpPr>
        <p:spPr>
          <a:xfrm>
            <a:off x="2186980" y="1100803"/>
            <a:ext cx="5544616" cy="646331"/>
          </a:xfrm>
          <a:prstGeom prst="rect">
            <a:avLst/>
          </a:prstGeom>
          <a:solidFill>
            <a:schemeClr val="accent4">
              <a:lumMod val="20000"/>
              <a:lumOff val="80000"/>
            </a:schemeClr>
          </a:solidFill>
          <a:ln>
            <a:solidFill>
              <a:schemeClr val="accent2">
                <a:lumMod val="50000"/>
              </a:schemeClr>
            </a:solidFill>
          </a:ln>
        </p:spPr>
        <p:style>
          <a:lnRef idx="2">
            <a:schemeClr val="accent4"/>
          </a:lnRef>
          <a:fillRef idx="1">
            <a:schemeClr val="lt1"/>
          </a:fillRef>
          <a:effectRef idx="0">
            <a:schemeClr val="accent4"/>
          </a:effectRef>
          <a:fontRef idx="minor">
            <a:schemeClr val="dk1"/>
          </a:fontRef>
        </p:style>
        <p:txBody>
          <a:bodyPr wrap="square" rtlCol="1">
            <a:spAutoFit/>
          </a:bodyPr>
          <a:lstStyle/>
          <a:p>
            <a:pPr algn="ctr"/>
            <a:r>
              <a:rPr lang="ar-SA" b="1" dirty="0" smtClean="0"/>
              <a:t>المدى =</a:t>
            </a:r>
          </a:p>
          <a:p>
            <a:pPr algn="ctr"/>
            <a:r>
              <a:rPr lang="en-US" b="1" dirty="0" smtClean="0"/>
              <a:t>49-25=24</a:t>
            </a:r>
            <a:endParaRPr lang="ar-SA" b="1" dirty="0" smtClean="0"/>
          </a:p>
        </p:txBody>
      </p:sp>
      <mc:AlternateContent xmlns:mc="http://schemas.openxmlformats.org/markup-compatibility/2006">
        <mc:Choice xmlns="" xmlns:a14="http://schemas.microsoft.com/office/drawing/2010/main" Requires="a14">
          <p:sp>
            <p:nvSpPr>
              <p:cNvPr id="4" name="مربع نص 3"/>
              <p:cNvSpPr txBox="1"/>
              <p:nvPr/>
            </p:nvSpPr>
            <p:spPr>
              <a:xfrm>
                <a:off x="1438424" y="1916832"/>
                <a:ext cx="6480720" cy="584006"/>
              </a:xfrm>
              <a:prstGeom prst="rect">
                <a:avLst/>
              </a:prstGeom>
              <a:noFill/>
            </p:spPr>
            <p:txBody>
              <a:bodyPr wrap="square" rtlCol="1">
                <a:spAutoFit/>
              </a:bodyPr>
              <a:lstStyle/>
              <a:p>
                <a:r>
                  <a:rPr lang="ar-SA" b="1" dirty="0" smtClean="0">
                    <a:solidFill>
                      <a:srgbClr val="002060"/>
                    </a:solidFill>
                  </a:rPr>
                  <a:t>3) نحدد طول الفئة             </a:t>
                </a:r>
                <a14:m>
                  <m:oMath xmlns:m="http://schemas.openxmlformats.org/officeDocument/2006/math">
                    <m:f>
                      <m:fPr>
                        <m:ctrlPr>
                          <a:rPr lang="ar-SA" b="1" i="1" smtClean="0">
                            <a:solidFill>
                              <a:srgbClr val="002060"/>
                            </a:solidFill>
                            <a:latin typeface="Cambria Math"/>
                            <a:ea typeface="Cambria Math"/>
                          </a:rPr>
                        </m:ctrlPr>
                      </m:fPr>
                      <m:num>
                        <m:r>
                          <a:rPr lang="ar-SA" b="1" i="1" smtClean="0">
                            <a:solidFill>
                              <a:srgbClr val="002060"/>
                            </a:solidFill>
                            <a:latin typeface="Cambria Math"/>
                            <a:ea typeface="Cambria Math"/>
                          </a:rPr>
                          <m:t>المدى</m:t>
                        </m:r>
                      </m:num>
                      <m:den>
                        <m:r>
                          <a:rPr lang="ar-SA" b="1" i="1" smtClean="0">
                            <a:solidFill>
                              <a:srgbClr val="002060"/>
                            </a:solidFill>
                            <a:latin typeface="Cambria Math"/>
                            <a:ea typeface="Cambria Math"/>
                          </a:rPr>
                          <m:t>الفئات</m:t>
                        </m:r>
                        <m:r>
                          <a:rPr lang="ar-SA" b="1" i="1" smtClean="0">
                            <a:solidFill>
                              <a:srgbClr val="002060"/>
                            </a:solidFill>
                            <a:latin typeface="Cambria Math"/>
                            <a:ea typeface="Cambria Math"/>
                          </a:rPr>
                          <m:t> </m:t>
                        </m:r>
                        <m:r>
                          <a:rPr lang="ar-SA" b="1" i="1" smtClean="0">
                            <a:solidFill>
                              <a:srgbClr val="002060"/>
                            </a:solidFill>
                            <a:latin typeface="Cambria Math"/>
                            <a:ea typeface="Cambria Math"/>
                          </a:rPr>
                          <m:t>عدد</m:t>
                        </m:r>
                      </m:den>
                    </m:f>
                    <m:r>
                      <a:rPr lang="ar-SA" b="1" i="0" smtClean="0">
                        <a:solidFill>
                          <a:srgbClr val="002060"/>
                        </a:solidFill>
                        <a:latin typeface="Cambria Math"/>
                        <a:ea typeface="Cambria Math"/>
                      </a:rPr>
                      <m:t>=</m:t>
                    </m:r>
                    <m:r>
                      <a:rPr lang="ar-SA" b="1" i="1" smtClean="0">
                        <a:solidFill>
                          <a:srgbClr val="002060"/>
                        </a:solidFill>
                        <a:latin typeface="Cambria Math"/>
                        <a:ea typeface="Cambria Math"/>
                      </a:rPr>
                      <m:t>∆</m:t>
                    </m:r>
                  </m:oMath>
                </a14:m>
                <a:endParaRPr lang="ar-SA" b="1" dirty="0">
                  <a:solidFill>
                    <a:srgbClr val="002060"/>
                  </a:solidFill>
                </a:endParaRPr>
              </a:p>
            </p:txBody>
          </p:sp>
        </mc:Choice>
        <mc:Fallback>
          <p:sp>
            <p:nvSpPr>
              <p:cNvPr id="4" name="مربع نص 3"/>
              <p:cNvSpPr txBox="1">
                <a:spLocks noRot="1" noChangeAspect="1" noMove="1" noResize="1" noEditPoints="1" noAdjustHandles="1" noChangeArrowheads="1" noChangeShapeType="1" noTextEdit="1"/>
              </p:cNvSpPr>
              <p:nvPr/>
            </p:nvSpPr>
            <p:spPr>
              <a:xfrm>
                <a:off x="1438424" y="1916832"/>
                <a:ext cx="6480720" cy="584006"/>
              </a:xfrm>
              <a:prstGeom prst="rect">
                <a:avLst/>
              </a:prstGeom>
              <a:blipFill rotWithShape="1">
                <a:blip r:embed="rId2" cstate="print"/>
                <a:stretch>
                  <a:fillRect r="-847"/>
                </a:stretch>
              </a:blipFill>
            </p:spPr>
            <p:txBody>
              <a:bodyPr/>
              <a:lstStyle/>
              <a:p>
                <a:r>
                  <a:rPr lang="ar-SA">
                    <a:noFill/>
                  </a:rPr>
                  <a:t> </a:t>
                </a:r>
              </a:p>
            </p:txBody>
          </p:sp>
        </mc:Fallback>
      </mc:AlternateContent>
      <mc:AlternateContent xmlns:mc="http://schemas.openxmlformats.org/markup-compatibility/2006">
        <mc:Choice xmlns="" xmlns:a14="http://schemas.microsoft.com/office/drawing/2010/main" Requires="a14">
          <p:sp>
            <p:nvSpPr>
              <p:cNvPr id="5" name="مربع نص 4"/>
              <p:cNvSpPr txBox="1"/>
              <p:nvPr/>
            </p:nvSpPr>
            <p:spPr>
              <a:xfrm>
                <a:off x="2166640" y="2636912"/>
                <a:ext cx="5544616" cy="634789"/>
              </a:xfrm>
              <a:prstGeom prst="rect">
                <a:avLst/>
              </a:prstGeom>
              <a:solidFill>
                <a:schemeClr val="accent4">
                  <a:lumMod val="20000"/>
                  <a:lumOff val="80000"/>
                </a:schemeClr>
              </a:solidFill>
              <a:ln>
                <a:solidFill>
                  <a:schemeClr val="accent2">
                    <a:lumMod val="50000"/>
                  </a:schemeClr>
                </a:solidFill>
              </a:ln>
            </p:spPr>
            <p:style>
              <a:lnRef idx="2">
                <a:schemeClr val="accent4"/>
              </a:lnRef>
              <a:fillRef idx="1">
                <a:schemeClr val="lt1"/>
              </a:fillRef>
              <a:effectRef idx="0">
                <a:schemeClr val="accent4"/>
              </a:effectRef>
              <a:fontRef idx="minor">
                <a:schemeClr val="dk1"/>
              </a:fontRef>
            </p:style>
            <p:txBody>
              <a:bodyPr wrap="square" rtlCol="1">
                <a:spAutoFit/>
              </a:bodyPr>
              <a:lstStyle/>
              <a:p>
                <a:pPr algn="ctr" rtl="0"/>
                <a14:m>
                  <m:oMathPara xmlns:m="http://schemas.openxmlformats.org/officeDocument/2006/math">
                    <m:oMathParaPr>
                      <m:jc m:val="centerGroup"/>
                    </m:oMathParaPr>
                    <m:oMath xmlns:m="http://schemas.openxmlformats.org/officeDocument/2006/math">
                      <m:r>
                        <a:rPr lang="ar-SA" b="1" i="1" smtClean="0">
                          <a:latin typeface="Cambria Math"/>
                          <a:ea typeface="Cambria Math"/>
                        </a:rPr>
                        <m:t>∆</m:t>
                      </m:r>
                      <m:r>
                        <a:rPr lang="en-US" b="1" i="1" smtClean="0">
                          <a:latin typeface="Cambria Math"/>
                          <a:ea typeface="Cambria Math"/>
                        </a:rPr>
                        <m:t>=</m:t>
                      </m:r>
                      <m:f>
                        <m:fPr>
                          <m:ctrlPr>
                            <a:rPr lang="en-US" b="1" i="1" smtClean="0">
                              <a:latin typeface="Cambria Math"/>
                              <a:ea typeface="Cambria Math"/>
                            </a:rPr>
                          </m:ctrlPr>
                        </m:fPr>
                        <m:num>
                          <m:r>
                            <a:rPr lang="en-US" b="1" i="1" smtClean="0">
                              <a:latin typeface="Cambria Math"/>
                              <a:ea typeface="Cambria Math"/>
                            </a:rPr>
                            <m:t>𝟐𝟒</m:t>
                          </m:r>
                        </m:num>
                        <m:den>
                          <m:r>
                            <a:rPr lang="en-US" b="1" i="1" smtClean="0">
                              <a:latin typeface="Cambria Math"/>
                              <a:ea typeface="Cambria Math"/>
                            </a:rPr>
                            <m:t>𝟓</m:t>
                          </m:r>
                        </m:den>
                      </m:f>
                      <m:r>
                        <a:rPr lang="en-US" b="1" i="1" smtClean="0">
                          <a:latin typeface="Cambria Math"/>
                          <a:ea typeface="Cambria Math"/>
                        </a:rPr>
                        <m:t>=</m:t>
                      </m:r>
                      <m:r>
                        <a:rPr lang="en-US" b="1" i="1" smtClean="0">
                          <a:latin typeface="Cambria Math"/>
                          <a:ea typeface="Cambria Math"/>
                        </a:rPr>
                        <m:t>𝟒</m:t>
                      </m:r>
                      <m:r>
                        <a:rPr lang="en-US" b="1" i="1" smtClean="0">
                          <a:latin typeface="Cambria Math"/>
                          <a:ea typeface="Cambria Math"/>
                        </a:rPr>
                        <m:t>.</m:t>
                      </m:r>
                      <m:r>
                        <a:rPr lang="en-US" b="1" i="1" smtClean="0">
                          <a:latin typeface="Cambria Math"/>
                          <a:ea typeface="Cambria Math"/>
                        </a:rPr>
                        <m:t>𝟖</m:t>
                      </m:r>
                      <m:r>
                        <a:rPr lang="en-US" b="1" i="1" smtClean="0">
                          <a:latin typeface="Cambria Math"/>
                          <a:ea typeface="Cambria Math"/>
                        </a:rPr>
                        <m:t> ≈</m:t>
                      </m:r>
                      <m:r>
                        <a:rPr lang="en-US" b="1" i="1" smtClean="0">
                          <a:latin typeface="Cambria Math"/>
                          <a:ea typeface="Cambria Math"/>
                        </a:rPr>
                        <m:t>𝟓</m:t>
                      </m:r>
                    </m:oMath>
                  </m:oMathPara>
                </a14:m>
                <a:endParaRPr lang="ar-SA" b="1" dirty="0" smtClean="0"/>
              </a:p>
            </p:txBody>
          </p:sp>
        </mc:Choice>
        <mc:Fallback>
          <p:sp>
            <p:nvSpPr>
              <p:cNvPr id="5" name="مربع نص 4"/>
              <p:cNvSpPr txBox="1">
                <a:spLocks noRot="1" noChangeAspect="1" noMove="1" noResize="1" noEditPoints="1" noAdjustHandles="1" noChangeArrowheads="1" noChangeShapeType="1" noTextEdit="1"/>
              </p:cNvSpPr>
              <p:nvPr/>
            </p:nvSpPr>
            <p:spPr>
              <a:xfrm>
                <a:off x="2166640" y="2636912"/>
                <a:ext cx="5544616" cy="634789"/>
              </a:xfrm>
              <a:prstGeom prst="rect">
                <a:avLst/>
              </a:prstGeom>
              <a:blipFill rotWithShape="1">
                <a:blip r:embed="rId3" cstate="print"/>
                <a:stretch>
                  <a:fillRect/>
                </a:stretch>
              </a:blipFill>
              <a:ln>
                <a:solidFill>
                  <a:schemeClr val="accent2">
                    <a:lumMod val="50000"/>
                  </a:schemeClr>
                </a:solidFill>
              </a:ln>
            </p:spPr>
            <p:txBody>
              <a:bodyPr/>
              <a:lstStyle/>
              <a:p>
                <a:r>
                  <a:rPr lang="ar-SA">
                    <a:noFill/>
                  </a:rPr>
                  <a:t> </a:t>
                </a:r>
              </a:p>
            </p:txBody>
          </p:sp>
        </mc:Fallback>
      </mc:AlternateContent>
      <mc:AlternateContent xmlns:mc="http://schemas.openxmlformats.org/markup-compatibility/2006">
        <mc:Choice xmlns="" xmlns:a14="http://schemas.microsoft.com/office/drawing/2010/main" Requires="a14">
          <p:sp>
            <p:nvSpPr>
              <p:cNvPr id="6" name="مربع نص 5"/>
              <p:cNvSpPr txBox="1"/>
              <p:nvPr/>
            </p:nvSpPr>
            <p:spPr>
              <a:xfrm>
                <a:off x="1438424" y="3421058"/>
                <a:ext cx="6480720" cy="369332"/>
              </a:xfrm>
              <a:prstGeom prst="rect">
                <a:avLst/>
              </a:prstGeom>
              <a:noFill/>
            </p:spPr>
            <p:txBody>
              <a:bodyPr wrap="square" rtlCol="1">
                <a:spAutoFit/>
              </a:bodyPr>
              <a:lstStyle/>
              <a:p>
                <a:r>
                  <a:rPr lang="ar-SA" b="1" dirty="0" smtClean="0">
                    <a:solidFill>
                      <a:srgbClr val="002060"/>
                    </a:solidFill>
                  </a:rPr>
                  <a:t>4) نحدد الحد الأدنى لأول فئة و يكون </a:t>
                </a:r>
                <a14:m>
                  <m:oMath xmlns:m="http://schemas.openxmlformats.org/officeDocument/2006/math">
                    <m:r>
                      <a:rPr lang="ar-SA" b="1" i="1" smtClean="0">
                        <a:solidFill>
                          <a:srgbClr val="002060"/>
                        </a:solidFill>
                        <a:latin typeface="Cambria Math"/>
                        <a:ea typeface="Cambria Math"/>
                      </a:rPr>
                      <m:t>≥</m:t>
                    </m:r>
                  </m:oMath>
                </a14:m>
                <a:r>
                  <a:rPr lang="ar-SA" b="1" dirty="0" smtClean="0">
                    <a:solidFill>
                      <a:srgbClr val="002060"/>
                    </a:solidFill>
                  </a:rPr>
                  <a:t>  أصغر قيمة للبيانات</a:t>
                </a:r>
                <a:endParaRPr lang="ar-SA" b="1" dirty="0">
                  <a:solidFill>
                    <a:srgbClr val="002060"/>
                  </a:solidFill>
                </a:endParaRPr>
              </a:p>
            </p:txBody>
          </p:sp>
        </mc:Choice>
        <mc:Fallback>
          <p:sp>
            <p:nvSpPr>
              <p:cNvPr id="6" name="مربع نص 5"/>
              <p:cNvSpPr txBox="1">
                <a:spLocks noRot="1" noChangeAspect="1" noMove="1" noResize="1" noEditPoints="1" noAdjustHandles="1" noChangeArrowheads="1" noChangeShapeType="1" noTextEdit="1"/>
              </p:cNvSpPr>
              <p:nvPr/>
            </p:nvSpPr>
            <p:spPr>
              <a:xfrm>
                <a:off x="1438424" y="3421058"/>
                <a:ext cx="6480720" cy="369332"/>
              </a:xfrm>
              <a:prstGeom prst="rect">
                <a:avLst/>
              </a:prstGeom>
              <a:blipFill rotWithShape="1">
                <a:blip r:embed="rId4" cstate="print"/>
                <a:stretch>
                  <a:fillRect t="-8197" r="-847" b="-24590"/>
                </a:stretch>
              </a:blipFill>
            </p:spPr>
            <p:txBody>
              <a:bodyPr/>
              <a:lstStyle/>
              <a:p>
                <a:r>
                  <a:rPr lang="ar-SA">
                    <a:noFill/>
                  </a:rPr>
                  <a:t> </a:t>
                </a:r>
              </a:p>
            </p:txBody>
          </p:sp>
        </mc:Fallback>
      </mc:AlternateContent>
      <p:sp>
        <p:nvSpPr>
          <p:cNvPr id="7" name="مربع نص 6"/>
          <p:cNvSpPr txBox="1"/>
          <p:nvPr/>
        </p:nvSpPr>
        <p:spPr>
          <a:xfrm>
            <a:off x="2186980" y="4005064"/>
            <a:ext cx="5544616" cy="646331"/>
          </a:xfrm>
          <a:prstGeom prst="rect">
            <a:avLst/>
          </a:prstGeom>
          <a:solidFill>
            <a:schemeClr val="accent4">
              <a:lumMod val="20000"/>
              <a:lumOff val="80000"/>
            </a:schemeClr>
          </a:solidFill>
          <a:ln>
            <a:solidFill>
              <a:schemeClr val="accent2">
                <a:lumMod val="50000"/>
              </a:schemeClr>
            </a:solidFill>
          </a:ln>
        </p:spPr>
        <p:style>
          <a:lnRef idx="2">
            <a:schemeClr val="accent4"/>
          </a:lnRef>
          <a:fillRef idx="1">
            <a:schemeClr val="lt1"/>
          </a:fillRef>
          <a:effectRef idx="0">
            <a:schemeClr val="accent4"/>
          </a:effectRef>
          <a:fontRef idx="minor">
            <a:schemeClr val="dk1"/>
          </a:fontRef>
        </p:style>
        <p:txBody>
          <a:bodyPr wrap="square" rtlCol="1">
            <a:spAutoFit/>
          </a:bodyPr>
          <a:lstStyle/>
          <a:p>
            <a:pPr algn="ctr" rtl="0"/>
            <a:r>
              <a:rPr lang="ar-SA" b="1" dirty="0" smtClean="0"/>
              <a:t>الحد الأدنى</a:t>
            </a:r>
            <a:r>
              <a:rPr lang="en-US" b="1" dirty="0" smtClean="0"/>
              <a:t>= 25</a:t>
            </a:r>
          </a:p>
          <a:p>
            <a:pPr algn="ctr" rtl="0"/>
            <a:r>
              <a:rPr lang="ar-SA" b="1" dirty="0" smtClean="0"/>
              <a:t>الحد الأدنى الفعلي</a:t>
            </a:r>
            <a:r>
              <a:rPr lang="en-US" b="1" dirty="0" smtClean="0"/>
              <a:t>= 25 - 0.5 = 24.5</a:t>
            </a:r>
            <a:endParaRPr lang="ar-SA" b="1" dirty="0" smtClean="0"/>
          </a:p>
        </p:txBody>
      </p:sp>
      <p:sp>
        <p:nvSpPr>
          <p:cNvPr id="8" name="مربع نص 7"/>
          <p:cNvSpPr txBox="1"/>
          <p:nvPr/>
        </p:nvSpPr>
        <p:spPr>
          <a:xfrm>
            <a:off x="1438424" y="4972506"/>
            <a:ext cx="6480720" cy="369332"/>
          </a:xfrm>
          <a:prstGeom prst="rect">
            <a:avLst/>
          </a:prstGeom>
          <a:noFill/>
        </p:spPr>
        <p:txBody>
          <a:bodyPr wrap="square" rtlCol="1">
            <a:spAutoFit/>
          </a:bodyPr>
          <a:lstStyle/>
          <a:p>
            <a:r>
              <a:rPr lang="ar-SA" b="1" dirty="0" smtClean="0">
                <a:solidFill>
                  <a:srgbClr val="002060"/>
                </a:solidFill>
              </a:rPr>
              <a:t>5) نحدد الحد الأعلى  الفعلي لأول فئة وذلك بإضافة طول الفئة للحد الأدنى الفعلي</a:t>
            </a:r>
            <a:endParaRPr lang="ar-SA" b="1" dirty="0">
              <a:solidFill>
                <a:srgbClr val="002060"/>
              </a:solidFill>
            </a:endParaRPr>
          </a:p>
        </p:txBody>
      </p:sp>
      <p:sp>
        <p:nvSpPr>
          <p:cNvPr id="9" name="مربع نص 8"/>
          <p:cNvSpPr txBox="1"/>
          <p:nvPr/>
        </p:nvSpPr>
        <p:spPr>
          <a:xfrm>
            <a:off x="2216200" y="5517232"/>
            <a:ext cx="5544616" cy="646331"/>
          </a:xfrm>
          <a:prstGeom prst="rect">
            <a:avLst/>
          </a:prstGeom>
          <a:solidFill>
            <a:schemeClr val="accent4">
              <a:lumMod val="20000"/>
              <a:lumOff val="80000"/>
            </a:schemeClr>
          </a:solidFill>
          <a:ln>
            <a:solidFill>
              <a:schemeClr val="accent2">
                <a:lumMod val="50000"/>
              </a:schemeClr>
            </a:solidFill>
          </a:ln>
        </p:spPr>
        <p:style>
          <a:lnRef idx="2">
            <a:schemeClr val="accent4"/>
          </a:lnRef>
          <a:fillRef idx="1">
            <a:schemeClr val="lt1"/>
          </a:fillRef>
          <a:effectRef idx="0">
            <a:schemeClr val="accent4"/>
          </a:effectRef>
          <a:fontRef idx="minor">
            <a:schemeClr val="dk1"/>
          </a:fontRef>
        </p:style>
        <p:txBody>
          <a:bodyPr wrap="square" rtlCol="1">
            <a:spAutoFit/>
          </a:bodyPr>
          <a:lstStyle/>
          <a:p>
            <a:pPr algn="ctr" rtl="0"/>
            <a:r>
              <a:rPr lang="ar-SA" b="1" dirty="0" smtClean="0"/>
              <a:t>الحد الأعلى الفعلي</a:t>
            </a:r>
            <a:r>
              <a:rPr lang="en-US" b="1" dirty="0" smtClean="0"/>
              <a:t>= 24.5+5=29.5</a:t>
            </a:r>
          </a:p>
          <a:p>
            <a:pPr algn="ctr" rtl="0"/>
            <a:r>
              <a:rPr lang="ar-SA" b="1" dirty="0" smtClean="0"/>
              <a:t>الحد الأعلى</a:t>
            </a:r>
            <a:r>
              <a:rPr lang="en-US" b="1" dirty="0" smtClean="0"/>
              <a:t>= 29.5-0.5 = 29</a:t>
            </a:r>
            <a:endParaRPr lang="ar-SA" b="1" dirty="0" smtClean="0"/>
          </a:p>
        </p:txBody>
      </p:sp>
    </p:spTree>
    <p:extLst>
      <p:ext uri="{BB962C8B-B14F-4D97-AF65-F5344CB8AC3E}">
        <p14:creationId xmlns="" xmlns:p14="http://schemas.microsoft.com/office/powerpoint/2010/main" val="4086132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1000"/>
                                        <p:tgtEl>
                                          <p:spTgt spid="6"/>
                                        </p:tgtEl>
                                      </p:cBhvr>
                                    </p:animEffect>
                                    <p:anim calcmode="lin" valueType="num">
                                      <p:cBhvr>
                                        <p:cTn id="32" dur="1000" fill="hold"/>
                                        <p:tgtEl>
                                          <p:spTgt spid="6"/>
                                        </p:tgtEl>
                                        <p:attrNameLst>
                                          <p:attrName>ppt_x</p:attrName>
                                        </p:attrNameLst>
                                      </p:cBhvr>
                                      <p:tavLst>
                                        <p:tav tm="0">
                                          <p:val>
                                            <p:strVal val="#ppt_x"/>
                                          </p:val>
                                        </p:tav>
                                        <p:tav tm="100000">
                                          <p:val>
                                            <p:strVal val="#ppt_x"/>
                                          </p:val>
                                        </p:tav>
                                      </p:tavLst>
                                    </p:anim>
                                    <p:anim calcmode="lin" valueType="num">
                                      <p:cBhvr>
                                        <p:cTn id="3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fade">
                                      <p:cBhvr>
                                        <p:cTn id="38" dur="500"/>
                                        <p:tgtEl>
                                          <p:spTgt spid="7"/>
                                        </p:tgtEl>
                                      </p:cBhvr>
                                    </p:animEffect>
                                  </p:childTnLst>
                                </p:cTn>
                              </p:par>
                            </p:childTnLst>
                          </p:cTn>
                        </p:par>
                      </p:childTnLst>
                    </p:cTn>
                  </p:par>
                  <p:par>
                    <p:cTn id="39" fill="hold">
                      <p:stCondLst>
                        <p:cond delay="indefinite"/>
                      </p:stCondLst>
                      <p:childTnLst>
                        <p:par>
                          <p:cTn id="40" fill="hold">
                            <p:stCondLst>
                              <p:cond delay="0"/>
                            </p:stCondLst>
                            <p:childTnLst>
                              <p:par>
                                <p:cTn id="41" presetID="47"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1000"/>
                                        <p:tgtEl>
                                          <p:spTgt spid="8"/>
                                        </p:tgtEl>
                                      </p:cBhvr>
                                    </p:animEffect>
                                    <p:anim calcmode="lin" valueType="num">
                                      <p:cBhvr>
                                        <p:cTn id="44" dur="1000" fill="hold"/>
                                        <p:tgtEl>
                                          <p:spTgt spid="8"/>
                                        </p:tgtEl>
                                        <p:attrNameLst>
                                          <p:attrName>ppt_x</p:attrName>
                                        </p:attrNameLst>
                                      </p:cBhvr>
                                      <p:tavLst>
                                        <p:tav tm="0">
                                          <p:val>
                                            <p:strVal val="#ppt_x"/>
                                          </p:val>
                                        </p:tav>
                                        <p:tav tm="100000">
                                          <p:val>
                                            <p:strVal val="#ppt_x"/>
                                          </p:val>
                                        </p:tav>
                                      </p:tavLst>
                                    </p:anim>
                                    <p:anim calcmode="lin" valueType="num">
                                      <p:cBhvr>
                                        <p:cTn id="4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fade">
                                      <p:cBhvr>
                                        <p:cTn id="5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P spid="7" grpId="0" animBg="1"/>
      <p:bldP spid="8" grpId="0"/>
      <p:bldP spid="9"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07108" y="467380"/>
            <a:ext cx="6480720" cy="646331"/>
          </a:xfrm>
          <a:prstGeom prst="rect">
            <a:avLst/>
          </a:prstGeom>
          <a:noFill/>
        </p:spPr>
        <p:txBody>
          <a:bodyPr wrap="square" rtlCol="1">
            <a:spAutoFit/>
          </a:bodyPr>
          <a:lstStyle/>
          <a:p>
            <a:r>
              <a:rPr lang="ar-SA" b="1" dirty="0" smtClean="0">
                <a:solidFill>
                  <a:srgbClr val="002060"/>
                </a:solidFill>
              </a:rPr>
              <a:t>6) نحدد الحدود الدنيا و العليا لكل فئة بإضافة طول الفئة لكل حد , و نعين الحدود الفعلية بإضافة طول الفئة أيضاً لكل حد فعلي.</a:t>
            </a:r>
            <a:endParaRPr lang="ar-SA" b="1" dirty="0">
              <a:solidFill>
                <a:srgbClr val="002060"/>
              </a:solidFill>
            </a:endParaRPr>
          </a:p>
        </p:txBody>
      </p:sp>
      <mc:AlternateContent xmlns:mc="http://schemas.openxmlformats.org/markup-compatibility/2006">
        <mc:Choice xmlns="" xmlns:a14="http://schemas.microsoft.com/office/drawing/2010/main" Requires="a14">
          <p:sp>
            <p:nvSpPr>
              <p:cNvPr id="6" name="مربع نص 5"/>
              <p:cNvSpPr txBox="1"/>
              <p:nvPr/>
            </p:nvSpPr>
            <p:spPr>
              <a:xfrm>
                <a:off x="1438424" y="3605724"/>
                <a:ext cx="6480720" cy="1233671"/>
              </a:xfrm>
              <a:prstGeom prst="rect">
                <a:avLst/>
              </a:prstGeom>
              <a:noFill/>
            </p:spPr>
            <p:txBody>
              <a:bodyPr wrap="square" rtlCol="1">
                <a:spAutoFit/>
              </a:bodyPr>
              <a:lstStyle/>
              <a:p>
                <a:r>
                  <a:rPr lang="ar-SA" b="1" dirty="0" smtClean="0">
                    <a:solidFill>
                      <a:srgbClr val="002060"/>
                    </a:solidFill>
                  </a:rPr>
                  <a:t>7) نعين مراكز الفئات  </a:t>
                </a:r>
                <a14:m>
                  <m:oMath xmlns:m="http://schemas.openxmlformats.org/officeDocument/2006/math">
                    <m:sSub>
                      <m:sSubPr>
                        <m:ctrlPr>
                          <a:rPr lang="ar-SA" b="1" i="1" smtClean="0">
                            <a:solidFill>
                              <a:srgbClr val="002060"/>
                            </a:solidFill>
                            <a:latin typeface="Cambria Math"/>
                          </a:rPr>
                        </m:ctrlPr>
                      </m:sSubPr>
                      <m:e>
                        <m:r>
                          <a:rPr lang="en-US" b="1" i="1" smtClean="0">
                            <a:solidFill>
                              <a:srgbClr val="002060"/>
                            </a:solidFill>
                            <a:latin typeface="Cambria Math"/>
                          </a:rPr>
                          <m:t>𝒙</m:t>
                        </m:r>
                      </m:e>
                      <m:sub>
                        <m:r>
                          <a:rPr lang="en-US" b="1" i="1" smtClean="0">
                            <a:solidFill>
                              <a:srgbClr val="002060"/>
                            </a:solidFill>
                            <a:latin typeface="Cambria Math"/>
                          </a:rPr>
                          <m:t>𝒊</m:t>
                        </m:r>
                      </m:sub>
                    </m:sSub>
                  </m:oMath>
                </a14:m>
                <a:r>
                  <a:rPr lang="ar-SA" b="1" dirty="0" smtClean="0">
                    <a:solidFill>
                      <a:srgbClr val="002060"/>
                    </a:solidFill>
                  </a:rPr>
                  <a:t> باستخدام القانون</a:t>
                </a:r>
              </a:p>
              <a:p>
                <a:pPr/>
                <a14:m>
                  <m:oMathPara xmlns:m="http://schemas.openxmlformats.org/officeDocument/2006/math">
                    <m:oMathParaPr>
                      <m:jc m:val="centerGroup"/>
                    </m:oMathParaPr>
                    <m:oMath xmlns:m="http://schemas.openxmlformats.org/officeDocument/2006/math">
                      <m:sSub>
                        <m:sSubPr>
                          <m:ctrlPr>
                            <a:rPr lang="ar-SA" b="1" i="1" smtClean="0">
                              <a:solidFill>
                                <a:srgbClr val="002060"/>
                              </a:solidFill>
                              <a:latin typeface="Cambria Math"/>
                            </a:rPr>
                          </m:ctrlPr>
                        </m:sSubPr>
                        <m:e>
                          <m:r>
                            <a:rPr lang="en-US" b="1" i="1" smtClean="0">
                              <a:solidFill>
                                <a:srgbClr val="002060"/>
                              </a:solidFill>
                              <a:latin typeface="Cambria Math"/>
                            </a:rPr>
                            <m:t>𝒙</m:t>
                          </m:r>
                        </m:e>
                        <m:sub>
                          <m:r>
                            <a:rPr lang="en-US" b="1" i="1" smtClean="0">
                              <a:solidFill>
                                <a:srgbClr val="002060"/>
                              </a:solidFill>
                              <a:latin typeface="Cambria Math"/>
                            </a:rPr>
                            <m:t>𝒊</m:t>
                          </m:r>
                        </m:sub>
                      </m:sSub>
                      <m:r>
                        <a:rPr lang="en-US" b="1" i="1" smtClean="0">
                          <a:solidFill>
                            <a:srgbClr val="002060"/>
                          </a:solidFill>
                          <a:latin typeface="Cambria Math"/>
                        </a:rPr>
                        <m:t>= </m:t>
                      </m:r>
                      <m:f>
                        <m:fPr>
                          <m:ctrlPr>
                            <a:rPr lang="en-US" b="1" i="1" smtClean="0">
                              <a:solidFill>
                                <a:srgbClr val="002060"/>
                              </a:solidFill>
                              <a:latin typeface="Cambria Math"/>
                            </a:rPr>
                          </m:ctrlPr>
                        </m:fPr>
                        <m:num>
                          <m:r>
                            <a:rPr lang="ar-SA" b="1" i="1" smtClean="0">
                              <a:solidFill>
                                <a:srgbClr val="002060"/>
                              </a:solidFill>
                              <a:latin typeface="Cambria Math"/>
                            </a:rPr>
                            <m:t>الأعلى</m:t>
                          </m:r>
                          <m:r>
                            <a:rPr lang="ar-SA" b="1" i="1" smtClean="0">
                              <a:solidFill>
                                <a:srgbClr val="002060"/>
                              </a:solidFill>
                              <a:latin typeface="Cambria Math"/>
                            </a:rPr>
                            <m:t> </m:t>
                          </m:r>
                          <m:r>
                            <a:rPr lang="ar-SA" b="1" i="1" smtClean="0">
                              <a:solidFill>
                                <a:srgbClr val="002060"/>
                              </a:solidFill>
                              <a:latin typeface="Cambria Math"/>
                            </a:rPr>
                            <m:t>الحد</m:t>
                          </m:r>
                          <m:r>
                            <a:rPr lang="ar-SA" b="1" i="1" smtClean="0">
                              <a:solidFill>
                                <a:srgbClr val="002060"/>
                              </a:solidFill>
                              <a:latin typeface="Cambria Math"/>
                            </a:rPr>
                            <m:t>+</m:t>
                          </m:r>
                          <m:r>
                            <a:rPr lang="ar-SA" b="1" i="1" smtClean="0">
                              <a:solidFill>
                                <a:srgbClr val="002060"/>
                              </a:solidFill>
                              <a:latin typeface="Cambria Math"/>
                            </a:rPr>
                            <m:t>الأدنى</m:t>
                          </m:r>
                          <m:r>
                            <a:rPr lang="ar-SA" b="1" i="1" smtClean="0">
                              <a:solidFill>
                                <a:srgbClr val="002060"/>
                              </a:solidFill>
                              <a:latin typeface="Cambria Math"/>
                            </a:rPr>
                            <m:t> </m:t>
                          </m:r>
                          <m:r>
                            <a:rPr lang="ar-SA" b="1" i="1" smtClean="0">
                              <a:solidFill>
                                <a:srgbClr val="002060"/>
                              </a:solidFill>
                              <a:latin typeface="Cambria Math"/>
                            </a:rPr>
                            <m:t>الحد</m:t>
                          </m:r>
                        </m:num>
                        <m:den>
                          <m:r>
                            <a:rPr lang="en-US" b="1" i="1" smtClean="0">
                              <a:solidFill>
                                <a:srgbClr val="002060"/>
                              </a:solidFill>
                              <a:latin typeface="Cambria Math"/>
                            </a:rPr>
                            <m:t>𝟐</m:t>
                          </m:r>
                        </m:den>
                      </m:f>
                    </m:oMath>
                  </m:oMathPara>
                </a14:m>
                <a:endParaRPr lang="ar-SA" b="1" dirty="0" smtClean="0">
                  <a:solidFill>
                    <a:srgbClr val="002060"/>
                  </a:solidFill>
                </a:endParaRPr>
              </a:p>
              <a:p>
                <a:r>
                  <a:rPr lang="ar-SA" b="1" dirty="0" smtClean="0">
                    <a:solidFill>
                      <a:srgbClr val="002060"/>
                    </a:solidFill>
                  </a:rPr>
                  <a:t>أو يمكن إيجاد مركز الفئة الأولى فقط ثم إضافة طول الفئة لإيجاد مركز الفئة التالية.</a:t>
                </a:r>
                <a:endParaRPr lang="ar-SA" b="1" dirty="0">
                  <a:solidFill>
                    <a:srgbClr val="002060"/>
                  </a:solidFill>
                </a:endParaRPr>
              </a:p>
            </p:txBody>
          </p:sp>
        </mc:Choice>
        <mc:Fallback>
          <p:sp>
            <p:nvSpPr>
              <p:cNvPr id="6" name="مربع نص 5"/>
              <p:cNvSpPr txBox="1">
                <a:spLocks noRot="1" noChangeAspect="1" noMove="1" noResize="1" noEditPoints="1" noAdjustHandles="1" noChangeArrowheads="1" noChangeShapeType="1" noTextEdit="1"/>
              </p:cNvSpPr>
              <p:nvPr/>
            </p:nvSpPr>
            <p:spPr>
              <a:xfrm>
                <a:off x="1438424" y="3605724"/>
                <a:ext cx="6480720" cy="1233671"/>
              </a:xfrm>
              <a:prstGeom prst="rect">
                <a:avLst/>
              </a:prstGeom>
              <a:blipFill rotWithShape="1">
                <a:blip r:embed="rId2" cstate="print"/>
                <a:stretch>
                  <a:fillRect t="-2463" r="-847" b="-6897"/>
                </a:stretch>
              </a:blipFill>
            </p:spPr>
            <p:txBody>
              <a:bodyPr/>
              <a:lstStyle/>
              <a:p>
                <a:r>
                  <a:rPr lang="ar-SA">
                    <a:noFill/>
                  </a:rPr>
                  <a:t> </a:t>
                </a:r>
              </a:p>
            </p:txBody>
          </p:sp>
        </mc:Fallback>
      </mc:AlternateContent>
      <mc:AlternateContent xmlns:mc="http://schemas.openxmlformats.org/markup-compatibility/2006">
        <mc:Choice xmlns="" xmlns:a14="http://schemas.microsoft.com/office/drawing/2010/main" Requires="a14">
          <p:sp>
            <p:nvSpPr>
              <p:cNvPr id="7" name="مربع نص 6"/>
              <p:cNvSpPr txBox="1"/>
              <p:nvPr/>
            </p:nvSpPr>
            <p:spPr>
              <a:xfrm>
                <a:off x="2186980" y="5085184"/>
                <a:ext cx="5544616" cy="887935"/>
              </a:xfrm>
              <a:prstGeom prst="rect">
                <a:avLst/>
              </a:prstGeom>
              <a:solidFill>
                <a:schemeClr val="accent4">
                  <a:lumMod val="20000"/>
                  <a:lumOff val="80000"/>
                </a:schemeClr>
              </a:solidFill>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rtl="0"/>
                <a14:m>
                  <m:oMathPara xmlns:m="http://schemas.openxmlformats.org/officeDocument/2006/math">
                    <m:oMathParaPr>
                      <m:jc m:val="centerGroup"/>
                    </m:oMathParaPr>
                    <m:oMath xmlns:m="http://schemas.openxmlformats.org/officeDocument/2006/math">
                      <m:sSub>
                        <m:sSubPr>
                          <m:ctrlPr>
                            <a:rPr lang="ar-SA" b="1" i="1" smtClean="0">
                              <a:solidFill>
                                <a:srgbClr val="002060"/>
                              </a:solidFill>
                              <a:latin typeface="Cambria Math"/>
                            </a:rPr>
                          </m:ctrlPr>
                        </m:sSubPr>
                        <m:e>
                          <m:r>
                            <a:rPr lang="en-US" b="1" i="1">
                              <a:solidFill>
                                <a:srgbClr val="002060"/>
                              </a:solidFill>
                              <a:latin typeface="Cambria Math"/>
                            </a:rPr>
                            <m:t>𝒙</m:t>
                          </m:r>
                        </m:e>
                        <m:sub>
                          <m:r>
                            <a:rPr lang="en-US" b="1" i="1" smtClean="0">
                              <a:solidFill>
                                <a:srgbClr val="002060"/>
                              </a:solidFill>
                              <a:latin typeface="Cambria Math"/>
                            </a:rPr>
                            <m:t>𝟏</m:t>
                          </m:r>
                        </m:sub>
                      </m:sSub>
                      <m:r>
                        <a:rPr lang="en-US" b="1" i="1">
                          <a:solidFill>
                            <a:srgbClr val="002060"/>
                          </a:solidFill>
                          <a:latin typeface="Cambria Math"/>
                        </a:rPr>
                        <m:t>= </m:t>
                      </m:r>
                      <m:f>
                        <m:fPr>
                          <m:ctrlPr>
                            <a:rPr lang="en-US" b="1" i="1">
                              <a:solidFill>
                                <a:srgbClr val="002060"/>
                              </a:solidFill>
                              <a:latin typeface="Cambria Math"/>
                            </a:rPr>
                          </m:ctrlPr>
                        </m:fPr>
                        <m:num>
                          <m:r>
                            <a:rPr lang="ar-SA" b="1" i="1" smtClean="0">
                              <a:solidFill>
                                <a:srgbClr val="002060"/>
                              </a:solidFill>
                              <a:latin typeface="Cambria Math"/>
                            </a:rPr>
                            <m:t>𝟐𝟗</m:t>
                          </m:r>
                          <m:r>
                            <a:rPr lang="ar-SA" b="1" i="1">
                              <a:solidFill>
                                <a:srgbClr val="002060"/>
                              </a:solidFill>
                              <a:latin typeface="Cambria Math"/>
                            </a:rPr>
                            <m:t>+</m:t>
                          </m:r>
                          <m:r>
                            <a:rPr lang="ar-SA" b="1" i="1" smtClean="0">
                              <a:solidFill>
                                <a:srgbClr val="002060"/>
                              </a:solidFill>
                              <a:latin typeface="Cambria Math"/>
                            </a:rPr>
                            <m:t>𝟐𝟓</m:t>
                          </m:r>
                        </m:num>
                        <m:den>
                          <m:r>
                            <a:rPr lang="en-US" b="1" i="1">
                              <a:solidFill>
                                <a:srgbClr val="002060"/>
                              </a:solidFill>
                              <a:latin typeface="Cambria Math"/>
                            </a:rPr>
                            <m:t>𝟐</m:t>
                          </m:r>
                        </m:den>
                      </m:f>
                      <m:r>
                        <a:rPr lang="en-US" b="1" i="1" smtClean="0">
                          <a:solidFill>
                            <a:srgbClr val="002060"/>
                          </a:solidFill>
                          <a:latin typeface="Cambria Math"/>
                        </a:rPr>
                        <m:t>=</m:t>
                      </m:r>
                      <m:r>
                        <a:rPr lang="en-US" b="1" i="1" smtClean="0">
                          <a:solidFill>
                            <a:srgbClr val="002060"/>
                          </a:solidFill>
                          <a:latin typeface="Cambria Math"/>
                        </a:rPr>
                        <m:t>𝟐𝟕</m:t>
                      </m:r>
                    </m:oMath>
                  </m:oMathPara>
                </a14:m>
                <a:endParaRPr lang="en-US" b="1" dirty="0" smtClean="0">
                  <a:solidFill>
                    <a:srgbClr val="002060"/>
                  </a:solidFill>
                </a:endParaRPr>
              </a:p>
              <a:p>
                <a:pPr algn="ctr" rtl="0"/>
                <a14:m>
                  <m:oMathPara xmlns:m="http://schemas.openxmlformats.org/officeDocument/2006/math">
                    <m:oMathParaPr>
                      <m:jc m:val="centerGroup"/>
                    </m:oMathParaPr>
                    <m:oMath xmlns:m="http://schemas.openxmlformats.org/officeDocument/2006/math">
                      <m:sSub>
                        <m:sSubPr>
                          <m:ctrlPr>
                            <a:rPr lang="ar-SA" b="1" i="1">
                              <a:solidFill>
                                <a:srgbClr val="002060"/>
                              </a:solidFill>
                              <a:latin typeface="Cambria Math"/>
                            </a:rPr>
                          </m:ctrlPr>
                        </m:sSubPr>
                        <m:e>
                          <m:r>
                            <a:rPr lang="en-US" b="1" i="1">
                              <a:solidFill>
                                <a:srgbClr val="002060"/>
                              </a:solidFill>
                              <a:latin typeface="Cambria Math"/>
                            </a:rPr>
                            <m:t>𝒙</m:t>
                          </m:r>
                        </m:e>
                        <m:sub>
                          <m:r>
                            <a:rPr lang="en-US" b="1" i="1" smtClean="0">
                              <a:solidFill>
                                <a:srgbClr val="002060"/>
                              </a:solidFill>
                              <a:latin typeface="Cambria Math"/>
                            </a:rPr>
                            <m:t>𝟐</m:t>
                          </m:r>
                        </m:sub>
                      </m:sSub>
                      <m:r>
                        <a:rPr lang="en-US" b="1" i="1">
                          <a:solidFill>
                            <a:srgbClr val="002060"/>
                          </a:solidFill>
                          <a:latin typeface="Cambria Math"/>
                        </a:rPr>
                        <m:t>=</m:t>
                      </m:r>
                      <m:r>
                        <a:rPr lang="en-US" b="1" i="1" smtClean="0">
                          <a:solidFill>
                            <a:srgbClr val="002060"/>
                          </a:solidFill>
                          <a:latin typeface="Cambria Math"/>
                        </a:rPr>
                        <m:t>𝟐𝟕</m:t>
                      </m:r>
                      <m:r>
                        <a:rPr lang="en-US" b="1" i="1" smtClean="0">
                          <a:solidFill>
                            <a:srgbClr val="002060"/>
                          </a:solidFill>
                          <a:latin typeface="Cambria Math"/>
                        </a:rPr>
                        <m:t>+</m:t>
                      </m:r>
                      <m:r>
                        <a:rPr lang="en-US" b="1" i="1" smtClean="0">
                          <a:solidFill>
                            <a:srgbClr val="002060"/>
                          </a:solidFill>
                          <a:latin typeface="Cambria Math"/>
                        </a:rPr>
                        <m:t>𝟓</m:t>
                      </m:r>
                      <m:r>
                        <a:rPr lang="en-US" b="1" i="1" smtClean="0">
                          <a:solidFill>
                            <a:srgbClr val="002060"/>
                          </a:solidFill>
                          <a:latin typeface="Cambria Math"/>
                        </a:rPr>
                        <m:t>=</m:t>
                      </m:r>
                      <m:r>
                        <a:rPr lang="en-US" b="1" i="1" smtClean="0">
                          <a:solidFill>
                            <a:srgbClr val="002060"/>
                          </a:solidFill>
                          <a:latin typeface="Cambria Math"/>
                        </a:rPr>
                        <m:t>𝟑𝟐</m:t>
                      </m:r>
                    </m:oMath>
                  </m:oMathPara>
                </a14:m>
                <a:endParaRPr lang="ar-SA" b="1" dirty="0" smtClean="0"/>
              </a:p>
            </p:txBody>
          </p:sp>
        </mc:Choice>
        <mc:Fallback>
          <p:sp>
            <p:nvSpPr>
              <p:cNvPr id="7" name="مربع نص 6"/>
              <p:cNvSpPr txBox="1">
                <a:spLocks noRot="1" noChangeAspect="1" noMove="1" noResize="1" noEditPoints="1" noAdjustHandles="1" noChangeArrowheads="1" noChangeShapeType="1" noTextEdit="1"/>
              </p:cNvSpPr>
              <p:nvPr/>
            </p:nvSpPr>
            <p:spPr>
              <a:xfrm>
                <a:off x="2186980" y="5085184"/>
                <a:ext cx="5544616" cy="887935"/>
              </a:xfrm>
              <a:prstGeom prst="rect">
                <a:avLst/>
              </a:prstGeom>
              <a:blipFill rotWithShape="1">
                <a:blip r:embed="rId3" cstate="print"/>
                <a:stretch>
                  <a:fillRect/>
                </a:stretch>
              </a:blipFill>
            </p:spPr>
            <p:txBody>
              <a:bodyPr/>
              <a:lstStyle/>
              <a:p>
                <a:r>
                  <a:rPr lang="ar-SA">
                    <a:noFill/>
                  </a:rPr>
                  <a:t> </a:t>
                </a:r>
              </a:p>
            </p:txBody>
          </p:sp>
        </mc:Fallback>
      </mc:AlternateContent>
      <p:graphicFrame>
        <p:nvGraphicFramePr>
          <p:cNvPr id="10" name="جدول 9"/>
          <p:cNvGraphicFramePr>
            <a:graphicFrameLocks noGrp="1"/>
          </p:cNvGraphicFramePr>
          <p:nvPr>
            <p:extLst>
              <p:ext uri="{D42A27DB-BD31-4B8C-83A1-F6EECF244321}">
                <p14:modId xmlns="" xmlns:p14="http://schemas.microsoft.com/office/powerpoint/2010/main" val="3875193236"/>
              </p:ext>
            </p:extLst>
          </p:nvPr>
        </p:nvGraphicFramePr>
        <p:xfrm>
          <a:off x="2552142" y="1147922"/>
          <a:ext cx="4872732" cy="2219960"/>
        </p:xfrm>
        <a:graphic>
          <a:graphicData uri="http://schemas.openxmlformats.org/drawingml/2006/table">
            <a:tbl>
              <a:tblPr rtl="1" firstRow="1" bandRow="1">
                <a:tableStyleId>{00A15C55-8517-42AA-B614-E9B94910E393}</a:tableStyleId>
              </a:tblPr>
              <a:tblGrid>
                <a:gridCol w="2436366"/>
                <a:gridCol w="2436366"/>
              </a:tblGrid>
              <a:tr h="363999">
                <a:tc>
                  <a:txBody>
                    <a:bodyPr/>
                    <a:lstStyle/>
                    <a:p>
                      <a:pPr algn="ctr" rtl="1"/>
                      <a:r>
                        <a:rPr lang="ar-SA" dirty="0" smtClean="0"/>
                        <a:t>الحدود الفعلية للفئة</a:t>
                      </a:r>
                      <a:endParaRPr lang="ar-SA" dirty="0"/>
                    </a:p>
                  </a:txBody>
                  <a:tcPr anchor="ctr"/>
                </a:tc>
                <a:tc>
                  <a:txBody>
                    <a:bodyPr/>
                    <a:lstStyle/>
                    <a:p>
                      <a:pPr algn="ctr" rtl="1"/>
                      <a:r>
                        <a:rPr lang="ar-SA" dirty="0" smtClean="0"/>
                        <a:t>حدود الفئة</a:t>
                      </a:r>
                      <a:endParaRPr lang="ar-SA" dirty="0"/>
                    </a:p>
                  </a:txBody>
                  <a:tcPr anchor="ctr"/>
                </a:tc>
              </a:tr>
              <a:tr h="370840">
                <a:tc>
                  <a:txBody>
                    <a:bodyPr/>
                    <a:lstStyle/>
                    <a:p>
                      <a:pPr algn="ctr" rtl="1"/>
                      <a:r>
                        <a:rPr lang="en-US" dirty="0" smtClean="0"/>
                        <a:t>24.5 – 29.5</a:t>
                      </a:r>
                      <a:endParaRPr lang="ar-SA" dirty="0"/>
                    </a:p>
                  </a:txBody>
                  <a:tcPr anchor="ctr"/>
                </a:tc>
                <a:tc>
                  <a:txBody>
                    <a:bodyPr/>
                    <a:lstStyle/>
                    <a:p>
                      <a:pPr algn="ctr" rtl="1"/>
                      <a:r>
                        <a:rPr lang="en-US" dirty="0" smtClean="0"/>
                        <a:t>25 - 29</a:t>
                      </a:r>
                      <a:endParaRPr lang="ar-SA" dirty="0"/>
                    </a:p>
                  </a:txBody>
                  <a:tcPr anchor="ctr"/>
                </a:tc>
              </a:tr>
              <a:tr h="370840">
                <a:tc>
                  <a:txBody>
                    <a:bodyPr/>
                    <a:lstStyle/>
                    <a:p>
                      <a:pPr algn="ctr" rtl="1"/>
                      <a:r>
                        <a:rPr lang="en-US" dirty="0" smtClean="0"/>
                        <a:t>29.5 – 34.5</a:t>
                      </a:r>
                      <a:endParaRPr lang="ar-SA" dirty="0"/>
                    </a:p>
                  </a:txBody>
                  <a:tcPr anchor="ctr"/>
                </a:tc>
                <a:tc>
                  <a:txBody>
                    <a:bodyPr/>
                    <a:lstStyle/>
                    <a:p>
                      <a:pPr algn="ctr" rtl="1"/>
                      <a:r>
                        <a:rPr lang="en-US" dirty="0" smtClean="0"/>
                        <a:t>30 – 34</a:t>
                      </a:r>
                      <a:endParaRPr lang="ar-SA" dirty="0"/>
                    </a:p>
                  </a:txBody>
                  <a:tcPr anchor="ctr"/>
                </a:tc>
              </a:tr>
              <a:tr h="370840">
                <a:tc>
                  <a:txBody>
                    <a:bodyPr/>
                    <a:lstStyle/>
                    <a:p>
                      <a:pPr algn="ctr" rtl="1"/>
                      <a:r>
                        <a:rPr lang="en-US" dirty="0" smtClean="0"/>
                        <a:t>34.5 – 39.5</a:t>
                      </a:r>
                      <a:endParaRPr lang="ar-SA" dirty="0"/>
                    </a:p>
                  </a:txBody>
                  <a:tcPr anchor="ctr"/>
                </a:tc>
                <a:tc>
                  <a:txBody>
                    <a:bodyPr/>
                    <a:lstStyle/>
                    <a:p>
                      <a:pPr algn="ctr" rtl="1"/>
                      <a:r>
                        <a:rPr lang="en-US" dirty="0" smtClean="0"/>
                        <a:t>35 – 39</a:t>
                      </a:r>
                      <a:endParaRPr lang="ar-SA" dirty="0"/>
                    </a:p>
                  </a:txBody>
                  <a:tcPr anchor="ctr"/>
                </a:tc>
              </a:tr>
              <a:tr h="370840">
                <a:tc>
                  <a:txBody>
                    <a:bodyPr/>
                    <a:lstStyle/>
                    <a:p>
                      <a:pPr algn="ctr" rtl="1"/>
                      <a:r>
                        <a:rPr lang="en-US" dirty="0" smtClean="0"/>
                        <a:t>39.5 – 44.5</a:t>
                      </a:r>
                      <a:endParaRPr lang="ar-SA" dirty="0"/>
                    </a:p>
                  </a:txBody>
                  <a:tcPr anchor="ctr"/>
                </a:tc>
                <a:tc>
                  <a:txBody>
                    <a:bodyPr/>
                    <a:lstStyle/>
                    <a:p>
                      <a:pPr algn="ctr" rtl="1"/>
                      <a:r>
                        <a:rPr lang="en-US" dirty="0" smtClean="0"/>
                        <a:t>40 - 44</a:t>
                      </a:r>
                      <a:endParaRPr lang="ar-SA" dirty="0"/>
                    </a:p>
                  </a:txBody>
                  <a:tcPr anchor="ctr"/>
                </a:tc>
              </a:tr>
              <a:tr h="370840">
                <a:tc>
                  <a:txBody>
                    <a:bodyPr/>
                    <a:lstStyle/>
                    <a:p>
                      <a:pPr algn="ctr" rtl="1"/>
                      <a:r>
                        <a:rPr lang="en-US" dirty="0" smtClean="0"/>
                        <a:t>44.5 – 49.5</a:t>
                      </a:r>
                      <a:endParaRPr lang="ar-SA" dirty="0"/>
                    </a:p>
                  </a:txBody>
                  <a:tcPr anchor="ctr"/>
                </a:tc>
                <a:tc>
                  <a:txBody>
                    <a:bodyPr/>
                    <a:lstStyle/>
                    <a:p>
                      <a:pPr algn="ctr" rtl="1"/>
                      <a:r>
                        <a:rPr lang="en-US" dirty="0" smtClean="0"/>
                        <a:t>45</a:t>
                      </a:r>
                      <a:r>
                        <a:rPr lang="en-US" baseline="0" dirty="0" smtClean="0"/>
                        <a:t> - 49</a:t>
                      </a:r>
                      <a:endParaRPr lang="ar-SA" dirty="0"/>
                    </a:p>
                  </a:txBody>
                  <a:tcPr anchor="ctr"/>
                </a:tc>
              </a:tr>
            </a:tbl>
          </a:graphicData>
        </a:graphic>
      </p:graphicFrame>
    </p:spTree>
    <p:extLst>
      <p:ext uri="{BB962C8B-B14F-4D97-AF65-F5344CB8AC3E}">
        <p14:creationId xmlns="" xmlns:p14="http://schemas.microsoft.com/office/powerpoint/2010/main" val="3420413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left)">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7">
                                            <p:bg/>
                                          </p:spTgt>
                                        </p:tgtEl>
                                        <p:attrNameLst>
                                          <p:attrName>style.visibility</p:attrName>
                                        </p:attrNameLst>
                                      </p:cBhvr>
                                      <p:to>
                                        <p:strVal val="visible"/>
                                      </p:to>
                                    </p:set>
                                    <p:animEffect transition="in" filter="wipe(left)">
                                      <p:cBhvr>
                                        <p:cTn id="26" dur="500"/>
                                        <p:tgtEl>
                                          <p:spTgt spid="7">
                                            <p:bg/>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Effect transition="in" filter="wipe(left)">
                                      <p:cBhvr>
                                        <p:cTn id="31" dur="500"/>
                                        <p:tgtEl>
                                          <p:spTgt spid="7">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7">
                                            <p:txEl>
                                              <p:charRg st="2" end="2"/>
                                            </p:txEl>
                                          </p:spTgt>
                                        </p:tgtEl>
                                        <p:attrNameLst>
                                          <p:attrName>style.visibility</p:attrName>
                                        </p:attrNameLst>
                                      </p:cBhvr>
                                      <p:to>
                                        <p:strVal val="visible"/>
                                      </p:to>
                                    </p:set>
                                    <p:animEffect transition="in" filter="wipe(left)">
                                      <p:cBhvr>
                                        <p:cTn id="36" dur="500"/>
                                        <p:tgtEl>
                                          <p:spTgt spid="7">
                                            <p:txEl>
                                              <p:char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7" grpId="0" build="p"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07108" y="467380"/>
            <a:ext cx="6480720" cy="369332"/>
          </a:xfrm>
          <a:prstGeom prst="rect">
            <a:avLst/>
          </a:prstGeom>
          <a:noFill/>
        </p:spPr>
        <p:txBody>
          <a:bodyPr wrap="square" rtlCol="1">
            <a:spAutoFit/>
          </a:bodyPr>
          <a:lstStyle/>
          <a:p>
            <a:r>
              <a:rPr lang="ar-SA" b="1" dirty="0">
                <a:solidFill>
                  <a:srgbClr val="002060"/>
                </a:solidFill>
              </a:rPr>
              <a:t>8</a:t>
            </a:r>
            <a:r>
              <a:rPr lang="ar-SA" b="1" dirty="0" smtClean="0">
                <a:solidFill>
                  <a:srgbClr val="002060"/>
                </a:solidFill>
              </a:rPr>
              <a:t>) نكون الجدول التكراري.</a:t>
            </a:r>
            <a:endParaRPr lang="ar-SA" b="1" dirty="0">
              <a:solidFill>
                <a:srgbClr val="002060"/>
              </a:solidFill>
            </a:endParaRPr>
          </a:p>
        </p:txBody>
      </p:sp>
      <p:graphicFrame>
        <p:nvGraphicFramePr>
          <p:cNvPr id="3" name="جدول 2"/>
          <p:cNvGraphicFramePr>
            <a:graphicFrameLocks noGrp="1"/>
          </p:cNvGraphicFramePr>
          <p:nvPr>
            <p:extLst>
              <p:ext uri="{D42A27DB-BD31-4B8C-83A1-F6EECF244321}">
                <p14:modId xmlns:mc="http://schemas.openxmlformats.org/markup-compatibility/2006" xmlns:p14="http://schemas.microsoft.com/office/powerpoint/2010/main" xmlns="" xmlns:a14="http://schemas.microsoft.com/office/drawing/2010/main" val="2774770769"/>
              </p:ext>
            </p:extLst>
          </p:nvPr>
        </p:nvGraphicFramePr>
        <p:xfrm>
          <a:off x="899592" y="1403265"/>
          <a:ext cx="6165958" cy="3738523"/>
        </p:xfrm>
        <a:graphic>
          <a:graphicData uri="http://schemas.openxmlformats.org/drawingml/2006/table">
            <a:tbl>
              <a:tblPr rtl="1" firstRow="1" bandRow="1">
                <a:tableStyleId>{00A15C55-8517-42AA-B614-E9B94910E393}</a:tableStyleId>
              </a:tblPr>
              <a:tblGrid>
                <a:gridCol w="1759068"/>
                <a:gridCol w="1611281"/>
                <a:gridCol w="1326646"/>
                <a:gridCol w="1468963"/>
              </a:tblGrid>
              <a:tr h="844201">
                <a:tc>
                  <a:txBody>
                    <a:bodyPr/>
                    <a:lstStyle/>
                    <a:p>
                      <a:pPr algn="ctr" rtl="1"/>
                      <a:r>
                        <a:rPr lang="ar-SA" dirty="0" smtClean="0"/>
                        <a:t>العلامات</a:t>
                      </a:r>
                      <a:endParaRPr lang="ar-SA"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4">
                        <a:lumMod val="75000"/>
                      </a:schemeClr>
                    </a:solidFill>
                  </a:tcPr>
                </a:tc>
                <a:tc>
                  <a:txBody>
                    <a:bodyPr/>
                    <a:lstStyle/>
                    <a:p>
                      <a:r>
                        <a:rPr lang="ar-SA" baseline="0" dirty="0" smtClean="0">
                          <a:solidFill>
                            <a:sysClr val="windowText" lastClr="000000"/>
                          </a:solidFill>
                        </a:rPr>
                        <a:t> </a:t>
                      </a:r>
                      <a:r>
                        <a:rPr lang="ar-SA" dirty="0" smtClean="0">
                          <a:solidFill>
                            <a:sysClr val="windowText" lastClr="000000"/>
                          </a:solidFill>
                        </a:rPr>
                        <a:t>مركز</a:t>
                      </a:r>
                      <a:r>
                        <a:rPr lang="ar-SA" baseline="0" dirty="0" smtClean="0">
                          <a:solidFill>
                            <a:sysClr val="windowText" lastClr="000000"/>
                          </a:solidFill>
                        </a:rPr>
                        <a:t> الفئة </a:t>
                      </a:r>
                      <a:endParaRPr lang="ar-SA"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85000"/>
                      </a:schemeClr>
                    </a:solidFill>
                  </a:tcPr>
                </a:tc>
                <a:tc>
                  <a:txBody>
                    <a:bodyPr/>
                    <a:lstStyle/>
                    <a:p>
                      <a:pPr algn="ctr" rtl="1"/>
                      <a:r>
                        <a:rPr lang="ar-SA" dirty="0" smtClean="0"/>
                        <a:t>الحدود الفعلية للفئة</a:t>
                      </a:r>
                      <a:endParaRPr lang="ar-SA"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4">
                        <a:lumMod val="75000"/>
                      </a:schemeClr>
                    </a:solidFill>
                  </a:tcPr>
                </a:tc>
                <a:tc>
                  <a:txBody>
                    <a:bodyPr/>
                    <a:lstStyle/>
                    <a:p>
                      <a:pPr algn="ctr" rtl="1"/>
                      <a:r>
                        <a:rPr lang="ar-SA" dirty="0" smtClean="0"/>
                        <a:t>حدود</a:t>
                      </a:r>
                      <a:r>
                        <a:rPr lang="ar-SA" baseline="0" dirty="0" smtClean="0"/>
                        <a:t> الفئة</a:t>
                      </a:r>
                      <a:endParaRPr lang="ar-SA"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4">
                        <a:lumMod val="75000"/>
                      </a:schemeClr>
                    </a:solidFill>
                  </a:tcPr>
                </a:tc>
              </a:tr>
              <a:tr h="482387">
                <a:tc>
                  <a:txBody>
                    <a:bodyPr/>
                    <a:lstStyle/>
                    <a:p>
                      <a:pPr algn="ctr" rtl="1"/>
                      <a:endParaRPr lang="ar-SA" dirty="0"/>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pPr algn="ctr" rtl="1"/>
                      <a:r>
                        <a:rPr lang="en-US" dirty="0" smtClean="0"/>
                        <a:t>27</a:t>
                      </a:r>
                      <a:endParaRPr lang="ar-SA" dirty="0"/>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pPr algn="ctr" rtl="1"/>
                      <a:r>
                        <a:rPr lang="en-US" dirty="0" smtClean="0"/>
                        <a:t>24.5 – 29.5</a:t>
                      </a:r>
                      <a:endParaRPr lang="ar-SA" dirty="0"/>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pPr algn="ctr" rtl="1"/>
                      <a:r>
                        <a:rPr lang="en-US" dirty="0" smtClean="0"/>
                        <a:t>25 - 29</a:t>
                      </a:r>
                      <a:endParaRPr lang="ar-SA" dirty="0"/>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482387">
                <a:tc>
                  <a:txBody>
                    <a:bodyPr/>
                    <a:lstStyle/>
                    <a:p>
                      <a:pPr algn="ctr" rtl="1"/>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c>
                  <a:txBody>
                    <a:bodyPr/>
                    <a:lstStyle/>
                    <a:p>
                      <a:pPr algn="ctr" rtl="1"/>
                      <a:r>
                        <a:rPr lang="en-US" dirty="0" smtClean="0"/>
                        <a:t>32</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c>
                  <a:txBody>
                    <a:bodyPr/>
                    <a:lstStyle/>
                    <a:p>
                      <a:pPr algn="ctr" rtl="1"/>
                      <a:r>
                        <a:rPr lang="en-US" dirty="0" smtClean="0"/>
                        <a:t>29.5 – 34.5</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c>
                  <a:txBody>
                    <a:bodyPr/>
                    <a:lstStyle/>
                    <a:p>
                      <a:pPr algn="ctr" rtl="1"/>
                      <a:r>
                        <a:rPr lang="en-US" dirty="0" smtClean="0"/>
                        <a:t>30 – 34</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r>
              <a:tr h="482387">
                <a:tc>
                  <a:txBody>
                    <a:bodyPr/>
                    <a:lstStyle/>
                    <a:p>
                      <a:pPr algn="ctr" rtl="1"/>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pPr algn="ctr" rtl="1"/>
                      <a:r>
                        <a:rPr lang="en-US" dirty="0" smtClean="0"/>
                        <a:t>37</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pPr algn="ctr" rtl="1"/>
                      <a:r>
                        <a:rPr lang="en-US" dirty="0" smtClean="0"/>
                        <a:t>34.5 – 39.5</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pPr algn="ctr" rtl="1"/>
                      <a:r>
                        <a:rPr lang="en-US" dirty="0" smtClean="0"/>
                        <a:t>35 – 39</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482387">
                <a:tc>
                  <a:txBody>
                    <a:bodyPr/>
                    <a:lstStyle/>
                    <a:p>
                      <a:pPr algn="ctr" rtl="1"/>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c>
                  <a:txBody>
                    <a:bodyPr/>
                    <a:lstStyle/>
                    <a:p>
                      <a:pPr algn="ctr" rtl="1"/>
                      <a:r>
                        <a:rPr lang="en-US" dirty="0" smtClean="0"/>
                        <a:t>42</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c>
                  <a:txBody>
                    <a:bodyPr/>
                    <a:lstStyle/>
                    <a:p>
                      <a:pPr algn="ctr" rtl="1"/>
                      <a:r>
                        <a:rPr lang="en-US" dirty="0" smtClean="0"/>
                        <a:t>39.5 – 44.5</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c>
                  <a:txBody>
                    <a:bodyPr/>
                    <a:lstStyle/>
                    <a:p>
                      <a:pPr algn="ctr" rtl="1"/>
                      <a:r>
                        <a:rPr lang="en-US" dirty="0" smtClean="0"/>
                        <a:t>40 - 44</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r>
              <a:tr h="482387">
                <a:tc>
                  <a:txBody>
                    <a:bodyPr/>
                    <a:lstStyle/>
                    <a:p>
                      <a:pPr algn="ctr" rtl="1"/>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pPr algn="ctr" rtl="1"/>
                      <a:r>
                        <a:rPr lang="en-US" dirty="0" smtClean="0"/>
                        <a:t>47</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pPr algn="ctr" rtl="1"/>
                      <a:r>
                        <a:rPr lang="en-US" dirty="0" smtClean="0"/>
                        <a:t>44.5 – 49.5</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pPr algn="ctr" rtl="1"/>
                      <a:r>
                        <a:rPr lang="en-US" dirty="0" smtClean="0"/>
                        <a:t>45</a:t>
                      </a:r>
                      <a:r>
                        <a:rPr lang="en-US" baseline="0" dirty="0" smtClean="0"/>
                        <a:t> - 49</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482387">
                <a:tc>
                  <a:txBody>
                    <a:bodyPr/>
                    <a:lstStyle/>
                    <a:p>
                      <a:pPr algn="ctr" rtl="1"/>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tc>
                  <a:txBody>
                    <a:bodyPr/>
                    <a:lstStyle/>
                    <a:p>
                      <a:pPr algn="ctr" rtl="1"/>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tc>
                  <a:txBody>
                    <a:bodyPr/>
                    <a:lstStyle/>
                    <a:p>
                      <a:pPr algn="ctr" rtl="1"/>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tc>
                  <a:txBody>
                    <a:bodyPr/>
                    <a:lstStyle/>
                    <a:p>
                      <a:pPr algn="ctr" rtl="1"/>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tr>
            </a:tbl>
          </a:graphicData>
        </a:graphic>
      </p:graphicFrame>
      <p:grpSp>
        <p:nvGrpSpPr>
          <p:cNvPr id="4" name="مجموعة 3"/>
          <p:cNvGrpSpPr/>
          <p:nvPr/>
        </p:nvGrpSpPr>
        <p:grpSpPr>
          <a:xfrm>
            <a:off x="5652120" y="2348880"/>
            <a:ext cx="289620" cy="288032"/>
            <a:chOff x="3178404" y="3933056"/>
            <a:chExt cx="289620" cy="288032"/>
          </a:xfrm>
        </p:grpSpPr>
        <p:cxnSp>
          <p:nvCxnSpPr>
            <p:cNvPr id="5" name="Straight Connector 12"/>
            <p:cNvCxnSpPr/>
            <p:nvPr/>
          </p:nvCxnSpPr>
          <p:spPr>
            <a:xfrm rot="5400000">
              <a:off x="3090342"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6" name="Straight Connector 12"/>
            <p:cNvCxnSpPr/>
            <p:nvPr/>
          </p:nvCxnSpPr>
          <p:spPr>
            <a:xfrm rot="5400000">
              <a:off x="3162350"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7" name="Straight Connector 12"/>
            <p:cNvCxnSpPr/>
            <p:nvPr/>
          </p:nvCxnSpPr>
          <p:spPr>
            <a:xfrm rot="5400000">
              <a:off x="3234358"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8" name="Straight Connector 12"/>
            <p:cNvCxnSpPr/>
            <p:nvPr/>
          </p:nvCxnSpPr>
          <p:spPr>
            <a:xfrm rot="5400000">
              <a:off x="3306366"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9" name="Straight Connector 12"/>
            <p:cNvCxnSpPr/>
            <p:nvPr/>
          </p:nvCxnSpPr>
          <p:spPr>
            <a:xfrm flipH="1">
              <a:off x="3178404" y="3933056"/>
              <a:ext cx="289620" cy="288032"/>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grpSp>
      <p:grpSp>
        <p:nvGrpSpPr>
          <p:cNvPr id="10" name="مجموعة 9"/>
          <p:cNvGrpSpPr/>
          <p:nvPr/>
        </p:nvGrpSpPr>
        <p:grpSpPr>
          <a:xfrm>
            <a:off x="6044842" y="2348880"/>
            <a:ext cx="73596" cy="228600"/>
            <a:chOff x="3203848" y="3940316"/>
            <a:chExt cx="73596" cy="228600"/>
          </a:xfrm>
        </p:grpSpPr>
        <p:cxnSp>
          <p:nvCxnSpPr>
            <p:cNvPr id="11" name="Straight Connector 12"/>
            <p:cNvCxnSpPr/>
            <p:nvPr/>
          </p:nvCxnSpPr>
          <p:spPr>
            <a:xfrm rot="5400000">
              <a:off x="3090342"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12" name="Straight Connector 12"/>
            <p:cNvCxnSpPr/>
            <p:nvPr/>
          </p:nvCxnSpPr>
          <p:spPr>
            <a:xfrm rot="5400000">
              <a:off x="3162350"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grpSp>
      <p:grpSp>
        <p:nvGrpSpPr>
          <p:cNvPr id="13" name="مجموعة 15"/>
          <p:cNvGrpSpPr/>
          <p:nvPr/>
        </p:nvGrpSpPr>
        <p:grpSpPr>
          <a:xfrm>
            <a:off x="6311307" y="2795473"/>
            <a:ext cx="289620" cy="288032"/>
            <a:chOff x="3178404" y="3933056"/>
            <a:chExt cx="289620" cy="288032"/>
          </a:xfrm>
        </p:grpSpPr>
        <p:cxnSp>
          <p:nvCxnSpPr>
            <p:cNvPr id="17" name="Straight Connector 12"/>
            <p:cNvCxnSpPr/>
            <p:nvPr/>
          </p:nvCxnSpPr>
          <p:spPr>
            <a:xfrm rot="5400000">
              <a:off x="3090342"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18" name="Straight Connector 12"/>
            <p:cNvCxnSpPr/>
            <p:nvPr/>
          </p:nvCxnSpPr>
          <p:spPr>
            <a:xfrm rot="5400000">
              <a:off x="3162350"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19" name="Straight Connector 12"/>
            <p:cNvCxnSpPr/>
            <p:nvPr/>
          </p:nvCxnSpPr>
          <p:spPr>
            <a:xfrm rot="5400000">
              <a:off x="3234358"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20" name="Straight Connector 12"/>
            <p:cNvCxnSpPr/>
            <p:nvPr/>
          </p:nvCxnSpPr>
          <p:spPr>
            <a:xfrm rot="5400000">
              <a:off x="3306366"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21" name="Straight Connector 12"/>
            <p:cNvCxnSpPr/>
            <p:nvPr/>
          </p:nvCxnSpPr>
          <p:spPr>
            <a:xfrm flipH="1">
              <a:off x="3178404" y="3933056"/>
              <a:ext cx="289620" cy="288032"/>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grpSp>
      <p:grpSp>
        <p:nvGrpSpPr>
          <p:cNvPr id="14" name="مجموعة 21"/>
          <p:cNvGrpSpPr/>
          <p:nvPr/>
        </p:nvGrpSpPr>
        <p:grpSpPr>
          <a:xfrm>
            <a:off x="5548009" y="2826330"/>
            <a:ext cx="289620" cy="288032"/>
            <a:chOff x="3178404" y="3933056"/>
            <a:chExt cx="289620" cy="288032"/>
          </a:xfrm>
        </p:grpSpPr>
        <p:cxnSp>
          <p:nvCxnSpPr>
            <p:cNvPr id="23" name="Straight Connector 12"/>
            <p:cNvCxnSpPr/>
            <p:nvPr/>
          </p:nvCxnSpPr>
          <p:spPr>
            <a:xfrm rot="5400000">
              <a:off x="3090342"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24" name="Straight Connector 12"/>
            <p:cNvCxnSpPr/>
            <p:nvPr/>
          </p:nvCxnSpPr>
          <p:spPr>
            <a:xfrm rot="5400000">
              <a:off x="3162350"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25" name="Straight Connector 12"/>
            <p:cNvCxnSpPr/>
            <p:nvPr/>
          </p:nvCxnSpPr>
          <p:spPr>
            <a:xfrm rot="5400000">
              <a:off x="3234358"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26" name="Straight Connector 12"/>
            <p:cNvCxnSpPr/>
            <p:nvPr/>
          </p:nvCxnSpPr>
          <p:spPr>
            <a:xfrm rot="5400000">
              <a:off x="3306366"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27" name="Straight Connector 12"/>
            <p:cNvCxnSpPr/>
            <p:nvPr/>
          </p:nvCxnSpPr>
          <p:spPr>
            <a:xfrm flipH="1">
              <a:off x="3178404" y="3933056"/>
              <a:ext cx="289620" cy="288032"/>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grpSp>
      <p:grpSp>
        <p:nvGrpSpPr>
          <p:cNvPr id="15" name="مجموعة 27"/>
          <p:cNvGrpSpPr/>
          <p:nvPr/>
        </p:nvGrpSpPr>
        <p:grpSpPr>
          <a:xfrm>
            <a:off x="5915212" y="2806080"/>
            <a:ext cx="289620" cy="288032"/>
            <a:chOff x="3178404" y="3933056"/>
            <a:chExt cx="289620" cy="288032"/>
          </a:xfrm>
        </p:grpSpPr>
        <p:cxnSp>
          <p:nvCxnSpPr>
            <p:cNvPr id="29" name="Straight Connector 12"/>
            <p:cNvCxnSpPr/>
            <p:nvPr/>
          </p:nvCxnSpPr>
          <p:spPr>
            <a:xfrm rot="5400000">
              <a:off x="3090342"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30" name="Straight Connector 12"/>
            <p:cNvCxnSpPr/>
            <p:nvPr/>
          </p:nvCxnSpPr>
          <p:spPr>
            <a:xfrm rot="5400000">
              <a:off x="3162350"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31" name="Straight Connector 12"/>
            <p:cNvCxnSpPr/>
            <p:nvPr/>
          </p:nvCxnSpPr>
          <p:spPr>
            <a:xfrm rot="5400000">
              <a:off x="3234358"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32" name="Straight Connector 12"/>
            <p:cNvCxnSpPr/>
            <p:nvPr/>
          </p:nvCxnSpPr>
          <p:spPr>
            <a:xfrm rot="5400000">
              <a:off x="3306366"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33" name="Straight Connector 12"/>
            <p:cNvCxnSpPr/>
            <p:nvPr/>
          </p:nvCxnSpPr>
          <p:spPr>
            <a:xfrm flipH="1">
              <a:off x="3178404" y="3933056"/>
              <a:ext cx="289620" cy="288032"/>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grpSp>
      <p:grpSp>
        <p:nvGrpSpPr>
          <p:cNvPr id="16" name="مجموعة 33"/>
          <p:cNvGrpSpPr/>
          <p:nvPr/>
        </p:nvGrpSpPr>
        <p:grpSpPr>
          <a:xfrm>
            <a:off x="6685676" y="2788188"/>
            <a:ext cx="145604" cy="228600"/>
            <a:chOff x="3203848" y="3940316"/>
            <a:chExt cx="145604" cy="228600"/>
          </a:xfrm>
        </p:grpSpPr>
        <p:cxnSp>
          <p:nvCxnSpPr>
            <p:cNvPr id="35" name="Straight Connector 12"/>
            <p:cNvCxnSpPr/>
            <p:nvPr/>
          </p:nvCxnSpPr>
          <p:spPr>
            <a:xfrm rot="5400000">
              <a:off x="3090342"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36" name="Straight Connector 12"/>
            <p:cNvCxnSpPr/>
            <p:nvPr/>
          </p:nvCxnSpPr>
          <p:spPr>
            <a:xfrm rot="5400000">
              <a:off x="3162350"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37" name="Straight Connector 12"/>
            <p:cNvCxnSpPr/>
            <p:nvPr/>
          </p:nvCxnSpPr>
          <p:spPr>
            <a:xfrm rot="5400000">
              <a:off x="3234358"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grpSp>
      <p:grpSp>
        <p:nvGrpSpPr>
          <p:cNvPr id="22" name="مجموعة 39"/>
          <p:cNvGrpSpPr/>
          <p:nvPr/>
        </p:nvGrpSpPr>
        <p:grpSpPr>
          <a:xfrm>
            <a:off x="6047131" y="3868308"/>
            <a:ext cx="217612" cy="228600"/>
            <a:chOff x="3203848" y="3940316"/>
            <a:chExt cx="217612" cy="228600"/>
          </a:xfrm>
        </p:grpSpPr>
        <p:cxnSp>
          <p:nvCxnSpPr>
            <p:cNvPr id="41" name="Straight Connector 12"/>
            <p:cNvCxnSpPr/>
            <p:nvPr/>
          </p:nvCxnSpPr>
          <p:spPr>
            <a:xfrm rot="5400000">
              <a:off x="3090342"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42" name="Straight Connector 12"/>
            <p:cNvCxnSpPr/>
            <p:nvPr/>
          </p:nvCxnSpPr>
          <p:spPr>
            <a:xfrm rot="5400000">
              <a:off x="3162350"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43" name="Straight Connector 12"/>
            <p:cNvCxnSpPr/>
            <p:nvPr/>
          </p:nvCxnSpPr>
          <p:spPr>
            <a:xfrm rot="5400000">
              <a:off x="3234358"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44" name="Straight Connector 12"/>
            <p:cNvCxnSpPr/>
            <p:nvPr/>
          </p:nvCxnSpPr>
          <p:spPr>
            <a:xfrm rot="5400000">
              <a:off x="3306366"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grpSp>
      <p:grpSp>
        <p:nvGrpSpPr>
          <p:cNvPr id="28" name="مجموعة 45"/>
          <p:cNvGrpSpPr/>
          <p:nvPr/>
        </p:nvGrpSpPr>
        <p:grpSpPr>
          <a:xfrm>
            <a:off x="5613940" y="3861048"/>
            <a:ext cx="289620" cy="288032"/>
            <a:chOff x="3178404" y="3933056"/>
            <a:chExt cx="289620" cy="288032"/>
          </a:xfrm>
        </p:grpSpPr>
        <p:cxnSp>
          <p:nvCxnSpPr>
            <p:cNvPr id="47" name="Straight Connector 12"/>
            <p:cNvCxnSpPr/>
            <p:nvPr/>
          </p:nvCxnSpPr>
          <p:spPr>
            <a:xfrm rot="5400000">
              <a:off x="3090342"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48" name="Straight Connector 12"/>
            <p:cNvCxnSpPr/>
            <p:nvPr/>
          </p:nvCxnSpPr>
          <p:spPr>
            <a:xfrm rot="5400000">
              <a:off x="3162350"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49" name="Straight Connector 12"/>
            <p:cNvCxnSpPr/>
            <p:nvPr/>
          </p:nvCxnSpPr>
          <p:spPr>
            <a:xfrm rot="5400000">
              <a:off x="3234358"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50" name="Straight Connector 12"/>
            <p:cNvCxnSpPr/>
            <p:nvPr/>
          </p:nvCxnSpPr>
          <p:spPr>
            <a:xfrm rot="5400000">
              <a:off x="3306366"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51" name="Straight Connector 12"/>
            <p:cNvCxnSpPr/>
            <p:nvPr/>
          </p:nvCxnSpPr>
          <p:spPr>
            <a:xfrm flipH="1">
              <a:off x="3178404" y="3933056"/>
              <a:ext cx="289620" cy="288032"/>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grpSp>
      <p:grpSp>
        <p:nvGrpSpPr>
          <p:cNvPr id="34" name="مجموعة 51"/>
          <p:cNvGrpSpPr/>
          <p:nvPr/>
        </p:nvGrpSpPr>
        <p:grpSpPr>
          <a:xfrm>
            <a:off x="6321678" y="3286184"/>
            <a:ext cx="145604" cy="228600"/>
            <a:chOff x="3203848" y="3940316"/>
            <a:chExt cx="145604" cy="228600"/>
          </a:xfrm>
        </p:grpSpPr>
        <p:cxnSp>
          <p:nvCxnSpPr>
            <p:cNvPr id="53" name="Straight Connector 12"/>
            <p:cNvCxnSpPr/>
            <p:nvPr/>
          </p:nvCxnSpPr>
          <p:spPr>
            <a:xfrm rot="5400000">
              <a:off x="3090342"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54" name="Straight Connector 12"/>
            <p:cNvCxnSpPr/>
            <p:nvPr/>
          </p:nvCxnSpPr>
          <p:spPr>
            <a:xfrm rot="5400000">
              <a:off x="3162350"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55" name="Straight Connector 12"/>
            <p:cNvCxnSpPr/>
            <p:nvPr/>
          </p:nvCxnSpPr>
          <p:spPr>
            <a:xfrm rot="5400000">
              <a:off x="3234358"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grpSp>
      <p:grpSp>
        <p:nvGrpSpPr>
          <p:cNvPr id="38" name="مجموعة 57"/>
          <p:cNvGrpSpPr/>
          <p:nvPr/>
        </p:nvGrpSpPr>
        <p:grpSpPr>
          <a:xfrm>
            <a:off x="5909562" y="3278924"/>
            <a:ext cx="289620" cy="288032"/>
            <a:chOff x="3178404" y="3933056"/>
            <a:chExt cx="289620" cy="288032"/>
          </a:xfrm>
        </p:grpSpPr>
        <p:cxnSp>
          <p:nvCxnSpPr>
            <p:cNvPr id="59" name="Straight Connector 12"/>
            <p:cNvCxnSpPr/>
            <p:nvPr/>
          </p:nvCxnSpPr>
          <p:spPr>
            <a:xfrm rot="5400000">
              <a:off x="3090342"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60" name="Straight Connector 12"/>
            <p:cNvCxnSpPr/>
            <p:nvPr/>
          </p:nvCxnSpPr>
          <p:spPr>
            <a:xfrm rot="5400000">
              <a:off x="3162350"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61" name="Straight Connector 12"/>
            <p:cNvCxnSpPr/>
            <p:nvPr/>
          </p:nvCxnSpPr>
          <p:spPr>
            <a:xfrm rot="5400000">
              <a:off x="3234358"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62" name="Straight Connector 12"/>
            <p:cNvCxnSpPr/>
            <p:nvPr/>
          </p:nvCxnSpPr>
          <p:spPr>
            <a:xfrm rot="5400000">
              <a:off x="3306366"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63" name="Straight Connector 12"/>
            <p:cNvCxnSpPr/>
            <p:nvPr/>
          </p:nvCxnSpPr>
          <p:spPr>
            <a:xfrm flipH="1">
              <a:off x="3178404" y="3933056"/>
              <a:ext cx="289620" cy="288032"/>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grpSp>
      <p:grpSp>
        <p:nvGrpSpPr>
          <p:cNvPr id="39" name="مجموعة 63"/>
          <p:cNvGrpSpPr/>
          <p:nvPr/>
        </p:nvGrpSpPr>
        <p:grpSpPr>
          <a:xfrm>
            <a:off x="5566582" y="3284984"/>
            <a:ext cx="289620" cy="288032"/>
            <a:chOff x="3178404" y="3933056"/>
            <a:chExt cx="289620" cy="288032"/>
          </a:xfrm>
        </p:grpSpPr>
        <p:cxnSp>
          <p:nvCxnSpPr>
            <p:cNvPr id="65" name="Straight Connector 12"/>
            <p:cNvCxnSpPr/>
            <p:nvPr/>
          </p:nvCxnSpPr>
          <p:spPr>
            <a:xfrm rot="5400000">
              <a:off x="3090342"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66" name="Straight Connector 12"/>
            <p:cNvCxnSpPr/>
            <p:nvPr/>
          </p:nvCxnSpPr>
          <p:spPr>
            <a:xfrm rot="5400000">
              <a:off x="3162350"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67" name="Straight Connector 12"/>
            <p:cNvCxnSpPr/>
            <p:nvPr/>
          </p:nvCxnSpPr>
          <p:spPr>
            <a:xfrm rot="5400000">
              <a:off x="3234358"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68" name="Straight Connector 12"/>
            <p:cNvCxnSpPr/>
            <p:nvPr/>
          </p:nvCxnSpPr>
          <p:spPr>
            <a:xfrm rot="5400000">
              <a:off x="3306366"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69" name="Straight Connector 12"/>
            <p:cNvCxnSpPr/>
            <p:nvPr/>
          </p:nvCxnSpPr>
          <p:spPr>
            <a:xfrm flipH="1">
              <a:off x="3178404" y="3933056"/>
              <a:ext cx="289620" cy="288032"/>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grpSp>
      <p:grpSp>
        <p:nvGrpSpPr>
          <p:cNvPr id="40" name="مجموعة 69"/>
          <p:cNvGrpSpPr/>
          <p:nvPr/>
        </p:nvGrpSpPr>
        <p:grpSpPr>
          <a:xfrm>
            <a:off x="5639384" y="4300356"/>
            <a:ext cx="145604" cy="228600"/>
            <a:chOff x="3203848" y="3940316"/>
            <a:chExt cx="145604" cy="228600"/>
          </a:xfrm>
        </p:grpSpPr>
        <p:cxnSp>
          <p:nvCxnSpPr>
            <p:cNvPr id="71" name="Straight Connector 12"/>
            <p:cNvCxnSpPr/>
            <p:nvPr/>
          </p:nvCxnSpPr>
          <p:spPr>
            <a:xfrm rot="5400000">
              <a:off x="3090342"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72" name="Straight Connector 12"/>
            <p:cNvCxnSpPr/>
            <p:nvPr/>
          </p:nvCxnSpPr>
          <p:spPr>
            <a:xfrm rot="5400000">
              <a:off x="3162350"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73" name="Straight Connector 12"/>
            <p:cNvCxnSpPr/>
            <p:nvPr/>
          </p:nvCxnSpPr>
          <p:spPr>
            <a:xfrm rot="5400000">
              <a:off x="3234358"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grpSp>
      <mc:AlternateContent xmlns:mc="http://schemas.openxmlformats.org/markup-compatibility/2006">
        <mc:Choice xmlns="" xmlns:a14="http://schemas.microsoft.com/office/drawing/2010/main" Requires="a14">
          <p:graphicFrame>
            <p:nvGraphicFramePr>
              <p:cNvPr id="76" name="جدول 75"/>
              <p:cNvGraphicFramePr>
                <a:graphicFrameLocks noGrp="1"/>
              </p:cNvGraphicFramePr>
              <p:nvPr>
                <p:extLst>
                  <p:ext uri="{D42A27DB-BD31-4B8C-83A1-F6EECF244321}">
                    <p14:modId xmlns:p14="http://schemas.microsoft.com/office/powerpoint/2010/main" val="1772924201"/>
                  </p:ext>
                </p:extLst>
              </p:nvPr>
            </p:nvGraphicFramePr>
            <p:xfrm>
              <a:off x="7065550" y="1412776"/>
              <a:ext cx="1178858" cy="1338214"/>
            </p:xfrm>
            <a:graphic>
              <a:graphicData uri="http://schemas.openxmlformats.org/drawingml/2006/table">
                <a:tbl>
                  <a:tblPr rtl="1" firstRow="1" bandRow="1">
                    <a:tableStyleId>{5940675A-B579-460E-94D1-54222C63F5DA}</a:tableStyleId>
                  </a:tblPr>
                  <a:tblGrid>
                    <a:gridCol w="1178858"/>
                  </a:tblGrid>
                  <a:tr h="792088">
                    <a:tc>
                      <a:txBody>
                        <a:bodyPr/>
                        <a:lstStyle/>
                        <a:p>
                          <a:pPr algn="ctr" rtl="1"/>
                          <a:r>
                            <a:rPr lang="ar-SA" b="1" dirty="0" smtClean="0"/>
                            <a:t>التكرار </a:t>
                          </a:r>
                          <a14:m>
                            <m:oMath xmlns:m="http://schemas.openxmlformats.org/officeDocument/2006/math">
                              <m:sSub>
                                <m:sSubPr>
                                  <m:ctrlPr>
                                    <a:rPr lang="ar-SA" b="1" i="1" smtClean="0">
                                      <a:latin typeface="Cambria Math"/>
                                    </a:rPr>
                                  </m:ctrlPr>
                                </m:sSubPr>
                                <m:e>
                                  <m:r>
                                    <a:rPr lang="en-US" b="1" i="1" smtClean="0">
                                      <a:latin typeface="Cambria Math"/>
                                    </a:rPr>
                                    <m:t>𝒇</m:t>
                                  </m:r>
                                </m:e>
                                <m:sub>
                                  <m:r>
                                    <a:rPr lang="en-US" b="1" i="1" smtClean="0">
                                      <a:latin typeface="Cambria Math"/>
                                    </a:rPr>
                                    <m:t>𝒊</m:t>
                                  </m:r>
                                </m:sub>
                              </m:sSub>
                            </m:oMath>
                          </a14:m>
                          <a:endParaRPr lang="ar-SA" b="1" i="1" dirty="0"/>
                        </a:p>
                      </a:txBody>
                      <a:tcPr anchor="ctr">
                        <a:lnB w="12700" cmpd="sng">
                          <a:noFill/>
                        </a:lnB>
                        <a:solidFill>
                          <a:schemeClr val="accent4">
                            <a:lumMod val="75000"/>
                          </a:schemeClr>
                        </a:solidFill>
                      </a:tcPr>
                    </a:tc>
                  </a:tr>
                  <a:tr h="546126">
                    <a:tc>
                      <a:txBody>
                        <a:bodyPr/>
                        <a:lstStyle/>
                        <a:p>
                          <a:pPr algn="ctr" rtl="1"/>
                          <a:r>
                            <a:rPr lang="en-US" dirty="0" smtClean="0">
                              <a:solidFill>
                                <a:schemeClr val="bg1"/>
                              </a:solidFill>
                            </a:rPr>
                            <a:t>7</a:t>
                          </a:r>
                          <a:endParaRPr lang="ar-SA"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bl>
              </a:graphicData>
            </a:graphic>
          </p:graphicFrame>
        </mc:Choice>
        <mc:Fallback>
          <p:graphicFrame>
            <p:nvGraphicFramePr>
              <p:cNvPr id="76" name="جدول 75"/>
              <p:cNvGraphicFramePr>
                <a:graphicFrameLocks noGrp="1"/>
              </p:cNvGraphicFramePr>
              <p:nvPr>
                <p:extLst>
                  <p:ext uri="{D42A27DB-BD31-4B8C-83A1-F6EECF244321}">
                    <p14:modId xmlns:p14="http://schemas.microsoft.com/office/powerpoint/2010/main" xmlns="" xmlns:a14="http://schemas.microsoft.com/office/drawing/2010/main" val="1903731116"/>
                  </p:ext>
                </p:extLst>
              </p:nvPr>
            </p:nvGraphicFramePr>
            <p:xfrm>
              <a:off x="7065550" y="1412776"/>
              <a:ext cx="1178858" cy="1338214"/>
            </p:xfrm>
            <a:graphic>
              <a:graphicData uri="http://schemas.openxmlformats.org/drawingml/2006/table">
                <a:tbl>
                  <a:tblPr rtl="1" firstRow="1" bandRow="1">
                    <a:tableStyleId>{5940675A-B579-460E-94D1-54222C63F5DA}</a:tableStyleId>
                  </a:tblPr>
                  <a:tblGrid>
                    <a:gridCol w="1178858"/>
                  </a:tblGrid>
                  <a:tr h="792088">
                    <a:tc>
                      <a:txBody>
                        <a:bodyPr/>
                        <a:lstStyle/>
                        <a:p>
                          <a:endParaRPr lang="ar-SA"/>
                        </a:p>
                      </a:txBody>
                      <a:tcPr anchor="ctr">
                        <a:lnB w="12700" cmpd="sng">
                          <a:noFill/>
                        </a:lnB>
                        <a:blipFill rotWithShape="1">
                          <a:blip r:embed="rId2"/>
                          <a:stretch>
                            <a:fillRect t="-769" r="-518" b="-69231"/>
                          </a:stretch>
                        </a:blipFill>
                      </a:tcPr>
                    </a:tc>
                  </a:tr>
                  <a:tr h="546126">
                    <a:tc>
                      <a:txBody>
                        <a:bodyPr/>
                        <a:lstStyle/>
                        <a:p>
                          <a:pPr algn="ctr" rtl="1"/>
                          <a:r>
                            <a:rPr lang="en-US" dirty="0" smtClean="0">
                              <a:solidFill>
                                <a:schemeClr val="bg1"/>
                              </a:solidFill>
                            </a:rPr>
                            <a:t>7</a:t>
                          </a:r>
                          <a:endParaRPr lang="ar-SA"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bl>
              </a:graphicData>
            </a:graphic>
          </p:graphicFrame>
        </mc:Fallback>
      </mc:AlternateContent>
      <p:graphicFrame>
        <p:nvGraphicFramePr>
          <p:cNvPr id="77" name="جدول 76"/>
          <p:cNvGraphicFramePr>
            <a:graphicFrameLocks noGrp="1"/>
          </p:cNvGraphicFramePr>
          <p:nvPr>
            <p:extLst>
              <p:ext uri="{D42A27DB-BD31-4B8C-83A1-F6EECF244321}">
                <p14:modId xmlns="" xmlns:p14="http://schemas.microsoft.com/office/powerpoint/2010/main" val="848370256"/>
              </p:ext>
            </p:extLst>
          </p:nvPr>
        </p:nvGraphicFramePr>
        <p:xfrm>
          <a:off x="7020272" y="2729152"/>
          <a:ext cx="1178858" cy="482387"/>
        </p:xfrm>
        <a:graphic>
          <a:graphicData uri="http://schemas.openxmlformats.org/drawingml/2006/table">
            <a:tbl>
              <a:tblPr rtl="1" firstRow="1" bandRow="1">
                <a:tableStyleId>{D27102A9-8310-4765-A935-A1911B00CA55}</a:tableStyleId>
              </a:tblPr>
              <a:tblGrid>
                <a:gridCol w="1178858"/>
              </a:tblGrid>
              <a:tr h="482387">
                <a:tc>
                  <a:txBody>
                    <a:bodyPr/>
                    <a:lstStyle/>
                    <a:p>
                      <a:pPr algn="ctr" rtl="1"/>
                      <a:r>
                        <a:rPr lang="en-US" b="0" dirty="0" smtClean="0">
                          <a:solidFill>
                            <a:schemeClr val="bg1"/>
                          </a:solidFill>
                        </a:rPr>
                        <a:t>18</a:t>
                      </a:r>
                      <a:endParaRPr lang="ar-SA" b="0" dirty="0">
                        <a:solidFill>
                          <a:schemeClr val="bg1"/>
                        </a:solidFill>
                      </a:endParaRPr>
                    </a:p>
                  </a:txBody>
                  <a:tcPr anchor="ctr">
                    <a:lnL>
                      <a:noFill/>
                    </a:lnL>
                    <a:lnR>
                      <a:noFill/>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r>
            </a:tbl>
          </a:graphicData>
        </a:graphic>
      </p:graphicFrame>
      <p:graphicFrame>
        <p:nvGraphicFramePr>
          <p:cNvPr id="78" name="جدول 77"/>
          <p:cNvGraphicFramePr>
            <a:graphicFrameLocks noGrp="1"/>
          </p:cNvGraphicFramePr>
          <p:nvPr>
            <p:extLst>
              <p:ext uri="{D42A27DB-BD31-4B8C-83A1-F6EECF244321}">
                <p14:modId xmlns="" xmlns:p14="http://schemas.microsoft.com/office/powerpoint/2010/main" val="3836028269"/>
              </p:ext>
            </p:extLst>
          </p:nvPr>
        </p:nvGraphicFramePr>
        <p:xfrm>
          <a:off x="7020272" y="3186000"/>
          <a:ext cx="1178858" cy="486000"/>
        </p:xfrm>
        <a:graphic>
          <a:graphicData uri="http://schemas.openxmlformats.org/drawingml/2006/table">
            <a:tbl>
              <a:tblPr rtl="1" firstRow="1" bandRow="1">
                <a:tableStyleId>{00A15C55-8517-42AA-B614-E9B94910E393}</a:tableStyleId>
              </a:tblPr>
              <a:tblGrid>
                <a:gridCol w="1178858"/>
              </a:tblGrid>
              <a:tr h="486000">
                <a:tc>
                  <a:txBody>
                    <a:bodyPr/>
                    <a:lstStyle/>
                    <a:p>
                      <a:pPr algn="ctr" rtl="1"/>
                      <a:r>
                        <a:rPr lang="en-US" b="0" dirty="0" smtClean="0">
                          <a:solidFill>
                            <a:schemeClr val="bg1"/>
                          </a:solidFill>
                        </a:rPr>
                        <a:t>13</a:t>
                      </a:r>
                      <a:endParaRPr lang="ar-SA" b="0" dirty="0">
                        <a:solidFill>
                          <a:schemeClr val="bg1"/>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4">
                        <a:lumMod val="60000"/>
                        <a:lumOff val="40000"/>
                      </a:schemeClr>
                    </a:solidFill>
                  </a:tcPr>
                </a:tc>
              </a:tr>
            </a:tbl>
          </a:graphicData>
        </a:graphic>
      </p:graphicFrame>
      <p:graphicFrame>
        <p:nvGraphicFramePr>
          <p:cNvPr id="79" name="جدول 78"/>
          <p:cNvGraphicFramePr>
            <a:graphicFrameLocks noGrp="1"/>
          </p:cNvGraphicFramePr>
          <p:nvPr>
            <p:extLst>
              <p:ext uri="{D42A27DB-BD31-4B8C-83A1-F6EECF244321}">
                <p14:modId xmlns="" xmlns:p14="http://schemas.microsoft.com/office/powerpoint/2010/main" val="900085635"/>
              </p:ext>
            </p:extLst>
          </p:nvPr>
        </p:nvGraphicFramePr>
        <p:xfrm>
          <a:off x="7020272" y="3717032"/>
          <a:ext cx="1178858" cy="432048"/>
        </p:xfrm>
        <a:graphic>
          <a:graphicData uri="http://schemas.openxmlformats.org/drawingml/2006/table">
            <a:tbl>
              <a:tblPr rtl="1" firstRow="1" bandRow="1">
                <a:tableStyleId>{00A15C55-8517-42AA-B614-E9B94910E393}</a:tableStyleId>
              </a:tblPr>
              <a:tblGrid>
                <a:gridCol w="1178858"/>
              </a:tblGrid>
              <a:tr h="432048">
                <a:tc>
                  <a:txBody>
                    <a:bodyPr/>
                    <a:lstStyle/>
                    <a:p>
                      <a:pPr algn="ctr" rtl="1"/>
                      <a:r>
                        <a:rPr lang="en-US" b="0" dirty="0" smtClean="0">
                          <a:solidFill>
                            <a:schemeClr val="bg1"/>
                          </a:solidFill>
                        </a:rPr>
                        <a:t>9</a:t>
                      </a:r>
                      <a:endParaRPr lang="ar-SA" b="0" dirty="0">
                        <a:solidFill>
                          <a:schemeClr val="bg1"/>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4">
                        <a:lumMod val="20000"/>
                        <a:lumOff val="80000"/>
                      </a:schemeClr>
                    </a:solidFill>
                  </a:tcPr>
                </a:tc>
              </a:tr>
            </a:tbl>
          </a:graphicData>
        </a:graphic>
      </p:graphicFrame>
      <mc:AlternateContent xmlns:mc="http://schemas.openxmlformats.org/markup-compatibility/2006">
        <mc:Choice xmlns="" xmlns:a14="http://schemas.microsoft.com/office/drawing/2010/main" Requires="a14">
          <p:graphicFrame>
            <p:nvGraphicFramePr>
              <p:cNvPr id="84" name="جدول 83"/>
              <p:cNvGraphicFramePr>
                <a:graphicFrameLocks noGrp="1"/>
              </p:cNvGraphicFramePr>
              <p:nvPr>
                <p:extLst>
                  <p:ext uri="{D42A27DB-BD31-4B8C-83A1-F6EECF244321}">
                    <p14:modId xmlns:p14="http://schemas.microsoft.com/office/powerpoint/2010/main" val="194516298"/>
                  </p:ext>
                </p:extLst>
              </p:nvPr>
            </p:nvGraphicFramePr>
            <p:xfrm>
              <a:off x="7020272" y="4183732"/>
              <a:ext cx="1178858" cy="964774"/>
            </p:xfrm>
            <a:graphic>
              <a:graphicData uri="http://schemas.openxmlformats.org/drawingml/2006/table">
                <a:tbl>
                  <a:tblPr rtl="1" firstRow="1" bandRow="1">
                    <a:tableStyleId>{00A15C55-8517-42AA-B614-E9B94910E393}</a:tableStyleId>
                  </a:tblPr>
                  <a:tblGrid>
                    <a:gridCol w="1178858"/>
                  </a:tblGrid>
                  <a:tr h="482387">
                    <a:tc>
                      <a:txBody>
                        <a:bodyPr/>
                        <a:lstStyle/>
                        <a:p>
                          <a:pPr algn="ctr" rtl="1"/>
                          <a:r>
                            <a:rPr lang="en-US" b="0" dirty="0" smtClean="0">
                              <a:solidFill>
                                <a:schemeClr val="bg1"/>
                              </a:solidFill>
                            </a:rPr>
                            <a:t>3</a:t>
                          </a:r>
                          <a:endParaRPr lang="ar-SA" b="0" dirty="0">
                            <a:solidFill>
                              <a:schemeClr val="bg1"/>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4">
                            <a:lumMod val="60000"/>
                            <a:lumOff val="40000"/>
                          </a:schemeClr>
                        </a:solidFill>
                      </a:tcPr>
                    </a:tc>
                  </a:tr>
                  <a:tr h="482387">
                    <a:tc>
                      <a:txBody>
                        <a:bodyPr/>
                        <a:lstStyle/>
                        <a:p>
                          <a:pPr algn="ctr" rtl="1"/>
                          <a14:m>
                            <m:oMath xmlns:m="http://schemas.openxmlformats.org/officeDocument/2006/math">
                              <m:sSub>
                                <m:sSubPr>
                                  <m:ctrlPr>
                                    <a:rPr lang="ar-SA" b="1" i="1" smtClean="0">
                                      <a:latin typeface="Cambria Math"/>
                                    </a:rPr>
                                  </m:ctrlPr>
                                </m:sSubPr>
                                <m:e>
                                  <m:r>
                                    <a:rPr lang="en-US" b="1" i="1" smtClean="0">
                                      <a:latin typeface="Cambria Math"/>
                                    </a:rPr>
                                    <m:t>𝒇</m:t>
                                  </m:r>
                                </m:e>
                                <m:sub>
                                  <m:r>
                                    <a:rPr lang="en-US" b="1" i="1" smtClean="0">
                                      <a:latin typeface="Cambria Math"/>
                                    </a:rPr>
                                    <m:t>𝒊</m:t>
                                  </m:r>
                                </m:sub>
                              </m:sSub>
                            </m:oMath>
                          </a14:m>
                          <a:r>
                            <a:rPr lang="en-US" b="0" dirty="0" smtClean="0">
                              <a:solidFill>
                                <a:schemeClr val="bg1"/>
                              </a:solidFill>
                            </a:rPr>
                            <a:t>=50</a:t>
                          </a:r>
                          <a:r>
                            <a:rPr lang="ar-SA" b="0" dirty="0" smtClean="0">
                              <a:solidFill>
                                <a:schemeClr val="bg1"/>
                              </a:solidFill>
                            </a:rPr>
                            <a:t>∑</a:t>
                          </a:r>
                          <a:endParaRPr lang="ar-SA" b="0" dirty="0">
                            <a:solidFill>
                              <a:schemeClr val="bg1"/>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2"/>
                        </a:solidFill>
                      </a:tcPr>
                    </a:tc>
                  </a:tr>
                </a:tbl>
              </a:graphicData>
            </a:graphic>
          </p:graphicFrame>
        </mc:Choice>
        <mc:Fallback>
          <p:graphicFrame>
            <p:nvGraphicFramePr>
              <p:cNvPr id="84" name="جدول 83"/>
              <p:cNvGraphicFramePr>
                <a:graphicFrameLocks noGrp="1"/>
              </p:cNvGraphicFramePr>
              <p:nvPr>
                <p:extLst>
                  <p:ext uri="{D42A27DB-BD31-4B8C-83A1-F6EECF244321}">
                    <p14:modId xmlns:p14="http://schemas.microsoft.com/office/powerpoint/2010/main" xmlns="" xmlns:a14="http://schemas.microsoft.com/office/drawing/2010/main" val="2672714212"/>
                  </p:ext>
                </p:extLst>
              </p:nvPr>
            </p:nvGraphicFramePr>
            <p:xfrm>
              <a:off x="7020272" y="4183732"/>
              <a:ext cx="1178858" cy="964774"/>
            </p:xfrm>
            <a:graphic>
              <a:graphicData uri="http://schemas.openxmlformats.org/drawingml/2006/table">
                <a:tbl>
                  <a:tblPr rtl="1" firstRow="1" bandRow="1">
                    <a:tableStyleId>{00A15C55-8517-42AA-B614-E9B94910E393}</a:tableStyleId>
                  </a:tblPr>
                  <a:tblGrid>
                    <a:gridCol w="1178858"/>
                  </a:tblGrid>
                  <a:tr h="482387">
                    <a:tc>
                      <a:txBody>
                        <a:bodyPr/>
                        <a:lstStyle/>
                        <a:p>
                          <a:pPr algn="ctr" rtl="1"/>
                          <a:r>
                            <a:rPr lang="en-US" b="0" dirty="0" smtClean="0">
                              <a:solidFill>
                                <a:schemeClr val="bg1"/>
                              </a:solidFill>
                            </a:rPr>
                            <a:t>3</a:t>
                          </a:r>
                          <a:endParaRPr lang="ar-SA" b="0" dirty="0">
                            <a:solidFill>
                              <a:schemeClr val="bg1"/>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4">
                            <a:lumMod val="60000"/>
                            <a:lumOff val="40000"/>
                          </a:schemeClr>
                        </a:solidFill>
                      </a:tcPr>
                    </a:tc>
                  </a:tr>
                  <a:tr h="482387">
                    <a:tc>
                      <a:txBody>
                        <a:bodyPr/>
                        <a:lstStyle/>
                        <a:p>
                          <a:endParaRPr lang="ar-SA"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blipFill rotWithShape="1">
                          <a:blip r:embed="rId3"/>
                          <a:stretch>
                            <a:fillRect l="-518" t="-101266" r="-518" b="-7595"/>
                          </a:stretch>
                        </a:blipFill>
                      </a:tcPr>
                    </a:tc>
                  </a:tr>
                </a:tbl>
              </a:graphicData>
            </a:graphic>
          </p:graphicFrame>
        </mc:Fallback>
      </mc:AlternateContent>
    </p:spTree>
    <p:extLst>
      <p:ext uri="{BB962C8B-B14F-4D97-AF65-F5344CB8AC3E}">
        <p14:creationId xmlns="" xmlns:p14="http://schemas.microsoft.com/office/powerpoint/2010/main" val="2419053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randombar(horizontal)">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up)">
                                      <p:cBhvr>
                                        <p:cTn id="19" dur="500"/>
                                        <p:tgtEl>
                                          <p:spTgt spid="4"/>
                                        </p:tgtEl>
                                      </p:cBhvr>
                                    </p:animEffect>
                                  </p:childTnLst>
                                </p:cTn>
                              </p:par>
                              <p:par>
                                <p:cTn id="20" presetID="22" presetClass="entr" presetSubtype="1"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up)">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up)">
                                      <p:cBhvr>
                                        <p:cTn id="27" dur="500"/>
                                        <p:tgtEl>
                                          <p:spTgt spid="14"/>
                                        </p:tgtEl>
                                      </p:cBhvr>
                                    </p:animEffect>
                                  </p:childTnLst>
                                </p:cTn>
                              </p:par>
                              <p:par>
                                <p:cTn id="28" presetID="22" presetClass="entr" presetSubtype="1" fill="hold" nodeType="with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wipe(up)">
                                      <p:cBhvr>
                                        <p:cTn id="30" dur="500"/>
                                        <p:tgtEl>
                                          <p:spTgt spid="15"/>
                                        </p:tgtEl>
                                      </p:cBhvr>
                                    </p:animEffect>
                                  </p:childTnLst>
                                </p:cTn>
                              </p:par>
                              <p:par>
                                <p:cTn id="31" presetID="22" presetClass="entr" presetSubtype="1" fill="hold" nodeType="with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wipe(up)">
                                      <p:cBhvr>
                                        <p:cTn id="33" dur="500"/>
                                        <p:tgtEl>
                                          <p:spTgt spid="13"/>
                                        </p:tgtEl>
                                      </p:cBhvr>
                                    </p:animEffect>
                                  </p:childTnLst>
                                </p:cTn>
                              </p:par>
                              <p:par>
                                <p:cTn id="34" presetID="22" presetClass="entr" presetSubtype="1" fill="hold" nodeType="with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wipe(up)">
                                      <p:cBhvr>
                                        <p:cTn id="36" dur="500"/>
                                        <p:tgtEl>
                                          <p:spTgt spid="16"/>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1" fill="hold" nodeType="clickEffect">
                                  <p:stCondLst>
                                    <p:cond delay="0"/>
                                  </p:stCondLst>
                                  <p:childTnLst>
                                    <p:set>
                                      <p:cBhvr>
                                        <p:cTn id="40" dur="1" fill="hold">
                                          <p:stCondLst>
                                            <p:cond delay="0"/>
                                          </p:stCondLst>
                                        </p:cTn>
                                        <p:tgtEl>
                                          <p:spTgt spid="39"/>
                                        </p:tgtEl>
                                        <p:attrNameLst>
                                          <p:attrName>style.visibility</p:attrName>
                                        </p:attrNameLst>
                                      </p:cBhvr>
                                      <p:to>
                                        <p:strVal val="visible"/>
                                      </p:to>
                                    </p:set>
                                    <p:animEffect transition="in" filter="wipe(up)">
                                      <p:cBhvr>
                                        <p:cTn id="41" dur="500"/>
                                        <p:tgtEl>
                                          <p:spTgt spid="39"/>
                                        </p:tgtEl>
                                      </p:cBhvr>
                                    </p:animEffect>
                                  </p:childTnLst>
                                </p:cTn>
                              </p:par>
                              <p:par>
                                <p:cTn id="42" presetID="22" presetClass="entr" presetSubtype="1" fill="hold" nodeType="withEffect">
                                  <p:stCondLst>
                                    <p:cond delay="0"/>
                                  </p:stCondLst>
                                  <p:childTnLst>
                                    <p:set>
                                      <p:cBhvr>
                                        <p:cTn id="43" dur="1" fill="hold">
                                          <p:stCondLst>
                                            <p:cond delay="0"/>
                                          </p:stCondLst>
                                        </p:cTn>
                                        <p:tgtEl>
                                          <p:spTgt spid="38"/>
                                        </p:tgtEl>
                                        <p:attrNameLst>
                                          <p:attrName>style.visibility</p:attrName>
                                        </p:attrNameLst>
                                      </p:cBhvr>
                                      <p:to>
                                        <p:strVal val="visible"/>
                                      </p:to>
                                    </p:set>
                                    <p:animEffect transition="in" filter="wipe(up)">
                                      <p:cBhvr>
                                        <p:cTn id="44" dur="500"/>
                                        <p:tgtEl>
                                          <p:spTgt spid="38"/>
                                        </p:tgtEl>
                                      </p:cBhvr>
                                    </p:animEffect>
                                  </p:childTnLst>
                                </p:cTn>
                              </p:par>
                              <p:par>
                                <p:cTn id="45" presetID="22" presetClass="entr" presetSubtype="1" fill="hold" nodeType="withEffect">
                                  <p:stCondLst>
                                    <p:cond delay="0"/>
                                  </p:stCondLst>
                                  <p:childTnLst>
                                    <p:set>
                                      <p:cBhvr>
                                        <p:cTn id="46" dur="1" fill="hold">
                                          <p:stCondLst>
                                            <p:cond delay="0"/>
                                          </p:stCondLst>
                                        </p:cTn>
                                        <p:tgtEl>
                                          <p:spTgt spid="34"/>
                                        </p:tgtEl>
                                        <p:attrNameLst>
                                          <p:attrName>style.visibility</p:attrName>
                                        </p:attrNameLst>
                                      </p:cBhvr>
                                      <p:to>
                                        <p:strVal val="visible"/>
                                      </p:to>
                                    </p:set>
                                    <p:animEffect transition="in" filter="wipe(up)">
                                      <p:cBhvr>
                                        <p:cTn id="47" dur="500"/>
                                        <p:tgtEl>
                                          <p:spTgt spid="3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nodeType="click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wipe(up)">
                                      <p:cBhvr>
                                        <p:cTn id="52" dur="500"/>
                                        <p:tgtEl>
                                          <p:spTgt spid="28"/>
                                        </p:tgtEl>
                                      </p:cBhvr>
                                    </p:animEffect>
                                  </p:childTnLst>
                                </p:cTn>
                              </p:par>
                              <p:par>
                                <p:cTn id="53" presetID="22" presetClass="entr" presetSubtype="1" fill="hold" nodeType="with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wipe(up)">
                                      <p:cBhvr>
                                        <p:cTn id="55" dur="500"/>
                                        <p:tgtEl>
                                          <p:spTgt spid="22"/>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1" fill="hold" nodeType="clickEffect">
                                  <p:stCondLst>
                                    <p:cond delay="0"/>
                                  </p:stCondLst>
                                  <p:childTnLst>
                                    <p:set>
                                      <p:cBhvr>
                                        <p:cTn id="59" dur="1" fill="hold">
                                          <p:stCondLst>
                                            <p:cond delay="0"/>
                                          </p:stCondLst>
                                        </p:cTn>
                                        <p:tgtEl>
                                          <p:spTgt spid="40"/>
                                        </p:tgtEl>
                                        <p:attrNameLst>
                                          <p:attrName>style.visibility</p:attrName>
                                        </p:attrNameLst>
                                      </p:cBhvr>
                                      <p:to>
                                        <p:strVal val="visible"/>
                                      </p:to>
                                    </p:set>
                                    <p:animEffect transition="in" filter="wipe(up)">
                                      <p:cBhvr>
                                        <p:cTn id="60" dur="500"/>
                                        <p:tgtEl>
                                          <p:spTgt spid="40"/>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nodeType="clickEffect">
                                  <p:stCondLst>
                                    <p:cond delay="0"/>
                                  </p:stCondLst>
                                  <p:childTnLst>
                                    <p:set>
                                      <p:cBhvr>
                                        <p:cTn id="64" dur="1" fill="hold">
                                          <p:stCondLst>
                                            <p:cond delay="0"/>
                                          </p:stCondLst>
                                        </p:cTn>
                                        <p:tgtEl>
                                          <p:spTgt spid="76"/>
                                        </p:tgtEl>
                                        <p:attrNameLst>
                                          <p:attrName>style.visibility</p:attrName>
                                        </p:attrNameLst>
                                      </p:cBhvr>
                                      <p:to>
                                        <p:strVal val="visible"/>
                                      </p:to>
                                    </p:set>
                                    <p:animEffect transition="in" filter="wipe(left)">
                                      <p:cBhvr>
                                        <p:cTn id="65" dur="500"/>
                                        <p:tgtEl>
                                          <p:spTgt spid="76"/>
                                        </p:tgtEl>
                                      </p:cBhvr>
                                    </p:animEffect>
                                  </p:childTnLst>
                                </p:cTn>
                              </p:par>
                              <p:par>
                                <p:cTn id="66" presetID="22" presetClass="entr" presetSubtype="8" fill="hold" nodeType="withEffect">
                                  <p:stCondLst>
                                    <p:cond delay="0"/>
                                  </p:stCondLst>
                                  <p:childTnLst>
                                    <p:set>
                                      <p:cBhvr>
                                        <p:cTn id="67" dur="1" fill="hold">
                                          <p:stCondLst>
                                            <p:cond delay="0"/>
                                          </p:stCondLst>
                                        </p:cTn>
                                        <p:tgtEl>
                                          <p:spTgt spid="77"/>
                                        </p:tgtEl>
                                        <p:attrNameLst>
                                          <p:attrName>style.visibility</p:attrName>
                                        </p:attrNameLst>
                                      </p:cBhvr>
                                      <p:to>
                                        <p:strVal val="visible"/>
                                      </p:to>
                                    </p:set>
                                    <p:animEffect transition="in" filter="wipe(left)">
                                      <p:cBhvr>
                                        <p:cTn id="68" dur="500"/>
                                        <p:tgtEl>
                                          <p:spTgt spid="77"/>
                                        </p:tgtEl>
                                      </p:cBhvr>
                                    </p:animEffect>
                                  </p:childTnLst>
                                </p:cTn>
                              </p:par>
                              <p:par>
                                <p:cTn id="69" presetID="22" presetClass="entr" presetSubtype="8" fill="hold" nodeType="withEffect">
                                  <p:stCondLst>
                                    <p:cond delay="0"/>
                                  </p:stCondLst>
                                  <p:childTnLst>
                                    <p:set>
                                      <p:cBhvr>
                                        <p:cTn id="70" dur="1" fill="hold">
                                          <p:stCondLst>
                                            <p:cond delay="0"/>
                                          </p:stCondLst>
                                        </p:cTn>
                                        <p:tgtEl>
                                          <p:spTgt spid="78"/>
                                        </p:tgtEl>
                                        <p:attrNameLst>
                                          <p:attrName>style.visibility</p:attrName>
                                        </p:attrNameLst>
                                      </p:cBhvr>
                                      <p:to>
                                        <p:strVal val="visible"/>
                                      </p:to>
                                    </p:set>
                                    <p:animEffect transition="in" filter="wipe(left)">
                                      <p:cBhvr>
                                        <p:cTn id="71" dur="500"/>
                                        <p:tgtEl>
                                          <p:spTgt spid="78"/>
                                        </p:tgtEl>
                                      </p:cBhvr>
                                    </p:animEffect>
                                  </p:childTnLst>
                                </p:cTn>
                              </p:par>
                              <p:par>
                                <p:cTn id="72" presetID="22" presetClass="entr" presetSubtype="8" fill="hold" nodeType="withEffect">
                                  <p:stCondLst>
                                    <p:cond delay="0"/>
                                  </p:stCondLst>
                                  <p:childTnLst>
                                    <p:set>
                                      <p:cBhvr>
                                        <p:cTn id="73" dur="1" fill="hold">
                                          <p:stCondLst>
                                            <p:cond delay="0"/>
                                          </p:stCondLst>
                                        </p:cTn>
                                        <p:tgtEl>
                                          <p:spTgt spid="79"/>
                                        </p:tgtEl>
                                        <p:attrNameLst>
                                          <p:attrName>style.visibility</p:attrName>
                                        </p:attrNameLst>
                                      </p:cBhvr>
                                      <p:to>
                                        <p:strVal val="visible"/>
                                      </p:to>
                                    </p:set>
                                    <p:animEffect transition="in" filter="wipe(left)">
                                      <p:cBhvr>
                                        <p:cTn id="74" dur="500"/>
                                        <p:tgtEl>
                                          <p:spTgt spid="79"/>
                                        </p:tgtEl>
                                      </p:cBhvr>
                                    </p:animEffect>
                                  </p:childTnLst>
                                </p:cTn>
                              </p:par>
                              <p:par>
                                <p:cTn id="75" presetID="22" presetClass="entr" presetSubtype="8" fill="hold" nodeType="withEffect">
                                  <p:stCondLst>
                                    <p:cond delay="0"/>
                                  </p:stCondLst>
                                  <p:childTnLst>
                                    <p:set>
                                      <p:cBhvr>
                                        <p:cTn id="76" dur="1" fill="hold">
                                          <p:stCondLst>
                                            <p:cond delay="0"/>
                                          </p:stCondLst>
                                        </p:cTn>
                                        <p:tgtEl>
                                          <p:spTgt spid="84"/>
                                        </p:tgtEl>
                                        <p:attrNameLst>
                                          <p:attrName>style.visibility</p:attrName>
                                        </p:attrNameLst>
                                      </p:cBhvr>
                                      <p:to>
                                        <p:strVal val="visible"/>
                                      </p:to>
                                    </p:set>
                                    <p:animEffect transition="in" filter="wipe(left)">
                                      <p:cBhvr>
                                        <p:cTn id="77" dur="5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سهم إلى اليسار 1"/>
          <p:cNvSpPr/>
          <p:nvPr/>
        </p:nvSpPr>
        <p:spPr>
          <a:xfrm>
            <a:off x="6786289" y="476672"/>
            <a:ext cx="1872208" cy="1152128"/>
          </a:xfrm>
          <a:prstGeom prst="leftArrow">
            <a:avLst/>
          </a:prstGeom>
          <a:solidFill>
            <a:srgbClr val="8447FF"/>
          </a:solidFill>
        </p:spPr>
        <p:style>
          <a:lnRef idx="0">
            <a:schemeClr val="accent6"/>
          </a:lnRef>
          <a:fillRef idx="3">
            <a:schemeClr val="accent6"/>
          </a:fillRef>
          <a:effectRef idx="3">
            <a:schemeClr val="accent6"/>
          </a:effectRef>
          <a:fontRef idx="minor">
            <a:schemeClr val="lt1"/>
          </a:fontRef>
        </p:style>
        <p:txBody>
          <a:bodyPr rtlCol="1" anchor="ctr"/>
          <a:lstStyle/>
          <a:p>
            <a:pPr algn="ctr"/>
            <a:r>
              <a:rPr lang="ar-SA" sz="2000" b="1" dirty="0" smtClean="0">
                <a:effectLst>
                  <a:outerShdw blurRad="38100" dist="38100" dir="2700000" algn="tl">
                    <a:srgbClr val="000000">
                      <a:alpha val="43137"/>
                    </a:srgbClr>
                  </a:outerShdw>
                </a:effectLst>
              </a:rPr>
              <a:t>التكرار النسبي</a:t>
            </a:r>
            <a:endParaRPr lang="ar-SA" sz="2000" b="1" dirty="0">
              <a:effectLst>
                <a:outerShdw blurRad="38100" dist="38100" dir="2700000" algn="tl">
                  <a:srgbClr val="000000">
                    <a:alpha val="43137"/>
                  </a:srgbClr>
                </a:outerShdw>
              </a:effectLst>
            </a:endParaRPr>
          </a:p>
        </p:txBody>
      </p:sp>
      <mc:AlternateContent xmlns:mc="http://schemas.openxmlformats.org/markup-compatibility/2006">
        <mc:Choice xmlns="" xmlns:a14="http://schemas.microsoft.com/office/drawing/2010/main" Requires="a14">
          <p:sp>
            <p:nvSpPr>
              <p:cNvPr id="4" name="شكل بيضاوي 3"/>
              <p:cNvSpPr/>
              <p:nvPr/>
            </p:nvSpPr>
            <p:spPr>
              <a:xfrm>
                <a:off x="2433092" y="2132856"/>
                <a:ext cx="3928417" cy="1368152"/>
              </a:xfrm>
              <a:prstGeom prst="ellipse">
                <a:avLst/>
              </a:prstGeom>
              <a:gradFill flip="none" rotWithShape="1">
                <a:gsLst>
                  <a:gs pos="62000">
                    <a:schemeClr val="accent6">
                      <a:tint val="70000"/>
                      <a:alpha val="51000"/>
                      <a:lumMod val="83000"/>
                      <a:lumOff val="17000"/>
                    </a:schemeClr>
                  </a:gs>
                  <a:gs pos="100000">
                    <a:schemeClr val="accent6">
                      <a:tint val="90000"/>
                    </a:schemeClr>
                  </a:gs>
                </a:gsLst>
                <a:path path="circle">
                  <a:fillToRect l="50000" t="50000" r="50000" b="50000"/>
                </a:path>
                <a:tileRect/>
              </a:gradFill>
            </p:spPr>
            <p:style>
              <a:lnRef idx="1">
                <a:schemeClr val="accent6"/>
              </a:lnRef>
              <a:fillRef idx="2">
                <a:schemeClr val="accent6"/>
              </a:fillRef>
              <a:effectRef idx="1">
                <a:schemeClr val="accent6"/>
              </a:effectRef>
              <a:fontRef idx="minor">
                <a:schemeClr val="dk1"/>
              </a:fontRef>
            </p:style>
            <p:txBody>
              <a:bodyPr rtlCol="1" anchor="ctr"/>
              <a:lstStyle/>
              <a:p>
                <a:pPr algn="ctr"/>
                <a14:m>
                  <m:oMathPara xmlns:m="http://schemas.openxmlformats.org/officeDocument/2006/math">
                    <m:oMathParaPr>
                      <m:jc m:val="centerGroup"/>
                    </m:oMathParaPr>
                    <m:oMath xmlns:m="http://schemas.openxmlformats.org/officeDocument/2006/math">
                      <m:sSub>
                        <m:sSubPr>
                          <m:ctrlPr>
                            <a:rPr lang="en-US" b="1" i="1" smtClean="0">
                              <a:solidFill>
                                <a:srgbClr val="002060"/>
                              </a:solidFill>
                              <a:latin typeface="Cambria Math"/>
                            </a:rPr>
                          </m:ctrlPr>
                        </m:sSubPr>
                        <m:e>
                          <m:r>
                            <a:rPr lang="en-US" b="1" i="1">
                              <a:solidFill>
                                <a:srgbClr val="002060"/>
                              </a:solidFill>
                              <a:latin typeface="Cambria Math"/>
                            </a:rPr>
                            <m:t>𝒑</m:t>
                          </m:r>
                        </m:e>
                        <m:sub>
                          <m:r>
                            <a:rPr lang="en-US" b="1" i="1">
                              <a:solidFill>
                                <a:srgbClr val="002060"/>
                              </a:solidFill>
                              <a:latin typeface="Cambria Math"/>
                            </a:rPr>
                            <m:t>𝒊</m:t>
                          </m:r>
                        </m:sub>
                      </m:sSub>
                      <m:r>
                        <a:rPr lang="en-US" b="1" i="1" smtClean="0">
                          <a:solidFill>
                            <a:srgbClr val="002060"/>
                          </a:solidFill>
                          <a:latin typeface="Cambria Math"/>
                        </a:rPr>
                        <m:t>= </m:t>
                      </m:r>
                      <m:f>
                        <m:fPr>
                          <m:ctrlPr>
                            <a:rPr lang="en-US" b="1" i="1" smtClean="0">
                              <a:solidFill>
                                <a:srgbClr val="002060"/>
                              </a:solidFill>
                              <a:latin typeface="Cambria Math"/>
                            </a:rPr>
                          </m:ctrlPr>
                        </m:fPr>
                        <m:num>
                          <m:sSub>
                            <m:sSubPr>
                              <m:ctrlPr>
                                <a:rPr lang="en-US" b="1" i="1">
                                  <a:solidFill>
                                    <a:srgbClr val="002060"/>
                                  </a:solidFill>
                                  <a:latin typeface="Cambria Math"/>
                                </a:rPr>
                              </m:ctrlPr>
                            </m:sSubPr>
                            <m:e>
                              <m:r>
                                <a:rPr lang="en-US" b="1" i="1" smtClean="0">
                                  <a:solidFill>
                                    <a:srgbClr val="002060"/>
                                  </a:solidFill>
                                  <a:latin typeface="Cambria Math"/>
                                </a:rPr>
                                <m:t>𝒇</m:t>
                              </m:r>
                            </m:e>
                            <m:sub>
                              <m:r>
                                <a:rPr lang="en-US" b="1" i="1">
                                  <a:solidFill>
                                    <a:srgbClr val="002060"/>
                                  </a:solidFill>
                                  <a:latin typeface="Cambria Math"/>
                                </a:rPr>
                                <m:t>𝒊</m:t>
                              </m:r>
                            </m:sub>
                          </m:sSub>
                        </m:num>
                        <m:den>
                          <m:r>
                            <a:rPr lang="en-US" b="1" i="1" smtClean="0">
                              <a:solidFill>
                                <a:srgbClr val="002060"/>
                              </a:solidFill>
                              <a:latin typeface="Cambria Math"/>
                            </a:rPr>
                            <m:t>𝒏</m:t>
                          </m:r>
                        </m:den>
                      </m:f>
                      <m:r>
                        <a:rPr lang="en-US" b="1" i="1" smtClean="0">
                          <a:solidFill>
                            <a:srgbClr val="002060"/>
                          </a:solidFill>
                          <a:latin typeface="Cambria Math"/>
                        </a:rPr>
                        <m:t>= </m:t>
                      </m:r>
                      <m:f>
                        <m:fPr>
                          <m:ctrlPr>
                            <a:rPr lang="en-US" b="1" i="1" smtClean="0">
                              <a:solidFill>
                                <a:srgbClr val="002060"/>
                              </a:solidFill>
                              <a:latin typeface="Cambria Math"/>
                            </a:rPr>
                          </m:ctrlPr>
                        </m:fPr>
                        <m:num>
                          <m:r>
                            <a:rPr lang="ar-SA" b="1" i="1" smtClean="0">
                              <a:solidFill>
                                <a:srgbClr val="002060"/>
                              </a:solidFill>
                              <a:latin typeface="Cambria Math"/>
                            </a:rPr>
                            <m:t>الفئة</m:t>
                          </m:r>
                          <m:r>
                            <a:rPr lang="ar-SA" b="1" i="1" smtClean="0">
                              <a:solidFill>
                                <a:srgbClr val="002060"/>
                              </a:solidFill>
                              <a:latin typeface="Cambria Math"/>
                            </a:rPr>
                            <m:t> </m:t>
                          </m:r>
                          <m:r>
                            <a:rPr lang="ar-SA" b="1" i="1" smtClean="0">
                              <a:solidFill>
                                <a:srgbClr val="002060"/>
                              </a:solidFill>
                              <a:latin typeface="Cambria Math"/>
                            </a:rPr>
                            <m:t>تكرار</m:t>
                          </m:r>
                        </m:num>
                        <m:den>
                          <m:r>
                            <a:rPr lang="ar-SA" b="1" i="1" smtClean="0">
                              <a:solidFill>
                                <a:srgbClr val="002060"/>
                              </a:solidFill>
                              <a:latin typeface="Cambria Math"/>
                            </a:rPr>
                            <m:t>التكرارات</m:t>
                          </m:r>
                          <m:r>
                            <a:rPr lang="ar-SA" b="1" i="1" smtClean="0">
                              <a:solidFill>
                                <a:srgbClr val="002060"/>
                              </a:solidFill>
                              <a:latin typeface="Cambria Math"/>
                            </a:rPr>
                            <m:t> </m:t>
                          </m:r>
                          <m:r>
                            <a:rPr lang="ar-SA" b="1" i="1" smtClean="0">
                              <a:solidFill>
                                <a:srgbClr val="002060"/>
                              </a:solidFill>
                              <a:latin typeface="Cambria Math"/>
                            </a:rPr>
                            <m:t>مجموع</m:t>
                          </m:r>
                        </m:den>
                      </m:f>
                    </m:oMath>
                  </m:oMathPara>
                </a14:m>
                <a:endParaRPr lang="ar-SA" b="1" i="1" dirty="0">
                  <a:solidFill>
                    <a:srgbClr val="002060"/>
                  </a:solidFill>
                </a:endParaRPr>
              </a:p>
            </p:txBody>
          </p:sp>
        </mc:Choice>
        <mc:Fallback>
          <p:sp>
            <p:nvSpPr>
              <p:cNvPr id="4" name="شكل بيضاوي 3"/>
              <p:cNvSpPr>
                <a:spLocks noRot="1" noChangeAspect="1" noMove="1" noResize="1" noEditPoints="1" noAdjustHandles="1" noChangeArrowheads="1" noChangeShapeType="1" noTextEdit="1"/>
              </p:cNvSpPr>
              <p:nvPr/>
            </p:nvSpPr>
            <p:spPr>
              <a:xfrm>
                <a:off x="2433092" y="2132856"/>
                <a:ext cx="3928417" cy="1368152"/>
              </a:xfrm>
              <a:prstGeom prst="ellipse">
                <a:avLst/>
              </a:prstGeom>
              <a:blipFill rotWithShape="1">
                <a:blip r:embed="rId2" cstate="print"/>
                <a:stretch>
                  <a:fillRect/>
                </a:stretch>
              </a:blipFill>
            </p:spPr>
            <p:txBody>
              <a:bodyPr/>
              <a:lstStyle/>
              <a:p>
                <a:r>
                  <a:rPr lang="ar-SA">
                    <a:noFill/>
                  </a:rPr>
                  <a:t> </a:t>
                </a:r>
              </a:p>
            </p:txBody>
          </p:sp>
        </mc:Fallback>
      </mc:AlternateContent>
      <mc:AlternateContent xmlns:mc="http://schemas.openxmlformats.org/markup-compatibility/2006">
        <mc:Choice xmlns="" xmlns:a14="http://schemas.microsoft.com/office/drawing/2010/main" Requires="a14">
          <p:sp>
            <p:nvSpPr>
              <p:cNvPr id="5" name="مربع نص 4"/>
              <p:cNvSpPr txBox="1"/>
              <p:nvPr/>
            </p:nvSpPr>
            <p:spPr>
              <a:xfrm>
                <a:off x="1259632" y="548680"/>
                <a:ext cx="4777308" cy="1200329"/>
              </a:xfrm>
              <a:prstGeom prst="rect">
                <a:avLst/>
              </a:prstGeom>
              <a:noFill/>
            </p:spPr>
            <p:txBody>
              <a:bodyPr wrap="square" rtlCol="1">
                <a:spAutoFit/>
              </a:bodyPr>
              <a:lstStyle/>
              <a:p>
                <a:pPr algn="ctr"/>
                <a:r>
                  <a:rPr lang="ar-SA" b="1" dirty="0" smtClean="0">
                    <a:solidFill>
                      <a:srgbClr val="002060"/>
                    </a:solidFill>
                  </a:rPr>
                  <a:t>التكرار النسبي للفئة هو نسبة تكرار الفئة </a:t>
                </a:r>
              </a:p>
              <a:p>
                <a:pPr algn="ctr"/>
                <a:r>
                  <a:rPr lang="ar-SA" b="1" dirty="0">
                    <a:solidFill>
                      <a:srgbClr val="002060"/>
                    </a:solidFill>
                  </a:rPr>
                  <a:t>إلى مجموع </a:t>
                </a:r>
                <a:r>
                  <a:rPr lang="ar-SA" b="1" dirty="0" smtClean="0">
                    <a:solidFill>
                      <a:srgbClr val="002060"/>
                    </a:solidFill>
                  </a:rPr>
                  <a:t>التكرارات</a:t>
                </a:r>
              </a:p>
              <a:p>
                <a:pPr algn="ctr"/>
                <a:r>
                  <a:rPr lang="ar-SA" b="1" dirty="0" smtClean="0">
                    <a:solidFill>
                      <a:srgbClr val="002060"/>
                    </a:solidFill>
                  </a:rPr>
                  <a:t>فإذا كان تكرار الفئة هو </a:t>
                </a:r>
                <a14:m>
                  <m:oMath xmlns:m="http://schemas.openxmlformats.org/officeDocument/2006/math">
                    <m:sSub>
                      <m:sSubPr>
                        <m:ctrlPr>
                          <a:rPr lang="en-US" b="1" i="1" smtClean="0">
                            <a:solidFill>
                              <a:srgbClr val="002060"/>
                            </a:solidFill>
                            <a:latin typeface="Cambria Math"/>
                          </a:rPr>
                        </m:ctrlPr>
                      </m:sSubPr>
                      <m:e>
                        <m:r>
                          <a:rPr lang="en-US" b="1" i="1" smtClean="0">
                            <a:solidFill>
                              <a:srgbClr val="002060"/>
                            </a:solidFill>
                            <a:latin typeface="Cambria Math"/>
                          </a:rPr>
                          <m:t>𝒇</m:t>
                        </m:r>
                      </m:e>
                      <m:sub>
                        <m:r>
                          <a:rPr lang="en-US" b="1" i="1" smtClean="0">
                            <a:solidFill>
                              <a:srgbClr val="002060"/>
                            </a:solidFill>
                            <a:latin typeface="Cambria Math"/>
                          </a:rPr>
                          <m:t>𝒊</m:t>
                        </m:r>
                      </m:sub>
                    </m:sSub>
                  </m:oMath>
                </a14:m>
                <a:r>
                  <a:rPr lang="ar-SA" b="1" dirty="0" smtClean="0">
                    <a:solidFill>
                      <a:srgbClr val="002060"/>
                    </a:solidFill>
                  </a:rPr>
                  <a:t>   و مجموع التكرارات هو </a:t>
                </a:r>
                <a14:m>
                  <m:oMath xmlns:m="http://schemas.openxmlformats.org/officeDocument/2006/math">
                    <m:r>
                      <a:rPr lang="en-US" b="1" i="1" smtClean="0">
                        <a:solidFill>
                          <a:srgbClr val="002060"/>
                        </a:solidFill>
                        <a:latin typeface="Cambria Math"/>
                      </a:rPr>
                      <m:t>𝒏</m:t>
                    </m:r>
                    <m:r>
                      <a:rPr lang="ar-SA" b="1" i="1" smtClean="0">
                        <a:solidFill>
                          <a:srgbClr val="002060"/>
                        </a:solidFill>
                        <a:latin typeface="Cambria Math"/>
                      </a:rPr>
                      <m:t> </m:t>
                    </m:r>
                  </m:oMath>
                </a14:m>
                <a:r>
                  <a:rPr lang="ar-SA" b="1" dirty="0" smtClean="0">
                    <a:solidFill>
                      <a:srgbClr val="002060"/>
                    </a:solidFill>
                  </a:rPr>
                  <a:t> فإن التكرار النسبي </a:t>
                </a:r>
                <a14:m>
                  <m:oMath xmlns:m="http://schemas.openxmlformats.org/officeDocument/2006/math">
                    <m:sSub>
                      <m:sSubPr>
                        <m:ctrlPr>
                          <a:rPr lang="en-US" b="1" i="1" smtClean="0">
                            <a:solidFill>
                              <a:srgbClr val="002060"/>
                            </a:solidFill>
                            <a:latin typeface="Cambria Math"/>
                          </a:rPr>
                        </m:ctrlPr>
                      </m:sSubPr>
                      <m:e>
                        <m:r>
                          <a:rPr lang="en-US" b="1" i="1" smtClean="0">
                            <a:solidFill>
                              <a:srgbClr val="002060"/>
                            </a:solidFill>
                            <a:latin typeface="Cambria Math"/>
                          </a:rPr>
                          <m:t>𝒑</m:t>
                        </m:r>
                      </m:e>
                      <m:sub>
                        <m:r>
                          <a:rPr lang="en-US" b="1" i="1" smtClean="0">
                            <a:solidFill>
                              <a:srgbClr val="002060"/>
                            </a:solidFill>
                            <a:latin typeface="Cambria Math"/>
                          </a:rPr>
                          <m:t>𝒊</m:t>
                        </m:r>
                      </m:sub>
                    </m:sSub>
                  </m:oMath>
                </a14:m>
                <a:r>
                  <a:rPr lang="ar-SA" b="1" dirty="0" smtClean="0">
                    <a:solidFill>
                      <a:srgbClr val="002060"/>
                    </a:solidFill>
                  </a:rPr>
                  <a:t>  يعطى من العلاقة:</a:t>
                </a:r>
              </a:p>
            </p:txBody>
          </p:sp>
        </mc:Choice>
        <mc:Fallback>
          <p:sp>
            <p:nvSpPr>
              <p:cNvPr id="5" name="مربع نص 4"/>
              <p:cNvSpPr txBox="1">
                <a:spLocks noRot="1" noChangeAspect="1" noMove="1" noResize="1" noEditPoints="1" noAdjustHandles="1" noChangeArrowheads="1" noChangeShapeType="1" noTextEdit="1"/>
              </p:cNvSpPr>
              <p:nvPr/>
            </p:nvSpPr>
            <p:spPr>
              <a:xfrm>
                <a:off x="1259632" y="548680"/>
                <a:ext cx="4777308" cy="1200329"/>
              </a:xfrm>
              <a:prstGeom prst="rect">
                <a:avLst/>
              </a:prstGeom>
              <a:blipFill rotWithShape="1">
                <a:blip r:embed="rId3" cstate="print"/>
                <a:stretch>
                  <a:fillRect l="-894" t="-2538" b="-7107"/>
                </a:stretch>
              </a:blipFill>
            </p:spPr>
            <p:txBody>
              <a:bodyPr/>
              <a:lstStyle/>
              <a:p>
                <a:r>
                  <a:rPr lang="ar-SA">
                    <a:noFill/>
                  </a:rPr>
                  <a:t> </a:t>
                </a:r>
              </a:p>
            </p:txBody>
          </p:sp>
        </mc:Fallback>
      </mc:AlternateContent>
      <p:sp>
        <p:nvSpPr>
          <p:cNvPr id="6" name="سهم إلى اليسار 5"/>
          <p:cNvSpPr/>
          <p:nvPr/>
        </p:nvSpPr>
        <p:spPr>
          <a:xfrm>
            <a:off x="6876256" y="3861048"/>
            <a:ext cx="1872208" cy="1152128"/>
          </a:xfrm>
          <a:prstGeom prst="leftArrow">
            <a:avLst/>
          </a:prstGeom>
          <a:solidFill>
            <a:srgbClr val="CB2794"/>
          </a:solidFill>
        </p:spPr>
        <p:style>
          <a:lnRef idx="0">
            <a:schemeClr val="accent6"/>
          </a:lnRef>
          <a:fillRef idx="3">
            <a:schemeClr val="accent6"/>
          </a:fillRef>
          <a:effectRef idx="3">
            <a:schemeClr val="accent6"/>
          </a:effectRef>
          <a:fontRef idx="minor">
            <a:schemeClr val="lt1"/>
          </a:fontRef>
        </p:style>
        <p:txBody>
          <a:bodyPr rtlCol="1" anchor="ctr"/>
          <a:lstStyle/>
          <a:p>
            <a:pPr algn="ctr"/>
            <a:r>
              <a:rPr lang="ar-SA" sz="2000" b="1" dirty="0" smtClean="0">
                <a:effectLst>
                  <a:outerShdw blurRad="38100" dist="38100" dir="2700000" algn="tl">
                    <a:srgbClr val="000000">
                      <a:alpha val="43137"/>
                    </a:srgbClr>
                  </a:outerShdw>
                </a:effectLst>
              </a:rPr>
              <a:t>التكرار المئوي</a:t>
            </a:r>
            <a:endParaRPr lang="ar-SA" sz="2000" b="1" dirty="0">
              <a:effectLst>
                <a:outerShdw blurRad="38100" dist="38100" dir="2700000" algn="tl">
                  <a:srgbClr val="000000">
                    <a:alpha val="43137"/>
                  </a:srgbClr>
                </a:outerShdw>
              </a:effectLst>
            </a:endParaRPr>
          </a:p>
        </p:txBody>
      </p:sp>
      <p:sp>
        <p:nvSpPr>
          <p:cNvPr id="7" name="مربع نص 6"/>
          <p:cNvSpPr txBox="1"/>
          <p:nvPr/>
        </p:nvSpPr>
        <p:spPr>
          <a:xfrm>
            <a:off x="1431429" y="4269730"/>
            <a:ext cx="4777308" cy="369332"/>
          </a:xfrm>
          <a:prstGeom prst="rect">
            <a:avLst/>
          </a:prstGeom>
          <a:noFill/>
        </p:spPr>
        <p:txBody>
          <a:bodyPr wrap="square" rtlCol="1">
            <a:spAutoFit/>
          </a:bodyPr>
          <a:lstStyle/>
          <a:p>
            <a:pPr algn="ctr"/>
            <a:r>
              <a:rPr lang="ar-SA" b="1" dirty="0" smtClean="0">
                <a:solidFill>
                  <a:srgbClr val="002060"/>
                </a:solidFill>
              </a:rPr>
              <a:t>التكرار المئوي للفئة هو حاصل ضرب تكرارها النسبي في </a:t>
            </a:r>
            <a:r>
              <a:rPr lang="en-US" b="1" dirty="0" smtClean="0">
                <a:solidFill>
                  <a:srgbClr val="002060"/>
                </a:solidFill>
              </a:rPr>
              <a:t>100</a:t>
            </a:r>
            <a:endParaRPr lang="ar-SA" b="1" dirty="0">
              <a:solidFill>
                <a:srgbClr val="002060"/>
              </a:solidFill>
            </a:endParaRPr>
          </a:p>
        </p:txBody>
      </p:sp>
    </p:spTree>
    <p:extLst>
      <p:ext uri="{BB962C8B-B14F-4D97-AF65-F5344CB8AC3E}">
        <p14:creationId xmlns="" xmlns:p14="http://schemas.microsoft.com/office/powerpoint/2010/main" val="4080876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randombar(horizont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circle(in)">
                                      <p:cBhvr>
                                        <p:cTn id="18" dur="20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randombar(horizontal)">
                                      <p:cBhvr>
                                        <p:cTn id="2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7"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mc="http://schemas.openxmlformats.org/markup-compatibility/2006" xmlns:p14="http://schemas.microsoft.com/office/powerpoint/2010/main" xmlns="" xmlns:a14="http://schemas.microsoft.com/office/drawing/2010/main" val="193946688"/>
              </p:ext>
            </p:extLst>
          </p:nvPr>
        </p:nvGraphicFramePr>
        <p:xfrm>
          <a:off x="899592" y="1052736"/>
          <a:ext cx="5087233" cy="4626376"/>
        </p:xfrm>
        <a:graphic>
          <a:graphicData uri="http://schemas.openxmlformats.org/drawingml/2006/table">
            <a:tbl>
              <a:tblPr rtl="1" firstRow="1" bandRow="1">
                <a:tableStyleId>{00A15C55-8517-42AA-B614-E9B94910E393}</a:tableStyleId>
              </a:tblPr>
              <a:tblGrid>
                <a:gridCol w="1474832"/>
                <a:gridCol w="1393917"/>
                <a:gridCol w="1197131"/>
                <a:gridCol w="1021353"/>
              </a:tblGrid>
              <a:tr h="962287">
                <a:tc>
                  <a:txBody>
                    <a:bodyPr/>
                    <a:lstStyle/>
                    <a:p>
                      <a:r>
                        <a:rPr lang="ar-SA" dirty="0" smtClean="0">
                          <a:solidFill>
                            <a:schemeClr val="accent1">
                              <a:lumMod val="75000"/>
                            </a:schemeClr>
                          </a:solidFill>
                        </a:rPr>
                        <a:t>التكرار</a:t>
                      </a:r>
                      <a:endParaRPr lang="ar-SA" dirty="0">
                        <a:solidFill>
                          <a:schemeClr val="accent1">
                            <a:lumMod val="75000"/>
                          </a:schemeClr>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85000"/>
                      </a:schemeClr>
                    </a:solidFill>
                  </a:tcPr>
                </a:tc>
                <a:tc>
                  <a:txBody>
                    <a:bodyPr/>
                    <a:lstStyle/>
                    <a:p>
                      <a:r>
                        <a:rPr lang="ar-SA" dirty="0" smtClean="0">
                          <a:solidFill>
                            <a:schemeClr val="accent1">
                              <a:lumMod val="75000"/>
                            </a:schemeClr>
                          </a:solidFill>
                        </a:rPr>
                        <a:t>مركز</a:t>
                      </a:r>
                      <a:r>
                        <a:rPr lang="ar-SA" baseline="0" dirty="0" smtClean="0">
                          <a:solidFill>
                            <a:schemeClr val="accent1">
                              <a:lumMod val="75000"/>
                            </a:schemeClr>
                          </a:solidFill>
                        </a:rPr>
                        <a:t> الفئة</a:t>
                      </a:r>
                      <a:endParaRPr lang="ar-SA" dirty="0">
                        <a:solidFill>
                          <a:schemeClr val="accent1">
                            <a:lumMod val="75000"/>
                          </a:schemeClr>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85000"/>
                      </a:schemeClr>
                    </a:solidFill>
                  </a:tcPr>
                </a:tc>
                <a:tc>
                  <a:txBody>
                    <a:bodyPr/>
                    <a:lstStyle/>
                    <a:p>
                      <a:pPr algn="ctr" rtl="1"/>
                      <a:r>
                        <a:rPr lang="ar-SA" dirty="0" smtClean="0"/>
                        <a:t>الحدود الفعلية للفئة</a:t>
                      </a:r>
                      <a:endParaRPr lang="ar-SA"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4">
                        <a:lumMod val="75000"/>
                      </a:schemeClr>
                    </a:solidFill>
                  </a:tcPr>
                </a:tc>
                <a:tc>
                  <a:txBody>
                    <a:bodyPr/>
                    <a:lstStyle/>
                    <a:p>
                      <a:pPr algn="ctr" rtl="1"/>
                      <a:r>
                        <a:rPr lang="ar-SA" dirty="0" smtClean="0"/>
                        <a:t>حدود</a:t>
                      </a:r>
                      <a:r>
                        <a:rPr lang="ar-SA" baseline="0" dirty="0" smtClean="0"/>
                        <a:t> الفئة</a:t>
                      </a:r>
                      <a:endParaRPr lang="ar-SA"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4">
                        <a:lumMod val="75000"/>
                      </a:schemeClr>
                    </a:solidFill>
                  </a:tcPr>
                </a:tc>
              </a:tr>
              <a:tr h="611205">
                <a:tc>
                  <a:txBody>
                    <a:bodyPr/>
                    <a:lstStyle/>
                    <a:p>
                      <a:pPr algn="ctr" rtl="1"/>
                      <a:r>
                        <a:rPr lang="en-US" dirty="0" smtClean="0"/>
                        <a:t>7</a:t>
                      </a:r>
                      <a:endParaRPr lang="ar-SA" dirty="0"/>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pPr algn="ctr" rtl="1"/>
                      <a:r>
                        <a:rPr lang="en-US" dirty="0" smtClean="0"/>
                        <a:t>27</a:t>
                      </a:r>
                      <a:endParaRPr lang="ar-SA" dirty="0"/>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pPr algn="ctr" rtl="1"/>
                      <a:r>
                        <a:rPr lang="en-US" dirty="0" smtClean="0"/>
                        <a:t>24.5 – 29.5</a:t>
                      </a:r>
                      <a:endParaRPr lang="ar-SA" dirty="0"/>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pPr algn="ctr" rtl="1"/>
                      <a:r>
                        <a:rPr lang="en-US" dirty="0" smtClean="0"/>
                        <a:t>25 - 29</a:t>
                      </a:r>
                      <a:endParaRPr lang="ar-SA" dirty="0"/>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611205">
                <a:tc>
                  <a:txBody>
                    <a:bodyPr/>
                    <a:lstStyle/>
                    <a:p>
                      <a:pPr algn="ctr" rtl="1"/>
                      <a:r>
                        <a:rPr lang="en-US" dirty="0" smtClean="0"/>
                        <a:t>18</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c>
                  <a:txBody>
                    <a:bodyPr/>
                    <a:lstStyle/>
                    <a:p>
                      <a:pPr algn="ctr" rtl="1"/>
                      <a:r>
                        <a:rPr lang="en-US" dirty="0" smtClean="0"/>
                        <a:t>32</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c>
                  <a:txBody>
                    <a:bodyPr/>
                    <a:lstStyle/>
                    <a:p>
                      <a:pPr algn="ctr" rtl="1"/>
                      <a:r>
                        <a:rPr lang="en-US" dirty="0" smtClean="0"/>
                        <a:t>29.5 – 34.5</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c>
                  <a:txBody>
                    <a:bodyPr/>
                    <a:lstStyle/>
                    <a:p>
                      <a:pPr algn="ctr" rtl="1"/>
                      <a:r>
                        <a:rPr lang="en-US" dirty="0" smtClean="0"/>
                        <a:t>30 – 34</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r>
              <a:tr h="611205">
                <a:tc>
                  <a:txBody>
                    <a:bodyPr/>
                    <a:lstStyle/>
                    <a:p>
                      <a:pPr algn="ctr" rtl="1"/>
                      <a:r>
                        <a:rPr lang="en-US" dirty="0" smtClean="0"/>
                        <a:t>13</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pPr algn="ctr" rtl="1"/>
                      <a:r>
                        <a:rPr lang="en-US" dirty="0" smtClean="0"/>
                        <a:t>37</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pPr algn="ctr" rtl="1"/>
                      <a:r>
                        <a:rPr lang="en-US" dirty="0" smtClean="0"/>
                        <a:t>34.5 – 39.5</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pPr algn="ctr" rtl="1"/>
                      <a:r>
                        <a:rPr lang="en-US" dirty="0" smtClean="0"/>
                        <a:t>35 – 39</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611205">
                <a:tc>
                  <a:txBody>
                    <a:bodyPr/>
                    <a:lstStyle/>
                    <a:p>
                      <a:pPr algn="ctr" rtl="1"/>
                      <a:r>
                        <a:rPr lang="en-US" dirty="0" smtClean="0"/>
                        <a:t>9</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c>
                  <a:txBody>
                    <a:bodyPr/>
                    <a:lstStyle/>
                    <a:p>
                      <a:pPr algn="ctr" rtl="1"/>
                      <a:r>
                        <a:rPr lang="en-US" dirty="0" smtClean="0"/>
                        <a:t>42</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c>
                  <a:txBody>
                    <a:bodyPr/>
                    <a:lstStyle/>
                    <a:p>
                      <a:pPr algn="ctr" rtl="1"/>
                      <a:r>
                        <a:rPr lang="en-US" dirty="0" smtClean="0"/>
                        <a:t>39.5 – 44.5</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c>
                  <a:txBody>
                    <a:bodyPr/>
                    <a:lstStyle/>
                    <a:p>
                      <a:pPr algn="ctr" rtl="1"/>
                      <a:r>
                        <a:rPr lang="en-US" dirty="0" smtClean="0"/>
                        <a:t>40 - 44</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r>
              <a:tr h="611205">
                <a:tc>
                  <a:txBody>
                    <a:bodyPr/>
                    <a:lstStyle/>
                    <a:p>
                      <a:pPr algn="ctr" rtl="1"/>
                      <a:r>
                        <a:rPr lang="en-US" dirty="0" smtClean="0"/>
                        <a:t>3</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pPr algn="ctr" rtl="1"/>
                      <a:r>
                        <a:rPr lang="en-US" dirty="0" smtClean="0"/>
                        <a:t>47</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pPr algn="ctr" rtl="1"/>
                      <a:r>
                        <a:rPr lang="en-US" dirty="0" smtClean="0"/>
                        <a:t>44.5 – 49.5</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pPr algn="ctr" rtl="1"/>
                      <a:r>
                        <a:rPr lang="en-US" dirty="0" smtClean="0"/>
                        <a:t>45</a:t>
                      </a:r>
                      <a:r>
                        <a:rPr lang="en-US" baseline="0" dirty="0" smtClean="0"/>
                        <a:t> - 49</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463689">
                <a:tc>
                  <a:txBody>
                    <a:bodyPr/>
                    <a:lstStyle/>
                    <a:p>
                      <a:pPr algn="ctr" rtl="1"/>
                      <a:r>
                        <a:rPr lang="en-US" dirty="0" smtClean="0"/>
                        <a:t>50</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tc>
                  <a:txBody>
                    <a:bodyPr/>
                    <a:lstStyle/>
                    <a:p>
                      <a:pPr algn="ctr" rtl="1"/>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tc>
                  <a:txBody>
                    <a:bodyPr/>
                    <a:lstStyle/>
                    <a:p>
                      <a:pPr algn="ctr" rtl="1"/>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tc>
                  <a:txBody>
                    <a:bodyPr/>
                    <a:lstStyle/>
                    <a:p>
                      <a:pPr algn="ctr" rtl="1"/>
                      <a:r>
                        <a:rPr lang="ar-SA" dirty="0" smtClean="0"/>
                        <a:t>∑</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tr>
            </a:tbl>
          </a:graphicData>
        </a:graphic>
      </p:graphicFrame>
      <p:sp>
        <p:nvSpPr>
          <p:cNvPr id="3" name="مربع نص 2"/>
          <p:cNvSpPr txBox="1"/>
          <p:nvPr/>
        </p:nvSpPr>
        <p:spPr>
          <a:xfrm>
            <a:off x="3995936" y="476672"/>
            <a:ext cx="3600400" cy="369332"/>
          </a:xfrm>
          <a:prstGeom prst="rect">
            <a:avLst/>
          </a:prstGeom>
          <a:noFill/>
        </p:spPr>
        <p:txBody>
          <a:bodyPr wrap="square" rtlCol="1">
            <a:spAutoFit/>
          </a:bodyPr>
          <a:lstStyle/>
          <a:p>
            <a:r>
              <a:rPr lang="ar-SA" b="1" dirty="0" smtClean="0">
                <a:solidFill>
                  <a:srgbClr val="002060"/>
                </a:solidFill>
              </a:rPr>
              <a:t>بالعودة للمثال السابق</a:t>
            </a:r>
            <a:endParaRPr lang="ar-SA" b="1" dirty="0">
              <a:solidFill>
                <a:srgbClr val="002060"/>
              </a:solidFill>
            </a:endParaRPr>
          </a:p>
        </p:txBody>
      </p:sp>
      <mc:AlternateContent xmlns:mc="http://schemas.openxmlformats.org/markup-compatibility/2006">
        <mc:Choice xmlns="" xmlns:a14="http://schemas.microsoft.com/office/drawing/2010/main" Requires="a14">
          <p:graphicFrame>
            <p:nvGraphicFramePr>
              <p:cNvPr id="4" name="جدول 3"/>
              <p:cNvGraphicFramePr>
                <a:graphicFrameLocks noGrp="1"/>
              </p:cNvGraphicFramePr>
              <p:nvPr>
                <p:extLst>
                  <p:ext uri="{D42A27DB-BD31-4B8C-83A1-F6EECF244321}">
                    <p14:modId xmlns:p14="http://schemas.microsoft.com/office/powerpoint/2010/main" val="2807188404"/>
                  </p:ext>
                </p:extLst>
              </p:nvPr>
            </p:nvGraphicFramePr>
            <p:xfrm>
              <a:off x="5940152" y="1052736"/>
              <a:ext cx="1331014" cy="4483144"/>
            </p:xfrm>
            <a:graphic>
              <a:graphicData uri="http://schemas.openxmlformats.org/drawingml/2006/table">
                <a:tbl>
                  <a:tblPr rtl="1" firstRow="1" bandRow="1">
                    <a:tableStyleId>{00A15C55-8517-42AA-B614-E9B94910E393}</a:tableStyleId>
                  </a:tblPr>
                  <a:tblGrid>
                    <a:gridCol w="1331014"/>
                  </a:tblGrid>
                  <a:tr h="981150">
                    <a:tc>
                      <a:txBody>
                        <a:bodyPr/>
                        <a:lstStyle/>
                        <a:p>
                          <a:pPr algn="ctr" rtl="1"/>
                          <a:r>
                            <a:rPr lang="ar-SA" dirty="0" smtClean="0"/>
                            <a:t>التكرار النسبي</a:t>
                          </a:r>
                          <a:r>
                            <a:rPr lang="en-US" dirty="0" smtClean="0"/>
                            <a:t/>
                          </a:r>
                          <a14:m>
                            <m:oMath xmlns:m="http://schemas.openxmlformats.org/officeDocument/2006/math">
                              <m:sSub>
                                <m:sSubPr>
                                  <m:ctrlPr>
                                    <a:rPr lang="ar-SA" i="1" smtClean="0">
                                      <a:latin typeface="Cambria Math"/>
                                    </a:rPr>
                                  </m:ctrlPr>
                                </m:sSubPr>
                                <m:e>
                                  <m:r>
                                    <a:rPr lang="en-US" b="1" i="1" smtClean="0">
                                      <a:latin typeface="Cambria Math"/>
                                    </a:rPr>
                                    <m:t>𝒑</m:t>
                                  </m:r>
                                </m:e>
                                <m:sub>
                                  <m:r>
                                    <a:rPr lang="en-US" b="1" i="1" smtClean="0">
                                      <a:latin typeface="Cambria Math"/>
                                    </a:rPr>
                                    <m:t>𝒊</m:t>
                                  </m:r>
                                </m:sub>
                              </m:sSub>
                            </m:oMath>
                          </a14:m>
                          <a:endParaRPr lang="ar-SA"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4">
                            <a:lumMod val="75000"/>
                          </a:schemeClr>
                        </a:solidFill>
                      </a:tcPr>
                    </a:tc>
                  </a:tr>
                  <a:tr h="601307">
                    <a:tc>
                      <a:txBody>
                        <a:bodyPr/>
                        <a:lstStyle/>
                        <a:p>
                          <a:pPr algn="ctr" rtl="1"/>
                          <a14:m>
                            <m:oMathPara xmlns:m="http://schemas.openxmlformats.org/officeDocument/2006/math">
                              <m:oMathParaPr>
                                <m:jc m:val="centerGroup"/>
                              </m:oMathParaPr>
                              <m:oMath xmlns:m="http://schemas.openxmlformats.org/officeDocument/2006/math">
                                <m:f>
                                  <m:fPr>
                                    <m:ctrlPr>
                                      <a:rPr lang="ar-SA" i="1" smtClean="0">
                                        <a:latin typeface="Cambria Math"/>
                                      </a:rPr>
                                    </m:ctrlPr>
                                  </m:fPr>
                                  <m:num>
                                    <m:r>
                                      <a:rPr lang="ar-SA" b="0" i="1" smtClean="0">
                                        <a:latin typeface="Cambria Math"/>
                                      </a:rPr>
                                      <m:t>7</m:t>
                                    </m:r>
                                  </m:num>
                                  <m:den>
                                    <m:r>
                                      <a:rPr lang="ar-SA" b="0" i="1" smtClean="0">
                                        <a:latin typeface="Cambria Math"/>
                                      </a:rPr>
                                      <m:t>50</m:t>
                                    </m:r>
                                  </m:den>
                                </m:f>
                                <m:r>
                                  <a:rPr lang="ar-SA" b="0" i="1" smtClean="0">
                                    <a:latin typeface="Cambria Math"/>
                                  </a:rPr>
                                  <m:t>=</m:t>
                                </m:r>
                                <m:r>
                                  <a:rPr lang="ar-SA" b="0" i="1" smtClean="0">
                                    <a:latin typeface="Cambria Math"/>
                                  </a:rPr>
                                  <m:t>0</m:t>
                                </m:r>
                                <m:r>
                                  <a:rPr lang="ar-SA" b="0" i="1" smtClean="0">
                                    <a:latin typeface="Cambria Math"/>
                                  </a:rPr>
                                  <m:t>.</m:t>
                                </m:r>
                                <m:r>
                                  <a:rPr lang="ar-SA" b="0" i="1" smtClean="0">
                                    <a:latin typeface="Cambria Math"/>
                                  </a:rPr>
                                  <m:t>14</m:t>
                                </m:r>
                              </m:oMath>
                            </m:oMathPara>
                          </a14:m>
                          <a:endParaRPr lang="ar-SA" dirty="0"/>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603138">
                    <a:tc>
                      <a:txBody>
                        <a:bodyPr/>
                        <a:lstStyle/>
                        <a:p>
                          <a:pPr marL="0" marR="0" indent="0" algn="ctr" defTabSz="457200" rtl="1"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lang="ar-SA" i="1" smtClean="0">
                                        <a:latin typeface="Cambria Math"/>
                                      </a:rPr>
                                    </m:ctrlPr>
                                  </m:fPr>
                                  <m:num>
                                    <m:r>
                                      <a:rPr lang="ar-SA" b="0" i="1" smtClean="0">
                                        <a:latin typeface="Cambria Math"/>
                                      </a:rPr>
                                      <m:t>18</m:t>
                                    </m:r>
                                  </m:num>
                                  <m:den>
                                    <m:r>
                                      <a:rPr lang="ar-SA" b="0" i="1" smtClean="0">
                                        <a:latin typeface="Cambria Math"/>
                                      </a:rPr>
                                      <m:t>50</m:t>
                                    </m:r>
                                  </m:den>
                                </m:f>
                                <m:r>
                                  <a:rPr lang="ar-SA" b="0" i="1" smtClean="0">
                                    <a:latin typeface="Cambria Math"/>
                                  </a:rPr>
                                  <m:t>=</m:t>
                                </m:r>
                                <m:r>
                                  <a:rPr lang="ar-SA" b="0" i="1" smtClean="0">
                                    <a:latin typeface="Cambria Math"/>
                                  </a:rPr>
                                  <m:t>0</m:t>
                                </m:r>
                                <m:r>
                                  <a:rPr lang="en-US" b="0" i="1" smtClean="0">
                                    <a:latin typeface="Cambria Math"/>
                                  </a:rPr>
                                  <m:t>.</m:t>
                                </m:r>
                                <m:r>
                                  <a:rPr lang="ar-SA" b="0" i="1" smtClean="0">
                                    <a:latin typeface="Cambria Math"/>
                                  </a:rPr>
                                  <m:t>36</m:t>
                                </m:r>
                              </m:oMath>
                            </m:oMathPara>
                          </a14:m>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r>
                  <a:tr h="603138">
                    <a:tc>
                      <a:txBody>
                        <a:bodyPr/>
                        <a:lstStyle/>
                        <a:p>
                          <a:pPr marL="0" marR="0" indent="0" algn="ctr" defTabSz="457200" rtl="1"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lang="ar-SA" i="1" smtClean="0">
                                        <a:latin typeface="Cambria Math"/>
                                      </a:rPr>
                                    </m:ctrlPr>
                                  </m:fPr>
                                  <m:num>
                                    <m:r>
                                      <a:rPr lang="ar-SA" b="0" i="1" smtClean="0">
                                        <a:latin typeface="Cambria Math"/>
                                      </a:rPr>
                                      <m:t>13</m:t>
                                    </m:r>
                                  </m:num>
                                  <m:den>
                                    <m:r>
                                      <a:rPr lang="ar-SA" b="0" i="1" smtClean="0">
                                        <a:latin typeface="Cambria Math"/>
                                      </a:rPr>
                                      <m:t>50</m:t>
                                    </m:r>
                                  </m:den>
                                </m:f>
                                <m:r>
                                  <a:rPr lang="ar-SA" b="0" i="1" smtClean="0">
                                    <a:latin typeface="Cambria Math"/>
                                  </a:rPr>
                                  <m:t>=</m:t>
                                </m:r>
                                <m:r>
                                  <a:rPr lang="ar-SA" b="0" i="1" smtClean="0">
                                    <a:latin typeface="Cambria Math"/>
                                  </a:rPr>
                                  <m:t>0</m:t>
                                </m:r>
                                <m:r>
                                  <a:rPr lang="ar-SA" b="0" i="1" smtClean="0">
                                    <a:latin typeface="Cambria Math"/>
                                  </a:rPr>
                                  <m:t>.</m:t>
                                </m:r>
                                <m:r>
                                  <a:rPr lang="ar-SA" b="0" i="1" smtClean="0">
                                    <a:latin typeface="Cambria Math"/>
                                  </a:rPr>
                                  <m:t>2</m:t>
                                </m:r>
                                <m:r>
                                  <a:rPr lang="en-US" b="0" i="0" smtClean="0">
                                    <a:latin typeface="Cambria Math"/>
                                  </a:rPr>
                                  <m:t>6</m:t>
                                </m:r>
                              </m:oMath>
                            </m:oMathPara>
                          </a14:m>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603138">
                    <a:tc>
                      <a:txBody>
                        <a:bodyPr/>
                        <a:lstStyle/>
                        <a:p>
                          <a:pPr marL="0" marR="0" indent="0" algn="ctr" defTabSz="457200" rtl="1"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lang="ar-SA" i="1" smtClean="0">
                                        <a:latin typeface="Cambria Math"/>
                                      </a:rPr>
                                    </m:ctrlPr>
                                  </m:fPr>
                                  <m:num>
                                    <m:r>
                                      <a:rPr lang="ar-SA" b="0" i="1" smtClean="0">
                                        <a:latin typeface="Cambria Math"/>
                                      </a:rPr>
                                      <m:t>9</m:t>
                                    </m:r>
                                  </m:num>
                                  <m:den>
                                    <m:r>
                                      <a:rPr lang="ar-SA" b="0" i="1" smtClean="0">
                                        <a:latin typeface="Cambria Math"/>
                                      </a:rPr>
                                      <m:t>50</m:t>
                                    </m:r>
                                  </m:den>
                                </m:f>
                                <m:r>
                                  <a:rPr lang="ar-SA" b="0" i="1" smtClean="0">
                                    <a:latin typeface="Cambria Math"/>
                                  </a:rPr>
                                  <m:t>=</m:t>
                                </m:r>
                                <m:r>
                                  <a:rPr lang="ar-SA" b="0" i="1" smtClean="0">
                                    <a:latin typeface="Cambria Math"/>
                                  </a:rPr>
                                  <m:t>0</m:t>
                                </m:r>
                                <m:r>
                                  <a:rPr lang="ar-SA" b="0" i="1" smtClean="0">
                                    <a:latin typeface="Cambria Math"/>
                                  </a:rPr>
                                  <m:t>.</m:t>
                                </m:r>
                                <m:r>
                                  <a:rPr lang="ar-SA" b="0" i="1" smtClean="0">
                                    <a:latin typeface="Cambria Math"/>
                                  </a:rPr>
                                  <m:t>18</m:t>
                                </m:r>
                              </m:oMath>
                            </m:oMathPara>
                          </a14:m>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r>
                  <a:tr h="603138">
                    <a:tc>
                      <a:txBody>
                        <a:bodyPr/>
                        <a:lstStyle/>
                        <a:p>
                          <a:pPr marL="0" marR="0" indent="0" algn="ctr" defTabSz="457200" rtl="1"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lang="ar-SA" i="1" smtClean="0">
                                        <a:latin typeface="Cambria Math"/>
                                      </a:rPr>
                                    </m:ctrlPr>
                                  </m:fPr>
                                  <m:num>
                                    <m:r>
                                      <a:rPr lang="ar-SA" b="0" i="1" smtClean="0">
                                        <a:latin typeface="Cambria Math"/>
                                      </a:rPr>
                                      <m:t>3</m:t>
                                    </m:r>
                                  </m:num>
                                  <m:den>
                                    <m:r>
                                      <a:rPr lang="ar-SA" b="0" i="1" smtClean="0">
                                        <a:latin typeface="Cambria Math"/>
                                      </a:rPr>
                                      <m:t>50</m:t>
                                    </m:r>
                                  </m:den>
                                </m:f>
                                <m:r>
                                  <a:rPr lang="ar-SA" b="0" i="1" smtClean="0">
                                    <a:latin typeface="Cambria Math"/>
                                  </a:rPr>
                                  <m:t>=</m:t>
                                </m:r>
                                <m:r>
                                  <a:rPr lang="ar-SA" b="0" i="1" smtClean="0">
                                    <a:latin typeface="Cambria Math"/>
                                  </a:rPr>
                                  <m:t>0</m:t>
                                </m:r>
                                <m:r>
                                  <a:rPr lang="ar-SA" b="0" i="1" smtClean="0">
                                    <a:latin typeface="Cambria Math"/>
                                  </a:rPr>
                                  <m:t>.</m:t>
                                </m:r>
                                <m:r>
                                  <a:rPr lang="ar-SA" b="0" i="1" smtClean="0">
                                    <a:latin typeface="Cambria Math"/>
                                  </a:rPr>
                                  <m:t>0</m:t>
                                </m:r>
                                <m:r>
                                  <a:rPr lang="en-US" b="0" i="0" smtClean="0">
                                    <a:latin typeface="Cambria Math"/>
                                  </a:rPr>
                                  <m:t>6</m:t>
                                </m:r>
                              </m:oMath>
                            </m:oMathPara>
                          </a14:m>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469486">
                    <a:tc>
                      <a:txBody>
                        <a:bodyPr/>
                        <a:lstStyle/>
                        <a:p>
                          <a:pPr algn="ctr" rtl="1"/>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tr>
                </a:tbl>
              </a:graphicData>
            </a:graphic>
          </p:graphicFrame>
        </mc:Choice>
        <mc:Fallback>
          <p:graphicFrame>
            <p:nvGraphicFramePr>
              <p:cNvPr id="4" name="جدول 3"/>
              <p:cNvGraphicFramePr>
                <a:graphicFrameLocks noGrp="1"/>
              </p:cNvGraphicFramePr>
              <p:nvPr>
                <p:extLst>
                  <p:ext uri="{D42A27DB-BD31-4B8C-83A1-F6EECF244321}">
                    <p14:modId xmlns:a14="http://schemas.microsoft.com/office/drawing/2010/main" xmlns:p14="http://schemas.microsoft.com/office/powerpoint/2010/main" xmlns="" val="2807188404"/>
                  </p:ext>
                </p:extLst>
              </p:nvPr>
            </p:nvGraphicFramePr>
            <p:xfrm>
              <a:off x="5940152" y="1052736"/>
              <a:ext cx="1331014" cy="4483144"/>
            </p:xfrm>
            <a:graphic>
              <a:graphicData uri="http://schemas.openxmlformats.org/drawingml/2006/table">
                <a:tbl>
                  <a:tblPr rtl="1" firstRow="1" bandRow="1">
                    <a:tableStyleId>{00A15C55-8517-42AA-B614-E9B94910E393}</a:tableStyleId>
                  </a:tblPr>
                  <a:tblGrid>
                    <a:gridCol w="1331014"/>
                  </a:tblGrid>
                  <a:tr h="981150">
                    <a:tc>
                      <a:txBody>
                        <a:bodyPr/>
                        <a:lstStyle/>
                        <a:p>
                          <a:endParaRPr lang="ar-SA"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blipFill rotWithShape="1">
                          <a:blip r:embed="rId2"/>
                          <a:stretch>
                            <a:fillRect t="-621" b="-357143"/>
                          </a:stretch>
                        </a:blipFill>
                      </a:tcPr>
                    </a:tc>
                  </a:tr>
                  <a:tr h="605028">
                    <a:tc>
                      <a:txBody>
                        <a:bodyPr/>
                        <a:lstStyle/>
                        <a:p>
                          <a:endParaRPr lang="ar-SA"/>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blipFill rotWithShape="1">
                          <a:blip r:embed="rId2"/>
                          <a:stretch>
                            <a:fillRect t="-163636" b="-480808"/>
                          </a:stretch>
                        </a:blipFill>
                      </a:tcPr>
                    </a:tc>
                  </a:tr>
                  <a:tr h="606870">
                    <a:tc>
                      <a:txBody>
                        <a:bodyPr/>
                        <a:lstStyle/>
                        <a:p>
                          <a:endParaRPr lang="ar-SA"/>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blipFill rotWithShape="1">
                          <a:blip r:embed="rId2"/>
                          <a:stretch>
                            <a:fillRect t="-261000" b="-376000"/>
                          </a:stretch>
                        </a:blipFill>
                      </a:tcPr>
                    </a:tc>
                  </a:tr>
                  <a:tr h="606870">
                    <a:tc>
                      <a:txBody>
                        <a:bodyPr/>
                        <a:lstStyle/>
                        <a:p>
                          <a:endParaRPr lang="ar-SA"/>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blipFill rotWithShape="1">
                          <a:blip r:embed="rId2"/>
                          <a:stretch>
                            <a:fillRect t="-364646" b="-279798"/>
                          </a:stretch>
                        </a:blipFill>
                      </a:tcPr>
                    </a:tc>
                  </a:tr>
                  <a:tr h="606870">
                    <a:tc>
                      <a:txBody>
                        <a:bodyPr/>
                        <a:lstStyle/>
                        <a:p>
                          <a:endParaRPr lang="ar-SA"/>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blipFill rotWithShape="1">
                          <a:blip r:embed="rId2"/>
                          <a:stretch>
                            <a:fillRect t="-460000" b="-177000"/>
                          </a:stretch>
                        </a:blipFill>
                      </a:tcPr>
                    </a:tc>
                  </a:tr>
                  <a:tr h="606870">
                    <a:tc>
                      <a:txBody>
                        <a:bodyPr/>
                        <a:lstStyle/>
                        <a:p>
                          <a:endParaRPr lang="ar-SA"/>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blipFill rotWithShape="1">
                          <a:blip r:embed="rId2"/>
                          <a:stretch>
                            <a:fillRect t="-565657" b="-78788"/>
                          </a:stretch>
                        </a:blipFill>
                      </a:tcPr>
                    </a:tc>
                  </a:tr>
                  <a:tr h="469486">
                    <a:tc>
                      <a:txBody>
                        <a:bodyPr/>
                        <a:lstStyle/>
                        <a:p>
                          <a:pPr algn="ctr" rtl="1"/>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tr>
                </a:tbl>
              </a:graphicData>
            </a:graphic>
          </p:graphicFrame>
        </mc:Fallback>
      </mc:AlternateContent>
      <p:graphicFrame>
        <p:nvGraphicFramePr>
          <p:cNvPr id="5" name="جدول 4"/>
          <p:cNvGraphicFramePr>
            <a:graphicFrameLocks noGrp="1"/>
          </p:cNvGraphicFramePr>
          <p:nvPr>
            <p:extLst>
              <p:ext uri="{D42A27DB-BD31-4B8C-83A1-F6EECF244321}">
                <p14:modId xmlns="" xmlns:p14="http://schemas.microsoft.com/office/powerpoint/2010/main" val="3864932134"/>
              </p:ext>
            </p:extLst>
          </p:nvPr>
        </p:nvGraphicFramePr>
        <p:xfrm>
          <a:off x="7236296" y="1052737"/>
          <a:ext cx="1252653" cy="4482000"/>
        </p:xfrm>
        <a:graphic>
          <a:graphicData uri="http://schemas.openxmlformats.org/drawingml/2006/table">
            <a:tbl>
              <a:tblPr rtl="1" firstRow="1" bandRow="1">
                <a:tableStyleId>{00A15C55-8517-42AA-B614-E9B94910E393}</a:tableStyleId>
              </a:tblPr>
              <a:tblGrid>
                <a:gridCol w="1252653"/>
              </a:tblGrid>
              <a:tr h="974060">
                <a:tc>
                  <a:txBody>
                    <a:bodyPr/>
                    <a:lstStyle/>
                    <a:p>
                      <a:pPr algn="ctr" rtl="1"/>
                      <a:r>
                        <a:rPr lang="ar-SA" dirty="0" smtClean="0"/>
                        <a:t>التكرار المئوي %</a:t>
                      </a:r>
                      <a:endParaRPr lang="ar-SA"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4">
                        <a:lumMod val="75000"/>
                      </a:schemeClr>
                    </a:solidFill>
                  </a:tcPr>
                </a:tc>
              </a:tr>
              <a:tr h="591082">
                <a:tc>
                  <a:txBody>
                    <a:bodyPr/>
                    <a:lstStyle/>
                    <a:p>
                      <a:pPr algn="ctr" rtl="1"/>
                      <a:r>
                        <a:rPr lang="en-US" dirty="0" smtClean="0"/>
                        <a:t>14</a:t>
                      </a:r>
                      <a:endParaRPr lang="ar-SA" dirty="0"/>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640286">
                <a:tc>
                  <a:txBody>
                    <a:bodyPr/>
                    <a:lstStyle/>
                    <a:p>
                      <a:pPr algn="ctr" rtl="1"/>
                      <a:r>
                        <a:rPr lang="en-US" dirty="0" smtClean="0"/>
                        <a:t>36</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r>
              <a:tr h="576381">
                <a:tc>
                  <a:txBody>
                    <a:bodyPr/>
                    <a:lstStyle/>
                    <a:p>
                      <a:pPr algn="ctr" rtl="1"/>
                      <a:r>
                        <a:rPr lang="en-US" dirty="0" smtClean="0"/>
                        <a:t>26</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633048">
                <a:tc>
                  <a:txBody>
                    <a:bodyPr/>
                    <a:lstStyle/>
                    <a:p>
                      <a:pPr algn="ctr" rtl="1"/>
                      <a:r>
                        <a:rPr lang="en-US" dirty="0" smtClean="0"/>
                        <a:t>18</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r>
              <a:tr h="569143">
                <a:tc>
                  <a:txBody>
                    <a:bodyPr/>
                    <a:lstStyle/>
                    <a:p>
                      <a:pPr algn="ctr" rtl="1"/>
                      <a:r>
                        <a:rPr lang="en-US" dirty="0" smtClean="0"/>
                        <a:t>6</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498000">
                <a:tc>
                  <a:txBody>
                    <a:bodyPr/>
                    <a:lstStyle/>
                    <a:p>
                      <a:pPr algn="ctr" rtl="1"/>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tr>
            </a:tbl>
          </a:graphicData>
        </a:graphic>
      </p:graphicFrame>
      <p:sp>
        <p:nvSpPr>
          <p:cNvPr id="6" name="دمعة 5"/>
          <p:cNvSpPr/>
          <p:nvPr/>
        </p:nvSpPr>
        <p:spPr>
          <a:xfrm>
            <a:off x="7092280" y="5805264"/>
            <a:ext cx="1800200" cy="648072"/>
          </a:xfrm>
          <a:prstGeom prst="teardrop">
            <a:avLst/>
          </a:prstGeom>
          <a:blipFill>
            <a:blip r:embed="rId3"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t>سؤال</a:t>
            </a:r>
            <a:endParaRPr lang="ar-SA" sz="3200" b="1" dirty="0"/>
          </a:p>
        </p:txBody>
      </p:sp>
      <p:sp>
        <p:nvSpPr>
          <p:cNvPr id="7" name="مربع نص 6"/>
          <p:cNvSpPr txBox="1"/>
          <p:nvPr/>
        </p:nvSpPr>
        <p:spPr>
          <a:xfrm>
            <a:off x="2483768" y="5944634"/>
            <a:ext cx="4392488" cy="369332"/>
          </a:xfrm>
          <a:prstGeom prst="rect">
            <a:avLst/>
          </a:prstGeom>
          <a:noFill/>
        </p:spPr>
        <p:txBody>
          <a:bodyPr wrap="square" rtlCol="1">
            <a:spAutoFit/>
          </a:bodyPr>
          <a:lstStyle/>
          <a:p>
            <a:r>
              <a:rPr lang="ar-SA" b="1" dirty="0" smtClean="0">
                <a:solidFill>
                  <a:srgbClr val="002060"/>
                </a:solidFill>
              </a:rPr>
              <a:t>ما هو عدد الطلاب الذين درجاتهم أقل من أو تساوي 39؟</a:t>
            </a:r>
            <a:endParaRPr lang="ar-SA" b="1" dirty="0">
              <a:solidFill>
                <a:srgbClr val="002060"/>
              </a:solidFill>
            </a:endParaRPr>
          </a:p>
        </p:txBody>
      </p:sp>
      <p:sp>
        <p:nvSpPr>
          <p:cNvPr id="8" name="شكل بيضاوي 7"/>
          <p:cNvSpPr/>
          <p:nvPr/>
        </p:nvSpPr>
        <p:spPr>
          <a:xfrm>
            <a:off x="611560" y="5697252"/>
            <a:ext cx="1656184" cy="864096"/>
          </a:xfrm>
          <a:prstGeom prst="ellipse">
            <a:avLst/>
          </a:prstGeom>
          <a:blipFill>
            <a:blip r:embed="rId4"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solidFill>
                  <a:schemeClr val="tx1"/>
                </a:solidFill>
                <a:effectLst>
                  <a:outerShdw blurRad="38100" dist="38100" dir="2700000" algn="tl">
                    <a:srgbClr val="000000">
                      <a:alpha val="43137"/>
                    </a:srgbClr>
                  </a:outerShdw>
                </a:effectLst>
              </a:rPr>
              <a:t>7+18+13</a:t>
            </a:r>
          </a:p>
          <a:p>
            <a:pPr algn="ctr"/>
            <a:r>
              <a:rPr lang="en-US" b="1" dirty="0" smtClean="0">
                <a:solidFill>
                  <a:schemeClr val="tx1"/>
                </a:solidFill>
                <a:effectLst>
                  <a:outerShdw blurRad="38100" dist="38100" dir="2700000" algn="tl">
                    <a:srgbClr val="000000">
                      <a:alpha val="43137"/>
                    </a:srgbClr>
                  </a:outerShdw>
                </a:effectLst>
              </a:rPr>
              <a:t>=38</a:t>
            </a:r>
            <a:endParaRPr lang="ar-SA" b="1" dirty="0">
              <a:solidFill>
                <a:schemeClr val="tx1"/>
              </a:solidFill>
              <a:effectLst>
                <a:outerShdw blurRad="38100" dist="38100" dir="2700000" algn="tl">
                  <a:srgbClr val="000000">
                    <a:alpha val="43137"/>
                  </a:srgbClr>
                </a:outerShdw>
              </a:effectLst>
            </a:endParaRPr>
          </a:p>
        </p:txBody>
      </p:sp>
      <p:sp>
        <p:nvSpPr>
          <p:cNvPr id="9" name="مستطيل 8"/>
          <p:cNvSpPr/>
          <p:nvPr/>
        </p:nvSpPr>
        <p:spPr>
          <a:xfrm>
            <a:off x="6444208" y="5085184"/>
            <a:ext cx="290464" cy="369332"/>
          </a:xfrm>
          <a:prstGeom prst="rect">
            <a:avLst/>
          </a:prstGeom>
        </p:spPr>
        <p:txBody>
          <a:bodyPr wrap="none">
            <a:spAutoFit/>
          </a:bodyPr>
          <a:lstStyle/>
          <a:p>
            <a:r>
              <a:rPr lang="en-US" b="1" dirty="0">
                <a:solidFill>
                  <a:schemeClr val="bg1"/>
                </a:solidFill>
              </a:rPr>
              <a:t>1</a:t>
            </a:r>
            <a:endParaRPr lang="ar-SA" b="1" dirty="0">
              <a:solidFill>
                <a:schemeClr val="bg1"/>
              </a:solidFill>
            </a:endParaRPr>
          </a:p>
        </p:txBody>
      </p:sp>
      <p:sp>
        <p:nvSpPr>
          <p:cNvPr id="10" name="مستطيل 9"/>
          <p:cNvSpPr/>
          <p:nvPr/>
        </p:nvSpPr>
        <p:spPr>
          <a:xfrm>
            <a:off x="7524328" y="5088875"/>
            <a:ext cx="670375" cy="369332"/>
          </a:xfrm>
          <a:prstGeom prst="rect">
            <a:avLst/>
          </a:prstGeom>
        </p:spPr>
        <p:txBody>
          <a:bodyPr wrap="none">
            <a:spAutoFit/>
          </a:bodyPr>
          <a:lstStyle/>
          <a:p>
            <a:pPr algn="ctr"/>
            <a:r>
              <a:rPr lang="en-US" b="1" dirty="0">
                <a:solidFill>
                  <a:schemeClr val="bg1"/>
                </a:solidFill>
              </a:rPr>
              <a:t>100%</a:t>
            </a:r>
            <a:endParaRPr lang="ar-SA" b="1" dirty="0">
              <a:solidFill>
                <a:schemeClr val="bg1"/>
              </a:solidFill>
            </a:endParaRPr>
          </a:p>
        </p:txBody>
      </p:sp>
    </p:spTree>
    <p:extLst>
      <p:ext uri="{BB962C8B-B14F-4D97-AF65-F5344CB8AC3E}">
        <p14:creationId xmlns="" xmlns:p14="http://schemas.microsoft.com/office/powerpoint/2010/main" val="2605923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2" presetClass="entr" presetSubtype="6"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additive="base">
                                        <p:cTn id="34" dur="500" fill="hold"/>
                                        <p:tgtEl>
                                          <p:spTgt spid="6"/>
                                        </p:tgtEl>
                                        <p:attrNameLst>
                                          <p:attrName>ppt_x</p:attrName>
                                        </p:attrNameLst>
                                      </p:cBhvr>
                                      <p:tavLst>
                                        <p:tav tm="0">
                                          <p:val>
                                            <p:strVal val="1+#ppt_w/2"/>
                                          </p:val>
                                        </p:tav>
                                        <p:tav tm="100000">
                                          <p:val>
                                            <p:strVal val="#ppt_x"/>
                                          </p:val>
                                        </p:tav>
                                      </p:tavLst>
                                    </p:anim>
                                    <p:anim calcmode="lin" valueType="num">
                                      <p:cBhvr additive="base">
                                        <p:cTn id="3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randombar(horizontal)">
                                      <p:cBhvr>
                                        <p:cTn id="40" dur="500"/>
                                        <p:tgtEl>
                                          <p:spTgt spid="7"/>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2"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wipe(right)">
                                      <p:cBhvr>
                                        <p:cTn id="4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P spid="7" grpId="0"/>
      <p:bldP spid="8" grpId="0" animBg="1"/>
      <p:bldP spid="9" grpId="0"/>
      <p:bldP spid="10"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جسم مشطوف الحواف 2"/>
          <p:cNvSpPr/>
          <p:nvPr/>
        </p:nvSpPr>
        <p:spPr>
          <a:xfrm>
            <a:off x="2035944" y="260648"/>
            <a:ext cx="4896544" cy="826627"/>
          </a:xfrm>
          <a:prstGeom prst="bevel">
            <a:avLst/>
          </a:prstGeom>
          <a:effectLst>
            <a:outerShdw blurRad="88900" dist="38100" dir="5400000" algn="ctr" rotWithShape="0">
              <a:srgbClr val="000000">
                <a:alpha val="65000"/>
              </a:srgbClr>
            </a:outerShdw>
            <a:softEdge rad="31750"/>
          </a:effectLst>
        </p:spPr>
        <p:style>
          <a:lnRef idx="0">
            <a:schemeClr val="accent2"/>
          </a:lnRef>
          <a:fillRef idx="3">
            <a:schemeClr val="accent2"/>
          </a:fillRef>
          <a:effectRef idx="3">
            <a:schemeClr val="accent2"/>
          </a:effectRef>
          <a:fontRef idx="minor">
            <a:schemeClr val="lt1"/>
          </a:fontRef>
        </p:style>
        <p:txBody>
          <a:bodyPr rtlCol="1" anchor="ctr"/>
          <a:lstStyle/>
          <a:p>
            <a:pPr algn="ctr" rtl="0"/>
            <a:r>
              <a:rPr lang="ar-SA" sz="2800" b="1" dirty="0" smtClean="0">
                <a:solidFill>
                  <a:schemeClr val="tx1"/>
                </a:solidFill>
                <a:effectLst>
                  <a:outerShdw blurRad="38100" dist="38100" dir="2700000" algn="tl">
                    <a:srgbClr val="000000">
                      <a:alpha val="43137"/>
                    </a:srgbClr>
                  </a:outerShdw>
                </a:effectLst>
                <a:latin typeface="Hacen Liner XL" pitchFamily="2" charset="-78"/>
                <a:cs typeface="Hacen Liner XL" pitchFamily="2" charset="-78"/>
              </a:rPr>
              <a:t> تمثيل التوزيعات التكرارية بيانياً</a:t>
            </a:r>
            <a:endParaRPr lang="ar-SA" sz="2800" b="1" dirty="0">
              <a:solidFill>
                <a:schemeClr val="tx1"/>
              </a:solidFill>
              <a:effectLst>
                <a:outerShdw blurRad="38100" dist="38100" dir="2700000" algn="tl">
                  <a:srgbClr val="000000">
                    <a:alpha val="43137"/>
                  </a:srgbClr>
                </a:outerShdw>
              </a:effectLst>
              <a:latin typeface="Hacen Liner XL" pitchFamily="2" charset="-78"/>
              <a:cs typeface="Hacen Liner XL" pitchFamily="2" charset="-78"/>
            </a:endParaRPr>
          </a:p>
        </p:txBody>
      </p:sp>
      <p:sp>
        <p:nvSpPr>
          <p:cNvPr id="4" name="مربع نص 3"/>
          <p:cNvSpPr txBox="1"/>
          <p:nvPr/>
        </p:nvSpPr>
        <p:spPr>
          <a:xfrm>
            <a:off x="1163960" y="1268760"/>
            <a:ext cx="6912768" cy="369332"/>
          </a:xfrm>
          <a:prstGeom prst="rect">
            <a:avLst/>
          </a:prstGeom>
          <a:noFill/>
        </p:spPr>
        <p:txBody>
          <a:bodyPr wrap="square" rtlCol="1">
            <a:spAutoFit/>
          </a:bodyPr>
          <a:lstStyle/>
          <a:p>
            <a:pPr algn="ctr"/>
            <a:r>
              <a:rPr lang="ar-SA" b="1" dirty="0" smtClean="0">
                <a:solidFill>
                  <a:srgbClr val="002060"/>
                </a:solidFill>
              </a:rPr>
              <a:t>توجد ثلاث طرق لتمثيل التوزيعات التكرارية بيانياً:</a:t>
            </a:r>
            <a:endParaRPr lang="ar-SA" b="1" dirty="0">
              <a:solidFill>
                <a:srgbClr val="002060"/>
              </a:solidFill>
            </a:endParaRPr>
          </a:p>
        </p:txBody>
      </p:sp>
      <p:grpSp>
        <p:nvGrpSpPr>
          <p:cNvPr id="2" name="مجموعة 24"/>
          <p:cNvGrpSpPr/>
          <p:nvPr/>
        </p:nvGrpSpPr>
        <p:grpSpPr>
          <a:xfrm>
            <a:off x="1163960" y="2180698"/>
            <a:ext cx="7234090" cy="4585871"/>
            <a:chOff x="323528" y="1066800"/>
            <a:chExt cx="7682020" cy="4585871"/>
          </a:xfrm>
        </p:grpSpPr>
        <p:grpSp>
          <p:nvGrpSpPr>
            <p:cNvPr id="5" name="مجموعة 21"/>
            <p:cNvGrpSpPr/>
            <p:nvPr/>
          </p:nvGrpSpPr>
          <p:grpSpPr>
            <a:xfrm>
              <a:off x="323528" y="1066800"/>
              <a:ext cx="7682020" cy="4585871"/>
              <a:chOff x="323528" y="1066800"/>
              <a:chExt cx="7682020" cy="4585871"/>
            </a:xfrm>
          </p:grpSpPr>
          <p:cxnSp>
            <p:nvCxnSpPr>
              <p:cNvPr id="11" name="Straight Connector 6"/>
              <p:cNvCxnSpPr/>
              <p:nvPr/>
            </p:nvCxnSpPr>
            <p:spPr>
              <a:xfrm rot="5400000">
                <a:off x="-952499" y="3162300"/>
                <a:ext cx="4038600" cy="3175"/>
              </a:xfrm>
              <a:prstGeom prst="line">
                <a:avLst/>
              </a:prstGeom>
            </p:spPr>
            <p:style>
              <a:lnRef idx="3">
                <a:schemeClr val="dk1"/>
              </a:lnRef>
              <a:fillRef idx="0">
                <a:schemeClr val="dk1"/>
              </a:fillRef>
              <a:effectRef idx="2">
                <a:schemeClr val="dk1"/>
              </a:effectRef>
              <a:fontRef idx="minor">
                <a:schemeClr val="tx1"/>
              </a:fontRef>
            </p:style>
          </p:cxnSp>
          <p:sp>
            <p:nvSpPr>
              <p:cNvPr id="12" name="TextBox 9"/>
              <p:cNvSpPr txBox="1">
                <a:spLocks noChangeArrowheads="1"/>
              </p:cNvSpPr>
              <p:nvPr/>
            </p:nvSpPr>
            <p:spPr bwMode="auto">
              <a:xfrm>
                <a:off x="883924" y="5181600"/>
                <a:ext cx="7121624"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hangingPunct="1"/>
                <a:r>
                  <a:rPr lang="ar-SA" b="1" dirty="0" smtClean="0">
                    <a:solidFill>
                      <a:schemeClr val="tx2">
                        <a:lumMod val="10000"/>
                      </a:schemeClr>
                    </a:solidFill>
                  </a:rPr>
                  <a:t>الحدود الفعلية للفئات        49.5      44.5     39.5    34.5     29.5     24.5</a:t>
                </a:r>
                <a:endParaRPr lang="en-US" b="1" dirty="0">
                  <a:solidFill>
                    <a:schemeClr val="tx2">
                      <a:lumMod val="10000"/>
                    </a:schemeClr>
                  </a:solidFill>
                </a:endParaRPr>
              </a:p>
            </p:txBody>
          </p:sp>
          <p:sp>
            <p:nvSpPr>
              <p:cNvPr id="13" name="TextBox 14"/>
              <p:cNvSpPr txBox="1">
                <a:spLocks noChangeArrowheads="1"/>
              </p:cNvSpPr>
              <p:nvPr/>
            </p:nvSpPr>
            <p:spPr bwMode="auto">
              <a:xfrm>
                <a:off x="323528" y="1066800"/>
                <a:ext cx="667072" cy="458587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sz="1600" b="1" dirty="0" smtClean="0">
                    <a:solidFill>
                      <a:schemeClr val="tx2">
                        <a:lumMod val="10000"/>
                      </a:schemeClr>
                    </a:solidFill>
                  </a:rPr>
                  <a:t>18</a:t>
                </a:r>
              </a:p>
              <a:p>
                <a:pPr eaLnBrk="1" hangingPunct="1"/>
                <a:endParaRPr lang="ar-SA" sz="1600" b="1" dirty="0" smtClean="0">
                  <a:solidFill>
                    <a:schemeClr val="tx2">
                      <a:lumMod val="10000"/>
                    </a:schemeClr>
                  </a:solidFill>
                </a:endParaRPr>
              </a:p>
              <a:p>
                <a:pPr eaLnBrk="1" hangingPunct="1"/>
                <a:r>
                  <a:rPr lang="ar-SA" sz="1600" b="1" dirty="0" smtClean="0">
                    <a:solidFill>
                      <a:schemeClr val="tx2">
                        <a:lumMod val="10000"/>
                      </a:schemeClr>
                    </a:solidFill>
                  </a:rPr>
                  <a:t>16</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14</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12</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10</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8</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6</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4</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2</a:t>
                </a:r>
                <a:endParaRPr lang="ar-SA" sz="1600" b="1" dirty="0">
                  <a:solidFill>
                    <a:schemeClr val="tx2">
                      <a:lumMod val="10000"/>
                    </a:schemeClr>
                  </a:solidFill>
                </a:endParaRPr>
              </a:p>
              <a:p>
                <a:pPr eaLnBrk="1" hangingPunct="1"/>
                <a:endParaRPr lang="en-US" dirty="0">
                  <a:solidFill>
                    <a:schemeClr val="tx2">
                      <a:lumMod val="10000"/>
                    </a:schemeClr>
                  </a:solidFill>
                </a:endParaRPr>
              </a:p>
            </p:txBody>
          </p:sp>
          <p:sp>
            <p:nvSpPr>
              <p:cNvPr id="14" name="Rectangle 17"/>
              <p:cNvSpPr/>
              <p:nvPr/>
            </p:nvSpPr>
            <p:spPr>
              <a:xfrm>
                <a:off x="1524000" y="3933056"/>
                <a:ext cx="762000" cy="1248544"/>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solidFill>
                    <a:schemeClr val="tx2">
                      <a:lumMod val="10000"/>
                    </a:schemeClr>
                  </a:solidFill>
                </a:endParaRPr>
              </a:p>
            </p:txBody>
          </p:sp>
          <p:sp>
            <p:nvSpPr>
              <p:cNvPr id="15" name="Rectangle 18"/>
              <p:cNvSpPr/>
              <p:nvPr/>
            </p:nvSpPr>
            <p:spPr>
              <a:xfrm>
                <a:off x="2286000" y="1144587"/>
                <a:ext cx="762000" cy="4037013"/>
              </a:xfrm>
              <a:prstGeom prst="rect">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endParaRPr lang="en-US">
                  <a:solidFill>
                    <a:schemeClr val="tx2">
                      <a:lumMod val="10000"/>
                    </a:schemeClr>
                  </a:solidFill>
                </a:endParaRPr>
              </a:p>
            </p:txBody>
          </p:sp>
          <p:sp>
            <p:nvSpPr>
              <p:cNvPr id="16" name="Rectangle 19"/>
              <p:cNvSpPr/>
              <p:nvPr/>
            </p:nvSpPr>
            <p:spPr>
              <a:xfrm>
                <a:off x="3048000" y="2420888"/>
                <a:ext cx="762000" cy="2760712"/>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US">
                  <a:solidFill>
                    <a:schemeClr val="tx2">
                      <a:lumMod val="10000"/>
                    </a:schemeClr>
                  </a:solidFill>
                </a:endParaRPr>
              </a:p>
            </p:txBody>
          </p:sp>
          <p:sp>
            <p:nvSpPr>
              <p:cNvPr id="17" name="Rectangle 20"/>
              <p:cNvSpPr/>
              <p:nvPr/>
            </p:nvSpPr>
            <p:spPr>
              <a:xfrm>
                <a:off x="3818217" y="3467100"/>
                <a:ext cx="762000" cy="17145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US">
                  <a:solidFill>
                    <a:schemeClr val="tx2">
                      <a:lumMod val="10000"/>
                    </a:schemeClr>
                  </a:solidFill>
                </a:endParaRPr>
              </a:p>
            </p:txBody>
          </p:sp>
          <p:sp>
            <p:nvSpPr>
              <p:cNvPr id="18" name="Rectangle 21"/>
              <p:cNvSpPr/>
              <p:nvPr/>
            </p:nvSpPr>
            <p:spPr>
              <a:xfrm>
                <a:off x="4572000" y="4869160"/>
                <a:ext cx="762000" cy="31244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a:solidFill>
                    <a:schemeClr val="tx2">
                      <a:lumMod val="10000"/>
                    </a:schemeClr>
                  </a:solidFill>
                </a:endParaRPr>
              </a:p>
            </p:txBody>
          </p:sp>
        </p:grpSp>
        <p:cxnSp>
          <p:nvCxnSpPr>
            <p:cNvPr id="23" name="Straight Connector 6"/>
            <p:cNvCxnSpPr/>
            <p:nvPr/>
          </p:nvCxnSpPr>
          <p:spPr>
            <a:xfrm>
              <a:off x="1068492" y="5195545"/>
              <a:ext cx="5447724" cy="3175"/>
            </a:xfrm>
            <a:prstGeom prst="line">
              <a:avLst/>
            </a:prstGeom>
          </p:spPr>
          <p:style>
            <a:lnRef idx="3">
              <a:schemeClr val="dk1"/>
            </a:lnRef>
            <a:fillRef idx="0">
              <a:schemeClr val="dk1"/>
            </a:fillRef>
            <a:effectRef idx="2">
              <a:schemeClr val="dk1"/>
            </a:effectRef>
            <a:fontRef idx="minor">
              <a:schemeClr val="tx1"/>
            </a:fontRef>
          </p:style>
        </p:cxnSp>
      </p:grpSp>
      <p:sp>
        <p:nvSpPr>
          <p:cNvPr id="6" name="وسيلة شرح مع سهم إلى اليسار 5"/>
          <p:cNvSpPr/>
          <p:nvPr/>
        </p:nvSpPr>
        <p:spPr>
          <a:xfrm>
            <a:off x="6177182" y="1844824"/>
            <a:ext cx="2304256" cy="1224136"/>
          </a:xfrm>
          <a:prstGeom prst="leftArrowCallout">
            <a:avLst>
              <a:gd name="adj1" fmla="val 25000"/>
              <a:gd name="adj2" fmla="val 25000"/>
              <a:gd name="adj3" fmla="val 25000"/>
              <a:gd name="adj4" fmla="val 76315"/>
            </a:avLst>
          </a:prstGeom>
          <a:blipFill>
            <a:blip r:embed="rId2" cstate="print"/>
            <a:tile tx="0" ty="0" sx="100000" sy="100000" flip="none" algn="tl"/>
          </a:blipFill>
          <a:ln>
            <a:solidFill>
              <a:schemeClr val="tx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solidFill>
                  <a:schemeClr val="tx2">
                    <a:lumMod val="10000"/>
                  </a:schemeClr>
                </a:solidFill>
              </a:rPr>
              <a:t>1) المدرج التكراري</a:t>
            </a:r>
            <a:endParaRPr lang="ar-SA" sz="2400" b="1" dirty="0">
              <a:solidFill>
                <a:schemeClr val="tx2">
                  <a:lumMod val="10000"/>
                </a:schemeClr>
              </a:solidFill>
            </a:endParaRPr>
          </a:p>
        </p:txBody>
      </p:sp>
      <p:sp>
        <p:nvSpPr>
          <p:cNvPr id="7" name="مربع نص 6"/>
          <p:cNvSpPr txBox="1"/>
          <p:nvPr/>
        </p:nvSpPr>
        <p:spPr>
          <a:xfrm>
            <a:off x="1409797" y="1743981"/>
            <a:ext cx="764678" cy="369332"/>
          </a:xfrm>
          <a:prstGeom prst="rect">
            <a:avLst/>
          </a:prstGeom>
          <a:noFill/>
        </p:spPr>
        <p:txBody>
          <a:bodyPr vert="horz" wrap="square" rtlCol="1">
            <a:spAutoFit/>
          </a:bodyPr>
          <a:lstStyle/>
          <a:p>
            <a:r>
              <a:rPr lang="ar-SA" b="1" dirty="0" smtClean="0">
                <a:solidFill>
                  <a:schemeClr val="bg1"/>
                </a:solidFill>
              </a:rPr>
              <a:t>التكرار</a:t>
            </a:r>
            <a:endParaRPr lang="ar-SA" b="1" dirty="0">
              <a:solidFill>
                <a:schemeClr val="bg1"/>
              </a:solidFill>
            </a:endParaRPr>
          </a:p>
        </p:txBody>
      </p:sp>
    </p:spTree>
    <p:extLst>
      <p:ext uri="{BB962C8B-B14F-4D97-AF65-F5344CB8AC3E}">
        <p14:creationId xmlns="" xmlns:p14="http://schemas.microsoft.com/office/powerpoint/2010/main" val="1782443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descr="25"/>
          <p:cNvSpPr>
            <a:spLocks noChangeArrowheads="1"/>
          </p:cNvSpPr>
          <p:nvPr/>
        </p:nvSpPr>
        <p:spPr bwMode="auto">
          <a:xfrm>
            <a:off x="611188" y="1430338"/>
            <a:ext cx="8081962" cy="2862322"/>
          </a:xfrm>
          <a:prstGeom prst="rect">
            <a:avLst/>
          </a:prstGeom>
          <a:noFill/>
          <a:ln w="9525" algn="ctr">
            <a:noFill/>
            <a:miter lim="800000"/>
            <a:headEnd/>
            <a:tailEnd/>
          </a:ln>
          <a:effectLst/>
        </p:spPr>
        <p:txBody>
          <a:bodyPr wrap="square" anchor="ctr">
            <a:spAutoFit/>
          </a:bodyPr>
          <a:lstStyle/>
          <a:p>
            <a:pPr algn="r">
              <a:defRPr/>
            </a:pPr>
            <a:r>
              <a:rPr lang="ar-SA" b="1" u="sng" dirty="0">
                <a:solidFill>
                  <a:srgbClr val="BF013C"/>
                </a:solidFill>
                <a:effectLst>
                  <a:outerShdw blurRad="38100" dist="38100" dir="2700000" algn="tl">
                    <a:srgbClr val="C0C0C0"/>
                  </a:outerShdw>
                </a:effectLst>
                <a:cs typeface="Mudir MT" pitchFamily="2" charset="-78"/>
              </a:rPr>
              <a:t>التوزيعات التكرارية :</a:t>
            </a:r>
            <a:endParaRPr lang="en-US" b="1" u="sng" dirty="0">
              <a:solidFill>
                <a:srgbClr val="BF013C"/>
              </a:solidFill>
              <a:effectLst>
                <a:outerShdw blurRad="38100" dist="38100" dir="2700000" algn="tl">
                  <a:srgbClr val="C0C0C0"/>
                </a:outerShdw>
              </a:effectLst>
              <a:cs typeface="Mudir MT" pitchFamily="2" charset="-78"/>
            </a:endParaRPr>
          </a:p>
          <a:p>
            <a:pPr algn="r">
              <a:defRPr/>
            </a:pPr>
            <a:r>
              <a:rPr lang="ar-SA" b="1" dirty="0">
                <a:solidFill>
                  <a:srgbClr val="0B5395"/>
                </a:solidFill>
                <a:effectLst>
                  <a:outerShdw blurRad="38100" dist="38100" dir="2700000" algn="tl">
                    <a:srgbClr val="C0C0C0"/>
                  </a:outerShdw>
                </a:effectLst>
              </a:rPr>
              <a:t>تعتبر التوزيعات التكرارية احدي الطرق المستخدمة في  تنظيم </a:t>
            </a:r>
            <a:r>
              <a:rPr lang="ar-SA" b="1" dirty="0" err="1">
                <a:solidFill>
                  <a:srgbClr val="0B5395"/>
                </a:solidFill>
                <a:effectLst>
                  <a:outerShdw blurRad="38100" dist="38100" dir="2700000" algn="tl">
                    <a:srgbClr val="C0C0C0"/>
                  </a:outerShdw>
                </a:effectLst>
              </a:rPr>
              <a:t>و</a:t>
            </a:r>
            <a:r>
              <a:rPr lang="ar-SA" b="1" dirty="0">
                <a:solidFill>
                  <a:srgbClr val="0B5395"/>
                </a:solidFill>
                <a:effectLst>
                  <a:outerShdw blurRad="38100" dist="38100" dir="2700000" algn="tl">
                    <a:srgbClr val="C0C0C0"/>
                  </a:outerShdw>
                </a:effectLst>
              </a:rPr>
              <a:t> تلخيص البيانات سواء كانت هذه البيانات وصفية أو كمية. التوزيع التكراري في ابسط أشكاله يتكون من حصر لجميع القيم التي يمكن أن يأخذها المتغير وعدد مرات تكرار كل قيمة من هذه القيم , وتوضع هذه المعلومات في جدول يسمى الجدول التكراري</a:t>
            </a:r>
            <a:r>
              <a:rPr lang="ar-SA" dirty="0" smtClean="0"/>
              <a:t>.</a:t>
            </a:r>
          </a:p>
          <a:p>
            <a:pPr algn="r">
              <a:defRPr/>
            </a:pPr>
            <a:endParaRPr lang="ar-SA" dirty="0" smtClean="0"/>
          </a:p>
          <a:p>
            <a:pPr algn="r">
              <a:defRPr/>
            </a:pPr>
            <a:endParaRPr lang="ar-SA" dirty="0" smtClean="0"/>
          </a:p>
          <a:p>
            <a:pPr algn="r">
              <a:defRPr/>
            </a:pPr>
            <a:endParaRPr lang="ar-SA" dirty="0" smtClean="0"/>
          </a:p>
          <a:p>
            <a:pPr algn="r">
              <a:defRPr/>
            </a:pPr>
            <a:endParaRPr lang="ar-SA" dirty="0" smtClean="0"/>
          </a:p>
          <a:p>
            <a:pPr algn="r">
              <a:defRPr/>
            </a:pPr>
            <a:endParaRPr lang="ar-SA" dirty="0"/>
          </a:p>
        </p:txBody>
      </p:sp>
      <p:sp>
        <p:nvSpPr>
          <p:cNvPr id="3" name="مستطيل 2"/>
          <p:cNvSpPr/>
          <p:nvPr/>
        </p:nvSpPr>
        <p:spPr>
          <a:xfrm>
            <a:off x="642910" y="3143248"/>
            <a:ext cx="8072494" cy="1200329"/>
          </a:xfrm>
          <a:prstGeom prst="rect">
            <a:avLst/>
          </a:prstGeom>
        </p:spPr>
        <p:txBody>
          <a:bodyPr wrap="square">
            <a:spAutoFit/>
          </a:bodyPr>
          <a:lstStyle/>
          <a:p>
            <a:r>
              <a:rPr lang="ar-SA" b="1" dirty="0" smtClean="0">
                <a:solidFill>
                  <a:schemeClr val="tx2">
                    <a:lumMod val="75000"/>
                  </a:schemeClr>
                </a:solidFill>
              </a:rPr>
              <a:t>أنواع الجداول الإحصائية.(بسيط/مركب)</a:t>
            </a:r>
          </a:p>
          <a:p>
            <a:r>
              <a:rPr lang="ar-SA" b="1" dirty="0" smtClean="0">
                <a:solidFill>
                  <a:schemeClr val="tx2">
                    <a:lumMod val="75000"/>
                  </a:schemeClr>
                </a:solidFill>
              </a:rPr>
              <a:t>1- الجدول البسيط: يتضمن مجموعة من الحالات المدروسة يتم توزيعها طبقا لفئات متغير واحد فقط.</a:t>
            </a:r>
          </a:p>
          <a:p>
            <a:r>
              <a:rPr lang="ar-SA" b="1" dirty="0" smtClean="0">
                <a:solidFill>
                  <a:schemeClr val="tx2">
                    <a:lumMod val="75000"/>
                  </a:schemeClr>
                </a:solidFill>
              </a:rPr>
              <a:t>2- الجدول المزدوج أو المركب: يتضمن  مجموعة من الحالات المدروسة يتم توزيعها طبقا لفئات متغيرين أو أكثر.</a:t>
            </a:r>
            <a:endParaRPr lang="ar-SA" dirty="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وسيلة شرح مع سهم إلى اليسار 1"/>
          <p:cNvSpPr/>
          <p:nvPr/>
        </p:nvSpPr>
        <p:spPr>
          <a:xfrm>
            <a:off x="6516216" y="332656"/>
            <a:ext cx="2304256" cy="1224136"/>
          </a:xfrm>
          <a:prstGeom prst="leftArrowCallout">
            <a:avLst>
              <a:gd name="adj1" fmla="val 25000"/>
              <a:gd name="adj2" fmla="val 25000"/>
              <a:gd name="adj3" fmla="val 25000"/>
              <a:gd name="adj4" fmla="val 76315"/>
            </a:avLst>
          </a:prstGeom>
          <a:blipFill>
            <a:blip r:embed="rId2" cstate="print"/>
            <a:tile tx="0" ty="0" sx="100000" sy="100000" flip="none" algn="tl"/>
          </a:blipFill>
          <a:ln>
            <a:solidFill>
              <a:schemeClr val="tx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solidFill>
                  <a:schemeClr val="tx2">
                    <a:lumMod val="10000"/>
                  </a:schemeClr>
                </a:solidFill>
              </a:rPr>
              <a:t>2) المضلع التكراري</a:t>
            </a:r>
            <a:endParaRPr lang="ar-SA" sz="2400" b="1" dirty="0">
              <a:solidFill>
                <a:schemeClr val="tx2">
                  <a:lumMod val="10000"/>
                </a:schemeClr>
              </a:solidFill>
            </a:endParaRPr>
          </a:p>
        </p:txBody>
      </p:sp>
      <p:sp>
        <p:nvSpPr>
          <p:cNvPr id="34" name="مربع نص 33"/>
          <p:cNvSpPr txBox="1"/>
          <p:nvPr/>
        </p:nvSpPr>
        <p:spPr>
          <a:xfrm>
            <a:off x="1619672" y="764704"/>
            <a:ext cx="4608512" cy="646331"/>
          </a:xfrm>
          <a:prstGeom prst="rect">
            <a:avLst/>
          </a:prstGeom>
          <a:noFill/>
        </p:spPr>
        <p:txBody>
          <a:bodyPr wrap="square" rtlCol="1">
            <a:spAutoFit/>
          </a:bodyPr>
          <a:lstStyle/>
          <a:p>
            <a:r>
              <a:rPr lang="ar-SA" dirty="0" smtClean="0">
                <a:solidFill>
                  <a:srgbClr val="002060"/>
                </a:solidFill>
              </a:rPr>
              <a:t>و هو مضلع نحصل عليه بتنصيف الأضلاع العلوية للمستطيلات و نصل بينها .</a:t>
            </a:r>
            <a:endParaRPr lang="ar-SA" dirty="0">
              <a:solidFill>
                <a:srgbClr val="002060"/>
              </a:solidFill>
            </a:endParaRPr>
          </a:p>
        </p:txBody>
      </p:sp>
      <p:grpSp>
        <p:nvGrpSpPr>
          <p:cNvPr id="3" name="مجموعة 38"/>
          <p:cNvGrpSpPr/>
          <p:nvPr/>
        </p:nvGrpSpPr>
        <p:grpSpPr>
          <a:xfrm>
            <a:off x="1163960" y="1704919"/>
            <a:ext cx="7234090" cy="4585871"/>
            <a:chOff x="1163960" y="1704919"/>
            <a:chExt cx="7234090" cy="4585871"/>
          </a:xfrm>
        </p:grpSpPr>
        <p:grpSp>
          <p:nvGrpSpPr>
            <p:cNvPr id="4" name="مجموعة 32"/>
            <p:cNvGrpSpPr/>
            <p:nvPr/>
          </p:nvGrpSpPr>
          <p:grpSpPr>
            <a:xfrm>
              <a:off x="1163960" y="1704919"/>
              <a:ext cx="7234090" cy="4585871"/>
              <a:chOff x="1163960" y="1704919"/>
              <a:chExt cx="7234090" cy="4585871"/>
            </a:xfrm>
          </p:grpSpPr>
          <p:grpSp>
            <p:nvGrpSpPr>
              <p:cNvPr id="19" name="مجموعة 31"/>
              <p:cNvGrpSpPr/>
              <p:nvPr/>
            </p:nvGrpSpPr>
            <p:grpSpPr>
              <a:xfrm>
                <a:off x="1163960" y="1704919"/>
                <a:ext cx="7234090" cy="4585871"/>
                <a:chOff x="1163960" y="1704919"/>
                <a:chExt cx="7234090" cy="4585871"/>
              </a:xfrm>
            </p:grpSpPr>
            <p:grpSp>
              <p:nvGrpSpPr>
                <p:cNvPr id="21" name="مجموعة 30"/>
                <p:cNvGrpSpPr/>
                <p:nvPr/>
              </p:nvGrpSpPr>
              <p:grpSpPr>
                <a:xfrm>
                  <a:off x="1163960" y="1704919"/>
                  <a:ext cx="7234090" cy="4585871"/>
                  <a:chOff x="1163960" y="1241850"/>
                  <a:chExt cx="7234090" cy="4585871"/>
                </a:xfrm>
              </p:grpSpPr>
              <p:grpSp>
                <p:nvGrpSpPr>
                  <p:cNvPr id="23" name="مجموعة 2"/>
                  <p:cNvGrpSpPr/>
                  <p:nvPr/>
                </p:nvGrpSpPr>
                <p:grpSpPr>
                  <a:xfrm>
                    <a:off x="1163960" y="1241850"/>
                    <a:ext cx="7234090" cy="4585871"/>
                    <a:chOff x="323528" y="1066800"/>
                    <a:chExt cx="7682020" cy="4585871"/>
                  </a:xfrm>
                </p:grpSpPr>
                <p:grpSp>
                  <p:nvGrpSpPr>
                    <p:cNvPr id="25" name="مجموعة 3"/>
                    <p:cNvGrpSpPr/>
                    <p:nvPr/>
                  </p:nvGrpSpPr>
                  <p:grpSpPr>
                    <a:xfrm>
                      <a:off x="323528" y="1066800"/>
                      <a:ext cx="7682020" cy="4585871"/>
                      <a:chOff x="323528" y="1066800"/>
                      <a:chExt cx="7682020" cy="4585871"/>
                    </a:xfrm>
                  </p:grpSpPr>
                  <p:cxnSp>
                    <p:nvCxnSpPr>
                      <p:cNvPr id="6" name="Straight Connector 6"/>
                      <p:cNvCxnSpPr/>
                      <p:nvPr/>
                    </p:nvCxnSpPr>
                    <p:spPr>
                      <a:xfrm rot="5400000">
                        <a:off x="-952499" y="3162300"/>
                        <a:ext cx="4038600" cy="3175"/>
                      </a:xfrm>
                      <a:prstGeom prst="line">
                        <a:avLst/>
                      </a:prstGeom>
                    </p:spPr>
                    <p:style>
                      <a:lnRef idx="3">
                        <a:schemeClr val="dk1"/>
                      </a:lnRef>
                      <a:fillRef idx="0">
                        <a:schemeClr val="dk1"/>
                      </a:fillRef>
                      <a:effectRef idx="2">
                        <a:schemeClr val="dk1"/>
                      </a:effectRef>
                      <a:fontRef idx="minor">
                        <a:schemeClr val="tx1"/>
                      </a:fontRef>
                    </p:style>
                  </p:cxnSp>
                  <p:sp>
                    <p:nvSpPr>
                      <p:cNvPr id="7" name="TextBox 9"/>
                      <p:cNvSpPr txBox="1">
                        <a:spLocks noChangeArrowheads="1"/>
                      </p:cNvSpPr>
                      <p:nvPr/>
                    </p:nvSpPr>
                    <p:spPr bwMode="auto">
                      <a:xfrm>
                        <a:off x="883924" y="5181600"/>
                        <a:ext cx="7121624"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hangingPunct="1"/>
                        <a:r>
                          <a:rPr lang="ar-SA" b="1" dirty="0" smtClean="0">
                            <a:solidFill>
                              <a:schemeClr val="tx2">
                                <a:lumMod val="10000"/>
                              </a:schemeClr>
                            </a:solidFill>
                          </a:rPr>
                          <a:t>الحدود الفعلية للفئات        49.5      44.5     39.5    34.5     29.5     24.5</a:t>
                        </a:r>
                        <a:endParaRPr lang="en-US" b="1" dirty="0">
                          <a:solidFill>
                            <a:schemeClr val="tx2">
                              <a:lumMod val="10000"/>
                            </a:schemeClr>
                          </a:solidFill>
                        </a:endParaRPr>
                      </a:p>
                    </p:txBody>
                  </p:sp>
                  <p:sp>
                    <p:nvSpPr>
                      <p:cNvPr id="8" name="TextBox 14"/>
                      <p:cNvSpPr txBox="1">
                        <a:spLocks noChangeArrowheads="1"/>
                      </p:cNvSpPr>
                      <p:nvPr/>
                    </p:nvSpPr>
                    <p:spPr bwMode="auto">
                      <a:xfrm>
                        <a:off x="323528" y="1066800"/>
                        <a:ext cx="667072" cy="458587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sz="1600" b="1" dirty="0" smtClean="0">
                            <a:solidFill>
                              <a:schemeClr val="tx2">
                                <a:lumMod val="10000"/>
                              </a:schemeClr>
                            </a:solidFill>
                          </a:rPr>
                          <a:t>18</a:t>
                        </a:r>
                      </a:p>
                      <a:p>
                        <a:pPr eaLnBrk="1" hangingPunct="1"/>
                        <a:endParaRPr lang="ar-SA" sz="1600" b="1" dirty="0" smtClean="0">
                          <a:solidFill>
                            <a:schemeClr val="tx2">
                              <a:lumMod val="10000"/>
                            </a:schemeClr>
                          </a:solidFill>
                        </a:endParaRPr>
                      </a:p>
                      <a:p>
                        <a:pPr eaLnBrk="1" hangingPunct="1"/>
                        <a:r>
                          <a:rPr lang="ar-SA" sz="1600" b="1" dirty="0" smtClean="0">
                            <a:solidFill>
                              <a:schemeClr val="tx2">
                                <a:lumMod val="10000"/>
                              </a:schemeClr>
                            </a:solidFill>
                          </a:rPr>
                          <a:t>16</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14</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12</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10</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8</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6</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4</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2</a:t>
                        </a:r>
                        <a:endParaRPr lang="ar-SA" sz="1600" b="1" dirty="0">
                          <a:solidFill>
                            <a:schemeClr val="tx2">
                              <a:lumMod val="10000"/>
                            </a:schemeClr>
                          </a:solidFill>
                        </a:endParaRPr>
                      </a:p>
                      <a:p>
                        <a:pPr eaLnBrk="1" hangingPunct="1"/>
                        <a:endParaRPr lang="en-US" dirty="0">
                          <a:solidFill>
                            <a:schemeClr val="tx2">
                              <a:lumMod val="10000"/>
                            </a:schemeClr>
                          </a:solidFill>
                        </a:endParaRPr>
                      </a:p>
                    </p:txBody>
                  </p:sp>
                  <p:sp>
                    <p:nvSpPr>
                      <p:cNvPr id="9" name="Rectangle 17"/>
                      <p:cNvSpPr/>
                      <p:nvPr/>
                    </p:nvSpPr>
                    <p:spPr>
                      <a:xfrm>
                        <a:off x="1524000" y="3933056"/>
                        <a:ext cx="762000" cy="1248544"/>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solidFill>
                            <a:schemeClr val="tx2">
                              <a:lumMod val="10000"/>
                            </a:schemeClr>
                          </a:solidFill>
                        </a:endParaRPr>
                      </a:p>
                    </p:txBody>
                  </p:sp>
                  <p:sp>
                    <p:nvSpPr>
                      <p:cNvPr id="10" name="Rectangle 18"/>
                      <p:cNvSpPr/>
                      <p:nvPr/>
                    </p:nvSpPr>
                    <p:spPr>
                      <a:xfrm>
                        <a:off x="2286000" y="1144587"/>
                        <a:ext cx="762000" cy="4037013"/>
                      </a:xfrm>
                      <a:prstGeom prst="rect">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endParaRPr lang="en-US">
                          <a:solidFill>
                            <a:schemeClr val="tx2">
                              <a:lumMod val="10000"/>
                            </a:schemeClr>
                          </a:solidFill>
                        </a:endParaRPr>
                      </a:p>
                    </p:txBody>
                  </p:sp>
                  <p:sp>
                    <p:nvSpPr>
                      <p:cNvPr id="11" name="Rectangle 19"/>
                      <p:cNvSpPr/>
                      <p:nvPr/>
                    </p:nvSpPr>
                    <p:spPr>
                      <a:xfrm>
                        <a:off x="3048000" y="2420888"/>
                        <a:ext cx="762000" cy="2760712"/>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US">
                          <a:solidFill>
                            <a:schemeClr val="tx2">
                              <a:lumMod val="10000"/>
                            </a:schemeClr>
                          </a:solidFill>
                        </a:endParaRPr>
                      </a:p>
                    </p:txBody>
                  </p:sp>
                  <p:sp>
                    <p:nvSpPr>
                      <p:cNvPr id="12" name="Rectangle 20"/>
                      <p:cNvSpPr/>
                      <p:nvPr/>
                    </p:nvSpPr>
                    <p:spPr>
                      <a:xfrm>
                        <a:off x="3818217" y="3467100"/>
                        <a:ext cx="762000" cy="17145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US">
                          <a:solidFill>
                            <a:schemeClr val="tx2">
                              <a:lumMod val="10000"/>
                            </a:schemeClr>
                          </a:solidFill>
                        </a:endParaRPr>
                      </a:p>
                    </p:txBody>
                  </p:sp>
                  <p:sp>
                    <p:nvSpPr>
                      <p:cNvPr id="13" name="Rectangle 21"/>
                      <p:cNvSpPr/>
                      <p:nvPr/>
                    </p:nvSpPr>
                    <p:spPr>
                      <a:xfrm>
                        <a:off x="4572000" y="4869160"/>
                        <a:ext cx="762000" cy="31244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a:solidFill>
                            <a:schemeClr val="tx2">
                              <a:lumMod val="10000"/>
                            </a:schemeClr>
                          </a:solidFill>
                        </a:endParaRPr>
                      </a:p>
                    </p:txBody>
                  </p:sp>
                </p:grpSp>
                <p:cxnSp>
                  <p:nvCxnSpPr>
                    <p:cNvPr id="5" name="Straight Connector 6"/>
                    <p:cNvCxnSpPr/>
                    <p:nvPr/>
                  </p:nvCxnSpPr>
                  <p:spPr>
                    <a:xfrm>
                      <a:off x="1068492" y="5195545"/>
                      <a:ext cx="5447724" cy="3175"/>
                    </a:xfrm>
                    <a:prstGeom prst="line">
                      <a:avLst/>
                    </a:prstGeom>
                  </p:spPr>
                  <p:style>
                    <a:lnRef idx="3">
                      <a:schemeClr val="dk1"/>
                    </a:lnRef>
                    <a:fillRef idx="0">
                      <a:schemeClr val="dk1"/>
                    </a:fillRef>
                    <a:effectRef idx="2">
                      <a:schemeClr val="dk1"/>
                    </a:effectRef>
                    <a:fontRef idx="minor">
                      <a:schemeClr val="tx1"/>
                    </a:fontRef>
                  </p:style>
                </p:cxnSp>
              </p:grpSp>
              <p:cxnSp>
                <p:nvCxnSpPr>
                  <p:cNvPr id="20" name="رابط مستقيم 19"/>
                  <p:cNvCxnSpPr>
                    <a:stCxn id="14" idx="0"/>
                    <a:endCxn id="16" idx="0"/>
                  </p:cNvCxnSpPr>
                  <p:nvPr/>
                </p:nvCxnSpPr>
                <p:spPr>
                  <a:xfrm flipV="1">
                    <a:off x="2641592" y="1291079"/>
                    <a:ext cx="743175" cy="2783909"/>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grpSp>
                <p:nvGrpSpPr>
                  <p:cNvPr id="27" name="مجموعة 29"/>
                  <p:cNvGrpSpPr/>
                  <p:nvPr/>
                </p:nvGrpSpPr>
                <p:grpSpPr>
                  <a:xfrm>
                    <a:off x="2605592" y="1319639"/>
                    <a:ext cx="2968189" cy="3768944"/>
                    <a:chOff x="2605592" y="1319639"/>
                    <a:chExt cx="2968189" cy="3768944"/>
                  </a:xfrm>
                </p:grpSpPr>
                <p:sp>
                  <p:nvSpPr>
                    <p:cNvPr id="14" name="شكل بيضاوي 13"/>
                    <p:cNvSpPr/>
                    <p:nvPr/>
                  </p:nvSpPr>
                  <p:spPr>
                    <a:xfrm>
                      <a:off x="2605592" y="4074988"/>
                      <a:ext cx="72000" cy="72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rgbClr val="002060"/>
                        </a:solidFill>
                      </a:endParaRPr>
                    </a:p>
                  </p:txBody>
                </p:sp>
                <p:sp>
                  <p:nvSpPr>
                    <p:cNvPr id="15" name="شكل بيضاوي 14"/>
                    <p:cNvSpPr/>
                    <p:nvPr/>
                  </p:nvSpPr>
                  <p:spPr>
                    <a:xfrm>
                      <a:off x="4802540" y="3610913"/>
                      <a:ext cx="72000" cy="72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rgbClr val="002060"/>
                        </a:solidFill>
                      </a:endParaRPr>
                    </a:p>
                  </p:txBody>
                </p:sp>
                <p:sp>
                  <p:nvSpPr>
                    <p:cNvPr id="18" name="شكل بيضاوي 17"/>
                    <p:cNvSpPr/>
                    <p:nvPr/>
                  </p:nvSpPr>
                  <p:spPr>
                    <a:xfrm>
                      <a:off x="5501781" y="5016583"/>
                      <a:ext cx="72000" cy="72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rgbClr val="002060"/>
                        </a:solidFill>
                      </a:endParaRPr>
                    </a:p>
                  </p:txBody>
                </p:sp>
                <p:cxnSp>
                  <p:nvCxnSpPr>
                    <p:cNvPr id="22" name="رابط مستقيم 21"/>
                    <p:cNvCxnSpPr/>
                    <p:nvPr/>
                  </p:nvCxnSpPr>
                  <p:spPr>
                    <a:xfrm>
                      <a:off x="3394097" y="1319639"/>
                      <a:ext cx="700664" cy="1299652"/>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4" name="رابط مستقيم 23"/>
                    <p:cNvCxnSpPr/>
                    <p:nvPr/>
                  </p:nvCxnSpPr>
                  <p:spPr>
                    <a:xfrm>
                      <a:off x="4095780" y="2603360"/>
                      <a:ext cx="739641" cy="1069009"/>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6" name="رابط مستقيم 25"/>
                    <p:cNvCxnSpPr/>
                    <p:nvPr/>
                  </p:nvCxnSpPr>
                  <p:spPr>
                    <a:xfrm>
                      <a:off x="4819490" y="3610913"/>
                      <a:ext cx="724697" cy="1425739"/>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grpSp>
            </p:grpSp>
            <p:sp>
              <p:nvSpPr>
                <p:cNvPr id="17" name="شكل بيضاوي 16"/>
                <p:cNvSpPr/>
                <p:nvPr/>
              </p:nvSpPr>
              <p:spPr>
                <a:xfrm>
                  <a:off x="4059780" y="3030429"/>
                  <a:ext cx="72000" cy="72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rgbClr val="002060"/>
                    </a:solidFill>
                  </a:endParaRPr>
                </a:p>
              </p:txBody>
            </p:sp>
          </p:grpSp>
          <p:sp>
            <p:nvSpPr>
              <p:cNvPr id="16" name="شكل بيضاوي 15"/>
              <p:cNvSpPr/>
              <p:nvPr/>
            </p:nvSpPr>
            <p:spPr>
              <a:xfrm>
                <a:off x="3348767" y="1754148"/>
                <a:ext cx="72000" cy="72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rgbClr val="002060"/>
                  </a:solidFill>
                </a:endParaRPr>
              </a:p>
            </p:txBody>
          </p:sp>
        </p:grpSp>
        <p:cxnSp>
          <p:nvCxnSpPr>
            <p:cNvPr id="36" name="رابط مستقيم 35"/>
            <p:cNvCxnSpPr>
              <a:stCxn id="14" idx="3"/>
            </p:cNvCxnSpPr>
            <p:nvPr/>
          </p:nvCxnSpPr>
          <p:spPr>
            <a:xfrm flipH="1">
              <a:off x="2123728" y="4599513"/>
              <a:ext cx="492408" cy="1237326"/>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8" name="رابط مستقيم 37"/>
            <p:cNvCxnSpPr/>
            <p:nvPr/>
          </p:nvCxnSpPr>
          <p:spPr>
            <a:xfrm>
              <a:off x="5573781" y="5530892"/>
              <a:ext cx="582395" cy="321187"/>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 xmlns:p14="http://schemas.microsoft.com/office/powerpoint/2010/main" val="499570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4"/>
                                        </p:tgtEl>
                                        <p:attrNameLst>
                                          <p:attrName>style.visibility</p:attrName>
                                        </p:attrNameLst>
                                      </p:cBhvr>
                                      <p:to>
                                        <p:strVal val="visible"/>
                                      </p:to>
                                    </p:set>
                                    <p:animEffect transition="in" filter="randombar(horizontal)">
                                      <p:cBhvr>
                                        <p:cTn id="14" dur="500"/>
                                        <p:tgtEl>
                                          <p:spTgt spid="34"/>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مجموعة 2"/>
          <p:cNvGrpSpPr/>
          <p:nvPr/>
        </p:nvGrpSpPr>
        <p:grpSpPr>
          <a:xfrm>
            <a:off x="1163960" y="1704919"/>
            <a:ext cx="7234090" cy="4585871"/>
            <a:chOff x="1163960" y="1704919"/>
            <a:chExt cx="7234090" cy="4585871"/>
          </a:xfrm>
        </p:grpSpPr>
        <p:grpSp>
          <p:nvGrpSpPr>
            <p:cNvPr id="3" name="مجموعة 3"/>
            <p:cNvGrpSpPr/>
            <p:nvPr/>
          </p:nvGrpSpPr>
          <p:grpSpPr>
            <a:xfrm>
              <a:off x="1163960" y="1704919"/>
              <a:ext cx="7234090" cy="4585871"/>
              <a:chOff x="1163960" y="1704919"/>
              <a:chExt cx="7234090" cy="4585871"/>
            </a:xfrm>
          </p:grpSpPr>
          <p:grpSp>
            <p:nvGrpSpPr>
              <p:cNvPr id="4" name="مجموعة 6"/>
              <p:cNvGrpSpPr/>
              <p:nvPr/>
            </p:nvGrpSpPr>
            <p:grpSpPr>
              <a:xfrm>
                <a:off x="1163960" y="1704919"/>
                <a:ext cx="7234090" cy="4585871"/>
                <a:chOff x="1163960" y="1704919"/>
                <a:chExt cx="7234090" cy="4585871"/>
              </a:xfrm>
            </p:grpSpPr>
            <p:grpSp>
              <p:nvGrpSpPr>
                <p:cNvPr id="5" name="مجموعة 8"/>
                <p:cNvGrpSpPr/>
                <p:nvPr/>
              </p:nvGrpSpPr>
              <p:grpSpPr>
                <a:xfrm>
                  <a:off x="1163960" y="1704919"/>
                  <a:ext cx="7234090" cy="4585871"/>
                  <a:chOff x="1163960" y="1241850"/>
                  <a:chExt cx="7234090" cy="4585871"/>
                </a:xfrm>
              </p:grpSpPr>
              <p:grpSp>
                <p:nvGrpSpPr>
                  <p:cNvPr id="6" name="مجموعة 10"/>
                  <p:cNvGrpSpPr/>
                  <p:nvPr/>
                </p:nvGrpSpPr>
                <p:grpSpPr>
                  <a:xfrm>
                    <a:off x="1163960" y="1241850"/>
                    <a:ext cx="7234090" cy="4585871"/>
                    <a:chOff x="323528" y="1066800"/>
                    <a:chExt cx="7682020" cy="4585871"/>
                  </a:xfrm>
                </p:grpSpPr>
                <p:grpSp>
                  <p:nvGrpSpPr>
                    <p:cNvPr id="7" name="مجموعة 19"/>
                    <p:cNvGrpSpPr/>
                    <p:nvPr/>
                  </p:nvGrpSpPr>
                  <p:grpSpPr>
                    <a:xfrm>
                      <a:off x="323528" y="1066800"/>
                      <a:ext cx="7682020" cy="4585871"/>
                      <a:chOff x="323528" y="1066800"/>
                      <a:chExt cx="7682020" cy="4585871"/>
                    </a:xfrm>
                  </p:grpSpPr>
                  <p:cxnSp>
                    <p:nvCxnSpPr>
                      <p:cNvPr id="22" name="Straight Connector 6"/>
                      <p:cNvCxnSpPr/>
                      <p:nvPr/>
                    </p:nvCxnSpPr>
                    <p:spPr>
                      <a:xfrm rot="5400000">
                        <a:off x="-952499" y="3162300"/>
                        <a:ext cx="4038600" cy="3175"/>
                      </a:xfrm>
                      <a:prstGeom prst="line">
                        <a:avLst/>
                      </a:prstGeom>
                    </p:spPr>
                    <p:style>
                      <a:lnRef idx="3">
                        <a:schemeClr val="dk1"/>
                      </a:lnRef>
                      <a:fillRef idx="0">
                        <a:schemeClr val="dk1"/>
                      </a:fillRef>
                      <a:effectRef idx="2">
                        <a:schemeClr val="dk1"/>
                      </a:effectRef>
                      <a:fontRef idx="minor">
                        <a:schemeClr val="tx1"/>
                      </a:fontRef>
                    </p:style>
                  </p:cxnSp>
                  <p:sp>
                    <p:nvSpPr>
                      <p:cNvPr id="23" name="TextBox 9"/>
                      <p:cNvSpPr txBox="1">
                        <a:spLocks noChangeArrowheads="1"/>
                      </p:cNvSpPr>
                      <p:nvPr/>
                    </p:nvSpPr>
                    <p:spPr bwMode="auto">
                      <a:xfrm>
                        <a:off x="883924" y="5181600"/>
                        <a:ext cx="7121624"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hangingPunct="1"/>
                        <a:r>
                          <a:rPr lang="ar-SA" b="1" dirty="0" smtClean="0">
                            <a:solidFill>
                              <a:schemeClr val="tx2">
                                <a:lumMod val="10000"/>
                              </a:schemeClr>
                            </a:solidFill>
                          </a:rPr>
                          <a:t>الحدود الفعلية للفئات         52   47        42      37       32        27      22	</a:t>
                        </a:r>
                        <a:endParaRPr lang="en-US" b="1" dirty="0">
                          <a:solidFill>
                            <a:schemeClr val="tx2">
                              <a:lumMod val="10000"/>
                            </a:schemeClr>
                          </a:solidFill>
                        </a:endParaRPr>
                      </a:p>
                    </p:txBody>
                  </p:sp>
                  <p:sp>
                    <p:nvSpPr>
                      <p:cNvPr id="24" name="TextBox 14"/>
                      <p:cNvSpPr txBox="1">
                        <a:spLocks noChangeArrowheads="1"/>
                      </p:cNvSpPr>
                      <p:nvPr/>
                    </p:nvSpPr>
                    <p:spPr bwMode="auto">
                      <a:xfrm>
                        <a:off x="323528" y="1066800"/>
                        <a:ext cx="667072" cy="458587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sz="1600" b="1" dirty="0" smtClean="0">
                            <a:solidFill>
                              <a:schemeClr val="tx2">
                                <a:lumMod val="10000"/>
                              </a:schemeClr>
                            </a:solidFill>
                          </a:rPr>
                          <a:t>18</a:t>
                        </a:r>
                      </a:p>
                      <a:p>
                        <a:pPr eaLnBrk="1" hangingPunct="1"/>
                        <a:endParaRPr lang="ar-SA" sz="1600" b="1" dirty="0" smtClean="0">
                          <a:solidFill>
                            <a:schemeClr val="tx2">
                              <a:lumMod val="10000"/>
                            </a:schemeClr>
                          </a:solidFill>
                        </a:endParaRPr>
                      </a:p>
                      <a:p>
                        <a:pPr eaLnBrk="1" hangingPunct="1"/>
                        <a:r>
                          <a:rPr lang="ar-SA" sz="1600" b="1" dirty="0" smtClean="0">
                            <a:solidFill>
                              <a:schemeClr val="tx2">
                                <a:lumMod val="10000"/>
                              </a:schemeClr>
                            </a:solidFill>
                          </a:rPr>
                          <a:t>16</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14</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12</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10</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8</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6</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4</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2</a:t>
                        </a:r>
                        <a:endParaRPr lang="ar-SA" sz="1600" b="1" dirty="0">
                          <a:solidFill>
                            <a:schemeClr val="tx2">
                              <a:lumMod val="10000"/>
                            </a:schemeClr>
                          </a:solidFill>
                        </a:endParaRPr>
                      </a:p>
                      <a:p>
                        <a:pPr eaLnBrk="1" hangingPunct="1"/>
                        <a:endParaRPr lang="en-US" dirty="0">
                          <a:solidFill>
                            <a:schemeClr val="tx2">
                              <a:lumMod val="10000"/>
                            </a:schemeClr>
                          </a:solidFill>
                        </a:endParaRPr>
                      </a:p>
                    </p:txBody>
                  </p:sp>
                </p:grpSp>
                <p:cxnSp>
                  <p:nvCxnSpPr>
                    <p:cNvPr id="21" name="Straight Connector 6"/>
                    <p:cNvCxnSpPr/>
                    <p:nvPr/>
                  </p:nvCxnSpPr>
                  <p:spPr>
                    <a:xfrm>
                      <a:off x="1068492" y="5195545"/>
                      <a:ext cx="5447724" cy="3175"/>
                    </a:xfrm>
                    <a:prstGeom prst="line">
                      <a:avLst/>
                    </a:prstGeom>
                  </p:spPr>
                  <p:style>
                    <a:lnRef idx="3">
                      <a:schemeClr val="dk1"/>
                    </a:lnRef>
                    <a:fillRef idx="0">
                      <a:schemeClr val="dk1"/>
                    </a:fillRef>
                    <a:effectRef idx="2">
                      <a:schemeClr val="dk1"/>
                    </a:effectRef>
                    <a:fontRef idx="minor">
                      <a:schemeClr val="tx1"/>
                    </a:fontRef>
                  </p:style>
                </p:cxnSp>
              </p:grpSp>
              <p:grpSp>
                <p:nvGrpSpPr>
                  <p:cNvPr id="9" name="مجموعة 12"/>
                  <p:cNvGrpSpPr/>
                  <p:nvPr/>
                </p:nvGrpSpPr>
                <p:grpSpPr>
                  <a:xfrm>
                    <a:off x="2605592" y="3610913"/>
                    <a:ext cx="2968189" cy="1477670"/>
                    <a:chOff x="2605592" y="3610913"/>
                    <a:chExt cx="2968189" cy="1477670"/>
                  </a:xfrm>
                </p:grpSpPr>
                <p:sp>
                  <p:nvSpPr>
                    <p:cNvPr id="14" name="شكل بيضاوي 13"/>
                    <p:cNvSpPr/>
                    <p:nvPr/>
                  </p:nvSpPr>
                  <p:spPr>
                    <a:xfrm>
                      <a:off x="2605592" y="4074988"/>
                      <a:ext cx="72000" cy="72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rgbClr val="002060"/>
                        </a:solidFill>
                      </a:endParaRPr>
                    </a:p>
                  </p:txBody>
                </p:sp>
                <p:sp>
                  <p:nvSpPr>
                    <p:cNvPr id="15" name="شكل بيضاوي 14"/>
                    <p:cNvSpPr/>
                    <p:nvPr/>
                  </p:nvSpPr>
                  <p:spPr>
                    <a:xfrm>
                      <a:off x="4802540" y="3610913"/>
                      <a:ext cx="72000" cy="72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rgbClr val="002060"/>
                        </a:solidFill>
                      </a:endParaRPr>
                    </a:p>
                  </p:txBody>
                </p:sp>
                <p:sp>
                  <p:nvSpPr>
                    <p:cNvPr id="16" name="شكل بيضاوي 15"/>
                    <p:cNvSpPr/>
                    <p:nvPr/>
                  </p:nvSpPr>
                  <p:spPr>
                    <a:xfrm>
                      <a:off x="5501781" y="5016583"/>
                      <a:ext cx="72000" cy="72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rgbClr val="002060"/>
                        </a:solidFill>
                      </a:endParaRPr>
                    </a:p>
                  </p:txBody>
                </p:sp>
              </p:grpSp>
            </p:grpSp>
            <p:sp>
              <p:nvSpPr>
                <p:cNvPr id="10" name="شكل بيضاوي 9"/>
                <p:cNvSpPr/>
                <p:nvPr/>
              </p:nvSpPr>
              <p:spPr>
                <a:xfrm>
                  <a:off x="4031205" y="3030429"/>
                  <a:ext cx="72000" cy="72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rgbClr val="002060"/>
                    </a:solidFill>
                  </a:endParaRPr>
                </a:p>
              </p:txBody>
            </p:sp>
          </p:grpSp>
          <p:sp>
            <p:nvSpPr>
              <p:cNvPr id="8" name="شكل بيضاوي 7"/>
              <p:cNvSpPr/>
              <p:nvPr/>
            </p:nvSpPr>
            <p:spPr>
              <a:xfrm>
                <a:off x="3348767" y="1754148"/>
                <a:ext cx="72000" cy="72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rgbClr val="002060"/>
                  </a:solidFill>
                </a:endParaRPr>
              </a:p>
            </p:txBody>
          </p:sp>
        </p:grpSp>
        <p:sp>
          <p:nvSpPr>
            <p:cNvPr id="26" name="شكل حر 25"/>
            <p:cNvSpPr/>
            <p:nvPr/>
          </p:nvSpPr>
          <p:spPr>
            <a:xfrm>
              <a:off x="2099613" y="1786689"/>
              <a:ext cx="3909301" cy="4057345"/>
            </a:xfrm>
            <a:custGeom>
              <a:avLst/>
              <a:gdLst>
                <a:gd name="connsiteX0" fmla="*/ 19473 w 3909301"/>
                <a:gd name="connsiteY0" fmla="*/ 4048054 h 4057345"/>
                <a:gd name="connsiteX1" fmla="*/ 63016 w 3909301"/>
                <a:gd name="connsiteY1" fmla="*/ 3873882 h 4057345"/>
                <a:gd name="connsiteX2" fmla="*/ 541987 w 3909301"/>
                <a:gd name="connsiteY2" fmla="*/ 2799825 h 4057345"/>
                <a:gd name="connsiteX3" fmla="*/ 1253187 w 3909301"/>
                <a:gd name="connsiteY3" fmla="*/ 27597 h 4057345"/>
                <a:gd name="connsiteX4" fmla="*/ 2036958 w 3909301"/>
                <a:gd name="connsiteY4" fmla="*/ 1435482 h 4057345"/>
                <a:gd name="connsiteX5" fmla="*/ 2777187 w 3909301"/>
                <a:gd name="connsiteY5" fmla="*/ 2393425 h 4057345"/>
                <a:gd name="connsiteX6" fmla="*/ 3473873 w 3909301"/>
                <a:gd name="connsiteY6" fmla="*/ 3786797 h 4057345"/>
                <a:gd name="connsiteX7" fmla="*/ 3909301 w 3909301"/>
                <a:gd name="connsiteY7" fmla="*/ 4048054 h 4057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09301" h="4057345">
                  <a:moveTo>
                    <a:pt x="19473" y="4048054"/>
                  </a:moveTo>
                  <a:cubicBezTo>
                    <a:pt x="-2299" y="4064987"/>
                    <a:pt x="-24070" y="4081920"/>
                    <a:pt x="63016" y="3873882"/>
                  </a:cubicBezTo>
                  <a:cubicBezTo>
                    <a:pt x="150102" y="3665844"/>
                    <a:pt x="343625" y="3440873"/>
                    <a:pt x="541987" y="2799825"/>
                  </a:cubicBezTo>
                  <a:cubicBezTo>
                    <a:pt x="740349" y="2158777"/>
                    <a:pt x="1004025" y="254987"/>
                    <a:pt x="1253187" y="27597"/>
                  </a:cubicBezTo>
                  <a:cubicBezTo>
                    <a:pt x="1502349" y="-199794"/>
                    <a:pt x="1782958" y="1041177"/>
                    <a:pt x="2036958" y="1435482"/>
                  </a:cubicBezTo>
                  <a:cubicBezTo>
                    <a:pt x="2290958" y="1829787"/>
                    <a:pt x="2537701" y="2001539"/>
                    <a:pt x="2777187" y="2393425"/>
                  </a:cubicBezTo>
                  <a:cubicBezTo>
                    <a:pt x="3016673" y="2785311"/>
                    <a:pt x="3285187" y="3511025"/>
                    <a:pt x="3473873" y="3786797"/>
                  </a:cubicBezTo>
                  <a:cubicBezTo>
                    <a:pt x="3662559" y="4062569"/>
                    <a:pt x="3785930" y="4055311"/>
                    <a:pt x="3909301" y="4048054"/>
                  </a:cubicBezTo>
                </a:path>
              </a:pathLst>
            </a:cu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sp>
        <p:nvSpPr>
          <p:cNvPr id="25" name="وسيلة شرح مع سهم إلى اليسار 24"/>
          <p:cNvSpPr/>
          <p:nvPr/>
        </p:nvSpPr>
        <p:spPr>
          <a:xfrm>
            <a:off x="6516216" y="332656"/>
            <a:ext cx="2304256" cy="1224136"/>
          </a:xfrm>
          <a:prstGeom prst="leftArrowCallout">
            <a:avLst>
              <a:gd name="adj1" fmla="val 25000"/>
              <a:gd name="adj2" fmla="val 25000"/>
              <a:gd name="adj3" fmla="val 25000"/>
              <a:gd name="adj4" fmla="val 76315"/>
            </a:avLst>
          </a:prstGeom>
          <a:blipFill>
            <a:blip r:embed="rId2" cstate="print"/>
            <a:tile tx="0" ty="0" sx="100000" sy="100000" flip="none" algn="tl"/>
          </a:blipFill>
          <a:ln>
            <a:solidFill>
              <a:schemeClr val="tx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solidFill>
                  <a:schemeClr val="tx2">
                    <a:lumMod val="10000"/>
                  </a:schemeClr>
                </a:solidFill>
              </a:rPr>
              <a:t>3) المنحنى التكراري</a:t>
            </a:r>
            <a:endParaRPr lang="ar-SA" sz="2400" b="1" dirty="0">
              <a:solidFill>
                <a:schemeClr val="tx2">
                  <a:lumMod val="10000"/>
                </a:schemeClr>
              </a:solidFill>
            </a:endParaRPr>
          </a:p>
        </p:txBody>
      </p:sp>
    </p:spTree>
    <p:extLst>
      <p:ext uri="{BB962C8B-B14F-4D97-AF65-F5344CB8AC3E}">
        <p14:creationId xmlns="" xmlns:p14="http://schemas.microsoft.com/office/powerpoint/2010/main" val="3990419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anim calcmode="lin" valueType="num">
                                      <p:cBhvr>
                                        <p:cTn id="8" dur="1000" fill="hold"/>
                                        <p:tgtEl>
                                          <p:spTgt spid="25"/>
                                        </p:tgtEl>
                                        <p:attrNameLst>
                                          <p:attrName>ppt_x</p:attrName>
                                        </p:attrNameLst>
                                      </p:cBhvr>
                                      <p:tavLst>
                                        <p:tav tm="0">
                                          <p:val>
                                            <p:strVal val="#ppt_x"/>
                                          </p:val>
                                        </p:tav>
                                        <p:tav tm="100000">
                                          <p:val>
                                            <p:strVal val="#ppt_x"/>
                                          </p:val>
                                        </p:tav>
                                      </p:tavLst>
                                    </p:anim>
                                    <p:anim calcmode="lin" valueType="num">
                                      <p:cBhvr>
                                        <p:cTn id="9"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وسيلة شرح مع سهم إلى اليسار 1"/>
          <p:cNvSpPr/>
          <p:nvPr/>
        </p:nvSpPr>
        <p:spPr>
          <a:xfrm>
            <a:off x="6516216" y="332656"/>
            <a:ext cx="2304256" cy="1224136"/>
          </a:xfrm>
          <a:prstGeom prst="leftArrowCallout">
            <a:avLst>
              <a:gd name="adj1" fmla="val 25000"/>
              <a:gd name="adj2" fmla="val 25000"/>
              <a:gd name="adj3" fmla="val 25000"/>
              <a:gd name="adj4" fmla="val 76315"/>
            </a:avLst>
          </a:prstGeom>
          <a:blipFill>
            <a:blip r:embed="rId2" cstate="print"/>
            <a:tile tx="0" ty="0" sx="100000" sy="100000" flip="none" algn="tl"/>
          </a:blipFill>
          <a:ln>
            <a:solidFill>
              <a:schemeClr val="tx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solidFill>
                  <a:schemeClr val="tx2">
                    <a:lumMod val="10000"/>
                  </a:schemeClr>
                </a:solidFill>
              </a:rPr>
              <a:t>طريقة أخرى لرسم المضلع التكراري</a:t>
            </a:r>
            <a:endParaRPr lang="ar-SA" sz="2400" b="1" dirty="0">
              <a:solidFill>
                <a:schemeClr val="tx2">
                  <a:lumMod val="10000"/>
                </a:schemeClr>
              </a:solidFill>
            </a:endParaRPr>
          </a:p>
        </p:txBody>
      </p:sp>
      <p:sp>
        <p:nvSpPr>
          <p:cNvPr id="3" name="مربع نص 2"/>
          <p:cNvSpPr txBox="1"/>
          <p:nvPr/>
        </p:nvSpPr>
        <p:spPr>
          <a:xfrm>
            <a:off x="1187624" y="548680"/>
            <a:ext cx="4680520" cy="646331"/>
          </a:xfrm>
          <a:prstGeom prst="rect">
            <a:avLst/>
          </a:prstGeom>
          <a:noFill/>
        </p:spPr>
        <p:txBody>
          <a:bodyPr wrap="square" rtlCol="1">
            <a:spAutoFit/>
          </a:bodyPr>
          <a:lstStyle/>
          <a:p>
            <a:r>
              <a:rPr lang="ar-SA" dirty="0" smtClean="0">
                <a:solidFill>
                  <a:srgbClr val="002060"/>
                </a:solidFill>
              </a:rPr>
              <a:t>نحدد النقاط ( الأزواج المرتبة) التي إحداثيها الأفقي مركز الفئة و إحداثيها العمودي تكرار الفئة ثم نصل بينها بقطع مستقيمة.</a:t>
            </a:r>
            <a:endParaRPr lang="ar-SA" dirty="0">
              <a:solidFill>
                <a:srgbClr val="002060"/>
              </a:solidFill>
            </a:endParaRPr>
          </a:p>
        </p:txBody>
      </p:sp>
      <p:grpSp>
        <p:nvGrpSpPr>
          <p:cNvPr id="4" name="مجموعة 3"/>
          <p:cNvGrpSpPr/>
          <p:nvPr/>
        </p:nvGrpSpPr>
        <p:grpSpPr>
          <a:xfrm>
            <a:off x="1163960" y="1704919"/>
            <a:ext cx="7234090" cy="4585871"/>
            <a:chOff x="1163960" y="1704919"/>
            <a:chExt cx="7234090" cy="4585871"/>
          </a:xfrm>
        </p:grpSpPr>
        <p:grpSp>
          <p:nvGrpSpPr>
            <p:cNvPr id="5" name="مجموعة 4"/>
            <p:cNvGrpSpPr/>
            <p:nvPr/>
          </p:nvGrpSpPr>
          <p:grpSpPr>
            <a:xfrm>
              <a:off x="1163960" y="1704919"/>
              <a:ext cx="7234090" cy="4585871"/>
              <a:chOff x="1163960" y="1704919"/>
              <a:chExt cx="7234090" cy="4585871"/>
            </a:xfrm>
          </p:grpSpPr>
          <p:grpSp>
            <p:nvGrpSpPr>
              <p:cNvPr id="8" name="مجموعة 7"/>
              <p:cNvGrpSpPr/>
              <p:nvPr/>
            </p:nvGrpSpPr>
            <p:grpSpPr>
              <a:xfrm>
                <a:off x="1163960" y="1704919"/>
                <a:ext cx="7234090" cy="4585871"/>
                <a:chOff x="1163960" y="1704919"/>
                <a:chExt cx="7234090" cy="4585871"/>
              </a:xfrm>
            </p:grpSpPr>
            <p:grpSp>
              <p:nvGrpSpPr>
                <p:cNvPr id="10" name="مجموعة 9"/>
                <p:cNvGrpSpPr/>
                <p:nvPr/>
              </p:nvGrpSpPr>
              <p:grpSpPr>
                <a:xfrm>
                  <a:off x="1163960" y="1704919"/>
                  <a:ext cx="7234090" cy="4585871"/>
                  <a:chOff x="1163960" y="1241850"/>
                  <a:chExt cx="7234090" cy="4585871"/>
                </a:xfrm>
              </p:grpSpPr>
              <p:grpSp>
                <p:nvGrpSpPr>
                  <p:cNvPr id="12" name="مجموعة 11"/>
                  <p:cNvGrpSpPr/>
                  <p:nvPr/>
                </p:nvGrpSpPr>
                <p:grpSpPr>
                  <a:xfrm>
                    <a:off x="1163960" y="1241850"/>
                    <a:ext cx="7234090" cy="4585871"/>
                    <a:chOff x="323528" y="1066800"/>
                    <a:chExt cx="7682020" cy="4585871"/>
                  </a:xfrm>
                </p:grpSpPr>
                <p:grpSp>
                  <p:nvGrpSpPr>
                    <p:cNvPr id="14" name="مجموعة 20"/>
                    <p:cNvGrpSpPr/>
                    <p:nvPr/>
                  </p:nvGrpSpPr>
                  <p:grpSpPr>
                    <a:xfrm>
                      <a:off x="323528" y="1066800"/>
                      <a:ext cx="7682020" cy="4585871"/>
                      <a:chOff x="323528" y="1066800"/>
                      <a:chExt cx="7682020" cy="4585871"/>
                    </a:xfrm>
                  </p:grpSpPr>
                  <p:cxnSp>
                    <p:nvCxnSpPr>
                      <p:cNvPr id="23" name="Straight Connector 6"/>
                      <p:cNvCxnSpPr/>
                      <p:nvPr/>
                    </p:nvCxnSpPr>
                    <p:spPr>
                      <a:xfrm rot="5400000">
                        <a:off x="-952499" y="3162300"/>
                        <a:ext cx="4038600" cy="3175"/>
                      </a:xfrm>
                      <a:prstGeom prst="line">
                        <a:avLst/>
                      </a:prstGeom>
                    </p:spPr>
                    <p:style>
                      <a:lnRef idx="3">
                        <a:schemeClr val="dk1"/>
                      </a:lnRef>
                      <a:fillRef idx="0">
                        <a:schemeClr val="dk1"/>
                      </a:fillRef>
                      <a:effectRef idx="2">
                        <a:schemeClr val="dk1"/>
                      </a:effectRef>
                      <a:fontRef idx="minor">
                        <a:schemeClr val="tx1"/>
                      </a:fontRef>
                    </p:style>
                  </p:cxnSp>
                  <p:sp>
                    <p:nvSpPr>
                      <p:cNvPr id="24" name="TextBox 9"/>
                      <p:cNvSpPr txBox="1">
                        <a:spLocks noChangeArrowheads="1"/>
                      </p:cNvSpPr>
                      <p:nvPr/>
                    </p:nvSpPr>
                    <p:spPr bwMode="auto">
                      <a:xfrm>
                        <a:off x="883924" y="5181600"/>
                        <a:ext cx="7121624"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hangingPunct="1"/>
                        <a:r>
                          <a:rPr lang="ar-SA" b="1" dirty="0" smtClean="0">
                            <a:solidFill>
                              <a:schemeClr val="tx2">
                                <a:lumMod val="10000"/>
                              </a:schemeClr>
                            </a:solidFill>
                          </a:rPr>
                          <a:t>الحدود الفعلية للفئات         52   47        42      37       32        27      22	</a:t>
                        </a:r>
                        <a:endParaRPr lang="en-US" b="1" dirty="0">
                          <a:solidFill>
                            <a:schemeClr val="tx2">
                              <a:lumMod val="10000"/>
                            </a:schemeClr>
                          </a:solidFill>
                        </a:endParaRPr>
                      </a:p>
                    </p:txBody>
                  </p:sp>
                  <p:sp>
                    <p:nvSpPr>
                      <p:cNvPr id="25" name="TextBox 14"/>
                      <p:cNvSpPr txBox="1">
                        <a:spLocks noChangeArrowheads="1"/>
                      </p:cNvSpPr>
                      <p:nvPr/>
                    </p:nvSpPr>
                    <p:spPr bwMode="auto">
                      <a:xfrm>
                        <a:off x="323528" y="1066800"/>
                        <a:ext cx="667072" cy="458587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sz="1600" b="1" dirty="0" smtClean="0">
                            <a:solidFill>
                              <a:schemeClr val="tx2">
                                <a:lumMod val="10000"/>
                              </a:schemeClr>
                            </a:solidFill>
                          </a:rPr>
                          <a:t>18</a:t>
                        </a:r>
                      </a:p>
                      <a:p>
                        <a:pPr eaLnBrk="1" hangingPunct="1"/>
                        <a:endParaRPr lang="ar-SA" sz="1600" b="1" dirty="0" smtClean="0">
                          <a:solidFill>
                            <a:schemeClr val="tx2">
                              <a:lumMod val="10000"/>
                            </a:schemeClr>
                          </a:solidFill>
                        </a:endParaRPr>
                      </a:p>
                      <a:p>
                        <a:pPr eaLnBrk="1" hangingPunct="1"/>
                        <a:r>
                          <a:rPr lang="ar-SA" sz="1600" b="1" dirty="0" smtClean="0">
                            <a:solidFill>
                              <a:schemeClr val="tx2">
                                <a:lumMod val="10000"/>
                              </a:schemeClr>
                            </a:solidFill>
                          </a:rPr>
                          <a:t>16</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14</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12</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10</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8</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6</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4</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2</a:t>
                        </a:r>
                        <a:endParaRPr lang="ar-SA" sz="1600" b="1" dirty="0">
                          <a:solidFill>
                            <a:schemeClr val="tx2">
                              <a:lumMod val="10000"/>
                            </a:schemeClr>
                          </a:solidFill>
                        </a:endParaRPr>
                      </a:p>
                      <a:p>
                        <a:pPr eaLnBrk="1" hangingPunct="1"/>
                        <a:endParaRPr lang="en-US" dirty="0">
                          <a:solidFill>
                            <a:schemeClr val="tx2">
                              <a:lumMod val="10000"/>
                            </a:schemeClr>
                          </a:solidFill>
                        </a:endParaRPr>
                      </a:p>
                    </p:txBody>
                  </p:sp>
                </p:grpSp>
                <p:cxnSp>
                  <p:nvCxnSpPr>
                    <p:cNvPr id="22" name="Straight Connector 6"/>
                    <p:cNvCxnSpPr/>
                    <p:nvPr/>
                  </p:nvCxnSpPr>
                  <p:spPr>
                    <a:xfrm>
                      <a:off x="1068492" y="5195545"/>
                      <a:ext cx="5447724" cy="3175"/>
                    </a:xfrm>
                    <a:prstGeom prst="line">
                      <a:avLst/>
                    </a:prstGeom>
                  </p:spPr>
                  <p:style>
                    <a:lnRef idx="3">
                      <a:schemeClr val="dk1"/>
                    </a:lnRef>
                    <a:fillRef idx="0">
                      <a:schemeClr val="dk1"/>
                    </a:fillRef>
                    <a:effectRef idx="2">
                      <a:schemeClr val="dk1"/>
                    </a:effectRef>
                    <a:fontRef idx="minor">
                      <a:schemeClr val="tx1"/>
                    </a:fontRef>
                  </p:style>
                </p:cxnSp>
              </p:grpSp>
              <p:cxnSp>
                <p:nvCxnSpPr>
                  <p:cNvPr id="13" name="رابط مستقيم 12"/>
                  <p:cNvCxnSpPr>
                    <a:stCxn id="15" idx="0"/>
                    <a:endCxn id="9" idx="0"/>
                  </p:cNvCxnSpPr>
                  <p:nvPr/>
                </p:nvCxnSpPr>
                <p:spPr>
                  <a:xfrm flipV="1">
                    <a:off x="2641592" y="1291079"/>
                    <a:ext cx="743175" cy="2783909"/>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grpSp>
                <p:nvGrpSpPr>
                  <p:cNvPr id="21" name="مجموعة 13"/>
                  <p:cNvGrpSpPr/>
                  <p:nvPr/>
                </p:nvGrpSpPr>
                <p:grpSpPr>
                  <a:xfrm>
                    <a:off x="2605592" y="1319639"/>
                    <a:ext cx="2968189" cy="3768944"/>
                    <a:chOff x="2605592" y="1319639"/>
                    <a:chExt cx="2968189" cy="3768944"/>
                  </a:xfrm>
                </p:grpSpPr>
                <p:sp>
                  <p:nvSpPr>
                    <p:cNvPr id="15" name="شكل بيضاوي 14"/>
                    <p:cNvSpPr/>
                    <p:nvPr/>
                  </p:nvSpPr>
                  <p:spPr>
                    <a:xfrm>
                      <a:off x="2605592" y="4074988"/>
                      <a:ext cx="72000" cy="72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rgbClr val="002060"/>
                        </a:solidFill>
                      </a:endParaRPr>
                    </a:p>
                  </p:txBody>
                </p:sp>
                <p:sp>
                  <p:nvSpPr>
                    <p:cNvPr id="16" name="شكل بيضاوي 15"/>
                    <p:cNvSpPr/>
                    <p:nvPr/>
                  </p:nvSpPr>
                  <p:spPr>
                    <a:xfrm>
                      <a:off x="4802540" y="3610913"/>
                      <a:ext cx="72000" cy="72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rgbClr val="002060"/>
                        </a:solidFill>
                      </a:endParaRPr>
                    </a:p>
                  </p:txBody>
                </p:sp>
                <p:sp>
                  <p:nvSpPr>
                    <p:cNvPr id="17" name="شكل بيضاوي 16"/>
                    <p:cNvSpPr/>
                    <p:nvPr/>
                  </p:nvSpPr>
                  <p:spPr>
                    <a:xfrm>
                      <a:off x="5501781" y="5016583"/>
                      <a:ext cx="72000" cy="72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rgbClr val="002060"/>
                        </a:solidFill>
                      </a:endParaRPr>
                    </a:p>
                  </p:txBody>
                </p:sp>
                <p:cxnSp>
                  <p:nvCxnSpPr>
                    <p:cNvPr id="18" name="رابط مستقيم 17"/>
                    <p:cNvCxnSpPr/>
                    <p:nvPr/>
                  </p:nvCxnSpPr>
                  <p:spPr>
                    <a:xfrm>
                      <a:off x="3394097" y="1319639"/>
                      <a:ext cx="700664" cy="1299652"/>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9" name="رابط مستقيم 18"/>
                    <p:cNvCxnSpPr/>
                    <p:nvPr/>
                  </p:nvCxnSpPr>
                  <p:spPr>
                    <a:xfrm>
                      <a:off x="4095780" y="2603360"/>
                      <a:ext cx="739641" cy="1069009"/>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0" name="رابط مستقيم 19"/>
                    <p:cNvCxnSpPr/>
                    <p:nvPr/>
                  </p:nvCxnSpPr>
                  <p:spPr>
                    <a:xfrm>
                      <a:off x="4819490" y="3610913"/>
                      <a:ext cx="724697" cy="1425739"/>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grpSp>
            </p:grpSp>
            <p:sp>
              <p:nvSpPr>
                <p:cNvPr id="11" name="شكل بيضاوي 10"/>
                <p:cNvSpPr/>
                <p:nvPr/>
              </p:nvSpPr>
              <p:spPr>
                <a:xfrm>
                  <a:off x="4059780" y="3030429"/>
                  <a:ext cx="72000" cy="72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rgbClr val="002060"/>
                    </a:solidFill>
                  </a:endParaRPr>
                </a:p>
              </p:txBody>
            </p:sp>
          </p:grpSp>
          <p:sp>
            <p:nvSpPr>
              <p:cNvPr id="9" name="شكل بيضاوي 8"/>
              <p:cNvSpPr/>
              <p:nvPr/>
            </p:nvSpPr>
            <p:spPr>
              <a:xfrm>
                <a:off x="3348767" y="1754148"/>
                <a:ext cx="72000" cy="72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rgbClr val="002060"/>
                  </a:solidFill>
                </a:endParaRPr>
              </a:p>
            </p:txBody>
          </p:sp>
        </p:grpSp>
        <p:cxnSp>
          <p:nvCxnSpPr>
            <p:cNvPr id="6" name="رابط مستقيم 5"/>
            <p:cNvCxnSpPr>
              <a:stCxn id="15" idx="3"/>
            </p:cNvCxnSpPr>
            <p:nvPr/>
          </p:nvCxnSpPr>
          <p:spPr>
            <a:xfrm flipH="1">
              <a:off x="2123728" y="4599513"/>
              <a:ext cx="492408" cy="1237326"/>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رابط مستقيم 6"/>
            <p:cNvCxnSpPr/>
            <p:nvPr/>
          </p:nvCxnSpPr>
          <p:spPr>
            <a:xfrm>
              <a:off x="5573781" y="5530892"/>
              <a:ext cx="582395" cy="305947"/>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 xmlns:p14="http://schemas.microsoft.com/office/powerpoint/2010/main" val="2229293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randombar(horizontal)">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ar-SA" sz="6000" b="1" dirty="0" smtClean="0">
                <a:solidFill>
                  <a:schemeClr val="accent2"/>
                </a:solidFill>
                <a:cs typeface="Akhbar MT" pitchFamily="2" charset="-78"/>
              </a:rPr>
              <a:t>مثال جدول بسيط</a:t>
            </a:r>
            <a:endParaRPr lang="en-US" sz="6000" b="1" dirty="0">
              <a:solidFill>
                <a:schemeClr val="accent2"/>
              </a:solidFill>
              <a:cs typeface="Akhbar MT" pitchFamily="2" charset="-78"/>
            </a:endParaRPr>
          </a:p>
        </p:txBody>
      </p:sp>
      <p:graphicFrame>
        <p:nvGraphicFramePr>
          <p:cNvPr id="10306" name="Group 66"/>
          <p:cNvGraphicFramePr>
            <a:graphicFrameLocks noGrp="1"/>
          </p:cNvGraphicFramePr>
          <p:nvPr>
            <p:ph sz="half" idx="2"/>
          </p:nvPr>
        </p:nvGraphicFramePr>
        <p:xfrm>
          <a:off x="1116013" y="1700213"/>
          <a:ext cx="7524750" cy="4988560"/>
        </p:xfrm>
        <a:graphic>
          <a:graphicData uri="http://schemas.openxmlformats.org/drawingml/2006/table">
            <a:tbl>
              <a:tblPr rtl="1"/>
              <a:tblGrid>
                <a:gridCol w="2843213"/>
                <a:gridCol w="4681537"/>
              </a:tblGrid>
              <a:tr h="711200">
                <a:tc>
                  <a:txBody>
                    <a:bodyPr/>
                    <a:lstStyle/>
                    <a:p>
                      <a:pPr marL="0" marR="0" lvl="0" indent="0" algn="ct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4000" b="1" i="0" u="none" strike="noStrike" cap="none" normalizeH="0" baseline="0" dirty="0" smtClean="0">
                          <a:ln>
                            <a:noFill/>
                          </a:ln>
                          <a:solidFill>
                            <a:schemeClr val="tx1"/>
                          </a:solidFill>
                          <a:effectLst/>
                          <a:latin typeface="Verdana" pitchFamily="34" charset="0"/>
                          <a:cs typeface="Akhbar MT" pitchFamily="2" charset="-78"/>
                        </a:rPr>
                        <a:t>الحالة الاجتماعية </a:t>
                      </a:r>
                      <a:endParaRPr kumimoji="0" lang="en-US" sz="4000" b="1" i="0" u="none" strike="noStrike" cap="none" normalizeH="0" baseline="0" dirty="0" smtClean="0">
                        <a:ln>
                          <a:noFill/>
                        </a:ln>
                        <a:solidFill>
                          <a:schemeClr val="tx1"/>
                        </a:solidFill>
                        <a:effectLst/>
                        <a:latin typeface="Verdana" pitchFamily="34" charset="0"/>
                        <a:cs typeface="Akhbar MT"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4000" b="1" i="0" u="none" strike="noStrike" cap="none" normalizeH="0" baseline="0" smtClean="0">
                          <a:ln>
                            <a:noFill/>
                          </a:ln>
                          <a:solidFill>
                            <a:schemeClr val="tx1"/>
                          </a:solidFill>
                          <a:effectLst/>
                          <a:latin typeface="Verdana" pitchFamily="34" charset="0"/>
                          <a:cs typeface="Akhbar MT" pitchFamily="2" charset="-78"/>
                        </a:rPr>
                        <a:t>التكرار (ك)</a:t>
                      </a:r>
                      <a:endParaRPr kumimoji="0" lang="en-US" sz="4000" b="1" i="0" u="none" strike="noStrike" cap="none" normalizeH="0" baseline="0" smtClean="0">
                        <a:ln>
                          <a:noFill/>
                        </a:ln>
                        <a:solidFill>
                          <a:schemeClr val="tx1"/>
                        </a:solidFill>
                        <a:effectLst/>
                        <a:latin typeface="Verdana" pitchFamily="34" charset="0"/>
                        <a:cs typeface="Akhbar MT"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711200">
                <a:tc>
                  <a:txBody>
                    <a:bodyPr/>
                    <a:lstStyle/>
                    <a:p>
                      <a:pPr marL="0" marR="0" lvl="0" indent="0" algn="ct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4000" b="1" i="0" u="none" strike="noStrike" cap="none" normalizeH="0" baseline="0" dirty="0" smtClean="0">
                          <a:ln>
                            <a:noFill/>
                          </a:ln>
                          <a:solidFill>
                            <a:schemeClr val="tx1"/>
                          </a:solidFill>
                          <a:effectLst/>
                          <a:latin typeface="Verdana" pitchFamily="34" charset="0"/>
                          <a:cs typeface="Akhbar MT" pitchFamily="2" charset="-78"/>
                        </a:rPr>
                        <a:t>متزوج</a:t>
                      </a:r>
                      <a:endParaRPr kumimoji="0" lang="en-US" sz="4000" b="1" i="0" u="none" strike="noStrike" cap="none" normalizeH="0" baseline="0" dirty="0" smtClean="0">
                        <a:ln>
                          <a:noFill/>
                        </a:ln>
                        <a:solidFill>
                          <a:schemeClr val="tx1"/>
                        </a:solidFill>
                        <a:effectLst/>
                        <a:latin typeface="Verdana" pitchFamily="34" charset="0"/>
                        <a:cs typeface="Akhbar MT"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4000" b="1" i="0" u="none" strike="noStrike" cap="none" normalizeH="0" baseline="0" smtClean="0">
                          <a:ln>
                            <a:noFill/>
                          </a:ln>
                          <a:solidFill>
                            <a:schemeClr val="tx1"/>
                          </a:solidFill>
                          <a:effectLst/>
                          <a:latin typeface="Verdana" pitchFamily="34" charset="0"/>
                          <a:cs typeface="Akhbar MT" pitchFamily="2" charset="-78"/>
                        </a:rPr>
                        <a:t>5</a:t>
                      </a:r>
                      <a:endParaRPr kumimoji="0" lang="en-US" sz="4000" b="1" i="0" u="none" strike="noStrike" cap="none" normalizeH="0" baseline="0" smtClean="0">
                        <a:ln>
                          <a:noFill/>
                        </a:ln>
                        <a:solidFill>
                          <a:schemeClr val="tx1"/>
                        </a:solidFill>
                        <a:effectLst/>
                        <a:latin typeface="Verdana" pitchFamily="34" charset="0"/>
                        <a:cs typeface="Akhbar MT"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1200">
                <a:tc>
                  <a:txBody>
                    <a:bodyPr/>
                    <a:lstStyle/>
                    <a:p>
                      <a:pPr marL="0" marR="0" lvl="0" indent="0" algn="ct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4000" b="1" i="0" u="none" strike="noStrike" cap="none" normalizeH="0" baseline="0" dirty="0" err="1" smtClean="0">
                          <a:ln>
                            <a:noFill/>
                          </a:ln>
                          <a:solidFill>
                            <a:schemeClr val="tx1"/>
                          </a:solidFill>
                          <a:effectLst/>
                          <a:latin typeface="Verdana" pitchFamily="34" charset="0"/>
                          <a:cs typeface="Akhbar MT" pitchFamily="2" charset="-78"/>
                        </a:rPr>
                        <a:t>عازب</a:t>
                      </a:r>
                      <a:endParaRPr kumimoji="0" lang="en-US" sz="4000" b="1" i="0" u="none" strike="noStrike" cap="none" normalizeH="0" baseline="0" dirty="0" smtClean="0">
                        <a:ln>
                          <a:noFill/>
                        </a:ln>
                        <a:solidFill>
                          <a:schemeClr val="tx1"/>
                        </a:solidFill>
                        <a:effectLst/>
                        <a:latin typeface="Verdana" pitchFamily="34" charset="0"/>
                        <a:cs typeface="Akhbar MT"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4000" b="1" i="0" u="none" strike="noStrike" cap="none" normalizeH="0" baseline="0" smtClean="0">
                          <a:ln>
                            <a:noFill/>
                          </a:ln>
                          <a:solidFill>
                            <a:schemeClr val="tx1"/>
                          </a:solidFill>
                          <a:effectLst/>
                          <a:latin typeface="Verdana" pitchFamily="34" charset="0"/>
                          <a:cs typeface="Akhbar MT" pitchFamily="2" charset="-78"/>
                        </a:rPr>
                        <a:t>10</a:t>
                      </a:r>
                      <a:endParaRPr kumimoji="0" lang="en-US" sz="4000" b="1" i="0" u="none" strike="noStrike" cap="none" normalizeH="0" baseline="0" smtClean="0">
                        <a:ln>
                          <a:noFill/>
                        </a:ln>
                        <a:solidFill>
                          <a:schemeClr val="tx1"/>
                        </a:solidFill>
                        <a:effectLst/>
                        <a:latin typeface="Verdana" pitchFamily="34" charset="0"/>
                        <a:cs typeface="Akhbar MT"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1200">
                <a:tc>
                  <a:txBody>
                    <a:bodyPr/>
                    <a:lstStyle/>
                    <a:p>
                      <a:pPr marL="0" marR="0" lvl="0" indent="0" algn="ct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4000" b="1" i="0" u="none" strike="noStrike" cap="none" normalizeH="0" baseline="0" dirty="0" err="1" smtClean="0">
                          <a:ln>
                            <a:noFill/>
                          </a:ln>
                          <a:solidFill>
                            <a:schemeClr val="tx1"/>
                          </a:solidFill>
                          <a:effectLst/>
                          <a:latin typeface="Verdana" pitchFamily="34" charset="0"/>
                          <a:cs typeface="Akhbar MT" pitchFamily="2" charset="-78"/>
                        </a:rPr>
                        <a:t>ارمل</a:t>
                      </a:r>
                      <a:endParaRPr kumimoji="0" lang="en-US" sz="4000" b="1" i="0" u="none" strike="noStrike" cap="none" normalizeH="0" baseline="0" dirty="0" smtClean="0">
                        <a:ln>
                          <a:noFill/>
                        </a:ln>
                        <a:solidFill>
                          <a:schemeClr val="tx1"/>
                        </a:solidFill>
                        <a:effectLst/>
                        <a:latin typeface="Verdana" pitchFamily="34" charset="0"/>
                        <a:cs typeface="Akhbar MT"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4000" b="1" i="0" u="none" strike="noStrike" cap="none" normalizeH="0" baseline="0" smtClean="0">
                          <a:ln>
                            <a:noFill/>
                          </a:ln>
                          <a:solidFill>
                            <a:schemeClr val="tx1"/>
                          </a:solidFill>
                          <a:effectLst/>
                          <a:latin typeface="Verdana" pitchFamily="34" charset="0"/>
                          <a:cs typeface="Akhbar MT" pitchFamily="2" charset="-78"/>
                        </a:rPr>
                        <a:t>4</a:t>
                      </a:r>
                      <a:endParaRPr kumimoji="0" lang="en-US" sz="4000" b="1" i="0" u="none" strike="noStrike" cap="none" normalizeH="0" baseline="0" smtClean="0">
                        <a:ln>
                          <a:noFill/>
                        </a:ln>
                        <a:solidFill>
                          <a:schemeClr val="tx1"/>
                        </a:solidFill>
                        <a:effectLst/>
                        <a:latin typeface="Verdana" pitchFamily="34" charset="0"/>
                        <a:cs typeface="Akhbar MT"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1200">
                <a:tc>
                  <a:txBody>
                    <a:bodyPr/>
                    <a:lstStyle/>
                    <a:p>
                      <a:pPr marL="0" marR="0" lvl="0" indent="0" algn="ct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4000" b="1" i="0" u="none" strike="noStrike" cap="none" normalizeH="0" baseline="0" smtClean="0">
                          <a:ln>
                            <a:noFill/>
                          </a:ln>
                          <a:solidFill>
                            <a:schemeClr val="tx1"/>
                          </a:solidFill>
                          <a:effectLst/>
                          <a:latin typeface="Verdana" pitchFamily="34" charset="0"/>
                          <a:cs typeface="Akhbar MT" pitchFamily="2" charset="-78"/>
                        </a:rPr>
                        <a:t>مطلق</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4000" b="1" i="0" u="none" strike="noStrike" cap="none" normalizeH="0" baseline="0" smtClean="0">
                          <a:ln>
                            <a:noFill/>
                          </a:ln>
                          <a:solidFill>
                            <a:schemeClr val="tx1"/>
                          </a:solidFill>
                          <a:effectLst/>
                          <a:latin typeface="Verdana" pitchFamily="34" charset="0"/>
                          <a:cs typeface="Akhbar MT" pitchFamily="2" charset="-78"/>
                        </a:rPr>
                        <a:t>6</a:t>
                      </a:r>
                      <a:endParaRPr kumimoji="0" lang="en-US" sz="4000" b="1" i="0" u="none" strike="noStrike" cap="none" normalizeH="0" baseline="0" smtClean="0">
                        <a:ln>
                          <a:noFill/>
                        </a:ln>
                        <a:solidFill>
                          <a:schemeClr val="tx1"/>
                        </a:solidFill>
                        <a:effectLst/>
                        <a:latin typeface="Verdana" pitchFamily="34" charset="0"/>
                        <a:cs typeface="Akhbar MT"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1200">
                <a:tc>
                  <a:txBody>
                    <a:bodyPr/>
                    <a:lstStyle/>
                    <a:p>
                      <a:pPr marL="0" marR="0" lvl="0" indent="0" algn="ct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4000" b="1" i="0" u="none" strike="noStrike" cap="none" normalizeH="0" baseline="0" smtClean="0">
                          <a:ln>
                            <a:noFill/>
                          </a:ln>
                          <a:solidFill>
                            <a:schemeClr val="tx1"/>
                          </a:solidFill>
                          <a:effectLst/>
                          <a:latin typeface="Verdana" pitchFamily="34" charset="0"/>
                          <a:cs typeface="Akhbar MT" pitchFamily="2" charset="-78"/>
                        </a:rPr>
                        <a:t>المجموع</a:t>
                      </a:r>
                      <a:endParaRPr kumimoji="0" lang="en-US" sz="4000" b="1" i="0" u="none" strike="noStrike" cap="none" normalizeH="0" baseline="0" smtClean="0">
                        <a:ln>
                          <a:noFill/>
                        </a:ln>
                        <a:solidFill>
                          <a:schemeClr val="tx1"/>
                        </a:solidFill>
                        <a:effectLst/>
                        <a:latin typeface="Verdana" pitchFamily="34" charset="0"/>
                        <a:cs typeface="Akhbar MT" pitchFamily="2" charset="-78"/>
                      </a:endParaRPr>
                    </a:p>
                    <a:p>
                      <a:pPr marL="0" marR="0" lvl="0" indent="0" algn="ctr" defTabSz="914400" rtl="1"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4000" b="1" i="0" u="none" strike="noStrike" cap="none" normalizeH="0" baseline="0" smtClean="0">
                        <a:ln>
                          <a:noFill/>
                        </a:ln>
                        <a:solidFill>
                          <a:schemeClr val="tx1"/>
                        </a:solidFill>
                        <a:effectLst/>
                        <a:latin typeface="Verdana" pitchFamily="34" charset="0"/>
                        <a:cs typeface="Akhbar MT"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4000" b="1" i="0" u="none" strike="noStrike" cap="none" normalizeH="0" baseline="0" dirty="0" smtClean="0">
                          <a:ln>
                            <a:noFill/>
                          </a:ln>
                          <a:solidFill>
                            <a:schemeClr val="tx1"/>
                          </a:solidFill>
                          <a:effectLst/>
                          <a:latin typeface="Verdana" pitchFamily="34" charset="0"/>
                          <a:cs typeface="Akhbar MT" pitchFamily="2" charset="-78"/>
                        </a:rPr>
                        <a:t>25</a:t>
                      </a:r>
                      <a:endParaRPr kumimoji="0" lang="en-US" sz="4000" b="1" i="0" u="none" strike="noStrike" cap="none" normalizeH="0" baseline="0" dirty="0" smtClean="0">
                        <a:ln>
                          <a:noFill/>
                        </a:ln>
                        <a:solidFill>
                          <a:schemeClr val="tx1"/>
                        </a:solidFill>
                        <a:effectLst/>
                        <a:latin typeface="Verdana" pitchFamily="34" charset="0"/>
                        <a:cs typeface="Akhbar MT"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ar-SA" sz="6600" dirty="0" smtClean="0">
                <a:solidFill>
                  <a:schemeClr val="accent2"/>
                </a:solidFill>
                <a:cs typeface="Akhbar MT" pitchFamily="2" charset="-78"/>
              </a:rPr>
              <a:t>مثال جدول مزدوج</a:t>
            </a:r>
            <a:endParaRPr lang="en-US" sz="6600" dirty="0">
              <a:solidFill>
                <a:schemeClr val="accent2"/>
              </a:solidFill>
              <a:cs typeface="Akhbar MT" pitchFamily="2" charset="-78"/>
            </a:endParaRPr>
          </a:p>
        </p:txBody>
      </p:sp>
      <p:graphicFrame>
        <p:nvGraphicFramePr>
          <p:cNvPr id="12396" name="Group 108"/>
          <p:cNvGraphicFramePr>
            <a:graphicFrameLocks noGrp="1"/>
          </p:cNvGraphicFramePr>
          <p:nvPr>
            <p:ph type="tbl" idx="1"/>
          </p:nvPr>
        </p:nvGraphicFramePr>
        <p:xfrm>
          <a:off x="566738" y="1752600"/>
          <a:ext cx="8001000" cy="4437888"/>
        </p:xfrm>
        <a:graphic>
          <a:graphicData uri="http://schemas.openxmlformats.org/drawingml/2006/table">
            <a:tbl>
              <a:tblPr rtl="1"/>
              <a:tblGrid>
                <a:gridCol w="2843213"/>
                <a:gridCol w="1800225"/>
                <a:gridCol w="1728787"/>
                <a:gridCol w="1628775"/>
              </a:tblGrid>
              <a:tr h="1066800">
                <a:tc>
                  <a:txBody>
                    <a:bodyPr/>
                    <a:lstStyle/>
                    <a:p>
                      <a:pPr marL="0" marR="0" lvl="0" indent="0" algn="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3200" b="1" i="0" u="none" strike="noStrike" cap="none" normalizeH="0" baseline="0" dirty="0" smtClean="0">
                          <a:ln>
                            <a:noFill/>
                          </a:ln>
                          <a:solidFill>
                            <a:srgbClr val="0000FF"/>
                          </a:solidFill>
                          <a:effectLst/>
                          <a:latin typeface="Verdana" pitchFamily="34" charset="0"/>
                          <a:cs typeface="Akhbar MT" pitchFamily="2" charset="-78"/>
                        </a:rPr>
                        <a:t>         الحالة التعليمية</a:t>
                      </a:r>
                    </a:p>
                    <a:p>
                      <a:pPr marL="0" marR="0" lvl="0" indent="0" algn="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3600" b="1" i="0" u="none" strike="noStrike" cap="none" normalizeH="0" baseline="0" dirty="0" smtClean="0">
                          <a:ln>
                            <a:noFill/>
                          </a:ln>
                          <a:solidFill>
                            <a:srgbClr val="008000"/>
                          </a:solidFill>
                          <a:effectLst/>
                          <a:latin typeface="Verdana" pitchFamily="34" charset="0"/>
                          <a:cs typeface="Akhbar MT" pitchFamily="2" charset="-78"/>
                        </a:rPr>
                        <a:t>الجنس</a:t>
                      </a:r>
                      <a:endParaRPr kumimoji="0" lang="en-US" sz="3600" b="1" i="0" u="none" strike="noStrike" cap="none" normalizeH="0" baseline="0" dirty="0" smtClean="0">
                        <a:ln>
                          <a:noFill/>
                        </a:ln>
                        <a:solidFill>
                          <a:srgbClr val="008000"/>
                        </a:solidFill>
                        <a:effectLst/>
                        <a:latin typeface="Verdana" pitchFamily="34" charset="0"/>
                        <a:cs typeface="Akhbar MT"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28575" cap="flat" cmpd="sng" algn="ctr">
                      <a:solidFill>
                        <a:schemeClr val="tx1"/>
                      </a:solidFill>
                      <a:prstDash val="solid"/>
                      <a:round/>
                      <a:headEnd type="none" w="med" len="med"/>
                      <a:tailEnd type="none" w="med" len="med"/>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4000" b="1" i="0" u="none" strike="noStrike" cap="none" normalizeH="0" baseline="0" smtClean="0">
                          <a:ln>
                            <a:noFill/>
                          </a:ln>
                          <a:solidFill>
                            <a:srgbClr val="0000FF"/>
                          </a:solidFill>
                          <a:effectLst/>
                          <a:latin typeface="Verdana" pitchFamily="34" charset="0"/>
                          <a:cs typeface="Akhbar MT" pitchFamily="2" charset="-78"/>
                        </a:rPr>
                        <a:t>متعلم</a:t>
                      </a:r>
                      <a:endParaRPr kumimoji="0" lang="en-US" sz="4000" b="1" i="0" u="none" strike="noStrike" cap="none" normalizeH="0" baseline="0" smtClean="0">
                        <a:ln>
                          <a:noFill/>
                        </a:ln>
                        <a:solidFill>
                          <a:srgbClr val="0000FF"/>
                        </a:solidFill>
                        <a:effectLst/>
                        <a:latin typeface="Verdana" pitchFamily="34" charset="0"/>
                        <a:cs typeface="Akhbar MT"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4000" b="1" i="0" u="none" strike="noStrike" cap="none" normalizeH="0" baseline="0" smtClean="0">
                          <a:ln>
                            <a:noFill/>
                          </a:ln>
                          <a:solidFill>
                            <a:srgbClr val="0000FF"/>
                          </a:solidFill>
                          <a:effectLst/>
                          <a:latin typeface="Verdana" pitchFamily="34" charset="0"/>
                          <a:cs typeface="Akhbar MT" pitchFamily="2" charset="-78"/>
                        </a:rPr>
                        <a:t>غير متعلم</a:t>
                      </a:r>
                      <a:endParaRPr kumimoji="0" lang="en-US" sz="4000" b="1" i="0" u="none" strike="noStrike" cap="none" normalizeH="0" baseline="0" smtClean="0">
                        <a:ln>
                          <a:noFill/>
                        </a:ln>
                        <a:solidFill>
                          <a:srgbClr val="0000FF"/>
                        </a:solidFill>
                        <a:effectLst/>
                        <a:latin typeface="Verdana" pitchFamily="34" charset="0"/>
                        <a:cs typeface="Akhbar MT"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4000" b="1" i="0" u="none" strike="noStrike" cap="none" normalizeH="0" baseline="0" smtClean="0">
                          <a:ln>
                            <a:noFill/>
                          </a:ln>
                          <a:solidFill>
                            <a:schemeClr val="accent2"/>
                          </a:solidFill>
                          <a:effectLst/>
                          <a:latin typeface="Verdana" pitchFamily="34" charset="0"/>
                          <a:cs typeface="Akhbar MT" pitchFamily="2" charset="-78"/>
                        </a:rPr>
                        <a:t>المجموع</a:t>
                      </a:r>
                      <a:endParaRPr kumimoji="0" lang="en-US" sz="4000" b="1" i="0" u="none" strike="noStrike" cap="none" normalizeH="0" baseline="0" smtClean="0">
                        <a:ln>
                          <a:noFill/>
                        </a:ln>
                        <a:solidFill>
                          <a:schemeClr val="accent2"/>
                        </a:solidFill>
                        <a:effectLst/>
                        <a:latin typeface="Verdana" pitchFamily="34" charset="0"/>
                        <a:cs typeface="Akhbar MT"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6800">
                <a:tc>
                  <a:txBody>
                    <a:bodyPr/>
                    <a:lstStyle/>
                    <a:p>
                      <a:pPr marL="0" marR="0" lvl="0" indent="0" algn="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4000" b="1" i="0" u="none" strike="noStrike" cap="none" normalizeH="0" baseline="0" smtClean="0">
                          <a:ln>
                            <a:noFill/>
                          </a:ln>
                          <a:solidFill>
                            <a:srgbClr val="008000"/>
                          </a:solidFill>
                          <a:effectLst/>
                          <a:latin typeface="Verdana" pitchFamily="34" charset="0"/>
                          <a:cs typeface="Akhbar MT" pitchFamily="2" charset="-78"/>
                        </a:rPr>
                        <a:t>ذكر</a:t>
                      </a:r>
                      <a:endParaRPr kumimoji="0" lang="en-US" sz="4000" b="1" i="0" u="none" strike="noStrike" cap="none" normalizeH="0" baseline="0" smtClean="0">
                        <a:ln>
                          <a:noFill/>
                        </a:ln>
                        <a:solidFill>
                          <a:srgbClr val="008000"/>
                        </a:solidFill>
                        <a:effectLst/>
                        <a:latin typeface="Verdana" pitchFamily="34" charset="0"/>
                        <a:cs typeface="Akhbar MT"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3600" b="1" i="0" u="none" strike="noStrike" cap="none" normalizeH="0" baseline="0" smtClean="0">
                          <a:ln>
                            <a:noFill/>
                          </a:ln>
                          <a:solidFill>
                            <a:schemeClr val="tx1"/>
                          </a:solidFill>
                          <a:effectLst/>
                          <a:latin typeface="Verdana" pitchFamily="34" charset="0"/>
                          <a:cs typeface="Akhbar MT" pitchFamily="2" charset="-78"/>
                        </a:rPr>
                        <a:t>7</a:t>
                      </a:r>
                      <a:endParaRPr kumimoji="0" lang="en-US" sz="3600" b="1" i="0" u="none" strike="noStrike" cap="none" normalizeH="0" baseline="0" smtClean="0">
                        <a:ln>
                          <a:noFill/>
                        </a:ln>
                        <a:solidFill>
                          <a:schemeClr val="tx1"/>
                        </a:solidFill>
                        <a:effectLst/>
                        <a:latin typeface="Verdana" pitchFamily="34" charset="0"/>
                        <a:cs typeface="Akhbar MT"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3600" b="1" i="0" u="none" strike="noStrike" cap="none" normalizeH="0" baseline="0" smtClean="0">
                          <a:ln>
                            <a:noFill/>
                          </a:ln>
                          <a:solidFill>
                            <a:schemeClr val="tx1"/>
                          </a:solidFill>
                          <a:effectLst/>
                          <a:latin typeface="Verdana" pitchFamily="34" charset="0"/>
                          <a:cs typeface="Akhbar MT" pitchFamily="2" charset="-78"/>
                        </a:rPr>
                        <a:t>3</a:t>
                      </a:r>
                      <a:endParaRPr kumimoji="0" lang="en-US" sz="3600" b="1" i="0" u="none" strike="noStrike" cap="none" normalizeH="0" baseline="0" smtClean="0">
                        <a:ln>
                          <a:noFill/>
                        </a:ln>
                        <a:solidFill>
                          <a:schemeClr val="tx1"/>
                        </a:solidFill>
                        <a:effectLst/>
                        <a:latin typeface="Verdana" pitchFamily="34" charset="0"/>
                        <a:cs typeface="Akhbar MT"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3600" b="0" i="0" u="none" strike="noStrike" cap="none" normalizeH="0" baseline="0" smtClean="0">
                          <a:ln>
                            <a:noFill/>
                          </a:ln>
                          <a:solidFill>
                            <a:schemeClr val="tx1"/>
                          </a:solidFill>
                          <a:effectLst/>
                          <a:latin typeface="Verdana" pitchFamily="34" charset="0"/>
                          <a:cs typeface="Akhbar MT" pitchFamily="2" charset="-78"/>
                        </a:rPr>
                        <a:t>10</a:t>
                      </a:r>
                      <a:endParaRPr kumimoji="0" lang="en-US" sz="3600" b="0" i="0" u="none" strike="noStrike" cap="none" normalizeH="0" baseline="0" smtClean="0">
                        <a:ln>
                          <a:noFill/>
                        </a:ln>
                        <a:solidFill>
                          <a:schemeClr val="tx1"/>
                        </a:solidFill>
                        <a:effectLst/>
                        <a:latin typeface="Verdana" pitchFamily="34" charset="0"/>
                        <a:cs typeface="Akhbar MT"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6800">
                <a:tc>
                  <a:txBody>
                    <a:bodyPr/>
                    <a:lstStyle/>
                    <a:p>
                      <a:pPr marL="0" marR="0" lvl="0" indent="0" algn="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4000" b="1" i="0" u="none" strike="noStrike" cap="none" normalizeH="0" baseline="0" smtClean="0">
                          <a:ln>
                            <a:noFill/>
                          </a:ln>
                          <a:solidFill>
                            <a:srgbClr val="008000"/>
                          </a:solidFill>
                          <a:effectLst/>
                          <a:latin typeface="Verdana" pitchFamily="34" charset="0"/>
                          <a:cs typeface="Akhbar MT" pitchFamily="2" charset="-78"/>
                        </a:rPr>
                        <a:t>أنثى</a:t>
                      </a:r>
                      <a:endParaRPr kumimoji="0" lang="en-US" sz="4000" b="1" i="0" u="none" strike="noStrike" cap="none" normalizeH="0" baseline="0" smtClean="0">
                        <a:ln>
                          <a:noFill/>
                        </a:ln>
                        <a:solidFill>
                          <a:srgbClr val="008000"/>
                        </a:solidFill>
                        <a:effectLst/>
                        <a:latin typeface="Verdana" pitchFamily="34" charset="0"/>
                        <a:cs typeface="Akhbar MT"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3600" b="1" i="0" u="none" strike="noStrike" cap="none" normalizeH="0" baseline="0" smtClean="0">
                          <a:ln>
                            <a:noFill/>
                          </a:ln>
                          <a:solidFill>
                            <a:schemeClr val="tx1"/>
                          </a:solidFill>
                          <a:effectLst/>
                          <a:latin typeface="Verdana" pitchFamily="34" charset="0"/>
                          <a:cs typeface="Akhbar MT" pitchFamily="2" charset="-78"/>
                        </a:rPr>
                        <a:t>5</a:t>
                      </a:r>
                      <a:endParaRPr kumimoji="0" lang="en-US" sz="3600" b="1" i="0" u="none" strike="noStrike" cap="none" normalizeH="0" baseline="0" smtClean="0">
                        <a:ln>
                          <a:noFill/>
                        </a:ln>
                        <a:solidFill>
                          <a:schemeClr val="tx1"/>
                        </a:solidFill>
                        <a:effectLst/>
                        <a:latin typeface="Verdana" pitchFamily="34" charset="0"/>
                        <a:cs typeface="Akhbar MT"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3600" b="1" i="0" u="none" strike="noStrike" cap="none" normalizeH="0" baseline="0" smtClean="0">
                          <a:ln>
                            <a:noFill/>
                          </a:ln>
                          <a:solidFill>
                            <a:schemeClr val="tx1"/>
                          </a:solidFill>
                          <a:effectLst/>
                          <a:latin typeface="Verdana" pitchFamily="34" charset="0"/>
                          <a:cs typeface="Akhbar MT" pitchFamily="2" charset="-78"/>
                        </a:rPr>
                        <a:t>5</a:t>
                      </a:r>
                      <a:endParaRPr kumimoji="0" lang="en-US" sz="3600" b="1" i="0" u="none" strike="noStrike" cap="none" normalizeH="0" baseline="0" smtClean="0">
                        <a:ln>
                          <a:noFill/>
                        </a:ln>
                        <a:solidFill>
                          <a:schemeClr val="tx1"/>
                        </a:solidFill>
                        <a:effectLst/>
                        <a:latin typeface="Verdana" pitchFamily="34" charset="0"/>
                        <a:cs typeface="Akhbar MT"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3600" b="0" i="0" u="none" strike="noStrike" cap="none" normalizeH="0" baseline="0" smtClean="0">
                          <a:ln>
                            <a:noFill/>
                          </a:ln>
                          <a:solidFill>
                            <a:schemeClr val="tx1"/>
                          </a:solidFill>
                          <a:effectLst/>
                          <a:latin typeface="Verdana" pitchFamily="34" charset="0"/>
                          <a:cs typeface="Akhbar MT" pitchFamily="2" charset="-78"/>
                        </a:rPr>
                        <a:t>10</a:t>
                      </a:r>
                      <a:endParaRPr kumimoji="0" lang="en-US" sz="3600" b="0" i="0" u="none" strike="noStrike" cap="none" normalizeH="0" baseline="0" smtClean="0">
                        <a:ln>
                          <a:noFill/>
                        </a:ln>
                        <a:solidFill>
                          <a:schemeClr val="tx1"/>
                        </a:solidFill>
                        <a:effectLst/>
                        <a:latin typeface="Verdana" pitchFamily="34" charset="0"/>
                        <a:cs typeface="Akhbar MT"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6800">
                <a:tc>
                  <a:txBody>
                    <a:bodyPr/>
                    <a:lstStyle/>
                    <a:p>
                      <a:pPr marL="0" marR="0" lvl="0" indent="0" algn="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4000" b="1" i="0" u="none" strike="noStrike" cap="none" normalizeH="0" baseline="0" smtClean="0">
                          <a:ln>
                            <a:noFill/>
                          </a:ln>
                          <a:solidFill>
                            <a:schemeClr val="accent2"/>
                          </a:solidFill>
                          <a:effectLst/>
                          <a:latin typeface="Verdana" pitchFamily="34" charset="0"/>
                          <a:cs typeface="Akhbar MT" pitchFamily="2" charset="-78"/>
                        </a:rPr>
                        <a:t>المجموع</a:t>
                      </a:r>
                      <a:endParaRPr kumimoji="0" lang="en-US" sz="4000" b="1" i="0" u="none" strike="noStrike" cap="none" normalizeH="0" baseline="0" smtClean="0">
                        <a:ln>
                          <a:noFill/>
                        </a:ln>
                        <a:solidFill>
                          <a:schemeClr val="accent2"/>
                        </a:solidFill>
                        <a:effectLst/>
                        <a:latin typeface="Verdana" pitchFamily="34" charset="0"/>
                        <a:cs typeface="Akhbar MT"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3600" b="0" i="0" u="none" strike="noStrike" cap="none" normalizeH="0" baseline="0" smtClean="0">
                          <a:ln>
                            <a:noFill/>
                          </a:ln>
                          <a:solidFill>
                            <a:schemeClr val="tx1"/>
                          </a:solidFill>
                          <a:effectLst/>
                          <a:latin typeface="Verdana" pitchFamily="34" charset="0"/>
                          <a:cs typeface="Akhbar MT" pitchFamily="2" charset="-78"/>
                        </a:rPr>
                        <a:t>12</a:t>
                      </a:r>
                      <a:endParaRPr kumimoji="0" lang="en-US" sz="3600" b="0" i="0" u="none" strike="noStrike" cap="none" normalizeH="0" baseline="0" smtClean="0">
                        <a:ln>
                          <a:noFill/>
                        </a:ln>
                        <a:solidFill>
                          <a:schemeClr val="tx1"/>
                        </a:solidFill>
                        <a:effectLst/>
                        <a:latin typeface="Verdana" pitchFamily="34" charset="0"/>
                        <a:cs typeface="Akhbar MT"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3600" b="0" i="0" u="none" strike="noStrike" cap="none" normalizeH="0" baseline="0" dirty="0" smtClean="0">
                          <a:ln>
                            <a:noFill/>
                          </a:ln>
                          <a:solidFill>
                            <a:schemeClr val="tx1"/>
                          </a:solidFill>
                          <a:effectLst/>
                          <a:latin typeface="Verdana" pitchFamily="34" charset="0"/>
                          <a:cs typeface="Akhbar MT" pitchFamily="2" charset="-78"/>
                        </a:rPr>
                        <a:t>8</a:t>
                      </a:r>
                      <a:endParaRPr kumimoji="0" lang="en-US" sz="3600" b="0" i="0" u="none" strike="noStrike" cap="none" normalizeH="0" baseline="0" dirty="0" smtClean="0">
                        <a:ln>
                          <a:noFill/>
                        </a:ln>
                        <a:solidFill>
                          <a:schemeClr val="tx1"/>
                        </a:solidFill>
                        <a:effectLst/>
                        <a:latin typeface="Verdana" pitchFamily="34" charset="0"/>
                        <a:cs typeface="Akhbar MT"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3600" b="0" i="0" u="none" strike="noStrike" cap="none" normalizeH="0" baseline="0" smtClean="0">
                          <a:ln>
                            <a:noFill/>
                          </a:ln>
                          <a:solidFill>
                            <a:schemeClr val="tx1"/>
                          </a:solidFill>
                          <a:effectLst/>
                          <a:latin typeface="Verdana" pitchFamily="34" charset="0"/>
                          <a:cs typeface="Akhbar MT" pitchFamily="2" charset="-78"/>
                        </a:rPr>
                        <a:t>20</a:t>
                      </a:r>
                      <a:endParaRPr kumimoji="0" lang="en-US" sz="3600" b="0" i="0" u="none" strike="noStrike" cap="none" normalizeH="0" baseline="0" smtClean="0">
                        <a:ln>
                          <a:noFill/>
                        </a:ln>
                        <a:solidFill>
                          <a:schemeClr val="tx1"/>
                        </a:solidFill>
                        <a:effectLst/>
                        <a:latin typeface="Verdana" pitchFamily="34" charset="0"/>
                        <a:cs typeface="Akhbar MT"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41" name="Rectangle 53" descr="25"/>
          <p:cNvSpPr>
            <a:spLocks noChangeArrowheads="1"/>
          </p:cNvSpPr>
          <p:nvPr/>
        </p:nvSpPr>
        <p:spPr bwMode="auto">
          <a:xfrm>
            <a:off x="1187450" y="260350"/>
            <a:ext cx="7624763" cy="2185988"/>
          </a:xfrm>
          <a:prstGeom prst="rect">
            <a:avLst/>
          </a:prstGeom>
          <a:noFill/>
          <a:ln w="9525" algn="ctr">
            <a:noFill/>
            <a:miter lim="800000"/>
            <a:headEnd/>
            <a:tailEnd/>
          </a:ln>
          <a:effectLst/>
        </p:spPr>
        <p:txBody>
          <a:bodyPr anchor="ctr">
            <a:spAutoFit/>
          </a:bodyPr>
          <a:lstStyle/>
          <a:p>
            <a:pPr algn="r">
              <a:defRPr/>
            </a:pPr>
            <a:r>
              <a:rPr lang="ar-SA" sz="4000" b="1" u="sng" dirty="0">
                <a:solidFill>
                  <a:srgbClr val="BF013C"/>
                </a:solidFill>
                <a:effectLst>
                  <a:outerShdw blurRad="38100" dist="38100" dir="2700000" algn="tl">
                    <a:srgbClr val="C0C0C0"/>
                  </a:outerShdw>
                </a:effectLst>
                <a:cs typeface="Mudir MT" pitchFamily="2" charset="-78"/>
              </a:rPr>
              <a:t>وصف البيانات </a:t>
            </a:r>
            <a:r>
              <a:rPr lang="ar-SA" sz="4000" b="1" u="sng" dirty="0" smtClean="0">
                <a:solidFill>
                  <a:srgbClr val="BF013C"/>
                </a:solidFill>
                <a:effectLst>
                  <a:outerShdw blurRad="38100" dist="38100" dir="2700000" algn="tl">
                    <a:srgbClr val="C0C0C0"/>
                  </a:outerShdw>
                </a:effectLst>
                <a:cs typeface="Mudir MT" pitchFamily="2" charset="-78"/>
              </a:rPr>
              <a:t>النوعية(الوصفية):</a:t>
            </a:r>
            <a:endParaRPr lang="en-US" sz="4000" b="1" dirty="0">
              <a:solidFill>
                <a:srgbClr val="BF013C"/>
              </a:solidFill>
              <a:effectLst>
                <a:outerShdw blurRad="38100" dist="38100" dir="2700000" algn="tl">
                  <a:srgbClr val="C0C0C0"/>
                </a:outerShdw>
              </a:effectLst>
              <a:cs typeface="Mudir MT" pitchFamily="2" charset="-78"/>
            </a:endParaRPr>
          </a:p>
          <a:p>
            <a:pPr algn="r" rtl="1">
              <a:defRPr/>
            </a:pPr>
            <a:r>
              <a:rPr lang="ar-SA" sz="3200" b="1" dirty="0">
                <a:solidFill>
                  <a:srgbClr val="7FAC00"/>
                </a:solidFill>
                <a:effectLst>
                  <a:outerShdw blurRad="38100" dist="38100" dir="2700000" algn="tl">
                    <a:srgbClr val="C0C0C0"/>
                  </a:outerShdw>
                </a:effectLst>
              </a:rPr>
              <a:t>مثال (</a:t>
            </a:r>
            <a:r>
              <a:rPr lang="en-US" sz="3200" b="1" dirty="0">
                <a:solidFill>
                  <a:srgbClr val="7FAC00"/>
                </a:solidFill>
                <a:effectLst>
                  <a:outerShdw blurRad="38100" dist="38100" dir="2700000" algn="tl">
                    <a:srgbClr val="C0C0C0"/>
                  </a:outerShdw>
                </a:effectLst>
              </a:rPr>
              <a:t>1</a:t>
            </a:r>
            <a:r>
              <a:rPr lang="ar-SA" sz="3200" b="1" dirty="0">
                <a:solidFill>
                  <a:srgbClr val="7FAC00"/>
                </a:solidFill>
                <a:effectLst>
                  <a:outerShdw blurRad="38100" dist="38100" dir="2700000" algn="tl">
                    <a:srgbClr val="C0C0C0"/>
                  </a:outerShdw>
                </a:effectLst>
              </a:rPr>
              <a:t>) :</a:t>
            </a:r>
            <a:endParaRPr lang="en-US" sz="3200" b="1" dirty="0">
              <a:solidFill>
                <a:srgbClr val="7FAC00"/>
              </a:solidFill>
              <a:effectLst>
                <a:outerShdw blurRad="38100" dist="38100" dir="2700000" algn="tl">
                  <a:srgbClr val="C0C0C0"/>
                </a:outerShdw>
              </a:effectLst>
            </a:endParaRPr>
          </a:p>
          <a:p>
            <a:pPr algn="r" rtl="1">
              <a:defRPr/>
            </a:pPr>
            <a:r>
              <a:rPr lang="ar-SA" sz="3200" b="1" dirty="0">
                <a:solidFill>
                  <a:srgbClr val="7FAC00"/>
                </a:solidFill>
                <a:effectLst>
                  <a:outerShdw blurRad="38100" dist="38100" dir="2700000" algn="tl">
                    <a:srgbClr val="C0C0C0"/>
                  </a:outerShdw>
                </a:effectLst>
              </a:rPr>
              <a:t>البيانات الآتية تمثل تخصص </a:t>
            </a:r>
            <a:r>
              <a:rPr lang="en-US" sz="3200" b="1" dirty="0">
                <a:solidFill>
                  <a:srgbClr val="7FAC00"/>
                </a:solidFill>
                <a:effectLst>
                  <a:outerShdw blurRad="38100" dist="38100" dir="2700000" algn="tl">
                    <a:srgbClr val="C0C0C0"/>
                  </a:outerShdw>
                </a:effectLst>
              </a:rPr>
              <a:t>20</a:t>
            </a:r>
            <a:r>
              <a:rPr lang="ar-SA" sz="3200" b="1" dirty="0">
                <a:solidFill>
                  <a:srgbClr val="7FAC00"/>
                </a:solidFill>
                <a:effectLst>
                  <a:outerShdw blurRad="38100" dist="38100" dir="2700000" algn="tl">
                    <a:srgbClr val="C0C0C0"/>
                  </a:outerShdw>
                </a:effectLst>
              </a:rPr>
              <a:t> من خريجي كلية الاقتصاد والإدارة لإحدى السنوات:</a:t>
            </a:r>
          </a:p>
        </p:txBody>
      </p:sp>
      <p:graphicFrame>
        <p:nvGraphicFramePr>
          <p:cNvPr id="12444" name="Group 156"/>
          <p:cNvGraphicFramePr>
            <a:graphicFrameLocks noGrp="1"/>
          </p:cNvGraphicFramePr>
          <p:nvPr/>
        </p:nvGraphicFramePr>
        <p:xfrm>
          <a:off x="395288" y="2708275"/>
          <a:ext cx="8459787" cy="3416301"/>
        </p:xfrm>
        <a:graphic>
          <a:graphicData uri="http://schemas.openxmlformats.org/drawingml/2006/table">
            <a:tbl>
              <a:tblPr/>
              <a:tblGrid>
                <a:gridCol w="2114550"/>
                <a:gridCol w="2116137"/>
                <a:gridCol w="2114550"/>
                <a:gridCol w="2114550"/>
              </a:tblGrid>
              <a:tr h="6826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4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26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4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26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7465" name="Group 57"/>
          <p:cNvGraphicFramePr>
            <a:graphicFrameLocks noGrp="1"/>
          </p:cNvGraphicFramePr>
          <p:nvPr/>
        </p:nvGraphicFramePr>
        <p:xfrm>
          <a:off x="250825" y="2781300"/>
          <a:ext cx="8748713" cy="3384551"/>
        </p:xfrm>
        <a:graphic>
          <a:graphicData uri="http://schemas.openxmlformats.org/drawingml/2006/table">
            <a:tbl>
              <a:tblPr rtl="1"/>
              <a:tblGrid>
                <a:gridCol w="1965325"/>
                <a:gridCol w="2393950"/>
                <a:gridCol w="2397125"/>
                <a:gridCol w="1992313"/>
              </a:tblGrid>
              <a:tr h="676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6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اقتصاد</a:t>
                      </a:r>
                      <a:endParaRPr kumimoji="0" lang="ar-SA" sz="26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6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محاسبة</a:t>
                      </a:r>
                      <a:endParaRPr kumimoji="0" lang="ar-SA" sz="26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6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اقتصاد</a:t>
                      </a:r>
                      <a:endParaRPr kumimoji="0" lang="ar-SA" sz="26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6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محاسبة</a:t>
                      </a:r>
                      <a:endParaRPr kumimoji="0" lang="ar-SA" sz="26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anchor="ctr" horzOverflow="overflow">
                    <a:lnL>
                      <a:noFill/>
                    </a:lnL>
                    <a:lnR>
                      <a:noFill/>
                    </a:lnR>
                    <a:lnT>
                      <a:noFill/>
                    </a:lnT>
                    <a:lnB>
                      <a:noFill/>
                    </a:lnB>
                    <a:lnTlToBr>
                      <a:noFill/>
                    </a:lnTlToBr>
                    <a:lnBlToTr>
                      <a:noFill/>
                    </a:lnBlToTr>
                    <a:noFill/>
                  </a:tcPr>
                </a:tc>
              </a:tr>
              <a:tr h="677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6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إدارة أعمال</a:t>
                      </a:r>
                      <a:endParaRPr kumimoji="0" lang="ar-SA" sz="26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6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محاسبة</a:t>
                      </a:r>
                      <a:endParaRPr kumimoji="0" lang="ar-SA" sz="26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6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محاسبة</a:t>
                      </a:r>
                      <a:endParaRPr kumimoji="0" lang="ar-SA" sz="26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6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إدارة أعمال</a:t>
                      </a:r>
                      <a:endParaRPr kumimoji="0" lang="ar-SA" sz="26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anchor="ctr" horzOverflow="overflow">
                    <a:lnL>
                      <a:noFill/>
                    </a:lnL>
                    <a:lnR>
                      <a:noFill/>
                    </a:lnR>
                    <a:lnT>
                      <a:noFill/>
                    </a:lnT>
                    <a:lnB>
                      <a:noFill/>
                    </a:lnB>
                    <a:lnTlToBr>
                      <a:noFill/>
                    </a:lnTlToBr>
                    <a:lnBlToTr>
                      <a:noFill/>
                    </a:lnBlToTr>
                    <a:noFill/>
                  </a:tcPr>
                </a:tc>
              </a:tr>
              <a:tr h="676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6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إدارة أعمال</a:t>
                      </a:r>
                      <a:endParaRPr kumimoji="0" lang="ar-SA" sz="26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6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اقتصاد</a:t>
                      </a:r>
                      <a:endParaRPr kumimoji="0" lang="ar-SA" sz="26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6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إدارة أعمال</a:t>
                      </a:r>
                      <a:endParaRPr kumimoji="0" lang="ar-SA" sz="26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6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محاسبة</a:t>
                      </a:r>
                      <a:endParaRPr kumimoji="0" lang="ar-SA" sz="26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anchor="ctr" horzOverflow="overflow">
                    <a:lnL>
                      <a:noFill/>
                    </a:lnL>
                    <a:lnR>
                      <a:noFill/>
                    </a:lnR>
                    <a:lnT>
                      <a:noFill/>
                    </a:lnT>
                    <a:lnB>
                      <a:noFill/>
                    </a:lnB>
                    <a:lnTlToBr>
                      <a:noFill/>
                    </a:lnTlToBr>
                    <a:lnBlToTr>
                      <a:noFill/>
                    </a:lnBlToTr>
                    <a:noFill/>
                  </a:tcPr>
                </a:tc>
              </a:tr>
              <a:tr h="677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6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اقتصاد</a:t>
                      </a:r>
                      <a:endParaRPr kumimoji="0" lang="ar-SA" sz="26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6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إدارة أعمال</a:t>
                      </a:r>
                      <a:endParaRPr kumimoji="0" lang="ar-SA" sz="26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6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محاسبة</a:t>
                      </a:r>
                      <a:endParaRPr kumimoji="0" lang="ar-SA" sz="26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6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إدارة أعمال</a:t>
                      </a:r>
                      <a:endParaRPr kumimoji="0" lang="ar-SA" sz="26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anchor="ctr" horzOverflow="overflow">
                    <a:lnL>
                      <a:noFill/>
                    </a:lnL>
                    <a:lnR>
                      <a:noFill/>
                    </a:lnR>
                    <a:lnT>
                      <a:noFill/>
                    </a:lnT>
                    <a:lnB>
                      <a:noFill/>
                    </a:lnB>
                    <a:lnTlToBr>
                      <a:noFill/>
                    </a:lnTlToBr>
                    <a:lnBlToTr>
                      <a:noFill/>
                    </a:lnBlToTr>
                    <a:noFill/>
                  </a:tcPr>
                </a:tc>
              </a:tr>
              <a:tr h="676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6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اقتصاد</a:t>
                      </a:r>
                      <a:endParaRPr kumimoji="0" lang="ar-SA" sz="26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6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إدارة أعمال</a:t>
                      </a:r>
                      <a:endParaRPr kumimoji="0" lang="ar-SA" sz="26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6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إدارة أعمال</a:t>
                      </a:r>
                      <a:endParaRPr kumimoji="0" lang="ar-SA" sz="26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6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إدارة أعمال</a:t>
                      </a:r>
                      <a:endParaRPr kumimoji="0" lang="ar-SA" sz="26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anchor="ctr" horzOverflow="overflow">
                    <a:lnL>
                      <a:noFill/>
                    </a:lnL>
                    <a:lnR>
                      <a:noFill/>
                    </a:lnR>
                    <a:lnT>
                      <a:noFill/>
                    </a:lnT>
                    <a:lnB>
                      <a:noFill/>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descr="25"/>
          <p:cNvSpPr>
            <a:spLocks noChangeArrowheads="1"/>
          </p:cNvSpPr>
          <p:nvPr/>
        </p:nvSpPr>
        <p:spPr bwMode="auto">
          <a:xfrm>
            <a:off x="4603750" y="546100"/>
            <a:ext cx="4129088" cy="615950"/>
          </a:xfrm>
          <a:prstGeom prst="rect">
            <a:avLst/>
          </a:prstGeom>
          <a:noFill/>
          <a:ln w="9525" algn="ctr">
            <a:noFill/>
            <a:miter lim="800000"/>
            <a:headEnd/>
            <a:tailEnd/>
          </a:ln>
          <a:effectLst/>
        </p:spPr>
        <p:txBody>
          <a:bodyPr wrap="none" anchor="ctr">
            <a:spAutoFit/>
          </a:bodyPr>
          <a:lstStyle/>
          <a:p>
            <a:pPr algn="r" rtl="1">
              <a:defRPr/>
            </a:pPr>
            <a:r>
              <a:rPr lang="ar-SA" sz="3400" b="1" u="sng" dirty="0">
                <a:solidFill>
                  <a:srgbClr val="BF013C"/>
                </a:solidFill>
                <a:effectLst>
                  <a:outerShdw blurRad="38100" dist="38100" dir="2700000" algn="tl">
                    <a:srgbClr val="C0C0C0"/>
                  </a:outerShdw>
                </a:effectLst>
                <a:ea typeface="Times New Roman" pitchFamily="18" charset="0"/>
                <a:cs typeface="Mudir MT" pitchFamily="2" charset="-78"/>
              </a:rPr>
              <a:t>الجدول التكراري البسيط:</a:t>
            </a:r>
            <a:endParaRPr lang="en-US" sz="3400" b="1" u="sng" dirty="0">
              <a:solidFill>
                <a:srgbClr val="BF013C"/>
              </a:solidFill>
              <a:effectLst>
                <a:outerShdw blurRad="38100" dist="38100" dir="2700000" algn="tl">
                  <a:srgbClr val="C0C0C0"/>
                </a:outerShdw>
              </a:effectLst>
              <a:ea typeface="Times New Roman" pitchFamily="18" charset="0"/>
              <a:cs typeface="Mudir MT" pitchFamily="2" charset="-78"/>
            </a:endParaRPr>
          </a:p>
        </p:txBody>
      </p:sp>
      <p:graphicFrame>
        <p:nvGraphicFramePr>
          <p:cNvPr id="19481" name="Group 25"/>
          <p:cNvGraphicFramePr>
            <a:graphicFrameLocks noGrp="1"/>
          </p:cNvGraphicFramePr>
          <p:nvPr/>
        </p:nvGraphicFramePr>
        <p:xfrm>
          <a:off x="900113" y="1341438"/>
          <a:ext cx="7272337" cy="2895600"/>
        </p:xfrm>
        <a:graphic>
          <a:graphicData uri="http://schemas.openxmlformats.org/drawingml/2006/table">
            <a:tbl>
              <a:tblPr rtl="1"/>
              <a:tblGrid>
                <a:gridCol w="3740150"/>
                <a:gridCol w="3532187"/>
              </a:tblGrid>
              <a:tr h="3048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smtClean="0">
                          <a:ln>
                            <a:noFill/>
                          </a:ln>
                          <a:solidFill>
                            <a:srgbClr val="7FAC00"/>
                          </a:solidFill>
                          <a:effectLst>
                            <a:outerShdw blurRad="38100" dist="38100" dir="2700000" algn="tl">
                              <a:srgbClr val="C0C0C0"/>
                            </a:outerShdw>
                          </a:effectLst>
                          <a:latin typeface="Times New Roman" pitchFamily="18" charset="0"/>
                          <a:cs typeface="Times New Roman" pitchFamily="18" charset="0"/>
                        </a:rPr>
                        <a:t>التكرار</a:t>
                      </a:r>
                      <a:r>
                        <a:rPr kumimoji="0" lang="en-GB" sz="3200" b="1" i="0" u="none" strike="noStrike" cap="none" normalizeH="0" baseline="0" smtClean="0">
                          <a:ln>
                            <a:noFill/>
                          </a:ln>
                          <a:solidFill>
                            <a:srgbClr val="7FAC00"/>
                          </a:solidFill>
                          <a:effectLst>
                            <a:outerShdw blurRad="38100" dist="38100" dir="2700000" algn="tl">
                              <a:srgbClr val="C0C0C0"/>
                            </a:outerShdw>
                          </a:effectLst>
                          <a:latin typeface="Times New Roman" pitchFamily="18" charset="0"/>
                          <a:cs typeface="Times New Roman" pitchFamily="18" charset="0"/>
                        </a:rPr>
                        <a:t>f</a:t>
                      </a:r>
                      <a:r>
                        <a:rPr kumimoji="0" lang="ar-SA" sz="3200" b="1" i="0" u="none" strike="noStrike" cap="none" normalizeH="0" baseline="0" smtClean="0">
                          <a:ln>
                            <a:noFill/>
                          </a:ln>
                          <a:solidFill>
                            <a:srgbClr val="7FAC00"/>
                          </a:solidFill>
                          <a:effectLst>
                            <a:outerShdw blurRad="38100" dist="38100" dir="2700000" algn="tl">
                              <a:srgbClr val="C0C0C0"/>
                            </a:outerShdw>
                          </a:effectLst>
                          <a:latin typeface="Times New Roman" pitchFamily="18" charset="0"/>
                          <a:cs typeface="Times New Roman" pitchFamily="18" charset="0"/>
                        </a:rPr>
                        <a:t> (عدد الخريجات)</a:t>
                      </a:r>
                      <a:endParaRPr kumimoji="0" lang="ar-SA" sz="3200" b="1" i="0" u="none" strike="noStrike" cap="none" normalizeH="0" baseline="0" smtClean="0">
                        <a:ln>
                          <a:noFill/>
                        </a:ln>
                        <a:solidFill>
                          <a:srgbClr val="7FAC00"/>
                        </a:solidFill>
                        <a:effectLst>
                          <a:outerShdw blurRad="38100" dist="38100" dir="2700000" algn="tl">
                            <a:srgbClr val="C0C0C0"/>
                          </a:outerShdw>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smtClean="0">
                          <a:ln>
                            <a:noFill/>
                          </a:ln>
                          <a:solidFill>
                            <a:srgbClr val="7FAC00"/>
                          </a:solidFill>
                          <a:effectLst>
                            <a:outerShdw blurRad="38100" dist="38100" dir="2700000" algn="tl">
                              <a:srgbClr val="C0C0C0"/>
                            </a:outerShdw>
                          </a:effectLst>
                          <a:latin typeface="Times New Roman" pitchFamily="18" charset="0"/>
                          <a:cs typeface="Times New Roman" pitchFamily="18" charset="0"/>
                        </a:rPr>
                        <a:t>التخصص</a:t>
                      </a:r>
                      <a:endParaRPr kumimoji="0" lang="ar-SA" sz="3200" b="1" i="0" u="none" strike="noStrike" cap="none" normalizeH="0" baseline="0" smtClean="0">
                        <a:ln>
                          <a:noFill/>
                        </a:ln>
                        <a:solidFill>
                          <a:srgbClr val="7FAC00"/>
                        </a:solidFill>
                        <a:effectLst>
                          <a:outerShdw blurRad="38100" dist="38100" dir="2700000" algn="tl">
                            <a:srgbClr val="C0C0C0"/>
                          </a:outerShdw>
                        </a:effectLst>
                        <a:latin typeface="Arial"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9</a:t>
                      </a:r>
                      <a:endParaRPr kumimoji="0" lang="ar-SA" sz="32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إدارة أعمال</a:t>
                      </a:r>
                      <a:endParaRPr kumimoji="0" lang="ar-SA" sz="32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5</a:t>
                      </a:r>
                      <a:endParaRPr kumimoji="0" lang="ar-SA" sz="32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اقتصاد</a:t>
                      </a:r>
                      <a:endParaRPr kumimoji="0" lang="ar-SA" sz="32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6</a:t>
                      </a:r>
                      <a:endParaRPr kumimoji="0" lang="ar-SA" sz="32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محاسبة</a:t>
                      </a:r>
                      <a:endParaRPr kumimoji="0" lang="ar-SA" sz="32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7FAC00"/>
                          </a:solidFill>
                          <a:effectLst>
                            <a:outerShdw blurRad="38100" dist="38100" dir="2700000" algn="tl">
                              <a:srgbClr val="C0C0C0"/>
                            </a:outerShdw>
                          </a:effectLst>
                          <a:latin typeface="Times New Roman" pitchFamily="18" charset="0"/>
                          <a:cs typeface="Times New Roman" pitchFamily="18" charset="0"/>
                        </a:rPr>
                        <a:t>20</a:t>
                      </a:r>
                      <a:endParaRPr kumimoji="0" lang="ar-SA" sz="3200" b="1" i="0" u="none" strike="noStrike" cap="none" normalizeH="0" baseline="0" smtClean="0">
                        <a:ln>
                          <a:noFill/>
                        </a:ln>
                        <a:solidFill>
                          <a:srgbClr val="7FAC00"/>
                        </a:solidFill>
                        <a:effectLst>
                          <a:outerShdw blurRad="38100" dist="38100" dir="2700000" algn="tl">
                            <a:srgbClr val="C0C0C0"/>
                          </a:outerShdw>
                        </a:effectLst>
                        <a:latin typeface="Arial"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smtClean="0">
                          <a:ln>
                            <a:noFill/>
                          </a:ln>
                          <a:solidFill>
                            <a:srgbClr val="7FAC00"/>
                          </a:solidFill>
                          <a:effectLst>
                            <a:outerShdw blurRad="38100" dist="38100" dir="2700000" algn="tl">
                              <a:srgbClr val="C0C0C0"/>
                            </a:outerShdw>
                          </a:effectLst>
                          <a:latin typeface="Times New Roman" pitchFamily="18" charset="0"/>
                          <a:cs typeface="Times New Roman" pitchFamily="18" charset="0"/>
                        </a:rPr>
                        <a:t>المجموع</a:t>
                      </a:r>
                      <a:endParaRPr kumimoji="0" lang="ar-SA" sz="3200" b="1" i="0" u="none" strike="noStrike" cap="none" normalizeH="0" baseline="0" smtClean="0">
                        <a:ln>
                          <a:noFill/>
                        </a:ln>
                        <a:solidFill>
                          <a:srgbClr val="7FAC00"/>
                        </a:solidFill>
                        <a:effectLst>
                          <a:outerShdw blurRad="38100" dist="38100" dir="2700000" algn="tl">
                            <a:srgbClr val="C0C0C0"/>
                          </a:outerShdw>
                        </a:effectLst>
                        <a:latin typeface="Arial"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2791" name="Rectangle 67" descr="25"/>
          <p:cNvSpPr>
            <a:spLocks noChangeArrowheads="1"/>
          </p:cNvSpPr>
          <p:nvPr/>
        </p:nvSpPr>
        <p:spPr bwMode="auto">
          <a:xfrm>
            <a:off x="0" y="4479925"/>
            <a:ext cx="9144000" cy="0"/>
          </a:xfrm>
          <a:prstGeom prst="rect">
            <a:avLst/>
          </a:prstGeom>
          <a:noFill/>
          <a:ln w="9525" algn="ctr">
            <a:noFill/>
            <a:miter lim="800000"/>
            <a:headEnd/>
            <a:tailEnd/>
          </a:ln>
        </p:spPr>
        <p:txBody>
          <a:bodyPr wrap="none" anchor="ctr">
            <a:spAutoFit/>
          </a:bodyPr>
          <a:lstStyle/>
          <a:p>
            <a:pPr algn="l"/>
            <a:endParaRPr lang="ar-SA"/>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28662" y="1142984"/>
            <a:ext cx="7286676" cy="1908215"/>
          </a:xfrm>
          <a:prstGeom prst="rect">
            <a:avLst/>
          </a:prstGeom>
        </p:spPr>
        <p:txBody>
          <a:bodyPr wrap="square">
            <a:spAutoFit/>
          </a:bodyPr>
          <a:lstStyle/>
          <a:p>
            <a:r>
              <a:rPr lang="ar-SA" sz="2800" b="1" dirty="0" smtClean="0"/>
              <a:t>       </a:t>
            </a:r>
            <a:r>
              <a:rPr lang="ar-SA" b="1" dirty="0" smtClean="0">
                <a:solidFill>
                  <a:schemeClr val="accent1">
                    <a:lumMod val="50000"/>
                  </a:schemeClr>
                </a:solidFill>
              </a:rPr>
              <a:t>العرض البياني للبيانات:</a:t>
            </a:r>
          </a:p>
          <a:p>
            <a:r>
              <a:rPr lang="ar-SA" b="1" dirty="0" smtClean="0">
                <a:solidFill>
                  <a:schemeClr val="accent1">
                    <a:lumMod val="50000"/>
                  </a:schemeClr>
                </a:solidFill>
              </a:rPr>
              <a:t> هو أحد طرق التي يمكن استخدامها في وصف البيانات، من حيث شكل التوزيع ومدى تمركز البيانات، وفي كثير من النواحي التطبيقية يكون العرض البياني أسهل وأسرع في وصف الظاهرة محل الدراسة، </a:t>
            </a:r>
            <a:r>
              <a:rPr lang="ar-SA" b="1" dirty="0" smtClean="0">
                <a:solidFill>
                  <a:schemeClr val="accent1">
                    <a:lumMod val="50000"/>
                  </a:schemeClr>
                </a:solidFill>
                <a:latin typeface="Constantia" pitchFamily="18" charset="0"/>
              </a:rPr>
              <a:t>باستخدام أشكال بيانية كالأعمدة والمدرج والدائرة والمضلع والمنحنى.</a:t>
            </a:r>
          </a:p>
          <a:p>
            <a:endParaRPr lang="ar-SA" b="1" dirty="0" smtClean="0">
              <a:solidFill>
                <a:schemeClr val="accent1">
                  <a:lumMod val="50000"/>
                </a:schemeClr>
              </a:solidFill>
              <a:latin typeface="Constantia" pitchFamily="18" charset="0"/>
            </a:endParaRPr>
          </a:p>
          <a:p>
            <a:endParaRPr lang="ar-SA" dirty="0">
              <a:solidFill>
                <a:schemeClr val="accent1">
                  <a:lumMod val="50000"/>
                </a:schemeClr>
              </a:solidFill>
            </a:endParaRPr>
          </a:p>
        </p:txBody>
      </p:sp>
      <p:sp>
        <p:nvSpPr>
          <p:cNvPr id="3" name="مستطيل 2"/>
          <p:cNvSpPr/>
          <p:nvPr/>
        </p:nvSpPr>
        <p:spPr>
          <a:xfrm>
            <a:off x="571472" y="2857496"/>
            <a:ext cx="8001056" cy="1920526"/>
          </a:xfrm>
          <a:prstGeom prst="rect">
            <a:avLst/>
          </a:prstGeom>
        </p:spPr>
        <p:txBody>
          <a:bodyPr wrap="square">
            <a:spAutoFit/>
          </a:bodyPr>
          <a:lstStyle/>
          <a:p>
            <a:pPr marL="273050" indent="-273050">
              <a:spcBef>
                <a:spcPct val="20000"/>
              </a:spcBef>
              <a:buClr>
                <a:schemeClr val="tx2"/>
              </a:buClr>
              <a:buSzPct val="95000"/>
              <a:defRPr/>
            </a:pPr>
            <a:r>
              <a:rPr lang="ar-SA" b="1" dirty="0" smtClean="0">
                <a:latin typeface="Constantia" pitchFamily="18" charset="0"/>
              </a:rPr>
              <a:t>يمكن تمثيل البيانات الوصفية بيانيا باستخدام أشكال بيانية عديدة أهمها :</a:t>
            </a:r>
          </a:p>
          <a:p>
            <a:pPr marL="273050" indent="-273050">
              <a:spcBef>
                <a:spcPct val="20000"/>
              </a:spcBef>
              <a:buClr>
                <a:schemeClr val="tx2"/>
              </a:buClr>
              <a:buSzPct val="95000"/>
              <a:defRPr/>
            </a:pPr>
            <a:r>
              <a:rPr lang="ar-SA" b="1" dirty="0" smtClean="0">
                <a:solidFill>
                  <a:schemeClr val="hlink"/>
                </a:solidFill>
                <a:effectLst>
                  <a:outerShdw blurRad="38100" dist="38100" dir="2700000" algn="tl">
                    <a:srgbClr val="C0C0C0"/>
                  </a:outerShdw>
                </a:effectLst>
                <a:latin typeface="Constantia" pitchFamily="18" charset="0"/>
              </a:rPr>
              <a:t>   </a:t>
            </a:r>
            <a:r>
              <a:rPr lang="ar-SA" b="1" dirty="0" smtClean="0">
                <a:solidFill>
                  <a:srgbClr val="7FAC00"/>
                </a:solidFill>
                <a:effectLst>
                  <a:outerShdw blurRad="38100" dist="38100" dir="2700000" algn="tl">
                    <a:srgbClr val="C0C0C0"/>
                  </a:outerShdw>
                </a:effectLst>
                <a:latin typeface="Constantia" pitchFamily="18" charset="0"/>
              </a:rPr>
              <a:t>1- الأعمدة البيانية البسيطة.</a:t>
            </a:r>
            <a:endParaRPr lang="en-US" b="1" dirty="0" smtClean="0">
              <a:solidFill>
                <a:srgbClr val="7FAC00"/>
              </a:solidFill>
              <a:effectLst>
                <a:outerShdw blurRad="38100" dist="38100" dir="2700000" algn="tl">
                  <a:srgbClr val="C0C0C0"/>
                </a:outerShdw>
              </a:effectLst>
              <a:latin typeface="Constantia" pitchFamily="18" charset="0"/>
            </a:endParaRPr>
          </a:p>
          <a:p>
            <a:pPr marL="273050" indent="-273050">
              <a:spcBef>
                <a:spcPct val="20000"/>
              </a:spcBef>
              <a:buClr>
                <a:schemeClr val="tx2"/>
              </a:buClr>
              <a:buSzPct val="95000"/>
              <a:defRPr/>
            </a:pPr>
            <a:r>
              <a:rPr lang="ar-SA" b="1" dirty="0" smtClean="0">
                <a:latin typeface="Constantia" pitchFamily="18" charset="0"/>
              </a:rPr>
              <a:t>هي عبارة عن مجموعة من الأعمدة الرأسية أو المستطيلات المتساوية القاعدة والتي تتناسب ارتفاعها مع البيانات التي تمثلها وتستخدم لإظهار التطور الذي يطرأ على ظاهرة ما على مدار عدة سنوات .</a:t>
            </a:r>
          </a:p>
          <a:p>
            <a:pPr marL="273050" indent="-273050">
              <a:spcBef>
                <a:spcPct val="20000"/>
              </a:spcBef>
              <a:buClr>
                <a:schemeClr val="tx2"/>
              </a:buClr>
              <a:buSzPct val="95000"/>
              <a:defRPr/>
            </a:pPr>
            <a:r>
              <a:rPr lang="ar-SA" b="1" dirty="0" smtClean="0">
                <a:latin typeface="Constantia" pitchFamily="18" charset="0"/>
              </a:rPr>
              <a:t>ويجب مراعاة أن يقسم المحور الرأسي بحيث يسمح مقياس الرسم بإظهار جميع قيم الظاهرة وكذلك يراعى أن تكون المسافات بين الأعمدة متساوية وقاعدات الأعمدة متساوية .</a:t>
            </a:r>
            <a:endParaRPr lang="ar-SA"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427</TotalTime>
  <Words>1969</Words>
  <Application>Microsoft Office PowerPoint</Application>
  <PresentationFormat>عرض على الشاشة (3:4)‏</PresentationFormat>
  <Paragraphs>604</Paragraphs>
  <Slides>42</Slides>
  <Notes>19</Notes>
  <HiddenSlides>0</HiddenSlides>
  <MMClips>0</MMClips>
  <ScaleCrop>false</ScaleCrop>
  <HeadingPairs>
    <vt:vector size="6" baseType="variant">
      <vt:variant>
        <vt:lpstr>سمة</vt:lpstr>
      </vt:variant>
      <vt:variant>
        <vt:i4>1</vt:i4>
      </vt:variant>
      <vt:variant>
        <vt:lpstr>خوادم OLE مضمنة</vt:lpstr>
      </vt:variant>
      <vt:variant>
        <vt:i4>1</vt:i4>
      </vt:variant>
      <vt:variant>
        <vt:lpstr>عناوين الشرائح</vt:lpstr>
      </vt:variant>
      <vt:variant>
        <vt:i4>42</vt:i4>
      </vt:variant>
    </vt:vector>
  </HeadingPairs>
  <TitlesOfParts>
    <vt:vector size="44" baseType="lpstr">
      <vt:lpstr>سمة Office</vt:lpstr>
      <vt:lpstr>Equation</vt:lpstr>
      <vt:lpstr>عرض البيانات وتنظيمها  </vt:lpstr>
      <vt:lpstr>الشريحة 2</vt:lpstr>
      <vt:lpstr>الشريحة 3</vt:lpstr>
      <vt:lpstr>الشريحة 4</vt:lpstr>
      <vt:lpstr>مثال جدول بسيط</vt:lpstr>
      <vt:lpstr>مثال جدول مزدوج</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الشريحة 30</vt:lpstr>
      <vt:lpstr>الشريحة 31</vt:lpstr>
      <vt:lpstr>الشريحة 32</vt:lpstr>
      <vt:lpstr>الشريحة 33</vt:lpstr>
      <vt:lpstr>الشريحة 34</vt:lpstr>
      <vt:lpstr>الشريحة 35</vt:lpstr>
      <vt:lpstr>الشريحة 36</vt:lpstr>
      <vt:lpstr>الشريحة 37</vt:lpstr>
      <vt:lpstr>الشريحة 38</vt:lpstr>
      <vt:lpstr>الشريحة 39</vt:lpstr>
      <vt:lpstr>الشريحة 40</vt:lpstr>
      <vt:lpstr>الشريحة 41</vt:lpstr>
      <vt:lpstr>الشريحة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toshiba</dc:creator>
  <cp:lastModifiedBy>SONY</cp:lastModifiedBy>
  <cp:revision>55</cp:revision>
  <dcterms:created xsi:type="dcterms:W3CDTF">2014-10-10T19:04:02Z</dcterms:created>
  <dcterms:modified xsi:type="dcterms:W3CDTF">2018-02-22T16:43:04Z</dcterms:modified>
</cp:coreProperties>
</file>