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365" r:id="rId4"/>
    <p:sldId id="366" r:id="rId5"/>
    <p:sldId id="367" r:id="rId6"/>
    <p:sldId id="368" r:id="rId7"/>
    <p:sldId id="369" r:id="rId8"/>
    <p:sldId id="390" r:id="rId9"/>
    <p:sldId id="370" r:id="rId10"/>
    <p:sldId id="391" r:id="rId11"/>
    <p:sldId id="392" r:id="rId12"/>
    <p:sldId id="258" r:id="rId13"/>
    <p:sldId id="259" r:id="rId14"/>
    <p:sldId id="260" r:id="rId15"/>
    <p:sldId id="371" r:id="rId16"/>
    <p:sldId id="372" r:id="rId17"/>
    <p:sldId id="373" r:id="rId18"/>
    <p:sldId id="374" r:id="rId19"/>
    <p:sldId id="375" r:id="rId20"/>
    <p:sldId id="376" r:id="rId21"/>
    <p:sldId id="393" r:id="rId22"/>
    <p:sldId id="377" r:id="rId23"/>
    <p:sldId id="378" r:id="rId24"/>
    <p:sldId id="379" r:id="rId25"/>
    <p:sldId id="38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oouf alzied" initials="Ha" lastIdx="2" clrIdx="0">
    <p:extLst>
      <p:ext uri="{19B8F6BF-5375-455C-9EA6-DF929625EA0E}">
        <p15:presenceInfo xmlns:p15="http://schemas.microsoft.com/office/powerpoint/2012/main" userId="S-1-5-21-4242615223-2509899177-2539629929-30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1802E4"/>
    <a:srgbClr val="7A85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93079" autoAdjust="0"/>
  </p:normalViewPr>
  <p:slideViewPr>
    <p:cSldViewPr snapToGrid="0">
      <p:cViewPr varScale="1">
        <p:scale>
          <a:sx n="77" d="100"/>
          <a:sy n="77" d="100"/>
        </p:scale>
        <p:origin x="200" y="728"/>
      </p:cViewPr>
      <p:guideLst>
        <p:guide orient="horz" pos="2160"/>
        <p:guide pos="3840"/>
      </p:guideLst>
    </p:cSldViewPr>
  </p:slideViewPr>
  <p:outlineViewPr>
    <p:cViewPr>
      <p:scale>
        <a:sx n="33" d="100"/>
        <a:sy n="33" d="100"/>
      </p:scale>
      <p:origin x="0" y="-1071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8A93A7-6A41-453B-985A-563BA04BDACE}"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pPr rtl="1"/>
          <a:endParaRPr lang="ar-SA"/>
        </a:p>
      </dgm:t>
    </dgm:pt>
    <dgm:pt modelId="{4A64B6FE-89A2-456C-9227-91400ED22D80}">
      <dgm:prSet phldrT="[نص]" custT="1"/>
      <dgm:spPr/>
      <dgm:t>
        <a:bodyPr/>
        <a:lstStyle/>
        <a:p>
          <a:pPr rtl="1"/>
          <a:r>
            <a:rPr lang="ar-SA" sz="2000" dirty="0">
              <a:cs typeface="AL-Mohanad Bold" pitchFamily="2" charset="-78"/>
            </a:rPr>
            <a:t>تساعدك على تفسير الأشياء وتصنيفها إلى أشكال أو ألوان أو مشاعر.</a:t>
          </a:r>
        </a:p>
      </dgm:t>
    </dgm:pt>
    <dgm:pt modelId="{0697738D-E1B1-473E-8C37-4DA9D3CD0310}" type="parTrans" cxnId="{E694DBA3-8B2D-4AB6-B373-BBEE2C0CDA1A}">
      <dgm:prSet/>
      <dgm:spPr/>
      <dgm:t>
        <a:bodyPr/>
        <a:lstStyle/>
        <a:p>
          <a:pPr rtl="1"/>
          <a:endParaRPr lang="ar-SA" sz="1400">
            <a:cs typeface="AL-Mohanad Bold" pitchFamily="2" charset="-78"/>
          </a:endParaRPr>
        </a:p>
      </dgm:t>
    </dgm:pt>
    <dgm:pt modelId="{03F00C24-7F13-4B32-9D1C-28F40478EB55}" type="sibTrans" cxnId="{E694DBA3-8B2D-4AB6-B373-BBEE2C0CDA1A}">
      <dgm:prSet/>
      <dgm:spPr/>
      <dgm:t>
        <a:bodyPr/>
        <a:lstStyle/>
        <a:p>
          <a:pPr rtl="1"/>
          <a:endParaRPr lang="ar-SA" sz="1400">
            <a:cs typeface="AL-Mohanad Bold" pitchFamily="2" charset="-78"/>
          </a:endParaRPr>
        </a:p>
      </dgm:t>
    </dgm:pt>
    <dgm:pt modelId="{D87067AF-3A96-44C9-9FF3-D686426EFA1C}">
      <dgm:prSet phldrT="[نص]" custT="1"/>
      <dgm:spPr/>
      <dgm:t>
        <a:bodyPr/>
        <a:lstStyle/>
        <a:p>
          <a:pPr rtl="1"/>
          <a:r>
            <a:rPr lang="ar-SA" sz="2000" dirty="0">
              <a:cs typeface="AL-Mohanad Bold" pitchFamily="2" charset="-78"/>
            </a:rPr>
            <a:t>مكان التحكم في المعلومات وضبطها وتوجيهها الوجهة الصحيحة.</a:t>
          </a:r>
        </a:p>
      </dgm:t>
    </dgm:pt>
    <dgm:pt modelId="{E2B91EC2-92CD-46E3-BCB0-A07A388A4049}" type="parTrans" cxnId="{0984016F-02E8-4A35-8E8E-B46BF65175D7}">
      <dgm:prSet/>
      <dgm:spPr/>
      <dgm:t>
        <a:bodyPr/>
        <a:lstStyle/>
        <a:p>
          <a:pPr rtl="1"/>
          <a:endParaRPr lang="ar-SA" sz="1400">
            <a:cs typeface="AL-Mohanad Bold" pitchFamily="2" charset="-78"/>
          </a:endParaRPr>
        </a:p>
      </dgm:t>
    </dgm:pt>
    <dgm:pt modelId="{CA171E34-A01E-48B8-A3F7-6F2FFCA66997}" type="sibTrans" cxnId="{0984016F-02E8-4A35-8E8E-B46BF65175D7}">
      <dgm:prSet/>
      <dgm:spPr/>
      <dgm:t>
        <a:bodyPr/>
        <a:lstStyle/>
        <a:p>
          <a:pPr rtl="1"/>
          <a:endParaRPr lang="ar-SA" sz="1400">
            <a:cs typeface="AL-Mohanad Bold" pitchFamily="2" charset="-78"/>
          </a:endParaRPr>
        </a:p>
      </dgm:t>
    </dgm:pt>
    <dgm:pt modelId="{0BC11181-305C-446B-9A8F-CD0D329B3320}">
      <dgm:prSet phldrT="[نص]" custT="1"/>
      <dgm:spPr/>
      <dgm:t>
        <a:bodyPr/>
        <a:lstStyle/>
        <a:p>
          <a:pPr rtl="1"/>
          <a:r>
            <a:rPr lang="ar-SA" sz="2000" dirty="0">
              <a:cs typeface="AL-Mohanad Bold" pitchFamily="2" charset="-78"/>
            </a:rPr>
            <a:t>المكان الذي تحل فيه المشكلات وتتخذ فيه القرارات.</a:t>
          </a:r>
        </a:p>
      </dgm:t>
    </dgm:pt>
    <dgm:pt modelId="{6CBEB706-E007-425F-9FD9-583C07B19348}" type="parTrans" cxnId="{06D4FE58-1268-4456-B686-E4ED92BBDDF4}">
      <dgm:prSet/>
      <dgm:spPr/>
      <dgm:t>
        <a:bodyPr/>
        <a:lstStyle/>
        <a:p>
          <a:pPr rtl="1"/>
          <a:endParaRPr lang="ar-SA" sz="1400">
            <a:cs typeface="AL-Mohanad Bold" pitchFamily="2" charset="-78"/>
          </a:endParaRPr>
        </a:p>
      </dgm:t>
    </dgm:pt>
    <dgm:pt modelId="{59D60F8A-0E91-4DB0-820D-4F1518BEE8F4}" type="sibTrans" cxnId="{06D4FE58-1268-4456-B686-E4ED92BBDDF4}">
      <dgm:prSet/>
      <dgm:spPr/>
      <dgm:t>
        <a:bodyPr/>
        <a:lstStyle/>
        <a:p>
          <a:pPr rtl="1"/>
          <a:endParaRPr lang="ar-SA" sz="1400">
            <a:cs typeface="AL-Mohanad Bold" pitchFamily="2" charset="-78"/>
          </a:endParaRPr>
        </a:p>
      </dgm:t>
    </dgm:pt>
    <dgm:pt modelId="{7E8B65CC-1D48-4125-B8B8-ED7E7A9BE903}">
      <dgm:prSet phldrT="[نص]" custT="1"/>
      <dgm:spPr/>
      <dgm:t>
        <a:bodyPr/>
        <a:lstStyle/>
        <a:p>
          <a:pPr rtl="1"/>
          <a:r>
            <a:rPr lang="ar-SA" sz="2000" dirty="0">
              <a:cs typeface="AL-Mohanad Bold" pitchFamily="2" charset="-78"/>
            </a:rPr>
            <a:t>تساعدك على القيام بأعمالك بشكل صحيح فكل شيء في حياتك يحتاج لها عند القراءة والكتابة والتحدث والاستماع والتفكير.</a:t>
          </a:r>
        </a:p>
      </dgm:t>
    </dgm:pt>
    <dgm:pt modelId="{5BCA0382-85A3-44C6-AE64-D470061D0B5F}" type="parTrans" cxnId="{C070B202-F7F3-40DC-83DB-A6996D2A47DB}">
      <dgm:prSet/>
      <dgm:spPr/>
      <dgm:t>
        <a:bodyPr/>
        <a:lstStyle/>
        <a:p>
          <a:pPr rtl="1"/>
          <a:endParaRPr lang="ar-SA" sz="1400">
            <a:cs typeface="AL-Mohanad Bold" pitchFamily="2" charset="-78"/>
          </a:endParaRPr>
        </a:p>
      </dgm:t>
    </dgm:pt>
    <dgm:pt modelId="{9B7A38C9-62E7-47FB-8774-57B211BD7AC6}" type="sibTrans" cxnId="{C070B202-F7F3-40DC-83DB-A6996D2A47DB}">
      <dgm:prSet/>
      <dgm:spPr/>
      <dgm:t>
        <a:bodyPr/>
        <a:lstStyle/>
        <a:p>
          <a:pPr rtl="1"/>
          <a:endParaRPr lang="ar-SA" sz="1400">
            <a:cs typeface="AL-Mohanad Bold" pitchFamily="2" charset="-78"/>
          </a:endParaRPr>
        </a:p>
      </dgm:t>
    </dgm:pt>
    <dgm:pt modelId="{FAF2ACA0-1921-4B7D-882D-80E3EA55EDF1}" type="pres">
      <dgm:prSet presAssocID="{B08A93A7-6A41-453B-985A-563BA04BDACE}" presName="Name0" presStyleCnt="0">
        <dgm:presLayoutVars>
          <dgm:chMax val="7"/>
          <dgm:chPref val="7"/>
          <dgm:dir val="rev"/>
        </dgm:presLayoutVars>
      </dgm:prSet>
      <dgm:spPr/>
    </dgm:pt>
    <dgm:pt modelId="{BC0AA50B-EDA1-4831-92C0-613E7A2F1051}" type="pres">
      <dgm:prSet presAssocID="{B08A93A7-6A41-453B-985A-563BA04BDACE}" presName="Name1" presStyleCnt="0"/>
      <dgm:spPr/>
    </dgm:pt>
    <dgm:pt modelId="{E7029ADE-48EB-496E-A3FB-B7CBCFA29FF8}" type="pres">
      <dgm:prSet presAssocID="{B08A93A7-6A41-453B-985A-563BA04BDACE}" presName="cycle" presStyleCnt="0"/>
      <dgm:spPr/>
    </dgm:pt>
    <dgm:pt modelId="{C7C12000-9377-4EE9-BD4D-156BD29F9400}" type="pres">
      <dgm:prSet presAssocID="{B08A93A7-6A41-453B-985A-563BA04BDACE}" presName="srcNode" presStyleLbl="node1" presStyleIdx="0" presStyleCnt="4"/>
      <dgm:spPr/>
    </dgm:pt>
    <dgm:pt modelId="{69DD3308-5211-4721-97ED-54B56640B1A2}" type="pres">
      <dgm:prSet presAssocID="{B08A93A7-6A41-453B-985A-563BA04BDACE}" presName="conn" presStyleLbl="parChTrans1D2" presStyleIdx="0" presStyleCnt="1"/>
      <dgm:spPr/>
    </dgm:pt>
    <dgm:pt modelId="{402AF89D-19F9-4622-95F4-7A70322C75FB}" type="pres">
      <dgm:prSet presAssocID="{B08A93A7-6A41-453B-985A-563BA04BDACE}" presName="extraNode" presStyleLbl="node1" presStyleIdx="0" presStyleCnt="4"/>
      <dgm:spPr/>
    </dgm:pt>
    <dgm:pt modelId="{0F66DBF0-42FB-486D-8F38-FD9715B1C174}" type="pres">
      <dgm:prSet presAssocID="{B08A93A7-6A41-453B-985A-563BA04BDACE}" presName="dstNode" presStyleLbl="node1" presStyleIdx="0" presStyleCnt="4"/>
      <dgm:spPr/>
    </dgm:pt>
    <dgm:pt modelId="{C6BA492E-D36E-4797-A393-FF4ED2E0A310}" type="pres">
      <dgm:prSet presAssocID="{4A64B6FE-89A2-456C-9227-91400ED22D80}" presName="text_1" presStyleLbl="node1" presStyleIdx="0" presStyleCnt="4">
        <dgm:presLayoutVars>
          <dgm:bulletEnabled val="1"/>
        </dgm:presLayoutVars>
      </dgm:prSet>
      <dgm:spPr/>
    </dgm:pt>
    <dgm:pt modelId="{BA35410D-A318-4745-BDDB-F369826B8B5E}" type="pres">
      <dgm:prSet presAssocID="{4A64B6FE-89A2-456C-9227-91400ED22D80}" presName="accent_1" presStyleCnt="0"/>
      <dgm:spPr/>
    </dgm:pt>
    <dgm:pt modelId="{A844A607-4B06-4C2E-AA3C-539267660414}" type="pres">
      <dgm:prSet presAssocID="{4A64B6FE-89A2-456C-9227-91400ED22D80}" presName="accentRepeatNode" presStyleLbl="solidFgAcc1" presStyleIdx="0" presStyleCnt="4"/>
      <dgm:spPr/>
    </dgm:pt>
    <dgm:pt modelId="{50D02271-F19B-40A5-95FE-7C7F4044EF37}" type="pres">
      <dgm:prSet presAssocID="{D87067AF-3A96-44C9-9FF3-D686426EFA1C}" presName="text_2" presStyleLbl="node1" presStyleIdx="1" presStyleCnt="4">
        <dgm:presLayoutVars>
          <dgm:bulletEnabled val="1"/>
        </dgm:presLayoutVars>
      </dgm:prSet>
      <dgm:spPr/>
    </dgm:pt>
    <dgm:pt modelId="{30836812-4BF4-4EE5-88DC-A8FC1A15C8FA}" type="pres">
      <dgm:prSet presAssocID="{D87067AF-3A96-44C9-9FF3-D686426EFA1C}" presName="accent_2" presStyleCnt="0"/>
      <dgm:spPr/>
    </dgm:pt>
    <dgm:pt modelId="{BCCC807C-E151-4891-9C4C-7B25B9911BF5}" type="pres">
      <dgm:prSet presAssocID="{D87067AF-3A96-44C9-9FF3-D686426EFA1C}" presName="accentRepeatNode" presStyleLbl="solidFgAcc1" presStyleIdx="1" presStyleCnt="4"/>
      <dgm:spPr/>
    </dgm:pt>
    <dgm:pt modelId="{C128AE51-FC34-47A9-A678-9B81073A046A}" type="pres">
      <dgm:prSet presAssocID="{0BC11181-305C-446B-9A8F-CD0D329B3320}" presName="text_3" presStyleLbl="node1" presStyleIdx="2" presStyleCnt="4">
        <dgm:presLayoutVars>
          <dgm:bulletEnabled val="1"/>
        </dgm:presLayoutVars>
      </dgm:prSet>
      <dgm:spPr/>
    </dgm:pt>
    <dgm:pt modelId="{483DFB3D-0CC8-4B21-BFBC-F225AF3B0CC5}" type="pres">
      <dgm:prSet presAssocID="{0BC11181-305C-446B-9A8F-CD0D329B3320}" presName="accent_3" presStyleCnt="0"/>
      <dgm:spPr/>
    </dgm:pt>
    <dgm:pt modelId="{1E1280F7-2E50-4C2F-9B7C-DB760BD1B3EC}" type="pres">
      <dgm:prSet presAssocID="{0BC11181-305C-446B-9A8F-CD0D329B3320}" presName="accentRepeatNode" presStyleLbl="solidFgAcc1" presStyleIdx="2" presStyleCnt="4"/>
      <dgm:spPr/>
    </dgm:pt>
    <dgm:pt modelId="{1E05BB5D-D45A-421E-9055-BC511CE098E6}" type="pres">
      <dgm:prSet presAssocID="{7E8B65CC-1D48-4125-B8B8-ED7E7A9BE903}" presName="text_4" presStyleLbl="node1" presStyleIdx="3" presStyleCnt="4">
        <dgm:presLayoutVars>
          <dgm:bulletEnabled val="1"/>
        </dgm:presLayoutVars>
      </dgm:prSet>
      <dgm:spPr/>
    </dgm:pt>
    <dgm:pt modelId="{CAD419C4-1176-45B4-B01F-F9671F46F8B7}" type="pres">
      <dgm:prSet presAssocID="{7E8B65CC-1D48-4125-B8B8-ED7E7A9BE903}" presName="accent_4" presStyleCnt="0"/>
      <dgm:spPr/>
    </dgm:pt>
    <dgm:pt modelId="{CEDE6008-6408-4628-807E-E8D27577A13B}" type="pres">
      <dgm:prSet presAssocID="{7E8B65CC-1D48-4125-B8B8-ED7E7A9BE903}" presName="accentRepeatNode" presStyleLbl="solidFgAcc1" presStyleIdx="3" presStyleCnt="4"/>
      <dgm:spPr/>
    </dgm:pt>
  </dgm:ptLst>
  <dgm:cxnLst>
    <dgm:cxn modelId="{C070B202-F7F3-40DC-83DB-A6996D2A47DB}" srcId="{B08A93A7-6A41-453B-985A-563BA04BDACE}" destId="{7E8B65CC-1D48-4125-B8B8-ED7E7A9BE903}" srcOrd="3" destOrd="0" parTransId="{5BCA0382-85A3-44C6-AE64-D470061D0B5F}" sibTransId="{9B7A38C9-62E7-47FB-8774-57B211BD7AC6}"/>
    <dgm:cxn modelId="{06D4FE58-1268-4456-B686-E4ED92BBDDF4}" srcId="{B08A93A7-6A41-453B-985A-563BA04BDACE}" destId="{0BC11181-305C-446B-9A8F-CD0D329B3320}" srcOrd="2" destOrd="0" parTransId="{6CBEB706-E007-425F-9FD9-583C07B19348}" sibTransId="{59D60F8A-0E91-4DB0-820D-4F1518BEE8F4}"/>
    <dgm:cxn modelId="{0984016F-02E8-4A35-8E8E-B46BF65175D7}" srcId="{B08A93A7-6A41-453B-985A-563BA04BDACE}" destId="{D87067AF-3A96-44C9-9FF3-D686426EFA1C}" srcOrd="1" destOrd="0" parTransId="{E2B91EC2-92CD-46E3-BCB0-A07A388A4049}" sibTransId="{CA171E34-A01E-48B8-A3F7-6F2FFCA66997}"/>
    <dgm:cxn modelId="{D86B5C74-721B-409E-A029-08A18B091530}" type="presOf" srcId="{D87067AF-3A96-44C9-9FF3-D686426EFA1C}" destId="{50D02271-F19B-40A5-95FE-7C7F4044EF37}" srcOrd="0" destOrd="0" presId="urn:microsoft.com/office/officeart/2008/layout/VerticalCurvedList"/>
    <dgm:cxn modelId="{06662A8C-C4FA-4C41-A94C-FB9E1EBB38A9}" type="presOf" srcId="{7E8B65CC-1D48-4125-B8B8-ED7E7A9BE903}" destId="{1E05BB5D-D45A-421E-9055-BC511CE098E6}" srcOrd="0" destOrd="0" presId="urn:microsoft.com/office/officeart/2008/layout/VerticalCurvedList"/>
    <dgm:cxn modelId="{E694DBA3-8B2D-4AB6-B373-BBEE2C0CDA1A}" srcId="{B08A93A7-6A41-453B-985A-563BA04BDACE}" destId="{4A64B6FE-89A2-456C-9227-91400ED22D80}" srcOrd="0" destOrd="0" parTransId="{0697738D-E1B1-473E-8C37-4DA9D3CD0310}" sibTransId="{03F00C24-7F13-4B32-9D1C-28F40478EB55}"/>
    <dgm:cxn modelId="{F50557CC-E38D-4FE3-AA68-B9ED050C21F4}" type="presOf" srcId="{B08A93A7-6A41-453B-985A-563BA04BDACE}" destId="{FAF2ACA0-1921-4B7D-882D-80E3EA55EDF1}" srcOrd="0" destOrd="0" presId="urn:microsoft.com/office/officeart/2008/layout/VerticalCurvedList"/>
    <dgm:cxn modelId="{45A308D7-A9E9-4C93-BEFD-02679458F20E}" type="presOf" srcId="{03F00C24-7F13-4B32-9D1C-28F40478EB55}" destId="{69DD3308-5211-4721-97ED-54B56640B1A2}" srcOrd="0" destOrd="0" presId="urn:microsoft.com/office/officeart/2008/layout/VerticalCurvedList"/>
    <dgm:cxn modelId="{15CBF1EB-9906-4F18-A79D-124582E6794A}" type="presOf" srcId="{0BC11181-305C-446B-9A8F-CD0D329B3320}" destId="{C128AE51-FC34-47A9-A678-9B81073A046A}" srcOrd="0" destOrd="0" presId="urn:microsoft.com/office/officeart/2008/layout/VerticalCurvedList"/>
    <dgm:cxn modelId="{3D57F8FD-5B0B-4BAD-931C-50B324F4FE39}" type="presOf" srcId="{4A64B6FE-89A2-456C-9227-91400ED22D80}" destId="{C6BA492E-D36E-4797-A393-FF4ED2E0A310}" srcOrd="0" destOrd="0" presId="urn:microsoft.com/office/officeart/2008/layout/VerticalCurvedList"/>
    <dgm:cxn modelId="{CCF6FD32-8CE0-4EAC-A349-B5A6CB53F8C3}" type="presParOf" srcId="{FAF2ACA0-1921-4B7D-882D-80E3EA55EDF1}" destId="{BC0AA50B-EDA1-4831-92C0-613E7A2F1051}" srcOrd="0" destOrd="0" presId="urn:microsoft.com/office/officeart/2008/layout/VerticalCurvedList"/>
    <dgm:cxn modelId="{AA64380F-05F3-4A7C-ACB5-88E9BEAE439C}" type="presParOf" srcId="{BC0AA50B-EDA1-4831-92C0-613E7A2F1051}" destId="{E7029ADE-48EB-496E-A3FB-B7CBCFA29FF8}" srcOrd="0" destOrd="0" presId="urn:microsoft.com/office/officeart/2008/layout/VerticalCurvedList"/>
    <dgm:cxn modelId="{737640F0-7812-4094-93AA-50B4A2AF59CB}" type="presParOf" srcId="{E7029ADE-48EB-496E-A3FB-B7CBCFA29FF8}" destId="{C7C12000-9377-4EE9-BD4D-156BD29F9400}" srcOrd="0" destOrd="0" presId="urn:microsoft.com/office/officeart/2008/layout/VerticalCurvedList"/>
    <dgm:cxn modelId="{0D6178B2-7058-4381-BEE6-A89D20E9A136}" type="presParOf" srcId="{E7029ADE-48EB-496E-A3FB-B7CBCFA29FF8}" destId="{69DD3308-5211-4721-97ED-54B56640B1A2}" srcOrd="1" destOrd="0" presId="urn:microsoft.com/office/officeart/2008/layout/VerticalCurvedList"/>
    <dgm:cxn modelId="{B8E655C4-FD7C-45C3-A66F-AB8AA8E59528}" type="presParOf" srcId="{E7029ADE-48EB-496E-A3FB-B7CBCFA29FF8}" destId="{402AF89D-19F9-4622-95F4-7A70322C75FB}" srcOrd="2" destOrd="0" presId="urn:microsoft.com/office/officeart/2008/layout/VerticalCurvedList"/>
    <dgm:cxn modelId="{59470606-B096-4614-92BF-334639DCFEAC}" type="presParOf" srcId="{E7029ADE-48EB-496E-A3FB-B7CBCFA29FF8}" destId="{0F66DBF0-42FB-486D-8F38-FD9715B1C174}" srcOrd="3" destOrd="0" presId="urn:microsoft.com/office/officeart/2008/layout/VerticalCurvedList"/>
    <dgm:cxn modelId="{758EC25E-C774-447B-897B-60C569EDC31F}" type="presParOf" srcId="{BC0AA50B-EDA1-4831-92C0-613E7A2F1051}" destId="{C6BA492E-D36E-4797-A393-FF4ED2E0A310}" srcOrd="1" destOrd="0" presId="urn:microsoft.com/office/officeart/2008/layout/VerticalCurvedList"/>
    <dgm:cxn modelId="{8FEFDFF2-FA0D-4EE9-9341-E3612CA40510}" type="presParOf" srcId="{BC0AA50B-EDA1-4831-92C0-613E7A2F1051}" destId="{BA35410D-A318-4745-BDDB-F369826B8B5E}" srcOrd="2" destOrd="0" presId="urn:microsoft.com/office/officeart/2008/layout/VerticalCurvedList"/>
    <dgm:cxn modelId="{7D4B98DC-DE2F-4E5F-A275-512B051201CA}" type="presParOf" srcId="{BA35410D-A318-4745-BDDB-F369826B8B5E}" destId="{A844A607-4B06-4C2E-AA3C-539267660414}" srcOrd="0" destOrd="0" presId="urn:microsoft.com/office/officeart/2008/layout/VerticalCurvedList"/>
    <dgm:cxn modelId="{4BFB6DCD-787D-4E9B-86E9-0E537217AC7D}" type="presParOf" srcId="{BC0AA50B-EDA1-4831-92C0-613E7A2F1051}" destId="{50D02271-F19B-40A5-95FE-7C7F4044EF37}" srcOrd="3" destOrd="0" presId="urn:microsoft.com/office/officeart/2008/layout/VerticalCurvedList"/>
    <dgm:cxn modelId="{DB1BA1A2-4327-4AA7-806C-DD2B8C4388C3}" type="presParOf" srcId="{BC0AA50B-EDA1-4831-92C0-613E7A2F1051}" destId="{30836812-4BF4-4EE5-88DC-A8FC1A15C8FA}" srcOrd="4" destOrd="0" presId="urn:microsoft.com/office/officeart/2008/layout/VerticalCurvedList"/>
    <dgm:cxn modelId="{3F940054-D19F-48D8-820A-4777A442BF9E}" type="presParOf" srcId="{30836812-4BF4-4EE5-88DC-A8FC1A15C8FA}" destId="{BCCC807C-E151-4891-9C4C-7B25B9911BF5}" srcOrd="0" destOrd="0" presId="urn:microsoft.com/office/officeart/2008/layout/VerticalCurvedList"/>
    <dgm:cxn modelId="{A6EAC722-A9B8-424C-B89B-A9F228533161}" type="presParOf" srcId="{BC0AA50B-EDA1-4831-92C0-613E7A2F1051}" destId="{C128AE51-FC34-47A9-A678-9B81073A046A}" srcOrd="5" destOrd="0" presId="urn:microsoft.com/office/officeart/2008/layout/VerticalCurvedList"/>
    <dgm:cxn modelId="{1B466FFF-B1A2-414E-B107-50CAC8699AF5}" type="presParOf" srcId="{BC0AA50B-EDA1-4831-92C0-613E7A2F1051}" destId="{483DFB3D-0CC8-4B21-BFBC-F225AF3B0CC5}" srcOrd="6" destOrd="0" presId="urn:microsoft.com/office/officeart/2008/layout/VerticalCurvedList"/>
    <dgm:cxn modelId="{C1435B2A-94D7-4981-A172-DE354D74ADE6}" type="presParOf" srcId="{483DFB3D-0CC8-4B21-BFBC-F225AF3B0CC5}" destId="{1E1280F7-2E50-4C2F-9B7C-DB760BD1B3EC}" srcOrd="0" destOrd="0" presId="urn:microsoft.com/office/officeart/2008/layout/VerticalCurvedList"/>
    <dgm:cxn modelId="{8BCC6B11-8D81-485B-8429-3771A35CB6CE}" type="presParOf" srcId="{BC0AA50B-EDA1-4831-92C0-613E7A2F1051}" destId="{1E05BB5D-D45A-421E-9055-BC511CE098E6}" srcOrd="7" destOrd="0" presId="urn:microsoft.com/office/officeart/2008/layout/VerticalCurvedList"/>
    <dgm:cxn modelId="{C3304ACA-0583-44A7-BAB8-4F57E28D5122}" type="presParOf" srcId="{BC0AA50B-EDA1-4831-92C0-613E7A2F1051}" destId="{CAD419C4-1176-45B4-B01F-F9671F46F8B7}" srcOrd="8" destOrd="0" presId="urn:microsoft.com/office/officeart/2008/layout/VerticalCurvedList"/>
    <dgm:cxn modelId="{AAF597F1-2967-428B-8ADE-7F1A1EF4C09F}" type="presParOf" srcId="{CAD419C4-1176-45B4-B01F-F9671F46F8B7}" destId="{CEDE6008-6408-4628-807E-E8D27577A13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A2F9E7-1590-4AF3-83D8-29077E7B12A3}" type="doc">
      <dgm:prSet loTypeId="urn:microsoft.com/office/officeart/2005/8/layout/vList5" loCatId="list" qsTypeId="urn:microsoft.com/office/officeart/2005/8/quickstyle/3d2" qsCatId="3D" csTypeId="urn:microsoft.com/office/officeart/2005/8/colors/accent2_2" csCatId="accent2" phldr="1"/>
      <dgm:spPr/>
      <dgm:t>
        <a:bodyPr/>
        <a:lstStyle/>
        <a:p>
          <a:pPr rtl="1"/>
          <a:endParaRPr lang="ar-SA"/>
        </a:p>
      </dgm:t>
    </dgm:pt>
    <dgm:pt modelId="{07836FD3-88CA-446D-AEFE-FBE71F004751}">
      <dgm:prSet phldrT="[نص]" custT="1"/>
      <dgm:spPr/>
      <dgm:t>
        <a:bodyPr/>
        <a:lstStyle/>
        <a:p>
          <a:pPr rtl="1"/>
          <a:r>
            <a:rPr lang="ar-SA" sz="2000" b="1">
              <a:cs typeface="AL-Mohanad Bold" pitchFamily="2" charset="-78"/>
            </a:rPr>
            <a:t>الانتباه</a:t>
          </a:r>
        </a:p>
      </dgm:t>
    </dgm:pt>
    <dgm:pt modelId="{F1426D6B-31AA-436A-99D7-4AF2DAFB2813}" type="parTrans" cxnId="{DBB1DBD1-0908-4C23-B76C-36E96BAA1EDC}">
      <dgm:prSet/>
      <dgm:spPr/>
      <dgm:t>
        <a:bodyPr/>
        <a:lstStyle/>
        <a:p>
          <a:pPr rtl="1"/>
          <a:endParaRPr lang="ar-SA">
            <a:cs typeface="AL-Mohanad Bold" pitchFamily="2" charset="-78"/>
          </a:endParaRPr>
        </a:p>
      </dgm:t>
    </dgm:pt>
    <dgm:pt modelId="{FF1C4D15-E91C-491C-92C8-0DB7766D5538}" type="sibTrans" cxnId="{DBB1DBD1-0908-4C23-B76C-36E96BAA1EDC}">
      <dgm:prSet/>
      <dgm:spPr/>
      <dgm:t>
        <a:bodyPr/>
        <a:lstStyle/>
        <a:p>
          <a:pPr rtl="1"/>
          <a:endParaRPr lang="ar-SA">
            <a:cs typeface="AL-Mohanad Bold" pitchFamily="2" charset="-78"/>
          </a:endParaRPr>
        </a:p>
      </dgm:t>
    </dgm:pt>
    <dgm:pt modelId="{646D1E85-CCE1-4E07-8B77-02510352F84C}">
      <dgm:prSet phldrT="[نص]"/>
      <dgm:spPr/>
      <dgm:t>
        <a:bodyPr/>
        <a:lstStyle/>
        <a:p>
          <a:pPr rtl="1"/>
          <a:r>
            <a:rPr lang="ar-SA">
              <a:cs typeface="AL-Mohanad Bold" pitchFamily="2" charset="-78"/>
            </a:rPr>
            <a:t>التركيز على المعلومات التي تصل عن طريق المثيرات الحسية للدماغ، فالمعلومات التي لا تنتبه لها لا يتم معالجتها.</a:t>
          </a:r>
        </a:p>
      </dgm:t>
    </dgm:pt>
    <dgm:pt modelId="{02121190-53C0-4FA1-9C07-D4BE11C6B28A}" type="parTrans" cxnId="{27DDC43B-407D-4E21-9D07-EDCACF79D6DD}">
      <dgm:prSet/>
      <dgm:spPr/>
      <dgm:t>
        <a:bodyPr/>
        <a:lstStyle/>
        <a:p>
          <a:pPr rtl="1"/>
          <a:endParaRPr lang="ar-SA">
            <a:cs typeface="AL-Mohanad Bold" pitchFamily="2" charset="-78"/>
          </a:endParaRPr>
        </a:p>
      </dgm:t>
    </dgm:pt>
    <dgm:pt modelId="{B58527F4-6074-4E00-8D72-BAD1F81F89FF}" type="sibTrans" cxnId="{27DDC43B-407D-4E21-9D07-EDCACF79D6DD}">
      <dgm:prSet/>
      <dgm:spPr/>
      <dgm:t>
        <a:bodyPr/>
        <a:lstStyle/>
        <a:p>
          <a:pPr rtl="1"/>
          <a:endParaRPr lang="ar-SA">
            <a:cs typeface="AL-Mohanad Bold" pitchFamily="2" charset="-78"/>
          </a:endParaRPr>
        </a:p>
      </dgm:t>
    </dgm:pt>
    <dgm:pt modelId="{7A65F0BF-35A7-418B-8AC0-81CFFA493D0A}">
      <dgm:prSet phldrT="[نص]"/>
      <dgm:spPr/>
      <dgm:t>
        <a:bodyPr/>
        <a:lstStyle/>
        <a:p>
          <a:pPr rtl="1"/>
          <a:r>
            <a:rPr lang="ar-SA">
              <a:cs typeface="AL-Mohanad Bold" pitchFamily="2" charset="-78"/>
            </a:rPr>
            <a:t>إعطاء معاني للمثيرات الحسية الجديدة من خلال التسميع والتكرار والتنظيم والتلخيص.</a:t>
          </a:r>
        </a:p>
      </dgm:t>
    </dgm:pt>
    <dgm:pt modelId="{93C22318-221D-4619-9D61-0192170A470B}" type="parTrans" cxnId="{F97C7FDA-9A50-4E18-B97B-B3E29BDC2DB6}">
      <dgm:prSet/>
      <dgm:spPr/>
      <dgm:t>
        <a:bodyPr/>
        <a:lstStyle/>
        <a:p>
          <a:pPr rtl="1"/>
          <a:endParaRPr lang="ar-SA">
            <a:cs typeface="AL-Mohanad Bold" pitchFamily="2" charset="-78"/>
          </a:endParaRPr>
        </a:p>
      </dgm:t>
    </dgm:pt>
    <dgm:pt modelId="{BE303788-87CB-4700-B73F-C5486F752BE7}" type="sibTrans" cxnId="{F97C7FDA-9A50-4E18-B97B-B3E29BDC2DB6}">
      <dgm:prSet/>
      <dgm:spPr/>
      <dgm:t>
        <a:bodyPr/>
        <a:lstStyle/>
        <a:p>
          <a:pPr rtl="1"/>
          <a:endParaRPr lang="ar-SA">
            <a:cs typeface="AL-Mohanad Bold" pitchFamily="2" charset="-78"/>
          </a:endParaRPr>
        </a:p>
      </dgm:t>
    </dgm:pt>
    <dgm:pt modelId="{0DF4193E-5A8F-4A8A-8C47-3534A671EC0A}">
      <dgm:prSet phldrT="[نص]"/>
      <dgm:spPr/>
      <dgm:t>
        <a:bodyPr/>
        <a:lstStyle/>
        <a:p>
          <a:pPr rtl="1"/>
          <a:r>
            <a:rPr lang="ar-SA">
              <a:cs typeface="AL-Mohanad Bold" pitchFamily="2" charset="-78"/>
            </a:rPr>
            <a:t>عملية انتقاء المعلومات المهمة والضرورية ثم الاحتفاظ بها في الذاكرة لاستخدامها في المستقبل.</a:t>
          </a:r>
        </a:p>
      </dgm:t>
    </dgm:pt>
    <dgm:pt modelId="{295496F4-486A-47BD-8971-157312E94498}" type="parTrans" cxnId="{BBC9BCD2-7661-40C8-9F69-449521DDAD54}">
      <dgm:prSet/>
      <dgm:spPr/>
      <dgm:t>
        <a:bodyPr/>
        <a:lstStyle/>
        <a:p>
          <a:endParaRPr lang="en-US">
            <a:cs typeface="AL-Mohanad Bold" pitchFamily="2" charset="-78"/>
          </a:endParaRPr>
        </a:p>
      </dgm:t>
    </dgm:pt>
    <dgm:pt modelId="{E8DA261B-92D1-4500-B05D-3B6407A5C3FC}" type="sibTrans" cxnId="{BBC9BCD2-7661-40C8-9F69-449521DDAD54}">
      <dgm:prSet/>
      <dgm:spPr/>
      <dgm:t>
        <a:bodyPr/>
        <a:lstStyle/>
        <a:p>
          <a:endParaRPr lang="en-US">
            <a:cs typeface="AL-Mohanad Bold" pitchFamily="2" charset="-78"/>
          </a:endParaRPr>
        </a:p>
      </dgm:t>
    </dgm:pt>
    <dgm:pt modelId="{6D415B97-A62A-441A-B54C-9693F183DA71}">
      <dgm:prSet phldrT="[نص]" custT="1"/>
      <dgm:spPr/>
      <dgm:t>
        <a:bodyPr/>
        <a:lstStyle/>
        <a:p>
          <a:pPr rtl="1"/>
          <a:r>
            <a:rPr lang="ar-SA" sz="2000" b="1">
              <a:cs typeface="AL-Mohanad Bold" pitchFamily="2" charset="-78"/>
            </a:rPr>
            <a:t>التخزين</a:t>
          </a:r>
        </a:p>
      </dgm:t>
    </dgm:pt>
    <dgm:pt modelId="{9297DE27-049C-4E5D-8E53-43662E09F0A3}" type="parTrans" cxnId="{ADF2120A-9749-469B-B608-D37026F1810E}">
      <dgm:prSet/>
      <dgm:spPr/>
      <dgm:t>
        <a:bodyPr/>
        <a:lstStyle/>
        <a:p>
          <a:endParaRPr lang="en-US">
            <a:cs typeface="AL-Mohanad Bold" pitchFamily="2" charset="-78"/>
          </a:endParaRPr>
        </a:p>
      </dgm:t>
    </dgm:pt>
    <dgm:pt modelId="{6B87762F-DDAF-48DA-B950-C759B874BF82}" type="sibTrans" cxnId="{ADF2120A-9749-469B-B608-D37026F1810E}">
      <dgm:prSet/>
      <dgm:spPr/>
      <dgm:t>
        <a:bodyPr/>
        <a:lstStyle/>
        <a:p>
          <a:endParaRPr lang="en-US">
            <a:cs typeface="AL-Mohanad Bold" pitchFamily="2" charset="-78"/>
          </a:endParaRPr>
        </a:p>
      </dgm:t>
    </dgm:pt>
    <dgm:pt modelId="{C10AB9DE-9515-4783-8958-AB74007BA92C}">
      <dgm:prSet phldrT="[نص]" custT="1"/>
      <dgm:spPr/>
      <dgm:t>
        <a:bodyPr/>
        <a:lstStyle/>
        <a:p>
          <a:pPr rtl="1"/>
          <a:r>
            <a:rPr lang="ar-SA" sz="1800" b="1">
              <a:cs typeface="AL-Mohanad Bold" pitchFamily="2" charset="-78"/>
            </a:rPr>
            <a:t>التذكر أو الاسترجاع</a:t>
          </a:r>
          <a:endParaRPr lang="ar-SA" sz="1800">
            <a:cs typeface="AL-Mohanad Bold" pitchFamily="2" charset="-78"/>
          </a:endParaRPr>
        </a:p>
      </dgm:t>
    </dgm:pt>
    <dgm:pt modelId="{58339A7B-7175-4526-BD8F-5194958217D5}" type="parTrans" cxnId="{03D1C62C-9643-45AC-B52C-D0BE88958D40}">
      <dgm:prSet/>
      <dgm:spPr/>
      <dgm:t>
        <a:bodyPr/>
        <a:lstStyle/>
        <a:p>
          <a:endParaRPr lang="en-US">
            <a:cs typeface="AL-Mohanad Bold" pitchFamily="2" charset="-78"/>
          </a:endParaRPr>
        </a:p>
      </dgm:t>
    </dgm:pt>
    <dgm:pt modelId="{EE0547EF-EA53-4AD5-9094-5AE7031E27EA}" type="sibTrans" cxnId="{03D1C62C-9643-45AC-B52C-D0BE88958D40}">
      <dgm:prSet/>
      <dgm:spPr/>
      <dgm:t>
        <a:bodyPr/>
        <a:lstStyle/>
        <a:p>
          <a:endParaRPr lang="en-US">
            <a:cs typeface="AL-Mohanad Bold" pitchFamily="2" charset="-78"/>
          </a:endParaRPr>
        </a:p>
      </dgm:t>
    </dgm:pt>
    <dgm:pt modelId="{66109D3B-5E37-4863-93DA-D9D201FEF4DE}">
      <dgm:prSet phldrT="[نص]"/>
      <dgm:spPr/>
      <dgm:t>
        <a:bodyPr/>
        <a:lstStyle/>
        <a:p>
          <a:pPr rtl="1"/>
          <a:r>
            <a:rPr lang="ar-SA">
              <a:cs typeface="AL-Mohanad Bold" pitchFamily="2" charset="-78"/>
            </a:rPr>
            <a:t>عملية استرجاع أو استدعاء هذه المعلومات من الذاكرة، فالشخص يتذكر الصور والأصوات والروائح والأحداث والمواقف المختلفة.</a:t>
          </a:r>
        </a:p>
      </dgm:t>
    </dgm:pt>
    <dgm:pt modelId="{D667A506-36F2-41DE-B765-B4ED6165DCA0}" type="parTrans" cxnId="{3C60A766-7736-41C1-978A-C7BF86BB0705}">
      <dgm:prSet/>
      <dgm:spPr/>
      <dgm:t>
        <a:bodyPr/>
        <a:lstStyle/>
        <a:p>
          <a:endParaRPr lang="en-US">
            <a:cs typeface="AL-Mohanad Bold" pitchFamily="2" charset="-78"/>
          </a:endParaRPr>
        </a:p>
      </dgm:t>
    </dgm:pt>
    <dgm:pt modelId="{283A9B32-63B5-48E2-83DD-2B1406BF7AF6}" type="sibTrans" cxnId="{3C60A766-7736-41C1-978A-C7BF86BB0705}">
      <dgm:prSet/>
      <dgm:spPr/>
      <dgm:t>
        <a:bodyPr/>
        <a:lstStyle/>
        <a:p>
          <a:endParaRPr lang="en-US">
            <a:cs typeface="AL-Mohanad Bold" pitchFamily="2" charset="-78"/>
          </a:endParaRPr>
        </a:p>
      </dgm:t>
    </dgm:pt>
    <dgm:pt modelId="{52A06B94-0A18-48A3-9659-E994533CDDF3}">
      <dgm:prSet phldrT="[نص]" custT="1"/>
      <dgm:spPr/>
      <dgm:t>
        <a:bodyPr/>
        <a:lstStyle/>
        <a:p>
          <a:pPr rtl="1"/>
          <a:r>
            <a:rPr lang="ar-SA" sz="2000" b="1">
              <a:cs typeface="AL-Mohanad Bold" pitchFamily="2" charset="-78"/>
            </a:rPr>
            <a:t>الترميز</a:t>
          </a:r>
        </a:p>
      </dgm:t>
    </dgm:pt>
    <dgm:pt modelId="{34D8B157-6162-4F97-8C20-5E669738886F}" type="sibTrans" cxnId="{5E3CE558-022F-4CCA-AC75-7487FF071831}">
      <dgm:prSet/>
      <dgm:spPr/>
      <dgm:t>
        <a:bodyPr/>
        <a:lstStyle/>
        <a:p>
          <a:pPr rtl="1"/>
          <a:endParaRPr lang="ar-SA">
            <a:cs typeface="AL-Mohanad Bold" pitchFamily="2" charset="-78"/>
          </a:endParaRPr>
        </a:p>
      </dgm:t>
    </dgm:pt>
    <dgm:pt modelId="{88692107-393D-486F-B1B2-6E2F5468023D}" type="parTrans" cxnId="{5E3CE558-022F-4CCA-AC75-7487FF071831}">
      <dgm:prSet/>
      <dgm:spPr/>
      <dgm:t>
        <a:bodyPr/>
        <a:lstStyle/>
        <a:p>
          <a:pPr rtl="1"/>
          <a:endParaRPr lang="ar-SA">
            <a:cs typeface="AL-Mohanad Bold" pitchFamily="2" charset="-78"/>
          </a:endParaRPr>
        </a:p>
      </dgm:t>
    </dgm:pt>
    <dgm:pt modelId="{90B18F08-5D6A-4CBD-A5B9-9CE7EAE95DC4}" type="pres">
      <dgm:prSet presAssocID="{6AA2F9E7-1590-4AF3-83D8-29077E7B12A3}" presName="Name0" presStyleCnt="0">
        <dgm:presLayoutVars>
          <dgm:dir val="rev"/>
          <dgm:animLvl val="lvl"/>
          <dgm:resizeHandles val="exact"/>
        </dgm:presLayoutVars>
      </dgm:prSet>
      <dgm:spPr/>
    </dgm:pt>
    <dgm:pt modelId="{2F7BF157-9ABB-48F9-B6A7-CC33AC6CDCBB}" type="pres">
      <dgm:prSet presAssocID="{07836FD3-88CA-446D-AEFE-FBE71F004751}" presName="linNode" presStyleCnt="0"/>
      <dgm:spPr/>
    </dgm:pt>
    <dgm:pt modelId="{64810988-E63A-4273-8C1C-7640BF2D1124}" type="pres">
      <dgm:prSet presAssocID="{07836FD3-88CA-446D-AEFE-FBE71F004751}" presName="parentText" presStyleLbl="node1" presStyleIdx="0" presStyleCnt="4" custScaleY="61989">
        <dgm:presLayoutVars>
          <dgm:chMax val="1"/>
          <dgm:bulletEnabled val="1"/>
        </dgm:presLayoutVars>
      </dgm:prSet>
      <dgm:spPr/>
    </dgm:pt>
    <dgm:pt modelId="{F1B7B89A-51DE-4159-8C3A-98579655DC6D}" type="pres">
      <dgm:prSet presAssocID="{07836FD3-88CA-446D-AEFE-FBE71F004751}" presName="descendantText" presStyleLbl="alignAccFollowNode1" presStyleIdx="0" presStyleCnt="4">
        <dgm:presLayoutVars>
          <dgm:bulletEnabled val="1"/>
        </dgm:presLayoutVars>
      </dgm:prSet>
      <dgm:spPr/>
    </dgm:pt>
    <dgm:pt modelId="{488CDA4E-DD37-420B-A3A5-0757AAAA3E2F}" type="pres">
      <dgm:prSet presAssocID="{FF1C4D15-E91C-491C-92C8-0DB7766D5538}" presName="sp" presStyleCnt="0"/>
      <dgm:spPr/>
    </dgm:pt>
    <dgm:pt modelId="{D009224C-EFFE-4B84-BBA1-DB5A4CB722A3}" type="pres">
      <dgm:prSet presAssocID="{52A06B94-0A18-48A3-9659-E994533CDDF3}" presName="linNode" presStyleCnt="0"/>
      <dgm:spPr/>
    </dgm:pt>
    <dgm:pt modelId="{FDD0F10A-8F50-4F2B-91B1-CECDC0832FE3}" type="pres">
      <dgm:prSet presAssocID="{52A06B94-0A18-48A3-9659-E994533CDDF3}" presName="parentText" presStyleLbl="node1" presStyleIdx="1" presStyleCnt="4" custScaleY="61376">
        <dgm:presLayoutVars>
          <dgm:chMax val="1"/>
          <dgm:bulletEnabled val="1"/>
        </dgm:presLayoutVars>
      </dgm:prSet>
      <dgm:spPr/>
    </dgm:pt>
    <dgm:pt modelId="{ACB0D3D5-4F67-4C52-BA0D-F97869E1941F}" type="pres">
      <dgm:prSet presAssocID="{52A06B94-0A18-48A3-9659-E994533CDDF3}" presName="descendantText" presStyleLbl="alignAccFollowNode1" presStyleIdx="1" presStyleCnt="4">
        <dgm:presLayoutVars>
          <dgm:bulletEnabled val="1"/>
        </dgm:presLayoutVars>
      </dgm:prSet>
      <dgm:spPr/>
    </dgm:pt>
    <dgm:pt modelId="{C0B90D71-03C9-4418-98F6-59E13CD6FE60}" type="pres">
      <dgm:prSet presAssocID="{34D8B157-6162-4F97-8C20-5E669738886F}" presName="sp" presStyleCnt="0"/>
      <dgm:spPr/>
    </dgm:pt>
    <dgm:pt modelId="{F15DC844-494C-4871-AFCB-ADC3399F04F2}" type="pres">
      <dgm:prSet presAssocID="{6D415B97-A62A-441A-B54C-9693F183DA71}" presName="linNode" presStyleCnt="0"/>
      <dgm:spPr/>
    </dgm:pt>
    <dgm:pt modelId="{E2102B7F-07DA-4C3A-94B8-84DBFF7DEFC6}" type="pres">
      <dgm:prSet presAssocID="{6D415B97-A62A-441A-B54C-9693F183DA71}" presName="parentText" presStyleLbl="node1" presStyleIdx="2" presStyleCnt="4" custScaleY="46341" custLinFactNeighborX="0" custLinFactNeighborY="-1020">
        <dgm:presLayoutVars>
          <dgm:chMax val="1"/>
          <dgm:bulletEnabled val="1"/>
        </dgm:presLayoutVars>
      </dgm:prSet>
      <dgm:spPr/>
    </dgm:pt>
    <dgm:pt modelId="{8F5735DE-723B-4D27-9F19-8DFB6DC14D3B}" type="pres">
      <dgm:prSet presAssocID="{6D415B97-A62A-441A-B54C-9693F183DA71}" presName="descendantText" presStyleLbl="alignAccFollowNode1" presStyleIdx="2" presStyleCnt="4">
        <dgm:presLayoutVars>
          <dgm:bulletEnabled val="1"/>
        </dgm:presLayoutVars>
      </dgm:prSet>
      <dgm:spPr/>
    </dgm:pt>
    <dgm:pt modelId="{2671B635-CA1E-4178-9555-DE4AE96DC013}" type="pres">
      <dgm:prSet presAssocID="{6B87762F-DDAF-48DA-B950-C759B874BF82}" presName="sp" presStyleCnt="0"/>
      <dgm:spPr/>
    </dgm:pt>
    <dgm:pt modelId="{CFF463FB-C6A2-4FB1-A5E8-2A39F860D75A}" type="pres">
      <dgm:prSet presAssocID="{C10AB9DE-9515-4783-8958-AB74007BA92C}" presName="linNode" presStyleCnt="0"/>
      <dgm:spPr/>
    </dgm:pt>
    <dgm:pt modelId="{51965895-6EA4-4E65-A036-6F855665801B}" type="pres">
      <dgm:prSet presAssocID="{C10AB9DE-9515-4783-8958-AB74007BA92C}" presName="parentText" presStyleLbl="node1" presStyleIdx="3" presStyleCnt="4" custScaleY="61989">
        <dgm:presLayoutVars>
          <dgm:chMax val="1"/>
          <dgm:bulletEnabled val="1"/>
        </dgm:presLayoutVars>
      </dgm:prSet>
      <dgm:spPr/>
    </dgm:pt>
    <dgm:pt modelId="{A6038903-3448-449F-B420-1D14385AAA4E}" type="pres">
      <dgm:prSet presAssocID="{C10AB9DE-9515-4783-8958-AB74007BA92C}" presName="descendantText" presStyleLbl="alignAccFollowNode1" presStyleIdx="3" presStyleCnt="4">
        <dgm:presLayoutVars>
          <dgm:bulletEnabled val="1"/>
        </dgm:presLayoutVars>
      </dgm:prSet>
      <dgm:spPr/>
    </dgm:pt>
  </dgm:ptLst>
  <dgm:cxnLst>
    <dgm:cxn modelId="{E331E106-5202-49DE-9FE2-E35D8A32973D}" type="presOf" srcId="{07836FD3-88CA-446D-AEFE-FBE71F004751}" destId="{64810988-E63A-4273-8C1C-7640BF2D1124}" srcOrd="0" destOrd="0" presId="urn:microsoft.com/office/officeart/2005/8/layout/vList5"/>
    <dgm:cxn modelId="{ADF2120A-9749-469B-B608-D37026F1810E}" srcId="{6AA2F9E7-1590-4AF3-83D8-29077E7B12A3}" destId="{6D415B97-A62A-441A-B54C-9693F183DA71}" srcOrd="2" destOrd="0" parTransId="{9297DE27-049C-4E5D-8E53-43662E09F0A3}" sibTransId="{6B87762F-DDAF-48DA-B950-C759B874BF82}"/>
    <dgm:cxn modelId="{1EC7C10A-573F-4A86-80EE-B4F33E40D7DF}" type="presOf" srcId="{646D1E85-CCE1-4E07-8B77-02510352F84C}" destId="{F1B7B89A-51DE-4159-8C3A-98579655DC6D}" srcOrd="0" destOrd="0" presId="urn:microsoft.com/office/officeart/2005/8/layout/vList5"/>
    <dgm:cxn modelId="{59258923-42CD-444D-BD23-BA11C5C2E5F0}" type="presOf" srcId="{7A65F0BF-35A7-418B-8AC0-81CFFA493D0A}" destId="{ACB0D3D5-4F67-4C52-BA0D-F97869E1941F}" srcOrd="0" destOrd="0" presId="urn:microsoft.com/office/officeart/2005/8/layout/vList5"/>
    <dgm:cxn modelId="{03D1C62C-9643-45AC-B52C-D0BE88958D40}" srcId="{6AA2F9E7-1590-4AF3-83D8-29077E7B12A3}" destId="{C10AB9DE-9515-4783-8958-AB74007BA92C}" srcOrd="3" destOrd="0" parTransId="{58339A7B-7175-4526-BD8F-5194958217D5}" sibTransId="{EE0547EF-EA53-4AD5-9094-5AE7031E27EA}"/>
    <dgm:cxn modelId="{ED4B8B38-A3ED-4888-B99B-DA882A728DF2}" type="presOf" srcId="{C10AB9DE-9515-4783-8958-AB74007BA92C}" destId="{51965895-6EA4-4E65-A036-6F855665801B}" srcOrd="0" destOrd="0" presId="urn:microsoft.com/office/officeart/2005/8/layout/vList5"/>
    <dgm:cxn modelId="{27DDC43B-407D-4E21-9D07-EDCACF79D6DD}" srcId="{07836FD3-88CA-446D-AEFE-FBE71F004751}" destId="{646D1E85-CCE1-4E07-8B77-02510352F84C}" srcOrd="0" destOrd="0" parTransId="{02121190-53C0-4FA1-9C07-D4BE11C6B28A}" sibTransId="{B58527F4-6074-4E00-8D72-BAD1F81F89FF}"/>
    <dgm:cxn modelId="{5E3CE558-022F-4CCA-AC75-7487FF071831}" srcId="{6AA2F9E7-1590-4AF3-83D8-29077E7B12A3}" destId="{52A06B94-0A18-48A3-9659-E994533CDDF3}" srcOrd="1" destOrd="0" parTransId="{88692107-393D-486F-B1B2-6E2F5468023D}" sibTransId="{34D8B157-6162-4F97-8C20-5E669738886F}"/>
    <dgm:cxn modelId="{3C60A766-7736-41C1-978A-C7BF86BB0705}" srcId="{C10AB9DE-9515-4783-8958-AB74007BA92C}" destId="{66109D3B-5E37-4863-93DA-D9D201FEF4DE}" srcOrd="0" destOrd="0" parTransId="{D667A506-36F2-41DE-B765-B4ED6165DCA0}" sibTransId="{283A9B32-63B5-48E2-83DD-2B1406BF7AF6}"/>
    <dgm:cxn modelId="{3EE5886C-64E0-4670-A6AC-BA835D6A63B4}" type="presOf" srcId="{66109D3B-5E37-4863-93DA-D9D201FEF4DE}" destId="{A6038903-3448-449F-B420-1D14385AAA4E}" srcOrd="0" destOrd="0" presId="urn:microsoft.com/office/officeart/2005/8/layout/vList5"/>
    <dgm:cxn modelId="{454E687F-D250-4F0B-8BE2-3346AB5A381A}" type="presOf" srcId="{0DF4193E-5A8F-4A8A-8C47-3534A671EC0A}" destId="{8F5735DE-723B-4D27-9F19-8DFB6DC14D3B}" srcOrd="0" destOrd="0" presId="urn:microsoft.com/office/officeart/2005/8/layout/vList5"/>
    <dgm:cxn modelId="{60D2E5AB-9023-4510-B574-285F3F501F41}" type="presOf" srcId="{6AA2F9E7-1590-4AF3-83D8-29077E7B12A3}" destId="{90B18F08-5D6A-4CBD-A5B9-9CE7EAE95DC4}" srcOrd="0" destOrd="0" presId="urn:microsoft.com/office/officeart/2005/8/layout/vList5"/>
    <dgm:cxn modelId="{79203AC9-9576-400D-91DA-E642293AD15F}" type="presOf" srcId="{52A06B94-0A18-48A3-9659-E994533CDDF3}" destId="{FDD0F10A-8F50-4F2B-91B1-CECDC0832FE3}" srcOrd="0" destOrd="0" presId="urn:microsoft.com/office/officeart/2005/8/layout/vList5"/>
    <dgm:cxn modelId="{DBB1DBD1-0908-4C23-B76C-36E96BAA1EDC}" srcId="{6AA2F9E7-1590-4AF3-83D8-29077E7B12A3}" destId="{07836FD3-88CA-446D-AEFE-FBE71F004751}" srcOrd="0" destOrd="0" parTransId="{F1426D6B-31AA-436A-99D7-4AF2DAFB2813}" sibTransId="{FF1C4D15-E91C-491C-92C8-0DB7766D5538}"/>
    <dgm:cxn modelId="{BBC9BCD2-7661-40C8-9F69-449521DDAD54}" srcId="{6D415B97-A62A-441A-B54C-9693F183DA71}" destId="{0DF4193E-5A8F-4A8A-8C47-3534A671EC0A}" srcOrd="0" destOrd="0" parTransId="{295496F4-486A-47BD-8971-157312E94498}" sibTransId="{E8DA261B-92D1-4500-B05D-3B6407A5C3FC}"/>
    <dgm:cxn modelId="{F97C7FDA-9A50-4E18-B97B-B3E29BDC2DB6}" srcId="{52A06B94-0A18-48A3-9659-E994533CDDF3}" destId="{7A65F0BF-35A7-418B-8AC0-81CFFA493D0A}" srcOrd="0" destOrd="0" parTransId="{93C22318-221D-4619-9D61-0192170A470B}" sibTransId="{BE303788-87CB-4700-B73F-C5486F752BE7}"/>
    <dgm:cxn modelId="{80CF9DF9-CE52-4168-9086-2793399BD96C}" type="presOf" srcId="{6D415B97-A62A-441A-B54C-9693F183DA71}" destId="{E2102B7F-07DA-4C3A-94B8-84DBFF7DEFC6}" srcOrd="0" destOrd="0" presId="urn:microsoft.com/office/officeart/2005/8/layout/vList5"/>
    <dgm:cxn modelId="{0EEF1C6B-8FA0-4170-B0D4-20AFEEF914BE}" type="presParOf" srcId="{90B18F08-5D6A-4CBD-A5B9-9CE7EAE95DC4}" destId="{2F7BF157-9ABB-48F9-B6A7-CC33AC6CDCBB}" srcOrd="0" destOrd="0" presId="urn:microsoft.com/office/officeart/2005/8/layout/vList5"/>
    <dgm:cxn modelId="{7E052E43-1A9A-4C47-9341-70B306EBFE51}" type="presParOf" srcId="{2F7BF157-9ABB-48F9-B6A7-CC33AC6CDCBB}" destId="{64810988-E63A-4273-8C1C-7640BF2D1124}" srcOrd="0" destOrd="0" presId="urn:microsoft.com/office/officeart/2005/8/layout/vList5"/>
    <dgm:cxn modelId="{26575DB0-38F6-4FED-BE36-798CBBF1B674}" type="presParOf" srcId="{2F7BF157-9ABB-48F9-B6A7-CC33AC6CDCBB}" destId="{F1B7B89A-51DE-4159-8C3A-98579655DC6D}" srcOrd="1" destOrd="0" presId="urn:microsoft.com/office/officeart/2005/8/layout/vList5"/>
    <dgm:cxn modelId="{A3313AFA-DD70-40DC-B4EB-44725736C06B}" type="presParOf" srcId="{90B18F08-5D6A-4CBD-A5B9-9CE7EAE95DC4}" destId="{488CDA4E-DD37-420B-A3A5-0757AAAA3E2F}" srcOrd="1" destOrd="0" presId="urn:microsoft.com/office/officeart/2005/8/layout/vList5"/>
    <dgm:cxn modelId="{876AC8D6-E0AD-4F5D-9D1F-68983F62D9C0}" type="presParOf" srcId="{90B18F08-5D6A-4CBD-A5B9-9CE7EAE95DC4}" destId="{D009224C-EFFE-4B84-BBA1-DB5A4CB722A3}" srcOrd="2" destOrd="0" presId="urn:microsoft.com/office/officeart/2005/8/layout/vList5"/>
    <dgm:cxn modelId="{0F10B77D-6B94-4750-8C7A-09CCC310A0A7}" type="presParOf" srcId="{D009224C-EFFE-4B84-BBA1-DB5A4CB722A3}" destId="{FDD0F10A-8F50-4F2B-91B1-CECDC0832FE3}" srcOrd="0" destOrd="0" presId="urn:microsoft.com/office/officeart/2005/8/layout/vList5"/>
    <dgm:cxn modelId="{B2CEBB57-714E-483A-A5C0-41AD068F3E25}" type="presParOf" srcId="{D009224C-EFFE-4B84-BBA1-DB5A4CB722A3}" destId="{ACB0D3D5-4F67-4C52-BA0D-F97869E1941F}" srcOrd="1" destOrd="0" presId="urn:microsoft.com/office/officeart/2005/8/layout/vList5"/>
    <dgm:cxn modelId="{EB6906A3-9ECC-4B82-847E-FACDC0D3E76F}" type="presParOf" srcId="{90B18F08-5D6A-4CBD-A5B9-9CE7EAE95DC4}" destId="{C0B90D71-03C9-4418-98F6-59E13CD6FE60}" srcOrd="3" destOrd="0" presId="urn:microsoft.com/office/officeart/2005/8/layout/vList5"/>
    <dgm:cxn modelId="{7D0D5E99-D372-4E19-A64F-6E7E3E8932B1}" type="presParOf" srcId="{90B18F08-5D6A-4CBD-A5B9-9CE7EAE95DC4}" destId="{F15DC844-494C-4871-AFCB-ADC3399F04F2}" srcOrd="4" destOrd="0" presId="urn:microsoft.com/office/officeart/2005/8/layout/vList5"/>
    <dgm:cxn modelId="{F036F7E7-002A-4466-957C-EBC2258119DD}" type="presParOf" srcId="{F15DC844-494C-4871-AFCB-ADC3399F04F2}" destId="{E2102B7F-07DA-4C3A-94B8-84DBFF7DEFC6}" srcOrd="0" destOrd="0" presId="urn:microsoft.com/office/officeart/2005/8/layout/vList5"/>
    <dgm:cxn modelId="{3197071C-2CC7-42C9-8925-629D8A442667}" type="presParOf" srcId="{F15DC844-494C-4871-AFCB-ADC3399F04F2}" destId="{8F5735DE-723B-4D27-9F19-8DFB6DC14D3B}" srcOrd="1" destOrd="0" presId="urn:microsoft.com/office/officeart/2005/8/layout/vList5"/>
    <dgm:cxn modelId="{258C7C54-AAAB-4967-BAF7-570070D3E95B}" type="presParOf" srcId="{90B18F08-5D6A-4CBD-A5B9-9CE7EAE95DC4}" destId="{2671B635-CA1E-4178-9555-DE4AE96DC013}" srcOrd="5" destOrd="0" presId="urn:microsoft.com/office/officeart/2005/8/layout/vList5"/>
    <dgm:cxn modelId="{617B0949-E981-42E2-B633-D09461DF125D}" type="presParOf" srcId="{90B18F08-5D6A-4CBD-A5B9-9CE7EAE95DC4}" destId="{CFF463FB-C6A2-4FB1-A5E8-2A39F860D75A}" srcOrd="6" destOrd="0" presId="urn:microsoft.com/office/officeart/2005/8/layout/vList5"/>
    <dgm:cxn modelId="{0062CA56-B387-4516-9923-A79035F1D9EB}" type="presParOf" srcId="{CFF463FB-C6A2-4FB1-A5E8-2A39F860D75A}" destId="{51965895-6EA4-4E65-A036-6F855665801B}" srcOrd="0" destOrd="0" presId="urn:microsoft.com/office/officeart/2005/8/layout/vList5"/>
    <dgm:cxn modelId="{3C4600E1-AFC6-4107-95AE-35ADA70D463D}" type="presParOf" srcId="{CFF463FB-C6A2-4FB1-A5E8-2A39F860D75A}" destId="{A6038903-3448-449F-B420-1D14385AAA4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D3308-5211-4721-97ED-54B56640B1A2}">
      <dsp:nvSpPr>
        <dsp:cNvPr id="0" name=""/>
        <dsp:cNvSpPr/>
      </dsp:nvSpPr>
      <dsp:spPr>
        <a:xfrm>
          <a:off x="7170975" y="-673007"/>
          <a:ext cx="5227451" cy="5227451"/>
        </a:xfrm>
        <a:prstGeom prst="blockArc">
          <a:avLst>
            <a:gd name="adj1" fmla="val 8100000"/>
            <a:gd name="adj2" fmla="val 13500000"/>
            <a:gd name="adj3" fmla="val 413"/>
          </a:avLst>
        </a:pr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BA492E-D36E-4797-A393-FF4ED2E0A310}">
      <dsp:nvSpPr>
        <dsp:cNvPr id="0" name=""/>
        <dsp:cNvSpPr/>
      </dsp:nvSpPr>
      <dsp:spPr>
        <a:xfrm>
          <a:off x="52303" y="298404"/>
          <a:ext cx="7518473" cy="597120"/>
        </a:xfrm>
        <a:prstGeom prst="rect">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473964" bIns="50800" numCol="1" spcCol="1270" anchor="ctr" anchorCtr="0">
          <a:noAutofit/>
        </a:bodyPr>
        <a:lstStyle/>
        <a:p>
          <a:pPr marL="0" lvl="0" indent="0" algn="r" defTabSz="889000" rtl="1">
            <a:lnSpc>
              <a:spcPct val="90000"/>
            </a:lnSpc>
            <a:spcBef>
              <a:spcPct val="0"/>
            </a:spcBef>
            <a:spcAft>
              <a:spcPct val="35000"/>
            </a:spcAft>
            <a:buNone/>
          </a:pPr>
          <a:r>
            <a:rPr lang="ar-SA" sz="2000" kern="1200" dirty="0">
              <a:cs typeface="AL-Mohanad Bold" pitchFamily="2" charset="-78"/>
            </a:rPr>
            <a:t>تساعدك على تفسير الأشياء وتصنيفها إلى أشكال أو ألوان أو مشاعر.</a:t>
          </a:r>
        </a:p>
      </dsp:txBody>
      <dsp:txXfrm>
        <a:off x="52303" y="298404"/>
        <a:ext cx="7518473" cy="597120"/>
      </dsp:txXfrm>
    </dsp:sp>
    <dsp:sp modelId="{A844A607-4B06-4C2E-AA3C-539267660414}">
      <dsp:nvSpPr>
        <dsp:cNvPr id="0" name=""/>
        <dsp:cNvSpPr/>
      </dsp:nvSpPr>
      <dsp:spPr>
        <a:xfrm>
          <a:off x="7197576" y="223764"/>
          <a:ext cx="746400" cy="746400"/>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0D02271-F19B-40A5-95FE-7C7F4044EF37}">
      <dsp:nvSpPr>
        <dsp:cNvPr id="0" name=""/>
        <dsp:cNvSpPr/>
      </dsp:nvSpPr>
      <dsp:spPr>
        <a:xfrm>
          <a:off x="52303" y="1194240"/>
          <a:ext cx="7176131" cy="597120"/>
        </a:xfrm>
        <a:prstGeom prst="rect">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473964" bIns="50800" numCol="1" spcCol="1270" anchor="ctr" anchorCtr="0">
          <a:noAutofit/>
        </a:bodyPr>
        <a:lstStyle/>
        <a:p>
          <a:pPr marL="0" lvl="0" indent="0" algn="r" defTabSz="889000" rtl="1">
            <a:lnSpc>
              <a:spcPct val="90000"/>
            </a:lnSpc>
            <a:spcBef>
              <a:spcPct val="0"/>
            </a:spcBef>
            <a:spcAft>
              <a:spcPct val="35000"/>
            </a:spcAft>
            <a:buNone/>
          </a:pPr>
          <a:r>
            <a:rPr lang="ar-SA" sz="2000" kern="1200" dirty="0">
              <a:cs typeface="AL-Mohanad Bold" pitchFamily="2" charset="-78"/>
            </a:rPr>
            <a:t>مكان التحكم في المعلومات وضبطها وتوجيهها الوجهة الصحيحة.</a:t>
          </a:r>
        </a:p>
      </dsp:txBody>
      <dsp:txXfrm>
        <a:off x="52303" y="1194240"/>
        <a:ext cx="7176131" cy="597120"/>
      </dsp:txXfrm>
    </dsp:sp>
    <dsp:sp modelId="{BCCC807C-E151-4891-9C4C-7B25B9911BF5}">
      <dsp:nvSpPr>
        <dsp:cNvPr id="0" name=""/>
        <dsp:cNvSpPr/>
      </dsp:nvSpPr>
      <dsp:spPr>
        <a:xfrm>
          <a:off x="6855234" y="1119600"/>
          <a:ext cx="746400" cy="746400"/>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3">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C128AE51-FC34-47A9-A678-9B81073A046A}">
      <dsp:nvSpPr>
        <dsp:cNvPr id="0" name=""/>
        <dsp:cNvSpPr/>
      </dsp:nvSpPr>
      <dsp:spPr>
        <a:xfrm>
          <a:off x="52303" y="2090076"/>
          <a:ext cx="7176131" cy="597120"/>
        </a:xfrm>
        <a:prstGeom prst="rect">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473964" bIns="50800" numCol="1" spcCol="1270" anchor="ctr" anchorCtr="0">
          <a:noAutofit/>
        </a:bodyPr>
        <a:lstStyle/>
        <a:p>
          <a:pPr marL="0" lvl="0" indent="0" algn="r" defTabSz="889000" rtl="1">
            <a:lnSpc>
              <a:spcPct val="90000"/>
            </a:lnSpc>
            <a:spcBef>
              <a:spcPct val="0"/>
            </a:spcBef>
            <a:spcAft>
              <a:spcPct val="35000"/>
            </a:spcAft>
            <a:buNone/>
          </a:pPr>
          <a:r>
            <a:rPr lang="ar-SA" sz="2000" kern="1200" dirty="0">
              <a:cs typeface="AL-Mohanad Bold" pitchFamily="2" charset="-78"/>
            </a:rPr>
            <a:t>المكان الذي تحل فيه المشكلات وتتخذ فيه القرارات.</a:t>
          </a:r>
        </a:p>
      </dsp:txBody>
      <dsp:txXfrm>
        <a:off x="52303" y="2090076"/>
        <a:ext cx="7176131" cy="597120"/>
      </dsp:txXfrm>
    </dsp:sp>
    <dsp:sp modelId="{1E1280F7-2E50-4C2F-9B7C-DB760BD1B3EC}">
      <dsp:nvSpPr>
        <dsp:cNvPr id="0" name=""/>
        <dsp:cNvSpPr/>
      </dsp:nvSpPr>
      <dsp:spPr>
        <a:xfrm>
          <a:off x="6855234" y="2015436"/>
          <a:ext cx="746400" cy="746400"/>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4">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E05BB5D-D45A-421E-9055-BC511CE098E6}">
      <dsp:nvSpPr>
        <dsp:cNvPr id="0" name=""/>
        <dsp:cNvSpPr/>
      </dsp:nvSpPr>
      <dsp:spPr>
        <a:xfrm>
          <a:off x="52303" y="2985911"/>
          <a:ext cx="7518473" cy="597120"/>
        </a:xfrm>
        <a:prstGeom prst="rect">
          <a:avLst/>
        </a:prstGeom>
        <a:gradFill rotWithShape="0">
          <a:gsLst>
            <a:gs pos="0">
              <a:schemeClr val="accent5">
                <a:hueOff val="0"/>
                <a:satOff val="0"/>
                <a:lumOff val="0"/>
                <a:alphaOff val="0"/>
                <a:tint val="65000"/>
                <a:lumMod val="110000"/>
              </a:schemeClr>
            </a:gs>
            <a:gs pos="88000">
              <a:schemeClr val="accent5">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473964" bIns="50800" numCol="1" spcCol="1270" anchor="ctr" anchorCtr="0">
          <a:noAutofit/>
        </a:bodyPr>
        <a:lstStyle/>
        <a:p>
          <a:pPr marL="0" lvl="0" indent="0" algn="r" defTabSz="889000" rtl="1">
            <a:lnSpc>
              <a:spcPct val="90000"/>
            </a:lnSpc>
            <a:spcBef>
              <a:spcPct val="0"/>
            </a:spcBef>
            <a:spcAft>
              <a:spcPct val="35000"/>
            </a:spcAft>
            <a:buNone/>
          </a:pPr>
          <a:r>
            <a:rPr lang="ar-SA" sz="2000" kern="1200" dirty="0">
              <a:cs typeface="AL-Mohanad Bold" pitchFamily="2" charset="-78"/>
            </a:rPr>
            <a:t>تساعدك على القيام بأعمالك بشكل صحيح فكل شيء في حياتك يحتاج لها عند القراءة والكتابة والتحدث والاستماع والتفكير.</a:t>
          </a:r>
        </a:p>
      </dsp:txBody>
      <dsp:txXfrm>
        <a:off x="52303" y="2985911"/>
        <a:ext cx="7518473" cy="597120"/>
      </dsp:txXfrm>
    </dsp:sp>
    <dsp:sp modelId="{CEDE6008-6408-4628-807E-E8D27577A13B}">
      <dsp:nvSpPr>
        <dsp:cNvPr id="0" name=""/>
        <dsp:cNvSpPr/>
      </dsp:nvSpPr>
      <dsp:spPr>
        <a:xfrm>
          <a:off x="7197576" y="2911271"/>
          <a:ext cx="746400" cy="746400"/>
        </a:xfrm>
        <a:prstGeom prst="ellipse">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w="12700" cap="rnd" cmpd="sng" algn="ctr">
          <a:solidFill>
            <a:schemeClr val="accent5">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7B89A-51DE-4159-8C3A-98579655DC6D}">
      <dsp:nvSpPr>
        <dsp:cNvPr id="0" name=""/>
        <dsp:cNvSpPr/>
      </dsp:nvSpPr>
      <dsp:spPr>
        <a:xfrm rot="16200000">
          <a:off x="2287624" y="-2286535"/>
          <a:ext cx="926389" cy="5501639"/>
        </a:xfrm>
        <a:prstGeom prst="round2SameRect">
          <a:avLst/>
        </a:prstGeom>
        <a:solidFill>
          <a:schemeClr val="accent2">
            <a:alpha val="90000"/>
            <a:tint val="40000"/>
            <a:hueOff val="0"/>
            <a:satOff val="0"/>
            <a:lumOff val="0"/>
            <a:alphaOff val="0"/>
          </a:schemeClr>
        </a:solidFill>
        <a:ln w="12700" cap="rnd" cmpd="sng" algn="ctr">
          <a:solidFill>
            <a:schemeClr val="accent2">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r" defTabSz="844550" rtl="1">
            <a:lnSpc>
              <a:spcPct val="90000"/>
            </a:lnSpc>
            <a:spcBef>
              <a:spcPct val="0"/>
            </a:spcBef>
            <a:spcAft>
              <a:spcPct val="15000"/>
            </a:spcAft>
            <a:buChar char="•"/>
          </a:pPr>
          <a:r>
            <a:rPr lang="ar-SA" sz="1900" kern="1200">
              <a:cs typeface="AL-Mohanad Bold" pitchFamily="2" charset="-78"/>
            </a:rPr>
            <a:t>التركيز على المعلومات التي تصل عن طريق المثيرات الحسية للدماغ، فالمعلومات التي لا تنتبه لها لا يتم معالجتها.</a:t>
          </a:r>
        </a:p>
      </dsp:txBody>
      <dsp:txXfrm rot="5400000">
        <a:off x="45223" y="46312"/>
        <a:ext cx="5456416" cy="835943"/>
      </dsp:txXfrm>
    </dsp:sp>
    <dsp:sp modelId="{64810988-E63A-4273-8C1C-7640BF2D1124}">
      <dsp:nvSpPr>
        <dsp:cNvPr id="0" name=""/>
        <dsp:cNvSpPr/>
      </dsp:nvSpPr>
      <dsp:spPr>
        <a:xfrm>
          <a:off x="5501639" y="105372"/>
          <a:ext cx="3094672" cy="717824"/>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1">
            <a:lnSpc>
              <a:spcPct val="90000"/>
            </a:lnSpc>
            <a:spcBef>
              <a:spcPct val="0"/>
            </a:spcBef>
            <a:spcAft>
              <a:spcPct val="35000"/>
            </a:spcAft>
            <a:buNone/>
          </a:pPr>
          <a:r>
            <a:rPr lang="ar-SA" sz="2000" b="1" kern="1200">
              <a:cs typeface="AL-Mohanad Bold" pitchFamily="2" charset="-78"/>
            </a:rPr>
            <a:t>الانتباه</a:t>
          </a:r>
        </a:p>
      </dsp:txBody>
      <dsp:txXfrm>
        <a:off x="5536680" y="140413"/>
        <a:ext cx="3024590" cy="647742"/>
      </dsp:txXfrm>
    </dsp:sp>
    <dsp:sp modelId="{ACB0D3D5-4F67-4C52-BA0D-F97869E1941F}">
      <dsp:nvSpPr>
        <dsp:cNvPr id="0" name=""/>
        <dsp:cNvSpPr/>
      </dsp:nvSpPr>
      <dsp:spPr>
        <a:xfrm rot="16200000">
          <a:off x="2287624" y="-1302245"/>
          <a:ext cx="926389" cy="5501639"/>
        </a:xfrm>
        <a:prstGeom prst="round2SameRect">
          <a:avLst/>
        </a:prstGeom>
        <a:solidFill>
          <a:schemeClr val="accent2">
            <a:alpha val="90000"/>
            <a:tint val="40000"/>
            <a:hueOff val="0"/>
            <a:satOff val="0"/>
            <a:lumOff val="0"/>
            <a:alphaOff val="0"/>
          </a:schemeClr>
        </a:solidFill>
        <a:ln w="12700" cap="rnd" cmpd="sng" algn="ctr">
          <a:solidFill>
            <a:schemeClr val="accent2">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r" defTabSz="844550" rtl="1">
            <a:lnSpc>
              <a:spcPct val="90000"/>
            </a:lnSpc>
            <a:spcBef>
              <a:spcPct val="0"/>
            </a:spcBef>
            <a:spcAft>
              <a:spcPct val="15000"/>
            </a:spcAft>
            <a:buChar char="•"/>
          </a:pPr>
          <a:r>
            <a:rPr lang="ar-SA" sz="1900" kern="1200">
              <a:cs typeface="AL-Mohanad Bold" pitchFamily="2" charset="-78"/>
            </a:rPr>
            <a:t>إعطاء معاني للمثيرات الحسية الجديدة من خلال التسميع والتكرار والتنظيم والتلخيص.</a:t>
          </a:r>
        </a:p>
      </dsp:txBody>
      <dsp:txXfrm rot="5400000">
        <a:off x="45223" y="1030602"/>
        <a:ext cx="5456416" cy="835943"/>
      </dsp:txXfrm>
    </dsp:sp>
    <dsp:sp modelId="{FDD0F10A-8F50-4F2B-91B1-CECDC0832FE3}">
      <dsp:nvSpPr>
        <dsp:cNvPr id="0" name=""/>
        <dsp:cNvSpPr/>
      </dsp:nvSpPr>
      <dsp:spPr>
        <a:xfrm>
          <a:off x="5501639" y="1093210"/>
          <a:ext cx="3094672" cy="710726"/>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1">
            <a:lnSpc>
              <a:spcPct val="90000"/>
            </a:lnSpc>
            <a:spcBef>
              <a:spcPct val="0"/>
            </a:spcBef>
            <a:spcAft>
              <a:spcPct val="35000"/>
            </a:spcAft>
            <a:buNone/>
          </a:pPr>
          <a:r>
            <a:rPr lang="ar-SA" sz="2000" b="1" kern="1200">
              <a:cs typeface="AL-Mohanad Bold" pitchFamily="2" charset="-78"/>
            </a:rPr>
            <a:t>الترميز</a:t>
          </a:r>
        </a:p>
      </dsp:txBody>
      <dsp:txXfrm>
        <a:off x="5536334" y="1127905"/>
        <a:ext cx="3025282" cy="641336"/>
      </dsp:txXfrm>
    </dsp:sp>
    <dsp:sp modelId="{8F5735DE-723B-4D27-9F19-8DFB6DC14D3B}">
      <dsp:nvSpPr>
        <dsp:cNvPr id="0" name=""/>
        <dsp:cNvSpPr/>
      </dsp:nvSpPr>
      <dsp:spPr>
        <a:xfrm rot="16200000">
          <a:off x="2287624" y="-317956"/>
          <a:ext cx="926389" cy="5501639"/>
        </a:xfrm>
        <a:prstGeom prst="round2SameRect">
          <a:avLst/>
        </a:prstGeom>
        <a:solidFill>
          <a:schemeClr val="accent2">
            <a:alpha val="90000"/>
            <a:tint val="40000"/>
            <a:hueOff val="0"/>
            <a:satOff val="0"/>
            <a:lumOff val="0"/>
            <a:alphaOff val="0"/>
          </a:schemeClr>
        </a:solidFill>
        <a:ln w="12700" cap="rnd" cmpd="sng" algn="ctr">
          <a:solidFill>
            <a:schemeClr val="accent2">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r" defTabSz="844550" rtl="1">
            <a:lnSpc>
              <a:spcPct val="90000"/>
            </a:lnSpc>
            <a:spcBef>
              <a:spcPct val="0"/>
            </a:spcBef>
            <a:spcAft>
              <a:spcPct val="15000"/>
            </a:spcAft>
            <a:buChar char="•"/>
          </a:pPr>
          <a:r>
            <a:rPr lang="ar-SA" sz="1900" kern="1200">
              <a:cs typeface="AL-Mohanad Bold" pitchFamily="2" charset="-78"/>
            </a:rPr>
            <a:t>عملية انتقاء المعلومات المهمة والضرورية ثم الاحتفاظ بها في الذاكرة لاستخدامها في المستقبل.</a:t>
          </a:r>
        </a:p>
      </dsp:txBody>
      <dsp:txXfrm rot="5400000">
        <a:off x="45223" y="2014891"/>
        <a:ext cx="5456416" cy="835943"/>
      </dsp:txXfrm>
    </dsp:sp>
    <dsp:sp modelId="{E2102B7F-07DA-4C3A-94B8-84DBFF7DEFC6}">
      <dsp:nvSpPr>
        <dsp:cNvPr id="0" name=""/>
        <dsp:cNvSpPr/>
      </dsp:nvSpPr>
      <dsp:spPr>
        <a:xfrm>
          <a:off x="5501639" y="2152740"/>
          <a:ext cx="3094672" cy="536622"/>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1">
            <a:lnSpc>
              <a:spcPct val="90000"/>
            </a:lnSpc>
            <a:spcBef>
              <a:spcPct val="0"/>
            </a:spcBef>
            <a:spcAft>
              <a:spcPct val="35000"/>
            </a:spcAft>
            <a:buNone/>
          </a:pPr>
          <a:r>
            <a:rPr lang="ar-SA" sz="2000" b="1" kern="1200">
              <a:cs typeface="AL-Mohanad Bold" pitchFamily="2" charset="-78"/>
            </a:rPr>
            <a:t>التخزين</a:t>
          </a:r>
        </a:p>
      </dsp:txBody>
      <dsp:txXfrm>
        <a:off x="5527835" y="2178936"/>
        <a:ext cx="3042280" cy="484230"/>
      </dsp:txXfrm>
    </dsp:sp>
    <dsp:sp modelId="{A6038903-3448-449F-B420-1D14385AAA4E}">
      <dsp:nvSpPr>
        <dsp:cNvPr id="0" name=""/>
        <dsp:cNvSpPr/>
      </dsp:nvSpPr>
      <dsp:spPr>
        <a:xfrm rot="16200000">
          <a:off x="2287624" y="666332"/>
          <a:ext cx="926389" cy="5501639"/>
        </a:xfrm>
        <a:prstGeom prst="round2SameRect">
          <a:avLst/>
        </a:prstGeom>
        <a:solidFill>
          <a:schemeClr val="accent2">
            <a:alpha val="90000"/>
            <a:tint val="40000"/>
            <a:hueOff val="0"/>
            <a:satOff val="0"/>
            <a:lumOff val="0"/>
            <a:alphaOff val="0"/>
          </a:schemeClr>
        </a:solidFill>
        <a:ln w="12700" cap="rnd" cmpd="sng" algn="ctr">
          <a:solidFill>
            <a:schemeClr val="accent2">
              <a:alpha val="90000"/>
              <a:tint val="40000"/>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r" defTabSz="844550" rtl="1">
            <a:lnSpc>
              <a:spcPct val="90000"/>
            </a:lnSpc>
            <a:spcBef>
              <a:spcPct val="0"/>
            </a:spcBef>
            <a:spcAft>
              <a:spcPct val="15000"/>
            </a:spcAft>
            <a:buChar char="•"/>
          </a:pPr>
          <a:r>
            <a:rPr lang="ar-SA" sz="1900" kern="1200">
              <a:cs typeface="AL-Mohanad Bold" pitchFamily="2" charset="-78"/>
            </a:rPr>
            <a:t>عملية استرجاع أو استدعاء هذه المعلومات من الذاكرة، فالشخص يتذكر الصور والأصوات والروائح والأحداث والمواقف المختلفة.</a:t>
          </a:r>
        </a:p>
      </dsp:txBody>
      <dsp:txXfrm rot="5400000">
        <a:off x="45223" y="2999180"/>
        <a:ext cx="5456416" cy="835943"/>
      </dsp:txXfrm>
    </dsp:sp>
    <dsp:sp modelId="{51965895-6EA4-4E65-A036-6F855665801B}">
      <dsp:nvSpPr>
        <dsp:cNvPr id="0" name=""/>
        <dsp:cNvSpPr/>
      </dsp:nvSpPr>
      <dsp:spPr>
        <a:xfrm>
          <a:off x="5501639" y="3058239"/>
          <a:ext cx="3094672" cy="717824"/>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1">
            <a:lnSpc>
              <a:spcPct val="90000"/>
            </a:lnSpc>
            <a:spcBef>
              <a:spcPct val="0"/>
            </a:spcBef>
            <a:spcAft>
              <a:spcPct val="35000"/>
            </a:spcAft>
            <a:buNone/>
          </a:pPr>
          <a:r>
            <a:rPr lang="ar-SA" sz="1800" b="1" kern="1200">
              <a:cs typeface="AL-Mohanad Bold" pitchFamily="2" charset="-78"/>
            </a:rPr>
            <a:t>التذكر أو الاسترجاع</a:t>
          </a:r>
          <a:endParaRPr lang="ar-SA" sz="1800" kern="1200">
            <a:cs typeface="AL-Mohanad Bold" pitchFamily="2" charset="-78"/>
          </a:endParaRPr>
        </a:p>
      </dsp:txBody>
      <dsp:txXfrm>
        <a:off x="5536680" y="3093280"/>
        <a:ext cx="3024590" cy="64774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45F68-45A7-4C15-BBD0-EF90D2943A23}" type="datetimeFigureOut">
              <a:rPr lang="en-US" smtClean="0"/>
              <a:t>9/14/19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ED648-7292-4DB5-B3D6-FAA8D88B6920}" type="slidenum">
              <a:rPr lang="en-US" smtClean="0"/>
              <a:t>‹#›</a:t>
            </a:fld>
            <a:endParaRPr lang="en-US"/>
          </a:p>
        </p:txBody>
      </p:sp>
    </p:spTree>
    <p:extLst>
      <p:ext uri="{BB962C8B-B14F-4D97-AF65-F5344CB8AC3E}">
        <p14:creationId xmlns:p14="http://schemas.microsoft.com/office/powerpoint/2010/main" val="253331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93F4C9-438B-4390-9486-E891948458A4}" type="datetimeFigureOut">
              <a:rPr lang="ar-SA" smtClean="0"/>
              <a:t>15 محرم، 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F288542-E04B-433D-BD83-023384F9E0BF}" type="slidenum">
              <a:rPr lang="ar-SA" smtClean="0"/>
              <a:t>‹#›</a:t>
            </a:fld>
            <a:endParaRPr lang="ar-SA"/>
          </a:p>
        </p:txBody>
      </p:sp>
    </p:spTree>
    <p:extLst>
      <p:ext uri="{BB962C8B-B14F-4D97-AF65-F5344CB8AC3E}">
        <p14:creationId xmlns:p14="http://schemas.microsoft.com/office/powerpoint/2010/main" val="194291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93F4C9-438B-4390-9486-E891948458A4}" type="datetimeFigureOut">
              <a:rPr lang="ar-SA" smtClean="0"/>
              <a:t>15 محرم، 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F288542-E04B-433D-BD83-023384F9E0BF}" type="slidenum">
              <a:rPr lang="ar-SA" smtClean="0"/>
              <a:t>‹#›</a:t>
            </a:fld>
            <a:endParaRPr lang="ar-SA"/>
          </a:p>
        </p:txBody>
      </p:sp>
    </p:spTree>
    <p:extLst>
      <p:ext uri="{BB962C8B-B14F-4D97-AF65-F5344CB8AC3E}">
        <p14:creationId xmlns:p14="http://schemas.microsoft.com/office/powerpoint/2010/main" val="3522019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93F4C9-438B-4390-9486-E891948458A4}" type="datetimeFigureOut">
              <a:rPr lang="ar-SA" smtClean="0"/>
              <a:t>15 محرم، 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F288542-E04B-433D-BD83-023384F9E0BF}" type="slidenum">
              <a:rPr lang="ar-SA" smtClean="0"/>
              <a:t>‹#›</a:t>
            </a:fld>
            <a:endParaRPr lang="ar-SA"/>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3385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93F4C9-438B-4390-9486-E891948458A4}" type="datetimeFigureOut">
              <a:rPr lang="ar-SA" smtClean="0"/>
              <a:t>15 محرم، 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F288542-E04B-433D-BD83-023384F9E0BF}" type="slidenum">
              <a:rPr lang="ar-SA" smtClean="0"/>
              <a:t>‹#›</a:t>
            </a:fld>
            <a:endParaRPr lang="ar-SA"/>
          </a:p>
        </p:txBody>
      </p:sp>
    </p:spTree>
    <p:extLst>
      <p:ext uri="{BB962C8B-B14F-4D97-AF65-F5344CB8AC3E}">
        <p14:creationId xmlns:p14="http://schemas.microsoft.com/office/powerpoint/2010/main" val="1552664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93F4C9-438B-4390-9486-E891948458A4}" type="datetimeFigureOut">
              <a:rPr lang="ar-SA" smtClean="0"/>
              <a:t>15 محرم، 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F288542-E04B-433D-BD83-023384F9E0BF}" type="slidenum">
              <a:rPr lang="ar-SA" smtClean="0"/>
              <a:t>‹#›</a:t>
            </a:fld>
            <a:endParaRPr lang="ar-S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88462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93F4C9-438B-4390-9486-E891948458A4}" type="datetimeFigureOut">
              <a:rPr lang="ar-SA" smtClean="0"/>
              <a:t>15 محرم، 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F288542-E04B-433D-BD83-023384F9E0BF}" type="slidenum">
              <a:rPr lang="ar-SA" smtClean="0"/>
              <a:t>‹#›</a:t>
            </a:fld>
            <a:endParaRPr lang="ar-SA"/>
          </a:p>
        </p:txBody>
      </p:sp>
    </p:spTree>
    <p:extLst>
      <p:ext uri="{BB962C8B-B14F-4D97-AF65-F5344CB8AC3E}">
        <p14:creationId xmlns:p14="http://schemas.microsoft.com/office/powerpoint/2010/main" val="104472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3F4C9-438B-4390-9486-E891948458A4}" type="datetimeFigureOut">
              <a:rPr lang="ar-SA" smtClean="0"/>
              <a:t>15 محرم، 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F288542-E04B-433D-BD83-023384F9E0BF}" type="slidenum">
              <a:rPr lang="ar-SA" smtClean="0"/>
              <a:t>‹#›</a:t>
            </a:fld>
            <a:endParaRPr lang="ar-SA"/>
          </a:p>
        </p:txBody>
      </p:sp>
    </p:spTree>
    <p:extLst>
      <p:ext uri="{BB962C8B-B14F-4D97-AF65-F5344CB8AC3E}">
        <p14:creationId xmlns:p14="http://schemas.microsoft.com/office/powerpoint/2010/main" val="1364500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3F4C9-438B-4390-9486-E891948458A4}" type="datetimeFigureOut">
              <a:rPr lang="ar-SA" smtClean="0"/>
              <a:t>15 محرم، 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F288542-E04B-433D-BD83-023384F9E0BF}" type="slidenum">
              <a:rPr lang="ar-SA" smtClean="0"/>
              <a:t>‹#›</a:t>
            </a:fld>
            <a:endParaRPr lang="ar-SA"/>
          </a:p>
        </p:txBody>
      </p:sp>
    </p:spTree>
    <p:extLst>
      <p:ext uri="{BB962C8B-B14F-4D97-AF65-F5344CB8AC3E}">
        <p14:creationId xmlns:p14="http://schemas.microsoft.com/office/powerpoint/2010/main" val="14004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93F4C9-438B-4390-9486-E891948458A4}" type="datetimeFigureOut">
              <a:rPr lang="ar-SA" smtClean="0"/>
              <a:t>15 محرم، 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F288542-E04B-433D-BD83-023384F9E0BF}" type="slidenum">
              <a:rPr lang="ar-SA" smtClean="0"/>
              <a:t>‹#›</a:t>
            </a:fld>
            <a:endParaRPr lang="ar-SA"/>
          </a:p>
        </p:txBody>
      </p:sp>
    </p:spTree>
    <p:extLst>
      <p:ext uri="{BB962C8B-B14F-4D97-AF65-F5344CB8AC3E}">
        <p14:creationId xmlns:p14="http://schemas.microsoft.com/office/powerpoint/2010/main" val="49999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593F4C9-438B-4390-9486-E891948458A4}" type="datetimeFigureOut">
              <a:rPr lang="ar-SA" smtClean="0"/>
              <a:t>15 محرم، 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F288542-E04B-433D-BD83-023384F9E0BF}" type="slidenum">
              <a:rPr lang="ar-SA" smtClean="0"/>
              <a:t>‹#›</a:t>
            </a:fld>
            <a:endParaRPr lang="ar-SA"/>
          </a:p>
        </p:txBody>
      </p:sp>
    </p:spTree>
    <p:extLst>
      <p:ext uri="{BB962C8B-B14F-4D97-AF65-F5344CB8AC3E}">
        <p14:creationId xmlns:p14="http://schemas.microsoft.com/office/powerpoint/2010/main" val="3217585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93F4C9-438B-4390-9486-E891948458A4}" type="datetimeFigureOut">
              <a:rPr lang="ar-SA" smtClean="0"/>
              <a:t>15 محرم، 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F288542-E04B-433D-BD83-023384F9E0BF}" type="slidenum">
              <a:rPr lang="ar-SA" smtClean="0"/>
              <a:t>‹#›</a:t>
            </a:fld>
            <a:endParaRPr lang="ar-SA"/>
          </a:p>
        </p:txBody>
      </p:sp>
    </p:spTree>
    <p:extLst>
      <p:ext uri="{BB962C8B-B14F-4D97-AF65-F5344CB8AC3E}">
        <p14:creationId xmlns:p14="http://schemas.microsoft.com/office/powerpoint/2010/main" val="50441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93F4C9-438B-4390-9486-E891948458A4}" type="datetimeFigureOut">
              <a:rPr lang="ar-SA" smtClean="0"/>
              <a:t>15 محرم، 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8F288542-E04B-433D-BD83-023384F9E0BF}" type="slidenum">
              <a:rPr lang="ar-SA" smtClean="0"/>
              <a:t>‹#›</a:t>
            </a:fld>
            <a:endParaRPr lang="ar-SA"/>
          </a:p>
        </p:txBody>
      </p:sp>
    </p:spTree>
    <p:extLst>
      <p:ext uri="{BB962C8B-B14F-4D97-AF65-F5344CB8AC3E}">
        <p14:creationId xmlns:p14="http://schemas.microsoft.com/office/powerpoint/2010/main" val="322951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93F4C9-438B-4390-9486-E891948458A4}" type="datetimeFigureOut">
              <a:rPr lang="ar-SA" smtClean="0"/>
              <a:t>15 محرم، 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8F288542-E04B-433D-BD83-023384F9E0BF}" type="slidenum">
              <a:rPr lang="ar-SA" smtClean="0"/>
              <a:t>‹#›</a:t>
            </a:fld>
            <a:endParaRPr lang="ar-SA"/>
          </a:p>
        </p:txBody>
      </p:sp>
    </p:spTree>
    <p:extLst>
      <p:ext uri="{BB962C8B-B14F-4D97-AF65-F5344CB8AC3E}">
        <p14:creationId xmlns:p14="http://schemas.microsoft.com/office/powerpoint/2010/main" val="3549086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93F4C9-438B-4390-9486-E891948458A4}" type="datetimeFigureOut">
              <a:rPr lang="ar-SA" smtClean="0"/>
              <a:t>15 محرم، 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8F288542-E04B-433D-BD83-023384F9E0BF}" type="slidenum">
              <a:rPr lang="ar-SA" smtClean="0"/>
              <a:t>‹#›</a:t>
            </a:fld>
            <a:endParaRPr lang="ar-SA"/>
          </a:p>
        </p:txBody>
      </p:sp>
    </p:spTree>
    <p:extLst>
      <p:ext uri="{BB962C8B-B14F-4D97-AF65-F5344CB8AC3E}">
        <p14:creationId xmlns:p14="http://schemas.microsoft.com/office/powerpoint/2010/main" val="3267690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93F4C9-438B-4390-9486-E891948458A4}" type="datetimeFigureOut">
              <a:rPr lang="ar-SA" smtClean="0"/>
              <a:t>15 محرم، 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F288542-E04B-433D-BD83-023384F9E0BF}" type="slidenum">
              <a:rPr lang="ar-SA" smtClean="0"/>
              <a:t>‹#›</a:t>
            </a:fld>
            <a:endParaRPr lang="ar-SA"/>
          </a:p>
        </p:txBody>
      </p:sp>
    </p:spTree>
    <p:extLst>
      <p:ext uri="{BB962C8B-B14F-4D97-AF65-F5344CB8AC3E}">
        <p14:creationId xmlns:p14="http://schemas.microsoft.com/office/powerpoint/2010/main" val="271032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593F4C9-438B-4390-9486-E891948458A4}" type="datetimeFigureOut">
              <a:rPr lang="ar-SA" smtClean="0"/>
              <a:t>15 محرم، 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F288542-E04B-433D-BD83-023384F9E0BF}" type="slidenum">
              <a:rPr lang="ar-SA" smtClean="0"/>
              <a:t>‹#›</a:t>
            </a:fld>
            <a:endParaRPr lang="ar-SA"/>
          </a:p>
        </p:txBody>
      </p:sp>
    </p:spTree>
    <p:extLst>
      <p:ext uri="{BB962C8B-B14F-4D97-AF65-F5344CB8AC3E}">
        <p14:creationId xmlns:p14="http://schemas.microsoft.com/office/powerpoint/2010/main" val="2541721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593F4C9-438B-4390-9486-E891948458A4}" type="datetimeFigureOut">
              <a:rPr lang="ar-SA" smtClean="0"/>
              <a:t>15 محرم، 1441</a:t>
            </a:fld>
            <a:endParaRPr lang="ar-S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F288542-E04B-433D-BD83-023384F9E0BF}" type="slidenum">
              <a:rPr lang="ar-SA" smtClean="0"/>
              <a:t>‹#›</a:t>
            </a:fld>
            <a:endParaRPr lang="ar-SA"/>
          </a:p>
        </p:txBody>
      </p:sp>
    </p:spTree>
    <p:extLst>
      <p:ext uri="{BB962C8B-B14F-4D97-AF65-F5344CB8AC3E}">
        <p14:creationId xmlns:p14="http://schemas.microsoft.com/office/powerpoint/2010/main" val="3198346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0820" y="0"/>
            <a:ext cx="1392494" cy="1113516"/>
          </a:xfrm>
          <a:prstGeom prst="rect">
            <a:avLst/>
          </a:prstGeom>
        </p:spPr>
      </p:pic>
      <p:sp>
        <p:nvSpPr>
          <p:cNvPr id="2" name="Title 1"/>
          <p:cNvSpPr>
            <a:spLocks noGrp="1"/>
          </p:cNvSpPr>
          <p:nvPr>
            <p:ph type="ctrTitle"/>
          </p:nvPr>
        </p:nvSpPr>
        <p:spPr>
          <a:xfrm>
            <a:off x="5520622" y="2117656"/>
            <a:ext cx="4399991" cy="2372168"/>
          </a:xfrm>
        </p:spPr>
        <p:txBody>
          <a:bodyPr>
            <a:normAutofit fontScale="90000"/>
          </a:bodyPr>
          <a:lstStyle/>
          <a:p>
            <a:pPr algn="ctr"/>
            <a:r>
              <a:rPr lang="ar-SA" b="1" i="1" dirty="0">
                <a:latin typeface="Apple Chancery" panose="03020702040506060504" pitchFamily="66" charset="-79"/>
                <a:cs typeface="Apple Chancery" panose="03020702040506060504" pitchFamily="66" charset="-79"/>
              </a:rPr>
              <a:t>مهارات إدارة الذاكرة وتطبيقاتها الدراسية</a:t>
            </a:r>
          </a:p>
        </p:txBody>
      </p:sp>
      <p:pic>
        <p:nvPicPr>
          <p:cNvPr id="6" name="Picture 5">
            <a:extLst>
              <a:ext uri="{FF2B5EF4-FFF2-40B4-BE49-F238E27FC236}">
                <a16:creationId xmlns:a16="http://schemas.microsoft.com/office/drawing/2014/main" id="{59378C57-5C4D-A94E-88EC-E85523EAA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520" y="1113516"/>
            <a:ext cx="4936837" cy="5462587"/>
          </a:xfrm>
          <a:prstGeom prst="rect">
            <a:avLst/>
          </a:prstGeom>
        </p:spPr>
      </p:pic>
    </p:spTree>
    <p:extLst>
      <p:ext uri="{BB962C8B-B14F-4D97-AF65-F5344CB8AC3E}">
        <p14:creationId xmlns:p14="http://schemas.microsoft.com/office/powerpoint/2010/main" val="3485864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7EEC4F-629F-994B-85DC-F4D40940E423}"/>
              </a:ext>
            </a:extLst>
          </p:cNvPr>
          <p:cNvSpPr>
            <a:spLocks noGrp="1"/>
          </p:cNvSpPr>
          <p:nvPr>
            <p:ph idx="1"/>
          </p:nvPr>
        </p:nvSpPr>
        <p:spPr>
          <a:xfrm>
            <a:off x="660708" y="2077462"/>
            <a:ext cx="8596668" cy="3880773"/>
          </a:xfrm>
        </p:spPr>
        <p:txBody>
          <a:bodyPr/>
          <a:lstStyle/>
          <a:p>
            <a:pPr lvl="0"/>
            <a:r>
              <a:rPr lang="ar-SA" sz="2800" dirty="0"/>
              <a:t>تقوم بعملية التنظيم وهي تنظيم المعلومات إلى فئات ووحدات على أساس العناصر المشتركة بينها.</a:t>
            </a:r>
            <a:endParaRPr lang="en-US" sz="2800" dirty="0"/>
          </a:p>
          <a:p>
            <a:pPr lvl="0"/>
            <a:r>
              <a:rPr lang="ar-SA" sz="2800" dirty="0"/>
              <a:t>تقوم بالتفسير وهي تفسير المعلومات الداخلة إليها وإعطائها معاني معينة.</a:t>
            </a:r>
            <a:endParaRPr lang="en-US" sz="2800" dirty="0"/>
          </a:p>
          <a:p>
            <a:pPr lvl="0"/>
            <a:r>
              <a:rPr lang="ar-SA" sz="2800" dirty="0"/>
              <a:t>الربط بين التعلم القديم والتعلم الجديد.</a:t>
            </a:r>
            <a:endParaRPr lang="en-US" sz="2800" dirty="0"/>
          </a:p>
          <a:p>
            <a:r>
              <a:rPr lang="ar-SA" sz="2800" dirty="0"/>
              <a:t>التحليل وهو تحليل المعلومات للتعرف على أجزائها وتصنيفها واسترجاعها بشكل صحيح.</a:t>
            </a:r>
            <a:endParaRPr lang="en-US" sz="2800" dirty="0"/>
          </a:p>
          <a:p>
            <a:endParaRPr lang="en-US" dirty="0"/>
          </a:p>
        </p:txBody>
      </p:sp>
      <p:pic>
        <p:nvPicPr>
          <p:cNvPr id="4" name="Picture 3">
            <a:extLst>
              <a:ext uri="{FF2B5EF4-FFF2-40B4-BE49-F238E27FC236}">
                <a16:creationId xmlns:a16="http://schemas.microsoft.com/office/drawing/2014/main" id="{12A040C9-D685-7E4E-8140-35535C90AC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52" y="0"/>
            <a:ext cx="1392494" cy="1113516"/>
          </a:xfrm>
          <a:prstGeom prst="rect">
            <a:avLst/>
          </a:prstGeom>
        </p:spPr>
      </p:pic>
    </p:spTree>
    <p:extLst>
      <p:ext uri="{BB962C8B-B14F-4D97-AF65-F5344CB8AC3E}">
        <p14:creationId xmlns:p14="http://schemas.microsoft.com/office/powerpoint/2010/main" val="378388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D0C79-AD26-A74C-87B1-F6475CE11BAC}"/>
              </a:ext>
            </a:extLst>
          </p:cNvPr>
          <p:cNvSpPr>
            <a:spLocks noGrp="1"/>
          </p:cNvSpPr>
          <p:nvPr>
            <p:ph type="title"/>
          </p:nvPr>
        </p:nvSpPr>
        <p:spPr>
          <a:xfrm>
            <a:off x="696247" y="1033083"/>
            <a:ext cx="8596668" cy="1320800"/>
          </a:xfrm>
        </p:spPr>
        <p:txBody>
          <a:bodyPr>
            <a:normAutofit/>
          </a:bodyPr>
          <a:lstStyle/>
          <a:p>
            <a:pPr algn="r"/>
            <a:r>
              <a:rPr lang="ar-SA" sz="4000" dirty="0"/>
              <a:t>آلية عمل الذاكرة:</a:t>
            </a:r>
            <a:endParaRPr lang="en-US" sz="4000" dirty="0"/>
          </a:p>
        </p:txBody>
      </p:sp>
      <p:sp>
        <p:nvSpPr>
          <p:cNvPr id="4" name="Rounded Rectangle 3">
            <a:extLst>
              <a:ext uri="{FF2B5EF4-FFF2-40B4-BE49-F238E27FC236}">
                <a16:creationId xmlns:a16="http://schemas.microsoft.com/office/drawing/2014/main" id="{A9B30A33-2961-AE47-8614-C78E1EA409A7}"/>
              </a:ext>
            </a:extLst>
          </p:cNvPr>
          <p:cNvSpPr/>
          <p:nvPr/>
        </p:nvSpPr>
        <p:spPr>
          <a:xfrm>
            <a:off x="7198822" y="2571919"/>
            <a:ext cx="2323941" cy="723561"/>
          </a:xfrm>
          <a:prstGeom prst="roundRect">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tx1"/>
                </a:solidFill>
              </a:rPr>
              <a:t>الانتباه</a:t>
            </a:r>
          </a:p>
        </p:txBody>
      </p:sp>
      <p:sp>
        <p:nvSpPr>
          <p:cNvPr id="5" name="Rounded Rectangle 4">
            <a:extLst>
              <a:ext uri="{FF2B5EF4-FFF2-40B4-BE49-F238E27FC236}">
                <a16:creationId xmlns:a16="http://schemas.microsoft.com/office/drawing/2014/main" id="{0956367F-A29A-6641-9E47-7FE65744E0F2}"/>
              </a:ext>
            </a:extLst>
          </p:cNvPr>
          <p:cNvSpPr/>
          <p:nvPr/>
        </p:nvSpPr>
        <p:spPr>
          <a:xfrm>
            <a:off x="5272933" y="3562520"/>
            <a:ext cx="2323941" cy="72356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tx1"/>
                </a:solidFill>
              </a:rPr>
              <a:t>الترميز</a:t>
            </a:r>
          </a:p>
        </p:txBody>
      </p:sp>
      <p:sp>
        <p:nvSpPr>
          <p:cNvPr id="6" name="Rounded Rectangle 5">
            <a:extLst>
              <a:ext uri="{FF2B5EF4-FFF2-40B4-BE49-F238E27FC236}">
                <a16:creationId xmlns:a16="http://schemas.microsoft.com/office/drawing/2014/main" id="{203A151C-EE7B-8B41-8567-986E0246F776}"/>
              </a:ext>
            </a:extLst>
          </p:cNvPr>
          <p:cNvSpPr/>
          <p:nvPr/>
        </p:nvSpPr>
        <p:spPr>
          <a:xfrm>
            <a:off x="3361964" y="4419598"/>
            <a:ext cx="2523447" cy="79207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tx1"/>
                </a:solidFill>
              </a:rPr>
              <a:t>التخزين</a:t>
            </a:r>
          </a:p>
        </p:txBody>
      </p:sp>
      <p:sp>
        <p:nvSpPr>
          <p:cNvPr id="7" name="Rounded Rectangle 6">
            <a:extLst>
              <a:ext uri="{FF2B5EF4-FFF2-40B4-BE49-F238E27FC236}">
                <a16:creationId xmlns:a16="http://schemas.microsoft.com/office/drawing/2014/main" id="{73F484F1-183F-6C48-9F53-6502BAB19ACE}"/>
              </a:ext>
            </a:extLst>
          </p:cNvPr>
          <p:cNvSpPr/>
          <p:nvPr/>
        </p:nvSpPr>
        <p:spPr>
          <a:xfrm>
            <a:off x="1392493" y="5479472"/>
            <a:ext cx="2664117" cy="79207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tx1"/>
                </a:solidFill>
              </a:rPr>
              <a:t>التذكر او الاسترجاع</a:t>
            </a:r>
          </a:p>
        </p:txBody>
      </p:sp>
      <p:pic>
        <p:nvPicPr>
          <p:cNvPr id="8" name="Picture 7">
            <a:extLst>
              <a:ext uri="{FF2B5EF4-FFF2-40B4-BE49-F238E27FC236}">
                <a16:creationId xmlns:a16="http://schemas.microsoft.com/office/drawing/2014/main" id="{2318087F-6103-0E42-80F7-4F8A50F2E2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92494" cy="1113516"/>
          </a:xfrm>
          <a:prstGeom prst="rect">
            <a:avLst/>
          </a:prstGeom>
        </p:spPr>
      </p:pic>
      <p:pic>
        <p:nvPicPr>
          <p:cNvPr id="9" name="Content Placeholder 3">
            <a:extLst>
              <a:ext uri="{FF2B5EF4-FFF2-40B4-BE49-F238E27FC236}">
                <a16:creationId xmlns:a16="http://schemas.microsoft.com/office/drawing/2014/main" id="{5EE90C6A-F7E5-3945-B52C-0045C57D559D}"/>
              </a:ext>
            </a:extLst>
          </p:cNvPr>
          <p:cNvPicPr>
            <a:picLocks noGrp="1" noChangeAspect="1"/>
          </p:cNvPicPr>
          <p:nvPr>
            <p:ph idx="1"/>
          </p:nvPr>
        </p:nvPicPr>
        <p:blipFill>
          <a:blip r:embed="rId3"/>
          <a:stretch>
            <a:fillRect/>
          </a:stretch>
        </p:blipFill>
        <p:spPr>
          <a:xfrm>
            <a:off x="0" y="1389462"/>
            <a:ext cx="3288819" cy="1789769"/>
          </a:xfrm>
        </p:spPr>
      </p:pic>
    </p:spTree>
    <p:extLst>
      <p:ext uri="{BB962C8B-B14F-4D97-AF65-F5344CB8AC3E}">
        <p14:creationId xmlns:p14="http://schemas.microsoft.com/office/powerpoint/2010/main" val="347028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p:tgtEl>
                                          <p:spTgt spid="4"/>
                                        </p:tgtEl>
                                        <p:attrNameLst>
                                          <p:attrName>ppt_y</p:attrName>
                                        </p:attrNameLst>
                                      </p:cBhvr>
                                      <p:tavLst>
                                        <p:tav tm="0">
                                          <p:val>
                                            <p:strVal val="#ppt_y+#ppt_h*1.125000"/>
                                          </p:val>
                                        </p:tav>
                                        <p:tav tm="100000">
                                          <p:val>
                                            <p:strVal val="#ppt_y"/>
                                          </p:val>
                                        </p:tav>
                                      </p:tavLst>
                                    </p:anim>
                                    <p:animEffect transition="in" filter="wipe(up)">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p:tgtEl>
                                          <p:spTgt spid="5"/>
                                        </p:tgtEl>
                                        <p:attrNameLst>
                                          <p:attrName>ppt_y</p:attrName>
                                        </p:attrNameLst>
                                      </p:cBhvr>
                                      <p:tavLst>
                                        <p:tav tm="0">
                                          <p:val>
                                            <p:strVal val="#ppt_y+#ppt_h*1.125000"/>
                                          </p:val>
                                        </p:tav>
                                        <p:tav tm="100000">
                                          <p:val>
                                            <p:strVal val="#ppt_y"/>
                                          </p:val>
                                        </p:tav>
                                      </p:tavLst>
                                    </p:anim>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p:tgtEl>
                                          <p:spTgt spid="6"/>
                                        </p:tgtEl>
                                        <p:attrNameLst>
                                          <p:attrName>ppt_y</p:attrName>
                                        </p:attrNameLst>
                                      </p:cBhvr>
                                      <p:tavLst>
                                        <p:tav tm="0">
                                          <p:val>
                                            <p:strVal val="#ppt_y+#ppt_h*1.125000"/>
                                          </p:val>
                                        </p:tav>
                                        <p:tav tm="100000">
                                          <p:val>
                                            <p:strVal val="#ppt_y"/>
                                          </p:val>
                                        </p:tav>
                                      </p:tavLst>
                                    </p:anim>
                                    <p:animEffect transition="in" filter="wipe(up)">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p:tgtEl>
                                          <p:spTgt spid="7"/>
                                        </p:tgtEl>
                                        <p:attrNameLst>
                                          <p:attrName>ppt_y</p:attrName>
                                        </p:attrNameLst>
                                      </p:cBhvr>
                                      <p:tavLst>
                                        <p:tav tm="0">
                                          <p:val>
                                            <p:strVal val="#ppt_y+#ppt_h*1.125000"/>
                                          </p:val>
                                        </p:tav>
                                        <p:tav tm="100000">
                                          <p:val>
                                            <p:strVal val="#ppt_y"/>
                                          </p:val>
                                        </p:tav>
                                      </p:tavLst>
                                    </p:anim>
                                    <p:animEffect transition="in" filter="wipe(up)">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92494" cy="1113516"/>
          </a:xfrm>
          <a:prstGeom prst="rect">
            <a:avLst/>
          </a:prstGeom>
        </p:spPr>
      </p:pic>
      <p:graphicFrame>
        <p:nvGraphicFramePr>
          <p:cNvPr id="5" name="رسم تخطيطي 6">
            <a:extLst>
              <a:ext uri="{FF2B5EF4-FFF2-40B4-BE49-F238E27FC236}">
                <a16:creationId xmlns:a16="http://schemas.microsoft.com/office/drawing/2014/main" id="{A6A449AD-C2FC-2B44-ABA6-762D3A786363}"/>
              </a:ext>
            </a:extLst>
          </p:cNvPr>
          <p:cNvGraphicFramePr>
            <a:graphicFrameLocks noGrp="1"/>
          </p:cNvGraphicFramePr>
          <p:nvPr>
            <p:ph idx="1"/>
            <p:extLst>
              <p:ext uri="{D42A27DB-BD31-4B8C-83A1-F6EECF244321}">
                <p14:modId xmlns:p14="http://schemas.microsoft.com/office/powerpoint/2010/main" val="318931944"/>
              </p:ext>
            </p:extLst>
          </p:nvPr>
        </p:nvGraphicFramePr>
        <p:xfrm>
          <a:off x="677690" y="1723116"/>
          <a:ext cx="8596312" cy="388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15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92494" cy="1113516"/>
          </a:xfrm>
          <a:prstGeom prst="rect">
            <a:avLst/>
          </a:prstGeom>
        </p:spPr>
      </p:pic>
      <p:sp>
        <p:nvSpPr>
          <p:cNvPr id="2" name="TextBox 1">
            <a:extLst>
              <a:ext uri="{FF2B5EF4-FFF2-40B4-BE49-F238E27FC236}">
                <a16:creationId xmlns:a16="http://schemas.microsoft.com/office/drawing/2014/main" id="{39EFBCC4-9580-4048-9E82-E31CD12F8E25}"/>
              </a:ext>
            </a:extLst>
          </p:cNvPr>
          <p:cNvSpPr txBox="1"/>
          <p:nvPr/>
        </p:nvSpPr>
        <p:spPr>
          <a:xfrm>
            <a:off x="5129928" y="1113516"/>
            <a:ext cx="3411511" cy="707886"/>
          </a:xfrm>
          <a:prstGeom prst="rect">
            <a:avLst/>
          </a:prstGeom>
          <a:noFill/>
        </p:spPr>
        <p:txBody>
          <a:bodyPr wrap="none" rtlCol="0">
            <a:spAutoFit/>
          </a:bodyPr>
          <a:lstStyle/>
          <a:p>
            <a:pPr algn="r" rtl="1"/>
            <a:r>
              <a:rPr lang="ar-SA" sz="4000" dirty="0">
                <a:solidFill>
                  <a:schemeClr val="accent1"/>
                </a:solidFill>
              </a:rPr>
              <a:t>مفهوم إدارة الذاكرة </a:t>
            </a:r>
            <a:endParaRPr lang="en-US" sz="4000" dirty="0">
              <a:solidFill>
                <a:schemeClr val="accent1"/>
              </a:solidFill>
            </a:endParaRPr>
          </a:p>
        </p:txBody>
      </p:sp>
      <p:sp>
        <p:nvSpPr>
          <p:cNvPr id="3" name="TextBox 2">
            <a:extLst>
              <a:ext uri="{FF2B5EF4-FFF2-40B4-BE49-F238E27FC236}">
                <a16:creationId xmlns:a16="http://schemas.microsoft.com/office/drawing/2014/main" id="{5D3ADEDF-42F3-6E46-9B3C-F8AFB7C40F05}"/>
              </a:ext>
            </a:extLst>
          </p:cNvPr>
          <p:cNvSpPr txBox="1"/>
          <p:nvPr/>
        </p:nvSpPr>
        <p:spPr>
          <a:xfrm>
            <a:off x="1392494" y="2521059"/>
            <a:ext cx="7148945" cy="1815882"/>
          </a:xfrm>
          <a:prstGeom prst="rect">
            <a:avLst/>
          </a:prstGeom>
          <a:noFill/>
        </p:spPr>
        <p:txBody>
          <a:bodyPr wrap="square" rtlCol="0">
            <a:spAutoFit/>
          </a:bodyPr>
          <a:lstStyle/>
          <a:p>
            <a:pPr algn="r" rtl="1"/>
            <a:r>
              <a:rPr lang="ar-SA" sz="2800" dirty="0"/>
              <a:t>مـدى وعـي الفـرد بمنظومة الذاكرة لديه وقدراته وإمكاناته</a:t>
            </a:r>
            <a:r>
              <a:rPr lang="ar-SA" sz="2800" i="1" dirty="0"/>
              <a:t> </a:t>
            </a:r>
            <a:r>
              <a:rPr lang="ar-SA" sz="2800" dirty="0"/>
              <a:t>ومدى تقديره لسعة الذاكرة لديه، والاستفادة من كل جزء منها ومــدى الــوعي بانتقــاء الاســتراتيجية المناســبة للمهــمات وتشغيل أكبر قدر من مهارات الذاكرة في وقت واحد.</a:t>
            </a:r>
            <a:endParaRPr lang="en-US" sz="2800" dirty="0"/>
          </a:p>
        </p:txBody>
      </p:sp>
      <p:pic>
        <p:nvPicPr>
          <p:cNvPr id="5" name="Picture 4">
            <a:extLst>
              <a:ext uri="{FF2B5EF4-FFF2-40B4-BE49-F238E27FC236}">
                <a16:creationId xmlns:a16="http://schemas.microsoft.com/office/drawing/2014/main" id="{3BA863FE-FF88-2541-8015-7F5B9891B287}"/>
              </a:ext>
            </a:extLst>
          </p:cNvPr>
          <p:cNvPicPr>
            <a:picLocks noChangeAspect="1"/>
          </p:cNvPicPr>
          <p:nvPr/>
        </p:nvPicPr>
        <p:blipFill>
          <a:blip r:embed="rId3"/>
          <a:stretch>
            <a:fillRect/>
          </a:stretch>
        </p:blipFill>
        <p:spPr>
          <a:xfrm>
            <a:off x="696247" y="5036598"/>
            <a:ext cx="2968751" cy="1494537"/>
          </a:xfrm>
          <a:prstGeom prst="rect">
            <a:avLst/>
          </a:prstGeom>
        </p:spPr>
      </p:pic>
    </p:spTree>
    <p:extLst>
      <p:ext uri="{BB962C8B-B14F-4D97-AF65-F5344CB8AC3E}">
        <p14:creationId xmlns:p14="http://schemas.microsoft.com/office/powerpoint/2010/main" val="402043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SA" dirty="0"/>
              <a:t>أساليب تنشيط الذاكرة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92494" cy="1113516"/>
          </a:xfrm>
          <a:prstGeom prst="rect">
            <a:avLst/>
          </a:prstGeom>
        </p:spPr>
      </p:pic>
      <p:pic>
        <p:nvPicPr>
          <p:cNvPr id="5" name="Content Placeholder 3">
            <a:extLst>
              <a:ext uri="{FF2B5EF4-FFF2-40B4-BE49-F238E27FC236}">
                <a16:creationId xmlns:a16="http://schemas.microsoft.com/office/drawing/2014/main" id="{9E59B119-8F93-F149-A521-2F66C068F9AE}"/>
              </a:ext>
            </a:extLst>
          </p:cNvPr>
          <p:cNvPicPr>
            <a:picLocks noChangeAspect="1"/>
          </p:cNvPicPr>
          <p:nvPr/>
        </p:nvPicPr>
        <p:blipFill>
          <a:blip r:embed="rId3"/>
          <a:stretch>
            <a:fillRect/>
          </a:stretch>
        </p:blipFill>
        <p:spPr>
          <a:xfrm>
            <a:off x="1" y="1365861"/>
            <a:ext cx="2541540" cy="1320800"/>
          </a:xfrm>
          <a:prstGeom prst="rect">
            <a:avLst/>
          </a:prstGeom>
        </p:spPr>
      </p:pic>
      <p:sp>
        <p:nvSpPr>
          <p:cNvPr id="6" name="Rounded Rectangle 5">
            <a:extLst>
              <a:ext uri="{FF2B5EF4-FFF2-40B4-BE49-F238E27FC236}">
                <a16:creationId xmlns:a16="http://schemas.microsoft.com/office/drawing/2014/main" id="{9445E07A-18CF-DE44-8990-FCE5197CEEF2}"/>
              </a:ext>
            </a:extLst>
          </p:cNvPr>
          <p:cNvSpPr/>
          <p:nvPr/>
        </p:nvSpPr>
        <p:spPr>
          <a:xfrm>
            <a:off x="7082444" y="1826594"/>
            <a:ext cx="1958802" cy="7112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tx1"/>
                </a:solidFill>
              </a:rPr>
              <a:t>التنظيم</a:t>
            </a:r>
          </a:p>
        </p:txBody>
      </p:sp>
      <p:sp>
        <p:nvSpPr>
          <p:cNvPr id="7" name="Rounded Rectangle 6">
            <a:extLst>
              <a:ext uri="{FF2B5EF4-FFF2-40B4-BE49-F238E27FC236}">
                <a16:creationId xmlns:a16="http://schemas.microsoft.com/office/drawing/2014/main" id="{011D4028-BE3A-6240-B87D-6E27D12A998F}"/>
              </a:ext>
            </a:extLst>
          </p:cNvPr>
          <p:cNvSpPr/>
          <p:nvPr/>
        </p:nvSpPr>
        <p:spPr>
          <a:xfrm>
            <a:off x="5558442" y="2736861"/>
            <a:ext cx="2056015" cy="711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tx1"/>
                </a:solidFill>
              </a:rPr>
              <a:t>الاهتمام</a:t>
            </a:r>
          </a:p>
        </p:txBody>
      </p:sp>
      <p:sp>
        <p:nvSpPr>
          <p:cNvPr id="8" name="Rounded Rectangle 7">
            <a:extLst>
              <a:ext uri="{FF2B5EF4-FFF2-40B4-BE49-F238E27FC236}">
                <a16:creationId xmlns:a16="http://schemas.microsoft.com/office/drawing/2014/main" id="{3B0042EC-2F9D-9A46-BFF8-E47411B125BB}"/>
              </a:ext>
            </a:extLst>
          </p:cNvPr>
          <p:cNvSpPr/>
          <p:nvPr/>
        </p:nvSpPr>
        <p:spPr>
          <a:xfrm>
            <a:off x="4267200" y="3647128"/>
            <a:ext cx="1828800" cy="73583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tx1"/>
                </a:solidFill>
              </a:rPr>
              <a:t>الفهم</a:t>
            </a:r>
          </a:p>
        </p:txBody>
      </p:sp>
      <p:sp>
        <p:nvSpPr>
          <p:cNvPr id="9" name="Rounded Rectangle 8">
            <a:extLst>
              <a:ext uri="{FF2B5EF4-FFF2-40B4-BE49-F238E27FC236}">
                <a16:creationId xmlns:a16="http://schemas.microsoft.com/office/drawing/2014/main" id="{462AFADE-EF90-9B44-928A-EF95BFD00AE3}"/>
              </a:ext>
            </a:extLst>
          </p:cNvPr>
          <p:cNvSpPr/>
          <p:nvPr/>
        </p:nvSpPr>
        <p:spPr>
          <a:xfrm>
            <a:off x="2917998" y="4582031"/>
            <a:ext cx="1828800" cy="69373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tx1"/>
                </a:solidFill>
              </a:rPr>
              <a:t>الربط</a:t>
            </a:r>
          </a:p>
        </p:txBody>
      </p:sp>
      <p:sp>
        <p:nvSpPr>
          <p:cNvPr id="10" name="Rounded Rectangle 9">
            <a:extLst>
              <a:ext uri="{FF2B5EF4-FFF2-40B4-BE49-F238E27FC236}">
                <a16:creationId xmlns:a16="http://schemas.microsoft.com/office/drawing/2014/main" id="{893FDCC5-76CB-AA48-BAC8-409DEC699D97}"/>
              </a:ext>
            </a:extLst>
          </p:cNvPr>
          <p:cNvSpPr/>
          <p:nvPr/>
        </p:nvSpPr>
        <p:spPr>
          <a:xfrm>
            <a:off x="1270771" y="5467837"/>
            <a:ext cx="1828799" cy="69373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a:solidFill>
                  <a:schemeClr val="tx1"/>
                </a:solidFill>
              </a:rPr>
              <a:t>التمرين</a:t>
            </a:r>
          </a:p>
        </p:txBody>
      </p:sp>
    </p:spTree>
    <p:extLst>
      <p:ext uri="{BB962C8B-B14F-4D97-AF65-F5344CB8AC3E}">
        <p14:creationId xmlns:p14="http://schemas.microsoft.com/office/powerpoint/2010/main" val="235269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p:tgtEl>
                                          <p:spTgt spid="7"/>
                                        </p:tgtEl>
                                        <p:attrNameLst>
                                          <p:attrName>ppt_y</p:attrName>
                                        </p:attrNameLst>
                                      </p:cBhvr>
                                      <p:tavLst>
                                        <p:tav tm="0">
                                          <p:val>
                                            <p:strVal val="#ppt_y+#ppt_h*1.125000"/>
                                          </p:val>
                                        </p:tav>
                                        <p:tav tm="100000">
                                          <p:val>
                                            <p:strVal val="#ppt_y"/>
                                          </p:val>
                                        </p:tav>
                                      </p:tavLst>
                                    </p:anim>
                                    <p:animEffect transition="in" filter="wipe(up)">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p:tgtEl>
                                          <p:spTgt spid="8"/>
                                        </p:tgtEl>
                                        <p:attrNameLst>
                                          <p:attrName>ppt_y</p:attrName>
                                        </p:attrNameLst>
                                      </p:cBhvr>
                                      <p:tavLst>
                                        <p:tav tm="0">
                                          <p:val>
                                            <p:strVal val="#ppt_y+#ppt_h*1.125000"/>
                                          </p:val>
                                        </p:tav>
                                        <p:tav tm="100000">
                                          <p:val>
                                            <p:strVal val="#ppt_y"/>
                                          </p:val>
                                        </p:tav>
                                      </p:tavLst>
                                    </p:anim>
                                    <p:animEffect transition="in" filter="wipe(up)">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ppt_y</p:attrName>
                                        </p:attrNameLst>
                                      </p:cBhvr>
                                      <p:tavLst>
                                        <p:tav tm="0">
                                          <p:val>
                                            <p:strVal val="#ppt_y+#ppt_h*1.125000"/>
                                          </p:val>
                                        </p:tav>
                                        <p:tav tm="100000">
                                          <p:val>
                                            <p:strVal val="#ppt_y"/>
                                          </p:val>
                                        </p:tav>
                                      </p:tavLst>
                                    </p:anim>
                                    <p:animEffect transition="in" filter="wipe(up)">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p:tgtEl>
                                          <p:spTgt spid="10"/>
                                        </p:tgtEl>
                                        <p:attrNameLst>
                                          <p:attrName>ppt_y</p:attrName>
                                        </p:attrNameLst>
                                      </p:cBhvr>
                                      <p:tavLst>
                                        <p:tav tm="0">
                                          <p:val>
                                            <p:strVal val="#ppt_y+#ppt_h*1.125000"/>
                                          </p:val>
                                        </p:tav>
                                        <p:tav tm="100000">
                                          <p:val>
                                            <p:strVal val="#ppt_y"/>
                                          </p:val>
                                        </p:tav>
                                      </p:tavLst>
                                    </p:anim>
                                    <p:animEffect transition="in" filter="wipe(up)">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5B84C-6FCB-A840-9940-6AE3B34D97BD}"/>
              </a:ext>
            </a:extLst>
          </p:cNvPr>
          <p:cNvSpPr>
            <a:spLocks noGrp="1"/>
          </p:cNvSpPr>
          <p:nvPr>
            <p:ph type="title"/>
          </p:nvPr>
        </p:nvSpPr>
        <p:spPr>
          <a:xfrm>
            <a:off x="677334" y="253610"/>
            <a:ext cx="8596668" cy="1320800"/>
          </a:xfrm>
        </p:spPr>
        <p:txBody>
          <a:bodyPr/>
          <a:lstStyle/>
          <a:p>
            <a:pPr algn="ctr"/>
            <a:r>
              <a:rPr lang="ar-SA" sz="4000" u="sng" dirty="0"/>
              <a:t>التنظيم</a:t>
            </a:r>
            <a:br>
              <a:rPr lang="ar-SA" dirty="0"/>
            </a:br>
            <a:endParaRPr lang="en-US" dirty="0"/>
          </a:p>
        </p:txBody>
      </p:sp>
      <p:pic>
        <p:nvPicPr>
          <p:cNvPr id="4" name="Picture 3">
            <a:extLst>
              <a:ext uri="{FF2B5EF4-FFF2-40B4-BE49-F238E27FC236}">
                <a16:creationId xmlns:a16="http://schemas.microsoft.com/office/drawing/2014/main" id="{DDAB6D47-2286-2942-966B-1FD66B3872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54" y="0"/>
            <a:ext cx="1392494" cy="1113516"/>
          </a:xfrm>
          <a:prstGeom prst="rect">
            <a:avLst/>
          </a:prstGeom>
        </p:spPr>
      </p:pic>
      <p:sp>
        <p:nvSpPr>
          <p:cNvPr id="6" name="TextBox 5">
            <a:extLst>
              <a:ext uri="{FF2B5EF4-FFF2-40B4-BE49-F238E27FC236}">
                <a16:creationId xmlns:a16="http://schemas.microsoft.com/office/drawing/2014/main" id="{627119BA-5986-2B44-AC0C-7F32AD5B6FBB}"/>
              </a:ext>
            </a:extLst>
          </p:cNvPr>
          <p:cNvSpPr txBox="1"/>
          <p:nvPr/>
        </p:nvSpPr>
        <p:spPr>
          <a:xfrm>
            <a:off x="-69506" y="980510"/>
            <a:ext cx="9393383" cy="6124754"/>
          </a:xfrm>
          <a:prstGeom prst="rect">
            <a:avLst/>
          </a:prstGeom>
          <a:noFill/>
        </p:spPr>
        <p:txBody>
          <a:bodyPr wrap="square" rtlCol="0">
            <a:spAutoFit/>
          </a:bodyPr>
          <a:lstStyle/>
          <a:p>
            <a:pPr marL="514350" indent="-514350" algn="r" rtl="1">
              <a:buFont typeface="Wingdings" pitchFamily="2" charset="2"/>
              <a:buChar char="Ø"/>
            </a:pPr>
            <a:r>
              <a:rPr lang="ar-SA" sz="2800" dirty="0"/>
              <a:t>كتابة المعلومة التي تحتاج لها مستقبلاً، إذ إن كتابة المواعيد وغيرها في مذكرة خاصة ترسخ المعلومة في الذهن.</a:t>
            </a:r>
          </a:p>
          <a:p>
            <a:pPr marL="514350" indent="-514350" algn="r" rtl="1">
              <a:buFont typeface="Wingdings" pitchFamily="2" charset="2"/>
              <a:buChar char="Ø"/>
            </a:pPr>
            <a:endParaRPr lang="ar-SA" sz="2800" dirty="0"/>
          </a:p>
          <a:p>
            <a:pPr marL="514350" indent="-514350" algn="r" rtl="1">
              <a:buFont typeface="Wingdings" pitchFamily="2" charset="2"/>
              <a:buChar char="Ø"/>
            </a:pPr>
            <a:r>
              <a:rPr lang="ar-SA" sz="2800" dirty="0"/>
              <a:t>عندما تقوم بربط الأشياء بعضها ببعض في ذهنك، فإن ذلك يتم بشكل عادي لأنها تشترك مع بعضها في الصفات، وهذا يجعل عملية تذكر المعلومة الجديدة أمراً سهلاً.</a:t>
            </a:r>
          </a:p>
          <a:p>
            <a:pPr marL="514350" indent="-514350" algn="r" rtl="1">
              <a:buFont typeface="Wingdings" pitchFamily="2" charset="2"/>
              <a:buChar char="Ø"/>
            </a:pPr>
            <a:endParaRPr lang="en-US" sz="2800" dirty="0">
              <a:latin typeface="Calibri" panose="020F0502020204030204" pitchFamily="34" charset="0"/>
              <a:ea typeface="Calibri" panose="020F0502020204030204" pitchFamily="34" charset="0"/>
              <a:cs typeface="Arial" panose="020B0604020202020204" pitchFamily="34" charset="0"/>
            </a:endParaRPr>
          </a:p>
          <a:p>
            <a:pPr marL="514350" indent="-514350" algn="r" rtl="1">
              <a:buFont typeface="Wingdings" pitchFamily="2" charset="2"/>
              <a:buChar char="Ø"/>
            </a:pPr>
            <a:r>
              <a:rPr lang="ar-SA" sz="2800" dirty="0"/>
              <a:t>التقليل من استخدام الهاتف النقال وأجهزة الحاسب و استخدامها عند الضرورة تنشط ذاكرتك.</a:t>
            </a:r>
          </a:p>
          <a:p>
            <a:pPr marL="514350" indent="-514350" algn="r" rtl="1">
              <a:buFont typeface="Wingdings" pitchFamily="2" charset="2"/>
              <a:buChar char="Ø"/>
            </a:pPr>
            <a:endParaRPr lang="en-US" sz="2800" dirty="0">
              <a:latin typeface="Calibri" panose="020F0502020204030204" pitchFamily="34" charset="0"/>
              <a:ea typeface="Calibri" panose="020F0502020204030204" pitchFamily="34" charset="0"/>
              <a:cs typeface="Arial" panose="020B0604020202020204" pitchFamily="34" charset="0"/>
            </a:endParaRPr>
          </a:p>
          <a:p>
            <a:pPr marL="514350" indent="-514350" algn="r" rtl="1">
              <a:buFont typeface="Wingdings" pitchFamily="2" charset="2"/>
              <a:buChar char="Ø"/>
            </a:pPr>
            <a:r>
              <a:rPr lang="ar-SA" sz="2800" dirty="0"/>
              <a:t>عملية التقسيم والتبويب للمجموعات عامل مساعد في عملية التذكر، فعندما تتصور ما تحتاج أن تتذكره عن طريق تبويب وتنظيم العناصر فإنك تجد العون لتحضير المعلومة للتذكر في المدى البعيد.</a:t>
            </a:r>
            <a:endParaRPr lang="en-US" sz="2800" dirty="0">
              <a:latin typeface="Calibri" panose="020F0502020204030204" pitchFamily="34" charset="0"/>
              <a:ea typeface="Calibri" panose="020F0502020204030204" pitchFamily="34" charset="0"/>
              <a:cs typeface="Arial" panose="020B0604020202020204" pitchFamily="34" charset="0"/>
            </a:endParaRPr>
          </a:p>
          <a:p>
            <a:pPr marL="514350" indent="-514350" algn="r" rtl="1">
              <a:buFont typeface="+mj-lt"/>
              <a:buAutoNum type="arabicPeriod"/>
            </a:pP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539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circle(in)">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circle(in)">
                                      <p:cBhvr>
                                        <p:cTn id="22" dur="20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circle(in)">
                                      <p:cBhvr>
                                        <p:cTn id="27" dur="2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0B77-E2FA-1B4A-8D51-F3121DE6C97E}"/>
              </a:ext>
            </a:extLst>
          </p:cNvPr>
          <p:cNvSpPr>
            <a:spLocks noGrp="1"/>
          </p:cNvSpPr>
          <p:nvPr>
            <p:ph type="title"/>
          </p:nvPr>
        </p:nvSpPr>
        <p:spPr/>
        <p:txBody>
          <a:bodyPr/>
          <a:lstStyle/>
          <a:p>
            <a:pPr algn="ctr"/>
            <a:r>
              <a:rPr lang="ar-SA" sz="4000" u="sng" dirty="0"/>
              <a:t>الاهتمام</a:t>
            </a:r>
            <a:endParaRPr lang="en-US" sz="4000" u="sng" dirty="0"/>
          </a:p>
        </p:txBody>
      </p:sp>
      <p:sp>
        <p:nvSpPr>
          <p:cNvPr id="3" name="Content Placeholder 2">
            <a:extLst>
              <a:ext uri="{FF2B5EF4-FFF2-40B4-BE49-F238E27FC236}">
                <a16:creationId xmlns:a16="http://schemas.microsoft.com/office/drawing/2014/main" id="{A0D4B00A-6488-F342-9B89-B57E039B94EE}"/>
              </a:ext>
            </a:extLst>
          </p:cNvPr>
          <p:cNvSpPr>
            <a:spLocks noGrp="1"/>
          </p:cNvSpPr>
          <p:nvPr>
            <p:ph idx="1"/>
          </p:nvPr>
        </p:nvSpPr>
        <p:spPr>
          <a:xfrm>
            <a:off x="182880" y="1407233"/>
            <a:ext cx="8778240" cy="5093320"/>
          </a:xfrm>
        </p:spPr>
        <p:txBody>
          <a:bodyPr>
            <a:normAutofit fontScale="77500" lnSpcReduction="20000"/>
          </a:bodyPr>
          <a:lstStyle/>
          <a:p>
            <a:pPr>
              <a:buFont typeface="Wingdings" pitchFamily="2" charset="2"/>
              <a:buChar char="Ø"/>
            </a:pPr>
            <a:r>
              <a:rPr lang="ar-SA" sz="3600" dirty="0">
                <a:solidFill>
                  <a:schemeClr val="tx1"/>
                </a:solidFill>
              </a:rPr>
              <a:t>من السهل تذكر الأشياء التي تمثل اهتماماً خاصاً لديك، فذلك الاهتمام يساعدك على تخزين ومعالجة المعلومات بطريقة تمكنك من تذكرها لوقت طويل، فعلى سبيل المثال: فكر في شيء مهم يمثل اهتماماً جوهرياً لك مثل الرياضة أو الرسم أو شخص معين، وبينما تفكر في ما يمثل اهتماماً لك سيكون من السهل تسارع المعلومات بشكل غزير لذاكرتك.</a:t>
            </a:r>
          </a:p>
          <a:p>
            <a:pPr>
              <a:buFont typeface="Wingdings" pitchFamily="2" charset="2"/>
              <a:buChar char="Ø"/>
            </a:pPr>
            <a:endParaRPr lang="ar-SA" sz="3600" dirty="0">
              <a:solidFill>
                <a:schemeClr val="tx1"/>
              </a:solidFill>
            </a:endParaRPr>
          </a:p>
          <a:p>
            <a:pPr>
              <a:buFont typeface="Wingdings" pitchFamily="2" charset="2"/>
              <a:buChar char="Ø"/>
            </a:pPr>
            <a:r>
              <a:rPr lang="ar-SA" sz="3600" dirty="0">
                <a:solidFill>
                  <a:schemeClr val="tx1"/>
                </a:solidFill>
              </a:rPr>
              <a:t>نميل لاستدعاء شيء ما عندما ننوي تذكره، فعليك أن تمارس لعبة بسيطة مع نفسك، ففي كل موقف تحاول التذكر احفظ بشكل واع تسلسل عدد الأشياء التي تحاول تذكرها، ستنمي في نفسك عادة "نية التذكر".</a:t>
            </a:r>
          </a:p>
          <a:p>
            <a:pPr>
              <a:buFont typeface="Wingdings" pitchFamily="2" charset="2"/>
              <a:buChar char="Ø"/>
            </a:pPr>
            <a:endParaRPr lang="en-US" sz="3600" dirty="0">
              <a:solidFill>
                <a:schemeClr val="tx1"/>
              </a:solidFill>
              <a:ea typeface="Calibri" panose="020F0502020204030204" pitchFamily="34" charset="0"/>
            </a:endParaRPr>
          </a:p>
          <a:p>
            <a:pPr>
              <a:buFont typeface="Wingdings" pitchFamily="2" charset="2"/>
              <a:buChar char="Ø"/>
            </a:pPr>
            <a:r>
              <a:rPr lang="ar-SA" sz="3600" dirty="0">
                <a:solidFill>
                  <a:schemeClr val="tx1"/>
                </a:solidFill>
              </a:rPr>
              <a:t>لتنشيط ذاكرتك يجب تنمية قدرتك على الملاحظة، فعندما تراقب حدثاً بغير اهتمام فإن ذاكرتك لن تسجله بتلك الطريقة التي تستطيع أن تستدعيه بها فيما بعد.</a:t>
            </a:r>
          </a:p>
          <a:p>
            <a:endParaRPr lang="en-US" dirty="0"/>
          </a:p>
        </p:txBody>
      </p:sp>
      <p:pic>
        <p:nvPicPr>
          <p:cNvPr id="4" name="Picture 3">
            <a:extLst>
              <a:ext uri="{FF2B5EF4-FFF2-40B4-BE49-F238E27FC236}">
                <a16:creationId xmlns:a16="http://schemas.microsoft.com/office/drawing/2014/main" id="{B88C39AF-3253-724F-ADAF-72F711F387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57" y="0"/>
            <a:ext cx="1392494" cy="1113516"/>
          </a:xfrm>
          <a:prstGeom prst="rect">
            <a:avLst/>
          </a:prstGeom>
        </p:spPr>
      </p:pic>
    </p:spTree>
    <p:extLst>
      <p:ext uri="{BB962C8B-B14F-4D97-AF65-F5344CB8AC3E}">
        <p14:creationId xmlns:p14="http://schemas.microsoft.com/office/powerpoint/2010/main" val="65145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E1A0C-E11E-CB49-82C1-191394177F1F}"/>
              </a:ext>
            </a:extLst>
          </p:cNvPr>
          <p:cNvSpPr>
            <a:spLocks noGrp="1"/>
          </p:cNvSpPr>
          <p:nvPr>
            <p:ph type="title"/>
          </p:nvPr>
        </p:nvSpPr>
        <p:spPr/>
        <p:txBody>
          <a:bodyPr/>
          <a:lstStyle/>
          <a:p>
            <a:pPr algn="ctr"/>
            <a:r>
              <a:rPr lang="ar-SA" sz="4000" u="sng" dirty="0"/>
              <a:t>الفهم</a:t>
            </a:r>
            <a:br>
              <a:rPr lang="ar-SA" dirty="0">
                <a:solidFill>
                  <a:schemeClr val="tx1"/>
                </a:solidFill>
              </a:rPr>
            </a:br>
            <a:endParaRPr lang="en-US" dirty="0"/>
          </a:p>
        </p:txBody>
      </p:sp>
      <p:sp>
        <p:nvSpPr>
          <p:cNvPr id="3" name="Content Placeholder 2">
            <a:extLst>
              <a:ext uri="{FF2B5EF4-FFF2-40B4-BE49-F238E27FC236}">
                <a16:creationId xmlns:a16="http://schemas.microsoft.com/office/drawing/2014/main" id="{62E4D128-580E-5B4B-AEB1-544EC964D768}"/>
              </a:ext>
            </a:extLst>
          </p:cNvPr>
          <p:cNvSpPr>
            <a:spLocks noGrp="1"/>
          </p:cNvSpPr>
          <p:nvPr>
            <p:ph idx="1"/>
          </p:nvPr>
        </p:nvSpPr>
        <p:spPr/>
        <p:txBody>
          <a:bodyPr/>
          <a:lstStyle/>
          <a:p>
            <a:r>
              <a:rPr lang="ar-SA" sz="2800" dirty="0"/>
              <a:t>من السهل أن تتعلم شيئاً ما وتتذكره إذا كنت قد فهمته.</a:t>
            </a:r>
          </a:p>
          <a:p>
            <a:endParaRPr lang="ar-SA" sz="2800" dirty="0"/>
          </a:p>
          <a:p>
            <a:r>
              <a:rPr lang="ar-SA" sz="2800" dirty="0"/>
              <a:t>انتقاؤك للمعلومات المهمة وتدوين ملاحظاتك حولها سيساعد على تذكر هذه النقاط لفترة طويلة في المستقبل.</a:t>
            </a:r>
          </a:p>
          <a:p>
            <a:endParaRPr lang="ar-SA" sz="2800" dirty="0"/>
          </a:p>
          <a:p>
            <a:r>
              <a:rPr lang="ar-SA" sz="2800" dirty="0"/>
              <a:t>حاول أن تفهم ما تقرأ؛ لأن ذلك يرسخ معظم المعلومات في دماغك، وتجنب القيام بالقراءة والكتابة بعد تناولك وجبة الطعام مباشرة.</a:t>
            </a:r>
            <a:endParaRPr lang="en-US" sz="2800" dirty="0"/>
          </a:p>
        </p:txBody>
      </p:sp>
      <p:pic>
        <p:nvPicPr>
          <p:cNvPr id="4" name="Picture 3">
            <a:extLst>
              <a:ext uri="{FF2B5EF4-FFF2-40B4-BE49-F238E27FC236}">
                <a16:creationId xmlns:a16="http://schemas.microsoft.com/office/drawing/2014/main" id="{587859AD-C303-404B-869C-AADB51B2DA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54" y="0"/>
            <a:ext cx="1392494" cy="1113516"/>
          </a:xfrm>
          <a:prstGeom prst="rect">
            <a:avLst/>
          </a:prstGeom>
        </p:spPr>
      </p:pic>
    </p:spTree>
    <p:extLst>
      <p:ext uri="{BB962C8B-B14F-4D97-AF65-F5344CB8AC3E}">
        <p14:creationId xmlns:p14="http://schemas.microsoft.com/office/powerpoint/2010/main" val="12981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D2BD-65D3-3842-8AC8-18EDB882ACF2}"/>
              </a:ext>
            </a:extLst>
          </p:cNvPr>
          <p:cNvSpPr>
            <a:spLocks noGrp="1"/>
          </p:cNvSpPr>
          <p:nvPr>
            <p:ph type="title"/>
          </p:nvPr>
        </p:nvSpPr>
        <p:spPr/>
        <p:txBody>
          <a:bodyPr>
            <a:normAutofit/>
          </a:bodyPr>
          <a:lstStyle/>
          <a:p>
            <a:pPr algn="ctr"/>
            <a:r>
              <a:rPr lang="ar-SA" sz="4000" u="sng" dirty="0"/>
              <a:t>الربط</a:t>
            </a:r>
            <a:endParaRPr lang="en-US" sz="4000" u="sng" dirty="0"/>
          </a:p>
        </p:txBody>
      </p:sp>
      <p:sp>
        <p:nvSpPr>
          <p:cNvPr id="3" name="Content Placeholder 2">
            <a:extLst>
              <a:ext uri="{FF2B5EF4-FFF2-40B4-BE49-F238E27FC236}">
                <a16:creationId xmlns:a16="http://schemas.microsoft.com/office/drawing/2014/main" id="{56F3D8F5-DFC3-5649-9FB8-4E0A2F92859F}"/>
              </a:ext>
            </a:extLst>
          </p:cNvPr>
          <p:cNvSpPr>
            <a:spLocks noGrp="1"/>
          </p:cNvSpPr>
          <p:nvPr>
            <p:ph idx="1"/>
          </p:nvPr>
        </p:nvSpPr>
        <p:spPr>
          <a:xfrm>
            <a:off x="677334" y="1723116"/>
            <a:ext cx="8596668" cy="3880773"/>
          </a:xfrm>
        </p:spPr>
        <p:txBody>
          <a:bodyPr>
            <a:normAutofit fontScale="92500" lnSpcReduction="10000"/>
          </a:bodyPr>
          <a:lstStyle/>
          <a:p>
            <a:r>
              <a:rPr lang="ar-SA" sz="2800" dirty="0"/>
              <a:t>تستطيع أن تتذكر أي معلومة جديدة بطريقة أسهل إذا ما قمت بربطها بشيء تعرفه فعلاً.</a:t>
            </a:r>
          </a:p>
          <a:p>
            <a:endParaRPr lang="ar-SA" sz="2800" dirty="0"/>
          </a:p>
          <a:p>
            <a:r>
              <a:rPr lang="ar-SA" sz="2800" dirty="0"/>
              <a:t>مفتاحك لذاكرة أفضل هو أن تتعلم كيفية ربط الخيال بالأشياء غير الملموسة، فالصور والكلمات البديلة أو الأفكار والتعبيرات يمكن استخدامها لتذكرك بالأشياء غير الملموسة.</a:t>
            </a:r>
          </a:p>
          <a:p>
            <a:endParaRPr lang="ar-SA" sz="2800" dirty="0"/>
          </a:p>
          <a:p>
            <a:r>
              <a:rPr lang="ar-SA" sz="2800" dirty="0"/>
              <a:t>بعض الناس يتذكرون ما يرون، وآخرون يتذكرون ما يسمعون، ولكن من الأفضل أن تستخدم النمطين الحسيين لتنشيط ذاكرتك.</a:t>
            </a:r>
            <a:endParaRPr lang="en-US" sz="2800" dirty="0"/>
          </a:p>
        </p:txBody>
      </p:sp>
      <p:pic>
        <p:nvPicPr>
          <p:cNvPr id="4" name="Picture 3">
            <a:extLst>
              <a:ext uri="{FF2B5EF4-FFF2-40B4-BE49-F238E27FC236}">
                <a16:creationId xmlns:a16="http://schemas.microsoft.com/office/drawing/2014/main" id="{0DF5A62F-3A22-E842-B8AE-910680AA36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57" y="0"/>
            <a:ext cx="1392494" cy="1113516"/>
          </a:xfrm>
          <a:prstGeom prst="rect">
            <a:avLst/>
          </a:prstGeom>
        </p:spPr>
      </p:pic>
    </p:spTree>
    <p:extLst>
      <p:ext uri="{BB962C8B-B14F-4D97-AF65-F5344CB8AC3E}">
        <p14:creationId xmlns:p14="http://schemas.microsoft.com/office/powerpoint/2010/main" val="377355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E0036-E420-6D48-B4C3-E6244F063B64}"/>
              </a:ext>
            </a:extLst>
          </p:cNvPr>
          <p:cNvSpPr>
            <a:spLocks noGrp="1"/>
          </p:cNvSpPr>
          <p:nvPr>
            <p:ph type="title"/>
          </p:nvPr>
        </p:nvSpPr>
        <p:spPr>
          <a:xfrm>
            <a:off x="677334" y="310350"/>
            <a:ext cx="8596668" cy="1320800"/>
          </a:xfrm>
        </p:spPr>
        <p:txBody>
          <a:bodyPr>
            <a:normAutofit/>
          </a:bodyPr>
          <a:lstStyle/>
          <a:p>
            <a:pPr algn="ctr"/>
            <a:r>
              <a:rPr lang="ar-SA" sz="4000" u="sng" dirty="0"/>
              <a:t>التمرين</a:t>
            </a:r>
            <a:endParaRPr lang="en-US" sz="4000" u="sng" dirty="0"/>
          </a:p>
        </p:txBody>
      </p:sp>
      <p:sp>
        <p:nvSpPr>
          <p:cNvPr id="3" name="Content Placeholder 2">
            <a:extLst>
              <a:ext uri="{FF2B5EF4-FFF2-40B4-BE49-F238E27FC236}">
                <a16:creationId xmlns:a16="http://schemas.microsoft.com/office/drawing/2014/main" id="{E66D5AFD-B192-8241-9FBE-08BB86D716C4}"/>
              </a:ext>
            </a:extLst>
          </p:cNvPr>
          <p:cNvSpPr>
            <a:spLocks noGrp="1"/>
          </p:cNvSpPr>
          <p:nvPr>
            <p:ph idx="1"/>
          </p:nvPr>
        </p:nvSpPr>
        <p:spPr>
          <a:xfrm>
            <a:off x="-99759" y="1130541"/>
            <a:ext cx="9589886" cy="4578322"/>
          </a:xfrm>
        </p:spPr>
        <p:txBody>
          <a:bodyPr>
            <a:noAutofit/>
          </a:bodyPr>
          <a:lstStyle/>
          <a:p>
            <a:r>
              <a:rPr lang="ar-SA" sz="2800" dirty="0"/>
              <a:t>الذاكرة مثل المهارات الأخرى تحتاج للتمرين (لعب التنس، وقيادة السيارة، وتعلم اللغات) فكلما زاد التمرين على تلك المهارة حدث المزيد من النمو والتطوير.</a:t>
            </a:r>
          </a:p>
          <a:p>
            <a:endParaRPr lang="ar-SA" sz="2800" dirty="0"/>
          </a:p>
          <a:p>
            <a:r>
              <a:rPr lang="ar-SA" sz="2800" dirty="0"/>
              <a:t>مارس بعض ألعاب تنشيط الذاكرة بشكل مستمر، ومن هذه الألعاب الشطرنج وترتيب الصورة المبعثرة والكلمات المتقاطعة.</a:t>
            </a:r>
          </a:p>
          <a:p>
            <a:endParaRPr lang="ar-SA" sz="2800" dirty="0"/>
          </a:p>
          <a:p>
            <a:r>
              <a:rPr lang="ar-SA" sz="2800" dirty="0"/>
              <a:t>تخيل وتصور الأحداث والمشاهد المتحركة والثابتة وقدرة عقلك على أن يصور حدثاً يساعد على تنشيط ذاكرتك.</a:t>
            </a:r>
          </a:p>
          <a:p>
            <a:endParaRPr lang="ar-SA" sz="2800" dirty="0"/>
          </a:p>
          <a:p>
            <a:r>
              <a:rPr lang="ar-SA" sz="2800" dirty="0"/>
              <a:t>ممارسة التمارين الرياضية الخفيفة، و خصوصاً رياضة المشي لمدة لا تقل عن نصف ساعة يومياً تنشط ذاكرتك.</a:t>
            </a:r>
            <a:endParaRPr lang="en-US" sz="2800" dirty="0"/>
          </a:p>
        </p:txBody>
      </p:sp>
      <p:pic>
        <p:nvPicPr>
          <p:cNvPr id="4" name="Picture 3">
            <a:extLst>
              <a:ext uri="{FF2B5EF4-FFF2-40B4-BE49-F238E27FC236}">
                <a16:creationId xmlns:a16="http://schemas.microsoft.com/office/drawing/2014/main" id="{FB34C5A0-D576-3A48-A924-CD9686DBFC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54" y="0"/>
            <a:ext cx="1392494" cy="1113516"/>
          </a:xfrm>
          <a:prstGeom prst="rect">
            <a:avLst/>
          </a:prstGeom>
        </p:spPr>
      </p:pic>
    </p:spTree>
    <p:extLst>
      <p:ext uri="{BB962C8B-B14F-4D97-AF65-F5344CB8AC3E}">
        <p14:creationId xmlns:p14="http://schemas.microsoft.com/office/powerpoint/2010/main" val="66633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fontAlgn="base">
              <a:buNone/>
            </a:pPr>
            <a:r>
              <a:rPr lang="ar-SA" sz="3200" dirty="0"/>
              <a:t> </a:t>
            </a:r>
            <a:endParaRPr lang="ar-S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92494" cy="1113516"/>
          </a:xfrm>
          <a:prstGeom prst="rect">
            <a:avLst/>
          </a:prstGeom>
        </p:spPr>
      </p:pic>
      <p:pic>
        <p:nvPicPr>
          <p:cNvPr id="6" name="Picture 5">
            <a:extLst>
              <a:ext uri="{FF2B5EF4-FFF2-40B4-BE49-F238E27FC236}">
                <a16:creationId xmlns:a16="http://schemas.microsoft.com/office/drawing/2014/main" id="{1B03E070-4DE3-8B4B-A362-0D2FEAE11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832" y="1080858"/>
            <a:ext cx="8862170" cy="5549900"/>
          </a:xfrm>
          <a:prstGeom prst="rect">
            <a:avLst/>
          </a:prstGeom>
        </p:spPr>
      </p:pic>
    </p:spTree>
    <p:extLst>
      <p:ext uri="{BB962C8B-B14F-4D97-AF65-F5344CB8AC3E}">
        <p14:creationId xmlns:p14="http://schemas.microsoft.com/office/powerpoint/2010/main" val="2443772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71B8-D0EF-654E-9717-C041B093E61E}"/>
              </a:ext>
            </a:extLst>
          </p:cNvPr>
          <p:cNvSpPr>
            <a:spLocks noGrp="1"/>
          </p:cNvSpPr>
          <p:nvPr>
            <p:ph type="title"/>
          </p:nvPr>
        </p:nvSpPr>
        <p:spPr>
          <a:xfrm>
            <a:off x="876840" y="246281"/>
            <a:ext cx="8596668" cy="1320800"/>
          </a:xfrm>
        </p:spPr>
        <p:txBody>
          <a:bodyPr>
            <a:normAutofit fontScale="90000"/>
          </a:bodyPr>
          <a:lstStyle/>
          <a:p>
            <a:pPr algn="r"/>
            <a:r>
              <a:rPr lang="ar-SA" dirty="0"/>
              <a:t>ليتمكن المتعلم من تطبيق أساليب تنشيط الذاكرة بشكل صحيح، عليه مراعاة الآتي:</a:t>
            </a:r>
            <a:br>
              <a:rPr lang="en-US" dirty="0"/>
            </a:br>
            <a:endParaRPr lang="en-US" dirty="0"/>
          </a:p>
        </p:txBody>
      </p:sp>
      <p:sp>
        <p:nvSpPr>
          <p:cNvPr id="3" name="Content Placeholder 2">
            <a:extLst>
              <a:ext uri="{FF2B5EF4-FFF2-40B4-BE49-F238E27FC236}">
                <a16:creationId xmlns:a16="http://schemas.microsoft.com/office/drawing/2014/main" id="{BFD387D8-8820-8B49-9BD6-B08B49194C8A}"/>
              </a:ext>
            </a:extLst>
          </p:cNvPr>
          <p:cNvSpPr>
            <a:spLocks noGrp="1"/>
          </p:cNvSpPr>
          <p:nvPr>
            <p:ph idx="1"/>
          </p:nvPr>
        </p:nvSpPr>
        <p:spPr>
          <a:xfrm>
            <a:off x="-353444" y="1567081"/>
            <a:ext cx="10345342" cy="4822102"/>
          </a:xfrm>
        </p:spPr>
        <p:txBody>
          <a:bodyPr>
            <a:normAutofit fontScale="32500" lnSpcReduction="20000"/>
          </a:bodyPr>
          <a:lstStyle/>
          <a:p>
            <a:pPr lvl="1"/>
            <a:r>
              <a:rPr lang="ar-SA" sz="9600" dirty="0"/>
              <a:t>ثقة المتعلم في مستوى ذكائه.</a:t>
            </a:r>
            <a:endParaRPr lang="en-US" sz="9600" dirty="0"/>
          </a:p>
          <a:p>
            <a:pPr lvl="1"/>
            <a:r>
              <a:rPr lang="ar-SA" sz="9600" dirty="0"/>
              <a:t>الاعتقاد بأن له الحق في التعلم.</a:t>
            </a:r>
            <a:endParaRPr lang="en-US" sz="9600" dirty="0"/>
          </a:p>
          <a:p>
            <a:pPr lvl="1"/>
            <a:r>
              <a:rPr lang="ar-SA" sz="9600" dirty="0"/>
              <a:t>أن تكون لديه اتجاهات إيجابية نحو المادة الدراسية.</a:t>
            </a:r>
            <a:endParaRPr lang="en-US" sz="9600" dirty="0"/>
          </a:p>
          <a:p>
            <a:pPr lvl="1"/>
            <a:r>
              <a:rPr lang="ar-SA" sz="9600" dirty="0"/>
              <a:t>وجود الرغبة والدافعية للتعلم شرطٌ أساسي لحدوث عملية التعلم.</a:t>
            </a:r>
            <a:endParaRPr lang="en-US" sz="9600" dirty="0"/>
          </a:p>
          <a:p>
            <a:pPr lvl="1"/>
            <a:r>
              <a:rPr lang="ar-SA" sz="9600" dirty="0"/>
              <a:t>التهوية الجيدة، والإضاءة الكافية، والجلسة الصحيحة أثناء الاستذكار.</a:t>
            </a:r>
            <a:endParaRPr lang="en-US" sz="9600" dirty="0"/>
          </a:p>
          <a:p>
            <a:pPr lvl="1"/>
            <a:r>
              <a:rPr lang="ar-SA" sz="9600" dirty="0"/>
              <a:t>الابتعاد عن الاستذكار في أماكن الاسترخاء أو النوم (السرير).</a:t>
            </a:r>
            <a:endParaRPr lang="en-US" sz="9600" dirty="0"/>
          </a:p>
          <a:p>
            <a:pPr lvl="1"/>
            <a:r>
              <a:rPr lang="ar-SA" sz="9600" dirty="0"/>
              <a:t>تجنب الضوضاء، ومشتتات الانتباه.</a:t>
            </a:r>
            <a:endParaRPr lang="en-US" sz="9600" dirty="0"/>
          </a:p>
          <a:p>
            <a:pPr lvl="1"/>
            <a:r>
              <a:rPr lang="ar-SA" sz="9600" dirty="0"/>
              <a:t>أن تكون درجة حرارة المكان معتدلة، فارتفاع أو انخفاض درجة الحرارة تعيق المذاكرة، وقد تؤدي إلى الرغبة في النوم.</a:t>
            </a:r>
            <a:endParaRPr lang="en-US" sz="9600" dirty="0"/>
          </a:p>
        </p:txBody>
      </p:sp>
      <p:pic>
        <p:nvPicPr>
          <p:cNvPr id="4" name="Picture 3">
            <a:extLst>
              <a:ext uri="{FF2B5EF4-FFF2-40B4-BE49-F238E27FC236}">
                <a16:creationId xmlns:a16="http://schemas.microsoft.com/office/drawing/2014/main" id="{ED1BBD72-A9A9-F343-81BF-E6CFF6D60A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56" y="0"/>
            <a:ext cx="1392494" cy="1113516"/>
          </a:xfrm>
          <a:prstGeom prst="rect">
            <a:avLst/>
          </a:prstGeom>
        </p:spPr>
      </p:pic>
    </p:spTree>
    <p:extLst>
      <p:ext uri="{BB962C8B-B14F-4D97-AF65-F5344CB8AC3E}">
        <p14:creationId xmlns:p14="http://schemas.microsoft.com/office/powerpoint/2010/main" val="119605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3B33AB-F139-0C45-BBA5-10FEBEFD7DE6}"/>
              </a:ext>
            </a:extLst>
          </p:cNvPr>
          <p:cNvSpPr>
            <a:spLocks noGrp="1"/>
          </p:cNvSpPr>
          <p:nvPr>
            <p:ph idx="1"/>
          </p:nvPr>
        </p:nvSpPr>
        <p:spPr>
          <a:xfrm>
            <a:off x="228445" y="1046684"/>
            <a:ext cx="9680326" cy="3880773"/>
          </a:xfrm>
        </p:spPr>
        <p:txBody>
          <a:bodyPr>
            <a:normAutofit fontScale="25000" lnSpcReduction="20000"/>
          </a:bodyPr>
          <a:lstStyle/>
          <a:p>
            <a:pPr lvl="1"/>
            <a:r>
              <a:rPr lang="ar-SA" sz="12400" dirty="0"/>
              <a:t>الحصول على القسط الكافي من الراحة البدنية ، فلا يستطيع المتعب والجوعان والمجهد والمتوتر التعلم والاستذكار. </a:t>
            </a:r>
            <a:endParaRPr lang="en-US" sz="12400" dirty="0"/>
          </a:p>
          <a:p>
            <a:pPr lvl="1"/>
            <a:r>
              <a:rPr lang="ar-SA" sz="12400" dirty="0"/>
              <a:t>تجنب المذاكرة بعد وجبات الطعام مباشرة.</a:t>
            </a:r>
            <a:endParaRPr lang="en-US" sz="12400" dirty="0"/>
          </a:p>
          <a:p>
            <a:pPr lvl="1"/>
            <a:r>
              <a:rPr lang="ar-SA" sz="12400" dirty="0"/>
              <a:t>اختيار الوقت المناسب لنشاط الدماغ، فقد اتفق العلماء على أن أفضل ساعات الاستذكار في اليوم هي من الرابعة إلى الثامنة صباحاً.</a:t>
            </a:r>
            <a:endParaRPr lang="en-US" sz="12400" dirty="0"/>
          </a:p>
          <a:p>
            <a:pPr lvl="1"/>
            <a:r>
              <a:rPr lang="ar-SA" sz="12400" dirty="0"/>
              <a:t>ترميز المعلومات ومعالجتها، فتنظيم المعلومات يساعد العقل على استيعابها، وبالتالي يسهل عليه استرجاعها.</a:t>
            </a:r>
          </a:p>
          <a:p>
            <a:pPr lvl="1"/>
            <a:r>
              <a:rPr lang="ar-SA" sz="12400" dirty="0"/>
              <a:t>قيام المتعلم بتحويل ما يريد حفظه إلى شيء مألوف لديه، أي إكساب الخبرة الجديدة إلى معانٍ مفهومة لديه حتى يسهل عليه اكتسابها وتذكرها.</a:t>
            </a:r>
          </a:p>
          <a:p>
            <a:pPr lvl="1"/>
            <a:r>
              <a:rPr lang="ar-SA" sz="12400" dirty="0"/>
              <a:t>ربط المتعلم الخبرات الجديدة بالخبرات السابقة وإيجاد العلاقات بينها.</a:t>
            </a:r>
            <a:endParaRPr lang="en-US" sz="12400" dirty="0"/>
          </a:p>
          <a:p>
            <a:pPr lvl="1"/>
            <a:endParaRPr lang="en-US" sz="12400" dirty="0"/>
          </a:p>
          <a:p>
            <a:pPr lvl="1"/>
            <a:endParaRPr lang="en-US" sz="9600" dirty="0"/>
          </a:p>
          <a:p>
            <a:endParaRPr lang="en-US" dirty="0"/>
          </a:p>
        </p:txBody>
      </p:sp>
    </p:spTree>
    <p:extLst>
      <p:ext uri="{BB962C8B-B14F-4D97-AF65-F5344CB8AC3E}">
        <p14:creationId xmlns:p14="http://schemas.microsoft.com/office/powerpoint/2010/main" val="366043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ACCF23-2085-5D4E-AB97-607F2D07E470}"/>
              </a:ext>
            </a:extLst>
          </p:cNvPr>
          <p:cNvSpPr>
            <a:spLocks noGrp="1"/>
          </p:cNvSpPr>
          <p:nvPr>
            <p:ph idx="1"/>
          </p:nvPr>
        </p:nvSpPr>
        <p:spPr>
          <a:xfrm>
            <a:off x="179412" y="890456"/>
            <a:ext cx="9762610" cy="5143587"/>
          </a:xfrm>
        </p:spPr>
        <p:txBody>
          <a:bodyPr>
            <a:noAutofit/>
          </a:bodyPr>
          <a:lstStyle/>
          <a:p>
            <a:pPr lvl="1"/>
            <a:r>
              <a:rPr lang="ar-SA" sz="3100" dirty="0"/>
              <a:t>تطبيق مهارات الاستذكار الفعالة، كالخريطة الذهنية والتلخيص وتدوين الملاحظات ومراقبة النمو المعرفي ومعالجة المعلومات.. وغيرها.</a:t>
            </a:r>
            <a:endParaRPr lang="en-US" sz="3100" dirty="0"/>
          </a:p>
          <a:p>
            <a:pPr lvl="1"/>
            <a:r>
              <a:rPr lang="ar-SA" sz="3100" dirty="0"/>
              <a:t>تنظيم الطالب لوقته.</a:t>
            </a:r>
            <a:endParaRPr lang="en-US" sz="3100" dirty="0"/>
          </a:p>
          <a:p>
            <a:pPr lvl="1"/>
            <a:r>
              <a:rPr lang="ar-SA" sz="3100" dirty="0"/>
              <a:t>توظيف أنشطة الجانب الأيمن وأنشطة الجانب الأيسر من المخ في عملية التعلم والاستذكار.</a:t>
            </a:r>
            <a:endParaRPr lang="en-US" sz="3100" dirty="0"/>
          </a:p>
          <a:p>
            <a:pPr lvl="1"/>
            <a:r>
              <a:rPr lang="ar-SA" sz="3100" dirty="0"/>
              <a:t>استخدام ما يلزم من الحواس لتسجيل ونقل المعلومات إلى المخ، فلا يقتصر على استخدام إحدى الحواس دون غيرها، أو يعتمد على نمط من أنماط التفكير دون غيره في الاستذكار.</a:t>
            </a:r>
            <a:endParaRPr lang="en-US" sz="3100" dirty="0"/>
          </a:p>
          <a:p>
            <a:pPr lvl="1"/>
            <a:r>
              <a:rPr lang="ar-SA" sz="2900" dirty="0"/>
              <a:t>أن يكون ما يتعلمه الفرد له معنى لديه ، ويندمج كلية فيما يتعلمه، وبذلك يحقق المتعلم مبدأ "</a:t>
            </a:r>
            <a:r>
              <a:rPr lang="ar-SA" sz="2900" dirty="0" err="1"/>
              <a:t>تذويت</a:t>
            </a:r>
            <a:r>
              <a:rPr lang="ar-SA" sz="2900" dirty="0"/>
              <a:t> المعرفة"، أي أن تصبح المعرفة التي يتعلمها جزءاً من ذاته، </a:t>
            </a:r>
            <a:r>
              <a:rPr lang="ar-SA" sz="2900" dirty="0" err="1"/>
              <a:t>فيتمثلها</a:t>
            </a:r>
            <a:r>
              <a:rPr lang="ar-SA" sz="2900" dirty="0"/>
              <a:t> في حياته.</a:t>
            </a:r>
            <a:endParaRPr lang="en-US" sz="2900" dirty="0"/>
          </a:p>
        </p:txBody>
      </p:sp>
      <p:pic>
        <p:nvPicPr>
          <p:cNvPr id="4" name="Picture 3">
            <a:extLst>
              <a:ext uri="{FF2B5EF4-FFF2-40B4-BE49-F238E27FC236}">
                <a16:creationId xmlns:a16="http://schemas.microsoft.com/office/drawing/2014/main" id="{CE405E6A-A87A-E347-9C78-CEBBAC9DFC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56" y="0"/>
            <a:ext cx="1392494" cy="1113516"/>
          </a:xfrm>
          <a:prstGeom prst="rect">
            <a:avLst/>
          </a:prstGeom>
        </p:spPr>
      </p:pic>
    </p:spTree>
    <p:extLst>
      <p:ext uri="{BB962C8B-B14F-4D97-AF65-F5344CB8AC3E}">
        <p14:creationId xmlns:p14="http://schemas.microsoft.com/office/powerpoint/2010/main" val="370084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728B76C-3825-3746-B18F-B2BBAAF3B4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131" y="1113516"/>
            <a:ext cx="9293628" cy="5137986"/>
          </a:xfrm>
        </p:spPr>
      </p:pic>
      <p:pic>
        <p:nvPicPr>
          <p:cNvPr id="4" name="Picture 3">
            <a:extLst>
              <a:ext uri="{FF2B5EF4-FFF2-40B4-BE49-F238E27FC236}">
                <a16:creationId xmlns:a16="http://schemas.microsoft.com/office/drawing/2014/main" id="{4F601C40-D4AA-E241-8FEC-7E87B14212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54" y="0"/>
            <a:ext cx="1392494" cy="1113516"/>
          </a:xfrm>
          <a:prstGeom prst="rect">
            <a:avLst/>
          </a:prstGeom>
        </p:spPr>
      </p:pic>
    </p:spTree>
    <p:extLst>
      <p:ext uri="{BB962C8B-B14F-4D97-AF65-F5344CB8AC3E}">
        <p14:creationId xmlns:p14="http://schemas.microsoft.com/office/powerpoint/2010/main" val="323913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4484101-EA96-8247-87EB-CB1358D7AA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5265" y="382385"/>
            <a:ext cx="8628611" cy="6093229"/>
          </a:xfrm>
        </p:spPr>
      </p:pic>
      <p:pic>
        <p:nvPicPr>
          <p:cNvPr id="4" name="Picture 3">
            <a:extLst>
              <a:ext uri="{FF2B5EF4-FFF2-40B4-BE49-F238E27FC236}">
                <a16:creationId xmlns:a16="http://schemas.microsoft.com/office/drawing/2014/main" id="{FF79B8E0-7249-494C-B272-671BCD219B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56" y="0"/>
            <a:ext cx="1392494" cy="1113516"/>
          </a:xfrm>
          <a:prstGeom prst="rect">
            <a:avLst/>
          </a:prstGeom>
        </p:spPr>
      </p:pic>
    </p:spTree>
    <p:extLst>
      <p:ext uri="{BB962C8B-B14F-4D97-AF65-F5344CB8AC3E}">
        <p14:creationId xmlns:p14="http://schemas.microsoft.com/office/powerpoint/2010/main" val="3990563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F275-BE54-AF4C-84F5-2FE16D4AF3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B73F05-7722-154C-A65B-AD32C22F163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3B0ECC2C-9F61-6B4E-B7E2-DBCBE8B455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57" y="0"/>
            <a:ext cx="1392494" cy="1113516"/>
          </a:xfrm>
          <a:prstGeom prst="rect">
            <a:avLst/>
          </a:prstGeom>
        </p:spPr>
      </p:pic>
    </p:spTree>
    <p:extLst>
      <p:ext uri="{BB962C8B-B14F-4D97-AF65-F5344CB8AC3E}">
        <p14:creationId xmlns:p14="http://schemas.microsoft.com/office/powerpoint/2010/main" val="13629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7098D-4E1E-3642-BBC6-F20A47EEC120}"/>
              </a:ext>
            </a:extLst>
          </p:cNvPr>
          <p:cNvSpPr>
            <a:spLocks noGrp="1"/>
          </p:cNvSpPr>
          <p:nvPr>
            <p:ph type="title"/>
          </p:nvPr>
        </p:nvSpPr>
        <p:spPr>
          <a:xfrm>
            <a:off x="677334" y="1167351"/>
            <a:ext cx="8596668" cy="1320800"/>
          </a:xfrm>
        </p:spPr>
        <p:txBody>
          <a:bodyPr/>
          <a:lstStyle/>
          <a:p>
            <a:pPr algn="r"/>
            <a:r>
              <a:rPr lang="ar-SA" dirty="0"/>
              <a:t>ماهي الذاكرة؟</a:t>
            </a:r>
            <a:endParaRPr lang="en-US" dirty="0"/>
          </a:p>
        </p:txBody>
      </p:sp>
      <p:sp>
        <p:nvSpPr>
          <p:cNvPr id="3" name="Content Placeholder 2">
            <a:extLst>
              <a:ext uri="{FF2B5EF4-FFF2-40B4-BE49-F238E27FC236}">
                <a16:creationId xmlns:a16="http://schemas.microsoft.com/office/drawing/2014/main" id="{1840DEFB-2D90-5F41-AE34-9FD894693C69}"/>
              </a:ext>
            </a:extLst>
          </p:cNvPr>
          <p:cNvSpPr>
            <a:spLocks noGrp="1"/>
          </p:cNvSpPr>
          <p:nvPr>
            <p:ph idx="1"/>
          </p:nvPr>
        </p:nvSpPr>
        <p:spPr>
          <a:xfrm>
            <a:off x="677334" y="2606705"/>
            <a:ext cx="8596668" cy="1012823"/>
          </a:xfrm>
        </p:spPr>
        <p:txBody>
          <a:bodyPr>
            <a:normAutofit/>
          </a:bodyPr>
          <a:lstStyle/>
          <a:p>
            <a:pPr marL="0" indent="0">
              <a:buNone/>
            </a:pPr>
            <a:r>
              <a:rPr lang="ar-SA" sz="2700" dirty="0">
                <a:latin typeface="Times New Roman" pitchFamily="18" charset="0"/>
                <a:cs typeface="Times New Roman" pitchFamily="18" charset="0"/>
              </a:rPr>
              <a:t>هي جزء من الدماغ الذي تتجمع فيه المعلومات التي تكتسبها طوال الحياة وفيها يتم معاجلة المعلومات وتنسيقها وتنظيمها.</a:t>
            </a:r>
            <a:endParaRPr lang="en-US" sz="2700" dirty="0"/>
          </a:p>
        </p:txBody>
      </p:sp>
      <p:pic>
        <p:nvPicPr>
          <p:cNvPr id="1030" name="Picture 6" descr="page24image168832">
            <a:extLst>
              <a:ext uri="{FF2B5EF4-FFF2-40B4-BE49-F238E27FC236}">
                <a16:creationId xmlns:a16="http://schemas.microsoft.com/office/drawing/2014/main" id="{825F5783-ADB5-8346-92AB-24AA433EBE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3738081"/>
            <a:ext cx="2762655" cy="27626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4326314-076F-794C-8313-D492B0E81A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13" y="-5442"/>
            <a:ext cx="1392494" cy="1113516"/>
          </a:xfrm>
          <a:prstGeom prst="rect">
            <a:avLst/>
          </a:prstGeom>
        </p:spPr>
      </p:pic>
    </p:spTree>
    <p:extLst>
      <p:ext uri="{BB962C8B-B14F-4D97-AF65-F5344CB8AC3E}">
        <p14:creationId xmlns:p14="http://schemas.microsoft.com/office/powerpoint/2010/main" val="265066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5461-CF18-B849-A7BF-4E5568FE923C}"/>
              </a:ext>
            </a:extLst>
          </p:cNvPr>
          <p:cNvSpPr>
            <a:spLocks noGrp="1"/>
          </p:cNvSpPr>
          <p:nvPr>
            <p:ph type="title"/>
          </p:nvPr>
        </p:nvSpPr>
        <p:spPr>
          <a:xfrm>
            <a:off x="677507" y="839788"/>
            <a:ext cx="8596668" cy="1320800"/>
          </a:xfrm>
        </p:spPr>
        <p:txBody>
          <a:bodyPr/>
          <a:lstStyle/>
          <a:p>
            <a:pPr algn="r"/>
            <a:r>
              <a:rPr lang="ar-SA" b="1" dirty="0">
                <a:latin typeface="Times New Roman" pitchFamily="18" charset="0"/>
                <a:cs typeface="Times New Roman" pitchFamily="18" charset="0"/>
              </a:rPr>
              <a:t>أهمية الذاكرة:</a:t>
            </a:r>
            <a:endParaRPr lang="en-US" dirty="0"/>
          </a:p>
        </p:txBody>
      </p:sp>
      <p:graphicFrame>
        <p:nvGraphicFramePr>
          <p:cNvPr id="4" name="رسم تخطيطي 2">
            <a:extLst>
              <a:ext uri="{FF2B5EF4-FFF2-40B4-BE49-F238E27FC236}">
                <a16:creationId xmlns:a16="http://schemas.microsoft.com/office/drawing/2014/main" id="{B039C500-141A-2B42-B15C-D1EEAEEA6E9B}"/>
              </a:ext>
            </a:extLst>
          </p:cNvPr>
          <p:cNvGraphicFramePr>
            <a:graphicFrameLocks noGrp="1"/>
          </p:cNvGraphicFramePr>
          <p:nvPr>
            <p:ph idx="1"/>
            <p:extLst>
              <p:ext uri="{D42A27DB-BD31-4B8C-83A1-F6EECF244321}">
                <p14:modId xmlns:p14="http://schemas.microsoft.com/office/powerpoint/2010/main" val="4158558356"/>
              </p:ext>
            </p:extLst>
          </p:nvPr>
        </p:nvGraphicFramePr>
        <p:xfrm>
          <a:off x="1263535" y="2160588"/>
          <a:ext cx="8010640"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523DDF96-7715-7E49-9ADF-F37A3B8CE8D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40" y="0"/>
            <a:ext cx="1392494" cy="1113516"/>
          </a:xfrm>
          <a:prstGeom prst="rect">
            <a:avLst/>
          </a:prstGeom>
        </p:spPr>
      </p:pic>
    </p:spTree>
    <p:extLst>
      <p:ext uri="{BB962C8B-B14F-4D97-AF65-F5344CB8AC3E}">
        <p14:creationId xmlns:p14="http://schemas.microsoft.com/office/powerpoint/2010/main" val="63588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767E-0EA1-BD43-87D3-2095D5FDEB89}"/>
              </a:ext>
            </a:extLst>
          </p:cNvPr>
          <p:cNvSpPr>
            <a:spLocks noGrp="1"/>
          </p:cNvSpPr>
          <p:nvPr>
            <p:ph type="title"/>
          </p:nvPr>
        </p:nvSpPr>
        <p:spPr/>
        <p:txBody>
          <a:bodyPr/>
          <a:lstStyle/>
          <a:p>
            <a:pPr algn="ctr"/>
            <a:r>
              <a:rPr lang="ar-SA" dirty="0"/>
              <a:t>أنواع الذاكرة:</a:t>
            </a:r>
            <a:endParaRPr lang="en-US" dirty="0"/>
          </a:p>
        </p:txBody>
      </p:sp>
      <p:pic>
        <p:nvPicPr>
          <p:cNvPr id="4" name="Picture 3">
            <a:extLst>
              <a:ext uri="{FF2B5EF4-FFF2-40B4-BE49-F238E27FC236}">
                <a16:creationId xmlns:a16="http://schemas.microsoft.com/office/drawing/2014/main" id="{3AF28221-EDDC-274A-ACF8-BC2E04A221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92494" cy="1113516"/>
          </a:xfrm>
          <a:prstGeom prst="rect">
            <a:avLst/>
          </a:prstGeom>
        </p:spPr>
      </p:pic>
      <p:sp>
        <p:nvSpPr>
          <p:cNvPr id="5" name="مستطيل مستدير الزوايا 4">
            <a:extLst>
              <a:ext uri="{FF2B5EF4-FFF2-40B4-BE49-F238E27FC236}">
                <a16:creationId xmlns:a16="http://schemas.microsoft.com/office/drawing/2014/main" id="{E79B14CB-06D8-1C45-8579-D8908097EEFE}"/>
              </a:ext>
            </a:extLst>
          </p:cNvPr>
          <p:cNvSpPr>
            <a:spLocks noGrp="1"/>
          </p:cNvSpPr>
          <p:nvPr>
            <p:ph idx="1"/>
          </p:nvPr>
        </p:nvSpPr>
        <p:spPr>
          <a:xfrm>
            <a:off x="6915513" y="2108200"/>
            <a:ext cx="2479232" cy="1320800"/>
          </a:xfrm>
          <a:prstGeom prst="roundRect">
            <a:avLst/>
          </a:prstGeom>
          <a:solidFill>
            <a:srgbClr val="7030A0"/>
          </a:solidFill>
        </p:spPr>
        <p:style>
          <a:lnRef idx="3">
            <a:schemeClr val="lt1"/>
          </a:lnRef>
          <a:fillRef idx="1">
            <a:schemeClr val="accent4"/>
          </a:fillRef>
          <a:effectRef idx="1">
            <a:schemeClr val="accent4"/>
          </a:effectRef>
          <a:fontRef idx="minor">
            <a:schemeClr val="lt1"/>
          </a:fontRef>
        </p:style>
        <p:txBody>
          <a:bodyPr rtlCol="1" anchor="ctr">
            <a:normAutofit/>
          </a:bodyPr>
          <a:lstStyle/>
          <a:p>
            <a:pPr marL="0" indent="0" algn="ctr">
              <a:buNone/>
            </a:pPr>
            <a:r>
              <a:rPr lang="ar-SA" sz="2900" dirty="0">
                <a:solidFill>
                  <a:schemeClr val="tx1"/>
                </a:solidFill>
                <a:latin typeface="Times New Roman" pitchFamily="18" charset="0"/>
                <a:cs typeface="Times New Roman" pitchFamily="18" charset="0"/>
              </a:rPr>
              <a:t>الذاكرة الحسية</a:t>
            </a:r>
          </a:p>
        </p:txBody>
      </p:sp>
      <p:sp>
        <p:nvSpPr>
          <p:cNvPr id="6" name="مستطيل مستدير الزوايا 5">
            <a:extLst>
              <a:ext uri="{FF2B5EF4-FFF2-40B4-BE49-F238E27FC236}">
                <a16:creationId xmlns:a16="http://schemas.microsoft.com/office/drawing/2014/main" id="{8823969A-EFEB-6C49-89A8-ECA6BCF30B72}"/>
              </a:ext>
            </a:extLst>
          </p:cNvPr>
          <p:cNvSpPr/>
          <p:nvPr/>
        </p:nvSpPr>
        <p:spPr>
          <a:xfrm>
            <a:off x="3832668" y="3368964"/>
            <a:ext cx="2286000" cy="1371600"/>
          </a:xfrm>
          <a:prstGeom prst="roundRect">
            <a:avLst/>
          </a:prstGeom>
          <a:solidFill>
            <a:schemeClr val="accent1">
              <a:lumMod val="20000"/>
              <a:lumOff val="80000"/>
            </a:schemeClr>
          </a:solidFill>
        </p:spPr>
        <p:style>
          <a:lnRef idx="3">
            <a:schemeClr val="lt1"/>
          </a:lnRef>
          <a:fillRef idx="1">
            <a:schemeClr val="accent4"/>
          </a:fillRef>
          <a:effectRef idx="1">
            <a:schemeClr val="accent4"/>
          </a:effectRef>
          <a:fontRef idx="minor">
            <a:schemeClr val="lt1"/>
          </a:fontRef>
        </p:style>
        <p:txBody>
          <a:bodyPr rtlCol="1" anchor="ctr"/>
          <a:lstStyle/>
          <a:p>
            <a:pPr algn="ctr"/>
            <a:r>
              <a:rPr lang="ar-SA" sz="2900" dirty="0">
                <a:solidFill>
                  <a:schemeClr val="tx1"/>
                </a:solidFill>
                <a:latin typeface="Times New Roman" pitchFamily="18" charset="0"/>
                <a:cs typeface="Times New Roman" pitchFamily="18" charset="0"/>
              </a:rPr>
              <a:t>الذاكرة قصيرة المدى</a:t>
            </a:r>
          </a:p>
        </p:txBody>
      </p:sp>
      <p:sp>
        <p:nvSpPr>
          <p:cNvPr id="7" name="مستطيل مستدير الزوايا 6">
            <a:extLst>
              <a:ext uri="{FF2B5EF4-FFF2-40B4-BE49-F238E27FC236}">
                <a16:creationId xmlns:a16="http://schemas.microsoft.com/office/drawing/2014/main" id="{7C910C89-14CD-F14E-A63D-4FC8E5352AB9}"/>
              </a:ext>
            </a:extLst>
          </p:cNvPr>
          <p:cNvSpPr/>
          <p:nvPr/>
        </p:nvSpPr>
        <p:spPr>
          <a:xfrm>
            <a:off x="969494" y="4740564"/>
            <a:ext cx="2286000" cy="1371600"/>
          </a:xfrm>
          <a:prstGeom prst="roundRect">
            <a:avLst/>
          </a:prstGeom>
          <a:solidFill>
            <a:schemeClr val="accent2"/>
          </a:solidFill>
        </p:spPr>
        <p:style>
          <a:lnRef idx="3">
            <a:schemeClr val="lt1"/>
          </a:lnRef>
          <a:fillRef idx="1">
            <a:schemeClr val="accent4"/>
          </a:fillRef>
          <a:effectRef idx="1">
            <a:schemeClr val="accent4"/>
          </a:effectRef>
          <a:fontRef idx="minor">
            <a:schemeClr val="lt1"/>
          </a:fontRef>
        </p:style>
        <p:txBody>
          <a:bodyPr rtlCol="1" anchor="ctr"/>
          <a:lstStyle/>
          <a:p>
            <a:pPr algn="ctr"/>
            <a:r>
              <a:rPr lang="ar-SA" sz="2900" dirty="0">
                <a:solidFill>
                  <a:schemeClr val="tx1"/>
                </a:solidFill>
                <a:latin typeface="Times New Roman" pitchFamily="18" charset="0"/>
                <a:cs typeface="Times New Roman" pitchFamily="18" charset="0"/>
              </a:rPr>
              <a:t>الذاكرة طويلة المدى</a:t>
            </a:r>
          </a:p>
        </p:txBody>
      </p:sp>
      <p:pic>
        <p:nvPicPr>
          <p:cNvPr id="8" name="Picture 7">
            <a:extLst>
              <a:ext uri="{FF2B5EF4-FFF2-40B4-BE49-F238E27FC236}">
                <a16:creationId xmlns:a16="http://schemas.microsoft.com/office/drawing/2014/main" id="{5B6D16A0-B230-A548-8722-5D35D09EAD9D}"/>
              </a:ext>
            </a:extLst>
          </p:cNvPr>
          <p:cNvPicPr>
            <a:picLocks noChangeAspect="1"/>
          </p:cNvPicPr>
          <p:nvPr/>
        </p:nvPicPr>
        <p:blipFill>
          <a:blip r:embed="rId3"/>
          <a:stretch>
            <a:fillRect/>
          </a:stretch>
        </p:blipFill>
        <p:spPr>
          <a:xfrm>
            <a:off x="7192187" y="244067"/>
            <a:ext cx="2081815" cy="1593889"/>
          </a:xfrm>
          <a:prstGeom prst="rect">
            <a:avLst/>
          </a:prstGeom>
        </p:spPr>
      </p:pic>
    </p:spTree>
    <p:extLst>
      <p:ext uri="{BB962C8B-B14F-4D97-AF65-F5344CB8AC3E}">
        <p14:creationId xmlns:p14="http://schemas.microsoft.com/office/powerpoint/2010/main" val="151088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bg/>
                                          </p:spTgt>
                                        </p:tgtEl>
                                        <p:attrNameLst>
                                          <p:attrName>style.visibility</p:attrName>
                                        </p:attrNameLst>
                                      </p:cBhvr>
                                      <p:to>
                                        <p:strVal val="visible"/>
                                      </p:to>
                                    </p:set>
                                    <p:anim calcmode="lin" valueType="num">
                                      <p:cBhvr additive="base">
                                        <p:cTn id="13"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AF57-5971-4642-94BF-C874A8D7509F}"/>
              </a:ext>
            </a:extLst>
          </p:cNvPr>
          <p:cNvSpPr>
            <a:spLocks noGrp="1"/>
          </p:cNvSpPr>
          <p:nvPr>
            <p:ph type="title"/>
          </p:nvPr>
        </p:nvSpPr>
        <p:spPr/>
        <p:txBody>
          <a:bodyPr>
            <a:normAutofit/>
          </a:bodyPr>
          <a:lstStyle/>
          <a:p>
            <a:pPr algn="ctr"/>
            <a:r>
              <a:rPr lang="ar-SA" sz="4000" u="sng" dirty="0">
                <a:latin typeface="Times New Roman" pitchFamily="18" charset="0"/>
                <a:cs typeface="Times New Roman" pitchFamily="18" charset="0"/>
              </a:rPr>
              <a:t>الذاكرة الحسية</a:t>
            </a:r>
            <a:br>
              <a:rPr lang="ar-SA" sz="4000" u="sng" dirty="0">
                <a:latin typeface="Times New Roman" pitchFamily="18" charset="0"/>
                <a:cs typeface="Times New Roman" pitchFamily="18" charset="0"/>
              </a:rPr>
            </a:br>
            <a:endParaRPr lang="en-US" sz="4000" u="sng" dirty="0"/>
          </a:p>
        </p:txBody>
      </p:sp>
      <p:sp>
        <p:nvSpPr>
          <p:cNvPr id="3" name="Content Placeholder 2">
            <a:extLst>
              <a:ext uri="{FF2B5EF4-FFF2-40B4-BE49-F238E27FC236}">
                <a16:creationId xmlns:a16="http://schemas.microsoft.com/office/drawing/2014/main" id="{DC413D0D-C579-974B-B9E1-1FAEC2FC9AEA}"/>
              </a:ext>
            </a:extLst>
          </p:cNvPr>
          <p:cNvSpPr>
            <a:spLocks noGrp="1"/>
          </p:cNvSpPr>
          <p:nvPr>
            <p:ph idx="1"/>
          </p:nvPr>
        </p:nvSpPr>
        <p:spPr>
          <a:xfrm>
            <a:off x="677334" y="1930401"/>
            <a:ext cx="8596668" cy="4110962"/>
          </a:xfrm>
        </p:spPr>
        <p:txBody>
          <a:bodyPr>
            <a:normAutofit lnSpcReduction="10000"/>
          </a:bodyPr>
          <a:lstStyle/>
          <a:p>
            <a:pPr lvl="0"/>
            <a:r>
              <a:rPr lang="ar-SA" sz="2800" dirty="0"/>
              <a:t>تعرف بالذاكرة اللحظية.</a:t>
            </a:r>
            <a:endParaRPr lang="en-US" sz="2800" dirty="0"/>
          </a:p>
          <a:p>
            <a:pPr lvl="0"/>
            <a:r>
              <a:rPr lang="ar-SA" sz="2800" dirty="0"/>
              <a:t>تستقبل المعلومات من البيئة الخارجية المحيطة بالفرد عن طريق الحواس الخمس (بصر وسمع وشم وذوق ولمس)</a:t>
            </a:r>
            <a:endParaRPr lang="en-US" sz="2800" dirty="0"/>
          </a:p>
          <a:p>
            <a:pPr lvl="0"/>
            <a:r>
              <a:rPr lang="ar-SA" sz="2800" dirty="0"/>
              <a:t>يدخلها المعلومات على شكل مثيرات حسية. </a:t>
            </a:r>
            <a:endParaRPr lang="en-US" sz="2800" dirty="0"/>
          </a:p>
          <a:p>
            <a:pPr lvl="0"/>
            <a:r>
              <a:rPr lang="ar-SA" sz="2800" dirty="0"/>
              <a:t>تساعدنا على تصنيف الأشياء إلى أصوات أو أشكال أو روائح أو </a:t>
            </a:r>
            <a:r>
              <a:rPr lang="ar-SA" sz="2800" dirty="0" err="1"/>
              <a:t>مذاقات</a:t>
            </a:r>
            <a:r>
              <a:rPr lang="ar-SA" sz="2800" dirty="0"/>
              <a:t> أو مشاعر. </a:t>
            </a:r>
            <a:endParaRPr lang="en-US" sz="2800" dirty="0"/>
          </a:p>
          <a:p>
            <a:pPr lvl="0"/>
            <a:r>
              <a:rPr lang="ar-SA" sz="2800" dirty="0"/>
              <a:t>هي المدخل لعملية التعلم. </a:t>
            </a:r>
            <a:endParaRPr lang="en-US" sz="2800" dirty="0"/>
          </a:p>
          <a:p>
            <a:r>
              <a:rPr lang="ar-SA" sz="2800" dirty="0"/>
              <a:t>مدة احتفاظ الذاكرة الحسية بالمعلومات لا تتعدى ثلاث ثوان. </a:t>
            </a:r>
            <a:endParaRPr lang="en-US" sz="2800" dirty="0"/>
          </a:p>
        </p:txBody>
      </p:sp>
      <p:pic>
        <p:nvPicPr>
          <p:cNvPr id="4" name="Picture 3">
            <a:extLst>
              <a:ext uri="{FF2B5EF4-FFF2-40B4-BE49-F238E27FC236}">
                <a16:creationId xmlns:a16="http://schemas.microsoft.com/office/drawing/2014/main" id="{67838C3A-7E4D-0345-A963-803F4A5CDD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56" y="0"/>
            <a:ext cx="1392494" cy="1113516"/>
          </a:xfrm>
          <a:prstGeom prst="rect">
            <a:avLst/>
          </a:prstGeom>
        </p:spPr>
      </p:pic>
    </p:spTree>
    <p:extLst>
      <p:ext uri="{BB962C8B-B14F-4D97-AF65-F5344CB8AC3E}">
        <p14:creationId xmlns:p14="http://schemas.microsoft.com/office/powerpoint/2010/main" val="9503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26A16-A863-DE4A-9E95-EC3A7EE67FAF}"/>
              </a:ext>
            </a:extLst>
          </p:cNvPr>
          <p:cNvSpPr>
            <a:spLocks noGrp="1"/>
          </p:cNvSpPr>
          <p:nvPr>
            <p:ph type="title"/>
          </p:nvPr>
        </p:nvSpPr>
        <p:spPr/>
        <p:txBody>
          <a:bodyPr>
            <a:normAutofit/>
          </a:bodyPr>
          <a:lstStyle/>
          <a:p>
            <a:pPr algn="ctr"/>
            <a:r>
              <a:rPr lang="ar-SA" sz="4000" dirty="0">
                <a:latin typeface="Times New Roman" pitchFamily="18" charset="0"/>
                <a:cs typeface="Times New Roman" pitchFamily="18" charset="0"/>
              </a:rPr>
              <a:t>الذاكرة قصيرة المدى</a:t>
            </a:r>
            <a:br>
              <a:rPr lang="ar-SA" sz="4000" dirty="0">
                <a:latin typeface="Times New Roman" pitchFamily="18" charset="0"/>
                <a:cs typeface="Times New Roman" pitchFamily="18" charset="0"/>
              </a:rPr>
            </a:br>
            <a:endParaRPr lang="en-US" sz="4000" dirty="0"/>
          </a:p>
        </p:txBody>
      </p:sp>
      <p:sp>
        <p:nvSpPr>
          <p:cNvPr id="3" name="Content Placeholder 2">
            <a:extLst>
              <a:ext uri="{FF2B5EF4-FFF2-40B4-BE49-F238E27FC236}">
                <a16:creationId xmlns:a16="http://schemas.microsoft.com/office/drawing/2014/main" id="{00F272C8-0941-2B4D-8095-D7ED5EB23066}"/>
              </a:ext>
            </a:extLst>
          </p:cNvPr>
          <p:cNvSpPr>
            <a:spLocks noGrp="1"/>
          </p:cNvSpPr>
          <p:nvPr>
            <p:ph idx="1"/>
          </p:nvPr>
        </p:nvSpPr>
        <p:spPr>
          <a:xfrm>
            <a:off x="677334" y="1930400"/>
            <a:ext cx="8596668" cy="4536901"/>
          </a:xfrm>
        </p:spPr>
        <p:txBody>
          <a:bodyPr>
            <a:normAutofit/>
          </a:bodyPr>
          <a:lstStyle/>
          <a:p>
            <a:pPr lvl="0"/>
            <a:r>
              <a:rPr lang="ar-SA" sz="2900" dirty="0"/>
              <a:t>تنتقل المعلومـات مـن الـذاكرة الحسية إلى الذاكرة قصيرة المدى عندما تكون المعلومة منتقاه. </a:t>
            </a:r>
            <a:endParaRPr lang="en-US" sz="2900" dirty="0"/>
          </a:p>
          <a:p>
            <a:pPr lvl="0"/>
            <a:r>
              <a:rPr lang="ar-SA" sz="2900" dirty="0"/>
              <a:t>تتحدد سعة مخزون الذاكرة قصيرة المدى بعدد المعلومات التـي يمكـن التعامـل معهـا في  الوقت نفسه.</a:t>
            </a:r>
            <a:endParaRPr lang="en-US" sz="2900" dirty="0"/>
          </a:p>
          <a:p>
            <a:pPr lvl="0"/>
            <a:r>
              <a:rPr lang="ar-SA" sz="2900" dirty="0"/>
              <a:t>سعة المخـزون محـددة بحـوالي 5 إلى 9 وحـدات مـستقلة في الوقـت نفـسه أي بمتوسـط 7 وحدات مثل رقم تليفون وحيد.</a:t>
            </a:r>
            <a:endParaRPr lang="en-US" sz="2900" dirty="0"/>
          </a:p>
          <a:p>
            <a:pPr lvl="0"/>
            <a:r>
              <a:rPr lang="ar-SA" sz="2900" dirty="0"/>
              <a:t>مدة بقاء المعلومات في الذاكرة قصيرة المدى قصيرة تـتراوح مـا بـين 20 إلى 30 ثانيـة في معظم الأوقات.</a:t>
            </a:r>
            <a:endParaRPr lang="en-US" sz="2900" dirty="0"/>
          </a:p>
          <a:p>
            <a:endParaRPr lang="en-US" dirty="0"/>
          </a:p>
        </p:txBody>
      </p:sp>
      <p:pic>
        <p:nvPicPr>
          <p:cNvPr id="4" name="Picture 3">
            <a:extLst>
              <a:ext uri="{FF2B5EF4-FFF2-40B4-BE49-F238E27FC236}">
                <a16:creationId xmlns:a16="http://schemas.microsoft.com/office/drawing/2014/main" id="{8742954B-80D8-9044-BA8A-8C455B59D1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392494" cy="1113516"/>
          </a:xfrm>
          <a:prstGeom prst="rect">
            <a:avLst/>
          </a:prstGeom>
        </p:spPr>
      </p:pic>
    </p:spTree>
    <p:extLst>
      <p:ext uri="{BB962C8B-B14F-4D97-AF65-F5344CB8AC3E}">
        <p14:creationId xmlns:p14="http://schemas.microsoft.com/office/powerpoint/2010/main" val="256050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D04646-131A-4241-BE01-6C015F8DB650}"/>
              </a:ext>
            </a:extLst>
          </p:cNvPr>
          <p:cNvSpPr>
            <a:spLocks noGrp="1"/>
          </p:cNvSpPr>
          <p:nvPr>
            <p:ph idx="1"/>
          </p:nvPr>
        </p:nvSpPr>
        <p:spPr>
          <a:xfrm>
            <a:off x="677334" y="720076"/>
            <a:ext cx="8596668" cy="5417848"/>
          </a:xfrm>
        </p:spPr>
        <p:txBody>
          <a:bodyPr>
            <a:noAutofit/>
          </a:bodyPr>
          <a:lstStyle/>
          <a:p>
            <a:pPr lvl="0"/>
            <a:r>
              <a:rPr lang="ar-SA" sz="2800" dirty="0"/>
              <a:t>تعــرف الــذاكرة قــصيرة المــدى بالــذاكرة العاملــة.</a:t>
            </a:r>
            <a:endParaRPr lang="en-US" sz="2800" dirty="0"/>
          </a:p>
          <a:p>
            <a:pPr lvl="0"/>
            <a:r>
              <a:rPr lang="ar-SA" sz="2800" dirty="0"/>
              <a:t>طبيعة المعلومات في الذاكرة قصيرة المدى ربما تكون على شكل صور تشبه الإدراكات في الذاكرة الحسية، أو تكون المعلومات منظمة بشكل تجريدي مبنيا على المعنى.</a:t>
            </a:r>
            <a:endParaRPr lang="en-US" sz="2800" dirty="0"/>
          </a:p>
          <a:p>
            <a:pPr lvl="0"/>
            <a:r>
              <a:rPr lang="ar-SA" sz="2800" dirty="0"/>
              <a:t>المعلومات تكون قابلة للفقدان بسهولة في الـذاكرة القـصيرة المـدى؛ لـذا يجـب أن تبقى منشطة من أجل الاحتفاظ بها.</a:t>
            </a:r>
            <a:endParaRPr lang="en-US" sz="2800" dirty="0"/>
          </a:p>
          <a:p>
            <a:pPr lvl="0"/>
            <a:r>
              <a:rPr lang="ar-SA" sz="2800" dirty="0"/>
              <a:t>يكون مـستوى تنـشيط المعلومـات عاليـا مـا دمنـا نقـوم بالتركيز على المعلومات.</a:t>
            </a:r>
            <a:endParaRPr lang="en-US" sz="2800" dirty="0"/>
          </a:p>
          <a:p>
            <a:r>
              <a:rPr lang="ar-SA" sz="2800" dirty="0"/>
              <a:t>تتلاشى أو تتلف هذه المعلومات عنـدما يبتعـد الانتبـاه عنهـا ومن أجل استمرار المعلومات نشطة في مخـزن الـذاكرة قـصيرة المدى لفترة تصل إلى 30 ثانية، يقوم معظم الناس بتسميع المعلومات ذهنياً.</a:t>
            </a:r>
            <a:endParaRPr lang="en-US" sz="2800" dirty="0"/>
          </a:p>
        </p:txBody>
      </p:sp>
      <p:pic>
        <p:nvPicPr>
          <p:cNvPr id="4" name="Picture 3">
            <a:extLst>
              <a:ext uri="{FF2B5EF4-FFF2-40B4-BE49-F238E27FC236}">
                <a16:creationId xmlns:a16="http://schemas.microsoft.com/office/drawing/2014/main" id="{45AA0EB2-922E-8548-AB82-6268D44B1D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52" y="0"/>
            <a:ext cx="1392494" cy="1113516"/>
          </a:xfrm>
          <a:prstGeom prst="rect">
            <a:avLst/>
          </a:prstGeom>
        </p:spPr>
      </p:pic>
    </p:spTree>
    <p:extLst>
      <p:ext uri="{BB962C8B-B14F-4D97-AF65-F5344CB8AC3E}">
        <p14:creationId xmlns:p14="http://schemas.microsoft.com/office/powerpoint/2010/main" val="258330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3A43C-BFB6-0D4F-9D0C-1CFCB90A2610}"/>
              </a:ext>
            </a:extLst>
          </p:cNvPr>
          <p:cNvSpPr>
            <a:spLocks noGrp="1"/>
          </p:cNvSpPr>
          <p:nvPr>
            <p:ph type="title"/>
          </p:nvPr>
        </p:nvSpPr>
        <p:spPr/>
        <p:txBody>
          <a:bodyPr>
            <a:normAutofit/>
          </a:bodyPr>
          <a:lstStyle/>
          <a:p>
            <a:pPr algn="ctr"/>
            <a:r>
              <a:rPr lang="ar-SA" sz="4000" dirty="0">
                <a:latin typeface="Times New Roman" pitchFamily="18" charset="0"/>
                <a:cs typeface="Times New Roman" pitchFamily="18" charset="0"/>
              </a:rPr>
              <a:t>الذاكرة طويلة المدى</a:t>
            </a:r>
            <a:br>
              <a:rPr lang="ar-SA" sz="4000" dirty="0">
                <a:latin typeface="Times New Roman" pitchFamily="18" charset="0"/>
                <a:cs typeface="Times New Roman" pitchFamily="18" charset="0"/>
              </a:rPr>
            </a:br>
            <a:endParaRPr lang="en-US" sz="4000" dirty="0"/>
          </a:p>
        </p:txBody>
      </p:sp>
      <p:sp>
        <p:nvSpPr>
          <p:cNvPr id="3" name="Content Placeholder 2">
            <a:extLst>
              <a:ext uri="{FF2B5EF4-FFF2-40B4-BE49-F238E27FC236}">
                <a16:creationId xmlns:a16="http://schemas.microsoft.com/office/drawing/2014/main" id="{61DB01C0-C78F-F44D-9FB9-F765F903D301}"/>
              </a:ext>
            </a:extLst>
          </p:cNvPr>
          <p:cNvSpPr>
            <a:spLocks noGrp="1"/>
          </p:cNvSpPr>
          <p:nvPr>
            <p:ph idx="1"/>
          </p:nvPr>
        </p:nvSpPr>
        <p:spPr>
          <a:xfrm>
            <a:off x="146156" y="2145607"/>
            <a:ext cx="9274002" cy="3445236"/>
          </a:xfrm>
        </p:spPr>
        <p:txBody>
          <a:bodyPr>
            <a:noAutofit/>
          </a:bodyPr>
          <a:lstStyle/>
          <a:p>
            <a:pPr lvl="0"/>
            <a:r>
              <a:rPr lang="ar-SA" sz="2800" dirty="0"/>
              <a:t>ينقل إليها المعلومات من الذاكرة قصيرة المدى.</a:t>
            </a:r>
            <a:endParaRPr lang="en-US" sz="2800" dirty="0"/>
          </a:p>
          <a:p>
            <a:pPr lvl="0"/>
            <a:r>
              <a:rPr lang="ar-SA" sz="2800" dirty="0"/>
              <a:t>تخزن المعلومات على شكل أنماط يمكن تفسيرها وإعطائها معنى وذلك للاحتفاظ بها لأطول فترة ممكنة.</a:t>
            </a:r>
            <a:endParaRPr lang="en-US" sz="2800" dirty="0"/>
          </a:p>
          <a:p>
            <a:pPr lvl="0"/>
            <a:r>
              <a:rPr lang="ar-SA" sz="2800" dirty="0"/>
              <a:t>تعرف بخزان المعلومات وتضم جميع المعلومات والخبرات والمشاعر والأحداث والمواقف التي حدثت للفرد وتم معالجتها.</a:t>
            </a:r>
            <a:endParaRPr lang="en-US" sz="2800" dirty="0"/>
          </a:p>
        </p:txBody>
      </p:sp>
      <p:pic>
        <p:nvPicPr>
          <p:cNvPr id="4" name="Picture 3">
            <a:extLst>
              <a:ext uri="{FF2B5EF4-FFF2-40B4-BE49-F238E27FC236}">
                <a16:creationId xmlns:a16="http://schemas.microsoft.com/office/drawing/2014/main" id="{F6E040AF-87CB-BE49-9D62-B396736683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52" y="0"/>
            <a:ext cx="1392494" cy="1113516"/>
          </a:xfrm>
          <a:prstGeom prst="rect">
            <a:avLst/>
          </a:prstGeom>
        </p:spPr>
      </p:pic>
    </p:spTree>
    <p:extLst>
      <p:ext uri="{BB962C8B-B14F-4D97-AF65-F5344CB8AC3E}">
        <p14:creationId xmlns:p14="http://schemas.microsoft.com/office/powerpoint/2010/main" val="278815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Custom 3">
      <a:dk1>
        <a:sysClr val="windowText" lastClr="000000"/>
      </a:dk1>
      <a:lt1>
        <a:sysClr val="window" lastClr="FFFFFF"/>
      </a:lt1>
      <a:dk2>
        <a:srgbClr val="44546A"/>
      </a:dk2>
      <a:lt2>
        <a:srgbClr val="E7E6E6"/>
      </a:lt2>
      <a:accent1>
        <a:srgbClr val="110284"/>
      </a:accent1>
      <a:accent2>
        <a:srgbClr val="EB883D"/>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Arial"/>
        <a:ea typeface=""/>
        <a:cs typeface="Arial"/>
      </a:majorFont>
      <a:minorFont>
        <a:latin typeface="Arial"/>
        <a:ea typeface=""/>
        <a:cs typeface="Arial"/>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18037</TotalTime>
  <Words>1258</Words>
  <Application>Microsoft Macintosh PowerPoint</Application>
  <PresentationFormat>Widescreen</PresentationFormat>
  <Paragraphs>114</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AL-Mohanad Bold</vt:lpstr>
      <vt:lpstr>Apple Chancery</vt:lpstr>
      <vt:lpstr>Arial</vt:lpstr>
      <vt:lpstr>Calibri</vt:lpstr>
      <vt:lpstr>Times New Roman</vt:lpstr>
      <vt:lpstr>Wingdings</vt:lpstr>
      <vt:lpstr>Wingdings 3</vt:lpstr>
      <vt:lpstr>Facet</vt:lpstr>
      <vt:lpstr>مهارات إدارة الذاكرة وتطبيقاتها الدراسية</vt:lpstr>
      <vt:lpstr>PowerPoint Presentation</vt:lpstr>
      <vt:lpstr>ماهي الذاكرة؟</vt:lpstr>
      <vt:lpstr>أهمية الذاكرة:</vt:lpstr>
      <vt:lpstr>أنواع الذاكرة:</vt:lpstr>
      <vt:lpstr>الذاكرة الحسية </vt:lpstr>
      <vt:lpstr>الذاكرة قصيرة المدى </vt:lpstr>
      <vt:lpstr>PowerPoint Presentation</vt:lpstr>
      <vt:lpstr>الذاكرة طويلة المدى </vt:lpstr>
      <vt:lpstr>PowerPoint Presentation</vt:lpstr>
      <vt:lpstr>آلية عمل الذاكرة:</vt:lpstr>
      <vt:lpstr>PowerPoint Presentation</vt:lpstr>
      <vt:lpstr>PowerPoint Presentation</vt:lpstr>
      <vt:lpstr>أساليب تنشيط الذاكرة </vt:lpstr>
      <vt:lpstr>التنظيم </vt:lpstr>
      <vt:lpstr>الاهتمام</vt:lpstr>
      <vt:lpstr>الفهم </vt:lpstr>
      <vt:lpstr>الربط</vt:lpstr>
      <vt:lpstr>التمرين</vt:lpstr>
      <vt:lpstr>ليتمكن المتعلم من تطبيق أساليب تنشيط الذاكرة بشكل صحيح، عليه مراعاة الآتي: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وسائل التواصل الإلكتروني</dc:title>
  <dc:creator>K N</dc:creator>
  <cp:lastModifiedBy>Alshami, Eman</cp:lastModifiedBy>
  <cp:revision>180</cp:revision>
  <dcterms:created xsi:type="dcterms:W3CDTF">2016-08-30T14:13:25Z</dcterms:created>
  <dcterms:modified xsi:type="dcterms:W3CDTF">2019-09-14T22:02:25Z</dcterms:modified>
</cp:coreProperties>
</file>