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70" r:id="rId2"/>
    <p:sldId id="281" r:id="rId3"/>
    <p:sldId id="268" r:id="rId4"/>
    <p:sldId id="269" r:id="rId5"/>
    <p:sldId id="272" r:id="rId6"/>
    <p:sldId id="273" r:id="rId7"/>
    <p:sldId id="278" r:id="rId8"/>
    <p:sldId id="274" r:id="rId9"/>
    <p:sldId id="279" r:id="rId10"/>
    <p:sldId id="275" r:id="rId11"/>
    <p:sldId id="280" r:id="rId12"/>
    <p:sldId id="276" r:id="rId13"/>
    <p:sldId id="277"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690" autoAdjust="0"/>
    <p:restoredTop sz="94660"/>
  </p:normalViewPr>
  <p:slideViewPr>
    <p:cSldViewPr>
      <p:cViewPr varScale="1">
        <p:scale>
          <a:sx n="114" d="100"/>
          <a:sy n="114" d="100"/>
        </p:scale>
        <p:origin x="1696"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20" name="عنصر نائب للتذييل 19"/>
          <p:cNvSpPr>
            <a:spLocks noGrp="1"/>
          </p:cNvSpPr>
          <p:nvPr>
            <p:ph type="ftr" sz="quarter" idx="11"/>
          </p:nvPr>
        </p:nvSpPr>
        <p:spPr/>
        <p:txBody>
          <a:bodyPr/>
          <a:lstStyle/>
          <a:p>
            <a:endParaRPr lang="ar-SA"/>
          </a:p>
        </p:txBody>
      </p:sp>
      <p:sp>
        <p:nvSpPr>
          <p:cNvPr id="10" name="عنصر نائب لرقم الشريحة 9"/>
          <p:cNvSpPr>
            <a:spLocks noGrp="1"/>
          </p:cNvSpPr>
          <p:nvPr>
            <p:ph type="sldNum" sz="quarter" idx="12"/>
          </p:nvPr>
        </p:nvSpPr>
        <p:spPr/>
        <p:txBody>
          <a:bodyPr/>
          <a:lstStyle/>
          <a:p>
            <a:fld id="{92F0485C-C6D1-4A9A-85D4-BB7A6745C2AE}" type="slidenum">
              <a:rPr lang="ar-SA" smtClean="0"/>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F0485C-C6D1-4A9A-85D4-BB7A6745C2AE}"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F0485C-C6D1-4A9A-85D4-BB7A6745C2AE}"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F0485C-C6D1-4A9A-85D4-BB7A6745C2AE}"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2F0485C-C6D1-4A9A-85D4-BB7A6745C2AE}" type="slidenum">
              <a:rPr lang="ar-SA" smtClean="0"/>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2F0485C-C6D1-4A9A-85D4-BB7A6745C2AE}"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2F0485C-C6D1-4A9A-85D4-BB7A6745C2AE}"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2F0485C-C6D1-4A9A-85D4-BB7A6745C2AE}"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2F0485C-C6D1-4A9A-85D4-BB7A6745C2AE}" type="slidenum">
              <a:rPr lang="ar-SA" smtClean="0"/>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2F0485C-C6D1-4A9A-85D4-BB7A6745C2AE}"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66F4F334-1A50-4F8A-8FF3-03E07A274AE5}" type="datetimeFigureOut">
              <a:rPr lang="ar-SA" smtClean="0"/>
              <a:t>8 ربيع الثاني، 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2F0485C-C6D1-4A9A-85D4-BB7A6745C2AE}" type="slidenum">
              <a:rPr lang="ar-SA" smtClean="0"/>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6F4F334-1A50-4F8A-8FF3-03E07A274AE5}" type="datetimeFigureOut">
              <a:rPr lang="ar-SA" smtClean="0"/>
              <a:t>8 ربيع الثاني، 1441</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2F0485C-C6D1-4A9A-85D4-BB7A6745C2AE}" type="slidenum">
              <a:rPr lang="ar-SA" smtClean="0"/>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32560" y="359898"/>
            <a:ext cx="7406640" cy="5517374"/>
          </a:xfrm>
        </p:spPr>
        <p:txBody>
          <a:bodyPr/>
          <a:lstStyle/>
          <a:p>
            <a:pPr algn="ctr"/>
            <a:r>
              <a:rPr lang="ar-SA" dirty="0"/>
              <a:t>الفصل السابع</a:t>
            </a:r>
            <a:br>
              <a:rPr lang="ar-SA" dirty="0"/>
            </a:br>
            <a:br>
              <a:rPr lang="ar-SA" dirty="0"/>
            </a:br>
            <a:r>
              <a:rPr lang="ar-SA" dirty="0"/>
              <a:t>أمن نظم المعلومات</a:t>
            </a:r>
            <a:br>
              <a:rPr lang="ar-SA" dirty="0"/>
            </a:br>
            <a:r>
              <a:rPr lang="ar-SA" dirty="0"/>
              <a:t>مبادئ نظم المعلومات الإدارية</a:t>
            </a:r>
            <a:br>
              <a:rPr lang="ar-SA" dirty="0"/>
            </a:br>
            <a:r>
              <a:rPr lang="ar-SA" dirty="0"/>
              <a:t>د. آلاء عمر </a:t>
            </a:r>
            <a:r>
              <a:rPr lang="ar-SA" dirty="0" err="1"/>
              <a:t>بارفعه</a:t>
            </a:r>
            <a:r>
              <a:rPr lang="ar-SA" dirty="0"/>
              <a:t> </a:t>
            </a:r>
            <a:br>
              <a:rPr lang="ar-SA" dirty="0"/>
            </a:br>
            <a:br>
              <a:rPr lang="ar-SA" dirty="0"/>
            </a:br>
            <a:endParaRPr lang="ar-SA" dirty="0"/>
          </a:p>
        </p:txBody>
      </p:sp>
    </p:spTree>
    <p:extLst>
      <p:ext uri="{BB962C8B-B14F-4D97-AF65-F5344CB8AC3E}">
        <p14:creationId xmlns:p14="http://schemas.microsoft.com/office/powerpoint/2010/main" val="3072565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32560" y="0"/>
            <a:ext cx="7406640" cy="6957392"/>
          </a:xfrm>
        </p:spPr>
        <p:txBody>
          <a:bodyPr>
            <a:normAutofit/>
          </a:bodyPr>
          <a:lstStyle/>
          <a:p>
            <a:pPr algn="r"/>
            <a:br>
              <a:rPr lang="ar-SA" sz="1800" dirty="0">
                <a:effectLst/>
              </a:rPr>
            </a:br>
            <a:r>
              <a:rPr lang="ar-SA" sz="2000" b="1" dirty="0">
                <a:solidFill>
                  <a:schemeClr val="accent3">
                    <a:lumMod val="75000"/>
                  </a:schemeClr>
                </a:solidFill>
              </a:rPr>
              <a:t>٢- مفتاح التشفير العام: </a:t>
            </a:r>
            <a:br>
              <a:rPr lang="ar-SA" sz="1800" dirty="0"/>
            </a:br>
            <a:r>
              <a:rPr lang="ar-SA" sz="1800" dirty="0"/>
              <a:t>يستخدم هذا الاسلوب </a:t>
            </a:r>
            <a:r>
              <a:rPr lang="ar-SA" sz="1800" dirty="0" err="1"/>
              <a:t>مفتاحيين</a:t>
            </a:r>
            <a:r>
              <a:rPr lang="ar-SA" sz="1800" dirty="0"/>
              <a:t> رقميين متصلين رياضياً مفتاح خاص ومفتاح عام </a:t>
            </a:r>
            <a:br>
              <a:rPr lang="ar-SA" sz="1800" dirty="0"/>
            </a:br>
            <a:r>
              <a:rPr lang="ar-SA" sz="1800" dirty="0"/>
              <a:t>يتم الاحتفاظ بالمفتاح الخاص بصوره سريه من قبل المالك </a:t>
            </a:r>
            <a:br>
              <a:rPr lang="ar-SA" sz="1800" dirty="0"/>
            </a:br>
            <a:r>
              <a:rPr lang="ar-SA" sz="1800" dirty="0"/>
              <a:t>ويمكن استخدام كلا المفتاحين لتشفير وفك </a:t>
            </a:r>
            <a:r>
              <a:rPr lang="ar-SA" sz="1800" dirty="0" err="1"/>
              <a:t>الرساله</a:t>
            </a:r>
            <a:r>
              <a:rPr lang="ar-SA" sz="1800" dirty="0"/>
              <a:t> بشرط عندما يُستخدم احد المفاتيح لتشفير </a:t>
            </a:r>
            <a:r>
              <a:rPr lang="ar-SA" sz="1800" dirty="0" err="1"/>
              <a:t>الرساله</a:t>
            </a:r>
            <a:r>
              <a:rPr lang="ar-SA" sz="1800" dirty="0"/>
              <a:t> لا يمكن استخدام نفس المفتاح لفك تشفيرها</a:t>
            </a:r>
            <a:br>
              <a:rPr lang="ar-SA" sz="1800" dirty="0"/>
            </a:br>
            <a:br>
              <a:rPr lang="ar-SA" sz="1800" dirty="0"/>
            </a:br>
            <a:r>
              <a:rPr lang="ar-SA" sz="2000" b="1" dirty="0">
                <a:solidFill>
                  <a:schemeClr val="accent3">
                    <a:lumMod val="75000"/>
                  </a:schemeClr>
                </a:solidFill>
              </a:rPr>
              <a:t>الاستخدامات </a:t>
            </a:r>
            <a:r>
              <a:rPr lang="ar-SA" sz="2000" b="1" dirty="0" err="1">
                <a:solidFill>
                  <a:schemeClr val="accent3">
                    <a:lumMod val="75000"/>
                  </a:schemeClr>
                </a:solidFill>
              </a:rPr>
              <a:t>الرئيسيه</a:t>
            </a:r>
            <a:r>
              <a:rPr lang="ar-SA" sz="2000" b="1" dirty="0">
                <a:solidFill>
                  <a:schemeClr val="accent3">
                    <a:lumMod val="75000"/>
                  </a:schemeClr>
                </a:solidFill>
              </a:rPr>
              <a:t> لهذه </a:t>
            </a:r>
            <a:r>
              <a:rPr lang="ar-SA" sz="2000" b="1" dirty="0" err="1">
                <a:solidFill>
                  <a:schemeClr val="accent3">
                    <a:lumMod val="75000"/>
                  </a:schemeClr>
                </a:solidFill>
              </a:rPr>
              <a:t>التقنيه</a:t>
            </a:r>
            <a:r>
              <a:rPr lang="ar-SA" sz="2000" b="1" dirty="0">
                <a:solidFill>
                  <a:schemeClr val="accent3">
                    <a:lumMod val="75000"/>
                  </a:schemeClr>
                </a:solidFill>
              </a:rPr>
              <a:t> هي :</a:t>
            </a:r>
            <a:br>
              <a:rPr lang="ar-SA" sz="1800" dirty="0">
                <a:effectLst/>
              </a:rPr>
            </a:br>
            <a:r>
              <a:rPr lang="ar-SA" sz="1800" dirty="0">
                <a:effectLst/>
              </a:rPr>
              <a:t>1/لتحقيق الخصوصية :</a:t>
            </a:r>
            <a:br>
              <a:rPr lang="ar-SA" sz="1800" dirty="0">
                <a:effectLst/>
              </a:rPr>
            </a:br>
            <a:r>
              <a:rPr lang="ar-SA" sz="1800" dirty="0">
                <a:effectLst/>
              </a:rPr>
              <a:t>اذا كان العميل يريد ان يرسل رساله الى التاجر بحيث يستطيع التاجر فقط قراءتها </a:t>
            </a:r>
            <a:br>
              <a:rPr lang="ar-SA" sz="1800" dirty="0">
                <a:effectLst/>
              </a:rPr>
            </a:br>
            <a:r>
              <a:rPr lang="ar-SA" sz="1800" dirty="0">
                <a:effectLst/>
              </a:rPr>
              <a:t>2/لإثبات هوية المرسل:</a:t>
            </a:r>
            <a:br>
              <a:rPr lang="ar-SA" sz="1800" dirty="0">
                <a:effectLst/>
              </a:rPr>
            </a:br>
            <a:r>
              <a:rPr lang="ar-SA" sz="1800" dirty="0">
                <a:effectLst/>
              </a:rPr>
              <a:t>إذا كان العميل يريد أن يرسل رساله إلى تاجر ويريد أن يثبت أنه هو فعلا  من ارسلها</a:t>
            </a:r>
            <a:br>
              <a:rPr lang="ar-SA" sz="1800" dirty="0">
                <a:effectLst/>
              </a:rPr>
            </a:br>
            <a:r>
              <a:rPr lang="ar-SA" sz="1800" dirty="0">
                <a:effectLst/>
              </a:rPr>
              <a:t>فوائد استخدام مفتاح التشفير العام:</a:t>
            </a:r>
            <a:br>
              <a:rPr lang="ar-SA" sz="1800" dirty="0">
                <a:effectLst/>
              </a:rPr>
            </a:br>
            <a:r>
              <a:rPr lang="ar-SA" sz="1800" dirty="0">
                <a:effectLst/>
              </a:rPr>
              <a:t>1/يمكن للمستخدم استخدام نفس زوج المفتاح الخاص والعام لكل نشاطاته، لان المفتاح الخاص به يبقى دائما سري </a:t>
            </a:r>
            <a:br>
              <a:rPr lang="ar-SA" sz="1800" dirty="0">
                <a:effectLst/>
              </a:rPr>
            </a:br>
            <a:r>
              <a:rPr lang="ar-SA" sz="1800" dirty="0">
                <a:effectLst/>
              </a:rPr>
              <a:t>2/بما إن المستخدم فقط يعرف المفتاح الخاص به هذا يسمح باستخدام التوقيع الرقمي </a:t>
            </a:r>
            <a:br>
              <a:rPr lang="ar-SA" sz="1800" dirty="0">
                <a:effectLst/>
              </a:rPr>
            </a:br>
            <a:br>
              <a:rPr lang="ar-SA" sz="1800" dirty="0">
                <a:effectLst/>
              </a:rPr>
            </a:br>
            <a:br>
              <a:rPr lang="ar-SA" sz="1800" dirty="0">
                <a:effectLst/>
              </a:rPr>
            </a:br>
            <a:br>
              <a:rPr lang="ar-SA" sz="1800" dirty="0">
                <a:effectLst/>
              </a:rPr>
            </a:br>
            <a:br>
              <a:rPr lang="ar-SA" sz="1800" dirty="0">
                <a:effectLst/>
              </a:rPr>
            </a:br>
            <a:br>
              <a:rPr lang="ar-SA" sz="1800" dirty="0"/>
            </a:br>
            <a:endParaRPr lang="ar-SA" sz="1800" dirty="0"/>
          </a:p>
        </p:txBody>
      </p:sp>
    </p:spTree>
    <p:extLst>
      <p:ext uri="{BB962C8B-B14F-4D97-AF65-F5344CB8AC3E}">
        <p14:creationId xmlns:p14="http://schemas.microsoft.com/office/powerpoint/2010/main" val="3628262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A02CD5-CB68-8B4D-9B2B-C18760321FFB}"/>
              </a:ext>
            </a:extLst>
          </p:cNvPr>
          <p:cNvSpPr>
            <a:spLocks noGrp="1"/>
          </p:cNvSpPr>
          <p:nvPr>
            <p:ph idx="1"/>
          </p:nvPr>
        </p:nvSpPr>
        <p:spPr>
          <a:xfrm>
            <a:off x="1435608" y="692696"/>
            <a:ext cx="7498080" cy="5555704"/>
          </a:xfrm>
        </p:spPr>
        <p:txBody>
          <a:bodyPr>
            <a:normAutofit fontScale="70000" lnSpcReduction="20000"/>
          </a:bodyPr>
          <a:lstStyle/>
          <a:p>
            <a:pPr marL="82296" indent="0">
              <a:buNone/>
            </a:pPr>
            <a:r>
              <a:rPr lang="ar-SA" sz="2900" b="1" dirty="0">
                <a:solidFill>
                  <a:schemeClr val="accent3">
                    <a:lumMod val="75000"/>
                  </a:schemeClr>
                </a:solidFill>
                <a:effectLst>
                  <a:outerShdw blurRad="50000" dist="30000" dir="5400000" algn="tl" rotWithShape="0">
                    <a:srgbClr val="000000">
                      <a:alpha val="30000"/>
                    </a:srgbClr>
                  </a:outerShdw>
                </a:effectLst>
                <a:latin typeface="+mj-lt"/>
                <a:ea typeface="+mj-ea"/>
                <a:cs typeface="+mj-cs"/>
              </a:rPr>
              <a:t>3-الجدار الناري :</a:t>
            </a:r>
            <a:br>
              <a:rPr lang="ar-SA" dirty="0"/>
            </a:br>
            <a:br>
              <a:rPr lang="ar-SA" dirty="0"/>
            </a:br>
            <a:r>
              <a:rPr lang="ar-SA" dirty="0"/>
              <a:t>هو حاجزا بين شبكتين </a:t>
            </a:r>
            <a:r>
              <a:rPr lang="ar-SA" dirty="0" err="1"/>
              <a:t>الشبكه</a:t>
            </a:r>
            <a:r>
              <a:rPr lang="ar-SA" dirty="0"/>
              <a:t> الداخلية </a:t>
            </a:r>
            <a:r>
              <a:rPr lang="ar-SA" dirty="0" err="1"/>
              <a:t>للمنظمه</a:t>
            </a:r>
            <a:r>
              <a:rPr lang="ar-SA" dirty="0"/>
              <a:t> (الشبكة الموثوق بها) </a:t>
            </a:r>
            <a:r>
              <a:rPr lang="ar-SA" dirty="0" err="1"/>
              <a:t>والشبكه</a:t>
            </a:r>
            <a:r>
              <a:rPr lang="ar-SA" dirty="0"/>
              <a:t> </a:t>
            </a:r>
            <a:r>
              <a:rPr lang="ar-SA" dirty="0" err="1"/>
              <a:t>الخارجيه</a:t>
            </a:r>
            <a:r>
              <a:rPr lang="ar-SA" dirty="0"/>
              <a:t> (الانترنت) وتقوم الجداران </a:t>
            </a:r>
            <a:r>
              <a:rPr lang="ar-SA" dirty="0" err="1"/>
              <a:t>الناريه</a:t>
            </a:r>
            <a:r>
              <a:rPr lang="ar-SA" dirty="0"/>
              <a:t> بفحص الحزم </a:t>
            </a:r>
            <a:r>
              <a:rPr lang="ar-SA" dirty="0" err="1"/>
              <a:t>الوارده</a:t>
            </a:r>
            <a:r>
              <a:rPr lang="ar-SA" dirty="0"/>
              <a:t> </a:t>
            </a:r>
            <a:r>
              <a:rPr lang="ar-SA" dirty="0" err="1"/>
              <a:t>والصادره</a:t>
            </a:r>
            <a:r>
              <a:rPr lang="ar-SA" dirty="0"/>
              <a:t> وفقا للسياسات </a:t>
            </a:r>
            <a:r>
              <a:rPr lang="ar-SA" dirty="0" err="1"/>
              <a:t>المخزنه</a:t>
            </a:r>
            <a:r>
              <a:rPr lang="ar-SA" dirty="0"/>
              <a:t> في الجدار الناري، و بالتالي يتم السماح لهذه الحزم بالمرور او منعها.</a:t>
            </a:r>
          </a:p>
          <a:p>
            <a:r>
              <a:rPr lang="ar-SA" dirty="0"/>
              <a:t>احدى تقنيات الجدار الناري هي فحص الحزم، حيث يتم فحص عناوين الكمبيوترات المرسل و المرسل اليه و البوابات التي مرت بها الحزم ، و بالتالي تمنع او تسمح دخول الحزم استنادا الى مجموعة من القواعد المحددة سلفا. </a:t>
            </a:r>
          </a:p>
          <a:p>
            <a:pPr marL="82296" indent="0">
              <a:buNone/>
            </a:pPr>
            <a:endParaRPr lang="ar-SA" dirty="0"/>
          </a:p>
          <a:p>
            <a:r>
              <a:rPr lang="ar-SA" sz="2900" b="1" dirty="0">
                <a:solidFill>
                  <a:schemeClr val="accent3">
                    <a:lumMod val="75000"/>
                  </a:schemeClr>
                </a:solidFill>
                <a:effectLst>
                  <a:outerShdw blurRad="50000" dist="30000" dir="5400000" algn="tl" rotWithShape="0">
                    <a:srgbClr val="000000">
                      <a:alpha val="30000"/>
                    </a:srgbClr>
                  </a:outerShdw>
                </a:effectLst>
                <a:latin typeface="+mj-lt"/>
                <a:ea typeface="+mj-ea"/>
                <a:cs typeface="+mj-cs"/>
              </a:rPr>
              <a:t>الجدار الناري الشخصي :</a:t>
            </a:r>
            <a:br>
              <a:rPr lang="ar-SA" dirty="0"/>
            </a:br>
            <a:r>
              <a:rPr lang="ar-SA" dirty="0"/>
              <a:t>هو برنامج يتم تشغيله على الكمبيوتر لمنع حركة المرور غير المرغوب فيها فهو يراقب حركة المرور </a:t>
            </a:r>
            <a:r>
              <a:rPr lang="ar-SA" dirty="0" err="1"/>
              <a:t>الوارده</a:t>
            </a:r>
            <a:r>
              <a:rPr lang="ar-SA" dirty="0"/>
              <a:t> </a:t>
            </a:r>
            <a:r>
              <a:rPr lang="ar-SA" dirty="0" err="1"/>
              <a:t>والصادره</a:t>
            </a:r>
            <a:r>
              <a:rPr lang="ar-SA" dirty="0"/>
              <a:t> لتلك </a:t>
            </a:r>
            <a:r>
              <a:rPr lang="ar-SA" dirty="0" err="1"/>
              <a:t>الشبكه</a:t>
            </a:r>
            <a:r>
              <a:rPr lang="ar-SA" dirty="0"/>
              <a:t>.</a:t>
            </a:r>
          </a:p>
          <a:p>
            <a:pPr marL="82296" indent="0">
              <a:buNone/>
            </a:pPr>
            <a:endParaRPr lang="ar-SA" dirty="0"/>
          </a:p>
          <a:p>
            <a:pPr marL="82296" indent="0">
              <a:buNone/>
            </a:pPr>
            <a:r>
              <a:rPr lang="ar-SA" sz="2900" b="1" dirty="0">
                <a:solidFill>
                  <a:schemeClr val="accent3">
                    <a:lumMod val="75000"/>
                  </a:schemeClr>
                </a:solidFill>
                <a:effectLst>
                  <a:outerShdw blurRad="50000" dist="30000" dir="5400000" algn="tl" rotWithShape="0">
                    <a:srgbClr val="000000">
                      <a:alpha val="30000"/>
                    </a:srgbClr>
                  </a:outerShdw>
                </a:effectLst>
                <a:latin typeface="+mj-lt"/>
                <a:ea typeface="+mj-ea"/>
                <a:cs typeface="+mj-cs"/>
              </a:rPr>
              <a:t>4- أنظمة كشف التسلل:</a:t>
            </a:r>
            <a:br>
              <a:rPr lang="ar-SA" dirty="0"/>
            </a:br>
            <a:r>
              <a:rPr lang="ar-SA" dirty="0"/>
              <a:t>هو برنامج او جهاز يرصد حركة المرور عبر </a:t>
            </a:r>
            <a:r>
              <a:rPr lang="ar-SA" dirty="0" err="1"/>
              <a:t>الشبكه</a:t>
            </a:r>
            <a:r>
              <a:rPr lang="ar-SA" dirty="0"/>
              <a:t> او على الكمبيوتر ويراقب اي نشاط مشبوه غير مرغوب فيه او غير مشروع أو ضار ينتهك سياسة الامن، لتقوم باتخاذ الإجراءات بصورة آلية بناء على سياسات محددة</a:t>
            </a:r>
            <a:br>
              <a:rPr lang="ar-SA" dirty="0"/>
            </a:br>
            <a:br>
              <a:rPr lang="ar-SA" sz="1600" dirty="0"/>
            </a:br>
            <a:endParaRPr lang="en-US" dirty="0"/>
          </a:p>
        </p:txBody>
      </p:sp>
    </p:spTree>
    <p:extLst>
      <p:ext uri="{BB962C8B-B14F-4D97-AF65-F5344CB8AC3E}">
        <p14:creationId xmlns:p14="http://schemas.microsoft.com/office/powerpoint/2010/main" val="4104617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32560" y="359898"/>
            <a:ext cx="7406640" cy="6498102"/>
          </a:xfrm>
        </p:spPr>
        <p:txBody>
          <a:bodyPr>
            <a:normAutofit/>
          </a:bodyPr>
          <a:lstStyle/>
          <a:p>
            <a:pPr algn="r"/>
            <a:r>
              <a:rPr lang="ar-SA" sz="2000" b="1" dirty="0">
                <a:solidFill>
                  <a:schemeClr val="accent3">
                    <a:lumMod val="75000"/>
                  </a:schemeClr>
                </a:solidFill>
              </a:rPr>
              <a:t>5- الشبكات </a:t>
            </a:r>
            <a:r>
              <a:rPr lang="ar-SA" sz="2000" b="1" dirty="0" err="1">
                <a:solidFill>
                  <a:schemeClr val="accent3">
                    <a:lumMod val="75000"/>
                  </a:schemeClr>
                </a:solidFill>
              </a:rPr>
              <a:t>الخاصه</a:t>
            </a:r>
            <a:r>
              <a:rPr lang="ar-SA" sz="2000" b="1" dirty="0">
                <a:solidFill>
                  <a:schemeClr val="accent3">
                    <a:lumMod val="75000"/>
                  </a:schemeClr>
                </a:solidFill>
              </a:rPr>
              <a:t> </a:t>
            </a:r>
            <a:r>
              <a:rPr lang="ar-SA" sz="2000" b="1" dirty="0" err="1">
                <a:solidFill>
                  <a:schemeClr val="accent3">
                    <a:lumMod val="75000"/>
                  </a:schemeClr>
                </a:solidFill>
              </a:rPr>
              <a:t>الافتراضيه</a:t>
            </a:r>
            <a:r>
              <a:rPr lang="ar-SA" sz="2000" b="1" dirty="0">
                <a:solidFill>
                  <a:schemeClr val="accent3">
                    <a:lumMod val="75000"/>
                  </a:schemeClr>
                </a:solidFill>
              </a:rPr>
              <a:t> </a:t>
            </a:r>
            <a:br>
              <a:rPr lang="ar-SA" sz="1800" dirty="0">
                <a:effectLst/>
              </a:rPr>
            </a:br>
            <a:r>
              <a:rPr lang="ar-SA" sz="1800" dirty="0">
                <a:effectLst/>
              </a:rPr>
              <a:t>يمكن </a:t>
            </a:r>
            <a:r>
              <a:rPr lang="ar-SA" sz="1800" dirty="0" err="1">
                <a:effectLst/>
              </a:rPr>
              <a:t>للمنظمه</a:t>
            </a:r>
            <a:r>
              <a:rPr lang="ar-SA" sz="1800" dirty="0">
                <a:effectLst/>
              </a:rPr>
              <a:t> بناء شبكه خاصه باستخدام نظام من خطوط الاتصالات </a:t>
            </a:r>
            <a:r>
              <a:rPr lang="ar-SA" sz="1800" dirty="0" err="1">
                <a:effectLst/>
              </a:rPr>
              <a:t>المملوكه</a:t>
            </a:r>
            <a:r>
              <a:rPr lang="ar-SA" sz="1800" dirty="0">
                <a:effectLst/>
              </a:rPr>
              <a:t> او </a:t>
            </a:r>
            <a:r>
              <a:rPr lang="ar-SA" sz="1800" dirty="0" err="1">
                <a:effectLst/>
              </a:rPr>
              <a:t>المؤجره</a:t>
            </a:r>
            <a:r>
              <a:rPr lang="ar-SA" sz="1800" dirty="0">
                <a:effectLst/>
              </a:rPr>
              <a:t> </a:t>
            </a:r>
            <a:br>
              <a:rPr lang="ar-SA" sz="1800" dirty="0">
                <a:effectLst/>
              </a:rPr>
            </a:br>
            <a:r>
              <a:rPr lang="ar-SA" sz="1800" dirty="0">
                <a:effectLst/>
              </a:rPr>
              <a:t>ولكن مثل هذه الشبكات تكلف كثيرا لذلك تستخدم الكثير من المنظمات الشبكات للخاصه </a:t>
            </a:r>
            <a:r>
              <a:rPr lang="ar-SA" sz="1800" dirty="0" err="1">
                <a:effectLst/>
              </a:rPr>
              <a:t>الافتراضيه</a:t>
            </a:r>
            <a:r>
              <a:rPr lang="ar-SA" sz="1800" dirty="0">
                <a:effectLst/>
              </a:rPr>
              <a:t> </a:t>
            </a:r>
            <a:br>
              <a:rPr lang="ar-SA" sz="1800" dirty="0">
                <a:effectLst/>
              </a:rPr>
            </a:br>
            <a:br>
              <a:rPr lang="ar-SA" sz="1800" dirty="0">
                <a:effectLst/>
              </a:rPr>
            </a:br>
            <a:r>
              <a:rPr lang="ar-SA" sz="2000" b="1" dirty="0" err="1">
                <a:solidFill>
                  <a:schemeClr val="accent3">
                    <a:lumMod val="75000"/>
                  </a:schemeClr>
                </a:solidFill>
              </a:rPr>
              <a:t>الشبكه</a:t>
            </a:r>
            <a:r>
              <a:rPr lang="ar-SA" sz="2000" b="1" dirty="0">
                <a:solidFill>
                  <a:schemeClr val="accent3">
                    <a:lumMod val="75000"/>
                  </a:schemeClr>
                </a:solidFill>
              </a:rPr>
              <a:t> </a:t>
            </a:r>
            <a:r>
              <a:rPr lang="ar-SA" sz="2000" b="1" dirty="0" err="1">
                <a:solidFill>
                  <a:schemeClr val="accent3">
                    <a:lumMod val="75000"/>
                  </a:schemeClr>
                </a:solidFill>
              </a:rPr>
              <a:t>الخاصه</a:t>
            </a:r>
            <a:r>
              <a:rPr lang="ar-SA" sz="2000" b="1" dirty="0">
                <a:solidFill>
                  <a:schemeClr val="accent3">
                    <a:lumMod val="75000"/>
                  </a:schemeClr>
                </a:solidFill>
              </a:rPr>
              <a:t> </a:t>
            </a:r>
            <a:r>
              <a:rPr lang="ar-SA" sz="2000" b="1" dirty="0" err="1">
                <a:solidFill>
                  <a:schemeClr val="accent3">
                    <a:lumMod val="75000"/>
                  </a:schemeClr>
                </a:solidFill>
              </a:rPr>
              <a:t>الافتراضيه</a:t>
            </a:r>
            <a:r>
              <a:rPr lang="ar-SA" sz="2000" b="1" dirty="0">
                <a:solidFill>
                  <a:schemeClr val="accent3">
                    <a:lumMod val="75000"/>
                  </a:schemeClr>
                </a:solidFill>
              </a:rPr>
              <a:t> :</a:t>
            </a:r>
            <a:br>
              <a:rPr lang="ar-SA" sz="1800" dirty="0">
                <a:effectLst/>
              </a:rPr>
            </a:br>
            <a:r>
              <a:rPr lang="ar-SA" sz="1800" dirty="0">
                <a:effectLst/>
              </a:rPr>
              <a:t>هي شبكه تستخدم شبكه الانترنت </a:t>
            </a:r>
            <a:r>
              <a:rPr lang="ar-SA" sz="1800" dirty="0" err="1">
                <a:effectLst/>
              </a:rPr>
              <a:t>العامه</a:t>
            </a:r>
            <a:r>
              <a:rPr lang="ar-SA" sz="1800" dirty="0">
                <a:effectLst/>
              </a:rPr>
              <a:t> لنقل المعلومات ولكن تبدو انها خاصه من خلال استخدام التشفير لتغيير معالم الاتصالات و التوثيق لضمان عدم العبث بالمعلومات و ضوابط الوصول للتحقق من هوية أي شخص يقوم باستخدام الشبكة.</a:t>
            </a:r>
            <a:br>
              <a:rPr lang="ar-SA" sz="1800" dirty="0">
                <a:effectLst/>
              </a:rPr>
            </a:br>
            <a:br>
              <a:rPr lang="ar-SA" sz="1800" dirty="0">
                <a:effectLst/>
              </a:rPr>
            </a:br>
            <a:r>
              <a:rPr lang="ar-SA" sz="2000" b="1" dirty="0">
                <a:solidFill>
                  <a:schemeClr val="accent3">
                    <a:lumMod val="75000"/>
                  </a:schemeClr>
                </a:solidFill>
              </a:rPr>
              <a:t>يمكن استخدام الشبكات </a:t>
            </a:r>
            <a:r>
              <a:rPr lang="ar-SA" sz="2000" b="1" dirty="0" err="1">
                <a:solidFill>
                  <a:schemeClr val="accent3">
                    <a:lumMod val="75000"/>
                  </a:schemeClr>
                </a:solidFill>
              </a:rPr>
              <a:t>الخاصه</a:t>
            </a:r>
            <a:r>
              <a:rPr lang="ar-SA" sz="2000" b="1" dirty="0">
                <a:solidFill>
                  <a:schemeClr val="accent3">
                    <a:lumMod val="75000"/>
                  </a:schemeClr>
                </a:solidFill>
              </a:rPr>
              <a:t> </a:t>
            </a:r>
            <a:r>
              <a:rPr lang="ar-SA" sz="2000" b="1" dirty="0" err="1">
                <a:solidFill>
                  <a:schemeClr val="accent3">
                    <a:lumMod val="75000"/>
                  </a:schemeClr>
                </a:solidFill>
              </a:rPr>
              <a:t>الافتراضيه</a:t>
            </a:r>
            <a:r>
              <a:rPr lang="ar-SA" sz="2000" b="1" dirty="0">
                <a:solidFill>
                  <a:schemeClr val="accent3">
                    <a:lumMod val="75000"/>
                  </a:schemeClr>
                </a:solidFill>
              </a:rPr>
              <a:t> في ثلاث تطبيقات: </a:t>
            </a:r>
            <a:br>
              <a:rPr lang="ar-SA" sz="1800" dirty="0">
                <a:effectLst/>
              </a:rPr>
            </a:br>
            <a:r>
              <a:rPr lang="ar-SA" sz="1800" dirty="0">
                <a:effectLst/>
              </a:rPr>
              <a:t>١ الوصول عن بعد : </a:t>
            </a:r>
            <a:br>
              <a:rPr lang="ar-SA" sz="1800" dirty="0">
                <a:effectLst/>
              </a:rPr>
            </a:br>
            <a:r>
              <a:rPr lang="ar-SA" sz="1800" dirty="0">
                <a:effectLst/>
              </a:rPr>
              <a:t>يتمكن الموظفين العاملين عن بعد الوصول الى </a:t>
            </a:r>
            <a:r>
              <a:rPr lang="ar-SA" sz="1800" dirty="0" err="1">
                <a:effectLst/>
              </a:rPr>
              <a:t>الشبكه</a:t>
            </a:r>
            <a:r>
              <a:rPr lang="ar-SA" sz="1800" dirty="0">
                <a:effectLst/>
              </a:rPr>
              <a:t> </a:t>
            </a:r>
            <a:r>
              <a:rPr lang="ar-SA" sz="1800" dirty="0" err="1">
                <a:effectLst/>
              </a:rPr>
              <a:t>الداخليه</a:t>
            </a:r>
            <a:r>
              <a:rPr lang="ar-SA" sz="1800" dirty="0">
                <a:effectLst/>
              </a:rPr>
              <a:t> </a:t>
            </a:r>
            <a:r>
              <a:rPr lang="ar-SA" sz="1800" dirty="0" err="1">
                <a:effectLst/>
              </a:rPr>
              <a:t>للمنظمه</a:t>
            </a:r>
            <a:r>
              <a:rPr lang="ar-SA" sz="1800" dirty="0">
                <a:effectLst/>
              </a:rPr>
              <a:t> بشكل آمن </a:t>
            </a:r>
            <a:br>
              <a:rPr lang="ar-SA" sz="1800" dirty="0">
                <a:effectLst/>
              </a:rPr>
            </a:br>
            <a:r>
              <a:rPr lang="ar-SA" sz="1800" dirty="0">
                <a:effectLst/>
              </a:rPr>
              <a:t>٢ المكاتب </a:t>
            </a:r>
            <a:r>
              <a:rPr lang="ar-SA" sz="1800" dirty="0" err="1">
                <a:effectLst/>
              </a:rPr>
              <a:t>المتباعده</a:t>
            </a:r>
            <a:r>
              <a:rPr lang="ar-SA" sz="1800" dirty="0">
                <a:effectLst/>
              </a:rPr>
              <a:t> : </a:t>
            </a:r>
            <a:br>
              <a:rPr lang="ar-SA" sz="1800" dirty="0">
                <a:effectLst/>
              </a:rPr>
            </a:br>
            <a:r>
              <a:rPr lang="ar-SA" sz="1800" dirty="0">
                <a:effectLst/>
              </a:rPr>
              <a:t>انشاء شبكه امنه خاصه بين مكاتب </a:t>
            </a:r>
            <a:r>
              <a:rPr lang="ar-SA" sz="1800" dirty="0" err="1">
                <a:effectLst/>
              </a:rPr>
              <a:t>متباعده</a:t>
            </a:r>
            <a:r>
              <a:rPr lang="ar-SA" sz="1800" dirty="0">
                <a:effectLst/>
              </a:rPr>
              <a:t> تابعه للمنظمة </a:t>
            </a:r>
            <a:br>
              <a:rPr lang="ar-SA" sz="1800" dirty="0">
                <a:effectLst/>
              </a:rPr>
            </a:br>
            <a:r>
              <a:rPr lang="ar-SA" sz="1800" dirty="0">
                <a:effectLst/>
              </a:rPr>
              <a:t>٣ اكسترانت:</a:t>
            </a:r>
            <a:br>
              <a:rPr lang="ar-SA" sz="1800" dirty="0">
                <a:effectLst/>
              </a:rPr>
            </a:br>
            <a:r>
              <a:rPr lang="ar-SA" sz="1800" dirty="0">
                <a:effectLst/>
              </a:rPr>
              <a:t> تقوم المنظمات </a:t>
            </a:r>
            <a:r>
              <a:rPr lang="ar-SA" sz="1800" dirty="0" err="1">
                <a:effectLst/>
              </a:rPr>
              <a:t>باجراء</a:t>
            </a:r>
            <a:r>
              <a:rPr lang="ar-SA" sz="1800" dirty="0">
                <a:effectLst/>
              </a:rPr>
              <a:t> الاعمال </a:t>
            </a:r>
            <a:r>
              <a:rPr lang="ar-SA" sz="1800" dirty="0" err="1">
                <a:effectLst/>
              </a:rPr>
              <a:t>التجاريه</a:t>
            </a:r>
            <a:r>
              <a:rPr lang="ar-SA" sz="1800" dirty="0">
                <a:effectLst/>
              </a:rPr>
              <a:t> </a:t>
            </a:r>
            <a:r>
              <a:rPr lang="ar-SA" sz="1800" dirty="0" err="1">
                <a:effectLst/>
              </a:rPr>
              <a:t>الالكترونيه</a:t>
            </a:r>
            <a:r>
              <a:rPr lang="ar-SA" sz="1800" dirty="0">
                <a:effectLst/>
              </a:rPr>
              <a:t> مع الشركاء التجاريين والموردين والزبائن عبرها </a:t>
            </a:r>
            <a:br>
              <a:rPr lang="ar-SA" sz="1800" dirty="0">
                <a:effectLst/>
              </a:rPr>
            </a:br>
            <a:br>
              <a:rPr lang="ar-SA" sz="1800" dirty="0">
                <a:effectLst/>
              </a:rPr>
            </a:br>
            <a:br>
              <a:rPr lang="ar-SA" sz="1800" dirty="0">
                <a:effectLst/>
              </a:rPr>
            </a:br>
            <a:br>
              <a:rPr lang="ar-SA" sz="1800" dirty="0">
                <a:effectLst/>
              </a:rPr>
            </a:br>
            <a:br>
              <a:rPr lang="ar-SA" sz="1800" dirty="0">
                <a:effectLst/>
              </a:rPr>
            </a:br>
            <a:br>
              <a:rPr lang="ar-SA" sz="900" dirty="0">
                <a:effectLst/>
              </a:rPr>
            </a:br>
            <a:endParaRPr lang="ar-SA" sz="900" dirty="0"/>
          </a:p>
        </p:txBody>
      </p:sp>
    </p:spTree>
    <p:extLst>
      <p:ext uri="{BB962C8B-B14F-4D97-AF65-F5344CB8AC3E}">
        <p14:creationId xmlns:p14="http://schemas.microsoft.com/office/powerpoint/2010/main" val="2827301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32560" y="359898"/>
            <a:ext cx="7406640" cy="6093438"/>
          </a:xfrm>
        </p:spPr>
        <p:txBody>
          <a:bodyPr>
            <a:normAutofit fontScale="90000"/>
          </a:bodyPr>
          <a:lstStyle/>
          <a:p>
            <a:pPr algn="r"/>
            <a:r>
              <a:rPr lang="ar-SA" sz="2000" b="1" dirty="0">
                <a:solidFill>
                  <a:schemeClr val="accent3">
                    <a:lumMod val="75000"/>
                  </a:schemeClr>
                </a:solidFill>
              </a:rPr>
              <a:t>اداره المخاطر </a:t>
            </a:r>
            <a:r>
              <a:rPr lang="ar-SA" sz="2000" b="1" dirty="0" err="1">
                <a:solidFill>
                  <a:schemeClr val="accent3">
                    <a:lumMod val="75000"/>
                  </a:schemeClr>
                </a:solidFill>
              </a:rPr>
              <a:t>الامنيه</a:t>
            </a:r>
            <a:r>
              <a:rPr lang="ar-SA" sz="2000" b="1" dirty="0">
                <a:solidFill>
                  <a:schemeClr val="accent3">
                    <a:lumMod val="75000"/>
                  </a:schemeClr>
                </a:solidFill>
              </a:rPr>
              <a:t> </a:t>
            </a:r>
            <a:br>
              <a:rPr lang="ar-SA" sz="1800" dirty="0">
                <a:effectLst/>
              </a:rPr>
            </a:br>
            <a:r>
              <a:rPr lang="ar-SA" sz="1800" dirty="0">
                <a:effectLst/>
              </a:rPr>
              <a:t>هي عمليه منهجيه لتحديد احتمال وقوع الهجمات </a:t>
            </a:r>
            <a:r>
              <a:rPr lang="ar-SA" sz="1800" dirty="0" err="1">
                <a:effectLst/>
              </a:rPr>
              <a:t>الامنيه</a:t>
            </a:r>
            <a:r>
              <a:rPr lang="ar-SA" sz="1800" dirty="0">
                <a:effectLst/>
              </a:rPr>
              <a:t> </a:t>
            </a:r>
            <a:r>
              <a:rPr lang="ar-SA" sz="1800" dirty="0" err="1">
                <a:effectLst/>
              </a:rPr>
              <a:t>المختلفه</a:t>
            </a:r>
            <a:r>
              <a:rPr lang="ar-SA" sz="1800" dirty="0">
                <a:effectLst/>
              </a:rPr>
              <a:t> وتحديد الاجراءات </a:t>
            </a:r>
            <a:r>
              <a:rPr lang="ar-SA" sz="1800" dirty="0" err="1">
                <a:effectLst/>
              </a:rPr>
              <a:t>اللازمه</a:t>
            </a:r>
            <a:r>
              <a:rPr lang="ar-SA" sz="1800" dirty="0">
                <a:effectLst/>
              </a:rPr>
              <a:t> لمنع او تخفيف تلك الهجمات </a:t>
            </a:r>
            <a:br>
              <a:rPr lang="ar-SA" sz="1800" dirty="0">
                <a:effectLst/>
              </a:rPr>
            </a:br>
            <a:r>
              <a:rPr lang="ar-SA" sz="2000" b="1" dirty="0">
                <a:solidFill>
                  <a:schemeClr val="accent3">
                    <a:lumMod val="75000"/>
                  </a:schemeClr>
                </a:solidFill>
              </a:rPr>
              <a:t>مراحل اداره المخاطر الأمنية: </a:t>
            </a:r>
            <a:br>
              <a:rPr lang="ar-SA" sz="1800" dirty="0">
                <a:effectLst/>
              </a:rPr>
            </a:br>
            <a:r>
              <a:rPr lang="ar-SA" sz="2000" b="1" dirty="0" err="1">
                <a:solidFill>
                  <a:schemeClr val="accent3">
                    <a:lumMod val="75000"/>
                  </a:schemeClr>
                </a:solidFill>
              </a:rPr>
              <a:t>المرحله</a:t>
            </a:r>
            <a:r>
              <a:rPr lang="ar-SA" sz="2000" b="1" dirty="0">
                <a:solidFill>
                  <a:schemeClr val="accent3">
                    <a:lumMod val="75000"/>
                  </a:schemeClr>
                </a:solidFill>
              </a:rPr>
              <a:t> الاولى التقييم:</a:t>
            </a:r>
            <a:br>
              <a:rPr lang="ar-SA" sz="1800" dirty="0">
                <a:effectLst/>
              </a:rPr>
            </a:br>
            <a:r>
              <a:rPr lang="ar-SA" sz="1800" dirty="0">
                <a:effectLst/>
              </a:rPr>
              <a:t>عن طريق تحديد الأصول </a:t>
            </a:r>
            <a:r>
              <a:rPr lang="ar-SA" sz="1800" dirty="0" err="1">
                <a:effectLst/>
              </a:rPr>
              <a:t>المهمه</a:t>
            </a:r>
            <a:r>
              <a:rPr lang="ar-SA" sz="1800" dirty="0">
                <a:effectLst/>
              </a:rPr>
              <a:t> و نقاط الضعف في نظام </a:t>
            </a:r>
            <a:r>
              <a:rPr lang="ar-SA" sz="1800" dirty="0" err="1">
                <a:effectLst/>
              </a:rPr>
              <a:t>البمعلومات</a:t>
            </a:r>
            <a:r>
              <a:rPr lang="ar-SA" sz="1800" dirty="0">
                <a:effectLst/>
              </a:rPr>
              <a:t> و التهديدات المحتملة لهذه الثغرات الأمنية  </a:t>
            </a:r>
            <a:br>
              <a:rPr lang="ar-SA" sz="1800" dirty="0">
                <a:effectLst/>
              </a:rPr>
            </a:br>
            <a:br>
              <a:rPr lang="ar-SA" sz="1800" dirty="0">
                <a:effectLst/>
              </a:rPr>
            </a:br>
            <a:r>
              <a:rPr lang="ar-SA" sz="2000" b="1" dirty="0" err="1">
                <a:solidFill>
                  <a:schemeClr val="accent3">
                    <a:lumMod val="75000"/>
                  </a:schemeClr>
                </a:solidFill>
              </a:rPr>
              <a:t>المرحله</a:t>
            </a:r>
            <a:r>
              <a:rPr lang="ar-SA" sz="2000" b="1" dirty="0">
                <a:solidFill>
                  <a:schemeClr val="accent3">
                    <a:lumMod val="75000"/>
                  </a:schemeClr>
                </a:solidFill>
              </a:rPr>
              <a:t> </a:t>
            </a:r>
            <a:r>
              <a:rPr lang="ar-SA" sz="2000" b="1" dirty="0" err="1">
                <a:solidFill>
                  <a:schemeClr val="accent3">
                    <a:lumMod val="75000"/>
                  </a:schemeClr>
                </a:solidFill>
              </a:rPr>
              <a:t>الثانيه</a:t>
            </a:r>
            <a:r>
              <a:rPr lang="ar-SA" sz="2000" b="1" dirty="0">
                <a:solidFill>
                  <a:schemeClr val="accent3">
                    <a:lumMod val="75000"/>
                  </a:schemeClr>
                </a:solidFill>
              </a:rPr>
              <a:t> التخطيط:</a:t>
            </a:r>
            <a:br>
              <a:rPr lang="ar-SA" sz="1800" dirty="0">
                <a:effectLst/>
              </a:rPr>
            </a:br>
            <a:r>
              <a:rPr lang="ar-SA" sz="1800" dirty="0">
                <a:effectLst/>
              </a:rPr>
              <a:t>الهدف من هذه </a:t>
            </a:r>
            <a:r>
              <a:rPr lang="ar-SA" sz="1800" dirty="0" err="1">
                <a:effectLst/>
              </a:rPr>
              <a:t>المرحله</a:t>
            </a:r>
            <a:r>
              <a:rPr lang="ar-SA" sz="1800" dirty="0">
                <a:effectLst/>
              </a:rPr>
              <a:t> هو التوصل الى مجموعة من السياسات التي تحدد نوع التهديدات  </a:t>
            </a:r>
            <a:br>
              <a:rPr lang="ar-SA" sz="1800" dirty="0">
                <a:effectLst/>
              </a:rPr>
            </a:br>
            <a:br>
              <a:rPr lang="ar-SA" sz="1800" dirty="0">
                <a:effectLst/>
              </a:rPr>
            </a:br>
            <a:r>
              <a:rPr lang="ar-SA" sz="2000" b="1" dirty="0" err="1">
                <a:solidFill>
                  <a:schemeClr val="accent3">
                    <a:lumMod val="75000"/>
                  </a:schemeClr>
                </a:solidFill>
              </a:rPr>
              <a:t>المرحله</a:t>
            </a:r>
            <a:r>
              <a:rPr lang="ar-SA" sz="2000" b="1" dirty="0">
                <a:solidFill>
                  <a:schemeClr val="accent3">
                    <a:lumMod val="75000"/>
                  </a:schemeClr>
                </a:solidFill>
              </a:rPr>
              <a:t> </a:t>
            </a:r>
            <a:r>
              <a:rPr lang="ar-SA" sz="2000" b="1" dirty="0" err="1">
                <a:solidFill>
                  <a:schemeClr val="accent3">
                    <a:lumMod val="75000"/>
                  </a:schemeClr>
                </a:solidFill>
              </a:rPr>
              <a:t>الثالثه</a:t>
            </a:r>
            <a:r>
              <a:rPr lang="ar-SA" sz="2000" b="1" dirty="0">
                <a:solidFill>
                  <a:schemeClr val="accent3">
                    <a:lumMod val="75000"/>
                  </a:schemeClr>
                </a:solidFill>
              </a:rPr>
              <a:t> التنفيذ:</a:t>
            </a:r>
            <a:br>
              <a:rPr lang="ar-SA" sz="1800" dirty="0">
                <a:effectLst/>
              </a:rPr>
            </a:br>
            <a:r>
              <a:rPr lang="ar-SA" sz="1800" dirty="0">
                <a:effectLst/>
              </a:rPr>
              <a:t>اختيار و تركيب التقنيات معينه لمواجهة كل من التهديدات ذات الأولوية </a:t>
            </a:r>
            <a:r>
              <a:rPr lang="ar-SA" sz="1800" dirty="0" err="1">
                <a:effectLst/>
              </a:rPr>
              <a:t>العاليه</a:t>
            </a:r>
            <a:br>
              <a:rPr lang="ar-SA" sz="1800" dirty="0">
                <a:effectLst/>
              </a:rPr>
            </a:br>
            <a:r>
              <a:rPr lang="ar-SA" sz="1800" dirty="0">
                <a:effectLst/>
              </a:rPr>
              <a:t>  </a:t>
            </a:r>
            <a:br>
              <a:rPr lang="ar-SA" sz="1800" dirty="0">
                <a:effectLst/>
              </a:rPr>
            </a:br>
            <a:r>
              <a:rPr lang="ar-SA" sz="2000" b="1" dirty="0" err="1">
                <a:solidFill>
                  <a:schemeClr val="accent3">
                    <a:lumMod val="75000"/>
                  </a:schemeClr>
                </a:solidFill>
              </a:rPr>
              <a:t>المرحله</a:t>
            </a:r>
            <a:r>
              <a:rPr lang="ar-SA" sz="2000" b="1" dirty="0">
                <a:solidFill>
                  <a:schemeClr val="accent3">
                    <a:lumMod val="75000"/>
                  </a:schemeClr>
                </a:solidFill>
              </a:rPr>
              <a:t> </a:t>
            </a:r>
            <a:r>
              <a:rPr lang="ar-SA" sz="2000" b="1" dirty="0" err="1">
                <a:solidFill>
                  <a:schemeClr val="accent3">
                    <a:lumMod val="75000"/>
                  </a:schemeClr>
                </a:solidFill>
              </a:rPr>
              <a:t>الرابعه</a:t>
            </a:r>
            <a:r>
              <a:rPr lang="ar-SA" sz="2000" b="1" dirty="0">
                <a:solidFill>
                  <a:schemeClr val="accent3">
                    <a:lumMod val="75000"/>
                  </a:schemeClr>
                </a:solidFill>
              </a:rPr>
              <a:t> الرصد </a:t>
            </a:r>
            <a:r>
              <a:rPr lang="ar-SA" sz="2000" b="1" dirty="0" err="1">
                <a:solidFill>
                  <a:schemeClr val="accent3">
                    <a:lumMod val="75000"/>
                  </a:schemeClr>
                </a:solidFill>
              </a:rPr>
              <a:t>والمتابعه</a:t>
            </a:r>
            <a:r>
              <a:rPr lang="ar-SA" sz="2000" b="1" dirty="0">
                <a:solidFill>
                  <a:schemeClr val="accent3">
                    <a:lumMod val="75000"/>
                  </a:schemeClr>
                </a:solidFill>
              </a:rPr>
              <a:t>:</a:t>
            </a:r>
            <a:br>
              <a:rPr lang="ar-SA" sz="1800" dirty="0">
                <a:effectLst/>
              </a:rPr>
            </a:br>
            <a:r>
              <a:rPr lang="ar-SA" sz="1800" dirty="0">
                <a:effectLst/>
              </a:rPr>
              <a:t>يتم قياس مدى تحقيق </a:t>
            </a:r>
            <a:r>
              <a:rPr lang="ar-SA" sz="1800" dirty="0" err="1">
                <a:effectLst/>
              </a:rPr>
              <a:t>الاجرادات</a:t>
            </a:r>
            <a:r>
              <a:rPr lang="ar-SA" sz="1800" dirty="0">
                <a:effectLst/>
              </a:rPr>
              <a:t> الأمنية </a:t>
            </a:r>
            <a:r>
              <a:rPr lang="ar-SA" sz="1800" dirty="0" err="1">
                <a:effectLst/>
              </a:rPr>
              <a:t>للاهداف</a:t>
            </a:r>
            <a:r>
              <a:rPr lang="ar-SA" sz="1800" dirty="0">
                <a:effectLst/>
              </a:rPr>
              <a:t> </a:t>
            </a:r>
            <a:r>
              <a:rPr lang="ar-SA" sz="1800" dirty="0" err="1">
                <a:effectLst/>
              </a:rPr>
              <a:t>الموضوعه</a:t>
            </a:r>
            <a:r>
              <a:rPr lang="ar-SA" sz="1800" dirty="0">
                <a:effectLst/>
              </a:rPr>
              <a:t>. </a:t>
            </a:r>
            <a:br>
              <a:rPr lang="ar-SA" sz="1800" dirty="0">
                <a:effectLst/>
              </a:rPr>
            </a:br>
            <a:br>
              <a:rPr lang="ar-SA" sz="1800" dirty="0">
                <a:effectLst/>
              </a:rPr>
            </a:br>
            <a:br>
              <a:rPr lang="ar-SA" sz="1800" dirty="0">
                <a:effectLst/>
              </a:rPr>
            </a:br>
            <a:br>
              <a:rPr lang="ar-SA" sz="1800" dirty="0">
                <a:effectLst/>
              </a:rPr>
            </a:br>
            <a:br>
              <a:rPr lang="ar-SA" sz="1800" dirty="0">
                <a:effectLst/>
              </a:rPr>
            </a:br>
            <a:br>
              <a:rPr lang="ar-SA" sz="1800" dirty="0">
                <a:effectLst/>
              </a:rPr>
            </a:br>
            <a:br>
              <a:rPr lang="ar-SA" sz="1800" dirty="0">
                <a:effectLst/>
              </a:rPr>
            </a:br>
            <a:endParaRPr lang="ar-SA" sz="1800" dirty="0"/>
          </a:p>
        </p:txBody>
      </p:sp>
    </p:spTree>
    <p:extLst>
      <p:ext uri="{BB962C8B-B14F-4D97-AF65-F5344CB8AC3E}">
        <p14:creationId xmlns:p14="http://schemas.microsoft.com/office/powerpoint/2010/main" val="3862219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668D1-8EAE-6646-814C-AFC284221602}"/>
              </a:ext>
            </a:extLst>
          </p:cNvPr>
          <p:cNvSpPr>
            <a:spLocks noGrp="1"/>
          </p:cNvSpPr>
          <p:nvPr>
            <p:ph type="title"/>
          </p:nvPr>
        </p:nvSpPr>
        <p:spPr/>
        <p:txBody>
          <a:bodyPr/>
          <a:lstStyle/>
          <a:p>
            <a:pPr algn="r"/>
            <a:r>
              <a:rPr lang="ar-SA" dirty="0"/>
              <a:t>محاور المحاضرة </a:t>
            </a:r>
            <a:endParaRPr lang="en-US" dirty="0"/>
          </a:p>
        </p:txBody>
      </p:sp>
      <p:sp>
        <p:nvSpPr>
          <p:cNvPr id="3" name="Content Placeholder 2">
            <a:extLst>
              <a:ext uri="{FF2B5EF4-FFF2-40B4-BE49-F238E27FC236}">
                <a16:creationId xmlns:a16="http://schemas.microsoft.com/office/drawing/2014/main" id="{62CC0157-5B4D-3441-B8C9-29CF4C15E1A6}"/>
              </a:ext>
            </a:extLst>
          </p:cNvPr>
          <p:cNvSpPr>
            <a:spLocks noGrp="1"/>
          </p:cNvSpPr>
          <p:nvPr>
            <p:ph idx="1"/>
          </p:nvPr>
        </p:nvSpPr>
        <p:spPr/>
        <p:txBody>
          <a:bodyPr/>
          <a:lstStyle/>
          <a:p>
            <a:pPr lvl="1"/>
            <a:r>
              <a:rPr lang="ar-SA" dirty="0"/>
              <a:t>امن قاعدة البيانات </a:t>
            </a:r>
          </a:p>
          <a:p>
            <a:pPr lvl="1"/>
            <a:r>
              <a:rPr lang="ar-SA" dirty="0"/>
              <a:t>امن الشبكات</a:t>
            </a:r>
          </a:p>
          <a:p>
            <a:pPr lvl="1"/>
            <a:r>
              <a:rPr lang="ar-SA" dirty="0"/>
              <a:t>إدارة المخاطرة الامنية</a:t>
            </a:r>
            <a:endParaRPr lang="en-US" dirty="0"/>
          </a:p>
          <a:p>
            <a:pPr marL="82296" indent="0">
              <a:buNone/>
            </a:pPr>
            <a:endParaRPr lang="en-US" dirty="0"/>
          </a:p>
        </p:txBody>
      </p:sp>
    </p:spTree>
    <p:extLst>
      <p:ext uri="{BB962C8B-B14F-4D97-AF65-F5344CB8AC3E}">
        <p14:creationId xmlns:p14="http://schemas.microsoft.com/office/powerpoint/2010/main" val="1035891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31640" y="476672"/>
            <a:ext cx="7560840" cy="5760640"/>
          </a:xfrm>
        </p:spPr>
        <p:txBody>
          <a:bodyPr>
            <a:normAutofit/>
          </a:bodyPr>
          <a:lstStyle/>
          <a:p>
            <a:pPr algn="r"/>
            <a:r>
              <a:rPr lang="ar-SA" sz="2000" b="1" dirty="0">
                <a:solidFill>
                  <a:schemeClr val="accent3">
                    <a:lumMod val="75000"/>
                  </a:schemeClr>
                </a:solidFill>
              </a:rPr>
              <a:t>أمن قاعدة البيانات </a:t>
            </a:r>
            <a:br>
              <a:rPr lang="ar-SA" sz="2000" dirty="0"/>
            </a:br>
            <a:r>
              <a:rPr lang="ar-SA" sz="2000" dirty="0"/>
              <a:t>تعتبر قواعد البيانات من أساسيات العمل في المنظمات لأنها تحتوي على البيانات اللي تعتبر </a:t>
            </a:r>
            <a:r>
              <a:rPr lang="ar-SA" sz="2000" b="1" dirty="0">
                <a:solidFill>
                  <a:srgbClr val="FF0000"/>
                </a:solidFill>
              </a:rPr>
              <a:t>أصول</a:t>
            </a:r>
            <a:r>
              <a:rPr lang="ar-SA" sz="2000" dirty="0"/>
              <a:t> المنظمات القيمة اللي يجب أن تكون محمية.</a:t>
            </a:r>
            <a:br>
              <a:rPr lang="en-US" sz="2000" dirty="0"/>
            </a:br>
            <a:br>
              <a:rPr lang="ar-SA" sz="2000" dirty="0"/>
            </a:br>
            <a:r>
              <a:rPr lang="ar-SA" sz="2000" b="1" dirty="0">
                <a:solidFill>
                  <a:schemeClr val="accent3">
                    <a:lumMod val="75000"/>
                  </a:schemeClr>
                </a:solidFill>
              </a:rPr>
              <a:t>من الضوابط الأساسية المتعلقة بأمن البيانات:</a:t>
            </a:r>
            <a:br>
              <a:rPr lang="ar-SA" sz="2000" dirty="0"/>
            </a:br>
            <a:r>
              <a:rPr lang="ar-SA" sz="2000" dirty="0"/>
              <a:t>- ضوابط الدخول. </a:t>
            </a:r>
            <a:br>
              <a:rPr lang="ar-SA" sz="2000" dirty="0"/>
            </a:br>
            <a:r>
              <a:rPr lang="ar-SA" sz="2000" dirty="0"/>
              <a:t>- استبعاد البيانات الزائفة. </a:t>
            </a:r>
            <a:br>
              <a:rPr lang="ar-SA" sz="2000" dirty="0"/>
            </a:br>
            <a:r>
              <a:rPr lang="ar-SA" sz="2000" dirty="0"/>
              <a:t>-التأكد من هوية المستخدمين وصلاحيتهم. </a:t>
            </a:r>
            <a:br>
              <a:rPr lang="ar-SA" sz="2000" dirty="0"/>
            </a:br>
            <a:r>
              <a:rPr lang="ar-SA" sz="2000" dirty="0"/>
              <a:t>- الموثوقية. </a:t>
            </a:r>
            <a:br>
              <a:rPr lang="ar-SA" sz="2000" dirty="0"/>
            </a:br>
            <a:br>
              <a:rPr lang="en-US" sz="2000" dirty="0"/>
            </a:br>
            <a:r>
              <a:rPr lang="ar-SA" sz="2000" b="1" dirty="0">
                <a:solidFill>
                  <a:schemeClr val="accent3">
                    <a:lumMod val="75000"/>
                  </a:schemeClr>
                </a:solidFill>
              </a:rPr>
              <a:t>يمكن تصنيف </a:t>
            </a:r>
            <a:r>
              <a:rPr lang="ar-SA" sz="2000" b="1" dirty="0" err="1">
                <a:solidFill>
                  <a:schemeClr val="accent3">
                    <a:lumMod val="75000"/>
                  </a:schemeClr>
                </a:solidFill>
              </a:rPr>
              <a:t>الإحتياجات</a:t>
            </a:r>
            <a:r>
              <a:rPr lang="ar-SA" sz="2000" b="1" dirty="0">
                <a:solidFill>
                  <a:schemeClr val="accent3">
                    <a:lumMod val="75000"/>
                  </a:schemeClr>
                </a:solidFill>
              </a:rPr>
              <a:t> اللازمة لأمن قاعدة البيانات إلى:</a:t>
            </a:r>
            <a:br>
              <a:rPr lang="ar-SA" sz="2000" dirty="0"/>
            </a:br>
            <a:r>
              <a:rPr lang="ar-SA" sz="2000" dirty="0"/>
              <a:t>-سلامة قاعدة البيانات المادية:</a:t>
            </a:r>
            <a:br>
              <a:rPr lang="ar-SA" sz="2000" dirty="0"/>
            </a:br>
            <a:r>
              <a:rPr lang="ar-SA" sz="2000" dirty="0"/>
              <a:t> يجب ان تكون قاعدة البيانات محصنه ضد المشاكل المادية ، مثلك انقطاع التيار الكهربائي </a:t>
            </a:r>
            <a:br>
              <a:rPr lang="ar-SA" sz="2000" dirty="0"/>
            </a:br>
            <a:r>
              <a:rPr lang="ar-SA" sz="2000" dirty="0"/>
              <a:t>-سلامة قاعدة البيانات المنطقية:</a:t>
            </a:r>
            <a:br>
              <a:rPr lang="ar-SA" sz="2000" dirty="0"/>
            </a:br>
            <a:r>
              <a:rPr lang="ar-SA" sz="2000" dirty="0"/>
              <a:t>يجب الحفاظ على هيكلية قاعده البيانات </a:t>
            </a:r>
            <a:br>
              <a:rPr lang="ar-SA" sz="2000" dirty="0"/>
            </a:br>
            <a:br>
              <a:rPr lang="ar-SA" sz="2000" dirty="0"/>
            </a:br>
            <a:br>
              <a:rPr lang="ar-SA" sz="2000" dirty="0"/>
            </a:br>
            <a:endParaRPr lang="ar-SA" sz="2000" dirty="0"/>
          </a:p>
        </p:txBody>
      </p:sp>
    </p:spTree>
    <p:extLst>
      <p:ext uri="{BB962C8B-B14F-4D97-AF65-F5344CB8AC3E}">
        <p14:creationId xmlns:p14="http://schemas.microsoft.com/office/powerpoint/2010/main" val="3450077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899592" y="188640"/>
            <a:ext cx="8208912" cy="6669360"/>
          </a:xfrm>
        </p:spPr>
        <p:txBody>
          <a:bodyPr>
            <a:normAutofit fontScale="90000"/>
          </a:bodyPr>
          <a:lstStyle/>
          <a:p>
            <a:pPr algn="r"/>
            <a:r>
              <a:rPr lang="ar-SA" sz="2000" b="1" dirty="0">
                <a:solidFill>
                  <a:schemeClr val="accent3">
                    <a:lumMod val="75000"/>
                  </a:schemeClr>
                </a:solidFill>
              </a:rPr>
              <a:t>سرقة البيانات: </a:t>
            </a:r>
            <a:br>
              <a:rPr lang="ar-SA" sz="2000" dirty="0"/>
            </a:br>
            <a:r>
              <a:rPr lang="ar-SA" sz="2000" dirty="0"/>
              <a:t>-أصبحت معلومات المنظمة هدفاً للسرقة عن طريق نسخها أو نقلها أو أخذها من المنظمة بشكل غير قانوني.. </a:t>
            </a:r>
            <a:br>
              <a:rPr lang="ar-SA" sz="2000" dirty="0"/>
            </a:br>
            <a:br>
              <a:rPr lang="ar-SA" sz="2000" dirty="0"/>
            </a:br>
            <a:r>
              <a:rPr lang="ar-SA" sz="2000" dirty="0"/>
              <a:t>-رغم أن التقنيات الأمنية تتحسن ولكن التهديدات تزداد تطوراً وتعقيداً. </a:t>
            </a:r>
            <a:br>
              <a:rPr lang="ar-SA" sz="2000" dirty="0"/>
            </a:br>
            <a:br>
              <a:rPr lang="ar-SA" sz="2000" dirty="0"/>
            </a:br>
            <a:r>
              <a:rPr lang="ar-SA" sz="2000" dirty="0"/>
              <a:t>-فإن </a:t>
            </a:r>
            <a:r>
              <a:rPr lang="ar-SA" sz="2000" b="1" u="sng" dirty="0"/>
              <a:t>التهديدات الداخلية </a:t>
            </a:r>
            <a:r>
              <a:rPr lang="ar-SA" sz="2000" dirty="0"/>
              <a:t>مصدر القلق الأكبر والمشكلة الأكثر شيوعياً لسرقة البيانات (التهديد من الداخل يمكن أن يكون الأكثر تكلفة والأشد ضرراً بسمعة المنظمة) </a:t>
            </a:r>
            <a:br>
              <a:rPr lang="ar-SA" sz="2000" dirty="0"/>
            </a:br>
            <a:br>
              <a:rPr lang="ar-SA" sz="2000" dirty="0"/>
            </a:br>
            <a:r>
              <a:rPr lang="ar-SA" sz="2000" dirty="0"/>
              <a:t>-وللسيطرة على مشاكل التهديدات الداخلية يجب أن تولي المنظمة عناية كبيرة بالأمن المتعلق بالأفراد: ويشمل عملية توظيف الموظفين والتأكد من تاريخهم و اتجاهاتهم، </a:t>
            </a:r>
            <a:r>
              <a:rPr lang="ar-SA" sz="2000" dirty="0" err="1"/>
              <a:t>والإهتمام</a:t>
            </a:r>
            <a:r>
              <a:rPr lang="ar-SA" sz="2000" dirty="0"/>
              <a:t> بالتدريب الأمني للموظفين، وكيفية التعامل مع الموظفين المستقيلين والمفصولين. </a:t>
            </a:r>
            <a:br>
              <a:rPr lang="ar-SA" sz="2000" dirty="0"/>
            </a:br>
            <a:br>
              <a:rPr lang="ar-SA" sz="2000" dirty="0"/>
            </a:br>
            <a:r>
              <a:rPr lang="ar-SA" sz="2000" b="1" dirty="0">
                <a:solidFill>
                  <a:schemeClr val="accent3">
                    <a:lumMod val="75000"/>
                  </a:schemeClr>
                </a:solidFill>
              </a:rPr>
              <a:t>الضوابط الخاصة بقواعد البيانات: </a:t>
            </a:r>
            <a:br>
              <a:rPr lang="ar-SA" sz="2000" dirty="0"/>
            </a:br>
            <a:r>
              <a:rPr lang="ar-SA" sz="2000" dirty="0"/>
              <a:t>يجب وضع ضوابط لحماية قاعدة البيانات من التخريب، و منها:</a:t>
            </a:r>
            <a:br>
              <a:rPr lang="ar-SA" sz="2000" dirty="0"/>
            </a:br>
            <a:r>
              <a:rPr lang="ar-SA" sz="2000" dirty="0"/>
              <a:t>-</a:t>
            </a:r>
            <a:r>
              <a:rPr lang="ar-SA" sz="2000" b="1" dirty="0"/>
              <a:t>قابلية المراجعة</a:t>
            </a:r>
            <a:r>
              <a:rPr lang="ar-SA" sz="2000" dirty="0"/>
              <a:t>:</a:t>
            </a:r>
            <a:br>
              <a:rPr lang="ar-SA" sz="2000" dirty="0"/>
            </a:br>
            <a:r>
              <a:rPr lang="ar-SA" sz="2000" dirty="0"/>
              <a:t> إمكانية متابعة من تمكن من الدخول إلى قاعدة البيانات أو من قام بالتعديل على عناصر معينة من قاعدة البيانات. </a:t>
            </a:r>
            <a:br>
              <a:rPr lang="ar-SA" sz="2000" dirty="0"/>
            </a:br>
            <a:r>
              <a:rPr lang="ar-SA" sz="2000" dirty="0"/>
              <a:t>-</a:t>
            </a:r>
            <a:r>
              <a:rPr lang="ar-SA" sz="2000" b="1" dirty="0"/>
              <a:t>ضوابط الوصول</a:t>
            </a:r>
            <a:r>
              <a:rPr lang="ar-SA" sz="2000" dirty="0"/>
              <a:t>: </a:t>
            </a:r>
            <a:br>
              <a:rPr lang="ar-SA" sz="2000" dirty="0"/>
            </a:br>
            <a:r>
              <a:rPr lang="ar-SA" sz="2000" dirty="0"/>
              <a:t>السماح للمستخدم بالوصول إلى البيانات المصرح له. </a:t>
            </a:r>
            <a:br>
              <a:rPr lang="ar-SA" sz="2000" dirty="0"/>
            </a:br>
            <a:r>
              <a:rPr lang="ar-SA" sz="2000" dirty="0"/>
              <a:t>-</a:t>
            </a:r>
            <a:r>
              <a:rPr lang="ar-SA" sz="2000" b="1" dirty="0"/>
              <a:t>التأكد من هوية المستخدم</a:t>
            </a:r>
            <a:r>
              <a:rPr lang="ar-SA" sz="2000" dirty="0"/>
              <a:t>:</a:t>
            </a:r>
            <a:br>
              <a:rPr lang="ar-SA" sz="2000" dirty="0"/>
            </a:br>
            <a:r>
              <a:rPr lang="ar-SA" sz="2000" dirty="0"/>
              <a:t> يتم تعريف كل مستخدم بصورة معينة وذلك للمراجعة أو للحصول على إذن للوصول إلي بيانات معينة.</a:t>
            </a:r>
            <a:br>
              <a:rPr lang="ar-SA" dirty="0"/>
            </a:br>
            <a:endParaRPr lang="ar-SA" dirty="0"/>
          </a:p>
        </p:txBody>
      </p:sp>
    </p:spTree>
    <p:extLst>
      <p:ext uri="{BB962C8B-B14F-4D97-AF65-F5344CB8AC3E}">
        <p14:creationId xmlns:p14="http://schemas.microsoft.com/office/powerpoint/2010/main" val="2373155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03648" y="692696"/>
            <a:ext cx="7603936" cy="6336704"/>
          </a:xfrm>
        </p:spPr>
        <p:txBody>
          <a:bodyPr>
            <a:noAutofit/>
          </a:bodyPr>
          <a:lstStyle/>
          <a:p>
            <a:pPr algn="r"/>
            <a:br>
              <a:rPr lang="ar-SA" sz="1800" dirty="0">
                <a:effectLst/>
              </a:rPr>
            </a:br>
            <a:r>
              <a:rPr lang="ar-SA" sz="2000" b="1" dirty="0">
                <a:solidFill>
                  <a:schemeClr val="accent3">
                    <a:lumMod val="75000"/>
                  </a:schemeClr>
                </a:solidFill>
              </a:rPr>
              <a:t>امن الشبكات :</a:t>
            </a:r>
            <a:r>
              <a:rPr lang="ar-SA" sz="1800" dirty="0">
                <a:effectLst/>
              </a:rPr>
              <a:t> </a:t>
            </a:r>
            <a:br>
              <a:rPr lang="ar-SA" sz="1800" dirty="0">
                <a:effectLst/>
              </a:rPr>
            </a:br>
            <a:r>
              <a:rPr lang="ar-SA" sz="1800" dirty="0">
                <a:effectLst/>
              </a:rPr>
              <a:t>لا تعتبر الكمبيوترات المعزولة أهداف محتملة لكثير من الهجمات . </a:t>
            </a:r>
            <a:r>
              <a:rPr lang="ar-SA" sz="1800" u="sng" dirty="0">
                <a:effectLst/>
              </a:rPr>
              <a:t>لكنها تصبح اكثر عرضة للخطر عند ربطها مع </a:t>
            </a:r>
            <a:r>
              <a:rPr lang="ar-SA" sz="1800" dirty="0">
                <a:effectLst/>
              </a:rPr>
              <a:t>الشبكات وخاصة الإنترنت ، </a:t>
            </a:r>
            <a:r>
              <a:rPr lang="ar-SA" sz="1800" dirty="0" err="1">
                <a:effectLst/>
              </a:rPr>
              <a:t>لانها</a:t>
            </a:r>
            <a:r>
              <a:rPr lang="ar-SA" sz="1800" dirty="0">
                <a:effectLst/>
              </a:rPr>
              <a:t> تصبح متاحه تقريباً لأي شخص على نطاق واسع جداً .</a:t>
            </a:r>
            <a:br>
              <a:rPr lang="ar-SA" sz="1800" dirty="0">
                <a:effectLst/>
              </a:rPr>
            </a:br>
            <a:r>
              <a:rPr lang="ar-SA" sz="1800" dirty="0">
                <a:effectLst/>
              </a:rPr>
              <a:t> لتتمكن المنظمات من الاستفادة من </a:t>
            </a:r>
            <a:r>
              <a:rPr lang="ar-SA" sz="1800" dirty="0" err="1">
                <a:effectLst/>
              </a:rPr>
              <a:t>التجاره</a:t>
            </a:r>
            <a:r>
              <a:rPr lang="ar-SA" sz="1800" dirty="0">
                <a:effectLst/>
              </a:rPr>
              <a:t> الإلكترونية ، وإدارة سلسلة التوريد ، وغيرها من العمليات </a:t>
            </a:r>
            <a:r>
              <a:rPr lang="ar-SA" sz="1800" dirty="0" err="1">
                <a:effectLst/>
              </a:rPr>
              <a:t>التجاريه</a:t>
            </a:r>
            <a:r>
              <a:rPr lang="ar-SA" sz="1800" dirty="0">
                <a:effectLst/>
              </a:rPr>
              <a:t> الرقمية يتعين على المنظمات جعل جزء من نظم معلوماتها متاح للعملاء  و الموردين . </a:t>
            </a:r>
            <a:br>
              <a:rPr lang="ar-SA" sz="1800" dirty="0">
                <a:effectLst/>
              </a:rPr>
            </a:br>
            <a:br>
              <a:rPr lang="ar-SA" sz="1800" dirty="0">
                <a:effectLst/>
              </a:rPr>
            </a:br>
            <a:r>
              <a:rPr lang="ar-SA" sz="2000" b="1" dirty="0">
                <a:solidFill>
                  <a:schemeClr val="accent3">
                    <a:lumMod val="75000"/>
                  </a:schemeClr>
                </a:solidFill>
              </a:rPr>
              <a:t>من الأسباب التي تجعل الشبكات اكثر عرضه لتهديد :</a:t>
            </a:r>
            <a:r>
              <a:rPr lang="ar-SA" sz="1800" dirty="0">
                <a:effectLst/>
              </a:rPr>
              <a:t> </a:t>
            </a:r>
            <a:br>
              <a:rPr lang="ar-SA" sz="1800" dirty="0">
                <a:effectLst/>
              </a:rPr>
            </a:br>
            <a:r>
              <a:rPr lang="ar-SA" sz="1800" dirty="0">
                <a:effectLst/>
              </a:rPr>
              <a:t>- </a:t>
            </a:r>
            <a:r>
              <a:rPr lang="ar-SA" sz="1800" b="1" dirty="0">
                <a:effectLst/>
              </a:rPr>
              <a:t>صعوبة تحديد هوية المهاجمين </a:t>
            </a:r>
            <a:r>
              <a:rPr lang="en-US" sz="1800" dirty="0">
                <a:effectLst/>
              </a:rPr>
              <a:t>Anonymity </a:t>
            </a:r>
            <a:br>
              <a:rPr lang="ar-SA" sz="1800" dirty="0">
                <a:effectLst/>
              </a:rPr>
            </a:br>
            <a:r>
              <a:rPr lang="ar-SA" sz="1800" dirty="0">
                <a:effectLst/>
              </a:rPr>
              <a:t>يمكن للمهاجم شن هجوم من على بعد آلاف الاميال وليس على اتصال مباشر مع النظام </a:t>
            </a:r>
            <a:br>
              <a:rPr lang="ar-SA" sz="1800" dirty="0">
                <a:effectLst/>
              </a:rPr>
            </a:br>
            <a:r>
              <a:rPr lang="ar-SA" sz="1800" dirty="0">
                <a:effectLst/>
              </a:rPr>
              <a:t>- </a:t>
            </a:r>
            <a:r>
              <a:rPr lang="ar-SA" sz="1800" b="1" dirty="0">
                <a:effectLst/>
              </a:rPr>
              <a:t>نقاط كثيره للهجوم </a:t>
            </a:r>
            <a:r>
              <a:rPr lang="ar-SA" sz="1800" dirty="0">
                <a:effectLst/>
              </a:rPr>
              <a:t>:</a:t>
            </a:r>
            <a:br>
              <a:rPr lang="ar-SA" sz="1800" dirty="0">
                <a:effectLst/>
              </a:rPr>
            </a:br>
            <a:r>
              <a:rPr lang="ar-SA" sz="1800" dirty="0">
                <a:effectLst/>
              </a:rPr>
              <a:t>تنتقل البيانات او الملفات عبر عديد من </a:t>
            </a:r>
            <a:r>
              <a:rPr lang="ar-SA" sz="1800" dirty="0" err="1">
                <a:effectLst/>
              </a:rPr>
              <a:t>الاجهزه</a:t>
            </a:r>
            <a:r>
              <a:rPr lang="ar-SA" sz="1800" dirty="0">
                <a:effectLst/>
              </a:rPr>
              <a:t> المضيفة للوصول الى استخدام تفرض . بعض </a:t>
            </a:r>
            <a:r>
              <a:rPr lang="ar-SA" sz="1800" dirty="0" err="1">
                <a:effectLst/>
              </a:rPr>
              <a:t>الاجهزه</a:t>
            </a:r>
            <a:r>
              <a:rPr lang="ar-SA" sz="1800" dirty="0">
                <a:effectLst/>
              </a:rPr>
              <a:t> المضيفة سياسات أمنيه صارمه </a:t>
            </a:r>
            <a:br>
              <a:rPr lang="ar-SA" sz="1800" dirty="0">
                <a:effectLst/>
              </a:rPr>
            </a:br>
            <a:br>
              <a:rPr lang="ar-SA" sz="1800" dirty="0">
                <a:effectLst/>
              </a:rPr>
            </a:br>
            <a:r>
              <a:rPr lang="ar-SA" sz="1800" b="1" dirty="0">
                <a:effectLst/>
              </a:rPr>
              <a:t>- المشاركة :</a:t>
            </a:r>
            <a:r>
              <a:rPr lang="ar-SA" sz="1800" dirty="0">
                <a:effectLst/>
              </a:rPr>
              <a:t> </a:t>
            </a:r>
            <a:br>
              <a:rPr lang="ar-SA" sz="1800" dirty="0">
                <a:effectLst/>
              </a:rPr>
            </a:br>
            <a:r>
              <a:rPr lang="ar-SA" sz="1800" dirty="0">
                <a:effectLst/>
              </a:rPr>
              <a:t>تتميز الشبكات بالتشارك بالموارد وتوزيع العمل الذي يعني ان أعداد كبيره من المستخدمين لديهم القدرة على الوصول الى أنظمة الشبكات </a:t>
            </a:r>
            <a:br>
              <a:rPr lang="ar-SA" sz="1800" dirty="0">
                <a:effectLst/>
              </a:rPr>
            </a:br>
            <a:br>
              <a:rPr lang="ar-SA" sz="1800" dirty="0">
                <a:effectLst/>
              </a:rPr>
            </a:br>
            <a:r>
              <a:rPr lang="ar-SA" sz="1800" dirty="0">
                <a:effectLst/>
              </a:rPr>
              <a:t>- </a:t>
            </a:r>
            <a:r>
              <a:rPr lang="ar-SA" sz="1800" b="1" dirty="0">
                <a:effectLst/>
              </a:rPr>
              <a:t>حدود غير معروفه :</a:t>
            </a:r>
            <a:r>
              <a:rPr lang="ar-SA" sz="1800" dirty="0">
                <a:effectLst/>
              </a:rPr>
              <a:t> </a:t>
            </a:r>
            <a:br>
              <a:rPr lang="ar-SA" sz="1800" dirty="0">
                <a:effectLst/>
              </a:rPr>
            </a:br>
            <a:r>
              <a:rPr lang="ar-SA" sz="1800" dirty="0">
                <a:effectLst/>
              </a:rPr>
              <a:t>امتداد الشبكات يؤدي الى عدم اليقين بشأن حدود </a:t>
            </a:r>
            <a:r>
              <a:rPr lang="ar-SA" sz="1800" dirty="0" err="1">
                <a:effectLst/>
              </a:rPr>
              <a:t>الشبكه</a:t>
            </a:r>
            <a:r>
              <a:rPr lang="ar-SA" sz="1800" dirty="0">
                <a:effectLst/>
              </a:rPr>
              <a:t> . بحيث ان جهاز مضيف واحد قد يكون حلقة الربط مع شبكات أخرى . </a:t>
            </a:r>
            <a:br>
              <a:rPr lang="ar-SA" sz="1800" dirty="0">
                <a:effectLst/>
              </a:rPr>
            </a:br>
            <a:br>
              <a:rPr lang="ar-SA" sz="1800" dirty="0">
                <a:effectLst/>
              </a:rPr>
            </a:br>
            <a:r>
              <a:rPr lang="ar-SA" sz="1800" dirty="0">
                <a:effectLst/>
              </a:rPr>
              <a:t>- </a:t>
            </a:r>
            <a:r>
              <a:rPr lang="ar-SA" sz="1800" b="1" dirty="0">
                <a:effectLst/>
              </a:rPr>
              <a:t>كلما زادت الإجراءات الأمنية </a:t>
            </a:r>
            <a:r>
              <a:rPr lang="ar-SA" sz="1800" b="1" dirty="0" err="1">
                <a:effectLst/>
              </a:rPr>
              <a:t>المضافه</a:t>
            </a:r>
            <a:r>
              <a:rPr lang="ar-SA" sz="1800" b="1" dirty="0">
                <a:effectLst/>
              </a:rPr>
              <a:t> ازدادت صعوبة استخدام الشبكات وازدادت بطأ مما يؤثر على سهولة الاستخدام </a:t>
            </a:r>
            <a:br>
              <a:rPr lang="ar-SA" sz="1800" b="1" dirty="0">
                <a:effectLst/>
              </a:rPr>
            </a:br>
            <a:endParaRPr lang="ar-SA" sz="1800" b="1" dirty="0">
              <a:effectLst/>
            </a:endParaRPr>
          </a:p>
        </p:txBody>
      </p:sp>
    </p:spTree>
    <p:extLst>
      <p:ext uri="{BB962C8B-B14F-4D97-AF65-F5344CB8AC3E}">
        <p14:creationId xmlns:p14="http://schemas.microsoft.com/office/powerpoint/2010/main" val="1635936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32560" y="359898"/>
            <a:ext cx="7406640" cy="6309462"/>
          </a:xfrm>
        </p:spPr>
        <p:txBody>
          <a:bodyPr>
            <a:noAutofit/>
          </a:bodyPr>
          <a:lstStyle/>
          <a:p>
            <a:pPr algn="r"/>
            <a:r>
              <a:rPr lang="ar-SA" sz="1800" dirty="0"/>
              <a:t>- </a:t>
            </a:r>
            <a:r>
              <a:rPr lang="ar-SA" sz="2000" b="1" dirty="0">
                <a:solidFill>
                  <a:schemeClr val="accent3">
                    <a:lumMod val="75000"/>
                  </a:schemeClr>
                </a:solidFill>
              </a:rPr>
              <a:t>أنواع التهديدات لأمن الشبكات : </a:t>
            </a:r>
            <a:br>
              <a:rPr lang="ar-SA" sz="1800" dirty="0"/>
            </a:br>
            <a:r>
              <a:rPr lang="ar-SA" sz="1800" dirty="0"/>
              <a:t>١- الهجوم غير التقني : الهندسة الاجتماعية </a:t>
            </a:r>
            <a:r>
              <a:rPr lang="en-US" sz="1800" dirty="0"/>
              <a:t>Social Engineering</a:t>
            </a:r>
            <a:br>
              <a:rPr lang="en-US" sz="1800" dirty="0"/>
            </a:br>
            <a:r>
              <a:rPr lang="ar-SA" sz="1800" dirty="0"/>
              <a:t>تنطوي الهندسة الاجتماعية على استخدام المهارات الاجتماعية والتفاعل الشخصي لجعل شخص ما يكشف عن معلومات ذات صلة أمنيه او تنفيذ إجراءات تعتبر خطر على امن نظم معلومات المنظمة وقد تسهل الهجوم عليها . </a:t>
            </a:r>
            <a:br>
              <a:rPr lang="ar-SA" sz="1800" dirty="0"/>
            </a:br>
            <a:br>
              <a:rPr lang="ar-SA" sz="1800" dirty="0"/>
            </a:br>
            <a:r>
              <a:rPr lang="ar-SA" sz="1800" dirty="0"/>
              <a:t>وظيفة الهندسة الاجتماعية هي اقناع الضحية على ان يكون مفيد </a:t>
            </a:r>
            <a:br>
              <a:rPr lang="ar-SA" sz="1800" dirty="0"/>
            </a:br>
            <a:br>
              <a:rPr lang="ar-SA" sz="1800" dirty="0"/>
            </a:br>
            <a:r>
              <a:rPr lang="ar-SA" sz="2000" b="1" dirty="0">
                <a:solidFill>
                  <a:schemeClr val="accent3">
                    <a:lumMod val="75000"/>
                  </a:schemeClr>
                </a:solidFill>
              </a:rPr>
              <a:t>الأساليب المستخدمة لمكافحة الهندسة الاجتماعية :</a:t>
            </a:r>
            <a:br>
              <a:rPr lang="ar-SA" sz="1800" dirty="0"/>
            </a:br>
            <a:r>
              <a:rPr lang="ar-SA" sz="1800" dirty="0"/>
              <a:t>١- تعليم و تدريب الموظفين لمواجهة أنواع مختلفة من الهندسة الاجتماعية </a:t>
            </a:r>
            <a:br>
              <a:rPr lang="ar-SA" sz="1800" dirty="0"/>
            </a:br>
            <a:r>
              <a:rPr lang="ar-SA" sz="1800" dirty="0"/>
              <a:t>٢- وضع السياسات و الإجراءات الواجب اتباعها في حال حدوث خطر </a:t>
            </a:r>
            <a:br>
              <a:rPr lang="ar-SA" sz="1800" dirty="0"/>
            </a:br>
            <a:r>
              <a:rPr lang="ar-SA" sz="1800" dirty="0"/>
              <a:t>٣- القيام باختبارات للاختراق و الإيقاع بالموظفين </a:t>
            </a:r>
            <a:br>
              <a:rPr lang="ar-SA" sz="1800" dirty="0"/>
            </a:br>
            <a:br>
              <a:rPr lang="ar-SA" sz="1800" dirty="0"/>
            </a:br>
            <a:br>
              <a:rPr lang="ar-SA" sz="1800" dirty="0"/>
            </a:br>
            <a:br>
              <a:rPr lang="ar-SA" sz="1800" dirty="0"/>
            </a:br>
            <a:br>
              <a:rPr lang="ar-SA" sz="1800" dirty="0"/>
            </a:br>
            <a:br>
              <a:rPr lang="ar-SA" sz="1800" dirty="0"/>
            </a:br>
            <a:br>
              <a:rPr lang="ar-SA" sz="1800" dirty="0"/>
            </a:br>
            <a:br>
              <a:rPr lang="ar-SA" sz="1800" dirty="0"/>
            </a:br>
            <a:br>
              <a:rPr lang="ar-SA" sz="1800" dirty="0"/>
            </a:br>
            <a:br>
              <a:rPr lang="ar-SA" sz="1800" dirty="0"/>
            </a:br>
            <a:r>
              <a:rPr lang="ar-SA" sz="1800" dirty="0"/>
              <a:t>-</a:t>
            </a:r>
          </a:p>
        </p:txBody>
      </p:sp>
    </p:spTree>
    <p:extLst>
      <p:ext uri="{BB962C8B-B14F-4D97-AF65-F5344CB8AC3E}">
        <p14:creationId xmlns:p14="http://schemas.microsoft.com/office/powerpoint/2010/main" val="1709665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BFE856-8646-FF4F-BA88-E96F0FBA6E35}"/>
              </a:ext>
            </a:extLst>
          </p:cNvPr>
          <p:cNvSpPr>
            <a:spLocks noGrp="1"/>
          </p:cNvSpPr>
          <p:nvPr>
            <p:ph idx="1"/>
          </p:nvPr>
        </p:nvSpPr>
        <p:spPr>
          <a:xfrm>
            <a:off x="1435608" y="260648"/>
            <a:ext cx="7498080" cy="5987752"/>
          </a:xfrm>
        </p:spPr>
        <p:txBody>
          <a:bodyPr>
            <a:normAutofit fontScale="92500" lnSpcReduction="10000"/>
          </a:bodyPr>
          <a:lstStyle/>
          <a:p>
            <a:br>
              <a:rPr lang="ar-SA"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٢- الانتحال </a:t>
            </a:r>
            <a:r>
              <a:rPr lang="en-US" sz="2000" dirty="0">
                <a:solidFill>
                  <a:srgbClr val="572314"/>
                </a:solidFill>
                <a:latin typeface="Gill Sans MT" panose="020B0502020104020203" pitchFamily="34" charset="77"/>
              </a:rPr>
              <a:t>Spoofing :</a:t>
            </a:r>
            <a:br>
              <a:rPr lang="en-US"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استخدام هوية كيان ما ( مستخدم ، حساب ، عملية ، جهاز ) على الشبكات مما يسمح للمهاجم العمل  تحت هوية هذا الكيان . </a:t>
            </a:r>
            <a:br>
              <a:rPr lang="ar-SA" sz="2000" dirty="0">
                <a:solidFill>
                  <a:srgbClr val="572314"/>
                </a:solidFill>
                <a:latin typeface="Gill Sans MT" panose="020B0502020104020203" pitchFamily="34" charset="77"/>
              </a:rPr>
            </a:br>
            <a:br>
              <a:rPr lang="ar-SA"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٣- </a:t>
            </a:r>
            <a:r>
              <a:rPr lang="en-US" sz="2000" dirty="0">
                <a:solidFill>
                  <a:srgbClr val="572314"/>
                </a:solidFill>
                <a:latin typeface="Gill Sans MT" panose="020B0502020104020203" pitchFamily="34" charset="77"/>
              </a:rPr>
              <a:t>Session hijacking</a:t>
            </a:r>
            <a:br>
              <a:rPr lang="en-US"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هو اعتراض وتولي عملية اتصال بدأت من قبل كيان اخر . </a:t>
            </a:r>
            <a:br>
              <a:rPr lang="ar-SA" sz="2000" dirty="0">
                <a:solidFill>
                  <a:srgbClr val="572314"/>
                </a:solidFill>
                <a:latin typeface="Gill Sans MT" panose="020B0502020104020203" pitchFamily="34" charset="77"/>
              </a:rPr>
            </a:br>
            <a:br>
              <a:rPr lang="ar-SA"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٤- </a:t>
            </a:r>
            <a:r>
              <a:rPr lang="en-US" sz="2000" dirty="0">
                <a:solidFill>
                  <a:srgbClr val="572314"/>
                </a:solidFill>
                <a:latin typeface="Gill Sans MT" panose="020B0502020104020203" pitchFamily="34" charset="77"/>
              </a:rPr>
              <a:t>Man-in-the-Middle Attack</a:t>
            </a:r>
            <a:br>
              <a:rPr lang="en-US"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هذا الهجوم مشابه لـ </a:t>
            </a:r>
            <a:r>
              <a:rPr lang="en-US" sz="2000" dirty="0">
                <a:solidFill>
                  <a:srgbClr val="572314"/>
                </a:solidFill>
                <a:latin typeface="Gill Sans MT" panose="020B0502020104020203" pitchFamily="34" charset="77"/>
              </a:rPr>
              <a:t>Session </a:t>
            </a:r>
            <a:r>
              <a:rPr lang="en-US" sz="2000" dirty="0" err="1">
                <a:solidFill>
                  <a:srgbClr val="572314"/>
                </a:solidFill>
                <a:latin typeface="Gill Sans MT" panose="020B0502020104020203" pitchFamily="34" charset="77"/>
              </a:rPr>
              <a:t>hijecking</a:t>
            </a:r>
            <a:r>
              <a:rPr lang="en-US" sz="2000" dirty="0">
                <a:solidFill>
                  <a:srgbClr val="572314"/>
                </a:solidFill>
                <a:latin typeface="Gill Sans MT" panose="020B0502020104020203" pitchFamily="34" charset="77"/>
              </a:rPr>
              <a:t> ، </a:t>
            </a:r>
            <a:r>
              <a:rPr lang="ar-SA" sz="2000" dirty="0">
                <a:solidFill>
                  <a:srgbClr val="572314"/>
                </a:solidFill>
                <a:latin typeface="Gill Sans MT" panose="020B0502020104020203" pitchFamily="34" charset="77"/>
              </a:rPr>
              <a:t>والذي فيه يتطفل كيان واحد بين اثنين اخرين .</a:t>
            </a:r>
            <a:br>
              <a:rPr lang="ar-SA" sz="2000" dirty="0">
                <a:solidFill>
                  <a:srgbClr val="572314"/>
                </a:solidFill>
                <a:latin typeface="Gill Sans MT" panose="020B0502020104020203" pitchFamily="34" charset="77"/>
              </a:rPr>
            </a:br>
            <a:br>
              <a:rPr lang="ar-SA"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٥- </a:t>
            </a:r>
            <a:r>
              <a:rPr lang="en-US" sz="2000" dirty="0">
                <a:solidFill>
                  <a:srgbClr val="572314"/>
                </a:solidFill>
                <a:latin typeface="Gill Sans MT" panose="020B0502020104020203" pitchFamily="34" charset="77"/>
              </a:rPr>
              <a:t>Denial-of-service (Dos) attack</a:t>
            </a:r>
            <a:br>
              <a:rPr lang="en-US"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يستهدف المهاجم كمبيوتر معين او شبكة الاتصالات او موقع بهدف تعطيل عملهم </a:t>
            </a:r>
            <a:br>
              <a:rPr lang="ar-SA" sz="2000" dirty="0">
                <a:solidFill>
                  <a:srgbClr val="572314"/>
                </a:solidFill>
                <a:latin typeface="Gill Sans MT" panose="020B0502020104020203" pitchFamily="34" charset="77"/>
              </a:rPr>
            </a:br>
            <a:br>
              <a:rPr lang="ar-SA" sz="2000" dirty="0">
                <a:solidFill>
                  <a:srgbClr val="572314"/>
                </a:solidFill>
                <a:latin typeface="Gill Sans MT" panose="020B0502020104020203" pitchFamily="34" charset="77"/>
              </a:rPr>
            </a:br>
            <a:br>
              <a:rPr lang="ar-SA"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٦- </a:t>
            </a:r>
            <a:r>
              <a:rPr lang="en-US" sz="2000" dirty="0">
                <a:solidFill>
                  <a:srgbClr val="572314"/>
                </a:solidFill>
                <a:latin typeface="Gill Sans MT" panose="020B0502020104020203" pitchFamily="34" charset="77"/>
              </a:rPr>
              <a:t>Distributed Denial-Of-service (DDoS) Attack </a:t>
            </a:r>
            <a:br>
              <a:rPr lang="en-US" sz="2000" dirty="0">
                <a:solidFill>
                  <a:srgbClr val="572314"/>
                </a:solidFill>
                <a:latin typeface="Gill Sans MT" panose="020B0502020104020203" pitchFamily="34" charset="77"/>
              </a:rPr>
            </a:br>
            <a:r>
              <a:rPr lang="ar-SA" sz="2000" dirty="0">
                <a:solidFill>
                  <a:srgbClr val="572314"/>
                </a:solidFill>
                <a:latin typeface="Gill Sans MT" panose="020B0502020104020203" pitchFamily="34" charset="77"/>
              </a:rPr>
              <a:t>في هاذا النوع من الهجوم يحاول المهاجم الوصول الى العديد من اجهزة الكمبيوتر على شبكة الإنترنت قدر ما يستطيع من خلال الاستفادة من الثغرات الأمنية او الضعف فيها ويقوم المهاجم بالسيطرة على هذه الأجهزة .</a:t>
            </a:r>
            <a:br>
              <a:rPr lang="ar-SA" sz="2000" dirty="0">
                <a:solidFill>
                  <a:srgbClr val="572314"/>
                </a:solidFill>
                <a:latin typeface="Gill Sans MT" panose="020B0502020104020203" pitchFamily="34" charset="77"/>
              </a:rPr>
            </a:br>
            <a:br>
              <a:rPr lang="ar-SA" sz="2000" dirty="0">
                <a:solidFill>
                  <a:srgbClr val="572314"/>
                </a:solidFill>
                <a:latin typeface="Gill Sans MT" panose="020B0502020104020203" pitchFamily="34" charset="77"/>
              </a:rPr>
            </a:br>
            <a:endParaRPr lang="en-US" sz="2000" b="1" dirty="0">
              <a:solidFill>
                <a:schemeClr val="accent3">
                  <a:lumMod val="75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val="2632710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32560" y="359898"/>
            <a:ext cx="7406640" cy="6309462"/>
          </a:xfrm>
        </p:spPr>
        <p:txBody>
          <a:bodyPr>
            <a:normAutofit fontScale="90000"/>
          </a:bodyPr>
          <a:lstStyle/>
          <a:p>
            <a:pPr algn="r"/>
            <a:br>
              <a:rPr lang="ar-SA" sz="1800" dirty="0">
                <a:effectLst/>
              </a:rPr>
            </a:br>
            <a:r>
              <a:rPr lang="ar-SA" sz="2000" b="1" dirty="0">
                <a:solidFill>
                  <a:schemeClr val="accent3">
                    <a:lumMod val="75000"/>
                  </a:schemeClr>
                </a:solidFill>
              </a:rPr>
              <a:t>حماية الشبكات: </a:t>
            </a:r>
            <a:br>
              <a:rPr lang="ar-SA" sz="1800" dirty="0">
                <a:effectLst/>
              </a:rPr>
            </a:br>
            <a:r>
              <a:rPr lang="ar-SA" sz="1800" dirty="0">
                <a:effectLst/>
              </a:rPr>
              <a:t>ان الشبكات تتعرض </a:t>
            </a:r>
            <a:r>
              <a:rPr lang="ar-SA" sz="1800" dirty="0" err="1">
                <a:effectLst/>
              </a:rPr>
              <a:t>لانواع</a:t>
            </a:r>
            <a:r>
              <a:rPr lang="ar-SA" sz="1800" dirty="0">
                <a:effectLst/>
              </a:rPr>
              <a:t> عديده من الهجمات مما يتطلب العديد من الضوابط لحماية الشبكات. </a:t>
            </a:r>
            <a:br>
              <a:rPr lang="ar-SA" sz="1800" dirty="0">
                <a:effectLst/>
              </a:rPr>
            </a:br>
            <a:r>
              <a:rPr lang="ar-SA" sz="2000" b="1" dirty="0">
                <a:solidFill>
                  <a:schemeClr val="accent3">
                    <a:lumMod val="75000"/>
                  </a:schemeClr>
                </a:solidFill>
              </a:rPr>
              <a:t>اهم عناصر حماية الشبكات:</a:t>
            </a:r>
            <a:br>
              <a:rPr lang="ar-SA" sz="1800" dirty="0">
                <a:effectLst/>
              </a:rPr>
            </a:br>
            <a:r>
              <a:rPr lang="ar-SA" sz="1800" dirty="0">
                <a:effectLst/>
              </a:rPr>
              <a:t>١- التأكد من </a:t>
            </a:r>
            <a:r>
              <a:rPr lang="ar-SA" sz="1800" dirty="0" err="1">
                <a:effectLst/>
              </a:rPr>
              <a:t>الهويه</a:t>
            </a:r>
            <a:r>
              <a:rPr lang="ar-SA" sz="1800" dirty="0">
                <a:effectLst/>
              </a:rPr>
              <a:t>: </a:t>
            </a:r>
            <a:br>
              <a:rPr lang="ar-SA" sz="1800" dirty="0">
                <a:effectLst/>
              </a:rPr>
            </a:br>
            <a:r>
              <a:rPr lang="ar-SA" sz="1800" dirty="0">
                <a:effectLst/>
              </a:rPr>
              <a:t>في البداية يجب تحديد الفرق بين التعريف </a:t>
            </a:r>
            <a:r>
              <a:rPr lang="ar-SA" sz="1800" dirty="0" err="1">
                <a:effectLst/>
              </a:rPr>
              <a:t>بالهويه</a:t>
            </a:r>
            <a:r>
              <a:rPr lang="ar-SA" sz="1800" dirty="0">
                <a:effectLst/>
              </a:rPr>
              <a:t> </a:t>
            </a:r>
            <a:r>
              <a:rPr lang="en-US" sz="1800" dirty="0" err="1">
                <a:effectLst/>
              </a:rPr>
              <a:t>Indentification</a:t>
            </a:r>
            <a:r>
              <a:rPr lang="en-US" sz="1800" dirty="0">
                <a:effectLst/>
              </a:rPr>
              <a:t>. </a:t>
            </a:r>
            <a:r>
              <a:rPr lang="ar-SA" sz="1800" dirty="0">
                <a:effectLst/>
              </a:rPr>
              <a:t> والتأكد من الهوية   </a:t>
            </a:r>
            <a:r>
              <a:rPr lang="en-US" sz="1800" dirty="0">
                <a:effectLst/>
              </a:rPr>
              <a:t>Authentication. </a:t>
            </a:r>
            <a:br>
              <a:rPr lang="ar-SA" sz="1800" dirty="0">
                <a:effectLst/>
              </a:rPr>
            </a:br>
            <a:br>
              <a:rPr lang="ar-SA" sz="1800" dirty="0">
                <a:effectLst/>
              </a:rPr>
            </a:br>
            <a:r>
              <a:rPr lang="ar-SA" sz="1800" dirty="0">
                <a:effectLst/>
              </a:rPr>
              <a:t>التعريف بالهوية </a:t>
            </a:r>
            <a:r>
              <a:rPr lang="en-US" sz="1800" dirty="0" err="1">
                <a:effectLst/>
              </a:rPr>
              <a:t>Indentification</a:t>
            </a:r>
            <a:r>
              <a:rPr lang="ar-SA" sz="1800" dirty="0">
                <a:effectLst/>
              </a:rPr>
              <a:t> </a:t>
            </a:r>
            <a:r>
              <a:rPr lang="en-US" sz="1800" dirty="0">
                <a:effectLst/>
              </a:rPr>
              <a:t> </a:t>
            </a:r>
            <a:r>
              <a:rPr lang="ar-SA" sz="1800" dirty="0">
                <a:effectLst/>
              </a:rPr>
              <a:t>مصطلح </a:t>
            </a:r>
            <a:r>
              <a:rPr lang="ar-SA" sz="1800" dirty="0" err="1">
                <a:effectLst/>
              </a:rPr>
              <a:t>للشخصالذي</a:t>
            </a:r>
            <a:r>
              <a:rPr lang="ar-SA" sz="1800" dirty="0">
                <a:effectLst/>
              </a:rPr>
              <a:t>  يقدم هويته </a:t>
            </a:r>
            <a:r>
              <a:rPr lang="ar-SA" sz="1800" dirty="0" err="1">
                <a:effectLst/>
              </a:rPr>
              <a:t>الفريده</a:t>
            </a:r>
            <a:r>
              <a:rPr lang="ar-SA" sz="1800" dirty="0">
                <a:effectLst/>
              </a:rPr>
              <a:t> للنظام والتي تفرق بينه وبين الاخرين مثلاً </a:t>
            </a:r>
            <a:r>
              <a:rPr lang="en-US" sz="1800" dirty="0">
                <a:effectLst/>
              </a:rPr>
              <a:t>User Name</a:t>
            </a:r>
            <a:br>
              <a:rPr lang="ar-SA" sz="1800" dirty="0">
                <a:effectLst/>
              </a:rPr>
            </a:br>
            <a:r>
              <a:rPr lang="en-US" sz="1800" dirty="0">
                <a:effectLst/>
              </a:rPr>
              <a:t> </a:t>
            </a:r>
            <a:r>
              <a:rPr lang="ar-SA" sz="1800" dirty="0">
                <a:effectLst/>
              </a:rPr>
              <a:t>التأكد من الهوية</a:t>
            </a:r>
            <a:br>
              <a:rPr lang="ar-SA" sz="1800" dirty="0">
                <a:effectLst/>
              </a:rPr>
            </a:br>
            <a:r>
              <a:rPr lang="ar-SA" sz="1800" dirty="0">
                <a:effectLst/>
              </a:rPr>
              <a:t>مصطلح يتناول جانب "كيف يمكنك اثبات هويتك اللي تدعى أنك هي.</a:t>
            </a:r>
            <a:br>
              <a:rPr lang="ar-SA" sz="1800" dirty="0">
                <a:effectLst/>
              </a:rPr>
            </a:br>
            <a:br>
              <a:rPr lang="ar-SA" sz="1800" dirty="0">
                <a:effectLst/>
              </a:rPr>
            </a:br>
            <a:r>
              <a:rPr lang="ar-SA" sz="2000" b="1" dirty="0">
                <a:solidFill>
                  <a:schemeClr val="accent3">
                    <a:lumMod val="75000"/>
                  </a:schemeClr>
                </a:solidFill>
              </a:rPr>
              <a:t>أنواع التأكد من الهوية:</a:t>
            </a:r>
            <a:br>
              <a:rPr lang="ar-SA" sz="1800" dirty="0">
                <a:effectLst/>
              </a:rPr>
            </a:br>
            <a:r>
              <a:rPr lang="ar-SA" sz="1800" dirty="0">
                <a:effectLst/>
              </a:rPr>
              <a:t>1- شيء يعرفه الشخص (كلمة المرور)</a:t>
            </a:r>
            <a:br>
              <a:rPr lang="ar-SA" sz="1800" dirty="0">
                <a:effectLst/>
              </a:rPr>
            </a:br>
            <a:r>
              <a:rPr lang="ar-SA" sz="1800" dirty="0">
                <a:effectLst/>
              </a:rPr>
              <a:t>2- شيء يملكه الشخص (البطاقة الذكية)</a:t>
            </a:r>
            <a:br>
              <a:rPr lang="ar-SA" sz="1800" dirty="0">
                <a:effectLst/>
              </a:rPr>
            </a:br>
            <a:r>
              <a:rPr lang="ar-SA" sz="1800" dirty="0">
                <a:effectLst/>
              </a:rPr>
              <a:t>3- شيء يمثل الشخص (بصمات الأصابع/ الصوت)</a:t>
            </a:r>
            <a:br>
              <a:rPr lang="ar-SA" sz="1800" dirty="0">
                <a:effectLst/>
              </a:rPr>
            </a:br>
            <a:br>
              <a:rPr lang="ar-SA" sz="1800" dirty="0">
                <a:effectLst/>
              </a:rPr>
            </a:br>
            <a:br>
              <a:rPr lang="ar-SA" sz="1800" dirty="0">
                <a:effectLst/>
              </a:rPr>
            </a:br>
            <a:br>
              <a:rPr lang="ar-SA" sz="1800" dirty="0">
                <a:effectLst/>
              </a:rPr>
            </a:br>
            <a:br>
              <a:rPr lang="ar-SA" sz="1800" dirty="0">
                <a:effectLst/>
              </a:rPr>
            </a:br>
            <a:br>
              <a:rPr lang="ar-SA" sz="1800" dirty="0">
                <a:effectLst/>
              </a:rPr>
            </a:br>
            <a:br>
              <a:rPr lang="ar-SA" sz="1800" dirty="0">
                <a:effectLst/>
              </a:rPr>
            </a:br>
            <a:endParaRPr lang="ar-SA" sz="1800" dirty="0"/>
          </a:p>
        </p:txBody>
      </p:sp>
    </p:spTree>
    <p:extLst>
      <p:ext uri="{BB962C8B-B14F-4D97-AF65-F5344CB8AC3E}">
        <p14:creationId xmlns:p14="http://schemas.microsoft.com/office/powerpoint/2010/main" val="3354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C7BA71-584D-0544-9949-21DD5B6DFCC1}"/>
              </a:ext>
            </a:extLst>
          </p:cNvPr>
          <p:cNvSpPr>
            <a:spLocks noGrp="1"/>
          </p:cNvSpPr>
          <p:nvPr>
            <p:ph idx="1"/>
          </p:nvPr>
        </p:nvSpPr>
        <p:spPr>
          <a:xfrm>
            <a:off x="1435608" y="404664"/>
            <a:ext cx="7498080" cy="5843736"/>
          </a:xfrm>
        </p:spPr>
        <p:txBody>
          <a:bodyPr>
            <a:normAutofit/>
          </a:bodyPr>
          <a:lstStyle/>
          <a:p>
            <a:r>
              <a:rPr lang="ar-SA" sz="2000" dirty="0"/>
              <a:t>2- التشفير: </a:t>
            </a:r>
            <a:br>
              <a:rPr lang="ar-SA" sz="2000" dirty="0"/>
            </a:br>
            <a:r>
              <a:rPr lang="ar-SA" sz="2000" dirty="0"/>
              <a:t>هو عملية تحويل النص العادي الى نص مشفر لا يمكن قراءته من قبل اي شخصّ غير المرسل والمرسل اليه </a:t>
            </a:r>
          </a:p>
          <a:p>
            <a:r>
              <a:rPr lang="ar-SA" sz="2000" dirty="0"/>
              <a:t>الهدف من التشفير هو حماية المعلومات </a:t>
            </a:r>
            <a:r>
              <a:rPr lang="ar-SA" sz="2000" dirty="0" err="1"/>
              <a:t>المخزنه</a:t>
            </a:r>
            <a:r>
              <a:rPr lang="ar-SA" sz="2000" dirty="0"/>
              <a:t> و نقل المعلومات بأمان. </a:t>
            </a:r>
            <a:br>
              <a:rPr lang="ar-SA" sz="2000" dirty="0"/>
            </a:br>
            <a:r>
              <a:rPr lang="ar-SA" sz="2000" dirty="0"/>
              <a:t>ويعتبر التشفير من اهم التقنيات المستخدمة لأمن الشبكات ومن المهم استخدام نظام تشفير قوي. </a:t>
            </a:r>
          </a:p>
          <a:p>
            <a:pPr marL="82296" indent="0">
              <a:buNone/>
            </a:pPr>
            <a:br>
              <a:rPr lang="ar-SA" sz="2000" dirty="0"/>
            </a:br>
            <a:r>
              <a:rPr lang="ar-SA" sz="2000" b="1" dirty="0">
                <a:solidFill>
                  <a:schemeClr val="accent3">
                    <a:lumMod val="75000"/>
                  </a:schemeClr>
                </a:solidFill>
                <a:effectLst>
                  <a:outerShdw blurRad="50000" dist="30000" dir="5400000" algn="tl" rotWithShape="0">
                    <a:srgbClr val="000000">
                      <a:alpha val="30000"/>
                    </a:srgbClr>
                  </a:outerShdw>
                </a:effectLst>
                <a:latin typeface="+mj-lt"/>
                <a:ea typeface="+mj-ea"/>
                <a:cs typeface="+mj-cs"/>
              </a:rPr>
              <a:t>انواع التشفير: </a:t>
            </a:r>
            <a:br>
              <a:rPr lang="ar-SA" sz="2000" dirty="0"/>
            </a:br>
            <a:r>
              <a:rPr lang="ar-SA" sz="2000" b="1" dirty="0">
                <a:solidFill>
                  <a:schemeClr val="accent3">
                    <a:lumMod val="75000"/>
                  </a:schemeClr>
                </a:solidFill>
                <a:effectLst>
                  <a:outerShdw blurRad="50000" dist="30000" dir="5400000" algn="tl" rotWithShape="0">
                    <a:srgbClr val="000000">
                      <a:alpha val="30000"/>
                    </a:srgbClr>
                  </a:outerShdw>
                </a:effectLst>
                <a:latin typeface="+mj-lt"/>
                <a:ea typeface="+mj-ea"/>
                <a:cs typeface="+mj-cs"/>
              </a:rPr>
              <a:t>١- التشفير بالمفتاح الخاص: </a:t>
            </a:r>
            <a:br>
              <a:rPr lang="ar-SA" sz="2000" dirty="0"/>
            </a:br>
            <a:r>
              <a:rPr lang="ar-SA" sz="2000" dirty="0"/>
              <a:t>يستخدم المرسل والمرسل اليه نفس المفتاح لتشفير </a:t>
            </a:r>
            <a:r>
              <a:rPr lang="en-US" sz="2000" dirty="0"/>
              <a:t>Encryption </a:t>
            </a:r>
            <a:r>
              <a:rPr lang="ar-SA" sz="2000" dirty="0"/>
              <a:t>وفك تشفير </a:t>
            </a:r>
            <a:r>
              <a:rPr lang="en-US" sz="2000" dirty="0"/>
              <a:t>Decryption </a:t>
            </a:r>
            <a:r>
              <a:rPr lang="ar-SA" sz="2000" dirty="0" err="1"/>
              <a:t>الرساله</a:t>
            </a:r>
            <a:r>
              <a:rPr lang="ar-SA" sz="2000" dirty="0"/>
              <a:t> حيث يتشاركان المفتاح دون الكشف عنه لاحد. </a:t>
            </a:r>
          </a:p>
          <a:p>
            <a:r>
              <a:rPr lang="ar-SA" sz="2000" dirty="0"/>
              <a:t>مشاكل التشفير بالمفتاح الخاص:</a:t>
            </a:r>
          </a:p>
          <a:p>
            <a:pPr marL="82296" indent="0">
              <a:buNone/>
            </a:pPr>
            <a:r>
              <a:rPr lang="ar-SA" sz="2000" dirty="0"/>
              <a:t>1- يجب ان يحصل المرسل والمرسل اليه على المفتاح ولا يمكن القيام بعملية المبادلة عن طريق شبكة الانترنت 2- الحاجه الى عدد كبير من المفاتيح اعتماداً على عدد مجموعات من الاطراف للتواصل</a:t>
            </a:r>
          </a:p>
          <a:p>
            <a:pPr marL="82296" indent="0">
              <a:buNone/>
            </a:pPr>
            <a:r>
              <a:rPr lang="ar-SA" sz="2000" dirty="0"/>
              <a:t>3- عند تلقي رسالة مشفرة بهذه الطريقة لا يمكن للمرء ان يكون متأكداً من هو مرسلها الحقيقي فقد يكون اي شخص يعرف المفتاح السري</a:t>
            </a:r>
            <a:br>
              <a:rPr lang="ar-SA" sz="2000" dirty="0"/>
            </a:br>
            <a:endParaRPr lang="en-US" sz="2000" b="1" dirty="0">
              <a:solidFill>
                <a:schemeClr val="accent3">
                  <a:lumMod val="75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val="4354879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841</TotalTime>
  <Words>1636</Words>
  <Application>Microsoft Macintosh PowerPoint</Application>
  <PresentationFormat>On-screen Show (4:3)</PresentationFormat>
  <Paragraphs>26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Gill Sans MT</vt:lpstr>
      <vt:lpstr>Verdana</vt:lpstr>
      <vt:lpstr>Wingdings 2</vt:lpstr>
      <vt:lpstr>انقلاب</vt:lpstr>
      <vt:lpstr>الفصل السابع  أمن نظم المعلومات مبادئ نظم المعلومات الإدارية د. آلاء عمر بارفعه   </vt:lpstr>
      <vt:lpstr>محاور المحاضرة </vt:lpstr>
      <vt:lpstr>أمن قاعدة البيانات  تعتبر قواعد البيانات من أساسيات العمل في المنظمات لأنها تحتوي على البيانات اللي تعتبر أصول المنظمات القيمة اللي يجب أن تكون محمية.  من الضوابط الأساسية المتعلقة بأمن البيانات: - ضوابط الدخول.  - استبعاد البيانات الزائفة.  -التأكد من هوية المستخدمين وصلاحيتهم.  - الموثوقية.   يمكن تصنيف الإحتياجات اللازمة لأمن قاعدة البيانات إلى: -سلامة قاعدة البيانات المادية:  يجب ان تكون قاعدة البيانات محصنه ضد المشاكل المادية ، مثلك انقطاع التيار الكهربائي  -سلامة قاعدة البيانات المنطقية: يجب الحفاظ على هيكلية قاعده البيانات    </vt:lpstr>
      <vt:lpstr>سرقة البيانات:  -أصبحت معلومات المنظمة هدفاً للسرقة عن طريق نسخها أو نقلها أو أخذها من المنظمة بشكل غير قانوني..   -رغم أن التقنيات الأمنية تتحسن ولكن التهديدات تزداد تطوراً وتعقيداً.   -فإن التهديدات الداخلية مصدر القلق الأكبر والمشكلة الأكثر شيوعياً لسرقة البيانات (التهديد من الداخل يمكن أن يكون الأكثر تكلفة والأشد ضرراً بسمعة المنظمة)   -وللسيطرة على مشاكل التهديدات الداخلية يجب أن تولي المنظمة عناية كبيرة بالأمن المتعلق بالأفراد: ويشمل عملية توظيف الموظفين والتأكد من تاريخهم و اتجاهاتهم، والإهتمام بالتدريب الأمني للموظفين، وكيفية التعامل مع الموظفين المستقيلين والمفصولين.   الضوابط الخاصة بقواعد البيانات:  يجب وضع ضوابط لحماية قاعدة البيانات من التخريب، و منها: -قابلية المراجعة:  إمكانية متابعة من تمكن من الدخول إلى قاعدة البيانات أو من قام بالتعديل على عناصر معينة من قاعدة البيانات.  -ضوابط الوصول:  السماح للمستخدم بالوصول إلى البيانات المصرح له.  -التأكد من هوية المستخدم:  يتم تعريف كل مستخدم بصورة معينة وذلك للمراجعة أو للحصول على إذن للوصول إلي بيانات معينة. </vt:lpstr>
      <vt:lpstr> امن الشبكات :  لا تعتبر الكمبيوترات المعزولة أهداف محتملة لكثير من الهجمات . لكنها تصبح اكثر عرضة للخطر عند ربطها مع الشبكات وخاصة الإنترنت ، لانها تصبح متاحه تقريباً لأي شخص على نطاق واسع جداً .  لتتمكن المنظمات من الاستفادة من التجاره الإلكترونية ، وإدارة سلسلة التوريد ، وغيرها من العمليات التجاريه الرقمية يتعين على المنظمات جعل جزء من نظم معلوماتها متاح للعملاء  و الموردين .   من الأسباب التي تجعل الشبكات اكثر عرضه لتهديد :  - صعوبة تحديد هوية المهاجمين Anonymity  يمكن للمهاجم شن هجوم من على بعد آلاف الاميال وليس على اتصال مباشر مع النظام  - نقاط كثيره للهجوم : تنتقل البيانات او الملفات عبر عديد من الاجهزه المضيفة للوصول الى استخدام تفرض . بعض الاجهزه المضيفة سياسات أمنيه صارمه   - المشاركة :  تتميز الشبكات بالتشارك بالموارد وتوزيع العمل الذي يعني ان أعداد كبيره من المستخدمين لديهم القدرة على الوصول الى أنظمة الشبكات   - حدود غير معروفه :  امتداد الشبكات يؤدي الى عدم اليقين بشأن حدود الشبكه . بحيث ان جهاز مضيف واحد قد يكون حلقة الربط مع شبكات أخرى .   - كلما زادت الإجراءات الأمنية المضافه ازدادت صعوبة استخدام الشبكات وازدادت بطأ مما يؤثر على سهولة الاستخدام  </vt:lpstr>
      <vt:lpstr>- أنواع التهديدات لأمن الشبكات :  ١- الهجوم غير التقني : الهندسة الاجتماعية Social Engineering تنطوي الهندسة الاجتماعية على استخدام المهارات الاجتماعية والتفاعل الشخصي لجعل شخص ما يكشف عن معلومات ذات صلة أمنيه او تنفيذ إجراءات تعتبر خطر على امن نظم معلومات المنظمة وقد تسهل الهجوم عليها .   وظيفة الهندسة الاجتماعية هي اقناع الضحية على ان يكون مفيد   الأساليب المستخدمة لمكافحة الهندسة الاجتماعية : ١- تعليم و تدريب الموظفين لمواجهة أنواع مختلفة من الهندسة الاجتماعية  ٢- وضع السياسات و الإجراءات الواجب اتباعها في حال حدوث خطر  ٣- القيام باختبارات للاختراق و الإيقاع بالموظفين           -</vt:lpstr>
      <vt:lpstr>PowerPoint Presentation</vt:lpstr>
      <vt:lpstr> حماية الشبكات:  ان الشبكات تتعرض لانواع عديده من الهجمات مما يتطلب العديد من الضوابط لحماية الشبكات.  اهم عناصر حماية الشبكات: ١- التأكد من الهويه:  في البداية يجب تحديد الفرق بين التعريف بالهويه Indentification.  والتأكد من الهوية   Authentication.   التعريف بالهوية Indentification  مصطلح للشخصالذي  يقدم هويته الفريده للنظام والتي تفرق بينه وبين الاخرين مثلاً User Name  التأكد من الهوية مصطلح يتناول جانب "كيف يمكنك اثبات هويتك اللي تدعى أنك هي.  أنواع التأكد من الهوية: 1- شيء يعرفه الشخص (كلمة المرور) 2- شيء يملكه الشخص (البطاقة الذكية) 3- شيء يمثل الشخص (بصمات الأصابع/ الصوت)       </vt:lpstr>
      <vt:lpstr>PowerPoint Presentation</vt:lpstr>
      <vt:lpstr> ٢- مفتاح التشفير العام:  يستخدم هذا الاسلوب مفتاحيين رقميين متصلين رياضياً مفتاح خاص ومفتاح عام  يتم الاحتفاظ بالمفتاح الخاص بصوره سريه من قبل المالك  ويمكن استخدام كلا المفتاحين لتشفير وفك الرساله بشرط عندما يُستخدم احد المفاتيح لتشفير الرساله لا يمكن استخدام نفس المفتاح لفك تشفيرها  الاستخدامات الرئيسيه لهذه التقنيه هي : 1/لتحقيق الخصوصية : اذا كان العميل يريد ان يرسل رساله الى التاجر بحيث يستطيع التاجر فقط قراءتها  2/لإثبات هوية المرسل: إذا كان العميل يريد أن يرسل رساله إلى تاجر ويريد أن يثبت أنه هو فعلا  من ارسلها فوائد استخدام مفتاح التشفير العام: 1/يمكن للمستخدم استخدام نفس زوج المفتاح الخاص والعام لكل نشاطاته، لان المفتاح الخاص به يبقى دائما سري  2/بما إن المستخدم فقط يعرف المفتاح الخاص به هذا يسمح باستخدام التوقيع الرقمي       </vt:lpstr>
      <vt:lpstr>PowerPoint Presentation</vt:lpstr>
      <vt:lpstr>5- الشبكات الخاصه الافتراضيه  يمكن للمنظمه بناء شبكه خاصه باستخدام نظام من خطوط الاتصالات المملوكه او المؤجره  ولكن مثل هذه الشبكات تكلف كثيرا لذلك تستخدم الكثير من المنظمات الشبكات للخاصه الافتراضيه   الشبكه الخاصه الافتراضيه : هي شبكه تستخدم شبكه الانترنت العامه لنقل المعلومات ولكن تبدو انها خاصه من خلال استخدام التشفير لتغيير معالم الاتصالات و التوثيق لضمان عدم العبث بالمعلومات و ضوابط الوصول للتحقق من هوية أي شخص يقوم باستخدام الشبكة.  يمكن استخدام الشبكات الخاصه الافتراضيه في ثلاث تطبيقات:  ١ الوصول عن بعد :  يتمكن الموظفين العاملين عن بعد الوصول الى الشبكه الداخليه للمنظمه بشكل آمن  ٢ المكاتب المتباعده :  انشاء شبكه امنه خاصه بين مكاتب متباعده تابعه للمنظمة  ٣ اكسترانت:  تقوم المنظمات باجراء الاعمال التجاريه الالكترونيه مع الشركاء التجاريين والموردين والزبائن عبرها       </vt:lpstr>
      <vt:lpstr>اداره المخاطر الامنيه  هي عمليه منهجيه لتحديد احتمال وقوع الهجمات الامنيه المختلفه وتحديد الاجراءات اللازمه لمنع او تخفيف تلك الهجمات  مراحل اداره المخاطر الأمنية:  المرحله الاولى التقييم: عن طريق تحديد الأصول المهمه و نقاط الضعف في نظام البمعلومات و التهديدات المحتملة لهذه الثغرات الأمنية    المرحله الثانيه التخطيط: الهدف من هذه المرحله هو التوصل الى مجموعة من السياسات التي تحدد نوع التهديدات    المرحله الثالثه التنفيذ: اختيار و تركيب التقنيات معينه لمواجهة كل من التهديدات ذات الأولوية العاليه    المرحله الرابعه الرصد والمتابعه: يتم قياس مدى تحقيق الاجرادات الأمنية للاهداف الموضوعه.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أمن قاعدة البيانات  تعتبر قواعد البيانات من أساسيات العمل في المنظمات لأنها تحتوي على البيانات اللي تعتبر أصول المنظمات القيمة اللي يجب أن تكون محمية. من الضوابط الأساسية المتعلقة بأمن البيانات: - ضوابط الدخول.  - استبعاد البيانات الزائفة.  -التأكد من هوية المستخدمين وصلاحيتهم.  - الموثوقية.  يمكن تصنيف الإحتياجات اللازمة لأمن قاعدة البيانات إلى: -سلامة قاعدة البيانات المادية.  -سلامة قاعدة البيانات المنطقية.</dc:title>
  <dc:creator>dell</dc:creator>
  <cp:lastModifiedBy>Allaa Omar Matouq Barefah</cp:lastModifiedBy>
  <cp:revision>16</cp:revision>
  <dcterms:created xsi:type="dcterms:W3CDTF">2019-11-03T17:59:22Z</dcterms:created>
  <dcterms:modified xsi:type="dcterms:W3CDTF">2019-12-05T13:56:56Z</dcterms:modified>
</cp:coreProperties>
</file>