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60" r:id="rId4"/>
    <p:sldId id="343" r:id="rId5"/>
    <p:sldId id="284" r:id="rId6"/>
    <p:sldId id="352" r:id="rId7"/>
    <p:sldId id="399" r:id="rId8"/>
    <p:sldId id="380" r:id="rId9"/>
    <p:sldId id="381" r:id="rId10"/>
    <p:sldId id="382" r:id="rId11"/>
    <p:sldId id="383" r:id="rId12"/>
    <p:sldId id="384" r:id="rId13"/>
    <p:sldId id="400" r:id="rId14"/>
    <p:sldId id="385" r:id="rId15"/>
    <p:sldId id="401" r:id="rId16"/>
    <p:sldId id="386" r:id="rId17"/>
    <p:sldId id="387" r:id="rId18"/>
    <p:sldId id="388" r:id="rId19"/>
    <p:sldId id="389" r:id="rId20"/>
    <p:sldId id="390" r:id="rId21"/>
    <p:sldId id="402" r:id="rId22"/>
    <p:sldId id="391" r:id="rId23"/>
    <p:sldId id="392" r:id="rId24"/>
    <p:sldId id="393" r:id="rId25"/>
    <p:sldId id="394" r:id="rId26"/>
    <p:sldId id="395" r:id="rId27"/>
    <p:sldId id="403" r:id="rId28"/>
    <p:sldId id="404" r:id="rId29"/>
    <p:sldId id="396" r:id="rId30"/>
    <p:sldId id="397" r:id="rId31"/>
    <p:sldId id="272" r:id="rId3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BC"/>
    <a:srgbClr val="FF0066"/>
    <a:srgbClr val="00823B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48"/>
    <p:restoredTop sz="94659"/>
  </p:normalViewPr>
  <p:slideViewPr>
    <p:cSldViewPr>
      <p:cViewPr varScale="1">
        <p:scale>
          <a:sx n="75" d="100"/>
          <a:sy n="75" d="100"/>
        </p:scale>
        <p:origin x="160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14" y="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3B9DA4-DD0B-4DD2-9647-5DEAD2A0125E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66EE1A-33F7-4D8D-8F05-FD9038A0BD8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4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02139-0E5E-4461-9486-1F640D103253}" type="datetimeFigureOut">
              <a:rPr lang="ar-SA" smtClean="0"/>
              <a:pPr/>
              <a:t>10 ربيع الأول، 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ACD40-4E52-4808-AC78-E9FF7DD75F6D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039582" y="548680"/>
            <a:ext cx="53639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l-Hadith1" pitchFamily="2" charset="-78"/>
              </a:rPr>
              <a:t>الوحدة الثالثة</a:t>
            </a:r>
          </a:p>
          <a:p>
            <a:pPr algn="ctr"/>
            <a:r>
              <a:rPr lang="ar-SA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l-Hadith1" pitchFamily="2" charset="-78"/>
              </a:rPr>
              <a:t>الحياة في العالم الذكي</a:t>
            </a:r>
          </a:p>
          <a:p>
            <a:pPr algn="ctr"/>
            <a:r>
              <a:rPr lang="ar-SA" sz="54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l-Hadith1" pitchFamily="2" charset="-78"/>
              </a:rPr>
              <a:t>العالم الذكي والمجتمع المعرفي</a:t>
            </a:r>
          </a:p>
        </p:txBody>
      </p:sp>
      <p:pic>
        <p:nvPicPr>
          <p:cNvPr id="6146" name="Picture 2" descr="نتيجة بحث الصور عن المجتمع المعرفي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0997"/>
            <a:ext cx="2771800" cy="197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نتيجة بحث الصور عن العالم الذك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85" y="3166549"/>
            <a:ext cx="3095625" cy="10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نتيجة بحث الصور عن العالم الذك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55951"/>
            <a:ext cx="299085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2500298" y="285728"/>
            <a:ext cx="55721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3-3) سمات المجتمع المعرفي 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635896" y="1052736"/>
            <a:ext cx="4436566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2.سرعة الاستجابة للمتغيرات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3433" y="1844824"/>
            <a:ext cx="763990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إن المجتمعات المعرفية تتسم بمرونة عالية </a:t>
            </a:r>
            <a:r>
              <a:rPr lang="ar-S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(لماذا)؟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لقدرتها على مواكبة التحولات السريعة بكفاءة وسلاسة عالية . </a:t>
            </a:r>
          </a:p>
          <a:p>
            <a:pPr algn="ctr"/>
            <a:r>
              <a:rPr lang="ar-S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ساعد ذلك على ظهور العديد من الهيئات الذكية في مجتمعات المعرفة المعاصرة مثل :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الحكومات الالكترونية 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الجامعات الافتراضية 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المدارس الذكية 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التجارة الالكترونية .</a:t>
            </a:r>
            <a:endParaRPr lang="ar-SA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13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2500298" y="285728"/>
            <a:ext cx="55721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3-3) سمات المجتمع المعرفي 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5143504" y="1052736"/>
            <a:ext cx="292895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 التطور التقني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755576" y="1844824"/>
            <a:ext cx="779296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تشهد المجتمعات المعرفية تطوراً كبيراً في التقنية من حيث :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صناعة تقنية المعلومات و الاتصالات .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التطبيقات والبرامج والذكاء الصناعي والتكنولوجيا العامة .</a:t>
            </a:r>
            <a:endParaRPr lang="ar-SA" sz="3200" dirty="0">
              <a:cs typeface="+mj-cs"/>
            </a:endParaRPr>
          </a:p>
        </p:txBody>
      </p:sp>
      <p:pic>
        <p:nvPicPr>
          <p:cNvPr id="3074" name="Picture 2" descr="نتيجة بحث الصور عن التقني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35" y="4027697"/>
            <a:ext cx="2986087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 عن التقني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61120"/>
            <a:ext cx="2299696" cy="198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2500298" y="285728"/>
            <a:ext cx="55721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3-3) سمات المجتمع المعرفي 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987824" y="1052736"/>
            <a:ext cx="508463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 تجاوز الحدود الزمانية والمكانية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3433" y="1844824"/>
            <a:ext cx="763990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أصبح العالم قرية صغيرة </a:t>
            </a:r>
            <a:r>
              <a:rPr lang="ar-S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(لماذا)؟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حيث تمكنا من تجاوز جميع المعوقات والصعوبات وأصبح العالم ضمن دائرة واحدة لا حدود زمانية ولا مكانية .</a:t>
            </a:r>
          </a:p>
          <a:p>
            <a:pPr algn="ctr"/>
            <a:r>
              <a:rPr lang="ar-S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أصبح تبادل المعرفة والمنتجات والخدمات أمرا سهلا ويسيرا .</a:t>
            </a:r>
          </a:p>
        </p:txBody>
      </p:sp>
      <p:pic>
        <p:nvPicPr>
          <p:cNvPr id="6" name="Picture 10" descr="نتيجة بحث الصور عن التعليم عن بع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99369"/>
            <a:ext cx="2787178" cy="17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2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عنوان 3"/>
          <p:cNvSpPr>
            <a:spLocks noGrp="1"/>
          </p:cNvSpPr>
          <p:nvPr>
            <p:ph type="title"/>
          </p:nvPr>
        </p:nvSpPr>
        <p:spPr>
          <a:xfrm rot="20281996">
            <a:off x="76200" y="331788"/>
            <a:ext cx="1928813" cy="78581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ar-SA" altLang="ar-SA" dirty="0">
                <a:solidFill>
                  <a:schemeClr val="tx1"/>
                </a:solidFill>
                <a:cs typeface="mohammad bold art 1" pitchFamily="2" charset="-78"/>
              </a:rPr>
              <a:t>نشاط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643063" y="571500"/>
            <a:ext cx="7215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3600" dirty="0">
                <a:latin typeface="Andalus" pitchFamily="18" charset="-78"/>
                <a:cs typeface="Andalus" pitchFamily="18" charset="-78"/>
              </a:rPr>
              <a:t>باستخدام إستراتيجية ( </a:t>
            </a:r>
            <a:r>
              <a:rPr lang="ar-SA" sz="3600" b="1" dirty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المعنى والكلمة</a:t>
            </a:r>
            <a:r>
              <a:rPr lang="ar-SA" sz="3600" dirty="0">
                <a:latin typeface="Andalus" pitchFamily="18" charset="-78"/>
                <a:cs typeface="Andalus" pitchFamily="18" charset="-78"/>
              </a:rPr>
              <a:t>) اذكري معنى الكلمة التالية ؟</a:t>
            </a:r>
            <a:endParaRPr lang="en-US" sz="36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428567" y="1857375"/>
          <a:ext cx="8286808" cy="4253557"/>
        </p:xfrm>
        <a:graphic>
          <a:graphicData uri="http://schemas.openxmlformats.org/drawingml/2006/table">
            <a:tbl>
              <a:tblPr rtl="1"/>
              <a:tblGrid>
                <a:gridCol w="201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0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0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7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2409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الكلمة</a:t>
                      </a:r>
                      <a:endParaRPr lang="en-US" sz="1800" dirty="0"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أ</a:t>
                      </a:r>
                      <a:endParaRPr lang="en-US" sz="1800" b="1" dirty="0"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ب</a:t>
                      </a:r>
                      <a:endParaRPr lang="en-US" sz="1800" b="1" dirty="0"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ج</a:t>
                      </a:r>
                      <a:endParaRPr lang="en-US" sz="1800" b="1" dirty="0"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د</a:t>
                      </a:r>
                      <a:endParaRPr lang="en-US" sz="1800" b="1" dirty="0"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المعنى</a:t>
                      </a:r>
                      <a:endParaRPr lang="en-US" sz="1800" dirty="0"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4507">
                <a:tc>
                  <a:txBody>
                    <a:bodyPr/>
                    <a:lstStyle/>
                    <a:p>
                      <a:pPr mar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Simple Bold Jut Out" pitchFamily="2" charset="-78"/>
                        </a:rPr>
                        <a:t>العالم الذكي</a:t>
                      </a:r>
                      <a:endParaRPr lang="en-US" sz="3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ar-SA" sz="2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Simple Bold Jut Out" pitchFamily="2" charset="-78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641">
                <a:tc gridSpan="6">
                  <a:txBody>
                    <a:bodyPr/>
                    <a:lstStyle/>
                    <a:p>
                      <a:pPr marL="274638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ar-SA" sz="2000" b="1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أ</a:t>
                      </a: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):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ar-SA" sz="20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أنا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أعرف المعنى وأستخدم الكلمة . </a:t>
                      </a: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( </a:t>
                      </a:r>
                      <a:r>
                        <a:rPr lang="ar-SA" sz="2000" b="1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ب</a:t>
                      </a: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):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أنا أعرف المعنى ولكنني لا أستخدم الكلمة 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182563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ar-SA" sz="2000" b="1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ج</a:t>
                      </a: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):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لقد رأيت الكلمة ولكنني لا أعرف المعنى   </a:t>
                      </a: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 </a:t>
                      </a:r>
                      <a:r>
                        <a:rPr lang="ar-SA" sz="2000" b="1" dirty="0" err="1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د</a:t>
                      </a:r>
                      <a:r>
                        <a:rPr lang="ar-SA" sz="2000" b="1" dirty="0">
                          <a:solidFill>
                            <a:srgbClr val="365F91"/>
                          </a:solidFill>
                          <a:latin typeface="Calibri"/>
                          <a:ea typeface="Calibri"/>
                          <a:cs typeface="Times New Roman"/>
                        </a:rPr>
                        <a:t> ):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لم أشاهد </a:t>
                      </a:r>
                      <a:r>
                        <a:rPr lang="ar-SA" sz="20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و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لم أسمع الكلمة من قبل .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156" marR="641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طاقة 1"/>
          <p:cNvSpPr/>
          <p:nvPr/>
        </p:nvSpPr>
        <p:spPr>
          <a:xfrm>
            <a:off x="2267744" y="285728"/>
            <a:ext cx="5804718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3-4) العالم الذكي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Intelligent World</a:t>
            </a:r>
            <a:endParaRPr lang="ar-SA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+mj-cs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785786" y="1124744"/>
            <a:ext cx="7429552" cy="22814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العالم الذي يستخدم تطور تكنولوجيا المعلومات والبرمجيات وشبكات الاتصالات لتقديم حلول ذكية ومبتكرة لمختلف مجالات الحياة تساعد على زيادة الكفاءة وتحسين الأداء .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8194" name="Picture 2" descr="نتيجة بحث الصور عن العالم الذك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23" y="3812059"/>
            <a:ext cx="3120337" cy="1751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6" name="Picture 4" descr="نتيجة بحث الصور عن العالم الذك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0" y="381205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876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عنوان 3"/>
          <p:cNvSpPr>
            <a:spLocks noGrp="1"/>
          </p:cNvSpPr>
          <p:nvPr>
            <p:ph type="title"/>
          </p:nvPr>
        </p:nvSpPr>
        <p:spPr>
          <a:xfrm>
            <a:off x="3648827" y="403643"/>
            <a:ext cx="1928813" cy="78581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ar-SA" altLang="ar-SA" dirty="0">
                <a:solidFill>
                  <a:schemeClr val="tx1"/>
                </a:solidFill>
                <a:cs typeface="mohammad bold art 1" pitchFamily="2" charset="-78"/>
              </a:rPr>
              <a:t>نشاط</a:t>
            </a:r>
          </a:p>
        </p:txBody>
      </p:sp>
      <p:sp>
        <p:nvSpPr>
          <p:cNvPr id="11287" name="Rectangle 6"/>
          <p:cNvSpPr>
            <a:spLocks noChangeArrowheads="1"/>
          </p:cNvSpPr>
          <p:nvPr/>
        </p:nvSpPr>
        <p:spPr bwMode="auto">
          <a:xfrm>
            <a:off x="928662" y="2786058"/>
            <a:ext cx="7094543" cy="1949172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قارني بين المجتمع المعرفي </a:t>
            </a:r>
            <a:r>
              <a:rPr lang="ar-SA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و</a:t>
            </a:r>
            <a:r>
              <a:rPr lang="ar-SA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 العالم الذكي 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cs typeface="Boahmed Alhour" pitchFamily="2" charset="-78"/>
            </a:endParaRPr>
          </a:p>
        </p:txBody>
      </p:sp>
      <p:sp>
        <p:nvSpPr>
          <p:cNvPr id="6" name="عنوان 3"/>
          <p:cNvSpPr txBox="1">
            <a:spLocks/>
          </p:cNvSpPr>
          <p:nvPr/>
        </p:nvSpPr>
        <p:spPr>
          <a:xfrm>
            <a:off x="1785918" y="1643050"/>
            <a:ext cx="5786477" cy="903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ohammad bold art 1" pitchFamily="2" charset="-78"/>
              </a:rPr>
              <a:t>إستراتيجية التعلم التعاوني ( مجموعات</a:t>
            </a:r>
            <a:r>
              <a:rPr kumimoji="0" lang="ar-SA" altLang="ar-S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ohammad bold art 1" pitchFamily="2" charset="-78"/>
              </a:rPr>
              <a:t> ) </a:t>
            </a:r>
            <a:r>
              <a:rPr kumimoji="0" lang="ar-SA" altLang="ar-SA" sz="28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mohammad bold art 1" pitchFamily="2" charset="-78"/>
              </a:rPr>
              <a:t>+ تنمية مهارة التفكير (المقارنة)</a:t>
            </a:r>
            <a:endParaRPr kumimoji="0" lang="ar-SA" altLang="ar-SA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mohammad bold art 1" pitchFamily="2" charset="-78"/>
            </a:endParaRPr>
          </a:p>
        </p:txBody>
      </p:sp>
      <p:pic>
        <p:nvPicPr>
          <p:cNvPr id="10" name="صورة 9" descr="تنزيل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572008"/>
            <a:ext cx="2095500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128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460704" y="285728"/>
            <a:ext cx="79453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3-5) أهمية التحول إلى المجتمع المعرفي في العالم المعاصر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259632" y="1052736"/>
            <a:ext cx="6812830" cy="1191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المعرفة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مصدر دخل وطني هائل ورافد لاقتصاد المجتمعات المعرفية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3433" y="2264649"/>
            <a:ext cx="763990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لذلك تتسابق الدول على استقطاب العلماء والحصول على المعرفة.</a:t>
            </a:r>
            <a:endParaRPr lang="ar-SA" sz="32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قامت بعض الدول بتغيير سياستها ووضعت قوانين من أجل الحصول على المعرفة مما يساهم في تحولها إلى مجتمعات معرفية .</a:t>
            </a:r>
          </a:p>
          <a:p>
            <a:pPr algn="ctr"/>
            <a:r>
              <a:rPr lang="ar-S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ولتحقيق هذا التحول تم التركيز على الانسان وتطويره حتى يصبح قادر على الانتاج والابتكار</a:t>
            </a:r>
          </a:p>
        </p:txBody>
      </p:sp>
    </p:spTree>
    <p:extLst>
      <p:ext uri="{BB962C8B-B14F-4D97-AF65-F5344CB8AC3E}">
        <p14:creationId xmlns:p14="http://schemas.microsoft.com/office/powerpoint/2010/main" val="65060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460704" y="285728"/>
            <a:ext cx="79453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3-5) أهمية التحول إلى المجتمع المعرفي في العالم المعاصر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755576" y="1412776"/>
            <a:ext cx="7650492" cy="30987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المملكة العربية السعودية </a:t>
            </a:r>
            <a:r>
              <a:rPr lang="ar-S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الدول التي قطعت شوطاً للتحول إلى مجتمع معرفي وجعلت منه هدفاً استراتيجيا وطنياً </a:t>
            </a:r>
            <a:r>
              <a:rPr lang="ar-S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  <a:endParaRPr lang="ar-SA" sz="4400" dirty="0">
              <a:solidFill>
                <a:srgbClr val="FF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528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13433" y="476672"/>
            <a:ext cx="7639906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ويتمثل ذلك في وضع خطط و برامج </a:t>
            </a:r>
            <a:r>
              <a:rPr lang="ar-SA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تنمويه</a:t>
            </a: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سريعة أهمها :</a:t>
            </a:r>
            <a:endParaRPr lang="ar-SA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236538" indent="-236538" algn="ctr">
              <a:buFont typeface="Arial" pitchFamily="34" charset="0"/>
              <a:buChar char="•"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التوسع في إنشاء الجامعات والكليات في جميع مناطق المملكة .</a:t>
            </a:r>
          </a:p>
          <a:p>
            <a:pPr marL="236538" indent="-236538" algn="ctr">
              <a:buFont typeface="Arial" pitchFamily="34" charset="0"/>
              <a:buChar char="•"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إطلاق مشروع خادم الحرمين الشريفين لتطوير التعليم العام .</a:t>
            </a:r>
          </a:p>
          <a:p>
            <a:pPr marL="236538" indent="-236538" algn="ctr">
              <a:buFont typeface="Arial" pitchFamily="34" charset="0"/>
              <a:buChar char="•"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إطلاق مشروع خادم الحرمين الشريفين للابتعاث الخارجي.</a:t>
            </a:r>
          </a:p>
          <a:p>
            <a:pPr marL="236538" indent="-236538" algn="ctr">
              <a:buFont typeface="Arial" pitchFamily="34" charset="0"/>
              <a:buChar char="•"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التوسع في تطبيق برامج الحكومة الالكترونية .</a:t>
            </a:r>
          </a:p>
          <a:p>
            <a:pPr marL="236538" indent="-236538" algn="ctr">
              <a:buFont typeface="Arial" pitchFamily="34" charset="0"/>
              <a:buChar char="•"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إنشاء مدينة الملك عبدالعزيز للعلوم والتقنية .</a:t>
            </a:r>
          </a:p>
          <a:p>
            <a:pPr marL="236538" indent="-236538" algn="ctr">
              <a:buFont typeface="Arial" pitchFamily="34" charset="0"/>
              <a:buChar char="•"/>
            </a:pP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إنشاء مؤسسة الملك عبدالعزيز ورجاله للموهبة والإبداع .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0242" name="Picture 2" descr="نتيجة بحث الصور عن الحكومة الالكترونية في المملك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55656"/>
            <a:ext cx="4490864" cy="2522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460704" y="285728"/>
            <a:ext cx="79453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3-6) اقتصاد المعرفة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1259632" y="1268760"/>
            <a:ext cx="681283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أن تكون المعرفة هي المحرك الأساسي للنمو الاقتصادي .</a:t>
            </a:r>
            <a:endParaRPr lang="ar-SA" sz="36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3433" y="2780928"/>
            <a:ext cx="763990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ماذا تعتمد اقتصادات المعرفة ؟</a:t>
            </a:r>
          </a:p>
          <a:p>
            <a:pPr algn="ct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على توافر تكنولوجيات المعلومات والاتصال واستخدام الابتكار والمعلومات الرقمية .</a:t>
            </a:r>
          </a:p>
        </p:txBody>
      </p:sp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خدوش من كلا الطرفين 2"/>
          <p:cNvSpPr/>
          <p:nvPr/>
        </p:nvSpPr>
        <p:spPr>
          <a:xfrm>
            <a:off x="571472" y="0"/>
            <a:ext cx="8001056" cy="6215106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ar-SA" sz="3200" b="1" u="sng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بعد دراستك لهذه الوحدة سوف تتحقق الأهداف التالية :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تعرف مفهوم المجتمع المعرفي .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تعدد أهم سمات المجتمع المعرفي .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تعرف مفهوم العالم الذكي .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تشرح أهمية التحول إلى المجتمع المعرفي في العالم المعاصر .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تستنتج الآثار الاقتصادية للمعرفة .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تعدد أهم منتجات المجتمع المعرفي الذكية .</a:t>
            </a:r>
          </a:p>
          <a:p>
            <a:pPr lvl="0">
              <a:buFont typeface="Wingdings" pitchFamily="2" charset="2"/>
              <a:buChar char="ü"/>
            </a:pPr>
            <a:r>
              <a:rPr lang="ar-SA" sz="3200" dirty="0">
                <a:solidFill>
                  <a:schemeClr val="tx1"/>
                </a:solidFill>
                <a:cs typeface="+mj-cs"/>
              </a:rPr>
              <a:t>تعرف مفهوم المدن والبيوت و وسائل النقل والتعاملات والشبكات الذكية .</a:t>
            </a:r>
          </a:p>
          <a:p>
            <a:pPr lvl="0">
              <a:buFont typeface="Wingdings" pitchFamily="2" charset="2"/>
              <a:buChar char="ü"/>
            </a:pPr>
            <a:endParaRPr lang="ar-SA" sz="3200" dirty="0"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714348" y="357166"/>
            <a:ext cx="7643866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وللاقتصاد المعرفي آثار عديدة على المجتمعات المعرفية: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143240" y="1000108"/>
            <a:ext cx="513957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التركيز على مرحلة الطفولة في التعليم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دعم المستقبل للمجتمعات المعرفية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الحصول على مخرجات تعليمية مرغوبة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يعطي المستهلك ثقة أكبر وخيارات أوسع في المنتجات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 يوفر الاقتصاد </a:t>
            </a:r>
            <a:r>
              <a:rPr lang="ar-SA" sz="2800" dirty="0" err="1">
                <a:cs typeface="+mj-cs"/>
              </a:rPr>
              <a:t>و</a:t>
            </a:r>
            <a:r>
              <a:rPr lang="ar-SA" sz="2800" dirty="0">
                <a:cs typeface="+mj-cs"/>
              </a:rPr>
              <a:t> المعرفة في كل محل تجاري ومكتب وإدارة ومدرسة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 يحقق التبادل التجاري </a:t>
            </a:r>
            <a:r>
              <a:rPr lang="ar-SA" sz="2800" dirty="0" err="1">
                <a:cs typeface="+mj-cs"/>
              </a:rPr>
              <a:t>و</a:t>
            </a:r>
            <a:r>
              <a:rPr lang="ar-SA" sz="2800" dirty="0">
                <a:cs typeface="+mj-cs"/>
              </a:rPr>
              <a:t> المعرفي إلكترونياً 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يغير الوظائف القديمة </a:t>
            </a:r>
            <a:r>
              <a:rPr lang="ar-SA" sz="2800" dirty="0" err="1">
                <a:cs typeface="+mj-cs"/>
              </a:rPr>
              <a:t>و</a:t>
            </a:r>
            <a:r>
              <a:rPr lang="ar-SA" sz="2800" dirty="0">
                <a:cs typeface="+mj-cs"/>
              </a:rPr>
              <a:t> يستحدث وظائف جديدة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 يرغم المؤسسات كافة على التجديد والإبداع </a:t>
            </a:r>
            <a:r>
              <a:rPr lang="ar-SA" sz="2800" dirty="0" err="1">
                <a:cs typeface="+mj-cs"/>
              </a:rPr>
              <a:t>و</a:t>
            </a:r>
            <a:r>
              <a:rPr lang="ar-SA" sz="2800" dirty="0">
                <a:cs typeface="+mj-cs"/>
              </a:rPr>
              <a:t> الاستجابة لاحتياجات المستهلك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611456" cy="3929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عنوان 3"/>
          <p:cNvSpPr>
            <a:spLocks noGrp="1"/>
          </p:cNvSpPr>
          <p:nvPr>
            <p:ph type="title"/>
          </p:nvPr>
        </p:nvSpPr>
        <p:spPr>
          <a:xfrm rot="20281996">
            <a:off x="862745" y="689395"/>
            <a:ext cx="1928813" cy="78581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ar-SA" altLang="ar-SA" dirty="0">
                <a:solidFill>
                  <a:schemeClr val="tx1"/>
                </a:solidFill>
                <a:cs typeface="mohammad bold art 1" pitchFamily="2" charset="-78"/>
              </a:rPr>
              <a:t>نشاط</a:t>
            </a:r>
          </a:p>
        </p:txBody>
      </p:sp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7858180" cy="3571886"/>
        </p:xfrm>
        <a:graphic>
          <a:graphicData uri="http://schemas.openxmlformats.org/drawingml/2006/table">
            <a:tbl>
              <a:tblPr rtl="1"/>
              <a:tblGrid>
                <a:gridCol w="394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2367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Simple Indust Shaded" pitchFamily="2" charset="-78"/>
                        </a:rPr>
                        <a:t>السؤال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Simple Indust Shaded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Simple Indust Shaded" pitchFamily="2" charset="-78"/>
                        </a:rPr>
                        <a:t>أفكاري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Simple Indust Shaded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Simple Indust Shaded" pitchFamily="2" charset="-78"/>
                        </a:rPr>
                        <a:t>أفكار زميلي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Simple Indust Shaded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Simple Indust Shaded" pitchFamily="2" charset="-78"/>
                        </a:rPr>
                        <a:t>أفكار الجميع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Simple Indust Shaded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Simple Indust Shaded" pitchFamily="2" charset="-78"/>
                        </a:rPr>
                        <a:t>المشاركة التي سنقدمها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Simple Indust Shaded" pitchFamily="2" charset="-7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1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Arabic" pitchFamily="18" charset="-78"/>
                          <a:ea typeface="+mn-ea"/>
                          <a:cs typeface="+mn-cs"/>
                        </a:rPr>
                        <a:t>عددي بعض من منتجات المجتمع المعرفي والعالم الذكي ؟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Rectangle 6"/>
          <p:cNvSpPr>
            <a:spLocks noChangeArrowheads="1"/>
          </p:cNvSpPr>
          <p:nvPr/>
        </p:nvSpPr>
        <p:spPr bwMode="auto">
          <a:xfrm>
            <a:off x="2357422" y="785794"/>
            <a:ext cx="623728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ar-SA" sz="2800" b="1">
                <a:solidFill>
                  <a:srgbClr val="000000"/>
                </a:solidFill>
                <a:latin typeface="Adobe Arabic" pitchFamily="18" charset="-78"/>
                <a:cs typeface="Calibri" pitchFamily="34" charset="0"/>
              </a:rPr>
              <a:t>باستخدام إستراتيجية </a:t>
            </a:r>
          </a:p>
          <a:p>
            <a:pPr algn="ctr" eaLnBrk="0" hangingPunct="0"/>
            <a:r>
              <a:rPr lang="ar-SA" sz="2800" b="1">
                <a:solidFill>
                  <a:srgbClr val="000000"/>
                </a:solidFill>
                <a:latin typeface="Adobe Arabic" pitchFamily="18" charset="-78"/>
                <a:cs typeface="Calibri" pitchFamily="34" charset="0"/>
              </a:rPr>
              <a:t> ( </a:t>
            </a:r>
            <a:r>
              <a:rPr lang="ar-SA" sz="2800" b="1">
                <a:solidFill>
                  <a:srgbClr val="00B050"/>
                </a:solidFill>
                <a:latin typeface="Adobe Arabic" pitchFamily="18" charset="-78"/>
                <a:cs typeface="Calibri" pitchFamily="34" charset="0"/>
              </a:rPr>
              <a:t>فكر – اكتب – ناقش زميلك – شارك الجميع</a:t>
            </a:r>
            <a:r>
              <a:rPr lang="ar-SA" sz="2800" b="1">
                <a:solidFill>
                  <a:srgbClr val="000000"/>
                </a:solidFill>
                <a:latin typeface="Adobe Arabic" pitchFamily="18" charset="-78"/>
                <a:cs typeface="Calibri" pitchFamily="34" charset="0"/>
              </a:rPr>
              <a:t>)</a:t>
            </a:r>
            <a:r>
              <a:rPr lang="ar-SA" sz="2800" b="1">
                <a:solidFill>
                  <a:srgbClr val="000000"/>
                </a:solidFill>
                <a:latin typeface="Times New Roman" pitchFamily="18" charset="0"/>
                <a:cs typeface="Calibri" pitchFamily="34" charset="0"/>
              </a:rPr>
              <a:t> </a:t>
            </a:r>
          </a:p>
          <a:p>
            <a:pPr algn="ctr" eaLnBrk="0" hangingPunct="0"/>
            <a:r>
              <a:rPr lang="ar-SA" sz="2800" b="1">
                <a:solidFill>
                  <a:srgbClr val="000000"/>
                </a:solidFill>
                <a:latin typeface="Adobe Arabic" pitchFamily="18" charset="-78"/>
                <a:cs typeface="Calibri" pitchFamily="34" charset="0"/>
              </a:rPr>
              <a:t> أجيبي عن الأسئلة التالية :</a:t>
            </a:r>
            <a:endParaRPr lang="en-US" sz="1400"/>
          </a:p>
          <a:p>
            <a:pPr algn="ctr" rtl="0" eaLnBrk="0" hangingPunct="0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460704" y="285728"/>
            <a:ext cx="79453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3-7) منتجات المجتمع المعرفي والعالم الذكي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3357554" y="1071546"/>
            <a:ext cx="4857784" cy="11918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من أبرز المنتجات الذكية التي تميز المجتمعات المعرفية :</a:t>
            </a:r>
            <a:endParaRPr lang="ar-SA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500694" y="2357430"/>
            <a:ext cx="2710684" cy="82230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1) المدن الذكية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4348" y="3143248"/>
            <a:ext cx="763990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+mj-cs"/>
              </a:rPr>
              <a:t>هي مدن رقمية تعتمد خدماتها على البنية التحتية لتقنية المعلومات والاتصالات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928794" y="4214818"/>
            <a:ext cx="6139708" cy="646986"/>
          </a:xfrm>
          <a:prstGeom prst="roundRect">
            <a:avLst/>
          </a:prstGeom>
          <a:solidFill>
            <a:srgbClr val="85FFB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+mj-cs"/>
              </a:rPr>
              <a:t>تقوم المدن الذكية على عدة عوامل أهمها :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928794" y="4857760"/>
            <a:ext cx="642546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800" b="1" dirty="0">
                <a:solidFill>
                  <a:srgbClr val="0070C0"/>
                </a:solidFill>
                <a:cs typeface="+mj-cs"/>
              </a:rPr>
              <a:t>التقدم التكنولوجي </a:t>
            </a:r>
            <a:r>
              <a:rPr lang="ar-SA" sz="2800" b="1" dirty="0" err="1">
                <a:solidFill>
                  <a:srgbClr val="0070C0"/>
                </a:solidFill>
                <a:cs typeface="+mj-cs"/>
              </a:rPr>
              <a:t>و</a:t>
            </a:r>
            <a:r>
              <a:rPr lang="ar-SA" sz="2800" b="1" dirty="0">
                <a:solidFill>
                  <a:srgbClr val="0070C0"/>
                </a:solidFill>
                <a:cs typeface="+mj-cs"/>
              </a:rPr>
              <a:t> الإلكتروني </a:t>
            </a:r>
            <a:r>
              <a:rPr lang="ar-SA" sz="2800" dirty="0">
                <a:cs typeface="+mj-cs"/>
              </a:rPr>
              <a:t>بطريقة تسمح بإنشاء تلك المدن .</a:t>
            </a:r>
          </a:p>
          <a:p>
            <a:pPr>
              <a:buFont typeface="Arial" pitchFamily="34" charset="0"/>
              <a:buChar char="•"/>
            </a:pPr>
            <a:r>
              <a:rPr lang="ar-SA" sz="2800" b="1" dirty="0">
                <a:solidFill>
                  <a:srgbClr val="0070C0"/>
                </a:solidFill>
                <a:cs typeface="+mj-cs"/>
              </a:rPr>
              <a:t>التقدم الاقتصادي </a:t>
            </a:r>
            <a:r>
              <a:rPr lang="ar-SA" sz="2800" dirty="0">
                <a:cs typeface="+mj-cs"/>
              </a:rPr>
              <a:t>وهو من العوامل الأساسية لبناء مدينة ذكية متكاملة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2447925" cy="1390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ربع نص 12"/>
          <p:cNvSpPr txBox="1"/>
          <p:nvPr/>
        </p:nvSpPr>
        <p:spPr>
          <a:xfrm>
            <a:off x="5500694" y="214290"/>
            <a:ext cx="2710684" cy="82230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2) المنازل الذكية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000496" y="1142984"/>
            <a:ext cx="435375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+mj-cs"/>
              </a:rPr>
              <a:t>هي تلك المنازل التي تستخدم فيها أحدث التقنيات والتكنولوجيا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000232" y="2714620"/>
            <a:ext cx="6139708" cy="646986"/>
          </a:xfrm>
          <a:prstGeom prst="roundRect">
            <a:avLst/>
          </a:prstGeom>
          <a:solidFill>
            <a:srgbClr val="85FFB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+mj-cs"/>
              </a:rPr>
              <a:t>من الخدمات التي تقدمها هذه المنازل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000100" y="3571876"/>
            <a:ext cx="713984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تشغيل أجهزة المكيف تلقائياً في الوقت المحدد لها .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التحكم في أجهزة العرض المرئية </a:t>
            </a:r>
            <a:r>
              <a:rPr lang="ar-SA" sz="3200" dirty="0" err="1">
                <a:cs typeface="+mj-cs"/>
              </a:rPr>
              <a:t>و</a:t>
            </a:r>
            <a:r>
              <a:rPr lang="ar-SA" sz="3200" dirty="0">
                <a:cs typeface="+mj-cs"/>
              </a:rPr>
              <a:t> السمعية عن بعد .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التحكم في النوافذ والستائر عن بعد أو تلقائياً .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التحكم في الإضاءة عن بعد .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النظام الأمني </a:t>
            </a:r>
            <a:r>
              <a:rPr lang="ar-SA" sz="3200" dirty="0" err="1">
                <a:cs typeface="+mj-cs"/>
              </a:rPr>
              <a:t>والانذار</a:t>
            </a:r>
            <a:r>
              <a:rPr lang="ar-SA" sz="3200" dirty="0">
                <a:cs typeface="+mj-cs"/>
              </a:rPr>
              <a:t>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2914651" cy="2203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227013" y="-2216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1643042" y="285729"/>
            <a:ext cx="6639774" cy="82230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3) شبكات الطاقة والاتصالات الذكية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85786" y="1142984"/>
            <a:ext cx="76399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cs typeface="+mj-cs"/>
              </a:rPr>
              <a:t>هي التي تستخدم وسائل تقنية حديثة لجمع المعلومات ومعالجتها ومراقبة توليد الطاقة الكهربائية ونقلها واستهلاكها بهدف زيادة كفاءتها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714480" y="2714620"/>
            <a:ext cx="6139708" cy="646986"/>
          </a:xfrm>
          <a:prstGeom prst="roundRect">
            <a:avLst/>
          </a:prstGeom>
          <a:solidFill>
            <a:srgbClr val="85FFB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+mj-cs"/>
              </a:rPr>
              <a:t>من مميزات شبكة الطاقة الذكية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3571876"/>
            <a:ext cx="607223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أحد أسباب الحفاظ على البيئة .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تقوم بالتشخيص التلقائي للأعطال .</a:t>
            </a:r>
          </a:p>
          <a:p>
            <a:pPr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القدرة على استعادة الخدمة الذاتية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35187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227013" y="-2216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2714612" y="214290"/>
            <a:ext cx="4143404" cy="735747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4) السيارات الذكية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4348" y="928670"/>
            <a:ext cx="763990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cs typeface="+mj-cs"/>
              </a:rPr>
              <a:t>هي سيارات تعتمد على التقنية والاتصالات الحديثة في القيام بمهام متعددة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571604" y="1785926"/>
            <a:ext cx="6139708" cy="578882"/>
          </a:xfrm>
          <a:prstGeom prst="roundRect">
            <a:avLst/>
          </a:prstGeom>
          <a:solidFill>
            <a:srgbClr val="85FFB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FF0000"/>
                </a:solidFill>
                <a:cs typeface="+mj-cs"/>
              </a:rPr>
              <a:t>من الخدمات التي تقدمها السيارات الذكية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2357422" y="2357430"/>
            <a:ext cx="5929354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القيادة الآلية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التحكم بالسيارة عن بعد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الوقوف الذاتي للسيارة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تحتوي السيارات الذكية على أنظمة ملاحة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تحتوي تتمتع بنظام الكتروني لعديد من التطبيقات عبر الهواتف الذكية والانترنت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على كاميرات , وخدمة التنبيه ومراقبة السيارة عند انحرافها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العمل على الطاقة الشمسية .</a:t>
            </a:r>
          </a:p>
          <a:p>
            <a:pPr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تعتبر سيارات صديقة للبيئة لعدم انبعاث الملوثات.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2071702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227013" y="-221616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2714612" y="214290"/>
            <a:ext cx="4143404" cy="82230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5) الأجهزة الذكية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4348" y="1071546"/>
            <a:ext cx="763990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cs typeface="+mj-cs"/>
              </a:rPr>
              <a:t>هي الأجهزة التي تعتمد على التقنية والاتصالات الحديثة وذلك للقيام بمهام متعددة بهدف تسهيل حياة الإنسان 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0100" y="2786058"/>
            <a:ext cx="6782650" cy="1191816"/>
          </a:xfrm>
          <a:prstGeom prst="roundRect">
            <a:avLst/>
          </a:prstGeom>
          <a:solidFill>
            <a:srgbClr val="85FFB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+mj-cs"/>
              </a:rPr>
              <a:t>يتم تنفيذ معظم مهام العالم الذكي عن طريق الأجهزة الذكية 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143380"/>
            <a:ext cx="3214710" cy="2215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8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785786" y="285728"/>
            <a:ext cx="7772400" cy="71438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Al-Hadith1" pitchFamily="2" charset="-78"/>
              </a:rPr>
              <a:t>إستراتيجية الرؤوس المرقمة</a:t>
            </a:r>
          </a:p>
        </p:txBody>
      </p:sp>
      <p:pic>
        <p:nvPicPr>
          <p:cNvPr id="2" name="Picture 2" descr="http://upload.traidnt.net/upfiles/koS609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06848" cy="535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714612" y="285728"/>
            <a:ext cx="4143404" cy="82230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أجيبي عن الأسئلة التالية :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714348" y="1285860"/>
            <a:ext cx="763990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ctr">
              <a:buAutoNum type="arabicPeriod"/>
            </a:pPr>
            <a:r>
              <a:rPr lang="ar-SA" sz="3600" dirty="0" err="1">
                <a:cs typeface="+mj-cs"/>
              </a:rPr>
              <a:t>ماهي</a:t>
            </a:r>
            <a:r>
              <a:rPr lang="ar-SA" sz="3600" dirty="0">
                <a:cs typeface="+mj-cs"/>
              </a:rPr>
              <a:t> العوامل التي تساعد المملكة في التحول إلى مجتمع معرفي ؟</a:t>
            </a:r>
          </a:p>
          <a:p>
            <a:pPr marL="742950" indent="-742950" algn="ctr">
              <a:buAutoNum type="arabicPeriod"/>
            </a:pPr>
            <a:r>
              <a:rPr lang="ar-SA" sz="3600" dirty="0" err="1">
                <a:cs typeface="+mj-cs"/>
              </a:rPr>
              <a:t>ماهي</a:t>
            </a:r>
            <a:r>
              <a:rPr lang="ar-SA" sz="3600" dirty="0">
                <a:cs typeface="+mj-cs"/>
              </a:rPr>
              <a:t> الخدمات التي تقدمها السيارات الذكية ؟</a:t>
            </a:r>
          </a:p>
          <a:p>
            <a:pPr marL="742950" indent="-742950" algn="ctr">
              <a:buAutoNum type="arabicPeriod"/>
            </a:pPr>
            <a:r>
              <a:rPr lang="ar-SA" sz="3600" dirty="0" err="1">
                <a:cs typeface="+mj-cs"/>
              </a:rPr>
              <a:t>ماهي</a:t>
            </a:r>
            <a:r>
              <a:rPr lang="ar-SA" sz="3600" dirty="0">
                <a:cs typeface="+mj-cs"/>
              </a:rPr>
              <a:t> العوامل التي تقوم عليها المدن الذكية 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143800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/>
          <p:cNvSpPr/>
          <p:nvPr/>
        </p:nvSpPr>
        <p:spPr>
          <a:xfrm>
            <a:off x="642910" y="285728"/>
            <a:ext cx="5000660" cy="648072"/>
          </a:xfrm>
          <a:prstGeom prst="flowChartTermina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Naskh Medium" pitchFamily="50" charset="-78"/>
                <a:cs typeface="Adobe Naskh Medium" pitchFamily="50" charset="-78"/>
              </a:rPr>
              <a:t>نشاط افتتاحي – إستراتيجية التعلم القصصي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928662" y="1214422"/>
            <a:ext cx="7226578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err="1">
                <a:solidFill>
                  <a:srgbClr val="7030A0"/>
                </a:solidFill>
                <a:cs typeface="+mj-cs"/>
              </a:rPr>
              <a:t>نايف</a:t>
            </a:r>
            <a:r>
              <a:rPr lang="ar-SA" sz="3200" dirty="0">
                <a:solidFill>
                  <a:srgbClr val="7030A0"/>
                </a:solidFill>
                <a:cs typeface="+mj-cs"/>
              </a:rPr>
              <a:t> رجال رحال زار أغلب دول العالم </a:t>
            </a:r>
            <a:r>
              <a:rPr lang="ar-SA" sz="3200" dirty="0">
                <a:cs typeface="+mj-cs"/>
              </a:rPr>
              <a:t>وأثناء تواجده في أفريقيا تعرف على صديق له اسمه </a:t>
            </a:r>
            <a:r>
              <a:rPr lang="ar-SA" sz="3200" dirty="0" err="1">
                <a:cs typeface="+mj-cs"/>
              </a:rPr>
              <a:t>عبدالله</a:t>
            </a:r>
            <a:r>
              <a:rPr lang="ar-SA" sz="3200" dirty="0">
                <a:cs typeface="+mj-cs"/>
              </a:rPr>
              <a:t> قدم له </a:t>
            </a:r>
            <a:r>
              <a:rPr lang="ar-SA" sz="3200" dirty="0" err="1">
                <a:cs typeface="+mj-cs"/>
              </a:rPr>
              <a:t>نايف</a:t>
            </a:r>
            <a:r>
              <a:rPr lang="ar-SA" sz="3200" dirty="0">
                <a:cs typeface="+mj-cs"/>
              </a:rPr>
              <a:t> دعوه لزيارته في الرياض </a:t>
            </a:r>
          </a:p>
          <a:p>
            <a:pPr algn="ctr"/>
            <a:r>
              <a:rPr lang="ar-SA" sz="3200" dirty="0">
                <a:solidFill>
                  <a:srgbClr val="7030A0"/>
                </a:solidFill>
                <a:cs typeface="+mj-cs"/>
              </a:rPr>
              <a:t>وبعد فترة من الزمن قرر </a:t>
            </a:r>
            <a:r>
              <a:rPr lang="ar-SA" sz="3200" dirty="0" err="1">
                <a:solidFill>
                  <a:srgbClr val="7030A0"/>
                </a:solidFill>
                <a:cs typeface="+mj-cs"/>
              </a:rPr>
              <a:t>عبدالله</a:t>
            </a:r>
            <a:r>
              <a:rPr lang="ar-SA" sz="3200" dirty="0">
                <a:solidFill>
                  <a:srgbClr val="7030A0"/>
                </a:solidFill>
                <a:cs typeface="+mj-cs"/>
              </a:rPr>
              <a:t> السفر لأداء العمرة </a:t>
            </a:r>
            <a:r>
              <a:rPr lang="ar-SA" sz="3200" dirty="0">
                <a:cs typeface="+mj-cs"/>
              </a:rPr>
              <a:t>وعند وصوله لمطار الرياض تعجب من التقنيات المتوفرة لتسهيل خدمات المسافرين واستقبل </a:t>
            </a:r>
            <a:r>
              <a:rPr lang="ar-SA" sz="3200" dirty="0" err="1">
                <a:cs typeface="+mj-cs"/>
              </a:rPr>
              <a:t>نايف</a:t>
            </a:r>
            <a:r>
              <a:rPr lang="ar-SA" sz="3200" dirty="0">
                <a:cs typeface="+mj-cs"/>
              </a:rPr>
              <a:t> صديقه </a:t>
            </a:r>
            <a:r>
              <a:rPr lang="ar-SA" sz="3200" dirty="0" err="1">
                <a:cs typeface="+mj-cs"/>
              </a:rPr>
              <a:t>عبدالله</a:t>
            </a:r>
            <a:r>
              <a:rPr lang="ar-SA" sz="3200" dirty="0">
                <a:cs typeface="+mj-cs"/>
              </a:rPr>
              <a:t> في المطار وقام  بحجز الفندق في طريقه عن طريق الهاتف الذكي ودفع المبلغ مباشره . </a:t>
            </a:r>
          </a:p>
        </p:txBody>
      </p:sp>
      <p:sp>
        <p:nvSpPr>
          <p:cNvPr id="16" name="مخطط انسيابي: بطاقة 15"/>
          <p:cNvSpPr/>
          <p:nvPr/>
        </p:nvSpPr>
        <p:spPr>
          <a:xfrm>
            <a:off x="5857884" y="285728"/>
            <a:ext cx="2428892" cy="489864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Mudir MT" pitchFamily="2" charset="-78"/>
              </a:rPr>
              <a:t>تمهيد</a:t>
            </a:r>
          </a:p>
        </p:txBody>
      </p:sp>
    </p:spTree>
    <p:extLst>
      <p:ext uri="{BB962C8B-B14F-4D97-AF65-F5344CB8AC3E}">
        <p14:creationId xmlns:p14="http://schemas.microsoft.com/office/powerpoint/2010/main" val="1943492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5320044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07704" y="2606946"/>
            <a:ext cx="6181500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6600" b="1" dirty="0">
                <a:ln/>
                <a:solidFill>
                  <a:schemeClr val="accent3"/>
                </a:solidFill>
              </a:rPr>
              <a:t>سبحانك لا إله إلا أنت </a:t>
            </a:r>
          </a:p>
          <a:p>
            <a:pPr algn="ctr"/>
            <a:r>
              <a:rPr lang="ar-SA" sz="6600" b="1" dirty="0">
                <a:ln/>
                <a:solidFill>
                  <a:schemeClr val="accent3"/>
                </a:solidFill>
              </a:rPr>
              <a:t>إني كنت من الظالمين </a:t>
            </a:r>
          </a:p>
        </p:txBody>
      </p:sp>
      <p:pic>
        <p:nvPicPr>
          <p:cNvPr id="13314" name="Picture 2" descr="E:\hardi\منوعات حياتي\للمدرسة\سكربزات الفوتوشوب\cute Clips\JOLIV_HeartCli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52736"/>
            <a:ext cx="1872208" cy="215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8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88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4095750" cy="2276475"/>
          </a:xfrm>
          <a:prstGeom prst="rect">
            <a:avLst/>
          </a:prstGeom>
        </p:spPr>
      </p:pic>
      <p:sp>
        <p:nvSpPr>
          <p:cNvPr id="3" name="مخطط انسيابي: شريط مثقب 2"/>
          <p:cNvSpPr/>
          <p:nvPr/>
        </p:nvSpPr>
        <p:spPr>
          <a:xfrm>
            <a:off x="1071538" y="2357430"/>
            <a:ext cx="7143800" cy="2643206"/>
          </a:xfrm>
          <a:prstGeom prst="flowChartPunchedTap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ما المقصود بالمجتمع المعرفي ؟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000628" y="642918"/>
            <a:ext cx="3509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نشـــاط جماعي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/>
          <p:cNvSpPr txBox="1"/>
          <p:nvPr/>
        </p:nvSpPr>
        <p:spPr>
          <a:xfrm>
            <a:off x="785786" y="785794"/>
            <a:ext cx="763990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ما هو المقياس الأساسي الذي يقاس به تقدم الأمم وتطورها في أغلب مجالات الحياة ؟</a:t>
            </a:r>
            <a:endParaRPr lang="ar-SA" sz="3200" dirty="0">
              <a:cs typeface="+mj-cs"/>
            </a:endParaRPr>
          </a:p>
        </p:txBody>
      </p:sp>
      <p:sp>
        <p:nvSpPr>
          <p:cNvPr id="6" name="مخطط انسيابي: بطاقة 5"/>
          <p:cNvSpPr/>
          <p:nvPr/>
        </p:nvSpPr>
        <p:spPr>
          <a:xfrm>
            <a:off x="5643570" y="285728"/>
            <a:ext cx="2428892" cy="489864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3-1) مقدمة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000100" y="1862566"/>
            <a:ext cx="72827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FF0000"/>
                </a:solidFill>
                <a:cs typeface="+mj-cs"/>
              </a:rPr>
              <a:t>المعرفة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85786" y="2447341"/>
            <a:ext cx="76399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rgbClr val="0082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ماهي المجتمعات المعرفية ؟</a:t>
            </a:r>
            <a:endParaRPr lang="ar-SA" sz="3200" dirty="0">
              <a:solidFill>
                <a:srgbClr val="00823B"/>
              </a:solidFill>
              <a:cs typeface="+mj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42910" y="2924944"/>
            <a:ext cx="763990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هي المجتمعات التي تواكب التقدم المعرفي التقني بشكل سريع جداً</a:t>
            </a:r>
          </a:p>
          <a:p>
            <a:pPr algn="ct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وتتفاوت مستويات هذه المجتمعات بناءً على مستويات الأنشطة المعرفية التي تتجاوب مع هذا التقدم .</a:t>
            </a:r>
            <a:endParaRPr lang="ar-SA" sz="2800" dirty="0"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46" y="4653136"/>
            <a:ext cx="1962150" cy="137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45363"/>
            <a:ext cx="2616989" cy="1519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86" y="4634915"/>
            <a:ext cx="2360554" cy="15299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951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بطاقة 1"/>
          <p:cNvSpPr/>
          <p:nvPr/>
        </p:nvSpPr>
        <p:spPr>
          <a:xfrm>
            <a:off x="2500298" y="285728"/>
            <a:ext cx="55721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3-2) مفهوم المجتمع المعرفي 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785786" y="1268760"/>
            <a:ext cx="7429552" cy="22814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هو ذلك المجتمع الذي يقوم على انتاج المعرفة ونشرها من خلال دعمه للبحث العلمي ومصادر انتاج المعرفة وتوفير كل ذلك في مجالات المجتمع المتعددة بما يكفل له تنمية مستدامة .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10" name="Picture 2" descr="نتيجة بحث الصور عن المجتمع المعرفي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753045"/>
            <a:ext cx="3571900" cy="2551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20951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عنوان 3"/>
          <p:cNvSpPr>
            <a:spLocks noGrp="1"/>
          </p:cNvSpPr>
          <p:nvPr>
            <p:ph type="title"/>
          </p:nvPr>
        </p:nvSpPr>
        <p:spPr>
          <a:xfrm rot="20281996">
            <a:off x="362679" y="332230"/>
            <a:ext cx="1928813" cy="78581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ar-SA" altLang="ar-SA" dirty="0">
                <a:solidFill>
                  <a:schemeClr val="tx1"/>
                </a:solidFill>
                <a:cs typeface="mohammad bold art 1" pitchFamily="2" charset="-78"/>
              </a:rPr>
              <a:t>نشاط</a:t>
            </a:r>
          </a:p>
        </p:txBody>
      </p:sp>
      <p:sp>
        <p:nvSpPr>
          <p:cNvPr id="11287" name="Rectangle 6"/>
          <p:cNvSpPr>
            <a:spLocks noChangeArrowheads="1"/>
          </p:cNvSpPr>
          <p:nvPr/>
        </p:nvSpPr>
        <p:spPr bwMode="auto">
          <a:xfrm>
            <a:off x="1142976" y="1714488"/>
            <a:ext cx="7094543" cy="3172182"/>
          </a:xfrm>
          <a:prstGeom prst="flowChartDocumen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باستخدام إستراتيجية (</a:t>
            </a:r>
            <a:r>
              <a:rPr lang="ar-SA" sz="4000" b="1" dirty="0">
                <a:solidFill>
                  <a:srgbClr val="7030A0"/>
                </a:solidFill>
                <a:latin typeface="Adobe Arabic" pitchFamily="18" charset="-78"/>
                <a:cs typeface="Boahmed Alhour" pitchFamily="2" charset="-78"/>
              </a:rPr>
              <a:t>أعط واحدة وخذ واحدة</a:t>
            </a:r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)</a:t>
            </a:r>
          </a:p>
          <a:p>
            <a:pPr algn="ctr" eaLnBrk="0" hangingPunct="0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 </a:t>
            </a:r>
            <a:r>
              <a:rPr lang="ar-SA" sz="4000" b="1" dirty="0">
                <a:solidFill>
                  <a:srgbClr val="00B0F0"/>
                </a:solidFill>
                <a:latin typeface="Adobe Arabic" pitchFamily="18" charset="-78"/>
                <a:cs typeface="Boahmed Alhour" pitchFamily="2" charset="-78"/>
              </a:rPr>
              <a:t>أجيبي عن السؤال التالي :</a:t>
            </a:r>
          </a:p>
          <a:p>
            <a:pPr algn="ctr" eaLnBrk="0" hangingPunct="0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dobe Arabic" pitchFamily="18" charset="-78"/>
                <a:cs typeface="Boahmed Alhour" pitchFamily="2" charset="-78"/>
              </a:rPr>
              <a:t>ما هي خصائص المجتمع المعرفي ؟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cs typeface="Boahmed Alhour" pitchFamily="2" charset="-78"/>
            </a:endParaRPr>
          </a:p>
        </p:txBody>
      </p:sp>
      <p:sp>
        <p:nvSpPr>
          <p:cNvPr id="6" name="عنوان 3"/>
          <p:cNvSpPr txBox="1">
            <a:spLocks/>
          </p:cNvSpPr>
          <p:nvPr/>
        </p:nvSpPr>
        <p:spPr>
          <a:xfrm>
            <a:off x="2500298" y="428604"/>
            <a:ext cx="5786477" cy="9037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ohammad bold art 1" pitchFamily="2" charset="-78"/>
              </a:rPr>
              <a:t>إستراتيجية التعلم التعاوني ( مجموعات</a:t>
            </a:r>
            <a:r>
              <a:rPr kumimoji="0" lang="ar-SA" altLang="ar-SA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mohammad bold art 1" pitchFamily="2" charset="-78"/>
              </a:rPr>
              <a:t> ) </a:t>
            </a:r>
            <a:r>
              <a:rPr kumimoji="0" lang="ar-SA" altLang="ar-SA" sz="2800" b="0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mohammad bold art 1" pitchFamily="2" charset="-78"/>
              </a:rPr>
              <a:t>+ إستراتيجية أعط واحدة وخذ واحدة</a:t>
            </a:r>
            <a:endParaRPr kumimoji="0" lang="ar-SA" altLang="ar-SA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mohammad bold art 1" pitchFamily="2" charset="-78"/>
            </a:endParaRPr>
          </a:p>
        </p:txBody>
      </p:sp>
      <p:pic>
        <p:nvPicPr>
          <p:cNvPr id="10" name="صورة 9" descr="تنزيل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4500570"/>
            <a:ext cx="1857388" cy="183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1128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2500298" y="285728"/>
            <a:ext cx="55721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3-3) سمات المجتمع المعرفي 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5143504" y="1268760"/>
            <a:ext cx="292895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1. الانفجار المعرفي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40" y="2095223"/>
            <a:ext cx="31146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683568" y="1256907"/>
            <a:ext cx="4253372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2. سرعة الاستجابة للمتغيرات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054" name="Picture 6" descr="نتيجة بحث الصور عن سرعة المعرف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77425"/>
            <a:ext cx="2787178" cy="14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5143504" y="3861048"/>
            <a:ext cx="2963676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3. التطور التقني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83568" y="3861048"/>
            <a:ext cx="4253372" cy="5788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4. تجاوز الحدود الزمانية والمكانية</a:t>
            </a:r>
            <a:endParaRPr lang="ar-SA" sz="2800" dirty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2058" name="Picture 10" descr="نتيجة بحث الصور عن التعليم عن بع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558059"/>
            <a:ext cx="2787178" cy="177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نتيجة بحث الصور عن التقني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39" y="4558058"/>
            <a:ext cx="2986087" cy="17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4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بطاقة 2"/>
          <p:cNvSpPr/>
          <p:nvPr/>
        </p:nvSpPr>
        <p:spPr>
          <a:xfrm>
            <a:off x="2500298" y="285728"/>
            <a:ext cx="5572164" cy="622992"/>
          </a:xfrm>
          <a:prstGeom prst="flowChartPunchedCar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+mj-cs"/>
              </a:rPr>
              <a:t>3-3) سمات المجتمع المعرفي </a:t>
            </a:r>
          </a:p>
        </p:txBody>
      </p:sp>
      <p:sp>
        <p:nvSpPr>
          <p:cNvPr id="4" name="AutoShape 2" descr="نتيجة بحث الصور عن الانفجار المعرفي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5143504" y="1052736"/>
            <a:ext cx="2928958" cy="64698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514350" indent="-514350"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1. الانفجار المعرفي</a:t>
            </a:r>
            <a:endParaRPr lang="ar-SA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13433" y="1844824"/>
            <a:ext cx="763990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نحن الآن نعيش في عصر يتسم بالمعرفة 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وذلك لما نجده من توسع هائل في إنتاج المعرفة بمختلف أنواعها .</a:t>
            </a:r>
          </a:p>
          <a:p>
            <a:pPr algn="ctr"/>
            <a:r>
              <a:rPr lang="ar-SA" sz="32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أوجدت المجتمعات المعرفية للمعرفة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بنوكاً لحفظها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مراكز أبحاث خاصة تعمل على إنتاج المعرفة .</a:t>
            </a:r>
            <a:endParaRPr lang="ar-SA" sz="3200" dirty="0">
              <a:cs typeface="+mj-cs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76266"/>
            <a:ext cx="31146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1184</Words>
  <Application>Microsoft Macintosh PowerPoint</Application>
  <PresentationFormat>On-screen Show (4:3)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Adobe Arabic</vt:lpstr>
      <vt:lpstr>Adobe Naskh Medium</vt:lpstr>
      <vt:lpstr>Al-Hadith1</vt:lpstr>
      <vt:lpstr>Andalus</vt:lpstr>
      <vt:lpstr>Arial</vt:lpstr>
      <vt:lpstr>Boahmed Alhour</vt:lpstr>
      <vt:lpstr>Calibri</vt:lpstr>
      <vt:lpstr>mohammad bold art 1</vt:lpstr>
      <vt:lpstr>Mudir MT</vt:lpstr>
      <vt:lpstr>Simple Bold Jut Out</vt:lpstr>
      <vt:lpstr>Simple Indust Shaded</vt:lpstr>
      <vt:lpstr>Times New Roman</vt:lpstr>
      <vt:lpstr>Wingdings</vt:lpstr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</vt:lpstr>
      <vt:lpstr>PowerPoint Presentation</vt:lpstr>
      <vt:lpstr>نشاط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نشاط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noorah</dc:creator>
  <cp:lastModifiedBy>Microsoft Office User</cp:lastModifiedBy>
  <cp:revision>418</cp:revision>
  <dcterms:created xsi:type="dcterms:W3CDTF">2013-09-05T14:22:37Z</dcterms:created>
  <dcterms:modified xsi:type="dcterms:W3CDTF">2018-11-19T05:12:55Z</dcterms:modified>
</cp:coreProperties>
</file>