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11FE7B0-3523-4AD1-A28C-0721980DBEC0}" type="datetimeFigureOut">
              <a:rPr lang="ar-EG" smtClean="0"/>
              <a:t>24/08/1441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71E7546-8041-4327-AC4B-CA83EDDEC91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66460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EG" dirty="0" smtClean="0"/>
              <a:t> </a:t>
            </a:r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E7546-8041-4327-AC4B-CA83EDDEC913}" type="slidenum">
              <a:rPr lang="ar-EG" smtClean="0"/>
              <a:t>4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56693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4/17/2020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4/17/2020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00201"/>
            <a:ext cx="8458200" cy="1752599"/>
          </a:xfrm>
        </p:spPr>
        <p:txBody>
          <a:bodyPr>
            <a:normAutofit/>
          </a:bodyPr>
          <a:lstStyle/>
          <a:p>
            <a:pPr algn="ctr" rtl="1"/>
            <a:r>
              <a:rPr lang="ar-EG" sz="3200" b="1" dirty="0"/>
              <a:t>علوم وفنون</a:t>
            </a:r>
            <a:r>
              <a:rPr lang="en-US" sz="3200" dirty="0"/>
              <a:t> </a:t>
            </a:r>
            <a:r>
              <a:rPr lang="ar-EG" sz="3200" b="1" dirty="0"/>
              <a:t>التصوير </a:t>
            </a:r>
            <a:r>
              <a:rPr lang="ar-EG" sz="3200" b="1" dirty="0" smtClean="0"/>
              <a:t>الفوتوغرافي</a:t>
            </a:r>
            <a:br>
              <a:rPr lang="ar-EG" sz="3200" b="1" dirty="0" smtClean="0"/>
            </a:br>
            <a:r>
              <a:rPr lang="ar-EG" sz="3200" b="1" dirty="0" smtClean="0"/>
              <a:t>محاضرة </a:t>
            </a:r>
            <a:r>
              <a:rPr lang="ar-EG" sz="3200" b="1" dirty="0" smtClean="0"/>
              <a:t>6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7162800" cy="2805662"/>
          </a:xfrm>
        </p:spPr>
        <p:txBody>
          <a:bodyPr>
            <a:normAutofit lnSpcReduction="10000"/>
          </a:bodyPr>
          <a:lstStyle/>
          <a:p>
            <a:pPr algn="ctr"/>
            <a:endParaRPr lang="ar-EG" b="1" dirty="0" smtClean="0">
              <a:solidFill>
                <a:schemeClr val="tx1"/>
              </a:solidFill>
            </a:endParaRPr>
          </a:p>
          <a:p>
            <a:pPr algn="ctr"/>
            <a:r>
              <a:rPr lang="ar-EG" b="1" dirty="0" smtClean="0">
                <a:solidFill>
                  <a:schemeClr val="tx1"/>
                </a:solidFill>
              </a:rPr>
              <a:t>ا.م.د/ منى ابراهيم عبد الرحيم    رئيس قسم الاعلان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ar-EG" b="1" dirty="0" smtClean="0">
                <a:solidFill>
                  <a:schemeClr val="tx1"/>
                </a:solidFill>
              </a:rPr>
              <a:t>د/ شيماء صلاح      مدرس </a:t>
            </a:r>
            <a:r>
              <a:rPr lang="ar-EG" b="1" dirty="0">
                <a:solidFill>
                  <a:schemeClr val="tx1"/>
                </a:solidFill>
              </a:rPr>
              <a:t>بقسم الإعلان 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ar-EG" b="1" dirty="0" smtClean="0">
                <a:solidFill>
                  <a:schemeClr val="tx1"/>
                </a:solidFill>
              </a:rPr>
              <a:t>د/هاجر فهمى    مدرس بقسم الاعلان والطباعة والنشر</a:t>
            </a:r>
          </a:p>
          <a:p>
            <a:pPr algn="ctr"/>
            <a:r>
              <a:rPr lang="ar-EG" b="1" dirty="0" smtClean="0">
                <a:solidFill>
                  <a:schemeClr val="tx1"/>
                </a:solidFill>
              </a:rPr>
              <a:t>جــــــــــــــــــامعة بنها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2020</a:t>
            </a:r>
          </a:p>
          <a:p>
            <a:pPr algn="ctr"/>
            <a:r>
              <a:rPr lang="ar-EG" b="1" dirty="0" smtClean="0">
                <a:solidFill>
                  <a:schemeClr val="tx1"/>
                </a:solidFill>
              </a:rPr>
              <a:t>الأربعاء </a:t>
            </a:r>
            <a:r>
              <a:rPr lang="ar-EG" b="1" dirty="0" smtClean="0">
                <a:solidFill>
                  <a:schemeClr val="tx1"/>
                </a:solidFill>
              </a:rPr>
              <a:t>22/4/2020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56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60136"/>
          </a:xfrm>
        </p:spPr>
        <p:txBody>
          <a:bodyPr/>
          <a:lstStyle/>
          <a:p>
            <a:pPr marL="109728" indent="0" algn="just" rtl="1">
              <a:buNone/>
            </a:pPr>
            <a:r>
              <a:rPr lang="ar-EG" b="1" u="sng" dirty="0" smtClean="0"/>
              <a:t>39- الصورة </a:t>
            </a:r>
            <a:r>
              <a:rPr lang="ar-EG" b="1" u="sng" dirty="0"/>
              <a:t>: </a:t>
            </a:r>
            <a:r>
              <a:rPr lang="ar-EG" dirty="0"/>
              <a:t>جزء مقتطع من الواقع بشروط بصرية وفراغية مستقاة من علم </a:t>
            </a:r>
            <a:r>
              <a:rPr lang="ar-EG" dirty="0" smtClean="0"/>
              <a:t>الرسم .</a:t>
            </a:r>
            <a:endParaRPr lang="ar-EG" dirty="0"/>
          </a:p>
          <a:p>
            <a:pPr marL="109728" indent="0" algn="just" rtl="1">
              <a:buNone/>
            </a:pPr>
            <a:r>
              <a:rPr lang="ar-EG" b="1" u="sng" dirty="0"/>
              <a:t>40- التعريض </a:t>
            </a:r>
            <a:r>
              <a:rPr lang="ar-EG" b="1" u="sng" dirty="0"/>
              <a:t>: </a:t>
            </a:r>
            <a:r>
              <a:rPr lang="ar-EG" dirty="0"/>
              <a:t>تسليط الضوء المؤقت على كمية معلومة من مواد عرفت بحساسيتها </a:t>
            </a:r>
            <a:r>
              <a:rPr lang="ar-EG" dirty="0" smtClean="0"/>
              <a:t>للضوء </a:t>
            </a:r>
            <a:r>
              <a:rPr lang="ar-EG" dirty="0"/>
              <a:t>.</a:t>
            </a:r>
          </a:p>
          <a:p>
            <a:pPr marL="109728" indent="0" algn="just" rtl="1">
              <a:buNone/>
            </a:pPr>
            <a:r>
              <a:rPr lang="ar-EG" b="1" u="sng" dirty="0"/>
              <a:t>41- التثبيت </a:t>
            </a:r>
            <a:r>
              <a:rPr lang="ar-EG" dirty="0"/>
              <a:t>: التمكن من إبقاء الصورة التي يرسمها الضوء على تلك المواد </a:t>
            </a:r>
            <a:r>
              <a:rPr lang="ar-EG" dirty="0" smtClean="0"/>
              <a:t>الفوتوغرافية </a:t>
            </a:r>
            <a:r>
              <a:rPr lang="ar-EG" dirty="0"/>
              <a:t>لأطول مدة ممكنة.</a:t>
            </a:r>
          </a:p>
        </p:txBody>
      </p:sp>
    </p:spTree>
    <p:extLst>
      <p:ext uri="{BB962C8B-B14F-4D97-AF65-F5344CB8AC3E}">
        <p14:creationId xmlns:p14="http://schemas.microsoft.com/office/powerpoint/2010/main" val="2992384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EG" b="1" dirty="0">
                <a:latin typeface="Arial,Bold"/>
              </a:rPr>
              <a:t>تعاريف اساسية في الضوء والبصريات: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 rtl="1">
              <a:buNone/>
            </a:pPr>
            <a:r>
              <a:rPr lang="ar-EG" u="sng" dirty="0"/>
              <a:t> </a:t>
            </a:r>
            <a:r>
              <a:rPr lang="ar-EG" u="sng" dirty="0" smtClean="0"/>
              <a:t>1</a:t>
            </a:r>
            <a:r>
              <a:rPr lang="ar-EG" b="1" u="sng" dirty="0"/>
              <a:t>- الشعاع </a:t>
            </a:r>
            <a:r>
              <a:rPr lang="ar-EG" b="1" u="sng" dirty="0"/>
              <a:t>الساقط </a:t>
            </a:r>
            <a:r>
              <a:rPr lang="ar-EG" b="1" u="sng" dirty="0"/>
              <a:t>(عند الانعكاس): </a:t>
            </a:r>
            <a:r>
              <a:rPr lang="ar-EG" dirty="0"/>
              <a:t>هوالشعاع الذي يصل إلى السطح </a:t>
            </a:r>
            <a:r>
              <a:rPr lang="ar-EG" dirty="0" smtClean="0"/>
              <a:t>العاكس </a:t>
            </a:r>
          </a:p>
          <a:p>
            <a:pPr marL="109728" indent="0" algn="just" rtl="1">
              <a:buNone/>
            </a:pPr>
            <a:r>
              <a:rPr lang="ar-EG" b="1" u="sng" dirty="0"/>
              <a:t>2- </a:t>
            </a:r>
            <a:r>
              <a:rPr lang="ar-EG" b="1" u="sng" dirty="0"/>
              <a:t>الشعاع المنعكس : </a:t>
            </a:r>
            <a:r>
              <a:rPr lang="ar-EG" dirty="0"/>
              <a:t>هو الشعاع الذي يرتد عن السطح العاكس .</a:t>
            </a:r>
          </a:p>
          <a:p>
            <a:pPr marL="109728" indent="0" algn="just" rtl="1">
              <a:buNone/>
            </a:pPr>
            <a:r>
              <a:rPr lang="ar-EG" b="1" u="sng" dirty="0"/>
              <a:t>3- </a:t>
            </a:r>
            <a:r>
              <a:rPr lang="ar-EG" b="1" u="sng" dirty="0"/>
              <a:t>زاوية السقوط </a:t>
            </a:r>
            <a:r>
              <a:rPr lang="ar-EG" b="1" u="sng" dirty="0"/>
              <a:t>(عند الانعكاس): </a:t>
            </a:r>
            <a:r>
              <a:rPr lang="ar-EG" dirty="0"/>
              <a:t>هي الزاوية المحصورة بين الشعاع </a:t>
            </a:r>
            <a:r>
              <a:rPr lang="ar-EG" dirty="0" smtClean="0"/>
              <a:t>الساقط والعمود </a:t>
            </a:r>
            <a:r>
              <a:rPr lang="ar-EG" dirty="0"/>
              <a:t>المقام من نقطة السقوط على السطح العاكس .</a:t>
            </a:r>
          </a:p>
          <a:p>
            <a:pPr marL="109728" indent="0" algn="just" rtl="1">
              <a:buNone/>
            </a:pPr>
            <a:r>
              <a:rPr lang="ar-EG" b="1" u="sng" dirty="0"/>
              <a:t>4- </a:t>
            </a:r>
            <a:r>
              <a:rPr lang="ar-EG" b="1" u="sng" dirty="0"/>
              <a:t>زاوية الانعكاس : </a:t>
            </a:r>
            <a:r>
              <a:rPr lang="ar-EG" dirty="0"/>
              <a:t>هي الزاوية المحصورة بين الشعاع المنعكس والعمود </a:t>
            </a:r>
            <a:r>
              <a:rPr lang="ar-EG" dirty="0" smtClean="0"/>
              <a:t>المقام من </a:t>
            </a:r>
            <a:r>
              <a:rPr lang="ar-EG" dirty="0"/>
              <a:t>نقطة السقوط على السطح العاكس .</a:t>
            </a:r>
          </a:p>
          <a:p>
            <a:pPr marL="109728" indent="0" algn="just" rtl="1">
              <a:buNone/>
            </a:pPr>
            <a:r>
              <a:rPr lang="ar-EG" b="1" u="sng" dirty="0"/>
              <a:t>5- </a:t>
            </a:r>
            <a:r>
              <a:rPr lang="ar-EG" b="1" u="sng" dirty="0"/>
              <a:t>القانون الأول لانعكاس الضوء : </a:t>
            </a:r>
            <a:r>
              <a:rPr lang="ar-EG" dirty="0"/>
              <a:t>زاوية السقوط = زاوية </a:t>
            </a:r>
            <a:r>
              <a:rPr lang="ar-EG" dirty="0" smtClean="0"/>
              <a:t>الانعكاس</a:t>
            </a:r>
          </a:p>
        </p:txBody>
      </p:sp>
    </p:spTree>
    <p:extLst>
      <p:ext uri="{BB962C8B-B14F-4D97-AF65-F5344CB8AC3E}">
        <p14:creationId xmlns:p14="http://schemas.microsoft.com/office/powerpoint/2010/main" val="2684088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83936"/>
          </a:xfrm>
        </p:spPr>
        <p:txBody>
          <a:bodyPr>
            <a:normAutofit/>
          </a:bodyPr>
          <a:lstStyle/>
          <a:p>
            <a:pPr marL="109728" indent="0" algn="just" rtl="1">
              <a:buNone/>
            </a:pPr>
            <a:r>
              <a:rPr lang="ar-EG" b="1" u="sng" dirty="0"/>
              <a:t>6- القانون الثاني لانعكاس الضوء : </a:t>
            </a:r>
            <a:r>
              <a:rPr lang="ar-EG" dirty="0"/>
              <a:t>الشعاع الضوئي الساقط والشعاع الضوئي المنعكس والعمود المقام على السطح من نقطة السقوط تقع جميعها في مستوى واحدعمودي على السطح العاكس </a:t>
            </a:r>
            <a:r>
              <a:rPr lang="ar-EG" dirty="0" smtClean="0"/>
              <a:t>.</a:t>
            </a:r>
          </a:p>
          <a:p>
            <a:pPr marL="109728" indent="0" algn="just" rtl="1">
              <a:buNone/>
            </a:pPr>
            <a:r>
              <a:rPr lang="ar-EG" b="1" u="sng" dirty="0"/>
              <a:t>7- </a:t>
            </a:r>
            <a:r>
              <a:rPr lang="ar-EG" b="1" u="sng" dirty="0"/>
              <a:t>انكسار الضوء : </a:t>
            </a:r>
            <a:r>
              <a:rPr lang="ar-EG" dirty="0"/>
              <a:t>هو انحراف الأشعة الضوئية عن مسارها المستقيم نتيجة </a:t>
            </a:r>
            <a:r>
              <a:rPr lang="ar-EG" dirty="0" smtClean="0"/>
              <a:t>انتقالها من </a:t>
            </a:r>
            <a:r>
              <a:rPr lang="ar-EG" dirty="0"/>
              <a:t>وسط شفاف متجانس إلى وسط آخر شفاف متجانس يختلف عنه في </a:t>
            </a:r>
            <a:r>
              <a:rPr lang="ar-EG" dirty="0" smtClean="0"/>
              <a:t>الكثافة الضوئية </a:t>
            </a:r>
            <a:r>
              <a:rPr lang="ar-EG" dirty="0"/>
              <a:t>.</a:t>
            </a:r>
          </a:p>
          <a:p>
            <a:pPr marL="109728" indent="0" algn="just" rtl="1">
              <a:buNone/>
            </a:pPr>
            <a:r>
              <a:rPr lang="ar-EG" b="1" u="sng" dirty="0"/>
              <a:t>8- </a:t>
            </a:r>
            <a:r>
              <a:rPr lang="ar-EG" b="1" u="sng" dirty="0"/>
              <a:t>الشعاع الساقط </a:t>
            </a:r>
            <a:r>
              <a:rPr lang="ar-EG" b="1" u="sng" dirty="0"/>
              <a:t>( </a:t>
            </a:r>
            <a:r>
              <a:rPr lang="ar-EG" b="1" u="sng" dirty="0"/>
              <a:t>عند الانكسار </a:t>
            </a:r>
            <a:r>
              <a:rPr lang="ar-EG" b="1" u="sng" dirty="0"/>
              <a:t>): </a:t>
            </a:r>
            <a:r>
              <a:rPr lang="ar-EG" dirty="0"/>
              <a:t>هو الشعاع الذي يصل إلى السطح الفاصل </a:t>
            </a:r>
            <a:r>
              <a:rPr lang="ar-EG" dirty="0" smtClean="0"/>
              <a:t>بين الوسطين </a:t>
            </a:r>
            <a:r>
              <a:rPr lang="ar-EG" dirty="0"/>
              <a:t>الشفافين .</a:t>
            </a:r>
          </a:p>
          <a:p>
            <a:pPr marL="109728" indent="0" algn="just" rtl="1">
              <a:buNone/>
            </a:pPr>
            <a:r>
              <a:rPr lang="ar-EG" b="1" u="sng" dirty="0"/>
              <a:t>9- الشعاع </a:t>
            </a:r>
            <a:r>
              <a:rPr lang="ar-EG" b="1" u="sng" dirty="0"/>
              <a:t>المنكسر : </a:t>
            </a:r>
            <a:r>
              <a:rPr lang="ar-EG" dirty="0"/>
              <a:t>هو الشعاع الذي ينفذ إلى الوسط الثاني عند </a:t>
            </a:r>
            <a:r>
              <a:rPr lang="ar-EG" dirty="0" smtClean="0"/>
              <a:t>الانكسار</a:t>
            </a:r>
          </a:p>
          <a:p>
            <a:pPr marL="109728" indent="0" algn="just" rtl="1">
              <a:buNone/>
            </a:pPr>
            <a:r>
              <a:rPr lang="ar-EG" b="1" u="sng" dirty="0"/>
              <a:t>10- </a:t>
            </a:r>
            <a:r>
              <a:rPr lang="ar-EG" b="1" u="sng" dirty="0"/>
              <a:t>زاوية السقوط (</a:t>
            </a:r>
            <a:r>
              <a:rPr lang="ar-EG" b="1" u="sng" dirty="0"/>
              <a:t>عند الانكسار): </a:t>
            </a:r>
            <a:r>
              <a:rPr lang="ar-EG" dirty="0"/>
              <a:t>هي الزاوية المحصورة بين الشعاع </a:t>
            </a:r>
            <a:r>
              <a:rPr lang="ar-EG" dirty="0" smtClean="0"/>
              <a:t>الساقط والعمود </a:t>
            </a:r>
            <a:r>
              <a:rPr lang="ar-EG" dirty="0"/>
              <a:t>المقام من نقطة السقوط على السطح الفاصل.</a:t>
            </a:r>
            <a:endParaRPr lang="ar-EG" dirty="0" smtClean="0"/>
          </a:p>
          <a:p>
            <a:pPr marL="109728" indent="0" algn="just" rtl="1">
              <a:buNone/>
            </a:pPr>
            <a:endParaRPr lang="ar-EG" dirty="0"/>
          </a:p>
          <a:p>
            <a:pPr marL="109728" indent="0" algn="r" rtl="1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554919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60136"/>
          </a:xfrm>
        </p:spPr>
        <p:txBody>
          <a:bodyPr>
            <a:normAutofit/>
          </a:bodyPr>
          <a:lstStyle/>
          <a:p>
            <a:pPr marL="109728" indent="0" algn="just" rtl="1">
              <a:buNone/>
            </a:pPr>
            <a:r>
              <a:rPr lang="ar-EG" b="1" u="sng" dirty="0"/>
              <a:t> </a:t>
            </a:r>
            <a:r>
              <a:rPr lang="ar-EG" b="1" u="sng" dirty="0" smtClean="0"/>
              <a:t>11-زاوية </a:t>
            </a:r>
            <a:r>
              <a:rPr lang="ar-EG" b="1" u="sng" dirty="0"/>
              <a:t>الانكسار : </a:t>
            </a:r>
            <a:r>
              <a:rPr lang="ar-EG" dirty="0"/>
              <a:t>هي الزاوية المحصورة بين الشعاع المنكسر والعمود </a:t>
            </a:r>
            <a:r>
              <a:rPr lang="ar-EG" dirty="0" smtClean="0"/>
              <a:t>المقام من </a:t>
            </a:r>
            <a:r>
              <a:rPr lang="ar-EG" dirty="0"/>
              <a:t>نقطة السقوط على السطح الفاصل .</a:t>
            </a:r>
          </a:p>
          <a:p>
            <a:pPr marL="109728" indent="0" algn="just" rtl="1">
              <a:buNone/>
            </a:pPr>
            <a:r>
              <a:rPr lang="ar-EG" b="1" u="sng" dirty="0"/>
              <a:t>12- </a:t>
            </a:r>
            <a:r>
              <a:rPr lang="ar-EG" b="1" u="sng" dirty="0"/>
              <a:t>الكثافة الضوئية للوسط : </a:t>
            </a:r>
            <a:r>
              <a:rPr lang="ar-EG" dirty="0"/>
              <a:t>هي قدرة الوسط على كسر الأشعة الضوئية </a:t>
            </a:r>
            <a:r>
              <a:rPr lang="ar-EG" dirty="0" smtClean="0"/>
              <a:t>عند نفاذها </a:t>
            </a:r>
            <a:r>
              <a:rPr lang="ar-EG" dirty="0"/>
              <a:t>منه .</a:t>
            </a:r>
          </a:p>
          <a:p>
            <a:pPr marL="109728" indent="0" algn="just" rtl="1">
              <a:buNone/>
            </a:pPr>
            <a:r>
              <a:rPr lang="ar-EG" b="1" u="sng" dirty="0"/>
              <a:t>13- </a:t>
            </a:r>
            <a:r>
              <a:rPr lang="ar-EG" b="1" u="sng" dirty="0"/>
              <a:t>القانون الأول للانكسار : </a:t>
            </a:r>
            <a:r>
              <a:rPr lang="ar-EG" dirty="0"/>
              <a:t>النسبة بين جيب زاوية السقوط في الوسط </a:t>
            </a:r>
            <a:r>
              <a:rPr lang="ar-EG" dirty="0" smtClean="0"/>
              <a:t>الأول وجيب </a:t>
            </a:r>
            <a:r>
              <a:rPr lang="ar-EG" dirty="0"/>
              <a:t>زاوية الانكسار في الوسط الثاني نسبة ثابتة تعرف باسم معامل الانكسار </a:t>
            </a:r>
            <a:r>
              <a:rPr lang="ar-EG" dirty="0" smtClean="0"/>
              <a:t>من الوسط </a:t>
            </a:r>
            <a:r>
              <a:rPr lang="ar-EG" dirty="0"/>
              <a:t>الأول إلى الوسط الثاني .</a:t>
            </a:r>
          </a:p>
          <a:p>
            <a:pPr marL="109728" indent="0" algn="just" rtl="1">
              <a:buNone/>
            </a:pPr>
            <a:r>
              <a:rPr lang="ar-EG" b="1" u="sng" dirty="0"/>
              <a:t>14- القانون </a:t>
            </a:r>
            <a:r>
              <a:rPr lang="ar-EG" b="1" u="sng" dirty="0"/>
              <a:t>الثاني للانكسار : </a:t>
            </a:r>
            <a:r>
              <a:rPr lang="ar-EG" dirty="0"/>
              <a:t>الشعاع الضوئي الساقط والشعاع الضوئي </a:t>
            </a:r>
            <a:r>
              <a:rPr lang="ar-EG" dirty="0" smtClean="0"/>
              <a:t>المنكسر والعمود </a:t>
            </a:r>
            <a:r>
              <a:rPr lang="ar-EG" dirty="0"/>
              <a:t>المقام من نقطة السقوط على السطح الفاصل تقع جميعها في مستوى </a:t>
            </a:r>
            <a:r>
              <a:rPr lang="ar-EG" dirty="0" smtClean="0"/>
              <a:t>واحد عمودي </a:t>
            </a:r>
            <a:r>
              <a:rPr lang="ar-EG" dirty="0"/>
              <a:t>على السطح الفاصل </a:t>
            </a:r>
            <a:r>
              <a:rPr lang="ar-EG" dirty="0" smtClean="0"/>
              <a:t>.</a:t>
            </a:r>
          </a:p>
          <a:p>
            <a:pPr marL="109728" indent="0" algn="just" rtl="1">
              <a:buNone/>
            </a:pPr>
            <a:r>
              <a:rPr lang="ar-EG" b="1" u="sng" dirty="0"/>
              <a:t>15- معامل </a:t>
            </a:r>
            <a:r>
              <a:rPr lang="ar-EG" b="1" u="sng" dirty="0"/>
              <a:t>الانكسار المطلق : </a:t>
            </a:r>
            <a:r>
              <a:rPr lang="ar-EG" dirty="0"/>
              <a:t>هو النسبة بين سرعة الضوء في الفراغ و </a:t>
            </a:r>
            <a:r>
              <a:rPr lang="ar-EG" dirty="0" smtClean="0"/>
              <a:t>إلى سرعته </a:t>
            </a:r>
            <a:r>
              <a:rPr lang="ar-EG" dirty="0"/>
              <a:t>في الوسط المادي .</a:t>
            </a:r>
          </a:p>
        </p:txBody>
      </p:sp>
    </p:spTree>
    <p:extLst>
      <p:ext uri="{BB962C8B-B14F-4D97-AF65-F5344CB8AC3E}">
        <p14:creationId xmlns:p14="http://schemas.microsoft.com/office/powerpoint/2010/main" val="1950051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/>
          </a:bodyPr>
          <a:lstStyle/>
          <a:p>
            <a:pPr marL="109728" indent="0" algn="just" rtl="1">
              <a:buNone/>
            </a:pPr>
            <a:r>
              <a:rPr lang="ar-EG" dirty="0"/>
              <a:t> </a:t>
            </a:r>
            <a:r>
              <a:rPr lang="ar-EG" b="1" u="sng" dirty="0" smtClean="0"/>
              <a:t>16- معامل </a:t>
            </a:r>
            <a:r>
              <a:rPr lang="ar-EG" b="1" u="sng" dirty="0"/>
              <a:t>الانكسار النسبي : </a:t>
            </a:r>
            <a:r>
              <a:rPr lang="ar-EG" dirty="0"/>
              <a:t>هو معامل الانكسار من الوسط الأول إلى </a:t>
            </a:r>
            <a:r>
              <a:rPr lang="ar-EG" dirty="0" smtClean="0"/>
              <a:t>الوسط الثاني </a:t>
            </a:r>
            <a:r>
              <a:rPr lang="ar-EG" dirty="0"/>
              <a:t>، ويساوي النسبة بين معامل الانكسار المطلق للوسط الثاني ومعامل </a:t>
            </a:r>
            <a:r>
              <a:rPr lang="ar-EG" dirty="0" smtClean="0"/>
              <a:t>الانكسار المطلق للوسط الأول .</a:t>
            </a:r>
          </a:p>
          <a:p>
            <a:pPr marL="109728" indent="0" algn="just" rtl="1">
              <a:buNone/>
            </a:pPr>
            <a:r>
              <a:rPr lang="ar-EG" b="1" u="sng" dirty="0"/>
              <a:t>17- الزاوية </a:t>
            </a:r>
            <a:r>
              <a:rPr lang="ar-EG" b="1" u="sng" dirty="0"/>
              <a:t>الحرجة : </a:t>
            </a:r>
            <a:r>
              <a:rPr lang="ar-EG" dirty="0"/>
              <a:t>هي زاوية سقوط في الوسط الأكبر كثافة ضوئية </a:t>
            </a:r>
            <a:r>
              <a:rPr lang="ar-EG" dirty="0" smtClean="0"/>
              <a:t>تقابلها زاوية </a:t>
            </a:r>
            <a:r>
              <a:rPr lang="ar-EG" dirty="0"/>
              <a:t>انكسار في الوسط الأقل كثافة ضوئية تساوي 90 .</a:t>
            </a:r>
          </a:p>
          <a:p>
            <a:pPr marL="109728" indent="0" algn="just" rtl="1">
              <a:buNone/>
            </a:pPr>
            <a:r>
              <a:rPr lang="ar-EG" b="1" u="sng" dirty="0"/>
              <a:t>18- الانعكاس </a:t>
            </a:r>
            <a:r>
              <a:rPr lang="ar-EG" b="1" u="sng" dirty="0"/>
              <a:t>الكلي : </a:t>
            </a:r>
            <a:r>
              <a:rPr lang="ar-EG" dirty="0"/>
              <a:t>إذا أنتقل شعاع ضوئي من أكبر كثافة إلى وسط أقل </a:t>
            </a:r>
            <a:r>
              <a:rPr lang="ar-EG" dirty="0" smtClean="0"/>
              <a:t>كثافة وكانت </a:t>
            </a:r>
            <a:r>
              <a:rPr lang="ar-EG" dirty="0"/>
              <a:t>زاوية السقوط أكبر من الزاوية الحرجة فإن الشعاع لا ينفذ إلى الوسط </a:t>
            </a:r>
            <a:r>
              <a:rPr lang="ar-EG" dirty="0" smtClean="0"/>
              <a:t>الأقل كثافة </a:t>
            </a:r>
            <a:r>
              <a:rPr lang="ar-EG" dirty="0"/>
              <a:t>بل يرتد في الوسط الأول نفسه </a:t>
            </a:r>
            <a:r>
              <a:rPr lang="ar-EG" dirty="0" smtClean="0"/>
              <a:t>.</a:t>
            </a:r>
          </a:p>
          <a:p>
            <a:pPr marL="109728" indent="0" algn="just" rtl="1">
              <a:buNone/>
            </a:pPr>
            <a:r>
              <a:rPr lang="ar-EG" b="1" u="sng" dirty="0"/>
              <a:t>19- زاوية </a:t>
            </a:r>
            <a:r>
              <a:rPr lang="ar-EG" b="1" u="sng" dirty="0"/>
              <a:t>الانحراف : </a:t>
            </a:r>
            <a:r>
              <a:rPr lang="ar-EG" dirty="0"/>
              <a:t>هي الزاوية المحصورة بين امتداد الشعاع الساقط </a:t>
            </a:r>
            <a:r>
              <a:rPr lang="ar-EG" dirty="0" smtClean="0"/>
              <a:t>والشعاع الخارج </a:t>
            </a:r>
            <a:r>
              <a:rPr lang="ar-EG" dirty="0"/>
              <a:t>في المنشور الثلاثي .</a:t>
            </a:r>
          </a:p>
          <a:p>
            <a:pPr marL="109728" indent="0" algn="just" rtl="1">
              <a:buNone/>
            </a:pPr>
            <a:r>
              <a:rPr lang="ar-EG" b="1" u="sng" dirty="0"/>
              <a:t>20- الألياف </a:t>
            </a:r>
            <a:r>
              <a:rPr lang="ar-EG" b="1" u="sng" dirty="0"/>
              <a:t>الضوئية </a:t>
            </a:r>
            <a:r>
              <a:rPr lang="ar-EG" b="1" u="sng" dirty="0"/>
              <a:t>(البصرية) : </a:t>
            </a:r>
            <a:r>
              <a:rPr lang="ar-EG" dirty="0"/>
              <a:t>هي عبارة عن أنبوبة رفيعة من مادة شفافة </a:t>
            </a:r>
            <a:r>
              <a:rPr lang="ar-EG" dirty="0" smtClean="0"/>
              <a:t>إذا دخل </a:t>
            </a:r>
            <a:r>
              <a:rPr lang="ar-EG" dirty="0"/>
              <a:t>الضوء من أحد طرفيها فإنه يعاني انعكاسات </a:t>
            </a:r>
            <a:r>
              <a:rPr lang="ar-EG" dirty="0" smtClean="0"/>
              <a:t>كلية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795457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60136"/>
          </a:xfrm>
        </p:spPr>
        <p:txBody>
          <a:bodyPr>
            <a:normAutofit lnSpcReduction="10000"/>
          </a:bodyPr>
          <a:lstStyle/>
          <a:p>
            <a:pPr marL="109728" indent="0" algn="just" rtl="1">
              <a:buNone/>
            </a:pPr>
            <a:r>
              <a:rPr lang="ar-EG" dirty="0" smtClean="0"/>
              <a:t>متتالية </a:t>
            </a:r>
            <a:r>
              <a:rPr lang="ar-EG" dirty="0"/>
              <a:t>فيكل مرة حتى </a:t>
            </a:r>
            <a:r>
              <a:rPr lang="ar-EG" dirty="0" smtClean="0"/>
              <a:t>يخرج من </a:t>
            </a:r>
            <a:r>
              <a:rPr lang="ar-EG" dirty="0"/>
              <a:t>طرفها الآخر ، وعند وضع آلاف من هذه الألياف معا تتكون منها حزمة </a:t>
            </a:r>
            <a:r>
              <a:rPr lang="ar-EG" dirty="0" smtClean="0"/>
              <a:t>مرنة يمكن </a:t>
            </a:r>
            <a:r>
              <a:rPr lang="ar-EG" dirty="0"/>
              <a:t>استخدامها في نقل الضوء .</a:t>
            </a:r>
          </a:p>
          <a:p>
            <a:pPr marL="109728" indent="0" algn="just" rtl="1">
              <a:buNone/>
            </a:pPr>
            <a:r>
              <a:rPr lang="ar-EG" b="1" u="sng" dirty="0" smtClean="0"/>
              <a:t>21- العدسة </a:t>
            </a:r>
            <a:r>
              <a:rPr lang="ar-EG" b="1" u="sng" dirty="0"/>
              <a:t>: </a:t>
            </a:r>
            <a:r>
              <a:rPr lang="ar-EG" dirty="0"/>
              <a:t>جسم شفاف سطحاه المتقابلان كرويان ، أو أحدهما كروي و </a:t>
            </a:r>
            <a:r>
              <a:rPr lang="ar-EG" dirty="0" smtClean="0"/>
              <a:t>الآخر مستوى </a:t>
            </a:r>
            <a:r>
              <a:rPr lang="ar-EG" dirty="0"/>
              <a:t>.</a:t>
            </a:r>
          </a:p>
          <a:p>
            <a:pPr marL="109728" indent="0" algn="just" rtl="1">
              <a:buNone/>
            </a:pPr>
            <a:r>
              <a:rPr lang="ar-EG" b="1" u="sng" dirty="0"/>
              <a:t>22- العدسة </a:t>
            </a:r>
            <a:r>
              <a:rPr lang="ar-EG" b="1" u="sng" dirty="0"/>
              <a:t>المحدبة (</a:t>
            </a:r>
            <a:r>
              <a:rPr lang="ar-EG" b="1" u="sng" dirty="0"/>
              <a:t>اللامة) : </a:t>
            </a:r>
            <a:r>
              <a:rPr lang="ar-EG" dirty="0"/>
              <a:t>هي العدسة التي تكون سميكة عند الوسط </a:t>
            </a:r>
            <a:r>
              <a:rPr lang="ar-EG" dirty="0" smtClean="0"/>
              <a:t>ورقيقة عند </a:t>
            </a:r>
            <a:r>
              <a:rPr lang="ar-EG" dirty="0"/>
              <a:t>الحافة .</a:t>
            </a:r>
          </a:p>
          <a:p>
            <a:pPr marL="109728" indent="0" algn="just" rtl="1">
              <a:buNone/>
            </a:pPr>
            <a:r>
              <a:rPr lang="ar-EG" b="1" u="sng" dirty="0"/>
              <a:t>23- العدسة </a:t>
            </a:r>
            <a:r>
              <a:rPr lang="ar-EG" b="1" u="sng" dirty="0"/>
              <a:t>المقعرة (</a:t>
            </a:r>
            <a:r>
              <a:rPr lang="ar-EG" b="1" u="sng" dirty="0"/>
              <a:t>المفرقة) : </a:t>
            </a:r>
            <a:r>
              <a:rPr lang="ar-EG" dirty="0"/>
              <a:t>هي العدسة التي تكون رقيقة في الوسط </a:t>
            </a:r>
            <a:r>
              <a:rPr lang="ar-EG" dirty="0" smtClean="0"/>
              <a:t>وسميكة عند </a:t>
            </a:r>
            <a:r>
              <a:rPr lang="ar-EG" dirty="0"/>
              <a:t>الحافة .</a:t>
            </a:r>
          </a:p>
          <a:p>
            <a:pPr marL="109728" indent="0" algn="just" rtl="1">
              <a:buNone/>
            </a:pPr>
            <a:r>
              <a:rPr lang="ar-EG" b="1" u="sng" dirty="0"/>
              <a:t>24- مركز </a:t>
            </a:r>
            <a:r>
              <a:rPr lang="ar-EG" b="1" u="sng" dirty="0"/>
              <a:t>تكور وجه العدسة : </a:t>
            </a:r>
            <a:r>
              <a:rPr lang="ar-EG" dirty="0"/>
              <a:t>هو مركز تكور الكرة التي يكون هذا الوجه </a:t>
            </a:r>
            <a:r>
              <a:rPr lang="ar-EG" dirty="0" smtClean="0"/>
              <a:t>جزئا منها .</a:t>
            </a:r>
          </a:p>
          <a:p>
            <a:pPr marL="109728" indent="0" algn="just" rtl="1">
              <a:buNone/>
            </a:pPr>
            <a:r>
              <a:rPr lang="ar-EG" b="1" u="sng" dirty="0" smtClean="0"/>
              <a:t>25- </a:t>
            </a:r>
            <a:r>
              <a:rPr lang="ar-EG" b="1" u="sng" dirty="0"/>
              <a:t>المحور </a:t>
            </a:r>
            <a:r>
              <a:rPr lang="ar-EG" b="1" u="sng" dirty="0"/>
              <a:t>الأساسي للعدسة : </a:t>
            </a:r>
            <a:r>
              <a:rPr lang="ar-EG" dirty="0"/>
              <a:t>هو المستقيم المار بمركزي تكور وجهي العدسة .</a:t>
            </a:r>
          </a:p>
        </p:txBody>
      </p:sp>
    </p:spTree>
    <p:extLst>
      <p:ext uri="{BB962C8B-B14F-4D97-AF65-F5344CB8AC3E}">
        <p14:creationId xmlns:p14="http://schemas.microsoft.com/office/powerpoint/2010/main" val="3057265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 lnSpcReduction="10000"/>
          </a:bodyPr>
          <a:lstStyle/>
          <a:p>
            <a:pPr marL="109728" indent="0" algn="just" rtl="1">
              <a:buNone/>
            </a:pPr>
            <a:r>
              <a:rPr lang="ar-EG" b="1" u="sng" dirty="0" smtClean="0"/>
              <a:t>26- المركز </a:t>
            </a:r>
            <a:r>
              <a:rPr lang="ar-EG" b="1" u="sng" dirty="0"/>
              <a:t>البصري للعدسة : </a:t>
            </a:r>
            <a:r>
              <a:rPr lang="ar-EG" dirty="0"/>
              <a:t>هو نقطة تقع في باطن العدسة وعلى </a:t>
            </a:r>
            <a:r>
              <a:rPr lang="ar-EG" dirty="0" smtClean="0"/>
              <a:t>محورها الأساسي</a:t>
            </a:r>
            <a:r>
              <a:rPr lang="ar-EG" dirty="0"/>
              <a:t>، إذا سقط شعاع ضوئي مار بها فإنه ينفذ على استقامته دون أن </a:t>
            </a:r>
            <a:r>
              <a:rPr lang="ar-EG" dirty="0" smtClean="0"/>
              <a:t>يعاني انحرافا </a:t>
            </a:r>
            <a:r>
              <a:rPr lang="ar-EG" dirty="0"/>
              <a:t>.</a:t>
            </a:r>
          </a:p>
          <a:p>
            <a:pPr marL="109728" indent="0" algn="just" rtl="1">
              <a:buNone/>
            </a:pPr>
            <a:r>
              <a:rPr lang="ar-EG" b="1" u="sng" dirty="0"/>
              <a:t>27- المحور </a:t>
            </a:r>
            <a:r>
              <a:rPr lang="ar-EG" b="1" u="sng" dirty="0"/>
              <a:t>الثانوي للعدسة : </a:t>
            </a:r>
            <a:r>
              <a:rPr lang="ar-EG" dirty="0"/>
              <a:t>هو أي مستقيم يمر بالمركز البصري للعدسة </a:t>
            </a:r>
            <a:r>
              <a:rPr lang="ar-EG" dirty="0" smtClean="0"/>
              <a:t>خلاف محورها </a:t>
            </a:r>
            <a:r>
              <a:rPr lang="ar-EG" dirty="0"/>
              <a:t>الأساسي </a:t>
            </a:r>
            <a:r>
              <a:rPr lang="ar-EG" dirty="0" smtClean="0"/>
              <a:t>.</a:t>
            </a:r>
          </a:p>
          <a:p>
            <a:pPr marL="109728" indent="0" algn="just" rtl="1">
              <a:buNone/>
            </a:pPr>
            <a:r>
              <a:rPr lang="ar-EG" b="1" u="sng" dirty="0"/>
              <a:t>28- بؤرة </a:t>
            </a:r>
            <a:r>
              <a:rPr lang="ar-EG" b="1" u="sng" dirty="0"/>
              <a:t>العدسة : </a:t>
            </a:r>
            <a:r>
              <a:rPr lang="ar-EG" dirty="0"/>
              <a:t>إذا سقطت حزمة من الأشعة المتوازية والموازية </a:t>
            </a:r>
            <a:r>
              <a:rPr lang="ar-EG" dirty="0" smtClean="0"/>
              <a:t>للمحور الأساسي </a:t>
            </a:r>
            <a:r>
              <a:rPr lang="ar-EG" dirty="0"/>
              <a:t>للعدسة فإنها تتجمع هي و امتداداتها بعد مرورها من العدسة في نقطة </a:t>
            </a:r>
            <a:r>
              <a:rPr lang="ar-EG" dirty="0" smtClean="0"/>
              <a:t>تعرف بالبؤرة </a:t>
            </a:r>
            <a:r>
              <a:rPr lang="ar-EG" dirty="0"/>
              <a:t>الأساسية للعدسة .</a:t>
            </a:r>
          </a:p>
          <a:p>
            <a:pPr marL="109728" indent="0" algn="just" rtl="1">
              <a:buNone/>
            </a:pPr>
            <a:r>
              <a:rPr lang="ar-EG" b="1" u="sng" dirty="0"/>
              <a:t>29- المستوى </a:t>
            </a:r>
            <a:r>
              <a:rPr lang="ar-EG" b="1" u="sng" dirty="0"/>
              <a:t>البؤري لعدسة : </a:t>
            </a:r>
            <a:r>
              <a:rPr lang="ar-EG" dirty="0"/>
              <a:t>إذا سقطت على العدسة حزمة ضوئية </a:t>
            </a:r>
            <a:r>
              <a:rPr lang="ar-EG" dirty="0" smtClean="0"/>
              <a:t>متوازية ضيقة </a:t>
            </a:r>
            <a:r>
              <a:rPr lang="ar-EG" dirty="0"/>
              <a:t>لا توازي المحور الأساسي وتوازي محورا ثانويا فإنها </a:t>
            </a:r>
            <a:r>
              <a:rPr lang="ar-EG" dirty="0" smtClean="0"/>
              <a:t>مع </a:t>
            </a:r>
            <a:r>
              <a:rPr lang="ar-EG" dirty="0"/>
              <a:t>نفاذها من </a:t>
            </a:r>
            <a:r>
              <a:rPr lang="ar-EG" dirty="0" smtClean="0"/>
              <a:t>العدسة تتجمع </a:t>
            </a:r>
            <a:r>
              <a:rPr lang="ar-EG" dirty="0"/>
              <a:t>في بؤرة ليست على المحور الأساسي وتعرف بالبؤرة الثانوية ، وقد </a:t>
            </a:r>
            <a:r>
              <a:rPr lang="ar-EG" dirty="0" smtClean="0"/>
              <a:t>وجد نظريا </a:t>
            </a:r>
            <a:r>
              <a:rPr lang="ar-EG" dirty="0"/>
              <a:t>وعمليا أن جميع البؤرات الثانوية يجمعها مستوى واحد عمودي على </a:t>
            </a:r>
            <a:r>
              <a:rPr lang="ar-EG" dirty="0" smtClean="0"/>
              <a:t>المحور الأساسي </a:t>
            </a:r>
            <a:r>
              <a:rPr lang="ar-EG" dirty="0"/>
              <a:t>ويمر بالبؤرة الأساسية يسمى </a:t>
            </a:r>
            <a:r>
              <a:rPr lang="ar-EG" dirty="0" smtClean="0"/>
              <a:t>(المستوى البؤري) </a:t>
            </a:r>
            <a:r>
              <a:rPr lang="ar-EG" dirty="0"/>
              <a:t>.</a:t>
            </a:r>
            <a:endParaRPr lang="ar-EG" dirty="0" smtClean="0"/>
          </a:p>
          <a:p>
            <a:pPr marL="109728" indent="0" algn="just" rtl="1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602684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36336"/>
          </a:xfrm>
        </p:spPr>
        <p:txBody>
          <a:bodyPr>
            <a:normAutofit/>
          </a:bodyPr>
          <a:lstStyle/>
          <a:p>
            <a:pPr marL="109728" indent="0" algn="just" rtl="1">
              <a:buNone/>
            </a:pPr>
            <a:r>
              <a:rPr lang="ar-EG" b="1" u="sng" dirty="0" smtClean="0"/>
              <a:t>30- البعد </a:t>
            </a:r>
            <a:r>
              <a:rPr lang="ar-EG" b="1" u="sng" dirty="0"/>
              <a:t>البؤري للعدسة : </a:t>
            </a:r>
            <a:r>
              <a:rPr lang="ar-EG" dirty="0"/>
              <a:t>هو المسافة بين البؤرة الأساسية والمركز </a:t>
            </a:r>
            <a:r>
              <a:rPr lang="ar-EG" dirty="0" smtClean="0"/>
              <a:t>البصري للعدسة </a:t>
            </a:r>
            <a:r>
              <a:rPr lang="ar-EG" dirty="0"/>
              <a:t>.</a:t>
            </a:r>
          </a:p>
          <a:p>
            <a:pPr marL="109728" indent="0" algn="just" rtl="1">
              <a:buNone/>
            </a:pPr>
            <a:r>
              <a:rPr lang="ar-EG" b="1" u="sng" dirty="0"/>
              <a:t>31- القانون </a:t>
            </a:r>
            <a:r>
              <a:rPr lang="ar-EG" b="1" u="sng" dirty="0"/>
              <a:t>العام للعدسات : </a:t>
            </a:r>
            <a:r>
              <a:rPr lang="ar-EG" dirty="0"/>
              <a:t>هو الذي يحدد العلاقة بين بعد الجسم وبعد </a:t>
            </a:r>
            <a:r>
              <a:rPr lang="ar-EG" dirty="0" smtClean="0"/>
              <a:t>الصورة والبعد </a:t>
            </a:r>
            <a:r>
              <a:rPr lang="ar-EG" dirty="0"/>
              <a:t>البؤري للعدسة .</a:t>
            </a:r>
          </a:p>
          <a:p>
            <a:pPr marL="109728" indent="0" algn="just" rtl="1">
              <a:buNone/>
            </a:pPr>
            <a:r>
              <a:rPr lang="ar-EG" b="1" u="sng" dirty="0"/>
              <a:t>32- التكبير </a:t>
            </a:r>
            <a:r>
              <a:rPr lang="ar-EG" b="1" u="sng" dirty="0"/>
              <a:t>الخطي : </a:t>
            </a:r>
            <a:r>
              <a:rPr lang="ar-EG" dirty="0"/>
              <a:t>هو النسبة بين طول الصورة المتكونة وطول الجسم ، أو </a:t>
            </a:r>
            <a:r>
              <a:rPr lang="ar-EG" dirty="0" smtClean="0"/>
              <a:t>هو النسبة </a:t>
            </a:r>
            <a:r>
              <a:rPr lang="ar-EG" dirty="0"/>
              <a:t>بين بعد الصورة المتكونة عن القطعة الضوئية وبعد الجسم عنها .</a:t>
            </a:r>
          </a:p>
          <a:p>
            <a:pPr marL="109728" indent="0" algn="just" rtl="1">
              <a:buNone/>
            </a:pPr>
            <a:r>
              <a:rPr lang="ar-EG" b="1" u="sng" dirty="0"/>
              <a:t>33- قوة </a:t>
            </a:r>
            <a:r>
              <a:rPr lang="ar-EG" b="1" u="sng" dirty="0"/>
              <a:t>العدسة : </a:t>
            </a:r>
            <a:r>
              <a:rPr lang="ar-EG" dirty="0"/>
              <a:t>هي مقدرة العدسة على تجميع الأشعة المتوازية أو تفريقها .</a:t>
            </a:r>
          </a:p>
          <a:p>
            <a:pPr marL="109728" indent="0" algn="just" rtl="1">
              <a:buNone/>
            </a:pPr>
            <a:r>
              <a:rPr lang="ar-EG" b="1" u="sng" dirty="0"/>
              <a:t>34- الميكروسكوب </a:t>
            </a:r>
            <a:r>
              <a:rPr lang="ar-EG" b="1" u="sng" dirty="0"/>
              <a:t>البسيط : </a:t>
            </a:r>
            <a:r>
              <a:rPr lang="ar-EG" dirty="0"/>
              <a:t>عبارة عن عدسة محدبة بعدها البؤري صغير </a:t>
            </a:r>
            <a:r>
              <a:rPr lang="ar-EG" dirty="0" smtClean="0"/>
              <a:t>ويوضع الجسم </a:t>
            </a:r>
            <a:r>
              <a:rPr lang="ar-EG" dirty="0"/>
              <a:t>على بعد أقل من البعد البؤري، فتكون للجسم صورة تقديرية معتدلة مكبرة .</a:t>
            </a:r>
          </a:p>
        </p:txBody>
      </p:sp>
    </p:spTree>
    <p:extLst>
      <p:ext uri="{BB962C8B-B14F-4D97-AF65-F5344CB8AC3E}">
        <p14:creationId xmlns:p14="http://schemas.microsoft.com/office/powerpoint/2010/main" val="3444168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07736"/>
          </a:xfrm>
        </p:spPr>
        <p:txBody>
          <a:bodyPr/>
          <a:lstStyle/>
          <a:p>
            <a:pPr marL="109728" indent="0" algn="just" rtl="1">
              <a:buNone/>
            </a:pPr>
            <a:r>
              <a:rPr lang="ar-EG" b="1" u="sng" dirty="0"/>
              <a:t>35- التلسكوب </a:t>
            </a:r>
            <a:r>
              <a:rPr lang="ar-EG" b="1" u="sng" dirty="0"/>
              <a:t>الفلكي : </a:t>
            </a:r>
            <a:r>
              <a:rPr lang="ar-EG" dirty="0"/>
              <a:t>يستخدم في رؤية الأجسام البعيدة جدا والأجرام </a:t>
            </a:r>
            <a:r>
              <a:rPr lang="ar-EG" dirty="0" smtClean="0"/>
              <a:t>السماوية ويتكون </a:t>
            </a:r>
            <a:r>
              <a:rPr lang="ar-EG" dirty="0"/>
              <a:t>من قصبة أسطوانية طويلة ، ويوجد عند نهايتها عدستان محدبتان </a:t>
            </a:r>
            <a:r>
              <a:rPr lang="ar-EG" dirty="0" smtClean="0"/>
              <a:t>.</a:t>
            </a:r>
          </a:p>
          <a:p>
            <a:pPr marL="109728" indent="0" algn="just" rtl="1">
              <a:buNone/>
            </a:pPr>
            <a:r>
              <a:rPr lang="ar-EG" b="1" u="sng" dirty="0"/>
              <a:t>36- آلة </a:t>
            </a:r>
            <a:r>
              <a:rPr lang="ar-EG" b="1" u="sng" dirty="0"/>
              <a:t>التصوير : </a:t>
            </a:r>
            <a:r>
              <a:rPr lang="ar-EG" dirty="0"/>
              <a:t>تتركب من صندوق محكم ، عدسة محدبة وظيفتها تموين </a:t>
            </a:r>
            <a:r>
              <a:rPr lang="ar-EG" dirty="0" smtClean="0"/>
              <a:t>صورة حقيقية </a:t>
            </a:r>
            <a:r>
              <a:rPr lang="ar-EG" dirty="0"/>
              <a:t>مقلوبة للجسم على الفيلم الحساس وحاجز به ثقب دائري يمكن التحكم </a:t>
            </a:r>
            <a:r>
              <a:rPr lang="ar-EG" dirty="0" smtClean="0"/>
              <a:t>في اتساعه </a:t>
            </a:r>
            <a:r>
              <a:rPr lang="ar-EG" dirty="0"/>
              <a:t>.</a:t>
            </a:r>
          </a:p>
          <a:p>
            <a:pPr marL="109728" indent="0" algn="just" rtl="1">
              <a:buNone/>
            </a:pPr>
            <a:r>
              <a:rPr lang="ar-EG" b="1" u="sng" dirty="0" smtClean="0"/>
              <a:t>37- العين </a:t>
            </a:r>
            <a:r>
              <a:rPr lang="ar-EG" b="1" u="sng" dirty="0"/>
              <a:t>البشرية : </a:t>
            </a:r>
            <a:r>
              <a:rPr lang="ar-EG" dirty="0"/>
              <a:t>تشبه كاميرا ممتازة ذات غالق وقزحية ونظام عدسات </a:t>
            </a:r>
            <a:r>
              <a:rPr lang="ar-EG" dirty="0" smtClean="0"/>
              <a:t>على أحد </a:t>
            </a:r>
            <a:r>
              <a:rPr lang="ar-EG" dirty="0"/>
              <a:t>الجانبين وفيلم حساس يسمى الشبكية على الجانب الآخر </a:t>
            </a:r>
            <a:r>
              <a:rPr lang="ar-EG" dirty="0" smtClean="0"/>
              <a:t>.</a:t>
            </a:r>
            <a:endParaRPr lang="ar-EG" dirty="0"/>
          </a:p>
          <a:p>
            <a:pPr marL="109728" indent="0" algn="just" rtl="1">
              <a:buNone/>
            </a:pPr>
            <a:r>
              <a:rPr lang="ar-EG" b="1" u="sng" dirty="0" smtClean="0"/>
              <a:t>38- </a:t>
            </a:r>
            <a:r>
              <a:rPr lang="ar-EG" b="1" u="sng" dirty="0"/>
              <a:t>المرايا المستوية : </a:t>
            </a:r>
            <a:r>
              <a:rPr lang="ar-EG" dirty="0"/>
              <a:t>هي التي تكون صورة تقديرية معتدلة معكوسة </a:t>
            </a:r>
            <a:r>
              <a:rPr lang="ar-EG" dirty="0" smtClean="0"/>
              <a:t>الوضع بالنسبة </a:t>
            </a:r>
            <a:r>
              <a:rPr lang="ar-EG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09362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747</TotalTime>
  <Words>956</Words>
  <Application>Microsoft Office PowerPoint</Application>
  <PresentationFormat>On-screen Show (4:3)</PresentationFormat>
  <Paragraphs>53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علوم وفنون التصوير الفوتوغرافي محاضرة 6</vt:lpstr>
      <vt:lpstr>تعاريف اساسية في الضوء والبصريات: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fady</dc:creator>
  <cp:lastModifiedBy>Mohamed Hamed</cp:lastModifiedBy>
  <cp:revision>67</cp:revision>
  <dcterms:created xsi:type="dcterms:W3CDTF">2006-08-16T00:00:00Z</dcterms:created>
  <dcterms:modified xsi:type="dcterms:W3CDTF">2020-04-17T18:58:15Z</dcterms:modified>
</cp:coreProperties>
</file>