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96" r:id="rId4"/>
    <p:sldId id="319" r:id="rId5"/>
    <p:sldId id="329" r:id="rId6"/>
    <p:sldId id="330" r:id="rId7"/>
    <p:sldId id="331" r:id="rId8"/>
    <p:sldId id="332" r:id="rId9"/>
    <p:sldId id="333" r:id="rId10"/>
    <p:sldId id="317" r:id="rId11"/>
    <p:sldId id="318" r:id="rId12"/>
    <p:sldId id="334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  <a:srgbClr val="A8FAAA"/>
    <a:srgbClr val="AFEAFF"/>
    <a:srgbClr val="CCECFF"/>
    <a:srgbClr val="E5F5FF"/>
    <a:srgbClr val="CCFFFF"/>
    <a:srgbClr val="FFCCFF"/>
    <a:srgbClr val="46F875"/>
    <a:srgbClr val="6AF66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44" autoAdjust="0"/>
    <p:restoredTop sz="94660"/>
  </p:normalViewPr>
  <p:slideViewPr>
    <p:cSldViewPr>
      <p:cViewPr varScale="1">
        <p:scale>
          <a:sx n="70" d="100"/>
          <a:sy n="70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2729" y="371593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BH" sz="2800" b="1" dirty="0"/>
              <a:t>التربية الإسلامية</a:t>
            </a:r>
            <a:r>
              <a:rPr lang="ar-SA" sz="2800" b="1" dirty="0"/>
              <a:t/>
            </a:r>
            <a:br>
              <a:rPr lang="ar-SA" sz="2800" b="1" dirty="0"/>
            </a:br>
            <a:r>
              <a:rPr lang="ar-SA" sz="2800" b="1" dirty="0"/>
              <a:t>الصف </a:t>
            </a:r>
            <a:r>
              <a:rPr lang="ar-BH" sz="2800" b="1" dirty="0"/>
              <a:t>الثاني </a:t>
            </a:r>
            <a:r>
              <a:rPr lang="ar-BH" sz="2800" b="1" dirty="0" smtClean="0"/>
              <a:t>ال</a:t>
            </a:r>
            <a:r>
              <a:rPr lang="ar-BH" sz="2800" b="1" dirty="0"/>
              <a:t>ا</a:t>
            </a:r>
            <a:r>
              <a:rPr lang="ar-BH" sz="2800" b="1" dirty="0" smtClean="0"/>
              <a:t>بتدائي</a:t>
            </a:r>
            <a:endParaRPr lang="ar-B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048303" y="2492896"/>
            <a:ext cx="49808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C00000"/>
                </a:solidFill>
              </a:rPr>
              <a:t>آدابُ النُّوم والاستِيقاظ</a:t>
            </a:r>
            <a:endParaRPr lang="ar-BH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51104"/>
            <a:ext cx="8064896" cy="1077218"/>
          </a:xfrm>
          <a:prstGeom prst="rect">
            <a:avLst/>
          </a:prstGeom>
          <a:solidFill>
            <a:srgbClr val="AFEA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1: أضع علامة (</a:t>
            </a:r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) أمام العبارة الصحيحة وعلامة </a:t>
            </a:r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B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) أمام العبارة غير الصحيحة فيما يأتي: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376" y="2316503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56376" y="3304359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56376" y="4293095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40352" y="219731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6376" y="5281831"/>
            <a:ext cx="720080" cy="64807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7793" y="23277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 smtClean="0"/>
              <a:t>أتوضأ قبل النوم.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9872" y="329717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 smtClean="0"/>
              <a:t>أنامُ على جنبي الأيسر.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23328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 smtClean="0"/>
              <a:t>أقرأ سُورة الفلق قبل النَّوم.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524139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 smtClean="0"/>
              <a:t>أستيقظُ من نومي متأخرًا.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740352" y="417943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3140968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352" y="508518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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19672" y="601068"/>
            <a:ext cx="5832648" cy="677108"/>
          </a:xfrm>
          <a:prstGeom prst="rect">
            <a:avLst/>
          </a:prstGeom>
          <a:solidFill>
            <a:srgbClr val="C5F0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BH" sz="32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نشاط 2: </a:t>
            </a:r>
            <a:r>
              <a:rPr lang="ar-BH" sz="32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أذكرُ دُعائَيَّ </a:t>
            </a:r>
            <a:r>
              <a:rPr lang="ar-BH" sz="32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النوم والاستيقاظ:</a:t>
            </a:r>
            <a:endParaRPr lang="ar-BH" sz="32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rtl="1"/>
            <a:endParaRPr lang="en-US" sz="6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1916832"/>
            <a:ext cx="8391407" cy="1200329"/>
          </a:xfrm>
          <a:prstGeom prst="rect">
            <a:avLst/>
          </a:prstGeom>
          <a:solidFill>
            <a:srgbClr val="FCFCF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 smtClean="0"/>
              <a:t>- دُعاء النَّوْم :</a:t>
            </a:r>
          </a:p>
          <a:p>
            <a:pPr algn="r"/>
            <a:r>
              <a:rPr lang="ar-BH" sz="3600" b="1" dirty="0" smtClean="0"/>
              <a:t>                 --------------------------------------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884855"/>
            <a:ext cx="8391407" cy="1577355"/>
          </a:xfrm>
          <a:prstGeom prst="rect">
            <a:avLst/>
          </a:prstGeom>
          <a:solidFill>
            <a:srgbClr val="FCFCFC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 smtClean="0"/>
              <a:t>- دُعاء الاستيقاظ:</a:t>
            </a:r>
          </a:p>
          <a:p>
            <a:pPr algn="r"/>
            <a:r>
              <a:rPr lang="ar-BH" sz="1050" b="1" dirty="0" smtClean="0"/>
              <a:t>                     </a:t>
            </a:r>
            <a:endParaRPr lang="ar-BH" sz="3600" b="1" dirty="0" smtClean="0"/>
          </a:p>
          <a:p>
            <a:pPr algn="r"/>
            <a:r>
              <a:rPr lang="ar-BH" sz="3600" b="1" dirty="0"/>
              <a:t> </a:t>
            </a:r>
            <a:r>
              <a:rPr lang="ar-BH" sz="3600" b="1" dirty="0" smtClean="0"/>
              <a:t>                    ----------------------------------</a:t>
            </a:r>
          </a:p>
          <a:p>
            <a:pPr algn="r"/>
            <a:endParaRPr lang="ar-BH" sz="1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2278613"/>
            <a:ext cx="5832647" cy="646331"/>
          </a:xfrm>
          <a:prstGeom prst="rect">
            <a:avLst/>
          </a:prstGeom>
          <a:solidFill>
            <a:srgbClr val="A8FAAA"/>
          </a:solidFill>
        </p:spPr>
        <p:txBody>
          <a:bodyPr wrap="square">
            <a:spAutoFit/>
          </a:bodyPr>
          <a:lstStyle/>
          <a:p>
            <a:r>
              <a:rPr lang="ar-BH" sz="3600" b="1" dirty="0" smtClean="0">
                <a:solidFill>
                  <a:srgbClr val="002060"/>
                </a:solidFill>
              </a:rPr>
              <a:t>«باسْمِكَ </a:t>
            </a:r>
            <a:r>
              <a:rPr lang="ar-BH" sz="3600" b="1" dirty="0">
                <a:solidFill>
                  <a:srgbClr val="002060"/>
                </a:solidFill>
              </a:rPr>
              <a:t>اللهمَّ أحيا وأموت»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779" y="4653136"/>
            <a:ext cx="7992887" cy="646331"/>
          </a:xfrm>
          <a:prstGeom prst="rect">
            <a:avLst/>
          </a:prstGeom>
          <a:solidFill>
            <a:srgbClr val="A8FAAA"/>
          </a:solidFill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002060"/>
                </a:solidFill>
              </a:rPr>
              <a:t>«الحَمْدُ لله الذي أحيانا بَعْدَ </a:t>
            </a:r>
            <a:r>
              <a:rPr lang="ar-BH" sz="3600" b="1" dirty="0" smtClean="0">
                <a:solidFill>
                  <a:srgbClr val="002060"/>
                </a:solidFill>
              </a:rPr>
              <a:t>ما أماتنا </a:t>
            </a:r>
            <a:r>
              <a:rPr lang="ar-BH" sz="3600" b="1" dirty="0">
                <a:solidFill>
                  <a:srgbClr val="002060"/>
                </a:solidFill>
              </a:rPr>
              <a:t>وإليهِ النُّشور»</a:t>
            </a:r>
          </a:p>
        </p:txBody>
      </p:sp>
    </p:spTree>
    <p:extLst>
      <p:ext uri="{BB962C8B-B14F-4D97-AF65-F5344CB8AC3E}">
        <p14:creationId xmlns:p14="http://schemas.microsoft.com/office/powerpoint/2010/main" val="49453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31840" y="2348880"/>
            <a:ext cx="316835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انتهى الدرس</a:t>
            </a:r>
            <a:endParaRPr kumimoji="0" lang="ar-B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879873" y="3337911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879873" y="3337911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3100390" y="3470070"/>
            <a:ext cx="22623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456010" y="3627233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6" name="Oval 108"/>
          <p:cNvSpPr>
            <a:spLocks noChangeArrowheads="1"/>
          </p:cNvSpPr>
          <p:nvPr/>
        </p:nvSpPr>
        <p:spPr bwMode="auto">
          <a:xfrm>
            <a:off x="1994299" y="393530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3531397" y="3708194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47" name="Rectangle 146"/>
          <p:cNvSpPr/>
          <p:nvPr/>
        </p:nvSpPr>
        <p:spPr>
          <a:xfrm>
            <a:off x="456010" y="1280954"/>
            <a:ext cx="8280920" cy="707886"/>
          </a:xfrm>
          <a:prstGeom prst="rect">
            <a:avLst/>
          </a:prstGeom>
          <a:solidFill>
            <a:srgbClr val="AFEAFF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BH" sz="4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000" b="0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رتب الكلمات التالية للحصول على عبارة مفيدة:</a:t>
            </a:r>
            <a:endParaRPr lang="en-US" sz="4000" b="0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96336" y="692"/>
            <a:ext cx="1296144" cy="1124052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 bwMode="auto">
          <a:xfrm>
            <a:off x="6683425" y="2555971"/>
            <a:ext cx="2088232" cy="107126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والاستيقاظ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3731097" y="2555971"/>
            <a:ext cx="2088232" cy="107126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النَّوم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706761" y="2555971"/>
            <a:ext cx="2088232" cy="107126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آداب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ube 2"/>
          <p:cNvSpPr/>
          <p:nvPr/>
        </p:nvSpPr>
        <p:spPr bwMode="auto">
          <a:xfrm>
            <a:off x="1252539" y="4121373"/>
            <a:ext cx="6775846" cy="1728192"/>
          </a:xfrm>
          <a:prstGeom prst="cube">
            <a:avLst/>
          </a:prstGeom>
          <a:solidFill>
            <a:srgbClr val="A8FAA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ar-BH" sz="6000" b="1" dirty="0"/>
              <a:t>آداب النوم والاستيقاظ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504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99792" y="1340768"/>
            <a:ext cx="3960440" cy="1555909"/>
          </a:xfrm>
          <a:prstGeom prst="downArrowCallout">
            <a:avLst/>
          </a:prstGeom>
          <a:solidFill>
            <a:srgbClr val="AFEA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60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60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6000" b="1" cap="none" spc="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60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016" y="3323316"/>
            <a:ext cx="8892480" cy="1028423"/>
          </a:xfrm>
          <a:prstGeom prst="rect">
            <a:avLst/>
          </a:prstGeom>
          <a:solidFill>
            <a:srgbClr val="A8FAAA"/>
          </a:solidFill>
        </p:spPr>
        <p:txBody>
          <a:bodyPr wrap="square" anchor="ctr" anchorCtr="1">
            <a:spAutoFit/>
          </a:bodyPr>
          <a:lstStyle/>
          <a:p>
            <a:pPr rtl="1">
              <a:lnSpc>
                <a:spcPct val="200000"/>
              </a:lnSpc>
            </a:pPr>
            <a:r>
              <a:rPr lang="ar-BH" sz="3600" b="1" dirty="0" smtClean="0">
                <a:solidFill>
                  <a:srgbClr val="002060"/>
                </a:solidFill>
              </a:rPr>
              <a:t>الآداب التي يجب مراعاتها عند النوم والاستيقاظ</a:t>
            </a:r>
            <a:r>
              <a:rPr lang="ar-SA" sz="3600" b="1" dirty="0" smtClean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463" t="39251" r="60934" b="38259"/>
          <a:stretch/>
        </p:blipFill>
        <p:spPr>
          <a:xfrm>
            <a:off x="489311" y="253343"/>
            <a:ext cx="8259153" cy="607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88516" y="404664"/>
            <a:ext cx="4575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000" b="1" dirty="0" smtClean="0"/>
              <a:t> </a:t>
            </a:r>
            <a:r>
              <a:rPr lang="ar-SA" sz="3000" b="1" dirty="0"/>
              <a:t> </a:t>
            </a:r>
            <a:r>
              <a:rPr lang="ar-BH" sz="3000" b="1" dirty="0" smtClean="0"/>
              <a:t>سعيدٌ طالبٌ في الصفِّ الثاني الابتدائي، مجتهدٌ في دروسه، مُحافظٌ على أداء واجباته المدرسيَّة والأُسريَّة.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9348" y="2343656"/>
            <a:ext cx="4602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000" b="1" dirty="0" smtClean="0"/>
              <a:t>  </a:t>
            </a:r>
            <a:r>
              <a:rPr lang="ar-SA" sz="3000" b="1" dirty="0" smtClean="0"/>
              <a:t> </a:t>
            </a:r>
            <a:r>
              <a:rPr lang="ar-BH" sz="3000" b="1" dirty="0" smtClean="0"/>
              <a:t>ذاتَ </a:t>
            </a:r>
            <a:r>
              <a:rPr lang="ar-BH" sz="3000" b="1" dirty="0"/>
              <a:t>ليلةٍ عادَ سعيدٌ من المَسْجِد بعد أن أدَّى صلاةَ العِشَاء، وجَلَسَ يتناولُ طعامَ العَشَاءِ معَ أُسرته.</a:t>
            </a:r>
          </a:p>
        </p:txBody>
      </p:sp>
    </p:spTree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7267" y="1271955"/>
            <a:ext cx="4806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 smtClean="0"/>
              <a:t> وبعدَ أن أنهى طعامَهُ غَسَلَ يَدَيْه</a:t>
            </a:r>
            <a:r>
              <a:rPr lang="ar-SA" sz="4400" b="1" dirty="0" smtClean="0"/>
              <a:t>.</a:t>
            </a:r>
            <a:r>
              <a:rPr lang="ar-BH" sz="4400" b="1" dirty="0" smtClean="0"/>
              <a:t> </a:t>
            </a:r>
            <a:endParaRPr lang="ar-SA" sz="4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405" t="30321" r="29997" b="25189"/>
          <a:stretch/>
        </p:blipFill>
        <p:spPr>
          <a:xfrm>
            <a:off x="323528" y="836713"/>
            <a:ext cx="358213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48787" r="18879" b="4052"/>
          <a:stretch/>
        </p:blipFill>
        <p:spPr>
          <a:xfrm>
            <a:off x="296710" y="3615908"/>
            <a:ext cx="3608951" cy="253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51919" y="4157973"/>
            <a:ext cx="51125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400" b="1" dirty="0"/>
              <a:t>وقبَّل أباهُ وأُمَّهُ </a:t>
            </a:r>
            <a:r>
              <a:rPr lang="ar-BH" sz="4400" b="1" dirty="0" smtClean="0"/>
              <a:t>واستأذنهما </a:t>
            </a:r>
            <a:r>
              <a:rPr lang="ar-BH" sz="4400" b="1" dirty="0"/>
              <a:t>أن يذهبَ </a:t>
            </a:r>
            <a:r>
              <a:rPr lang="ar-BH" sz="4400" b="1" dirty="0" smtClean="0"/>
              <a:t>لينام</a:t>
            </a:r>
            <a:r>
              <a:rPr lang="ar-SA" sz="4400" b="1" dirty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4365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36350" r="18750" b="36350"/>
          <a:stretch/>
        </p:blipFill>
        <p:spPr>
          <a:xfrm>
            <a:off x="203843" y="459955"/>
            <a:ext cx="5520285" cy="3676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813857" y="897868"/>
            <a:ext cx="3024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 smtClean="0"/>
              <a:t>  طلبَ </a:t>
            </a:r>
            <a:r>
              <a:rPr lang="ar-BH" sz="4400" b="1" dirty="0"/>
              <a:t>إليه أخوهُ الصغيرُ راشد أن يقُصَّ عليهِ قِصَّة</a:t>
            </a:r>
            <a:r>
              <a:rPr lang="ar-BH" sz="4400" b="1" dirty="0" smtClean="0"/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7624" y="6465750"/>
            <a:ext cx="8712968" cy="419634"/>
            <a:chOff x="1187624" y="6309320"/>
            <a:chExt cx="8712968" cy="419634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76562" y="4185662"/>
            <a:ext cx="83681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4400" b="1" dirty="0"/>
              <a:t>وافقَ سعيدٌ وأمسكَ يد أخيه وتوجَّها إلى غُرْفة النُّوم، وعندما دخلا الغُرْفة توجَّهَ سعيدٌ إلى دَورة المياه وأخذَ </a:t>
            </a:r>
            <a:r>
              <a:rPr lang="ar-BH" sz="4400" b="1" dirty="0" smtClean="0"/>
              <a:t>يتوضَّأُ</a:t>
            </a:r>
            <a:r>
              <a:rPr lang="ar-SA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69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3206586"/>
            <a:ext cx="8944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b="1" dirty="0" smtClean="0">
                <a:solidFill>
                  <a:srgbClr val="002060"/>
                </a:solidFill>
              </a:rPr>
              <a:t>قال سعيد: </a:t>
            </a:r>
            <a:r>
              <a:rPr lang="ar-BH" sz="4400" b="1" dirty="0" smtClean="0"/>
              <a:t>يا راشد، لقد تعلَّمنا في المدرسة أنَّ للنُّوم </a:t>
            </a:r>
            <a:r>
              <a:rPr lang="ar-BH" sz="4400" b="1" dirty="0" smtClean="0"/>
              <a:t>آدابًا </a:t>
            </a:r>
            <a:r>
              <a:rPr lang="ar-BH" sz="4400" b="1" dirty="0" smtClean="0"/>
              <a:t>أوصانا بها النبيُّ صَلَّى الله عليهِ وسلَّم.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7624" y="6393742"/>
            <a:ext cx="8712968" cy="419634"/>
            <a:chOff x="1187624" y="6309320"/>
            <a:chExt cx="8712968" cy="419634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392488" y="465313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BH" sz="4400" b="1" dirty="0">
                <a:solidFill>
                  <a:srgbClr val="002060"/>
                </a:solidFill>
              </a:rPr>
              <a:t>راشد: </a:t>
            </a:r>
            <a:r>
              <a:rPr lang="ar-BH" sz="4400" b="1" dirty="0"/>
              <a:t>وما هذه الآداب</a:t>
            </a:r>
            <a:r>
              <a:rPr lang="ar-BH" sz="4400" b="1" dirty="0" smtClean="0"/>
              <a:t>؟</a:t>
            </a:r>
            <a:endParaRPr lang="ar-BH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1907704" y="5373216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4400" b="1" dirty="0">
                <a:solidFill>
                  <a:srgbClr val="002060"/>
                </a:solidFill>
              </a:rPr>
              <a:t>سعيد: </a:t>
            </a:r>
            <a:r>
              <a:rPr lang="ar-BH" sz="4400" b="1" dirty="0"/>
              <a:t>إذا أرادَ المسلمُ النُّومَ، فإنَّهُ: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9992" y="1089318"/>
            <a:ext cx="44001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400" b="1" dirty="0" smtClean="0">
                <a:solidFill>
                  <a:srgbClr val="002060"/>
                </a:solidFill>
              </a:rPr>
              <a:t>فسألهُ </a:t>
            </a:r>
            <a:r>
              <a:rPr lang="ar-BH" sz="4400" b="1" dirty="0">
                <a:solidFill>
                  <a:srgbClr val="002060"/>
                </a:solidFill>
              </a:rPr>
              <a:t>أخوهُ: </a:t>
            </a:r>
            <a:r>
              <a:rPr lang="ar-BH" sz="4400" b="1" dirty="0"/>
              <a:t>لقد صلَّيتَ يا سعيدُ، </a:t>
            </a:r>
            <a:r>
              <a:rPr lang="ar-BH" sz="4400" b="1" dirty="0" smtClean="0"/>
              <a:t>فلماذا </a:t>
            </a:r>
            <a:r>
              <a:rPr lang="ar-BH" sz="4400" b="1" dirty="0"/>
              <a:t>تتوضَّأُ مرَّةً أخرى؟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36350" r="18750" b="36350"/>
          <a:stretch/>
        </p:blipFill>
        <p:spPr>
          <a:xfrm>
            <a:off x="447487" y="537855"/>
            <a:ext cx="3908489" cy="260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47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63" t="53796" r="60364" b="22707"/>
          <a:stretch/>
        </p:blipFill>
        <p:spPr>
          <a:xfrm>
            <a:off x="611560" y="3607814"/>
            <a:ext cx="3456384" cy="2629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580112" y="4653136"/>
            <a:ext cx="3096344" cy="707886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2060"/>
                </a:solidFill>
              </a:rPr>
              <a:t>2- يُنَظّف أسنانه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6098"/>
            <a:ext cx="3458763" cy="2312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355254" y="2003322"/>
            <a:ext cx="2232248" cy="707886"/>
          </a:xfrm>
          <a:prstGeom prst="rect">
            <a:avLst/>
          </a:prstGeom>
          <a:solidFill>
            <a:srgbClr val="CCEC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2060"/>
                </a:solidFill>
              </a:rPr>
              <a:t>1- يتوضَّأ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4364" y="200834"/>
            <a:ext cx="4118264" cy="707886"/>
          </a:xfrm>
          <a:prstGeom prst="rect">
            <a:avLst/>
          </a:prstGeom>
          <a:solidFill>
            <a:srgbClr val="A8FAAA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4000" b="1" dirty="0">
                <a:solidFill>
                  <a:srgbClr val="002060"/>
                </a:solidFill>
              </a:rPr>
              <a:t>آدابُ النُّوم والاستِيقاظ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4856" y="3513202"/>
            <a:ext cx="7733608" cy="707886"/>
          </a:xfrm>
          <a:prstGeom prst="rect">
            <a:avLst/>
          </a:prstGeom>
          <a:solidFill>
            <a:srgbClr val="AFEAFF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ar-BH" dirty="0"/>
              <a:t>5- يدعو فيقول</a:t>
            </a:r>
            <a:r>
              <a:rPr lang="ar-BH" smtClean="0"/>
              <a:t>: «باسْمِكَ </a:t>
            </a:r>
            <a:r>
              <a:rPr lang="ar-BH" dirty="0"/>
              <a:t>اللهمَّ أحيا وأموت»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468" y="4553833"/>
            <a:ext cx="8496944" cy="1323439"/>
          </a:xfrm>
          <a:prstGeom prst="rect">
            <a:avLst/>
          </a:prstGeom>
          <a:solidFill>
            <a:srgbClr val="AFEA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 smtClean="0">
                <a:solidFill>
                  <a:srgbClr val="002060"/>
                </a:solidFill>
              </a:rPr>
              <a:t>6- إذا استيقَظَ من النُّوم قال: </a:t>
            </a:r>
          </a:p>
          <a:p>
            <a:pPr algn="r"/>
            <a:r>
              <a:rPr lang="ar-BH" sz="4000" b="1" dirty="0" smtClean="0">
                <a:solidFill>
                  <a:srgbClr val="002060"/>
                </a:solidFill>
              </a:rPr>
              <a:t>«الحَمْدُ لله الذي أحيانا بَعْدَ ما أماتنا وإليهِ النُّشور»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7624" y="6321734"/>
            <a:ext cx="8712968" cy="419634"/>
            <a:chOff x="1187624" y="6309320"/>
            <a:chExt cx="8712968" cy="419634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1934" y="1412776"/>
            <a:ext cx="4464496" cy="707886"/>
          </a:xfrm>
          <a:prstGeom prst="rect">
            <a:avLst/>
          </a:prstGeom>
          <a:solidFill>
            <a:srgbClr val="AFEA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2060"/>
                </a:solidFill>
              </a:rPr>
              <a:t>3</a:t>
            </a:r>
            <a:r>
              <a:rPr lang="ar-BH" sz="4000" b="1" dirty="0" smtClean="0">
                <a:solidFill>
                  <a:srgbClr val="002060"/>
                </a:solidFill>
              </a:rPr>
              <a:t>- ينام على جنبه الأيمن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4488" y="2433082"/>
            <a:ext cx="6480720" cy="707886"/>
          </a:xfrm>
          <a:prstGeom prst="rect">
            <a:avLst/>
          </a:prstGeom>
          <a:solidFill>
            <a:srgbClr val="AFEA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002060"/>
                </a:solidFill>
              </a:rPr>
              <a:t>4- يقرأ سورة الإخلاص والمُعوَّذتين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1805" y="272842"/>
            <a:ext cx="4118264" cy="707886"/>
          </a:xfrm>
          <a:prstGeom prst="rect">
            <a:avLst/>
          </a:prstGeom>
          <a:solidFill>
            <a:srgbClr val="A8FAAA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BH" sz="4000" b="1" dirty="0">
                <a:solidFill>
                  <a:srgbClr val="002060"/>
                </a:solidFill>
              </a:rPr>
              <a:t>آدابُ النُّوم والاستِيقاظ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347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381</cp:revision>
  <dcterms:created xsi:type="dcterms:W3CDTF">2012-06-23T13:34:36Z</dcterms:created>
  <dcterms:modified xsi:type="dcterms:W3CDTF">2020-03-18T06:13:50Z</dcterms:modified>
</cp:coreProperties>
</file>