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91" r:id="rId2"/>
    <p:sldId id="390" r:id="rId3"/>
    <p:sldId id="259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14" r:id="rId74"/>
    <p:sldId id="383" r:id="rId75"/>
    <p:sldId id="384" r:id="rId76"/>
    <p:sldId id="382" r:id="rId77"/>
    <p:sldId id="315" r:id="rId78"/>
    <p:sldId id="316" r:id="rId79"/>
    <p:sldId id="317" r:id="rId80"/>
    <p:sldId id="318" r:id="rId81"/>
    <p:sldId id="319" r:id="rId82"/>
    <p:sldId id="320" r:id="rId83"/>
    <p:sldId id="321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5" r:id="rId127"/>
    <p:sldId id="386" r:id="rId128"/>
    <p:sldId id="387" r:id="rId129"/>
    <p:sldId id="388" r:id="rId130"/>
    <p:sldId id="381" r:id="rId131"/>
  </p:sldIdLst>
  <p:sldSz cx="9144000" cy="6858000" type="screen4x3"/>
  <p:notesSz cx="6858000" cy="9144000"/>
  <p:custDataLst>
    <p:tags r:id="rId132"/>
  </p:custDataLst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75E08-AA26-4AE2-82E3-68D357069CCC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90D7D-E35C-47F1-A641-906368620F8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20424-A3ED-424C-B17F-589B1E30C5C9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FA896-C4EA-4941-979A-74238C362D7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443B-1E07-4751-8D3D-906CC6BCD079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4331-143F-4E0E-B6B1-EE06F4C4A23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8829C-B4EA-4783-93B4-8616AB2D8EC0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28A56-B5AB-46D7-A90B-0E64A752679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7FE8B-E818-4794-8206-BAB8C4BB40FE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DD17F-CC7D-47AA-BF7D-5E2E8366912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900CD-6B5A-4337-92C5-26A682B881B8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9F512-C9EB-4D16-9837-2BAE47D717C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5C0D0-3C51-439F-B68F-DB8F82114109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74365-9D14-40F2-869D-4F6E6902B29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07E61-B65C-4AB1-8EF7-CA8DB9682FF0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79A08-8659-4BF1-8D47-160A29CC188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4BD13-4B6A-48DB-8431-E18D2E8383F7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D8E-E47F-4BD3-A49C-3333127F0D9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EE184-C22A-453F-B1D1-FE28D5C472CD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67184-4D40-46F8-AC77-D9056B0DF95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3F5A0-E272-426C-9773-C5E2226EA49A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16972-0FDD-435F-99AB-E655B4C81EF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6A055C-9C52-4469-8F9A-19B0F27E6743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CAFD22-92E2-4BDF-9E73-B1AF81AE1DC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55.png"/><Relationship Id="rId7" Type="http://schemas.openxmlformats.org/officeDocument/2006/relationships/audio" Target="../media/audio4.wav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88.png"/><Relationship Id="rId7" Type="http://schemas.openxmlformats.org/officeDocument/2006/relationships/audio" Target="../media/audio3.wav"/><Relationship Id="rId12" Type="http://schemas.openxmlformats.org/officeDocument/2006/relationships/image" Target="../media/image391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90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389.png"/><Relationship Id="rId9" Type="http://schemas.openxmlformats.org/officeDocument/2006/relationships/audio" Target="../media/audio5.wav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93.png"/><Relationship Id="rId7" Type="http://schemas.openxmlformats.org/officeDocument/2006/relationships/audio" Target="../media/audio4.wav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93.png"/><Relationship Id="rId7" Type="http://schemas.openxmlformats.org/officeDocument/2006/relationships/audio" Target="../media/audio4.wav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95.png"/><Relationship Id="rId5" Type="http://schemas.openxmlformats.org/officeDocument/2006/relationships/image" Target="../media/image9.png"/><Relationship Id="rId10" Type="http://schemas.openxmlformats.org/officeDocument/2006/relationships/image" Target="../media/image394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9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9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99.png"/><Relationship Id="rId7" Type="http://schemas.openxmlformats.org/officeDocument/2006/relationships/audio" Target="../media/audio4.wav"/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10" Type="http://schemas.openxmlformats.org/officeDocument/2006/relationships/image" Target="../media/image400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404.png"/><Relationship Id="rId5" Type="http://schemas.openxmlformats.org/officeDocument/2006/relationships/audio" Target="../media/audio3.wav"/><Relationship Id="rId10" Type="http://schemas.openxmlformats.org/officeDocument/2006/relationships/image" Target="../media/image403.png"/><Relationship Id="rId4" Type="http://schemas.openxmlformats.org/officeDocument/2006/relationships/image" Target="../media/image9.png"/><Relationship Id="rId9" Type="http://schemas.openxmlformats.org/officeDocument/2006/relationships/image" Target="../media/image40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408.png"/><Relationship Id="rId7" Type="http://schemas.openxmlformats.org/officeDocument/2006/relationships/audio" Target="../media/audio4.wav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14.png"/><Relationship Id="rId3" Type="http://schemas.openxmlformats.org/officeDocument/2006/relationships/image" Target="../media/image410.png"/><Relationship Id="rId7" Type="http://schemas.openxmlformats.org/officeDocument/2006/relationships/image" Target="../media/image9.png"/><Relationship Id="rId12" Type="http://schemas.openxmlformats.org/officeDocument/2006/relationships/image" Target="../media/image413.png"/><Relationship Id="rId2" Type="http://schemas.openxmlformats.org/officeDocument/2006/relationships/image" Target="../media/image409.png"/><Relationship Id="rId16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image" Target="../media/image412.png"/><Relationship Id="rId15" Type="http://schemas.openxmlformats.org/officeDocument/2006/relationships/image" Target="../media/image416.png"/><Relationship Id="rId10" Type="http://schemas.openxmlformats.org/officeDocument/2006/relationships/audio" Target="../media/audio5.wav"/><Relationship Id="rId4" Type="http://schemas.openxmlformats.org/officeDocument/2006/relationships/image" Target="../media/image411.png"/><Relationship Id="rId9" Type="http://schemas.openxmlformats.org/officeDocument/2006/relationships/audio" Target="../media/audio4.wav"/><Relationship Id="rId14" Type="http://schemas.openxmlformats.org/officeDocument/2006/relationships/image" Target="../media/image4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57.png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59.png"/><Relationship Id="rId5" Type="http://schemas.openxmlformats.org/officeDocument/2006/relationships/image" Target="../media/image9.png"/><Relationship Id="rId10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23.png"/><Relationship Id="rId3" Type="http://schemas.openxmlformats.org/officeDocument/2006/relationships/image" Target="../media/image419.png"/><Relationship Id="rId7" Type="http://schemas.openxmlformats.org/officeDocument/2006/relationships/image" Target="../media/image9.png"/><Relationship Id="rId12" Type="http://schemas.openxmlformats.org/officeDocument/2006/relationships/image" Target="../media/image422.png"/><Relationship Id="rId17" Type="http://schemas.openxmlformats.org/officeDocument/2006/relationships/image" Target="../media/image427.png"/><Relationship Id="rId2" Type="http://schemas.openxmlformats.org/officeDocument/2006/relationships/image" Target="../media/image418.png"/><Relationship Id="rId16" Type="http://schemas.openxmlformats.org/officeDocument/2006/relationships/image" Target="../media/image42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image" Target="../media/image421.png"/><Relationship Id="rId15" Type="http://schemas.openxmlformats.org/officeDocument/2006/relationships/image" Target="../media/image425.png"/><Relationship Id="rId10" Type="http://schemas.openxmlformats.org/officeDocument/2006/relationships/audio" Target="../media/audio5.wav"/><Relationship Id="rId4" Type="http://schemas.openxmlformats.org/officeDocument/2006/relationships/image" Target="../media/image420.png"/><Relationship Id="rId9" Type="http://schemas.openxmlformats.org/officeDocument/2006/relationships/audio" Target="../media/audio4.wav"/><Relationship Id="rId14" Type="http://schemas.openxmlformats.org/officeDocument/2006/relationships/image" Target="../media/image424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33.png"/><Relationship Id="rId3" Type="http://schemas.openxmlformats.org/officeDocument/2006/relationships/image" Target="../media/image429.png"/><Relationship Id="rId7" Type="http://schemas.openxmlformats.org/officeDocument/2006/relationships/audio" Target="../media/audio3.wav"/><Relationship Id="rId12" Type="http://schemas.openxmlformats.org/officeDocument/2006/relationships/image" Target="../media/image432.png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431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430.png"/><Relationship Id="rId9" Type="http://schemas.openxmlformats.org/officeDocument/2006/relationships/audio" Target="../media/audio5.wav"/><Relationship Id="rId14" Type="http://schemas.openxmlformats.org/officeDocument/2006/relationships/image" Target="../media/image434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36.png"/><Relationship Id="rId7" Type="http://schemas.openxmlformats.org/officeDocument/2006/relationships/audio" Target="../media/audio3.wav"/><Relationship Id="rId12" Type="http://schemas.openxmlformats.org/officeDocument/2006/relationships/image" Target="../media/image439.png"/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438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437.png"/><Relationship Id="rId9" Type="http://schemas.openxmlformats.org/officeDocument/2006/relationships/audio" Target="../media/audio5.wav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441.png"/><Relationship Id="rId7" Type="http://schemas.openxmlformats.org/officeDocument/2006/relationships/audio" Target="../media/audio4.wav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443.png"/><Relationship Id="rId5" Type="http://schemas.openxmlformats.org/officeDocument/2006/relationships/image" Target="../media/image9.png"/><Relationship Id="rId10" Type="http://schemas.openxmlformats.org/officeDocument/2006/relationships/image" Target="../media/image442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49.png"/><Relationship Id="rId3" Type="http://schemas.openxmlformats.org/officeDocument/2006/relationships/image" Target="../media/image445.png"/><Relationship Id="rId7" Type="http://schemas.openxmlformats.org/officeDocument/2006/relationships/image" Target="../media/image9.png"/><Relationship Id="rId12" Type="http://schemas.openxmlformats.org/officeDocument/2006/relationships/image" Target="../media/image448.png"/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image" Target="../media/image447.png"/><Relationship Id="rId10" Type="http://schemas.openxmlformats.org/officeDocument/2006/relationships/audio" Target="../media/audio5.wav"/><Relationship Id="rId4" Type="http://schemas.openxmlformats.org/officeDocument/2006/relationships/image" Target="../media/image446.png"/><Relationship Id="rId9" Type="http://schemas.openxmlformats.org/officeDocument/2006/relationships/audio" Target="../media/audio4.wav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451.png"/><Relationship Id="rId7" Type="http://schemas.openxmlformats.org/officeDocument/2006/relationships/audio" Target="../media/audio4.wav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453.png"/><Relationship Id="rId5" Type="http://schemas.openxmlformats.org/officeDocument/2006/relationships/image" Target="../media/image9.png"/><Relationship Id="rId10" Type="http://schemas.openxmlformats.org/officeDocument/2006/relationships/image" Target="../media/image452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59.png"/><Relationship Id="rId3" Type="http://schemas.openxmlformats.org/officeDocument/2006/relationships/image" Target="../media/image455.png"/><Relationship Id="rId7" Type="http://schemas.openxmlformats.org/officeDocument/2006/relationships/audio" Target="../media/audio4.wav"/><Relationship Id="rId12" Type="http://schemas.openxmlformats.org/officeDocument/2006/relationships/image" Target="../media/image458.png"/><Relationship Id="rId2" Type="http://schemas.openxmlformats.org/officeDocument/2006/relationships/image" Target="../media/image45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457.png"/><Relationship Id="rId5" Type="http://schemas.openxmlformats.org/officeDocument/2006/relationships/image" Target="../media/image9.png"/><Relationship Id="rId10" Type="http://schemas.openxmlformats.org/officeDocument/2006/relationships/image" Target="../media/image456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65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12" Type="http://schemas.openxmlformats.org/officeDocument/2006/relationships/image" Target="../media/image464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463.png"/><Relationship Id="rId5" Type="http://schemas.openxmlformats.org/officeDocument/2006/relationships/audio" Target="../media/audio3.wav"/><Relationship Id="rId10" Type="http://schemas.openxmlformats.org/officeDocument/2006/relationships/image" Target="../media/image462.png"/><Relationship Id="rId4" Type="http://schemas.openxmlformats.org/officeDocument/2006/relationships/image" Target="../media/image9.png"/><Relationship Id="rId9" Type="http://schemas.openxmlformats.org/officeDocument/2006/relationships/image" Target="../media/image461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467.png"/><Relationship Id="rId7" Type="http://schemas.openxmlformats.org/officeDocument/2006/relationships/audio" Target="../media/audio4.wav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69.png"/><Relationship Id="rId7" Type="http://schemas.openxmlformats.org/officeDocument/2006/relationships/image" Target="../media/image9.png"/><Relationship Id="rId2" Type="http://schemas.openxmlformats.org/officeDocument/2006/relationships/image" Target="../media/image46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image" Target="../media/image471.png"/><Relationship Id="rId10" Type="http://schemas.openxmlformats.org/officeDocument/2006/relationships/audio" Target="../media/audio5.wav"/><Relationship Id="rId4" Type="http://schemas.openxmlformats.org/officeDocument/2006/relationships/image" Target="../media/image470.png"/><Relationship Id="rId9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59.png"/><Relationship Id="rId7" Type="http://schemas.openxmlformats.org/officeDocument/2006/relationships/audio" Target="../media/audio4.wav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73.png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6.png"/><Relationship Id="rId11" Type="http://schemas.openxmlformats.org/officeDocument/2006/relationships/audio" Target="../media/audio5.wav"/><Relationship Id="rId5" Type="http://schemas.openxmlformats.org/officeDocument/2006/relationships/image" Target="../media/image475.png"/><Relationship Id="rId10" Type="http://schemas.openxmlformats.org/officeDocument/2006/relationships/audio" Target="../media/audio4.wav"/><Relationship Id="rId4" Type="http://schemas.openxmlformats.org/officeDocument/2006/relationships/image" Target="../media/image474.png"/><Relationship Id="rId9" Type="http://schemas.openxmlformats.org/officeDocument/2006/relationships/audio" Target="../media/audio3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82.png"/><Relationship Id="rId3" Type="http://schemas.openxmlformats.org/officeDocument/2006/relationships/image" Target="../media/image478.png"/><Relationship Id="rId7" Type="http://schemas.openxmlformats.org/officeDocument/2006/relationships/audio" Target="../media/audio4.wav"/><Relationship Id="rId12" Type="http://schemas.openxmlformats.org/officeDocument/2006/relationships/image" Target="../media/image481.png"/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480.png"/><Relationship Id="rId5" Type="http://schemas.openxmlformats.org/officeDocument/2006/relationships/image" Target="../media/image9.png"/><Relationship Id="rId10" Type="http://schemas.openxmlformats.org/officeDocument/2006/relationships/image" Target="../media/image47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84.png"/><Relationship Id="rId7" Type="http://schemas.openxmlformats.org/officeDocument/2006/relationships/audio" Target="../media/audio3.wav"/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485.png"/><Relationship Id="rId9" Type="http://schemas.openxmlformats.org/officeDocument/2006/relationships/audio" Target="../media/audio5.wav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91.png"/><Relationship Id="rId3" Type="http://schemas.openxmlformats.org/officeDocument/2006/relationships/image" Target="../media/image487.png"/><Relationship Id="rId7" Type="http://schemas.openxmlformats.org/officeDocument/2006/relationships/audio" Target="../media/audio4.wav"/><Relationship Id="rId12" Type="http://schemas.openxmlformats.org/officeDocument/2006/relationships/image" Target="../media/image490.png"/><Relationship Id="rId2" Type="http://schemas.openxmlformats.org/officeDocument/2006/relationships/image" Target="../media/image48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489.png"/><Relationship Id="rId5" Type="http://schemas.openxmlformats.org/officeDocument/2006/relationships/image" Target="../media/image9.png"/><Relationship Id="rId10" Type="http://schemas.openxmlformats.org/officeDocument/2006/relationships/image" Target="../media/image488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49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495.png"/><Relationship Id="rId5" Type="http://schemas.openxmlformats.org/officeDocument/2006/relationships/audio" Target="../media/audio3.wav"/><Relationship Id="rId10" Type="http://schemas.openxmlformats.org/officeDocument/2006/relationships/image" Target="../media/image494.png"/><Relationship Id="rId4" Type="http://schemas.openxmlformats.org/officeDocument/2006/relationships/image" Target="../media/image9.png"/><Relationship Id="rId9" Type="http://schemas.openxmlformats.org/officeDocument/2006/relationships/image" Target="../media/image493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6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498.png"/><Relationship Id="rId4" Type="http://schemas.openxmlformats.org/officeDocument/2006/relationships/audio" Target="../media/audio3.wav"/><Relationship Id="rId9" Type="http://schemas.openxmlformats.org/officeDocument/2006/relationships/image" Target="../media/image497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6.png"/><Relationship Id="rId3" Type="http://schemas.openxmlformats.org/officeDocument/2006/relationships/image" Target="../media/image9.png"/><Relationship Id="rId7" Type="http://schemas.openxmlformats.org/officeDocument/2006/relationships/image" Target="../media/image49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501.png"/><Relationship Id="rId4" Type="http://schemas.openxmlformats.org/officeDocument/2006/relationships/audio" Target="../media/audio3.wav"/><Relationship Id="rId9" Type="http://schemas.openxmlformats.org/officeDocument/2006/relationships/image" Target="../media/image500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6.png"/><Relationship Id="rId3" Type="http://schemas.openxmlformats.org/officeDocument/2006/relationships/image" Target="../media/image9.png"/><Relationship Id="rId7" Type="http://schemas.openxmlformats.org/officeDocument/2006/relationships/image" Target="../media/image49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504.png"/><Relationship Id="rId5" Type="http://schemas.openxmlformats.org/officeDocument/2006/relationships/audio" Target="../media/audio4.wav"/><Relationship Id="rId10" Type="http://schemas.openxmlformats.org/officeDocument/2006/relationships/image" Target="../media/image503.png"/><Relationship Id="rId4" Type="http://schemas.openxmlformats.org/officeDocument/2006/relationships/audio" Target="../media/audio3.wav"/><Relationship Id="rId9" Type="http://schemas.openxmlformats.org/officeDocument/2006/relationships/image" Target="../media/image502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6.png"/><Relationship Id="rId3" Type="http://schemas.openxmlformats.org/officeDocument/2006/relationships/image" Target="../media/image9.png"/><Relationship Id="rId7" Type="http://schemas.openxmlformats.org/officeDocument/2006/relationships/image" Target="../media/image49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50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9.png"/><Relationship Id="rId9" Type="http://schemas.openxmlformats.org/officeDocument/2006/relationships/image" Target="../media/image30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507.wmf"/><Relationship Id="rId7" Type="http://schemas.openxmlformats.org/officeDocument/2006/relationships/audio" Target="../media/audio4.wav"/><Relationship Id="rId2" Type="http://schemas.openxmlformats.org/officeDocument/2006/relationships/image" Target="../media/image506.gif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60.png"/><Relationship Id="rId7" Type="http://schemas.openxmlformats.org/officeDocument/2006/relationships/audio" Target="../media/audio4.wav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62.png"/><Relationship Id="rId7" Type="http://schemas.openxmlformats.org/officeDocument/2006/relationships/audio" Target="../media/audio3.wav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63.png"/><Relationship Id="rId9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0.png"/><Relationship Id="rId3" Type="http://schemas.openxmlformats.org/officeDocument/2006/relationships/image" Target="../media/image65.png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audio" Target="../media/audio5.wav"/><Relationship Id="rId5" Type="http://schemas.openxmlformats.org/officeDocument/2006/relationships/image" Target="../media/image67.png"/><Relationship Id="rId10" Type="http://schemas.openxmlformats.org/officeDocument/2006/relationships/audio" Target="../media/audio4.wav"/><Relationship Id="rId4" Type="http://schemas.openxmlformats.org/officeDocument/2006/relationships/image" Target="../media/image66.png"/><Relationship Id="rId9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audio" Target="../media/audio3.wav"/><Relationship Id="rId12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72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71.png"/><Relationship Id="rId9" Type="http://schemas.openxmlformats.org/officeDocument/2006/relationships/audio" Target="../media/audio5.wav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76.png"/><Relationship Id="rId7" Type="http://schemas.openxmlformats.org/officeDocument/2006/relationships/audio" Target="../media/audio3.wav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77.png"/><Relationship Id="rId9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79.png"/><Relationship Id="rId7" Type="http://schemas.openxmlformats.org/officeDocument/2006/relationships/audio" Target="../media/audio4.wav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10" Type="http://schemas.openxmlformats.org/officeDocument/2006/relationships/image" Target="../media/image80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1.xml"/><Relationship Id="rId13" Type="http://schemas.openxmlformats.org/officeDocument/2006/relationships/image" Target="../media/image8.png"/><Relationship Id="rId18" Type="http://schemas.openxmlformats.org/officeDocument/2006/relationships/audio" Target="../media/audio5.wav"/><Relationship Id="rId3" Type="http://schemas.openxmlformats.org/officeDocument/2006/relationships/slide" Target="slide5.xml"/><Relationship Id="rId21" Type="http://schemas.openxmlformats.org/officeDocument/2006/relationships/slide" Target="slide126.xml"/><Relationship Id="rId7" Type="http://schemas.openxmlformats.org/officeDocument/2006/relationships/slide" Target="slide3.xml"/><Relationship Id="rId12" Type="http://schemas.openxmlformats.org/officeDocument/2006/relationships/slide" Target="slide118.xml"/><Relationship Id="rId17" Type="http://schemas.openxmlformats.org/officeDocument/2006/relationships/audio" Target="../media/audio4.wav"/><Relationship Id="rId2" Type="http://schemas.openxmlformats.org/officeDocument/2006/relationships/image" Target="../media/image7.png"/><Relationship Id="rId16" Type="http://schemas.openxmlformats.org/officeDocument/2006/relationships/audio" Target="../media/audio3.wav"/><Relationship Id="rId20" Type="http://schemas.openxmlformats.org/officeDocument/2006/relationships/slide" Target="slide7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6.xml"/><Relationship Id="rId11" Type="http://schemas.openxmlformats.org/officeDocument/2006/relationships/slide" Target="slide104.xml"/><Relationship Id="rId5" Type="http://schemas.openxmlformats.org/officeDocument/2006/relationships/slide" Target="slide34.xml"/><Relationship Id="rId15" Type="http://schemas.openxmlformats.org/officeDocument/2006/relationships/image" Target="../media/image9.png"/><Relationship Id="rId10" Type="http://schemas.openxmlformats.org/officeDocument/2006/relationships/slide" Target="slide84.xml"/><Relationship Id="rId19" Type="http://schemas.openxmlformats.org/officeDocument/2006/relationships/image" Target="../media/image10.png"/><Relationship Id="rId4" Type="http://schemas.openxmlformats.org/officeDocument/2006/relationships/slide" Target="slide19.xml"/><Relationship Id="rId9" Type="http://schemas.openxmlformats.org/officeDocument/2006/relationships/slide" Target="slide56.xml"/><Relationship Id="rId1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82.png"/><Relationship Id="rId7" Type="http://schemas.openxmlformats.org/officeDocument/2006/relationships/audio" Target="../media/audio4.wav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10" Type="http://schemas.openxmlformats.org/officeDocument/2006/relationships/image" Target="../media/image80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audio" Target="../media/audio2.wav"/><Relationship Id="rId18" Type="http://schemas.openxmlformats.org/officeDocument/2006/relationships/image" Target="../media/image10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audio" Target="../media/audio5.wav"/><Relationship Id="rId2" Type="http://schemas.openxmlformats.org/officeDocument/2006/relationships/image" Target="../media/image83.png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audio" Target="../media/audio3.wav"/><Relationship Id="rId10" Type="http://schemas.openxmlformats.org/officeDocument/2006/relationships/image" Target="../media/image91.png"/><Relationship Id="rId19" Type="http://schemas.openxmlformats.org/officeDocument/2006/relationships/image" Target="../media/image8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95.png"/><Relationship Id="rId7" Type="http://schemas.openxmlformats.org/officeDocument/2006/relationships/image" Target="../media/image9.png"/><Relationship Id="rId12" Type="http://schemas.openxmlformats.org/officeDocument/2006/relationships/image" Target="../media/image8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image" Target="../media/image97.png"/><Relationship Id="rId10" Type="http://schemas.openxmlformats.org/officeDocument/2006/relationships/audio" Target="../media/audio5.wav"/><Relationship Id="rId4" Type="http://schemas.openxmlformats.org/officeDocument/2006/relationships/image" Target="../media/image96.png"/><Relationship Id="rId9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audio" Target="../media/audio5.wav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audio" Target="../media/audio4.wav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audio" Target="../media/audio3.wav"/><Relationship Id="rId5" Type="http://schemas.openxmlformats.org/officeDocument/2006/relationships/image" Target="../media/image101.png"/><Relationship Id="rId15" Type="http://schemas.openxmlformats.org/officeDocument/2006/relationships/image" Target="../media/image80.png"/><Relationship Id="rId10" Type="http://schemas.openxmlformats.org/officeDocument/2006/relationships/image" Target="../media/image9.png"/><Relationship Id="rId4" Type="http://schemas.openxmlformats.org/officeDocument/2006/relationships/image" Target="../media/image100.png"/><Relationship Id="rId9" Type="http://schemas.openxmlformats.org/officeDocument/2006/relationships/audio" Target="../media/audio2.wav"/><Relationship Id="rId1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06.png"/><Relationship Id="rId7" Type="http://schemas.openxmlformats.org/officeDocument/2006/relationships/audio" Target="../media/audio3.wav"/><Relationship Id="rId12" Type="http://schemas.openxmlformats.org/officeDocument/2006/relationships/image" Target="../media/image1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08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107.png"/><Relationship Id="rId9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11.png"/><Relationship Id="rId7" Type="http://schemas.openxmlformats.org/officeDocument/2006/relationships/audio" Target="../media/audio4.wav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13.png"/><Relationship Id="rId7" Type="http://schemas.openxmlformats.org/officeDocument/2006/relationships/audio" Target="../media/audio4.wav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115.png"/><Relationship Id="rId5" Type="http://schemas.openxmlformats.org/officeDocument/2006/relationships/image" Target="../media/image9.png"/><Relationship Id="rId10" Type="http://schemas.openxmlformats.org/officeDocument/2006/relationships/image" Target="../media/image114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17.png"/><Relationship Id="rId7" Type="http://schemas.openxmlformats.org/officeDocument/2006/relationships/audio" Target="../media/audio4.wav"/><Relationship Id="rId12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119.png"/><Relationship Id="rId5" Type="http://schemas.openxmlformats.org/officeDocument/2006/relationships/image" Target="../media/image9.png"/><Relationship Id="rId10" Type="http://schemas.openxmlformats.org/officeDocument/2006/relationships/image" Target="../media/image118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26.png"/><Relationship Id="rId3" Type="http://schemas.openxmlformats.org/officeDocument/2006/relationships/image" Target="../media/image122.png"/><Relationship Id="rId7" Type="http://schemas.openxmlformats.org/officeDocument/2006/relationships/audio" Target="../media/audio3.wav"/><Relationship Id="rId12" Type="http://schemas.openxmlformats.org/officeDocument/2006/relationships/image" Target="../media/image1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4.png"/><Relationship Id="rId5" Type="http://schemas.openxmlformats.org/officeDocument/2006/relationships/audio" Target="../media/audio2.wav"/><Relationship Id="rId15" Type="http://schemas.openxmlformats.org/officeDocument/2006/relationships/image" Target="../media/image128.png"/><Relationship Id="rId10" Type="http://schemas.openxmlformats.org/officeDocument/2006/relationships/image" Target="../media/image10.png"/><Relationship Id="rId4" Type="http://schemas.openxmlformats.org/officeDocument/2006/relationships/image" Target="../media/image123.png"/><Relationship Id="rId9" Type="http://schemas.openxmlformats.org/officeDocument/2006/relationships/audio" Target="../media/audio5.wav"/><Relationship Id="rId14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audio" Target="../media/audio5.wav"/><Relationship Id="rId2" Type="http://schemas.openxmlformats.org/officeDocument/2006/relationships/image" Target="../media/image129.png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audio" Target="../media/audio4.wav"/><Relationship Id="rId5" Type="http://schemas.openxmlformats.org/officeDocument/2006/relationships/image" Target="../media/image132.png"/><Relationship Id="rId15" Type="http://schemas.openxmlformats.org/officeDocument/2006/relationships/image" Target="../media/image136.png"/><Relationship Id="rId10" Type="http://schemas.openxmlformats.org/officeDocument/2006/relationships/audio" Target="../media/audio3.wav"/><Relationship Id="rId4" Type="http://schemas.openxmlformats.org/officeDocument/2006/relationships/image" Target="../media/image131.png"/><Relationship Id="rId9" Type="http://schemas.openxmlformats.org/officeDocument/2006/relationships/image" Target="../media/image9.png"/><Relationship Id="rId14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10" Type="http://schemas.openxmlformats.org/officeDocument/2006/relationships/audio" Target="../media/audio5.wav"/><Relationship Id="rId4" Type="http://schemas.openxmlformats.org/officeDocument/2006/relationships/image" Target="../media/image13.png"/><Relationship Id="rId9" Type="http://schemas.openxmlformats.org/officeDocument/2006/relationships/audio" Target="../media/audio4.wav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39.png"/><Relationship Id="rId7" Type="http://schemas.openxmlformats.org/officeDocument/2006/relationships/image" Target="../media/image9.png"/><Relationship Id="rId12" Type="http://schemas.openxmlformats.org/officeDocument/2006/relationships/image" Target="../media/image14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image" Target="../media/image141.png"/><Relationship Id="rId10" Type="http://schemas.openxmlformats.org/officeDocument/2006/relationships/audio" Target="../media/audio5.wav"/><Relationship Id="rId4" Type="http://schemas.openxmlformats.org/officeDocument/2006/relationships/image" Target="../media/image140.png"/><Relationship Id="rId9" Type="http://schemas.openxmlformats.org/officeDocument/2006/relationships/audio" Target="../media/audio4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44.png"/><Relationship Id="rId7" Type="http://schemas.openxmlformats.org/officeDocument/2006/relationships/audio" Target="../media/audio4.wav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46.png"/><Relationship Id="rId7" Type="http://schemas.openxmlformats.org/officeDocument/2006/relationships/audio" Target="../media/audio4.wav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49.png"/><Relationship Id="rId7" Type="http://schemas.openxmlformats.org/officeDocument/2006/relationships/image" Target="../media/image9.png"/><Relationship Id="rId12" Type="http://schemas.openxmlformats.org/officeDocument/2006/relationships/image" Target="../media/image15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image" Target="../media/image151.png"/><Relationship Id="rId10" Type="http://schemas.openxmlformats.org/officeDocument/2006/relationships/audio" Target="../media/audio5.wav"/><Relationship Id="rId4" Type="http://schemas.openxmlformats.org/officeDocument/2006/relationships/image" Target="../media/image150.png"/><Relationship Id="rId9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audio" Target="../media/audio5.wav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audio" Target="../media/audio4.wav"/><Relationship Id="rId5" Type="http://schemas.openxmlformats.org/officeDocument/2006/relationships/image" Target="../media/image156.png"/><Relationship Id="rId10" Type="http://schemas.openxmlformats.org/officeDocument/2006/relationships/audio" Target="../media/audio3.wav"/><Relationship Id="rId4" Type="http://schemas.openxmlformats.org/officeDocument/2006/relationships/image" Target="../media/image155.png"/><Relationship Id="rId9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audio" Target="../media/audio5.wav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audio" Target="../media/audio4.wav"/><Relationship Id="rId5" Type="http://schemas.openxmlformats.org/officeDocument/2006/relationships/image" Target="../media/image162.png"/><Relationship Id="rId10" Type="http://schemas.openxmlformats.org/officeDocument/2006/relationships/audio" Target="../media/audio3.wav"/><Relationship Id="rId4" Type="http://schemas.openxmlformats.org/officeDocument/2006/relationships/image" Target="../media/image161.png"/><Relationship Id="rId9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audio" Target="../media/audio3.wav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12" Type="http://schemas.openxmlformats.org/officeDocument/2006/relationships/image" Target="../media/image9.png"/><Relationship Id="rId2" Type="http://schemas.openxmlformats.org/officeDocument/2006/relationships/image" Target="../media/image165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11" Type="http://schemas.openxmlformats.org/officeDocument/2006/relationships/audio" Target="../media/audio2.wav"/><Relationship Id="rId5" Type="http://schemas.openxmlformats.org/officeDocument/2006/relationships/image" Target="../media/image168.png"/><Relationship Id="rId15" Type="http://schemas.openxmlformats.org/officeDocument/2006/relationships/audio" Target="../media/audio5.wav"/><Relationship Id="rId10" Type="http://schemas.openxmlformats.org/officeDocument/2006/relationships/image" Target="../media/image173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Relationship Id="rId14" Type="http://schemas.openxmlformats.org/officeDocument/2006/relationships/audio" Target="../media/audio4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5.png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11" Type="http://schemas.openxmlformats.org/officeDocument/2006/relationships/audio" Target="../media/audio5.wav"/><Relationship Id="rId5" Type="http://schemas.openxmlformats.org/officeDocument/2006/relationships/image" Target="../media/image177.png"/><Relationship Id="rId10" Type="http://schemas.openxmlformats.org/officeDocument/2006/relationships/audio" Target="../media/audio4.wav"/><Relationship Id="rId4" Type="http://schemas.openxmlformats.org/officeDocument/2006/relationships/image" Target="../media/image176.png"/><Relationship Id="rId9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0.png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11" Type="http://schemas.openxmlformats.org/officeDocument/2006/relationships/audio" Target="../media/audio5.wav"/><Relationship Id="rId5" Type="http://schemas.openxmlformats.org/officeDocument/2006/relationships/image" Target="../media/image182.png"/><Relationship Id="rId10" Type="http://schemas.openxmlformats.org/officeDocument/2006/relationships/audio" Target="../media/audio4.wav"/><Relationship Id="rId4" Type="http://schemas.openxmlformats.org/officeDocument/2006/relationships/image" Target="../media/image181.png"/><Relationship Id="rId9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image" Target="../media/image23.png"/><Relationship Id="rId9" Type="http://schemas.openxmlformats.org/officeDocument/2006/relationships/audio" Target="../media/audio4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audio" Target="../media/audio4.wav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12" Type="http://schemas.openxmlformats.org/officeDocument/2006/relationships/audio" Target="../media/audio3.wav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9.png"/><Relationship Id="rId5" Type="http://schemas.openxmlformats.org/officeDocument/2006/relationships/image" Target="../media/image187.png"/><Relationship Id="rId15" Type="http://schemas.openxmlformats.org/officeDocument/2006/relationships/image" Target="../media/image10.png"/><Relationship Id="rId10" Type="http://schemas.openxmlformats.org/officeDocument/2006/relationships/audio" Target="../media/audio2.wav"/><Relationship Id="rId4" Type="http://schemas.openxmlformats.org/officeDocument/2006/relationships/image" Target="../media/image186.png"/><Relationship Id="rId9" Type="http://schemas.openxmlformats.org/officeDocument/2006/relationships/image" Target="../media/image191.png"/><Relationship Id="rId14" Type="http://schemas.openxmlformats.org/officeDocument/2006/relationships/audio" Target="../media/audio5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93.png"/><Relationship Id="rId7" Type="http://schemas.openxmlformats.org/officeDocument/2006/relationships/audio" Target="../media/audio4.wav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96.png"/><Relationship Id="rId7" Type="http://schemas.openxmlformats.org/officeDocument/2006/relationships/audio" Target="../media/audio3.wav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197.png"/><Relationship Id="rId9" Type="http://schemas.openxmlformats.org/officeDocument/2006/relationships/audio" Target="../media/audio5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99.png"/><Relationship Id="rId7" Type="http://schemas.openxmlformats.org/officeDocument/2006/relationships/audio" Target="../media/audio3.wav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200.png"/><Relationship Id="rId9" Type="http://schemas.openxmlformats.org/officeDocument/2006/relationships/audio" Target="../media/audio5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99.png"/><Relationship Id="rId7" Type="http://schemas.openxmlformats.org/officeDocument/2006/relationships/audio" Target="../media/audio3.wav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201.png"/><Relationship Id="rId9" Type="http://schemas.openxmlformats.org/officeDocument/2006/relationships/audio" Target="../media/audio5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03.png"/><Relationship Id="rId7" Type="http://schemas.openxmlformats.org/officeDocument/2006/relationships/audio" Target="../media/audio4.wav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04.png"/><Relationship Id="rId7" Type="http://schemas.openxmlformats.org/officeDocument/2006/relationships/audio" Target="../media/audio4.wav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06.png"/><Relationship Id="rId7" Type="http://schemas.openxmlformats.org/officeDocument/2006/relationships/image" Target="../media/image9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image" Target="../media/image208.png"/><Relationship Id="rId10" Type="http://schemas.openxmlformats.org/officeDocument/2006/relationships/audio" Target="../media/audio5.wav"/><Relationship Id="rId4" Type="http://schemas.openxmlformats.org/officeDocument/2006/relationships/image" Target="../media/image207.png"/><Relationship Id="rId9" Type="http://schemas.openxmlformats.org/officeDocument/2006/relationships/audio" Target="../media/audio4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10.png"/><Relationship Id="rId7" Type="http://schemas.openxmlformats.org/officeDocument/2006/relationships/audio" Target="../media/audio3.wav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211.png"/><Relationship Id="rId9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8.png"/><Relationship Id="rId7" Type="http://schemas.openxmlformats.org/officeDocument/2006/relationships/audio" Target="../media/audio4.wav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13.png"/><Relationship Id="rId7" Type="http://schemas.openxmlformats.org/officeDocument/2006/relationships/audio" Target="../media/audio3.wav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214.png"/><Relationship Id="rId9" Type="http://schemas.openxmlformats.org/officeDocument/2006/relationships/audio" Target="../media/audio5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13.png"/><Relationship Id="rId7" Type="http://schemas.openxmlformats.org/officeDocument/2006/relationships/audio" Target="../media/audio3.wav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215.png"/><Relationship Id="rId9" Type="http://schemas.openxmlformats.org/officeDocument/2006/relationships/audio" Target="../media/audio5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17.png"/><Relationship Id="rId7" Type="http://schemas.openxmlformats.org/officeDocument/2006/relationships/image" Target="../media/image9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image" Target="../media/image219.png"/><Relationship Id="rId10" Type="http://schemas.openxmlformats.org/officeDocument/2006/relationships/audio" Target="../media/audio5.wav"/><Relationship Id="rId4" Type="http://schemas.openxmlformats.org/officeDocument/2006/relationships/image" Target="../media/image218.png"/><Relationship Id="rId9" Type="http://schemas.openxmlformats.org/officeDocument/2006/relationships/audio" Target="../media/audio4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21.png"/><Relationship Id="rId7" Type="http://schemas.openxmlformats.org/officeDocument/2006/relationships/audio" Target="../media/audio4.wav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23.png"/><Relationship Id="rId7" Type="http://schemas.openxmlformats.org/officeDocument/2006/relationships/audio" Target="../media/audio4.wav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0.png"/><Relationship Id="rId3" Type="http://schemas.openxmlformats.org/officeDocument/2006/relationships/image" Target="../media/image226.png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11" Type="http://schemas.openxmlformats.org/officeDocument/2006/relationships/audio" Target="../media/audio5.wav"/><Relationship Id="rId5" Type="http://schemas.openxmlformats.org/officeDocument/2006/relationships/image" Target="../media/image228.png"/><Relationship Id="rId10" Type="http://schemas.openxmlformats.org/officeDocument/2006/relationships/audio" Target="../media/audio4.wav"/><Relationship Id="rId4" Type="http://schemas.openxmlformats.org/officeDocument/2006/relationships/image" Target="../media/image227.png"/><Relationship Id="rId9" Type="http://schemas.openxmlformats.org/officeDocument/2006/relationships/audio" Target="../media/audio3.wav"/><Relationship Id="rId14" Type="http://schemas.openxmlformats.org/officeDocument/2006/relationships/image" Target="../media/image23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13" Type="http://schemas.openxmlformats.org/officeDocument/2006/relationships/audio" Target="../media/audio2.wav"/><Relationship Id="rId18" Type="http://schemas.openxmlformats.org/officeDocument/2006/relationships/image" Target="../media/image10.png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12" Type="http://schemas.openxmlformats.org/officeDocument/2006/relationships/image" Target="../media/image242.png"/><Relationship Id="rId17" Type="http://schemas.openxmlformats.org/officeDocument/2006/relationships/audio" Target="../media/audio5.wav"/><Relationship Id="rId2" Type="http://schemas.openxmlformats.org/officeDocument/2006/relationships/image" Target="../media/image232.png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11" Type="http://schemas.openxmlformats.org/officeDocument/2006/relationships/image" Target="../media/image241.png"/><Relationship Id="rId5" Type="http://schemas.openxmlformats.org/officeDocument/2006/relationships/image" Target="../media/image235.png"/><Relationship Id="rId15" Type="http://schemas.openxmlformats.org/officeDocument/2006/relationships/audio" Target="../media/audio3.wav"/><Relationship Id="rId10" Type="http://schemas.openxmlformats.org/officeDocument/2006/relationships/image" Target="../media/image240.png"/><Relationship Id="rId4" Type="http://schemas.openxmlformats.org/officeDocument/2006/relationships/image" Target="../media/image234.png"/><Relationship Id="rId9" Type="http://schemas.openxmlformats.org/officeDocument/2006/relationships/image" Target="../media/image239.png"/><Relationship Id="rId14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audio" Target="../media/audio3.wav"/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12" Type="http://schemas.openxmlformats.org/officeDocument/2006/relationships/image" Target="../media/image9.png"/><Relationship Id="rId2" Type="http://schemas.openxmlformats.org/officeDocument/2006/relationships/image" Target="../media/image24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11" Type="http://schemas.openxmlformats.org/officeDocument/2006/relationships/audio" Target="../media/audio2.wav"/><Relationship Id="rId5" Type="http://schemas.openxmlformats.org/officeDocument/2006/relationships/image" Target="../media/image246.png"/><Relationship Id="rId15" Type="http://schemas.openxmlformats.org/officeDocument/2006/relationships/audio" Target="../media/audio5.wav"/><Relationship Id="rId10" Type="http://schemas.openxmlformats.org/officeDocument/2006/relationships/image" Target="../media/image251.png"/><Relationship Id="rId4" Type="http://schemas.openxmlformats.org/officeDocument/2006/relationships/image" Target="../media/image245.png"/><Relationship Id="rId9" Type="http://schemas.openxmlformats.org/officeDocument/2006/relationships/image" Target="../media/image250.png"/><Relationship Id="rId1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audio" Target="../media/audio4.wav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audio" Target="../media/audio3.wav"/><Relationship Id="rId2" Type="http://schemas.openxmlformats.org/officeDocument/2006/relationships/image" Target="../media/image3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9.png"/><Relationship Id="rId5" Type="http://schemas.openxmlformats.org/officeDocument/2006/relationships/image" Target="../media/image34.png"/><Relationship Id="rId15" Type="http://schemas.openxmlformats.org/officeDocument/2006/relationships/image" Target="../media/image10.png"/><Relationship Id="rId10" Type="http://schemas.openxmlformats.org/officeDocument/2006/relationships/audio" Target="../media/audio2.wav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5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53.png"/><Relationship Id="rId7" Type="http://schemas.openxmlformats.org/officeDocument/2006/relationships/audio" Target="../media/audio4.wav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60.png"/><Relationship Id="rId7" Type="http://schemas.openxmlformats.org/officeDocument/2006/relationships/image" Target="../media/image9.png"/><Relationship Id="rId12" Type="http://schemas.openxmlformats.org/officeDocument/2006/relationships/image" Target="../media/image263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image" Target="../media/image262.png"/><Relationship Id="rId10" Type="http://schemas.openxmlformats.org/officeDocument/2006/relationships/audio" Target="../media/audio5.wav"/><Relationship Id="rId4" Type="http://schemas.openxmlformats.org/officeDocument/2006/relationships/image" Target="../media/image261.png"/><Relationship Id="rId9" Type="http://schemas.openxmlformats.org/officeDocument/2006/relationships/audio" Target="../media/audio4.wav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65.png"/><Relationship Id="rId7" Type="http://schemas.openxmlformats.org/officeDocument/2006/relationships/audio" Target="../media/audio4.wav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267.png"/><Relationship Id="rId5" Type="http://schemas.openxmlformats.org/officeDocument/2006/relationships/image" Target="../media/image9.png"/><Relationship Id="rId10" Type="http://schemas.openxmlformats.org/officeDocument/2006/relationships/image" Target="../media/image266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70.png"/><Relationship Id="rId7" Type="http://schemas.openxmlformats.org/officeDocument/2006/relationships/audio" Target="../media/audio3.wav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72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271.png"/><Relationship Id="rId9" Type="http://schemas.openxmlformats.org/officeDocument/2006/relationships/audio" Target="../media/audio5.wav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75.jpeg"/><Relationship Id="rId4" Type="http://schemas.openxmlformats.org/officeDocument/2006/relationships/image" Target="../media/image9.png"/><Relationship Id="rId9" Type="http://schemas.openxmlformats.org/officeDocument/2006/relationships/image" Target="../media/image27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77.png"/><Relationship Id="rId7" Type="http://schemas.openxmlformats.org/officeDocument/2006/relationships/audio" Target="../media/audio4.wav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78.png"/><Relationship Id="rId7" Type="http://schemas.openxmlformats.org/officeDocument/2006/relationships/audio" Target="../media/audio4.wav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80.png"/><Relationship Id="rId7" Type="http://schemas.openxmlformats.org/officeDocument/2006/relationships/audio" Target="../media/audio4.wav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282.png"/><Relationship Id="rId5" Type="http://schemas.openxmlformats.org/officeDocument/2006/relationships/image" Target="../media/image9.png"/><Relationship Id="rId10" Type="http://schemas.openxmlformats.org/officeDocument/2006/relationships/image" Target="../media/image28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audio" Target="../media/audio4.wav"/><Relationship Id="rId12" Type="http://schemas.openxmlformats.org/officeDocument/2006/relationships/image" Target="../media/image43.png"/><Relationship Id="rId2" Type="http://schemas.openxmlformats.org/officeDocument/2006/relationships/image" Target="../media/image3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42.png"/><Relationship Id="rId5" Type="http://schemas.openxmlformats.org/officeDocument/2006/relationships/image" Target="../media/image9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4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83.png"/><Relationship Id="rId7" Type="http://schemas.openxmlformats.org/officeDocument/2006/relationships/audio" Target="../media/audio4.wav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285.png"/><Relationship Id="rId5" Type="http://schemas.openxmlformats.org/officeDocument/2006/relationships/image" Target="../media/image9.png"/><Relationship Id="rId10" Type="http://schemas.openxmlformats.org/officeDocument/2006/relationships/image" Target="../media/image284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87.png"/><Relationship Id="rId7" Type="http://schemas.openxmlformats.org/officeDocument/2006/relationships/audio" Target="../media/audio4.wav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289.png"/><Relationship Id="rId5" Type="http://schemas.openxmlformats.org/officeDocument/2006/relationships/image" Target="../media/image9.png"/><Relationship Id="rId10" Type="http://schemas.openxmlformats.org/officeDocument/2006/relationships/image" Target="../media/image288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91.png"/><Relationship Id="rId7" Type="http://schemas.openxmlformats.org/officeDocument/2006/relationships/audio" Target="../media/audio4.wav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10" Type="http://schemas.openxmlformats.org/officeDocument/2006/relationships/image" Target="../media/image292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29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296.png"/><Relationship Id="rId5" Type="http://schemas.openxmlformats.org/officeDocument/2006/relationships/audio" Target="../media/audio4.wav"/><Relationship Id="rId10" Type="http://schemas.openxmlformats.org/officeDocument/2006/relationships/image" Target="../media/image295.png"/><Relationship Id="rId4" Type="http://schemas.openxmlformats.org/officeDocument/2006/relationships/audio" Target="../media/audio3.wav"/><Relationship Id="rId9" Type="http://schemas.openxmlformats.org/officeDocument/2006/relationships/image" Target="../media/image294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9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9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02.png"/><Relationship Id="rId7" Type="http://schemas.openxmlformats.org/officeDocument/2006/relationships/audio" Target="../media/audio4.wav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04.png"/><Relationship Id="rId5" Type="http://schemas.openxmlformats.org/officeDocument/2006/relationships/image" Target="../media/image9.png"/><Relationship Id="rId10" Type="http://schemas.openxmlformats.org/officeDocument/2006/relationships/image" Target="../media/image303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06.png"/><Relationship Id="rId7" Type="http://schemas.openxmlformats.org/officeDocument/2006/relationships/audio" Target="../media/audio4.wav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10" Type="http://schemas.openxmlformats.org/officeDocument/2006/relationships/image" Target="../media/image307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09.png"/><Relationship Id="rId7" Type="http://schemas.openxmlformats.org/officeDocument/2006/relationships/audio" Target="../media/audio4.wav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9.png"/><Relationship Id="rId9" Type="http://schemas.openxmlformats.org/officeDocument/2006/relationships/image" Target="../media/image30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9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12.png"/><Relationship Id="rId7" Type="http://schemas.openxmlformats.org/officeDocument/2006/relationships/audio" Target="../media/audio4.wav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14.png"/><Relationship Id="rId5" Type="http://schemas.openxmlformats.org/officeDocument/2006/relationships/image" Target="../media/image9.png"/><Relationship Id="rId10" Type="http://schemas.openxmlformats.org/officeDocument/2006/relationships/image" Target="../media/image313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9.png"/><Relationship Id="rId9" Type="http://schemas.openxmlformats.org/officeDocument/2006/relationships/image" Target="../media/image316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9.png"/><Relationship Id="rId9" Type="http://schemas.openxmlformats.org/officeDocument/2006/relationships/image" Target="../media/image31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9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21.png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4.png"/><Relationship Id="rId11" Type="http://schemas.openxmlformats.org/officeDocument/2006/relationships/audio" Target="../media/audio5.wav"/><Relationship Id="rId5" Type="http://schemas.openxmlformats.org/officeDocument/2006/relationships/image" Target="../media/image323.png"/><Relationship Id="rId10" Type="http://schemas.openxmlformats.org/officeDocument/2006/relationships/audio" Target="../media/audio4.wav"/><Relationship Id="rId4" Type="http://schemas.openxmlformats.org/officeDocument/2006/relationships/image" Target="../media/image322.png"/><Relationship Id="rId9" Type="http://schemas.openxmlformats.org/officeDocument/2006/relationships/audio" Target="../media/audio3.wav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26.png"/><Relationship Id="rId7" Type="http://schemas.openxmlformats.org/officeDocument/2006/relationships/audio" Target="../media/audio4.wav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png"/><Relationship Id="rId13" Type="http://schemas.openxmlformats.org/officeDocument/2006/relationships/audio" Target="../media/audio5.wav"/><Relationship Id="rId3" Type="http://schemas.openxmlformats.org/officeDocument/2006/relationships/image" Target="../media/image328.png"/><Relationship Id="rId7" Type="http://schemas.openxmlformats.org/officeDocument/2006/relationships/image" Target="../media/image332.png"/><Relationship Id="rId12" Type="http://schemas.openxmlformats.org/officeDocument/2006/relationships/audio" Target="../media/audio4.wav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11" Type="http://schemas.openxmlformats.org/officeDocument/2006/relationships/audio" Target="../media/audio3.wav"/><Relationship Id="rId5" Type="http://schemas.openxmlformats.org/officeDocument/2006/relationships/image" Target="../media/image330.png"/><Relationship Id="rId10" Type="http://schemas.openxmlformats.org/officeDocument/2006/relationships/image" Target="../media/image9.png"/><Relationship Id="rId4" Type="http://schemas.openxmlformats.org/officeDocument/2006/relationships/image" Target="../media/image329.png"/><Relationship Id="rId9" Type="http://schemas.openxmlformats.org/officeDocument/2006/relationships/audio" Target="../media/audio2.wav"/><Relationship Id="rId14" Type="http://schemas.openxmlformats.org/officeDocument/2006/relationships/image" Target="../media/image1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audio" Target="../media/audio3.wav"/><Relationship Id="rId3" Type="http://schemas.openxmlformats.org/officeDocument/2006/relationships/image" Target="../media/image335.png"/><Relationship Id="rId7" Type="http://schemas.openxmlformats.org/officeDocument/2006/relationships/image" Target="../media/image339.png"/><Relationship Id="rId12" Type="http://schemas.openxmlformats.org/officeDocument/2006/relationships/image" Target="../media/image9.png"/><Relationship Id="rId2" Type="http://schemas.openxmlformats.org/officeDocument/2006/relationships/image" Target="../media/image334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8.png"/><Relationship Id="rId11" Type="http://schemas.openxmlformats.org/officeDocument/2006/relationships/audio" Target="../media/audio2.wav"/><Relationship Id="rId5" Type="http://schemas.openxmlformats.org/officeDocument/2006/relationships/image" Target="../media/image337.png"/><Relationship Id="rId15" Type="http://schemas.openxmlformats.org/officeDocument/2006/relationships/audio" Target="../media/audio5.wav"/><Relationship Id="rId10" Type="http://schemas.openxmlformats.org/officeDocument/2006/relationships/image" Target="../media/image342.png"/><Relationship Id="rId4" Type="http://schemas.openxmlformats.org/officeDocument/2006/relationships/image" Target="../media/image336.png"/><Relationship Id="rId9" Type="http://schemas.openxmlformats.org/officeDocument/2006/relationships/image" Target="../media/image341.png"/><Relationship Id="rId14" Type="http://schemas.openxmlformats.org/officeDocument/2006/relationships/audio" Target="../media/audio4.wav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48.png"/><Relationship Id="rId3" Type="http://schemas.openxmlformats.org/officeDocument/2006/relationships/image" Target="../media/image344.png"/><Relationship Id="rId7" Type="http://schemas.openxmlformats.org/officeDocument/2006/relationships/audio" Target="../media/audio3.wav"/><Relationship Id="rId12" Type="http://schemas.openxmlformats.org/officeDocument/2006/relationships/image" Target="../media/image347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46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345.png"/><Relationship Id="rId9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audio" Target="../media/audio5.wav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audio" Target="../media/audio4.wav"/><Relationship Id="rId5" Type="http://schemas.openxmlformats.org/officeDocument/2006/relationships/image" Target="../media/image51.png"/><Relationship Id="rId10" Type="http://schemas.openxmlformats.org/officeDocument/2006/relationships/audio" Target="../media/audio3.wav"/><Relationship Id="rId4" Type="http://schemas.openxmlformats.org/officeDocument/2006/relationships/image" Target="../media/image50.png"/><Relationship Id="rId9" Type="http://schemas.openxmlformats.org/officeDocument/2006/relationships/image" Target="../media/image9.png"/><Relationship Id="rId14" Type="http://schemas.openxmlformats.org/officeDocument/2006/relationships/image" Target="../media/image30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50.png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3.png"/><Relationship Id="rId11" Type="http://schemas.openxmlformats.org/officeDocument/2006/relationships/audio" Target="../media/audio5.wav"/><Relationship Id="rId5" Type="http://schemas.openxmlformats.org/officeDocument/2006/relationships/image" Target="../media/image352.png"/><Relationship Id="rId10" Type="http://schemas.openxmlformats.org/officeDocument/2006/relationships/audio" Target="../media/audio4.wav"/><Relationship Id="rId4" Type="http://schemas.openxmlformats.org/officeDocument/2006/relationships/image" Target="../media/image351.png"/><Relationship Id="rId9" Type="http://schemas.openxmlformats.org/officeDocument/2006/relationships/audio" Target="../media/audio3.wav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55.png"/><Relationship Id="rId7" Type="http://schemas.openxmlformats.org/officeDocument/2006/relationships/audio" Target="../media/audio4.wav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57.png"/><Relationship Id="rId5" Type="http://schemas.openxmlformats.org/officeDocument/2006/relationships/image" Target="../media/image9.png"/><Relationship Id="rId10" Type="http://schemas.openxmlformats.org/officeDocument/2006/relationships/image" Target="../media/image356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9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60.png"/><Relationship Id="rId7" Type="http://schemas.openxmlformats.org/officeDocument/2006/relationships/audio" Target="../media/audio4.wav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10" Type="http://schemas.openxmlformats.org/officeDocument/2006/relationships/image" Target="../media/image36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67.png"/><Relationship Id="rId3" Type="http://schemas.openxmlformats.org/officeDocument/2006/relationships/image" Target="../media/image363.png"/><Relationship Id="rId7" Type="http://schemas.openxmlformats.org/officeDocument/2006/relationships/audio" Target="../media/audio4.wav"/><Relationship Id="rId12" Type="http://schemas.openxmlformats.org/officeDocument/2006/relationships/image" Target="../media/image366.png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65.png"/><Relationship Id="rId5" Type="http://schemas.openxmlformats.org/officeDocument/2006/relationships/image" Target="../media/image9.png"/><Relationship Id="rId10" Type="http://schemas.openxmlformats.org/officeDocument/2006/relationships/image" Target="../media/image364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36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70.png"/><Relationship Id="rId7" Type="http://schemas.openxmlformats.org/officeDocument/2006/relationships/audio" Target="../media/audio4.wav"/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72.png"/><Relationship Id="rId5" Type="http://schemas.openxmlformats.org/officeDocument/2006/relationships/image" Target="../media/image9.png"/><Relationship Id="rId10" Type="http://schemas.openxmlformats.org/officeDocument/2006/relationships/image" Target="../media/image37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74.png"/><Relationship Id="rId7" Type="http://schemas.openxmlformats.org/officeDocument/2006/relationships/audio" Target="../media/audio3.wav"/><Relationship Id="rId12" Type="http://schemas.openxmlformats.org/officeDocument/2006/relationships/image" Target="../media/image377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76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375.png"/><Relationship Id="rId9" Type="http://schemas.openxmlformats.org/officeDocument/2006/relationships/audio" Target="../media/audio5.wav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79.png"/><Relationship Id="rId7" Type="http://schemas.openxmlformats.org/officeDocument/2006/relationships/audio" Target="../media/audio4.wav"/><Relationship Id="rId12" Type="http://schemas.openxmlformats.org/officeDocument/2006/relationships/image" Target="../media/image382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81.png"/><Relationship Id="rId5" Type="http://schemas.openxmlformats.org/officeDocument/2006/relationships/image" Target="../media/image9.png"/><Relationship Id="rId10" Type="http://schemas.openxmlformats.org/officeDocument/2006/relationships/image" Target="../media/image380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86.png"/><Relationship Id="rId3" Type="http://schemas.openxmlformats.org/officeDocument/2006/relationships/image" Target="../media/image381.png"/><Relationship Id="rId7" Type="http://schemas.openxmlformats.org/officeDocument/2006/relationships/image" Target="../media/image9.png"/><Relationship Id="rId12" Type="http://schemas.openxmlformats.org/officeDocument/2006/relationships/image" Target="../media/image385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image" Target="../media/image384.png"/><Relationship Id="rId10" Type="http://schemas.openxmlformats.org/officeDocument/2006/relationships/audio" Target="../media/audio5.wav"/><Relationship Id="rId4" Type="http://schemas.openxmlformats.org/officeDocument/2006/relationships/image" Target="../media/image383.png"/><Relationship Id="rId9" Type="http://schemas.openxmlformats.org/officeDocument/2006/relationships/audio" Target="../media/audio4.wav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86.png"/><Relationship Id="rId7" Type="http://schemas.openxmlformats.org/officeDocument/2006/relationships/audio" Target="../media/audio4.wav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6"/>
          <p:cNvGrpSpPr/>
          <p:nvPr/>
        </p:nvGrpSpPr>
        <p:grpSpPr>
          <a:xfrm>
            <a:off x="1691680" y="44624"/>
            <a:ext cx="4812028" cy="1121235"/>
            <a:chOff x="2274540" y="0"/>
            <a:chExt cx="4457700" cy="84542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pic>
          <p:nvPicPr>
            <p:cNvPr id="18" name="صورة 1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4540" y="0"/>
              <a:ext cx="4457700" cy="845423"/>
            </a:xfrm>
            <a:prstGeom prst="downArrowCallout">
              <a:avLst/>
            </a:prstGeom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20" name="مستطيل 8"/>
            <p:cNvSpPr/>
            <p:nvPr/>
          </p:nvSpPr>
          <p:spPr>
            <a:xfrm>
              <a:off x="2981053" y="116632"/>
              <a:ext cx="2881135" cy="568810"/>
            </a:xfrm>
            <a:prstGeom prst="downArrowCallout">
              <a:avLst/>
            </a:prstGeom>
            <a:ln>
              <a:noFill/>
            </a:ln>
            <a:effectLst/>
            <a:sp3d prstMaterial="softEdge">
              <a:bevelT w="127000" prst="artDeco"/>
            </a:sp3d>
          </p:spPr>
          <p:txBody>
            <a:bodyPr wrap="none">
              <a:spAutoFit/>
            </a:bodyPr>
            <a:lstStyle/>
            <a:p>
              <a:pPr algn="ctr" defTabSz="913432" fontAlgn="auto">
                <a:spcBef>
                  <a:spcPts val="0"/>
                </a:spcBef>
                <a:spcAft>
                  <a:spcPts val="0"/>
                </a:spcAft>
              </a:pPr>
              <a:r>
                <a:rPr lang="ar-SA" sz="2600" b="1" dirty="0" smtClean="0">
                  <a:ln w="10541" cmpd="sng">
                    <a:solidFill>
                      <a:srgbClr val="0F6FC6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002060"/>
                  </a:solidFill>
                  <a:latin typeface="Sakkal Majalla" pitchFamily="2" charset="-78"/>
                  <a:cs typeface="Sakkal Majalla" pitchFamily="2" charset="-78"/>
                </a:rPr>
                <a:t>استراتيجية : الطاولة المستديرة</a:t>
              </a:r>
              <a:endParaRPr lang="ar-EG" sz="2600" b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endParaRPr>
            </a:p>
          </p:txBody>
        </p:sp>
      </p:grpSp>
      <p:pic>
        <p:nvPicPr>
          <p:cNvPr id="22" name="صورة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1979712" y="5949280"/>
            <a:ext cx="881484" cy="881484"/>
          </a:xfrm>
          <a:prstGeom prst="rect">
            <a:avLst/>
          </a:prstGeom>
        </p:spPr>
      </p:pic>
      <p:pic>
        <p:nvPicPr>
          <p:cNvPr id="23" name="صورة 22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6027192"/>
            <a:ext cx="840817" cy="840817"/>
          </a:xfrm>
          <a:prstGeom prst="rect">
            <a:avLst/>
          </a:prstGeom>
        </p:spPr>
      </p:pic>
      <p:grpSp>
        <p:nvGrpSpPr>
          <p:cNvPr id="3" name="مجموعة 23"/>
          <p:cNvGrpSpPr/>
          <p:nvPr/>
        </p:nvGrpSpPr>
        <p:grpSpPr>
          <a:xfrm>
            <a:off x="948321" y="998153"/>
            <a:ext cx="7296087" cy="4932664"/>
            <a:chOff x="948321" y="998153"/>
            <a:chExt cx="7296087" cy="4932664"/>
          </a:xfrm>
        </p:grpSpPr>
        <p:grpSp>
          <p:nvGrpSpPr>
            <p:cNvPr id="4" name="مجموعة 24"/>
            <p:cNvGrpSpPr/>
            <p:nvPr/>
          </p:nvGrpSpPr>
          <p:grpSpPr>
            <a:xfrm>
              <a:off x="948321" y="998153"/>
              <a:ext cx="7296087" cy="4932664"/>
              <a:chOff x="523875" y="1116452"/>
              <a:chExt cx="8096250" cy="5120860"/>
            </a:xfrm>
          </p:grpSpPr>
          <p:pic>
            <p:nvPicPr>
              <p:cNvPr id="27" name="صورة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="" xmlns:a14="http://schemas.microsoft.com/office/drawing/2010/main">
                      <a14:imgLayer r:embed="">
                        <a14:imgEffect>
                          <a14:sharpenSoften amount="5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3875" y="1116452"/>
                <a:ext cx="8096250" cy="5120860"/>
              </a:xfrm>
              <a:prstGeom prst="rect">
                <a:avLst/>
              </a:prstGeom>
            </p:spPr>
          </p:pic>
          <p:sp>
            <p:nvSpPr>
              <p:cNvPr id="28" name="مربع نص 27"/>
              <p:cNvSpPr txBox="1"/>
              <p:nvPr/>
            </p:nvSpPr>
            <p:spPr>
              <a:xfrm>
                <a:off x="4492094" y="1239426"/>
                <a:ext cx="3808410" cy="4760836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 defTabSz="913432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SA" sz="2000" b="1" u="sng" dirty="0">
                    <a:solidFill>
                      <a:srgbClr val="C00000"/>
                    </a:solidFill>
                    <a:latin typeface="Sakkal Majalla" pitchFamily="2" charset="-78"/>
                    <a:cs typeface="Sakkal Majalla" pitchFamily="2" charset="-78"/>
                  </a:rPr>
                  <a:t>خطوات الاستراتيجية</a:t>
                </a:r>
              </a:p>
              <a:p>
                <a:pPr algn="ctr" defTabSz="913432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SA" sz="2000" b="1" dirty="0">
                    <a:solidFill>
                      <a:srgbClr val="002060"/>
                    </a:solidFill>
                    <a:latin typeface="Sakkal Majalla" pitchFamily="2" charset="-78"/>
                    <a:cs typeface="Sakkal Majalla" pitchFamily="2" charset="-78"/>
                  </a:rPr>
                  <a:t>تقسيم الطلاب إلي مجاميع صغيرة </a:t>
                </a:r>
              </a:p>
              <a:p>
                <a:pPr algn="ctr" defTabSz="913432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SA" sz="2000" b="1" dirty="0">
                    <a:solidFill>
                      <a:srgbClr val="002060"/>
                    </a:solidFill>
                    <a:latin typeface="Sakkal Majalla" pitchFamily="2" charset="-78"/>
                    <a:cs typeface="Sakkal Majalla" pitchFamily="2" charset="-78"/>
                  </a:rPr>
                  <a:t>يختار المعلم طالب البداية من كل حلقة باستخدام قلم الرصاص والورقة</a:t>
                </a:r>
              </a:p>
              <a:p>
                <a:pPr algn="ctr" defTabSz="913432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SA" sz="2000" b="1" dirty="0">
                    <a:solidFill>
                      <a:srgbClr val="002060"/>
                    </a:solidFill>
                    <a:latin typeface="Sakkal Majalla" pitchFamily="2" charset="-78"/>
                    <a:cs typeface="Sakkal Majalla" pitchFamily="2" charset="-78"/>
                  </a:rPr>
                  <a:t>يطلب المعلم منهم تصميم مشروع أو خطوات عمل أو مشكلة لها عدة حلول أو موضوع معين</a:t>
                </a:r>
              </a:p>
              <a:p>
                <a:pPr algn="ctr" defTabSz="913432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SA" sz="2000" b="1" dirty="0">
                    <a:solidFill>
                      <a:srgbClr val="002060"/>
                    </a:solidFill>
                    <a:latin typeface="Sakkal Majalla" pitchFamily="2" charset="-78"/>
                    <a:cs typeface="Sakkal Majalla" pitchFamily="2" charset="-78"/>
                  </a:rPr>
                  <a:t>يبدأ طالب البداية بالكتابة وعندما ينتهي يبدأ الثاني والثالث وهكذا ويتناقشون بعد ذلك عن حلولهم ويصححون إن اقتضت الحاجة</a:t>
                </a:r>
              </a:p>
              <a:p>
                <a:pPr algn="ctr" defTabSz="913432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SA" b="1" dirty="0">
                    <a:solidFill>
                      <a:srgbClr val="002060"/>
                    </a:solidFill>
                    <a:latin typeface="Sakkal Majalla" pitchFamily="2" charset="-78"/>
                    <a:cs typeface="Sakkal Majalla" pitchFamily="2" charset="-78"/>
                  </a:rPr>
                  <a:t>يقيم المعلم النتائج بعد ذلك </a:t>
                </a:r>
              </a:p>
              <a:p>
                <a:pPr algn="ctr" defTabSz="913432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SA" b="1" dirty="0">
                    <a:solidFill>
                      <a:srgbClr val="002060"/>
                    </a:solidFill>
                    <a:latin typeface="Sakkal Majalla" pitchFamily="2" charset="-78"/>
                    <a:cs typeface="Sakkal Majalla" pitchFamily="2" charset="-78"/>
                  </a:rPr>
                  <a:t>في حالة وجود مجموعة لم تحل بشكل جيد أو لم تكن اجابتها مثالية فيعاد توزيع الطلاب بحيث يذهب كل طالب إلي مجموعة جديدة</a:t>
                </a:r>
              </a:p>
            </p:txBody>
          </p:sp>
        </p:grpSp>
        <p:pic>
          <p:nvPicPr>
            <p:cNvPr id="26" name="صورة 25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648" y="1178484"/>
              <a:ext cx="3168352" cy="45720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669412696"/>
      </p:ext>
    </p:extLst>
  </p:cSld>
  <p:clrMapOvr>
    <a:masterClrMapping/>
  </p:clrMapOvr>
  <p:transition spd="slow">
    <p:cover dir="r"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804025" y="943893"/>
            <a:ext cx="1944688" cy="396875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484313"/>
            <a:ext cx="73993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2075" y="2276475"/>
            <a:ext cx="5086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57"/>
          <p:cNvSpPr>
            <a:spLocks noChangeArrowheads="1"/>
          </p:cNvSpPr>
          <p:nvPr/>
        </p:nvSpPr>
        <p:spPr bwMode="auto">
          <a:xfrm>
            <a:off x="5686425" y="3382963"/>
            <a:ext cx="3095625" cy="2663825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ar-SA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5876925" y="3925888"/>
            <a:ext cx="2654300" cy="641350"/>
            <a:chOff x="3923" y="2478"/>
            <a:chExt cx="1315" cy="404"/>
          </a:xfrm>
        </p:grpSpPr>
        <p:sp>
          <p:nvSpPr>
            <p:cNvPr id="12329" name="Text Box 31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Traditional Arabic" pitchFamily="2" charset="-78"/>
                </a:rPr>
                <a:t>1</a:t>
              </a:r>
              <a:r>
                <a:rPr lang="ar-SA" sz="3600" b="1">
                  <a:cs typeface="Al-KsorZulfiMath" pitchFamily="2" charset="-78"/>
                </a:rPr>
                <a:t>         </a:t>
              </a:r>
              <a:r>
                <a:rPr lang="ar-SA" sz="3600" b="1">
                  <a:cs typeface="Traditional Arabic" pitchFamily="2" charset="-78"/>
                </a:rPr>
                <a:t>ب ن م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12330" name="Freeform 34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269038" y="4449763"/>
            <a:ext cx="2374900" cy="641350"/>
            <a:chOff x="3923" y="2478"/>
            <a:chExt cx="1315" cy="404"/>
          </a:xfrm>
        </p:grpSpPr>
        <p:sp>
          <p:nvSpPr>
            <p:cNvPr id="12327" name="Text Box 37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Al-KsorZulfiMath" pitchFamily="2" charset="-78"/>
                </a:rPr>
                <a:t> 2      </a:t>
              </a:r>
              <a:r>
                <a:rPr lang="ar-SA" sz="3600" b="1">
                  <a:cs typeface="Traditional Arabic" pitchFamily="2" charset="-78"/>
                </a:rPr>
                <a:t>م ن ب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12328" name="Freeform 38"/>
            <p:cNvSpPr>
              <a:spLocks/>
            </p:cNvSpPr>
            <p:nvPr/>
          </p:nvSpPr>
          <p:spPr bwMode="auto">
            <a:xfrm rot="800456">
              <a:off x="4735" y="2623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6430963" y="4972050"/>
            <a:ext cx="2087562" cy="641350"/>
            <a:chOff x="3923" y="2478"/>
            <a:chExt cx="1315" cy="404"/>
          </a:xfrm>
        </p:grpSpPr>
        <p:sp>
          <p:nvSpPr>
            <p:cNvPr id="12325" name="Text Box 40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Traditional Arabic" pitchFamily="2" charset="-78"/>
                </a:rPr>
                <a:t>3</a:t>
              </a:r>
              <a:r>
                <a:rPr lang="ar-SA" sz="3600" b="1">
                  <a:cs typeface="Al-KsorZulfiMath" pitchFamily="2" charset="-78"/>
                </a:rPr>
                <a:t>      </a:t>
              </a:r>
              <a:r>
                <a:rPr lang="ar-SA" sz="3600" b="1">
                  <a:cs typeface="Traditional Arabic" pitchFamily="2" charset="-78"/>
                </a:rPr>
                <a:t>ن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12326" name="Freeform 41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6427788" y="5473700"/>
            <a:ext cx="2087562" cy="641350"/>
            <a:chOff x="3923" y="2478"/>
            <a:chExt cx="1315" cy="404"/>
          </a:xfrm>
        </p:grpSpPr>
        <p:sp>
          <p:nvSpPr>
            <p:cNvPr id="12323" name="Text Box 43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Traditional Arabic" pitchFamily="2" charset="-78"/>
                </a:rPr>
                <a:t>4</a:t>
              </a:r>
              <a:r>
                <a:rPr lang="ar-SA" sz="3600" b="1">
                  <a:cs typeface="Al-KsorZulfiMath" pitchFamily="2" charset="-78"/>
                </a:rPr>
                <a:t>      </a:t>
              </a:r>
              <a:r>
                <a:rPr lang="ar-SA" sz="3600" b="1">
                  <a:cs typeface="Traditional Arabic" pitchFamily="2" charset="-78"/>
                </a:rPr>
                <a:t>1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12324" name="Freeform 44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23" name="Text Box 70"/>
          <p:cNvSpPr txBox="1">
            <a:spLocks noChangeArrowheads="1"/>
          </p:cNvSpPr>
          <p:nvPr/>
        </p:nvSpPr>
        <p:spPr bwMode="auto">
          <a:xfrm>
            <a:off x="5818188" y="5448300"/>
            <a:ext cx="1062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منفرجة</a:t>
            </a:r>
            <a:endParaRPr lang="en-US" sz="3600" b="1">
              <a:solidFill>
                <a:srgbClr val="0000FF"/>
              </a:solidFill>
              <a:cs typeface="Traditional Arabic" pitchFamily="2" charset="-78"/>
            </a:endParaRPr>
          </a:p>
        </p:txBody>
      </p:sp>
      <p:sp>
        <p:nvSpPr>
          <p:cNvPr id="24" name="AutoShape 58"/>
          <p:cNvSpPr>
            <a:spLocks noChangeArrowheads="1"/>
          </p:cNvSpPr>
          <p:nvPr/>
        </p:nvSpPr>
        <p:spPr bwMode="auto">
          <a:xfrm>
            <a:off x="468313" y="3500438"/>
            <a:ext cx="3095625" cy="2663825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ar-SA"/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1019175" y="3995738"/>
            <a:ext cx="2333625" cy="641350"/>
            <a:chOff x="3923" y="2478"/>
            <a:chExt cx="1315" cy="404"/>
          </a:xfrm>
        </p:grpSpPr>
        <p:sp>
          <p:nvSpPr>
            <p:cNvPr id="12321" name="Text Box 46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Traditional Arabic" pitchFamily="2" charset="-78"/>
                </a:rPr>
                <a:t>1</a:t>
              </a:r>
              <a:r>
                <a:rPr lang="ar-SA" sz="3600" b="1">
                  <a:cs typeface="Al-KsorZulfiMath" pitchFamily="2" charset="-78"/>
                </a:rPr>
                <a:t>       </a:t>
              </a:r>
              <a:r>
                <a:rPr lang="ar-SA" sz="3600" b="1">
                  <a:cs typeface="Traditional Arabic" pitchFamily="2" charset="-78"/>
                </a:rPr>
                <a:t>ر س ت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12322" name="Freeform 47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1019175" y="4533900"/>
            <a:ext cx="2374900" cy="641350"/>
            <a:chOff x="3923" y="2478"/>
            <a:chExt cx="1315" cy="404"/>
          </a:xfrm>
        </p:grpSpPr>
        <p:sp>
          <p:nvSpPr>
            <p:cNvPr id="12319" name="Text Box 49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Al-KsorZulfiMath" pitchFamily="2" charset="-78"/>
                </a:rPr>
                <a:t> 2      </a:t>
              </a:r>
              <a:r>
                <a:rPr lang="ar-SA" sz="3600" b="1">
                  <a:cs typeface="Traditional Arabic" pitchFamily="2" charset="-78"/>
                </a:rPr>
                <a:t>ت س ر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12320" name="Freeform 50"/>
            <p:cNvSpPr>
              <a:spLocks/>
            </p:cNvSpPr>
            <p:nvPr/>
          </p:nvSpPr>
          <p:spPr bwMode="auto">
            <a:xfrm rot="800456">
              <a:off x="4778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0" name="Group 51"/>
          <p:cNvGrpSpPr>
            <a:grpSpLocks/>
          </p:cNvGrpSpPr>
          <p:nvPr/>
        </p:nvGrpSpPr>
        <p:grpSpPr bwMode="auto">
          <a:xfrm>
            <a:off x="1204913" y="5056188"/>
            <a:ext cx="2087562" cy="641350"/>
            <a:chOff x="3923" y="2478"/>
            <a:chExt cx="1315" cy="404"/>
          </a:xfrm>
        </p:grpSpPr>
        <p:sp>
          <p:nvSpPr>
            <p:cNvPr id="12317" name="Text Box 52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Traditional Arabic" pitchFamily="2" charset="-78"/>
                </a:rPr>
                <a:t>3</a:t>
              </a:r>
              <a:r>
                <a:rPr lang="ar-SA" sz="3600" b="1">
                  <a:cs typeface="Al-KsorZulfiMath" pitchFamily="2" charset="-78"/>
                </a:rPr>
                <a:t>      </a:t>
              </a:r>
              <a:r>
                <a:rPr lang="ar-SA" sz="3600" b="1">
                  <a:cs typeface="Traditional Arabic" pitchFamily="2" charset="-78"/>
                </a:rPr>
                <a:t>س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12318" name="Freeform 53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1189038" y="5557838"/>
            <a:ext cx="2087562" cy="641350"/>
            <a:chOff x="3923" y="2478"/>
            <a:chExt cx="1315" cy="404"/>
          </a:xfrm>
        </p:grpSpPr>
        <p:sp>
          <p:nvSpPr>
            <p:cNvPr id="12315" name="Text Box 55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Traditional Arabic" pitchFamily="2" charset="-78"/>
                </a:rPr>
                <a:t>4</a:t>
              </a:r>
              <a:r>
                <a:rPr lang="ar-SA" sz="3600" b="1">
                  <a:cs typeface="Al-KsorZulfiMath" pitchFamily="2" charset="-78"/>
                </a:rPr>
                <a:t>      </a:t>
              </a:r>
              <a:r>
                <a:rPr lang="ar-SA" sz="3600" b="1">
                  <a:cs typeface="Traditional Arabic" pitchFamily="2" charset="-78"/>
                </a:rPr>
                <a:t>2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12316" name="Freeform 56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38" name="Text Box 71"/>
          <p:cNvSpPr txBox="1">
            <a:spLocks noChangeArrowheads="1"/>
          </p:cNvSpPr>
          <p:nvPr/>
        </p:nvSpPr>
        <p:spPr bwMode="auto">
          <a:xfrm>
            <a:off x="611188" y="5589588"/>
            <a:ext cx="896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حادة</a:t>
            </a:r>
            <a:r>
              <a:rPr lang="ar-SA" sz="3600" b="1">
                <a:cs typeface="Traditional Arabic" pitchFamily="2" charset="-78"/>
              </a:rPr>
              <a:t> </a:t>
            </a:r>
            <a:endParaRPr lang="en-US" sz="3600" b="1">
              <a:cs typeface="Traditional Arabic" pitchFamily="2" charset="-78"/>
            </a:endParaRPr>
          </a:p>
        </p:txBody>
      </p:sp>
      <p:pic>
        <p:nvPicPr>
          <p:cNvPr id="1230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30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4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4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4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30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12" y="99152"/>
            <a:ext cx="3423000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42360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3" grpId="0"/>
      <p:bldP spid="24" grpId="0" animBg="1"/>
      <p:bldP spid="38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5219700" y="433388"/>
            <a:ext cx="3319463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مهارات التفكير العليا</a:t>
            </a:r>
            <a:endParaRPr lang="ar-SA" sz="2400" b="1" dirty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605" y="924141"/>
            <a:ext cx="7594442" cy="96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813" y="1959105"/>
            <a:ext cx="4735830" cy="1403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816" y="1919735"/>
            <a:ext cx="29337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2426048" y="2017416"/>
            <a:ext cx="2082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1 – معين </a:t>
            </a:r>
          </a:p>
          <a:p>
            <a:r>
              <a:rPr lang="ar-SA" sz="2800" b="1" dirty="0">
                <a:solidFill>
                  <a:srgbClr val="FF0000"/>
                </a:solidFill>
              </a:rPr>
              <a:t>2 – مربع </a:t>
            </a:r>
          </a:p>
          <a:p>
            <a:r>
              <a:rPr lang="ar-SA" sz="2800" b="1" dirty="0">
                <a:solidFill>
                  <a:srgbClr val="FF0000"/>
                </a:solidFill>
              </a:rPr>
              <a:t>3 – مستطيل </a:t>
            </a:r>
          </a:p>
        </p:txBody>
      </p:sp>
      <p:pic>
        <p:nvPicPr>
          <p:cNvPr id="3072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2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57742"/>
            <a:ext cx="7594442" cy="96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256" y="4307384"/>
            <a:ext cx="2667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0256" y="4653395"/>
            <a:ext cx="5654257" cy="89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56100" y="5703344"/>
            <a:ext cx="3362325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115697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5219700" y="433388"/>
            <a:ext cx="3319463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مهارات التفكير العليا</a:t>
            </a:r>
            <a:endParaRPr lang="ar-SA" sz="24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1196975"/>
            <a:ext cx="6153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 l="53906" b="50000"/>
          <a:stretch>
            <a:fillRect/>
          </a:stretch>
        </p:blipFill>
        <p:spPr bwMode="auto">
          <a:xfrm>
            <a:off x="5062538" y="2009775"/>
            <a:ext cx="345122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r="50000" b="50000"/>
          <a:stretch>
            <a:fillRect/>
          </a:stretch>
        </p:blipFill>
        <p:spPr bwMode="auto">
          <a:xfrm>
            <a:off x="4819650" y="3817938"/>
            <a:ext cx="37433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3665538" y="2840038"/>
            <a:ext cx="48974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صائبة أحيانا , لأن الشكل الرباعي يمكن أن يكون مستطيلاً أيضاً .</a:t>
            </a: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2484438" y="4635500"/>
            <a:ext cx="58562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خطأ . في شبه المنحرف زوج واحد فقط من الأضلاع المتوازية . وفي متوازي الأضلاع يوجد زوجان من الأضلاع المتوازية .</a:t>
            </a:r>
          </a:p>
        </p:txBody>
      </p:sp>
      <p:pic>
        <p:nvPicPr>
          <p:cNvPr id="3277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7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277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92653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5219700" y="433388"/>
            <a:ext cx="3319463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مهارات التفكير العليا</a:t>
            </a:r>
            <a:endParaRPr lang="ar-SA" sz="24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908720"/>
            <a:ext cx="7445312" cy="61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 l="67769" t="50000" b="10670"/>
          <a:stretch>
            <a:fillRect/>
          </a:stretch>
        </p:blipFill>
        <p:spPr bwMode="auto">
          <a:xfrm>
            <a:off x="5881864" y="1412776"/>
            <a:ext cx="2919730" cy="54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20180" t="50000" r="50340" b="10670"/>
          <a:stretch>
            <a:fillRect/>
          </a:stretch>
        </p:blipFill>
        <p:spPr bwMode="auto">
          <a:xfrm>
            <a:off x="6169896" y="2478608"/>
            <a:ext cx="2671937" cy="54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1317352" y="1902544"/>
            <a:ext cx="62451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صائبة دائماً , المربع له جميع خصائص المستطيل .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712786" y="2996952"/>
            <a:ext cx="77835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صائبة أحياناً . يكون المعين هو مربعاً إذا كانت زواياه الأربع قائمة </a:t>
            </a:r>
          </a:p>
        </p:txBody>
      </p:sp>
      <p:pic>
        <p:nvPicPr>
          <p:cNvPr id="3380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80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380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3583813"/>
            <a:ext cx="8503714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21129" y="4189438"/>
            <a:ext cx="5046663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971600" y="5041355"/>
            <a:ext cx="188817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عبد العزيز </a:t>
            </a:r>
          </a:p>
        </p:txBody>
      </p:sp>
    </p:spTree>
    <p:extLst>
      <p:ext uri="{BB962C8B-B14F-4D97-AF65-F5344CB8AC3E}">
        <p14:creationId xmlns="" xmlns:p14="http://schemas.microsoft.com/office/powerpoint/2010/main" val="2431030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5219700" y="433388"/>
            <a:ext cx="3319463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مهارات التفكير العليا</a:t>
            </a:r>
            <a:endParaRPr lang="ar-SA" sz="2400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1325" y="1196975"/>
            <a:ext cx="7018338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917700" y="2449513"/>
            <a:ext cx="6605588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بما أن للمربع جميع خصائص المستطيل والمعين فإن أقطاره يجب أن تكون متعامدة ومتطابقة . ولا يمكن استنتاج شيء عن أقطار متوازي الأضلاع إلا بعد الحصول على معلومات إضافية . فليس بالضرورة أن يكون متوازي أضلاع مستطيلاً أو معيناً . لذا فليس بالضرورة أن يكون له خصائص المستطيل أو المعين . </a:t>
            </a:r>
          </a:p>
        </p:txBody>
      </p:sp>
      <p:pic>
        <p:nvPicPr>
          <p:cNvPr id="3584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4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584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56970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162050" y="2719388"/>
            <a:ext cx="6818313" cy="1419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307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5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6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7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525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07408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مستدير الزوايا 8"/>
          <p:cNvSpPr/>
          <p:nvPr/>
        </p:nvSpPr>
        <p:spPr>
          <a:xfrm>
            <a:off x="6850063" y="476250"/>
            <a:ext cx="1898650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نشاط</a:t>
            </a:r>
            <a:endParaRPr lang="ar-SA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1912" y="894432"/>
            <a:ext cx="7652766" cy="101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899592" y="1931120"/>
            <a:ext cx="5217795" cy="176022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525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31056" y="3792544"/>
            <a:ext cx="7544545" cy="186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870539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مستدير الزوايا 8"/>
          <p:cNvSpPr/>
          <p:nvPr/>
        </p:nvSpPr>
        <p:spPr>
          <a:xfrm>
            <a:off x="6850063" y="476250"/>
            <a:ext cx="1898650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تابع النشاط</a:t>
            </a:r>
            <a:endParaRPr lang="ar-SA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5360" y="953033"/>
            <a:ext cx="7432981" cy="178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7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525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26064" y="2795784"/>
            <a:ext cx="6243425" cy="67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7272" y="3597091"/>
            <a:ext cx="8164487" cy="102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136" y="4792381"/>
            <a:ext cx="7999676" cy="112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36928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783" y="1044139"/>
            <a:ext cx="8644129" cy="152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0377" y="2708920"/>
            <a:ext cx="6021943" cy="247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64883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7272" y="842419"/>
            <a:ext cx="3042666" cy="48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285875"/>
            <a:ext cx="6048375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1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525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18779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مستدير الزوايا 8"/>
          <p:cNvSpPr/>
          <p:nvPr/>
        </p:nvSpPr>
        <p:spPr>
          <a:xfrm>
            <a:off x="7350871" y="900559"/>
            <a:ext cx="122396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</a:t>
            </a:r>
            <a:r>
              <a:rPr lang="ar-EG" sz="2400" b="1" dirty="0"/>
              <a:t>3</a:t>
            </a:r>
            <a:endParaRPr lang="ar-SA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8484" y="900559"/>
            <a:ext cx="2171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640" y="1362235"/>
            <a:ext cx="4068414" cy="99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8709" y="2295972"/>
            <a:ext cx="17907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2496" y="2268984"/>
            <a:ext cx="5111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434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9525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75109" y="3255840"/>
            <a:ext cx="6696171" cy="56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37696" y="3838598"/>
            <a:ext cx="217872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19064" y="3905273"/>
            <a:ext cx="215529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7584" y="3905273"/>
            <a:ext cx="189759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25378" y="5770586"/>
            <a:ext cx="51911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82207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804025" y="476250"/>
            <a:ext cx="1944688" cy="396875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51584"/>
            <a:ext cx="6067614" cy="10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024" y="867394"/>
            <a:ext cx="16192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ستطيل 1"/>
          <p:cNvSpPr>
            <a:spLocks noChangeArrowheads="1"/>
          </p:cNvSpPr>
          <p:nvPr/>
        </p:nvSpPr>
        <p:spPr bwMode="auto">
          <a:xfrm>
            <a:off x="4342581" y="2132856"/>
            <a:ext cx="4319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800" b="1" dirty="0">
                <a:cs typeface="Simplified Arabic" pitchFamily="2" charset="-78"/>
              </a:rPr>
              <a:t>&lt; 1, &lt; 3 متقابلتان بالرأس , </a:t>
            </a:r>
            <a:endParaRPr lang="en-US" sz="2800" b="1" dirty="0">
              <a:cs typeface="Simplified Arabic" pitchFamily="2" charset="-78"/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1641352" y="2380796"/>
            <a:ext cx="27289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2800" b="1" dirty="0">
                <a:cs typeface="Traditional Arabic" pitchFamily="2" charset="-78"/>
              </a:rPr>
              <a:t>تكونتا من تقاطع مستقيمي</a:t>
            </a:r>
            <a:endParaRPr lang="ar-SA" sz="2800" dirty="0"/>
          </a:p>
        </p:txBody>
      </p:sp>
      <p:pic>
        <p:nvPicPr>
          <p:cNvPr id="1331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2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48569" y="2953520"/>
            <a:ext cx="7256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 cstate="print"/>
          <a:srcRect l="68735" r="2"/>
          <a:stretch>
            <a:fillRect/>
          </a:stretch>
        </p:blipFill>
        <p:spPr bwMode="auto">
          <a:xfrm>
            <a:off x="4545782" y="3602807"/>
            <a:ext cx="3282950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AutoShape 57"/>
          <p:cNvSpPr>
            <a:spLocks noChangeArrowheads="1"/>
          </p:cNvSpPr>
          <p:nvPr/>
        </p:nvSpPr>
        <p:spPr bwMode="auto">
          <a:xfrm>
            <a:off x="704206" y="3505225"/>
            <a:ext cx="3095625" cy="2663825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ar-SA"/>
          </a:p>
        </p:txBody>
      </p:sp>
      <p:grpSp>
        <p:nvGrpSpPr>
          <p:cNvPr id="16" name="Group 35"/>
          <p:cNvGrpSpPr>
            <a:grpSpLocks/>
          </p:cNvGrpSpPr>
          <p:nvPr/>
        </p:nvGrpSpPr>
        <p:grpSpPr bwMode="auto">
          <a:xfrm>
            <a:off x="894706" y="4048150"/>
            <a:ext cx="2654300" cy="641350"/>
            <a:chOff x="3923" y="2478"/>
            <a:chExt cx="1315" cy="404"/>
          </a:xfrm>
        </p:grpSpPr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Traditional Arabic" pitchFamily="2" charset="-78"/>
                </a:rPr>
                <a:t>1</a:t>
              </a:r>
              <a:r>
                <a:rPr lang="ar-SA" sz="3600" b="1">
                  <a:cs typeface="Al-KsorZulfiMath" pitchFamily="2" charset="-78"/>
                </a:rPr>
                <a:t>         </a:t>
              </a:r>
              <a:r>
                <a:rPr lang="ar-SA" sz="3600" b="1">
                  <a:cs typeface="Traditional Arabic" pitchFamily="2" charset="-78"/>
                </a:rPr>
                <a:t>أ ب جـ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18" name="Freeform 34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9" name="Group 36"/>
          <p:cNvGrpSpPr>
            <a:grpSpLocks/>
          </p:cNvGrpSpPr>
          <p:nvPr/>
        </p:nvGrpSpPr>
        <p:grpSpPr bwMode="auto">
          <a:xfrm>
            <a:off x="1263006" y="4572025"/>
            <a:ext cx="2374900" cy="641350"/>
            <a:chOff x="3923" y="2478"/>
            <a:chExt cx="1315" cy="404"/>
          </a:xfrm>
        </p:grpSpPr>
        <p:sp>
          <p:nvSpPr>
            <p:cNvPr id="20" name="Text Box 37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 dirty="0">
                  <a:cs typeface="Al-KsorZulfiMath" pitchFamily="2" charset="-78"/>
                </a:rPr>
                <a:t> 2      </a:t>
              </a:r>
              <a:r>
                <a:rPr lang="ar-SA" sz="3600" b="1" dirty="0">
                  <a:cs typeface="Traditional Arabic" pitchFamily="2" charset="-78"/>
                </a:rPr>
                <a:t>جـ ب أ</a:t>
              </a:r>
              <a:endParaRPr lang="en-US" sz="3600" b="1" dirty="0">
                <a:cs typeface="Traditional Arabic" pitchFamily="2" charset="-78"/>
              </a:endParaRPr>
            </a:p>
          </p:txBody>
        </p:sp>
        <p:sp>
          <p:nvSpPr>
            <p:cNvPr id="21" name="Freeform 38"/>
            <p:cNvSpPr>
              <a:spLocks/>
            </p:cNvSpPr>
            <p:nvPr/>
          </p:nvSpPr>
          <p:spPr bwMode="auto">
            <a:xfrm rot="800456">
              <a:off x="4773" y="2615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22" name="Group 39"/>
          <p:cNvGrpSpPr>
            <a:grpSpLocks/>
          </p:cNvGrpSpPr>
          <p:nvPr/>
        </p:nvGrpSpPr>
        <p:grpSpPr bwMode="auto">
          <a:xfrm>
            <a:off x="1448743" y="5094312"/>
            <a:ext cx="2087563" cy="641350"/>
            <a:chOff x="3923" y="2478"/>
            <a:chExt cx="1315" cy="404"/>
          </a:xfrm>
        </p:grpSpPr>
        <p:sp>
          <p:nvSpPr>
            <p:cNvPr id="23" name="Text Box 40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Traditional Arabic" pitchFamily="2" charset="-78"/>
                </a:rPr>
                <a:t>3</a:t>
              </a:r>
              <a:r>
                <a:rPr lang="ar-SA" sz="3600" b="1">
                  <a:cs typeface="Al-KsorZulfiMath" pitchFamily="2" charset="-78"/>
                </a:rPr>
                <a:t>      </a:t>
              </a:r>
              <a:r>
                <a:rPr lang="ar-SA" sz="3600" b="1">
                  <a:cs typeface="Traditional Arabic" pitchFamily="2" charset="-78"/>
                </a:rPr>
                <a:t>ب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24" name="Freeform 41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25" name="Group 42"/>
          <p:cNvGrpSpPr>
            <a:grpSpLocks/>
          </p:cNvGrpSpPr>
          <p:nvPr/>
        </p:nvGrpSpPr>
        <p:grpSpPr bwMode="auto">
          <a:xfrm>
            <a:off x="1445568" y="5595962"/>
            <a:ext cx="2087563" cy="641350"/>
            <a:chOff x="3923" y="2478"/>
            <a:chExt cx="1315" cy="404"/>
          </a:xfrm>
        </p:grpSpPr>
        <p:sp>
          <p:nvSpPr>
            <p:cNvPr id="26" name="Text Box 43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Traditional Arabic" pitchFamily="2" charset="-78"/>
                </a:rPr>
                <a:t>4</a:t>
              </a:r>
              <a:r>
                <a:rPr lang="ar-SA" sz="3600" b="1">
                  <a:cs typeface="Al-KsorZulfiMath" pitchFamily="2" charset="-78"/>
                </a:rPr>
                <a:t>      </a:t>
              </a:r>
              <a:r>
                <a:rPr lang="ar-SA" sz="3600" b="1">
                  <a:cs typeface="Traditional Arabic" pitchFamily="2" charset="-78"/>
                </a:rPr>
                <a:t>4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27" name="Freeform 44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28" name="Text Box 70"/>
          <p:cNvSpPr txBox="1">
            <a:spLocks noChangeArrowheads="1"/>
          </p:cNvSpPr>
          <p:nvPr/>
        </p:nvSpPr>
        <p:spPr bwMode="auto">
          <a:xfrm>
            <a:off x="1105843" y="5570562"/>
            <a:ext cx="7921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حادة</a:t>
            </a:r>
            <a:endParaRPr lang="en-US" sz="3600" b="1">
              <a:solidFill>
                <a:srgbClr val="0000FF"/>
              </a:solidFill>
              <a:cs typeface="Traditional Arabic" pitchFamily="2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12" y="99152"/>
            <a:ext cx="3423000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98790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3" grpId="0"/>
      <p:bldP spid="15" grpId="0" animBg="1"/>
      <p:bldP spid="2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مستدير الزوايا 8"/>
          <p:cNvSpPr/>
          <p:nvPr/>
        </p:nvSpPr>
        <p:spPr>
          <a:xfrm>
            <a:off x="7524750" y="742157"/>
            <a:ext cx="122396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</a:t>
            </a:r>
            <a:r>
              <a:rPr lang="ar-EG" sz="2400" b="1" dirty="0"/>
              <a:t>3</a:t>
            </a:r>
            <a:endParaRPr lang="ar-SA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0" y="90488"/>
            <a:ext cx="35433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793280"/>
            <a:ext cx="5857133" cy="54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4099" y="1686227"/>
            <a:ext cx="4506373" cy="100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355056"/>
            <a:ext cx="305943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639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9525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36560" y="2852936"/>
            <a:ext cx="3745707" cy="80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70465" y="3775077"/>
            <a:ext cx="4506373" cy="622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766" y="4007630"/>
            <a:ext cx="922020" cy="35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78263" y="4613958"/>
            <a:ext cx="4690777" cy="42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899643" y="5204062"/>
            <a:ext cx="3019616" cy="42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39752" y="5750488"/>
            <a:ext cx="5681949" cy="47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44787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مستدير الزوايا 8"/>
          <p:cNvSpPr/>
          <p:nvPr/>
        </p:nvSpPr>
        <p:spPr>
          <a:xfrm>
            <a:off x="6372225" y="476250"/>
            <a:ext cx="2376488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</a:t>
            </a:r>
            <a:r>
              <a:rPr lang="ar-EG" sz="2400" b="1" dirty="0"/>
              <a:t>من واقع الحياة</a:t>
            </a:r>
            <a:endParaRPr lang="ar-SA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196975"/>
            <a:ext cx="32670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163638"/>
            <a:ext cx="3000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416300"/>
            <a:ext cx="1628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9525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95117" y="3802856"/>
            <a:ext cx="21717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91680" y="4666456"/>
            <a:ext cx="46386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87055" y="5028406"/>
            <a:ext cx="33337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94892" y="5390356"/>
            <a:ext cx="3886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41126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مستدير الزوايا 11"/>
          <p:cNvSpPr/>
          <p:nvPr/>
        </p:nvSpPr>
        <p:spPr>
          <a:xfrm>
            <a:off x="7164388" y="260350"/>
            <a:ext cx="1584325" cy="3968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0728" y="865856"/>
            <a:ext cx="5364480" cy="50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1473099"/>
            <a:ext cx="16287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355624"/>
            <a:ext cx="6408737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3670152" y="2608336"/>
            <a:ext cx="2232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المستطيل ك ل م ط </a:t>
            </a:r>
          </a:p>
        </p:txBody>
      </p:sp>
      <p:pic>
        <p:nvPicPr>
          <p:cNvPr id="2048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48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9525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24485" y="3098104"/>
            <a:ext cx="5923979" cy="61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22052" y="3641648"/>
            <a:ext cx="752316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5862315" y="5603528"/>
            <a:ext cx="17462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>
                <a:solidFill>
                  <a:srgbClr val="FF0000"/>
                </a:solidFill>
              </a:rPr>
              <a:t>س = 35 م </a:t>
            </a: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1691680" y="5651153"/>
            <a:ext cx="2249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>
                <a:solidFill>
                  <a:srgbClr val="FF0000"/>
                </a:solidFill>
              </a:rPr>
              <a:t>س = 45 ملم </a:t>
            </a:r>
          </a:p>
        </p:txBody>
      </p:sp>
    </p:spTree>
    <p:extLst>
      <p:ext uri="{BB962C8B-B14F-4D97-AF65-F5344CB8AC3E}">
        <p14:creationId xmlns="" xmlns:p14="http://schemas.microsoft.com/office/powerpoint/2010/main" val="1179240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15" grpId="0"/>
      <p:bldP spid="1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مستدير الزوايا 11"/>
          <p:cNvSpPr/>
          <p:nvPr/>
        </p:nvSpPr>
        <p:spPr>
          <a:xfrm>
            <a:off x="7164388" y="260350"/>
            <a:ext cx="1584325" cy="3968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9584" y="850685"/>
            <a:ext cx="5370767" cy="190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559" y="933648"/>
            <a:ext cx="24860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3786187" y="2390775"/>
            <a:ext cx="25860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س = 720 سم  </a:t>
            </a:r>
          </a:p>
        </p:txBody>
      </p:sp>
      <p:pic>
        <p:nvPicPr>
          <p:cNvPr id="2253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253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525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4815" y="3073871"/>
            <a:ext cx="16478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03115" y="3234209"/>
            <a:ext cx="60293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4433515" y="5569421"/>
            <a:ext cx="2012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>
                <a:solidFill>
                  <a:srgbClr val="FF0000"/>
                </a:solidFill>
              </a:rPr>
              <a:t>المثلث أ ب جـ</a:t>
            </a:r>
          </a:p>
        </p:txBody>
      </p:sp>
    </p:spTree>
    <p:extLst>
      <p:ext uri="{BB962C8B-B14F-4D97-AF65-F5344CB8AC3E}">
        <p14:creationId xmlns="" xmlns:p14="http://schemas.microsoft.com/office/powerpoint/2010/main" val="902655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15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مستدير الزوايا 11"/>
          <p:cNvSpPr/>
          <p:nvPr/>
        </p:nvSpPr>
        <p:spPr>
          <a:xfrm>
            <a:off x="7164388" y="260350"/>
            <a:ext cx="1584325" cy="3968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6360" y="913666"/>
            <a:ext cx="5919788" cy="51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863179" y="979190"/>
            <a:ext cx="2066925" cy="10096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1088" y="1708150"/>
            <a:ext cx="51530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2313" y="1941513"/>
            <a:ext cx="16287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435765" y="2684461"/>
            <a:ext cx="3600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متوازي الأضلاع ر ط ت ن </a:t>
            </a:r>
          </a:p>
        </p:txBody>
      </p:sp>
      <p:pic>
        <p:nvPicPr>
          <p:cNvPr id="2458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458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9525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43240" y="3569261"/>
            <a:ext cx="5912454" cy="48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3" cstate="print"/>
          <a:srcRect l="53799"/>
          <a:stretch>
            <a:fillRect/>
          </a:stretch>
        </p:blipFill>
        <p:spPr bwMode="auto">
          <a:xfrm>
            <a:off x="4932363" y="4065190"/>
            <a:ext cx="34480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3" cstate="print"/>
          <a:srcRect r="47697"/>
          <a:stretch>
            <a:fillRect/>
          </a:stretch>
        </p:blipFill>
        <p:spPr bwMode="auto">
          <a:xfrm>
            <a:off x="539750" y="4058840"/>
            <a:ext cx="4071938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5880100" y="5397848"/>
            <a:ext cx="1746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س = 25 م </a:t>
            </a: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957262" y="5455568"/>
            <a:ext cx="17462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>
                <a:solidFill>
                  <a:srgbClr val="FF0000"/>
                </a:solidFill>
              </a:rPr>
              <a:t>س = 7 سم </a:t>
            </a:r>
          </a:p>
        </p:txBody>
      </p:sp>
    </p:spTree>
    <p:extLst>
      <p:ext uri="{BB962C8B-B14F-4D97-AF65-F5344CB8AC3E}">
        <p14:creationId xmlns="" xmlns:p14="http://schemas.microsoft.com/office/powerpoint/2010/main" val="3719023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17" grpId="0"/>
      <p:bldP spid="18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مستدير الزوايا 11"/>
          <p:cNvSpPr/>
          <p:nvPr/>
        </p:nvSpPr>
        <p:spPr>
          <a:xfrm>
            <a:off x="7164388" y="260350"/>
            <a:ext cx="1584325" cy="3968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9733" y="863044"/>
            <a:ext cx="6661595" cy="51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l="51648"/>
          <a:stretch>
            <a:fillRect/>
          </a:stretch>
        </p:blipFill>
        <p:spPr bwMode="auto">
          <a:xfrm>
            <a:off x="5076825" y="1419126"/>
            <a:ext cx="3671888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1042988" y="1412776"/>
            <a:ext cx="3673475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6013450" y="2521472"/>
            <a:ext cx="23860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س = 2. 7 سم 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755650" y="3045347"/>
            <a:ext cx="25923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س = 5 . 40 م </a:t>
            </a:r>
          </a:p>
        </p:txBody>
      </p:sp>
      <p:pic>
        <p:nvPicPr>
          <p:cNvPr id="2663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3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663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525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6463" y="3825998"/>
            <a:ext cx="38481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4213" y="3616448"/>
            <a:ext cx="38004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3851920" y="5517232"/>
            <a:ext cx="3471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>
                <a:solidFill>
                  <a:srgbClr val="FF0000"/>
                </a:solidFill>
              </a:rPr>
              <a:t>س = 180 سم </a:t>
            </a:r>
          </a:p>
        </p:txBody>
      </p:sp>
    </p:spTree>
    <p:extLst>
      <p:ext uri="{BB962C8B-B14F-4D97-AF65-F5344CB8AC3E}">
        <p14:creationId xmlns="" xmlns:p14="http://schemas.microsoft.com/office/powerpoint/2010/main" val="3386374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9" grpId="0"/>
      <p:bldP spid="18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مستدير الزوايا 11"/>
          <p:cNvSpPr/>
          <p:nvPr/>
        </p:nvSpPr>
        <p:spPr>
          <a:xfrm>
            <a:off x="7164388" y="260350"/>
            <a:ext cx="1584325" cy="3968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848" y="950448"/>
            <a:ext cx="8233568" cy="134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900238"/>
            <a:ext cx="44005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5580112" y="2419678"/>
            <a:ext cx="20685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س = 90 سم </a:t>
            </a:r>
          </a:p>
        </p:txBody>
      </p:sp>
      <p:pic>
        <p:nvPicPr>
          <p:cNvPr id="2867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868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9525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35112" y="3543551"/>
            <a:ext cx="6926676" cy="5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 cstate="print"/>
          <a:srcRect l="53229"/>
          <a:stretch>
            <a:fillRect/>
          </a:stretch>
        </p:blipFill>
        <p:spPr bwMode="auto">
          <a:xfrm>
            <a:off x="5164137" y="4060727"/>
            <a:ext cx="350202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 cstate="print"/>
          <a:srcRect r="46771"/>
          <a:stretch>
            <a:fillRect/>
          </a:stretch>
        </p:blipFill>
        <p:spPr bwMode="auto">
          <a:xfrm>
            <a:off x="655637" y="4081365"/>
            <a:ext cx="398621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6489302" y="5743600"/>
            <a:ext cx="1744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س =  12م </a:t>
            </a: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1087040" y="5743600"/>
            <a:ext cx="24431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>
                <a:solidFill>
                  <a:srgbClr val="FF0000"/>
                </a:solidFill>
              </a:rPr>
              <a:t>س = 2. 10 ملم  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71912" y="5322790"/>
            <a:ext cx="13430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67124" y="5279927"/>
            <a:ext cx="17526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77501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16" grpId="0"/>
      <p:bldP spid="17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مستدير الزوايا 11"/>
          <p:cNvSpPr/>
          <p:nvPr/>
        </p:nvSpPr>
        <p:spPr>
          <a:xfrm>
            <a:off x="7164388" y="260350"/>
            <a:ext cx="1584325" cy="3968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23008"/>
            <a:ext cx="8285956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63723" y="1397920"/>
            <a:ext cx="4332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محيط المربع ب = 120 م </a:t>
            </a:r>
          </a:p>
        </p:txBody>
      </p:sp>
      <p:pic>
        <p:nvPicPr>
          <p:cNvPr id="3072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2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525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9061" y="1945976"/>
            <a:ext cx="5889403" cy="64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23728" y="2562640"/>
            <a:ext cx="5808726" cy="47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 cstate="print"/>
          <a:srcRect l="54523"/>
          <a:stretch>
            <a:fillRect/>
          </a:stretch>
        </p:blipFill>
        <p:spPr bwMode="auto">
          <a:xfrm>
            <a:off x="5584733" y="3082773"/>
            <a:ext cx="3307747" cy="50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2409" y="3140968"/>
            <a:ext cx="5522793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1189" y="3717032"/>
            <a:ext cx="48672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6101" y="4318695"/>
            <a:ext cx="48006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1" cstate="print"/>
          <a:srcRect r="54749"/>
          <a:stretch>
            <a:fillRect/>
          </a:stretch>
        </p:blipFill>
        <p:spPr bwMode="auto">
          <a:xfrm>
            <a:off x="5249614" y="4840584"/>
            <a:ext cx="2719387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36501" y="5567659"/>
            <a:ext cx="5616575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66084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وايا قطرية مستديرة 1"/>
          <p:cNvSpPr/>
          <p:nvPr/>
        </p:nvSpPr>
        <p:spPr>
          <a:xfrm>
            <a:off x="2833688" y="1160463"/>
            <a:ext cx="2520950" cy="79216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4400" b="1" dirty="0"/>
              <a:t>توسع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331640" y="2420888"/>
            <a:ext cx="6732587" cy="1266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52018" y="3716859"/>
            <a:ext cx="7685087" cy="2295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205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5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23150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732588" y="392113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dirty="0"/>
              <a:t>نشاط</a:t>
            </a:r>
            <a:endParaRPr lang="ar-SA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125538"/>
            <a:ext cx="62769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9513" y="2206625"/>
            <a:ext cx="62388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2938" y="3625850"/>
            <a:ext cx="42291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913" y="3386138"/>
            <a:ext cx="4267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39391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804025" y="476250"/>
            <a:ext cx="1944688" cy="396875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674" y="951584"/>
            <a:ext cx="7256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6592" r="31264"/>
          <a:stretch>
            <a:fillRect/>
          </a:stretch>
        </p:blipFill>
        <p:spPr bwMode="auto">
          <a:xfrm>
            <a:off x="5911849" y="1624684"/>
            <a:ext cx="2528888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57"/>
          <p:cNvSpPr>
            <a:spLocks noChangeArrowheads="1"/>
          </p:cNvSpPr>
          <p:nvPr/>
        </p:nvSpPr>
        <p:spPr bwMode="auto">
          <a:xfrm>
            <a:off x="1115616" y="1456208"/>
            <a:ext cx="3095625" cy="2120900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ar-SA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306116" y="1456208"/>
            <a:ext cx="2654300" cy="641350"/>
            <a:chOff x="3923" y="2478"/>
            <a:chExt cx="1315" cy="404"/>
          </a:xfrm>
        </p:grpSpPr>
        <p:sp>
          <p:nvSpPr>
            <p:cNvPr id="15387" name="Text Box 31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EG" sz="3600" b="1" dirty="0" smtClean="0">
                  <a:cs typeface="Traditional Arabic" pitchFamily="2" charset="-78"/>
                </a:rPr>
                <a:t> </a:t>
              </a:r>
              <a:r>
                <a:rPr lang="ar-SA" sz="3600" b="1" dirty="0" smtClean="0">
                  <a:cs typeface="Al-KsorZulfiMath" pitchFamily="2" charset="-78"/>
                </a:rPr>
                <a:t>         </a:t>
              </a:r>
              <a:r>
                <a:rPr lang="ar-SA" sz="3600" b="1" dirty="0">
                  <a:cs typeface="Traditional Arabic" pitchFamily="2" charset="-78"/>
                </a:rPr>
                <a:t>ف ى د</a:t>
              </a:r>
              <a:endParaRPr lang="en-US" sz="3600" b="1" dirty="0">
                <a:cs typeface="Traditional Arabic" pitchFamily="2" charset="-78"/>
              </a:endParaRPr>
            </a:p>
          </p:txBody>
        </p:sp>
        <p:sp>
          <p:nvSpPr>
            <p:cNvPr id="15388" name="Freeform 34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1674416" y="1980086"/>
            <a:ext cx="2374900" cy="646113"/>
            <a:chOff x="3923" y="2478"/>
            <a:chExt cx="1315" cy="407"/>
          </a:xfrm>
        </p:grpSpPr>
        <p:sp>
          <p:nvSpPr>
            <p:cNvPr id="15385" name="Text Box 37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EG" sz="3600" b="1" dirty="0" smtClean="0">
                  <a:cs typeface="Al-KsorZulfiMath" pitchFamily="2" charset="-78"/>
                </a:rPr>
                <a:t>   </a:t>
              </a:r>
              <a:r>
                <a:rPr lang="ar-SA" sz="3600" b="1" dirty="0" smtClean="0">
                  <a:cs typeface="Al-KsorZulfiMath" pitchFamily="2" charset="-78"/>
                </a:rPr>
                <a:t> </a:t>
              </a:r>
              <a:r>
                <a:rPr lang="ar-EG" sz="3600" b="1" dirty="0" smtClean="0">
                  <a:cs typeface="Al-KsorZulfiMath" pitchFamily="2" charset="-78"/>
                </a:rPr>
                <a:t> </a:t>
              </a:r>
              <a:r>
                <a:rPr lang="ar-SA" sz="3600" b="1" dirty="0" smtClean="0">
                  <a:cs typeface="Al-KsorZulfiMath" pitchFamily="2" charset="-78"/>
                </a:rPr>
                <a:t>   </a:t>
              </a:r>
              <a:r>
                <a:rPr lang="ar-SA" sz="3600" b="1" dirty="0">
                  <a:cs typeface="Traditional Arabic" pitchFamily="2" charset="-78"/>
                </a:rPr>
                <a:t>د ى ف </a:t>
              </a:r>
              <a:endParaRPr lang="en-US" sz="3600" b="1" dirty="0">
                <a:cs typeface="Traditional Arabic" pitchFamily="2" charset="-78"/>
              </a:endParaRPr>
            </a:p>
          </p:txBody>
        </p:sp>
        <p:sp>
          <p:nvSpPr>
            <p:cNvPr id="15386" name="Freeform 38"/>
            <p:cNvSpPr>
              <a:spLocks/>
            </p:cNvSpPr>
            <p:nvPr/>
          </p:nvSpPr>
          <p:spPr bwMode="auto">
            <a:xfrm rot="800456">
              <a:off x="4808" y="2630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860154" y="2502370"/>
            <a:ext cx="2087562" cy="641350"/>
            <a:chOff x="3923" y="2478"/>
            <a:chExt cx="1315" cy="404"/>
          </a:xfrm>
        </p:grpSpPr>
        <p:sp>
          <p:nvSpPr>
            <p:cNvPr id="15383" name="Text Box 40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EG" sz="3600" b="1" dirty="0" smtClean="0">
                  <a:cs typeface="Traditional Arabic" pitchFamily="2" charset="-78"/>
                </a:rPr>
                <a:t>   </a:t>
              </a:r>
              <a:r>
                <a:rPr lang="ar-SA" sz="3600" b="1" dirty="0" smtClean="0">
                  <a:cs typeface="Al-KsorZulfiMath" pitchFamily="2" charset="-78"/>
                </a:rPr>
                <a:t>      </a:t>
              </a:r>
              <a:r>
                <a:rPr lang="ar-SA" sz="3600" b="1" dirty="0">
                  <a:cs typeface="Traditional Arabic" pitchFamily="2" charset="-78"/>
                </a:rPr>
                <a:t>ى</a:t>
              </a:r>
              <a:endParaRPr lang="en-US" sz="3600" b="1" dirty="0">
                <a:cs typeface="Traditional Arabic" pitchFamily="2" charset="-78"/>
              </a:endParaRPr>
            </a:p>
          </p:txBody>
        </p:sp>
        <p:sp>
          <p:nvSpPr>
            <p:cNvPr id="15384" name="Freeform 41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1856979" y="3004020"/>
            <a:ext cx="2087562" cy="641350"/>
            <a:chOff x="3923" y="2478"/>
            <a:chExt cx="1315" cy="404"/>
          </a:xfrm>
        </p:grpSpPr>
        <p:sp>
          <p:nvSpPr>
            <p:cNvPr id="15381" name="Text Box 43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EG" sz="3600" b="1" dirty="0" smtClean="0">
                  <a:cs typeface="Traditional Arabic" pitchFamily="2" charset="-78"/>
                </a:rPr>
                <a:t>   </a:t>
              </a:r>
              <a:r>
                <a:rPr lang="ar-SA" sz="3600" b="1" dirty="0" smtClean="0">
                  <a:cs typeface="Al-KsorZulfiMath" pitchFamily="2" charset="-78"/>
                </a:rPr>
                <a:t>      </a:t>
              </a:r>
              <a:r>
                <a:rPr lang="ar-SA" sz="3600" b="1" dirty="0">
                  <a:cs typeface="Traditional Arabic" pitchFamily="2" charset="-78"/>
                </a:rPr>
                <a:t>5</a:t>
              </a:r>
              <a:endParaRPr lang="en-US" sz="3600" b="1" dirty="0">
                <a:cs typeface="Traditional Arabic" pitchFamily="2" charset="-78"/>
              </a:endParaRPr>
            </a:p>
          </p:txBody>
        </p:sp>
        <p:sp>
          <p:nvSpPr>
            <p:cNvPr id="15382" name="Freeform 44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9" name="Text Box 70"/>
          <p:cNvSpPr txBox="1">
            <a:spLocks noChangeArrowheads="1"/>
          </p:cNvSpPr>
          <p:nvPr/>
        </p:nvSpPr>
        <p:spPr bwMode="auto">
          <a:xfrm>
            <a:off x="1404541" y="2978620"/>
            <a:ext cx="904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قائمة </a:t>
            </a:r>
            <a:endParaRPr lang="en-US" sz="3600" b="1">
              <a:solidFill>
                <a:srgbClr val="0000FF"/>
              </a:solidFill>
              <a:cs typeface="Traditional Arabic" pitchFamily="2" charset="-78"/>
            </a:endParaRPr>
          </a:p>
        </p:txBody>
      </p:sp>
      <p:pic>
        <p:nvPicPr>
          <p:cNvPr id="1537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2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2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2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7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/>
          <a:srcRect r="65582"/>
          <a:stretch>
            <a:fillRect/>
          </a:stretch>
        </p:blipFill>
        <p:spPr bwMode="auto">
          <a:xfrm>
            <a:off x="5019477" y="3816467"/>
            <a:ext cx="3151982" cy="19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AutoShape 57"/>
          <p:cNvSpPr>
            <a:spLocks noChangeArrowheads="1"/>
          </p:cNvSpPr>
          <p:nvPr/>
        </p:nvSpPr>
        <p:spPr bwMode="auto">
          <a:xfrm>
            <a:off x="1273920" y="3690960"/>
            <a:ext cx="3095625" cy="2291209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ar-SA"/>
          </a:p>
        </p:txBody>
      </p:sp>
      <p:grpSp>
        <p:nvGrpSpPr>
          <p:cNvPr id="27" name="Group 35"/>
          <p:cNvGrpSpPr>
            <a:grpSpLocks/>
          </p:cNvGrpSpPr>
          <p:nvPr/>
        </p:nvGrpSpPr>
        <p:grpSpPr bwMode="auto">
          <a:xfrm>
            <a:off x="1464420" y="3861269"/>
            <a:ext cx="2654300" cy="641350"/>
            <a:chOff x="3923" y="2478"/>
            <a:chExt cx="1315" cy="404"/>
          </a:xfrm>
        </p:grpSpPr>
        <p:sp>
          <p:nvSpPr>
            <p:cNvPr id="28" name="Text Box 31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EG" sz="3600" b="1" dirty="0" smtClean="0">
                  <a:cs typeface="Traditional Arabic" pitchFamily="2" charset="-78"/>
                </a:rPr>
                <a:t>  </a:t>
              </a:r>
              <a:r>
                <a:rPr lang="ar-SA" sz="3600" b="1" dirty="0" smtClean="0">
                  <a:cs typeface="Al-KsorZulfiMath" pitchFamily="2" charset="-78"/>
                </a:rPr>
                <a:t>         </a:t>
              </a:r>
              <a:r>
                <a:rPr lang="ar-SA" sz="3600" b="1" dirty="0">
                  <a:cs typeface="Traditional Arabic" pitchFamily="2" charset="-78"/>
                </a:rPr>
                <a:t>ص ط ز </a:t>
              </a:r>
              <a:endParaRPr lang="en-US" sz="3600" b="1" dirty="0">
                <a:cs typeface="Traditional Arabic" pitchFamily="2" charset="-78"/>
              </a:endParaRPr>
            </a:p>
          </p:txBody>
        </p:sp>
        <p:sp>
          <p:nvSpPr>
            <p:cNvPr id="29" name="Freeform 34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30" name="Group 36"/>
          <p:cNvGrpSpPr>
            <a:grpSpLocks/>
          </p:cNvGrpSpPr>
          <p:nvPr/>
        </p:nvGrpSpPr>
        <p:grpSpPr bwMode="auto">
          <a:xfrm>
            <a:off x="1832720" y="4385144"/>
            <a:ext cx="2374900" cy="641350"/>
            <a:chOff x="3923" y="2478"/>
            <a:chExt cx="1315" cy="404"/>
          </a:xfrm>
        </p:grpSpPr>
        <p:sp>
          <p:nvSpPr>
            <p:cNvPr id="31" name="Text Box 37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EG" sz="3600" b="1" dirty="0" smtClean="0">
                  <a:cs typeface="Al-KsorZulfiMath" pitchFamily="2" charset="-78"/>
                </a:rPr>
                <a:t>   </a:t>
              </a:r>
              <a:r>
                <a:rPr lang="ar-SA" sz="3600" b="1" dirty="0" smtClean="0">
                  <a:cs typeface="Al-KsorZulfiMath" pitchFamily="2" charset="-78"/>
                </a:rPr>
                <a:t>      </a:t>
              </a:r>
              <a:r>
                <a:rPr lang="ar-SA" sz="3600" b="1" dirty="0">
                  <a:cs typeface="Traditional Arabic" pitchFamily="2" charset="-78"/>
                </a:rPr>
                <a:t>ز ط ص </a:t>
              </a:r>
              <a:endParaRPr lang="en-US" sz="3600" b="1" dirty="0">
                <a:cs typeface="Traditional Arabic" pitchFamily="2" charset="-78"/>
              </a:endParaRPr>
            </a:p>
          </p:txBody>
        </p:sp>
        <p:sp>
          <p:nvSpPr>
            <p:cNvPr id="32" name="Freeform 38"/>
            <p:cNvSpPr>
              <a:spLocks/>
            </p:cNvSpPr>
            <p:nvPr/>
          </p:nvSpPr>
          <p:spPr bwMode="auto">
            <a:xfrm rot="800456">
              <a:off x="4786" y="2649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33" name="Group 39"/>
          <p:cNvGrpSpPr>
            <a:grpSpLocks/>
          </p:cNvGrpSpPr>
          <p:nvPr/>
        </p:nvGrpSpPr>
        <p:grpSpPr bwMode="auto">
          <a:xfrm>
            <a:off x="2018457" y="4907432"/>
            <a:ext cx="2087563" cy="641350"/>
            <a:chOff x="3923" y="2478"/>
            <a:chExt cx="1315" cy="404"/>
          </a:xfrm>
        </p:grpSpPr>
        <p:sp>
          <p:nvSpPr>
            <p:cNvPr id="34" name="Text Box 40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EG" sz="3600" b="1" dirty="0" smtClean="0">
                  <a:cs typeface="Traditional Arabic" pitchFamily="2" charset="-78"/>
                </a:rPr>
                <a:t>   </a:t>
              </a:r>
              <a:r>
                <a:rPr lang="ar-SA" sz="3600" b="1" dirty="0" smtClean="0">
                  <a:cs typeface="Al-KsorZulfiMath" pitchFamily="2" charset="-78"/>
                </a:rPr>
                <a:t>      </a:t>
              </a:r>
              <a:r>
                <a:rPr lang="ar-SA" sz="3600" b="1" dirty="0">
                  <a:cs typeface="Traditional Arabic" pitchFamily="2" charset="-78"/>
                </a:rPr>
                <a:t>ط</a:t>
              </a:r>
              <a:endParaRPr lang="en-US" sz="3600" b="1" dirty="0">
                <a:cs typeface="Traditional Arabic" pitchFamily="2" charset="-78"/>
              </a:endParaRPr>
            </a:p>
          </p:txBody>
        </p:sp>
        <p:sp>
          <p:nvSpPr>
            <p:cNvPr id="35" name="Freeform 41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36" name="Group 42"/>
          <p:cNvGrpSpPr>
            <a:grpSpLocks/>
          </p:cNvGrpSpPr>
          <p:nvPr/>
        </p:nvGrpSpPr>
        <p:grpSpPr bwMode="auto">
          <a:xfrm>
            <a:off x="2015282" y="5409082"/>
            <a:ext cx="2087563" cy="641350"/>
            <a:chOff x="3923" y="2478"/>
            <a:chExt cx="1315" cy="404"/>
          </a:xfrm>
        </p:grpSpPr>
        <p:sp>
          <p:nvSpPr>
            <p:cNvPr id="37" name="Text Box 43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EG" sz="3600" b="1" dirty="0" smtClean="0">
                  <a:cs typeface="Traditional Arabic" pitchFamily="2" charset="-78"/>
                </a:rPr>
                <a:t>   </a:t>
              </a:r>
              <a:r>
                <a:rPr lang="ar-SA" sz="3600" b="1" dirty="0" smtClean="0">
                  <a:cs typeface="Al-KsorZulfiMath" pitchFamily="2" charset="-78"/>
                </a:rPr>
                <a:t>      </a:t>
              </a:r>
              <a:r>
                <a:rPr lang="ar-SA" sz="3600" b="1" dirty="0">
                  <a:cs typeface="Traditional Arabic" pitchFamily="2" charset="-78"/>
                </a:rPr>
                <a:t>6</a:t>
              </a:r>
              <a:endParaRPr lang="en-US" sz="3600" b="1" dirty="0">
                <a:cs typeface="Traditional Arabic" pitchFamily="2" charset="-78"/>
              </a:endParaRPr>
            </a:p>
          </p:txBody>
        </p:sp>
        <p:sp>
          <p:nvSpPr>
            <p:cNvPr id="38" name="Freeform 44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39" name="Text Box 70"/>
          <p:cNvSpPr txBox="1">
            <a:spLocks noChangeArrowheads="1"/>
          </p:cNvSpPr>
          <p:nvPr/>
        </p:nvSpPr>
        <p:spPr bwMode="auto">
          <a:xfrm>
            <a:off x="1405682" y="5383682"/>
            <a:ext cx="1062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منفرجة</a:t>
            </a:r>
            <a:endParaRPr lang="en-US" sz="3600" b="1">
              <a:solidFill>
                <a:srgbClr val="0000FF"/>
              </a:solidFill>
              <a:cs typeface="Traditional Arabic" pitchFamily="2" charset="-78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12" y="99152"/>
            <a:ext cx="3423000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90937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9" grpId="0"/>
      <p:bldP spid="26" grpId="0" animBg="1"/>
      <p:bldP spid="39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732588" y="392113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dirty="0"/>
              <a:t>تابع النشاط</a:t>
            </a:r>
            <a:endParaRPr lang="ar-SA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0175" y="1190625"/>
            <a:ext cx="63150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896938"/>
            <a:ext cx="22018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8050" y="2276475"/>
            <a:ext cx="16573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7375" y="2876550"/>
            <a:ext cx="31813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3588" y="3500438"/>
            <a:ext cx="62833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3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29940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4786313" y="2928938"/>
            <a:ext cx="3024187" cy="205105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5400" b="1" dirty="0"/>
              <a:t>حل اختبار الفصل </a:t>
            </a:r>
          </a:p>
        </p:txBody>
      </p:sp>
      <p:pic>
        <p:nvPicPr>
          <p:cNvPr id="205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5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10944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2462227" y="142852"/>
            <a:ext cx="4110037" cy="431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</a:rPr>
              <a:t>اختبار الفصل </a:t>
            </a:r>
            <a:r>
              <a:rPr lang="ar-SA" sz="2400" b="1" dirty="0" smtClean="0">
                <a:solidFill>
                  <a:schemeClr val="tx1"/>
                </a:solidFill>
              </a:rPr>
              <a:t>السابع</a:t>
            </a:r>
            <a:endParaRPr lang="ar-SA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3813" y="1052513"/>
            <a:ext cx="45624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700213"/>
            <a:ext cx="39052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46165" y="2708920"/>
            <a:ext cx="44862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71378" y="3518545"/>
            <a:ext cx="3905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38700" y="4721696"/>
            <a:ext cx="29337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95575" y="4993158"/>
            <a:ext cx="14954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3644913" y="2333650"/>
            <a:ext cx="1744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منفرجة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395536" y="2486050"/>
            <a:ext cx="1744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حادة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4338937" y="4237904"/>
            <a:ext cx="1744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غير ذلك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1315169" y="3698800"/>
            <a:ext cx="1744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متتامة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1467569" y="5499000"/>
            <a:ext cx="1744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متجاورتان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8382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  <p:bldP spid="18" grpId="0"/>
      <p:bldP spid="19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284663" y="117475"/>
            <a:ext cx="4110037" cy="431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</a:rPr>
              <a:t>اختبار الفصل </a:t>
            </a:r>
            <a:r>
              <a:rPr lang="ar-EG" sz="2400" b="1" dirty="0">
                <a:solidFill>
                  <a:schemeClr val="tx1"/>
                </a:solidFill>
              </a:rPr>
              <a:t>الثامن</a:t>
            </a:r>
            <a:endParaRPr lang="ar-SA" sz="2400" b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1052513"/>
            <a:ext cx="45434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908050"/>
            <a:ext cx="28194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8263" y="2765425"/>
            <a:ext cx="42386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شكل بيضاوي 11"/>
          <p:cNvSpPr/>
          <p:nvPr/>
        </p:nvSpPr>
        <p:spPr>
          <a:xfrm>
            <a:off x="7807699" y="3812650"/>
            <a:ext cx="337765" cy="2677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="" xmlns:p14="http://schemas.microsoft.com/office/powerpoint/2010/main" val="6033134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284663" y="117475"/>
            <a:ext cx="4110037" cy="431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</a:rPr>
              <a:t>اختبار الفصل </a:t>
            </a:r>
            <a:r>
              <a:rPr lang="ar-EG" sz="2400" b="1" dirty="0">
                <a:solidFill>
                  <a:schemeClr val="tx1"/>
                </a:solidFill>
              </a:rPr>
              <a:t>الثامن</a:t>
            </a:r>
            <a:endParaRPr lang="ar-SA" sz="2400" b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4826" y="851568"/>
            <a:ext cx="39433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26" y="1426243"/>
            <a:ext cx="24955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7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3175" y="2795784"/>
            <a:ext cx="4581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5050" y="4216995"/>
            <a:ext cx="48196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3588" y="4937720"/>
            <a:ext cx="37052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36638" y="4937720"/>
            <a:ext cx="32480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3563888" y="1340768"/>
            <a:ext cx="1744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س =  </a:t>
            </a:r>
            <a:r>
              <a:rPr lang="ar-EG" sz="2800" b="1" dirty="0" smtClean="0">
                <a:solidFill>
                  <a:srgbClr val="FF0000"/>
                </a:solidFill>
              </a:rPr>
              <a:t>87,5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3563888" y="2014040"/>
            <a:ext cx="1744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س =  </a:t>
            </a:r>
            <a:r>
              <a:rPr lang="ar-EG" sz="2800" b="1" dirty="0" smtClean="0">
                <a:solidFill>
                  <a:srgbClr val="FF0000"/>
                </a:solidFill>
              </a:rPr>
              <a:t>47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1691680" y="3068960"/>
            <a:ext cx="1744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893 لا تقبل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6643761" y="5517232"/>
            <a:ext cx="1744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س =  </a:t>
            </a:r>
            <a:r>
              <a:rPr lang="ar-EG" sz="2800" b="1" dirty="0" smtClean="0">
                <a:solidFill>
                  <a:srgbClr val="FF0000"/>
                </a:solidFill>
              </a:rPr>
              <a:t>62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2540000" y="5464175"/>
            <a:ext cx="1744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س =  </a:t>
            </a:r>
            <a:r>
              <a:rPr lang="ar-EG" sz="2800" b="1" dirty="0" smtClean="0">
                <a:solidFill>
                  <a:srgbClr val="FF0000"/>
                </a:solidFill>
              </a:rPr>
              <a:t>142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1710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  <p:bldP spid="18" grpId="0"/>
      <p:bldP spid="19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284663" y="117475"/>
            <a:ext cx="4110037" cy="431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</a:rPr>
              <a:t>اختبار الفصل </a:t>
            </a:r>
            <a:r>
              <a:rPr lang="ar-EG" sz="2400" b="1" dirty="0">
                <a:solidFill>
                  <a:schemeClr val="tx1"/>
                </a:solidFill>
              </a:rPr>
              <a:t>الثامن</a:t>
            </a:r>
            <a:endParaRPr lang="ar-SA" sz="2400" b="1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4775" y="1052513"/>
            <a:ext cx="4495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2658616"/>
            <a:ext cx="4362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16363" y="3926805"/>
            <a:ext cx="45148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32138" y="4949155"/>
            <a:ext cx="40576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شكل بيضاوي 12"/>
          <p:cNvSpPr/>
          <p:nvPr/>
        </p:nvSpPr>
        <p:spPr>
          <a:xfrm>
            <a:off x="4413696" y="5033457"/>
            <a:ext cx="337765" cy="2677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2259806" y="1749425"/>
            <a:ext cx="1744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30 سم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2195736" y="2852936"/>
            <a:ext cx="1744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لا يمكن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627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/>
      <p:bldP spid="15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313" y="44624"/>
            <a:ext cx="884775" cy="73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35" y="88056"/>
            <a:ext cx="3252851" cy="48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61787"/>
            <a:ext cx="3787080" cy="505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12" y="952152"/>
            <a:ext cx="4449901" cy="510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شكل بيضاوي 15"/>
          <p:cNvSpPr/>
          <p:nvPr/>
        </p:nvSpPr>
        <p:spPr>
          <a:xfrm>
            <a:off x="8316416" y="4581128"/>
            <a:ext cx="337765" cy="2677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7" name="شكل بيضاوي 16"/>
          <p:cNvSpPr/>
          <p:nvPr/>
        </p:nvSpPr>
        <p:spPr>
          <a:xfrm>
            <a:off x="4342476" y="4576493"/>
            <a:ext cx="337765" cy="2677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="" xmlns:p14="http://schemas.microsoft.com/office/powerpoint/2010/main" val="1910183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530" y="44624"/>
            <a:ext cx="804341" cy="67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35" y="88056"/>
            <a:ext cx="3252851" cy="48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044" y="837453"/>
            <a:ext cx="4137860" cy="5399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شكل بيضاوي 9"/>
          <p:cNvSpPr/>
          <p:nvPr/>
        </p:nvSpPr>
        <p:spPr>
          <a:xfrm>
            <a:off x="8316416" y="4889441"/>
            <a:ext cx="337765" cy="2677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08" y="851000"/>
            <a:ext cx="4054029" cy="383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شكل بيضاوي 11"/>
          <p:cNvSpPr/>
          <p:nvPr/>
        </p:nvSpPr>
        <p:spPr>
          <a:xfrm>
            <a:off x="3874195" y="4293096"/>
            <a:ext cx="337765" cy="2677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="" xmlns:p14="http://schemas.microsoft.com/office/powerpoint/2010/main" val="2107034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530" y="44624"/>
            <a:ext cx="804341" cy="67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35" y="88056"/>
            <a:ext cx="3252851" cy="48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861" y="787677"/>
            <a:ext cx="4193908" cy="552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شكل بيضاوي 9"/>
          <p:cNvSpPr/>
          <p:nvPr/>
        </p:nvSpPr>
        <p:spPr>
          <a:xfrm>
            <a:off x="8314938" y="3083816"/>
            <a:ext cx="337765" cy="2677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" name="شكل بيضاوي 10"/>
          <p:cNvSpPr/>
          <p:nvPr/>
        </p:nvSpPr>
        <p:spPr>
          <a:xfrm>
            <a:off x="8287840" y="4975737"/>
            <a:ext cx="337765" cy="2677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1" y="791553"/>
            <a:ext cx="4433293" cy="262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شكل بيضاوي 12"/>
          <p:cNvSpPr/>
          <p:nvPr/>
        </p:nvSpPr>
        <p:spPr>
          <a:xfrm>
            <a:off x="4010224" y="1994833"/>
            <a:ext cx="337765" cy="2677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96" y="3400424"/>
            <a:ext cx="4259732" cy="216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323528" y="4149080"/>
            <a:ext cx="1744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21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955129" y="5517232"/>
            <a:ext cx="1744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69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960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5" grpId="0"/>
      <p:bldP spid="16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530" y="44624"/>
            <a:ext cx="804341" cy="67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35" y="88056"/>
            <a:ext cx="3252851" cy="48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056" y="854671"/>
            <a:ext cx="4588088" cy="50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3491880" y="3429000"/>
            <a:ext cx="1744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منفرجة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3533129" y="3890192"/>
            <a:ext cx="17446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حادة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1418505" y="4638848"/>
            <a:ext cx="4824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متساوي الضلعين ومنفرج الزاوية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856160" y="5814676"/>
            <a:ext cx="59046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180 – 128 = 52   و   52 ÷ 2 = 26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960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804025" y="476250"/>
            <a:ext cx="1944688" cy="396875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68967"/>
          <a:stretch>
            <a:fillRect/>
          </a:stretch>
        </p:blipFill>
        <p:spPr bwMode="auto">
          <a:xfrm>
            <a:off x="5786212" y="994684"/>
            <a:ext cx="2770909" cy="205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57"/>
          <p:cNvSpPr>
            <a:spLocks noChangeArrowheads="1"/>
          </p:cNvSpPr>
          <p:nvPr/>
        </p:nvSpPr>
        <p:spPr bwMode="auto">
          <a:xfrm>
            <a:off x="1429048" y="821856"/>
            <a:ext cx="3095625" cy="2293814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ar-SA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619548" y="994770"/>
            <a:ext cx="2654300" cy="641350"/>
            <a:chOff x="3923" y="2478"/>
            <a:chExt cx="1315" cy="404"/>
          </a:xfrm>
        </p:grpSpPr>
        <p:sp>
          <p:nvSpPr>
            <p:cNvPr id="17435" name="Text Box 31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Traditional Arabic" pitchFamily="2" charset="-78"/>
                </a:rPr>
                <a:t>1</a:t>
              </a:r>
              <a:r>
                <a:rPr lang="ar-SA" sz="3600" b="1">
                  <a:cs typeface="Al-KsorZulfiMath" pitchFamily="2" charset="-78"/>
                </a:rPr>
                <a:t>         </a:t>
              </a:r>
              <a:r>
                <a:rPr lang="ar-SA" sz="3600" b="1">
                  <a:cs typeface="Traditional Arabic" pitchFamily="2" charset="-78"/>
                </a:rPr>
                <a:t>م ن ل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17436" name="Freeform 34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1987848" y="1518645"/>
            <a:ext cx="2374900" cy="704850"/>
            <a:chOff x="3923" y="2478"/>
            <a:chExt cx="1315" cy="404"/>
          </a:xfrm>
        </p:grpSpPr>
        <p:sp>
          <p:nvSpPr>
            <p:cNvPr id="17433" name="Text Box 37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Al-KsorZulfiMath" pitchFamily="2" charset="-78"/>
                </a:rPr>
                <a:t> 2      </a:t>
              </a:r>
              <a:r>
                <a:rPr lang="ar-SA" sz="3600" b="1">
                  <a:cs typeface="Traditional Arabic" pitchFamily="2" charset="-78"/>
                </a:rPr>
                <a:t>ل ن م 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17434" name="Freeform 38"/>
            <p:cNvSpPr>
              <a:spLocks/>
            </p:cNvSpPr>
            <p:nvPr/>
          </p:nvSpPr>
          <p:spPr bwMode="auto">
            <a:xfrm rot="800456">
              <a:off x="4787" y="2631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2173586" y="2040932"/>
            <a:ext cx="2087562" cy="641350"/>
            <a:chOff x="3923" y="2478"/>
            <a:chExt cx="1315" cy="404"/>
          </a:xfrm>
        </p:grpSpPr>
        <p:sp>
          <p:nvSpPr>
            <p:cNvPr id="17431" name="Text Box 40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Traditional Arabic" pitchFamily="2" charset="-78"/>
                </a:rPr>
                <a:t>3</a:t>
              </a:r>
              <a:r>
                <a:rPr lang="ar-SA" sz="3600" b="1">
                  <a:cs typeface="Al-KsorZulfiMath" pitchFamily="2" charset="-78"/>
                </a:rPr>
                <a:t>      </a:t>
              </a:r>
              <a:r>
                <a:rPr lang="ar-SA" sz="3600" b="1">
                  <a:cs typeface="Traditional Arabic" pitchFamily="2" charset="-78"/>
                </a:rPr>
                <a:t>ن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17432" name="Freeform 41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2170411" y="2542582"/>
            <a:ext cx="2087562" cy="641350"/>
            <a:chOff x="3923" y="2478"/>
            <a:chExt cx="1315" cy="404"/>
          </a:xfrm>
        </p:grpSpPr>
        <p:sp>
          <p:nvSpPr>
            <p:cNvPr id="17429" name="Text Box 43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Traditional Arabic" pitchFamily="2" charset="-78"/>
                </a:rPr>
                <a:t>4</a:t>
              </a:r>
              <a:r>
                <a:rPr lang="ar-SA" sz="3600" b="1">
                  <a:cs typeface="Al-KsorZulfiMath" pitchFamily="2" charset="-78"/>
                </a:rPr>
                <a:t>      </a:t>
              </a:r>
              <a:r>
                <a:rPr lang="ar-SA" sz="3600" b="1">
                  <a:cs typeface="Traditional Arabic" pitchFamily="2" charset="-78"/>
                </a:rPr>
                <a:t>7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17430" name="Freeform 44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9" name="Text Box 70"/>
          <p:cNvSpPr txBox="1">
            <a:spLocks noChangeArrowheads="1"/>
          </p:cNvSpPr>
          <p:nvPr/>
        </p:nvSpPr>
        <p:spPr bwMode="auto">
          <a:xfrm>
            <a:off x="1403648" y="2517182"/>
            <a:ext cx="1219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مستقيمة</a:t>
            </a:r>
            <a:endParaRPr lang="en-US" sz="3600" b="1">
              <a:solidFill>
                <a:srgbClr val="0000FF"/>
              </a:solidFill>
              <a:cs typeface="Traditional Arabic" pitchFamily="2" charset="-78"/>
            </a:endParaRPr>
          </a:p>
        </p:txBody>
      </p:sp>
      <p:pic>
        <p:nvPicPr>
          <p:cNvPr id="1741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2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22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23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24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2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print"/>
          <a:srcRect l="33276" r="32521"/>
          <a:stretch>
            <a:fillRect/>
          </a:stretch>
        </p:blipFill>
        <p:spPr bwMode="auto">
          <a:xfrm>
            <a:off x="5368746" y="3669153"/>
            <a:ext cx="2947670" cy="198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AutoShape 57"/>
          <p:cNvSpPr>
            <a:spLocks noChangeArrowheads="1"/>
          </p:cNvSpPr>
          <p:nvPr/>
        </p:nvSpPr>
        <p:spPr bwMode="auto">
          <a:xfrm>
            <a:off x="827609" y="3669153"/>
            <a:ext cx="3095625" cy="2211865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ar-SA"/>
          </a:p>
        </p:txBody>
      </p:sp>
      <p:grpSp>
        <p:nvGrpSpPr>
          <p:cNvPr id="27" name="Group 35"/>
          <p:cNvGrpSpPr>
            <a:grpSpLocks/>
          </p:cNvGrpSpPr>
          <p:nvPr/>
        </p:nvGrpSpPr>
        <p:grpSpPr bwMode="auto">
          <a:xfrm>
            <a:off x="1018109" y="3760118"/>
            <a:ext cx="2654300" cy="641350"/>
            <a:chOff x="3923" y="2478"/>
            <a:chExt cx="1315" cy="404"/>
          </a:xfrm>
        </p:grpSpPr>
        <p:sp>
          <p:nvSpPr>
            <p:cNvPr id="28" name="Text Box 31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 dirty="0">
                  <a:cs typeface="Traditional Arabic" pitchFamily="2" charset="-78"/>
                </a:rPr>
                <a:t>1</a:t>
              </a:r>
              <a:r>
                <a:rPr lang="ar-SA" sz="3600" b="1" dirty="0">
                  <a:cs typeface="Al-KsorZulfiMath" pitchFamily="2" charset="-78"/>
                </a:rPr>
                <a:t>         </a:t>
              </a:r>
              <a:r>
                <a:rPr lang="ar-SA" sz="3600" b="1" dirty="0">
                  <a:cs typeface="Traditional Arabic" pitchFamily="2" charset="-78"/>
                </a:rPr>
                <a:t>و ك هـ</a:t>
              </a:r>
              <a:endParaRPr lang="en-US" sz="3600" b="1" dirty="0">
                <a:cs typeface="Traditional Arabic" pitchFamily="2" charset="-78"/>
              </a:endParaRPr>
            </a:p>
          </p:txBody>
        </p:sp>
        <p:sp>
          <p:nvSpPr>
            <p:cNvPr id="29" name="Freeform 34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30" name="Group 36"/>
          <p:cNvGrpSpPr>
            <a:grpSpLocks/>
          </p:cNvGrpSpPr>
          <p:nvPr/>
        </p:nvGrpSpPr>
        <p:grpSpPr bwMode="auto">
          <a:xfrm>
            <a:off x="1386409" y="4283993"/>
            <a:ext cx="2374900" cy="641350"/>
            <a:chOff x="3923" y="2478"/>
            <a:chExt cx="1315" cy="404"/>
          </a:xfrm>
        </p:grpSpPr>
        <p:sp>
          <p:nvSpPr>
            <p:cNvPr id="31" name="Text Box 37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Al-KsorZulfiMath" pitchFamily="2" charset="-78"/>
                </a:rPr>
                <a:t> 2      </a:t>
              </a:r>
              <a:r>
                <a:rPr lang="ar-SA" sz="3600" b="1">
                  <a:cs typeface="Traditional Arabic" pitchFamily="2" charset="-78"/>
                </a:rPr>
                <a:t>هـ ك و 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32" name="Freeform 38"/>
            <p:cNvSpPr>
              <a:spLocks/>
            </p:cNvSpPr>
            <p:nvPr/>
          </p:nvSpPr>
          <p:spPr bwMode="auto">
            <a:xfrm rot="800456">
              <a:off x="4824" y="2635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33" name="Group 39"/>
          <p:cNvGrpSpPr>
            <a:grpSpLocks/>
          </p:cNvGrpSpPr>
          <p:nvPr/>
        </p:nvGrpSpPr>
        <p:grpSpPr bwMode="auto">
          <a:xfrm>
            <a:off x="1572146" y="4806280"/>
            <a:ext cx="2087563" cy="641350"/>
            <a:chOff x="3923" y="2478"/>
            <a:chExt cx="1315" cy="404"/>
          </a:xfrm>
        </p:grpSpPr>
        <p:sp>
          <p:nvSpPr>
            <p:cNvPr id="34" name="Text Box 40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Traditional Arabic" pitchFamily="2" charset="-78"/>
                </a:rPr>
                <a:t>3</a:t>
              </a:r>
              <a:r>
                <a:rPr lang="ar-SA" sz="3600" b="1">
                  <a:cs typeface="Al-KsorZulfiMath" pitchFamily="2" charset="-78"/>
                </a:rPr>
                <a:t>      </a:t>
              </a:r>
              <a:r>
                <a:rPr lang="ar-SA" sz="3600" b="1">
                  <a:cs typeface="Traditional Arabic" pitchFamily="2" charset="-78"/>
                </a:rPr>
                <a:t>ك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35" name="Freeform 41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36" name="Group 42"/>
          <p:cNvGrpSpPr>
            <a:grpSpLocks/>
          </p:cNvGrpSpPr>
          <p:nvPr/>
        </p:nvGrpSpPr>
        <p:grpSpPr bwMode="auto">
          <a:xfrm>
            <a:off x="1568971" y="5307930"/>
            <a:ext cx="2087563" cy="641350"/>
            <a:chOff x="3923" y="2478"/>
            <a:chExt cx="1315" cy="404"/>
          </a:xfrm>
        </p:grpSpPr>
        <p:sp>
          <p:nvSpPr>
            <p:cNvPr id="37" name="Text Box 43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Traditional Arabic" pitchFamily="2" charset="-78"/>
                </a:rPr>
                <a:t>4</a:t>
              </a:r>
              <a:r>
                <a:rPr lang="ar-SA" sz="3600" b="1">
                  <a:cs typeface="Al-KsorZulfiMath" pitchFamily="2" charset="-78"/>
                </a:rPr>
                <a:t>      </a:t>
              </a:r>
              <a:r>
                <a:rPr lang="ar-SA" sz="3600" b="1">
                  <a:cs typeface="Traditional Arabic" pitchFamily="2" charset="-78"/>
                </a:rPr>
                <a:t>8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38" name="Freeform 44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39" name="Text Box 70"/>
          <p:cNvSpPr txBox="1">
            <a:spLocks noChangeArrowheads="1"/>
          </p:cNvSpPr>
          <p:nvPr/>
        </p:nvSpPr>
        <p:spPr bwMode="auto">
          <a:xfrm>
            <a:off x="959371" y="5282530"/>
            <a:ext cx="1062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منفرجة</a:t>
            </a:r>
            <a:endParaRPr lang="en-US" sz="3600" b="1">
              <a:solidFill>
                <a:srgbClr val="0000FF"/>
              </a:solidFill>
              <a:cs typeface="Traditional Arabic" pitchFamily="2" charset="-78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12" y="99152"/>
            <a:ext cx="3423000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13712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9" grpId="0"/>
      <p:bldP spid="26" grpId="0" animBg="1"/>
      <p:bldP spid="39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2843808" y="3195671"/>
            <a:ext cx="4104456" cy="1224136"/>
          </a:xfrm>
          <a:extLst/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 sz="6600" dirty="0" smtClean="0">
                <a:solidFill>
                  <a:srgbClr val="FF0000"/>
                </a:solidFill>
              </a:rPr>
              <a:t>تم بحمد الله </a:t>
            </a:r>
            <a:endParaRPr lang="ar-SA" sz="6600" dirty="0">
              <a:solidFill>
                <a:srgbClr val="FF0000"/>
              </a:solidFill>
            </a:endParaRPr>
          </a:p>
        </p:txBody>
      </p:sp>
      <p:pic>
        <p:nvPicPr>
          <p:cNvPr id="13315" name="صورة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437063"/>
            <a:ext cx="7900987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 descr="G:\نيازي\صور\Microsoft Clip Organizer\j0425738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1125538"/>
            <a:ext cx="2693988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1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5095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804025" y="476250"/>
            <a:ext cx="1944688" cy="396875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700213"/>
            <a:ext cx="7256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r="68706"/>
          <a:stretch>
            <a:fillRect/>
          </a:stretch>
        </p:blipFill>
        <p:spPr bwMode="auto">
          <a:xfrm>
            <a:off x="6227763" y="2565400"/>
            <a:ext cx="227965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57"/>
          <p:cNvSpPr>
            <a:spLocks noChangeArrowheads="1"/>
          </p:cNvSpPr>
          <p:nvPr/>
        </p:nvSpPr>
        <p:spPr bwMode="auto">
          <a:xfrm>
            <a:off x="2339975" y="3173413"/>
            <a:ext cx="3095625" cy="2663825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ar-SA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2530475" y="3716338"/>
            <a:ext cx="2654300" cy="641350"/>
            <a:chOff x="3923" y="2478"/>
            <a:chExt cx="1315" cy="404"/>
          </a:xfrm>
        </p:grpSpPr>
        <p:sp>
          <p:nvSpPr>
            <p:cNvPr id="19483" name="Text Box 31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Traditional Arabic" pitchFamily="2" charset="-78"/>
                </a:rPr>
                <a:t>1</a:t>
              </a:r>
              <a:r>
                <a:rPr lang="ar-SA" sz="3600" b="1">
                  <a:cs typeface="Al-KsorZulfiMath" pitchFamily="2" charset="-78"/>
                </a:rPr>
                <a:t>         </a:t>
              </a:r>
              <a:r>
                <a:rPr lang="ar-SA" sz="3600" b="1">
                  <a:cs typeface="Traditional Arabic" pitchFamily="2" charset="-78"/>
                </a:rPr>
                <a:t>س ت ر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19484" name="Freeform 34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2898775" y="4240213"/>
            <a:ext cx="2374900" cy="641350"/>
            <a:chOff x="3923" y="2478"/>
            <a:chExt cx="1315" cy="404"/>
          </a:xfrm>
        </p:grpSpPr>
        <p:sp>
          <p:nvSpPr>
            <p:cNvPr id="19481" name="Text Box 37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Al-KsorZulfiMath" pitchFamily="2" charset="-78"/>
                </a:rPr>
                <a:t> 2      </a:t>
              </a:r>
              <a:r>
                <a:rPr lang="ar-SA" sz="3600" b="1">
                  <a:cs typeface="Traditional Arabic" pitchFamily="2" charset="-78"/>
                </a:rPr>
                <a:t>ر ت س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19482" name="Freeform 38"/>
            <p:cNvSpPr>
              <a:spLocks/>
            </p:cNvSpPr>
            <p:nvPr/>
          </p:nvSpPr>
          <p:spPr bwMode="auto">
            <a:xfrm rot="800456">
              <a:off x="4806" y="2665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3084513" y="4762500"/>
            <a:ext cx="2087562" cy="641350"/>
            <a:chOff x="3923" y="2478"/>
            <a:chExt cx="1315" cy="404"/>
          </a:xfrm>
        </p:grpSpPr>
        <p:sp>
          <p:nvSpPr>
            <p:cNvPr id="19479" name="Text Box 40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Traditional Arabic" pitchFamily="2" charset="-78"/>
                </a:rPr>
                <a:t>3</a:t>
              </a:r>
              <a:r>
                <a:rPr lang="ar-SA" sz="3600" b="1">
                  <a:cs typeface="Al-KsorZulfiMath" pitchFamily="2" charset="-78"/>
                </a:rPr>
                <a:t>      </a:t>
              </a:r>
              <a:r>
                <a:rPr lang="ar-SA" sz="3600" b="1">
                  <a:cs typeface="Traditional Arabic" pitchFamily="2" charset="-78"/>
                </a:rPr>
                <a:t>ت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19480" name="Freeform 41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3081338" y="5264150"/>
            <a:ext cx="2087562" cy="641350"/>
            <a:chOff x="3923" y="2478"/>
            <a:chExt cx="1315" cy="404"/>
          </a:xfrm>
        </p:grpSpPr>
        <p:sp>
          <p:nvSpPr>
            <p:cNvPr id="19477" name="Text Box 43"/>
            <p:cNvSpPr txBox="1">
              <a:spLocks noChangeArrowheads="1"/>
            </p:cNvSpPr>
            <p:nvPr/>
          </p:nvSpPr>
          <p:spPr bwMode="auto">
            <a:xfrm>
              <a:off x="3923" y="2478"/>
              <a:ext cx="13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Traditional Arabic" pitchFamily="2" charset="-78"/>
                </a:rPr>
                <a:t>4</a:t>
              </a:r>
              <a:r>
                <a:rPr lang="ar-SA" sz="3600" b="1">
                  <a:cs typeface="Al-KsorZulfiMath" pitchFamily="2" charset="-78"/>
                </a:rPr>
                <a:t>      </a:t>
              </a:r>
              <a:r>
                <a:rPr lang="ar-SA" sz="3600" b="1">
                  <a:cs typeface="Traditional Arabic" pitchFamily="2" charset="-78"/>
                </a:rPr>
                <a:t>9</a:t>
              </a:r>
              <a:endParaRPr lang="en-US" sz="3600" b="1">
                <a:cs typeface="Traditional Arabic" pitchFamily="2" charset="-78"/>
              </a:endParaRPr>
            </a:p>
          </p:txBody>
        </p:sp>
        <p:sp>
          <p:nvSpPr>
            <p:cNvPr id="19478" name="Freeform 44"/>
            <p:cNvSpPr>
              <a:spLocks/>
            </p:cNvSpPr>
            <p:nvPr/>
          </p:nvSpPr>
          <p:spPr bwMode="auto">
            <a:xfrm rot="800456">
              <a:off x="4692" y="2614"/>
              <a:ext cx="191" cy="136"/>
            </a:xfrm>
            <a:custGeom>
              <a:avLst/>
              <a:gdLst>
                <a:gd name="T0" fmla="*/ 0 w 146"/>
                <a:gd name="T1" fmla="*/ 0 h 317"/>
                <a:gd name="T2" fmla="*/ 191 w 146"/>
                <a:gd name="T3" fmla="*/ 43 h 317"/>
                <a:gd name="T4" fmla="*/ 1 w 146"/>
                <a:gd name="T5" fmla="*/ 136 h 317"/>
                <a:gd name="T6" fmla="*/ 0 60000 65536"/>
                <a:gd name="T7" fmla="*/ 0 60000 65536"/>
                <a:gd name="T8" fmla="*/ 0 60000 65536"/>
                <a:gd name="T9" fmla="*/ 0 w 146"/>
                <a:gd name="T10" fmla="*/ 0 h 317"/>
                <a:gd name="T11" fmla="*/ 146 w 146"/>
                <a:gd name="T12" fmla="*/ 317 h 3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317">
                  <a:moveTo>
                    <a:pt x="0" y="0"/>
                  </a:moveTo>
                  <a:lnTo>
                    <a:pt x="146" y="100"/>
                  </a:lnTo>
                  <a:lnTo>
                    <a:pt x="1" y="31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9" name="Text Box 70"/>
          <p:cNvSpPr txBox="1">
            <a:spLocks noChangeArrowheads="1"/>
          </p:cNvSpPr>
          <p:nvPr/>
        </p:nvSpPr>
        <p:spPr bwMode="auto">
          <a:xfrm>
            <a:off x="2741613" y="5238750"/>
            <a:ext cx="7921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حادة</a:t>
            </a:r>
            <a:endParaRPr lang="en-US" sz="3600" b="1">
              <a:solidFill>
                <a:srgbClr val="0000FF"/>
              </a:solidFill>
              <a:cs typeface="Traditional Arabic" pitchFamily="2" charset="-78"/>
            </a:endParaRPr>
          </a:p>
        </p:txBody>
      </p:sp>
      <p:pic>
        <p:nvPicPr>
          <p:cNvPr id="1946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2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2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2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12" y="99152"/>
            <a:ext cx="3423000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79579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804025" y="476250"/>
            <a:ext cx="1944688" cy="396875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1484313"/>
            <a:ext cx="58197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579563"/>
            <a:ext cx="15811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b="50000"/>
          <a:stretch>
            <a:fillRect/>
          </a:stretch>
        </p:blipFill>
        <p:spPr bwMode="auto">
          <a:xfrm>
            <a:off x="1054100" y="3368675"/>
            <a:ext cx="770572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t="50000"/>
          <a:stretch>
            <a:fillRect/>
          </a:stretch>
        </p:blipFill>
        <p:spPr bwMode="auto">
          <a:xfrm>
            <a:off x="1042988" y="5143500"/>
            <a:ext cx="7705725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0"/>
          <p:cNvSpPr txBox="1">
            <a:spLocks noChangeArrowheads="1"/>
          </p:cNvSpPr>
          <p:nvPr/>
        </p:nvSpPr>
        <p:spPr bwMode="auto">
          <a:xfrm>
            <a:off x="6000750" y="4105275"/>
            <a:ext cx="2520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متقابلتين بالرأس </a:t>
            </a:r>
            <a:endParaRPr lang="en-US" sz="3600" b="1">
              <a:solidFill>
                <a:srgbClr val="0000FF"/>
              </a:solidFill>
              <a:cs typeface="Traditional Arabic" pitchFamily="2" charset="-78"/>
            </a:endParaRPr>
          </a:p>
        </p:txBody>
      </p:sp>
      <p:sp>
        <p:nvSpPr>
          <p:cNvPr id="9" name="Text Box 70"/>
          <p:cNvSpPr txBox="1">
            <a:spLocks noChangeArrowheads="1"/>
          </p:cNvSpPr>
          <p:nvPr/>
        </p:nvSpPr>
        <p:spPr bwMode="auto">
          <a:xfrm>
            <a:off x="3505200" y="4105275"/>
            <a:ext cx="2520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غير ذلك </a:t>
            </a:r>
            <a:endParaRPr lang="en-US" sz="3600" b="1">
              <a:solidFill>
                <a:srgbClr val="0000FF"/>
              </a:solidFill>
              <a:cs typeface="Traditional Arabic" pitchFamily="2" charset="-78"/>
            </a:endParaRPr>
          </a:p>
        </p:txBody>
      </p:sp>
      <p:sp>
        <p:nvSpPr>
          <p:cNvPr id="10" name="Text Box 70"/>
          <p:cNvSpPr txBox="1">
            <a:spLocks noChangeArrowheads="1"/>
          </p:cNvSpPr>
          <p:nvPr/>
        </p:nvSpPr>
        <p:spPr bwMode="auto">
          <a:xfrm>
            <a:off x="900113" y="4073525"/>
            <a:ext cx="25193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متجاورتين</a:t>
            </a:r>
            <a:endParaRPr lang="en-US" sz="3600" b="1">
              <a:solidFill>
                <a:srgbClr val="0000FF"/>
              </a:solidFill>
              <a:cs typeface="Traditional Arabic" pitchFamily="2" charset="-78"/>
            </a:endParaRPr>
          </a:p>
        </p:txBody>
      </p:sp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6176963" y="5895975"/>
            <a:ext cx="2520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متجاورتين</a:t>
            </a:r>
            <a:endParaRPr lang="en-US" sz="3600" b="1">
              <a:solidFill>
                <a:srgbClr val="0000FF"/>
              </a:solidFill>
              <a:cs typeface="Traditional Arabic" pitchFamily="2" charset="-78"/>
            </a:endParaRPr>
          </a:p>
        </p:txBody>
      </p:sp>
      <p:sp>
        <p:nvSpPr>
          <p:cNvPr id="12" name="Text Box 70"/>
          <p:cNvSpPr txBox="1">
            <a:spLocks noChangeArrowheads="1"/>
          </p:cNvSpPr>
          <p:nvPr/>
        </p:nvSpPr>
        <p:spPr bwMode="auto">
          <a:xfrm>
            <a:off x="3394075" y="5878513"/>
            <a:ext cx="252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غير ذلك </a:t>
            </a:r>
            <a:endParaRPr lang="en-US" sz="3600" b="1">
              <a:solidFill>
                <a:srgbClr val="0000FF"/>
              </a:solidFill>
              <a:cs typeface="Traditional Arabic" pitchFamily="2" charset="-78"/>
            </a:endParaRPr>
          </a:p>
        </p:txBody>
      </p:sp>
      <p:sp>
        <p:nvSpPr>
          <p:cNvPr id="14" name="Text Box 70"/>
          <p:cNvSpPr txBox="1">
            <a:spLocks noChangeArrowheads="1"/>
          </p:cNvSpPr>
          <p:nvPr/>
        </p:nvSpPr>
        <p:spPr bwMode="auto">
          <a:xfrm>
            <a:off x="539750" y="5878513"/>
            <a:ext cx="2519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متقابلتين بالرأس </a:t>
            </a:r>
            <a:endParaRPr lang="en-US" sz="3600" b="1">
              <a:solidFill>
                <a:srgbClr val="0000FF"/>
              </a:solidFill>
              <a:cs typeface="Traditional Arabic" pitchFamily="2" charset="-78"/>
            </a:endParaRPr>
          </a:p>
        </p:txBody>
      </p:sp>
      <p:pic>
        <p:nvPicPr>
          <p:cNvPr id="2049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9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6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7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8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49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12" y="99152"/>
            <a:ext cx="3423000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39585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0" grpId="0"/>
      <p:bldP spid="11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804025" y="476250"/>
            <a:ext cx="1944688" cy="396875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1514475"/>
            <a:ext cx="524827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514475"/>
            <a:ext cx="17145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b="50000"/>
          <a:stretch>
            <a:fillRect/>
          </a:stretch>
        </p:blipFill>
        <p:spPr bwMode="auto">
          <a:xfrm>
            <a:off x="3684588" y="3209925"/>
            <a:ext cx="52911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t="50000"/>
          <a:stretch>
            <a:fillRect/>
          </a:stretch>
        </p:blipFill>
        <p:spPr bwMode="auto">
          <a:xfrm>
            <a:off x="3662363" y="4941888"/>
            <a:ext cx="5291137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3932238"/>
            <a:ext cx="217170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063" y="5572125"/>
            <a:ext cx="18669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12" y="99152"/>
            <a:ext cx="3423000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72137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804025" y="476250"/>
            <a:ext cx="1944688" cy="396875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4519" y="966440"/>
            <a:ext cx="40862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5282" y="966440"/>
            <a:ext cx="17335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0168" y="2175720"/>
            <a:ext cx="44227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ستطيل 1"/>
          <p:cNvSpPr/>
          <p:nvPr/>
        </p:nvSpPr>
        <p:spPr>
          <a:xfrm>
            <a:off x="3700981" y="2175720"/>
            <a:ext cx="1506537" cy="5857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pic>
        <p:nvPicPr>
          <p:cNvPr id="2253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253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35188" y="3281650"/>
            <a:ext cx="6770887" cy="59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8313" y="3284984"/>
            <a:ext cx="16668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75070" y="3817616"/>
            <a:ext cx="3692637" cy="240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مستطيل 15"/>
          <p:cNvSpPr/>
          <p:nvPr/>
        </p:nvSpPr>
        <p:spPr>
          <a:xfrm>
            <a:off x="4369697" y="4451400"/>
            <a:ext cx="3528262" cy="4463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12" y="99152"/>
            <a:ext cx="3423000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35176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5624513" y="914749"/>
            <a:ext cx="3124200" cy="396875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557338"/>
            <a:ext cx="67119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b="50000"/>
          <a:stretch>
            <a:fillRect/>
          </a:stretch>
        </p:blipFill>
        <p:spPr bwMode="auto">
          <a:xfrm>
            <a:off x="2411413" y="2492375"/>
            <a:ext cx="63373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r="42027"/>
          <a:stretch>
            <a:fillRect/>
          </a:stretch>
        </p:blipFill>
        <p:spPr bwMode="auto">
          <a:xfrm>
            <a:off x="2206625" y="5246688"/>
            <a:ext cx="2379663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t="50000"/>
          <a:stretch>
            <a:fillRect/>
          </a:stretch>
        </p:blipFill>
        <p:spPr bwMode="auto">
          <a:xfrm>
            <a:off x="2235200" y="4603750"/>
            <a:ext cx="63373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0"/>
          <p:cNvSpPr txBox="1">
            <a:spLocks noChangeArrowheads="1"/>
          </p:cNvSpPr>
          <p:nvPr/>
        </p:nvSpPr>
        <p:spPr bwMode="auto">
          <a:xfrm>
            <a:off x="2627313" y="3457575"/>
            <a:ext cx="551815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خطأ , لأن الزاويتين المتقابلتين بالرأس تنتجان من تقاطع خطين مستقيمين </a:t>
            </a:r>
            <a:endParaRPr lang="en-US" sz="3600" b="1">
              <a:solidFill>
                <a:srgbClr val="0000FF"/>
              </a:solidFill>
              <a:cs typeface="Traditional Arabic" pitchFamily="2" charset="-78"/>
            </a:endParaRPr>
          </a:p>
        </p:txBody>
      </p:sp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5351463" y="5414963"/>
            <a:ext cx="252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صحيحة </a:t>
            </a:r>
            <a:endParaRPr lang="en-US" sz="3600" b="1">
              <a:solidFill>
                <a:srgbClr val="0000FF"/>
              </a:solidFill>
              <a:cs typeface="Traditional Arabic" pitchFamily="2" charset="-78"/>
            </a:endParaRPr>
          </a:p>
        </p:txBody>
      </p:sp>
      <p:pic>
        <p:nvPicPr>
          <p:cNvPr id="2458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4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6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458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12" y="99152"/>
            <a:ext cx="3423000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49273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980728"/>
            <a:ext cx="7304088" cy="524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3" y="1641475"/>
            <a:ext cx="15811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429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035" y="98016"/>
            <a:ext cx="4589355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69408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785813"/>
            <a:ext cx="1616075" cy="1008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مستطيل مستدير الزوايا 4">
            <a:hlinkClick r:id="rId3" action="ppaction://hlinksldjump"/>
          </p:cNvPr>
          <p:cNvSpPr/>
          <p:nvPr/>
        </p:nvSpPr>
        <p:spPr>
          <a:xfrm>
            <a:off x="6627813" y="1809750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الأول </a:t>
            </a:r>
          </a:p>
        </p:txBody>
      </p:sp>
      <p:sp>
        <p:nvSpPr>
          <p:cNvPr id="11" name="مستطيل مستدير الزوايا 10">
            <a:hlinkClick r:id="rId4" action="ppaction://hlinksldjump"/>
          </p:cNvPr>
          <p:cNvSpPr/>
          <p:nvPr/>
        </p:nvSpPr>
        <p:spPr>
          <a:xfrm>
            <a:off x="6580188" y="2605088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الثاني</a:t>
            </a:r>
          </a:p>
        </p:txBody>
      </p:sp>
      <p:sp>
        <p:nvSpPr>
          <p:cNvPr id="12" name="مستطيل مستدير الزوايا 11">
            <a:hlinkClick r:id="rId5" action="ppaction://hlinksldjump"/>
          </p:cNvPr>
          <p:cNvSpPr/>
          <p:nvPr/>
        </p:nvSpPr>
        <p:spPr>
          <a:xfrm>
            <a:off x="6353203" y="3500438"/>
            <a:ext cx="2136775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الثالث</a:t>
            </a:r>
          </a:p>
        </p:txBody>
      </p:sp>
      <p:sp>
        <p:nvSpPr>
          <p:cNvPr id="15" name="مستطيل مستدير الزوايا 14">
            <a:hlinkClick r:id="rId6" action="ppaction://hlinksldjump"/>
          </p:cNvPr>
          <p:cNvSpPr/>
          <p:nvPr/>
        </p:nvSpPr>
        <p:spPr>
          <a:xfrm>
            <a:off x="1691680" y="5072063"/>
            <a:ext cx="2664296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/>
              <a:t>استراتيجية حل المسألة</a:t>
            </a:r>
            <a:endParaRPr lang="ar-SA" sz="2400" b="1" dirty="0"/>
          </a:p>
        </p:txBody>
      </p:sp>
      <p:sp>
        <p:nvSpPr>
          <p:cNvPr id="16" name="مستطيل مستدير الزوايا 15">
            <a:hlinkClick r:id="rId7" action="ppaction://hlinksldjump"/>
          </p:cNvPr>
          <p:cNvSpPr/>
          <p:nvPr/>
        </p:nvSpPr>
        <p:spPr>
          <a:xfrm>
            <a:off x="3233738" y="2471931"/>
            <a:ext cx="2491530" cy="8850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تهيئة الفصل </a:t>
            </a:r>
          </a:p>
        </p:txBody>
      </p:sp>
      <p:sp>
        <p:nvSpPr>
          <p:cNvPr id="17" name="مستطيل مستدير الزوايا 16">
            <a:hlinkClick r:id="rId8" action="ppaction://hlinksldjump"/>
          </p:cNvPr>
          <p:cNvSpPr/>
          <p:nvPr/>
        </p:nvSpPr>
        <p:spPr>
          <a:xfrm>
            <a:off x="493420" y="1945408"/>
            <a:ext cx="2136775" cy="503238"/>
          </a:xfrm>
          <a:prstGeom prst="round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اختبار الفصل </a:t>
            </a:r>
          </a:p>
        </p:txBody>
      </p:sp>
      <p:sp>
        <p:nvSpPr>
          <p:cNvPr id="19" name="مستطيل مستدير الزوايا 18">
            <a:hlinkClick r:id="rId9" action="ppaction://hlinksldjump"/>
          </p:cNvPr>
          <p:cNvSpPr/>
          <p:nvPr/>
        </p:nvSpPr>
        <p:spPr>
          <a:xfrm>
            <a:off x="5513388" y="4365625"/>
            <a:ext cx="2136775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الرابع</a:t>
            </a:r>
          </a:p>
        </p:txBody>
      </p:sp>
      <p:sp>
        <p:nvSpPr>
          <p:cNvPr id="22" name="مستطيل مستدير الزوايا 21">
            <a:hlinkClick r:id="rId10" action="ppaction://hlinksldjump"/>
          </p:cNvPr>
          <p:cNvSpPr/>
          <p:nvPr/>
        </p:nvSpPr>
        <p:spPr>
          <a:xfrm>
            <a:off x="1295400" y="4293096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</a:t>
            </a:r>
            <a:r>
              <a:rPr lang="ar-SA" sz="2400" b="1" dirty="0" smtClean="0"/>
              <a:t>السادس</a:t>
            </a:r>
            <a:endParaRPr lang="ar-SA" sz="2400" b="1" dirty="0"/>
          </a:p>
        </p:txBody>
      </p:sp>
      <p:sp>
        <p:nvSpPr>
          <p:cNvPr id="24" name="مستطيل مستدير الزوايا 23">
            <a:hlinkClick r:id="rId11" action="ppaction://hlinksldjump"/>
          </p:cNvPr>
          <p:cNvSpPr/>
          <p:nvPr/>
        </p:nvSpPr>
        <p:spPr>
          <a:xfrm>
            <a:off x="796419" y="3564229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السابع </a:t>
            </a:r>
          </a:p>
        </p:txBody>
      </p:sp>
      <p:sp>
        <p:nvSpPr>
          <p:cNvPr id="25" name="مستطيل مستدير الزوايا 24">
            <a:hlinkClick r:id="rId12" action="ppaction://hlinksldjump"/>
          </p:cNvPr>
          <p:cNvSpPr/>
          <p:nvPr/>
        </p:nvSpPr>
        <p:spPr>
          <a:xfrm>
            <a:off x="493421" y="2724344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</a:t>
            </a:r>
            <a:r>
              <a:rPr lang="ar-SA" sz="2400" b="1" dirty="0" smtClean="0"/>
              <a:t>الثامن</a:t>
            </a:r>
            <a:endParaRPr lang="ar-SA" sz="2400" b="1" dirty="0"/>
          </a:p>
        </p:txBody>
      </p:sp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2656928" y="802400"/>
            <a:ext cx="3696275" cy="1143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206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21" name="مخطط انسيابي: تحضير 6">
              <a:hlinkClick r:id="" action="ppaction://hlinkshowjump?jump=firstslide" highlightClick="1">
                <a:snd r:embed="rId16" name="الترجمة من Google#en-ar-ط§ظ„طھظ„_3.wav"/>
              </a:hlinkClick>
              <a:hlinkHover r:id="" action="ppaction://noaction">
                <a:snd r:embed="rId1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27" name="سهم مسنن إلى اليمين 7">
              <a:hlinkClick r:id="" action="ppaction://hlinkshowjump?jump=previousslide" highlightClick="1">
                <a:snd r:embed="rId17" name="الترجمة من Google#en-ar-ط§ظ„طھظ„_2.wav"/>
              </a:hlinkClick>
              <a:hlinkHover r:id="" action="ppaction://noaction" highlightClick="1">
                <a:snd r:embed="rId1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28" name="سهم مسنن إلى اليمين 8">
              <a:hlinkClick r:id="" action="ppaction://hlinkshowjump?jump=nextslide" highlightClick="1">
                <a:snd r:embed="rId18" name="الترجمة من Google#en-ar-ط§ظ„طھظ„.wav"/>
              </a:hlinkClick>
              <a:hlinkHover r:id="" action="ppaction://noaction">
                <a:snd r:embed="rId1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6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مستطيل مستدير الزوايا 28">
            <a:hlinkClick r:id="rId20" action="ppaction://hlinksldjump"/>
          </p:cNvPr>
          <p:cNvSpPr/>
          <p:nvPr/>
        </p:nvSpPr>
        <p:spPr>
          <a:xfrm>
            <a:off x="4716016" y="5072062"/>
            <a:ext cx="2592288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/>
              <a:t>اختبار منتصف الفصل</a:t>
            </a:r>
            <a:endParaRPr lang="ar-SA" sz="2400" b="1" dirty="0"/>
          </a:p>
        </p:txBody>
      </p:sp>
      <p:sp>
        <p:nvSpPr>
          <p:cNvPr id="30" name="مستطيل مستدير الزوايا 29">
            <a:hlinkClick r:id="rId21" action="ppaction://hlinksldjump"/>
          </p:cNvPr>
          <p:cNvSpPr/>
          <p:nvPr/>
        </p:nvSpPr>
        <p:spPr>
          <a:xfrm>
            <a:off x="3304606" y="5689646"/>
            <a:ext cx="2592288" cy="504825"/>
          </a:xfrm>
          <a:prstGeom prst="round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الاختبار التراكمي 7</a:t>
            </a:r>
          </a:p>
        </p:txBody>
      </p:sp>
    </p:spTree>
    <p:extLst>
      <p:ext uri="{BB962C8B-B14F-4D97-AF65-F5344CB8AC3E}">
        <p14:creationId xmlns="" xmlns:p14="http://schemas.microsoft.com/office/powerpoint/2010/main" val="2135695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9" grpId="0" animBg="1"/>
      <p:bldP spid="22" grpId="0" animBg="1"/>
      <p:bldP spid="24" grpId="0" animBg="1"/>
      <p:bldP spid="25" grpId="0" animBg="1"/>
      <p:bldP spid="29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714375"/>
            <a:ext cx="74660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850" y="1214439"/>
            <a:ext cx="7418388" cy="514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429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035" y="98016"/>
            <a:ext cx="4589355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47980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480301" y="1062188"/>
            <a:ext cx="12954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0753" y="894289"/>
            <a:ext cx="1914344" cy="43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1" y="1420963"/>
            <a:ext cx="66468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3525" y="2075310"/>
            <a:ext cx="2286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4963" y="2075310"/>
            <a:ext cx="23526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1700" y="3429000"/>
            <a:ext cx="36385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813" y="3429000"/>
            <a:ext cx="24098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4688" y="4286250"/>
            <a:ext cx="1905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675" y="4357688"/>
            <a:ext cx="6608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94350" y="5000625"/>
            <a:ext cx="23336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5538" y="4857750"/>
            <a:ext cx="13239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35150" y="5072063"/>
            <a:ext cx="10953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8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6" name="مخطط انسيابي: تحضير 6">
              <a:hlinkClick r:id="" action="ppaction://hlinkshowjump?jump=firstslide" highlightClick="1">
                <a:snd r:embed="rId15" name="الترجمة من Google#en-ar-ط§ظ„طھظ„_3.wav"/>
              </a:hlinkClick>
              <a:hlinkHover r:id="" action="ppaction://noaction">
                <a:snd r:embed="rId1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7" name="سهم مسنن إلى اليمين 7">
              <a:hlinkClick r:id="" action="ppaction://hlinkshowjump?jump=previousslide" highlightClick="1">
                <a:snd r:embed="rId16" name="الترجمة من Google#en-ar-ط§ظ„طھظ„_2.wav"/>
              </a:hlinkClick>
              <a:hlinkHover r:id="" action="ppaction://noaction" highlightClick="1">
                <a:snd r:embed="rId1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8" name="سهم مسنن إلى اليمين 8">
              <a:hlinkClick r:id="" action="ppaction://hlinkshowjump?jump=nextslide" highlightClick="1">
                <a:snd r:embed="rId17" name="الترجمة من Google#en-ar-ط§ظ„طھظ„.wav"/>
              </a:hlinkClick>
              <a:hlinkHover r:id="" action="ppaction://noaction">
                <a:snd r:embed="rId1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8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9429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035" y="98016"/>
            <a:ext cx="4589355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0056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264721" y="975569"/>
            <a:ext cx="1366837" cy="42783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079" y="1023591"/>
            <a:ext cx="308038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773238"/>
            <a:ext cx="45243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1581150"/>
            <a:ext cx="1704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9838" y="3716338"/>
            <a:ext cx="7170737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0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0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429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035" y="98016"/>
            <a:ext cx="4589355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16141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380288" y="908720"/>
            <a:ext cx="1366837" cy="3889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تابع مثال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1700213"/>
            <a:ext cx="3248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113" y="2205038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5463" y="2565400"/>
            <a:ext cx="8191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0775" y="3141663"/>
            <a:ext cx="2162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588" y="3789363"/>
            <a:ext cx="18669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63" y="4652963"/>
            <a:ext cx="65039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4944963"/>
            <a:ext cx="27527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11" name="الترجمة من Google#en-ar-ط§ظ„طھظ„_3.wav"/>
              </a:hlinkClick>
              <a:hlinkHover r:id="" action="ppaction://noaction">
                <a:snd r:embed="rId11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2" name="الترجمة من Google#en-ar-ط§ظ„طھظ„_2.wav"/>
              </a:hlinkClick>
              <a:hlinkHover r:id="" action="ppaction://noaction" highlightClick="1">
                <a:snd r:embed="rId12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3" name="الترجمة من Google#en-ar-ط§ظ„طھظ„.wav"/>
              </a:hlinkClick>
              <a:hlinkHover r:id="" action="ppaction://noaction">
                <a:snd r:embed="rId13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429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035" y="98016"/>
            <a:ext cx="4589355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63647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150102" y="836712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تأكد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3312" y="1412776"/>
            <a:ext cx="66468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8059" y="2088078"/>
            <a:ext cx="2993707" cy="157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994356"/>
            <a:ext cx="3186545" cy="163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0"/>
          <p:cNvSpPr txBox="1">
            <a:spLocks noChangeArrowheads="1"/>
          </p:cNvSpPr>
          <p:nvPr/>
        </p:nvSpPr>
        <p:spPr bwMode="auto">
          <a:xfrm>
            <a:off x="4544175" y="3534781"/>
            <a:ext cx="43911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0000FF"/>
                </a:solidFill>
                <a:cs typeface="Traditional Arabic" pitchFamily="2" charset="-78"/>
              </a:rPr>
              <a:t>متكاملتين </a:t>
            </a:r>
            <a:r>
              <a:rPr lang="ar-SA" sz="2800" b="1" dirty="0" smtClean="0">
                <a:solidFill>
                  <a:srgbClr val="0000FF"/>
                </a:solidFill>
                <a:cs typeface="Traditional Arabic" pitchFamily="2" charset="-78"/>
              </a:rPr>
              <a:t>لأن135 </a:t>
            </a:r>
            <a:r>
              <a:rPr lang="ar-SA" sz="2800" b="1" dirty="0">
                <a:solidFill>
                  <a:srgbClr val="0000FF"/>
                </a:solidFill>
                <a:cs typeface="Traditional Arabic" pitchFamily="2" charset="-78"/>
              </a:rPr>
              <a:t>+ 45 = 180 درجة </a:t>
            </a:r>
            <a:endParaRPr lang="en-US" sz="2800" b="1" dirty="0">
              <a:solidFill>
                <a:srgbClr val="0000FF"/>
              </a:solidFill>
              <a:cs typeface="Traditional Arabic" pitchFamily="2" charset="-78"/>
            </a:endParaRPr>
          </a:p>
        </p:txBody>
      </p:sp>
      <p:sp>
        <p:nvSpPr>
          <p:cNvPr id="7" name="Text Box 70"/>
          <p:cNvSpPr txBox="1">
            <a:spLocks noChangeArrowheads="1"/>
          </p:cNvSpPr>
          <p:nvPr/>
        </p:nvSpPr>
        <p:spPr bwMode="auto">
          <a:xfrm>
            <a:off x="64640" y="3576237"/>
            <a:ext cx="44365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00FF"/>
                </a:solidFill>
                <a:cs typeface="Traditional Arabic" pitchFamily="2" charset="-78"/>
              </a:rPr>
              <a:t>متتامة لأن 23 + 67 = 90 درجة </a:t>
            </a:r>
            <a:endParaRPr lang="en-US" sz="3200" b="1" dirty="0">
              <a:solidFill>
                <a:srgbClr val="0000FF"/>
              </a:solidFill>
              <a:cs typeface="Traditional Arabic" pitchFamily="2" charset="-78"/>
            </a:endParaRPr>
          </a:p>
        </p:txBody>
      </p:sp>
      <p:pic>
        <p:nvPicPr>
          <p:cNvPr id="1024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5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429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51588" y="4401344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73401" y="4256881"/>
            <a:ext cx="24955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70"/>
          <p:cNvSpPr txBox="1">
            <a:spLocks noChangeArrowheads="1"/>
          </p:cNvSpPr>
          <p:nvPr/>
        </p:nvSpPr>
        <p:spPr bwMode="auto">
          <a:xfrm>
            <a:off x="2578074" y="5156624"/>
            <a:ext cx="56520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0000FF"/>
                </a:solidFill>
                <a:cs typeface="Traditional Arabic" pitchFamily="2" charset="-78"/>
              </a:rPr>
              <a:t>س + 45 = 180 </a:t>
            </a:r>
          </a:p>
          <a:p>
            <a:r>
              <a:rPr lang="ar-SA" sz="3600" b="1" dirty="0">
                <a:solidFill>
                  <a:srgbClr val="0000FF"/>
                </a:solidFill>
                <a:cs typeface="Traditional Arabic" pitchFamily="2" charset="-78"/>
              </a:rPr>
              <a:t>س = 180 – 45 = 135 درجة </a:t>
            </a:r>
            <a:endParaRPr lang="en-US" sz="3600" b="1" dirty="0">
              <a:solidFill>
                <a:srgbClr val="0000FF"/>
              </a:solidFill>
              <a:cs typeface="Traditional Arabic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8869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376238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تدرب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1328" y="963385"/>
            <a:ext cx="7636351" cy="60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63104"/>
          <a:stretch>
            <a:fillRect/>
          </a:stretch>
        </p:blipFill>
        <p:spPr bwMode="auto">
          <a:xfrm>
            <a:off x="5603355" y="1556792"/>
            <a:ext cx="31099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0"/>
          <p:cNvSpPr txBox="1">
            <a:spLocks noChangeArrowheads="1"/>
          </p:cNvSpPr>
          <p:nvPr/>
        </p:nvSpPr>
        <p:spPr bwMode="auto">
          <a:xfrm>
            <a:off x="-7368" y="1859680"/>
            <a:ext cx="53800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600" b="1" dirty="0">
                <a:solidFill>
                  <a:srgbClr val="0000FF"/>
                </a:solidFill>
                <a:cs typeface="Traditional Arabic" pitchFamily="2" charset="-78"/>
              </a:rPr>
              <a:t>غير ذلك , 43 + 90 = 133 درجة  </a:t>
            </a:r>
            <a:endParaRPr lang="en-US" sz="3600" b="1" dirty="0">
              <a:solidFill>
                <a:srgbClr val="0000FF"/>
              </a:solidFill>
              <a:cs typeface="Traditional Arabic" pitchFamily="2" charset="-78"/>
            </a:endParaRPr>
          </a:p>
        </p:txBody>
      </p:sp>
      <p:pic>
        <p:nvPicPr>
          <p:cNvPr id="1229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29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429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28497" r="37643"/>
          <a:stretch>
            <a:fillRect/>
          </a:stretch>
        </p:blipFill>
        <p:spPr bwMode="auto">
          <a:xfrm>
            <a:off x="5795143" y="2788712"/>
            <a:ext cx="285273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0"/>
          <p:cNvSpPr txBox="1">
            <a:spLocks noChangeArrowheads="1"/>
          </p:cNvSpPr>
          <p:nvPr/>
        </p:nvSpPr>
        <p:spPr bwMode="auto">
          <a:xfrm>
            <a:off x="885799" y="3004686"/>
            <a:ext cx="49545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rgbClr val="0000FF"/>
                </a:solidFill>
                <a:cs typeface="Traditional Arabic" pitchFamily="2" charset="-78"/>
              </a:rPr>
              <a:t>متكاملة , لأن 61 + 119 = 180 </a:t>
            </a:r>
            <a:endParaRPr lang="en-US" sz="3600" b="1" dirty="0">
              <a:solidFill>
                <a:srgbClr val="0000FF"/>
              </a:solidFill>
              <a:cs typeface="Traditional Arabic" pitchFamily="2" charset="-78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 r="71503"/>
          <a:stretch>
            <a:fillRect/>
          </a:stretch>
        </p:blipFill>
        <p:spPr bwMode="auto">
          <a:xfrm>
            <a:off x="5738811" y="4327426"/>
            <a:ext cx="2833687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70"/>
          <p:cNvSpPr txBox="1">
            <a:spLocks noChangeArrowheads="1"/>
          </p:cNvSpPr>
          <p:nvPr/>
        </p:nvSpPr>
        <p:spPr bwMode="auto">
          <a:xfrm>
            <a:off x="800098" y="4858445"/>
            <a:ext cx="4752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600" b="1" dirty="0">
                <a:solidFill>
                  <a:srgbClr val="0000FF"/>
                </a:solidFill>
                <a:cs typeface="Traditional Arabic" pitchFamily="2" charset="-78"/>
              </a:rPr>
              <a:t>متكاملة 90 + 90 = 180 درجة </a:t>
            </a:r>
            <a:endParaRPr lang="en-US" sz="3600" b="1" dirty="0">
              <a:solidFill>
                <a:srgbClr val="0000FF"/>
              </a:solidFill>
              <a:cs typeface="Traditional Arabic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2928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376238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تدرب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73402"/>
          <a:stretch>
            <a:fillRect/>
          </a:stretch>
        </p:blipFill>
        <p:spPr bwMode="auto">
          <a:xfrm>
            <a:off x="5938843" y="966440"/>
            <a:ext cx="2903537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112" y="1196752"/>
            <a:ext cx="5352256" cy="63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6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429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7234" t="15492" r="34747"/>
          <a:stretch/>
        </p:blipFill>
        <p:spPr bwMode="auto">
          <a:xfrm>
            <a:off x="5632026" y="1997937"/>
            <a:ext cx="3260454" cy="129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0"/>
          <p:cNvSpPr txBox="1">
            <a:spLocks noChangeArrowheads="1"/>
          </p:cNvSpPr>
          <p:nvPr/>
        </p:nvSpPr>
        <p:spPr bwMode="auto">
          <a:xfrm>
            <a:off x="4013448" y="2422847"/>
            <a:ext cx="99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600" b="1" dirty="0">
                <a:solidFill>
                  <a:srgbClr val="0000FF"/>
                </a:solidFill>
                <a:cs typeface="Traditional Arabic" pitchFamily="2" charset="-78"/>
              </a:rPr>
              <a:t>متتامة </a:t>
            </a:r>
            <a:endParaRPr lang="en-US" sz="3600" b="1" dirty="0">
              <a:solidFill>
                <a:srgbClr val="0000FF"/>
              </a:solidFill>
              <a:cs typeface="Traditional Arabic" pitchFamily="2" charset="-78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079" y="3337414"/>
            <a:ext cx="822801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33000"/>
            <a:extLst/>
          </a:blip>
          <a:srcRect/>
          <a:stretch>
            <a:fillRect/>
          </a:stretch>
        </p:blipFill>
        <p:spPr bwMode="auto">
          <a:xfrm>
            <a:off x="2440904" y="3904480"/>
            <a:ext cx="3849613" cy="2316232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="" xmlns:p14="http://schemas.microsoft.com/office/powerpoint/2010/main" val="4053570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376238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تدرب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7" y="937296"/>
            <a:ext cx="4621907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80876" y="836712"/>
            <a:ext cx="3960812" cy="283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429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0338" y="3793113"/>
            <a:ext cx="61531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750" y="3712443"/>
            <a:ext cx="19526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00066" y="4514232"/>
            <a:ext cx="6305550" cy="17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12702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376238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تدرب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966440"/>
            <a:ext cx="4176464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3913" y="1045244"/>
            <a:ext cx="2442103" cy="127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32000"/>
            <a:extLst/>
          </a:blip>
          <a:srcRect/>
          <a:stretch>
            <a:fillRect/>
          </a:stretch>
        </p:blipFill>
        <p:spPr bwMode="auto">
          <a:xfrm>
            <a:off x="352104" y="862618"/>
            <a:ext cx="1926838" cy="209147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151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429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24634" y="3731794"/>
            <a:ext cx="4795838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91779" y="2103712"/>
            <a:ext cx="29051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12739" y="3856062"/>
            <a:ext cx="2727325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26926" y="4718075"/>
            <a:ext cx="311467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0976" y="5616600"/>
            <a:ext cx="37084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43199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376238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25" y="880144"/>
            <a:ext cx="60864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880144"/>
            <a:ext cx="17049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6250" y="1297904"/>
            <a:ext cx="5886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1456" y="2735209"/>
            <a:ext cx="3088767" cy="6915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2730997"/>
            <a:ext cx="3134868" cy="698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53625" y="3653715"/>
            <a:ext cx="3221692" cy="72965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356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6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356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429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28777" y="4808758"/>
            <a:ext cx="5191125" cy="122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380680" y="4782864"/>
            <a:ext cx="3171056" cy="55493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479663" y="5416648"/>
            <a:ext cx="3060948" cy="56561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="" xmlns:p14="http://schemas.microsoft.com/office/powerpoint/2010/main" val="540472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ستند 4"/>
          <p:cNvSpPr/>
          <p:nvPr/>
        </p:nvSpPr>
        <p:spPr>
          <a:xfrm>
            <a:off x="6373564" y="116632"/>
            <a:ext cx="2374900" cy="935037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مراجعة سريعة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42822" y="1038448"/>
            <a:ext cx="3821082" cy="5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1556792"/>
            <a:ext cx="2789111" cy="112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2766640"/>
            <a:ext cx="3182122" cy="86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1196" y="3011808"/>
            <a:ext cx="3537100" cy="58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504" y="3616613"/>
            <a:ext cx="4868266" cy="55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62173" y="4259072"/>
            <a:ext cx="3884010" cy="44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12726" y="4755786"/>
            <a:ext cx="3630454" cy="41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88976" y="5257776"/>
            <a:ext cx="4909757" cy="40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28315" y="5900410"/>
            <a:ext cx="1406081" cy="38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0164" y="5763113"/>
            <a:ext cx="5393817" cy="51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376238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تدرب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908720"/>
            <a:ext cx="830421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31000"/>
            <a:extLst/>
          </a:blip>
          <a:srcRect/>
          <a:stretch>
            <a:fillRect/>
          </a:stretch>
        </p:blipFill>
        <p:spPr bwMode="auto">
          <a:xfrm>
            <a:off x="5010497" y="1916832"/>
            <a:ext cx="2628900" cy="13906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31000"/>
            <a:extLst/>
          </a:blip>
          <a:srcRect/>
          <a:stretch>
            <a:fillRect/>
          </a:stretch>
        </p:blipFill>
        <p:spPr bwMode="auto">
          <a:xfrm>
            <a:off x="1372548" y="2021607"/>
            <a:ext cx="2609850" cy="11811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31000"/>
            <a:extLst/>
          </a:blip>
          <a:srcRect/>
          <a:stretch>
            <a:fillRect/>
          </a:stretch>
        </p:blipFill>
        <p:spPr bwMode="auto">
          <a:xfrm>
            <a:off x="2328863" y="3350360"/>
            <a:ext cx="4648200" cy="5143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560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560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429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6885" y="4020290"/>
            <a:ext cx="8351838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2743224" y="4667424"/>
            <a:ext cx="45354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dirty="0"/>
              <a:t>الزوايا المتقابلة بالرأس لها القياس نفسه </a:t>
            </a:r>
          </a:p>
        </p:txBody>
      </p:sp>
    </p:spTree>
    <p:extLst>
      <p:ext uri="{BB962C8B-B14F-4D97-AF65-F5344CB8AC3E}">
        <p14:creationId xmlns="" xmlns:p14="http://schemas.microsoft.com/office/powerpoint/2010/main" val="19441219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376238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تدرب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3017838"/>
            <a:ext cx="6207125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463" y="2097088"/>
            <a:ext cx="24288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/>
          <p:nvPr/>
        </p:nvSpPr>
        <p:spPr>
          <a:xfrm>
            <a:off x="3563938" y="4276725"/>
            <a:ext cx="1512887" cy="5921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pic>
        <p:nvPicPr>
          <p:cNvPr id="2765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765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429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95488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376238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تدرب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0563" y="1695450"/>
            <a:ext cx="5537200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916113"/>
            <a:ext cx="19716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ستطيل 4"/>
          <p:cNvSpPr/>
          <p:nvPr/>
        </p:nvSpPr>
        <p:spPr>
          <a:xfrm>
            <a:off x="4932363" y="2924175"/>
            <a:ext cx="3311525" cy="5937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pic>
        <p:nvPicPr>
          <p:cNvPr id="2867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868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429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350987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372225" y="376238"/>
            <a:ext cx="23749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مسائل مهارات التفكير العليا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773238"/>
            <a:ext cx="6856413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4067175" y="3644900"/>
            <a:ext cx="40338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قياس زاوية أ = 84 درجة  </a:t>
            </a:r>
          </a:p>
          <a:p>
            <a:r>
              <a:rPr lang="ar-SA" sz="2800"/>
              <a:t> وقياس زاوية ب = 96 درجة</a:t>
            </a:r>
          </a:p>
        </p:txBody>
      </p:sp>
      <p:pic>
        <p:nvPicPr>
          <p:cNvPr id="2970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970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429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08211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62700" y="2174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أستعد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08050"/>
            <a:ext cx="7669212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2060575"/>
            <a:ext cx="46450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863" y="1900238"/>
            <a:ext cx="3132137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713" y="5357813"/>
            <a:ext cx="7920037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706" y="106203"/>
            <a:ext cx="4287393" cy="44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65264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62700" y="2174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1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115888"/>
            <a:ext cx="3486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815975"/>
            <a:ext cx="5964238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4738" y="1484313"/>
            <a:ext cx="688022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2560638"/>
            <a:ext cx="20955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3716338"/>
            <a:ext cx="7532688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5072063"/>
            <a:ext cx="6337300" cy="123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06961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62700" y="2174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908050"/>
            <a:ext cx="4894262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675" y="977330"/>
            <a:ext cx="2832100" cy="23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38" y="2112392"/>
            <a:ext cx="4957762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3284538"/>
            <a:ext cx="1704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5625" y="4292600"/>
            <a:ext cx="3590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6013" y="4179888"/>
            <a:ext cx="24574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00658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62700" y="2174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2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334963"/>
            <a:ext cx="12763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75" y="1052513"/>
            <a:ext cx="4381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47663"/>
            <a:ext cx="2171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5850" y="1939925"/>
            <a:ext cx="29337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9975" y="2847975"/>
            <a:ext cx="421957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50" y="3656013"/>
            <a:ext cx="48101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13" y="4076700"/>
            <a:ext cx="50292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57650" y="4500563"/>
            <a:ext cx="38957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7250" y="3786188"/>
            <a:ext cx="2027238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1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0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4" name="مخطط انسيابي: تحضير 6">
              <a:hlinkClick r:id="" action="ppaction://hlinkshowjump?jump=firstslide" highlightClick="1">
                <a:snd r:embed="rId13" name="الترجمة من Google#en-ar-ط§ظ„طھظ„_3.wav"/>
              </a:hlinkClick>
              <a:hlinkHover r:id="" action="ppaction://noaction">
                <a:snd r:embed="rId13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14" name="الترجمة من Google#en-ar-ط§ظ„طھظ„_2.wav"/>
              </a:hlinkClick>
              <a:hlinkHover r:id="" action="ppaction://noaction" highlightClick="1">
                <a:snd r:embed="rId14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6" name="سهم مسنن إلى اليمين 8">
              <a:hlinkClick r:id="" action="ppaction://hlinkshowjump?jump=nextslide" highlightClick="1">
                <a:snd r:embed="rId15" name="الترجمة من Google#en-ar-ط§ظ„طھظ„.wav"/>
              </a:hlinkClick>
              <a:hlinkHover r:id="" action="ppaction://noaction">
                <a:snd r:embed="rId15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0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28688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55462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62700" y="2174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2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6563" y="1125538"/>
            <a:ext cx="24193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7250" y="2185988"/>
            <a:ext cx="58388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9988" y="3390900"/>
            <a:ext cx="16859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738" y="4186238"/>
            <a:ext cx="38290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8888" y="4205288"/>
            <a:ext cx="23050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10821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659563" y="217488"/>
            <a:ext cx="1293812" cy="33178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3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358775"/>
            <a:ext cx="22098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1052513"/>
            <a:ext cx="283845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2492375"/>
            <a:ext cx="27432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8213" y="3516313"/>
            <a:ext cx="305752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1052513"/>
            <a:ext cx="329565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5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09947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ستند 4"/>
          <p:cNvSpPr/>
          <p:nvPr/>
        </p:nvSpPr>
        <p:spPr>
          <a:xfrm>
            <a:off x="6300788" y="233363"/>
            <a:ext cx="2374900" cy="935037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مراجعة سريعة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32386" y="1196752"/>
            <a:ext cx="4002374" cy="59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9271" y="1844824"/>
            <a:ext cx="2397252" cy="56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9272" y="2492113"/>
            <a:ext cx="4529424" cy="161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96026" y="3097536"/>
            <a:ext cx="1751838" cy="51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41688" y="4161221"/>
            <a:ext cx="4448175" cy="121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8136" y="3861048"/>
            <a:ext cx="4003551" cy="194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659563" y="217488"/>
            <a:ext cx="1293812" cy="33178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4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6563" y="836613"/>
            <a:ext cx="62579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4700" y="1700213"/>
            <a:ext cx="46386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9463" y="2133600"/>
            <a:ext cx="3295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2463" y="2470150"/>
            <a:ext cx="4772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5025" y="2941638"/>
            <a:ext cx="3276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7525" y="3429000"/>
            <a:ext cx="6200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96025" y="4365625"/>
            <a:ext cx="16573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85975" y="5013325"/>
            <a:ext cx="58674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0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12" name="الترجمة من Google#en-ar-ط§ظ„طھظ„_3.wav"/>
              </a:hlinkClick>
              <a:hlinkHover r:id="" action="ppaction://noaction">
                <a:snd r:embed="rId12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13" name="الترجمة من Google#en-ar-ط§ظ„طھظ„_2.wav"/>
              </a:hlinkClick>
              <a:hlinkHover r:id="" action="ppaction://noaction" highlightClick="1">
                <a:snd r:embed="rId13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4" name="الترجمة من Google#en-ar-ط§ظ„طھظ„.wav"/>
              </a:hlinkClick>
              <a:hlinkHover r:id="" action="ppaction://noaction">
                <a:snd r:embed="rId14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53422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6360" y="937665"/>
            <a:ext cx="607380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9678" y="1744340"/>
            <a:ext cx="373062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29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5981458" y="3429000"/>
            <a:ext cx="295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dirty="0">
                <a:solidFill>
                  <a:srgbClr val="0000FF"/>
                </a:solidFill>
              </a:rPr>
              <a:t> </a:t>
            </a:r>
            <a:r>
              <a:rPr lang="ar-SA" sz="3600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  <a:cs typeface="Traditional Arabic" pitchFamily="2" charset="-78"/>
              </a:rPr>
              <a:t>قطاع فصيلة</a:t>
            </a:r>
            <a:r>
              <a:rPr lang="en-US" sz="2400" b="1" dirty="0">
                <a:solidFill>
                  <a:srgbClr val="0000FF"/>
                </a:solidFill>
                <a:latin typeface="ae_AlArabiya" pitchFamily="18" charset="-78"/>
                <a:ea typeface="Times New Roman" pitchFamily="18" charset="0"/>
                <a:cs typeface="ae_AlArabiya" pitchFamily="18" charset="-78"/>
              </a:rPr>
              <a:t>O</a:t>
            </a:r>
            <a:r>
              <a:rPr lang="en-US" sz="3600" b="1" dirty="0">
                <a:solidFill>
                  <a:srgbClr val="0000FF"/>
                </a:solidFill>
                <a:cs typeface="Traditional Arabic" pitchFamily="2" charset="-78"/>
              </a:rPr>
              <a:t> </a:t>
            </a:r>
            <a:r>
              <a:rPr lang="ar-SA" sz="3600" b="1" dirty="0">
                <a:solidFill>
                  <a:srgbClr val="0000FF"/>
                </a:solidFill>
                <a:cs typeface="Traditional Arabic" pitchFamily="2" charset="-78"/>
              </a:rPr>
              <a:t> </a:t>
            </a:r>
            <a:r>
              <a:rPr lang="ar-SA" sz="3600" b="1" dirty="0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3600" b="1" dirty="0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4965279" y="3848720"/>
            <a:ext cx="3182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dirty="0"/>
              <a:t> </a:t>
            </a:r>
            <a:r>
              <a:rPr lang="ar-SA" sz="3600" dirty="0"/>
              <a:t> </a:t>
            </a:r>
            <a:r>
              <a:rPr lang="ar-SA" sz="3600" b="1" dirty="0">
                <a:cs typeface="Traditional Arabic" pitchFamily="2" charset="-78"/>
              </a:rPr>
              <a:t>44</a:t>
            </a:r>
            <a:r>
              <a:rPr lang="ar-SA" sz="2800" b="1" dirty="0">
                <a:cs typeface="Traditional Arabic" pitchFamily="2" charset="-78"/>
              </a:rPr>
              <a:t>و</a:t>
            </a:r>
            <a:r>
              <a:rPr lang="ar-SA" sz="3600" b="1" dirty="0">
                <a:cs typeface="Traditional Arabic" pitchFamily="2" charset="-78"/>
              </a:rPr>
              <a:t>0 </a:t>
            </a:r>
            <a:r>
              <a:rPr lang="ar-SA" sz="3600" b="1" dirty="0">
                <a:cs typeface="Al-KsorZulfiMath" pitchFamily="2" charset="-78"/>
              </a:rPr>
              <a:t>× </a:t>
            </a:r>
            <a:r>
              <a:rPr lang="ar-SA" sz="3600" b="1" dirty="0">
                <a:cs typeface="Traditional Arabic" pitchFamily="2" charset="-78"/>
              </a:rPr>
              <a:t>360 </a:t>
            </a:r>
            <a:r>
              <a:rPr lang="ar-SA" sz="3600" b="1" dirty="0">
                <a:cs typeface="Al-KsorZulfiMath" pitchFamily="2" charset="-78"/>
              </a:rPr>
              <a:t>=</a:t>
            </a:r>
            <a:r>
              <a:rPr lang="ar-SA" sz="3600" b="1" dirty="0">
                <a:cs typeface="Traditional Arabic" pitchFamily="2" charset="-78"/>
              </a:rPr>
              <a:t>  </a:t>
            </a:r>
            <a:endParaRPr lang="en-US" dirty="0">
              <a:cs typeface="Al-KsorZulfiMath" pitchFamily="2" charset="-78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2915816" y="3848720"/>
            <a:ext cx="2152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/>
              <a:t>  </a:t>
            </a:r>
            <a:r>
              <a:rPr lang="ar-SA" sz="3600" b="1">
                <a:cs typeface="Traditional Arabic" pitchFamily="2" charset="-78"/>
              </a:rPr>
              <a:t>158 درجة</a:t>
            </a:r>
            <a:endParaRPr lang="en-US" sz="3600"/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5812286" y="4356970"/>
            <a:ext cx="3295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>
                <a:solidFill>
                  <a:srgbClr val="0000FF"/>
                </a:solidFill>
              </a:rPr>
              <a:t> </a:t>
            </a:r>
            <a:r>
              <a:rPr lang="ar-SA" sz="3600">
                <a:solidFill>
                  <a:srgbClr val="0000FF"/>
                </a:solidFill>
              </a:rPr>
              <a:t> </a:t>
            </a:r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قطاع فصيلة </a:t>
            </a:r>
            <a:r>
              <a:rPr lang="en-US" sz="2800" b="1">
                <a:solidFill>
                  <a:srgbClr val="0000FF"/>
                </a:solidFill>
                <a:latin typeface="ae_AlArabiya" pitchFamily="18" charset="-78"/>
                <a:ea typeface="Times New Roman" pitchFamily="18" charset="0"/>
                <a:cs typeface="ae_AlArabiya" pitchFamily="18" charset="-78"/>
              </a:rPr>
              <a:t>A</a:t>
            </a:r>
            <a:r>
              <a:rPr lang="ar-SA" sz="3600" b="1">
                <a:solidFill>
                  <a:srgbClr val="0000FF"/>
                </a:solidFill>
                <a:cs typeface="Traditional Arabic" pitchFamily="2" charset="-78"/>
              </a:rPr>
              <a:t>  </a:t>
            </a:r>
            <a:r>
              <a:rPr lang="ar-SA" sz="3600" b="1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3600" b="1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4137224" y="4760442"/>
            <a:ext cx="3194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dirty="0"/>
              <a:t> </a:t>
            </a:r>
            <a:r>
              <a:rPr lang="ar-SA" sz="3600" dirty="0"/>
              <a:t> </a:t>
            </a:r>
            <a:r>
              <a:rPr lang="ar-SA" sz="3600" b="1" dirty="0">
                <a:cs typeface="Traditional Arabic" pitchFamily="2" charset="-78"/>
              </a:rPr>
              <a:t>42</a:t>
            </a:r>
            <a:r>
              <a:rPr lang="ar-SA" sz="2800" b="1" dirty="0">
                <a:cs typeface="Traditional Arabic" pitchFamily="2" charset="-78"/>
              </a:rPr>
              <a:t>و</a:t>
            </a:r>
            <a:r>
              <a:rPr lang="ar-SA" sz="3600" b="1" dirty="0">
                <a:cs typeface="Traditional Arabic" pitchFamily="2" charset="-78"/>
              </a:rPr>
              <a:t>0 </a:t>
            </a:r>
            <a:r>
              <a:rPr lang="ar-SA" sz="3600" b="1" dirty="0">
                <a:cs typeface="Al-KsorZulfiMath" pitchFamily="2" charset="-78"/>
              </a:rPr>
              <a:t>× </a:t>
            </a:r>
            <a:r>
              <a:rPr lang="ar-SA" sz="3600" b="1" dirty="0">
                <a:cs typeface="Traditional Arabic" pitchFamily="2" charset="-78"/>
              </a:rPr>
              <a:t>360 </a:t>
            </a:r>
            <a:r>
              <a:rPr lang="ar-SA" sz="3600" b="1" dirty="0">
                <a:cs typeface="Al-KsorZulfiMath" pitchFamily="2" charset="-78"/>
              </a:rPr>
              <a:t>=</a:t>
            </a:r>
            <a:r>
              <a:rPr lang="ar-SA" sz="3600" b="1" dirty="0">
                <a:cs typeface="Traditional Arabic" pitchFamily="2" charset="-78"/>
              </a:rPr>
              <a:t>  </a:t>
            </a:r>
            <a:endParaRPr lang="en-US" dirty="0">
              <a:cs typeface="Al-KsorZulfiMath" pitchFamily="2" charset="-78"/>
            </a:endParaRPr>
          </a:p>
        </p:txBody>
      </p:sp>
      <p:sp>
        <p:nvSpPr>
          <p:cNvPr id="16" name="Text Box 34"/>
          <p:cNvSpPr txBox="1">
            <a:spLocks noChangeArrowheads="1"/>
          </p:cNvSpPr>
          <p:nvPr/>
        </p:nvSpPr>
        <p:spPr bwMode="auto">
          <a:xfrm>
            <a:off x="2444404" y="4689740"/>
            <a:ext cx="226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dirty="0"/>
              <a:t> </a:t>
            </a:r>
            <a:r>
              <a:rPr lang="ar-SA" sz="3600" b="1" dirty="0">
                <a:cs typeface="Traditional Arabic" pitchFamily="2" charset="-78"/>
              </a:rPr>
              <a:t>151 درجة</a:t>
            </a:r>
            <a:endParaRPr lang="en-US" sz="3600" dirty="0"/>
          </a:p>
        </p:txBody>
      </p:sp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5191496" y="5250210"/>
            <a:ext cx="295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dirty="0">
                <a:solidFill>
                  <a:srgbClr val="0000FF"/>
                </a:solidFill>
              </a:rPr>
              <a:t> </a:t>
            </a:r>
            <a:r>
              <a:rPr lang="ar-SA" sz="3600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  <a:cs typeface="Traditional Arabic" pitchFamily="2" charset="-78"/>
              </a:rPr>
              <a:t>قطاع فصيلة </a:t>
            </a:r>
            <a:r>
              <a:rPr lang="en-US" sz="2800" b="1" dirty="0">
                <a:solidFill>
                  <a:srgbClr val="0000FF"/>
                </a:solidFill>
                <a:latin typeface="ae_AlArabiya" pitchFamily="18" charset="-78"/>
                <a:ea typeface="Times New Roman" pitchFamily="18" charset="0"/>
                <a:cs typeface="ae_AlArabiya" pitchFamily="18" charset="-78"/>
              </a:rPr>
              <a:t>B</a:t>
            </a:r>
            <a:r>
              <a:rPr lang="en-US" sz="3600" b="1" dirty="0">
                <a:solidFill>
                  <a:srgbClr val="0000FF"/>
                </a:solidFill>
                <a:cs typeface="Traditional Arabic" pitchFamily="2" charset="-78"/>
              </a:rPr>
              <a:t> </a:t>
            </a:r>
            <a:r>
              <a:rPr lang="ar-SA" sz="3600" b="1" dirty="0">
                <a:solidFill>
                  <a:srgbClr val="0000FF"/>
                </a:solidFill>
                <a:cs typeface="Traditional Arabic" pitchFamily="2" charset="-78"/>
              </a:rPr>
              <a:t> </a:t>
            </a:r>
            <a:r>
              <a:rPr lang="ar-SA" sz="3600" b="1" dirty="0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3600" b="1" dirty="0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2107456" y="5206250"/>
            <a:ext cx="33194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dirty="0"/>
              <a:t> </a:t>
            </a:r>
            <a:r>
              <a:rPr lang="ar-SA" sz="3600" dirty="0"/>
              <a:t> </a:t>
            </a:r>
            <a:r>
              <a:rPr lang="ar-SA" sz="3600" b="1" dirty="0">
                <a:cs typeface="Traditional Arabic" pitchFamily="2" charset="-78"/>
              </a:rPr>
              <a:t>10</a:t>
            </a:r>
            <a:r>
              <a:rPr lang="ar-SA" sz="2800" b="1" dirty="0">
                <a:cs typeface="Traditional Arabic" pitchFamily="2" charset="-78"/>
              </a:rPr>
              <a:t>و</a:t>
            </a:r>
            <a:r>
              <a:rPr lang="ar-SA" sz="3600" b="1" dirty="0">
                <a:cs typeface="Traditional Arabic" pitchFamily="2" charset="-78"/>
              </a:rPr>
              <a:t>0 </a:t>
            </a:r>
            <a:r>
              <a:rPr lang="ar-SA" sz="3600" b="1" dirty="0">
                <a:cs typeface="Al-KsorZulfiMath" pitchFamily="2" charset="-78"/>
              </a:rPr>
              <a:t>× </a:t>
            </a:r>
            <a:r>
              <a:rPr lang="ar-SA" sz="3600" b="1" dirty="0">
                <a:cs typeface="Traditional Arabic" pitchFamily="2" charset="-78"/>
              </a:rPr>
              <a:t>360 </a:t>
            </a:r>
            <a:r>
              <a:rPr lang="ar-SA" sz="3600" b="1" dirty="0">
                <a:cs typeface="Al-KsorZulfiMath" pitchFamily="2" charset="-78"/>
              </a:rPr>
              <a:t>=</a:t>
            </a:r>
            <a:r>
              <a:rPr lang="ar-SA" sz="3600" b="1" dirty="0">
                <a:cs typeface="Traditional Arabic" pitchFamily="2" charset="-78"/>
              </a:rPr>
              <a:t>  </a:t>
            </a:r>
            <a:endParaRPr lang="en-US" dirty="0">
              <a:cs typeface="Al-KsorZulfiMath" pitchFamily="2" charset="-78"/>
            </a:endParaRPr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669280" y="5206250"/>
            <a:ext cx="2165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 dirty="0">
                <a:cs typeface="Traditional Arabic" pitchFamily="2" charset="-78"/>
              </a:rPr>
              <a:t> 36 درجة</a:t>
            </a:r>
            <a:endParaRPr lang="en-US" sz="3600" dirty="0"/>
          </a:p>
        </p:txBody>
      </p:sp>
      <p:sp>
        <p:nvSpPr>
          <p:cNvPr id="20" name="Text Box 38"/>
          <p:cNvSpPr txBox="1">
            <a:spLocks noChangeArrowheads="1"/>
          </p:cNvSpPr>
          <p:nvPr/>
        </p:nvSpPr>
        <p:spPr bwMode="auto">
          <a:xfrm>
            <a:off x="5191496" y="5790976"/>
            <a:ext cx="295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  <a:cs typeface="Traditional Arabic" pitchFamily="2" charset="-78"/>
              </a:rPr>
              <a:t>قطاع فصيلة</a:t>
            </a:r>
            <a:r>
              <a:rPr lang="en-US" sz="2800" b="1" dirty="0">
                <a:solidFill>
                  <a:srgbClr val="0000FF"/>
                </a:solidFill>
                <a:latin typeface="ae_AlArabiya" pitchFamily="18" charset="-78"/>
                <a:ea typeface="Times New Roman" pitchFamily="18" charset="0"/>
                <a:cs typeface="ae_AlArabiya" pitchFamily="18" charset="-78"/>
              </a:rPr>
              <a:t>AB</a:t>
            </a:r>
            <a:r>
              <a:rPr lang="en-US" sz="3600" b="1" dirty="0">
                <a:solidFill>
                  <a:srgbClr val="0000FF"/>
                </a:solidFill>
                <a:cs typeface="Traditional Arabic" pitchFamily="2" charset="-78"/>
              </a:rPr>
              <a:t> </a:t>
            </a:r>
            <a:r>
              <a:rPr lang="ar-SA" sz="3600" b="1" dirty="0">
                <a:solidFill>
                  <a:srgbClr val="0000FF"/>
                </a:solidFill>
                <a:cs typeface="Traditional Arabic" pitchFamily="2" charset="-78"/>
              </a:rPr>
              <a:t> </a:t>
            </a:r>
            <a:r>
              <a:rPr lang="ar-SA" sz="3600" b="1" dirty="0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3600" b="1" dirty="0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2129334" y="5810027"/>
            <a:ext cx="3340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dirty="0"/>
              <a:t> </a:t>
            </a:r>
            <a:r>
              <a:rPr lang="ar-SA" sz="3600" dirty="0"/>
              <a:t> </a:t>
            </a:r>
            <a:r>
              <a:rPr lang="ar-SA" sz="3600" b="1" dirty="0">
                <a:cs typeface="Traditional Arabic" pitchFamily="2" charset="-78"/>
              </a:rPr>
              <a:t>4</a:t>
            </a:r>
            <a:r>
              <a:rPr lang="ar-SA" sz="2800" b="1" dirty="0">
                <a:cs typeface="Traditional Arabic" pitchFamily="2" charset="-78"/>
              </a:rPr>
              <a:t>و</a:t>
            </a:r>
            <a:r>
              <a:rPr lang="ar-SA" sz="3600" b="1" dirty="0">
                <a:cs typeface="Traditional Arabic" pitchFamily="2" charset="-78"/>
              </a:rPr>
              <a:t>0 </a:t>
            </a:r>
            <a:r>
              <a:rPr lang="ar-SA" sz="3600" b="1" dirty="0">
                <a:cs typeface="Al-KsorZulfiMath" pitchFamily="2" charset="-78"/>
              </a:rPr>
              <a:t>× </a:t>
            </a:r>
            <a:r>
              <a:rPr lang="ar-SA" sz="3600" b="1" dirty="0">
                <a:cs typeface="Traditional Arabic" pitchFamily="2" charset="-78"/>
              </a:rPr>
              <a:t>360   </a:t>
            </a:r>
            <a:r>
              <a:rPr lang="ar-SA" sz="3600" b="1" dirty="0">
                <a:cs typeface="Al-KsorZulfiMath" pitchFamily="2" charset="-78"/>
              </a:rPr>
              <a:t>=</a:t>
            </a:r>
            <a:r>
              <a:rPr lang="ar-SA" sz="3600" b="1" dirty="0">
                <a:cs typeface="Traditional Arabic" pitchFamily="2" charset="-78"/>
              </a:rPr>
              <a:t>  </a:t>
            </a:r>
            <a:endParaRPr lang="en-US" dirty="0">
              <a:cs typeface="Al-KsorZulfiMath" pitchFamily="2" charset="-78"/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>
            <a:off x="827584" y="5805264"/>
            <a:ext cx="14398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 dirty="0">
                <a:cs typeface="Traditional Arabic" pitchFamily="2" charset="-78"/>
              </a:rPr>
              <a:t>15 درجة</a:t>
            </a:r>
            <a:endParaRPr lang="en-US" sz="3600" dirty="0"/>
          </a:p>
        </p:txBody>
      </p:sp>
      <p:sp>
        <p:nvSpPr>
          <p:cNvPr id="23" name="Oval 66"/>
          <p:cNvSpPr>
            <a:spLocks noChangeArrowheads="1"/>
          </p:cNvSpPr>
          <p:nvPr/>
        </p:nvSpPr>
        <p:spPr bwMode="auto">
          <a:xfrm>
            <a:off x="655017" y="2748680"/>
            <a:ext cx="2447925" cy="24479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4" name="PubPieSlice"/>
          <p:cNvSpPr>
            <a:spLocks noEditPoints="1" noChangeArrowheads="1"/>
          </p:cNvSpPr>
          <p:nvPr/>
        </p:nvSpPr>
        <p:spPr bwMode="auto">
          <a:xfrm rot="4656693">
            <a:off x="658192" y="2732805"/>
            <a:ext cx="2444750" cy="2463800"/>
          </a:xfrm>
          <a:custGeom>
            <a:avLst/>
            <a:gdLst>
              <a:gd name="T0" fmla="*/ 2444410 w 21600"/>
              <a:gd name="T1" fmla="*/ 1257336 h 21600"/>
              <a:gd name="T2" fmla="*/ 1222375 w 21600"/>
              <a:gd name="T3" fmla="*/ 1231900 h 21600"/>
              <a:gd name="T4" fmla="*/ 1925014 w 21600"/>
              <a:gd name="T5" fmla="*/ 223795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597" y="11023"/>
                </a:moveTo>
                <a:cubicBezTo>
                  <a:pt x="21599" y="10948"/>
                  <a:pt x="21600" y="10874"/>
                  <a:pt x="21600" y="10800"/>
                </a:cubicBezTo>
                <a:cubicBezTo>
                  <a:pt x="21600" y="7282"/>
                  <a:pt x="19886" y="3984"/>
                  <a:pt x="17007" y="1962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5" name="Line 70"/>
          <p:cNvSpPr>
            <a:spLocks noChangeShapeType="1"/>
          </p:cNvSpPr>
          <p:nvPr/>
        </p:nvSpPr>
        <p:spPr bwMode="auto">
          <a:xfrm>
            <a:off x="1874217" y="3972643"/>
            <a:ext cx="12239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6" name="Line 71"/>
          <p:cNvSpPr>
            <a:spLocks noChangeShapeType="1"/>
          </p:cNvSpPr>
          <p:nvPr/>
        </p:nvSpPr>
        <p:spPr bwMode="auto">
          <a:xfrm flipH="1" flipV="1">
            <a:off x="874092" y="3251918"/>
            <a:ext cx="1008063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7" name="Line 72"/>
          <p:cNvSpPr>
            <a:spLocks noChangeShapeType="1"/>
          </p:cNvSpPr>
          <p:nvPr/>
        </p:nvSpPr>
        <p:spPr bwMode="auto">
          <a:xfrm>
            <a:off x="1882155" y="3972643"/>
            <a:ext cx="215900" cy="1187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8" name="Line 73"/>
          <p:cNvSpPr>
            <a:spLocks noChangeShapeType="1"/>
          </p:cNvSpPr>
          <p:nvPr/>
        </p:nvSpPr>
        <p:spPr bwMode="auto">
          <a:xfrm>
            <a:off x="1882155" y="3972643"/>
            <a:ext cx="1116012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9" name="PubPieSlice"/>
          <p:cNvSpPr>
            <a:spLocks noEditPoints="1" noChangeArrowheads="1"/>
          </p:cNvSpPr>
          <p:nvPr/>
        </p:nvSpPr>
        <p:spPr bwMode="auto">
          <a:xfrm rot="1286457">
            <a:off x="761380" y="2756618"/>
            <a:ext cx="2341562" cy="2490787"/>
          </a:xfrm>
          <a:custGeom>
            <a:avLst/>
            <a:gdLst>
              <a:gd name="T0" fmla="*/ 2341237 w 21600"/>
              <a:gd name="T1" fmla="*/ 1271109 h 21600"/>
              <a:gd name="T2" fmla="*/ 1170781 w 21600"/>
              <a:gd name="T3" fmla="*/ 1245394 h 21600"/>
              <a:gd name="T4" fmla="*/ 2255380 w 21600"/>
              <a:gd name="T5" fmla="*/ 776411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597" y="11023"/>
                </a:moveTo>
                <a:cubicBezTo>
                  <a:pt x="21599" y="10948"/>
                  <a:pt x="21600" y="10874"/>
                  <a:pt x="21600" y="10800"/>
                </a:cubicBezTo>
                <a:cubicBezTo>
                  <a:pt x="21600" y="9405"/>
                  <a:pt x="21330" y="8024"/>
                  <a:pt x="20804" y="6733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F3E52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30" name="Text Box 64"/>
          <p:cNvSpPr txBox="1">
            <a:spLocks noChangeArrowheads="1"/>
          </p:cNvSpPr>
          <p:nvPr/>
        </p:nvSpPr>
        <p:spPr bwMode="auto">
          <a:xfrm rot="990938">
            <a:off x="1912317" y="3878980"/>
            <a:ext cx="12573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ar-SA" sz="2800" b="1">
                <a:latin typeface="Times New Roman" pitchFamily="18" charset="0"/>
                <a:cs typeface="Traditional Arabic" pitchFamily="2" charset="-78"/>
              </a:rPr>
              <a:t>فصيلة</a:t>
            </a:r>
            <a:r>
              <a:rPr lang="ar-SA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latin typeface="ae_AlArabiya" pitchFamily="18" charset="-78"/>
                <a:cs typeface="ae_AlArabiya" pitchFamily="18" charset="-78"/>
              </a:rPr>
              <a:t>AB</a:t>
            </a:r>
            <a:endParaRPr lang="en-US" sz="3200"/>
          </a:p>
        </p:txBody>
      </p:sp>
      <p:sp>
        <p:nvSpPr>
          <p:cNvPr id="31" name="Text Box 62"/>
          <p:cNvSpPr txBox="1">
            <a:spLocks noChangeArrowheads="1"/>
          </p:cNvSpPr>
          <p:nvPr/>
        </p:nvSpPr>
        <p:spPr bwMode="auto">
          <a:xfrm>
            <a:off x="1234455" y="2964580"/>
            <a:ext cx="149066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ar-SA" sz="3200" dirty="0">
                <a:latin typeface="Times New Roman" pitchFamily="18" charset="0"/>
                <a:cs typeface="Times New Roman" pitchFamily="18" charset="0"/>
              </a:rPr>
              <a:t>فصيلة</a:t>
            </a:r>
            <a:r>
              <a:rPr lang="ar-S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ae_AlArabiya" pitchFamily="18" charset="-78"/>
                <a:cs typeface="ae_AlArabiya" pitchFamily="18" charset="-78"/>
              </a:rPr>
              <a:t>O</a:t>
            </a:r>
            <a:r>
              <a:rPr lang="ar-SA" sz="2800" dirty="0">
                <a:latin typeface="Times New Roman" pitchFamily="18" charset="0"/>
              </a:rPr>
              <a:t> </a:t>
            </a:r>
            <a:endParaRPr lang="en-US" sz="4000" dirty="0"/>
          </a:p>
        </p:txBody>
      </p:sp>
      <p:sp>
        <p:nvSpPr>
          <p:cNvPr id="32" name="Text Box 63"/>
          <p:cNvSpPr txBox="1">
            <a:spLocks noChangeArrowheads="1"/>
          </p:cNvSpPr>
          <p:nvPr/>
        </p:nvSpPr>
        <p:spPr bwMode="auto">
          <a:xfrm rot="1403965">
            <a:off x="662955" y="3710705"/>
            <a:ext cx="12573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ar-SA" sz="2800" b="1">
                <a:latin typeface="Times New Roman" pitchFamily="18" charset="0"/>
                <a:cs typeface="Times New Roman" pitchFamily="18" charset="0"/>
              </a:rPr>
              <a:t>فصيلة</a:t>
            </a:r>
            <a:r>
              <a:rPr lang="ar-SA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latin typeface="ae_AlArabiya" pitchFamily="18" charset="-78"/>
                <a:ea typeface="Times New Roman" pitchFamily="18" charset="0"/>
                <a:cs typeface="ae_AlArabiya" pitchFamily="18" charset="-78"/>
              </a:rPr>
              <a:t>A</a:t>
            </a:r>
            <a:r>
              <a:rPr lang="en-US" sz="3600"/>
              <a:t> </a:t>
            </a:r>
          </a:p>
        </p:txBody>
      </p:sp>
      <p:sp>
        <p:nvSpPr>
          <p:cNvPr id="33" name="Text Box 65"/>
          <p:cNvSpPr txBox="1">
            <a:spLocks noChangeArrowheads="1"/>
          </p:cNvSpPr>
          <p:nvPr/>
        </p:nvSpPr>
        <p:spPr bwMode="auto">
          <a:xfrm rot="4018007">
            <a:off x="1565449" y="3963911"/>
            <a:ext cx="14414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ar-SA" sz="2400" b="1">
                <a:latin typeface="Times New Roman" pitchFamily="18" charset="0"/>
                <a:cs typeface="Times New Roman" pitchFamily="18" charset="0"/>
              </a:rPr>
              <a:t>   فصيلة</a:t>
            </a:r>
            <a:r>
              <a:rPr lang="ar-SA" sz="200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>
                <a:latin typeface="ae_AlArabiya" pitchFamily="18" charset="-78"/>
                <a:cs typeface="ae_AlArabiya" pitchFamily="18" charset="-78"/>
              </a:rPr>
              <a:t>B </a:t>
            </a:r>
            <a:r>
              <a:rPr lang="ar-SA" sz="2000">
                <a:latin typeface="ae_AlArabiya" pitchFamily="18" charset="-78"/>
                <a:cs typeface="ae_AlArabiya" pitchFamily="18" charset="-78"/>
              </a:rPr>
              <a:t> </a:t>
            </a:r>
            <a:r>
              <a:rPr lang="ar-SA" sz="2800" b="1">
                <a:latin typeface="ae_AlArabiya" pitchFamily="18" charset="-78"/>
                <a:cs typeface="Traditional Arabic" pitchFamily="2" charset="-78"/>
              </a:rPr>
              <a:t>10</a:t>
            </a:r>
            <a:r>
              <a:rPr lang="ar-SA" sz="2800">
                <a:solidFill>
                  <a:srgbClr val="000000"/>
                </a:solidFill>
                <a:latin typeface="ae_AlArabiya" pitchFamily="18" charset="-78"/>
                <a:ea typeface="Times New Roman" pitchFamily="18" charset="0"/>
                <a:cs typeface="Al-KsorZulfiMath" pitchFamily="2" charset="-78"/>
              </a:rPr>
              <a:t>مئة</a:t>
            </a:r>
            <a:endParaRPr lang="en-US"/>
          </a:p>
        </p:txBody>
      </p:sp>
      <p:sp>
        <p:nvSpPr>
          <p:cNvPr id="34" name="Text Box 88"/>
          <p:cNvSpPr txBox="1">
            <a:spLocks noChangeArrowheads="1"/>
          </p:cNvSpPr>
          <p:nvPr/>
        </p:nvSpPr>
        <p:spPr bwMode="auto">
          <a:xfrm>
            <a:off x="1345580" y="3378918"/>
            <a:ext cx="1366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dirty="0"/>
              <a:t> </a:t>
            </a:r>
            <a:r>
              <a:rPr lang="ar-SA" sz="3200" dirty="0"/>
              <a:t>44</a:t>
            </a:r>
            <a:r>
              <a:rPr lang="ar-SA" sz="3600" dirty="0">
                <a:solidFill>
                  <a:srgbClr val="000000"/>
                </a:solidFill>
                <a:ea typeface="Times New Roman" pitchFamily="18" charset="0"/>
                <a:cs typeface="Al-KsorZulfiMath" pitchFamily="2" charset="-78"/>
              </a:rPr>
              <a:t> مئة</a:t>
            </a:r>
            <a:endParaRPr lang="en-US" sz="3600" dirty="0">
              <a:solidFill>
                <a:srgbClr val="000000"/>
              </a:solidFill>
              <a:ea typeface="Times New Roman" pitchFamily="18" charset="0"/>
              <a:cs typeface="Al-KsorZulfiMath" pitchFamily="2" charset="-78"/>
            </a:endParaRPr>
          </a:p>
        </p:txBody>
      </p:sp>
      <p:sp>
        <p:nvSpPr>
          <p:cNvPr id="35" name="Text Box 89"/>
          <p:cNvSpPr txBox="1">
            <a:spLocks noChangeArrowheads="1"/>
          </p:cNvSpPr>
          <p:nvPr/>
        </p:nvSpPr>
        <p:spPr bwMode="auto">
          <a:xfrm rot="1755344">
            <a:off x="629617" y="4290143"/>
            <a:ext cx="1366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/>
              <a:t> </a:t>
            </a:r>
            <a:r>
              <a:rPr lang="ar-SA" sz="3200"/>
              <a:t>42</a:t>
            </a:r>
            <a:r>
              <a:rPr lang="ar-SA" sz="3600">
                <a:solidFill>
                  <a:srgbClr val="000000"/>
                </a:solidFill>
                <a:ea typeface="Times New Roman" pitchFamily="18" charset="0"/>
                <a:cs typeface="Al-KsorZulfiMath" pitchFamily="2" charset="-78"/>
              </a:rPr>
              <a:t> مئة</a:t>
            </a:r>
            <a:endParaRPr lang="en-US" sz="3600">
              <a:solidFill>
                <a:srgbClr val="000000"/>
              </a:solidFill>
              <a:ea typeface="Times New Roman" pitchFamily="18" charset="0"/>
              <a:cs typeface="Al-KsorZulfiMath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5623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31" grpId="0"/>
      <p:bldP spid="34" grpId="0"/>
      <p:bldP spid="3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4"/>
          <p:cNvSpPr txBox="1">
            <a:spLocks noChangeArrowheads="1"/>
          </p:cNvSpPr>
          <p:nvPr/>
        </p:nvSpPr>
        <p:spPr bwMode="auto">
          <a:xfrm>
            <a:off x="6155754" y="2427610"/>
            <a:ext cx="295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dirty="0">
                <a:solidFill>
                  <a:srgbClr val="0000FF"/>
                </a:solidFill>
              </a:rPr>
              <a:t> </a:t>
            </a:r>
            <a:r>
              <a:rPr lang="ar-SA" sz="3600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  <a:cs typeface="Traditional Arabic" pitchFamily="2" charset="-78"/>
              </a:rPr>
              <a:t>قطاع كرة القدم</a:t>
            </a:r>
            <a:r>
              <a:rPr lang="en-US" sz="3600" b="1" dirty="0">
                <a:solidFill>
                  <a:srgbClr val="0000FF"/>
                </a:solidFill>
                <a:cs typeface="Traditional Arabic" pitchFamily="2" charset="-78"/>
              </a:rPr>
              <a:t> </a:t>
            </a:r>
            <a:r>
              <a:rPr lang="ar-SA" sz="3600" b="1" dirty="0">
                <a:solidFill>
                  <a:srgbClr val="0000FF"/>
                </a:solidFill>
                <a:cs typeface="Traditional Arabic" pitchFamily="2" charset="-78"/>
              </a:rPr>
              <a:t> </a:t>
            </a:r>
            <a:r>
              <a:rPr lang="ar-SA" sz="3600" b="1" dirty="0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3600" b="1" dirty="0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5" name="Text Box 66"/>
          <p:cNvSpPr txBox="1">
            <a:spLocks noChangeArrowheads="1"/>
          </p:cNvSpPr>
          <p:nvPr/>
        </p:nvSpPr>
        <p:spPr bwMode="auto">
          <a:xfrm>
            <a:off x="3046680" y="3003798"/>
            <a:ext cx="1787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/>
              <a:t> </a:t>
            </a:r>
            <a:r>
              <a:rPr lang="ar-SA" sz="3600" b="1">
                <a:cs typeface="Traditional Arabic" pitchFamily="2" charset="-78"/>
              </a:rPr>
              <a:t>162</a:t>
            </a:r>
            <a:r>
              <a:rPr lang="ar-SA" sz="3600">
                <a:cs typeface="Al-KsorZulfiMath" pitchFamily="2" charset="-78"/>
              </a:rPr>
              <a:t>درجة</a:t>
            </a:r>
            <a:endParaRPr lang="en-US" sz="3600"/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5970909" y="3666034"/>
            <a:ext cx="295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dirty="0">
                <a:solidFill>
                  <a:srgbClr val="0000FF"/>
                </a:solidFill>
              </a:rPr>
              <a:t> </a:t>
            </a:r>
            <a:r>
              <a:rPr lang="ar-SA" sz="3600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  <a:cs typeface="Traditional Arabic" pitchFamily="2" charset="-78"/>
              </a:rPr>
              <a:t>قطاع كرة الطائرة </a:t>
            </a:r>
            <a:r>
              <a:rPr lang="ar-SA" sz="3600" b="1" dirty="0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3600" b="1" dirty="0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7" name="Text Box 69"/>
          <p:cNvSpPr txBox="1">
            <a:spLocks noChangeArrowheads="1"/>
          </p:cNvSpPr>
          <p:nvPr/>
        </p:nvSpPr>
        <p:spPr bwMode="auto">
          <a:xfrm>
            <a:off x="2743224" y="4182914"/>
            <a:ext cx="168803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dirty="0"/>
              <a:t> </a:t>
            </a:r>
            <a:r>
              <a:rPr lang="ar-SA" sz="3600" b="1" dirty="0" smtClean="0">
                <a:cs typeface="Traditional Arabic" pitchFamily="2" charset="-78"/>
              </a:rPr>
              <a:t>81</a:t>
            </a:r>
            <a:r>
              <a:rPr lang="ar-SA" sz="3600" dirty="0" smtClean="0">
                <a:cs typeface="Al-KsorZulfiMath" pitchFamily="2" charset="-78"/>
              </a:rPr>
              <a:t>درجة</a:t>
            </a:r>
            <a:endParaRPr lang="en-US" sz="3600" dirty="0"/>
          </a:p>
        </p:txBody>
      </p:sp>
      <p:sp>
        <p:nvSpPr>
          <p:cNvPr id="8" name="Text Box 70"/>
          <p:cNvSpPr txBox="1">
            <a:spLocks noChangeArrowheads="1"/>
          </p:cNvSpPr>
          <p:nvPr/>
        </p:nvSpPr>
        <p:spPr bwMode="auto">
          <a:xfrm>
            <a:off x="4892871" y="4919787"/>
            <a:ext cx="3049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dirty="0">
                <a:solidFill>
                  <a:srgbClr val="0000FF"/>
                </a:solidFill>
              </a:rPr>
              <a:t> </a:t>
            </a:r>
            <a:r>
              <a:rPr lang="ar-SA" sz="3600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  <a:cs typeface="Traditional Arabic" pitchFamily="2" charset="-78"/>
              </a:rPr>
              <a:t>قطاع تنس الطاولة </a:t>
            </a:r>
            <a:r>
              <a:rPr lang="ar-SA" sz="3600" b="1" dirty="0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3600" b="1" dirty="0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9" name="Text Box 72"/>
          <p:cNvSpPr txBox="1">
            <a:spLocks noChangeArrowheads="1"/>
          </p:cNvSpPr>
          <p:nvPr/>
        </p:nvSpPr>
        <p:spPr bwMode="auto">
          <a:xfrm>
            <a:off x="714177" y="4906737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 dirty="0">
                <a:cs typeface="Traditional Arabic" pitchFamily="2" charset="-78"/>
              </a:rPr>
              <a:t>45</a:t>
            </a:r>
            <a:r>
              <a:rPr lang="ar-SA" sz="3600" dirty="0">
                <a:cs typeface="Al-KsorZulfiMath" pitchFamily="2" charset="-78"/>
              </a:rPr>
              <a:t>درجة</a:t>
            </a:r>
            <a:endParaRPr lang="en-US" sz="3600" dirty="0"/>
          </a:p>
        </p:txBody>
      </p:sp>
      <p:sp>
        <p:nvSpPr>
          <p:cNvPr id="10" name="Text Box 73"/>
          <p:cNvSpPr txBox="1">
            <a:spLocks noChangeArrowheads="1"/>
          </p:cNvSpPr>
          <p:nvPr/>
        </p:nvSpPr>
        <p:spPr bwMode="auto">
          <a:xfrm>
            <a:off x="4697413" y="5627688"/>
            <a:ext cx="295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  <a:cs typeface="Traditional Arabic" pitchFamily="2" charset="-78"/>
              </a:rPr>
              <a:t>قطاع السباحة </a:t>
            </a:r>
            <a:r>
              <a:rPr lang="ar-SA" sz="3600" b="1" dirty="0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3600" b="1" dirty="0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11" name="Oval 75"/>
          <p:cNvSpPr>
            <a:spLocks noChangeArrowheads="1"/>
          </p:cNvSpPr>
          <p:nvPr/>
        </p:nvSpPr>
        <p:spPr bwMode="auto">
          <a:xfrm>
            <a:off x="592138" y="2501900"/>
            <a:ext cx="2447925" cy="24479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2" name="PubPieSlice"/>
          <p:cNvSpPr>
            <a:spLocks noEditPoints="1" noChangeArrowheads="1"/>
          </p:cNvSpPr>
          <p:nvPr/>
        </p:nvSpPr>
        <p:spPr bwMode="auto">
          <a:xfrm rot="-3054485">
            <a:off x="492125" y="2538413"/>
            <a:ext cx="2570163" cy="2427287"/>
          </a:xfrm>
          <a:custGeom>
            <a:avLst/>
            <a:gdLst>
              <a:gd name="T0" fmla="*/ 2096230 w 21600"/>
              <a:gd name="T1" fmla="*/ 2154892 h 21600"/>
              <a:gd name="T2" fmla="*/ 1285082 w 21600"/>
              <a:gd name="T3" fmla="*/ 1213644 h 21600"/>
              <a:gd name="T4" fmla="*/ 1065785 w 21600"/>
              <a:gd name="T5" fmla="*/ 17755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7617" y="19176"/>
                </a:moveTo>
                <a:cubicBezTo>
                  <a:pt x="20137" y="17125"/>
                  <a:pt x="21600" y="1404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10182" y="-1"/>
                  <a:pt x="9565" y="52"/>
                  <a:pt x="8957" y="158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3" name="PubPieSlice"/>
          <p:cNvSpPr>
            <a:spLocks noEditPoints="1" noChangeArrowheads="1"/>
          </p:cNvSpPr>
          <p:nvPr/>
        </p:nvSpPr>
        <p:spPr bwMode="auto">
          <a:xfrm rot="7817054">
            <a:off x="528638" y="2470150"/>
            <a:ext cx="2444750" cy="2463800"/>
          </a:xfrm>
          <a:custGeom>
            <a:avLst/>
            <a:gdLst>
              <a:gd name="T0" fmla="*/ 2442600 w 21600"/>
              <a:gd name="T1" fmla="*/ 1304673 h 21600"/>
              <a:gd name="T2" fmla="*/ 1222375 w 21600"/>
              <a:gd name="T3" fmla="*/ 1231900 h 21600"/>
              <a:gd name="T4" fmla="*/ 1925014 w 21600"/>
              <a:gd name="T5" fmla="*/ 223795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581" y="11438"/>
                </a:moveTo>
                <a:cubicBezTo>
                  <a:pt x="21593" y="11225"/>
                  <a:pt x="21600" y="11012"/>
                  <a:pt x="21600" y="10800"/>
                </a:cubicBezTo>
                <a:cubicBezTo>
                  <a:pt x="21600" y="7282"/>
                  <a:pt x="19886" y="3984"/>
                  <a:pt x="17007" y="1962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4" name="PubPieSlice"/>
          <p:cNvSpPr>
            <a:spLocks noEditPoints="1" noChangeArrowheads="1"/>
          </p:cNvSpPr>
          <p:nvPr/>
        </p:nvSpPr>
        <p:spPr bwMode="auto">
          <a:xfrm rot="1552634">
            <a:off x="563563" y="2560638"/>
            <a:ext cx="2468562" cy="2397125"/>
          </a:xfrm>
          <a:custGeom>
            <a:avLst/>
            <a:gdLst>
              <a:gd name="T0" fmla="*/ 0 w 21600"/>
              <a:gd name="T1" fmla="*/ 1197786 h 21600"/>
              <a:gd name="T2" fmla="*/ 1234282 w 21600"/>
              <a:gd name="T3" fmla="*/ 1198563 h 21600"/>
              <a:gd name="T4" fmla="*/ 778969 w 21600"/>
              <a:gd name="T5" fmla="*/ 2312560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10793"/>
                </a:moveTo>
                <a:cubicBezTo>
                  <a:pt x="0" y="10795"/>
                  <a:pt x="0" y="10797"/>
                  <a:pt x="0" y="10799"/>
                </a:cubicBezTo>
                <a:cubicBezTo>
                  <a:pt x="-1" y="15226"/>
                  <a:pt x="2701" y="19205"/>
                  <a:pt x="6815" y="20838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0BF5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5" name="Line 79"/>
          <p:cNvSpPr>
            <a:spLocks noChangeShapeType="1"/>
          </p:cNvSpPr>
          <p:nvPr/>
        </p:nvSpPr>
        <p:spPr bwMode="auto">
          <a:xfrm>
            <a:off x="1808163" y="3725863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" name="Line 80"/>
          <p:cNvSpPr>
            <a:spLocks noChangeShapeType="1"/>
          </p:cNvSpPr>
          <p:nvPr/>
        </p:nvSpPr>
        <p:spPr bwMode="auto">
          <a:xfrm rot="-300000" flipH="1" flipV="1">
            <a:off x="723900" y="3159125"/>
            <a:ext cx="1055688" cy="627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7" name="Line 81"/>
          <p:cNvSpPr>
            <a:spLocks noChangeShapeType="1"/>
          </p:cNvSpPr>
          <p:nvPr/>
        </p:nvSpPr>
        <p:spPr bwMode="auto">
          <a:xfrm rot="3300000">
            <a:off x="1236663" y="3554413"/>
            <a:ext cx="215900" cy="1187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8" name="Line 82"/>
          <p:cNvSpPr>
            <a:spLocks noChangeShapeType="1"/>
          </p:cNvSpPr>
          <p:nvPr/>
        </p:nvSpPr>
        <p:spPr bwMode="auto">
          <a:xfrm rot="3060000">
            <a:off x="1376363" y="4060825"/>
            <a:ext cx="1116012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9" name="PubPieSlice"/>
          <p:cNvSpPr>
            <a:spLocks noEditPoints="1" noChangeArrowheads="1"/>
          </p:cNvSpPr>
          <p:nvPr/>
        </p:nvSpPr>
        <p:spPr bwMode="auto">
          <a:xfrm rot="4344567">
            <a:off x="614362" y="2528888"/>
            <a:ext cx="2341563" cy="2490788"/>
          </a:xfrm>
          <a:custGeom>
            <a:avLst/>
            <a:gdLst>
              <a:gd name="T0" fmla="*/ 2341238 w 21600"/>
              <a:gd name="T1" fmla="*/ 1271109 h 21600"/>
              <a:gd name="T2" fmla="*/ 1170782 w 21600"/>
              <a:gd name="T3" fmla="*/ 1245394 h 21600"/>
              <a:gd name="T4" fmla="*/ 1503804 w 21600"/>
              <a:gd name="T5" fmla="*/ 51430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597" y="11023"/>
                </a:moveTo>
                <a:cubicBezTo>
                  <a:pt x="21599" y="10948"/>
                  <a:pt x="21600" y="10874"/>
                  <a:pt x="21600" y="10800"/>
                </a:cubicBezTo>
                <a:cubicBezTo>
                  <a:pt x="21600" y="6018"/>
                  <a:pt x="18455" y="1806"/>
                  <a:pt x="13871" y="446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F3E52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0" name="Text Box 84"/>
          <p:cNvSpPr txBox="1">
            <a:spLocks noChangeArrowheads="1"/>
          </p:cNvSpPr>
          <p:nvPr/>
        </p:nvSpPr>
        <p:spPr bwMode="auto">
          <a:xfrm rot="249036">
            <a:off x="1644650" y="3708400"/>
            <a:ext cx="12573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ar-SA" sz="3600" b="1">
                <a:latin typeface="Times New Roman" pitchFamily="18" charset="0"/>
                <a:cs typeface="Traditional Arabic" pitchFamily="2" charset="-78"/>
              </a:rPr>
              <a:t>سباحة</a:t>
            </a:r>
            <a:endParaRPr lang="en-US" sz="4000"/>
          </a:p>
        </p:txBody>
      </p:sp>
      <p:sp>
        <p:nvSpPr>
          <p:cNvPr id="21" name="Text Box 85"/>
          <p:cNvSpPr txBox="1">
            <a:spLocks noChangeArrowheads="1"/>
          </p:cNvSpPr>
          <p:nvPr/>
        </p:nvSpPr>
        <p:spPr bwMode="auto">
          <a:xfrm>
            <a:off x="965200" y="2590800"/>
            <a:ext cx="14906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ar-SA" sz="3200" b="1">
                <a:latin typeface="Times New Roman" pitchFamily="18" charset="0"/>
                <a:cs typeface="Traditional Arabic" pitchFamily="2" charset="-78"/>
              </a:rPr>
              <a:t>كرة قدم</a:t>
            </a:r>
            <a:endParaRPr lang="en-US" sz="4000" b="1">
              <a:cs typeface="Traditional Arabic" pitchFamily="2" charset="-78"/>
            </a:endParaRPr>
          </a:p>
        </p:txBody>
      </p:sp>
      <p:sp>
        <p:nvSpPr>
          <p:cNvPr id="22" name="Text Box 86"/>
          <p:cNvSpPr txBox="1">
            <a:spLocks noChangeArrowheads="1"/>
          </p:cNvSpPr>
          <p:nvPr/>
        </p:nvSpPr>
        <p:spPr bwMode="auto">
          <a:xfrm rot="1394861">
            <a:off x="322263" y="3378200"/>
            <a:ext cx="13668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ar-SA" sz="2800" b="1">
                <a:latin typeface="Times New Roman" pitchFamily="18" charset="0"/>
                <a:cs typeface="Traditional Arabic" pitchFamily="2" charset="-78"/>
              </a:rPr>
              <a:t>كرة طائرة</a:t>
            </a:r>
            <a:endParaRPr lang="en-US" sz="3600">
              <a:cs typeface="Traditional Arabic" pitchFamily="2" charset="-78"/>
            </a:endParaRPr>
          </a:p>
        </p:txBody>
      </p:sp>
      <p:sp>
        <p:nvSpPr>
          <p:cNvPr id="23" name="Text Box 87"/>
          <p:cNvSpPr txBox="1">
            <a:spLocks noChangeArrowheads="1"/>
          </p:cNvSpPr>
          <p:nvPr/>
        </p:nvSpPr>
        <p:spPr bwMode="auto">
          <a:xfrm rot="-536664">
            <a:off x="920750" y="4044950"/>
            <a:ext cx="9906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ar-SA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تنس </a:t>
            </a:r>
          </a:p>
          <a:p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4445267" y="2889498"/>
            <a:ext cx="3025775" cy="971550"/>
            <a:chOff x="158" y="885"/>
            <a:chExt cx="1906" cy="612"/>
          </a:xfrm>
        </p:grpSpPr>
        <p:sp>
          <p:nvSpPr>
            <p:cNvPr id="15416" name="Text Box 65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Al-KsorZulfiMath" pitchFamily="2" charset="-78"/>
                </a:rPr>
                <a:t>         × </a:t>
              </a:r>
              <a:r>
                <a:rPr lang="ar-SA" sz="3600" b="1">
                  <a:cs typeface="Traditional Arabic" pitchFamily="2" charset="-78"/>
                </a:rPr>
                <a:t>360 </a:t>
              </a:r>
              <a:r>
                <a:rPr lang="ar-SA" sz="3600" b="1">
                  <a:cs typeface="Al-KsorZulfiMath" pitchFamily="2" charset="-78"/>
                </a:rPr>
                <a:t>=</a:t>
              </a:r>
              <a:r>
                <a:rPr lang="ar-SA" sz="3600" b="1">
                  <a:cs typeface="Traditional Arabic" pitchFamily="2" charset="-78"/>
                </a:rPr>
                <a:t>  </a:t>
              </a:r>
              <a:endParaRPr lang="en-US">
                <a:cs typeface="Al-KsorZulfiMath" pitchFamily="2" charset="-78"/>
              </a:endParaRPr>
            </a:p>
          </p:txBody>
        </p:sp>
        <p:grpSp>
          <p:nvGrpSpPr>
            <p:cNvPr id="15417" name="Group 95"/>
            <p:cNvGrpSpPr>
              <a:grpSpLocks/>
            </p:cNvGrpSpPr>
            <p:nvPr/>
          </p:nvGrpSpPr>
          <p:grpSpPr bwMode="auto">
            <a:xfrm>
              <a:off x="1266" y="885"/>
              <a:ext cx="681" cy="612"/>
              <a:chOff x="225" y="3011"/>
              <a:chExt cx="681" cy="612"/>
            </a:xfrm>
          </p:grpSpPr>
          <p:sp>
            <p:nvSpPr>
              <p:cNvPr id="15418" name="Line 91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419" name="Text Box 93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600" b="1">
                    <a:cs typeface="Traditional Arabic" pitchFamily="2" charset="-78"/>
                  </a:rPr>
                  <a:t>54</a:t>
                </a:r>
                <a:endParaRPr lang="en-US" sz="3600" b="1">
                  <a:cs typeface="Traditional Arabic" pitchFamily="2" charset="-78"/>
                </a:endParaRPr>
              </a:p>
            </p:txBody>
          </p:sp>
          <p:sp>
            <p:nvSpPr>
              <p:cNvPr id="15420" name="Text Box 94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600" b="1">
                    <a:cs typeface="Traditional Arabic" pitchFamily="2" charset="-78"/>
                  </a:rPr>
                  <a:t>120</a:t>
                </a:r>
                <a:endParaRPr lang="en-US" sz="3600" b="1">
                  <a:cs typeface="Traditional Arabic" pitchFamily="2" charset="-78"/>
                </a:endParaRPr>
              </a:p>
            </p:txBody>
          </p:sp>
        </p:grpSp>
      </p:grpSp>
      <p:grpSp>
        <p:nvGrpSpPr>
          <p:cNvPr id="24" name="Group 97"/>
          <p:cNvGrpSpPr>
            <a:grpSpLocks/>
          </p:cNvGrpSpPr>
          <p:nvPr/>
        </p:nvGrpSpPr>
        <p:grpSpPr bwMode="auto">
          <a:xfrm>
            <a:off x="1915914" y="4762274"/>
            <a:ext cx="3025775" cy="971550"/>
            <a:chOff x="158" y="885"/>
            <a:chExt cx="1906" cy="612"/>
          </a:xfrm>
        </p:grpSpPr>
        <p:sp>
          <p:nvSpPr>
            <p:cNvPr id="15411" name="Text Box 98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 dirty="0">
                  <a:cs typeface="Al-KsorZulfiMath" pitchFamily="2" charset="-78"/>
                </a:rPr>
                <a:t>         × </a:t>
              </a:r>
              <a:r>
                <a:rPr lang="ar-SA" sz="3600" b="1" dirty="0">
                  <a:cs typeface="Traditional Arabic" pitchFamily="2" charset="-78"/>
                </a:rPr>
                <a:t>360 </a:t>
              </a:r>
              <a:r>
                <a:rPr lang="ar-SA" sz="3600" b="1" dirty="0">
                  <a:cs typeface="Al-KsorZulfiMath" pitchFamily="2" charset="-78"/>
                </a:rPr>
                <a:t>=</a:t>
              </a:r>
              <a:r>
                <a:rPr lang="ar-SA" sz="3600" b="1" dirty="0">
                  <a:cs typeface="Traditional Arabic" pitchFamily="2" charset="-78"/>
                </a:rPr>
                <a:t>  </a:t>
              </a:r>
              <a:endParaRPr lang="en-US" dirty="0">
                <a:cs typeface="Al-KsorZulfiMath" pitchFamily="2" charset="-78"/>
              </a:endParaRPr>
            </a:p>
          </p:txBody>
        </p:sp>
        <p:grpSp>
          <p:nvGrpSpPr>
            <p:cNvPr id="15412" name="Group 99"/>
            <p:cNvGrpSpPr>
              <a:grpSpLocks/>
            </p:cNvGrpSpPr>
            <p:nvPr/>
          </p:nvGrpSpPr>
          <p:grpSpPr bwMode="auto">
            <a:xfrm>
              <a:off x="1266" y="885"/>
              <a:ext cx="681" cy="612"/>
              <a:chOff x="225" y="3011"/>
              <a:chExt cx="681" cy="612"/>
            </a:xfrm>
          </p:grpSpPr>
          <p:sp>
            <p:nvSpPr>
              <p:cNvPr id="15413" name="Line 100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414" name="Text Box 101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600" b="1">
                    <a:cs typeface="Traditional Arabic" pitchFamily="2" charset="-78"/>
                  </a:rPr>
                  <a:t>15</a:t>
                </a:r>
                <a:endParaRPr lang="en-US" sz="3600" b="1">
                  <a:cs typeface="Traditional Arabic" pitchFamily="2" charset="-78"/>
                </a:endParaRPr>
              </a:p>
            </p:txBody>
          </p:sp>
          <p:sp>
            <p:nvSpPr>
              <p:cNvPr id="15415" name="Text Box 102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600" b="1">
                    <a:cs typeface="Traditional Arabic" pitchFamily="2" charset="-78"/>
                  </a:rPr>
                  <a:t>120</a:t>
                </a:r>
                <a:endParaRPr lang="en-US" sz="3600" b="1">
                  <a:cs typeface="Traditional Arabic" pitchFamily="2" charset="-78"/>
                </a:endParaRPr>
              </a:p>
            </p:txBody>
          </p:sp>
        </p:grpSp>
      </p:grpSp>
      <p:grpSp>
        <p:nvGrpSpPr>
          <p:cNvPr id="30" name="Group 103"/>
          <p:cNvGrpSpPr>
            <a:grpSpLocks/>
          </p:cNvGrpSpPr>
          <p:nvPr/>
        </p:nvGrpSpPr>
        <p:grpSpPr bwMode="auto">
          <a:xfrm>
            <a:off x="3980406" y="4055914"/>
            <a:ext cx="3025775" cy="971550"/>
            <a:chOff x="158" y="885"/>
            <a:chExt cx="1906" cy="612"/>
          </a:xfrm>
        </p:grpSpPr>
        <p:sp>
          <p:nvSpPr>
            <p:cNvPr id="15406" name="Text Box 104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 dirty="0">
                  <a:cs typeface="Al-KsorZulfiMath" pitchFamily="2" charset="-78"/>
                </a:rPr>
                <a:t>         × </a:t>
              </a:r>
              <a:r>
                <a:rPr lang="ar-SA" sz="3600" b="1" dirty="0">
                  <a:cs typeface="Traditional Arabic" pitchFamily="2" charset="-78"/>
                </a:rPr>
                <a:t>360 </a:t>
              </a:r>
              <a:r>
                <a:rPr lang="ar-SA" sz="3600" b="1" dirty="0">
                  <a:cs typeface="Al-KsorZulfiMath" pitchFamily="2" charset="-78"/>
                </a:rPr>
                <a:t>=</a:t>
              </a:r>
              <a:r>
                <a:rPr lang="ar-SA" sz="3600" b="1" dirty="0">
                  <a:cs typeface="Traditional Arabic" pitchFamily="2" charset="-78"/>
                </a:rPr>
                <a:t>  </a:t>
              </a:r>
              <a:endParaRPr lang="en-US" dirty="0">
                <a:cs typeface="Al-KsorZulfiMath" pitchFamily="2" charset="-78"/>
              </a:endParaRPr>
            </a:p>
          </p:txBody>
        </p:sp>
        <p:grpSp>
          <p:nvGrpSpPr>
            <p:cNvPr id="15407" name="Group 105"/>
            <p:cNvGrpSpPr>
              <a:grpSpLocks/>
            </p:cNvGrpSpPr>
            <p:nvPr/>
          </p:nvGrpSpPr>
          <p:grpSpPr bwMode="auto">
            <a:xfrm>
              <a:off x="1266" y="885"/>
              <a:ext cx="681" cy="612"/>
              <a:chOff x="225" y="3011"/>
              <a:chExt cx="681" cy="612"/>
            </a:xfrm>
          </p:grpSpPr>
          <p:sp>
            <p:nvSpPr>
              <p:cNvPr id="15408" name="Line 106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409" name="Text Box 107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600" b="1">
                    <a:cs typeface="Traditional Arabic" pitchFamily="2" charset="-78"/>
                  </a:rPr>
                  <a:t>27</a:t>
                </a:r>
                <a:endParaRPr lang="en-US" sz="3600" b="1">
                  <a:cs typeface="Traditional Arabic" pitchFamily="2" charset="-78"/>
                </a:endParaRPr>
              </a:p>
            </p:txBody>
          </p:sp>
          <p:sp>
            <p:nvSpPr>
              <p:cNvPr id="15410" name="Text Box 108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600" b="1">
                    <a:cs typeface="Traditional Arabic" pitchFamily="2" charset="-78"/>
                  </a:rPr>
                  <a:t>120</a:t>
                </a:r>
                <a:endParaRPr lang="en-US" sz="3600" b="1">
                  <a:cs typeface="Traditional Arabic" pitchFamily="2" charset="-78"/>
                </a:endParaRPr>
              </a:p>
            </p:txBody>
          </p:sp>
        </p:grpSp>
      </p:grpSp>
      <p:sp>
        <p:nvSpPr>
          <p:cNvPr id="43" name="Text Box 134"/>
          <p:cNvSpPr txBox="1">
            <a:spLocks noChangeArrowheads="1"/>
          </p:cNvSpPr>
          <p:nvPr/>
        </p:nvSpPr>
        <p:spPr bwMode="auto">
          <a:xfrm>
            <a:off x="1141413" y="3074988"/>
            <a:ext cx="1366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/>
              <a:t> </a:t>
            </a:r>
            <a:r>
              <a:rPr lang="ar-SA" sz="3200"/>
              <a:t>45</a:t>
            </a:r>
            <a:r>
              <a:rPr lang="ar-SA" sz="3600">
                <a:solidFill>
                  <a:srgbClr val="000000"/>
                </a:solidFill>
                <a:ea typeface="Times New Roman" pitchFamily="18" charset="0"/>
                <a:cs typeface="Al-KsorZulfiMath" pitchFamily="2" charset="-78"/>
              </a:rPr>
              <a:t> مئة</a:t>
            </a:r>
            <a:endParaRPr lang="en-US" sz="3600">
              <a:solidFill>
                <a:srgbClr val="000000"/>
              </a:solidFill>
              <a:ea typeface="Times New Roman" pitchFamily="18" charset="0"/>
              <a:cs typeface="Al-KsorZulfiMath" pitchFamily="2" charset="-78"/>
            </a:endParaRPr>
          </a:p>
        </p:txBody>
      </p:sp>
      <p:sp>
        <p:nvSpPr>
          <p:cNvPr id="44" name="Text Box 135"/>
          <p:cNvSpPr txBox="1">
            <a:spLocks noChangeArrowheads="1"/>
          </p:cNvSpPr>
          <p:nvPr/>
        </p:nvSpPr>
        <p:spPr bwMode="auto">
          <a:xfrm rot="1327154">
            <a:off x="123825" y="3586163"/>
            <a:ext cx="1366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200" b="1">
                <a:cs typeface="Traditional Arabic" pitchFamily="2" charset="-78"/>
              </a:rPr>
              <a:t>23</a:t>
            </a:r>
            <a:r>
              <a:rPr lang="ar-SA" sz="3600">
                <a:solidFill>
                  <a:srgbClr val="000000"/>
                </a:solidFill>
                <a:ea typeface="Times New Roman" pitchFamily="18" charset="0"/>
                <a:cs typeface="Al-KsorZulfiMath" pitchFamily="2" charset="-78"/>
              </a:rPr>
              <a:t> مئة</a:t>
            </a:r>
            <a:endParaRPr lang="en-US" sz="3600">
              <a:solidFill>
                <a:srgbClr val="000000"/>
              </a:solidFill>
              <a:ea typeface="Times New Roman" pitchFamily="18" charset="0"/>
              <a:cs typeface="Al-KsorZulfiMath" pitchFamily="2" charset="-78"/>
            </a:endParaRPr>
          </a:p>
        </p:txBody>
      </p:sp>
      <p:sp>
        <p:nvSpPr>
          <p:cNvPr id="45" name="Text Box 136"/>
          <p:cNvSpPr txBox="1">
            <a:spLocks noChangeArrowheads="1"/>
          </p:cNvSpPr>
          <p:nvPr/>
        </p:nvSpPr>
        <p:spPr bwMode="auto">
          <a:xfrm>
            <a:off x="728663" y="4348163"/>
            <a:ext cx="1366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>
                <a:solidFill>
                  <a:schemeClr val="bg1"/>
                </a:solidFill>
              </a:rPr>
              <a:t> </a:t>
            </a:r>
            <a:r>
              <a:rPr lang="ar-SA" sz="3200" b="1">
                <a:solidFill>
                  <a:schemeClr val="bg1"/>
                </a:solidFill>
                <a:cs typeface="Traditional Arabic" pitchFamily="2" charset="-78"/>
              </a:rPr>
              <a:t>12</a:t>
            </a:r>
            <a:r>
              <a:rPr lang="ar-SA" sz="3600">
                <a:solidFill>
                  <a:schemeClr val="bg1"/>
                </a:solidFill>
                <a:ea typeface="Times New Roman" pitchFamily="18" charset="0"/>
                <a:cs typeface="Al-KsorZulfiMath" pitchFamily="2" charset="-78"/>
              </a:rPr>
              <a:t> مئة</a:t>
            </a:r>
            <a:endParaRPr lang="en-US" sz="3600">
              <a:solidFill>
                <a:schemeClr val="bg1"/>
              </a:solidFill>
              <a:ea typeface="Times New Roman" pitchFamily="18" charset="0"/>
              <a:cs typeface="Al-KsorZulfiMath" pitchFamily="2" charset="-78"/>
            </a:endParaRPr>
          </a:p>
        </p:txBody>
      </p:sp>
      <p:sp>
        <p:nvSpPr>
          <p:cNvPr id="46" name="Text Box 137"/>
          <p:cNvSpPr txBox="1">
            <a:spLocks noChangeArrowheads="1"/>
          </p:cNvSpPr>
          <p:nvPr/>
        </p:nvSpPr>
        <p:spPr bwMode="auto">
          <a:xfrm>
            <a:off x="1589088" y="4081463"/>
            <a:ext cx="1366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>
                <a:solidFill>
                  <a:schemeClr val="tx2"/>
                </a:solidFill>
              </a:rPr>
              <a:t> </a:t>
            </a:r>
            <a:r>
              <a:rPr lang="ar-SA" sz="3200" b="1">
                <a:solidFill>
                  <a:schemeClr val="tx2"/>
                </a:solidFill>
                <a:cs typeface="Traditional Arabic" pitchFamily="2" charset="-78"/>
              </a:rPr>
              <a:t>20</a:t>
            </a:r>
            <a:r>
              <a:rPr lang="ar-SA" sz="3600">
                <a:solidFill>
                  <a:schemeClr val="tx2"/>
                </a:solidFill>
                <a:ea typeface="Times New Roman" pitchFamily="18" charset="0"/>
                <a:cs typeface="Al-KsorZulfiMath" pitchFamily="2" charset="-78"/>
              </a:rPr>
              <a:t> مئة</a:t>
            </a:r>
            <a:endParaRPr lang="en-US" sz="3600">
              <a:solidFill>
                <a:schemeClr val="tx2"/>
              </a:solidFill>
              <a:ea typeface="Times New Roman" pitchFamily="18" charset="0"/>
              <a:cs typeface="Al-KsorZulfiMath" pitchFamily="2" charset="-78"/>
            </a:endParaRPr>
          </a:p>
        </p:txBody>
      </p:sp>
      <p:sp>
        <p:nvSpPr>
          <p:cNvPr id="47" name="Text Box 74"/>
          <p:cNvSpPr txBox="1">
            <a:spLocks noChangeArrowheads="1"/>
          </p:cNvSpPr>
          <p:nvPr/>
        </p:nvSpPr>
        <p:spPr bwMode="auto">
          <a:xfrm>
            <a:off x="682873" y="5664200"/>
            <a:ext cx="14398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>
                <a:cs typeface="Traditional Arabic" pitchFamily="2" charset="-78"/>
              </a:rPr>
              <a:t>72</a:t>
            </a:r>
            <a:r>
              <a:rPr lang="ar-SA" sz="3600">
                <a:cs typeface="Al-KsorZulfiMath" pitchFamily="2" charset="-78"/>
              </a:rPr>
              <a:t>درجة</a:t>
            </a:r>
            <a:endParaRPr lang="en-US" sz="3600">
              <a:cs typeface="Al-KsorZulfiMath" pitchFamily="2" charset="-78"/>
            </a:endParaRPr>
          </a:p>
        </p:txBody>
      </p:sp>
      <p:grpSp>
        <p:nvGrpSpPr>
          <p:cNvPr id="36" name="Group 116"/>
          <p:cNvGrpSpPr>
            <a:grpSpLocks/>
          </p:cNvGrpSpPr>
          <p:nvPr/>
        </p:nvGrpSpPr>
        <p:grpSpPr bwMode="auto">
          <a:xfrm>
            <a:off x="1978273" y="5499100"/>
            <a:ext cx="3025775" cy="971550"/>
            <a:chOff x="158" y="885"/>
            <a:chExt cx="1906" cy="612"/>
          </a:xfrm>
        </p:grpSpPr>
        <p:sp>
          <p:nvSpPr>
            <p:cNvPr id="15401" name="Text Box 117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3600" b="1">
                  <a:cs typeface="Al-KsorZulfiMath" pitchFamily="2" charset="-78"/>
                </a:rPr>
                <a:t>         × </a:t>
              </a:r>
              <a:r>
                <a:rPr lang="ar-SA" sz="3600" b="1">
                  <a:cs typeface="Traditional Arabic" pitchFamily="2" charset="-78"/>
                </a:rPr>
                <a:t>360 </a:t>
              </a:r>
              <a:r>
                <a:rPr lang="ar-SA" sz="3600" b="1">
                  <a:cs typeface="Al-KsorZulfiMath" pitchFamily="2" charset="-78"/>
                </a:rPr>
                <a:t>=</a:t>
              </a:r>
              <a:r>
                <a:rPr lang="ar-SA" sz="3600" b="1">
                  <a:cs typeface="Traditional Arabic" pitchFamily="2" charset="-78"/>
                </a:rPr>
                <a:t>  </a:t>
              </a:r>
              <a:endParaRPr lang="en-US">
                <a:cs typeface="Al-KsorZulfiMath" pitchFamily="2" charset="-78"/>
              </a:endParaRPr>
            </a:p>
          </p:txBody>
        </p:sp>
        <p:grpSp>
          <p:nvGrpSpPr>
            <p:cNvPr id="15402" name="Group 118"/>
            <p:cNvGrpSpPr>
              <a:grpSpLocks/>
            </p:cNvGrpSpPr>
            <p:nvPr/>
          </p:nvGrpSpPr>
          <p:grpSpPr bwMode="auto">
            <a:xfrm>
              <a:off x="1266" y="885"/>
              <a:ext cx="681" cy="612"/>
              <a:chOff x="225" y="3011"/>
              <a:chExt cx="681" cy="612"/>
            </a:xfrm>
          </p:grpSpPr>
          <p:sp>
            <p:nvSpPr>
              <p:cNvPr id="15403" name="Line 119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404" name="Text Box 120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600" b="1">
                    <a:cs typeface="Traditional Arabic" pitchFamily="2" charset="-78"/>
                  </a:rPr>
                  <a:t>24</a:t>
                </a:r>
                <a:endParaRPr lang="en-US" sz="3600" b="1">
                  <a:cs typeface="Traditional Arabic" pitchFamily="2" charset="-78"/>
                </a:endParaRPr>
              </a:p>
            </p:txBody>
          </p:sp>
          <p:sp>
            <p:nvSpPr>
              <p:cNvPr id="15405" name="Text Box 121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3600" b="1">
                    <a:cs typeface="Traditional Arabic" pitchFamily="2" charset="-78"/>
                  </a:rPr>
                  <a:t>120</a:t>
                </a:r>
                <a:endParaRPr lang="en-US" sz="3600" b="1">
                  <a:cs typeface="Traditional Arabic" pitchFamily="2" charset="-78"/>
                </a:endParaRPr>
              </a:p>
            </p:txBody>
          </p:sp>
        </p:grpSp>
      </p:grpSp>
      <p:pic>
        <p:nvPicPr>
          <p:cNvPr id="1539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9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56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57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58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9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71216" y="793280"/>
            <a:ext cx="3615877" cy="204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38426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1" grpId="0"/>
      <p:bldP spid="43" grpId="0"/>
      <p:bldP spid="44" grpId="0"/>
      <p:bldP spid="45" grpId="0"/>
      <p:bldP spid="46" grpId="0"/>
      <p:bldP spid="4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7100" y="1196975"/>
            <a:ext cx="57531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885825"/>
            <a:ext cx="18573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 b="71843"/>
          <a:stretch>
            <a:fillRect/>
          </a:stretch>
        </p:blipFill>
        <p:spPr bwMode="auto">
          <a:xfrm>
            <a:off x="2840038" y="1871663"/>
            <a:ext cx="51244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AutoShape 27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6356350" y="4697413"/>
            <a:ext cx="1295400" cy="514350"/>
          </a:xfrm>
          <a:prstGeom prst="actionButtonBackPreviou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ar-SA" sz="1400"/>
          </a:p>
        </p:txBody>
      </p:sp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379413" y="4354513"/>
            <a:ext cx="6913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>
                <a:cs typeface="Traditional Arabic" pitchFamily="2" charset="-78"/>
              </a:rPr>
              <a:t>عدد الأشخاص الذين يمثلون اللون البنفسجي 28 </a:t>
            </a:r>
            <a:r>
              <a:rPr lang="ar-SA" sz="2800" b="1">
                <a:solidFill>
                  <a:srgbClr val="000000"/>
                </a:solidFill>
                <a:ea typeface="Times New Roman" pitchFamily="18" charset="0"/>
                <a:cs typeface="Al-KsorZulfiMath" pitchFamily="2" charset="-78"/>
              </a:rPr>
              <a:t>مئة</a:t>
            </a:r>
            <a:endParaRPr lang="en-US" sz="2800" b="1">
              <a:solidFill>
                <a:srgbClr val="000000"/>
              </a:solidFill>
              <a:ea typeface="Times New Roman" pitchFamily="18" charset="0"/>
              <a:cs typeface="Al-KsorZulfiMath" pitchFamily="2" charset="-78"/>
            </a:endParaRPr>
          </a:p>
        </p:txBody>
      </p:sp>
      <p:sp>
        <p:nvSpPr>
          <p:cNvPr id="10" name="Text Box 36"/>
          <p:cNvSpPr txBox="1">
            <a:spLocks noChangeArrowheads="1"/>
          </p:cNvSpPr>
          <p:nvPr/>
        </p:nvSpPr>
        <p:spPr bwMode="auto">
          <a:xfrm>
            <a:off x="4484688" y="5291138"/>
            <a:ext cx="2881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>
                <a:cs typeface="Al-KsorZulfiMath" pitchFamily="2" charset="-78"/>
              </a:rPr>
              <a:t>=</a:t>
            </a:r>
            <a:r>
              <a:rPr lang="ar-SA" sz="2800" b="1">
                <a:cs typeface="Traditional Arabic" pitchFamily="2" charset="-78"/>
              </a:rPr>
              <a:t> 28</a:t>
            </a:r>
            <a:r>
              <a:rPr lang="ar-SA" sz="2000" b="1">
                <a:cs typeface="Traditional Arabic" pitchFamily="2" charset="-78"/>
              </a:rPr>
              <a:t>و</a:t>
            </a:r>
            <a:r>
              <a:rPr lang="ar-SA" sz="2800" b="1">
                <a:cs typeface="Traditional Arabic" pitchFamily="2" charset="-78"/>
              </a:rPr>
              <a:t>0 × 400</a:t>
            </a:r>
            <a:endParaRPr lang="en-US" sz="2800" b="1">
              <a:cs typeface="Traditional Arabic" pitchFamily="2" charset="-78"/>
            </a:endParaRPr>
          </a:p>
        </p:txBody>
      </p:sp>
      <p:sp>
        <p:nvSpPr>
          <p:cNvPr id="12" name="Text Box 62"/>
          <p:cNvSpPr txBox="1">
            <a:spLocks noChangeArrowheads="1"/>
          </p:cNvSpPr>
          <p:nvPr/>
        </p:nvSpPr>
        <p:spPr bwMode="auto">
          <a:xfrm>
            <a:off x="4929188" y="5857875"/>
            <a:ext cx="24495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>
                <a:cs typeface="Al-KsorZulfiMath" pitchFamily="2" charset="-78"/>
              </a:rPr>
              <a:t>=</a:t>
            </a:r>
            <a:r>
              <a:rPr lang="ar-SA" sz="2800" b="1">
                <a:cs typeface="Traditional Arabic" pitchFamily="2" charset="-78"/>
              </a:rPr>
              <a:t> 112 شخص</a:t>
            </a:r>
            <a:endParaRPr lang="en-US" sz="2800" b="1">
              <a:cs typeface="Traditional Arabic" pitchFamily="2" charset="-78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 t="28157"/>
          <a:stretch>
            <a:fillRect/>
          </a:stretch>
        </p:blipFill>
        <p:spPr bwMode="auto">
          <a:xfrm>
            <a:off x="2511425" y="3235325"/>
            <a:ext cx="512445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ستطيل 1"/>
          <p:cNvSpPr>
            <a:spLocks noChangeArrowheads="1"/>
          </p:cNvSpPr>
          <p:nvPr/>
        </p:nvSpPr>
        <p:spPr bwMode="auto">
          <a:xfrm>
            <a:off x="6302375" y="2606675"/>
            <a:ext cx="852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>
                <a:cs typeface="Traditional Arabic" pitchFamily="2" charset="-78"/>
              </a:rPr>
              <a:t>الأزرق</a:t>
            </a:r>
            <a:endParaRPr lang="en-US" sz="2800"/>
          </a:p>
        </p:txBody>
      </p:sp>
      <p:pic>
        <p:nvPicPr>
          <p:cNvPr id="1639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6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7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8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639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56049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2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6613" y="865188"/>
            <a:ext cx="4524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48344"/>
          <a:stretch>
            <a:fillRect/>
          </a:stretch>
        </p:blipFill>
        <p:spPr bwMode="auto">
          <a:xfrm>
            <a:off x="898525" y="1416050"/>
            <a:ext cx="36798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4"/>
          <p:cNvSpPr txBox="1">
            <a:spLocks noChangeArrowheads="1"/>
          </p:cNvSpPr>
          <p:nvPr/>
        </p:nvSpPr>
        <p:spPr bwMode="auto">
          <a:xfrm>
            <a:off x="4778375" y="2600325"/>
            <a:ext cx="2952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1400">
                <a:solidFill>
                  <a:srgbClr val="0000FF"/>
                </a:solidFill>
              </a:rPr>
              <a:t> </a:t>
            </a:r>
            <a:r>
              <a:rPr lang="ar-SA" sz="2800">
                <a:solidFill>
                  <a:srgbClr val="0000FF"/>
                </a:solidFill>
              </a:rPr>
              <a:t> </a:t>
            </a:r>
            <a:r>
              <a:rPr lang="ar-SA" sz="2800" b="1">
                <a:solidFill>
                  <a:srgbClr val="0000FF"/>
                </a:solidFill>
                <a:cs typeface="Traditional Arabic" pitchFamily="2" charset="-78"/>
              </a:rPr>
              <a:t>قطاع بنزين 91</a:t>
            </a:r>
            <a:r>
              <a:rPr lang="ar-SA" sz="2800" b="1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2800" b="1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7" name="Text Box 66"/>
          <p:cNvSpPr txBox="1">
            <a:spLocks noChangeArrowheads="1"/>
          </p:cNvSpPr>
          <p:nvPr/>
        </p:nvSpPr>
        <p:spPr bwMode="auto">
          <a:xfrm>
            <a:off x="3376613" y="3187700"/>
            <a:ext cx="1612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/>
              <a:t> </a:t>
            </a:r>
            <a:r>
              <a:rPr lang="ar-SA" sz="2800" b="1">
                <a:cs typeface="Traditional Arabic" pitchFamily="2" charset="-78"/>
              </a:rPr>
              <a:t>310 درجة</a:t>
            </a:r>
            <a:endParaRPr lang="en-US" sz="2800"/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4862513" y="3798888"/>
            <a:ext cx="2952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1400">
                <a:solidFill>
                  <a:srgbClr val="0000FF"/>
                </a:solidFill>
              </a:rPr>
              <a:t> </a:t>
            </a:r>
            <a:r>
              <a:rPr lang="ar-SA" sz="2800">
                <a:solidFill>
                  <a:srgbClr val="0000FF"/>
                </a:solidFill>
              </a:rPr>
              <a:t> </a:t>
            </a:r>
            <a:r>
              <a:rPr lang="ar-SA" sz="2800" b="1">
                <a:solidFill>
                  <a:srgbClr val="0000FF"/>
                </a:solidFill>
                <a:cs typeface="Traditional Arabic" pitchFamily="2" charset="-78"/>
              </a:rPr>
              <a:t>قطاع بنزين 95</a:t>
            </a:r>
            <a:r>
              <a:rPr lang="ar-SA" sz="2800" b="1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2800" b="1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9" name="Text Box 69"/>
          <p:cNvSpPr txBox="1">
            <a:spLocks noChangeArrowheads="1"/>
          </p:cNvSpPr>
          <p:nvPr/>
        </p:nvSpPr>
        <p:spPr bwMode="auto">
          <a:xfrm>
            <a:off x="3592513" y="4395788"/>
            <a:ext cx="1439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/>
              <a:t>29 درجة </a:t>
            </a:r>
            <a:endParaRPr lang="en-US" sz="2800"/>
          </a:p>
        </p:txBody>
      </p:sp>
      <p:sp>
        <p:nvSpPr>
          <p:cNvPr id="10" name="Text Box 70"/>
          <p:cNvSpPr txBox="1">
            <a:spLocks noChangeArrowheads="1"/>
          </p:cNvSpPr>
          <p:nvPr/>
        </p:nvSpPr>
        <p:spPr bwMode="auto">
          <a:xfrm>
            <a:off x="4816475" y="5022850"/>
            <a:ext cx="3049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1400">
                <a:solidFill>
                  <a:srgbClr val="0000FF"/>
                </a:solidFill>
              </a:rPr>
              <a:t> </a:t>
            </a:r>
            <a:r>
              <a:rPr lang="ar-SA" sz="2800">
                <a:solidFill>
                  <a:srgbClr val="0000FF"/>
                </a:solidFill>
              </a:rPr>
              <a:t> </a:t>
            </a:r>
            <a:r>
              <a:rPr lang="ar-SA" sz="2800" b="1">
                <a:solidFill>
                  <a:srgbClr val="0000FF"/>
                </a:solidFill>
                <a:cs typeface="Traditional Arabic" pitchFamily="2" charset="-78"/>
              </a:rPr>
              <a:t>قطاع ديزل </a:t>
            </a:r>
            <a:r>
              <a:rPr lang="ar-SA" sz="2800" b="1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2800" b="1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11" name="Text Box 72"/>
          <p:cNvSpPr txBox="1">
            <a:spLocks noChangeArrowheads="1"/>
          </p:cNvSpPr>
          <p:nvPr/>
        </p:nvSpPr>
        <p:spPr bwMode="auto">
          <a:xfrm>
            <a:off x="3376613" y="5683250"/>
            <a:ext cx="1439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>
                <a:cs typeface="Traditional Arabic" pitchFamily="2" charset="-78"/>
              </a:rPr>
              <a:t> 21 درجة</a:t>
            </a:r>
            <a:endParaRPr lang="en-US" sz="2800"/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4600575" y="3073400"/>
            <a:ext cx="3025775" cy="854075"/>
            <a:chOff x="158" y="885"/>
            <a:chExt cx="1906" cy="538"/>
          </a:xfrm>
        </p:grpSpPr>
        <p:sp>
          <p:nvSpPr>
            <p:cNvPr id="17443" name="Text Box 65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800" b="1">
                  <a:cs typeface="Al-KsorZulfiMath" pitchFamily="2" charset="-78"/>
                </a:rPr>
                <a:t>         × </a:t>
              </a:r>
              <a:r>
                <a:rPr lang="ar-SA" sz="2800" b="1">
                  <a:cs typeface="Traditional Arabic" pitchFamily="2" charset="-78"/>
                </a:rPr>
                <a:t>360 </a:t>
              </a:r>
              <a:r>
                <a:rPr lang="ar-SA" sz="2800" b="1">
                  <a:cs typeface="Al-KsorZulfiMath" pitchFamily="2" charset="-78"/>
                </a:rPr>
                <a:t>=</a:t>
              </a:r>
              <a:r>
                <a:rPr lang="ar-SA" sz="2800" b="1">
                  <a:cs typeface="Traditional Arabic" pitchFamily="2" charset="-78"/>
                </a:rPr>
                <a:t>  </a:t>
              </a:r>
              <a:endParaRPr lang="en-US" sz="1400">
                <a:cs typeface="Al-KsorZulfiMath" pitchFamily="2" charset="-78"/>
              </a:endParaRPr>
            </a:p>
          </p:txBody>
        </p:sp>
        <p:grpSp>
          <p:nvGrpSpPr>
            <p:cNvPr id="17444" name="Group 95"/>
            <p:cNvGrpSpPr>
              <a:grpSpLocks/>
            </p:cNvGrpSpPr>
            <p:nvPr/>
          </p:nvGrpSpPr>
          <p:grpSpPr bwMode="auto">
            <a:xfrm>
              <a:off x="1266" y="885"/>
              <a:ext cx="681" cy="538"/>
              <a:chOff x="225" y="3011"/>
              <a:chExt cx="681" cy="538"/>
            </a:xfrm>
          </p:grpSpPr>
          <p:sp>
            <p:nvSpPr>
              <p:cNvPr id="17445" name="Line 91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7446" name="Text Box 93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b="1">
                    <a:cs typeface="Traditional Arabic" pitchFamily="2" charset="-78"/>
                  </a:rPr>
                  <a:t>86</a:t>
                </a:r>
                <a:endParaRPr lang="en-US" sz="2800" b="1">
                  <a:cs typeface="Traditional Arabic" pitchFamily="2" charset="-78"/>
                </a:endParaRPr>
              </a:p>
            </p:txBody>
          </p:sp>
          <p:sp>
            <p:nvSpPr>
              <p:cNvPr id="17447" name="Text Box 94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b="1">
                    <a:cs typeface="Traditional Arabic" pitchFamily="2" charset="-78"/>
                  </a:rPr>
                  <a:t>100</a:t>
                </a:r>
                <a:endParaRPr lang="en-US" sz="2800" b="1">
                  <a:cs typeface="Traditional Arabic" pitchFamily="2" charset="-78"/>
                </a:endParaRPr>
              </a:p>
            </p:txBody>
          </p:sp>
        </p:grpSp>
      </p:grpSp>
      <p:grpSp>
        <p:nvGrpSpPr>
          <p:cNvPr id="4" name="Group 97"/>
          <p:cNvGrpSpPr>
            <a:grpSpLocks/>
          </p:cNvGrpSpPr>
          <p:nvPr/>
        </p:nvGrpSpPr>
        <p:grpSpPr bwMode="auto">
          <a:xfrm>
            <a:off x="4578350" y="5538788"/>
            <a:ext cx="3025775" cy="854075"/>
            <a:chOff x="158" y="885"/>
            <a:chExt cx="1906" cy="538"/>
          </a:xfrm>
        </p:grpSpPr>
        <p:sp>
          <p:nvSpPr>
            <p:cNvPr id="17438" name="Text Box 98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800" b="1">
                  <a:cs typeface="Al-KsorZulfiMath" pitchFamily="2" charset="-78"/>
                </a:rPr>
                <a:t>         × </a:t>
              </a:r>
              <a:r>
                <a:rPr lang="ar-SA" sz="2800" b="1">
                  <a:cs typeface="Traditional Arabic" pitchFamily="2" charset="-78"/>
                </a:rPr>
                <a:t>360 </a:t>
              </a:r>
              <a:r>
                <a:rPr lang="ar-SA" sz="2800" b="1">
                  <a:cs typeface="Al-KsorZulfiMath" pitchFamily="2" charset="-78"/>
                </a:rPr>
                <a:t>=</a:t>
              </a:r>
              <a:r>
                <a:rPr lang="ar-SA" sz="2800" b="1">
                  <a:cs typeface="Traditional Arabic" pitchFamily="2" charset="-78"/>
                </a:rPr>
                <a:t>  </a:t>
              </a:r>
              <a:endParaRPr lang="en-US" sz="1400">
                <a:cs typeface="Al-KsorZulfiMath" pitchFamily="2" charset="-78"/>
              </a:endParaRPr>
            </a:p>
          </p:txBody>
        </p:sp>
        <p:grpSp>
          <p:nvGrpSpPr>
            <p:cNvPr id="17439" name="Group 99"/>
            <p:cNvGrpSpPr>
              <a:grpSpLocks/>
            </p:cNvGrpSpPr>
            <p:nvPr/>
          </p:nvGrpSpPr>
          <p:grpSpPr bwMode="auto">
            <a:xfrm>
              <a:off x="1266" y="885"/>
              <a:ext cx="681" cy="538"/>
              <a:chOff x="225" y="3011"/>
              <a:chExt cx="681" cy="538"/>
            </a:xfrm>
          </p:grpSpPr>
          <p:sp>
            <p:nvSpPr>
              <p:cNvPr id="17440" name="Line 100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7441" name="Text Box 101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b="1">
                    <a:cs typeface="Traditional Arabic" pitchFamily="2" charset="-78"/>
                  </a:rPr>
                  <a:t>6</a:t>
                </a:r>
                <a:endParaRPr lang="en-US" sz="2800" b="1">
                  <a:cs typeface="Traditional Arabic" pitchFamily="2" charset="-78"/>
                </a:endParaRPr>
              </a:p>
            </p:txBody>
          </p:sp>
          <p:sp>
            <p:nvSpPr>
              <p:cNvPr id="17442" name="Text Box 102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b="1">
                    <a:cs typeface="Traditional Arabic" pitchFamily="2" charset="-78"/>
                  </a:rPr>
                  <a:t>100</a:t>
                </a:r>
                <a:endParaRPr lang="en-US" sz="2800" b="1">
                  <a:cs typeface="Traditional Arabic" pitchFamily="2" charset="-78"/>
                </a:endParaRPr>
              </a:p>
            </p:txBody>
          </p:sp>
        </p:grpSp>
      </p:grpSp>
      <p:grpSp>
        <p:nvGrpSpPr>
          <p:cNvPr id="13" name="Group 103"/>
          <p:cNvGrpSpPr>
            <a:grpSpLocks/>
          </p:cNvGrpSpPr>
          <p:nvPr/>
        </p:nvGrpSpPr>
        <p:grpSpPr bwMode="auto">
          <a:xfrm>
            <a:off x="4581525" y="4268788"/>
            <a:ext cx="3025775" cy="854075"/>
            <a:chOff x="158" y="885"/>
            <a:chExt cx="1906" cy="538"/>
          </a:xfrm>
        </p:grpSpPr>
        <p:sp>
          <p:nvSpPr>
            <p:cNvPr id="17433" name="Text Box 104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800" b="1">
                  <a:cs typeface="Al-KsorZulfiMath" pitchFamily="2" charset="-78"/>
                </a:rPr>
                <a:t>         × </a:t>
              </a:r>
              <a:r>
                <a:rPr lang="ar-SA" sz="2800" b="1">
                  <a:cs typeface="Traditional Arabic" pitchFamily="2" charset="-78"/>
                </a:rPr>
                <a:t>360 </a:t>
              </a:r>
              <a:r>
                <a:rPr lang="ar-SA" sz="2800" b="1">
                  <a:cs typeface="Al-KsorZulfiMath" pitchFamily="2" charset="-78"/>
                </a:rPr>
                <a:t>=</a:t>
              </a:r>
              <a:r>
                <a:rPr lang="ar-SA" sz="2800" b="1">
                  <a:cs typeface="Traditional Arabic" pitchFamily="2" charset="-78"/>
                </a:rPr>
                <a:t>  </a:t>
              </a:r>
              <a:endParaRPr lang="en-US" sz="1400">
                <a:cs typeface="Al-KsorZulfiMath" pitchFamily="2" charset="-78"/>
              </a:endParaRPr>
            </a:p>
          </p:txBody>
        </p:sp>
        <p:grpSp>
          <p:nvGrpSpPr>
            <p:cNvPr id="17434" name="Group 105"/>
            <p:cNvGrpSpPr>
              <a:grpSpLocks/>
            </p:cNvGrpSpPr>
            <p:nvPr/>
          </p:nvGrpSpPr>
          <p:grpSpPr bwMode="auto">
            <a:xfrm>
              <a:off x="1266" y="885"/>
              <a:ext cx="681" cy="538"/>
              <a:chOff x="225" y="3011"/>
              <a:chExt cx="681" cy="538"/>
            </a:xfrm>
          </p:grpSpPr>
          <p:sp>
            <p:nvSpPr>
              <p:cNvPr id="17435" name="Line 106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7436" name="Text Box 107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b="1">
                    <a:cs typeface="Traditional Arabic" pitchFamily="2" charset="-78"/>
                  </a:rPr>
                  <a:t>8</a:t>
                </a:r>
                <a:endParaRPr lang="en-US" sz="2800" b="1">
                  <a:cs typeface="Traditional Arabic" pitchFamily="2" charset="-78"/>
                </a:endParaRPr>
              </a:p>
            </p:txBody>
          </p:sp>
          <p:sp>
            <p:nvSpPr>
              <p:cNvPr id="17437" name="Text Box 108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b="1">
                    <a:cs typeface="Traditional Arabic" pitchFamily="2" charset="-78"/>
                  </a:rPr>
                  <a:t>100</a:t>
                </a:r>
                <a:endParaRPr lang="en-US" sz="2800" b="1">
                  <a:cs typeface="Traditional Arabic" pitchFamily="2" charset="-78"/>
                </a:endParaRPr>
              </a:p>
            </p:txBody>
          </p:sp>
        </p:grp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8525" y="3829050"/>
            <a:ext cx="23526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2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3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4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44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2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54412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5825" y="884238"/>
            <a:ext cx="4524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r="54146"/>
          <a:stretch>
            <a:fillRect/>
          </a:stretch>
        </p:blipFill>
        <p:spPr bwMode="auto">
          <a:xfrm>
            <a:off x="900113" y="1484313"/>
            <a:ext cx="3265487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4"/>
          <p:cNvSpPr txBox="1">
            <a:spLocks noChangeArrowheads="1"/>
          </p:cNvSpPr>
          <p:nvPr/>
        </p:nvSpPr>
        <p:spPr bwMode="auto">
          <a:xfrm>
            <a:off x="4778375" y="2600325"/>
            <a:ext cx="2952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1400">
                <a:solidFill>
                  <a:srgbClr val="0000FF"/>
                </a:solidFill>
              </a:rPr>
              <a:t> </a:t>
            </a:r>
            <a:r>
              <a:rPr lang="ar-SA" sz="2800">
                <a:solidFill>
                  <a:srgbClr val="0000FF"/>
                </a:solidFill>
              </a:rPr>
              <a:t> </a:t>
            </a:r>
            <a:r>
              <a:rPr lang="ar-SA" sz="2800" b="1">
                <a:solidFill>
                  <a:srgbClr val="0000FF"/>
                </a:solidFill>
                <a:cs typeface="Traditional Arabic" pitchFamily="2" charset="-78"/>
              </a:rPr>
              <a:t>قطاع الأطفال</a:t>
            </a:r>
            <a:r>
              <a:rPr lang="ar-SA" sz="2800" b="1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2800" b="1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7" name="Text Box 66"/>
          <p:cNvSpPr txBox="1">
            <a:spLocks noChangeArrowheads="1"/>
          </p:cNvSpPr>
          <p:nvPr/>
        </p:nvSpPr>
        <p:spPr bwMode="auto">
          <a:xfrm>
            <a:off x="3376613" y="3187700"/>
            <a:ext cx="1612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/>
              <a:t> </a:t>
            </a:r>
            <a:r>
              <a:rPr lang="ar-SA" sz="2800" b="1">
                <a:cs typeface="Traditional Arabic" pitchFamily="2" charset="-78"/>
              </a:rPr>
              <a:t>220 درجة</a:t>
            </a:r>
            <a:endParaRPr lang="en-US" sz="2800"/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4862513" y="3798888"/>
            <a:ext cx="2952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1400">
                <a:solidFill>
                  <a:srgbClr val="0000FF"/>
                </a:solidFill>
              </a:rPr>
              <a:t> </a:t>
            </a:r>
            <a:r>
              <a:rPr lang="ar-SA" sz="2800">
                <a:solidFill>
                  <a:srgbClr val="0000FF"/>
                </a:solidFill>
              </a:rPr>
              <a:t> </a:t>
            </a:r>
            <a:r>
              <a:rPr lang="ar-SA" sz="2800" b="1">
                <a:solidFill>
                  <a:srgbClr val="0000FF"/>
                </a:solidFill>
                <a:cs typeface="Traditional Arabic" pitchFamily="2" charset="-78"/>
              </a:rPr>
              <a:t>قطاع النساء </a:t>
            </a:r>
            <a:r>
              <a:rPr lang="ar-SA" sz="2800" b="1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2800" b="1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9" name="Text Box 69"/>
          <p:cNvSpPr txBox="1">
            <a:spLocks noChangeArrowheads="1"/>
          </p:cNvSpPr>
          <p:nvPr/>
        </p:nvSpPr>
        <p:spPr bwMode="auto">
          <a:xfrm>
            <a:off x="3338513" y="4395788"/>
            <a:ext cx="1439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/>
              <a:t>97درجة </a:t>
            </a:r>
            <a:endParaRPr lang="en-US" sz="2800"/>
          </a:p>
        </p:txBody>
      </p:sp>
      <p:sp>
        <p:nvSpPr>
          <p:cNvPr id="10" name="Text Box 70"/>
          <p:cNvSpPr txBox="1">
            <a:spLocks noChangeArrowheads="1"/>
          </p:cNvSpPr>
          <p:nvPr/>
        </p:nvSpPr>
        <p:spPr bwMode="auto">
          <a:xfrm>
            <a:off x="4816475" y="5022850"/>
            <a:ext cx="3049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1400">
                <a:solidFill>
                  <a:srgbClr val="0000FF"/>
                </a:solidFill>
              </a:rPr>
              <a:t> </a:t>
            </a:r>
            <a:r>
              <a:rPr lang="ar-SA" sz="2800">
                <a:solidFill>
                  <a:srgbClr val="0000FF"/>
                </a:solidFill>
              </a:rPr>
              <a:t> </a:t>
            </a:r>
            <a:r>
              <a:rPr lang="ar-SA" sz="2800" b="1">
                <a:solidFill>
                  <a:srgbClr val="0000FF"/>
                </a:solidFill>
                <a:cs typeface="Traditional Arabic" pitchFamily="2" charset="-78"/>
              </a:rPr>
              <a:t>قطاع الرجال </a:t>
            </a:r>
            <a:r>
              <a:rPr lang="ar-SA" sz="2800" b="1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2800" b="1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11" name="Text Box 72"/>
          <p:cNvSpPr txBox="1">
            <a:spLocks noChangeArrowheads="1"/>
          </p:cNvSpPr>
          <p:nvPr/>
        </p:nvSpPr>
        <p:spPr bwMode="auto">
          <a:xfrm>
            <a:off x="3376613" y="5683250"/>
            <a:ext cx="1439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>
                <a:cs typeface="Traditional Arabic" pitchFamily="2" charset="-78"/>
              </a:rPr>
              <a:t>43 درجة</a:t>
            </a:r>
            <a:endParaRPr lang="en-US" sz="2800"/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4600575" y="3073400"/>
            <a:ext cx="3025775" cy="854075"/>
            <a:chOff x="158" y="885"/>
            <a:chExt cx="1906" cy="538"/>
          </a:xfrm>
        </p:grpSpPr>
        <p:sp>
          <p:nvSpPr>
            <p:cNvPr id="18467" name="Text Box 65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800" b="1">
                  <a:cs typeface="Al-KsorZulfiMath" pitchFamily="2" charset="-78"/>
                </a:rPr>
                <a:t>         × </a:t>
              </a:r>
              <a:r>
                <a:rPr lang="ar-SA" sz="2800" b="1">
                  <a:cs typeface="Traditional Arabic" pitchFamily="2" charset="-78"/>
                </a:rPr>
                <a:t>360 </a:t>
              </a:r>
              <a:r>
                <a:rPr lang="ar-SA" sz="2800" b="1">
                  <a:cs typeface="Al-KsorZulfiMath" pitchFamily="2" charset="-78"/>
                </a:rPr>
                <a:t>=</a:t>
              </a:r>
              <a:r>
                <a:rPr lang="ar-SA" sz="2800" b="1">
                  <a:cs typeface="Traditional Arabic" pitchFamily="2" charset="-78"/>
                </a:rPr>
                <a:t>  </a:t>
              </a:r>
              <a:endParaRPr lang="en-US" sz="1400">
                <a:cs typeface="Al-KsorZulfiMath" pitchFamily="2" charset="-78"/>
              </a:endParaRPr>
            </a:p>
          </p:txBody>
        </p:sp>
        <p:grpSp>
          <p:nvGrpSpPr>
            <p:cNvPr id="18468" name="Group 95"/>
            <p:cNvGrpSpPr>
              <a:grpSpLocks/>
            </p:cNvGrpSpPr>
            <p:nvPr/>
          </p:nvGrpSpPr>
          <p:grpSpPr bwMode="auto">
            <a:xfrm>
              <a:off x="1266" y="885"/>
              <a:ext cx="681" cy="538"/>
              <a:chOff x="225" y="3011"/>
              <a:chExt cx="681" cy="538"/>
            </a:xfrm>
          </p:grpSpPr>
          <p:sp>
            <p:nvSpPr>
              <p:cNvPr id="18469" name="Line 91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8470" name="Text Box 93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b="1">
                    <a:cs typeface="Traditional Arabic" pitchFamily="2" charset="-78"/>
                  </a:rPr>
                  <a:t>61</a:t>
                </a:r>
                <a:endParaRPr lang="en-US" sz="2800" b="1">
                  <a:cs typeface="Traditional Arabic" pitchFamily="2" charset="-78"/>
                </a:endParaRPr>
              </a:p>
            </p:txBody>
          </p:sp>
          <p:sp>
            <p:nvSpPr>
              <p:cNvPr id="18471" name="Text Box 94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b="1">
                    <a:cs typeface="Traditional Arabic" pitchFamily="2" charset="-78"/>
                  </a:rPr>
                  <a:t>100</a:t>
                </a:r>
                <a:endParaRPr lang="en-US" sz="2800" b="1">
                  <a:cs typeface="Traditional Arabic" pitchFamily="2" charset="-78"/>
                </a:endParaRPr>
              </a:p>
            </p:txBody>
          </p:sp>
        </p:grpSp>
      </p:grpSp>
      <p:grpSp>
        <p:nvGrpSpPr>
          <p:cNvPr id="4" name="Group 97"/>
          <p:cNvGrpSpPr>
            <a:grpSpLocks/>
          </p:cNvGrpSpPr>
          <p:nvPr/>
        </p:nvGrpSpPr>
        <p:grpSpPr bwMode="auto">
          <a:xfrm>
            <a:off x="4578350" y="5538788"/>
            <a:ext cx="3025775" cy="854075"/>
            <a:chOff x="158" y="885"/>
            <a:chExt cx="1906" cy="538"/>
          </a:xfrm>
        </p:grpSpPr>
        <p:sp>
          <p:nvSpPr>
            <p:cNvPr id="18462" name="Text Box 98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800" b="1">
                  <a:cs typeface="Al-KsorZulfiMath" pitchFamily="2" charset="-78"/>
                </a:rPr>
                <a:t>         × </a:t>
              </a:r>
              <a:r>
                <a:rPr lang="ar-SA" sz="2800" b="1">
                  <a:cs typeface="Traditional Arabic" pitchFamily="2" charset="-78"/>
                </a:rPr>
                <a:t>360 </a:t>
              </a:r>
              <a:r>
                <a:rPr lang="ar-SA" sz="2800" b="1">
                  <a:cs typeface="Al-KsorZulfiMath" pitchFamily="2" charset="-78"/>
                </a:rPr>
                <a:t>=</a:t>
              </a:r>
              <a:r>
                <a:rPr lang="ar-SA" sz="2800" b="1">
                  <a:cs typeface="Traditional Arabic" pitchFamily="2" charset="-78"/>
                </a:rPr>
                <a:t>  </a:t>
              </a:r>
              <a:endParaRPr lang="en-US" sz="1400">
                <a:cs typeface="Al-KsorZulfiMath" pitchFamily="2" charset="-78"/>
              </a:endParaRPr>
            </a:p>
          </p:txBody>
        </p:sp>
        <p:grpSp>
          <p:nvGrpSpPr>
            <p:cNvPr id="18463" name="Group 99"/>
            <p:cNvGrpSpPr>
              <a:grpSpLocks/>
            </p:cNvGrpSpPr>
            <p:nvPr/>
          </p:nvGrpSpPr>
          <p:grpSpPr bwMode="auto">
            <a:xfrm>
              <a:off x="1266" y="885"/>
              <a:ext cx="681" cy="538"/>
              <a:chOff x="225" y="3011"/>
              <a:chExt cx="681" cy="538"/>
            </a:xfrm>
          </p:grpSpPr>
          <p:sp>
            <p:nvSpPr>
              <p:cNvPr id="18464" name="Line 100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8465" name="Text Box 101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b="1">
                    <a:cs typeface="Traditional Arabic" pitchFamily="2" charset="-78"/>
                  </a:rPr>
                  <a:t>12</a:t>
                </a:r>
                <a:endParaRPr lang="en-US" sz="2800" b="1">
                  <a:cs typeface="Traditional Arabic" pitchFamily="2" charset="-78"/>
                </a:endParaRPr>
              </a:p>
            </p:txBody>
          </p:sp>
          <p:sp>
            <p:nvSpPr>
              <p:cNvPr id="18466" name="Text Box 102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b="1">
                    <a:cs typeface="Traditional Arabic" pitchFamily="2" charset="-78"/>
                  </a:rPr>
                  <a:t>100</a:t>
                </a:r>
                <a:endParaRPr lang="en-US" sz="2800" b="1">
                  <a:cs typeface="Traditional Arabic" pitchFamily="2" charset="-78"/>
                </a:endParaRPr>
              </a:p>
            </p:txBody>
          </p:sp>
        </p:grpSp>
      </p:grpSp>
      <p:grpSp>
        <p:nvGrpSpPr>
          <p:cNvPr id="14" name="Group 103"/>
          <p:cNvGrpSpPr>
            <a:grpSpLocks/>
          </p:cNvGrpSpPr>
          <p:nvPr/>
        </p:nvGrpSpPr>
        <p:grpSpPr bwMode="auto">
          <a:xfrm>
            <a:off x="4641850" y="4256088"/>
            <a:ext cx="3025775" cy="854075"/>
            <a:chOff x="158" y="885"/>
            <a:chExt cx="1906" cy="538"/>
          </a:xfrm>
        </p:grpSpPr>
        <p:sp>
          <p:nvSpPr>
            <p:cNvPr id="18457" name="Text Box 104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800" b="1">
                  <a:cs typeface="Al-KsorZulfiMath" pitchFamily="2" charset="-78"/>
                </a:rPr>
                <a:t>         × </a:t>
              </a:r>
              <a:r>
                <a:rPr lang="ar-SA" sz="2800" b="1">
                  <a:cs typeface="Traditional Arabic" pitchFamily="2" charset="-78"/>
                </a:rPr>
                <a:t>360 </a:t>
              </a:r>
              <a:r>
                <a:rPr lang="ar-SA" sz="2800" b="1">
                  <a:cs typeface="Al-KsorZulfiMath" pitchFamily="2" charset="-78"/>
                </a:rPr>
                <a:t>=</a:t>
              </a:r>
              <a:r>
                <a:rPr lang="ar-SA" sz="2800" b="1">
                  <a:cs typeface="Traditional Arabic" pitchFamily="2" charset="-78"/>
                </a:rPr>
                <a:t>  </a:t>
              </a:r>
              <a:endParaRPr lang="en-US" sz="1400">
                <a:cs typeface="Al-KsorZulfiMath" pitchFamily="2" charset="-78"/>
              </a:endParaRPr>
            </a:p>
          </p:txBody>
        </p:sp>
        <p:grpSp>
          <p:nvGrpSpPr>
            <p:cNvPr id="18458" name="Group 105"/>
            <p:cNvGrpSpPr>
              <a:grpSpLocks/>
            </p:cNvGrpSpPr>
            <p:nvPr/>
          </p:nvGrpSpPr>
          <p:grpSpPr bwMode="auto">
            <a:xfrm>
              <a:off x="1266" y="885"/>
              <a:ext cx="681" cy="538"/>
              <a:chOff x="225" y="3011"/>
              <a:chExt cx="681" cy="538"/>
            </a:xfrm>
          </p:grpSpPr>
          <p:sp>
            <p:nvSpPr>
              <p:cNvPr id="18459" name="Line 106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8460" name="Text Box 107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b="1">
                    <a:cs typeface="Traditional Arabic" pitchFamily="2" charset="-78"/>
                  </a:rPr>
                  <a:t>27</a:t>
                </a:r>
                <a:endParaRPr lang="en-US" sz="2800" b="1">
                  <a:cs typeface="Traditional Arabic" pitchFamily="2" charset="-78"/>
                </a:endParaRPr>
              </a:p>
            </p:txBody>
          </p:sp>
          <p:sp>
            <p:nvSpPr>
              <p:cNvPr id="18461" name="Text Box 108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800" b="1">
                    <a:cs typeface="Traditional Arabic" pitchFamily="2" charset="-78"/>
                  </a:rPr>
                  <a:t>100</a:t>
                </a:r>
                <a:endParaRPr lang="en-US" sz="2800" b="1">
                  <a:cs typeface="Traditional Arabic" pitchFamily="2" charset="-78"/>
                </a:endParaRPr>
              </a:p>
            </p:txBody>
          </p:sp>
        </p:grp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711575"/>
            <a:ext cx="24765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32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33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34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58687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47472"/>
          <a:stretch>
            <a:fillRect/>
          </a:stretch>
        </p:blipFill>
        <p:spPr bwMode="auto">
          <a:xfrm>
            <a:off x="285750" y="1090613"/>
            <a:ext cx="3746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4"/>
          <p:cNvSpPr txBox="1">
            <a:spLocks noChangeArrowheads="1"/>
          </p:cNvSpPr>
          <p:nvPr/>
        </p:nvSpPr>
        <p:spPr bwMode="auto">
          <a:xfrm>
            <a:off x="4997450" y="1149350"/>
            <a:ext cx="29527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1200">
                <a:solidFill>
                  <a:srgbClr val="0000FF"/>
                </a:solidFill>
              </a:rPr>
              <a:t> </a:t>
            </a:r>
            <a:r>
              <a:rPr lang="ar-SA" sz="2400">
                <a:solidFill>
                  <a:srgbClr val="0000FF"/>
                </a:solidFill>
              </a:rPr>
              <a:t> </a:t>
            </a:r>
            <a:r>
              <a:rPr lang="ar-SA" sz="2400" b="1">
                <a:solidFill>
                  <a:srgbClr val="0000FF"/>
                </a:solidFill>
                <a:cs typeface="Traditional Arabic" pitchFamily="2" charset="-78"/>
              </a:rPr>
              <a:t>قطاع الورقيات </a:t>
            </a:r>
            <a:r>
              <a:rPr lang="ar-SA" sz="2400" b="1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2400" b="1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6" name="Text Box 66"/>
          <p:cNvSpPr txBox="1">
            <a:spLocks noChangeArrowheads="1"/>
          </p:cNvSpPr>
          <p:nvPr/>
        </p:nvSpPr>
        <p:spPr bwMode="auto">
          <a:xfrm>
            <a:off x="3595688" y="1736725"/>
            <a:ext cx="1612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/>
              <a:t> </a:t>
            </a:r>
            <a:r>
              <a:rPr lang="ar-SA" sz="2400" b="1">
                <a:cs typeface="Traditional Arabic" pitchFamily="2" charset="-78"/>
              </a:rPr>
              <a:t>42درجة</a:t>
            </a:r>
            <a:endParaRPr lang="en-US" sz="2400"/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5081588" y="2347913"/>
            <a:ext cx="29527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1200">
                <a:solidFill>
                  <a:srgbClr val="0000FF"/>
                </a:solidFill>
              </a:rPr>
              <a:t> </a:t>
            </a:r>
            <a:r>
              <a:rPr lang="ar-SA" sz="2400">
                <a:solidFill>
                  <a:srgbClr val="0000FF"/>
                </a:solidFill>
              </a:rPr>
              <a:t> </a:t>
            </a:r>
            <a:r>
              <a:rPr lang="ar-SA" sz="2400" b="1">
                <a:solidFill>
                  <a:srgbClr val="0000FF"/>
                </a:solidFill>
                <a:cs typeface="Traditional Arabic" pitchFamily="2" charset="-78"/>
              </a:rPr>
              <a:t>قطاع  التمور </a:t>
            </a:r>
            <a:r>
              <a:rPr lang="ar-SA" sz="2400" b="1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2400" b="1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8" name="Text Box 69"/>
          <p:cNvSpPr txBox="1">
            <a:spLocks noChangeArrowheads="1"/>
          </p:cNvSpPr>
          <p:nvPr/>
        </p:nvSpPr>
        <p:spPr bwMode="auto">
          <a:xfrm>
            <a:off x="3360738" y="2940050"/>
            <a:ext cx="14398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/>
              <a:t>36درجة </a:t>
            </a:r>
            <a:endParaRPr lang="en-US" sz="2400"/>
          </a:p>
        </p:txBody>
      </p:sp>
      <p:sp>
        <p:nvSpPr>
          <p:cNvPr id="9" name="Text Box 70"/>
          <p:cNvSpPr txBox="1">
            <a:spLocks noChangeArrowheads="1"/>
          </p:cNvSpPr>
          <p:nvPr/>
        </p:nvSpPr>
        <p:spPr bwMode="auto">
          <a:xfrm>
            <a:off x="5035550" y="357187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1200">
                <a:solidFill>
                  <a:srgbClr val="0000FF"/>
                </a:solidFill>
              </a:rPr>
              <a:t> </a:t>
            </a:r>
            <a:r>
              <a:rPr lang="ar-SA" sz="2400">
                <a:solidFill>
                  <a:srgbClr val="0000FF"/>
                </a:solidFill>
              </a:rPr>
              <a:t> </a:t>
            </a:r>
            <a:r>
              <a:rPr lang="ar-SA" sz="2400" b="1">
                <a:solidFill>
                  <a:srgbClr val="0000FF"/>
                </a:solidFill>
                <a:cs typeface="Traditional Arabic" pitchFamily="2" charset="-78"/>
              </a:rPr>
              <a:t>قطاع فواكه </a:t>
            </a:r>
            <a:r>
              <a:rPr lang="ar-SA" sz="2400" b="1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2400" b="1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10" name="Text Box 72"/>
          <p:cNvSpPr txBox="1">
            <a:spLocks noChangeArrowheads="1"/>
          </p:cNvSpPr>
          <p:nvPr/>
        </p:nvSpPr>
        <p:spPr bwMode="auto">
          <a:xfrm>
            <a:off x="3595688" y="4232275"/>
            <a:ext cx="14398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>
                <a:cs typeface="Traditional Arabic" pitchFamily="2" charset="-78"/>
              </a:rPr>
              <a:t>71 درجة</a:t>
            </a:r>
            <a:endParaRPr lang="en-US" sz="2400"/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4819650" y="1622425"/>
            <a:ext cx="3025775" cy="792163"/>
            <a:chOff x="158" y="885"/>
            <a:chExt cx="1906" cy="499"/>
          </a:xfrm>
        </p:grpSpPr>
        <p:sp>
          <p:nvSpPr>
            <p:cNvPr id="19506" name="Text Box 65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>
                  <a:cs typeface="Al-KsorZulfiMath" pitchFamily="2" charset="-78"/>
                </a:rPr>
                <a:t>         × </a:t>
              </a:r>
              <a:r>
                <a:rPr lang="ar-SA" sz="2400" b="1">
                  <a:cs typeface="Traditional Arabic" pitchFamily="2" charset="-78"/>
                </a:rPr>
                <a:t>360 </a:t>
              </a:r>
              <a:r>
                <a:rPr lang="ar-SA" sz="2400" b="1">
                  <a:cs typeface="Al-KsorZulfiMath" pitchFamily="2" charset="-78"/>
                </a:rPr>
                <a:t>=</a:t>
              </a:r>
              <a:r>
                <a:rPr lang="ar-SA" sz="2400" b="1">
                  <a:cs typeface="Traditional Arabic" pitchFamily="2" charset="-78"/>
                </a:rPr>
                <a:t>  </a:t>
              </a:r>
              <a:endParaRPr lang="en-US" sz="1200">
                <a:cs typeface="Al-KsorZulfiMath" pitchFamily="2" charset="-78"/>
              </a:endParaRPr>
            </a:p>
          </p:txBody>
        </p:sp>
        <p:grpSp>
          <p:nvGrpSpPr>
            <p:cNvPr id="19507" name="Group 95"/>
            <p:cNvGrpSpPr>
              <a:grpSpLocks/>
            </p:cNvGrpSpPr>
            <p:nvPr/>
          </p:nvGrpSpPr>
          <p:grpSpPr bwMode="auto">
            <a:xfrm>
              <a:off x="1266" y="885"/>
              <a:ext cx="681" cy="499"/>
              <a:chOff x="225" y="3011"/>
              <a:chExt cx="681" cy="499"/>
            </a:xfrm>
          </p:grpSpPr>
          <p:sp>
            <p:nvSpPr>
              <p:cNvPr id="19508" name="Line 91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509" name="Text Box 93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13</a:t>
                </a:r>
                <a:endParaRPr lang="en-US" sz="2400" b="1">
                  <a:cs typeface="Traditional Arabic" pitchFamily="2" charset="-78"/>
                </a:endParaRPr>
              </a:p>
            </p:txBody>
          </p:sp>
          <p:sp>
            <p:nvSpPr>
              <p:cNvPr id="19510" name="Text Box 94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100</a:t>
                </a:r>
                <a:endParaRPr lang="en-US" sz="2400" b="1">
                  <a:cs typeface="Traditional Arabic" pitchFamily="2" charset="-78"/>
                </a:endParaRPr>
              </a:p>
            </p:txBody>
          </p:sp>
        </p:grpSp>
      </p:grpSp>
      <p:grpSp>
        <p:nvGrpSpPr>
          <p:cNvPr id="11" name="Group 97"/>
          <p:cNvGrpSpPr>
            <a:grpSpLocks/>
          </p:cNvGrpSpPr>
          <p:nvPr/>
        </p:nvGrpSpPr>
        <p:grpSpPr bwMode="auto">
          <a:xfrm>
            <a:off x="4797425" y="4087813"/>
            <a:ext cx="3025775" cy="792162"/>
            <a:chOff x="158" y="885"/>
            <a:chExt cx="1906" cy="499"/>
          </a:xfrm>
        </p:grpSpPr>
        <p:sp>
          <p:nvSpPr>
            <p:cNvPr id="19501" name="Text Box 98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>
                  <a:cs typeface="Al-KsorZulfiMath" pitchFamily="2" charset="-78"/>
                </a:rPr>
                <a:t>         × </a:t>
              </a:r>
              <a:r>
                <a:rPr lang="ar-SA" sz="2400" b="1">
                  <a:cs typeface="Traditional Arabic" pitchFamily="2" charset="-78"/>
                </a:rPr>
                <a:t>360 </a:t>
              </a:r>
              <a:r>
                <a:rPr lang="ar-SA" sz="2400" b="1">
                  <a:cs typeface="Al-KsorZulfiMath" pitchFamily="2" charset="-78"/>
                </a:rPr>
                <a:t>=</a:t>
              </a:r>
              <a:r>
                <a:rPr lang="ar-SA" sz="2400" b="1">
                  <a:cs typeface="Traditional Arabic" pitchFamily="2" charset="-78"/>
                </a:rPr>
                <a:t>  </a:t>
              </a:r>
              <a:endParaRPr lang="en-US" sz="1200">
                <a:cs typeface="Al-KsorZulfiMath" pitchFamily="2" charset="-78"/>
              </a:endParaRPr>
            </a:p>
          </p:txBody>
        </p:sp>
        <p:grpSp>
          <p:nvGrpSpPr>
            <p:cNvPr id="19502" name="Group 99"/>
            <p:cNvGrpSpPr>
              <a:grpSpLocks/>
            </p:cNvGrpSpPr>
            <p:nvPr/>
          </p:nvGrpSpPr>
          <p:grpSpPr bwMode="auto">
            <a:xfrm>
              <a:off x="1266" y="885"/>
              <a:ext cx="681" cy="499"/>
              <a:chOff x="225" y="3011"/>
              <a:chExt cx="681" cy="499"/>
            </a:xfrm>
          </p:grpSpPr>
          <p:sp>
            <p:nvSpPr>
              <p:cNvPr id="19503" name="Line 100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504" name="Text Box 101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22</a:t>
                </a:r>
                <a:endParaRPr lang="en-US" sz="2400" b="1">
                  <a:cs typeface="Traditional Arabic" pitchFamily="2" charset="-78"/>
                </a:endParaRPr>
              </a:p>
            </p:txBody>
          </p:sp>
          <p:sp>
            <p:nvSpPr>
              <p:cNvPr id="19505" name="Text Box 102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100</a:t>
                </a:r>
                <a:endParaRPr lang="en-US" sz="2400" b="1">
                  <a:cs typeface="Traditional Arabic" pitchFamily="2" charset="-78"/>
                </a:endParaRPr>
              </a:p>
            </p:txBody>
          </p:sp>
        </p:grpSp>
      </p:grpSp>
      <p:grpSp>
        <p:nvGrpSpPr>
          <p:cNvPr id="17" name="Group 103"/>
          <p:cNvGrpSpPr>
            <a:grpSpLocks/>
          </p:cNvGrpSpPr>
          <p:nvPr/>
        </p:nvGrpSpPr>
        <p:grpSpPr bwMode="auto">
          <a:xfrm>
            <a:off x="4800600" y="2817813"/>
            <a:ext cx="3025775" cy="792162"/>
            <a:chOff x="158" y="885"/>
            <a:chExt cx="1906" cy="499"/>
          </a:xfrm>
        </p:grpSpPr>
        <p:sp>
          <p:nvSpPr>
            <p:cNvPr id="19496" name="Text Box 104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>
                  <a:cs typeface="Al-KsorZulfiMath" pitchFamily="2" charset="-78"/>
                </a:rPr>
                <a:t>         × </a:t>
              </a:r>
              <a:r>
                <a:rPr lang="ar-SA" sz="2400" b="1">
                  <a:cs typeface="Traditional Arabic" pitchFamily="2" charset="-78"/>
                </a:rPr>
                <a:t>360 </a:t>
              </a:r>
              <a:r>
                <a:rPr lang="ar-SA" sz="2400" b="1">
                  <a:cs typeface="Al-KsorZulfiMath" pitchFamily="2" charset="-78"/>
                </a:rPr>
                <a:t>=</a:t>
              </a:r>
              <a:r>
                <a:rPr lang="ar-SA" sz="2400" b="1">
                  <a:cs typeface="Traditional Arabic" pitchFamily="2" charset="-78"/>
                </a:rPr>
                <a:t>  </a:t>
              </a:r>
              <a:endParaRPr lang="en-US" sz="1200">
                <a:cs typeface="Al-KsorZulfiMath" pitchFamily="2" charset="-78"/>
              </a:endParaRPr>
            </a:p>
          </p:txBody>
        </p:sp>
        <p:grpSp>
          <p:nvGrpSpPr>
            <p:cNvPr id="19497" name="Group 105"/>
            <p:cNvGrpSpPr>
              <a:grpSpLocks/>
            </p:cNvGrpSpPr>
            <p:nvPr/>
          </p:nvGrpSpPr>
          <p:grpSpPr bwMode="auto">
            <a:xfrm>
              <a:off x="1266" y="885"/>
              <a:ext cx="681" cy="499"/>
              <a:chOff x="225" y="3011"/>
              <a:chExt cx="681" cy="499"/>
            </a:xfrm>
          </p:grpSpPr>
          <p:sp>
            <p:nvSpPr>
              <p:cNvPr id="19498" name="Line 106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499" name="Text Box 107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11</a:t>
                </a:r>
                <a:endParaRPr lang="en-US" sz="2400" b="1">
                  <a:cs typeface="Traditional Arabic" pitchFamily="2" charset="-78"/>
                </a:endParaRPr>
              </a:p>
            </p:txBody>
          </p:sp>
          <p:sp>
            <p:nvSpPr>
              <p:cNvPr id="19500" name="Text Box 108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100</a:t>
                </a:r>
                <a:endParaRPr lang="en-US" sz="2400" b="1">
                  <a:cs typeface="Traditional Arabic" pitchFamily="2" charset="-78"/>
                </a:endParaRPr>
              </a:p>
            </p:txBody>
          </p:sp>
        </p:grpSp>
      </p:grpSp>
      <p:sp>
        <p:nvSpPr>
          <p:cNvPr id="29" name="Text Box 67"/>
          <p:cNvSpPr txBox="1">
            <a:spLocks noChangeArrowheads="1"/>
          </p:cNvSpPr>
          <p:nvPr/>
        </p:nvSpPr>
        <p:spPr bwMode="auto">
          <a:xfrm>
            <a:off x="4656138" y="4656138"/>
            <a:ext cx="2952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1200">
                <a:solidFill>
                  <a:srgbClr val="0000FF"/>
                </a:solidFill>
              </a:rPr>
              <a:t> </a:t>
            </a:r>
            <a:r>
              <a:rPr lang="ar-SA" sz="2400">
                <a:solidFill>
                  <a:srgbClr val="0000FF"/>
                </a:solidFill>
              </a:rPr>
              <a:t> </a:t>
            </a:r>
            <a:r>
              <a:rPr lang="ar-SA" sz="2400" b="1">
                <a:solidFill>
                  <a:srgbClr val="0000FF"/>
                </a:solidFill>
                <a:cs typeface="Traditional Arabic" pitchFamily="2" charset="-78"/>
              </a:rPr>
              <a:t>قطاع  الخضار </a:t>
            </a:r>
            <a:r>
              <a:rPr lang="ar-SA" sz="2400" b="1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2400" b="1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30" name="Text Box 69"/>
          <p:cNvSpPr txBox="1">
            <a:spLocks noChangeArrowheads="1"/>
          </p:cNvSpPr>
          <p:nvPr/>
        </p:nvSpPr>
        <p:spPr bwMode="auto">
          <a:xfrm>
            <a:off x="3116263" y="5291138"/>
            <a:ext cx="1439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/>
              <a:t>182درجة </a:t>
            </a:r>
            <a:endParaRPr lang="en-US" sz="2400"/>
          </a:p>
        </p:txBody>
      </p:sp>
      <p:sp>
        <p:nvSpPr>
          <p:cNvPr id="31" name="Text Box 70"/>
          <p:cNvSpPr txBox="1">
            <a:spLocks noChangeArrowheads="1"/>
          </p:cNvSpPr>
          <p:nvPr/>
        </p:nvSpPr>
        <p:spPr bwMode="auto">
          <a:xfrm>
            <a:off x="4610100" y="5880100"/>
            <a:ext cx="30495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1200">
                <a:solidFill>
                  <a:srgbClr val="0000FF"/>
                </a:solidFill>
              </a:rPr>
              <a:t> </a:t>
            </a:r>
            <a:r>
              <a:rPr lang="ar-SA" sz="2400">
                <a:solidFill>
                  <a:srgbClr val="0000FF"/>
                </a:solidFill>
              </a:rPr>
              <a:t> </a:t>
            </a:r>
            <a:r>
              <a:rPr lang="ar-SA" sz="2400" b="1">
                <a:solidFill>
                  <a:srgbClr val="0000FF"/>
                </a:solidFill>
                <a:cs typeface="Traditional Arabic" pitchFamily="2" charset="-78"/>
              </a:rPr>
              <a:t>قطاع غير ذلك </a:t>
            </a:r>
            <a:r>
              <a:rPr lang="ar-SA" sz="2400" b="1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2400" b="1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2341563" y="5878513"/>
            <a:ext cx="14398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>
                <a:cs typeface="Traditional Arabic" pitchFamily="2" charset="-78"/>
              </a:rPr>
              <a:t>29 درجة</a:t>
            </a:r>
            <a:endParaRPr lang="en-US" sz="2400"/>
          </a:p>
        </p:txBody>
      </p:sp>
      <p:grpSp>
        <p:nvGrpSpPr>
          <p:cNvPr id="23" name="Group 97"/>
          <p:cNvGrpSpPr>
            <a:grpSpLocks/>
          </p:cNvGrpSpPr>
          <p:nvPr/>
        </p:nvGrpSpPr>
        <p:grpSpPr bwMode="auto">
          <a:xfrm>
            <a:off x="4079875" y="5708650"/>
            <a:ext cx="1963738" cy="792163"/>
            <a:chOff x="827" y="885"/>
            <a:chExt cx="1237" cy="499"/>
          </a:xfrm>
        </p:grpSpPr>
        <p:sp>
          <p:nvSpPr>
            <p:cNvPr id="19491" name="Text Box 98"/>
            <p:cNvSpPr txBox="1">
              <a:spLocks noChangeArrowheads="1"/>
            </p:cNvSpPr>
            <p:nvPr/>
          </p:nvSpPr>
          <p:spPr bwMode="auto">
            <a:xfrm>
              <a:off x="827" y="981"/>
              <a:ext cx="123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>
                  <a:cs typeface="Al-KsorZulfiMath" pitchFamily="2" charset="-78"/>
                </a:rPr>
                <a:t>         × </a:t>
              </a:r>
              <a:r>
                <a:rPr lang="ar-SA" sz="2400" b="1">
                  <a:cs typeface="Traditional Arabic" pitchFamily="2" charset="-78"/>
                </a:rPr>
                <a:t>360 </a:t>
              </a:r>
              <a:r>
                <a:rPr lang="ar-SA" sz="2400" b="1">
                  <a:cs typeface="Al-KsorZulfiMath" pitchFamily="2" charset="-78"/>
                </a:rPr>
                <a:t>=</a:t>
              </a:r>
              <a:r>
                <a:rPr lang="ar-SA" sz="2400" b="1">
                  <a:cs typeface="Traditional Arabic" pitchFamily="2" charset="-78"/>
                </a:rPr>
                <a:t>  </a:t>
              </a:r>
              <a:endParaRPr lang="en-US" sz="1200">
                <a:cs typeface="Al-KsorZulfiMath" pitchFamily="2" charset="-78"/>
              </a:endParaRPr>
            </a:p>
          </p:txBody>
        </p:sp>
        <p:grpSp>
          <p:nvGrpSpPr>
            <p:cNvPr id="19492" name="Group 99"/>
            <p:cNvGrpSpPr>
              <a:grpSpLocks/>
            </p:cNvGrpSpPr>
            <p:nvPr/>
          </p:nvGrpSpPr>
          <p:grpSpPr bwMode="auto">
            <a:xfrm>
              <a:off x="1266" y="885"/>
              <a:ext cx="681" cy="499"/>
              <a:chOff x="225" y="3011"/>
              <a:chExt cx="681" cy="499"/>
            </a:xfrm>
          </p:grpSpPr>
          <p:sp>
            <p:nvSpPr>
              <p:cNvPr id="19493" name="Line 100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494" name="Text Box 101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9</a:t>
                </a:r>
                <a:endParaRPr lang="en-US" sz="2400" b="1">
                  <a:cs typeface="Traditional Arabic" pitchFamily="2" charset="-78"/>
                </a:endParaRPr>
              </a:p>
            </p:txBody>
          </p:sp>
          <p:sp>
            <p:nvSpPr>
              <p:cNvPr id="19495" name="Text Box 102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100</a:t>
                </a:r>
                <a:endParaRPr lang="en-US" sz="2400" b="1">
                  <a:cs typeface="Traditional Arabic" pitchFamily="2" charset="-78"/>
                </a:endParaRPr>
              </a:p>
            </p:txBody>
          </p:sp>
        </p:grpSp>
      </p:grpSp>
      <p:grpSp>
        <p:nvGrpSpPr>
          <p:cNvPr id="33" name="Group 103"/>
          <p:cNvGrpSpPr>
            <a:grpSpLocks/>
          </p:cNvGrpSpPr>
          <p:nvPr/>
        </p:nvGrpSpPr>
        <p:grpSpPr bwMode="auto">
          <a:xfrm>
            <a:off x="4375150" y="5126038"/>
            <a:ext cx="3025775" cy="792162"/>
            <a:chOff x="158" y="885"/>
            <a:chExt cx="1906" cy="499"/>
          </a:xfrm>
        </p:grpSpPr>
        <p:sp>
          <p:nvSpPr>
            <p:cNvPr id="19486" name="Text Box 104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>
                  <a:cs typeface="Al-KsorZulfiMath" pitchFamily="2" charset="-78"/>
                </a:rPr>
                <a:t>         × </a:t>
              </a:r>
              <a:r>
                <a:rPr lang="ar-SA" sz="2400" b="1">
                  <a:cs typeface="Traditional Arabic" pitchFamily="2" charset="-78"/>
                </a:rPr>
                <a:t>360 </a:t>
              </a:r>
              <a:r>
                <a:rPr lang="ar-SA" sz="2400" b="1">
                  <a:cs typeface="Al-KsorZulfiMath" pitchFamily="2" charset="-78"/>
                </a:rPr>
                <a:t>=</a:t>
              </a:r>
              <a:r>
                <a:rPr lang="ar-SA" sz="2400" b="1">
                  <a:cs typeface="Traditional Arabic" pitchFamily="2" charset="-78"/>
                </a:rPr>
                <a:t>  </a:t>
              </a:r>
              <a:endParaRPr lang="en-US" sz="1200">
                <a:cs typeface="Al-KsorZulfiMath" pitchFamily="2" charset="-78"/>
              </a:endParaRPr>
            </a:p>
          </p:txBody>
        </p:sp>
        <p:grpSp>
          <p:nvGrpSpPr>
            <p:cNvPr id="19487" name="Group 105"/>
            <p:cNvGrpSpPr>
              <a:grpSpLocks/>
            </p:cNvGrpSpPr>
            <p:nvPr/>
          </p:nvGrpSpPr>
          <p:grpSpPr bwMode="auto">
            <a:xfrm>
              <a:off x="1266" y="885"/>
              <a:ext cx="681" cy="499"/>
              <a:chOff x="225" y="3011"/>
              <a:chExt cx="681" cy="499"/>
            </a:xfrm>
          </p:grpSpPr>
          <p:sp>
            <p:nvSpPr>
              <p:cNvPr id="19488" name="Line 106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489" name="Text Box 107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56</a:t>
                </a:r>
                <a:endParaRPr lang="en-US" sz="2400" b="1">
                  <a:cs typeface="Traditional Arabic" pitchFamily="2" charset="-78"/>
                </a:endParaRPr>
              </a:p>
            </p:txBody>
          </p:sp>
          <p:sp>
            <p:nvSpPr>
              <p:cNvPr id="19490" name="Text Box 108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100</a:t>
                </a:r>
                <a:endParaRPr lang="en-US" sz="2400" b="1">
                  <a:cs typeface="Traditional Arabic" pitchFamily="2" charset="-78"/>
                </a:endParaRPr>
              </a:p>
            </p:txBody>
          </p:sp>
        </p:grp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275" y="3551238"/>
            <a:ext cx="22574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7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4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4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4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7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65984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7" grpId="0"/>
      <p:bldP spid="8" grpId="0"/>
      <p:bldP spid="9" grpId="0"/>
      <p:bldP spid="10" grpId="0"/>
      <p:bldP spid="29" grpId="0"/>
      <p:bldP spid="30" grpId="0"/>
      <p:bldP spid="31" grpId="0"/>
      <p:bldP spid="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r="54251"/>
          <a:stretch>
            <a:fillRect/>
          </a:stretch>
        </p:blipFill>
        <p:spPr bwMode="auto">
          <a:xfrm>
            <a:off x="817563" y="433388"/>
            <a:ext cx="32639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4"/>
          <p:cNvSpPr txBox="1">
            <a:spLocks noChangeArrowheads="1"/>
          </p:cNvSpPr>
          <p:nvPr/>
        </p:nvSpPr>
        <p:spPr bwMode="auto">
          <a:xfrm>
            <a:off x="4997450" y="1149350"/>
            <a:ext cx="29527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1200">
                <a:solidFill>
                  <a:srgbClr val="0000FF"/>
                </a:solidFill>
              </a:rPr>
              <a:t> </a:t>
            </a:r>
            <a:r>
              <a:rPr lang="ar-SA" sz="2400">
                <a:solidFill>
                  <a:srgbClr val="0000FF"/>
                </a:solidFill>
              </a:rPr>
              <a:t> </a:t>
            </a:r>
            <a:r>
              <a:rPr lang="ar-SA" sz="2400" b="1">
                <a:solidFill>
                  <a:srgbClr val="0000FF"/>
                </a:solidFill>
                <a:cs typeface="Traditional Arabic" pitchFamily="2" charset="-78"/>
              </a:rPr>
              <a:t>قطاع القوارب </a:t>
            </a:r>
            <a:r>
              <a:rPr lang="ar-SA" sz="2400" b="1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2400" b="1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6" name="Text Box 66"/>
          <p:cNvSpPr txBox="1">
            <a:spLocks noChangeArrowheads="1"/>
          </p:cNvSpPr>
          <p:nvPr/>
        </p:nvSpPr>
        <p:spPr bwMode="auto">
          <a:xfrm>
            <a:off x="3595688" y="1736725"/>
            <a:ext cx="1612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/>
              <a:t> </a:t>
            </a:r>
            <a:r>
              <a:rPr lang="ar-SA" sz="2400" b="1">
                <a:cs typeface="Traditional Arabic" pitchFamily="2" charset="-78"/>
              </a:rPr>
              <a:t>32درجة</a:t>
            </a:r>
            <a:endParaRPr lang="en-US" sz="2400"/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5081588" y="2347913"/>
            <a:ext cx="29527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1200">
                <a:solidFill>
                  <a:srgbClr val="0000FF"/>
                </a:solidFill>
              </a:rPr>
              <a:t> </a:t>
            </a:r>
            <a:r>
              <a:rPr lang="ar-SA" sz="2400">
                <a:solidFill>
                  <a:srgbClr val="0000FF"/>
                </a:solidFill>
              </a:rPr>
              <a:t> </a:t>
            </a:r>
            <a:r>
              <a:rPr lang="ar-SA" sz="2400" b="1">
                <a:solidFill>
                  <a:srgbClr val="0000FF"/>
                </a:solidFill>
                <a:cs typeface="Traditional Arabic" pitchFamily="2" charset="-78"/>
              </a:rPr>
              <a:t>قطاع  ألعاب </a:t>
            </a:r>
            <a:r>
              <a:rPr lang="ar-SA" sz="2400" b="1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2400" b="1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8" name="Text Box 69"/>
          <p:cNvSpPr txBox="1">
            <a:spLocks noChangeArrowheads="1"/>
          </p:cNvSpPr>
          <p:nvPr/>
        </p:nvSpPr>
        <p:spPr bwMode="auto">
          <a:xfrm>
            <a:off x="3360738" y="2940050"/>
            <a:ext cx="14398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/>
              <a:t>41درجة </a:t>
            </a:r>
            <a:endParaRPr lang="en-US" sz="2400"/>
          </a:p>
        </p:txBody>
      </p:sp>
      <p:sp>
        <p:nvSpPr>
          <p:cNvPr id="9" name="Text Box 70"/>
          <p:cNvSpPr txBox="1">
            <a:spLocks noChangeArrowheads="1"/>
          </p:cNvSpPr>
          <p:nvPr/>
        </p:nvSpPr>
        <p:spPr bwMode="auto">
          <a:xfrm>
            <a:off x="5035550" y="357187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1200">
                <a:solidFill>
                  <a:srgbClr val="0000FF"/>
                </a:solidFill>
              </a:rPr>
              <a:t> </a:t>
            </a:r>
            <a:r>
              <a:rPr lang="ar-SA" sz="2400">
                <a:solidFill>
                  <a:srgbClr val="0000FF"/>
                </a:solidFill>
              </a:rPr>
              <a:t> </a:t>
            </a:r>
            <a:r>
              <a:rPr lang="ar-SA" sz="2400" b="1">
                <a:solidFill>
                  <a:srgbClr val="0000FF"/>
                </a:solidFill>
                <a:cs typeface="Traditional Arabic" pitchFamily="2" charset="-78"/>
              </a:rPr>
              <a:t>قطاع السيارات </a:t>
            </a:r>
            <a:r>
              <a:rPr lang="ar-SA" sz="2400" b="1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2400" b="1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10" name="Text Box 72"/>
          <p:cNvSpPr txBox="1">
            <a:spLocks noChangeArrowheads="1"/>
          </p:cNvSpPr>
          <p:nvPr/>
        </p:nvSpPr>
        <p:spPr bwMode="auto">
          <a:xfrm>
            <a:off x="3595688" y="4232275"/>
            <a:ext cx="14398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>
                <a:cs typeface="Traditional Arabic" pitchFamily="2" charset="-78"/>
              </a:rPr>
              <a:t>175درجة</a:t>
            </a:r>
            <a:endParaRPr lang="en-US" sz="2400"/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5427663" y="1622425"/>
            <a:ext cx="2417762" cy="792163"/>
            <a:chOff x="158" y="885"/>
            <a:chExt cx="1906" cy="499"/>
          </a:xfrm>
        </p:grpSpPr>
        <p:sp>
          <p:nvSpPr>
            <p:cNvPr id="20530" name="Text Box 65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>
                  <a:cs typeface="Al-KsorZulfiMath" pitchFamily="2" charset="-78"/>
                </a:rPr>
                <a:t>         × </a:t>
              </a:r>
              <a:r>
                <a:rPr lang="ar-SA" sz="2400" b="1">
                  <a:cs typeface="Traditional Arabic" pitchFamily="2" charset="-78"/>
                </a:rPr>
                <a:t>360 </a:t>
              </a:r>
              <a:r>
                <a:rPr lang="ar-SA" sz="2400" b="1">
                  <a:cs typeface="Al-KsorZulfiMath" pitchFamily="2" charset="-78"/>
                </a:rPr>
                <a:t>=</a:t>
              </a:r>
              <a:r>
                <a:rPr lang="ar-SA" sz="2400" b="1">
                  <a:cs typeface="Traditional Arabic" pitchFamily="2" charset="-78"/>
                </a:rPr>
                <a:t>  </a:t>
              </a:r>
              <a:endParaRPr lang="en-US" sz="1200">
                <a:cs typeface="Al-KsorZulfiMath" pitchFamily="2" charset="-78"/>
              </a:endParaRPr>
            </a:p>
          </p:txBody>
        </p:sp>
        <p:grpSp>
          <p:nvGrpSpPr>
            <p:cNvPr id="20531" name="Group 95"/>
            <p:cNvGrpSpPr>
              <a:grpSpLocks/>
            </p:cNvGrpSpPr>
            <p:nvPr/>
          </p:nvGrpSpPr>
          <p:grpSpPr bwMode="auto">
            <a:xfrm>
              <a:off x="1266" y="885"/>
              <a:ext cx="681" cy="499"/>
              <a:chOff x="225" y="3011"/>
              <a:chExt cx="681" cy="499"/>
            </a:xfrm>
          </p:grpSpPr>
          <p:sp>
            <p:nvSpPr>
              <p:cNvPr id="20532" name="Line 91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0533" name="Text Box 93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7</a:t>
                </a:r>
                <a:endParaRPr lang="en-US" sz="2400" b="1">
                  <a:cs typeface="Traditional Arabic" pitchFamily="2" charset="-78"/>
                </a:endParaRPr>
              </a:p>
            </p:txBody>
          </p:sp>
          <p:sp>
            <p:nvSpPr>
              <p:cNvPr id="20534" name="Text Box 94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100</a:t>
                </a:r>
                <a:endParaRPr lang="en-US" sz="2400" b="1">
                  <a:cs typeface="Traditional Arabic" pitchFamily="2" charset="-78"/>
                </a:endParaRPr>
              </a:p>
            </p:txBody>
          </p:sp>
        </p:grpSp>
      </p:grpSp>
      <p:grpSp>
        <p:nvGrpSpPr>
          <p:cNvPr id="11" name="Group 97"/>
          <p:cNvGrpSpPr>
            <a:grpSpLocks/>
          </p:cNvGrpSpPr>
          <p:nvPr/>
        </p:nvGrpSpPr>
        <p:grpSpPr bwMode="auto">
          <a:xfrm>
            <a:off x="4797425" y="4087813"/>
            <a:ext cx="3025775" cy="792162"/>
            <a:chOff x="158" y="885"/>
            <a:chExt cx="1906" cy="499"/>
          </a:xfrm>
        </p:grpSpPr>
        <p:sp>
          <p:nvSpPr>
            <p:cNvPr id="20525" name="Text Box 98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>
                  <a:cs typeface="Al-KsorZulfiMath" pitchFamily="2" charset="-78"/>
                </a:rPr>
                <a:t>         × </a:t>
              </a:r>
              <a:r>
                <a:rPr lang="ar-SA" sz="2400" b="1">
                  <a:cs typeface="Traditional Arabic" pitchFamily="2" charset="-78"/>
                </a:rPr>
                <a:t>360 </a:t>
              </a:r>
              <a:r>
                <a:rPr lang="ar-SA" sz="2400" b="1">
                  <a:cs typeface="Al-KsorZulfiMath" pitchFamily="2" charset="-78"/>
                </a:rPr>
                <a:t>=</a:t>
              </a:r>
              <a:r>
                <a:rPr lang="ar-SA" sz="2400" b="1">
                  <a:cs typeface="Traditional Arabic" pitchFamily="2" charset="-78"/>
                </a:rPr>
                <a:t>  </a:t>
              </a:r>
              <a:endParaRPr lang="en-US" sz="1200">
                <a:cs typeface="Al-KsorZulfiMath" pitchFamily="2" charset="-78"/>
              </a:endParaRPr>
            </a:p>
          </p:txBody>
        </p:sp>
        <p:grpSp>
          <p:nvGrpSpPr>
            <p:cNvPr id="20526" name="Group 99"/>
            <p:cNvGrpSpPr>
              <a:grpSpLocks/>
            </p:cNvGrpSpPr>
            <p:nvPr/>
          </p:nvGrpSpPr>
          <p:grpSpPr bwMode="auto">
            <a:xfrm>
              <a:off x="1266" y="885"/>
              <a:ext cx="681" cy="499"/>
              <a:chOff x="225" y="3011"/>
              <a:chExt cx="681" cy="499"/>
            </a:xfrm>
          </p:grpSpPr>
          <p:sp>
            <p:nvSpPr>
              <p:cNvPr id="20527" name="Line 100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0528" name="Text Box 101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39</a:t>
                </a:r>
                <a:endParaRPr lang="en-US" sz="2400" b="1">
                  <a:cs typeface="Traditional Arabic" pitchFamily="2" charset="-78"/>
                </a:endParaRPr>
              </a:p>
            </p:txBody>
          </p:sp>
          <p:sp>
            <p:nvSpPr>
              <p:cNvPr id="20529" name="Text Box 102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100</a:t>
                </a:r>
                <a:endParaRPr lang="en-US" sz="2400" b="1">
                  <a:cs typeface="Traditional Arabic" pitchFamily="2" charset="-78"/>
                </a:endParaRPr>
              </a:p>
            </p:txBody>
          </p:sp>
        </p:grpSp>
      </p:grpSp>
      <p:grpSp>
        <p:nvGrpSpPr>
          <p:cNvPr id="17" name="Group 103"/>
          <p:cNvGrpSpPr>
            <a:grpSpLocks/>
          </p:cNvGrpSpPr>
          <p:nvPr/>
        </p:nvGrpSpPr>
        <p:grpSpPr bwMode="auto">
          <a:xfrm>
            <a:off x="4800600" y="2817813"/>
            <a:ext cx="3025775" cy="792162"/>
            <a:chOff x="158" y="885"/>
            <a:chExt cx="1906" cy="499"/>
          </a:xfrm>
        </p:grpSpPr>
        <p:sp>
          <p:nvSpPr>
            <p:cNvPr id="20520" name="Text Box 104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>
                  <a:cs typeface="Al-KsorZulfiMath" pitchFamily="2" charset="-78"/>
                </a:rPr>
                <a:t>         × </a:t>
              </a:r>
              <a:r>
                <a:rPr lang="ar-SA" sz="2400" b="1">
                  <a:cs typeface="Traditional Arabic" pitchFamily="2" charset="-78"/>
                </a:rPr>
                <a:t>360 </a:t>
              </a:r>
              <a:r>
                <a:rPr lang="ar-SA" sz="2400" b="1">
                  <a:cs typeface="Al-KsorZulfiMath" pitchFamily="2" charset="-78"/>
                </a:rPr>
                <a:t>=</a:t>
              </a:r>
              <a:r>
                <a:rPr lang="ar-SA" sz="2400" b="1">
                  <a:cs typeface="Traditional Arabic" pitchFamily="2" charset="-78"/>
                </a:rPr>
                <a:t>  </a:t>
              </a:r>
              <a:endParaRPr lang="en-US" sz="1200">
                <a:cs typeface="Al-KsorZulfiMath" pitchFamily="2" charset="-78"/>
              </a:endParaRPr>
            </a:p>
          </p:txBody>
        </p:sp>
        <p:grpSp>
          <p:nvGrpSpPr>
            <p:cNvPr id="20521" name="Group 105"/>
            <p:cNvGrpSpPr>
              <a:grpSpLocks/>
            </p:cNvGrpSpPr>
            <p:nvPr/>
          </p:nvGrpSpPr>
          <p:grpSpPr bwMode="auto">
            <a:xfrm>
              <a:off x="1266" y="885"/>
              <a:ext cx="681" cy="499"/>
              <a:chOff x="225" y="3011"/>
              <a:chExt cx="681" cy="499"/>
            </a:xfrm>
          </p:grpSpPr>
          <p:sp>
            <p:nvSpPr>
              <p:cNvPr id="20522" name="Line 106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0523" name="Text Box 107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9</a:t>
                </a:r>
                <a:endParaRPr lang="en-US" sz="2400" b="1">
                  <a:cs typeface="Traditional Arabic" pitchFamily="2" charset="-78"/>
                </a:endParaRPr>
              </a:p>
            </p:txBody>
          </p:sp>
          <p:sp>
            <p:nvSpPr>
              <p:cNvPr id="20524" name="Text Box 108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100</a:t>
                </a:r>
                <a:endParaRPr lang="en-US" sz="2400" b="1">
                  <a:cs typeface="Traditional Arabic" pitchFamily="2" charset="-78"/>
                </a:endParaRPr>
              </a:p>
            </p:txBody>
          </p:sp>
        </p:grpSp>
      </p:grpSp>
      <p:sp>
        <p:nvSpPr>
          <p:cNvPr id="29" name="Text Box 67"/>
          <p:cNvSpPr txBox="1">
            <a:spLocks noChangeArrowheads="1"/>
          </p:cNvSpPr>
          <p:nvPr/>
        </p:nvSpPr>
        <p:spPr bwMode="auto">
          <a:xfrm>
            <a:off x="4656138" y="4656138"/>
            <a:ext cx="2952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1200">
                <a:solidFill>
                  <a:srgbClr val="0000FF"/>
                </a:solidFill>
              </a:rPr>
              <a:t> </a:t>
            </a:r>
            <a:r>
              <a:rPr lang="ar-SA" sz="2400">
                <a:solidFill>
                  <a:srgbClr val="0000FF"/>
                </a:solidFill>
              </a:rPr>
              <a:t> </a:t>
            </a:r>
            <a:r>
              <a:rPr lang="ar-SA" sz="2400" b="1">
                <a:solidFill>
                  <a:srgbClr val="0000FF"/>
                </a:solidFill>
                <a:cs typeface="Traditional Arabic" pitchFamily="2" charset="-78"/>
              </a:rPr>
              <a:t>قطاع  القطار السريع </a:t>
            </a:r>
            <a:r>
              <a:rPr lang="ar-SA" sz="2400" b="1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2400" b="1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30" name="Text Box 69"/>
          <p:cNvSpPr txBox="1">
            <a:spLocks noChangeArrowheads="1"/>
          </p:cNvSpPr>
          <p:nvPr/>
        </p:nvSpPr>
        <p:spPr bwMode="auto">
          <a:xfrm>
            <a:off x="3116263" y="5291138"/>
            <a:ext cx="1439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/>
              <a:t>76درجة </a:t>
            </a:r>
            <a:endParaRPr lang="en-US" sz="2400"/>
          </a:p>
        </p:txBody>
      </p:sp>
      <p:sp>
        <p:nvSpPr>
          <p:cNvPr id="31" name="Text Box 70"/>
          <p:cNvSpPr txBox="1">
            <a:spLocks noChangeArrowheads="1"/>
          </p:cNvSpPr>
          <p:nvPr/>
        </p:nvSpPr>
        <p:spPr bwMode="auto">
          <a:xfrm>
            <a:off x="4935538" y="5880100"/>
            <a:ext cx="30495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1200">
                <a:solidFill>
                  <a:srgbClr val="0000FF"/>
                </a:solidFill>
              </a:rPr>
              <a:t> </a:t>
            </a:r>
            <a:r>
              <a:rPr lang="ar-SA" sz="2400">
                <a:solidFill>
                  <a:srgbClr val="0000FF"/>
                </a:solidFill>
              </a:rPr>
              <a:t> </a:t>
            </a:r>
            <a:r>
              <a:rPr lang="ar-SA" sz="2400" b="1">
                <a:solidFill>
                  <a:srgbClr val="0000FF"/>
                </a:solidFill>
                <a:cs typeface="Traditional Arabic" pitchFamily="2" charset="-78"/>
              </a:rPr>
              <a:t>قطاع الصحن الدوار </a:t>
            </a:r>
            <a:r>
              <a:rPr lang="ar-SA" sz="2400" b="1">
                <a:solidFill>
                  <a:srgbClr val="0000FF"/>
                </a:solidFill>
                <a:cs typeface="Al-KsorZulfiMath" pitchFamily="2" charset="-78"/>
              </a:rPr>
              <a:t>=</a:t>
            </a:r>
            <a:endParaRPr lang="en-US" sz="2400" b="1">
              <a:solidFill>
                <a:srgbClr val="0000FF"/>
              </a:solidFill>
              <a:cs typeface="Al-KsorZulfiMath" pitchFamily="2" charset="-78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2341563" y="5878513"/>
            <a:ext cx="14398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>
                <a:cs typeface="Traditional Arabic" pitchFamily="2" charset="-78"/>
              </a:rPr>
              <a:t>36درجة</a:t>
            </a:r>
            <a:endParaRPr lang="en-US" sz="2400"/>
          </a:p>
        </p:txBody>
      </p:sp>
      <p:grpSp>
        <p:nvGrpSpPr>
          <p:cNvPr id="23" name="Group 97"/>
          <p:cNvGrpSpPr>
            <a:grpSpLocks/>
          </p:cNvGrpSpPr>
          <p:nvPr/>
        </p:nvGrpSpPr>
        <p:grpSpPr bwMode="auto">
          <a:xfrm>
            <a:off x="4079875" y="5834063"/>
            <a:ext cx="1963738" cy="792162"/>
            <a:chOff x="827" y="885"/>
            <a:chExt cx="1237" cy="499"/>
          </a:xfrm>
        </p:grpSpPr>
        <p:sp>
          <p:nvSpPr>
            <p:cNvPr id="20515" name="Text Box 98"/>
            <p:cNvSpPr txBox="1">
              <a:spLocks noChangeArrowheads="1"/>
            </p:cNvSpPr>
            <p:nvPr/>
          </p:nvSpPr>
          <p:spPr bwMode="auto">
            <a:xfrm>
              <a:off x="827" y="981"/>
              <a:ext cx="123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>
                  <a:cs typeface="Al-KsorZulfiMath" pitchFamily="2" charset="-78"/>
                </a:rPr>
                <a:t>         × </a:t>
              </a:r>
              <a:r>
                <a:rPr lang="ar-SA" sz="2400" b="1">
                  <a:cs typeface="Traditional Arabic" pitchFamily="2" charset="-78"/>
                </a:rPr>
                <a:t>360 </a:t>
              </a:r>
              <a:r>
                <a:rPr lang="ar-SA" sz="2400" b="1">
                  <a:cs typeface="Al-KsorZulfiMath" pitchFamily="2" charset="-78"/>
                </a:rPr>
                <a:t>=</a:t>
              </a:r>
              <a:r>
                <a:rPr lang="ar-SA" sz="2400" b="1">
                  <a:cs typeface="Traditional Arabic" pitchFamily="2" charset="-78"/>
                </a:rPr>
                <a:t>  </a:t>
              </a:r>
              <a:endParaRPr lang="en-US" sz="1200">
                <a:cs typeface="Al-KsorZulfiMath" pitchFamily="2" charset="-78"/>
              </a:endParaRPr>
            </a:p>
          </p:txBody>
        </p:sp>
        <p:grpSp>
          <p:nvGrpSpPr>
            <p:cNvPr id="20516" name="Group 99"/>
            <p:cNvGrpSpPr>
              <a:grpSpLocks/>
            </p:cNvGrpSpPr>
            <p:nvPr/>
          </p:nvGrpSpPr>
          <p:grpSpPr bwMode="auto">
            <a:xfrm>
              <a:off x="1266" y="885"/>
              <a:ext cx="681" cy="499"/>
              <a:chOff x="225" y="3011"/>
              <a:chExt cx="681" cy="499"/>
            </a:xfrm>
          </p:grpSpPr>
          <p:sp>
            <p:nvSpPr>
              <p:cNvPr id="20517" name="Line 100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0518" name="Text Box 101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8</a:t>
                </a:r>
                <a:endParaRPr lang="en-US" sz="2400" b="1">
                  <a:cs typeface="Traditional Arabic" pitchFamily="2" charset="-78"/>
                </a:endParaRPr>
              </a:p>
            </p:txBody>
          </p:sp>
          <p:sp>
            <p:nvSpPr>
              <p:cNvPr id="20519" name="Text Box 102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100</a:t>
                </a:r>
                <a:endParaRPr lang="en-US" sz="2400" b="1">
                  <a:cs typeface="Traditional Arabic" pitchFamily="2" charset="-78"/>
                </a:endParaRPr>
              </a:p>
            </p:txBody>
          </p:sp>
        </p:grpSp>
      </p:grpSp>
      <p:grpSp>
        <p:nvGrpSpPr>
          <p:cNvPr id="33" name="Group 103"/>
          <p:cNvGrpSpPr>
            <a:grpSpLocks/>
          </p:cNvGrpSpPr>
          <p:nvPr/>
        </p:nvGrpSpPr>
        <p:grpSpPr bwMode="auto">
          <a:xfrm>
            <a:off x="4375150" y="5126038"/>
            <a:ext cx="3025775" cy="792162"/>
            <a:chOff x="158" y="885"/>
            <a:chExt cx="1906" cy="499"/>
          </a:xfrm>
        </p:grpSpPr>
        <p:sp>
          <p:nvSpPr>
            <p:cNvPr id="20510" name="Text Box 104"/>
            <p:cNvSpPr txBox="1">
              <a:spLocks noChangeArrowheads="1"/>
            </p:cNvSpPr>
            <p:nvPr/>
          </p:nvSpPr>
          <p:spPr bwMode="auto">
            <a:xfrm>
              <a:off x="158" y="981"/>
              <a:ext cx="190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>
                  <a:cs typeface="Al-KsorZulfiMath" pitchFamily="2" charset="-78"/>
                </a:rPr>
                <a:t>         × </a:t>
              </a:r>
              <a:r>
                <a:rPr lang="ar-SA" sz="2400" b="1">
                  <a:cs typeface="Traditional Arabic" pitchFamily="2" charset="-78"/>
                </a:rPr>
                <a:t>360 </a:t>
              </a:r>
              <a:r>
                <a:rPr lang="ar-SA" sz="2400" b="1">
                  <a:cs typeface="Al-KsorZulfiMath" pitchFamily="2" charset="-78"/>
                </a:rPr>
                <a:t>=</a:t>
              </a:r>
              <a:r>
                <a:rPr lang="ar-SA" sz="2400" b="1">
                  <a:cs typeface="Traditional Arabic" pitchFamily="2" charset="-78"/>
                </a:rPr>
                <a:t>  </a:t>
              </a:r>
              <a:endParaRPr lang="en-US" sz="1200">
                <a:cs typeface="Al-KsorZulfiMath" pitchFamily="2" charset="-78"/>
              </a:endParaRPr>
            </a:p>
          </p:txBody>
        </p:sp>
        <p:grpSp>
          <p:nvGrpSpPr>
            <p:cNvPr id="20511" name="Group 105"/>
            <p:cNvGrpSpPr>
              <a:grpSpLocks/>
            </p:cNvGrpSpPr>
            <p:nvPr/>
          </p:nvGrpSpPr>
          <p:grpSpPr bwMode="auto">
            <a:xfrm>
              <a:off x="1266" y="885"/>
              <a:ext cx="681" cy="499"/>
              <a:chOff x="225" y="3011"/>
              <a:chExt cx="681" cy="499"/>
            </a:xfrm>
          </p:grpSpPr>
          <p:sp>
            <p:nvSpPr>
              <p:cNvPr id="20512" name="Line 106"/>
              <p:cNvSpPr>
                <a:spLocks noChangeShapeType="1"/>
              </p:cNvSpPr>
              <p:nvPr/>
            </p:nvSpPr>
            <p:spPr bwMode="auto">
              <a:xfrm>
                <a:off x="431" y="3294"/>
                <a:ext cx="40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0513" name="Text Box 107"/>
              <p:cNvSpPr txBox="1">
                <a:spLocks noChangeArrowheads="1"/>
              </p:cNvSpPr>
              <p:nvPr/>
            </p:nvSpPr>
            <p:spPr bwMode="auto">
              <a:xfrm>
                <a:off x="353" y="3011"/>
                <a:ext cx="49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17</a:t>
                </a:r>
                <a:endParaRPr lang="en-US" sz="2400" b="1">
                  <a:cs typeface="Traditional Arabic" pitchFamily="2" charset="-78"/>
                </a:endParaRPr>
              </a:p>
            </p:txBody>
          </p:sp>
          <p:sp>
            <p:nvSpPr>
              <p:cNvPr id="20514" name="Text Box 108"/>
              <p:cNvSpPr txBox="1">
                <a:spLocks noChangeArrowheads="1"/>
              </p:cNvSpPr>
              <p:nvPr/>
            </p:nvSpPr>
            <p:spPr bwMode="auto">
              <a:xfrm>
                <a:off x="225" y="3219"/>
                <a:ext cx="68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>
                    <a:cs typeface="Traditional Arabic" pitchFamily="2" charset="-78"/>
                  </a:rPr>
                  <a:t>100</a:t>
                </a:r>
                <a:endParaRPr lang="en-US" sz="2400" b="1">
                  <a:cs typeface="Traditional Arabic" pitchFamily="2" charset="-78"/>
                </a:endParaRPr>
              </a:p>
            </p:txBody>
          </p:sp>
        </p:grpSp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" y="3267075"/>
            <a:ext cx="3109913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0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4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4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4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50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47100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7" grpId="0"/>
      <p:bldP spid="8" grpId="0"/>
      <p:bldP spid="9" grpId="0"/>
      <p:bldP spid="10" grpId="0"/>
      <p:bldP spid="29" grpId="0"/>
      <p:bldP spid="30" grpId="0"/>
      <p:bldP spid="31" grpId="0"/>
      <p:bldP spid="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963" y="979488"/>
            <a:ext cx="715168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l="37468" b="78458"/>
          <a:stretch>
            <a:fillRect/>
          </a:stretch>
        </p:blipFill>
        <p:spPr bwMode="auto">
          <a:xfrm>
            <a:off x="4545013" y="1943100"/>
            <a:ext cx="340518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1389063"/>
            <a:ext cx="2259012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29182" t="21542" b="49110"/>
          <a:stretch>
            <a:fillRect/>
          </a:stretch>
        </p:blipFill>
        <p:spPr bwMode="auto">
          <a:xfrm>
            <a:off x="4094163" y="2997200"/>
            <a:ext cx="3856037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t="50890"/>
          <a:stretch>
            <a:fillRect/>
          </a:stretch>
        </p:blipFill>
        <p:spPr bwMode="auto">
          <a:xfrm>
            <a:off x="2505075" y="4292600"/>
            <a:ext cx="5445125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9"/>
          <p:cNvSpPr txBox="1">
            <a:spLocks noChangeArrowheads="1"/>
          </p:cNvSpPr>
          <p:nvPr/>
        </p:nvSpPr>
        <p:spPr bwMode="auto">
          <a:xfrm>
            <a:off x="5435600" y="2516188"/>
            <a:ext cx="1439863" cy="5238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dirty="0"/>
              <a:t>الورق</a:t>
            </a:r>
            <a:endParaRPr lang="en-US" sz="2800" dirty="0"/>
          </a:p>
        </p:txBody>
      </p:sp>
      <p:sp>
        <p:nvSpPr>
          <p:cNvPr id="9" name="Text Box 69"/>
          <p:cNvSpPr txBox="1">
            <a:spLocks noChangeArrowheads="1"/>
          </p:cNvSpPr>
          <p:nvPr/>
        </p:nvSpPr>
        <p:spPr bwMode="auto">
          <a:xfrm>
            <a:off x="4975225" y="3771900"/>
            <a:ext cx="1439863" cy="52228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dirty="0"/>
              <a:t>3 مرات 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5488" y="5643563"/>
            <a:ext cx="3419475" cy="552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151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81829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196975"/>
            <a:ext cx="4819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7225" y="1760538"/>
            <a:ext cx="36004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684338"/>
            <a:ext cx="31146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9"/>
          <p:cNvSpPr txBox="1">
            <a:spLocks noChangeArrowheads="1"/>
          </p:cNvSpPr>
          <p:nvPr/>
        </p:nvSpPr>
        <p:spPr bwMode="auto">
          <a:xfrm>
            <a:off x="5638800" y="4395788"/>
            <a:ext cx="1439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/>
              <a:t>15 %</a:t>
            </a:r>
            <a:endParaRPr lang="en-US" sz="2800"/>
          </a:p>
        </p:txBody>
      </p:sp>
      <p:sp>
        <p:nvSpPr>
          <p:cNvPr id="9" name="Text Box 69"/>
          <p:cNvSpPr txBox="1">
            <a:spLocks noChangeArrowheads="1"/>
          </p:cNvSpPr>
          <p:nvPr/>
        </p:nvSpPr>
        <p:spPr bwMode="auto">
          <a:xfrm>
            <a:off x="873125" y="4395788"/>
            <a:ext cx="1439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/>
              <a:t>40 %</a:t>
            </a:r>
            <a:endParaRPr lang="en-US" sz="2800"/>
          </a:p>
        </p:txBody>
      </p:sp>
      <p:pic>
        <p:nvPicPr>
          <p:cNvPr id="2253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253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18234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876104"/>
            <a:ext cx="4643039" cy="292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9317" y="845097"/>
            <a:ext cx="2409825" cy="279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39812" y="3889624"/>
            <a:ext cx="7203277" cy="2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12" y="99152"/>
            <a:ext cx="3423000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27797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7913" y="1052513"/>
            <a:ext cx="698023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50000"/>
          <a:stretch>
            <a:fillRect/>
          </a:stretch>
        </p:blipFill>
        <p:spPr bwMode="auto">
          <a:xfrm>
            <a:off x="5091113" y="1825625"/>
            <a:ext cx="2663825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3500438"/>
            <a:ext cx="5030787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356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97351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7913" y="1052513"/>
            <a:ext cx="698023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2110" r="50000"/>
          <a:stretch>
            <a:fillRect/>
          </a:stretch>
        </p:blipFill>
        <p:spPr bwMode="auto">
          <a:xfrm>
            <a:off x="1476375" y="1727200"/>
            <a:ext cx="33924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52750" y="3714750"/>
            <a:ext cx="4300538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458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43544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7275" y="1268413"/>
            <a:ext cx="43529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251967"/>
            <a:ext cx="29718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b="77750"/>
          <a:stretch>
            <a:fillRect/>
          </a:stretch>
        </p:blipFill>
        <p:spPr bwMode="auto">
          <a:xfrm>
            <a:off x="3683000" y="2765425"/>
            <a:ext cx="41814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8" y="3716338"/>
            <a:ext cx="2630487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560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38020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t="25134" b="31512"/>
          <a:stretch>
            <a:fillRect/>
          </a:stretch>
        </p:blipFill>
        <p:spPr bwMode="auto">
          <a:xfrm>
            <a:off x="3635375" y="1951038"/>
            <a:ext cx="418147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63399"/>
          <a:stretch>
            <a:fillRect/>
          </a:stretch>
        </p:blipFill>
        <p:spPr bwMode="auto">
          <a:xfrm>
            <a:off x="3348038" y="4148138"/>
            <a:ext cx="4181475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9"/>
          <p:cNvSpPr txBox="1">
            <a:spLocks noChangeArrowheads="1"/>
          </p:cNvSpPr>
          <p:nvPr/>
        </p:nvSpPr>
        <p:spPr bwMode="auto">
          <a:xfrm>
            <a:off x="3779838" y="3446463"/>
            <a:ext cx="33909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/>
              <a:t>القطعة ب والقطعة جـ</a:t>
            </a:r>
            <a:endParaRPr lang="en-US" sz="2800"/>
          </a:p>
        </p:txBody>
      </p:sp>
      <p:sp>
        <p:nvSpPr>
          <p:cNvPr id="9" name="Text Box 69"/>
          <p:cNvSpPr txBox="1">
            <a:spLocks noChangeArrowheads="1"/>
          </p:cNvSpPr>
          <p:nvPr/>
        </p:nvSpPr>
        <p:spPr bwMode="auto">
          <a:xfrm>
            <a:off x="3192463" y="5157788"/>
            <a:ext cx="43227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/>
              <a:t>القطعة جـ ثلاثة أضعاف القطعة د </a:t>
            </a:r>
            <a:endParaRPr lang="en-US" sz="2800"/>
          </a:p>
        </p:txBody>
      </p:sp>
      <p:pic>
        <p:nvPicPr>
          <p:cNvPr id="2663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3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663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24535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427538" y="433388"/>
            <a:ext cx="3522662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525" y="1125538"/>
            <a:ext cx="46386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74713"/>
            <a:ext cx="18097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9"/>
          <p:cNvSpPr txBox="1">
            <a:spLocks noChangeArrowheads="1"/>
          </p:cNvSpPr>
          <p:nvPr/>
        </p:nvSpPr>
        <p:spPr bwMode="auto">
          <a:xfrm>
            <a:off x="4427538" y="3873500"/>
            <a:ext cx="19240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/>
              <a:t>5 . 12 %</a:t>
            </a:r>
            <a:endParaRPr lang="en-US" sz="2800"/>
          </a:p>
        </p:txBody>
      </p:sp>
      <p:pic>
        <p:nvPicPr>
          <p:cNvPr id="2765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765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81180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427538" y="433388"/>
            <a:ext cx="3522662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7650" y="1268413"/>
            <a:ext cx="51625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773238"/>
            <a:ext cx="25241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9"/>
          <p:cNvSpPr txBox="1">
            <a:spLocks noChangeArrowheads="1"/>
          </p:cNvSpPr>
          <p:nvPr/>
        </p:nvSpPr>
        <p:spPr bwMode="auto">
          <a:xfrm>
            <a:off x="2787650" y="3716338"/>
            <a:ext cx="4281488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/>
              <a:t>لا يمكن تمثيل البيانات في قطاعات دائرية لأن مجموع النسب المئوية أكبر من  100 % وصل 154 % </a:t>
            </a:r>
            <a:endParaRPr lang="en-US" sz="2800"/>
          </a:p>
        </p:txBody>
      </p:sp>
      <p:pic>
        <p:nvPicPr>
          <p:cNvPr id="2867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868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17452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6588125" y="433388"/>
            <a:ext cx="2157413" cy="4318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الرابع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000232" y="1785926"/>
            <a:ext cx="6315400" cy="2557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205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5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58665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7164388" y="330200"/>
            <a:ext cx="139382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نشاط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0895" y="937864"/>
            <a:ext cx="43624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7432" y="937864"/>
            <a:ext cx="14001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3482" y="2112665"/>
            <a:ext cx="40100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1332" y="1988840"/>
            <a:ext cx="13906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3482" y="3068960"/>
            <a:ext cx="38862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57326" y="4264520"/>
            <a:ext cx="52768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79712" y="4913337"/>
            <a:ext cx="52482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37390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7197725" y="433388"/>
            <a:ext cx="1504950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8175" y="1773238"/>
            <a:ext cx="17145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2276475"/>
            <a:ext cx="31813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5663" y="3124200"/>
            <a:ext cx="2524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0" y="3141663"/>
            <a:ext cx="9334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4575" y="3500438"/>
            <a:ext cx="28860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1788" y="3889375"/>
            <a:ext cx="45815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59475" y="4365625"/>
            <a:ext cx="17811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43138" y="4389438"/>
            <a:ext cx="1552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73963" y="4868863"/>
            <a:ext cx="13239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1288" y="5589588"/>
            <a:ext cx="45624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35150" y="1800225"/>
            <a:ext cx="16002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6" name="مخطط انسيابي: تحضير 6">
              <a:hlinkClick r:id="" action="ppaction://hlinkshowjump?jump=firstslide" highlightClick="1">
                <a:snd r:embed="rId15" name="الترجمة من Google#en-ar-ط§ظ„طھظ„_3.wav"/>
              </a:hlinkClick>
              <a:hlinkHover r:id="" action="ppaction://noaction">
                <a:snd r:embed="rId1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7" name="سهم مسنن إلى اليمين 7">
              <a:hlinkClick r:id="" action="ppaction://hlinkshowjump?jump=previousslide" highlightClick="1">
                <a:snd r:embed="rId16" name="الترجمة من Google#en-ar-ط§ظ„طھظ„_2.wav"/>
              </a:hlinkClick>
              <a:hlinkHover r:id="" action="ppaction://noaction" highlightClick="1">
                <a:snd r:embed="rId1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8" name="سهم مسنن إلى اليمين 8">
              <a:hlinkClick r:id="" action="ppaction://hlinkshowjump?jump=nextslide" highlightClick="1">
                <a:snd r:embed="rId17" name="الترجمة من Google#en-ar-ط§ظ„طھظ„.wav"/>
              </a:hlinkClick>
              <a:hlinkHover r:id="" action="ppaction://noaction">
                <a:snd r:embed="rId1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6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68341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659563" y="433388"/>
            <a:ext cx="2043112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من الاختبار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4200" y="1773238"/>
            <a:ext cx="30384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1717675"/>
            <a:ext cx="18478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8625" y="3575050"/>
            <a:ext cx="657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2025" y="3641725"/>
            <a:ext cx="3276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6038" y="4133850"/>
            <a:ext cx="357187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31050" y="5876925"/>
            <a:ext cx="12287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613" y="3843338"/>
            <a:ext cx="13525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6200" y="4295775"/>
            <a:ext cx="261937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4929188"/>
            <a:ext cx="23717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1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8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4" name="مخطط انسيابي: تحضير 6">
              <a:hlinkClick r:id="" action="ppaction://hlinkshowjump?jump=firstslide" highlightClick="1">
                <a:snd r:embed="rId13" name="الترجمة من Google#en-ar-ط§ظ„طھظ„_3.wav"/>
              </a:hlinkClick>
              <a:hlinkHover r:id="" action="ppaction://noaction">
                <a:snd r:embed="rId13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14" name="الترجمة من Google#en-ar-ط§ظ„طھظ„_2.wav"/>
              </a:hlinkClick>
              <a:hlinkHover r:id="" action="ppaction://noaction" highlightClick="1">
                <a:snd r:embed="rId14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6" name="سهم مسنن إلى اليمين 8">
              <a:hlinkClick r:id="" action="ppaction://hlinkshowjump?jump=nextslide" highlightClick="1">
                <a:snd r:embed="rId15" name="الترجمة من Google#en-ar-ط§ظ„طھظ„.wav"/>
              </a:hlinkClick>
              <a:hlinkHover r:id="" action="ppaction://noaction">
                <a:snd r:embed="rId15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8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82233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بطاقة 3"/>
          <p:cNvSpPr/>
          <p:nvPr/>
        </p:nvSpPr>
        <p:spPr>
          <a:xfrm>
            <a:off x="6829898" y="-24"/>
            <a:ext cx="1728192" cy="451520"/>
          </a:xfrm>
          <a:prstGeom prst="flowChartPunchedCar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مثال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8713" y="1008063"/>
            <a:ext cx="13049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1950" y="979488"/>
            <a:ext cx="26574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5250" y="1079500"/>
            <a:ext cx="62103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8513" y="2903538"/>
            <a:ext cx="29051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7613" y="3768725"/>
            <a:ext cx="62960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9300" y="5256213"/>
            <a:ext cx="17145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73438" y="5422900"/>
            <a:ext cx="2857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57313" y="5240338"/>
            <a:ext cx="13430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0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8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12" name="الترجمة من Google#en-ar-ط§ظ„طھظ„_3.wav"/>
              </a:hlinkClick>
              <a:hlinkHover r:id="" action="ppaction://noaction">
                <a:snd r:embed="rId12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13" name="الترجمة من Google#en-ar-ط§ظ„طھظ„_2.wav"/>
              </a:hlinkClick>
              <a:hlinkHover r:id="" action="ppaction://noaction" highlightClick="1">
                <a:snd r:embed="rId13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4" name="الترجمة من Google#en-ar-ط§ظ„طھظ„.wav"/>
              </a:hlinkClick>
              <a:hlinkHover r:id="" action="ppaction://noaction">
                <a:snd r:embed="rId14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8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12" y="99152"/>
            <a:ext cx="3423000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84357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1143000"/>
            <a:ext cx="4972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2143125"/>
            <a:ext cx="52292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9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19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0189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00788" y="433388"/>
            <a:ext cx="240188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من واقع الحياة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5900" y="1773238"/>
            <a:ext cx="46767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971675"/>
            <a:ext cx="17145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6313" y="3860800"/>
            <a:ext cx="13430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4138" y="4508500"/>
            <a:ext cx="35052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3525" y="5286375"/>
            <a:ext cx="46291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38520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7197725" y="433388"/>
            <a:ext cx="1504950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أمثلة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6800" y="96644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8738" y="1390475"/>
            <a:ext cx="35337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1825" y="1352375"/>
            <a:ext cx="9334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1913" y="2903363"/>
            <a:ext cx="48006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43808" y="4098379"/>
            <a:ext cx="49244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76253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7092950" y="433388"/>
            <a:ext cx="1446213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2275" y="946645"/>
            <a:ext cx="2043113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9"/>
          <p:cNvSpPr txBox="1">
            <a:spLocks noChangeArrowheads="1"/>
          </p:cNvSpPr>
          <p:nvPr/>
        </p:nvSpPr>
        <p:spPr bwMode="auto">
          <a:xfrm>
            <a:off x="6780212" y="2695200"/>
            <a:ext cx="1439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/>
              <a:t>44درجة </a:t>
            </a:r>
            <a:endParaRPr lang="en-US" sz="2800" b="1"/>
          </a:p>
        </p:txBody>
      </p:sp>
      <p:sp>
        <p:nvSpPr>
          <p:cNvPr id="6" name="Text Box 69"/>
          <p:cNvSpPr txBox="1">
            <a:spLocks noChangeArrowheads="1"/>
          </p:cNvSpPr>
          <p:nvPr/>
        </p:nvSpPr>
        <p:spPr bwMode="auto">
          <a:xfrm>
            <a:off x="3694112" y="2753937"/>
            <a:ext cx="1439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/>
              <a:t>134درجة </a:t>
            </a:r>
            <a:endParaRPr lang="en-US" sz="2800" b="1"/>
          </a:p>
        </p:txBody>
      </p:sp>
      <p:sp>
        <p:nvSpPr>
          <p:cNvPr id="8" name="Text Box 69"/>
          <p:cNvSpPr txBox="1">
            <a:spLocks noChangeArrowheads="1"/>
          </p:cNvSpPr>
          <p:nvPr/>
        </p:nvSpPr>
        <p:spPr bwMode="auto">
          <a:xfrm>
            <a:off x="1028700" y="2906337"/>
            <a:ext cx="1439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/>
              <a:t>45درجة </a:t>
            </a:r>
            <a:endParaRPr lang="en-US" sz="2800"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25029"/>
          <a:stretch>
            <a:fillRect/>
          </a:stretch>
        </p:blipFill>
        <p:spPr bwMode="auto">
          <a:xfrm>
            <a:off x="1173162" y="1471064"/>
            <a:ext cx="6627813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9"/>
          <p:cNvSpPr txBox="1">
            <a:spLocks noChangeArrowheads="1"/>
          </p:cNvSpPr>
          <p:nvPr/>
        </p:nvSpPr>
        <p:spPr bwMode="auto">
          <a:xfrm>
            <a:off x="3419475" y="4120581"/>
            <a:ext cx="3028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/>
              <a:t>ق &lt; ع = 88 درجة</a:t>
            </a:r>
            <a:endParaRPr lang="en-US" sz="2800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05490" y="3430775"/>
            <a:ext cx="7948965" cy="54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2988" y="4624413"/>
            <a:ext cx="7496175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ستطيل 16"/>
          <p:cNvSpPr/>
          <p:nvPr/>
        </p:nvSpPr>
        <p:spPr>
          <a:xfrm>
            <a:off x="5364163" y="5445150"/>
            <a:ext cx="1223962" cy="4746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4116233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/>
      <p:bldP spid="8" grpId="0"/>
      <p:bldP spid="14" grpId="0"/>
      <p:bldP spid="1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7374259" y="908720"/>
            <a:ext cx="1446213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sp>
        <p:nvSpPr>
          <p:cNvPr id="5" name="Text Box 69"/>
          <p:cNvSpPr txBox="1">
            <a:spLocks noChangeArrowheads="1"/>
          </p:cNvSpPr>
          <p:nvPr/>
        </p:nvSpPr>
        <p:spPr bwMode="auto">
          <a:xfrm>
            <a:off x="6208713" y="3830200"/>
            <a:ext cx="22225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/>
              <a:t>متطابق الأضلاع وحاد الزوايا </a:t>
            </a:r>
            <a:endParaRPr lang="en-US" sz="2800" b="1" dirty="0"/>
          </a:p>
        </p:txBody>
      </p:sp>
      <p:sp>
        <p:nvSpPr>
          <p:cNvPr id="6" name="Text Box 69"/>
          <p:cNvSpPr txBox="1">
            <a:spLocks noChangeArrowheads="1"/>
          </p:cNvSpPr>
          <p:nvPr/>
        </p:nvSpPr>
        <p:spPr bwMode="auto">
          <a:xfrm>
            <a:off x="3708400" y="3830768"/>
            <a:ext cx="22320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/>
              <a:t>قائم الزاوية ومختلف الأضلاع </a:t>
            </a:r>
            <a:endParaRPr lang="en-US" sz="2800" b="1" dirty="0"/>
          </a:p>
        </p:txBody>
      </p:sp>
      <p:sp>
        <p:nvSpPr>
          <p:cNvPr id="8" name="Text Box 69"/>
          <p:cNvSpPr txBox="1">
            <a:spLocks noChangeArrowheads="1"/>
          </p:cNvSpPr>
          <p:nvPr/>
        </p:nvSpPr>
        <p:spPr bwMode="auto">
          <a:xfrm>
            <a:off x="971550" y="3803328"/>
            <a:ext cx="20875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/>
              <a:t>متطابق الضلعين , حاد الزوايا </a:t>
            </a:r>
            <a:endParaRPr lang="en-US" sz="2800" b="1" dirty="0"/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114" y="1441920"/>
            <a:ext cx="7673023" cy="245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6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59674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7092950" y="433388"/>
            <a:ext cx="1446213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23009"/>
            <a:ext cx="8104172" cy="15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662547"/>
            <a:ext cx="2893580" cy="117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9330" y="2378024"/>
            <a:ext cx="1936750" cy="162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639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1550" y="4077072"/>
            <a:ext cx="7567613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9"/>
          <p:cNvSpPr txBox="1">
            <a:spLocks noChangeArrowheads="1"/>
          </p:cNvSpPr>
          <p:nvPr/>
        </p:nvSpPr>
        <p:spPr bwMode="auto">
          <a:xfrm>
            <a:off x="6794500" y="5589240"/>
            <a:ext cx="1439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/>
              <a:t>118درجة </a:t>
            </a:r>
            <a:endParaRPr lang="en-US" sz="2800" b="1"/>
          </a:p>
        </p:txBody>
      </p:sp>
      <p:sp>
        <p:nvSpPr>
          <p:cNvPr id="14" name="Text Box 69"/>
          <p:cNvSpPr txBox="1">
            <a:spLocks noChangeArrowheads="1"/>
          </p:cNvSpPr>
          <p:nvPr/>
        </p:nvSpPr>
        <p:spPr bwMode="auto">
          <a:xfrm>
            <a:off x="3708400" y="5647977"/>
            <a:ext cx="1439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/>
              <a:t>90درجة </a:t>
            </a:r>
            <a:endParaRPr lang="en-US" sz="2800" b="1"/>
          </a:p>
        </p:txBody>
      </p:sp>
      <p:sp>
        <p:nvSpPr>
          <p:cNvPr id="15" name="Text Box 69"/>
          <p:cNvSpPr txBox="1">
            <a:spLocks noChangeArrowheads="1"/>
          </p:cNvSpPr>
          <p:nvPr/>
        </p:nvSpPr>
        <p:spPr bwMode="auto">
          <a:xfrm>
            <a:off x="1042988" y="5800377"/>
            <a:ext cx="1439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/>
              <a:t>37درجة </a:t>
            </a:r>
            <a:endParaRPr lang="en-US" sz="2800" b="1"/>
          </a:p>
        </p:txBody>
      </p:sp>
    </p:spTree>
    <p:extLst>
      <p:ext uri="{BB962C8B-B14F-4D97-AF65-F5344CB8AC3E}">
        <p14:creationId xmlns="" xmlns:p14="http://schemas.microsoft.com/office/powerpoint/2010/main" val="1584248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7092950" y="433388"/>
            <a:ext cx="1446213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42" y="1139032"/>
            <a:ext cx="8401050" cy="56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9"/>
          <p:cNvSpPr txBox="1">
            <a:spLocks noChangeArrowheads="1"/>
          </p:cNvSpPr>
          <p:nvPr/>
        </p:nvSpPr>
        <p:spPr bwMode="auto">
          <a:xfrm>
            <a:off x="1249367" y="1686520"/>
            <a:ext cx="3121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/>
              <a:t>ق &lt; ك = 35 درجة</a:t>
            </a:r>
            <a:endParaRPr lang="en-US" sz="2800" b="1" dirty="0"/>
          </a:p>
        </p:txBody>
      </p:sp>
      <p:pic>
        <p:nvPicPr>
          <p:cNvPr id="1843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3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95352" y="2223378"/>
            <a:ext cx="4838859" cy="199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560" y="2296641"/>
            <a:ext cx="26955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9"/>
          <p:cNvSpPr txBox="1">
            <a:spLocks noChangeArrowheads="1"/>
          </p:cNvSpPr>
          <p:nvPr/>
        </p:nvSpPr>
        <p:spPr bwMode="auto">
          <a:xfrm>
            <a:off x="913880" y="3889624"/>
            <a:ext cx="27257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/>
              <a:t>مثلث قائم الزاوية 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2861218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1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7092950" y="433388"/>
            <a:ext cx="1446213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673" y="1340768"/>
            <a:ext cx="7071791" cy="5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0938" y="2420938"/>
            <a:ext cx="7567612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9"/>
          <p:cNvSpPr txBox="1">
            <a:spLocks noChangeArrowheads="1"/>
          </p:cNvSpPr>
          <p:nvPr/>
        </p:nvSpPr>
        <p:spPr bwMode="auto">
          <a:xfrm>
            <a:off x="5732463" y="4637088"/>
            <a:ext cx="31273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/>
              <a:t>مثلث متطابق الأضلاع وحاد الزوايا .</a:t>
            </a:r>
            <a:endParaRPr lang="en-US" sz="2800" b="1" dirty="0"/>
          </a:p>
        </p:txBody>
      </p:sp>
      <p:sp>
        <p:nvSpPr>
          <p:cNvPr id="10" name="Text Box 69"/>
          <p:cNvSpPr txBox="1">
            <a:spLocks noChangeArrowheads="1"/>
          </p:cNvSpPr>
          <p:nvPr/>
        </p:nvSpPr>
        <p:spPr bwMode="auto">
          <a:xfrm>
            <a:off x="2836863" y="3954463"/>
            <a:ext cx="31257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/>
              <a:t>مثلث متطابق الضلعين و منفرج الزاوية .</a:t>
            </a:r>
            <a:endParaRPr lang="en-US" sz="2800" b="1"/>
          </a:p>
        </p:txBody>
      </p:sp>
      <p:sp>
        <p:nvSpPr>
          <p:cNvPr id="11" name="Text Box 69"/>
          <p:cNvSpPr txBox="1">
            <a:spLocks noChangeArrowheads="1"/>
          </p:cNvSpPr>
          <p:nvPr/>
        </p:nvSpPr>
        <p:spPr bwMode="auto">
          <a:xfrm>
            <a:off x="392113" y="4627563"/>
            <a:ext cx="31273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/>
              <a:t>مثلث متطابق الضلعين و منفرج الزاوية .</a:t>
            </a:r>
            <a:endParaRPr lang="en-US" sz="2800" b="1"/>
          </a:p>
        </p:txBody>
      </p:sp>
      <p:pic>
        <p:nvPicPr>
          <p:cNvPr id="2048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49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00707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7092950" y="433388"/>
            <a:ext cx="1446213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40768"/>
            <a:ext cx="7071791" cy="5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0288" y="2254250"/>
            <a:ext cx="7392987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9"/>
          <p:cNvSpPr txBox="1">
            <a:spLocks noChangeArrowheads="1"/>
          </p:cNvSpPr>
          <p:nvPr/>
        </p:nvSpPr>
        <p:spPr bwMode="auto">
          <a:xfrm>
            <a:off x="5795963" y="4121150"/>
            <a:ext cx="3127375" cy="954088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dirty="0"/>
              <a:t>مثلث متطابق الأضلاع وحاد الزوايا .</a:t>
            </a:r>
            <a:endParaRPr lang="en-US" sz="2800" dirty="0"/>
          </a:p>
        </p:txBody>
      </p:sp>
      <p:sp>
        <p:nvSpPr>
          <p:cNvPr id="9" name="Text Box 69"/>
          <p:cNvSpPr txBox="1">
            <a:spLocks noChangeArrowheads="1"/>
          </p:cNvSpPr>
          <p:nvPr/>
        </p:nvSpPr>
        <p:spPr bwMode="auto">
          <a:xfrm>
            <a:off x="2373313" y="4117975"/>
            <a:ext cx="3127375" cy="954088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dirty="0"/>
              <a:t>مثلث متطابق الضلعين و منفرج الزاوية .</a:t>
            </a:r>
            <a:endParaRPr lang="en-US" sz="2800" dirty="0"/>
          </a:p>
        </p:txBody>
      </p:sp>
      <p:sp>
        <p:nvSpPr>
          <p:cNvPr id="10" name="Text Box 69"/>
          <p:cNvSpPr txBox="1">
            <a:spLocks noChangeArrowheads="1"/>
          </p:cNvSpPr>
          <p:nvPr/>
        </p:nvSpPr>
        <p:spPr bwMode="auto">
          <a:xfrm>
            <a:off x="444500" y="5214938"/>
            <a:ext cx="3127375" cy="95408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dirty="0"/>
              <a:t>مثلث مختلف الأضلاع و قائم الزاوية.</a:t>
            </a:r>
            <a:endParaRPr lang="en-US" sz="2800" dirty="0"/>
          </a:p>
        </p:txBody>
      </p:sp>
      <p:pic>
        <p:nvPicPr>
          <p:cNvPr id="2151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84389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7092950" y="433388"/>
            <a:ext cx="1446213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b="61954"/>
          <a:stretch>
            <a:fillRect/>
          </a:stretch>
        </p:blipFill>
        <p:spPr bwMode="auto">
          <a:xfrm>
            <a:off x="1115616" y="923008"/>
            <a:ext cx="7683500" cy="121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06272" y="1312759"/>
            <a:ext cx="2451434" cy="15279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253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253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t="40765" b="42924"/>
          <a:stretch>
            <a:fillRect/>
          </a:stretch>
        </p:blipFill>
        <p:spPr bwMode="auto">
          <a:xfrm>
            <a:off x="587625" y="3155256"/>
            <a:ext cx="8275711" cy="57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553674" y="2708920"/>
            <a:ext cx="2327945" cy="16603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t="58705" b="18201"/>
          <a:stretch>
            <a:fillRect/>
          </a:stretch>
        </p:blipFill>
        <p:spPr bwMode="auto">
          <a:xfrm>
            <a:off x="399120" y="4797152"/>
            <a:ext cx="8449928" cy="81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DE8"/>
              </a:clrFrom>
              <a:clrTo>
                <a:srgbClr val="FFFDE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6720" y="4394799"/>
            <a:ext cx="1918097" cy="189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06520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1368" y="879576"/>
            <a:ext cx="7374413" cy="53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2741" y="1441920"/>
            <a:ext cx="723820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9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19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08757" y="3774752"/>
            <a:ext cx="1736856" cy="48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7312" y="3946006"/>
            <a:ext cx="609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30946" y="4508552"/>
            <a:ext cx="10096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11359" y="4537127"/>
            <a:ext cx="18669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43559" y="5448352"/>
            <a:ext cx="2276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27159" y="5470577"/>
            <a:ext cx="2476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12" y="99152"/>
            <a:ext cx="3423000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40881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7092950" y="433388"/>
            <a:ext cx="1446213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t="80452"/>
          <a:stretch>
            <a:fillRect/>
          </a:stretch>
        </p:blipFill>
        <p:spPr bwMode="auto">
          <a:xfrm>
            <a:off x="1201738" y="908720"/>
            <a:ext cx="7683500" cy="62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81832" y="952152"/>
            <a:ext cx="3152484" cy="140473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560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560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42580" y="2845624"/>
            <a:ext cx="6239580" cy="59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1747" y="3671664"/>
            <a:ext cx="76596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9"/>
          <p:cNvSpPr txBox="1">
            <a:spLocks noChangeArrowheads="1"/>
          </p:cNvSpPr>
          <p:nvPr/>
        </p:nvSpPr>
        <p:spPr bwMode="auto">
          <a:xfrm>
            <a:off x="5902697" y="4516214"/>
            <a:ext cx="2778125" cy="52228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dirty="0"/>
              <a:t>س = 5 . 79 درجة </a:t>
            </a:r>
            <a:endParaRPr lang="en-US" sz="2800" dirty="0"/>
          </a:p>
        </p:txBody>
      </p:sp>
      <p:sp>
        <p:nvSpPr>
          <p:cNvPr id="14" name="Text Box 69"/>
          <p:cNvSpPr txBox="1">
            <a:spLocks noChangeArrowheads="1"/>
          </p:cNvSpPr>
          <p:nvPr/>
        </p:nvSpPr>
        <p:spPr bwMode="auto">
          <a:xfrm>
            <a:off x="3389685" y="5281389"/>
            <a:ext cx="2778125" cy="52387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dirty="0"/>
              <a:t>س = 8 . 54 درجة </a:t>
            </a:r>
            <a:endParaRPr lang="en-US" sz="2800" dirty="0"/>
          </a:p>
        </p:txBody>
      </p:sp>
      <p:sp>
        <p:nvSpPr>
          <p:cNvPr id="15" name="Text Box 69"/>
          <p:cNvSpPr txBox="1">
            <a:spLocks noChangeArrowheads="1"/>
          </p:cNvSpPr>
          <p:nvPr/>
        </p:nvSpPr>
        <p:spPr bwMode="auto">
          <a:xfrm>
            <a:off x="611560" y="4417789"/>
            <a:ext cx="2778125" cy="52387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dirty="0"/>
              <a:t>س = 2 . 34 درجة 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69013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7092950" y="433388"/>
            <a:ext cx="1446213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9680" y="908720"/>
            <a:ext cx="4588088" cy="5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400" y="1369344"/>
            <a:ext cx="8066088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9"/>
          <p:cNvSpPr txBox="1">
            <a:spLocks noChangeArrowheads="1"/>
          </p:cNvSpPr>
          <p:nvPr/>
        </p:nvSpPr>
        <p:spPr bwMode="auto">
          <a:xfrm>
            <a:off x="6732588" y="3150519"/>
            <a:ext cx="2201862" cy="5238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b="1" dirty="0"/>
              <a:t>س = 60 درجة </a:t>
            </a:r>
            <a:endParaRPr lang="en-US" sz="2800" b="1" dirty="0"/>
          </a:p>
        </p:txBody>
      </p:sp>
      <p:sp>
        <p:nvSpPr>
          <p:cNvPr id="9" name="Text Box 69"/>
          <p:cNvSpPr txBox="1">
            <a:spLocks noChangeArrowheads="1"/>
          </p:cNvSpPr>
          <p:nvPr/>
        </p:nvSpPr>
        <p:spPr bwMode="auto">
          <a:xfrm>
            <a:off x="3348038" y="3134644"/>
            <a:ext cx="2273300" cy="52387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b="1" dirty="0"/>
              <a:t>س = 30 درجة </a:t>
            </a:r>
            <a:endParaRPr lang="en-US" sz="2800" b="1" dirty="0"/>
          </a:p>
        </p:txBody>
      </p:sp>
      <p:sp>
        <p:nvSpPr>
          <p:cNvPr id="10" name="Text Box 69"/>
          <p:cNvSpPr txBox="1">
            <a:spLocks noChangeArrowheads="1"/>
          </p:cNvSpPr>
          <p:nvPr/>
        </p:nvSpPr>
        <p:spPr bwMode="auto">
          <a:xfrm>
            <a:off x="323850" y="3136231"/>
            <a:ext cx="2778125" cy="5238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b="1" dirty="0"/>
              <a:t>س = 5 . 77 درجة </a:t>
            </a:r>
            <a:endParaRPr lang="en-US" sz="2800" b="1" dirty="0"/>
          </a:p>
        </p:txBody>
      </p:sp>
      <p:pic>
        <p:nvPicPr>
          <p:cNvPr id="2765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765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2" y="4005416"/>
            <a:ext cx="5615310" cy="107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8672" y="3746176"/>
            <a:ext cx="3071813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69"/>
          <p:cNvSpPr txBox="1">
            <a:spLocks noChangeArrowheads="1"/>
          </p:cNvSpPr>
          <p:nvPr/>
        </p:nvSpPr>
        <p:spPr bwMode="auto">
          <a:xfrm>
            <a:off x="5466283" y="5571009"/>
            <a:ext cx="27781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/>
              <a:t>أ = 55 درجة </a:t>
            </a:r>
            <a:endParaRPr lang="en-US" sz="2800" b="1" dirty="0"/>
          </a:p>
        </p:txBody>
      </p:sp>
      <p:sp>
        <p:nvSpPr>
          <p:cNvPr id="19" name="Text Box 69"/>
          <p:cNvSpPr txBox="1">
            <a:spLocks noChangeArrowheads="1"/>
          </p:cNvSpPr>
          <p:nvPr/>
        </p:nvSpPr>
        <p:spPr bwMode="auto">
          <a:xfrm>
            <a:off x="2875582" y="5577059"/>
            <a:ext cx="2776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/>
              <a:t>د = 30درجة </a:t>
            </a:r>
            <a:endParaRPr lang="en-US" sz="2800" b="1" dirty="0"/>
          </a:p>
        </p:txBody>
      </p:sp>
      <p:sp>
        <p:nvSpPr>
          <p:cNvPr id="20" name="Text Box 69"/>
          <p:cNvSpPr txBox="1">
            <a:spLocks noChangeArrowheads="1"/>
          </p:cNvSpPr>
          <p:nvPr/>
        </p:nvSpPr>
        <p:spPr bwMode="auto">
          <a:xfrm>
            <a:off x="-143337" y="5521325"/>
            <a:ext cx="2776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/>
              <a:t>س = 60 درجة </a:t>
            </a:r>
            <a:endParaRPr lang="en-US" sz="2800" b="1"/>
          </a:p>
        </p:txBody>
      </p:sp>
    </p:spTree>
    <p:extLst>
      <p:ext uri="{BB962C8B-B14F-4D97-AF65-F5344CB8AC3E}">
        <p14:creationId xmlns="" xmlns:p14="http://schemas.microsoft.com/office/powerpoint/2010/main" val="930861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8" grpId="0"/>
      <p:bldP spid="19" grpId="0"/>
      <p:bldP spid="2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5148263" y="433388"/>
            <a:ext cx="3390900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7114" y="980728"/>
            <a:ext cx="6059342" cy="98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 b="50000"/>
          <a:stretch>
            <a:fillRect/>
          </a:stretch>
        </p:blipFill>
        <p:spPr bwMode="auto">
          <a:xfrm>
            <a:off x="2879725" y="1899741"/>
            <a:ext cx="5964238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t="50000"/>
          <a:stretch>
            <a:fillRect/>
          </a:stretch>
        </p:blipFill>
        <p:spPr bwMode="auto">
          <a:xfrm>
            <a:off x="2790006" y="3109415"/>
            <a:ext cx="59642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9"/>
          <p:cNvSpPr txBox="1">
            <a:spLocks noChangeArrowheads="1"/>
          </p:cNvSpPr>
          <p:nvPr/>
        </p:nvSpPr>
        <p:spPr bwMode="auto">
          <a:xfrm>
            <a:off x="1054100" y="2550616"/>
            <a:ext cx="53530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/>
              <a:t>× , لأن مجموع زوايا المثلث = 180 درجة </a:t>
            </a:r>
            <a:endParaRPr lang="en-US" sz="2800" b="1" dirty="0"/>
          </a:p>
        </p:txBody>
      </p:sp>
      <p:sp>
        <p:nvSpPr>
          <p:cNvPr id="10" name="Text Box 69"/>
          <p:cNvSpPr txBox="1">
            <a:spLocks noChangeArrowheads="1"/>
          </p:cNvSpPr>
          <p:nvPr/>
        </p:nvSpPr>
        <p:spPr bwMode="auto">
          <a:xfrm>
            <a:off x="933040" y="3758703"/>
            <a:ext cx="55951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FF0000"/>
                </a:solidFill>
              </a:rPr>
              <a:t>× , لأن الزاوية المنفرجة  أكبر من 90 درجة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970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970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35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4375375"/>
            <a:ext cx="76644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69"/>
          <p:cNvSpPr txBox="1">
            <a:spLocks noChangeArrowheads="1"/>
          </p:cNvSpPr>
          <p:nvPr/>
        </p:nvSpPr>
        <p:spPr bwMode="auto">
          <a:xfrm>
            <a:off x="1303064" y="5286352"/>
            <a:ext cx="53530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/>
              <a:t>لأن 90 + 90 + 90 &gt;  180 درجة وكذلك المثلث المنفرج المتطابق  الأضلاع . 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1631688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5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6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7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5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8161" y="16048"/>
            <a:ext cx="884775" cy="73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979" y="59480"/>
            <a:ext cx="3956650" cy="52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22425"/>
            <a:ext cx="4406776" cy="239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69"/>
          <p:cNvSpPr txBox="1">
            <a:spLocks noChangeArrowheads="1"/>
          </p:cNvSpPr>
          <p:nvPr/>
        </p:nvSpPr>
        <p:spPr bwMode="auto">
          <a:xfrm>
            <a:off x="6891335" y="2378024"/>
            <a:ext cx="14733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2800" b="1" dirty="0" smtClean="0">
                <a:solidFill>
                  <a:srgbClr val="FF0000"/>
                </a:solidFill>
              </a:rPr>
              <a:t>حادة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 Box 69"/>
          <p:cNvSpPr txBox="1">
            <a:spLocks noChangeArrowheads="1"/>
          </p:cNvSpPr>
          <p:nvPr/>
        </p:nvSpPr>
        <p:spPr bwMode="auto">
          <a:xfrm>
            <a:off x="4610786" y="2689756"/>
            <a:ext cx="14733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2800" b="1" dirty="0" smtClean="0">
                <a:solidFill>
                  <a:srgbClr val="FF0000"/>
                </a:solidFill>
              </a:rPr>
              <a:t>منفرجة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96" y="3212977"/>
            <a:ext cx="4222202" cy="303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222" y="5460083"/>
            <a:ext cx="1212426" cy="76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8194675" y="5460083"/>
            <a:ext cx="337765" cy="2011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5" y="853750"/>
            <a:ext cx="4137627" cy="312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شكل بيضاوي 7"/>
          <p:cNvSpPr/>
          <p:nvPr/>
        </p:nvSpPr>
        <p:spPr>
          <a:xfrm>
            <a:off x="948224" y="4106216"/>
            <a:ext cx="2160000" cy="216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9" name="دائري 8"/>
          <p:cNvSpPr/>
          <p:nvPr/>
        </p:nvSpPr>
        <p:spPr>
          <a:xfrm>
            <a:off x="938699" y="4104350"/>
            <a:ext cx="2160000" cy="2160000"/>
          </a:xfrm>
          <a:prstGeom prst="pie">
            <a:avLst>
              <a:gd name="adj1" fmla="val 8334745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>
              <a:solidFill>
                <a:schemeClr val="tx1"/>
              </a:solidFill>
            </a:endParaRPr>
          </a:p>
        </p:txBody>
      </p:sp>
      <p:sp>
        <p:nvSpPr>
          <p:cNvPr id="21" name="دائري 20"/>
          <p:cNvSpPr/>
          <p:nvPr/>
        </p:nvSpPr>
        <p:spPr>
          <a:xfrm rot="13710964">
            <a:off x="943024" y="4091928"/>
            <a:ext cx="2160000" cy="2160000"/>
          </a:xfrm>
          <a:prstGeom prst="pie">
            <a:avLst>
              <a:gd name="adj1" fmla="val 11454089"/>
              <a:gd name="adj2" fmla="val 1620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>
              <a:solidFill>
                <a:schemeClr val="tx1"/>
              </a:solidFill>
            </a:endParaRPr>
          </a:p>
        </p:txBody>
      </p:sp>
      <p:sp>
        <p:nvSpPr>
          <p:cNvPr id="22" name="دائري 21"/>
          <p:cNvSpPr/>
          <p:nvPr/>
        </p:nvSpPr>
        <p:spPr>
          <a:xfrm rot="13710964">
            <a:off x="945124" y="4089500"/>
            <a:ext cx="2160000" cy="2160000"/>
          </a:xfrm>
          <a:prstGeom prst="pie">
            <a:avLst>
              <a:gd name="adj1" fmla="val 8132813"/>
              <a:gd name="adj2" fmla="val 1143487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1891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 animBg="1"/>
      <p:bldP spid="8" grpId="0" animBg="1"/>
      <p:bldP spid="9" grpId="0" animBg="1"/>
      <p:bldP spid="21" grpId="0" animBg="1"/>
      <p:bldP spid="2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5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6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7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5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8161" y="16048"/>
            <a:ext cx="884775" cy="73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979" y="59480"/>
            <a:ext cx="3956650" cy="52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640" y="786530"/>
            <a:ext cx="6286500" cy="552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69"/>
          <p:cNvSpPr txBox="1">
            <a:spLocks noChangeArrowheads="1"/>
          </p:cNvSpPr>
          <p:nvPr/>
        </p:nvSpPr>
        <p:spPr bwMode="auto">
          <a:xfrm>
            <a:off x="2933194" y="3429000"/>
            <a:ext cx="16992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2800" b="1" dirty="0" smtClean="0">
                <a:solidFill>
                  <a:srgbClr val="FF0000"/>
                </a:solidFill>
              </a:rPr>
              <a:t>الأكسيجين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 Box 69"/>
          <p:cNvSpPr txBox="1">
            <a:spLocks noChangeArrowheads="1"/>
          </p:cNvSpPr>
          <p:nvPr/>
        </p:nvSpPr>
        <p:spPr bwMode="auto">
          <a:xfrm>
            <a:off x="2915816" y="4633972"/>
            <a:ext cx="16992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2800" b="1" dirty="0" smtClean="0">
                <a:solidFill>
                  <a:srgbClr val="FF0000"/>
                </a:solidFill>
              </a:rPr>
              <a:t>18%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 Box 69"/>
          <p:cNvSpPr txBox="1">
            <a:spLocks noChangeArrowheads="1"/>
          </p:cNvSpPr>
          <p:nvPr/>
        </p:nvSpPr>
        <p:spPr bwMode="auto">
          <a:xfrm>
            <a:off x="2728936" y="5733256"/>
            <a:ext cx="16992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2800" b="1" dirty="0" smtClean="0">
                <a:solidFill>
                  <a:srgbClr val="FF0000"/>
                </a:solidFill>
              </a:rPr>
              <a:t>متساويين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5552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5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6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7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5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8161" y="16048"/>
            <a:ext cx="884775" cy="73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979" y="59480"/>
            <a:ext cx="3956650" cy="52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750" y="870702"/>
            <a:ext cx="4880578" cy="532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69"/>
          <p:cNvSpPr txBox="1">
            <a:spLocks noChangeArrowheads="1"/>
          </p:cNvSpPr>
          <p:nvPr/>
        </p:nvSpPr>
        <p:spPr bwMode="auto">
          <a:xfrm>
            <a:off x="6804248" y="3009071"/>
            <a:ext cx="16992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2800" b="1" dirty="0" smtClean="0">
                <a:solidFill>
                  <a:srgbClr val="FF0000"/>
                </a:solidFill>
              </a:rPr>
              <a:t>س = 47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 Box 69"/>
          <p:cNvSpPr txBox="1">
            <a:spLocks noChangeArrowheads="1"/>
          </p:cNvSpPr>
          <p:nvPr/>
        </p:nvSpPr>
        <p:spPr bwMode="auto">
          <a:xfrm>
            <a:off x="3707904" y="3068960"/>
            <a:ext cx="16992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2800" b="1" dirty="0" smtClean="0">
                <a:solidFill>
                  <a:srgbClr val="FF0000"/>
                </a:solidFill>
              </a:rPr>
              <a:t>س = 40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37203" y="5943599"/>
            <a:ext cx="337765" cy="2011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="" xmlns:p14="http://schemas.microsoft.com/office/powerpoint/2010/main" val="745552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000100" y="1571612"/>
            <a:ext cx="6637337" cy="3214710"/>
          </a:xfrm>
          <a:prstGeom prst="roundRect">
            <a:avLst>
              <a:gd name="adj" fmla="val 1523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205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5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6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7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5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02185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CE9"/>
              </a:clrFrom>
              <a:clrTo>
                <a:srgbClr val="FFFC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4192" y="859928"/>
            <a:ext cx="760888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CE9"/>
              </a:clrFrom>
              <a:clrTo>
                <a:srgbClr val="FFFC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9207" y="2695576"/>
            <a:ext cx="74088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مستدير الزوايا 9"/>
          <p:cNvSpPr/>
          <p:nvPr/>
        </p:nvSpPr>
        <p:spPr>
          <a:xfrm>
            <a:off x="7147674" y="3485383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dirty="0" err="1"/>
              <a:t>إفهم</a:t>
            </a:r>
            <a:endParaRPr lang="ar-SA" sz="28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CE9"/>
              </a:clrFrom>
              <a:clrTo>
                <a:srgbClr val="FFFC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1056" y="3948287"/>
            <a:ext cx="749458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مستطيل مستدير الزوايا 11"/>
          <p:cNvSpPr/>
          <p:nvPr/>
        </p:nvSpPr>
        <p:spPr>
          <a:xfrm>
            <a:off x="6372051" y="4923656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dirty="0"/>
              <a:t>خطط</a:t>
            </a:r>
            <a:endParaRPr lang="ar-SA" sz="28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20889" y="5500464"/>
            <a:ext cx="4210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87540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308155" y="908720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dirty="0"/>
              <a:t>حل</a:t>
            </a:r>
            <a:endParaRPr lang="ar-SA" sz="2800" dirty="0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CE9"/>
              </a:clrFrom>
              <a:clrTo>
                <a:srgbClr val="FFFC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613" y="1038225"/>
            <a:ext cx="56578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CE9"/>
              </a:clrFrom>
              <a:clrTo>
                <a:srgbClr val="FFFC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0575" y="3086100"/>
            <a:ext cx="75612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7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ستطيل مستدير الزوايا 10"/>
          <p:cNvSpPr/>
          <p:nvPr/>
        </p:nvSpPr>
        <p:spPr>
          <a:xfrm>
            <a:off x="7162800" y="3980753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dirty="0"/>
              <a:t>تحقق</a:t>
            </a:r>
            <a:endParaRPr lang="ar-SA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CE9"/>
              </a:clrFrom>
              <a:clrTo>
                <a:srgbClr val="FFFC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3463" y="4486248"/>
            <a:ext cx="771366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18140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372225" y="376238"/>
            <a:ext cx="2592388" cy="3889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dirty="0"/>
              <a:t>مسائل متنوعة</a:t>
            </a:r>
            <a:endParaRPr lang="ar-SA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4600" y="1052513"/>
            <a:ext cx="51530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3325813"/>
            <a:ext cx="3306763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29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22912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928688"/>
            <a:ext cx="6408738" cy="543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5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6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7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12" y="99152"/>
            <a:ext cx="3423000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73282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372225" y="376238"/>
            <a:ext cx="2592388" cy="3889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dirty="0"/>
              <a:t>مسائل متنوعة</a:t>
            </a:r>
            <a:endParaRPr lang="ar-SA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5" y="1052513"/>
            <a:ext cx="50292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9"/>
          <p:cNvSpPr txBox="1">
            <a:spLocks noChangeArrowheads="1"/>
          </p:cNvSpPr>
          <p:nvPr/>
        </p:nvSpPr>
        <p:spPr bwMode="auto">
          <a:xfrm>
            <a:off x="2771775" y="3068638"/>
            <a:ext cx="2940050" cy="18161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dirty="0"/>
              <a:t>أكل علي مانجو </a:t>
            </a:r>
          </a:p>
          <a:p>
            <a:pPr>
              <a:spcBef>
                <a:spcPct val="50000"/>
              </a:spcBef>
              <a:defRPr/>
            </a:pPr>
            <a:r>
              <a:rPr lang="ar-SA" sz="2800" dirty="0"/>
              <a:t>وأكل أحمد موز </a:t>
            </a:r>
          </a:p>
          <a:p>
            <a:pPr>
              <a:spcBef>
                <a:spcPct val="50000"/>
              </a:spcBef>
              <a:defRPr/>
            </a:pPr>
            <a:r>
              <a:rPr lang="ar-SA" sz="2800" dirty="0"/>
              <a:t>وأكل محمود برتقال </a:t>
            </a:r>
            <a:endParaRPr lang="en-US" sz="2800" dirty="0"/>
          </a:p>
        </p:txBody>
      </p:sp>
      <p:pic>
        <p:nvPicPr>
          <p:cNvPr id="1331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1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1051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372225" y="376238"/>
            <a:ext cx="2592388" cy="3889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dirty="0"/>
              <a:t>مسائل متنوعة</a:t>
            </a:r>
            <a:endParaRPr lang="ar-SA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5664" y="894432"/>
            <a:ext cx="46958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54000"/>
            <a:extLst/>
          </a:blip>
          <a:srcRect/>
          <a:stretch>
            <a:fillRect/>
          </a:stretch>
        </p:blipFill>
        <p:spPr bwMode="auto">
          <a:xfrm>
            <a:off x="438400" y="1959696"/>
            <a:ext cx="6486016" cy="107228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536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6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42148" y="3418334"/>
            <a:ext cx="31623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10123" y="3284984"/>
            <a:ext cx="19145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9"/>
          <p:cNvSpPr txBox="1">
            <a:spLocks noChangeArrowheads="1"/>
          </p:cNvSpPr>
          <p:nvPr/>
        </p:nvSpPr>
        <p:spPr bwMode="auto">
          <a:xfrm>
            <a:off x="611560" y="5533653"/>
            <a:ext cx="71897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/>
              <a:t>مساحة المربع الكبير = 21 × 21 = 441 وحدة مربعة .</a:t>
            </a:r>
            <a:endParaRPr lang="en-US" sz="2800" b="1"/>
          </a:p>
        </p:txBody>
      </p:sp>
    </p:spTree>
    <p:extLst>
      <p:ext uri="{BB962C8B-B14F-4D97-AF65-F5344CB8AC3E}">
        <p14:creationId xmlns="" xmlns:p14="http://schemas.microsoft.com/office/powerpoint/2010/main" val="821145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372225" y="376238"/>
            <a:ext cx="2592388" cy="3889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dirty="0"/>
              <a:t>مسائل متنوعة</a:t>
            </a:r>
            <a:endParaRPr lang="ar-SA" sz="2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863" y="981075"/>
            <a:ext cx="50387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9"/>
          <p:cNvSpPr txBox="1">
            <a:spLocks noChangeArrowheads="1"/>
          </p:cNvSpPr>
          <p:nvPr/>
        </p:nvSpPr>
        <p:spPr bwMode="auto">
          <a:xfrm>
            <a:off x="316489" y="1397000"/>
            <a:ext cx="3660775" cy="52228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dirty="0"/>
              <a:t>سينتهي الكتاب يوم الأربعاء .</a:t>
            </a:r>
            <a:endParaRPr lang="en-US" sz="2800" dirty="0"/>
          </a:p>
        </p:txBody>
      </p:sp>
      <p:pic>
        <p:nvPicPr>
          <p:cNvPr id="1741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1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5561" y="3182763"/>
            <a:ext cx="51339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9"/>
          <p:cNvSpPr txBox="1">
            <a:spLocks noChangeArrowheads="1"/>
          </p:cNvSpPr>
          <p:nvPr/>
        </p:nvSpPr>
        <p:spPr bwMode="auto">
          <a:xfrm>
            <a:off x="496120" y="5054624"/>
            <a:ext cx="5353050" cy="11684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dirty="0"/>
              <a:t>ما بقي معه , 165 – 135 = 30 ريال </a:t>
            </a:r>
          </a:p>
          <a:p>
            <a:pPr>
              <a:spcBef>
                <a:spcPct val="50000"/>
              </a:spcBef>
              <a:defRPr/>
            </a:pPr>
            <a:r>
              <a:rPr lang="ar-SA" sz="2800" dirty="0"/>
              <a:t>يستطيع شراء 30 ÷ 6 = 5 مجموعات 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534889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372225" y="376238"/>
            <a:ext cx="2592388" cy="3889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dirty="0"/>
              <a:t>مسائل متنوعة</a:t>
            </a:r>
            <a:endParaRPr lang="ar-SA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3616" y="880144"/>
            <a:ext cx="51435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9"/>
          <p:cNvSpPr txBox="1">
            <a:spLocks noChangeArrowheads="1"/>
          </p:cNvSpPr>
          <p:nvPr/>
        </p:nvSpPr>
        <p:spPr bwMode="auto">
          <a:xfrm>
            <a:off x="550069" y="3068392"/>
            <a:ext cx="5353050" cy="954087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dirty="0"/>
              <a:t>أقل مجموع يجب أن يحصل عليه في المادة الخامسة ليحقق هدفه = 79 درجة </a:t>
            </a:r>
            <a:endParaRPr lang="en-US" sz="2800" dirty="0"/>
          </a:p>
        </p:txBody>
      </p:sp>
      <p:pic>
        <p:nvPicPr>
          <p:cNvPr id="1946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72357" y="4201443"/>
            <a:ext cx="509587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9"/>
          <p:cNvSpPr txBox="1">
            <a:spLocks noChangeArrowheads="1"/>
          </p:cNvSpPr>
          <p:nvPr/>
        </p:nvSpPr>
        <p:spPr bwMode="auto">
          <a:xfrm>
            <a:off x="1533376" y="5704680"/>
            <a:ext cx="5353050" cy="522287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dirty="0"/>
              <a:t>يتقاضى خلال أربع أشهر 2680 ريال 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4682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6588125" y="433388"/>
            <a:ext cx="2157413" cy="4318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</a:t>
            </a:r>
            <a:r>
              <a:rPr lang="ar-EG" sz="2400" b="1" dirty="0"/>
              <a:t>السادس</a:t>
            </a:r>
            <a:endParaRPr lang="ar-SA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319213" y="2767013"/>
            <a:ext cx="6503987" cy="1323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307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21040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أستعد</a:t>
            </a:r>
            <a:endParaRPr lang="ar-SA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7538" y="1341438"/>
            <a:ext cx="30670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981075"/>
            <a:ext cx="37623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4100" y="2941638"/>
            <a:ext cx="26860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1275" y="4365625"/>
            <a:ext cx="24384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25" y="5805488"/>
            <a:ext cx="363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3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8359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642938"/>
            <a:ext cx="65420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871663"/>
            <a:ext cx="6418263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68811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7092950" y="4206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أمثلة</a:t>
            </a:r>
            <a:endParaRPr lang="ar-SA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1052513"/>
            <a:ext cx="57340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49500"/>
            <a:ext cx="41338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2073275"/>
            <a:ext cx="8477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6800" y="3516313"/>
            <a:ext cx="50768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27275" y="3459163"/>
            <a:ext cx="8763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00488" y="4797425"/>
            <a:ext cx="49434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3488" y="5054600"/>
            <a:ext cx="9144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0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11" name="الترجمة من Google#en-ar-ط§ظ„طھظ„_3.wav"/>
              </a:hlinkClick>
              <a:hlinkHover r:id="" action="ppaction://noaction">
                <a:snd r:embed="rId11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2" name="الترجمة من Google#en-ar-ط§ظ„طھظ„_2.wav"/>
              </a:hlinkClick>
              <a:hlinkHover r:id="" action="ppaction://noaction" highlightClick="1">
                <a:snd r:embed="rId12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3" name="الترجمة من Google#en-ar-ط§ظ„طھظ„.wav"/>
              </a:hlinkClick>
              <a:hlinkHover r:id="" action="ppaction://noaction">
                <a:snd r:embed="rId13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0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07428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7092950" y="4206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أمثلة 2</a:t>
            </a:r>
            <a:endParaRPr lang="ar-SA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676275"/>
            <a:ext cx="36290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400" y="1484313"/>
            <a:ext cx="36766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2133600"/>
            <a:ext cx="14001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1738" y="1492250"/>
            <a:ext cx="14001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2538" y="2590800"/>
            <a:ext cx="36861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2938" y="2590800"/>
            <a:ext cx="19621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519488"/>
            <a:ext cx="17240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45063" y="4291013"/>
            <a:ext cx="38576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5400" y="5026025"/>
            <a:ext cx="36671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16513" y="5746750"/>
            <a:ext cx="38481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1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3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5" name="مخطط انسيابي: تحضير 6">
              <a:hlinkClick r:id="" action="ppaction://hlinkshowjump?jump=firstslide" highlightClick="1">
                <a:snd r:embed="rId13" name="الترجمة من Google#en-ar-ط§ظ„طھظ„_3.wav"/>
              </a:hlinkClick>
              <a:hlinkHover r:id="" action="ppaction://noaction">
                <a:snd r:embed="rId13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6" name="سهم مسنن إلى اليمين 7">
              <a:hlinkClick r:id="" action="ppaction://hlinkshowjump?jump=previousslide" highlightClick="1">
                <a:snd r:embed="rId14" name="الترجمة من Google#en-ar-ط§ظ„طھظ„_2.wav"/>
              </a:hlinkClick>
              <a:hlinkHover r:id="" action="ppaction://noaction" highlightClick="1">
                <a:snd r:embed="rId14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7" name="سهم مسنن إلى اليمين 8">
              <a:hlinkClick r:id="" action="ppaction://hlinkshowjump?jump=nextslide" highlightClick="1">
                <a:snd r:embed="rId15" name="الترجمة من Google#en-ar-ط§ظ„طھظ„.wav"/>
              </a:hlinkClick>
              <a:hlinkHover r:id="" action="ppaction://noaction">
                <a:snd r:embed="rId15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3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60650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785814"/>
            <a:ext cx="5153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833439"/>
            <a:ext cx="1381125" cy="93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2050" y="1931120"/>
            <a:ext cx="6599238" cy="166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65731" y="3615880"/>
            <a:ext cx="4568190" cy="866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4664" y="3545008"/>
            <a:ext cx="1276350" cy="100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47664" y="4451400"/>
            <a:ext cx="6380162" cy="185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798768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5940425" y="943893"/>
            <a:ext cx="2808288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من واقع الحياة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628775"/>
            <a:ext cx="41529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1616075"/>
            <a:ext cx="18192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4875" y="4076700"/>
            <a:ext cx="16859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4900" y="4254500"/>
            <a:ext cx="360997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013" y="4310063"/>
            <a:ext cx="21050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51300" y="5240338"/>
            <a:ext cx="34004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12" y="99152"/>
            <a:ext cx="3423000" cy="4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04997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7092950" y="4206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تابع المثال</a:t>
            </a:r>
            <a:endParaRPr lang="ar-SA" sz="24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2100" y="1228725"/>
            <a:ext cx="45815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8" y="1533525"/>
            <a:ext cx="36290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0413" y="2995613"/>
            <a:ext cx="16668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8763" y="3629025"/>
            <a:ext cx="464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0463" y="3629025"/>
            <a:ext cx="16383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29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33467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937296"/>
            <a:ext cx="5405343" cy="5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542504"/>
            <a:ext cx="8345488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6948488" y="2919659"/>
            <a:ext cx="1584325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3200" b="1" dirty="0">
                <a:solidFill>
                  <a:srgbClr val="FF0000"/>
                </a:solidFill>
                <a:cs typeface="Traditional Arabic" pitchFamily="2" charset="-78"/>
              </a:rPr>
              <a:t> مستطيل</a:t>
            </a:r>
            <a:endParaRPr lang="en-US" sz="3200" b="1" dirty="0">
              <a:solidFill>
                <a:srgbClr val="FF0000"/>
              </a:solidFill>
              <a:cs typeface="Traditional Arabic" pitchFamily="2" charset="-78"/>
            </a:endParaRPr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3852465" y="2897955"/>
            <a:ext cx="1871663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3200" b="1">
                <a:solidFill>
                  <a:srgbClr val="FF0000"/>
                </a:solidFill>
                <a:cs typeface="Traditional Arabic" pitchFamily="2" charset="-78"/>
              </a:rPr>
              <a:t>شكل رباعي</a:t>
            </a:r>
            <a:endParaRPr lang="en-US" sz="3200" b="1">
              <a:solidFill>
                <a:srgbClr val="FF0000"/>
              </a:solidFill>
              <a:cs typeface="Traditional Arabic" pitchFamily="2" charset="-78"/>
            </a:endParaRPr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479425" y="2867792"/>
            <a:ext cx="2592388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3200" b="1">
                <a:solidFill>
                  <a:srgbClr val="FF0000"/>
                </a:solidFill>
                <a:cs typeface="Traditional Arabic" pitchFamily="2" charset="-78"/>
              </a:rPr>
              <a:t>متوازي أضلاع</a:t>
            </a:r>
            <a:endParaRPr lang="en-US" sz="3200" b="1">
              <a:solidFill>
                <a:srgbClr val="FF0000"/>
              </a:solidFill>
              <a:cs typeface="Traditional Arabic" pitchFamily="2" charset="-78"/>
            </a:endParaRPr>
          </a:p>
        </p:txBody>
      </p:sp>
      <p:pic>
        <p:nvPicPr>
          <p:cNvPr id="133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0637" y="3912641"/>
            <a:ext cx="5362699" cy="1242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1600" y="3763914"/>
            <a:ext cx="24955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3924350" y="5301208"/>
            <a:ext cx="2592388" cy="7016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4000" b="1" dirty="0">
                <a:solidFill>
                  <a:srgbClr val="FF0000"/>
                </a:solidFill>
                <a:cs typeface="Traditional Arabic" pitchFamily="2" charset="-78"/>
              </a:rPr>
              <a:t>  شبه منحرف</a:t>
            </a:r>
            <a:endParaRPr lang="en-US" sz="4000" b="1" dirty="0">
              <a:solidFill>
                <a:srgbClr val="FF0000"/>
              </a:solidFill>
              <a:cs typeface="Traditional Arabic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0445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1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7135813" y="45243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7363" y="893763"/>
            <a:ext cx="4567237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952750" y="2555875"/>
            <a:ext cx="5751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/>
              <a:t> </a:t>
            </a:r>
            <a:r>
              <a:rPr lang="ar-SA" sz="3600" b="1">
                <a:cs typeface="Traditional Arabic" pitchFamily="2" charset="-78"/>
              </a:rPr>
              <a:t>بما أن مجموع قياس زوايا الشكل الرباعي </a:t>
            </a:r>
            <a:r>
              <a:rPr lang="ar-SA" sz="3600" b="1">
                <a:cs typeface="Al-KsorZulfiMath" pitchFamily="2" charset="-78"/>
              </a:rPr>
              <a:t>=</a:t>
            </a:r>
            <a:endParaRPr lang="en-US" sz="3600" b="1"/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6351588" y="3363913"/>
            <a:ext cx="274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/>
              <a:t> </a:t>
            </a:r>
            <a:r>
              <a:rPr lang="ar-SA" sz="3600" b="1">
                <a:cs typeface="Traditional Arabic" pitchFamily="2" charset="-78"/>
              </a:rPr>
              <a:t>إذن :  ق  </a:t>
            </a:r>
            <a:r>
              <a:rPr lang="ar-SA" sz="3600" b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l-KsorZulfiMath" pitchFamily="2" charset="-78"/>
              </a:rPr>
              <a:t>&lt;</a:t>
            </a:r>
            <a:r>
              <a:rPr lang="ar-SA" sz="3600" b="1">
                <a:cs typeface="Traditional Arabic" pitchFamily="2" charset="-78"/>
              </a:rPr>
              <a:t> و +</a:t>
            </a:r>
            <a:endParaRPr lang="en-US" sz="3600" b="1">
              <a:cs typeface="Al-KsorZulfiMath" pitchFamily="2" charset="-78"/>
            </a:endParaRPr>
          </a:p>
        </p:txBody>
      </p:sp>
      <p:sp>
        <p:nvSpPr>
          <p:cNvPr id="6" name="Text Box 52"/>
          <p:cNvSpPr txBox="1">
            <a:spLocks noChangeArrowheads="1"/>
          </p:cNvSpPr>
          <p:nvPr/>
        </p:nvSpPr>
        <p:spPr bwMode="auto">
          <a:xfrm>
            <a:off x="1530350" y="2530475"/>
            <a:ext cx="1620838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>
                <a:cs typeface="Traditional Arabic" pitchFamily="2" charset="-78"/>
              </a:rPr>
              <a:t>360</a:t>
            </a:r>
            <a:r>
              <a:rPr lang="ar-SA" sz="3600" b="1">
                <a:cs typeface="Al-KsorZulfiMath" pitchFamily="2" charset="-78"/>
              </a:rPr>
              <a:t>درجة </a:t>
            </a:r>
            <a:endParaRPr lang="en-US" sz="3600" b="1"/>
          </a:p>
        </p:txBody>
      </p:sp>
      <p:sp>
        <p:nvSpPr>
          <p:cNvPr id="8" name="Text Box 53"/>
          <p:cNvSpPr txBox="1">
            <a:spLocks noChangeArrowheads="1"/>
          </p:cNvSpPr>
          <p:nvPr/>
        </p:nvSpPr>
        <p:spPr bwMode="auto">
          <a:xfrm>
            <a:off x="5102225" y="3363913"/>
            <a:ext cx="1452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>
                <a:cs typeface="Traditional Arabic" pitchFamily="2" charset="-78"/>
              </a:rPr>
              <a:t>57</a:t>
            </a:r>
            <a:endParaRPr lang="en-US" sz="3600" b="1">
              <a:cs typeface="Al-KsorZulfiMath" pitchFamily="2" charset="-78"/>
            </a:endParaRPr>
          </a:p>
        </p:txBody>
      </p:sp>
      <p:sp>
        <p:nvSpPr>
          <p:cNvPr id="9" name="Text Box 55"/>
          <p:cNvSpPr txBox="1">
            <a:spLocks noChangeArrowheads="1"/>
          </p:cNvSpPr>
          <p:nvPr/>
        </p:nvSpPr>
        <p:spPr bwMode="auto">
          <a:xfrm>
            <a:off x="4232275" y="3403600"/>
            <a:ext cx="1530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>
                <a:cs typeface="Al-KsorZulfiMath" pitchFamily="2" charset="-78"/>
              </a:rPr>
              <a:t>+ </a:t>
            </a:r>
            <a:r>
              <a:rPr lang="ar-SA" sz="3600" b="1">
                <a:cs typeface="Traditional Arabic" pitchFamily="2" charset="-78"/>
              </a:rPr>
              <a:t>78</a:t>
            </a:r>
            <a:endParaRPr lang="en-US" sz="3600" b="1">
              <a:cs typeface="Al-KsorZulfiMath" pitchFamily="2" charset="-78"/>
            </a:endParaRPr>
          </a:p>
        </p:txBody>
      </p:sp>
      <p:sp>
        <p:nvSpPr>
          <p:cNvPr id="10" name="Text Box 56"/>
          <p:cNvSpPr txBox="1">
            <a:spLocks noChangeArrowheads="1"/>
          </p:cNvSpPr>
          <p:nvPr/>
        </p:nvSpPr>
        <p:spPr bwMode="auto">
          <a:xfrm>
            <a:off x="2339975" y="3403600"/>
            <a:ext cx="21002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>
                <a:cs typeface="Traditional Arabic" pitchFamily="2" charset="-78"/>
              </a:rPr>
              <a:t>+105</a:t>
            </a:r>
            <a:r>
              <a:rPr lang="ar-SA" sz="3600" b="1">
                <a:cs typeface="Al-KsorZulfiMath" pitchFamily="2" charset="-78"/>
              </a:rPr>
              <a:t>  =</a:t>
            </a:r>
            <a:endParaRPr lang="en-US" sz="3600" b="1">
              <a:cs typeface="Al-KsorZulfiMath" pitchFamily="2" charset="-78"/>
            </a:endParaRPr>
          </a:p>
        </p:txBody>
      </p:sp>
      <p:sp>
        <p:nvSpPr>
          <p:cNvPr id="11" name="Text Box 57"/>
          <p:cNvSpPr txBox="1">
            <a:spLocks noChangeArrowheads="1"/>
          </p:cNvSpPr>
          <p:nvPr/>
        </p:nvSpPr>
        <p:spPr bwMode="auto">
          <a:xfrm>
            <a:off x="588963" y="3370263"/>
            <a:ext cx="18827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>
                <a:cs typeface="Traditional Arabic" pitchFamily="2" charset="-78"/>
              </a:rPr>
              <a:t>360</a:t>
            </a:r>
            <a:r>
              <a:rPr lang="ar-SA" sz="3600" b="1">
                <a:cs typeface="Al-KsorZulfiMath" pitchFamily="2" charset="-78"/>
              </a:rPr>
              <a:t>درجة</a:t>
            </a:r>
            <a:endParaRPr lang="en-US" sz="3600" b="1">
              <a:cs typeface="Al-KsorZulfiMath" pitchFamily="2" charset="-78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867400" y="4129088"/>
            <a:ext cx="29575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/>
              <a:t> </a:t>
            </a:r>
            <a:r>
              <a:rPr lang="ar-SA" sz="3600" b="1">
                <a:cs typeface="Traditional Arabic" pitchFamily="2" charset="-78"/>
              </a:rPr>
              <a:t>إذن :  ق  </a:t>
            </a:r>
            <a:r>
              <a:rPr lang="ar-SA" sz="3600" b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l-KsorZulfiMath" pitchFamily="2" charset="-78"/>
              </a:rPr>
              <a:t>&lt;</a:t>
            </a:r>
            <a:r>
              <a:rPr lang="ar-SA" sz="3600" b="1">
                <a:cs typeface="Traditional Arabic" pitchFamily="2" charset="-78"/>
              </a:rPr>
              <a:t> و  +</a:t>
            </a:r>
            <a:endParaRPr lang="en-US" sz="3600" b="1">
              <a:cs typeface="Al-KsorZulfiMath" pitchFamily="2" charset="-78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549650" y="4902200"/>
            <a:ext cx="40560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 dirty="0">
                <a:solidFill>
                  <a:srgbClr val="0000FF"/>
                </a:solidFill>
                <a:cs typeface="+mn-cs"/>
              </a:rPr>
              <a:t>360 – 240 = 120 </a:t>
            </a:r>
            <a:endParaRPr lang="en-US" sz="3600" b="1" dirty="0">
              <a:solidFill>
                <a:srgbClr val="0000FF"/>
              </a:solidFill>
              <a:cs typeface="+mn-cs"/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2452214" y="5543550"/>
            <a:ext cx="54340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 dirty="0"/>
              <a:t> </a:t>
            </a:r>
            <a:r>
              <a:rPr lang="ar-SA" sz="3600" b="1" dirty="0">
                <a:cs typeface="Traditional Arabic" pitchFamily="2" charset="-78"/>
              </a:rPr>
              <a:t>إذن :  ق  </a:t>
            </a:r>
            <a:r>
              <a:rPr lang="ar-SA" sz="36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l-KsorZulfiMath" pitchFamily="2" charset="-78"/>
              </a:rPr>
              <a:t>&lt;</a:t>
            </a:r>
            <a:r>
              <a:rPr lang="ar-SA" sz="3600" b="1" dirty="0">
                <a:cs typeface="Traditional Arabic" pitchFamily="2" charset="-78"/>
              </a:rPr>
              <a:t> و                </a:t>
            </a:r>
            <a:r>
              <a:rPr lang="ar-SA" sz="3600" b="1" dirty="0">
                <a:cs typeface="Al-KsorZulfiMath" pitchFamily="2" charset="-78"/>
              </a:rPr>
              <a:t>=</a:t>
            </a:r>
            <a:endParaRPr lang="en-US" sz="3600" b="1" dirty="0">
              <a:cs typeface="Al-KsorZulfiMath" pitchFamily="2" charset="-78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1850552" y="5481638"/>
            <a:ext cx="17954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>
                <a:cs typeface="Traditional Arabic" pitchFamily="2" charset="-78"/>
              </a:rPr>
              <a:t>120</a:t>
            </a:r>
            <a:r>
              <a:rPr lang="ar-SA" sz="3600" b="1">
                <a:cs typeface="Al-KsorZulfiMath" pitchFamily="2" charset="-78"/>
              </a:rPr>
              <a:t>درجة </a:t>
            </a:r>
            <a:endParaRPr lang="en-US" sz="3600" b="1">
              <a:cs typeface="Al-KsorZulfiMath" pitchFamily="2" charset="-78"/>
            </a:endParaRPr>
          </a:p>
        </p:txBody>
      </p:sp>
      <p:sp>
        <p:nvSpPr>
          <p:cNvPr id="19" name="Text Box 50"/>
          <p:cNvSpPr txBox="1">
            <a:spLocks noChangeArrowheads="1"/>
          </p:cNvSpPr>
          <p:nvPr/>
        </p:nvSpPr>
        <p:spPr bwMode="auto">
          <a:xfrm>
            <a:off x="4737100" y="4103688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>
                <a:cs typeface="Traditional Arabic" pitchFamily="2" charset="-78"/>
              </a:rPr>
              <a:t>240</a:t>
            </a:r>
            <a:endParaRPr lang="en-US" sz="3600" b="1">
              <a:cs typeface="Al-KsorZulfiMath" pitchFamily="2" charset="-78"/>
            </a:endParaRPr>
          </a:p>
        </p:txBody>
      </p:sp>
      <p:sp>
        <p:nvSpPr>
          <p:cNvPr id="20" name="Text Box 51"/>
          <p:cNvSpPr txBox="1">
            <a:spLocks noChangeArrowheads="1"/>
          </p:cNvSpPr>
          <p:nvPr/>
        </p:nvSpPr>
        <p:spPr bwMode="auto">
          <a:xfrm>
            <a:off x="2789238" y="4116388"/>
            <a:ext cx="2198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 b="1">
                <a:cs typeface="Al-KsorZulfiMath" pitchFamily="2" charset="-78"/>
              </a:rPr>
              <a:t>=</a:t>
            </a:r>
            <a:r>
              <a:rPr lang="ar-SA" sz="3600" b="1"/>
              <a:t> </a:t>
            </a:r>
            <a:r>
              <a:rPr lang="ar-SA" sz="3600" b="1">
                <a:cs typeface="Traditional Arabic" pitchFamily="2" charset="-78"/>
              </a:rPr>
              <a:t>360</a:t>
            </a:r>
            <a:endParaRPr lang="en-US" sz="3600" b="1">
              <a:cs typeface="Al-KsorZulfiMath" pitchFamily="2" charset="-78"/>
            </a:endParaRPr>
          </a:p>
        </p:txBody>
      </p:sp>
      <p:pic>
        <p:nvPicPr>
          <p:cNvPr id="153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23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24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25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12643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5" grpId="0"/>
      <p:bldP spid="6" grpId="0"/>
      <p:bldP spid="8" grpId="0"/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0340" y="923008"/>
            <a:ext cx="6892100" cy="61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264" y="1557360"/>
            <a:ext cx="8167212" cy="145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9"/>
          <p:cNvSpPr txBox="1">
            <a:spLocks noChangeArrowheads="1"/>
          </p:cNvSpPr>
          <p:nvPr/>
        </p:nvSpPr>
        <p:spPr bwMode="auto">
          <a:xfrm>
            <a:off x="6084243" y="3000126"/>
            <a:ext cx="2252662" cy="522287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b="1" dirty="0">
                <a:solidFill>
                  <a:srgbClr val="FF0000"/>
                </a:solidFill>
              </a:rPr>
              <a:t>س = 100 درجة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 Box 69"/>
          <p:cNvSpPr txBox="1">
            <a:spLocks noChangeArrowheads="1"/>
          </p:cNvSpPr>
          <p:nvPr/>
        </p:nvSpPr>
        <p:spPr bwMode="auto">
          <a:xfrm>
            <a:off x="3368030" y="3000126"/>
            <a:ext cx="2252663" cy="522287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b="1" dirty="0">
                <a:solidFill>
                  <a:srgbClr val="FF0000"/>
                </a:solidFill>
              </a:rPr>
              <a:t>س = 64درجة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 Box 69"/>
          <p:cNvSpPr txBox="1">
            <a:spLocks noChangeArrowheads="1"/>
          </p:cNvSpPr>
          <p:nvPr/>
        </p:nvSpPr>
        <p:spPr bwMode="auto">
          <a:xfrm>
            <a:off x="683568" y="2968376"/>
            <a:ext cx="2252662" cy="52387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b="1" dirty="0">
                <a:solidFill>
                  <a:srgbClr val="FF0000"/>
                </a:solidFill>
              </a:rPr>
              <a:t>س = 35 درجة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639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639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14412" y="3887244"/>
            <a:ext cx="7496175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69"/>
          <p:cNvSpPr txBox="1">
            <a:spLocks noChangeArrowheads="1"/>
          </p:cNvSpPr>
          <p:nvPr/>
        </p:nvSpPr>
        <p:spPr bwMode="auto">
          <a:xfrm>
            <a:off x="6704012" y="5383561"/>
            <a:ext cx="1500187" cy="522287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2800" b="1" dirty="0">
                <a:solidFill>
                  <a:srgbClr val="FF0000"/>
                </a:solidFill>
              </a:rPr>
              <a:t>مربع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 Box 69"/>
          <p:cNvSpPr txBox="1">
            <a:spLocks noChangeArrowheads="1"/>
          </p:cNvSpPr>
          <p:nvPr/>
        </p:nvSpPr>
        <p:spPr bwMode="auto">
          <a:xfrm>
            <a:off x="3248024" y="5383561"/>
            <a:ext cx="2252663" cy="522287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2800" b="1" dirty="0">
                <a:solidFill>
                  <a:srgbClr val="FF0000"/>
                </a:solidFill>
              </a:rPr>
              <a:t>شبه منحرف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 Box 69"/>
          <p:cNvSpPr txBox="1">
            <a:spLocks noChangeArrowheads="1"/>
          </p:cNvSpPr>
          <p:nvPr/>
        </p:nvSpPr>
        <p:spPr bwMode="auto">
          <a:xfrm>
            <a:off x="511174" y="5356697"/>
            <a:ext cx="2252663" cy="52387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2800" b="1" dirty="0">
                <a:solidFill>
                  <a:srgbClr val="FF0000"/>
                </a:solidFill>
              </a:rPr>
              <a:t>رباعي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1413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6" grpId="0" animBg="1"/>
      <p:bldP spid="17" grpId="0" animBg="1"/>
      <p:bldP spid="1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908720"/>
            <a:ext cx="5954751" cy="72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" y="1556792"/>
            <a:ext cx="7986713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9"/>
          <p:cNvSpPr txBox="1">
            <a:spLocks noChangeArrowheads="1"/>
          </p:cNvSpPr>
          <p:nvPr/>
        </p:nvSpPr>
        <p:spPr bwMode="auto">
          <a:xfrm>
            <a:off x="6207770" y="3148731"/>
            <a:ext cx="2252662" cy="522287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2800" b="1" dirty="0">
                <a:solidFill>
                  <a:srgbClr val="FF0000"/>
                </a:solidFill>
              </a:rPr>
              <a:t>معين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 Box 69"/>
          <p:cNvSpPr txBox="1">
            <a:spLocks noChangeArrowheads="1"/>
          </p:cNvSpPr>
          <p:nvPr/>
        </p:nvSpPr>
        <p:spPr bwMode="auto">
          <a:xfrm>
            <a:off x="3469332" y="3147938"/>
            <a:ext cx="2252663" cy="52387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2800" b="1" dirty="0">
                <a:solidFill>
                  <a:srgbClr val="FF0000"/>
                </a:solidFill>
              </a:rPr>
              <a:t>شبه منحرف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 Box 69"/>
          <p:cNvSpPr txBox="1">
            <a:spLocks noChangeArrowheads="1"/>
          </p:cNvSpPr>
          <p:nvPr/>
        </p:nvSpPr>
        <p:spPr bwMode="auto">
          <a:xfrm>
            <a:off x="516582" y="3126680"/>
            <a:ext cx="2252663" cy="522287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2800" b="1" dirty="0">
                <a:solidFill>
                  <a:srgbClr val="FF0000"/>
                </a:solidFill>
              </a:rPr>
              <a:t>متوازي أضلاع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844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19104" y="3808940"/>
            <a:ext cx="7168706" cy="53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30285" y="4382865"/>
            <a:ext cx="765175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48488" y="5860630"/>
            <a:ext cx="12477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0" y="5828878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11275" y="5718375"/>
            <a:ext cx="13525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78078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104" y="908720"/>
            <a:ext cx="8503714" cy="102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lum contrast="57000"/>
            <a:extLst/>
          </a:blip>
          <a:srcRect/>
          <a:stretch>
            <a:fillRect/>
          </a:stretch>
        </p:blipFill>
        <p:spPr bwMode="auto">
          <a:xfrm>
            <a:off x="1295400" y="1934468"/>
            <a:ext cx="5548114" cy="304784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048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48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0976" y="4982310"/>
            <a:ext cx="8317389" cy="1026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 b="42090"/>
          <a:stretch/>
        </p:blipFill>
        <p:spPr bwMode="auto">
          <a:xfrm>
            <a:off x="539303" y="5493650"/>
            <a:ext cx="4258601" cy="75795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="" xmlns:p14="http://schemas.microsoft.com/office/powerpoint/2010/main" val="3767639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909288"/>
            <a:ext cx="6477191" cy="104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257300"/>
            <a:ext cx="17049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3419872" y="1916832"/>
            <a:ext cx="4654969" cy="86409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253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253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31699" y="3001908"/>
            <a:ext cx="535400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544" y="3243140"/>
            <a:ext cx="2415886" cy="141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9"/>
          <p:cNvSpPr txBox="1">
            <a:spLocks noChangeArrowheads="1"/>
          </p:cNvSpPr>
          <p:nvPr/>
        </p:nvSpPr>
        <p:spPr bwMode="auto">
          <a:xfrm>
            <a:off x="5925890" y="3990776"/>
            <a:ext cx="2851150" cy="52387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dirty="0"/>
              <a:t>ق &lt; د  = 138درجة</a:t>
            </a:r>
            <a:endParaRPr lang="en-US" sz="2800" dirty="0"/>
          </a:p>
        </p:txBody>
      </p:sp>
      <p:sp>
        <p:nvSpPr>
          <p:cNvPr id="15" name="Text Box 69"/>
          <p:cNvSpPr txBox="1">
            <a:spLocks noChangeArrowheads="1"/>
          </p:cNvSpPr>
          <p:nvPr/>
        </p:nvSpPr>
        <p:spPr bwMode="auto">
          <a:xfrm>
            <a:off x="4035698" y="4562897"/>
            <a:ext cx="2743200" cy="522287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dirty="0"/>
              <a:t>ق &lt; جـ = 17درجة</a:t>
            </a:r>
            <a:endParaRPr lang="en-US" sz="2800" dirty="0"/>
          </a:p>
        </p:txBody>
      </p:sp>
      <p:sp>
        <p:nvSpPr>
          <p:cNvPr id="16" name="Text Box 69"/>
          <p:cNvSpPr txBox="1">
            <a:spLocks noChangeArrowheads="1"/>
          </p:cNvSpPr>
          <p:nvPr/>
        </p:nvSpPr>
        <p:spPr bwMode="auto">
          <a:xfrm>
            <a:off x="2449735" y="5130678"/>
            <a:ext cx="2657475" cy="522288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dirty="0"/>
              <a:t>ق &lt; ب = 73درجة</a:t>
            </a:r>
            <a:endParaRPr lang="en-US" sz="2800" dirty="0"/>
          </a:p>
        </p:txBody>
      </p:sp>
      <p:sp>
        <p:nvSpPr>
          <p:cNvPr id="17" name="Text Box 69"/>
          <p:cNvSpPr txBox="1">
            <a:spLocks noChangeArrowheads="1"/>
          </p:cNvSpPr>
          <p:nvPr/>
        </p:nvSpPr>
        <p:spPr bwMode="auto">
          <a:xfrm>
            <a:off x="683568" y="5698581"/>
            <a:ext cx="2566987" cy="52387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800" dirty="0"/>
              <a:t>ق &lt; أ = 65درجة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205837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1169" y="908720"/>
            <a:ext cx="6281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84784"/>
            <a:ext cx="8181007" cy="55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9"/>
          <p:cNvSpPr txBox="1">
            <a:spLocks noChangeArrowheads="1"/>
          </p:cNvSpPr>
          <p:nvPr/>
        </p:nvSpPr>
        <p:spPr bwMode="auto">
          <a:xfrm>
            <a:off x="5219874" y="2094186"/>
            <a:ext cx="2746375" cy="522288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2800" b="1" dirty="0">
                <a:solidFill>
                  <a:srgbClr val="FF0000"/>
                </a:solidFill>
              </a:rPr>
              <a:t>س = 8 . 131درجة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 Box 69"/>
          <p:cNvSpPr txBox="1">
            <a:spLocks noChangeArrowheads="1"/>
          </p:cNvSpPr>
          <p:nvPr/>
        </p:nvSpPr>
        <p:spPr bwMode="auto">
          <a:xfrm>
            <a:off x="1187624" y="2075136"/>
            <a:ext cx="2900363" cy="52387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2800" b="1" dirty="0">
                <a:solidFill>
                  <a:srgbClr val="FF0000"/>
                </a:solidFill>
              </a:rPr>
              <a:t>س = 1 . 129 درجة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458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458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576" y="2789679"/>
            <a:ext cx="7898288" cy="86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 cstate="print"/>
          <a:srcRect b="71021"/>
          <a:stretch>
            <a:fillRect/>
          </a:stretch>
        </p:blipFill>
        <p:spPr bwMode="auto">
          <a:xfrm>
            <a:off x="1792832" y="3731888"/>
            <a:ext cx="7061835" cy="52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01328" y="4321104"/>
            <a:ext cx="3253719" cy="187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12600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312" y="937296"/>
            <a:ext cx="7898288" cy="86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t="29932"/>
          <a:stretch>
            <a:fillRect/>
          </a:stretch>
        </p:blipFill>
        <p:spPr bwMode="auto">
          <a:xfrm>
            <a:off x="2414910" y="1916832"/>
            <a:ext cx="641985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6435" y="2027957"/>
            <a:ext cx="1177925" cy="525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131" y="2665488"/>
            <a:ext cx="3525837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3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663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20835" y="3654448"/>
            <a:ext cx="707548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3" cstate="print"/>
          <a:srcRect l="68396"/>
          <a:stretch>
            <a:fillRect/>
          </a:stretch>
        </p:blipFill>
        <p:spPr bwMode="auto">
          <a:xfrm>
            <a:off x="901698" y="4325960"/>
            <a:ext cx="21780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3348035" y="5226073"/>
            <a:ext cx="48974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>
                <a:solidFill>
                  <a:srgbClr val="FF0000"/>
                </a:solidFill>
              </a:rPr>
              <a:t>مربع , مثلث متطابق الأضلاع , مثلث مختلف الأضلاع , شبه منحرف .</a:t>
            </a:r>
          </a:p>
        </p:txBody>
      </p:sp>
    </p:spTree>
    <p:extLst>
      <p:ext uri="{BB962C8B-B14F-4D97-AF65-F5344CB8AC3E}">
        <p14:creationId xmlns="" xmlns:p14="http://schemas.microsoft.com/office/powerpoint/2010/main" val="1548710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76" y="1015767"/>
            <a:ext cx="7783037" cy="901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/>
          <a:srcRect l="32909" r="34183"/>
          <a:stretch>
            <a:fillRect/>
          </a:stretch>
        </p:blipFill>
        <p:spPr bwMode="auto">
          <a:xfrm>
            <a:off x="6373741" y="1945976"/>
            <a:ext cx="2062307" cy="163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380404" y="2492896"/>
            <a:ext cx="59055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مربع , مستطل , مثلث قائم الزاوية متطابق الضلعين .</a:t>
            </a:r>
          </a:p>
        </p:txBody>
      </p:sp>
      <p:pic>
        <p:nvPicPr>
          <p:cNvPr id="2867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868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384" y="3661964"/>
            <a:ext cx="8561341" cy="99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 r="68939"/>
          <a:stretch>
            <a:fillRect/>
          </a:stretch>
        </p:blipFill>
        <p:spPr bwMode="auto">
          <a:xfrm>
            <a:off x="6429920" y="4753720"/>
            <a:ext cx="1797417" cy="151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785813" y="4826594"/>
            <a:ext cx="48958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مربع , شبه منحرف  مثلث قائم الزاوية متطابق الضلعين .</a:t>
            </a:r>
          </a:p>
        </p:txBody>
      </p:sp>
    </p:spTree>
    <p:extLst>
      <p:ext uri="{BB962C8B-B14F-4D97-AF65-F5344CB8AC3E}">
        <p14:creationId xmlns="" xmlns:p14="http://schemas.microsoft.com/office/powerpoint/2010/main" val="1686234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20"/>
  <p:tag name="MMPROD_UIDATA" val="&lt;database version=&quot;7.0&quot;&gt;&lt;object type=&quot;1&quot; unique_id=&quot;10001&quot;&gt;&lt;object type=&quot;2&quot; unique_id=&quot;12014&quot;&gt;&lt;object type=&quot;3&quot; unique_id=&quot;12015&quot;&gt;&lt;property id=&quot;20148&quot; value=&quot;5&quot;/&gt;&lt;property id=&quot;20300&quot; value=&quot;Slide 1&quot;/&gt;&lt;property id=&quot;20307&quot; value=&quot;257&quot;/&gt;&lt;/object&gt;&lt;object type=&quot;3&quot; unique_id=&quot;12016&quot;&gt;&lt;property id=&quot;20148&quot; value=&quot;5&quot;/&gt;&lt;property id=&quot;20300&quot; value=&quot;Slide 2&quot;/&gt;&lt;property id=&quot;20307&quot; value=&quot;258&quot;/&gt;&lt;/object&gt;&lt;object type=&quot;3&quot; unique_id=&quot;12017&quot;&gt;&lt;property id=&quot;20148&quot; value=&quot;5&quot;/&gt;&lt;property id=&quot;20300&quot; value=&quot;Slide 3&quot;/&gt;&lt;property id=&quot;20307&quot; value=&quot;259&quot;/&gt;&lt;/object&gt;&lt;object type=&quot;3&quot; unique_id=&quot;12018&quot;&gt;&lt;property id=&quot;20148&quot; value=&quot;5&quot;/&gt;&lt;property id=&quot;20300&quot; value=&quot;Slide 4&quot;/&gt;&lt;property id=&quot;20307&quot; value=&quot;260&quot;/&gt;&lt;/object&gt;&lt;object type=&quot;3&quot; unique_id=&quot;12019&quot;&gt;&lt;property id=&quot;20148&quot; value=&quot;5&quot;/&gt;&lt;property id=&quot;20300&quot; value=&quot;Slide 5&quot;/&gt;&lt;property id=&quot;20307&quot; value=&quot;261&quot;/&gt;&lt;/object&gt;&lt;object type=&quot;3&quot; unique_id=&quot;12020&quot;&gt;&lt;property id=&quot;20148&quot; value=&quot;5&quot;/&gt;&lt;property id=&quot;20300&quot; value=&quot;Slide 6&quot;/&gt;&lt;property id=&quot;20307&quot; value=&quot;262&quot;/&gt;&lt;/object&gt;&lt;object type=&quot;3&quot; unique_id=&quot;12021&quot;&gt;&lt;property id=&quot;20148&quot; value=&quot;5&quot;/&gt;&lt;property id=&quot;20300&quot; value=&quot;Slide 7&quot;/&gt;&lt;property id=&quot;20307&quot; value=&quot;263&quot;/&gt;&lt;/object&gt;&lt;object type=&quot;3&quot; unique_id=&quot;12022&quot;&gt;&lt;property id=&quot;20148&quot; value=&quot;5&quot;/&gt;&lt;property id=&quot;20300&quot; value=&quot;Slide 8&quot;/&gt;&lt;property id=&quot;20307&quot; value=&quot;264&quot;/&gt;&lt;/object&gt;&lt;object type=&quot;3&quot; unique_id=&quot;12023&quot;&gt;&lt;property id=&quot;20148&quot; value=&quot;5&quot;/&gt;&lt;property id=&quot;20300&quot; value=&quot;Slide 9&quot;/&gt;&lt;property id=&quot;20307&quot; value=&quot;265&quot;/&gt;&lt;/object&gt;&lt;object type=&quot;3&quot; unique_id=&quot;12024&quot;&gt;&lt;property id=&quot;20148&quot; value=&quot;5&quot;/&gt;&lt;property id=&quot;20300&quot; value=&quot;Slide 10&quot;/&gt;&lt;property id=&quot;20307&quot; value=&quot;266&quot;/&gt;&lt;/object&gt;&lt;object type=&quot;3&quot; unique_id=&quot;12025&quot;&gt;&lt;property id=&quot;20148&quot; value=&quot;5&quot;/&gt;&lt;property id=&quot;20300&quot; value=&quot;Slide 11 - &amp;quot;تم بحمد الله &amp;quot;&quot;/&gt;&lt;property id=&quot;20307&quot; value=&quot;267&quot;/&gt;&lt;/object&gt;&lt;/object&gt;&lt;object type=&quot;8&quot; unique_id=&quot;1203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1995</Words>
  <Application>Microsoft Office PowerPoint</Application>
  <PresentationFormat>عرض على الشاشة (3:4)‏</PresentationFormat>
  <Paragraphs>833</Paragraphs>
  <Slides>130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130</vt:i4>
      </vt:variant>
    </vt:vector>
  </HeadingPairs>
  <TitlesOfParts>
    <vt:vector size="131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  <vt:lpstr>الشريحة 64</vt:lpstr>
      <vt:lpstr>الشريحة 65</vt:lpstr>
      <vt:lpstr>الشريحة 66</vt:lpstr>
      <vt:lpstr>الشريحة 67</vt:lpstr>
      <vt:lpstr>الشريحة 68</vt:lpstr>
      <vt:lpstr>الشريحة 69</vt:lpstr>
      <vt:lpstr>الشريحة 70</vt:lpstr>
      <vt:lpstr>الشريحة 71</vt:lpstr>
      <vt:lpstr>الشريحة 72</vt:lpstr>
      <vt:lpstr>الشريحة 73</vt:lpstr>
      <vt:lpstr>الشريحة 74</vt:lpstr>
      <vt:lpstr>الشريحة 75</vt:lpstr>
      <vt:lpstr>الشريحة 76</vt:lpstr>
      <vt:lpstr>الشريحة 77</vt:lpstr>
      <vt:lpstr>الشريحة 78</vt:lpstr>
      <vt:lpstr>الشريحة 79</vt:lpstr>
      <vt:lpstr>الشريحة 80</vt:lpstr>
      <vt:lpstr>الشريحة 81</vt:lpstr>
      <vt:lpstr>الشريحة 82</vt:lpstr>
      <vt:lpstr>الشريحة 83</vt:lpstr>
      <vt:lpstr>الشريحة 84</vt:lpstr>
      <vt:lpstr>الشريحة 85</vt:lpstr>
      <vt:lpstr>الشريحة 86</vt:lpstr>
      <vt:lpstr>الشريحة 87</vt:lpstr>
      <vt:lpstr>الشريحة 88</vt:lpstr>
      <vt:lpstr>الشريحة 89</vt:lpstr>
      <vt:lpstr>الشريحة 90</vt:lpstr>
      <vt:lpstr>الشريحة 91</vt:lpstr>
      <vt:lpstr>الشريحة 92</vt:lpstr>
      <vt:lpstr>الشريحة 93</vt:lpstr>
      <vt:lpstr>الشريحة 94</vt:lpstr>
      <vt:lpstr>الشريحة 95</vt:lpstr>
      <vt:lpstr>الشريحة 96</vt:lpstr>
      <vt:lpstr>الشريحة 97</vt:lpstr>
      <vt:lpstr>الشريحة 98</vt:lpstr>
      <vt:lpstr>الشريحة 99</vt:lpstr>
      <vt:lpstr>الشريحة 100</vt:lpstr>
      <vt:lpstr>الشريحة 101</vt:lpstr>
      <vt:lpstr>الشريحة 102</vt:lpstr>
      <vt:lpstr>الشريحة 103</vt:lpstr>
      <vt:lpstr>الشريحة 104</vt:lpstr>
      <vt:lpstr>الشريحة 105</vt:lpstr>
      <vt:lpstr>الشريحة 106</vt:lpstr>
      <vt:lpstr>الشريحة 107</vt:lpstr>
      <vt:lpstr>الشريحة 108</vt:lpstr>
      <vt:lpstr>الشريحة 109</vt:lpstr>
      <vt:lpstr>الشريحة 110</vt:lpstr>
      <vt:lpstr>الشريحة 111</vt:lpstr>
      <vt:lpstr>الشريحة 112</vt:lpstr>
      <vt:lpstr>الشريحة 113</vt:lpstr>
      <vt:lpstr>الشريحة 114</vt:lpstr>
      <vt:lpstr>الشريحة 115</vt:lpstr>
      <vt:lpstr>الشريحة 116</vt:lpstr>
      <vt:lpstr>الشريحة 117</vt:lpstr>
      <vt:lpstr>الشريحة 118</vt:lpstr>
      <vt:lpstr>الشريحة 119</vt:lpstr>
      <vt:lpstr>الشريحة 120</vt:lpstr>
      <vt:lpstr>الشريحة 121</vt:lpstr>
      <vt:lpstr>الشريحة 122</vt:lpstr>
      <vt:lpstr>الشريحة 123</vt:lpstr>
      <vt:lpstr>الشريحة 124</vt:lpstr>
      <vt:lpstr>الشريحة 125</vt:lpstr>
      <vt:lpstr>الشريحة 126</vt:lpstr>
      <vt:lpstr>الشريحة 127</vt:lpstr>
      <vt:lpstr>الشريحة 128</vt:lpstr>
      <vt:lpstr>الشريحة 129</vt:lpstr>
      <vt:lpstr>تم بحمد الله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5</dc:creator>
  <cp:lastModifiedBy>Hasib</cp:lastModifiedBy>
  <cp:revision>22</cp:revision>
  <dcterms:created xsi:type="dcterms:W3CDTF">2011-07-26T13:44:09Z</dcterms:created>
  <dcterms:modified xsi:type="dcterms:W3CDTF">2015-12-03T18:05:48Z</dcterms:modified>
</cp:coreProperties>
</file>