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0"/>
  </p:notesMasterIdLst>
  <p:handoutMasterIdLst>
    <p:handoutMasterId r:id="rId21"/>
  </p:handoutMasterIdLst>
  <p:sldIdLst>
    <p:sldId id="256" r:id="rId2"/>
    <p:sldId id="265" r:id="rId3"/>
    <p:sldId id="257" r:id="rId4"/>
    <p:sldId id="258" r:id="rId5"/>
    <p:sldId id="259" r:id="rId6"/>
    <p:sldId id="260" r:id="rId7"/>
    <p:sldId id="261" r:id="rId8"/>
    <p:sldId id="262" r:id="rId9"/>
    <p:sldId id="263" r:id="rId10"/>
    <p:sldId id="264"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0" d="100"/>
          <a:sy n="110" d="100"/>
        </p:scale>
        <p:origin x="-163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7D0FA78-3FEA-6141-9F06-3F24A26157F9}" type="datetime1">
              <a:rPr lang="en-AU" smtClean="0"/>
              <a:t>1/03/2015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BCE82D4-A0D7-8642-8FF6-F44361F2FBE7}" type="slidenum">
              <a:rPr lang="en-US" smtClean="0"/>
              <a:t>‹#›</a:t>
            </a:fld>
            <a:endParaRPr lang="en-US"/>
          </a:p>
        </p:txBody>
      </p:sp>
    </p:spTree>
    <p:extLst>
      <p:ext uri="{BB962C8B-B14F-4D97-AF65-F5344CB8AC3E}">
        <p14:creationId xmlns:p14="http://schemas.microsoft.com/office/powerpoint/2010/main" val="1183351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5804C9-95D4-C241-B478-9C4F1E0C2BE7}" type="datetime1">
              <a:rPr lang="en-AU" smtClean="0"/>
              <a:t>1/03/2015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x-none" smtClean="0"/>
              <a:t>Click to edit Master text styles</a:t>
            </a:r>
          </a:p>
          <a:p>
            <a:pPr lvl="1"/>
            <a:r>
              <a:rPr lang="x-none" smtClean="0"/>
              <a:t>Second level</a:t>
            </a:r>
          </a:p>
          <a:p>
            <a:pPr lvl="2"/>
            <a:r>
              <a:rPr lang="x-none" smtClean="0"/>
              <a:t>Third level</a:t>
            </a:r>
          </a:p>
          <a:p>
            <a:pPr lvl="3"/>
            <a:r>
              <a:rPr lang="x-none" smtClean="0"/>
              <a:t>Fourth level</a:t>
            </a:r>
          </a:p>
          <a:p>
            <a:pPr lvl="4"/>
            <a:r>
              <a:rPr lang="x-non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396B2A-8263-044E-855C-F47E479E5D7F}" type="slidenum">
              <a:rPr lang="en-US" smtClean="0"/>
              <a:t>‹#›</a:t>
            </a:fld>
            <a:endParaRPr lang="en-US"/>
          </a:p>
        </p:txBody>
      </p:sp>
    </p:spTree>
    <p:extLst>
      <p:ext uri="{BB962C8B-B14F-4D97-AF65-F5344CB8AC3E}">
        <p14:creationId xmlns:p14="http://schemas.microsoft.com/office/powerpoint/2010/main" val="30089389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396B2A-8263-044E-855C-F47E479E5D7F}" type="slidenum">
              <a:rPr lang="en-US" smtClean="0"/>
              <a:t>1</a:t>
            </a:fld>
            <a:endParaRPr lang="en-US"/>
          </a:p>
        </p:txBody>
      </p:sp>
    </p:spTree>
    <p:extLst>
      <p:ext uri="{BB962C8B-B14F-4D97-AF65-F5344CB8AC3E}">
        <p14:creationId xmlns:p14="http://schemas.microsoft.com/office/powerpoint/2010/main" val="20874417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6" name="Group 10"/>
          <p:cNvGrpSpPr/>
          <p:nvPr/>
        </p:nvGrpSpPr>
        <p:grpSpPr>
          <a:xfrm>
            <a:off x="-1" y="3379694"/>
            <a:ext cx="7543801" cy="2604247"/>
            <a:chOff x="-1" y="3379694"/>
            <a:chExt cx="7543801" cy="2604247"/>
          </a:xfrm>
        </p:grpSpPr>
        <p:grpSp>
          <p:nvGrpSpPr>
            <p:cNvPr id="9" name="Group 11"/>
            <p:cNvGrpSpPr/>
            <p:nvPr/>
          </p:nvGrpSpPr>
          <p:grpSpPr>
            <a:xfrm>
              <a:off x="-1" y="3379694"/>
              <a:ext cx="7543801" cy="2604247"/>
              <a:chOff x="-1" y="3379694"/>
              <a:chExt cx="7543801" cy="2604247"/>
            </a:xfrm>
          </p:grpSpPr>
          <p:sp>
            <p:nvSpPr>
              <p:cNvPr id="15" name="Snip Single Corner Rectangle 14"/>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3" name="Teardrop 12"/>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en-US" smtClean="0"/>
              <a:t>Click to edit Master title style</a:t>
            </a:r>
            <a:endParaRPr/>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56F61226-6BA3-7A46-9865-F63BE215888A}" type="datetime1">
              <a:rPr lang="en-AU" smtClean="0"/>
              <a:t>1/03/2015</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10"/>
          <p:cNvGrpSpPr/>
          <p:nvPr/>
        </p:nvGrpSpPr>
        <p:grpSpPr>
          <a:xfrm>
            <a:off x="228600" y="228600"/>
            <a:ext cx="4251960" cy="6387352"/>
            <a:chOff x="228600" y="228600"/>
            <a:chExt cx="4251960" cy="6387352"/>
          </a:xfrm>
        </p:grpSpPr>
        <p:sp>
          <p:nvSpPr>
            <p:cNvPr id="12" name="Snip Diagonal Corner Rectangle 11"/>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Teardrop 12"/>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2176272"/>
            <a:ext cx="3657600" cy="1161288"/>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flipH="1">
            <a:off x="4654475" y="228600"/>
            <a:ext cx="4251960" cy="6391656"/>
          </a:xfrm>
          <a:prstGeom prst="snip2DiagRect">
            <a:avLst>
              <a:gd name="adj1" fmla="val 0"/>
              <a:gd name="adj2" fmla="val 4017"/>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530352" y="3342401"/>
            <a:ext cx="3657600" cy="2595282"/>
          </a:xfrm>
        </p:spPr>
        <p:txBody>
          <a:bodyPr>
            <a:normAutofit/>
          </a:bodyPr>
          <a:lstStyle>
            <a:lvl1pPr marL="0" indent="0">
              <a:lnSpc>
                <a:spcPct val="110000"/>
              </a:lnSpc>
              <a:spcBef>
                <a:spcPts val="60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4"/>
          <p:cNvSpPr>
            <a:spLocks noGrp="1"/>
          </p:cNvSpPr>
          <p:nvPr>
            <p:ph type="dt" sz="half" idx="10"/>
          </p:nvPr>
        </p:nvSpPr>
        <p:spPr>
          <a:xfrm>
            <a:off x="758952" y="6300216"/>
            <a:ext cx="1298448" cy="365125"/>
          </a:xfrm>
        </p:spPr>
        <p:txBody>
          <a:bodyPr/>
          <a:lstStyle/>
          <a:p>
            <a:fld id="{83541AD9-5B51-324F-8BC5-87A03713AA89}" type="datetime1">
              <a:rPr lang="en-AU" smtClean="0"/>
              <a:t>1/03/2015</a:t>
            </a:fld>
            <a:endParaRPr lang="en-US"/>
          </a:p>
        </p:txBody>
      </p:sp>
      <p:sp>
        <p:nvSpPr>
          <p:cNvPr id="6" name="Footer Placeholder 5"/>
          <p:cNvSpPr>
            <a:spLocks noGrp="1"/>
          </p:cNvSpPr>
          <p:nvPr>
            <p:ph type="ftr" sz="quarter" idx="11"/>
          </p:nvPr>
        </p:nvSpPr>
        <p:spPr>
          <a:xfrm>
            <a:off x="2057400" y="6300216"/>
            <a:ext cx="2340864" cy="365125"/>
          </a:xfrm>
        </p:spPr>
        <p:txBody>
          <a:bodyPr/>
          <a:lstStyle/>
          <a:p>
            <a:endParaRPr lang="en-US"/>
          </a:p>
        </p:txBody>
      </p:sp>
      <p:sp>
        <p:nvSpPr>
          <p:cNvPr id="7" name="Slide Number Placeholder 6"/>
          <p:cNvSpPr>
            <a:spLocks noGrp="1"/>
          </p:cNvSpPr>
          <p:nvPr>
            <p:ph type="sldNum" sz="quarter" idx="12"/>
          </p:nvPr>
        </p:nvSpPr>
        <p:spPr>
          <a:xfrm>
            <a:off x="301752" y="6300216"/>
            <a:ext cx="448056" cy="365125"/>
          </a:xfrm>
        </p:spPr>
        <p:txBody>
          <a:bodyPr/>
          <a:lstStyle>
            <a:lvl1pPr algn="l">
              <a:defRPr/>
            </a:lvl1pPr>
          </a:lstStyle>
          <a:p>
            <a:fld id="{19371D3E-5A18-49EB-AD2A-429AF165759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9" name="Snip Diagonal Corner Rectangle 8"/>
          <p:cNvSpPr/>
          <p:nvPr/>
        </p:nvSpPr>
        <p:spPr>
          <a:xfrm flipV="1">
            <a:off x="228600" y="4648200"/>
            <a:ext cx="8686800" cy="1963271"/>
          </a:xfrm>
          <a:prstGeom prst="snip2DiagRect">
            <a:avLst>
              <a:gd name="adj1" fmla="val 0"/>
              <a:gd name="adj2" fmla="val 937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200" y="4648200"/>
            <a:ext cx="8153400" cy="609600"/>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en-US" smtClean="0"/>
              <a:t>Click to edit Master title style</a:t>
            </a:r>
            <a:endParaRPr/>
          </a:p>
        </p:txBody>
      </p:sp>
      <p:sp>
        <p:nvSpPr>
          <p:cNvPr id="3" name="Date Placeholder 2"/>
          <p:cNvSpPr>
            <a:spLocks noGrp="1"/>
          </p:cNvSpPr>
          <p:nvPr>
            <p:ph type="dt" sz="half" idx="10"/>
          </p:nvPr>
        </p:nvSpPr>
        <p:spPr/>
        <p:txBody>
          <a:bodyPr/>
          <a:lstStyle/>
          <a:p>
            <a:fld id="{702548B7-46F5-A640-B821-15293E9B288F}" type="datetime1">
              <a:rPr lang="en-AU" smtClean="0"/>
              <a:t>1/03/2015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a:t>
            </a:fld>
            <a:endParaRPr lang="en-US"/>
          </a:p>
        </p:txBody>
      </p:sp>
      <p:sp>
        <p:nvSpPr>
          <p:cNvPr id="7" name="Text Placeholder 3"/>
          <p:cNvSpPr>
            <a:spLocks noGrp="1"/>
          </p:cNvSpPr>
          <p:nvPr>
            <p:ph type="body" sz="half" idx="2"/>
          </p:nvPr>
        </p:nvSpPr>
        <p:spPr>
          <a:xfrm>
            <a:off x="457200" y="5257799"/>
            <a:ext cx="8156448" cy="820272"/>
          </a:xfrm>
        </p:spPr>
        <p:txBody>
          <a:bodyPr>
            <a:normAutofit/>
          </a:bodyPr>
          <a:lstStyle>
            <a:lvl1pPr marL="0" indent="0">
              <a:lnSpc>
                <a:spcPct val="110000"/>
              </a:lnSpc>
              <a:spcBef>
                <a:spcPct val="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8" name="Picture Placeholder 2"/>
          <p:cNvSpPr>
            <a:spLocks noGrp="1"/>
          </p:cNvSpPr>
          <p:nvPr>
            <p:ph type="pic" idx="1"/>
          </p:nvPr>
        </p:nvSpPr>
        <p:spPr>
          <a:xfrm flipH="1">
            <a:off x="228600" y="228600"/>
            <a:ext cx="8677835" cy="4267200"/>
          </a:xfrm>
          <a:prstGeom prst="snip2DiagRect">
            <a:avLst>
              <a:gd name="adj1" fmla="val 0"/>
              <a:gd name="adj2" fmla="val 4332"/>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losin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453E862-BF44-944B-A44E-BD06FCBEF6B4}" type="datetime1">
              <a:rPr lang="en-AU" smtClean="0"/>
              <a:t>1/03/2015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E36D6FBB-E470-8C4A-BECA-E502C8F0A138}" type="datetime1">
              <a:rPr lang="en-AU" smtClean="0"/>
              <a:t>1/03/2015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8" name="Snip Diagonal Corner Rectangle 7"/>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467600" y="838201"/>
            <a:ext cx="1219200" cy="51054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779462" y="838201"/>
            <a:ext cx="6307138" cy="5105400"/>
          </a:xfrm>
        </p:spPr>
        <p:txBody>
          <a:bodyPr vert="eaVert"/>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A38D1B4D-063F-D547-BD22-48E82AE44432}" type="datetime1">
              <a:rPr lang="en-AU" smtClean="0"/>
              <a:t>1/03/2015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10"/>
          </p:nvPr>
        </p:nvSpPr>
        <p:spPr/>
        <p:txBody>
          <a:bodyPr/>
          <a:lstStyle/>
          <a:p>
            <a:fld id="{E1397514-D7AD-B24C-A878-95F43DA3564E}" type="datetime1">
              <a:rPr lang="en-AU" smtClean="0"/>
              <a:t>1/03/2015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grpSp>
        <p:nvGrpSpPr>
          <p:cNvPr id="6" name="Group 14"/>
          <p:cNvGrpSpPr/>
          <p:nvPr/>
        </p:nvGrpSpPr>
        <p:grpSpPr>
          <a:xfrm>
            <a:off x="-1" y="3379694"/>
            <a:ext cx="7543801" cy="2604247"/>
            <a:chOff x="-1" y="3379694"/>
            <a:chExt cx="7543801" cy="2604247"/>
          </a:xfrm>
        </p:grpSpPr>
        <p:grpSp>
          <p:nvGrpSpPr>
            <p:cNvPr id="9" name="Group 11"/>
            <p:cNvGrpSpPr/>
            <p:nvPr/>
          </p:nvGrpSpPr>
          <p:grpSpPr>
            <a:xfrm>
              <a:off x="-1" y="3379694"/>
              <a:ext cx="7543801" cy="2604247"/>
              <a:chOff x="-1" y="3379694"/>
              <a:chExt cx="7543801" cy="2604247"/>
            </a:xfrm>
          </p:grpSpPr>
          <p:sp>
            <p:nvSpPr>
              <p:cNvPr id="17" name="Snip Single Corner Rectangle 16"/>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8" name="Straight Connector 17"/>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6" name="Teardrop 15"/>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en-US" smtClean="0"/>
              <a:t>Click to edit Master title style</a:t>
            </a:r>
            <a:endParaRPr/>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18119EDD-E7F4-E641-8C2D-8BD11E79EA6B}" type="datetime1">
              <a:rPr lang="en-AU" smtClean="0"/>
              <a:t>1/03/2015</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sp>
        <p:nvSpPr>
          <p:cNvPr id="12" name="Picture Placeholder 11"/>
          <p:cNvSpPr>
            <a:spLocks noGrp="1"/>
          </p:cNvSpPr>
          <p:nvPr>
            <p:ph type="pic" sz="quarter" idx="12"/>
          </p:nvPr>
        </p:nvSpPr>
        <p:spPr>
          <a:xfrm>
            <a:off x="0" y="676835"/>
            <a:ext cx="7543800" cy="2587752"/>
          </a:xfrm>
          <a:effectLst>
            <a:outerShdw blurRad="50800" dist="63500" dir="2700000" algn="tl" rotWithShape="0">
              <a:prstClr val="black">
                <a:alpha val="50000"/>
              </a:prstClr>
            </a:outerShdw>
          </a:effectLst>
        </p:spPr>
        <p:txBody>
          <a:bodyPr>
            <a:normAutofit/>
          </a:bodyPr>
          <a:lstStyle>
            <a:lvl1pPr marL="0" indent="0">
              <a:buNone/>
              <a:defRPr sz="1800"/>
            </a:lvl1pPr>
          </a:lstStyle>
          <a:p>
            <a:r>
              <a:rPr lang="en-US" smtClean="0"/>
              <a:t>Click icon to add picture</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6" name="Group 6"/>
          <p:cNvGrpSpPr/>
          <p:nvPr/>
        </p:nvGrpSpPr>
        <p:grpSpPr>
          <a:xfrm flipH="1">
            <a:off x="1600199" y="2126877"/>
            <a:ext cx="7543801" cy="2604247"/>
            <a:chOff x="-1" y="3379694"/>
            <a:chExt cx="7543801" cy="2604247"/>
          </a:xfrm>
        </p:grpSpPr>
        <p:grpSp>
          <p:nvGrpSpPr>
            <p:cNvPr id="7" name="Group 11"/>
            <p:cNvGrpSpPr/>
            <p:nvPr/>
          </p:nvGrpSpPr>
          <p:grpSpPr>
            <a:xfrm>
              <a:off x="-1" y="3379694"/>
              <a:ext cx="7543801" cy="2604247"/>
              <a:chOff x="-1" y="3379694"/>
              <a:chExt cx="7543801" cy="2604247"/>
            </a:xfrm>
          </p:grpSpPr>
          <p:sp>
            <p:nvSpPr>
              <p:cNvPr id="10" name="Snip Single Corner Rectangle 9"/>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1" name="Straight Connector 10"/>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9" name="Teardrop 8"/>
            <p:cNvSpPr/>
            <p:nvPr/>
          </p:nvSpPr>
          <p:spPr>
            <a:xfrm flipH="1">
              <a:off x="22859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1736105" y="2653553"/>
            <a:ext cx="5870448" cy="14721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tx1">
                    <a:lumMod val="90000"/>
                    <a:lumOff val="10000"/>
                  </a:schemeClr>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1736105" y="4134881"/>
            <a:ext cx="5870448" cy="576072"/>
          </a:xfrm>
        </p:spPr>
        <p:txBody>
          <a:bodyPr vert="horz" lIns="91440" tIns="45720" rIns="91440" bIns="45720" rtlCol="0">
            <a:normAutofit/>
          </a:bodyPr>
          <a:lstStyle>
            <a:lvl1pPr marL="0" indent="0" algn="l" defTabSz="914400" rtl="0" eaLnBrk="1" latinLnBrk="0" hangingPunct="1">
              <a:spcBef>
                <a:spcPts val="0"/>
              </a:spcBef>
              <a:buClr>
                <a:schemeClr val="accent1"/>
              </a:buClr>
              <a:buSzPct val="90000"/>
              <a:buFont typeface="Wingdings 2" pitchFamily="18" charset="2"/>
              <a:buNone/>
              <a:defRPr sz="1400" kern="1200">
                <a:solidFill>
                  <a:schemeClr val="tx1">
                    <a:lumMod val="90000"/>
                    <a:lumOff val="10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5" name="Footer Placeholder 4"/>
          <p:cNvSpPr>
            <a:spLocks noGrp="1"/>
          </p:cNvSpPr>
          <p:nvPr>
            <p:ph type="ftr" sz="quarter" idx="11"/>
          </p:nvPr>
        </p:nvSpPr>
        <p:spPr>
          <a:xfrm rot="16200000">
            <a:off x="8033590" y="3475037"/>
            <a:ext cx="1828801" cy="365125"/>
          </a:xfrm>
        </p:spPr>
        <p:txBody>
          <a:bodyPr vert="horz" lIns="91440" tIns="0" rIns="91440" bIns="0" rtlCol="0" anchor="t" anchorCtr="0"/>
          <a:lstStyle>
            <a:lvl1pPr marL="0" algn="l" defTabSz="914400" rtl="0" eaLnBrk="1" latinLnBrk="0" hangingPunct="1">
              <a:defRPr sz="1100" b="1" kern="1200">
                <a:solidFill>
                  <a:schemeClr val="bg1">
                    <a:lumMod val="75000"/>
                  </a:schemeClr>
                </a:solidFill>
                <a:latin typeface="+mn-lt"/>
                <a:ea typeface="+mn-ea"/>
                <a:cs typeface="+mn-cs"/>
              </a:defRPr>
            </a:lvl1pPr>
          </a:lstStyle>
          <a:p>
            <a:endParaRPr lang="en-US"/>
          </a:p>
        </p:txBody>
      </p:sp>
      <p:sp>
        <p:nvSpPr>
          <p:cNvPr id="4" name="Date Placeholder 3"/>
          <p:cNvSpPr>
            <a:spLocks noGrp="1"/>
          </p:cNvSpPr>
          <p:nvPr>
            <p:ph type="dt" sz="half" idx="10"/>
          </p:nvPr>
        </p:nvSpPr>
        <p:spPr>
          <a:xfrm rot="16200000">
            <a:off x="7658009" y="3475037"/>
            <a:ext cx="1828800" cy="365125"/>
          </a:xfrm>
        </p:spPr>
        <p:txBody>
          <a:bodyPr vert="horz" lIns="91440" tIns="0" rIns="91440" bIns="0" rtlCol="0" anchor="b" anchorCtr="0"/>
          <a:lstStyle>
            <a:lvl1pPr marL="0" algn="l" defTabSz="914400" rtl="0" eaLnBrk="1" latinLnBrk="0" hangingPunct="1">
              <a:defRPr sz="1400" b="1" kern="1200">
                <a:solidFill>
                  <a:schemeClr val="bg1">
                    <a:lumMod val="50000"/>
                  </a:schemeClr>
                </a:solidFill>
                <a:latin typeface="+mn-lt"/>
                <a:ea typeface="+mn-ea"/>
                <a:cs typeface="+mn-cs"/>
              </a:defRPr>
            </a:lvl1pPr>
          </a:lstStyle>
          <a:p>
            <a:fld id="{A73EAF03-788F-3342-BB80-B69E485AD12C}" type="datetime1">
              <a:rPr lang="en-AU" smtClean="0"/>
              <a:t>1/03/2015</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Snip Diagonal Corner Rectangle 10"/>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Snip Diagonal Corner Rectangle 11"/>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95833"/>
            <a:ext cx="7583488"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779461" y="1981201"/>
            <a:ext cx="3657600" cy="3975100"/>
          </a:xfrm>
        </p:spPr>
        <p:txBody>
          <a:bodyPr>
            <a:normAutofit/>
          </a:bodyPr>
          <a:lstStyle>
            <a:lvl1pPr>
              <a:defRPr sz="2200"/>
            </a:lvl1pPr>
            <a:lvl2pPr>
              <a:defRPr sz="20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Content Placeholder 3"/>
          <p:cNvSpPr>
            <a:spLocks noGrp="1"/>
          </p:cNvSpPr>
          <p:nvPr>
            <p:ph sz="half" idx="2"/>
          </p:nvPr>
        </p:nvSpPr>
        <p:spPr>
          <a:xfrm>
            <a:off x="4705351" y="1981201"/>
            <a:ext cx="3657600" cy="3975100"/>
          </a:xfrm>
        </p:spPr>
        <p:txBody>
          <a:bodyPr>
            <a:normAutofit/>
          </a:bodyPr>
          <a:lstStyle>
            <a:lvl1pPr>
              <a:defRPr sz="2200"/>
            </a:lvl1pPr>
            <a:lvl2pPr>
              <a:defRPr sz="2000"/>
            </a:lvl2pPr>
            <a:lvl3pPr>
              <a:defRPr sz="1800"/>
            </a:lvl3pPr>
            <a:lvl4pPr>
              <a:defRPr sz="1800"/>
            </a:lvl4pPr>
            <a:lvl5pPr>
              <a:defRPr sz="1800"/>
            </a:lvl5pPr>
            <a:lvl6pPr marL="1946275" indent="-344488">
              <a:defRPr sz="1800"/>
            </a:lvl6pPr>
            <a:lvl7pPr marL="1946275" indent="-344488">
              <a:defRPr sz="1800"/>
            </a:lvl7pPr>
            <a:lvl8pPr marL="1946275" indent="-344488">
              <a:defRPr sz="1800"/>
            </a:lvl8pPr>
            <a:lvl9pPr marL="1946275" indent="-344488">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Date Placeholder 4"/>
          <p:cNvSpPr>
            <a:spLocks noGrp="1"/>
          </p:cNvSpPr>
          <p:nvPr>
            <p:ph type="dt" sz="half" idx="10"/>
          </p:nvPr>
        </p:nvSpPr>
        <p:spPr/>
        <p:txBody>
          <a:bodyPr/>
          <a:lstStyle/>
          <a:p>
            <a:fld id="{5547DE7A-0FA6-DA40-9805-4FAD735D64DF}" type="datetime1">
              <a:rPr lang="en-AU" smtClean="0"/>
              <a:t>1/03/2015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2" name="Snip Diagonal Corner Rectangle 11"/>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Snip Diagonal Corner Rectangle 12"/>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95833"/>
            <a:ext cx="7583488"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9463"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779463" y="2743200"/>
            <a:ext cx="3657600" cy="3213100"/>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5" name="Text Placeholder 4"/>
          <p:cNvSpPr>
            <a:spLocks noGrp="1"/>
          </p:cNvSpPr>
          <p:nvPr>
            <p:ph type="body" sz="quarter" idx="3"/>
          </p:nvPr>
        </p:nvSpPr>
        <p:spPr>
          <a:xfrm>
            <a:off x="4705351"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05351" y="2743200"/>
            <a:ext cx="3657600" cy="3213100"/>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7" name="Date Placeholder 6"/>
          <p:cNvSpPr>
            <a:spLocks noGrp="1"/>
          </p:cNvSpPr>
          <p:nvPr>
            <p:ph type="dt" sz="half" idx="10"/>
          </p:nvPr>
        </p:nvSpPr>
        <p:spPr/>
        <p:txBody>
          <a:bodyPr/>
          <a:lstStyle/>
          <a:p>
            <a:fld id="{435980D9-90DC-E947-A65F-14981C23B99D}" type="datetime1">
              <a:rPr lang="en-AU" smtClean="0"/>
              <a:t>1/03/2015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CC4561FE-27AA-914A-823F-C926919D510E}" type="datetime1">
              <a:rPr lang="en-AU" smtClean="0"/>
              <a:t>1/03/2015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Snip Diagonal Corner Rectangle 5"/>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3DA03982-B32F-4542-9F50-61ABB8707F07}" type="datetime1">
              <a:rPr lang="en-AU" smtClean="0"/>
              <a:t>1/03/2015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1" name="Group 11"/>
          <p:cNvGrpSpPr/>
          <p:nvPr/>
        </p:nvGrpSpPr>
        <p:grpSpPr>
          <a:xfrm>
            <a:off x="228600" y="228600"/>
            <a:ext cx="4251960" cy="6387352"/>
            <a:chOff x="228600" y="228600"/>
            <a:chExt cx="4251960" cy="6387352"/>
          </a:xfrm>
        </p:grpSpPr>
        <p:sp>
          <p:nvSpPr>
            <p:cNvPr id="13" name="Snip Diagonal Corner Rectangle 12"/>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Teardrop 13"/>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5" name="Snip Diagonal Corner Rectangle 14"/>
          <p:cNvSpPr/>
          <p:nvPr/>
        </p:nvSpPr>
        <p:spPr>
          <a:xfrm flipV="1">
            <a:off x="46482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525780" y="2177303"/>
            <a:ext cx="3657600" cy="1162050"/>
          </a:xfrm>
        </p:spPr>
        <p:txBody>
          <a:bodyPr anchor="b">
            <a:normAutofit/>
          </a:bodyPr>
          <a:lstStyle>
            <a:lvl1pPr algn="l">
              <a:defRPr sz="3000" b="0">
                <a:solidFill>
                  <a:schemeClr val="accent1"/>
                </a:solidFill>
              </a:defRPr>
            </a:lvl1pPr>
          </a:lstStyle>
          <a:p>
            <a:r>
              <a:rPr lang="en-US" smtClean="0"/>
              <a:t>Click to edit Master title style</a:t>
            </a:r>
            <a:endParaRPr/>
          </a:p>
        </p:txBody>
      </p:sp>
      <p:sp>
        <p:nvSpPr>
          <p:cNvPr id="3" name="Content Placeholder 2"/>
          <p:cNvSpPr>
            <a:spLocks noGrp="1"/>
          </p:cNvSpPr>
          <p:nvPr>
            <p:ph idx="1"/>
          </p:nvPr>
        </p:nvSpPr>
        <p:spPr>
          <a:xfrm>
            <a:off x="4945380" y="609600"/>
            <a:ext cx="3657600" cy="53340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Text Placeholder 3"/>
          <p:cNvSpPr>
            <a:spLocks noGrp="1"/>
          </p:cNvSpPr>
          <p:nvPr>
            <p:ph type="body" sz="half" idx="2"/>
          </p:nvPr>
        </p:nvSpPr>
        <p:spPr>
          <a:xfrm>
            <a:off x="525780" y="3352799"/>
            <a:ext cx="3657600" cy="2590801"/>
          </a:xfrm>
        </p:spPr>
        <p:txBody>
          <a:bodyPr>
            <a:normAutofit/>
          </a:bodyPr>
          <a:lstStyle>
            <a:lvl1pPr marL="0" indent="0">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62000" y="6297706"/>
            <a:ext cx="1295400" cy="365125"/>
          </a:xfrm>
        </p:spPr>
        <p:txBody>
          <a:bodyPr/>
          <a:lstStyle/>
          <a:p>
            <a:fld id="{BD72FAC7-5D38-2043-B9A3-D5D75A3CD065}" type="datetime1">
              <a:rPr lang="en-AU" smtClean="0"/>
              <a:t>1/03/2015</a:t>
            </a:fld>
            <a:endParaRPr lang="en-US"/>
          </a:p>
        </p:txBody>
      </p:sp>
      <p:sp>
        <p:nvSpPr>
          <p:cNvPr id="6" name="Footer Placeholder 5"/>
          <p:cNvSpPr>
            <a:spLocks noGrp="1"/>
          </p:cNvSpPr>
          <p:nvPr>
            <p:ph type="ftr" sz="quarter" idx="11"/>
          </p:nvPr>
        </p:nvSpPr>
        <p:spPr>
          <a:xfrm>
            <a:off x="2057400" y="6297706"/>
            <a:ext cx="2339788" cy="365125"/>
          </a:xfrm>
        </p:spPr>
        <p:txBody>
          <a:bodyPr/>
          <a:lstStyle/>
          <a:p>
            <a:endParaRPr lang="en-US"/>
          </a:p>
        </p:txBody>
      </p:sp>
      <p:sp>
        <p:nvSpPr>
          <p:cNvPr id="7" name="Slide Number Placeholder 6"/>
          <p:cNvSpPr>
            <a:spLocks noGrp="1"/>
          </p:cNvSpPr>
          <p:nvPr>
            <p:ph type="sldNum" sz="quarter" idx="12"/>
          </p:nvPr>
        </p:nvSpPr>
        <p:spPr>
          <a:xfrm>
            <a:off x="304800" y="6297706"/>
            <a:ext cx="443753" cy="365125"/>
          </a:xfrm>
        </p:spPr>
        <p:txBody>
          <a:bodyPr/>
          <a:lstStyle>
            <a:lvl1pPr algn="l">
              <a:defRPr/>
            </a:lvl1pPr>
          </a:lstStyle>
          <a:p>
            <a:fld id="{19371D3E-5A18-49EB-AD2A-429AF165759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9463" y="295833"/>
            <a:ext cx="7583488" cy="1143000"/>
          </a:xfrm>
          <a:prstGeom prst="rect">
            <a:avLst/>
          </a:prstGeom>
        </p:spPr>
        <p:txBody>
          <a:bodyPr vert="horz" lIns="91440" tIns="45720" rIns="91440" bIns="45720" rtlCol="0" anchor="b" anchorCtr="0">
            <a:normAutofit/>
          </a:bodyPr>
          <a:lstStyle/>
          <a:p>
            <a:r>
              <a:rPr lang="en-US" smtClean="0"/>
              <a:t>Click to edit Master title style</a:t>
            </a:r>
            <a:endParaRPr/>
          </a:p>
        </p:txBody>
      </p:sp>
      <p:sp>
        <p:nvSpPr>
          <p:cNvPr id="3" name="Text Placeholder 2"/>
          <p:cNvSpPr>
            <a:spLocks noGrp="1"/>
          </p:cNvSpPr>
          <p:nvPr>
            <p:ph type="body" idx="1"/>
          </p:nvPr>
        </p:nvSpPr>
        <p:spPr>
          <a:xfrm>
            <a:off x="779463" y="1949824"/>
            <a:ext cx="7583488" cy="4007224"/>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dirty="0"/>
          </a:p>
        </p:txBody>
      </p:sp>
      <p:sp>
        <p:nvSpPr>
          <p:cNvPr id="4" name="Date Placeholder 3"/>
          <p:cNvSpPr>
            <a:spLocks noGrp="1"/>
          </p:cNvSpPr>
          <p:nvPr>
            <p:ph type="dt" sz="half" idx="2"/>
          </p:nvPr>
        </p:nvSpPr>
        <p:spPr>
          <a:xfrm>
            <a:off x="228600" y="6243918"/>
            <a:ext cx="2133600"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fld id="{27E39CB3-2263-C64A-8977-EC3C32864A27}" type="datetime1">
              <a:rPr lang="en-AU" smtClean="0"/>
              <a:t>1/03/2015</a:t>
            </a:fld>
            <a:endParaRPr lang="en-US"/>
          </a:p>
        </p:txBody>
      </p:sp>
      <p:sp>
        <p:nvSpPr>
          <p:cNvPr id="5" name="Footer Placeholder 4"/>
          <p:cNvSpPr>
            <a:spLocks noGrp="1"/>
          </p:cNvSpPr>
          <p:nvPr>
            <p:ph type="ftr" sz="quarter" idx="3"/>
          </p:nvPr>
        </p:nvSpPr>
        <p:spPr>
          <a:xfrm>
            <a:off x="5867400" y="6248400"/>
            <a:ext cx="2895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endParaRPr lang="en-US"/>
          </a:p>
        </p:txBody>
      </p:sp>
      <p:sp>
        <p:nvSpPr>
          <p:cNvPr id="6" name="Slide Number Placeholder 5"/>
          <p:cNvSpPr>
            <a:spLocks noGrp="1"/>
          </p:cNvSpPr>
          <p:nvPr>
            <p:ph type="sldNum" sz="quarter" idx="4"/>
          </p:nvPr>
        </p:nvSpPr>
        <p:spPr>
          <a:xfrm>
            <a:off x="4305300" y="6248400"/>
            <a:ext cx="533400" cy="365125"/>
          </a:xfrm>
          <a:prstGeom prst="rect">
            <a:avLst/>
          </a:prstGeom>
        </p:spPr>
        <p:txBody>
          <a:bodyPr vert="horz" lIns="91440" tIns="45720" rIns="91440" bIns="45720" rtlCol="0" anchor="ctr"/>
          <a:lstStyle>
            <a:lvl1pPr algn="ctr">
              <a:defRPr sz="1100" b="1">
                <a:solidFill>
                  <a:schemeClr val="bg1">
                    <a:lumMod val="65000"/>
                  </a:schemeClr>
                </a:solidFill>
              </a:defRPr>
            </a:lvl1pPr>
          </a:lstStyle>
          <a:p>
            <a:fld id="{19371D3E-5A18-49EB-AD2A-429AF165759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hdr="0" ftr="0" dt="0"/>
  <p:txStyles>
    <p:titleStyle>
      <a:lvl1pPr algn="l" defTabSz="914400" rtl="0" eaLnBrk="1" latinLnBrk="0" hangingPunct="1">
        <a:spcBef>
          <a:spcPct val="0"/>
        </a:spcBef>
        <a:buNone/>
        <a:defRPr sz="3800" kern="1200">
          <a:solidFill>
            <a:schemeClr val="tx1">
              <a:lumMod val="90000"/>
              <a:lumOff val="10000"/>
            </a:schemeClr>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2" pitchFamily="18" charset="2"/>
        <a:buChar char=""/>
        <a:defRPr sz="2200" kern="1200">
          <a:solidFill>
            <a:schemeClr val="tx1">
              <a:lumMod val="90000"/>
              <a:lumOff val="10000"/>
            </a:schemeClr>
          </a:solidFill>
          <a:latin typeface="+mn-lt"/>
          <a:ea typeface="+mn-ea"/>
          <a:cs typeface="+mn-cs"/>
        </a:defRPr>
      </a:lvl1pPr>
      <a:lvl2pPr marL="685800" indent="-336550" algn="l" defTabSz="914400" rtl="0" eaLnBrk="1" latinLnBrk="0" hangingPunct="1">
        <a:spcBef>
          <a:spcPts val="600"/>
        </a:spcBef>
        <a:buClr>
          <a:schemeClr val="accent1"/>
        </a:buClr>
        <a:buSzPct val="90000"/>
        <a:buFont typeface="Wingdings 2" pitchFamily="18" charset="2"/>
        <a:buChar char=""/>
        <a:defRPr sz="2000" kern="1200">
          <a:solidFill>
            <a:schemeClr val="tx1">
              <a:lumMod val="90000"/>
              <a:lumOff val="10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3pPr>
      <a:lvl4pPr marL="1371600" indent="-3365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5pPr>
      <a:lvl6pPr marL="20558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7pPr>
      <a:lvl8pPr marL="2743200"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2" pitchFamily="18" charset="2"/>
        <a:buChar char=""/>
        <a:defRPr lang="en-US" sz="1800" kern="1200" dirty="0">
          <a:solidFill>
            <a:schemeClr val="tx1">
              <a:lumMod val="90000"/>
              <a:lumOff val="10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4076" y="3662059"/>
            <a:ext cx="5438430" cy="1236762"/>
          </a:xfrm>
        </p:spPr>
        <p:txBody>
          <a:bodyPr>
            <a:normAutofit fontScale="90000"/>
          </a:bodyPr>
          <a:lstStyle/>
          <a:p>
            <a:pPr algn="ctr"/>
            <a:r>
              <a:rPr lang="x-none" sz="3600" dirty="0" smtClean="0"/>
              <a:t>مادة أحكام الإلتزام      ٢٢٢ نظم</a:t>
            </a:r>
            <a:br>
              <a:rPr lang="x-none" sz="3600" dirty="0" smtClean="0"/>
            </a:br>
            <a:r>
              <a:rPr lang="x-none" sz="3600" dirty="0" smtClean="0"/>
              <a:t> </a:t>
            </a:r>
            <a:br>
              <a:rPr lang="x-none" sz="3600" dirty="0" smtClean="0"/>
            </a:br>
            <a:r>
              <a:rPr lang="x-none" sz="2700" dirty="0" smtClean="0"/>
              <a:t>الفصل الدراسي الثاني لعام ١٤٣٦ هـ</a:t>
            </a:r>
            <a:endParaRPr lang="en-US" sz="2700" dirty="0"/>
          </a:p>
        </p:txBody>
      </p:sp>
      <p:sp>
        <p:nvSpPr>
          <p:cNvPr id="3" name="Subtitle 2"/>
          <p:cNvSpPr>
            <a:spLocks noGrp="1"/>
          </p:cNvSpPr>
          <p:nvPr>
            <p:ph type="subTitle" idx="1"/>
          </p:nvPr>
        </p:nvSpPr>
        <p:spPr>
          <a:xfrm>
            <a:off x="86265" y="5364329"/>
            <a:ext cx="6944264" cy="573741"/>
          </a:xfrm>
        </p:spPr>
        <p:txBody>
          <a:bodyPr>
            <a:normAutofit/>
          </a:bodyPr>
          <a:lstStyle/>
          <a:p>
            <a:pPr algn="ctr"/>
            <a:r>
              <a:rPr lang="x-none" sz="2400" smtClean="0"/>
              <a:t>أ</a:t>
            </a:r>
            <a:r>
              <a:rPr lang="ar-SA" sz="2400" dirty="0" smtClean="0"/>
              <a:t>/ </a:t>
            </a:r>
            <a:r>
              <a:rPr lang="x-none" sz="2400" smtClean="0"/>
              <a:t>أسماء </a:t>
            </a:r>
            <a:r>
              <a:rPr lang="x-none" sz="2400" dirty="0" smtClean="0"/>
              <a:t>الأحمري                    محاضرة بقسم القانون الخاص  </a:t>
            </a:r>
            <a:endParaRPr lang="en-US" sz="2400" dirty="0"/>
          </a:p>
        </p:txBody>
      </p:sp>
    </p:spTree>
    <p:extLst>
      <p:ext uri="{BB962C8B-B14F-4D97-AF65-F5344CB8AC3E}">
        <p14:creationId xmlns:p14="http://schemas.microsoft.com/office/powerpoint/2010/main" val="23387892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295833"/>
            <a:ext cx="7583488" cy="918405"/>
          </a:xfrm>
        </p:spPr>
        <p:txBody>
          <a:bodyPr>
            <a:normAutofit/>
          </a:bodyPr>
          <a:lstStyle/>
          <a:p>
            <a:pPr algn="r"/>
            <a:r>
              <a:rPr lang="x-none" sz="3600" dirty="0"/>
              <a:t>كيفية وقوع التنفيذ العيني المباشر</a:t>
            </a:r>
            <a:endParaRPr lang="en-US" sz="3600" dirty="0"/>
          </a:p>
        </p:txBody>
      </p:sp>
      <p:sp>
        <p:nvSpPr>
          <p:cNvPr id="3" name="Content Placeholder 2"/>
          <p:cNvSpPr>
            <a:spLocks noGrp="1"/>
          </p:cNvSpPr>
          <p:nvPr>
            <p:ph idx="1"/>
          </p:nvPr>
        </p:nvSpPr>
        <p:spPr>
          <a:xfrm>
            <a:off x="779462" y="1949823"/>
            <a:ext cx="7691209" cy="4316759"/>
          </a:xfrm>
        </p:spPr>
        <p:txBody>
          <a:bodyPr>
            <a:normAutofit/>
          </a:bodyPr>
          <a:lstStyle/>
          <a:p>
            <a:pPr algn="r" rtl="1">
              <a:lnSpc>
                <a:spcPct val="110000"/>
              </a:lnSpc>
              <a:buFont typeface="Wingdings" charset="2"/>
              <a:buChar char="§"/>
            </a:pPr>
            <a:r>
              <a:rPr lang="x-none" sz="2400" b="1" dirty="0" smtClean="0">
                <a:solidFill>
                  <a:schemeClr val="bg2">
                    <a:lumMod val="50000"/>
                  </a:schemeClr>
                </a:solidFill>
              </a:rPr>
              <a:t>الإلتزام بالإمتناع عن عمل : </a:t>
            </a:r>
            <a:r>
              <a:rPr lang="x-none" sz="2400" dirty="0" smtClean="0">
                <a:solidFill>
                  <a:schemeClr val="tx1">
                    <a:lumMod val="95000"/>
                    <a:lumOff val="5000"/>
                  </a:schemeClr>
                </a:solidFill>
              </a:rPr>
              <a:t>ويطلق عليه العمل السلبي فإذا إلتزم المدين </a:t>
            </a:r>
            <a:r>
              <a:rPr lang="x-none" sz="2400" dirty="0" smtClean="0">
                <a:solidFill>
                  <a:srgbClr val="0D0D0D"/>
                </a:solidFill>
              </a:rPr>
              <a:t>بالإمتناع </a:t>
            </a:r>
            <a:r>
              <a:rPr lang="x-none" sz="2400" dirty="0">
                <a:solidFill>
                  <a:srgbClr val="0D0D0D"/>
                </a:solidFill>
              </a:rPr>
              <a:t>عن </a:t>
            </a:r>
            <a:r>
              <a:rPr lang="x-none" sz="2400" dirty="0" smtClean="0">
                <a:solidFill>
                  <a:srgbClr val="0D0D0D"/>
                </a:solidFill>
              </a:rPr>
              <a:t>القيام بعمل ثم أخل بهذا الإلتزام فقام بالعمل الممنوع عليه جاز للدائن أن يطلب إزالة ما وقع مخالفاً للإلتزام وله أن يطلب ترخيصاً من القضاء بإزالة المخالفة على نفقة المدين مع عدم الإخلال بحقه في التعويض.</a:t>
            </a:r>
          </a:p>
          <a:p>
            <a:pPr marL="0" indent="0" algn="r" rtl="1">
              <a:lnSpc>
                <a:spcPct val="110000"/>
              </a:lnSpc>
              <a:buNone/>
            </a:pPr>
            <a:r>
              <a:rPr lang="x-none" sz="2400" dirty="0" smtClean="0">
                <a:solidFill>
                  <a:srgbClr val="0D0D0D"/>
                </a:solidFill>
              </a:rPr>
              <a:t>مثال ذلك الإمتناع عن المنافسة.  </a:t>
            </a:r>
            <a:endParaRPr lang="en-US" sz="2400" dirty="0">
              <a:solidFill>
                <a:srgbClr val="0D0D0D"/>
              </a:solidFill>
            </a:endParaRPr>
          </a:p>
        </p:txBody>
      </p:sp>
      <p:sp>
        <p:nvSpPr>
          <p:cNvPr id="4" name="Slide Number Placeholder 3"/>
          <p:cNvSpPr>
            <a:spLocks noGrp="1"/>
          </p:cNvSpPr>
          <p:nvPr>
            <p:ph type="sldNum" sz="quarter" idx="12"/>
          </p:nvPr>
        </p:nvSpPr>
        <p:spPr/>
        <p:txBody>
          <a:bodyPr/>
          <a:lstStyle/>
          <a:p>
            <a:fld id="{19371D3E-5A18-49EB-AD2A-429AF165759F}" type="slidenum">
              <a:rPr lang="en-US" smtClean="0"/>
              <a:t>10</a:t>
            </a:fld>
            <a:endParaRPr lang="en-US"/>
          </a:p>
        </p:txBody>
      </p:sp>
    </p:spTree>
    <p:extLst>
      <p:ext uri="{BB962C8B-B14F-4D97-AF65-F5344CB8AC3E}">
        <p14:creationId xmlns:p14="http://schemas.microsoft.com/office/powerpoint/2010/main" val="19405594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295833"/>
            <a:ext cx="7583488" cy="848621"/>
          </a:xfrm>
        </p:spPr>
        <p:txBody>
          <a:bodyPr>
            <a:normAutofit/>
          </a:bodyPr>
          <a:lstStyle/>
          <a:p>
            <a:pPr algn="r"/>
            <a:r>
              <a:rPr lang="x-none" sz="3600" dirty="0" smtClean="0"/>
              <a:t>التنفيذ العيني غير المباشر</a:t>
            </a:r>
            <a:endParaRPr lang="en-US" sz="3600" dirty="0"/>
          </a:p>
        </p:txBody>
      </p:sp>
      <p:sp>
        <p:nvSpPr>
          <p:cNvPr id="3" name="Content Placeholder 2"/>
          <p:cNvSpPr>
            <a:spLocks noGrp="1"/>
          </p:cNvSpPr>
          <p:nvPr>
            <p:ph idx="1"/>
          </p:nvPr>
        </p:nvSpPr>
        <p:spPr>
          <a:xfrm>
            <a:off x="572154" y="1949823"/>
            <a:ext cx="8024113" cy="4526111"/>
          </a:xfrm>
        </p:spPr>
        <p:txBody>
          <a:bodyPr>
            <a:normAutofit lnSpcReduction="10000"/>
          </a:bodyPr>
          <a:lstStyle/>
          <a:p>
            <a:pPr algn="r" rtl="1">
              <a:buFont typeface="Wingdings" charset="2"/>
              <a:buChar char="§"/>
            </a:pPr>
            <a:r>
              <a:rPr lang="x-none" sz="2400" dirty="0" smtClean="0"/>
              <a:t>لجوء الدائن إلى وسائل ضغط يستطيع من خلالها إجبار المدين على تنفيذ إلتزامه إذا كان التنفيذ العيني المباشر فيه مساس بحرية المدين الشخصية.</a:t>
            </a:r>
          </a:p>
          <a:p>
            <a:pPr algn="r" rtl="1">
              <a:buFont typeface="Wingdings" charset="2"/>
              <a:buChar char="§"/>
            </a:pPr>
            <a:r>
              <a:rPr lang="x-none" sz="2400" dirty="0" smtClean="0"/>
              <a:t>وسائل التنفيذ العيني غير المباشر : ١/ الإكراه البدني (الحبس). ٢/ الغرامة التهديدية.</a:t>
            </a:r>
          </a:p>
          <a:p>
            <a:pPr algn="r" rtl="1">
              <a:buFont typeface="Wingdings" charset="2"/>
              <a:buChar char="§"/>
            </a:pPr>
            <a:r>
              <a:rPr lang="x-none" sz="2800" b="1" dirty="0" smtClean="0">
                <a:solidFill>
                  <a:schemeClr val="bg2">
                    <a:lumMod val="50000"/>
                  </a:schemeClr>
                </a:solidFill>
              </a:rPr>
              <a:t>أولاً: الإكراه البدني:  </a:t>
            </a:r>
            <a:r>
              <a:rPr lang="x-none" sz="2400" dirty="0" smtClean="0">
                <a:solidFill>
                  <a:schemeClr val="tx1">
                    <a:lumMod val="95000"/>
                    <a:lumOff val="5000"/>
                  </a:schemeClr>
                </a:solidFill>
              </a:rPr>
              <a:t>هو حبس المدين لإجباره على تنفيذ إلتزامه عينياً ، وهو وسيلة للضغط على المدين القادر على الوفاء تطبيقاً لقاعدة “ الضرر الأشد يزال بالضرر الأخف”.</a:t>
            </a:r>
          </a:p>
          <a:p>
            <a:pPr algn="r" rtl="1">
              <a:buFont typeface="Wingdings" charset="2"/>
              <a:buChar char="§"/>
            </a:pPr>
            <a:r>
              <a:rPr lang="x-none" sz="2400" dirty="0" smtClean="0">
                <a:solidFill>
                  <a:schemeClr val="tx1">
                    <a:lumMod val="95000"/>
                    <a:lumOff val="5000"/>
                  </a:schemeClr>
                </a:solidFill>
              </a:rPr>
              <a:t>شروطه ثلاث: أن يكون هناك علاقة مديونية ـ </a:t>
            </a:r>
            <a:r>
              <a:rPr lang="x-none" sz="2400" dirty="0">
                <a:solidFill>
                  <a:schemeClr val="tx1">
                    <a:lumMod val="95000"/>
                    <a:lumOff val="5000"/>
                  </a:schemeClr>
                </a:solidFill>
              </a:rPr>
              <a:t>أن يكون </a:t>
            </a:r>
            <a:r>
              <a:rPr lang="x-none" sz="2400" dirty="0" smtClean="0">
                <a:solidFill>
                  <a:schemeClr val="tx1">
                    <a:lumMod val="95000"/>
                    <a:lumOff val="5000"/>
                  </a:schemeClr>
                </a:solidFill>
              </a:rPr>
              <a:t>الدين مستحق الآداء ـ </a:t>
            </a:r>
            <a:r>
              <a:rPr lang="x-none" sz="2400" dirty="0">
                <a:solidFill>
                  <a:schemeClr val="tx1">
                    <a:lumMod val="95000"/>
                    <a:lumOff val="5000"/>
                  </a:schemeClr>
                </a:solidFill>
              </a:rPr>
              <a:t>أن يكون </a:t>
            </a:r>
            <a:r>
              <a:rPr lang="x-none" sz="2400" dirty="0" smtClean="0">
                <a:solidFill>
                  <a:schemeClr val="tx1">
                    <a:lumMod val="95000"/>
                    <a:lumOff val="5000"/>
                  </a:schemeClr>
                </a:solidFill>
              </a:rPr>
              <a:t>المدين موسراً وامتنع عن التنفيذ.</a:t>
            </a:r>
          </a:p>
          <a:p>
            <a:pPr algn="r" rtl="1">
              <a:buFont typeface="Wingdings" charset="2"/>
              <a:buChar char="§"/>
            </a:pPr>
            <a:r>
              <a:rPr lang="x-none" sz="2400" dirty="0" smtClean="0">
                <a:solidFill>
                  <a:schemeClr val="tx1">
                    <a:lumMod val="95000"/>
                    <a:lumOff val="5000"/>
                  </a:schemeClr>
                </a:solidFill>
              </a:rPr>
              <a:t>يجوز إستثناءً وهو نادر التطبيق قانوناً وعملاً لأنه يلحق المدين بأذى في جسمه.</a:t>
            </a:r>
          </a:p>
        </p:txBody>
      </p:sp>
      <p:sp>
        <p:nvSpPr>
          <p:cNvPr id="4" name="Slide Number Placeholder 3"/>
          <p:cNvSpPr>
            <a:spLocks noGrp="1"/>
          </p:cNvSpPr>
          <p:nvPr>
            <p:ph type="sldNum" sz="quarter" idx="12"/>
          </p:nvPr>
        </p:nvSpPr>
        <p:spPr/>
        <p:txBody>
          <a:bodyPr/>
          <a:lstStyle/>
          <a:p>
            <a:fld id="{19371D3E-5A18-49EB-AD2A-429AF165759F}" type="slidenum">
              <a:rPr lang="en-US" smtClean="0"/>
              <a:t>11</a:t>
            </a:fld>
            <a:endParaRPr lang="en-US"/>
          </a:p>
        </p:txBody>
      </p:sp>
    </p:spTree>
    <p:extLst>
      <p:ext uri="{BB962C8B-B14F-4D97-AF65-F5344CB8AC3E}">
        <p14:creationId xmlns:p14="http://schemas.microsoft.com/office/powerpoint/2010/main" val="19521162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295833"/>
            <a:ext cx="7583488" cy="932361"/>
          </a:xfrm>
        </p:spPr>
        <p:txBody>
          <a:bodyPr>
            <a:normAutofit/>
          </a:bodyPr>
          <a:lstStyle/>
          <a:p>
            <a:pPr algn="r"/>
            <a:r>
              <a:rPr lang="x-none" sz="3600" dirty="0"/>
              <a:t>التنفيذ العيني غير المباشر</a:t>
            </a:r>
            <a:endParaRPr lang="en-US" sz="3600" dirty="0"/>
          </a:p>
        </p:txBody>
      </p:sp>
      <p:sp>
        <p:nvSpPr>
          <p:cNvPr id="3" name="Content Placeholder 2"/>
          <p:cNvSpPr>
            <a:spLocks noGrp="1"/>
          </p:cNvSpPr>
          <p:nvPr>
            <p:ph idx="1"/>
          </p:nvPr>
        </p:nvSpPr>
        <p:spPr>
          <a:xfrm>
            <a:off x="362829" y="1949823"/>
            <a:ext cx="8303213" cy="4470283"/>
          </a:xfrm>
        </p:spPr>
        <p:txBody>
          <a:bodyPr>
            <a:normAutofit lnSpcReduction="10000"/>
          </a:bodyPr>
          <a:lstStyle/>
          <a:p>
            <a:pPr algn="r" rtl="1">
              <a:buFont typeface="Wingdings" charset="2"/>
              <a:buChar char="§"/>
            </a:pPr>
            <a:r>
              <a:rPr lang="x-none" sz="2800" b="1" dirty="0" smtClean="0">
                <a:solidFill>
                  <a:schemeClr val="bg2">
                    <a:lumMod val="50000"/>
                  </a:schemeClr>
                </a:solidFill>
              </a:rPr>
              <a:t>ثانياً : الغرامة التهديدية : </a:t>
            </a:r>
            <a:r>
              <a:rPr lang="x-none" sz="2400" dirty="0" smtClean="0">
                <a:solidFill>
                  <a:schemeClr val="tx1">
                    <a:lumMod val="95000"/>
                    <a:lumOff val="5000"/>
                  </a:schemeClr>
                </a:solidFill>
              </a:rPr>
              <a:t>هي عبارة عن مبلغ نقدي يحكم القاضي على المدين بآدائه عن كل فترة زمنية معينة يتأخر فيها عن تنفيذ إلتزامه عيناً بعد الأجل الذي حدده الحكم لهذا التنفيذ.</a:t>
            </a:r>
          </a:p>
          <a:p>
            <a:pPr algn="r" rtl="1">
              <a:buFont typeface="Wingdings" charset="2"/>
              <a:buChar char="§"/>
            </a:pPr>
            <a:r>
              <a:rPr lang="x-none" sz="2400" dirty="0" smtClean="0">
                <a:solidFill>
                  <a:schemeClr val="tx1">
                    <a:lumMod val="95000"/>
                    <a:lumOff val="5000"/>
                  </a:schemeClr>
                </a:solidFill>
              </a:rPr>
              <a:t>شروط الحكم بالغرامة التهديدية :  </a:t>
            </a:r>
            <a:r>
              <a:rPr lang="x-none" sz="2400" dirty="0">
                <a:solidFill>
                  <a:schemeClr val="tx1">
                    <a:lumMod val="95000"/>
                    <a:lumOff val="5000"/>
                  </a:schemeClr>
                </a:solidFill>
              </a:rPr>
              <a:t>أن </a:t>
            </a:r>
            <a:r>
              <a:rPr lang="x-none" sz="2400" dirty="0" smtClean="0">
                <a:solidFill>
                  <a:schemeClr val="tx1">
                    <a:lumMod val="95000"/>
                    <a:lumOff val="5000"/>
                  </a:schemeClr>
                </a:solidFill>
              </a:rPr>
              <a:t>يكون التنفيذ العيني مازال ممكناً ـ  </a:t>
            </a:r>
            <a:r>
              <a:rPr lang="x-none" sz="2400" dirty="0">
                <a:solidFill>
                  <a:schemeClr val="tx1">
                    <a:lumMod val="95000"/>
                    <a:lumOff val="5000"/>
                  </a:schemeClr>
                </a:solidFill>
              </a:rPr>
              <a:t>أن </a:t>
            </a:r>
            <a:r>
              <a:rPr lang="x-none" sz="2400" dirty="0" smtClean="0">
                <a:solidFill>
                  <a:schemeClr val="tx1">
                    <a:lumMod val="95000"/>
                    <a:lumOff val="5000"/>
                  </a:schemeClr>
                </a:solidFill>
              </a:rPr>
              <a:t>يكون تنفيذ الإلتزام عيناً غير ممكن أو غير ملائم إلا إذا قام به المدين .</a:t>
            </a:r>
          </a:p>
          <a:p>
            <a:pPr algn="r" rtl="1">
              <a:buFont typeface="Wingdings" charset="2"/>
              <a:buChar char="§"/>
            </a:pPr>
            <a:r>
              <a:rPr lang="x-none" sz="2400" dirty="0" smtClean="0">
                <a:solidFill>
                  <a:schemeClr val="tx1">
                    <a:lumMod val="95000"/>
                    <a:lumOff val="5000"/>
                  </a:schemeClr>
                </a:solidFill>
              </a:rPr>
              <a:t>خصائص الغرامة التهديدية : </a:t>
            </a:r>
          </a:p>
          <a:p>
            <a:pPr algn="r" rtl="1">
              <a:buFontTx/>
              <a:buChar char="•"/>
            </a:pPr>
            <a:r>
              <a:rPr lang="x-none" sz="2400" dirty="0" smtClean="0">
                <a:solidFill>
                  <a:schemeClr val="tx1">
                    <a:lumMod val="95000"/>
                    <a:lumOff val="5000"/>
                  </a:schemeClr>
                </a:solidFill>
              </a:rPr>
              <a:t>أن الحكم بالغرامة وسيلة تهديدية تقديرها تحكمي. </a:t>
            </a:r>
          </a:p>
          <a:p>
            <a:pPr algn="r" rtl="1">
              <a:buFontTx/>
              <a:buChar char="•"/>
            </a:pPr>
            <a:r>
              <a:rPr lang="x-none" sz="2400" dirty="0" smtClean="0">
                <a:solidFill>
                  <a:schemeClr val="tx1">
                    <a:lumMod val="95000"/>
                    <a:lumOff val="5000"/>
                  </a:schemeClr>
                </a:solidFill>
              </a:rPr>
              <a:t> </a:t>
            </a:r>
            <a:r>
              <a:rPr lang="x-none" sz="2400" dirty="0">
                <a:solidFill>
                  <a:schemeClr val="tx1">
                    <a:lumMod val="95000"/>
                    <a:lumOff val="5000"/>
                  </a:schemeClr>
                </a:solidFill>
              </a:rPr>
              <a:t>أن الحكم بالغرامة </a:t>
            </a:r>
            <a:r>
              <a:rPr lang="x-none" sz="2400" dirty="0" smtClean="0">
                <a:solidFill>
                  <a:schemeClr val="tx1">
                    <a:lumMod val="95000"/>
                    <a:lumOff val="5000"/>
                  </a:schemeClr>
                </a:solidFill>
              </a:rPr>
              <a:t>التهديدية مؤقت.</a:t>
            </a:r>
          </a:p>
          <a:p>
            <a:pPr algn="r" rtl="1">
              <a:buFontTx/>
              <a:buChar char="•"/>
            </a:pPr>
            <a:r>
              <a:rPr lang="x-none" sz="2400" dirty="0" smtClean="0">
                <a:solidFill>
                  <a:schemeClr val="tx1">
                    <a:lumMod val="95000"/>
                    <a:lumOff val="5000"/>
                  </a:schemeClr>
                </a:solidFill>
              </a:rPr>
              <a:t>  </a:t>
            </a:r>
            <a:r>
              <a:rPr lang="x-none" sz="2400" dirty="0">
                <a:solidFill>
                  <a:schemeClr val="tx1">
                    <a:lumMod val="95000"/>
                    <a:lumOff val="5000"/>
                  </a:schemeClr>
                </a:solidFill>
              </a:rPr>
              <a:t>أن الحكم بالغرامة </a:t>
            </a:r>
            <a:r>
              <a:rPr lang="x-none" sz="2400" dirty="0" smtClean="0">
                <a:solidFill>
                  <a:schemeClr val="tx1">
                    <a:lumMod val="95000"/>
                    <a:lumOff val="5000"/>
                  </a:schemeClr>
                </a:solidFill>
              </a:rPr>
              <a:t>التهديدية غير قابل للتنفيذ بإعتباره حكماً في ذاته. </a:t>
            </a:r>
            <a:endParaRPr lang="en-US" sz="2800" dirty="0">
              <a:solidFill>
                <a:schemeClr val="tx1">
                  <a:lumMod val="95000"/>
                  <a:lumOff val="5000"/>
                </a:schemeClr>
              </a:solidFill>
            </a:endParaRPr>
          </a:p>
        </p:txBody>
      </p:sp>
      <p:sp>
        <p:nvSpPr>
          <p:cNvPr id="4" name="Slide Number Placeholder 3"/>
          <p:cNvSpPr>
            <a:spLocks noGrp="1"/>
          </p:cNvSpPr>
          <p:nvPr>
            <p:ph type="sldNum" sz="quarter" idx="12"/>
          </p:nvPr>
        </p:nvSpPr>
        <p:spPr/>
        <p:txBody>
          <a:bodyPr/>
          <a:lstStyle/>
          <a:p>
            <a:fld id="{19371D3E-5A18-49EB-AD2A-429AF165759F}" type="slidenum">
              <a:rPr lang="en-US" smtClean="0"/>
              <a:t>12</a:t>
            </a:fld>
            <a:endParaRPr lang="en-US"/>
          </a:p>
        </p:txBody>
      </p:sp>
    </p:spTree>
    <p:extLst>
      <p:ext uri="{BB962C8B-B14F-4D97-AF65-F5344CB8AC3E}">
        <p14:creationId xmlns:p14="http://schemas.microsoft.com/office/powerpoint/2010/main" val="38103451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295832"/>
            <a:ext cx="7583488" cy="1002145"/>
          </a:xfrm>
        </p:spPr>
        <p:txBody>
          <a:bodyPr>
            <a:normAutofit/>
          </a:bodyPr>
          <a:lstStyle/>
          <a:p>
            <a:pPr algn="ctr" rtl="1"/>
            <a:r>
              <a:rPr lang="x-none" sz="3600" dirty="0" smtClean="0"/>
              <a:t>ثانياً: التنفيذ بمقابل أو عن طريق التعويض</a:t>
            </a:r>
            <a:endParaRPr lang="en-US" sz="3600" dirty="0"/>
          </a:p>
        </p:txBody>
      </p:sp>
      <p:sp>
        <p:nvSpPr>
          <p:cNvPr id="3" name="Content Placeholder 2"/>
          <p:cNvSpPr>
            <a:spLocks noGrp="1"/>
          </p:cNvSpPr>
          <p:nvPr>
            <p:ph idx="1"/>
          </p:nvPr>
        </p:nvSpPr>
        <p:spPr>
          <a:xfrm>
            <a:off x="376784" y="1949823"/>
            <a:ext cx="8400898" cy="4470283"/>
          </a:xfrm>
        </p:spPr>
        <p:txBody>
          <a:bodyPr>
            <a:normAutofit/>
          </a:bodyPr>
          <a:lstStyle/>
          <a:p>
            <a:pPr algn="r" rtl="1">
              <a:buFont typeface="Wingdings" charset="2"/>
              <a:buChar char="²"/>
            </a:pPr>
            <a:r>
              <a:rPr lang="x-none" sz="2400" b="1" dirty="0" smtClean="0">
                <a:solidFill>
                  <a:schemeClr val="bg2">
                    <a:lumMod val="50000"/>
                  </a:schemeClr>
                </a:solidFill>
              </a:rPr>
              <a:t>حالات التنفيذ </a:t>
            </a:r>
            <a:r>
              <a:rPr lang="x-none" sz="2400" b="1" dirty="0">
                <a:solidFill>
                  <a:schemeClr val="bg2">
                    <a:lumMod val="50000"/>
                  </a:schemeClr>
                </a:solidFill>
              </a:rPr>
              <a:t>بمقابل أو عن طريق </a:t>
            </a:r>
            <a:r>
              <a:rPr lang="x-none" sz="2400" b="1" dirty="0" smtClean="0">
                <a:solidFill>
                  <a:schemeClr val="bg2">
                    <a:lumMod val="50000"/>
                  </a:schemeClr>
                </a:solidFill>
              </a:rPr>
              <a:t>التعويض: </a:t>
            </a:r>
          </a:p>
          <a:p>
            <a:pPr marL="0" indent="0" algn="r" rtl="1">
              <a:lnSpc>
                <a:spcPct val="110000"/>
              </a:lnSpc>
              <a:buNone/>
            </a:pPr>
            <a:r>
              <a:rPr lang="x-none" b="1" dirty="0" smtClean="0">
                <a:solidFill>
                  <a:schemeClr val="bg2">
                    <a:lumMod val="50000"/>
                  </a:schemeClr>
                </a:solidFill>
              </a:rPr>
              <a:t> </a:t>
            </a:r>
            <a:r>
              <a:rPr lang="x-none" dirty="0" smtClean="0">
                <a:solidFill>
                  <a:schemeClr val="tx1">
                    <a:lumMod val="95000"/>
                    <a:lumOff val="5000"/>
                  </a:schemeClr>
                </a:solidFill>
              </a:rPr>
              <a:t>*</a:t>
            </a:r>
            <a:r>
              <a:rPr lang="x-none" sz="2400" dirty="0" smtClean="0">
                <a:solidFill>
                  <a:schemeClr val="tx1">
                    <a:lumMod val="95000"/>
                    <a:lumOff val="5000"/>
                  </a:schemeClr>
                </a:solidFill>
              </a:rPr>
              <a:t>إذا كان التنفيذ العيني مستحيلاً بخطأ المدين. *إذا </a:t>
            </a:r>
            <a:r>
              <a:rPr lang="x-none" sz="2400" dirty="0">
                <a:solidFill>
                  <a:schemeClr val="tx1">
                    <a:lumMod val="95000"/>
                    <a:lumOff val="5000"/>
                  </a:schemeClr>
                </a:solidFill>
              </a:rPr>
              <a:t>كان التنفيذ العيني </a:t>
            </a:r>
            <a:r>
              <a:rPr lang="x-none" sz="2400" dirty="0" smtClean="0">
                <a:solidFill>
                  <a:schemeClr val="tx1">
                    <a:lumMod val="95000"/>
                    <a:lumOff val="5000"/>
                  </a:schemeClr>
                </a:solidFill>
              </a:rPr>
              <a:t> غير ممكن إلا بتدخل المدين شخصياً أو غير ملائم إلا بهذا التدخل ولم تفلح وسائل التنفيذ غير المباشر في وصول الدائن إليه. *إذا </a:t>
            </a:r>
            <a:r>
              <a:rPr lang="x-none" sz="2400" dirty="0">
                <a:solidFill>
                  <a:schemeClr val="tx1">
                    <a:lumMod val="95000"/>
                    <a:lumOff val="5000"/>
                  </a:schemeClr>
                </a:solidFill>
              </a:rPr>
              <a:t>كان التنفيذ العيني </a:t>
            </a:r>
            <a:r>
              <a:rPr lang="x-none" sz="2400" dirty="0" smtClean="0">
                <a:solidFill>
                  <a:schemeClr val="tx1">
                    <a:lumMod val="95000"/>
                    <a:lumOff val="5000"/>
                  </a:schemeClr>
                </a:solidFill>
              </a:rPr>
              <a:t>مرهقاً للمدين رغم إمكانه.</a:t>
            </a:r>
          </a:p>
          <a:p>
            <a:pPr algn="r" rtl="1">
              <a:buFont typeface="Wingdings" charset="2"/>
              <a:buChar char="²"/>
            </a:pPr>
            <a:r>
              <a:rPr lang="x-none" sz="2400" dirty="0" smtClean="0">
                <a:solidFill>
                  <a:schemeClr val="tx1">
                    <a:lumMod val="95000"/>
                    <a:lumOff val="5000"/>
                  </a:schemeClr>
                </a:solidFill>
              </a:rPr>
              <a:t>التعويض له صورتان:  ـ تعويض عن عدم التنفيذ.  ـ تعويض عن التأخر في التنفيذ.</a:t>
            </a:r>
          </a:p>
          <a:p>
            <a:pPr algn="r" rtl="1">
              <a:buFont typeface="Wingdings" charset="2"/>
              <a:buChar char="²"/>
            </a:pPr>
            <a:r>
              <a:rPr lang="x-none" sz="2400" dirty="0" smtClean="0">
                <a:solidFill>
                  <a:schemeClr val="tx1">
                    <a:lumMod val="95000"/>
                    <a:lumOff val="5000"/>
                  </a:schemeClr>
                </a:solidFill>
              </a:rPr>
              <a:t>الفارق بين التعويض </a:t>
            </a:r>
            <a:r>
              <a:rPr lang="x-none" sz="2400" dirty="0">
                <a:solidFill>
                  <a:schemeClr val="tx1">
                    <a:lumMod val="95000"/>
                    <a:lumOff val="5000"/>
                  </a:schemeClr>
                </a:solidFill>
              </a:rPr>
              <a:t>عن عدم </a:t>
            </a:r>
            <a:r>
              <a:rPr lang="x-none" sz="2400" dirty="0" smtClean="0">
                <a:solidFill>
                  <a:schemeClr val="tx1">
                    <a:lumMod val="95000"/>
                    <a:lumOff val="5000"/>
                  </a:schemeClr>
                </a:solidFill>
              </a:rPr>
              <a:t>التنفيذ و التعويض </a:t>
            </a:r>
            <a:r>
              <a:rPr lang="x-none" sz="2400" dirty="0">
                <a:solidFill>
                  <a:schemeClr val="tx1">
                    <a:lumMod val="95000"/>
                    <a:lumOff val="5000"/>
                  </a:schemeClr>
                </a:solidFill>
              </a:rPr>
              <a:t>عن التأخر في </a:t>
            </a:r>
            <a:r>
              <a:rPr lang="x-none" sz="2400" dirty="0" smtClean="0">
                <a:solidFill>
                  <a:schemeClr val="tx1">
                    <a:lumMod val="95000"/>
                    <a:lumOff val="5000"/>
                  </a:schemeClr>
                </a:solidFill>
              </a:rPr>
              <a:t>التنفيذ: في الصورة الأولى لا يوجد تنفيذ عيني ولا يتصور الجمع بين التنفيذ العيني والتعويض ، في الصورة الثانية </a:t>
            </a:r>
            <a:r>
              <a:rPr lang="x-none" sz="2400" dirty="0">
                <a:solidFill>
                  <a:schemeClr val="tx1">
                    <a:lumMod val="95000"/>
                    <a:lumOff val="5000"/>
                  </a:schemeClr>
                </a:solidFill>
              </a:rPr>
              <a:t>يوجد تنفيذ عيني </a:t>
            </a:r>
            <a:r>
              <a:rPr lang="x-none" sz="2400" dirty="0" smtClean="0">
                <a:solidFill>
                  <a:schemeClr val="tx1">
                    <a:lumMod val="95000"/>
                    <a:lumOff val="5000"/>
                  </a:schemeClr>
                </a:solidFill>
              </a:rPr>
              <a:t>ولكن قد يكون كامل في غير الميعاد أو ناقص في الميعاد و </a:t>
            </a:r>
            <a:r>
              <a:rPr lang="x-none" sz="2400" dirty="0">
                <a:solidFill>
                  <a:schemeClr val="tx1">
                    <a:lumMod val="95000"/>
                    <a:lumOff val="5000"/>
                  </a:schemeClr>
                </a:solidFill>
              </a:rPr>
              <a:t>يتصور الجمع بين التنفيذ العيني </a:t>
            </a:r>
            <a:r>
              <a:rPr lang="x-none" sz="2400" dirty="0" smtClean="0">
                <a:solidFill>
                  <a:schemeClr val="tx1">
                    <a:lumMod val="95000"/>
                    <a:lumOff val="5000"/>
                  </a:schemeClr>
                </a:solidFill>
              </a:rPr>
              <a:t>والتعويض. </a:t>
            </a:r>
            <a:endParaRPr lang="x-none" sz="2400" dirty="0">
              <a:solidFill>
                <a:schemeClr val="tx1">
                  <a:lumMod val="95000"/>
                  <a:lumOff val="5000"/>
                </a:schemeClr>
              </a:solidFill>
            </a:endParaRPr>
          </a:p>
          <a:p>
            <a:pPr algn="r" rtl="1">
              <a:buFont typeface="Wingdings" charset="2"/>
              <a:buChar char="²"/>
            </a:pPr>
            <a:endParaRPr lang="x-none" sz="2400" dirty="0" smtClean="0">
              <a:solidFill>
                <a:schemeClr val="tx1">
                  <a:lumMod val="95000"/>
                  <a:lumOff val="5000"/>
                </a:schemeClr>
              </a:solidFill>
            </a:endParaRPr>
          </a:p>
        </p:txBody>
      </p:sp>
      <p:sp>
        <p:nvSpPr>
          <p:cNvPr id="4" name="Slide Number Placeholder 3"/>
          <p:cNvSpPr>
            <a:spLocks noGrp="1"/>
          </p:cNvSpPr>
          <p:nvPr>
            <p:ph type="sldNum" sz="quarter" idx="12"/>
          </p:nvPr>
        </p:nvSpPr>
        <p:spPr/>
        <p:txBody>
          <a:bodyPr/>
          <a:lstStyle/>
          <a:p>
            <a:fld id="{19371D3E-5A18-49EB-AD2A-429AF165759F}" type="slidenum">
              <a:rPr lang="en-US" smtClean="0"/>
              <a:t>13</a:t>
            </a:fld>
            <a:endParaRPr lang="en-US"/>
          </a:p>
        </p:txBody>
      </p:sp>
    </p:spTree>
    <p:extLst>
      <p:ext uri="{BB962C8B-B14F-4D97-AF65-F5344CB8AC3E}">
        <p14:creationId xmlns:p14="http://schemas.microsoft.com/office/powerpoint/2010/main" val="7711898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295833"/>
            <a:ext cx="7583488" cy="876534"/>
          </a:xfrm>
        </p:spPr>
        <p:txBody>
          <a:bodyPr>
            <a:normAutofit/>
          </a:bodyPr>
          <a:lstStyle/>
          <a:p>
            <a:pPr algn="ctr" rtl="1"/>
            <a:r>
              <a:rPr lang="x-none" sz="3600" dirty="0"/>
              <a:t>ثانياً: التنفيذ بمقابل أو عن طريق التعويض</a:t>
            </a:r>
            <a:endParaRPr lang="en-US" sz="3600" dirty="0"/>
          </a:p>
        </p:txBody>
      </p:sp>
      <p:sp>
        <p:nvSpPr>
          <p:cNvPr id="3" name="Content Placeholder 2"/>
          <p:cNvSpPr>
            <a:spLocks noGrp="1"/>
          </p:cNvSpPr>
          <p:nvPr>
            <p:ph idx="1"/>
          </p:nvPr>
        </p:nvSpPr>
        <p:spPr>
          <a:xfrm>
            <a:off x="558199" y="2037685"/>
            <a:ext cx="8135753" cy="4340551"/>
          </a:xfrm>
        </p:spPr>
        <p:txBody>
          <a:bodyPr>
            <a:normAutofit/>
          </a:bodyPr>
          <a:lstStyle/>
          <a:p>
            <a:pPr algn="r" rtl="1">
              <a:buFont typeface="Wingdings" charset="2"/>
              <a:buChar char="²"/>
            </a:pPr>
            <a:r>
              <a:rPr lang="x-none" sz="2400" b="1" dirty="0" smtClean="0">
                <a:solidFill>
                  <a:schemeClr val="bg2">
                    <a:lumMod val="50000"/>
                  </a:schemeClr>
                </a:solidFill>
              </a:rPr>
              <a:t>شروط التعويض: الشروط الموضوعية: </a:t>
            </a:r>
            <a:r>
              <a:rPr lang="x-none" sz="2400" dirty="0" smtClean="0">
                <a:solidFill>
                  <a:schemeClr val="tx1">
                    <a:lumMod val="95000"/>
                    <a:lumOff val="5000"/>
                  </a:schemeClr>
                </a:solidFill>
              </a:rPr>
              <a:t>الخطأ (عدم التنفيذ) و الضرر و علاقة السببية بينهما. </a:t>
            </a:r>
            <a:r>
              <a:rPr lang="x-none" sz="2400" b="1" dirty="0" smtClean="0">
                <a:solidFill>
                  <a:schemeClr val="bg2">
                    <a:lumMod val="50000"/>
                  </a:schemeClr>
                </a:solidFill>
              </a:rPr>
              <a:t> الشروط الشكلية: </a:t>
            </a:r>
            <a:r>
              <a:rPr lang="x-none" sz="2400" dirty="0" smtClean="0">
                <a:solidFill>
                  <a:schemeClr val="tx1">
                    <a:lumMod val="95000"/>
                    <a:lumOff val="5000"/>
                  </a:schemeClr>
                </a:solidFill>
              </a:rPr>
              <a:t>الإعذار.</a:t>
            </a:r>
          </a:p>
          <a:p>
            <a:pPr algn="r" rtl="1">
              <a:buFont typeface="Wingdings" charset="2"/>
              <a:buChar char="²"/>
            </a:pPr>
            <a:r>
              <a:rPr lang="x-none" sz="2400" b="1" dirty="0" smtClean="0">
                <a:solidFill>
                  <a:schemeClr val="tx1">
                    <a:lumMod val="95000"/>
                    <a:lumOff val="5000"/>
                  </a:schemeClr>
                </a:solidFill>
              </a:rPr>
              <a:t>تعريف الإعذار: </a:t>
            </a:r>
            <a:r>
              <a:rPr lang="x-none" sz="2400" dirty="0" smtClean="0"/>
              <a:t>وضع المدين </a:t>
            </a:r>
            <a:r>
              <a:rPr lang="x-none" sz="2400" dirty="0"/>
              <a:t>موضع المقصر في تنفيذ إلتزامه </a:t>
            </a:r>
            <a:r>
              <a:rPr lang="x-none" sz="2400" dirty="0" smtClean="0"/>
              <a:t>أو وضعه قانوناً في حالة المتأخر في تنفيذ إلتزامه. ويكون ذلك بورقة رسمية أو بأي وسيلة أخرى يُتفق عليها، والقاعدة أنه لا يجوز للدائن المطالبة بالتعويض إلا بإستيفاء هذا الشرط الشكلي.</a:t>
            </a:r>
          </a:p>
          <a:p>
            <a:pPr algn="r" rtl="1">
              <a:buFont typeface="Wingdings" charset="2"/>
              <a:buChar char="²"/>
            </a:pPr>
            <a:r>
              <a:rPr lang="x-none" sz="2400" b="1" dirty="0" smtClean="0">
                <a:solidFill>
                  <a:schemeClr val="tx1">
                    <a:lumMod val="95000"/>
                    <a:lumOff val="5000"/>
                  </a:schemeClr>
                </a:solidFill>
              </a:rPr>
              <a:t>الإعفاء الإتفاقي من الإعذار</a:t>
            </a:r>
            <a:r>
              <a:rPr lang="x-none" sz="2400" dirty="0" smtClean="0">
                <a:solidFill>
                  <a:schemeClr val="tx1">
                    <a:lumMod val="95000"/>
                    <a:lumOff val="5000"/>
                  </a:schemeClr>
                </a:solidFill>
              </a:rPr>
              <a:t>: يُتفق على أن </a:t>
            </a:r>
            <a:r>
              <a:rPr lang="x-none" sz="2400" dirty="0" smtClean="0"/>
              <a:t>يصير </a:t>
            </a:r>
            <a:r>
              <a:rPr lang="x-none" sz="2400" dirty="0"/>
              <a:t>المدين مُعذراً بمجرد حلول أجل </a:t>
            </a:r>
            <a:r>
              <a:rPr lang="x-none" sz="2400" dirty="0" smtClean="0"/>
              <a:t>الإلتزام </a:t>
            </a:r>
            <a:r>
              <a:rPr lang="x-none" sz="2400" dirty="0"/>
              <a:t>دون الحاجة إلى أي إجراء آخر.</a:t>
            </a:r>
          </a:p>
          <a:p>
            <a:pPr algn="r" rtl="1">
              <a:buFont typeface="Wingdings" charset="2"/>
              <a:buChar char="²"/>
            </a:pPr>
            <a:r>
              <a:rPr lang="x-none" sz="2400" b="1" dirty="0">
                <a:solidFill>
                  <a:schemeClr val="tx1">
                    <a:lumMod val="95000"/>
                    <a:lumOff val="5000"/>
                  </a:schemeClr>
                </a:solidFill>
              </a:rPr>
              <a:t>الإعفاء </a:t>
            </a:r>
            <a:r>
              <a:rPr lang="x-none" sz="2400" b="1" dirty="0" smtClean="0">
                <a:solidFill>
                  <a:schemeClr val="tx1">
                    <a:lumMod val="95000"/>
                    <a:lumOff val="5000"/>
                  </a:schemeClr>
                </a:solidFill>
              </a:rPr>
              <a:t>القانوني </a:t>
            </a:r>
            <a:r>
              <a:rPr lang="x-none" sz="2400" b="1" dirty="0">
                <a:solidFill>
                  <a:schemeClr val="tx1">
                    <a:lumMod val="95000"/>
                    <a:lumOff val="5000"/>
                  </a:schemeClr>
                </a:solidFill>
              </a:rPr>
              <a:t>من </a:t>
            </a:r>
            <a:r>
              <a:rPr lang="x-none" sz="2400" b="1" dirty="0" smtClean="0">
                <a:solidFill>
                  <a:schemeClr val="tx1">
                    <a:lumMod val="95000"/>
                    <a:lumOff val="5000"/>
                  </a:schemeClr>
                </a:solidFill>
              </a:rPr>
              <a:t>الإعذار</a:t>
            </a:r>
            <a:r>
              <a:rPr lang="x-none" sz="2400" dirty="0" smtClean="0">
                <a:solidFill>
                  <a:schemeClr val="tx1">
                    <a:lumMod val="95000"/>
                    <a:lumOff val="5000"/>
                  </a:schemeClr>
                </a:solidFill>
              </a:rPr>
              <a:t>: له أربعة حالات : </a:t>
            </a:r>
          </a:p>
          <a:p>
            <a:pPr marL="0" indent="0" algn="r">
              <a:buNone/>
            </a:pPr>
            <a:endParaRPr lang="en-US" sz="2400" dirty="0">
              <a:solidFill>
                <a:schemeClr val="tx1">
                  <a:lumMod val="95000"/>
                  <a:lumOff val="5000"/>
                </a:schemeClr>
              </a:solidFill>
            </a:endParaRPr>
          </a:p>
        </p:txBody>
      </p:sp>
      <p:sp>
        <p:nvSpPr>
          <p:cNvPr id="4" name="Slide Number Placeholder 3"/>
          <p:cNvSpPr>
            <a:spLocks noGrp="1"/>
          </p:cNvSpPr>
          <p:nvPr>
            <p:ph type="sldNum" sz="quarter" idx="12"/>
          </p:nvPr>
        </p:nvSpPr>
        <p:spPr/>
        <p:txBody>
          <a:bodyPr/>
          <a:lstStyle/>
          <a:p>
            <a:fld id="{19371D3E-5A18-49EB-AD2A-429AF165759F}" type="slidenum">
              <a:rPr lang="en-US" smtClean="0"/>
              <a:t>14</a:t>
            </a:fld>
            <a:endParaRPr lang="en-US"/>
          </a:p>
        </p:txBody>
      </p:sp>
    </p:spTree>
    <p:extLst>
      <p:ext uri="{BB962C8B-B14F-4D97-AF65-F5344CB8AC3E}">
        <p14:creationId xmlns:p14="http://schemas.microsoft.com/office/powerpoint/2010/main" val="13716799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295833"/>
            <a:ext cx="7583488" cy="960275"/>
          </a:xfrm>
        </p:spPr>
        <p:txBody>
          <a:bodyPr>
            <a:normAutofit/>
          </a:bodyPr>
          <a:lstStyle/>
          <a:p>
            <a:pPr algn="r"/>
            <a:r>
              <a:rPr lang="x-none" sz="3600" b="1" dirty="0" smtClean="0">
                <a:solidFill>
                  <a:schemeClr val="tx1">
                    <a:lumMod val="95000"/>
                    <a:lumOff val="5000"/>
                  </a:schemeClr>
                </a:solidFill>
              </a:rPr>
              <a:t>حالات الإعفاء </a:t>
            </a:r>
            <a:r>
              <a:rPr lang="x-none" sz="3600" b="1" dirty="0">
                <a:solidFill>
                  <a:schemeClr val="tx1">
                    <a:lumMod val="95000"/>
                    <a:lumOff val="5000"/>
                  </a:schemeClr>
                </a:solidFill>
              </a:rPr>
              <a:t>القانوني من الإعذار</a:t>
            </a:r>
            <a:endParaRPr lang="en-US" sz="3600" dirty="0"/>
          </a:p>
        </p:txBody>
      </p:sp>
      <p:sp>
        <p:nvSpPr>
          <p:cNvPr id="3" name="Content Placeholder 2"/>
          <p:cNvSpPr>
            <a:spLocks noGrp="1"/>
          </p:cNvSpPr>
          <p:nvPr>
            <p:ph idx="1"/>
          </p:nvPr>
        </p:nvSpPr>
        <p:spPr>
          <a:xfrm>
            <a:off x="655884" y="2079556"/>
            <a:ext cx="7856653" cy="3877492"/>
          </a:xfrm>
        </p:spPr>
        <p:txBody>
          <a:bodyPr/>
          <a:lstStyle/>
          <a:p>
            <a:pPr algn="r" rtl="1">
              <a:buFont typeface="Wingdings" charset="2"/>
              <a:buChar char="§"/>
            </a:pPr>
            <a:r>
              <a:rPr lang="x-none" sz="2400" dirty="0"/>
              <a:t>إذا أصبح تنفيذ الإلتزام غير ممكناً </a:t>
            </a:r>
            <a:r>
              <a:rPr lang="ar-SA" sz="2400" dirty="0" smtClean="0"/>
              <a:t>بفعل</a:t>
            </a:r>
            <a:r>
              <a:rPr lang="x-none" sz="2400" dirty="0" smtClean="0"/>
              <a:t> </a:t>
            </a:r>
            <a:r>
              <a:rPr lang="x-none" sz="2400" dirty="0"/>
              <a:t>المدين</a:t>
            </a:r>
            <a:r>
              <a:rPr lang="x-none" sz="2400" dirty="0" smtClean="0"/>
              <a:t>.</a:t>
            </a:r>
          </a:p>
          <a:p>
            <a:pPr algn="r" rtl="1">
              <a:buFont typeface="Wingdings" charset="2"/>
              <a:buChar char="§"/>
            </a:pPr>
            <a:r>
              <a:rPr lang="x-none" sz="2400" dirty="0" smtClean="0"/>
              <a:t>إذا كان محل الإلتزام تعويضاً ترتب على عملٍ غير مشروع.</a:t>
            </a:r>
          </a:p>
          <a:p>
            <a:pPr algn="r" rtl="1">
              <a:buFont typeface="Wingdings" charset="2"/>
              <a:buChar char="§"/>
            </a:pPr>
            <a:r>
              <a:rPr lang="x-none" sz="2400" dirty="0" smtClean="0"/>
              <a:t>إذا </a:t>
            </a:r>
            <a:r>
              <a:rPr lang="x-none" sz="2400" dirty="0"/>
              <a:t>كان محل الإلتزام </a:t>
            </a:r>
            <a:r>
              <a:rPr lang="x-none" sz="2400" dirty="0" smtClean="0"/>
              <a:t>تسليم شئ يعلم المدين أنه مسروق أو رد شئ تسلمه دون حق وهو عالم بذلك.</a:t>
            </a:r>
          </a:p>
          <a:p>
            <a:pPr algn="r" rtl="1">
              <a:buFont typeface="Wingdings" charset="2"/>
              <a:buChar char="§"/>
            </a:pPr>
            <a:r>
              <a:rPr lang="x-none" sz="2400" dirty="0" smtClean="0"/>
              <a:t>إذا صرّح المدين كتابةً بأنه لن ينفّذ إلتزامه.</a:t>
            </a:r>
          </a:p>
          <a:p>
            <a:pPr algn="r">
              <a:buFont typeface="Wingdings" charset="2"/>
              <a:buChar char="§"/>
            </a:pPr>
            <a:endParaRPr lang="x-none" sz="2400" dirty="0" smtClean="0"/>
          </a:p>
          <a:p>
            <a:pPr algn="r">
              <a:buFont typeface="Wingdings" charset="2"/>
              <a:buChar char="§"/>
            </a:pPr>
            <a:endParaRPr lang="x-none" sz="2400" dirty="0"/>
          </a:p>
          <a:p>
            <a:pPr marL="0" indent="0" algn="r">
              <a:buNone/>
            </a:pPr>
            <a:endParaRPr lang="en-US" dirty="0"/>
          </a:p>
        </p:txBody>
      </p:sp>
      <p:sp>
        <p:nvSpPr>
          <p:cNvPr id="4" name="Slide Number Placeholder 3"/>
          <p:cNvSpPr>
            <a:spLocks noGrp="1"/>
          </p:cNvSpPr>
          <p:nvPr>
            <p:ph type="sldNum" sz="quarter" idx="12"/>
          </p:nvPr>
        </p:nvSpPr>
        <p:spPr/>
        <p:txBody>
          <a:bodyPr/>
          <a:lstStyle/>
          <a:p>
            <a:fld id="{19371D3E-5A18-49EB-AD2A-429AF165759F}" type="slidenum">
              <a:rPr lang="en-US" smtClean="0"/>
              <a:t>15</a:t>
            </a:fld>
            <a:endParaRPr lang="en-US"/>
          </a:p>
        </p:txBody>
      </p:sp>
    </p:spTree>
    <p:extLst>
      <p:ext uri="{BB962C8B-B14F-4D97-AF65-F5344CB8AC3E}">
        <p14:creationId xmlns:p14="http://schemas.microsoft.com/office/powerpoint/2010/main" val="7544942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295834"/>
            <a:ext cx="7583488" cy="904448"/>
          </a:xfrm>
        </p:spPr>
        <p:txBody>
          <a:bodyPr>
            <a:normAutofit/>
          </a:bodyPr>
          <a:lstStyle/>
          <a:p>
            <a:pPr algn="r"/>
            <a:r>
              <a:rPr lang="x-none" sz="3600" b="1" dirty="0" smtClean="0"/>
              <a:t>تقدير التعويض</a:t>
            </a:r>
            <a:endParaRPr lang="en-US" sz="3600" b="1" dirty="0"/>
          </a:p>
        </p:txBody>
      </p:sp>
      <p:sp>
        <p:nvSpPr>
          <p:cNvPr id="3" name="Content Placeholder 2"/>
          <p:cNvSpPr>
            <a:spLocks noGrp="1"/>
          </p:cNvSpPr>
          <p:nvPr>
            <p:ph idx="1"/>
          </p:nvPr>
        </p:nvSpPr>
        <p:spPr>
          <a:xfrm>
            <a:off x="544244" y="1828335"/>
            <a:ext cx="7996203" cy="4549902"/>
          </a:xfrm>
        </p:spPr>
        <p:txBody>
          <a:bodyPr>
            <a:normAutofit lnSpcReduction="10000"/>
          </a:bodyPr>
          <a:lstStyle/>
          <a:p>
            <a:pPr algn="r" rtl="1">
              <a:buFont typeface="Wingdings" charset="2"/>
              <a:buChar char="§"/>
            </a:pPr>
            <a:r>
              <a:rPr lang="x-none" sz="2400" b="1" dirty="0" smtClean="0"/>
              <a:t>التعويض القضائي والتعويض الإتفاقي والتعويض القانوني </a:t>
            </a:r>
          </a:p>
          <a:p>
            <a:pPr algn="r" rtl="1">
              <a:buFont typeface="Wingdings" charset="2"/>
              <a:buChar char="§"/>
            </a:pPr>
            <a:r>
              <a:rPr lang="x-none" sz="2400" b="1" dirty="0">
                <a:solidFill>
                  <a:srgbClr val="674A74"/>
                </a:solidFill>
              </a:rPr>
              <a:t>التعويض القضائي </a:t>
            </a:r>
            <a:r>
              <a:rPr lang="x-none" sz="2400" b="1" dirty="0" smtClean="0">
                <a:solidFill>
                  <a:srgbClr val="674A74"/>
                </a:solidFill>
              </a:rPr>
              <a:t>: </a:t>
            </a:r>
            <a:r>
              <a:rPr lang="x-none" sz="2400" dirty="0"/>
              <a:t>التعويض </a:t>
            </a:r>
            <a:r>
              <a:rPr lang="x-none" sz="2400" dirty="0" smtClean="0"/>
              <a:t>يكون عن ضرر أصاب الدائن ويتحدد هذا الضرر بما لحقه من خسارة وما فاته من كسب.</a:t>
            </a:r>
          </a:p>
          <a:p>
            <a:pPr algn="r" rtl="1">
              <a:buFont typeface="Wingdings" charset="2"/>
              <a:buChar char="§"/>
            </a:pPr>
            <a:r>
              <a:rPr lang="x-none" sz="2400" dirty="0" smtClean="0"/>
              <a:t>نوعا الضرر المطلوب التعويض عنهما هما الضرر المادي (ضرر يصيب الدائن في مصلحة مالية) والضرر المعنوي ( يصيب الدائن في مصلحة غير مالية كأن يصيبه في سمعته أو كرامته أو شرفه).</a:t>
            </a:r>
          </a:p>
          <a:p>
            <a:pPr algn="r" rtl="1">
              <a:buFont typeface="Wingdings" charset="2"/>
              <a:buChar char="§"/>
            </a:pPr>
            <a:r>
              <a:rPr lang="x-none" sz="2400" dirty="0" smtClean="0"/>
              <a:t>يتم تقدير التعويض تبعاً لقيمة الضرر وقت الحكم به سواءً كان يزيد أو ينقص عن قيمته وقت الإخلال بالإلتزام.</a:t>
            </a:r>
          </a:p>
          <a:p>
            <a:pPr algn="r" rtl="1">
              <a:buFont typeface="Wingdings" charset="2"/>
              <a:buChar char="§"/>
            </a:pPr>
            <a:r>
              <a:rPr lang="x-none" sz="2400" dirty="0" smtClean="0"/>
              <a:t>الأصل أن يكون التعويض </a:t>
            </a:r>
            <a:r>
              <a:rPr lang="x-none" sz="2400" b="1" dirty="0" smtClean="0"/>
              <a:t>نقدياً</a:t>
            </a:r>
            <a:r>
              <a:rPr lang="x-none" sz="2400" dirty="0" smtClean="0"/>
              <a:t> ولكن يمكن تصور التعويض من طبيعة عينية إذا طلبه الدائن.</a:t>
            </a:r>
            <a:endParaRPr lang="en-US" sz="2400" dirty="0"/>
          </a:p>
        </p:txBody>
      </p:sp>
      <p:sp>
        <p:nvSpPr>
          <p:cNvPr id="4" name="Slide Number Placeholder 3"/>
          <p:cNvSpPr>
            <a:spLocks noGrp="1"/>
          </p:cNvSpPr>
          <p:nvPr>
            <p:ph type="sldNum" sz="quarter" idx="12"/>
          </p:nvPr>
        </p:nvSpPr>
        <p:spPr/>
        <p:txBody>
          <a:bodyPr/>
          <a:lstStyle/>
          <a:p>
            <a:fld id="{19371D3E-5A18-49EB-AD2A-429AF165759F}" type="slidenum">
              <a:rPr lang="en-US" smtClean="0"/>
              <a:t>16</a:t>
            </a:fld>
            <a:endParaRPr lang="en-US"/>
          </a:p>
        </p:txBody>
      </p:sp>
    </p:spTree>
    <p:extLst>
      <p:ext uri="{BB962C8B-B14F-4D97-AF65-F5344CB8AC3E}">
        <p14:creationId xmlns:p14="http://schemas.microsoft.com/office/powerpoint/2010/main" val="9342959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295833"/>
            <a:ext cx="7583488" cy="946318"/>
          </a:xfrm>
        </p:spPr>
        <p:txBody>
          <a:bodyPr>
            <a:normAutofit/>
          </a:bodyPr>
          <a:lstStyle/>
          <a:p>
            <a:pPr algn="r"/>
            <a:r>
              <a:rPr lang="x-none" sz="3600" b="1" dirty="0"/>
              <a:t>تقدير التعويض</a:t>
            </a:r>
            <a:endParaRPr lang="en-US" sz="3600" b="1" dirty="0"/>
          </a:p>
        </p:txBody>
      </p:sp>
      <p:sp>
        <p:nvSpPr>
          <p:cNvPr id="3" name="Content Placeholder 2"/>
          <p:cNvSpPr>
            <a:spLocks noGrp="1"/>
          </p:cNvSpPr>
          <p:nvPr>
            <p:ph idx="1"/>
          </p:nvPr>
        </p:nvSpPr>
        <p:spPr>
          <a:xfrm>
            <a:off x="446559" y="1898073"/>
            <a:ext cx="8149707" cy="4959926"/>
          </a:xfrm>
        </p:spPr>
        <p:txBody>
          <a:bodyPr>
            <a:normAutofit/>
          </a:bodyPr>
          <a:lstStyle/>
          <a:p>
            <a:pPr algn="r" rtl="1">
              <a:buFont typeface="Wingdings" charset="2"/>
              <a:buChar char="§"/>
            </a:pPr>
            <a:r>
              <a:rPr lang="x-none" sz="2000" b="1" dirty="0" smtClean="0">
                <a:solidFill>
                  <a:schemeClr val="bg2">
                    <a:lumMod val="50000"/>
                  </a:schemeClr>
                </a:solidFill>
              </a:rPr>
              <a:t>التعويض الإتفاقي (الشرط الجزائي) : </a:t>
            </a:r>
            <a:r>
              <a:rPr lang="x-none" sz="2000" dirty="0" smtClean="0">
                <a:solidFill>
                  <a:schemeClr val="tx1">
                    <a:lumMod val="95000"/>
                    <a:lumOff val="5000"/>
                  </a:schemeClr>
                </a:solidFill>
              </a:rPr>
              <a:t>يجوز الإتفاق </a:t>
            </a:r>
            <a:r>
              <a:rPr lang="x-none" sz="2000" b="1" dirty="0" smtClean="0">
                <a:solidFill>
                  <a:schemeClr val="tx1">
                    <a:lumMod val="95000"/>
                    <a:lumOff val="5000"/>
                  </a:schemeClr>
                </a:solidFill>
              </a:rPr>
              <a:t>مقدماً</a:t>
            </a:r>
            <a:r>
              <a:rPr lang="x-none" sz="2000" dirty="0" smtClean="0">
                <a:solidFill>
                  <a:schemeClr val="tx1">
                    <a:lumMod val="95000"/>
                    <a:lumOff val="5000"/>
                  </a:schemeClr>
                </a:solidFill>
              </a:rPr>
              <a:t> على تقدير التعويض المستحق للدائن حال إخلال المدين بإلتزامه. وقد لا يتم الإتفاق على الشرط الجزائي في العقد الأصلي بل يتضمنه إتفاق لاحق.</a:t>
            </a:r>
          </a:p>
          <a:p>
            <a:pPr algn="r" rtl="1">
              <a:buFont typeface="Wingdings" charset="2"/>
              <a:buChar char="§"/>
            </a:pPr>
            <a:r>
              <a:rPr lang="x-none" sz="2000" b="1" dirty="0" smtClean="0">
                <a:solidFill>
                  <a:schemeClr val="tx1">
                    <a:lumMod val="95000"/>
                    <a:lumOff val="5000"/>
                  </a:schemeClr>
                </a:solidFill>
              </a:rPr>
              <a:t>تعريف الشرط الجزائي: </a:t>
            </a:r>
            <a:r>
              <a:rPr lang="x-none" sz="2000" dirty="0" smtClean="0">
                <a:solidFill>
                  <a:schemeClr val="tx1">
                    <a:lumMod val="95000"/>
                    <a:lumOff val="5000"/>
                  </a:schemeClr>
                </a:solidFill>
              </a:rPr>
              <a:t>هو عبارة عن بند في عقد يتضمن تحديداً للجزاء المترتب على الإخلال بالالتزام وذلك بتحديد التعويض المستحق </a:t>
            </a:r>
            <a:r>
              <a:rPr lang="x-none" sz="2000" dirty="0">
                <a:solidFill>
                  <a:schemeClr val="tx1">
                    <a:lumMod val="95000"/>
                    <a:lumOff val="5000"/>
                  </a:schemeClr>
                </a:solidFill>
              </a:rPr>
              <a:t>للدائن </a:t>
            </a:r>
            <a:r>
              <a:rPr lang="x-none" sz="2000" dirty="0" smtClean="0">
                <a:solidFill>
                  <a:schemeClr val="tx1">
                    <a:lumMod val="95000"/>
                    <a:lumOff val="5000"/>
                  </a:schemeClr>
                </a:solidFill>
              </a:rPr>
              <a:t>عن هذا الإخلال.</a:t>
            </a:r>
          </a:p>
          <a:p>
            <a:pPr algn="r" rtl="1">
              <a:buFont typeface="Wingdings" charset="2"/>
              <a:buChar char="§"/>
            </a:pPr>
            <a:r>
              <a:rPr lang="x-none" sz="2000" b="1" dirty="0" smtClean="0">
                <a:solidFill>
                  <a:schemeClr val="tx1">
                    <a:lumMod val="95000"/>
                    <a:lumOff val="5000"/>
                  </a:schemeClr>
                </a:solidFill>
              </a:rPr>
              <a:t>الفرق بين الشرط الجزائي والعربون: </a:t>
            </a:r>
            <a:r>
              <a:rPr lang="x-none" sz="2000" dirty="0" smtClean="0">
                <a:solidFill>
                  <a:schemeClr val="tx1">
                    <a:lumMod val="95000"/>
                    <a:lumOff val="5000"/>
                  </a:schemeClr>
                </a:solidFill>
              </a:rPr>
              <a:t>العربون عبارة عن مبلغ يدفعه أحد المتعاقدين للآخر وقت إبرام العقد فإذا عدل المشتري فقده وإذا عدل البائع رده ودفع مثله.</a:t>
            </a:r>
          </a:p>
          <a:p>
            <a:pPr algn="r" rtl="1">
              <a:buFont typeface="Wingdings" charset="2"/>
              <a:buChar char="§"/>
            </a:pPr>
            <a:r>
              <a:rPr lang="x-none" sz="2000" b="1" dirty="0">
                <a:solidFill>
                  <a:schemeClr val="tx1">
                    <a:lumMod val="95000"/>
                    <a:lumOff val="5000"/>
                  </a:schemeClr>
                </a:solidFill>
              </a:rPr>
              <a:t>الفرق بين الشرط الجزائي </a:t>
            </a:r>
            <a:r>
              <a:rPr lang="x-none" sz="2000" b="1" dirty="0" smtClean="0">
                <a:solidFill>
                  <a:schemeClr val="tx1">
                    <a:lumMod val="95000"/>
                    <a:lumOff val="5000"/>
                  </a:schemeClr>
                </a:solidFill>
              </a:rPr>
              <a:t>والغرامة التهديدية</a:t>
            </a:r>
            <a:r>
              <a:rPr lang="x-none" sz="2000" b="1" dirty="0">
                <a:solidFill>
                  <a:schemeClr val="tx1">
                    <a:lumMod val="95000"/>
                    <a:lumOff val="5000"/>
                  </a:schemeClr>
                </a:solidFill>
              </a:rPr>
              <a:t>: </a:t>
            </a:r>
            <a:r>
              <a:rPr lang="x-none" sz="2000" dirty="0" smtClean="0">
                <a:solidFill>
                  <a:schemeClr val="tx1">
                    <a:lumMod val="95000"/>
                    <a:lumOff val="5000"/>
                  </a:schemeClr>
                </a:solidFill>
              </a:rPr>
              <a:t>الشرط </a:t>
            </a:r>
            <a:r>
              <a:rPr lang="x-none" sz="2000" dirty="0">
                <a:solidFill>
                  <a:schemeClr val="tx1">
                    <a:lumMod val="95000"/>
                    <a:lumOff val="5000"/>
                  </a:schemeClr>
                </a:solidFill>
              </a:rPr>
              <a:t>الجزائي </a:t>
            </a:r>
            <a:r>
              <a:rPr lang="x-none" sz="2000" dirty="0" smtClean="0">
                <a:solidFill>
                  <a:schemeClr val="tx1">
                    <a:lumMod val="95000"/>
                    <a:lumOff val="5000"/>
                  </a:schemeClr>
                </a:solidFill>
              </a:rPr>
              <a:t>اتفاقي بخلاف الغرامة فهي بحكم القاضي، </a:t>
            </a:r>
            <a:r>
              <a:rPr lang="x-none" sz="2000" dirty="0">
                <a:solidFill>
                  <a:schemeClr val="tx1">
                    <a:lumMod val="95000"/>
                    <a:lumOff val="5000"/>
                  </a:schemeClr>
                </a:solidFill>
              </a:rPr>
              <a:t>الشرط الجزائي </a:t>
            </a:r>
            <a:r>
              <a:rPr lang="x-none" sz="2000" dirty="0" smtClean="0">
                <a:solidFill>
                  <a:schemeClr val="tx1">
                    <a:lumMod val="95000"/>
                    <a:lumOff val="5000"/>
                  </a:schemeClr>
                </a:solidFill>
              </a:rPr>
              <a:t>بقدر الضرر أما الغرامة فمعيارها المركز المالي للمدين وما يبديه من تعنّت، </a:t>
            </a:r>
            <a:r>
              <a:rPr lang="x-none" sz="2000" dirty="0">
                <a:solidFill>
                  <a:schemeClr val="tx1">
                    <a:lumMod val="95000"/>
                    <a:lumOff val="5000"/>
                  </a:schemeClr>
                </a:solidFill>
              </a:rPr>
              <a:t>الشرط الجزائي </a:t>
            </a:r>
            <a:r>
              <a:rPr lang="x-none" sz="2000" dirty="0" smtClean="0">
                <a:solidFill>
                  <a:schemeClr val="tx1">
                    <a:lumMod val="95000"/>
                    <a:lumOff val="5000"/>
                  </a:schemeClr>
                </a:solidFill>
              </a:rPr>
              <a:t>نهائياً أما الغرامة فالحكم بها مؤقتاً، </a:t>
            </a:r>
            <a:r>
              <a:rPr lang="x-none" sz="2000" dirty="0">
                <a:solidFill>
                  <a:schemeClr val="tx1">
                    <a:lumMod val="95000"/>
                    <a:lumOff val="5000"/>
                  </a:schemeClr>
                </a:solidFill>
              </a:rPr>
              <a:t>الشرط الجزائي </a:t>
            </a:r>
            <a:r>
              <a:rPr lang="x-none" sz="2000" dirty="0" smtClean="0">
                <a:solidFill>
                  <a:schemeClr val="tx1">
                    <a:lumMod val="95000"/>
                    <a:lumOff val="5000"/>
                  </a:schemeClr>
                </a:solidFill>
              </a:rPr>
              <a:t>لا علاقة له بالتنفيذ العيني أما الغرامة التهديدية فهي وسيلة للتنفيذ العيني غير المباشر.</a:t>
            </a:r>
            <a:endParaRPr lang="en-US" sz="2000" dirty="0">
              <a:solidFill>
                <a:schemeClr val="bg2">
                  <a:lumMod val="50000"/>
                </a:schemeClr>
              </a:solidFill>
            </a:endParaRPr>
          </a:p>
        </p:txBody>
      </p:sp>
      <p:sp>
        <p:nvSpPr>
          <p:cNvPr id="4" name="Slide Number Placeholder 3"/>
          <p:cNvSpPr>
            <a:spLocks noGrp="1"/>
          </p:cNvSpPr>
          <p:nvPr>
            <p:ph type="sldNum" sz="quarter" idx="12"/>
          </p:nvPr>
        </p:nvSpPr>
        <p:spPr/>
        <p:txBody>
          <a:bodyPr/>
          <a:lstStyle/>
          <a:p>
            <a:fld id="{19371D3E-5A18-49EB-AD2A-429AF165759F}" type="slidenum">
              <a:rPr lang="en-US" smtClean="0"/>
              <a:t>17</a:t>
            </a:fld>
            <a:endParaRPr lang="en-US"/>
          </a:p>
        </p:txBody>
      </p:sp>
    </p:spTree>
    <p:extLst>
      <p:ext uri="{BB962C8B-B14F-4D97-AF65-F5344CB8AC3E}">
        <p14:creationId xmlns:p14="http://schemas.microsoft.com/office/powerpoint/2010/main" val="269867056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295833"/>
            <a:ext cx="7583488" cy="862578"/>
          </a:xfrm>
        </p:spPr>
        <p:txBody>
          <a:bodyPr>
            <a:normAutofit/>
          </a:bodyPr>
          <a:lstStyle/>
          <a:p>
            <a:pPr algn="r"/>
            <a:r>
              <a:rPr lang="x-none" sz="3600" b="1" dirty="0"/>
              <a:t>تقدير التعويض</a:t>
            </a:r>
            <a:endParaRPr lang="en-US" sz="3600" b="1" dirty="0"/>
          </a:p>
        </p:txBody>
      </p:sp>
      <p:sp>
        <p:nvSpPr>
          <p:cNvPr id="3" name="Content Placeholder 2"/>
          <p:cNvSpPr>
            <a:spLocks noGrp="1"/>
          </p:cNvSpPr>
          <p:nvPr>
            <p:ph idx="1"/>
          </p:nvPr>
        </p:nvSpPr>
        <p:spPr>
          <a:xfrm>
            <a:off x="516334" y="1949824"/>
            <a:ext cx="7996203" cy="4121364"/>
          </a:xfrm>
        </p:spPr>
        <p:txBody>
          <a:bodyPr>
            <a:normAutofit/>
          </a:bodyPr>
          <a:lstStyle/>
          <a:p>
            <a:pPr algn="r" rtl="1">
              <a:lnSpc>
                <a:spcPct val="110000"/>
              </a:lnSpc>
              <a:buFont typeface="Wingdings" charset="2"/>
              <a:buChar char="§"/>
            </a:pPr>
            <a:r>
              <a:rPr lang="x-none" sz="2400" b="1" dirty="0" smtClean="0">
                <a:solidFill>
                  <a:schemeClr val="tx1">
                    <a:lumMod val="95000"/>
                    <a:lumOff val="5000"/>
                  </a:schemeClr>
                </a:solidFill>
              </a:rPr>
              <a:t>سلطة القاضي إزاء الشرط الجزائي: </a:t>
            </a:r>
          </a:p>
          <a:p>
            <a:pPr algn="r" rtl="1">
              <a:lnSpc>
                <a:spcPct val="110000"/>
              </a:lnSpc>
              <a:buFont typeface="Arial"/>
              <a:buChar char="•"/>
            </a:pPr>
            <a:r>
              <a:rPr lang="x-none" sz="2400" dirty="0" smtClean="0">
                <a:solidFill>
                  <a:schemeClr val="tx1">
                    <a:lumMod val="95000"/>
                    <a:lumOff val="5000"/>
                  </a:schemeClr>
                </a:solidFill>
              </a:rPr>
              <a:t>إلغاء الشرط الجزائي إذا لم تتوافر أركان المسؤولية المدنية من خطأ وضرر وعلاقة سببية لأن الشرط الجزائي تعويض وبالتالي لابد من توافر شروط استحقاق التعويض بصفة عامة. </a:t>
            </a:r>
          </a:p>
          <a:p>
            <a:pPr algn="r" rtl="1">
              <a:lnSpc>
                <a:spcPct val="110000"/>
              </a:lnSpc>
              <a:buFontTx/>
              <a:buChar char="•"/>
            </a:pPr>
            <a:r>
              <a:rPr lang="x-none" sz="2400" dirty="0" smtClean="0">
                <a:solidFill>
                  <a:schemeClr val="tx1">
                    <a:lumMod val="95000"/>
                    <a:lumOff val="5000"/>
                  </a:schemeClr>
                </a:solidFill>
              </a:rPr>
              <a:t>تخفيض الشرط الجزائي إذا أثبت المدين أن تقدير التعويض كان مبالغاً فيه إلى درجة كبيرة أو أثبت المدين أن الإلتزام قد نُفذ في جزء منه. </a:t>
            </a:r>
          </a:p>
          <a:p>
            <a:pPr algn="r" rtl="1">
              <a:lnSpc>
                <a:spcPct val="110000"/>
              </a:lnSpc>
              <a:buFontTx/>
              <a:buChar char="•"/>
            </a:pPr>
            <a:r>
              <a:rPr lang="x-none" sz="2400" dirty="0" smtClean="0">
                <a:solidFill>
                  <a:schemeClr val="tx1">
                    <a:lumMod val="95000"/>
                    <a:lumOff val="5000"/>
                  </a:schemeClr>
                </a:solidFill>
              </a:rPr>
              <a:t>زيادة </a:t>
            </a:r>
            <a:r>
              <a:rPr lang="x-none" sz="2400" dirty="0">
                <a:solidFill>
                  <a:schemeClr val="tx1">
                    <a:lumMod val="95000"/>
                    <a:lumOff val="5000"/>
                  </a:schemeClr>
                </a:solidFill>
              </a:rPr>
              <a:t>الشرط الجزائي </a:t>
            </a:r>
            <a:r>
              <a:rPr lang="x-none" sz="2400" dirty="0" smtClean="0">
                <a:solidFill>
                  <a:schemeClr val="tx1">
                    <a:lumMod val="95000"/>
                    <a:lumOff val="5000"/>
                  </a:schemeClr>
                </a:solidFill>
              </a:rPr>
              <a:t>إذا أثبت الدائن أن المدين قد ارتكب غشاً أو خطأً جسيماً جعل الضرر يتجاوز قيمة التعويض المتفق عليه مقدماً. </a:t>
            </a:r>
            <a:endParaRPr lang="en-US" sz="2400" b="1" dirty="0">
              <a:solidFill>
                <a:schemeClr val="tx1">
                  <a:lumMod val="95000"/>
                  <a:lumOff val="5000"/>
                </a:schemeClr>
              </a:solidFill>
            </a:endParaRPr>
          </a:p>
        </p:txBody>
      </p:sp>
      <p:sp>
        <p:nvSpPr>
          <p:cNvPr id="4" name="Slide Number Placeholder 3"/>
          <p:cNvSpPr>
            <a:spLocks noGrp="1"/>
          </p:cNvSpPr>
          <p:nvPr>
            <p:ph type="sldNum" sz="quarter" idx="12"/>
          </p:nvPr>
        </p:nvSpPr>
        <p:spPr/>
        <p:txBody>
          <a:bodyPr/>
          <a:lstStyle/>
          <a:p>
            <a:fld id="{19371D3E-5A18-49EB-AD2A-429AF165759F}" type="slidenum">
              <a:rPr lang="en-US" smtClean="0"/>
              <a:t>18</a:t>
            </a:fld>
            <a:endParaRPr lang="en-US"/>
          </a:p>
        </p:txBody>
      </p:sp>
    </p:spTree>
    <p:extLst>
      <p:ext uri="{BB962C8B-B14F-4D97-AF65-F5344CB8AC3E}">
        <p14:creationId xmlns:p14="http://schemas.microsoft.com/office/powerpoint/2010/main" val="5139777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0352" y="836423"/>
            <a:ext cx="3657600" cy="838387"/>
          </a:xfrm>
        </p:spPr>
        <p:txBody>
          <a:bodyPr>
            <a:normAutofit/>
          </a:bodyPr>
          <a:lstStyle/>
          <a:p>
            <a:pPr algn="ctr"/>
            <a:r>
              <a:rPr lang="x-none" sz="3600" dirty="0" smtClean="0"/>
              <a:t>مفردات المقرر</a:t>
            </a:r>
            <a:endParaRPr lang="en-US" sz="3600" dirty="0"/>
          </a:p>
        </p:txBody>
      </p:sp>
      <p:sp>
        <p:nvSpPr>
          <p:cNvPr id="6" name="Text Placeholder 5"/>
          <p:cNvSpPr>
            <a:spLocks noGrp="1"/>
          </p:cNvSpPr>
          <p:nvPr>
            <p:ph type="body" sz="half" idx="2"/>
          </p:nvPr>
        </p:nvSpPr>
        <p:spPr>
          <a:xfrm>
            <a:off x="530352" y="2456389"/>
            <a:ext cx="3657600" cy="3481294"/>
          </a:xfrm>
        </p:spPr>
        <p:txBody>
          <a:bodyPr>
            <a:normAutofit/>
          </a:bodyPr>
          <a:lstStyle/>
          <a:p>
            <a:pPr marL="457200" indent="-457200" algn="r" rtl="1">
              <a:buFont typeface="Wingdings" charset="2"/>
              <a:buChar char="²"/>
            </a:pPr>
            <a:r>
              <a:rPr lang="x-none" sz="2800" dirty="0"/>
              <a:t>آثار الإلتزام</a:t>
            </a:r>
          </a:p>
          <a:p>
            <a:pPr marL="457200" indent="-457200" algn="r" rtl="1">
              <a:buFont typeface="Wingdings" charset="2"/>
              <a:buChar char="²"/>
            </a:pPr>
            <a:r>
              <a:rPr lang="x-none" sz="2800" dirty="0"/>
              <a:t>الأوصاف المعدّلة للإلتزام</a:t>
            </a:r>
          </a:p>
          <a:p>
            <a:pPr marL="457200" indent="-457200" algn="r" rtl="1">
              <a:buFont typeface="Wingdings" charset="2"/>
              <a:buChar char="²"/>
            </a:pPr>
            <a:r>
              <a:rPr lang="x-none" sz="2800" dirty="0"/>
              <a:t>انتقال الإلتزام</a:t>
            </a:r>
          </a:p>
          <a:p>
            <a:pPr marL="457200" indent="-457200" algn="r" rtl="1">
              <a:buFont typeface="Wingdings" charset="2"/>
              <a:buChar char="²"/>
            </a:pPr>
            <a:r>
              <a:rPr lang="x-none" sz="2800" dirty="0"/>
              <a:t>إنقضاء </a:t>
            </a:r>
            <a:r>
              <a:rPr lang="x-none" sz="2800" dirty="0" smtClean="0"/>
              <a:t>الإلتزام</a:t>
            </a:r>
            <a:endParaRPr lang="en-US" sz="2800" dirty="0"/>
          </a:p>
          <a:p>
            <a:pPr algn="r"/>
            <a:r>
              <a:rPr lang="x-none" sz="3200" dirty="0" smtClean="0"/>
              <a:t> </a:t>
            </a:r>
            <a:endParaRPr lang="en-US" sz="3200" dirty="0"/>
          </a:p>
        </p:txBody>
      </p:sp>
      <p:sp>
        <p:nvSpPr>
          <p:cNvPr id="2" name="Slide Number Placeholder 1"/>
          <p:cNvSpPr>
            <a:spLocks noGrp="1"/>
          </p:cNvSpPr>
          <p:nvPr>
            <p:ph type="sldNum" sz="quarter" idx="12"/>
          </p:nvPr>
        </p:nvSpPr>
        <p:spPr/>
        <p:txBody>
          <a:bodyPr/>
          <a:lstStyle/>
          <a:p>
            <a:fld id="{19371D3E-5A18-49EB-AD2A-429AF165759F}" type="slidenum">
              <a:rPr lang="en-US" smtClean="0"/>
              <a:t>2</a:t>
            </a:fld>
            <a:endParaRPr lang="en-US"/>
          </a:p>
        </p:txBody>
      </p:sp>
    </p:spTree>
    <p:extLst>
      <p:ext uri="{BB962C8B-B14F-4D97-AF65-F5344CB8AC3E}">
        <p14:creationId xmlns:p14="http://schemas.microsoft.com/office/powerpoint/2010/main" val="3127828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295833"/>
            <a:ext cx="7583488" cy="890491"/>
          </a:xfrm>
        </p:spPr>
        <p:txBody>
          <a:bodyPr/>
          <a:lstStyle/>
          <a:p>
            <a:pPr algn="r"/>
            <a:r>
              <a:rPr lang="x-none" dirty="0" smtClean="0"/>
              <a:t>النظرية العامة للالتزامات </a:t>
            </a:r>
            <a:endParaRPr lang="en-US" dirty="0"/>
          </a:p>
        </p:txBody>
      </p:sp>
      <p:sp>
        <p:nvSpPr>
          <p:cNvPr id="3" name="Content Placeholder 2"/>
          <p:cNvSpPr>
            <a:spLocks noGrp="1"/>
          </p:cNvSpPr>
          <p:nvPr>
            <p:ph idx="1"/>
          </p:nvPr>
        </p:nvSpPr>
        <p:spPr>
          <a:xfrm>
            <a:off x="779463" y="2079556"/>
            <a:ext cx="7583488" cy="4061416"/>
          </a:xfrm>
        </p:spPr>
        <p:txBody>
          <a:bodyPr>
            <a:normAutofit/>
          </a:bodyPr>
          <a:lstStyle/>
          <a:p>
            <a:pPr algn="r" rtl="1">
              <a:buFont typeface="Wingdings" charset="2"/>
              <a:buChar char="§"/>
            </a:pPr>
            <a:r>
              <a:rPr lang="x-none" sz="2400" dirty="0" smtClean="0"/>
              <a:t>مصادر الإلتزام - أحكام الإلتزام - القضاء والإثبات</a:t>
            </a:r>
          </a:p>
          <a:p>
            <a:pPr algn="r" rtl="1">
              <a:buFont typeface="Wingdings" charset="2"/>
              <a:buChar char="§"/>
            </a:pPr>
            <a:r>
              <a:rPr lang="x-none" sz="2400" dirty="0" smtClean="0"/>
              <a:t>تعريف أحكام الإلتزام : هي القواعد التي تنظم الإلتزام في ذاته بصرف النظر عن مصدره منذ نشؤ هذا الإلتزام إلى حين انقضائه بما في ذلك طرق إثباته.</a:t>
            </a:r>
            <a:endParaRPr lang="x-none" sz="2400" dirty="0"/>
          </a:p>
          <a:p>
            <a:pPr algn="r" rtl="1">
              <a:buFont typeface="Wingdings" charset="2"/>
              <a:buChar char="§"/>
            </a:pPr>
            <a:r>
              <a:rPr lang="x-none" sz="2400" dirty="0" smtClean="0"/>
              <a:t>تعريف الإلتزام : رابطة قانونية بين شخصين يجب بمقتضاها على أحدهما ويسمى المدين أن يقوم بآداء مالي لمصلحة شخص آخر ويسمى الدائن.</a:t>
            </a:r>
          </a:p>
          <a:p>
            <a:pPr algn="r" rtl="1">
              <a:buFont typeface="Wingdings" charset="2"/>
              <a:buChar char="§"/>
            </a:pPr>
            <a:r>
              <a:rPr lang="x-none" sz="2400" dirty="0" smtClean="0"/>
              <a:t>محل الإلتزام ( بإعطاء شئ أو القيام بعمل أو الإمتناع عن القيام بعمل )</a:t>
            </a:r>
            <a:endParaRPr lang="x-none" sz="2400" dirty="0"/>
          </a:p>
        </p:txBody>
      </p:sp>
      <p:sp>
        <p:nvSpPr>
          <p:cNvPr id="4" name="Slide Number Placeholder 3"/>
          <p:cNvSpPr>
            <a:spLocks noGrp="1"/>
          </p:cNvSpPr>
          <p:nvPr>
            <p:ph type="sldNum" sz="quarter" idx="12"/>
          </p:nvPr>
        </p:nvSpPr>
        <p:spPr/>
        <p:txBody>
          <a:bodyPr/>
          <a:lstStyle/>
          <a:p>
            <a:fld id="{19371D3E-5A18-49EB-AD2A-429AF165759F}" type="slidenum">
              <a:rPr lang="en-US" smtClean="0"/>
              <a:t>3</a:t>
            </a:fld>
            <a:endParaRPr lang="en-US"/>
          </a:p>
        </p:txBody>
      </p:sp>
    </p:spTree>
    <p:extLst>
      <p:ext uri="{BB962C8B-B14F-4D97-AF65-F5344CB8AC3E}">
        <p14:creationId xmlns:p14="http://schemas.microsoft.com/office/powerpoint/2010/main" val="21500971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295833"/>
            <a:ext cx="7583488" cy="960275"/>
          </a:xfrm>
        </p:spPr>
        <p:txBody>
          <a:bodyPr>
            <a:normAutofit/>
          </a:bodyPr>
          <a:lstStyle/>
          <a:p>
            <a:pPr algn="ctr"/>
            <a:r>
              <a:rPr lang="x-none" sz="3600" dirty="0" smtClean="0"/>
              <a:t>آثار الإلتزام</a:t>
            </a:r>
            <a:endParaRPr lang="en-US" sz="3600" dirty="0"/>
          </a:p>
        </p:txBody>
      </p:sp>
      <p:sp>
        <p:nvSpPr>
          <p:cNvPr id="3" name="Content Placeholder 2"/>
          <p:cNvSpPr>
            <a:spLocks noGrp="1"/>
          </p:cNvSpPr>
          <p:nvPr>
            <p:ph idx="1"/>
          </p:nvPr>
        </p:nvSpPr>
        <p:spPr>
          <a:xfrm>
            <a:off x="446559" y="1981859"/>
            <a:ext cx="8303213" cy="4549902"/>
          </a:xfrm>
        </p:spPr>
        <p:txBody>
          <a:bodyPr>
            <a:normAutofit lnSpcReduction="10000"/>
          </a:bodyPr>
          <a:lstStyle/>
          <a:p>
            <a:pPr algn="r" rtl="1">
              <a:buFont typeface="Wingdings" charset="2"/>
              <a:buChar char="²"/>
            </a:pPr>
            <a:r>
              <a:rPr lang="x-none" sz="2400" dirty="0" smtClean="0"/>
              <a:t>الأثر الجوهري </a:t>
            </a:r>
            <a:r>
              <a:rPr lang="x-none" sz="2400" dirty="0"/>
              <a:t>ل</a:t>
            </a:r>
            <a:r>
              <a:rPr lang="x-none" sz="2400" dirty="0" smtClean="0"/>
              <a:t>لإلتزام : وجوب تنفيذه ( الأصل أن يقوم المدين بتنفيذ التزامه إختياراً ، الإستثناء إجباره على التنفيذ ).</a:t>
            </a:r>
          </a:p>
          <a:p>
            <a:pPr algn="r" rtl="1">
              <a:buFont typeface="Wingdings" charset="2"/>
              <a:buChar char="²"/>
            </a:pPr>
            <a:r>
              <a:rPr lang="x-none" sz="2400" dirty="0" smtClean="0"/>
              <a:t>التنفيذ بحسب مضمون الآداء فيه له صورتان: ١/ التنفيذ العيني (</a:t>
            </a:r>
            <a:r>
              <a:rPr lang="x-none" sz="2400" dirty="0"/>
              <a:t>سلطة مباشرة لشخص على شئ معين تخوله استعمال ذلك الشئ واستغلاله والتصرف به وفيه يقوم المدين بتنفيذ عين ما إلتزم </a:t>
            </a:r>
            <a:r>
              <a:rPr lang="x-none" sz="2400" dirty="0" smtClean="0"/>
              <a:t>به ). ٢/ التنفيذ بمقابل ( مقابل عيني أو تعويض ).</a:t>
            </a:r>
          </a:p>
          <a:p>
            <a:pPr algn="r" rtl="1">
              <a:buFont typeface="Wingdings" charset="2"/>
              <a:buChar char="²"/>
            </a:pPr>
            <a:r>
              <a:rPr lang="x-none" sz="2400" dirty="0"/>
              <a:t>الإلتزام المدني : إلتزام تام أو كامل لاحتوائه على عنصرين هما المديونية و المسؤولية </a:t>
            </a:r>
            <a:r>
              <a:rPr lang="x-none" sz="2400" dirty="0" smtClean="0"/>
              <a:t>.</a:t>
            </a:r>
          </a:p>
          <a:p>
            <a:pPr algn="r" rtl="1">
              <a:buFont typeface="Wingdings" charset="2"/>
              <a:buChar char="²"/>
            </a:pPr>
            <a:r>
              <a:rPr lang="x-none" sz="2400" dirty="0" smtClean="0"/>
              <a:t>الإلتزام الطبيعي : إلتزام ناقص ينطوي على عنصر المديونية فقط لا يحميه جزاء لأن القانون لا يجبر المدين على الوفاء به ، و يصير </a:t>
            </a:r>
            <a:r>
              <a:rPr lang="x-none" sz="2400" b="1" dirty="0" smtClean="0"/>
              <a:t>إلتزاماً مدنياً</a:t>
            </a:r>
            <a:r>
              <a:rPr lang="x-none" sz="2400" dirty="0" smtClean="0"/>
              <a:t> إذا تعهد المدين بالوفاء به وهو على بينة بأن القانون </a:t>
            </a:r>
            <a:r>
              <a:rPr lang="x-none" sz="2400" dirty="0"/>
              <a:t>لا </a:t>
            </a:r>
            <a:r>
              <a:rPr lang="x-none" sz="2400" dirty="0" smtClean="0"/>
              <a:t>يجبره </a:t>
            </a:r>
            <a:r>
              <a:rPr lang="x-none" sz="2400" dirty="0"/>
              <a:t>على الوفاء به </a:t>
            </a:r>
            <a:r>
              <a:rPr lang="x-none" sz="2800" dirty="0" smtClean="0"/>
              <a:t>.   </a:t>
            </a:r>
            <a:endParaRPr lang="en-US" sz="2800" dirty="0"/>
          </a:p>
        </p:txBody>
      </p:sp>
      <p:sp>
        <p:nvSpPr>
          <p:cNvPr id="4" name="Slide Number Placeholder 3"/>
          <p:cNvSpPr>
            <a:spLocks noGrp="1"/>
          </p:cNvSpPr>
          <p:nvPr>
            <p:ph type="sldNum" sz="quarter" idx="12"/>
          </p:nvPr>
        </p:nvSpPr>
        <p:spPr/>
        <p:txBody>
          <a:bodyPr/>
          <a:lstStyle/>
          <a:p>
            <a:fld id="{19371D3E-5A18-49EB-AD2A-429AF165759F}" type="slidenum">
              <a:rPr lang="en-US" smtClean="0"/>
              <a:t>4</a:t>
            </a:fld>
            <a:endParaRPr lang="en-US"/>
          </a:p>
        </p:txBody>
      </p:sp>
    </p:spTree>
    <p:extLst>
      <p:ext uri="{BB962C8B-B14F-4D97-AF65-F5344CB8AC3E}">
        <p14:creationId xmlns:p14="http://schemas.microsoft.com/office/powerpoint/2010/main" val="18744222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295833"/>
            <a:ext cx="7583488" cy="974232"/>
          </a:xfrm>
        </p:spPr>
        <p:txBody>
          <a:bodyPr>
            <a:normAutofit/>
          </a:bodyPr>
          <a:lstStyle/>
          <a:p>
            <a:pPr algn="ctr" rtl="1"/>
            <a:r>
              <a:rPr lang="x-none" sz="3600" dirty="0" smtClean="0"/>
              <a:t>أولاً: التنفيذ العيني الجبري</a:t>
            </a:r>
            <a:endParaRPr lang="en-US" sz="3600" dirty="0"/>
          </a:p>
        </p:txBody>
      </p:sp>
      <p:sp>
        <p:nvSpPr>
          <p:cNvPr id="3" name="Content Placeholder 2"/>
          <p:cNvSpPr>
            <a:spLocks noGrp="1"/>
          </p:cNvSpPr>
          <p:nvPr>
            <p:ph idx="1"/>
          </p:nvPr>
        </p:nvSpPr>
        <p:spPr>
          <a:xfrm>
            <a:off x="418650" y="1884218"/>
            <a:ext cx="8400898" cy="4647542"/>
          </a:xfrm>
        </p:spPr>
        <p:txBody>
          <a:bodyPr>
            <a:noAutofit/>
          </a:bodyPr>
          <a:lstStyle/>
          <a:p>
            <a:pPr lvl="8" algn="r" rtl="1">
              <a:buFont typeface="Wingdings" charset="2"/>
              <a:buChar char="§"/>
            </a:pPr>
            <a:r>
              <a:rPr lang="x-none" sz="2000" b="1" dirty="0" smtClean="0"/>
              <a:t>شروط التنفيذ العيني الجبري</a:t>
            </a:r>
            <a:r>
              <a:rPr lang="x-none" sz="2000" dirty="0" smtClean="0"/>
              <a:t> :</a:t>
            </a:r>
          </a:p>
          <a:p>
            <a:pPr marL="514350" indent="-514350" algn="r" rtl="1">
              <a:buFont typeface="+mj-lt"/>
              <a:buAutoNum type="arabicPeriod"/>
            </a:pPr>
            <a:r>
              <a:rPr lang="x-none" sz="2000" dirty="0" smtClean="0"/>
              <a:t>أن يكون هناك سند تنفيذي بيد الدائن ( الأحكام القضائية و المحررات الرسمية و محاضر الصلح التي تصدق عليها المحاكم والأوراق الأخرى التي يعطيها القانون هذه الصفة ).</a:t>
            </a:r>
          </a:p>
          <a:p>
            <a:pPr marL="514350" indent="-514350" algn="r" rtl="1">
              <a:buFont typeface="+mj-lt"/>
              <a:buAutoNum type="arabicPeriod"/>
            </a:pPr>
            <a:r>
              <a:rPr lang="x-none" sz="2000" dirty="0" smtClean="0"/>
              <a:t>أن يكون التنفيذ العيني ممكناً وغير مستحيلاً  ( إذا استحال التنفيذ ولو بفعل المدين يصار إلى التنفيذ بمقابل ).</a:t>
            </a:r>
          </a:p>
          <a:p>
            <a:pPr marL="514350" indent="-514350" algn="r" rtl="1">
              <a:buFont typeface="+mj-lt"/>
              <a:buAutoNum type="arabicPeriod"/>
            </a:pPr>
            <a:r>
              <a:rPr lang="x-none" sz="2000" dirty="0" smtClean="0"/>
              <a:t>أن يعذر المدين ويخطر بطريقة قانونية حال التأخر في التنفيذ بعد ذلك يجوز رفع دعوى التنفيذ الجبري ( وضعه موضع المقصر في تنفيذ إلتزامه ).</a:t>
            </a:r>
          </a:p>
          <a:p>
            <a:pPr marL="514350" indent="-514350" algn="r" rtl="1">
              <a:buFont typeface="+mj-lt"/>
              <a:buAutoNum type="arabicPeriod"/>
            </a:pPr>
            <a:r>
              <a:rPr lang="x-none" sz="2000" dirty="0" smtClean="0"/>
              <a:t>ألا يكون في التنفيذ العيني إرهاق على المدين ( معيار الضرر الجسيم و الخسارة الفادحة ).</a:t>
            </a:r>
          </a:p>
          <a:p>
            <a:pPr marL="514350" indent="-514350" algn="r" rtl="1">
              <a:buFont typeface="+mj-lt"/>
              <a:buAutoNum type="arabicPeriod"/>
            </a:pPr>
            <a:r>
              <a:rPr lang="x-none" sz="2000" dirty="0"/>
              <a:t>أ</a:t>
            </a:r>
            <a:r>
              <a:rPr lang="x-none" sz="2000" dirty="0" smtClean="0"/>
              <a:t>لا يكون في التنفيذ العيني مساس بحرية المدين الشخصية.   </a:t>
            </a:r>
            <a:endParaRPr lang="en-US" sz="2000" dirty="0"/>
          </a:p>
        </p:txBody>
      </p:sp>
      <p:sp>
        <p:nvSpPr>
          <p:cNvPr id="4" name="Slide Number Placeholder 3"/>
          <p:cNvSpPr>
            <a:spLocks noGrp="1"/>
          </p:cNvSpPr>
          <p:nvPr>
            <p:ph type="sldNum" sz="quarter" idx="12"/>
          </p:nvPr>
        </p:nvSpPr>
        <p:spPr/>
        <p:txBody>
          <a:bodyPr/>
          <a:lstStyle/>
          <a:p>
            <a:fld id="{19371D3E-5A18-49EB-AD2A-429AF165759F}" type="slidenum">
              <a:rPr lang="en-US" smtClean="0"/>
              <a:t>5</a:t>
            </a:fld>
            <a:endParaRPr lang="en-US"/>
          </a:p>
        </p:txBody>
      </p:sp>
    </p:spTree>
    <p:extLst>
      <p:ext uri="{BB962C8B-B14F-4D97-AF65-F5344CB8AC3E}">
        <p14:creationId xmlns:p14="http://schemas.microsoft.com/office/powerpoint/2010/main" val="212345001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9463" y="1939989"/>
            <a:ext cx="7872624" cy="4535945"/>
          </a:xfrm>
        </p:spPr>
        <p:txBody>
          <a:bodyPr>
            <a:normAutofit/>
          </a:bodyPr>
          <a:lstStyle/>
          <a:p>
            <a:pPr marL="0" indent="0" algn="r" rtl="1">
              <a:buNone/>
            </a:pPr>
            <a:r>
              <a:rPr lang="x-none" sz="2400" dirty="0"/>
              <a:t>بإعطاء </a:t>
            </a:r>
            <a:r>
              <a:rPr lang="x-none" sz="2400" dirty="0" smtClean="0"/>
              <a:t>شئ (نقل ملكية أو حق عيني آخر)  </a:t>
            </a:r>
            <a:r>
              <a:rPr lang="x-none" sz="2400" dirty="0"/>
              <a:t>أو </a:t>
            </a:r>
            <a:r>
              <a:rPr lang="x-none" sz="2400" dirty="0" smtClean="0"/>
              <a:t>بالقيام </a:t>
            </a:r>
            <a:r>
              <a:rPr lang="x-none" sz="2400" dirty="0"/>
              <a:t>بعمل أو </a:t>
            </a:r>
            <a:r>
              <a:rPr lang="x-none" sz="2400" dirty="0" smtClean="0"/>
              <a:t>بالإمتناع </a:t>
            </a:r>
            <a:r>
              <a:rPr lang="x-none" sz="2400" dirty="0"/>
              <a:t>عن القيام بعمل </a:t>
            </a:r>
            <a:endParaRPr lang="x-none" sz="2400" dirty="0" smtClean="0"/>
          </a:p>
          <a:p>
            <a:pPr algn="r" rtl="1">
              <a:buFont typeface="Wingdings" charset="2"/>
              <a:buChar char="§"/>
            </a:pPr>
            <a:r>
              <a:rPr lang="x-none" sz="2400" b="1" dirty="0" smtClean="0">
                <a:solidFill>
                  <a:schemeClr val="bg2">
                    <a:lumMod val="50000"/>
                  </a:schemeClr>
                </a:solidFill>
              </a:rPr>
              <a:t>الإلتزام </a:t>
            </a:r>
            <a:r>
              <a:rPr lang="x-none" sz="2400" b="1" dirty="0">
                <a:solidFill>
                  <a:schemeClr val="bg2">
                    <a:lumMod val="50000"/>
                  </a:schemeClr>
                </a:solidFill>
              </a:rPr>
              <a:t>بإعطاء شئ (نقل ملكية أو حق عيني آخر</a:t>
            </a:r>
            <a:r>
              <a:rPr lang="x-none" sz="2400" b="1" dirty="0" smtClean="0">
                <a:solidFill>
                  <a:schemeClr val="bg2">
                    <a:lumMod val="50000"/>
                  </a:schemeClr>
                </a:solidFill>
              </a:rPr>
              <a:t>):</a:t>
            </a:r>
            <a:r>
              <a:rPr lang="x-none" sz="2400" b="1" dirty="0" smtClean="0">
                <a:solidFill>
                  <a:schemeClr val="tx1">
                    <a:lumMod val="95000"/>
                    <a:lumOff val="5000"/>
                  </a:schemeClr>
                </a:solidFill>
              </a:rPr>
              <a:t> </a:t>
            </a:r>
            <a:r>
              <a:rPr lang="x-none" sz="2400" dirty="0" smtClean="0">
                <a:solidFill>
                  <a:schemeClr val="tx1">
                    <a:lumMod val="95000"/>
                    <a:lumOff val="5000"/>
                  </a:schemeClr>
                </a:solidFill>
              </a:rPr>
              <a:t>تختلف كيفية تنفيذ الإلتزام بإعطاء شئ بحسب ما إذا كان المحل معيناً بذاته أم معيناً بنوعه فقط</a:t>
            </a:r>
          </a:p>
          <a:p>
            <a:pPr marL="0" indent="0" algn="r" rtl="1">
              <a:buNone/>
            </a:pPr>
            <a:r>
              <a:rPr lang="x-none" sz="2400" b="1" dirty="0" smtClean="0">
                <a:solidFill>
                  <a:schemeClr val="tx1">
                    <a:lumMod val="95000"/>
                    <a:lumOff val="5000"/>
                  </a:schemeClr>
                </a:solidFill>
              </a:rPr>
              <a:t>الحالة الأولى: الإلتزام بإعطاء شئ معين بالذات</a:t>
            </a:r>
          </a:p>
          <a:p>
            <a:pPr marL="0" indent="0" algn="r" rtl="1">
              <a:buNone/>
            </a:pPr>
            <a:r>
              <a:rPr lang="x-none" sz="2400" dirty="0" smtClean="0">
                <a:solidFill>
                  <a:schemeClr val="tx1">
                    <a:lumMod val="95000"/>
                    <a:lumOff val="5000"/>
                  </a:schemeClr>
                </a:solidFill>
              </a:rPr>
              <a:t>* إذا كان منقولاً معيناً بذاته مملوكاً للملتزم (المدين) فإنه يتم التنفيذ تلقائياً بقوة القانون “ الحيازة في المنقول بحسن نية سند الملكية” . * إذا كان عقاراً فلا يكفي أن يكون معيناً بالذات بل لابد من إتباع قواعد الشهر العقاري (القيد والتسجيل) حتى ينتقل أو ينشأ الحق و يحتج به في مواجهة الغير.</a:t>
            </a:r>
            <a:endParaRPr lang="x-none" sz="2400" dirty="0" smtClean="0">
              <a:solidFill>
                <a:schemeClr val="bg2">
                  <a:lumMod val="50000"/>
                </a:schemeClr>
              </a:solidFill>
            </a:endParaRPr>
          </a:p>
        </p:txBody>
      </p:sp>
      <p:sp>
        <p:nvSpPr>
          <p:cNvPr id="4" name="Title 3"/>
          <p:cNvSpPr>
            <a:spLocks noGrp="1"/>
          </p:cNvSpPr>
          <p:nvPr>
            <p:ph type="title"/>
          </p:nvPr>
        </p:nvSpPr>
        <p:spPr>
          <a:xfrm>
            <a:off x="779463" y="295833"/>
            <a:ext cx="7583488" cy="820707"/>
          </a:xfrm>
        </p:spPr>
        <p:txBody>
          <a:bodyPr>
            <a:normAutofit/>
          </a:bodyPr>
          <a:lstStyle/>
          <a:p>
            <a:pPr algn="r"/>
            <a:r>
              <a:rPr lang="x-none" sz="3600" dirty="0" smtClean="0"/>
              <a:t>كيفية وقوع التنفيذ العيني المباشر</a:t>
            </a:r>
            <a:endParaRPr lang="en-US" sz="3600" dirty="0"/>
          </a:p>
        </p:txBody>
      </p:sp>
      <p:sp>
        <p:nvSpPr>
          <p:cNvPr id="2" name="Slide Number Placeholder 1"/>
          <p:cNvSpPr>
            <a:spLocks noGrp="1"/>
          </p:cNvSpPr>
          <p:nvPr>
            <p:ph type="sldNum" sz="quarter" idx="12"/>
          </p:nvPr>
        </p:nvSpPr>
        <p:spPr/>
        <p:txBody>
          <a:bodyPr/>
          <a:lstStyle/>
          <a:p>
            <a:fld id="{19371D3E-5A18-49EB-AD2A-429AF165759F}" type="slidenum">
              <a:rPr lang="en-US" smtClean="0"/>
              <a:t>6</a:t>
            </a:fld>
            <a:endParaRPr lang="en-US"/>
          </a:p>
        </p:txBody>
      </p:sp>
    </p:spTree>
    <p:extLst>
      <p:ext uri="{BB962C8B-B14F-4D97-AF65-F5344CB8AC3E}">
        <p14:creationId xmlns:p14="http://schemas.microsoft.com/office/powerpoint/2010/main" val="35337311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295833"/>
            <a:ext cx="7583488" cy="904448"/>
          </a:xfrm>
        </p:spPr>
        <p:txBody>
          <a:bodyPr>
            <a:normAutofit/>
          </a:bodyPr>
          <a:lstStyle/>
          <a:p>
            <a:pPr algn="r"/>
            <a:r>
              <a:rPr lang="x-none" sz="3600" dirty="0"/>
              <a:t>كيفية وقوع التنفيذ العيني المباشر</a:t>
            </a:r>
            <a:endParaRPr lang="en-US" sz="3600" dirty="0"/>
          </a:p>
        </p:txBody>
      </p:sp>
      <p:sp>
        <p:nvSpPr>
          <p:cNvPr id="3" name="Content Placeholder 2"/>
          <p:cNvSpPr>
            <a:spLocks noGrp="1"/>
          </p:cNvSpPr>
          <p:nvPr>
            <p:ph idx="1"/>
          </p:nvPr>
        </p:nvSpPr>
        <p:spPr>
          <a:xfrm>
            <a:off x="655884" y="1949823"/>
            <a:ext cx="8065978" cy="4526111"/>
          </a:xfrm>
        </p:spPr>
        <p:txBody>
          <a:bodyPr>
            <a:normAutofit lnSpcReduction="10000"/>
          </a:bodyPr>
          <a:lstStyle/>
          <a:p>
            <a:pPr marL="0" indent="0" algn="r" rtl="1">
              <a:buNone/>
            </a:pPr>
            <a:r>
              <a:rPr lang="x-none" sz="2800" b="1" dirty="0"/>
              <a:t> </a:t>
            </a:r>
            <a:r>
              <a:rPr lang="x-none" sz="2400" b="1" dirty="0" smtClean="0"/>
              <a:t>الحالة الثانية: </a:t>
            </a:r>
            <a:r>
              <a:rPr lang="x-none" sz="2400" b="1" dirty="0">
                <a:solidFill>
                  <a:schemeClr val="tx1">
                    <a:lumMod val="95000"/>
                    <a:lumOff val="5000"/>
                  </a:schemeClr>
                </a:solidFill>
              </a:rPr>
              <a:t>الإلتزام بإعطاء شئ معين </a:t>
            </a:r>
            <a:r>
              <a:rPr lang="x-none" sz="2400" b="1" dirty="0" smtClean="0">
                <a:solidFill>
                  <a:schemeClr val="tx1">
                    <a:lumMod val="95000"/>
                    <a:lumOff val="5000"/>
                  </a:schemeClr>
                </a:solidFill>
              </a:rPr>
              <a:t>بالنوع فقط</a:t>
            </a:r>
          </a:p>
          <a:p>
            <a:pPr marL="0" indent="0" algn="r" rtl="1">
              <a:buNone/>
            </a:pPr>
            <a:r>
              <a:rPr lang="x-none" sz="2400" dirty="0" smtClean="0">
                <a:solidFill>
                  <a:schemeClr val="tx1">
                    <a:lumMod val="95000"/>
                    <a:lumOff val="5000"/>
                  </a:schemeClr>
                </a:solidFill>
              </a:rPr>
              <a:t>ويكون في الغالب منقولاً وبالتالي فإن ملكيته لا تنتقل أو الحق العيني لا ينشأ إلا </a:t>
            </a:r>
            <a:r>
              <a:rPr lang="x-none" sz="2400" b="1" dirty="0" smtClean="0">
                <a:solidFill>
                  <a:schemeClr val="tx1">
                    <a:lumMod val="95000"/>
                    <a:lumOff val="5000"/>
                  </a:schemeClr>
                </a:solidFill>
              </a:rPr>
              <a:t>بإفراز</a:t>
            </a:r>
            <a:r>
              <a:rPr lang="x-none" sz="2400" dirty="0" smtClean="0">
                <a:solidFill>
                  <a:schemeClr val="tx1">
                    <a:lumMod val="95000"/>
                    <a:lumOff val="5000"/>
                  </a:schemeClr>
                </a:solidFill>
              </a:rPr>
              <a:t> هذا الشئ أي تعيينه وتحديده </a:t>
            </a:r>
          </a:p>
          <a:p>
            <a:pPr marL="0" indent="0" algn="r" rtl="1">
              <a:buNone/>
            </a:pPr>
            <a:r>
              <a:rPr lang="x-none" sz="2400" dirty="0" smtClean="0">
                <a:solidFill>
                  <a:schemeClr val="tx1">
                    <a:lumMod val="95000"/>
                    <a:lumOff val="5000"/>
                  </a:schemeClr>
                </a:solidFill>
              </a:rPr>
              <a:t>فلا يتم تنفيذ هذا الإلتزام في هذه الحالة بمجرد نشأته لأن الشئ قبل تعيينه غير معروف.</a:t>
            </a:r>
          </a:p>
          <a:p>
            <a:pPr marL="0" indent="0" algn="r" rtl="1">
              <a:buNone/>
            </a:pPr>
            <a:r>
              <a:rPr lang="x-none" sz="2400" dirty="0" smtClean="0">
                <a:solidFill>
                  <a:schemeClr val="tx1">
                    <a:lumMod val="95000"/>
                    <a:lumOff val="5000"/>
                  </a:schemeClr>
                </a:solidFill>
              </a:rPr>
              <a:t>وعملية الإفراز (التعيين) عملية مادية يمكن القيام بها جبراً عن المدين إذا امتنع المدين عن الإفراز بإختياره ويكون التنفيذ العيني هنا بأن يحصل الدائن على الشئ من النوع ذاته على نفقة المدين بعد الحصول على إذن القاضي في الظروف العادية ويتحرر من هذا القيد في حالة الاستعجال. </a:t>
            </a:r>
            <a:endParaRPr lang="x-none" sz="2400" dirty="0">
              <a:solidFill>
                <a:schemeClr val="tx1">
                  <a:lumMod val="95000"/>
                  <a:lumOff val="5000"/>
                </a:schemeClr>
              </a:solidFill>
            </a:endParaRPr>
          </a:p>
          <a:p>
            <a:pPr marL="0" indent="0" algn="r">
              <a:buNone/>
            </a:pPr>
            <a:r>
              <a:rPr lang="x-none" sz="2400" dirty="0" smtClean="0"/>
              <a:t> </a:t>
            </a:r>
            <a:endParaRPr lang="en-US" sz="2400" dirty="0"/>
          </a:p>
        </p:txBody>
      </p:sp>
      <p:sp>
        <p:nvSpPr>
          <p:cNvPr id="4" name="Slide Number Placeholder 3"/>
          <p:cNvSpPr>
            <a:spLocks noGrp="1"/>
          </p:cNvSpPr>
          <p:nvPr>
            <p:ph type="sldNum" sz="quarter" idx="12"/>
          </p:nvPr>
        </p:nvSpPr>
        <p:spPr/>
        <p:txBody>
          <a:bodyPr/>
          <a:lstStyle/>
          <a:p>
            <a:fld id="{19371D3E-5A18-49EB-AD2A-429AF165759F}" type="slidenum">
              <a:rPr lang="en-US" smtClean="0"/>
              <a:t>7</a:t>
            </a:fld>
            <a:endParaRPr lang="en-US"/>
          </a:p>
        </p:txBody>
      </p:sp>
    </p:spTree>
    <p:extLst>
      <p:ext uri="{BB962C8B-B14F-4D97-AF65-F5344CB8AC3E}">
        <p14:creationId xmlns:p14="http://schemas.microsoft.com/office/powerpoint/2010/main" val="28385279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295833"/>
            <a:ext cx="7583488" cy="848621"/>
          </a:xfrm>
        </p:spPr>
        <p:txBody>
          <a:bodyPr>
            <a:normAutofit/>
          </a:bodyPr>
          <a:lstStyle/>
          <a:p>
            <a:pPr algn="r"/>
            <a:r>
              <a:rPr lang="x-none" sz="3600" dirty="0"/>
              <a:t>كيفية وقوع التنفيذ العيني المباشر</a:t>
            </a:r>
            <a:endParaRPr lang="en-US" sz="3600" dirty="0"/>
          </a:p>
        </p:txBody>
      </p:sp>
      <p:sp>
        <p:nvSpPr>
          <p:cNvPr id="3" name="Content Placeholder 2"/>
          <p:cNvSpPr>
            <a:spLocks noGrp="1"/>
          </p:cNvSpPr>
          <p:nvPr>
            <p:ph idx="1"/>
          </p:nvPr>
        </p:nvSpPr>
        <p:spPr>
          <a:xfrm>
            <a:off x="544244" y="2163297"/>
            <a:ext cx="8121797" cy="4298679"/>
          </a:xfrm>
        </p:spPr>
        <p:txBody>
          <a:bodyPr>
            <a:normAutofit/>
          </a:bodyPr>
          <a:lstStyle/>
          <a:p>
            <a:pPr algn="r" rtl="1">
              <a:buFont typeface="Wingdings" charset="2"/>
              <a:buChar char="§"/>
            </a:pPr>
            <a:r>
              <a:rPr lang="x-none" sz="2400" b="1" dirty="0" smtClean="0">
                <a:solidFill>
                  <a:schemeClr val="bg2">
                    <a:lumMod val="50000"/>
                  </a:schemeClr>
                </a:solidFill>
              </a:rPr>
              <a:t>الإلتزام بالقيام بعمل : </a:t>
            </a:r>
            <a:r>
              <a:rPr lang="x-none" sz="2400" dirty="0" smtClean="0">
                <a:solidFill>
                  <a:schemeClr val="tx1">
                    <a:lumMod val="95000"/>
                    <a:lumOff val="5000"/>
                  </a:schemeClr>
                </a:solidFill>
              </a:rPr>
              <a:t>المقصود هنا العمل الإيجابي كالإلتزام بالتسليم أو بالمحافظة على الشئ ، قد يكون مضمون الإلتزام بعمل تحقيق غاية أو نتيجة وقد يكون بذل عناية .</a:t>
            </a:r>
          </a:p>
          <a:p>
            <a:pPr marL="0" indent="0" algn="r" rtl="1">
              <a:buNone/>
            </a:pPr>
            <a:r>
              <a:rPr lang="x-none" sz="2400" dirty="0" smtClean="0">
                <a:solidFill>
                  <a:schemeClr val="tx1">
                    <a:lumMod val="95000"/>
                    <a:lumOff val="5000"/>
                  </a:schemeClr>
                </a:solidFill>
              </a:rPr>
              <a:t>الأصل أن ينفذه المدين اختياراً ولكن إذا امتنع يجب أن نفرق هنا بين ثلاث حالات:</a:t>
            </a:r>
          </a:p>
          <a:p>
            <a:pPr marL="0" indent="0" algn="r" rtl="1">
              <a:buNone/>
            </a:pPr>
            <a:r>
              <a:rPr lang="x-none" sz="2400" dirty="0" smtClean="0">
                <a:solidFill>
                  <a:schemeClr val="tx1">
                    <a:lumMod val="95000"/>
                    <a:lumOff val="5000"/>
                  </a:schemeClr>
                </a:solidFill>
              </a:rPr>
              <a:t>الأولى: أن يكون الإلتزام ممكن التنفيذ العيني دون تدخل شخصي من المدين أي يكون من الأعمال التى يمكن أن يقوم بها شخص آخر غير المدين وامتنع المدين عن التنفيذ استطاع الدائن أن يطلب ترخيصاً من القضاء لتنفيذ الإلتزام على نفقة المدين.</a:t>
            </a:r>
            <a:endParaRPr lang="en-US" sz="2400" dirty="0">
              <a:solidFill>
                <a:schemeClr val="tx1">
                  <a:lumMod val="95000"/>
                  <a:lumOff val="5000"/>
                </a:schemeClr>
              </a:solidFill>
            </a:endParaRPr>
          </a:p>
        </p:txBody>
      </p:sp>
      <p:sp>
        <p:nvSpPr>
          <p:cNvPr id="4" name="Slide Number Placeholder 3"/>
          <p:cNvSpPr>
            <a:spLocks noGrp="1"/>
          </p:cNvSpPr>
          <p:nvPr>
            <p:ph type="sldNum" sz="quarter" idx="12"/>
          </p:nvPr>
        </p:nvSpPr>
        <p:spPr/>
        <p:txBody>
          <a:bodyPr/>
          <a:lstStyle/>
          <a:p>
            <a:fld id="{19371D3E-5A18-49EB-AD2A-429AF165759F}" type="slidenum">
              <a:rPr lang="en-US" smtClean="0"/>
              <a:t>8</a:t>
            </a:fld>
            <a:endParaRPr lang="en-US"/>
          </a:p>
        </p:txBody>
      </p:sp>
    </p:spTree>
    <p:extLst>
      <p:ext uri="{BB962C8B-B14F-4D97-AF65-F5344CB8AC3E}">
        <p14:creationId xmlns:p14="http://schemas.microsoft.com/office/powerpoint/2010/main" val="13508875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9463" y="295833"/>
            <a:ext cx="7583488" cy="806751"/>
          </a:xfrm>
        </p:spPr>
        <p:txBody>
          <a:bodyPr>
            <a:normAutofit/>
          </a:bodyPr>
          <a:lstStyle/>
          <a:p>
            <a:pPr algn="r"/>
            <a:r>
              <a:rPr lang="x-none" sz="3600" dirty="0"/>
              <a:t>كيفية وقوع التنفيذ العيني المباشر</a:t>
            </a:r>
            <a:endParaRPr lang="en-US" sz="3600" dirty="0"/>
          </a:p>
        </p:txBody>
      </p:sp>
      <p:sp>
        <p:nvSpPr>
          <p:cNvPr id="3" name="Content Placeholder 2"/>
          <p:cNvSpPr>
            <a:spLocks noGrp="1"/>
          </p:cNvSpPr>
          <p:nvPr>
            <p:ph idx="1"/>
          </p:nvPr>
        </p:nvSpPr>
        <p:spPr>
          <a:xfrm>
            <a:off x="530289" y="1949824"/>
            <a:ext cx="8024113" cy="4526110"/>
          </a:xfrm>
        </p:spPr>
        <p:txBody>
          <a:bodyPr>
            <a:normAutofit/>
          </a:bodyPr>
          <a:lstStyle/>
          <a:p>
            <a:pPr marL="0" indent="0" algn="r">
              <a:lnSpc>
                <a:spcPct val="110000"/>
              </a:lnSpc>
              <a:buNone/>
            </a:pPr>
            <a:r>
              <a:rPr lang="x-none" sz="2400" dirty="0" smtClean="0"/>
              <a:t>الثانية: </a:t>
            </a:r>
            <a:r>
              <a:rPr lang="x-none" sz="2400" dirty="0">
                <a:solidFill>
                  <a:schemeClr val="tx1">
                    <a:lumMod val="95000"/>
                    <a:lumOff val="5000"/>
                  </a:schemeClr>
                </a:solidFill>
              </a:rPr>
              <a:t>أن يكون الإلتزام </a:t>
            </a:r>
            <a:r>
              <a:rPr lang="x-none" sz="2400" dirty="0" smtClean="0">
                <a:solidFill>
                  <a:schemeClr val="tx1">
                    <a:lumMod val="95000"/>
                    <a:lumOff val="5000"/>
                  </a:schemeClr>
                </a:solidFill>
              </a:rPr>
              <a:t>غير ممكن </a:t>
            </a:r>
            <a:r>
              <a:rPr lang="x-none" sz="2400" dirty="0">
                <a:solidFill>
                  <a:schemeClr val="tx1">
                    <a:lumMod val="95000"/>
                    <a:lumOff val="5000"/>
                  </a:schemeClr>
                </a:solidFill>
              </a:rPr>
              <a:t>التنفيذ العيني دون تدخل شخصي من المدين </a:t>
            </a:r>
            <a:r>
              <a:rPr lang="x-none" sz="2400" dirty="0" smtClean="0">
                <a:solidFill>
                  <a:schemeClr val="tx1">
                    <a:lumMod val="95000"/>
                    <a:lumOff val="5000"/>
                  </a:schemeClr>
                </a:solidFill>
              </a:rPr>
              <a:t>إما لإتفاق الطرفين (الخياط) أو لطبيعة الإلتزام ( الجرّاح) فإذا امتنع المدين عن تنفيذ الإلتزام  فلا يجوز للدائن أن يجبر المدين على التنفيذ لأن في ذلك مساساً بحريته الشخصية وبالتالي لا يكون أمام الدائن سوى اللجؤ للتنفيذ الجبري بوسيلة غير مباشرة تتمثل في الغرامة التهديدية.</a:t>
            </a:r>
          </a:p>
          <a:p>
            <a:pPr marL="0" indent="0" algn="r">
              <a:lnSpc>
                <a:spcPct val="110000"/>
              </a:lnSpc>
              <a:buNone/>
            </a:pPr>
            <a:r>
              <a:rPr lang="x-none" sz="2400" dirty="0" smtClean="0">
                <a:solidFill>
                  <a:schemeClr val="tx1">
                    <a:lumMod val="95000"/>
                    <a:lumOff val="5000"/>
                  </a:schemeClr>
                </a:solidFill>
              </a:rPr>
              <a:t>الثالثة: أن تكون طبيعة الإلتزام تسمح بأن يقوم حكم القاضي مقام التنفيذ دون تدخل شخصي من المدين ولا غيره ومثال ذلك إقامة دعوى صحة التعاقد على البائع.</a:t>
            </a:r>
            <a:endParaRPr lang="en-US" sz="2400" dirty="0"/>
          </a:p>
        </p:txBody>
      </p:sp>
      <p:sp>
        <p:nvSpPr>
          <p:cNvPr id="4" name="Slide Number Placeholder 3"/>
          <p:cNvSpPr>
            <a:spLocks noGrp="1"/>
          </p:cNvSpPr>
          <p:nvPr>
            <p:ph type="sldNum" sz="quarter" idx="12"/>
          </p:nvPr>
        </p:nvSpPr>
        <p:spPr/>
        <p:txBody>
          <a:bodyPr/>
          <a:lstStyle/>
          <a:p>
            <a:fld id="{19371D3E-5A18-49EB-AD2A-429AF165759F}" type="slidenum">
              <a:rPr lang="en-US" smtClean="0"/>
              <a:t>9</a:t>
            </a:fld>
            <a:endParaRPr lang="en-US"/>
          </a:p>
        </p:txBody>
      </p:sp>
    </p:spTree>
    <p:extLst>
      <p:ext uri="{BB962C8B-B14F-4D97-AF65-F5344CB8AC3E}">
        <p14:creationId xmlns:p14="http://schemas.microsoft.com/office/powerpoint/2010/main" val="93784439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ixel">
  <a:themeElements>
    <a:clrScheme name="Advantage">
      <a:dk1>
        <a:sysClr val="windowText" lastClr="000000"/>
      </a:dk1>
      <a:lt1>
        <a:sysClr val="window" lastClr="FFFFFF"/>
      </a:lt1>
      <a:dk2>
        <a:srgbClr val="2B142D"/>
      </a:dk2>
      <a:lt2>
        <a:srgbClr val="C3AFCC"/>
      </a:lt2>
      <a:accent1>
        <a:srgbClr val="663366"/>
      </a:accent1>
      <a:accent2>
        <a:srgbClr val="330F42"/>
      </a:accent2>
      <a:accent3>
        <a:srgbClr val="666699"/>
      </a:accent3>
      <a:accent4>
        <a:srgbClr val="999966"/>
      </a:accent4>
      <a:accent5>
        <a:srgbClr val="F7901E"/>
      </a:accent5>
      <a:accent6>
        <a:srgbClr val="A3A101"/>
      </a:accent6>
      <a:hlink>
        <a:srgbClr val="BC5FBC"/>
      </a:hlink>
      <a:folHlink>
        <a:srgbClr val="9775A7"/>
      </a:folHlink>
    </a:clrScheme>
    <a:fontScheme name="Pixel">
      <a:majorFont>
        <a:latin typeface="Corbel"/>
        <a:ea typeface=""/>
        <a:cs typeface=""/>
        <a:font script="Jpan" typeface="メイリオ"/>
        <a:font script="Hans" typeface="宋体"/>
        <a:font script="Hant" typeface="新細明體"/>
      </a:majorFont>
      <a:minorFont>
        <a:latin typeface="Corbel"/>
        <a:ea typeface=""/>
        <a:cs typeface=""/>
        <a:font script="Jpan" typeface="メイリオ"/>
        <a:font script="Hans" typeface="宋体"/>
        <a:font script="Hant" typeface="新細明體"/>
      </a:minorFont>
    </a:fontScheme>
    <a:fmtScheme name="Pixel">
      <a:fillStyleLst>
        <a:solidFill>
          <a:schemeClr val="phClr"/>
        </a:solidFill>
        <a:solidFill>
          <a:schemeClr val="phClr">
            <a:satMod val="150000"/>
          </a:schemeClr>
        </a:solidFill>
        <a:solidFill>
          <a:schemeClr val="phClr">
            <a:shade val="80000"/>
            <a:lumMod val="90000"/>
          </a:scheme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50800" cap="flat" cmpd="sng" algn="ctr">
          <a:solidFill>
            <a:schemeClr val="phClr">
              <a:alpha val="80000"/>
            </a:schemeClr>
          </a:solidFill>
          <a:prstDash val="solid"/>
        </a:ln>
      </a:lnStyleLst>
      <a:effectStyleLst>
        <a:effectStyle>
          <a:effectLst/>
        </a:effectStyle>
        <a:effectStyle>
          <a:effectLst>
            <a:outerShdw blurRad="50800" dist="63500" dir="2700000" sx="102000" sy="102000" rotWithShape="0">
              <a:srgbClr val="000000">
                <a:alpha val="50000"/>
              </a:srgbClr>
            </a:outerShdw>
          </a:effectLst>
          <a:scene3d>
            <a:camera prst="orthographicFront">
              <a:rot lat="0" lon="0" rev="0"/>
            </a:camera>
            <a:lightRig rig="glow" dir="tl"/>
          </a:scene3d>
          <a:sp3d>
            <a:bevelT w="0" h="0"/>
          </a:sp3d>
        </a:effectStyle>
        <a:effectStyle>
          <a:effectLst>
            <a:outerShdw blurRad="63500" dist="38100" dir="3600000" sx="103000" sy="103000" rotWithShape="0">
              <a:srgbClr val="000000">
                <a:alpha val="60000"/>
              </a:srgbClr>
            </a:outerShdw>
          </a:effectLst>
          <a:scene3d>
            <a:camera prst="orthographicFront">
              <a:rot lat="0" lon="0" rev="0"/>
            </a:camera>
            <a:lightRig rig="flat" dir="t">
              <a:rot lat="0" lon="0" rev="5400000"/>
            </a:lightRig>
          </a:scene3d>
          <a:sp3d prstMaterial="softmetal">
            <a:bevelT w="63500" h="38100"/>
          </a:sp3d>
        </a:effectStyle>
      </a:effectStyleLst>
      <a:bgFillStyleLst>
        <a:solidFill>
          <a:schemeClr val="phClr"/>
        </a:solidFill>
        <a:gradFill rotWithShape="1">
          <a:gsLst>
            <a:gs pos="0">
              <a:schemeClr val="phClr">
                <a:tint val="100000"/>
                <a:shade val="95000"/>
                <a:satMod val="350000"/>
              </a:schemeClr>
            </a:gs>
            <a:gs pos="100000">
              <a:schemeClr val="phClr">
                <a:shade val="20000"/>
                <a:satMod val="150000"/>
              </a:schemeClr>
            </a:gs>
          </a:gsLst>
          <a:lin ang="5400000" scaled="0"/>
        </a:gradFill>
        <a:blipFill rotWithShape="1">
          <a:blip xmlns:r="http://schemas.openxmlformats.org/officeDocument/2006/relationships" r:embed="rId1">
            <a:duotone>
              <a:schemeClr val="phClr">
                <a:shade val="1000"/>
                <a:satMod val="400000"/>
              </a:schemeClr>
              <a:schemeClr val="phClr">
                <a:tint val="50000"/>
                <a:satMod val="4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Pixel.thmx</Template>
  <TotalTime>1420</TotalTime>
  <Words>1664</Words>
  <Application>Microsoft Office PowerPoint</Application>
  <PresentationFormat>عرض على الشاشة (3:4)‏</PresentationFormat>
  <Paragraphs>109</Paragraphs>
  <Slides>18</Slides>
  <Notes>1</Notes>
  <HiddenSlides>0</HiddenSlides>
  <MMClips>0</MMClips>
  <ScaleCrop>false</ScaleCrop>
  <HeadingPairs>
    <vt:vector size="4" baseType="variant">
      <vt:variant>
        <vt:lpstr>نسق</vt:lpstr>
      </vt:variant>
      <vt:variant>
        <vt:i4>1</vt:i4>
      </vt:variant>
      <vt:variant>
        <vt:lpstr>عناوين الشرائح</vt:lpstr>
      </vt:variant>
      <vt:variant>
        <vt:i4>18</vt:i4>
      </vt:variant>
    </vt:vector>
  </HeadingPairs>
  <TitlesOfParts>
    <vt:vector size="19" baseType="lpstr">
      <vt:lpstr>Pixel</vt:lpstr>
      <vt:lpstr>مادة أحكام الإلتزام      ٢٢٢ نظم   الفصل الدراسي الثاني لعام ١٤٣٦ هـ</vt:lpstr>
      <vt:lpstr>مفردات المقرر</vt:lpstr>
      <vt:lpstr>النظرية العامة للالتزامات </vt:lpstr>
      <vt:lpstr>آثار الإلتزام</vt:lpstr>
      <vt:lpstr>أولاً: التنفيذ العيني الجبري</vt:lpstr>
      <vt:lpstr>كيفية وقوع التنفيذ العيني المباشر</vt:lpstr>
      <vt:lpstr>كيفية وقوع التنفيذ العيني المباشر</vt:lpstr>
      <vt:lpstr>كيفية وقوع التنفيذ العيني المباشر</vt:lpstr>
      <vt:lpstr>كيفية وقوع التنفيذ العيني المباشر</vt:lpstr>
      <vt:lpstr>كيفية وقوع التنفيذ العيني المباشر</vt:lpstr>
      <vt:lpstr>التنفيذ العيني غير المباشر</vt:lpstr>
      <vt:lpstr>التنفيذ العيني غير المباشر</vt:lpstr>
      <vt:lpstr>ثانياً: التنفيذ بمقابل أو عن طريق التعويض</vt:lpstr>
      <vt:lpstr>ثانياً: التنفيذ بمقابل أو عن طريق التعويض</vt:lpstr>
      <vt:lpstr>حالات الإعفاء القانوني من الإعذار</vt:lpstr>
      <vt:lpstr>تقدير التعويض</vt:lpstr>
      <vt:lpstr>تقدير التعويض</vt:lpstr>
      <vt:lpstr>تقدير التعويض</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Bandar Alahmari</dc:creator>
  <cp:lastModifiedBy>Walaa Alketheri</cp:lastModifiedBy>
  <cp:revision>52</cp:revision>
  <dcterms:created xsi:type="dcterms:W3CDTF">2015-02-18T12:43:37Z</dcterms:created>
  <dcterms:modified xsi:type="dcterms:W3CDTF">2015-03-01T07:50:58Z</dcterms:modified>
</cp:coreProperties>
</file>